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9"/>
  </p:notesMasterIdLst>
  <p:sldIdLst>
    <p:sldId id="317" r:id="rId2"/>
    <p:sldId id="359" r:id="rId3"/>
    <p:sldId id="352" r:id="rId4"/>
    <p:sldId id="348" r:id="rId5"/>
    <p:sldId id="324" r:id="rId6"/>
    <p:sldId id="325" r:id="rId7"/>
    <p:sldId id="327" r:id="rId8"/>
    <p:sldId id="328" r:id="rId9"/>
    <p:sldId id="330" r:id="rId10"/>
    <p:sldId id="362" r:id="rId11"/>
    <p:sldId id="353" r:id="rId12"/>
    <p:sldId id="334" r:id="rId13"/>
    <p:sldId id="336" r:id="rId14"/>
    <p:sldId id="354" r:id="rId15"/>
    <p:sldId id="350" r:id="rId16"/>
    <p:sldId id="343" r:id="rId17"/>
    <p:sldId id="35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表紙" id="{E7D3EADE-D0C2-2D4E-B4CA-B12CA0EB409E}">
          <p14:sldIdLst>
            <p14:sldId id="317"/>
            <p14:sldId id="359"/>
          </p14:sldIdLst>
        </p14:section>
        <p14:section name="共通" id="{73F386D2-98E3-4046-915A-D4AEC990DFBD}">
          <p14:sldIdLst>
            <p14:sldId id="352"/>
            <p14:sldId id="348"/>
            <p14:sldId id="324"/>
            <p14:sldId id="325"/>
            <p14:sldId id="327"/>
            <p14:sldId id="328"/>
            <p14:sldId id="330"/>
            <p14:sldId id="362"/>
            <p14:sldId id="353"/>
            <p14:sldId id="334"/>
            <p14:sldId id="336"/>
            <p14:sldId id="354"/>
          </p14:sldIdLst>
        </p14:section>
        <p14:section name="独自ページ" id="{75919354-9D0D-A047-80C8-7551C74BD907}">
          <p14:sldIdLst>
            <p14:sldId id="350"/>
          </p14:sldIdLst>
        </p14:section>
        <p14:section name="まとめ" id="{ECA8FF47-77EF-8A4A-8948-9505D9710CBE}">
          <p14:sldIdLst>
            <p14:sldId id="343"/>
            <p14:sldId id="3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EA4D1F-AED0-457E-92F8-7A88907FE304}" v="15" dt="2026-04-08T00:45:55.6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96176"/>
  </p:normalViewPr>
  <p:slideViewPr>
    <p:cSldViewPr snapToGrid="0">
      <p:cViewPr varScale="1">
        <p:scale>
          <a:sx n="70" d="100"/>
          <a:sy n="70" d="100"/>
        </p:scale>
        <p:origin x="10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岩坪 卓也(IWATSUBO Takuya)" userId="b6e77f82-d2cf-4ee0-9fc3-9aefdf4a8b8e" providerId="ADAL" clId="{CB858687-A1EE-486D-AA35-28D64D43B7A0}"/>
    <pc:docChg chg="undo custSel addSld delSld modSld modSection">
      <pc:chgData name="岩坪 卓也(IWATSUBO Takuya)" userId="b6e77f82-d2cf-4ee0-9fc3-9aefdf4a8b8e" providerId="ADAL" clId="{CB858687-A1EE-486D-AA35-28D64D43B7A0}" dt="2026-04-08T00:55:41.722" v="296" actId="14100"/>
      <pc:docMkLst>
        <pc:docMk/>
      </pc:docMkLst>
      <pc:sldChg chg="addSp delSp modSp mod">
        <pc:chgData name="岩坪 卓也(IWATSUBO Takuya)" userId="b6e77f82-d2cf-4ee0-9fc3-9aefdf4a8b8e" providerId="ADAL" clId="{CB858687-A1EE-486D-AA35-28D64D43B7A0}" dt="2026-04-08T00:49:18.365" v="276" actId="20577"/>
        <pc:sldMkLst>
          <pc:docMk/>
          <pc:sldMk cId="956853025" sldId="317"/>
        </pc:sldMkLst>
        <pc:spChg chg="mod">
          <ac:chgData name="岩坪 卓也(IWATSUBO Takuya)" userId="b6e77f82-d2cf-4ee0-9fc3-9aefdf4a8b8e" providerId="ADAL" clId="{CB858687-A1EE-486D-AA35-28D64D43B7A0}" dt="2026-04-08T00:49:18.365" v="276" actId="20577"/>
          <ac:spMkLst>
            <pc:docMk/>
            <pc:sldMk cId="956853025" sldId="317"/>
            <ac:spMk id="16" creationId="{826FD1F4-B69A-43ED-A913-115DEDCBC99B}"/>
          </ac:spMkLst>
        </pc:spChg>
        <pc:spChg chg="mod">
          <ac:chgData name="岩坪 卓也(IWATSUBO Takuya)" userId="b6e77f82-d2cf-4ee0-9fc3-9aefdf4a8b8e" providerId="ADAL" clId="{CB858687-A1EE-486D-AA35-28D64D43B7A0}" dt="2026-04-07T23:41:59.819" v="5" actId="20577"/>
          <ac:spMkLst>
            <pc:docMk/>
            <pc:sldMk cId="956853025" sldId="317"/>
            <ac:spMk id="2051" creationId="{00000000-0000-0000-0000-000000000000}"/>
          </ac:spMkLst>
        </pc:spChg>
        <pc:picChg chg="add del mod">
          <ac:chgData name="岩坪 卓也(IWATSUBO Takuya)" userId="b6e77f82-d2cf-4ee0-9fc3-9aefdf4a8b8e" providerId="ADAL" clId="{CB858687-A1EE-486D-AA35-28D64D43B7A0}" dt="2026-04-08T00:48:40.629" v="264" actId="478"/>
          <ac:picMkLst>
            <pc:docMk/>
            <pc:sldMk cId="956853025" sldId="317"/>
            <ac:picMk id="3" creationId="{3BC88E1D-603E-07C6-A277-290B221727C8}"/>
          </ac:picMkLst>
        </pc:picChg>
        <pc:picChg chg="del">
          <ac:chgData name="岩坪 卓也(IWATSUBO Takuya)" userId="b6e77f82-d2cf-4ee0-9fc3-9aefdf4a8b8e" providerId="ADAL" clId="{CB858687-A1EE-486D-AA35-28D64D43B7A0}" dt="2026-04-07T23:51:20.337" v="19" actId="478"/>
          <ac:picMkLst>
            <pc:docMk/>
            <pc:sldMk cId="956853025" sldId="317"/>
            <ac:picMk id="4" creationId="{08431A2A-0852-6069-9E72-8F66654FD880}"/>
          </ac:picMkLst>
        </pc:picChg>
        <pc:picChg chg="add mod">
          <ac:chgData name="岩坪 卓也(IWATSUBO Takuya)" userId="b6e77f82-d2cf-4ee0-9fc3-9aefdf4a8b8e" providerId="ADAL" clId="{CB858687-A1EE-486D-AA35-28D64D43B7A0}" dt="2026-04-08T00:48:50.538" v="268" actId="1076"/>
          <ac:picMkLst>
            <pc:docMk/>
            <pc:sldMk cId="956853025" sldId="317"/>
            <ac:picMk id="8" creationId="{CC0ECD0C-40A3-B505-D066-9B2B648E6D0A}"/>
          </ac:picMkLst>
        </pc:picChg>
      </pc:sldChg>
      <pc:sldChg chg="addSp delSp modSp mod">
        <pc:chgData name="岩坪 卓也(IWATSUBO Takuya)" userId="b6e77f82-d2cf-4ee0-9fc3-9aefdf4a8b8e" providerId="ADAL" clId="{CB858687-A1EE-486D-AA35-28D64D43B7A0}" dt="2026-04-08T00:04:17.712" v="73" actId="1076"/>
        <pc:sldMkLst>
          <pc:docMk/>
          <pc:sldMk cId="2411157886" sldId="324"/>
        </pc:sldMkLst>
        <pc:picChg chg="del">
          <ac:chgData name="岩坪 卓也(IWATSUBO Takuya)" userId="b6e77f82-d2cf-4ee0-9fc3-9aefdf4a8b8e" providerId="ADAL" clId="{CB858687-A1EE-486D-AA35-28D64D43B7A0}" dt="2026-04-08T00:04:02.184" v="67" actId="478"/>
          <ac:picMkLst>
            <pc:docMk/>
            <pc:sldMk cId="2411157886" sldId="324"/>
            <ac:picMk id="3" creationId="{DA8F284A-2E96-F19C-38F2-FE06388800F4}"/>
          </ac:picMkLst>
        </pc:picChg>
        <pc:picChg chg="add mod">
          <ac:chgData name="岩坪 卓也(IWATSUBO Takuya)" userId="b6e77f82-d2cf-4ee0-9fc3-9aefdf4a8b8e" providerId="ADAL" clId="{CB858687-A1EE-486D-AA35-28D64D43B7A0}" dt="2026-04-08T00:04:17.712" v="73" actId="1076"/>
          <ac:picMkLst>
            <pc:docMk/>
            <pc:sldMk cId="2411157886" sldId="324"/>
            <ac:picMk id="5" creationId="{DB38F679-AC5C-0867-B651-790DCBC89594}"/>
          </ac:picMkLst>
        </pc:picChg>
      </pc:sldChg>
      <pc:sldChg chg="addSp delSp modSp mod">
        <pc:chgData name="岩坪 卓也(IWATSUBO Takuya)" userId="b6e77f82-d2cf-4ee0-9fc3-9aefdf4a8b8e" providerId="ADAL" clId="{CB858687-A1EE-486D-AA35-28D64D43B7A0}" dt="2026-04-08T00:14:03.173" v="78" actId="1076"/>
        <pc:sldMkLst>
          <pc:docMk/>
          <pc:sldMk cId="3769313147" sldId="327"/>
        </pc:sldMkLst>
        <pc:picChg chg="del">
          <ac:chgData name="岩坪 卓也(IWATSUBO Takuya)" userId="b6e77f82-d2cf-4ee0-9fc3-9aefdf4a8b8e" providerId="ADAL" clId="{CB858687-A1EE-486D-AA35-28D64D43B7A0}" dt="2026-04-08T00:13:53.810" v="74" actId="478"/>
          <ac:picMkLst>
            <pc:docMk/>
            <pc:sldMk cId="3769313147" sldId="327"/>
            <ac:picMk id="7" creationId="{EF557594-D75E-459F-92FE-0177BC1E4329}"/>
          </ac:picMkLst>
        </pc:picChg>
        <pc:picChg chg="add mod">
          <ac:chgData name="岩坪 卓也(IWATSUBO Takuya)" userId="b6e77f82-d2cf-4ee0-9fc3-9aefdf4a8b8e" providerId="ADAL" clId="{CB858687-A1EE-486D-AA35-28D64D43B7A0}" dt="2026-04-08T00:14:03.173" v="78" actId="1076"/>
          <ac:picMkLst>
            <pc:docMk/>
            <pc:sldMk cId="3769313147" sldId="327"/>
            <ac:picMk id="9" creationId="{3107E4C8-8C9B-941F-D1FB-88FC598D0928}"/>
          </ac:picMkLst>
        </pc:picChg>
      </pc:sldChg>
      <pc:sldChg chg="addSp delSp modSp mod">
        <pc:chgData name="岩坪 卓也(IWATSUBO Takuya)" userId="b6e77f82-d2cf-4ee0-9fc3-9aefdf4a8b8e" providerId="ADAL" clId="{CB858687-A1EE-486D-AA35-28D64D43B7A0}" dt="2026-04-08T00:15:24.556" v="82" actId="14100"/>
        <pc:sldMkLst>
          <pc:docMk/>
          <pc:sldMk cId="3254885670" sldId="330"/>
        </pc:sldMkLst>
        <pc:picChg chg="add mod">
          <ac:chgData name="岩坪 卓也(IWATSUBO Takuya)" userId="b6e77f82-d2cf-4ee0-9fc3-9aefdf4a8b8e" providerId="ADAL" clId="{CB858687-A1EE-486D-AA35-28D64D43B7A0}" dt="2026-04-08T00:15:24.556" v="82" actId="14100"/>
          <ac:picMkLst>
            <pc:docMk/>
            <pc:sldMk cId="3254885670" sldId="330"/>
            <ac:picMk id="5" creationId="{69FF0EBA-7E20-4A9F-9749-0C3787B709C9}"/>
          </ac:picMkLst>
        </pc:picChg>
        <pc:picChg chg="del">
          <ac:chgData name="岩坪 卓也(IWATSUBO Takuya)" userId="b6e77f82-d2cf-4ee0-9fc3-9aefdf4a8b8e" providerId="ADAL" clId="{CB858687-A1EE-486D-AA35-28D64D43B7A0}" dt="2026-04-08T00:15:15.070" v="79" actId="478"/>
          <ac:picMkLst>
            <pc:docMk/>
            <pc:sldMk cId="3254885670" sldId="330"/>
            <ac:picMk id="13" creationId="{2FE9F17F-8FD6-4294-BE4A-CAB6C6B0DE0B}"/>
          </ac:picMkLst>
        </pc:picChg>
      </pc:sldChg>
      <pc:sldChg chg="addSp delSp modSp mod">
        <pc:chgData name="岩坪 卓也(IWATSUBO Takuya)" userId="b6e77f82-d2cf-4ee0-9fc3-9aefdf4a8b8e" providerId="ADAL" clId="{CB858687-A1EE-486D-AA35-28D64D43B7A0}" dt="2026-04-08T00:18:42.075" v="110" actId="14100"/>
        <pc:sldMkLst>
          <pc:docMk/>
          <pc:sldMk cId="916865519" sldId="334"/>
        </pc:sldMkLst>
        <pc:picChg chg="del">
          <ac:chgData name="岩坪 卓也(IWATSUBO Takuya)" userId="b6e77f82-d2cf-4ee0-9fc3-9aefdf4a8b8e" providerId="ADAL" clId="{CB858687-A1EE-486D-AA35-28D64D43B7A0}" dt="2026-04-08T00:17:53.206" v="97" actId="478"/>
          <ac:picMkLst>
            <pc:docMk/>
            <pc:sldMk cId="916865519" sldId="334"/>
            <ac:picMk id="4" creationId="{D142289B-4BC0-CABA-3CCB-99A322FC79F8}"/>
          </ac:picMkLst>
        </pc:picChg>
        <pc:picChg chg="del">
          <ac:chgData name="岩坪 卓也(IWATSUBO Takuya)" userId="b6e77f82-d2cf-4ee0-9fc3-9aefdf4a8b8e" providerId="ADAL" clId="{CB858687-A1EE-486D-AA35-28D64D43B7A0}" dt="2026-04-08T00:18:26.877" v="105" actId="478"/>
          <ac:picMkLst>
            <pc:docMk/>
            <pc:sldMk cId="916865519" sldId="334"/>
            <ac:picMk id="5" creationId="{8D501391-EEB9-CD3D-B727-BBD98DE2B886}"/>
          </ac:picMkLst>
        </pc:picChg>
        <pc:picChg chg="add mod">
          <ac:chgData name="岩坪 卓也(IWATSUBO Takuya)" userId="b6e77f82-d2cf-4ee0-9fc3-9aefdf4a8b8e" providerId="ADAL" clId="{CB858687-A1EE-486D-AA35-28D64D43B7A0}" dt="2026-04-08T00:18:11.187" v="104" actId="1076"/>
          <ac:picMkLst>
            <pc:docMk/>
            <pc:sldMk cId="916865519" sldId="334"/>
            <ac:picMk id="8" creationId="{FB828F6B-9801-0446-6C53-CBA170A4DF66}"/>
          </ac:picMkLst>
        </pc:picChg>
        <pc:picChg chg="add mod">
          <ac:chgData name="岩坪 卓也(IWATSUBO Takuya)" userId="b6e77f82-d2cf-4ee0-9fc3-9aefdf4a8b8e" providerId="ADAL" clId="{CB858687-A1EE-486D-AA35-28D64D43B7A0}" dt="2026-04-08T00:18:42.075" v="110" actId="14100"/>
          <ac:picMkLst>
            <pc:docMk/>
            <pc:sldMk cId="916865519" sldId="334"/>
            <ac:picMk id="14" creationId="{43A4ED9E-484D-1487-7B1C-62D3E0A52646}"/>
          </ac:picMkLst>
        </pc:picChg>
      </pc:sldChg>
      <pc:sldChg chg="addSp delSp modSp mod">
        <pc:chgData name="岩坪 卓也(IWATSUBO Takuya)" userId="b6e77f82-d2cf-4ee0-9fc3-9aefdf4a8b8e" providerId="ADAL" clId="{CB858687-A1EE-486D-AA35-28D64D43B7A0}" dt="2026-04-08T00:22:59.172" v="130" actId="20577"/>
        <pc:sldMkLst>
          <pc:docMk/>
          <pc:sldMk cId="3403987205" sldId="336"/>
        </pc:sldMkLst>
        <pc:spChg chg="mod">
          <ac:chgData name="岩坪 卓也(IWATSUBO Takuya)" userId="b6e77f82-d2cf-4ee0-9fc3-9aefdf4a8b8e" providerId="ADAL" clId="{CB858687-A1EE-486D-AA35-28D64D43B7A0}" dt="2026-04-08T00:22:59.172" v="130" actId="20577"/>
          <ac:spMkLst>
            <pc:docMk/>
            <pc:sldMk cId="3403987205" sldId="336"/>
            <ac:spMk id="4" creationId="{05E2607A-BE39-43C6-9D77-4541CB5CD71C}"/>
          </ac:spMkLst>
        </pc:spChg>
        <pc:picChg chg="del">
          <ac:chgData name="岩坪 卓也(IWATSUBO Takuya)" userId="b6e77f82-d2cf-4ee0-9fc3-9aefdf4a8b8e" providerId="ADAL" clId="{CB858687-A1EE-486D-AA35-28D64D43B7A0}" dt="2026-04-08T00:20:53.206" v="117" actId="478"/>
          <ac:picMkLst>
            <pc:docMk/>
            <pc:sldMk cId="3403987205" sldId="336"/>
            <ac:picMk id="5" creationId="{D6F833A9-F65E-26CD-BE88-C4EB35D507B0}"/>
          </ac:picMkLst>
        </pc:picChg>
        <pc:picChg chg="del">
          <ac:chgData name="岩坪 卓也(IWATSUBO Takuya)" userId="b6e77f82-d2cf-4ee0-9fc3-9aefdf4a8b8e" providerId="ADAL" clId="{CB858687-A1EE-486D-AA35-28D64D43B7A0}" dt="2026-04-08T00:19:11.653" v="111" actId="478"/>
          <ac:picMkLst>
            <pc:docMk/>
            <pc:sldMk cId="3403987205" sldId="336"/>
            <ac:picMk id="9" creationId="{E526C0FC-5F54-4632-F351-A05472EFD32B}"/>
          </ac:picMkLst>
        </pc:picChg>
        <pc:picChg chg="add mod">
          <ac:chgData name="岩坪 卓也(IWATSUBO Takuya)" userId="b6e77f82-d2cf-4ee0-9fc3-9aefdf4a8b8e" providerId="ADAL" clId="{CB858687-A1EE-486D-AA35-28D64D43B7A0}" dt="2026-04-08T00:19:23.038" v="116" actId="14100"/>
          <ac:picMkLst>
            <pc:docMk/>
            <pc:sldMk cId="3403987205" sldId="336"/>
            <ac:picMk id="11" creationId="{20A35073-B01D-476D-114E-5EAF24D3D1B7}"/>
          </ac:picMkLst>
        </pc:picChg>
      </pc:sldChg>
      <pc:sldChg chg="addSp delSp modSp add del mod">
        <pc:chgData name="岩坪 卓也(IWATSUBO Takuya)" userId="b6e77f82-d2cf-4ee0-9fc3-9aefdf4a8b8e" providerId="ADAL" clId="{CB858687-A1EE-486D-AA35-28D64D43B7A0}" dt="2026-04-08T00:45:23.002" v="231" actId="20577"/>
        <pc:sldMkLst>
          <pc:docMk/>
          <pc:sldMk cId="2733515034" sldId="343"/>
        </pc:sldMkLst>
        <pc:spChg chg="mod">
          <ac:chgData name="岩坪 卓也(IWATSUBO Takuya)" userId="b6e77f82-d2cf-4ee0-9fc3-9aefdf4a8b8e" providerId="ADAL" clId="{CB858687-A1EE-486D-AA35-28D64D43B7A0}" dt="2026-04-08T00:45:23.002" v="231" actId="20577"/>
          <ac:spMkLst>
            <pc:docMk/>
            <pc:sldMk cId="2733515034" sldId="343"/>
            <ac:spMk id="7" creationId="{75B11429-466F-472F-AB03-C0E4E5712EC0}"/>
          </ac:spMkLst>
        </pc:spChg>
        <pc:picChg chg="add mod">
          <ac:chgData name="岩坪 卓也(IWATSUBO Takuya)" userId="b6e77f82-d2cf-4ee0-9fc3-9aefdf4a8b8e" providerId="ADAL" clId="{CB858687-A1EE-486D-AA35-28D64D43B7A0}" dt="2026-04-08T00:45:14.341" v="223" actId="14100"/>
          <ac:picMkLst>
            <pc:docMk/>
            <pc:sldMk cId="2733515034" sldId="343"/>
            <ac:picMk id="3" creationId="{784E06C6-0A9D-2D04-861E-536C45BFCFF7}"/>
          </ac:picMkLst>
        </pc:picChg>
        <pc:picChg chg="del">
          <ac:chgData name="岩坪 卓也(IWATSUBO Takuya)" userId="b6e77f82-d2cf-4ee0-9fc3-9aefdf4a8b8e" providerId="ADAL" clId="{CB858687-A1EE-486D-AA35-28D64D43B7A0}" dt="2026-04-08T00:44:58.651" v="216" actId="478"/>
          <ac:picMkLst>
            <pc:docMk/>
            <pc:sldMk cId="2733515034" sldId="343"/>
            <ac:picMk id="10" creationId="{A54E6D28-75E8-DA79-91DB-D94A14985D6F}"/>
          </ac:picMkLst>
        </pc:picChg>
      </pc:sldChg>
      <pc:sldChg chg="del">
        <pc:chgData name="岩坪 卓也(IWATSUBO Takuya)" userId="b6e77f82-d2cf-4ee0-9fc3-9aefdf4a8b8e" providerId="ADAL" clId="{CB858687-A1EE-486D-AA35-28D64D43B7A0}" dt="2026-04-07T23:55:03.006" v="46" actId="2696"/>
        <pc:sldMkLst>
          <pc:docMk/>
          <pc:sldMk cId="17114477" sldId="344"/>
        </pc:sldMkLst>
      </pc:sldChg>
      <pc:sldChg chg="addSp delSp modSp mod">
        <pc:chgData name="岩坪 卓也(IWATSUBO Takuya)" userId="b6e77f82-d2cf-4ee0-9fc3-9aefdf4a8b8e" providerId="ADAL" clId="{CB858687-A1EE-486D-AA35-28D64D43B7A0}" dt="2026-04-08T00:44:19.869" v="212" actId="1076"/>
        <pc:sldMkLst>
          <pc:docMk/>
          <pc:sldMk cId="350667563" sldId="350"/>
        </pc:sldMkLst>
        <pc:spChg chg="mod">
          <ac:chgData name="岩坪 卓也(IWATSUBO Takuya)" userId="b6e77f82-d2cf-4ee0-9fc3-9aefdf4a8b8e" providerId="ADAL" clId="{CB858687-A1EE-486D-AA35-28D64D43B7A0}" dt="2026-04-08T00:42:39.702" v="198" actId="1076"/>
          <ac:spMkLst>
            <pc:docMk/>
            <pc:sldMk cId="350667563" sldId="350"/>
            <ac:spMk id="7" creationId="{7C90E3F5-A9CB-41A0-9E6A-B7F072B335E0}"/>
          </ac:spMkLst>
        </pc:spChg>
        <pc:spChg chg="mod">
          <ac:chgData name="岩坪 卓也(IWATSUBO Takuya)" userId="b6e77f82-d2cf-4ee0-9fc3-9aefdf4a8b8e" providerId="ADAL" clId="{CB858687-A1EE-486D-AA35-28D64D43B7A0}" dt="2026-04-08T00:41:52.540" v="193" actId="20577"/>
          <ac:spMkLst>
            <pc:docMk/>
            <pc:sldMk cId="350667563" sldId="350"/>
            <ac:spMk id="11" creationId="{A6EE94E8-2B42-4D9A-856A-E9CD0EA363E9}"/>
          </ac:spMkLst>
        </pc:spChg>
        <pc:spChg chg="mod">
          <ac:chgData name="岩坪 卓也(IWATSUBO Takuya)" userId="b6e77f82-d2cf-4ee0-9fc3-9aefdf4a8b8e" providerId="ADAL" clId="{CB858687-A1EE-486D-AA35-28D64D43B7A0}" dt="2026-04-08T00:42:39.702" v="198" actId="1076"/>
          <ac:spMkLst>
            <pc:docMk/>
            <pc:sldMk cId="350667563" sldId="350"/>
            <ac:spMk id="12" creationId="{F9776BEA-55A5-4B08-32BB-6280B9E49058}"/>
          </ac:spMkLst>
        </pc:spChg>
        <pc:spChg chg="del">
          <ac:chgData name="岩坪 卓也(IWATSUBO Takuya)" userId="b6e77f82-d2cf-4ee0-9fc3-9aefdf4a8b8e" providerId="ADAL" clId="{CB858687-A1EE-486D-AA35-28D64D43B7A0}" dt="2026-04-08T00:42:19.826" v="195" actId="478"/>
          <ac:spMkLst>
            <pc:docMk/>
            <pc:sldMk cId="350667563" sldId="350"/>
            <ac:spMk id="13" creationId="{4BA9EDE1-9F9F-44B8-B4C9-D716940AD854}"/>
          </ac:spMkLst>
        </pc:spChg>
        <pc:spChg chg="mod">
          <ac:chgData name="岩坪 卓也(IWATSUBO Takuya)" userId="b6e77f82-d2cf-4ee0-9fc3-9aefdf4a8b8e" providerId="ADAL" clId="{CB858687-A1EE-486D-AA35-28D64D43B7A0}" dt="2026-04-08T00:42:39.702" v="198" actId="1076"/>
          <ac:spMkLst>
            <pc:docMk/>
            <pc:sldMk cId="350667563" sldId="350"/>
            <ac:spMk id="14" creationId="{A29C136F-738F-4D19-10C5-1BDE1CBA6A5F}"/>
          </ac:spMkLst>
        </pc:spChg>
        <pc:spChg chg="mod">
          <ac:chgData name="岩坪 卓也(IWATSUBO Takuya)" userId="b6e77f82-d2cf-4ee0-9fc3-9aefdf4a8b8e" providerId="ADAL" clId="{CB858687-A1EE-486D-AA35-28D64D43B7A0}" dt="2026-04-08T00:42:39.702" v="198" actId="1076"/>
          <ac:spMkLst>
            <pc:docMk/>
            <pc:sldMk cId="350667563" sldId="350"/>
            <ac:spMk id="15" creationId="{3B09DE47-D69B-EEE1-2766-239C4CC897C3}"/>
          </ac:spMkLst>
        </pc:spChg>
        <pc:grpChg chg="add mod">
          <ac:chgData name="岩坪 卓也(IWATSUBO Takuya)" userId="b6e77f82-d2cf-4ee0-9fc3-9aefdf4a8b8e" providerId="ADAL" clId="{CB858687-A1EE-486D-AA35-28D64D43B7A0}" dt="2026-04-08T00:42:39.702" v="198" actId="1076"/>
          <ac:grpSpMkLst>
            <pc:docMk/>
            <pc:sldMk cId="350667563" sldId="350"/>
            <ac:grpSpMk id="3" creationId="{52E1D0C3-403E-B18F-8617-F2DA6A949EF6}"/>
          </ac:grpSpMkLst>
        </pc:grpChg>
        <pc:graphicFrameChg chg="del">
          <ac:chgData name="岩坪 卓也(IWATSUBO Takuya)" userId="b6e77f82-d2cf-4ee0-9fc3-9aefdf4a8b8e" providerId="ADAL" clId="{CB858687-A1EE-486D-AA35-28D64D43B7A0}" dt="2026-04-08T00:42:18.815" v="194" actId="478"/>
          <ac:graphicFrameMkLst>
            <pc:docMk/>
            <pc:sldMk cId="350667563" sldId="350"/>
            <ac:graphicFrameMk id="4" creationId="{7C64C02C-A76C-4A13-A78F-6C9BFEEF411B}"/>
          </ac:graphicFrameMkLst>
        </pc:graphicFrameChg>
        <pc:picChg chg="del mod">
          <ac:chgData name="岩坪 卓也(IWATSUBO Takuya)" userId="b6e77f82-d2cf-4ee0-9fc3-9aefdf4a8b8e" providerId="ADAL" clId="{CB858687-A1EE-486D-AA35-28D64D43B7A0}" dt="2026-04-08T00:43:17.764" v="200" actId="478"/>
          <ac:picMkLst>
            <pc:docMk/>
            <pc:sldMk cId="350667563" sldId="350"/>
            <ac:picMk id="5" creationId="{480A78BD-C955-F417-D54B-B320C9F32AE8}"/>
          </ac:picMkLst>
        </pc:picChg>
        <pc:picChg chg="add mod">
          <ac:chgData name="岩坪 卓也(IWATSUBO Takuya)" userId="b6e77f82-d2cf-4ee0-9fc3-9aefdf4a8b8e" providerId="ADAL" clId="{CB858687-A1EE-486D-AA35-28D64D43B7A0}" dt="2026-04-08T00:44:10.493" v="209" actId="1076"/>
          <ac:picMkLst>
            <pc:docMk/>
            <pc:sldMk cId="350667563" sldId="350"/>
            <ac:picMk id="8" creationId="{021C1B7E-A3FB-3C68-FCF8-586BF3A56B28}"/>
          </ac:picMkLst>
        </pc:picChg>
        <pc:picChg chg="add mod">
          <ac:chgData name="岩坪 卓也(IWATSUBO Takuya)" userId="b6e77f82-d2cf-4ee0-9fc3-9aefdf4a8b8e" providerId="ADAL" clId="{CB858687-A1EE-486D-AA35-28D64D43B7A0}" dt="2026-04-08T00:44:19.869" v="212" actId="1076"/>
          <ac:picMkLst>
            <pc:docMk/>
            <pc:sldMk cId="350667563" sldId="350"/>
            <ac:picMk id="10" creationId="{0D77B862-2172-A6C2-4B96-05CC1F5AB903}"/>
          </ac:picMkLst>
        </pc:picChg>
      </pc:sldChg>
      <pc:sldChg chg="del">
        <pc:chgData name="岩坪 卓也(IWATSUBO Takuya)" userId="b6e77f82-d2cf-4ee0-9fc3-9aefdf4a8b8e" providerId="ADAL" clId="{CB858687-A1EE-486D-AA35-28D64D43B7A0}" dt="2026-04-08T00:44:38.169" v="213" actId="2696"/>
        <pc:sldMkLst>
          <pc:docMk/>
          <pc:sldMk cId="662539365" sldId="351"/>
        </pc:sldMkLst>
      </pc:sldChg>
      <pc:sldChg chg="addSp delSp modSp mod">
        <pc:chgData name="岩坪 卓也(IWATSUBO Takuya)" userId="b6e77f82-d2cf-4ee0-9fc3-9aefdf4a8b8e" providerId="ADAL" clId="{CB858687-A1EE-486D-AA35-28D64D43B7A0}" dt="2026-04-08T00:51:01.677" v="295" actId="1076"/>
        <pc:sldMkLst>
          <pc:docMk/>
          <pc:sldMk cId="659845376" sldId="352"/>
        </pc:sldMkLst>
        <pc:spChg chg="mod">
          <ac:chgData name="岩坪 卓也(IWATSUBO Takuya)" userId="b6e77f82-d2cf-4ee0-9fc3-9aefdf4a8b8e" providerId="ADAL" clId="{CB858687-A1EE-486D-AA35-28D64D43B7A0}" dt="2026-04-08T00:51:01.677" v="295" actId="1076"/>
          <ac:spMkLst>
            <pc:docMk/>
            <pc:sldMk cId="659845376" sldId="352"/>
            <ac:spMk id="2" creationId="{4B6D3600-920D-38BB-6477-2169B4962E83}"/>
          </ac:spMkLst>
        </pc:spChg>
        <pc:picChg chg="del">
          <ac:chgData name="岩坪 卓也(IWATSUBO Takuya)" userId="b6e77f82-d2cf-4ee0-9fc3-9aefdf4a8b8e" providerId="ADAL" clId="{CB858687-A1EE-486D-AA35-28D64D43B7A0}" dt="2026-04-07T23:58:54.930" v="62" actId="478"/>
          <ac:picMkLst>
            <pc:docMk/>
            <pc:sldMk cId="659845376" sldId="352"/>
            <ac:picMk id="3" creationId="{96848B74-A8DA-45D8-99F4-44975A2571C4}"/>
          </ac:picMkLst>
        </pc:picChg>
        <pc:picChg chg="mod">
          <ac:chgData name="岩坪 卓也(IWATSUBO Takuya)" userId="b6e77f82-d2cf-4ee0-9fc3-9aefdf4a8b8e" providerId="ADAL" clId="{CB858687-A1EE-486D-AA35-28D64D43B7A0}" dt="2026-04-07T23:59:45.368" v="66" actId="208"/>
          <ac:picMkLst>
            <pc:docMk/>
            <pc:sldMk cId="659845376" sldId="352"/>
            <ac:picMk id="6" creationId="{344F49B5-13D2-4763-AE4C-6100CC042AFD}"/>
          </ac:picMkLst>
        </pc:picChg>
        <pc:picChg chg="add mod">
          <ac:chgData name="岩坪 卓也(IWATSUBO Takuya)" userId="b6e77f82-d2cf-4ee0-9fc3-9aefdf4a8b8e" providerId="ADAL" clId="{CB858687-A1EE-486D-AA35-28D64D43B7A0}" dt="2026-04-07T23:59:08.307" v="65" actId="14100"/>
          <ac:picMkLst>
            <pc:docMk/>
            <pc:sldMk cId="659845376" sldId="352"/>
            <ac:picMk id="13" creationId="{98C300EE-649E-5539-A353-F74951C53A2D}"/>
          </ac:picMkLst>
        </pc:picChg>
      </pc:sldChg>
      <pc:sldChg chg="addSp delSp modSp mod">
        <pc:chgData name="岩坪 卓也(IWATSUBO Takuya)" userId="b6e77f82-d2cf-4ee0-9fc3-9aefdf4a8b8e" providerId="ADAL" clId="{CB858687-A1EE-486D-AA35-28D64D43B7A0}" dt="2026-04-08T00:17:29.375" v="96" actId="14100"/>
        <pc:sldMkLst>
          <pc:docMk/>
          <pc:sldMk cId="430545133" sldId="353"/>
        </pc:sldMkLst>
        <pc:picChg chg="del">
          <ac:chgData name="岩坪 卓也(IWATSUBO Takuya)" userId="b6e77f82-d2cf-4ee0-9fc3-9aefdf4a8b8e" providerId="ADAL" clId="{CB858687-A1EE-486D-AA35-28D64D43B7A0}" dt="2026-04-08T00:16:30.920" v="84" actId="478"/>
          <ac:picMkLst>
            <pc:docMk/>
            <pc:sldMk cId="430545133" sldId="353"/>
            <ac:picMk id="6" creationId="{D702D209-4539-ADBA-AAF4-2A9CC9D2D462}"/>
          </ac:picMkLst>
        </pc:picChg>
        <pc:picChg chg="del">
          <ac:chgData name="岩坪 卓也(IWATSUBO Takuya)" userId="b6e77f82-d2cf-4ee0-9fc3-9aefdf4a8b8e" providerId="ADAL" clId="{CB858687-A1EE-486D-AA35-28D64D43B7A0}" dt="2026-04-08T00:17:11.769" v="91" actId="478"/>
          <ac:picMkLst>
            <pc:docMk/>
            <pc:sldMk cId="430545133" sldId="353"/>
            <ac:picMk id="11" creationId="{92D15A10-9883-8DEE-FFE7-5810A0D1381B}"/>
          </ac:picMkLst>
        </pc:picChg>
        <pc:picChg chg="add mod">
          <ac:chgData name="岩坪 卓也(IWATSUBO Takuya)" userId="b6e77f82-d2cf-4ee0-9fc3-9aefdf4a8b8e" providerId="ADAL" clId="{CB858687-A1EE-486D-AA35-28D64D43B7A0}" dt="2026-04-08T00:16:49.775" v="90" actId="14100"/>
          <ac:picMkLst>
            <pc:docMk/>
            <pc:sldMk cId="430545133" sldId="353"/>
            <ac:picMk id="13" creationId="{6C9A456B-690D-E2A1-FFAB-15B962F4ECF2}"/>
          </ac:picMkLst>
        </pc:picChg>
        <pc:picChg chg="add mod">
          <ac:chgData name="岩坪 卓也(IWATSUBO Takuya)" userId="b6e77f82-d2cf-4ee0-9fc3-9aefdf4a8b8e" providerId="ADAL" clId="{CB858687-A1EE-486D-AA35-28D64D43B7A0}" dt="2026-04-08T00:17:29.375" v="96" actId="14100"/>
          <ac:picMkLst>
            <pc:docMk/>
            <pc:sldMk cId="430545133" sldId="353"/>
            <ac:picMk id="18" creationId="{44DAB116-1D7F-68F0-0302-452BFE20F1F9}"/>
          </ac:picMkLst>
        </pc:picChg>
      </pc:sldChg>
      <pc:sldChg chg="addSp delSp modSp add del mod">
        <pc:chgData name="岩坪 卓也(IWATSUBO Takuya)" userId="b6e77f82-d2cf-4ee0-9fc3-9aefdf4a8b8e" providerId="ADAL" clId="{CB858687-A1EE-486D-AA35-28D64D43B7A0}" dt="2026-04-08T00:41:02.471" v="163" actId="1076"/>
        <pc:sldMkLst>
          <pc:docMk/>
          <pc:sldMk cId="1543625164" sldId="354"/>
        </pc:sldMkLst>
        <pc:spChg chg="mod">
          <ac:chgData name="岩坪 卓也(IWATSUBO Takuya)" userId="b6e77f82-d2cf-4ee0-9fc3-9aefdf4a8b8e" providerId="ADAL" clId="{CB858687-A1EE-486D-AA35-28D64D43B7A0}" dt="2026-04-08T00:37:38.490" v="140" actId="20577"/>
          <ac:spMkLst>
            <pc:docMk/>
            <pc:sldMk cId="1543625164" sldId="354"/>
            <ac:spMk id="3" creationId="{97657128-A202-4DD9-BB4D-CEAB497D121D}"/>
          </ac:spMkLst>
        </pc:spChg>
        <pc:spChg chg="mod">
          <ac:chgData name="岩坪 卓也(IWATSUBO Takuya)" userId="b6e77f82-d2cf-4ee0-9fc3-9aefdf4a8b8e" providerId="ADAL" clId="{CB858687-A1EE-486D-AA35-28D64D43B7A0}" dt="2026-04-08T00:37:32.780" v="138" actId="1076"/>
          <ac:spMkLst>
            <pc:docMk/>
            <pc:sldMk cId="1543625164" sldId="354"/>
            <ac:spMk id="8" creationId="{8B17394A-B22C-E471-DB82-65F646620FE1}"/>
          </ac:spMkLst>
        </pc:spChg>
        <pc:spChg chg="mod">
          <ac:chgData name="岩坪 卓也(IWATSUBO Takuya)" userId="b6e77f82-d2cf-4ee0-9fc3-9aefdf4a8b8e" providerId="ADAL" clId="{CB858687-A1EE-486D-AA35-28D64D43B7A0}" dt="2026-04-08T00:40:49.706" v="162" actId="1076"/>
          <ac:spMkLst>
            <pc:docMk/>
            <pc:sldMk cId="1543625164" sldId="354"/>
            <ac:spMk id="9" creationId="{45D2C149-AFD0-4178-BCF6-4A74ADD7CD32}"/>
          </ac:spMkLst>
        </pc:spChg>
        <pc:spChg chg="mod">
          <ac:chgData name="岩坪 卓也(IWATSUBO Takuya)" userId="b6e77f82-d2cf-4ee0-9fc3-9aefdf4a8b8e" providerId="ADAL" clId="{CB858687-A1EE-486D-AA35-28D64D43B7A0}" dt="2026-04-08T00:41:02.471" v="163" actId="1076"/>
          <ac:spMkLst>
            <pc:docMk/>
            <pc:sldMk cId="1543625164" sldId="354"/>
            <ac:spMk id="10" creationId="{3EA6702D-0E74-D0B5-43DB-C7CD42CDC575}"/>
          </ac:spMkLst>
        </pc:spChg>
        <pc:spChg chg="del">
          <ac:chgData name="岩坪 卓也(IWATSUBO Takuya)" userId="b6e77f82-d2cf-4ee0-9fc3-9aefdf4a8b8e" providerId="ADAL" clId="{CB858687-A1EE-486D-AA35-28D64D43B7A0}" dt="2026-04-08T00:37:57.183" v="146" actId="478"/>
          <ac:spMkLst>
            <pc:docMk/>
            <pc:sldMk cId="1543625164" sldId="354"/>
            <ac:spMk id="11" creationId="{66E166E9-4523-8498-8943-C4068FF13310}"/>
          </ac:spMkLst>
        </pc:spChg>
        <pc:spChg chg="del">
          <ac:chgData name="岩坪 卓也(IWATSUBO Takuya)" userId="b6e77f82-d2cf-4ee0-9fc3-9aefdf4a8b8e" providerId="ADAL" clId="{CB858687-A1EE-486D-AA35-28D64D43B7A0}" dt="2026-04-08T00:38:04.200" v="147" actId="478"/>
          <ac:spMkLst>
            <pc:docMk/>
            <pc:sldMk cId="1543625164" sldId="354"/>
            <ac:spMk id="18" creationId="{8A641164-1E01-4859-91F2-DF6EF28B55C8}"/>
          </ac:spMkLst>
        </pc:spChg>
        <pc:picChg chg="del">
          <ac:chgData name="岩坪 卓也(IWATSUBO Takuya)" userId="b6e77f82-d2cf-4ee0-9fc3-9aefdf4a8b8e" providerId="ADAL" clId="{CB858687-A1EE-486D-AA35-28D64D43B7A0}" dt="2026-04-08T00:22:19.280" v="120" actId="478"/>
          <ac:picMkLst>
            <pc:docMk/>
            <pc:sldMk cId="1543625164" sldId="354"/>
            <ac:picMk id="4" creationId="{D71A91AA-6599-843B-8D58-B6ABCA25EC01}"/>
          </ac:picMkLst>
        </pc:picChg>
        <pc:picChg chg="del mod">
          <ac:chgData name="岩坪 卓也(IWATSUBO Takuya)" userId="b6e77f82-d2cf-4ee0-9fc3-9aefdf4a8b8e" providerId="ADAL" clId="{CB858687-A1EE-486D-AA35-28D64D43B7A0}" dt="2026-04-08T00:38:26.747" v="149" actId="478"/>
          <ac:picMkLst>
            <pc:docMk/>
            <pc:sldMk cId="1543625164" sldId="354"/>
            <ac:picMk id="5" creationId="{626714B9-2BF5-9EBB-6134-9E5E49F5EE30}"/>
          </ac:picMkLst>
        </pc:picChg>
        <pc:picChg chg="add mod">
          <ac:chgData name="岩坪 卓也(IWATSUBO Takuya)" userId="b6e77f82-d2cf-4ee0-9fc3-9aefdf4a8b8e" providerId="ADAL" clId="{CB858687-A1EE-486D-AA35-28D64D43B7A0}" dt="2026-04-08T00:37:54.686" v="145" actId="1076"/>
          <ac:picMkLst>
            <pc:docMk/>
            <pc:sldMk cId="1543625164" sldId="354"/>
            <ac:picMk id="12" creationId="{3A9F3B5D-BD74-2AC3-4A89-C7D2647FB5FD}"/>
          </ac:picMkLst>
        </pc:picChg>
        <pc:picChg chg="add mod">
          <ac:chgData name="岩坪 卓也(IWATSUBO Takuya)" userId="b6e77f82-d2cf-4ee0-9fc3-9aefdf4a8b8e" providerId="ADAL" clId="{CB858687-A1EE-486D-AA35-28D64D43B7A0}" dt="2026-04-08T00:38:48.477" v="155" actId="1076"/>
          <ac:picMkLst>
            <pc:docMk/>
            <pc:sldMk cId="1543625164" sldId="354"/>
            <ac:picMk id="14" creationId="{EC684852-986E-CEFD-913F-86E2121B933D}"/>
          </ac:picMkLst>
        </pc:picChg>
        <pc:picChg chg="add mod">
          <ac:chgData name="岩坪 卓也(IWATSUBO Takuya)" userId="b6e77f82-d2cf-4ee0-9fc3-9aefdf4a8b8e" providerId="ADAL" clId="{CB858687-A1EE-486D-AA35-28D64D43B7A0}" dt="2026-04-08T00:40:42.184" v="161" actId="1076"/>
          <ac:picMkLst>
            <pc:docMk/>
            <pc:sldMk cId="1543625164" sldId="354"/>
            <ac:picMk id="15" creationId="{14555A3A-D778-B073-1C18-D73F6C4BF44D}"/>
          </ac:picMkLst>
        </pc:picChg>
        <pc:picChg chg="del">
          <ac:chgData name="岩坪 卓也(IWATSUBO Takuya)" userId="b6e77f82-d2cf-4ee0-9fc3-9aefdf4a8b8e" providerId="ADAL" clId="{CB858687-A1EE-486D-AA35-28D64D43B7A0}" dt="2026-04-08T00:38:05.025" v="148" actId="478"/>
          <ac:picMkLst>
            <pc:docMk/>
            <pc:sldMk cId="1543625164" sldId="354"/>
            <ac:picMk id="16" creationId="{52E88970-587E-4D5E-A027-8B9491FF2001}"/>
          </ac:picMkLst>
        </pc:picChg>
      </pc:sldChg>
      <pc:sldChg chg="delSp modSp mod">
        <pc:chgData name="岩坪 卓也(IWATSUBO Takuya)" userId="b6e77f82-d2cf-4ee0-9fc3-9aefdf4a8b8e" providerId="ADAL" clId="{CB858687-A1EE-486D-AA35-28D64D43B7A0}" dt="2026-04-08T00:55:41.722" v="296" actId="14100"/>
        <pc:sldMkLst>
          <pc:docMk/>
          <pc:sldMk cId="2409435384" sldId="358"/>
        </pc:sldMkLst>
        <pc:spChg chg="mod">
          <ac:chgData name="岩坪 卓也(IWATSUBO Takuya)" userId="b6e77f82-d2cf-4ee0-9fc3-9aefdf4a8b8e" providerId="ADAL" clId="{CB858687-A1EE-486D-AA35-28D64D43B7A0}" dt="2026-04-08T00:45:55.640" v="236" actId="1076"/>
          <ac:spMkLst>
            <pc:docMk/>
            <pc:sldMk cId="2409435384" sldId="358"/>
            <ac:spMk id="4" creationId="{51AD638E-A966-39BD-0FA7-669DCDC1CE1B}"/>
          </ac:spMkLst>
        </pc:spChg>
        <pc:spChg chg="mod">
          <ac:chgData name="岩坪 卓也(IWATSUBO Takuya)" userId="b6e77f82-d2cf-4ee0-9fc3-9aefdf4a8b8e" providerId="ADAL" clId="{CB858687-A1EE-486D-AA35-28D64D43B7A0}" dt="2026-04-08T00:47:04.516" v="253" actId="1076"/>
          <ac:spMkLst>
            <pc:docMk/>
            <pc:sldMk cId="2409435384" sldId="358"/>
            <ac:spMk id="7" creationId="{77C1A0DE-467F-3E12-9094-D58AF0B8E2BF}"/>
          </ac:spMkLst>
        </pc:spChg>
        <pc:spChg chg="mod">
          <ac:chgData name="岩坪 卓也(IWATSUBO Takuya)" userId="b6e77f82-d2cf-4ee0-9fc3-9aefdf4a8b8e" providerId="ADAL" clId="{CB858687-A1EE-486D-AA35-28D64D43B7A0}" dt="2026-04-08T00:47:10.255" v="255" actId="1076"/>
          <ac:spMkLst>
            <pc:docMk/>
            <pc:sldMk cId="2409435384" sldId="358"/>
            <ac:spMk id="9" creationId="{CFB475AF-2894-A426-9988-45ECB936F982}"/>
          </ac:spMkLst>
        </pc:spChg>
        <pc:spChg chg="mod">
          <ac:chgData name="岩坪 卓也(IWATSUBO Takuya)" userId="b6e77f82-d2cf-4ee0-9fc3-9aefdf4a8b8e" providerId="ADAL" clId="{CB858687-A1EE-486D-AA35-28D64D43B7A0}" dt="2026-04-08T00:47:07.952" v="254" actId="1076"/>
          <ac:spMkLst>
            <pc:docMk/>
            <pc:sldMk cId="2409435384" sldId="358"/>
            <ac:spMk id="10" creationId="{9CC64589-4487-2437-1F99-183D3064579F}"/>
          </ac:spMkLst>
        </pc:spChg>
        <pc:spChg chg="mod">
          <ac:chgData name="岩坪 卓也(IWATSUBO Takuya)" userId="b6e77f82-d2cf-4ee0-9fc3-9aefdf4a8b8e" providerId="ADAL" clId="{CB858687-A1EE-486D-AA35-28D64D43B7A0}" dt="2026-04-08T00:47:34.975" v="260" actId="1076"/>
          <ac:spMkLst>
            <pc:docMk/>
            <pc:sldMk cId="2409435384" sldId="358"/>
            <ac:spMk id="14" creationId="{3643E798-A3DB-4120-9325-AB2C31A66A98}"/>
          </ac:spMkLst>
        </pc:spChg>
        <pc:spChg chg="mod">
          <ac:chgData name="岩坪 卓也(IWATSUBO Takuya)" userId="b6e77f82-d2cf-4ee0-9fc3-9aefdf4a8b8e" providerId="ADAL" clId="{CB858687-A1EE-486D-AA35-28D64D43B7A0}" dt="2026-04-08T00:47:13.389" v="256" actId="1076"/>
          <ac:spMkLst>
            <pc:docMk/>
            <pc:sldMk cId="2409435384" sldId="358"/>
            <ac:spMk id="15" creationId="{BD6194F5-F4C1-4459-9BFB-6BEDE14462A9}"/>
          </ac:spMkLst>
        </pc:spChg>
        <pc:spChg chg="mod">
          <ac:chgData name="岩坪 卓也(IWATSUBO Takuya)" userId="b6e77f82-d2cf-4ee0-9fc3-9aefdf4a8b8e" providerId="ADAL" clId="{CB858687-A1EE-486D-AA35-28D64D43B7A0}" dt="2026-04-08T00:46:44.918" v="248" actId="1076"/>
          <ac:spMkLst>
            <pc:docMk/>
            <pc:sldMk cId="2409435384" sldId="358"/>
            <ac:spMk id="16" creationId="{C33FD53F-0B81-32CA-466F-744152D47345}"/>
          </ac:spMkLst>
        </pc:spChg>
        <pc:spChg chg="mod">
          <ac:chgData name="岩坪 卓也(IWATSUBO Takuya)" userId="b6e77f82-d2cf-4ee0-9fc3-9aefdf4a8b8e" providerId="ADAL" clId="{CB858687-A1EE-486D-AA35-28D64D43B7A0}" dt="2026-04-08T00:45:59.340" v="237" actId="1076"/>
          <ac:spMkLst>
            <pc:docMk/>
            <pc:sldMk cId="2409435384" sldId="358"/>
            <ac:spMk id="18" creationId="{84F2E10D-C469-4297-9BE0-4D33B1DD9722}"/>
          </ac:spMkLst>
        </pc:spChg>
        <pc:spChg chg="mod">
          <ac:chgData name="岩坪 卓也(IWATSUBO Takuya)" userId="b6e77f82-d2cf-4ee0-9fc3-9aefdf4a8b8e" providerId="ADAL" clId="{CB858687-A1EE-486D-AA35-28D64D43B7A0}" dt="2026-04-08T00:46:03.474" v="238" actId="1076"/>
          <ac:spMkLst>
            <pc:docMk/>
            <pc:sldMk cId="2409435384" sldId="358"/>
            <ac:spMk id="20" creationId="{CF02CB53-D6B8-45D7-ADB2-1DE995BCDAC1}"/>
          </ac:spMkLst>
        </pc:spChg>
        <pc:spChg chg="del">
          <ac:chgData name="岩坪 卓也(IWATSUBO Takuya)" userId="b6e77f82-d2cf-4ee0-9fc3-9aefdf4a8b8e" providerId="ADAL" clId="{CB858687-A1EE-486D-AA35-28D64D43B7A0}" dt="2026-04-08T00:45:50.759" v="235" actId="478"/>
          <ac:spMkLst>
            <pc:docMk/>
            <pc:sldMk cId="2409435384" sldId="358"/>
            <ac:spMk id="22" creationId="{060F6412-D015-4B91-9377-1E04366F7932}"/>
          </ac:spMkLst>
        </pc:spChg>
        <pc:spChg chg="del">
          <ac:chgData name="岩坪 卓也(IWATSUBO Takuya)" userId="b6e77f82-d2cf-4ee0-9fc3-9aefdf4a8b8e" providerId="ADAL" clId="{CB858687-A1EE-486D-AA35-28D64D43B7A0}" dt="2026-04-08T00:45:44.921" v="232" actId="478"/>
          <ac:spMkLst>
            <pc:docMk/>
            <pc:sldMk cId="2409435384" sldId="358"/>
            <ac:spMk id="23" creationId="{6D886DDF-E73A-401D-8D5D-BA21B8BD538F}"/>
          </ac:spMkLst>
        </pc:spChg>
        <pc:spChg chg="del">
          <ac:chgData name="岩坪 卓也(IWATSUBO Takuya)" userId="b6e77f82-d2cf-4ee0-9fc3-9aefdf4a8b8e" providerId="ADAL" clId="{CB858687-A1EE-486D-AA35-28D64D43B7A0}" dt="2026-04-08T00:45:48.471" v="234" actId="478"/>
          <ac:spMkLst>
            <pc:docMk/>
            <pc:sldMk cId="2409435384" sldId="358"/>
            <ac:spMk id="24" creationId="{47DCEC43-A32E-4445-9FFA-A221743B4D8F}"/>
          </ac:spMkLst>
        </pc:spChg>
        <pc:spChg chg="mod">
          <ac:chgData name="岩坪 卓也(IWATSUBO Takuya)" userId="b6e77f82-d2cf-4ee0-9fc3-9aefdf4a8b8e" providerId="ADAL" clId="{CB858687-A1EE-486D-AA35-28D64D43B7A0}" dt="2026-04-08T00:55:41.722" v="296" actId="14100"/>
          <ac:spMkLst>
            <pc:docMk/>
            <pc:sldMk cId="2409435384" sldId="358"/>
            <ac:spMk id="27" creationId="{3321A87F-F4AA-4022-AA5A-494E979BB53C}"/>
          </ac:spMkLst>
        </pc:spChg>
        <pc:spChg chg="del mod">
          <ac:chgData name="岩坪 卓也(IWATSUBO Takuya)" userId="b6e77f82-d2cf-4ee0-9fc3-9aefdf4a8b8e" providerId="ADAL" clId="{CB858687-A1EE-486D-AA35-28D64D43B7A0}" dt="2026-04-08T00:46:49.144" v="249" actId="478"/>
          <ac:spMkLst>
            <pc:docMk/>
            <pc:sldMk cId="2409435384" sldId="358"/>
            <ac:spMk id="30" creationId="{619EC4E1-BAA7-2AF4-5AE3-F334516C07CF}"/>
          </ac:spMkLst>
        </pc:spChg>
        <pc:picChg chg="del">
          <ac:chgData name="岩坪 卓也(IWATSUBO Takuya)" userId="b6e77f82-d2cf-4ee0-9fc3-9aefdf4a8b8e" providerId="ADAL" clId="{CB858687-A1EE-486D-AA35-28D64D43B7A0}" dt="2026-04-08T00:45:46.040" v="233" actId="478"/>
          <ac:picMkLst>
            <pc:docMk/>
            <pc:sldMk cId="2409435384" sldId="358"/>
            <ac:picMk id="2" creationId="{BEFDE740-05CF-2A11-0F5B-99FFDC255729}"/>
          </ac:picMkLst>
        </pc:picChg>
        <pc:picChg chg="mod">
          <ac:chgData name="岩坪 卓也(IWATSUBO Takuya)" userId="b6e77f82-d2cf-4ee0-9fc3-9aefdf4a8b8e" providerId="ADAL" clId="{CB858687-A1EE-486D-AA35-28D64D43B7A0}" dt="2026-04-08T00:46:06.599" v="239" actId="1076"/>
          <ac:picMkLst>
            <pc:docMk/>
            <pc:sldMk cId="2409435384" sldId="358"/>
            <ac:picMk id="3" creationId="{EE6C45CF-3C1D-10C6-288C-E70C1E8169C0}"/>
          </ac:picMkLst>
        </pc:picChg>
        <pc:picChg chg="mod">
          <ac:chgData name="岩坪 卓也(IWATSUBO Takuya)" userId="b6e77f82-d2cf-4ee0-9fc3-9aefdf4a8b8e" providerId="ADAL" clId="{CB858687-A1EE-486D-AA35-28D64D43B7A0}" dt="2026-04-08T00:47:16.382" v="257" actId="1076"/>
          <ac:picMkLst>
            <pc:docMk/>
            <pc:sldMk cId="2409435384" sldId="358"/>
            <ac:picMk id="6" creationId="{40F66023-F13D-4404-B098-6243D48FF4D0}"/>
          </ac:picMkLst>
        </pc:picChg>
        <pc:picChg chg="del mod">
          <ac:chgData name="岩坪 卓也(IWATSUBO Takuya)" userId="b6e77f82-d2cf-4ee0-9fc3-9aefdf4a8b8e" providerId="ADAL" clId="{CB858687-A1EE-486D-AA35-28D64D43B7A0}" dt="2026-04-08T00:46:50.337" v="250" actId="478"/>
          <ac:picMkLst>
            <pc:docMk/>
            <pc:sldMk cId="2409435384" sldId="358"/>
            <ac:picMk id="8" creationId="{AC77C690-F764-A6AC-8C7B-48D91304DE93}"/>
          </ac:picMkLst>
        </pc:picChg>
        <pc:picChg chg="mod">
          <ac:chgData name="岩坪 卓也(IWATSUBO Takuya)" userId="b6e77f82-d2cf-4ee0-9fc3-9aefdf4a8b8e" providerId="ADAL" clId="{CB858687-A1EE-486D-AA35-28D64D43B7A0}" dt="2026-04-08T00:46:58.230" v="252" actId="1076"/>
          <ac:picMkLst>
            <pc:docMk/>
            <pc:sldMk cId="2409435384" sldId="358"/>
            <ac:picMk id="31" creationId="{34962C19-F01B-03D6-3F04-FD4BE2BB2FDB}"/>
          </ac:picMkLst>
        </pc:picChg>
        <pc:picChg chg="mod">
          <ac:chgData name="岩坪 卓也(IWATSUBO Takuya)" userId="b6e77f82-d2cf-4ee0-9fc3-9aefdf4a8b8e" providerId="ADAL" clId="{CB858687-A1EE-486D-AA35-28D64D43B7A0}" dt="2026-04-08T00:47:25.523" v="259" actId="1076"/>
          <ac:picMkLst>
            <pc:docMk/>
            <pc:sldMk cId="2409435384" sldId="358"/>
            <ac:picMk id="32" creationId="{AEE0F9C6-F74B-770E-B09E-3A0AD25430AA}"/>
          </ac:picMkLst>
        </pc:picChg>
        <pc:picChg chg="mod">
          <ac:chgData name="岩坪 卓也(IWATSUBO Takuya)" userId="b6e77f82-d2cf-4ee0-9fc3-9aefdf4a8b8e" providerId="ADAL" clId="{CB858687-A1EE-486D-AA35-28D64D43B7A0}" dt="2026-04-08T00:46:56.524" v="251" actId="1076"/>
          <ac:picMkLst>
            <pc:docMk/>
            <pc:sldMk cId="2409435384" sldId="358"/>
            <ac:picMk id="33" creationId="{B0DC41B5-AF88-2F00-3AFF-A74B01FD80C8}"/>
          </ac:picMkLst>
        </pc:picChg>
      </pc:sldChg>
      <pc:sldChg chg="modSp mod">
        <pc:chgData name="岩坪 卓也(IWATSUBO Takuya)" userId="b6e77f82-d2cf-4ee0-9fc3-9aefdf4a8b8e" providerId="ADAL" clId="{CB858687-A1EE-486D-AA35-28D64D43B7A0}" dt="2026-04-08T00:50:41.057" v="294" actId="20577"/>
        <pc:sldMkLst>
          <pc:docMk/>
          <pc:sldMk cId="0" sldId="359"/>
        </pc:sldMkLst>
        <pc:spChg chg="mod">
          <ac:chgData name="岩坪 卓也(IWATSUBO Takuya)" userId="b6e77f82-d2cf-4ee0-9fc3-9aefdf4a8b8e" providerId="ADAL" clId="{CB858687-A1EE-486D-AA35-28D64D43B7A0}" dt="2026-04-08T00:50:41.057" v="294" actId="20577"/>
          <ac:spMkLst>
            <pc:docMk/>
            <pc:sldMk cId="0" sldId="359"/>
            <ac:spMk id="20" creationId="{4AE12CA4-E63B-4CE7-88E6-461350537B21}"/>
          </ac:spMkLst>
        </pc:spChg>
        <pc:graphicFrameChg chg="mod modGraphic">
          <ac:chgData name="岩坪 卓也(IWATSUBO Takuya)" userId="b6e77f82-d2cf-4ee0-9fc3-9aefdf4a8b8e" providerId="ADAL" clId="{CB858687-A1EE-486D-AA35-28D64D43B7A0}" dt="2026-04-08T00:50:28.655" v="287" actId="20577"/>
          <ac:graphicFrameMkLst>
            <pc:docMk/>
            <pc:sldMk cId="0" sldId="359"/>
            <ac:graphicFrameMk id="7" creationId="{EBA91B4F-A246-4A05-9E49-B8930F3A8AA7}"/>
          </ac:graphicFrameMkLst>
        </pc:graphicFrameChg>
      </pc:sldChg>
      <pc:sldChg chg="del">
        <pc:chgData name="岩坪 卓也(IWATSUBO Takuya)" userId="b6e77f82-d2cf-4ee0-9fc3-9aefdf4a8b8e" providerId="ADAL" clId="{CB858687-A1EE-486D-AA35-28D64D43B7A0}" dt="2026-04-07T23:54:51.030" v="45" actId="2696"/>
        <pc:sldMkLst>
          <pc:docMk/>
          <pc:sldMk cId="3055207944" sldId="360"/>
        </pc:sldMkLst>
      </pc:sldChg>
      <pc:sldChg chg="del">
        <pc:chgData name="岩坪 卓也(IWATSUBO Takuya)" userId="b6e77f82-d2cf-4ee0-9fc3-9aefdf4a8b8e" providerId="ADAL" clId="{CB858687-A1EE-486D-AA35-28D64D43B7A0}" dt="2026-04-07T23:54:51.030" v="45" actId="2696"/>
        <pc:sldMkLst>
          <pc:docMk/>
          <pc:sldMk cId="1308077815" sldId="361"/>
        </pc:sldMkLst>
      </pc:sldChg>
      <pc:sldChg chg="modSp mod">
        <pc:chgData name="岩坪 卓也(IWATSUBO Takuya)" userId="b6e77f82-d2cf-4ee0-9fc3-9aefdf4a8b8e" providerId="ADAL" clId="{CB858687-A1EE-486D-AA35-28D64D43B7A0}" dt="2026-04-08T00:16:05.419" v="83" actId="208"/>
        <pc:sldMkLst>
          <pc:docMk/>
          <pc:sldMk cId="231110683" sldId="362"/>
        </pc:sldMkLst>
        <pc:picChg chg="mod">
          <ac:chgData name="岩坪 卓也(IWATSUBO Takuya)" userId="b6e77f82-d2cf-4ee0-9fc3-9aefdf4a8b8e" providerId="ADAL" clId="{CB858687-A1EE-486D-AA35-28D64D43B7A0}" dt="2026-04-08T00:16:05.419" v="83" actId="208"/>
          <ac:picMkLst>
            <pc:docMk/>
            <pc:sldMk cId="231110683" sldId="362"/>
            <ac:picMk id="7" creationId="{BC2C5FBC-366A-4DF4-A29E-47C2F3C77CD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4A645C-4414-B046-AE0A-23F3D07F952D}" type="datetimeFigureOut">
              <a:rPr kumimoji="1" lang="ja-JP" altLang="en-US" smtClean="0"/>
              <a:t>2026/4/8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924EDE-716C-D14C-8C0B-4D9EAD8046EF}" type="slidenum">
              <a:rPr kumimoji="1" lang="ja-JP" altLang="en-US" smtClean="0"/>
              <a:t>‹#›</a:t>
            </a:fld>
            <a:endParaRPr kumimoji="1" lang="ja-JP" altLang="en-US"/>
          </a:p>
        </p:txBody>
      </p:sp>
    </p:spTree>
    <p:extLst>
      <p:ext uri="{BB962C8B-B14F-4D97-AF65-F5344CB8AC3E}">
        <p14:creationId xmlns:p14="http://schemas.microsoft.com/office/powerpoint/2010/main" val="24738310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a:ln/>
        </p:spPr>
      </p:sp>
      <p:sp>
        <p:nvSpPr>
          <p:cNvPr id="21507"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3708229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a:ln/>
        </p:spPr>
      </p:sp>
      <p:sp>
        <p:nvSpPr>
          <p:cNvPr id="22531"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45867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a:ln/>
        </p:spPr>
      </p:sp>
      <p:sp>
        <p:nvSpPr>
          <p:cNvPr id="2355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881511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a:ln/>
        </p:spPr>
      </p:sp>
      <p:sp>
        <p:nvSpPr>
          <p:cNvPr id="24579"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612157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1762189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653D2FF-21ED-461F-B56C-53CC6974474B}" type="datetimeFigureOut">
              <a:rPr kumimoji="1" lang="ja-JP" altLang="en-US" smtClean="0"/>
              <a:t>2026/4/8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4105799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53D2FF-21ED-461F-B56C-53CC6974474B}" type="datetimeFigureOut">
              <a:rPr kumimoji="1" lang="ja-JP" altLang="en-US" smtClean="0"/>
              <a:t>2026/4/8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937280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53D2FF-21ED-461F-B56C-53CC6974474B}" type="datetimeFigureOut">
              <a:rPr kumimoji="1" lang="ja-JP" altLang="en-US" smtClean="0"/>
              <a:t>2026/4/8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558053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19DD669-9E22-B1BF-4848-C7B048C91B6C}"/>
              </a:ext>
            </a:extLst>
          </p:cNvPr>
          <p:cNvPicPr>
            <a:picLocks noChangeAspect="1" noChangeArrowheads="1"/>
          </p:cNvPicPr>
          <p:nvPr userDrawn="1"/>
        </p:nvPicPr>
        <p:blipFill>
          <a:blip r:embed="rId2" cstate="print"/>
          <a:srcRect/>
          <a:stretch>
            <a:fillRect/>
          </a:stretch>
        </p:blipFill>
        <p:spPr bwMode="auto">
          <a:xfrm>
            <a:off x="0" y="0"/>
            <a:ext cx="9144000" cy="533400"/>
          </a:xfrm>
          <a:prstGeom prst="rect">
            <a:avLst/>
          </a:prstGeom>
          <a:noFill/>
          <a:ln w="9525">
            <a:noFill/>
            <a:miter lim="800000"/>
            <a:headEnd/>
            <a:tailEnd/>
          </a:ln>
        </p:spPr>
      </p:pic>
      <p:sp>
        <p:nvSpPr>
          <p:cNvPr id="3" name="Slide Number Placeholder 5">
            <a:extLst>
              <a:ext uri="{FF2B5EF4-FFF2-40B4-BE49-F238E27FC236}">
                <a16:creationId xmlns:a16="http://schemas.microsoft.com/office/drawing/2014/main" id="{C6A3ED0E-69D5-3209-CD22-726343B99663}"/>
              </a:ext>
            </a:extLst>
          </p:cNvPr>
          <p:cNvSpPr>
            <a:spLocks noGrp="1"/>
          </p:cNvSpPr>
          <p:nvPr>
            <p:ph type="sldNum" sz="quarter" idx="12"/>
          </p:nvPr>
        </p:nvSpPr>
        <p:spPr>
          <a:xfrm>
            <a:off x="7086600" y="6356351"/>
            <a:ext cx="2057400" cy="365125"/>
          </a:xfrm>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2178652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3" name="Rectangle 105">
            <a:extLst>
              <a:ext uri="{FF2B5EF4-FFF2-40B4-BE49-F238E27FC236}">
                <a16:creationId xmlns:a16="http://schemas.microsoft.com/office/drawing/2014/main" id="{FD685296-5945-4D38-AD46-D7D0492BE800}"/>
              </a:ext>
            </a:extLst>
          </p:cNvPr>
          <p:cNvSpPr>
            <a:spLocks noChangeArrowheads="1"/>
          </p:cNvSpPr>
          <p:nvPr userDrawn="1"/>
        </p:nvSpPr>
        <p:spPr bwMode="auto">
          <a:xfrm>
            <a:off x="0" y="0"/>
            <a:ext cx="9144000" cy="533400"/>
          </a:xfrm>
          <a:prstGeom prst="rect">
            <a:avLst/>
          </a:prstGeom>
          <a:solidFill>
            <a:srgbClr val="3D7DE3"/>
          </a:solidFill>
          <a:ln w="9525">
            <a:noFill/>
            <a:miter lim="800000"/>
            <a:headEnd/>
            <a:tailEnd/>
          </a:ln>
        </p:spPr>
        <p:txBody>
          <a:bodyPr wrap="none" anchor="ctr"/>
          <a:lstStyle/>
          <a:p>
            <a:endParaRPr lang="ja-JP" altLang="en-US" dirty="0"/>
          </a:p>
        </p:txBody>
      </p:sp>
    </p:spTree>
    <p:extLst>
      <p:ext uri="{BB962C8B-B14F-4D97-AF65-F5344CB8AC3E}">
        <p14:creationId xmlns:p14="http://schemas.microsoft.com/office/powerpoint/2010/main" val="293259699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53D2FF-21ED-461F-B56C-53CC6974474B}" type="datetimeFigureOut">
              <a:rPr kumimoji="1" lang="ja-JP" altLang="en-US" smtClean="0"/>
              <a:t>2026/4/8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3680323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653D2FF-21ED-461F-B56C-53CC6974474B}" type="datetimeFigureOut">
              <a:rPr kumimoji="1" lang="ja-JP" altLang="en-US" smtClean="0"/>
              <a:t>2026/4/8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3612466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653D2FF-21ED-461F-B56C-53CC6974474B}" type="datetimeFigureOut">
              <a:rPr kumimoji="1" lang="ja-JP" altLang="en-US" smtClean="0"/>
              <a:t>2026/4/8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4033096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653D2FF-21ED-461F-B56C-53CC6974474B}" type="datetimeFigureOut">
              <a:rPr kumimoji="1" lang="ja-JP" altLang="en-US" smtClean="0"/>
              <a:t>2026/4/8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3280930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653D2FF-21ED-461F-B56C-53CC6974474B}" type="datetimeFigureOut">
              <a:rPr kumimoji="1" lang="ja-JP" altLang="en-US" smtClean="0"/>
              <a:t>2026/4/8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937714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3D2FF-21ED-461F-B56C-53CC6974474B}" type="datetimeFigureOut">
              <a:rPr kumimoji="1" lang="ja-JP" altLang="en-US" smtClean="0"/>
              <a:t>2026/4/8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3513628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653D2FF-21ED-461F-B56C-53CC6974474B}" type="datetimeFigureOut">
              <a:rPr kumimoji="1" lang="ja-JP" altLang="en-US" smtClean="0"/>
              <a:t>2026/4/8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1743460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653D2FF-21ED-461F-B56C-53CC6974474B}" type="datetimeFigureOut">
              <a:rPr kumimoji="1" lang="ja-JP" altLang="en-US" smtClean="0"/>
              <a:t>2026/4/8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4149359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3D2FF-21ED-461F-B56C-53CC6974474B}" type="datetimeFigureOut">
              <a:rPr kumimoji="1" lang="ja-JP" altLang="en-US" smtClean="0"/>
              <a:t>2026/4/8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348223235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nta.go.jp/taxes/kids/oyo/page08.htm" TargetMode="External"/><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3.emf"/></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hyperlink" Target="https://www.mext.go.jp/" TargetMode="External"/><Relationship Id="rId13" Type="http://schemas.openxmlformats.org/officeDocument/2006/relationships/image" Target="../media/image41.png"/><Relationship Id="rId3" Type="http://schemas.openxmlformats.org/officeDocument/2006/relationships/hyperlink" Target="https://www.nta.go.jp/taxes/kids/index.htm" TargetMode="External"/><Relationship Id="rId7" Type="http://schemas.openxmlformats.org/officeDocument/2006/relationships/hyperlink" Target="https://www.nta.go.jp/" TargetMode="External"/><Relationship Id="rId12" Type="http://schemas.openxmlformats.org/officeDocument/2006/relationships/image" Target="../media/image40.emf"/><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7.emf"/><Relationship Id="rId11" Type="http://schemas.openxmlformats.org/officeDocument/2006/relationships/image" Target="../media/image39.emf"/><Relationship Id="rId5" Type="http://schemas.openxmlformats.org/officeDocument/2006/relationships/image" Target="../media/image36.svg"/><Relationship Id="rId10" Type="http://schemas.openxmlformats.org/officeDocument/2006/relationships/image" Target="../media/image38.emf"/><Relationship Id="rId4" Type="http://schemas.openxmlformats.org/officeDocument/2006/relationships/image" Target="../media/image35.png"/><Relationship Id="rId9" Type="http://schemas.openxmlformats.org/officeDocument/2006/relationships/hyperlink" Target="https://www.mof.go.jp/"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nta.go.jp/taxes/kids/video/index.htm#anime"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s://www.nta.go.jp/taxes/kids/hatten/page02.htm" TargetMode="External"/><Relationship Id="rId5" Type="http://schemas.openxmlformats.org/officeDocument/2006/relationships/image" Target="../media/image6.emf"/><Relationship Id="rId4" Type="http://schemas.openxmlformats.org/officeDocument/2006/relationships/hyperlink" Target="https://www.mof.go.jp/tax_information/index.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hyperlink" Target="https://www.nta.go.jp/taxes/kids/hatten/page14.htm" TargetMode="Externa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nichizeiren.or.jp/taxaccount/education/sozei_nichizei/" TargetMode="External"/><Relationship Id="rId2" Type="http://schemas.openxmlformats.org/officeDocument/2006/relationships/image" Target="../media/image19.jpeg"/><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E6A17FC-B262-5D1B-B228-81FC34215FAE}"/>
              </a:ext>
            </a:extLst>
          </p:cNvPr>
          <p:cNvSpPr/>
          <p:nvPr/>
        </p:nvSpPr>
        <p:spPr>
          <a:xfrm>
            <a:off x="0" y="0"/>
            <a:ext cx="9144000" cy="77406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1" name="Rectangle 106"/>
          <p:cNvSpPr>
            <a:spLocks noChangeArrowheads="1"/>
          </p:cNvSpPr>
          <p:nvPr/>
        </p:nvSpPr>
        <p:spPr bwMode="auto">
          <a:xfrm>
            <a:off x="1244600" y="35402"/>
            <a:ext cx="6680200" cy="738662"/>
          </a:xfrm>
          <a:prstGeom prst="rect">
            <a:avLst/>
          </a:prstGeom>
          <a:noFill/>
          <a:ln w="9525">
            <a:noFill/>
            <a:miter lim="800000"/>
            <a:headEnd/>
            <a:tailEnd/>
          </a:ln>
        </p:spPr>
        <p:txBody>
          <a:bodyPr anchor="ctr"/>
          <a:lstStyle/>
          <a:p>
            <a:pPr algn="ctr"/>
            <a:r>
              <a:rPr lang="ja-JP" altLang="en-US" sz="3500" dirty="0">
                <a:solidFill>
                  <a:schemeClr val="bg1"/>
                </a:solidFill>
                <a:ea typeface="ＭＳ ゴシック" pitchFamily="49" charset="-128"/>
              </a:rPr>
              <a:t>講師用マニュアル</a:t>
            </a:r>
          </a:p>
        </p:txBody>
      </p:sp>
      <p:sp>
        <p:nvSpPr>
          <p:cNvPr id="14" name="AutoShape 43">
            <a:extLst>
              <a:ext uri="{FF2B5EF4-FFF2-40B4-BE49-F238E27FC236}">
                <a16:creationId xmlns:a16="http://schemas.microsoft.com/office/drawing/2014/main" id="{630CCA37-2B1D-48DF-B170-7DCEB32E2B2E}"/>
              </a:ext>
            </a:extLst>
          </p:cNvPr>
          <p:cNvSpPr>
            <a:spLocks noChangeArrowheads="1"/>
          </p:cNvSpPr>
          <p:nvPr/>
        </p:nvSpPr>
        <p:spPr bwMode="auto">
          <a:xfrm>
            <a:off x="4371583" y="929830"/>
            <a:ext cx="4574990" cy="5252761"/>
          </a:xfrm>
          <a:prstGeom prst="roundRect">
            <a:avLst>
              <a:gd name="adj" fmla="val 2225"/>
            </a:avLst>
          </a:prstGeom>
          <a:noFill/>
          <a:ln w="25400">
            <a:solidFill>
              <a:schemeClr val="accent1"/>
            </a:solidFill>
            <a:prstDash val="sysDot"/>
            <a:round/>
            <a:headEnd/>
            <a:tailEnd/>
          </a:ln>
        </p:spPr>
        <p:txBody>
          <a:bodyPr wrap="none" anchor="ctr"/>
          <a:lstStyle/>
          <a:p>
            <a:endParaRPr lang="ja-JP" altLang="en-US" dirty="0"/>
          </a:p>
        </p:txBody>
      </p:sp>
      <p:sp>
        <p:nvSpPr>
          <p:cNvPr id="16" name="テキスト ボックス 15">
            <a:extLst>
              <a:ext uri="{FF2B5EF4-FFF2-40B4-BE49-F238E27FC236}">
                <a16:creationId xmlns:a16="http://schemas.microsoft.com/office/drawing/2014/main" id="{826FD1F4-B69A-43ED-A913-115DEDCBC99B}"/>
              </a:ext>
            </a:extLst>
          </p:cNvPr>
          <p:cNvSpPr txBox="1"/>
          <p:nvPr/>
        </p:nvSpPr>
        <p:spPr>
          <a:xfrm>
            <a:off x="4413145" y="1206829"/>
            <a:ext cx="4574989" cy="4939814"/>
          </a:xfrm>
          <a:prstGeom prst="rect">
            <a:avLst/>
          </a:prstGeom>
          <a:noFill/>
        </p:spPr>
        <p:txBody>
          <a:bodyPr wrap="square" rtlCol="0">
            <a:spAutoFit/>
          </a:bodyPr>
          <a:lstStyle/>
          <a:p>
            <a:pPr>
              <a:lnSpc>
                <a:spcPts val="1400"/>
              </a:lnSpc>
              <a:spcBef>
                <a:spcPts val="600"/>
              </a:spcBef>
            </a:pPr>
            <a:r>
              <a:rPr lang="ja-JP" altLang="en-US" sz="1100" dirty="0">
                <a:latin typeface="メイリオ" panose="020B0604030504040204" pitchFamily="50" charset="-128"/>
                <a:ea typeface="メイリオ" panose="020B0604030504040204" pitchFamily="50" charset="-128"/>
              </a:rPr>
              <a:t>　租税教育の目的は、租税に関する意義、役割、機能、仕組み等の租税制度を知るとともに、申告納税制度の理念や納税者の権利及び義務を理解し、健全な納税者意識を醸成することにあり、租税教育推進連絡協議会では、教育関係者並びに税務関係者が協力して租税教育を推進し、その効果を高めることを目的に活動を行っております。</a:t>
            </a:r>
            <a:br>
              <a:rPr lang="en-US" altLang="ja-JP" sz="1100" dirty="0">
                <a:latin typeface="メイリオ" panose="020B0604030504040204" pitchFamily="50" charset="-128"/>
                <a:ea typeface="メイリオ" panose="020B0604030504040204" pitchFamily="50" charset="-128"/>
              </a:rPr>
            </a:br>
            <a:r>
              <a:rPr lang="ja-JP" altLang="en-US" sz="1100" dirty="0">
                <a:latin typeface="メイリオ" panose="020B0604030504040204" pitchFamily="50" charset="-128"/>
                <a:ea typeface="メイリオ" panose="020B0604030504040204" pitchFamily="50" charset="-128"/>
              </a:rPr>
              <a:t>　平成</a:t>
            </a:r>
            <a:r>
              <a:rPr lang="en-US" altLang="ja-JP" sz="1100" dirty="0">
                <a:latin typeface="メイリオ" panose="020B0604030504040204" pitchFamily="50" charset="-128"/>
                <a:ea typeface="メイリオ" panose="020B0604030504040204" pitchFamily="50" charset="-128"/>
              </a:rPr>
              <a:t>23</a:t>
            </a:r>
            <a:r>
              <a:rPr lang="ja-JP" altLang="en-US" sz="1100" dirty="0">
                <a:latin typeface="メイリオ" panose="020B0604030504040204" pitchFamily="50" charset="-128"/>
                <a:ea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rPr>
              <a:t>11</a:t>
            </a:r>
            <a:r>
              <a:rPr lang="ja-JP" altLang="en-US" sz="1100" dirty="0">
                <a:latin typeface="メイリオ" panose="020B0604030504040204" pitchFamily="50" charset="-128"/>
                <a:ea typeface="メイリオ" panose="020B0604030504040204" pitchFamily="50" charset="-128"/>
              </a:rPr>
              <a:t>月に租税教育に関係する３省庁（文部科学省、総務省、国税庁）による「租税教育推進関係省庁等協議会（中央租推協）」が発足し、「各学校段階における租税教育の充実」に向けて関係省庁が定期的、継続的に協議することとし、中央省庁レベルにおいても連携して租税教育の充実を目指す環境整備がなされ、平成</a:t>
            </a:r>
            <a:r>
              <a:rPr lang="en-US" altLang="ja-JP" sz="1100" dirty="0">
                <a:latin typeface="メイリオ" panose="020B0604030504040204" pitchFamily="50" charset="-128"/>
                <a:ea typeface="メイリオ" panose="020B0604030504040204" pitchFamily="50" charset="-128"/>
              </a:rPr>
              <a:t>25</a:t>
            </a:r>
            <a:r>
              <a:rPr lang="ja-JP" altLang="en-US" sz="1100" dirty="0">
                <a:latin typeface="メイリオ" panose="020B0604030504040204" pitchFamily="50" charset="-128"/>
                <a:ea typeface="メイリオ" panose="020B0604030504040204" pitchFamily="50" charset="-128"/>
              </a:rPr>
              <a:t>年５月には「租税に関する指導内容を明記した学習指導要領の着実な実施」が合意されております。</a:t>
            </a:r>
            <a:br>
              <a:rPr lang="en-US" altLang="ja-JP" sz="1100" dirty="0">
                <a:latin typeface="メイリオ" panose="020B0604030504040204" pitchFamily="50" charset="-128"/>
                <a:ea typeface="メイリオ" panose="020B0604030504040204" pitchFamily="50" charset="-128"/>
              </a:rPr>
            </a:br>
            <a:r>
              <a:rPr lang="ja-JP" altLang="en-US" sz="1100" dirty="0">
                <a:latin typeface="メイリオ" panose="020B0604030504040204" pitchFamily="50" charset="-128"/>
                <a:ea typeface="メイリオ" panose="020B0604030504040204" pitchFamily="50" charset="-128"/>
              </a:rPr>
              <a:t>　また、平成</a:t>
            </a:r>
            <a:r>
              <a:rPr lang="en-US" altLang="ja-JP" sz="1100" dirty="0">
                <a:latin typeface="メイリオ" panose="020B0604030504040204" pitchFamily="50" charset="-128"/>
                <a:ea typeface="メイリオ" panose="020B0604030504040204" pitchFamily="50" charset="-128"/>
              </a:rPr>
              <a:t>29</a:t>
            </a:r>
            <a:r>
              <a:rPr lang="ja-JP" altLang="en-US" sz="1100" dirty="0">
                <a:latin typeface="メイリオ" panose="020B0604030504040204" pitchFamily="50" charset="-128"/>
                <a:ea typeface="メイリオ" panose="020B0604030504040204" pitchFamily="50" charset="-128"/>
              </a:rPr>
              <a:t>年３月に改訂された文部科学省「中学校学習指導要領」では、社会科公民的分野の「２　内容」「Ｂ　私たちと経済」「（２）国民の生活と政府の役割」において、「ア（イ）財政及び租税の意義、国民の納税の義務について理解すること。」、「イ（イ）財政及び租税の役割について多面的・多角的に考察し、表現すること。」とあり、さらに「３　内容の取扱い」において、「（３）イ（イ）「財政及び租税の役割」については、財源の確保と配分という観点から、財政の現状や少子高齢社会など現代社会の特色を踏まえて財政の持続可能性と関連付けて考察し、表現させること。」と記載されております。</a:t>
            </a:r>
            <a:br>
              <a:rPr lang="en-US" altLang="ja-JP" sz="1100" dirty="0">
                <a:latin typeface="メイリオ" panose="020B0604030504040204" pitchFamily="50" charset="-128"/>
                <a:ea typeface="メイリオ" panose="020B0604030504040204" pitchFamily="50" charset="-128"/>
              </a:rPr>
            </a:br>
            <a:r>
              <a:rPr lang="ja-JP" altLang="en-US" sz="1100" dirty="0">
                <a:latin typeface="メイリオ" panose="020B0604030504040204" pitchFamily="50" charset="-128"/>
                <a:ea typeface="メイリオ" panose="020B0604030504040204" pitchFamily="50" charset="-128"/>
              </a:rPr>
              <a:t>　この資料は、このような趣旨を踏まえ、中学生用租税教育教材「わたしたちの生活と税金」の講師用に作成したものです。</a:t>
            </a:r>
            <a:br>
              <a:rPr lang="en-US" altLang="ja-JP" sz="1100" dirty="0">
                <a:latin typeface="メイリオ" panose="020B0604030504040204" pitchFamily="50" charset="-128"/>
                <a:ea typeface="メイリオ" panose="020B0604030504040204" pitchFamily="50" charset="-128"/>
              </a:rPr>
            </a:br>
            <a:r>
              <a:rPr lang="ja-JP" altLang="en-US" sz="1100" dirty="0">
                <a:latin typeface="メイリオ" panose="020B0604030504040204" pitchFamily="50" charset="-128"/>
                <a:ea typeface="メイリオ" panose="020B0604030504040204" pitchFamily="50" charset="-128"/>
              </a:rPr>
              <a:t>　各ページに対応した参考資料を掲載しておりますので、是非、ご活用ください。</a:t>
            </a:r>
          </a:p>
        </p:txBody>
      </p:sp>
      <p:sp>
        <p:nvSpPr>
          <p:cNvPr id="7" name="正方形/長方形 6">
            <a:extLst>
              <a:ext uri="{FF2B5EF4-FFF2-40B4-BE49-F238E27FC236}">
                <a16:creationId xmlns:a16="http://schemas.microsoft.com/office/drawing/2014/main" id="{1509749D-4A48-44E4-9053-DC2155ED9797}"/>
              </a:ext>
            </a:extLst>
          </p:cNvPr>
          <p:cNvSpPr/>
          <p:nvPr/>
        </p:nvSpPr>
        <p:spPr>
          <a:xfrm>
            <a:off x="4465100" y="1009499"/>
            <a:ext cx="1656670" cy="276999"/>
          </a:xfrm>
          <a:prstGeom prst="rect">
            <a:avLst/>
          </a:prstGeom>
        </p:spPr>
        <p:txBody>
          <a:bodyPr wrap="square">
            <a:spAutoFit/>
          </a:bodyPr>
          <a:lstStyle/>
          <a:p>
            <a:r>
              <a:rPr lang="ja-JP" altLang="en-US" sz="1200" b="1">
                <a:latin typeface="メイリオ" panose="020B0604030504040204" pitchFamily="50" charset="-128"/>
                <a:ea typeface="メイリオ" panose="020B0604030504040204" pitchFamily="50" charset="-128"/>
              </a:rPr>
              <a:t>はじめに</a:t>
            </a:r>
            <a:endParaRPr lang="ja-JP" altLang="en-US" sz="1200" b="1" dirty="0">
              <a:latin typeface="メイリオ" panose="020B0604030504040204" pitchFamily="50" charset="-128"/>
              <a:ea typeface="メイリオ" panose="020B0604030504040204" pitchFamily="50" charset="-128"/>
            </a:endParaRPr>
          </a:p>
        </p:txBody>
      </p:sp>
      <p:sp>
        <p:nvSpPr>
          <p:cNvPr id="5" name="Slide Number Placeholder 5">
            <a:extLst>
              <a:ext uri="{FF2B5EF4-FFF2-40B4-BE49-F238E27FC236}">
                <a16:creationId xmlns:a16="http://schemas.microsoft.com/office/drawing/2014/main" id="{3CBE33CB-CC2C-75E9-6325-D4D581E8E7D9}"/>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a:t>
            </a:fld>
            <a:endParaRPr kumimoji="1" lang="ja-JP" altLang="en-US"/>
          </a:p>
        </p:txBody>
      </p:sp>
      <p:pic>
        <p:nvPicPr>
          <p:cNvPr id="8" name="図 7">
            <a:extLst>
              <a:ext uri="{FF2B5EF4-FFF2-40B4-BE49-F238E27FC236}">
                <a16:creationId xmlns:a16="http://schemas.microsoft.com/office/drawing/2014/main" id="{CC0ECD0C-40A3-B505-D066-9B2B648E6D0A}"/>
              </a:ext>
            </a:extLst>
          </p:cNvPr>
          <p:cNvPicPr>
            <a:picLocks noChangeAspect="1"/>
          </p:cNvPicPr>
          <p:nvPr/>
        </p:nvPicPr>
        <p:blipFill>
          <a:blip r:embed="rId3"/>
          <a:stretch>
            <a:fillRect/>
          </a:stretch>
        </p:blipFill>
        <p:spPr>
          <a:xfrm>
            <a:off x="298011" y="929830"/>
            <a:ext cx="3835077" cy="2838529"/>
          </a:xfrm>
          <a:prstGeom prst="rect">
            <a:avLst/>
          </a:prstGeom>
          <a:ln>
            <a:solidFill>
              <a:schemeClr val="tx1"/>
            </a:solidFill>
          </a:ln>
        </p:spPr>
      </p:pic>
    </p:spTree>
    <p:extLst>
      <p:ext uri="{BB962C8B-B14F-4D97-AF65-F5344CB8AC3E}">
        <p14:creationId xmlns:p14="http://schemas.microsoft.com/office/powerpoint/2010/main" val="956853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C2C5FBC-366A-4DF4-A29E-47C2F3C77C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661" y="724862"/>
            <a:ext cx="3658110" cy="2743583"/>
          </a:xfrm>
          <a:prstGeom prst="rect">
            <a:avLst/>
          </a:prstGeom>
          <a:ln>
            <a:solidFill>
              <a:schemeClr val="tx1"/>
            </a:solidFill>
          </a:ln>
        </p:spPr>
      </p:pic>
      <p:sp>
        <p:nvSpPr>
          <p:cNvPr id="15" name="Rectangle 12">
            <a:extLst>
              <a:ext uri="{FF2B5EF4-FFF2-40B4-BE49-F238E27FC236}">
                <a16:creationId xmlns:a16="http://schemas.microsoft.com/office/drawing/2014/main" id="{D324CDEF-9266-473C-AEC1-D4AE0FE17838}"/>
              </a:ext>
            </a:extLst>
          </p:cNvPr>
          <p:cNvSpPr>
            <a:spLocks noChangeArrowheads="1"/>
          </p:cNvSpPr>
          <p:nvPr/>
        </p:nvSpPr>
        <p:spPr bwMode="auto">
          <a:xfrm>
            <a:off x="152400" y="5179444"/>
            <a:ext cx="2979440" cy="91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あらたに租税を課し、又は現行の租税を変更するには、法律又は法律の定める条件によることを必要とする。」（憲法第</a:t>
            </a:r>
            <a:r>
              <a:rPr lang="en-US" altLang="ja-JP" sz="900" dirty="0">
                <a:latin typeface="メイリオ" panose="020B0604030504040204" pitchFamily="50" charset="-128"/>
                <a:ea typeface="メイリオ" panose="020B0604030504040204" pitchFamily="50" charset="-128"/>
              </a:rPr>
              <a:t>84</a:t>
            </a:r>
            <a:r>
              <a:rPr lang="ja-JP" altLang="en-US" sz="900" dirty="0">
                <a:latin typeface="メイリオ" panose="020B0604030504040204" pitchFamily="50" charset="-128"/>
                <a:ea typeface="メイリオ" panose="020B0604030504040204" pitchFamily="50" charset="-128"/>
              </a:rPr>
              <a:t>条）</a:t>
            </a:r>
            <a:endParaRPr lang="ja-JP" altLang="ja-JP" sz="9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⇒法律によらなければ、国家は租税を賦課徴収できず、一方国民は租税を負担することはないという原則</a:t>
            </a:r>
          </a:p>
        </p:txBody>
      </p:sp>
      <p:sp>
        <p:nvSpPr>
          <p:cNvPr id="19" name="Rectangle 27">
            <a:extLst>
              <a:ext uri="{FF2B5EF4-FFF2-40B4-BE49-F238E27FC236}">
                <a16:creationId xmlns:a16="http://schemas.microsoft.com/office/drawing/2014/main" id="{7F1398EB-302D-4450-98FA-3AD8E38B5EEC}"/>
              </a:ext>
            </a:extLst>
          </p:cNvPr>
          <p:cNvSpPr>
            <a:spLocks noChangeArrowheads="1"/>
          </p:cNvSpPr>
          <p:nvPr/>
        </p:nvSpPr>
        <p:spPr bwMode="auto">
          <a:xfrm>
            <a:off x="152400" y="3846011"/>
            <a:ext cx="2979440" cy="108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8900" indent="-88900">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 typeface="Arial" panose="020B0604020202020204" pitchFamily="34" charset="0"/>
              <a:buChar char="•"/>
            </a:pPr>
            <a:r>
              <a:rPr lang="ja-JP" altLang="en-US" sz="900">
                <a:latin typeface="メイリオ" panose="020B0604030504040204" pitchFamily="50" charset="-128"/>
                <a:ea typeface="メイリオ" panose="020B0604030504040204" pitchFamily="50" charset="-128"/>
              </a:rPr>
              <a:t>税</a:t>
            </a:r>
            <a:r>
              <a:rPr lang="ja-JP" altLang="en-US" sz="900" dirty="0">
                <a:latin typeface="メイリオ" panose="020B0604030504040204" pitchFamily="50" charset="-128"/>
                <a:ea typeface="メイリオ" panose="020B0604030504040204" pitchFamily="50" charset="-128"/>
              </a:rPr>
              <a:t>は公共サービスの対価</a:t>
            </a:r>
          </a:p>
          <a:p>
            <a:pPr eaLnBrk="1" hangingPunct="1">
              <a:lnSpc>
                <a:spcPct val="120000"/>
              </a:lnSpc>
              <a:spcBef>
                <a:spcPct val="0"/>
              </a:spcBef>
              <a:buFont typeface="Arial" panose="020B0604020202020204" pitchFamily="34" charset="0"/>
              <a:buChar char="•"/>
            </a:pPr>
            <a:r>
              <a:rPr lang="ja-JP" altLang="en-US" sz="900">
                <a:latin typeface="メイリオ" panose="020B0604030504040204" pitchFamily="50" charset="-128"/>
                <a:ea typeface="メイリオ" panose="020B0604030504040204" pitchFamily="50" charset="-128"/>
              </a:rPr>
              <a:t>自ら</a:t>
            </a:r>
            <a:r>
              <a:rPr lang="ja-JP" altLang="en-US" sz="900" dirty="0">
                <a:latin typeface="メイリオ" panose="020B0604030504040204" pitchFamily="50" charset="-128"/>
                <a:ea typeface="メイリオ" panose="020B0604030504040204" pitchFamily="50" charset="-128"/>
              </a:rPr>
              <a:t>の代表が、国の支出の在り方を決めることと、自らが国を支える税金を負担しなければならないことは表裏一体</a:t>
            </a:r>
          </a:p>
          <a:p>
            <a:pPr eaLnBrk="1" hangingPunct="1">
              <a:lnSpc>
                <a:spcPct val="120000"/>
              </a:lnSpc>
              <a:spcBef>
                <a:spcPct val="0"/>
              </a:spcBef>
              <a:buFont typeface="Arial" panose="020B0604020202020204" pitchFamily="34" charset="0"/>
              <a:buChar char="•"/>
            </a:pPr>
            <a:r>
              <a:rPr lang="ja-JP" altLang="en-US" sz="900">
                <a:latin typeface="メイリオ" panose="020B0604030504040204" pitchFamily="50" charset="-128"/>
                <a:ea typeface="メイリオ" panose="020B0604030504040204" pitchFamily="50" charset="-128"/>
              </a:rPr>
              <a:t>税</a:t>
            </a:r>
            <a:r>
              <a:rPr lang="ja-JP" altLang="en-US" sz="900" dirty="0">
                <a:latin typeface="メイリオ" panose="020B0604030504040204" pitchFamily="50" charset="-128"/>
                <a:ea typeface="メイリオ" panose="020B0604030504040204" pitchFamily="50" charset="-128"/>
              </a:rPr>
              <a:t>の使いみちを監視する（関心をもつ）ことも納税者として重要</a:t>
            </a:r>
          </a:p>
        </p:txBody>
      </p:sp>
      <p:sp>
        <p:nvSpPr>
          <p:cNvPr id="20" name="Rectangle 3">
            <a:extLst>
              <a:ext uri="{FF2B5EF4-FFF2-40B4-BE49-F238E27FC236}">
                <a16:creationId xmlns:a16="http://schemas.microsoft.com/office/drawing/2014/main" id="{658EB6AE-00AE-4916-BEEF-657380D5DEE8}"/>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２．納税の義務と公平な税金（生徒用</a:t>
            </a:r>
            <a:r>
              <a:rPr lang="en-US" altLang="ja-JP" sz="1500" b="1" kern="0" dirty="0">
                <a:solidFill>
                  <a:schemeClr val="bg1"/>
                </a:solidFill>
                <a:latin typeface="メイリオ" panose="020B0604030504040204" pitchFamily="50" charset="-128"/>
                <a:ea typeface="メイリオ" panose="020B0604030504040204" pitchFamily="50" charset="-128"/>
              </a:rPr>
              <a:t>P13</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22" name="Rectangle 3">
            <a:extLst>
              <a:ext uri="{FF2B5EF4-FFF2-40B4-BE49-F238E27FC236}">
                <a16:creationId xmlns:a16="http://schemas.microsoft.com/office/drawing/2014/main" id="{09B3865C-1D47-44CD-9B68-3AF415280F30}"/>
              </a:ext>
            </a:extLst>
          </p:cNvPr>
          <p:cNvSpPr>
            <a:spLocks noChangeArrowheads="1"/>
          </p:cNvSpPr>
          <p:nvPr/>
        </p:nvSpPr>
        <p:spPr bwMode="auto">
          <a:xfrm>
            <a:off x="4183475" y="1015922"/>
            <a:ext cx="478745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今までの議論をまとめて、「税の本質」と民主主義の基本原則を理解させる。税金の使いみちの決め方や国民生活との関係を理解し、「政治への参加」と「国を支える税金を国民が負担すること」が対になっているのが民主主義の基本であることを理解させる。</a:t>
            </a:r>
          </a:p>
          <a:p>
            <a:pPr eaLnBrk="1" hangingPunct="1">
              <a:spcBef>
                <a:spcPct val="0"/>
              </a:spcBef>
              <a:buFontTx/>
              <a:buNone/>
            </a:pPr>
            <a:r>
              <a:rPr lang="ja-JP" altLang="en-US" sz="1200" dirty="0">
                <a:latin typeface="メイリオ" panose="020B0604030504040204" pitchFamily="50" charset="-128"/>
                <a:ea typeface="メイリオ" panose="020B0604030504040204" pitchFamily="50" charset="-128"/>
              </a:rPr>
              <a:t>　また、その使いみちをしっかりと監視していくことの重要性を理解</a:t>
            </a:r>
            <a:r>
              <a:rPr lang="ja-JP" altLang="en-US" sz="1200">
                <a:latin typeface="メイリオ" panose="020B0604030504040204" pitchFamily="50" charset="-128"/>
                <a:ea typeface="メイリオ" panose="020B0604030504040204" pitchFamily="50" charset="-128"/>
              </a:rPr>
              <a:t>させる。</a:t>
            </a:r>
            <a:endParaRPr lang="ja-JP" altLang="en-US" sz="1200" dirty="0">
              <a:latin typeface="メイリオ" panose="020B0604030504040204" pitchFamily="50" charset="-128"/>
              <a:ea typeface="メイリオ" panose="020B0604030504040204" pitchFamily="50" charset="-128"/>
            </a:endParaRPr>
          </a:p>
        </p:txBody>
      </p:sp>
      <p:sp>
        <p:nvSpPr>
          <p:cNvPr id="24" name="Rectangle 12">
            <a:extLst>
              <a:ext uri="{FF2B5EF4-FFF2-40B4-BE49-F238E27FC236}">
                <a16:creationId xmlns:a16="http://schemas.microsoft.com/office/drawing/2014/main" id="{01FC027D-2A0D-4C1D-97A3-DB2B0FB2A0B4}"/>
              </a:ext>
            </a:extLst>
          </p:cNvPr>
          <p:cNvSpPr>
            <a:spLocks noChangeArrowheads="1"/>
          </p:cNvSpPr>
          <p:nvPr/>
        </p:nvSpPr>
        <p:spPr bwMode="auto">
          <a:xfrm>
            <a:off x="3090276" y="3840458"/>
            <a:ext cx="5908452" cy="273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spcCol="14400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① 歴史的に民主主義が確立していく過程で、国民一人一人が社会や国の運営に参加する権利と義務を有するようになってきたことに伴い、社会共通の費用を賄う租税は国民一人一人が広く公平に分担する必要があるという考え方が浸透してきました。</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租税については、公共サービスの財源としてどの程度のものが必要か、それを具体的に誰が、どのように分担するか、というルール（税制）が必要です。民主主義の下では、このルールは最終的には国民の意思によって決定されます。租税を納めることは自らの受益と直接関係なく金銭等を拠出するものですから、あらかじめ定められた手続に基づいて国民の合意の下にルールが決められなければなりません。一方、国民皆がルールに基づいた納税を行わなければ、必要な税収は集まらず、また、不公平が生じますので、ルールに強制力を付すことによって実効性を持たせる必要があります（これが国家の課税権と言われるもので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このようなことから、日本国憲法では、納税を国民の義務とし、また、租税法律主義を明記しています。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② 議会制民主主義の下では、税制は主権者である国民の意思を反映して議会で決められます。具体的には、国権の最高機関であり国民の代表で組織される国会で法律として議決されなければなりません。実際に国会の場で審議するのは国民の代表者ですが、私たち国民は代表者を選出することを通じてその議論に参加するほか、様々な場で議論に参加していくことが必要で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租税は、公的サービスと表裏一体であり、国民が自ら拠出するものです。また、税制は経済社会と相互に深く関係しています。このようなことから、私たち一人一人が、国民として、納税者として、かつ有権者として、税制について考え、議論に参加することが求められることとなります。</a:t>
            </a:r>
          </a:p>
        </p:txBody>
      </p:sp>
      <p:sp>
        <p:nvSpPr>
          <p:cNvPr id="5" name="正方形/長方形 4">
            <a:extLst>
              <a:ext uri="{FF2B5EF4-FFF2-40B4-BE49-F238E27FC236}">
                <a16:creationId xmlns:a16="http://schemas.microsoft.com/office/drawing/2014/main" id="{E105644F-D34D-416F-9783-6D48A6281832}"/>
              </a:ext>
            </a:extLst>
          </p:cNvPr>
          <p:cNvSpPr/>
          <p:nvPr/>
        </p:nvSpPr>
        <p:spPr>
          <a:xfrm>
            <a:off x="3119295" y="6544356"/>
            <a:ext cx="5908452" cy="200055"/>
          </a:xfrm>
          <a:prstGeom prst="rect">
            <a:avLst/>
          </a:prstGeom>
        </p:spPr>
        <p:txBody>
          <a:bodyPr wrap="square">
            <a:spAutoFit/>
          </a:bodyPr>
          <a:lstStyle/>
          <a:p>
            <a:pPr algn="r"/>
            <a:r>
              <a:rPr lang="ja-JP" altLang="en-US" sz="700" dirty="0">
                <a:latin typeface="メイリオ" panose="020B0604030504040204" pitchFamily="50" charset="-128"/>
                <a:ea typeface="メイリオ" panose="020B0604030504040204" pitchFamily="50" charset="-128"/>
              </a:rPr>
              <a:t>出所：「政府税制調査会答申（平成</a:t>
            </a:r>
            <a:r>
              <a:rPr lang="en-US" altLang="ja-JP" sz="700" dirty="0">
                <a:latin typeface="メイリオ" panose="020B0604030504040204" pitchFamily="50" charset="-128"/>
                <a:ea typeface="メイリオ" panose="020B0604030504040204" pitchFamily="50" charset="-128"/>
              </a:rPr>
              <a:t>12</a:t>
            </a:r>
            <a:r>
              <a:rPr lang="ja-JP" altLang="en-US" sz="700" dirty="0">
                <a:latin typeface="メイリオ" panose="020B0604030504040204" pitchFamily="50" charset="-128"/>
                <a:ea typeface="メイリオ" panose="020B0604030504040204" pitchFamily="50" charset="-128"/>
              </a:rPr>
              <a:t>年７月</a:t>
            </a:r>
            <a:r>
              <a:rPr lang="en-US" altLang="ja-JP" sz="700" dirty="0">
                <a:latin typeface="メイリオ" panose="020B0604030504040204" pitchFamily="50" charset="-128"/>
                <a:ea typeface="メイリオ" panose="020B0604030504040204" pitchFamily="50" charset="-128"/>
              </a:rPr>
              <a:t>14</a:t>
            </a:r>
            <a:r>
              <a:rPr lang="ja-JP" altLang="en-US" sz="700" dirty="0">
                <a:latin typeface="メイリオ" panose="020B0604030504040204" pitchFamily="50" charset="-128"/>
                <a:ea typeface="メイリオ" panose="020B0604030504040204" pitchFamily="50" charset="-128"/>
              </a:rPr>
              <a:t>日）</a:t>
            </a:r>
            <a:r>
              <a:rPr lang="en-US" altLang="ja-JP" sz="700" dirty="0">
                <a:latin typeface="メイリオ" panose="020B0604030504040204" pitchFamily="50" charset="-128"/>
                <a:ea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rPr>
              <a:t>我が国税制の現状と課題－</a:t>
            </a:r>
            <a:r>
              <a:rPr lang="en-US" altLang="ja-JP" sz="700" dirty="0">
                <a:latin typeface="メイリオ" panose="020B0604030504040204" pitchFamily="50" charset="-128"/>
                <a:ea typeface="メイリオ" panose="020B0604030504040204" pitchFamily="50" charset="-128"/>
              </a:rPr>
              <a:t>21</a:t>
            </a:r>
            <a:r>
              <a:rPr lang="ja-JP" altLang="en-US" sz="700" dirty="0">
                <a:latin typeface="メイリオ" panose="020B0604030504040204" pitchFamily="50" charset="-128"/>
                <a:ea typeface="メイリオ" panose="020B0604030504040204" pitchFamily="50" charset="-128"/>
              </a:rPr>
              <a:t>世紀に向けた国民の参加と選択－</a:t>
            </a:r>
            <a:r>
              <a:rPr lang="en-US" altLang="ja-JP" sz="700" dirty="0">
                <a:latin typeface="メイリオ" panose="020B0604030504040204" pitchFamily="50" charset="-128"/>
                <a:ea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rPr>
              <a:t>」（内閣府）</a:t>
            </a:r>
          </a:p>
        </p:txBody>
      </p:sp>
      <p:sp>
        <p:nvSpPr>
          <p:cNvPr id="16" name="テキスト ボックス 15">
            <a:extLst>
              <a:ext uri="{FF2B5EF4-FFF2-40B4-BE49-F238E27FC236}">
                <a16:creationId xmlns:a16="http://schemas.microsoft.com/office/drawing/2014/main" id="{A627C2F1-0610-486B-84F4-B48702107244}"/>
              </a:ext>
            </a:extLst>
          </p:cNvPr>
          <p:cNvSpPr txBox="1"/>
          <p:nvPr/>
        </p:nvSpPr>
        <p:spPr>
          <a:xfrm>
            <a:off x="266423" y="6210951"/>
            <a:ext cx="2065027"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a:t>
            </a:r>
            <a:r>
              <a:rPr lang="en-US" altLang="ja-JP" sz="1000" b="1" spc="50" dirty="0">
                <a:solidFill>
                  <a:schemeClr val="accent5">
                    <a:lumMod val="75000"/>
                  </a:schemeClr>
                </a:solidFill>
                <a:latin typeface="メイリオ" panose="020B0604030504040204" pitchFamily="50" charset="-128"/>
                <a:ea typeface="メイリオ" panose="020B0604030504040204" pitchFamily="50" charset="-128"/>
              </a:rPr>
              <a:t>13</a:t>
            </a:r>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kumimoji="1" lang="ja-JP" altLang="en-US" sz="900" i="0" spc="50" baseline="0" dirty="0">
                <a:latin typeface="メイリオ" panose="020B0604030504040204" pitchFamily="50" charset="-128"/>
                <a:ea typeface="メイリオ" panose="020B0604030504040204" pitchFamily="50" charset="-128"/>
              </a:rPr>
              <a:t>調べてみよう：税の決定者</a:t>
            </a:r>
            <a:r>
              <a:rPr kumimoji="1" lang="ja-JP" altLang="en-US" sz="1000" i="0" spc="50" baseline="0" dirty="0">
                <a:latin typeface="メイリオ" panose="020B0604030504040204" pitchFamily="50" charset="-128"/>
                <a:ea typeface="メイリオ" panose="020B0604030504040204" pitchFamily="50" charset="-128"/>
              </a:rPr>
              <a:t>　</a:t>
            </a:r>
          </a:p>
        </p:txBody>
      </p:sp>
      <p:pic>
        <p:nvPicPr>
          <p:cNvPr id="3" name="図 2">
            <a:hlinkClick r:id="rId3"/>
            <a:extLst>
              <a:ext uri="{FF2B5EF4-FFF2-40B4-BE49-F238E27FC236}">
                <a16:creationId xmlns:a16="http://schemas.microsoft.com/office/drawing/2014/main" id="{CA06D959-AADC-4525-A31D-2571F4A12CEA}"/>
              </a:ext>
            </a:extLst>
          </p:cNvPr>
          <p:cNvPicPr>
            <a:picLocks noChangeAspect="1"/>
          </p:cNvPicPr>
          <p:nvPr/>
        </p:nvPicPr>
        <p:blipFill>
          <a:blip r:embed="rId4"/>
          <a:stretch>
            <a:fillRect/>
          </a:stretch>
        </p:blipFill>
        <p:spPr>
          <a:xfrm>
            <a:off x="2262852" y="6181699"/>
            <a:ext cx="586414" cy="586414"/>
          </a:xfrm>
          <a:prstGeom prst="rect">
            <a:avLst/>
          </a:prstGeom>
        </p:spPr>
      </p:pic>
      <p:sp>
        <p:nvSpPr>
          <p:cNvPr id="4" name="AutoShape 10">
            <a:extLst>
              <a:ext uri="{FF2B5EF4-FFF2-40B4-BE49-F238E27FC236}">
                <a16:creationId xmlns:a16="http://schemas.microsoft.com/office/drawing/2014/main" id="{BB3C3DFD-AA42-66A1-3D43-C174ADEA505F}"/>
              </a:ext>
            </a:extLst>
          </p:cNvPr>
          <p:cNvSpPr>
            <a:spLocks noChangeArrowheads="1"/>
          </p:cNvSpPr>
          <p:nvPr/>
        </p:nvSpPr>
        <p:spPr bwMode="auto">
          <a:xfrm>
            <a:off x="212278" y="6180715"/>
            <a:ext cx="2790766" cy="580049"/>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6" name="角丸四角形 5">
            <a:extLst>
              <a:ext uri="{FF2B5EF4-FFF2-40B4-BE49-F238E27FC236}">
                <a16:creationId xmlns:a16="http://schemas.microsoft.com/office/drawing/2014/main" id="{4EE64EC8-1EF4-6C8C-D7E7-8253292920AA}"/>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8" name="角丸四角形 7">
            <a:extLst>
              <a:ext uri="{FF2B5EF4-FFF2-40B4-BE49-F238E27FC236}">
                <a16:creationId xmlns:a16="http://schemas.microsoft.com/office/drawing/2014/main" id="{ADFF8C5C-064A-119B-5094-A5AB987032BD}"/>
              </a:ext>
            </a:extLst>
          </p:cNvPr>
          <p:cNvSpPr/>
          <p:nvPr/>
        </p:nvSpPr>
        <p:spPr>
          <a:xfrm>
            <a:off x="4211537" y="2267498"/>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9" name="Rectangle 3">
            <a:extLst>
              <a:ext uri="{FF2B5EF4-FFF2-40B4-BE49-F238E27FC236}">
                <a16:creationId xmlns:a16="http://schemas.microsoft.com/office/drawing/2014/main" id="{AFC55CC1-367C-D443-B5BA-C08D40EFBDA4}"/>
              </a:ext>
            </a:extLst>
          </p:cNvPr>
          <p:cNvSpPr>
            <a:spLocks noChangeArrowheads="1"/>
          </p:cNvSpPr>
          <p:nvPr/>
        </p:nvSpPr>
        <p:spPr bwMode="auto">
          <a:xfrm>
            <a:off x="4182581" y="2598003"/>
            <a:ext cx="47874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国民主権と関連付けて、納めた税金が国や地方公共団体の予算として決められる仕組みを知る。また、我が国の政治が民主政治の考え方に基づいて国民生活の安定と向上を図るために大切な働きをしていることを知る。</a:t>
            </a:r>
          </a:p>
        </p:txBody>
      </p:sp>
      <p:sp>
        <p:nvSpPr>
          <p:cNvPr id="10" name="Rectangle 8">
            <a:extLst>
              <a:ext uri="{FF2B5EF4-FFF2-40B4-BE49-F238E27FC236}">
                <a16:creationId xmlns:a16="http://schemas.microsoft.com/office/drawing/2014/main" id="{05CB88F0-0359-2C60-A75E-D515CEFEB10A}"/>
              </a:ext>
            </a:extLst>
          </p:cNvPr>
          <p:cNvSpPr>
            <a:spLocks noChangeArrowheads="1"/>
          </p:cNvSpPr>
          <p:nvPr/>
        </p:nvSpPr>
        <p:spPr bwMode="auto">
          <a:xfrm>
            <a:off x="148533" y="3600706"/>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「税の本質」とは</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1" name="Rectangle 8">
            <a:extLst>
              <a:ext uri="{FF2B5EF4-FFF2-40B4-BE49-F238E27FC236}">
                <a16:creationId xmlns:a16="http://schemas.microsoft.com/office/drawing/2014/main" id="{401F05F8-7C65-9181-7A21-F814F8C0D9D9}"/>
              </a:ext>
            </a:extLst>
          </p:cNvPr>
          <p:cNvSpPr>
            <a:spLocks noChangeArrowheads="1"/>
          </p:cNvSpPr>
          <p:nvPr/>
        </p:nvSpPr>
        <p:spPr bwMode="auto">
          <a:xfrm>
            <a:off x="152400" y="4913518"/>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租税法律主義</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2" name="Rectangle 8">
            <a:extLst>
              <a:ext uri="{FF2B5EF4-FFF2-40B4-BE49-F238E27FC236}">
                <a16:creationId xmlns:a16="http://schemas.microsoft.com/office/drawing/2014/main" id="{2A98B9EF-FA54-1619-CF66-B95D55DB5D99}"/>
              </a:ext>
            </a:extLst>
          </p:cNvPr>
          <p:cNvSpPr>
            <a:spLocks noChangeArrowheads="1"/>
          </p:cNvSpPr>
          <p:nvPr/>
        </p:nvSpPr>
        <p:spPr bwMode="auto">
          <a:xfrm>
            <a:off x="3063660" y="3600706"/>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租税と民主主義</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cxnSp>
        <p:nvCxnSpPr>
          <p:cNvPr id="14" name="直線コネクタ 13">
            <a:extLst>
              <a:ext uri="{FF2B5EF4-FFF2-40B4-BE49-F238E27FC236}">
                <a16:creationId xmlns:a16="http://schemas.microsoft.com/office/drawing/2014/main" id="{25EF455E-336A-459C-33DE-AA742771C9B2}"/>
              </a:ext>
            </a:extLst>
          </p:cNvPr>
          <p:cNvCxnSpPr>
            <a:cxnSpLocks/>
          </p:cNvCxnSpPr>
          <p:nvPr/>
        </p:nvCxnSpPr>
        <p:spPr>
          <a:xfrm>
            <a:off x="4218146" y="3458787"/>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492DAE46-1AD6-AAE2-1C43-A319ACBE607D}"/>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10</a:t>
            </a:fld>
            <a:endParaRPr kumimoji="1" lang="ja-JP" altLang="en-US"/>
          </a:p>
        </p:txBody>
      </p:sp>
    </p:spTree>
    <p:extLst>
      <p:ext uri="{BB962C8B-B14F-4D97-AF65-F5344CB8AC3E}">
        <p14:creationId xmlns:p14="http://schemas.microsoft.com/office/powerpoint/2010/main" val="231110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3434B6E-9302-412D-9E7F-E26215526D07}"/>
              </a:ext>
            </a:extLst>
          </p:cNvPr>
          <p:cNvSpPr>
            <a:spLocks noChangeArrowheads="1"/>
          </p:cNvSpPr>
          <p:nvPr/>
        </p:nvSpPr>
        <p:spPr bwMode="auto">
          <a:xfrm>
            <a:off x="5247461" y="757796"/>
            <a:ext cx="38143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国</a:t>
            </a:r>
            <a:r>
              <a:rPr lang="ja-JP" altLang="en-US" sz="1200" dirty="0">
                <a:latin typeface="メイリオ" panose="020B0604030504040204" pitchFamily="50" charset="-128"/>
                <a:ea typeface="メイリオ" panose="020B0604030504040204" pitchFamily="50" charset="-128"/>
              </a:rPr>
              <a:t>の歳入・歳出の内訳がどうなっているのかを学び、税がどのように使われているかを理解させる。</a:t>
            </a:r>
          </a:p>
        </p:txBody>
      </p:sp>
      <p:sp>
        <p:nvSpPr>
          <p:cNvPr id="12" name="Rectangle 4">
            <a:extLst>
              <a:ext uri="{FF2B5EF4-FFF2-40B4-BE49-F238E27FC236}">
                <a16:creationId xmlns:a16="http://schemas.microsoft.com/office/drawing/2014/main" id="{257FF157-A1D9-404A-911F-FE4087552067}"/>
              </a:ext>
            </a:extLst>
          </p:cNvPr>
          <p:cNvSpPr>
            <a:spLocks noChangeArrowheads="1"/>
          </p:cNvSpPr>
          <p:nvPr/>
        </p:nvSpPr>
        <p:spPr bwMode="auto">
          <a:xfrm>
            <a:off x="6564234" y="3052648"/>
            <a:ext cx="2567000" cy="1162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900" dirty="0">
                <a:latin typeface="メイリオ" panose="020B0604030504040204" pitchFamily="50" charset="-128"/>
                <a:ea typeface="メイリオ" panose="020B0604030504040204" pitchFamily="50" charset="-128"/>
              </a:rPr>
              <a:t>　公共事業関係費は、道路や港湾、住宅や下水道、公園、河川の堤防やダムなど、社会経済活動や国民生活、国土保全の基盤となる施設の整備に使われています。私たちの身近にある施設にお金が使われていることに注目しましょう。</a:t>
            </a:r>
            <a:endParaRPr lang="en-US" altLang="ja-JP" sz="900" dirty="0">
              <a:latin typeface="メイリオ" panose="020B0604030504040204" pitchFamily="50" charset="-128"/>
              <a:ea typeface="メイリオ" panose="020B0604030504040204" pitchFamily="50" charset="-128"/>
            </a:endParaRPr>
          </a:p>
        </p:txBody>
      </p:sp>
      <p:sp>
        <p:nvSpPr>
          <p:cNvPr id="17" name="Rectangle 4">
            <a:extLst>
              <a:ext uri="{FF2B5EF4-FFF2-40B4-BE49-F238E27FC236}">
                <a16:creationId xmlns:a16="http://schemas.microsoft.com/office/drawing/2014/main" id="{500F79D6-8C1C-4658-9FDB-87ED66C90E21}"/>
              </a:ext>
            </a:extLst>
          </p:cNvPr>
          <p:cNvSpPr>
            <a:spLocks noChangeArrowheads="1"/>
          </p:cNvSpPr>
          <p:nvPr/>
        </p:nvSpPr>
        <p:spPr bwMode="auto">
          <a:xfrm>
            <a:off x="6595049" y="1528256"/>
            <a:ext cx="2529639" cy="58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ja-JP" altLang="en-US" sz="900">
                <a:latin typeface="メイリオ" panose="020B0604030504040204" pitchFamily="50" charset="-128"/>
                <a:ea typeface="メイリオ" panose="020B0604030504040204" pitchFamily="50" charset="-128"/>
              </a:rPr>
              <a:t>　国の支出の約３／４を、社会保障関係費・国債費（借金の返済と利子の支払い）・地方交付税交付金等で占めています。</a:t>
            </a:r>
            <a:endParaRPr lang="ja-JP" altLang="en-US" sz="900" dirty="0">
              <a:latin typeface="メイリオ" panose="020B0604030504040204" pitchFamily="50" charset="-128"/>
              <a:ea typeface="メイリオ" panose="020B0604030504040204" pitchFamily="50" charset="-128"/>
            </a:endParaRPr>
          </a:p>
        </p:txBody>
      </p:sp>
      <p:sp>
        <p:nvSpPr>
          <p:cNvPr id="14" name="Rectangle 27">
            <a:extLst>
              <a:ext uri="{FF2B5EF4-FFF2-40B4-BE49-F238E27FC236}">
                <a16:creationId xmlns:a16="http://schemas.microsoft.com/office/drawing/2014/main" id="{42217B3C-E5BC-4DE5-A87C-5B0D86604C51}"/>
              </a:ext>
            </a:extLst>
          </p:cNvPr>
          <p:cNvSpPr>
            <a:spLocks noChangeArrowheads="1"/>
          </p:cNvSpPr>
          <p:nvPr/>
        </p:nvSpPr>
        <p:spPr bwMode="auto">
          <a:xfrm>
            <a:off x="4109300" y="1528256"/>
            <a:ext cx="2529639" cy="91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ja-JP" altLang="en-US" sz="900">
                <a:latin typeface="メイリオ" panose="020B0604030504040204" pitchFamily="50" charset="-128"/>
                <a:ea typeface="メイリオ" panose="020B0604030504040204" pitchFamily="50" charset="-128"/>
              </a:rPr>
              <a:t>　国の収入の約３／４が「税収等」で、残りの約１／４は「公債金」に依存しています。</a:t>
            </a:r>
          </a:p>
          <a:p>
            <a:pPr>
              <a:lnSpc>
                <a:spcPct val="120000"/>
              </a:lnSpc>
              <a:spcBef>
                <a:spcPct val="0"/>
              </a:spcBef>
              <a:buNone/>
            </a:pPr>
            <a:r>
              <a:rPr lang="ja-JP" altLang="en-US" sz="900">
                <a:latin typeface="メイリオ" panose="020B0604030504040204" pitchFamily="50" charset="-128"/>
                <a:ea typeface="メイリオ" panose="020B0604030504040204" pitchFamily="50" charset="-128"/>
              </a:rPr>
              <a:t>「公債金」とは国の借金のことで、元本の返済や利子の支払いなどの負担を、将来の世代に残すことになります。</a:t>
            </a:r>
            <a:endParaRPr lang="ja-JP" altLang="en-US" sz="900" dirty="0">
              <a:latin typeface="メイリオ" panose="020B0604030504040204" pitchFamily="50" charset="-128"/>
              <a:ea typeface="メイリオ" panose="020B0604030504040204" pitchFamily="50" charset="-128"/>
            </a:endParaRPr>
          </a:p>
        </p:txBody>
      </p:sp>
      <p:sp>
        <p:nvSpPr>
          <p:cNvPr id="19" name="Rectangle 27">
            <a:extLst>
              <a:ext uri="{FF2B5EF4-FFF2-40B4-BE49-F238E27FC236}">
                <a16:creationId xmlns:a16="http://schemas.microsoft.com/office/drawing/2014/main" id="{15FD619B-3BC4-407B-891D-82C839FDCB33}"/>
              </a:ext>
            </a:extLst>
          </p:cNvPr>
          <p:cNvSpPr>
            <a:spLocks noChangeArrowheads="1"/>
          </p:cNvSpPr>
          <p:nvPr/>
        </p:nvSpPr>
        <p:spPr bwMode="auto">
          <a:xfrm>
            <a:off x="4084000" y="4752563"/>
            <a:ext cx="2486338" cy="191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地方公共団体（都道府県や市区町村）は、私たちの日常生活と密接に結びついている教育・警察・消防・環境衛生・生活保護などの公共サービスを行うため、地方税を集めています。</a:t>
            </a:r>
            <a:endParaRPr lang="en-US" altLang="ja-JP" sz="9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しかし、その地域の経済状況などによって、それぞれの地方公共団体の財政力に違いがあります。</a:t>
            </a:r>
            <a:endParaRPr lang="en-US" altLang="ja-JP" sz="9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900">
                <a:latin typeface="メイリオ" panose="020B0604030504040204" pitchFamily="50" charset="-128"/>
                <a:ea typeface="メイリオ" panose="020B0604030504040204" pitchFamily="50" charset="-128"/>
              </a:rPr>
              <a:t>　そこ</a:t>
            </a:r>
            <a:r>
              <a:rPr lang="ja-JP" altLang="en-US" sz="900" dirty="0">
                <a:latin typeface="メイリオ" panose="020B0604030504040204" pitchFamily="50" charset="-128"/>
                <a:ea typeface="メイリオ" panose="020B0604030504040204" pitchFamily="50" charset="-128"/>
              </a:rPr>
              <a:t>で公共サービスに格差が生じないよう、国が地方公共団体の財政力を調整するために支出しているのが、地方交付税交付金等です。</a:t>
            </a:r>
            <a:endParaRPr lang="en-US" altLang="ja-JP" sz="900" dirty="0">
              <a:latin typeface="メイリオ" panose="020B0604030504040204" pitchFamily="50" charset="-128"/>
              <a:ea typeface="メイリオ" panose="020B0604030504040204" pitchFamily="50" charset="-128"/>
            </a:endParaRPr>
          </a:p>
        </p:txBody>
      </p:sp>
      <p:sp>
        <p:nvSpPr>
          <p:cNvPr id="15" name="Rectangle 3">
            <a:extLst>
              <a:ext uri="{FF2B5EF4-FFF2-40B4-BE49-F238E27FC236}">
                <a16:creationId xmlns:a16="http://schemas.microsoft.com/office/drawing/2014/main" id="{A727135E-87AD-4610-BA43-562AF4FE3737}"/>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３．国の財政をみてみよう（生徒用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P1</a:t>
            </a:r>
            <a:r>
              <a:rPr lang="ja-JP" altLang="en-US" sz="1500" b="1" kern="0" dirty="0">
                <a:solidFill>
                  <a:schemeClr val="bg1"/>
                </a:solidFill>
                <a:latin typeface="メイリオ" panose="020B0604030504040204" pitchFamily="50" charset="-128"/>
                <a:ea typeface="メイリオ" panose="020B0604030504040204" pitchFamily="50" charset="-128"/>
              </a:rPr>
              <a:t>４</a:t>
            </a:r>
            <a:r>
              <a:rPr lang="en-US" altLang="ja-JP" sz="1500" b="1" kern="0" dirty="0">
                <a:solidFill>
                  <a:schemeClr val="bg1"/>
                </a:solidFill>
                <a:latin typeface="メイリオ" panose="020B0604030504040204" pitchFamily="50" charset="-128"/>
                <a:ea typeface="メイリオ" panose="020B0604030504040204" pitchFamily="50" charset="-128"/>
              </a:rPr>
              <a:t>‐1</a:t>
            </a:r>
            <a:r>
              <a:rPr lang="ja-JP" altLang="en-US" sz="1500" b="1" kern="0" dirty="0">
                <a:solidFill>
                  <a:schemeClr val="bg1"/>
                </a:solidFill>
                <a:latin typeface="メイリオ" panose="020B0604030504040204" pitchFamily="50" charset="-128"/>
                <a:ea typeface="メイリオ" panose="020B0604030504040204" pitchFamily="50" charset="-128"/>
              </a:rPr>
              <a:t>５）</a:t>
            </a:r>
          </a:p>
        </p:txBody>
      </p:sp>
      <p:sp>
        <p:nvSpPr>
          <p:cNvPr id="2" name="角丸四角形 1">
            <a:extLst>
              <a:ext uri="{FF2B5EF4-FFF2-40B4-BE49-F238E27FC236}">
                <a16:creationId xmlns:a16="http://schemas.microsoft.com/office/drawing/2014/main" id="{2DC61315-A5B5-56DB-CC98-8421EC297FED}"/>
              </a:ext>
            </a:extLst>
          </p:cNvPr>
          <p:cNvSpPr/>
          <p:nvPr/>
        </p:nvSpPr>
        <p:spPr>
          <a:xfrm>
            <a:off x="4160190" y="824773"/>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4" name="Rectangle 8">
            <a:extLst>
              <a:ext uri="{FF2B5EF4-FFF2-40B4-BE49-F238E27FC236}">
                <a16:creationId xmlns:a16="http://schemas.microsoft.com/office/drawing/2014/main" id="{093F8CDE-8429-6A65-1F99-40073178E4DF}"/>
              </a:ext>
            </a:extLst>
          </p:cNvPr>
          <p:cNvSpPr>
            <a:spLocks noChangeArrowheads="1"/>
          </p:cNvSpPr>
          <p:nvPr/>
        </p:nvSpPr>
        <p:spPr bwMode="auto">
          <a:xfrm>
            <a:off x="4067944" y="1297827"/>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国の歳入</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5" name="Rectangle 8">
            <a:extLst>
              <a:ext uri="{FF2B5EF4-FFF2-40B4-BE49-F238E27FC236}">
                <a16:creationId xmlns:a16="http://schemas.microsoft.com/office/drawing/2014/main" id="{3EFBFE4F-04AA-76A3-0A5C-9F3C64CD3ECB}"/>
              </a:ext>
            </a:extLst>
          </p:cNvPr>
          <p:cNvSpPr>
            <a:spLocks noChangeArrowheads="1"/>
          </p:cNvSpPr>
          <p:nvPr/>
        </p:nvSpPr>
        <p:spPr bwMode="auto">
          <a:xfrm>
            <a:off x="6570129" y="1297827"/>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国の歳出</a:t>
            </a:r>
            <a:endParaRPr lang="ja-JP" altLang="en-US" sz="1100" b="1">
              <a:solidFill>
                <a:schemeClr val="accent5">
                  <a:lumMod val="75000"/>
                </a:schemeClr>
              </a:solidFill>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97A8ADB2-15D5-EF2B-2E18-97C378BF1D9B}"/>
              </a:ext>
            </a:extLst>
          </p:cNvPr>
          <p:cNvSpPr>
            <a:spLocks noChangeArrowheads="1"/>
          </p:cNvSpPr>
          <p:nvPr/>
        </p:nvSpPr>
        <p:spPr bwMode="auto">
          <a:xfrm>
            <a:off x="4080553" y="2543497"/>
            <a:ext cx="2529639" cy="5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3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社会保障関係費</a:t>
            </a:r>
            <a:r>
              <a:rPr lang="ja-JP" altLang="en-US" sz="1200" dirty="0">
                <a:solidFill>
                  <a:schemeClr val="accent5">
                    <a:lumMod val="75000"/>
                  </a:schemeClr>
                </a:solidFill>
                <a:latin typeface="メイリオ" panose="020B0604030504040204" pitchFamily="50" charset="-128"/>
                <a:ea typeface="メイリオ" panose="020B0604030504040204" pitchFamily="50" charset="-128"/>
              </a:rPr>
              <a:t>　</a:t>
            </a:r>
            <a:br>
              <a:rPr lang="en-US" altLang="ja-JP" sz="1200" dirty="0">
                <a:solidFill>
                  <a:schemeClr val="accent5">
                    <a:lumMod val="75000"/>
                  </a:schemeClr>
                </a:solidFill>
                <a:latin typeface="メイリオ" panose="020B0604030504040204" pitchFamily="50" charset="-128"/>
                <a:ea typeface="メイリオ" panose="020B0604030504040204" pitchFamily="50" charset="-128"/>
              </a:rPr>
            </a:b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38</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兆</a:t>
            </a: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2,938</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億円</a:t>
            </a:r>
            <a:endParaRPr lang="ja-JP" altLang="en-US" sz="12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0" name="Rectangle 8">
            <a:extLst>
              <a:ext uri="{FF2B5EF4-FFF2-40B4-BE49-F238E27FC236}">
                <a16:creationId xmlns:a16="http://schemas.microsoft.com/office/drawing/2014/main" id="{492CB028-DDCA-6B72-165F-14500BC3FE36}"/>
              </a:ext>
            </a:extLst>
          </p:cNvPr>
          <p:cNvSpPr>
            <a:spLocks noChangeArrowheads="1"/>
          </p:cNvSpPr>
          <p:nvPr/>
        </p:nvSpPr>
        <p:spPr bwMode="auto">
          <a:xfrm>
            <a:off x="6604565" y="2546973"/>
            <a:ext cx="2486339" cy="5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3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公共事業関係費</a:t>
            </a:r>
            <a:r>
              <a:rPr lang="ja-JP" altLang="en-US" sz="1200">
                <a:solidFill>
                  <a:schemeClr val="accent5">
                    <a:lumMod val="75000"/>
                  </a:schemeClr>
                </a:solidFill>
                <a:latin typeface="メイリオ" panose="020B0604030504040204" pitchFamily="50" charset="-128"/>
                <a:ea typeface="メイリオ" panose="020B0604030504040204" pitchFamily="50" charset="-128"/>
              </a:rPr>
              <a:t>　</a:t>
            </a:r>
            <a:br>
              <a:rPr lang="en-US" altLang="ja-JP" sz="1200" dirty="0">
                <a:solidFill>
                  <a:schemeClr val="accent5">
                    <a:lumMod val="75000"/>
                  </a:schemeClr>
                </a:solidFill>
                <a:latin typeface="メイリオ" panose="020B0604030504040204" pitchFamily="50" charset="-128"/>
                <a:ea typeface="メイリオ" panose="020B0604030504040204" pitchFamily="50" charset="-128"/>
              </a:rPr>
            </a:b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6</a:t>
            </a:r>
            <a:r>
              <a:rPr lang="ja-JP" altLang="en-US" sz="1050">
                <a:solidFill>
                  <a:schemeClr val="accent5">
                    <a:lumMod val="75000"/>
                  </a:schemeClr>
                </a:solidFill>
                <a:latin typeface="メイリオ" panose="020B0604030504040204" pitchFamily="50" charset="-128"/>
                <a:ea typeface="メイリオ" panose="020B0604030504040204" pitchFamily="50" charset="-128"/>
              </a:rPr>
              <a:t>兆</a:t>
            </a: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858</a:t>
            </a:r>
            <a:r>
              <a:rPr lang="ja-JP" altLang="en-US" sz="1050">
                <a:solidFill>
                  <a:schemeClr val="accent5">
                    <a:lumMod val="75000"/>
                  </a:schemeClr>
                </a:solidFill>
                <a:latin typeface="メイリオ" panose="020B0604030504040204" pitchFamily="50" charset="-128"/>
                <a:ea typeface="メイリオ" panose="020B0604030504040204" pitchFamily="50" charset="-128"/>
              </a:rPr>
              <a:t>億円</a:t>
            </a:r>
            <a:endParaRPr lang="ja-JP" altLang="en-US" sz="105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1" name="Rectangle 4">
            <a:extLst>
              <a:ext uri="{FF2B5EF4-FFF2-40B4-BE49-F238E27FC236}">
                <a16:creationId xmlns:a16="http://schemas.microsoft.com/office/drawing/2014/main" id="{DA6B92CE-99CB-7BCD-127B-67E7E7613B26}"/>
              </a:ext>
            </a:extLst>
          </p:cNvPr>
          <p:cNvSpPr>
            <a:spLocks noChangeArrowheads="1"/>
          </p:cNvSpPr>
          <p:nvPr/>
        </p:nvSpPr>
        <p:spPr bwMode="auto">
          <a:xfrm>
            <a:off x="6564234" y="4752563"/>
            <a:ext cx="2567000" cy="442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90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文教及び科学振興費は、教育や科学技術の発展のために使われています。</a:t>
            </a:r>
            <a:endParaRPr lang="en-US" altLang="ja-JP" sz="900" dirty="0">
              <a:latin typeface="メイリオ" panose="020B0604030504040204" pitchFamily="50" charset="-128"/>
              <a:ea typeface="メイリオ" panose="020B0604030504040204" pitchFamily="50" charset="-128"/>
            </a:endParaRPr>
          </a:p>
        </p:txBody>
      </p:sp>
      <p:sp>
        <p:nvSpPr>
          <p:cNvPr id="22" name="Rectangle 27">
            <a:extLst>
              <a:ext uri="{FF2B5EF4-FFF2-40B4-BE49-F238E27FC236}">
                <a16:creationId xmlns:a16="http://schemas.microsoft.com/office/drawing/2014/main" id="{35412A1D-7C9D-1988-9506-A6EAEDAE284D}"/>
              </a:ext>
            </a:extLst>
          </p:cNvPr>
          <p:cNvSpPr>
            <a:spLocks noChangeArrowheads="1"/>
          </p:cNvSpPr>
          <p:nvPr/>
        </p:nvSpPr>
        <p:spPr bwMode="auto">
          <a:xfrm>
            <a:off x="4091788" y="3045171"/>
            <a:ext cx="2478550" cy="80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90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私たちが安心して生活していくために必要な年金、医療、介護、少子化対策、生活扶助等社会福祉、保健衛生対策、雇用労災対策に使われて</a:t>
            </a:r>
            <a:r>
              <a:rPr lang="ja-JP" altLang="en-US" sz="900">
                <a:latin typeface="メイリオ" panose="020B0604030504040204" pitchFamily="50" charset="-128"/>
                <a:ea typeface="メイリオ" panose="020B0604030504040204" pitchFamily="50" charset="-128"/>
              </a:rPr>
              <a:t>います。</a:t>
            </a:r>
            <a:endParaRPr lang="en-US" altLang="ja-JP" sz="900" dirty="0">
              <a:latin typeface="メイリオ" panose="020B0604030504040204" pitchFamily="50" charset="-128"/>
              <a:ea typeface="メイリオ" panose="020B0604030504040204" pitchFamily="50" charset="-128"/>
            </a:endParaRPr>
          </a:p>
        </p:txBody>
      </p:sp>
      <p:sp>
        <p:nvSpPr>
          <p:cNvPr id="23" name="Rectangle 8">
            <a:extLst>
              <a:ext uri="{FF2B5EF4-FFF2-40B4-BE49-F238E27FC236}">
                <a16:creationId xmlns:a16="http://schemas.microsoft.com/office/drawing/2014/main" id="{367C05E0-CEE6-6344-571E-E045A6B0DFB0}"/>
              </a:ext>
            </a:extLst>
          </p:cNvPr>
          <p:cNvSpPr>
            <a:spLocks noChangeArrowheads="1"/>
          </p:cNvSpPr>
          <p:nvPr/>
        </p:nvSpPr>
        <p:spPr bwMode="auto">
          <a:xfrm>
            <a:off x="4116793" y="4295149"/>
            <a:ext cx="2486339" cy="499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地方交付税交付金等</a:t>
            </a:r>
            <a:r>
              <a:rPr lang="ja-JP" altLang="en-US" sz="1200" dirty="0">
                <a:solidFill>
                  <a:schemeClr val="accent5">
                    <a:lumMod val="75000"/>
                  </a:schemeClr>
                </a:solidFill>
                <a:latin typeface="メイリオ" panose="020B0604030504040204" pitchFamily="50" charset="-128"/>
                <a:ea typeface="メイリオ" panose="020B0604030504040204" pitchFamily="50" charset="-128"/>
              </a:rPr>
              <a:t>　</a:t>
            </a:r>
            <a:br>
              <a:rPr lang="en-US" altLang="ja-JP" sz="1200" dirty="0">
                <a:solidFill>
                  <a:schemeClr val="accent5">
                    <a:lumMod val="75000"/>
                  </a:schemeClr>
                </a:solidFill>
                <a:latin typeface="メイリオ" panose="020B0604030504040204" pitchFamily="50" charset="-128"/>
                <a:ea typeface="メイリオ" panose="020B0604030504040204" pitchFamily="50" charset="-128"/>
              </a:rPr>
            </a:b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18</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兆</a:t>
            </a: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8,728</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億円</a:t>
            </a:r>
            <a:endParaRPr lang="ja-JP" altLang="en-US" sz="12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4" name="Rectangle 8">
            <a:extLst>
              <a:ext uri="{FF2B5EF4-FFF2-40B4-BE49-F238E27FC236}">
                <a16:creationId xmlns:a16="http://schemas.microsoft.com/office/drawing/2014/main" id="{45E28DFB-340F-923B-1F5D-2BBB15F0D15C}"/>
              </a:ext>
            </a:extLst>
          </p:cNvPr>
          <p:cNvSpPr>
            <a:spLocks noChangeArrowheads="1"/>
          </p:cNvSpPr>
          <p:nvPr/>
        </p:nvSpPr>
        <p:spPr bwMode="auto">
          <a:xfrm>
            <a:off x="6638349" y="4264563"/>
            <a:ext cx="2486339" cy="5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3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文教及び科学振興費</a:t>
            </a:r>
            <a:r>
              <a:rPr lang="ja-JP" altLang="en-US" sz="1200" dirty="0">
                <a:solidFill>
                  <a:schemeClr val="accent5">
                    <a:lumMod val="75000"/>
                  </a:schemeClr>
                </a:solidFill>
                <a:latin typeface="メイリオ" panose="020B0604030504040204" pitchFamily="50" charset="-128"/>
                <a:ea typeface="メイリオ" panose="020B0604030504040204" pitchFamily="50" charset="-128"/>
              </a:rPr>
              <a:t>　</a:t>
            </a:r>
            <a:br>
              <a:rPr lang="en-US" altLang="ja-JP" sz="1200" dirty="0">
                <a:solidFill>
                  <a:schemeClr val="accent5">
                    <a:lumMod val="75000"/>
                  </a:schemeClr>
                </a:solidFill>
                <a:latin typeface="メイリオ" panose="020B0604030504040204" pitchFamily="50" charset="-128"/>
                <a:ea typeface="メイリオ" panose="020B0604030504040204" pitchFamily="50" charset="-128"/>
              </a:rPr>
            </a:b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5</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兆</a:t>
            </a: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6,560</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億円</a:t>
            </a:r>
          </a:p>
        </p:txBody>
      </p:sp>
      <p:cxnSp>
        <p:nvCxnSpPr>
          <p:cNvPr id="25" name="直線コネクタ 24">
            <a:extLst>
              <a:ext uri="{FF2B5EF4-FFF2-40B4-BE49-F238E27FC236}">
                <a16:creationId xmlns:a16="http://schemas.microsoft.com/office/drawing/2014/main" id="{05CCF7C0-3396-0D89-4C52-2DEEB343440C}"/>
              </a:ext>
            </a:extLst>
          </p:cNvPr>
          <p:cNvCxnSpPr>
            <a:cxnSpLocks/>
          </p:cNvCxnSpPr>
          <p:nvPr/>
        </p:nvCxnSpPr>
        <p:spPr>
          <a:xfrm>
            <a:off x="4176027" y="2492896"/>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FDDE3BFA-E2FC-0E82-9D4C-A5DF880183FF}"/>
              </a:ext>
            </a:extLst>
          </p:cNvPr>
          <p:cNvCxnSpPr>
            <a:cxnSpLocks/>
          </p:cNvCxnSpPr>
          <p:nvPr/>
        </p:nvCxnSpPr>
        <p:spPr>
          <a:xfrm>
            <a:off x="4176027" y="4252423"/>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82048AEC-E3AE-8D02-821B-15DEA1961C97}"/>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11</a:t>
            </a:fld>
            <a:endParaRPr kumimoji="1" lang="ja-JP" altLang="en-US"/>
          </a:p>
        </p:txBody>
      </p:sp>
      <p:pic>
        <p:nvPicPr>
          <p:cNvPr id="13" name="図 12">
            <a:extLst>
              <a:ext uri="{FF2B5EF4-FFF2-40B4-BE49-F238E27FC236}">
                <a16:creationId xmlns:a16="http://schemas.microsoft.com/office/drawing/2014/main" id="{6C9A456B-690D-E2A1-FFAB-15B962F4ECF2}"/>
              </a:ext>
            </a:extLst>
          </p:cNvPr>
          <p:cNvPicPr>
            <a:picLocks noChangeAspect="1"/>
          </p:cNvPicPr>
          <p:nvPr/>
        </p:nvPicPr>
        <p:blipFill>
          <a:blip r:embed="rId2"/>
          <a:stretch>
            <a:fillRect/>
          </a:stretch>
        </p:blipFill>
        <p:spPr>
          <a:xfrm>
            <a:off x="323677" y="824774"/>
            <a:ext cx="3695331" cy="2780912"/>
          </a:xfrm>
          <a:prstGeom prst="rect">
            <a:avLst/>
          </a:prstGeom>
          <a:ln>
            <a:solidFill>
              <a:schemeClr val="tx1"/>
            </a:solidFill>
          </a:ln>
        </p:spPr>
      </p:pic>
      <p:pic>
        <p:nvPicPr>
          <p:cNvPr id="18" name="図 17">
            <a:extLst>
              <a:ext uri="{FF2B5EF4-FFF2-40B4-BE49-F238E27FC236}">
                <a16:creationId xmlns:a16="http://schemas.microsoft.com/office/drawing/2014/main" id="{44DAB116-1D7F-68F0-0302-452BFE20F1F9}"/>
              </a:ext>
            </a:extLst>
          </p:cNvPr>
          <p:cNvPicPr>
            <a:picLocks noChangeAspect="1"/>
          </p:cNvPicPr>
          <p:nvPr/>
        </p:nvPicPr>
        <p:blipFill>
          <a:blip r:embed="rId3"/>
          <a:stretch>
            <a:fillRect/>
          </a:stretch>
        </p:blipFill>
        <p:spPr>
          <a:xfrm>
            <a:off x="302485" y="3753547"/>
            <a:ext cx="3695332" cy="2783636"/>
          </a:xfrm>
          <a:prstGeom prst="rect">
            <a:avLst/>
          </a:prstGeom>
          <a:ln>
            <a:solidFill>
              <a:schemeClr val="tx1"/>
            </a:solidFill>
          </a:ln>
        </p:spPr>
      </p:pic>
    </p:spTree>
    <p:extLst>
      <p:ext uri="{BB962C8B-B14F-4D97-AF65-F5344CB8AC3E}">
        <p14:creationId xmlns:p14="http://schemas.microsoft.com/office/powerpoint/2010/main" val="430545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53D134EF-015A-4166-9A20-6A47C995B4FA}"/>
              </a:ext>
            </a:extLst>
          </p:cNvPr>
          <p:cNvSpPr>
            <a:spLocks noChangeArrowheads="1"/>
          </p:cNvSpPr>
          <p:nvPr/>
        </p:nvSpPr>
        <p:spPr bwMode="auto">
          <a:xfrm>
            <a:off x="5185916" y="802026"/>
            <a:ext cx="33465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a:ln>
                  <a:noFill/>
                </a:ln>
                <a:effectLst/>
                <a:uLnTx/>
                <a:uFillTx/>
                <a:latin typeface="メイリオ" panose="020B0604030504040204" pitchFamily="50" charset="-128"/>
                <a:ea typeface="メイリオ" panose="020B0604030504040204" pitchFamily="50" charset="-128"/>
              </a:rPr>
              <a:t>国</a:t>
            </a:r>
            <a:r>
              <a:rPr kumimoji="1" lang="ja-JP" altLang="en-US" sz="12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rPr>
              <a:t>の</a:t>
            </a:r>
            <a:r>
              <a:rPr lang="ja-JP" altLang="en-US" sz="1200" kern="0" dirty="0">
                <a:latin typeface="メイリオ" panose="020B0604030504040204" pitchFamily="50" charset="-128"/>
                <a:ea typeface="メイリオ" panose="020B0604030504040204" pitchFamily="50" charset="-128"/>
              </a:rPr>
              <a:t>財政状況を理解</a:t>
            </a:r>
            <a:r>
              <a:rPr kumimoji="1" lang="ja-JP" altLang="en-US" sz="12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rPr>
              <a:t>させる。</a:t>
            </a:r>
          </a:p>
        </p:txBody>
      </p:sp>
      <p:sp>
        <p:nvSpPr>
          <p:cNvPr id="9" name="Rectangle 3">
            <a:extLst>
              <a:ext uri="{FF2B5EF4-FFF2-40B4-BE49-F238E27FC236}">
                <a16:creationId xmlns:a16="http://schemas.microsoft.com/office/drawing/2014/main" id="{954E96B9-93DB-48F6-88A5-2FE2CBB9DCE1}"/>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３．国の財政をみてみよう（生徒用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P16‐17</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10" name="Rectangle 9">
            <a:extLst>
              <a:ext uri="{FF2B5EF4-FFF2-40B4-BE49-F238E27FC236}">
                <a16:creationId xmlns:a16="http://schemas.microsoft.com/office/drawing/2014/main" id="{E815A8B7-F392-4D43-A564-E8919FBB1744}"/>
              </a:ext>
            </a:extLst>
          </p:cNvPr>
          <p:cNvSpPr>
            <a:spLocks noChangeArrowheads="1"/>
          </p:cNvSpPr>
          <p:nvPr/>
        </p:nvSpPr>
        <p:spPr bwMode="auto">
          <a:xfrm>
            <a:off x="4087162" y="4638339"/>
            <a:ext cx="4904438" cy="100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1990</a:t>
            </a:r>
            <a:r>
              <a:rPr lang="ja-JP" altLang="en-US" sz="1000" dirty="0">
                <a:latin typeface="メイリオ" panose="020B0604030504040204" pitchFamily="50" charset="-128"/>
                <a:ea typeface="メイリオ" panose="020B0604030504040204" pitchFamily="50" charset="-128"/>
              </a:rPr>
              <a:t>年度と現在の歳出を比較すると、社会保障関係費や国債費が大きく伸びています。特に社会保障は年金、医療、介護、こども、子育てなどの分野に分けられ、国の一般会計歳出の約１／３を占める最大の支出項目となっています。</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歳出の増加に対し歳入は、経済成長の停滞などが影響して税収の伸びが見合っておらず、不足分を借金に頼っているため、公債金</a:t>
            </a:r>
            <a:r>
              <a:rPr lang="ja-JP" altLang="en-US" sz="1000">
                <a:latin typeface="メイリオ" panose="020B0604030504040204" pitchFamily="50" charset="-128"/>
                <a:ea typeface="メイリオ" panose="020B0604030504040204" pitchFamily="50" charset="-128"/>
              </a:rPr>
              <a:t>は約５倍</a:t>
            </a:r>
            <a:r>
              <a:rPr lang="ja-JP" altLang="en-US" sz="1000" dirty="0">
                <a:latin typeface="メイリオ" panose="020B0604030504040204" pitchFamily="50" charset="-128"/>
                <a:ea typeface="メイリオ" panose="020B0604030504040204" pitchFamily="50" charset="-128"/>
              </a:rPr>
              <a:t>と大幅に増加しています。</a:t>
            </a:r>
          </a:p>
        </p:txBody>
      </p:sp>
      <p:sp>
        <p:nvSpPr>
          <p:cNvPr id="13" name="Rectangle 9">
            <a:extLst>
              <a:ext uri="{FF2B5EF4-FFF2-40B4-BE49-F238E27FC236}">
                <a16:creationId xmlns:a16="http://schemas.microsoft.com/office/drawing/2014/main" id="{924ECA28-B14D-4B8C-B4BB-1EFFE93CAA65}"/>
              </a:ext>
            </a:extLst>
          </p:cNvPr>
          <p:cNvSpPr>
            <a:spLocks noChangeArrowheads="1"/>
          </p:cNvSpPr>
          <p:nvPr/>
        </p:nvSpPr>
        <p:spPr bwMode="auto">
          <a:xfrm>
            <a:off x="4087162" y="1479118"/>
            <a:ext cx="4904438" cy="26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　健康で豊かな生活を送るためには、国や地方公共団体が様々な公共施設や公的サービスを提供していく必要があります。そのために税金などのお金を集めて管理し、必要なお金を支払っていく活動を財政といいます。財政の役割は多方面にわたり複雑になってきていますが、国民経済的な機能に着目すると、次の３つに整理できます。</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①資源配分機能</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　防衛や警察、外交などの「公共財」など、市場メカニズムに任せていては十分に供給されず、政府による供給が必要となるものを配分する。</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②所得再分配機能</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　所得税の累進税率適用や、生活保護や失業保険などを通じ、過度の所得格差が生じた場合にそれを是正する。</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③景気調整機能</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　税金の仕組みや、財政支出の規模の拡大・抑制を通じて、経済を安定化させる（景気変動を小さくする）。</a:t>
            </a:r>
            <a:endParaRPr lang="en-US" altLang="ja-JP" sz="1000" dirty="0">
              <a:latin typeface="メイリオ" panose="020B0604030504040204" pitchFamily="50" charset="-128"/>
              <a:ea typeface="メイリオ" panose="020B0604030504040204" pitchFamily="50" charset="-128"/>
            </a:endParaRPr>
          </a:p>
        </p:txBody>
      </p:sp>
      <p:sp>
        <p:nvSpPr>
          <p:cNvPr id="7" name="角丸四角形 6">
            <a:extLst>
              <a:ext uri="{FF2B5EF4-FFF2-40B4-BE49-F238E27FC236}">
                <a16:creationId xmlns:a16="http://schemas.microsoft.com/office/drawing/2014/main" id="{23DA7814-04A2-A924-9D2D-3FB2151E005D}"/>
              </a:ext>
            </a:extLst>
          </p:cNvPr>
          <p:cNvSpPr/>
          <p:nvPr/>
        </p:nvSpPr>
        <p:spPr>
          <a:xfrm>
            <a:off x="4160190" y="762446"/>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11" name="Rectangle 8">
            <a:extLst>
              <a:ext uri="{FF2B5EF4-FFF2-40B4-BE49-F238E27FC236}">
                <a16:creationId xmlns:a16="http://schemas.microsoft.com/office/drawing/2014/main" id="{CCBEE234-60B9-0AF0-81A7-71617FF7AE26}"/>
              </a:ext>
            </a:extLst>
          </p:cNvPr>
          <p:cNvSpPr>
            <a:spLocks noChangeArrowheads="1"/>
          </p:cNvSpPr>
          <p:nvPr/>
        </p:nvSpPr>
        <p:spPr bwMode="auto">
          <a:xfrm>
            <a:off x="4087162" y="1214330"/>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「財政」とは</a:t>
            </a:r>
            <a:endParaRPr lang="ja-JP" altLang="en-US" sz="11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A7A64719-3C0E-F94B-6E4C-1E4976D12A9A}"/>
              </a:ext>
            </a:extLst>
          </p:cNvPr>
          <p:cNvSpPr>
            <a:spLocks noChangeArrowheads="1"/>
          </p:cNvSpPr>
          <p:nvPr/>
        </p:nvSpPr>
        <p:spPr bwMode="auto">
          <a:xfrm>
            <a:off x="4087162" y="4399294"/>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財政構造の変化</a:t>
            </a:r>
            <a:endParaRPr lang="ja-JP" altLang="en-US" sz="11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 name="Slide Number Placeholder 5">
            <a:extLst>
              <a:ext uri="{FF2B5EF4-FFF2-40B4-BE49-F238E27FC236}">
                <a16:creationId xmlns:a16="http://schemas.microsoft.com/office/drawing/2014/main" id="{256C39C4-ED72-D708-B2D6-A08CA98706A5}"/>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12</a:t>
            </a:fld>
            <a:endParaRPr kumimoji="1" lang="ja-JP" altLang="en-US"/>
          </a:p>
        </p:txBody>
      </p:sp>
      <p:pic>
        <p:nvPicPr>
          <p:cNvPr id="8" name="図 7">
            <a:extLst>
              <a:ext uri="{FF2B5EF4-FFF2-40B4-BE49-F238E27FC236}">
                <a16:creationId xmlns:a16="http://schemas.microsoft.com/office/drawing/2014/main" id="{FB828F6B-9801-0446-6C53-CBA170A4DF66}"/>
              </a:ext>
            </a:extLst>
          </p:cNvPr>
          <p:cNvPicPr>
            <a:picLocks noChangeAspect="1"/>
          </p:cNvPicPr>
          <p:nvPr/>
        </p:nvPicPr>
        <p:blipFill>
          <a:blip r:embed="rId2"/>
          <a:stretch>
            <a:fillRect/>
          </a:stretch>
        </p:blipFill>
        <p:spPr>
          <a:xfrm>
            <a:off x="313654" y="762446"/>
            <a:ext cx="3697855" cy="2782811"/>
          </a:xfrm>
          <a:prstGeom prst="rect">
            <a:avLst/>
          </a:prstGeom>
          <a:ln>
            <a:solidFill>
              <a:schemeClr val="tx1"/>
            </a:solidFill>
          </a:ln>
        </p:spPr>
      </p:pic>
      <p:pic>
        <p:nvPicPr>
          <p:cNvPr id="14" name="図 13">
            <a:extLst>
              <a:ext uri="{FF2B5EF4-FFF2-40B4-BE49-F238E27FC236}">
                <a16:creationId xmlns:a16="http://schemas.microsoft.com/office/drawing/2014/main" id="{43A4ED9E-484D-1487-7B1C-62D3E0A52646}"/>
              </a:ext>
            </a:extLst>
          </p:cNvPr>
          <p:cNvPicPr>
            <a:picLocks noChangeAspect="1"/>
          </p:cNvPicPr>
          <p:nvPr/>
        </p:nvPicPr>
        <p:blipFill>
          <a:blip r:embed="rId3"/>
          <a:stretch>
            <a:fillRect/>
          </a:stretch>
        </p:blipFill>
        <p:spPr>
          <a:xfrm>
            <a:off x="288602" y="3773698"/>
            <a:ext cx="3722907" cy="2800369"/>
          </a:xfrm>
          <a:prstGeom prst="rect">
            <a:avLst/>
          </a:prstGeom>
          <a:ln>
            <a:solidFill>
              <a:schemeClr val="tx1"/>
            </a:solidFill>
          </a:ln>
        </p:spPr>
      </p:pic>
    </p:spTree>
    <p:extLst>
      <p:ext uri="{BB962C8B-B14F-4D97-AF65-F5344CB8AC3E}">
        <p14:creationId xmlns:p14="http://schemas.microsoft.com/office/powerpoint/2010/main" val="916865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E2607A-BE39-43C6-9D77-4541CB5CD71C}"/>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３．国の財政をみてみよう（生徒用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P18</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10" name="Rectangle 5">
            <a:extLst>
              <a:ext uri="{FF2B5EF4-FFF2-40B4-BE49-F238E27FC236}">
                <a16:creationId xmlns:a16="http://schemas.microsoft.com/office/drawing/2014/main" id="{0DB28988-C245-406B-8349-C422FB265A2B}"/>
              </a:ext>
            </a:extLst>
          </p:cNvPr>
          <p:cNvSpPr>
            <a:spLocks noChangeArrowheads="1"/>
          </p:cNvSpPr>
          <p:nvPr/>
        </p:nvSpPr>
        <p:spPr bwMode="auto">
          <a:xfrm>
            <a:off x="4160190" y="1081425"/>
            <a:ext cx="47781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日本が抱える問題の一つである「少子高齢化」を理解させる。また「少子高齢化」が進むと財政にどのような影響が出るのか理解させる。</a:t>
            </a:r>
          </a:p>
        </p:txBody>
      </p:sp>
      <p:sp>
        <p:nvSpPr>
          <p:cNvPr id="12" name="Rectangle 9">
            <a:extLst>
              <a:ext uri="{FF2B5EF4-FFF2-40B4-BE49-F238E27FC236}">
                <a16:creationId xmlns:a16="http://schemas.microsoft.com/office/drawing/2014/main" id="{7B2C03F7-6610-430B-8EF7-A51D47900364}"/>
              </a:ext>
            </a:extLst>
          </p:cNvPr>
          <p:cNvSpPr>
            <a:spLocks noChangeArrowheads="1"/>
          </p:cNvSpPr>
          <p:nvPr/>
        </p:nvSpPr>
        <p:spPr bwMode="auto">
          <a:xfrm>
            <a:off x="4160189" y="2009294"/>
            <a:ext cx="4660283" cy="14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少子高齢化の原因は、平均寿命が延びたことと、平均出生率が減少したことです。</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少子高齢化の問題の一つは、社会保障の費用が増えていくことであり、もう一つは、その費用を負担する働き手が減っていくことです。</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子育てしやすい社会、誰もが活躍できる社会を実現するためには、大きな費用を必要とし、その財源の中心は税金です。どれだけ公的サービスを受け、その費用をどう負担すべきかを考えていく必要があります。</a:t>
            </a:r>
          </a:p>
        </p:txBody>
      </p:sp>
      <p:sp>
        <p:nvSpPr>
          <p:cNvPr id="13" name="Rectangle 9">
            <a:extLst>
              <a:ext uri="{FF2B5EF4-FFF2-40B4-BE49-F238E27FC236}">
                <a16:creationId xmlns:a16="http://schemas.microsoft.com/office/drawing/2014/main" id="{60685634-2CB1-4D21-AE83-2EA1483BAFB3}"/>
              </a:ext>
            </a:extLst>
          </p:cNvPr>
          <p:cNvSpPr>
            <a:spLocks noChangeArrowheads="1"/>
          </p:cNvSpPr>
          <p:nvPr/>
        </p:nvSpPr>
        <p:spPr bwMode="auto">
          <a:xfrm>
            <a:off x="4160190" y="3859307"/>
            <a:ext cx="4778146" cy="88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30000"/>
              </a:lnSpc>
              <a:spcBef>
                <a:spcPct val="0"/>
              </a:spcBef>
              <a:buNone/>
            </a:pPr>
            <a:r>
              <a:rPr lang="ja-JP" altLang="en-US" sz="1000">
                <a:solidFill>
                  <a:srgbClr val="FF0000"/>
                </a:solidFill>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日本では、高齢化の進展等に伴って、社会保障給付費が大きく伸びてきています。一方で、社会保険料収入は、近年、横ばいで推移しているため、社会保障給付費と社会保険料収入の差額は拡大傾向にあります。この差額は、主に、国や地方自治体の税負担で賄われることとなります。</a:t>
            </a:r>
            <a:endParaRPr lang="ja-JP" altLang="en-US" sz="1000" dirty="0">
              <a:latin typeface="メイリオ" panose="020B0604030504040204" pitchFamily="50" charset="-128"/>
              <a:ea typeface="メイリオ" panose="020B0604030504040204" pitchFamily="50" charset="-128"/>
            </a:endParaRPr>
          </a:p>
        </p:txBody>
      </p:sp>
      <p:sp>
        <p:nvSpPr>
          <p:cNvPr id="6" name="角丸四角形 5">
            <a:extLst>
              <a:ext uri="{FF2B5EF4-FFF2-40B4-BE49-F238E27FC236}">
                <a16:creationId xmlns:a16="http://schemas.microsoft.com/office/drawing/2014/main" id="{6F38C555-5FC2-EFA7-1C56-46958FCB143A}"/>
              </a:ext>
            </a:extLst>
          </p:cNvPr>
          <p:cNvSpPr/>
          <p:nvPr/>
        </p:nvSpPr>
        <p:spPr>
          <a:xfrm>
            <a:off x="4241647" y="719580"/>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7" name="Rectangle 8">
            <a:extLst>
              <a:ext uri="{FF2B5EF4-FFF2-40B4-BE49-F238E27FC236}">
                <a16:creationId xmlns:a16="http://schemas.microsoft.com/office/drawing/2014/main" id="{26B226FD-F142-B3DF-83B4-30826EB73ED8}"/>
              </a:ext>
            </a:extLst>
          </p:cNvPr>
          <p:cNvSpPr>
            <a:spLocks noChangeArrowheads="1"/>
          </p:cNvSpPr>
          <p:nvPr/>
        </p:nvSpPr>
        <p:spPr bwMode="auto">
          <a:xfrm>
            <a:off x="4160190" y="1790613"/>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少子高齢化</a:t>
            </a:r>
          </a:p>
        </p:txBody>
      </p:sp>
      <p:sp>
        <p:nvSpPr>
          <p:cNvPr id="8" name="Rectangle 8">
            <a:extLst>
              <a:ext uri="{FF2B5EF4-FFF2-40B4-BE49-F238E27FC236}">
                <a16:creationId xmlns:a16="http://schemas.microsoft.com/office/drawing/2014/main" id="{AADCF3A0-5D78-0A6A-E023-7944BC6445A5}"/>
              </a:ext>
            </a:extLst>
          </p:cNvPr>
          <p:cNvSpPr>
            <a:spLocks noChangeArrowheads="1"/>
          </p:cNvSpPr>
          <p:nvPr/>
        </p:nvSpPr>
        <p:spPr bwMode="auto">
          <a:xfrm>
            <a:off x="4160190" y="3604338"/>
            <a:ext cx="4084218"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社会保障給付費と社会保険料収入の推移</a:t>
            </a:r>
          </a:p>
        </p:txBody>
      </p:sp>
      <p:sp>
        <p:nvSpPr>
          <p:cNvPr id="2" name="Slide Number Placeholder 5">
            <a:extLst>
              <a:ext uri="{FF2B5EF4-FFF2-40B4-BE49-F238E27FC236}">
                <a16:creationId xmlns:a16="http://schemas.microsoft.com/office/drawing/2014/main" id="{7C3DF114-AE3C-EA14-BB82-29C2AA54B680}"/>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13</a:t>
            </a:fld>
            <a:endParaRPr kumimoji="1" lang="ja-JP" altLang="en-US"/>
          </a:p>
        </p:txBody>
      </p:sp>
      <p:pic>
        <p:nvPicPr>
          <p:cNvPr id="11" name="図 10">
            <a:extLst>
              <a:ext uri="{FF2B5EF4-FFF2-40B4-BE49-F238E27FC236}">
                <a16:creationId xmlns:a16="http://schemas.microsoft.com/office/drawing/2014/main" id="{20A35073-B01D-476D-114E-5EAF24D3D1B7}"/>
              </a:ext>
            </a:extLst>
          </p:cNvPr>
          <p:cNvPicPr>
            <a:picLocks noChangeAspect="1"/>
          </p:cNvPicPr>
          <p:nvPr/>
        </p:nvPicPr>
        <p:blipFill>
          <a:blip r:embed="rId2"/>
          <a:stretch>
            <a:fillRect/>
          </a:stretch>
        </p:blipFill>
        <p:spPr>
          <a:xfrm>
            <a:off x="330962" y="711148"/>
            <a:ext cx="3655778" cy="2717852"/>
          </a:xfrm>
          <a:prstGeom prst="rect">
            <a:avLst/>
          </a:prstGeom>
          <a:ln>
            <a:solidFill>
              <a:schemeClr val="tx1"/>
            </a:solidFill>
          </a:ln>
        </p:spPr>
      </p:pic>
    </p:spTree>
    <p:extLst>
      <p:ext uri="{BB962C8B-B14F-4D97-AF65-F5344CB8AC3E}">
        <p14:creationId xmlns:p14="http://schemas.microsoft.com/office/powerpoint/2010/main" val="3403987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97657128-A202-4DD9-BB4D-CEAB497D121D}"/>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３．国の財政をみてみよう（生徒用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P19‐21</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6" name="Rectangle 5">
            <a:extLst>
              <a:ext uri="{FF2B5EF4-FFF2-40B4-BE49-F238E27FC236}">
                <a16:creationId xmlns:a16="http://schemas.microsoft.com/office/drawing/2014/main" id="{921B0879-8765-4283-A50E-3180291CD759}"/>
              </a:ext>
            </a:extLst>
          </p:cNvPr>
          <p:cNvSpPr>
            <a:spLocks noChangeArrowheads="1"/>
          </p:cNvSpPr>
          <p:nvPr/>
        </p:nvSpPr>
        <p:spPr bwMode="auto">
          <a:xfrm>
            <a:off x="5209821" y="707406"/>
            <a:ext cx="37671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公債</a:t>
            </a:r>
            <a:r>
              <a:rPr lang="ja-JP" altLang="en-US" sz="1200" dirty="0">
                <a:latin typeface="メイリオ" panose="020B0604030504040204" pitchFamily="50" charset="-128"/>
                <a:ea typeface="メイリオ" panose="020B0604030504040204" pitchFamily="50" charset="-128"/>
              </a:rPr>
              <a:t>残高の課題について理解させる。</a:t>
            </a:r>
          </a:p>
        </p:txBody>
      </p:sp>
      <p:sp>
        <p:nvSpPr>
          <p:cNvPr id="9" name="Rectangle 9">
            <a:extLst>
              <a:ext uri="{FF2B5EF4-FFF2-40B4-BE49-F238E27FC236}">
                <a16:creationId xmlns:a16="http://schemas.microsoft.com/office/drawing/2014/main" id="{45D2C149-AFD0-4178-BCF6-4A74ADD7CD32}"/>
              </a:ext>
            </a:extLst>
          </p:cNvPr>
          <p:cNvSpPr>
            <a:spLocks noChangeArrowheads="1"/>
          </p:cNvSpPr>
          <p:nvPr/>
        </p:nvSpPr>
        <p:spPr bwMode="auto">
          <a:xfrm>
            <a:off x="4139109" y="1239621"/>
            <a:ext cx="4706138" cy="248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30000"/>
              </a:lnSpc>
              <a:spcBef>
                <a:spcPct val="0"/>
              </a:spcBef>
              <a:buNone/>
            </a:pPr>
            <a:r>
              <a:rPr lang="ja-JP" altLang="en-US" sz="1000" dirty="0">
                <a:latin typeface="メイリオ" panose="020B0604030504040204" pitchFamily="50" charset="-128"/>
                <a:ea typeface="メイリオ" panose="020B0604030504040204" pitchFamily="50" charset="-128"/>
              </a:rPr>
              <a:t>　日本では毎年のように歳入の不足を補うために国債（赤字国債）を発行し、公債残高は年々積み上がっています。さらに、国の政策や事業には、国の財政状態や国民の生活のためにタイミングよく行わなければならないものがあり、</a:t>
            </a:r>
            <a:r>
              <a:rPr lang="en-US" altLang="ja-JP" sz="1000" dirty="0">
                <a:latin typeface="メイリオ" panose="020B0604030504040204" pitchFamily="50" charset="-128"/>
                <a:ea typeface="メイリオ" panose="020B0604030504040204" pitchFamily="50" charset="-128"/>
              </a:rPr>
              <a:t>2020</a:t>
            </a:r>
            <a:r>
              <a:rPr lang="ja-JP" altLang="en-US" sz="1000" dirty="0">
                <a:latin typeface="メイリオ" panose="020B0604030504040204" pitchFamily="50" charset="-128"/>
                <a:ea typeface="メイリオ" panose="020B0604030504040204" pitchFamily="50" charset="-128"/>
              </a:rPr>
              <a:t>年度には新型コロナウイルスによる経済危機への緊急対策のため新規国債発行額は過去最高となっています。過去には、阪神・淡路大震災（</a:t>
            </a:r>
            <a:r>
              <a:rPr lang="en-US" altLang="ja-JP" sz="1000" dirty="0">
                <a:latin typeface="メイリオ" panose="020B0604030504040204" pitchFamily="50" charset="-128"/>
                <a:ea typeface="メイリオ" panose="020B0604030504040204" pitchFamily="50" charset="-128"/>
              </a:rPr>
              <a:t>1995</a:t>
            </a:r>
            <a:r>
              <a:rPr lang="ja-JP" altLang="en-US" sz="1000" dirty="0">
                <a:latin typeface="メイリオ" panose="020B0604030504040204" pitchFamily="50" charset="-128"/>
                <a:ea typeface="メイリオ" panose="020B0604030504040204" pitchFamily="50" charset="-128"/>
              </a:rPr>
              <a:t>年）や東日本大震災（</a:t>
            </a:r>
            <a:r>
              <a:rPr lang="en-US" altLang="ja-JP" sz="1000" dirty="0">
                <a:latin typeface="メイリオ" panose="020B0604030504040204" pitchFamily="50" charset="-128"/>
                <a:ea typeface="メイリオ" panose="020B0604030504040204" pitchFamily="50" charset="-128"/>
              </a:rPr>
              <a:t>2011</a:t>
            </a:r>
            <a:r>
              <a:rPr lang="ja-JP" altLang="en-US" sz="1000" dirty="0">
                <a:latin typeface="メイリオ" panose="020B0604030504040204" pitchFamily="50" charset="-128"/>
                <a:ea typeface="メイリオ" panose="020B0604030504040204" pitchFamily="50" charset="-128"/>
              </a:rPr>
              <a:t>年）という大規模な自然災害時や世界金融危機（リーマンショック）（</a:t>
            </a:r>
            <a:r>
              <a:rPr lang="en-US" altLang="ja-JP" sz="1000" dirty="0">
                <a:latin typeface="メイリオ" panose="020B0604030504040204" pitchFamily="50" charset="-128"/>
                <a:ea typeface="メイリオ" panose="020B0604030504040204" pitchFamily="50" charset="-128"/>
              </a:rPr>
              <a:t>2008</a:t>
            </a:r>
            <a:r>
              <a:rPr lang="ja-JP" altLang="en-US" sz="1000" dirty="0">
                <a:latin typeface="メイリオ" panose="020B0604030504040204" pitchFamily="50" charset="-128"/>
                <a:ea typeface="メイリオ" panose="020B0604030504040204" pitchFamily="50" charset="-128"/>
              </a:rPr>
              <a:t>年）という金融危機の際にも国の経済や国民の生活を立て直すために国債が発行されました。</a:t>
            </a:r>
            <a:endParaRPr lang="en-US" altLang="ja-JP" sz="1000" dirty="0">
              <a:latin typeface="メイリオ" panose="020B0604030504040204" pitchFamily="50" charset="-128"/>
              <a:ea typeface="メイリオ" panose="020B0604030504040204" pitchFamily="50" charset="-128"/>
            </a:endParaRPr>
          </a:p>
          <a:p>
            <a:pPr>
              <a:lnSpc>
                <a:spcPct val="130000"/>
              </a:lnSpc>
              <a:spcBef>
                <a:spcPct val="0"/>
              </a:spcBef>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2025</a:t>
            </a:r>
            <a:r>
              <a:rPr lang="ja-JP" altLang="en-US" sz="1000" dirty="0">
                <a:latin typeface="メイリオ" panose="020B0604030504040204" pitchFamily="50" charset="-128"/>
                <a:ea typeface="メイリオ" panose="020B0604030504040204" pitchFamily="50" charset="-128"/>
              </a:rPr>
              <a:t>年度当初予算では約</a:t>
            </a:r>
            <a:r>
              <a:rPr lang="en-US" altLang="ja-JP" sz="1000" dirty="0">
                <a:latin typeface="メイリオ" panose="020B0604030504040204" pitchFamily="50" charset="-128"/>
                <a:ea typeface="メイリオ" panose="020B0604030504040204" pitchFamily="50" charset="-128"/>
              </a:rPr>
              <a:t>29</a:t>
            </a:r>
            <a:r>
              <a:rPr lang="ja-JP" altLang="en-US" sz="1000" dirty="0">
                <a:latin typeface="メイリオ" panose="020B0604030504040204" pitchFamily="50" charset="-128"/>
                <a:ea typeface="メイリオ" panose="020B0604030504040204" pitchFamily="50" charset="-128"/>
              </a:rPr>
              <a:t>兆円の国債が発行され、</a:t>
            </a:r>
            <a:r>
              <a:rPr lang="en-US" altLang="ja-JP" sz="1000" dirty="0">
                <a:latin typeface="メイリオ" panose="020B0604030504040204" pitchFamily="50" charset="-128"/>
                <a:ea typeface="メイリオ" panose="020B0604030504040204" pitchFamily="50" charset="-128"/>
              </a:rPr>
              <a:t>2025</a:t>
            </a:r>
            <a:r>
              <a:rPr lang="ja-JP" altLang="en-US" sz="1000" dirty="0">
                <a:latin typeface="メイリオ" panose="020B0604030504040204" pitchFamily="50" charset="-128"/>
                <a:ea typeface="メイリオ" panose="020B0604030504040204" pitchFamily="50" charset="-128"/>
              </a:rPr>
              <a:t>年度末の公債残高は約</a:t>
            </a:r>
            <a:r>
              <a:rPr lang="en-US" altLang="ja-JP" sz="1000" dirty="0">
                <a:latin typeface="メイリオ" panose="020B0604030504040204" pitchFamily="50" charset="-128"/>
                <a:ea typeface="メイリオ" panose="020B0604030504040204" pitchFamily="50" charset="-128"/>
              </a:rPr>
              <a:t>1,129</a:t>
            </a:r>
            <a:r>
              <a:rPr lang="ja-JP" altLang="en-US" sz="1000" dirty="0">
                <a:latin typeface="メイリオ" panose="020B0604030504040204" pitchFamily="50" charset="-128"/>
                <a:ea typeface="メイリオ" panose="020B0604030504040204" pitchFamily="50" charset="-128"/>
              </a:rPr>
              <a:t>兆円になると見込まれています。これは、一般会計税収</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の約</a:t>
            </a:r>
            <a:r>
              <a:rPr lang="en-US" altLang="ja-JP" sz="1000" dirty="0">
                <a:latin typeface="メイリオ" panose="020B0604030504040204" pitchFamily="50" charset="-128"/>
                <a:ea typeface="メイリオ" panose="020B0604030504040204" pitchFamily="50" charset="-128"/>
              </a:rPr>
              <a:t>15</a:t>
            </a:r>
            <a:r>
              <a:rPr lang="ja-JP" altLang="en-US" sz="1000" dirty="0">
                <a:latin typeface="メイリオ" panose="020B0604030504040204" pitchFamily="50" charset="-128"/>
                <a:ea typeface="メイリオ" panose="020B0604030504040204" pitchFamily="50" charset="-128"/>
              </a:rPr>
              <a:t>年分に相当し、将来世代に大きな負担を強いることになります。</a:t>
            </a:r>
            <a:endParaRPr lang="en-US" altLang="ja-JP" sz="1000" dirty="0">
              <a:latin typeface="メイリオ" panose="020B0604030504040204" pitchFamily="50" charset="-128"/>
              <a:ea typeface="メイリオ" panose="020B0604030504040204" pitchFamily="50" charset="-128"/>
            </a:endParaRPr>
          </a:p>
          <a:p>
            <a:pPr>
              <a:lnSpc>
                <a:spcPct val="130000"/>
              </a:lnSpc>
              <a:spcBef>
                <a:spcPct val="0"/>
              </a:spcBef>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2025</a:t>
            </a:r>
            <a:r>
              <a:rPr lang="ja-JP" altLang="en-US" sz="1000" dirty="0">
                <a:latin typeface="メイリオ" panose="020B0604030504040204" pitchFamily="50" charset="-128"/>
                <a:ea typeface="メイリオ" panose="020B0604030504040204" pitchFamily="50" charset="-128"/>
              </a:rPr>
              <a:t>年度一般会計税収　</a:t>
            </a:r>
            <a:r>
              <a:rPr lang="en-US" altLang="ja-JP" sz="1000" dirty="0">
                <a:latin typeface="メイリオ" panose="020B0604030504040204" pitchFamily="50" charset="-128"/>
                <a:ea typeface="メイリオ" panose="020B0604030504040204" pitchFamily="50" charset="-128"/>
              </a:rPr>
              <a:t>77.8</a:t>
            </a:r>
            <a:r>
              <a:rPr lang="ja-JP" altLang="en-US" sz="1000" dirty="0">
                <a:latin typeface="メイリオ" panose="020B0604030504040204" pitchFamily="50" charset="-128"/>
                <a:ea typeface="メイリオ" panose="020B0604030504040204" pitchFamily="50" charset="-128"/>
              </a:rPr>
              <a:t>兆円</a:t>
            </a:r>
          </a:p>
        </p:txBody>
      </p:sp>
      <p:sp>
        <p:nvSpPr>
          <p:cNvPr id="8" name="角丸四角形 7">
            <a:extLst>
              <a:ext uri="{FF2B5EF4-FFF2-40B4-BE49-F238E27FC236}">
                <a16:creationId xmlns:a16="http://schemas.microsoft.com/office/drawing/2014/main" id="{8B17394A-B22C-E471-DB82-65F646620FE1}"/>
              </a:ext>
            </a:extLst>
          </p:cNvPr>
          <p:cNvSpPr/>
          <p:nvPr/>
        </p:nvSpPr>
        <p:spPr>
          <a:xfrm>
            <a:off x="4160190" y="629674"/>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10" name="Rectangle 8">
            <a:extLst>
              <a:ext uri="{FF2B5EF4-FFF2-40B4-BE49-F238E27FC236}">
                <a16:creationId xmlns:a16="http://schemas.microsoft.com/office/drawing/2014/main" id="{3EA6702D-0E74-D0B5-43DB-C7CD42CDC575}"/>
              </a:ext>
            </a:extLst>
          </p:cNvPr>
          <p:cNvSpPr>
            <a:spLocks noChangeArrowheads="1"/>
          </p:cNvSpPr>
          <p:nvPr/>
        </p:nvSpPr>
        <p:spPr bwMode="auto">
          <a:xfrm>
            <a:off x="4068661" y="946827"/>
            <a:ext cx="4084218"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3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公債残高</a:t>
            </a:r>
            <a:endParaRPr lang="ja-JP" altLang="en-US" sz="11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 name="Slide Number Placeholder 5">
            <a:extLst>
              <a:ext uri="{FF2B5EF4-FFF2-40B4-BE49-F238E27FC236}">
                <a16:creationId xmlns:a16="http://schemas.microsoft.com/office/drawing/2014/main" id="{0479B13D-F724-B7DD-032E-892940776A0F}"/>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14</a:t>
            </a:fld>
            <a:endParaRPr kumimoji="1" lang="ja-JP" altLang="en-US"/>
          </a:p>
        </p:txBody>
      </p:sp>
      <p:pic>
        <p:nvPicPr>
          <p:cNvPr id="12" name="図 11">
            <a:extLst>
              <a:ext uri="{FF2B5EF4-FFF2-40B4-BE49-F238E27FC236}">
                <a16:creationId xmlns:a16="http://schemas.microsoft.com/office/drawing/2014/main" id="{3A9F3B5D-BD74-2AC3-4A89-C7D2647FB5FD}"/>
              </a:ext>
            </a:extLst>
          </p:cNvPr>
          <p:cNvPicPr>
            <a:picLocks noChangeAspect="1"/>
          </p:cNvPicPr>
          <p:nvPr/>
        </p:nvPicPr>
        <p:blipFill>
          <a:blip r:embed="rId2"/>
          <a:stretch>
            <a:fillRect/>
          </a:stretch>
        </p:blipFill>
        <p:spPr>
          <a:xfrm>
            <a:off x="298753" y="984405"/>
            <a:ext cx="3649282" cy="2743582"/>
          </a:xfrm>
          <a:prstGeom prst="rect">
            <a:avLst/>
          </a:prstGeom>
          <a:ln>
            <a:solidFill>
              <a:schemeClr val="tx1"/>
            </a:solidFill>
          </a:ln>
        </p:spPr>
      </p:pic>
      <p:pic>
        <p:nvPicPr>
          <p:cNvPr id="14" name="図 13">
            <a:extLst>
              <a:ext uri="{FF2B5EF4-FFF2-40B4-BE49-F238E27FC236}">
                <a16:creationId xmlns:a16="http://schemas.microsoft.com/office/drawing/2014/main" id="{EC684852-986E-CEFD-913F-86E2121B933D}"/>
              </a:ext>
            </a:extLst>
          </p:cNvPr>
          <p:cNvPicPr>
            <a:picLocks noChangeAspect="1"/>
          </p:cNvPicPr>
          <p:nvPr/>
        </p:nvPicPr>
        <p:blipFill>
          <a:blip r:embed="rId3"/>
          <a:stretch>
            <a:fillRect/>
          </a:stretch>
        </p:blipFill>
        <p:spPr>
          <a:xfrm>
            <a:off x="248520" y="3962018"/>
            <a:ext cx="3699515" cy="2743582"/>
          </a:xfrm>
          <a:prstGeom prst="rect">
            <a:avLst/>
          </a:prstGeom>
          <a:ln>
            <a:solidFill>
              <a:schemeClr val="tx1"/>
            </a:solidFill>
          </a:ln>
        </p:spPr>
      </p:pic>
      <p:pic>
        <p:nvPicPr>
          <p:cNvPr id="15" name="図 14">
            <a:extLst>
              <a:ext uri="{FF2B5EF4-FFF2-40B4-BE49-F238E27FC236}">
                <a16:creationId xmlns:a16="http://schemas.microsoft.com/office/drawing/2014/main" id="{14555A3A-D778-B073-1C18-D73F6C4BF44D}"/>
              </a:ext>
            </a:extLst>
          </p:cNvPr>
          <p:cNvPicPr>
            <a:picLocks noChangeAspect="1"/>
          </p:cNvPicPr>
          <p:nvPr/>
        </p:nvPicPr>
        <p:blipFill>
          <a:blip r:embed="rId4"/>
          <a:stretch>
            <a:fillRect/>
          </a:stretch>
        </p:blipFill>
        <p:spPr>
          <a:xfrm>
            <a:off x="4572000" y="3962018"/>
            <a:ext cx="3695229" cy="2745947"/>
          </a:xfrm>
          <a:prstGeom prst="rect">
            <a:avLst/>
          </a:prstGeom>
          <a:ln>
            <a:solidFill>
              <a:schemeClr val="tx1"/>
            </a:solidFill>
          </a:ln>
        </p:spPr>
      </p:pic>
    </p:spTree>
    <p:extLst>
      <p:ext uri="{BB962C8B-B14F-4D97-AF65-F5344CB8AC3E}">
        <p14:creationId xmlns:p14="http://schemas.microsoft.com/office/powerpoint/2010/main" val="1543625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a:extLst>
              <a:ext uri="{FF2B5EF4-FFF2-40B4-BE49-F238E27FC236}">
                <a16:creationId xmlns:a16="http://schemas.microsoft.com/office/drawing/2014/main" id="{A6EE94E8-2B42-4D9A-856A-E9CD0EA363E9}"/>
              </a:ext>
            </a:extLst>
          </p:cNvPr>
          <p:cNvSpPr txBox="1">
            <a:spLocks noChangeArrowheads="1"/>
          </p:cNvSpPr>
          <p:nvPr/>
        </p:nvSpPr>
        <p:spPr>
          <a:xfrm>
            <a:off x="152399" y="152400"/>
            <a:ext cx="8369431"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Meiryo UI" panose="020B0604030504040204" pitchFamily="34" charset="-128"/>
                <a:ea typeface="Meiryo UI" panose="020B0604030504040204" pitchFamily="34" charset="-128"/>
              </a:rPr>
              <a:t>もっと税について調べてみよう</a:t>
            </a:r>
            <a:r>
              <a:rPr lang="en-US" altLang="ja-JP" sz="1500" b="1" kern="0" dirty="0">
                <a:solidFill>
                  <a:schemeClr val="bg1"/>
                </a:solidFill>
                <a:latin typeface="Meiryo UI" panose="020B0604030504040204" pitchFamily="34" charset="-128"/>
                <a:ea typeface="Meiryo UI" panose="020B0604030504040204" pitchFamily="34" charset="-128"/>
              </a:rPr>
              <a:t> - </a:t>
            </a:r>
            <a:r>
              <a:rPr lang="ja-JP" altLang="en-US" sz="1500" b="1" kern="0" dirty="0">
                <a:solidFill>
                  <a:schemeClr val="bg1"/>
                </a:solidFill>
                <a:latin typeface="Meiryo UI" panose="020B0604030504040204" pitchFamily="34" charset="-128"/>
                <a:ea typeface="Meiryo UI" panose="020B0604030504040204" pitchFamily="34" charset="-128"/>
              </a:rPr>
              <a:t>県の財政（生徒用</a:t>
            </a:r>
            <a:r>
              <a:rPr lang="en" altLang="ja-JP" sz="1500" b="1" kern="0" dirty="0">
                <a:solidFill>
                  <a:schemeClr val="bg1"/>
                </a:solidFill>
                <a:latin typeface="Meiryo UI" panose="020B0604030504040204" pitchFamily="34" charset="-128"/>
                <a:ea typeface="Meiryo UI" panose="020B0604030504040204" pitchFamily="34" charset="-128"/>
              </a:rPr>
              <a:t>P22</a:t>
            </a:r>
            <a:r>
              <a:rPr lang="en-US" altLang="ja-JP" sz="1500" b="1" kern="0" dirty="0">
                <a:solidFill>
                  <a:schemeClr val="bg1"/>
                </a:solidFill>
                <a:latin typeface="Meiryo UI" panose="020B0604030504040204" pitchFamily="34" charset="-128"/>
                <a:ea typeface="Meiryo UI" panose="020B0604030504040204" pitchFamily="34" charset="-128"/>
              </a:rPr>
              <a:t>‐P23</a:t>
            </a:r>
            <a:r>
              <a:rPr lang="ja-JP" altLang="en" sz="1500" b="1" kern="0" dirty="0">
                <a:solidFill>
                  <a:schemeClr val="bg1"/>
                </a:solidFill>
                <a:latin typeface="Meiryo UI" panose="020B0604030504040204" pitchFamily="34" charset="-128"/>
                <a:ea typeface="Meiryo UI" panose="020B0604030504040204" pitchFamily="34" charset="-128"/>
              </a:rPr>
              <a:t>）</a:t>
            </a:r>
          </a:p>
        </p:txBody>
      </p:sp>
      <p:grpSp>
        <p:nvGrpSpPr>
          <p:cNvPr id="3" name="グループ化 2">
            <a:extLst>
              <a:ext uri="{FF2B5EF4-FFF2-40B4-BE49-F238E27FC236}">
                <a16:creationId xmlns:a16="http://schemas.microsoft.com/office/drawing/2014/main" id="{52E1D0C3-403E-B18F-8617-F2DA6A949EF6}"/>
              </a:ext>
            </a:extLst>
          </p:cNvPr>
          <p:cNvGrpSpPr/>
          <p:nvPr/>
        </p:nvGrpSpPr>
        <p:grpSpPr>
          <a:xfrm>
            <a:off x="4572000" y="894273"/>
            <a:ext cx="3966576" cy="2082988"/>
            <a:chOff x="288013" y="3913045"/>
            <a:chExt cx="3966576" cy="2082988"/>
          </a:xfrm>
        </p:grpSpPr>
        <p:sp>
          <p:nvSpPr>
            <p:cNvPr id="7" name="Rectangle 6">
              <a:extLst>
                <a:ext uri="{FF2B5EF4-FFF2-40B4-BE49-F238E27FC236}">
                  <a16:creationId xmlns:a16="http://schemas.microsoft.com/office/drawing/2014/main" id="{7C90E3F5-A9CB-41A0-9E6A-B7F072B335E0}"/>
                </a:ext>
              </a:extLst>
            </p:cNvPr>
            <p:cNvSpPr>
              <a:spLocks noChangeArrowheads="1"/>
            </p:cNvSpPr>
            <p:nvPr/>
          </p:nvSpPr>
          <p:spPr bwMode="auto">
            <a:xfrm>
              <a:off x="288013" y="4269141"/>
              <a:ext cx="39665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dirty="0">
                  <a:latin typeface="Meiryo UI" panose="020B0604030504040204" pitchFamily="34" charset="-128"/>
                  <a:ea typeface="Meiryo UI" panose="020B0604030504040204" pitchFamily="34" charset="-128"/>
                </a:rPr>
                <a:t>　私たちの県の歳入・歳出の内訳がどうなっているのかを学び、地方では、主としてその地域に住む人々の豊かな暮らしと安全のために税金がどのように使われているのかを理解させる。</a:t>
              </a:r>
            </a:p>
          </p:txBody>
        </p:sp>
        <p:sp>
          <p:nvSpPr>
            <p:cNvPr id="12" name="角丸四角形 11">
              <a:extLst>
                <a:ext uri="{FF2B5EF4-FFF2-40B4-BE49-F238E27FC236}">
                  <a16:creationId xmlns:a16="http://schemas.microsoft.com/office/drawing/2014/main" id="{F9776BEA-55A5-4B08-32BB-6280B9E49058}"/>
                </a:ext>
              </a:extLst>
            </p:cNvPr>
            <p:cNvSpPr/>
            <p:nvPr/>
          </p:nvSpPr>
          <p:spPr>
            <a:xfrm>
              <a:off x="288013" y="391304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200" b="1">
                  <a:latin typeface="Meiryo UI" panose="020B0604030504040204" pitchFamily="34" charset="-128"/>
                  <a:ea typeface="Meiryo UI" panose="020B0604030504040204" pitchFamily="34" charset="-128"/>
                </a:rPr>
                <a:t>ねらい</a:t>
              </a:r>
            </a:p>
          </p:txBody>
        </p:sp>
        <p:sp>
          <p:nvSpPr>
            <p:cNvPr id="14" name="角丸四角形 13">
              <a:extLst>
                <a:ext uri="{FF2B5EF4-FFF2-40B4-BE49-F238E27FC236}">
                  <a16:creationId xmlns:a16="http://schemas.microsoft.com/office/drawing/2014/main" id="{A29C136F-738F-4D19-10C5-1BDE1CBA6A5F}"/>
                </a:ext>
              </a:extLst>
            </p:cNvPr>
            <p:cNvSpPr/>
            <p:nvPr/>
          </p:nvSpPr>
          <p:spPr>
            <a:xfrm>
              <a:off x="288013" y="5125963"/>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200" b="1">
                  <a:latin typeface="Meiryo UI" panose="020B0604030504040204" pitchFamily="34" charset="-128"/>
                  <a:ea typeface="Meiryo UI" panose="020B0604030504040204" pitchFamily="34" charset="-128"/>
                </a:rPr>
                <a:t>学習活動</a:t>
              </a:r>
            </a:p>
          </p:txBody>
        </p:sp>
        <p:sp>
          <p:nvSpPr>
            <p:cNvPr id="15" name="Rectangle 6">
              <a:extLst>
                <a:ext uri="{FF2B5EF4-FFF2-40B4-BE49-F238E27FC236}">
                  <a16:creationId xmlns:a16="http://schemas.microsoft.com/office/drawing/2014/main" id="{3B09DE47-D69B-EEE1-2766-239C4CC897C3}"/>
                </a:ext>
              </a:extLst>
            </p:cNvPr>
            <p:cNvSpPr>
              <a:spLocks noChangeArrowheads="1"/>
            </p:cNvSpPr>
            <p:nvPr/>
          </p:nvSpPr>
          <p:spPr bwMode="auto">
            <a:xfrm>
              <a:off x="288013" y="5534368"/>
              <a:ext cx="39665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Meiryo UI" panose="020B0604030504040204" pitchFamily="34" charset="-128"/>
                  <a:ea typeface="Meiryo UI" panose="020B0604030504040204" pitchFamily="34" charset="-128"/>
                </a:rPr>
                <a:t>　私たちのまちの</a:t>
              </a:r>
              <a:r>
                <a:rPr lang="ja-JP" altLang="en-US" sz="1200" dirty="0">
                  <a:latin typeface="Meiryo UI" panose="020B0604030504040204" pitchFamily="34" charset="-128"/>
                  <a:ea typeface="Meiryo UI" panose="020B0604030504040204" pitchFamily="34" charset="-128"/>
                </a:rPr>
                <a:t>財政を調べ、財政の役割や租税の意義などについて考えさせる。</a:t>
              </a:r>
            </a:p>
          </p:txBody>
        </p:sp>
      </p:grpSp>
      <p:sp>
        <p:nvSpPr>
          <p:cNvPr id="2" name="Slide Number Placeholder 5">
            <a:extLst>
              <a:ext uri="{FF2B5EF4-FFF2-40B4-BE49-F238E27FC236}">
                <a16:creationId xmlns:a16="http://schemas.microsoft.com/office/drawing/2014/main" id="{B4121D09-167A-F83C-9605-F5DBC758D614}"/>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15</a:t>
            </a:fld>
            <a:endParaRPr kumimoji="1" lang="ja-JP" altLang="en-US"/>
          </a:p>
        </p:txBody>
      </p:sp>
      <p:pic>
        <p:nvPicPr>
          <p:cNvPr id="8" name="図 7">
            <a:extLst>
              <a:ext uri="{FF2B5EF4-FFF2-40B4-BE49-F238E27FC236}">
                <a16:creationId xmlns:a16="http://schemas.microsoft.com/office/drawing/2014/main" id="{021C1B7E-A3FB-3C68-FCF8-586BF3A56B28}"/>
              </a:ext>
            </a:extLst>
          </p:cNvPr>
          <p:cNvPicPr>
            <a:picLocks noChangeAspect="1"/>
          </p:cNvPicPr>
          <p:nvPr/>
        </p:nvPicPr>
        <p:blipFill>
          <a:blip r:embed="rId2"/>
          <a:stretch>
            <a:fillRect/>
          </a:stretch>
        </p:blipFill>
        <p:spPr>
          <a:xfrm>
            <a:off x="289970" y="661681"/>
            <a:ext cx="3780990" cy="2891020"/>
          </a:xfrm>
          <a:prstGeom prst="rect">
            <a:avLst/>
          </a:prstGeom>
          <a:ln>
            <a:solidFill>
              <a:schemeClr val="tx1"/>
            </a:solidFill>
          </a:ln>
        </p:spPr>
      </p:pic>
      <p:pic>
        <p:nvPicPr>
          <p:cNvPr id="10" name="図 9">
            <a:extLst>
              <a:ext uri="{FF2B5EF4-FFF2-40B4-BE49-F238E27FC236}">
                <a16:creationId xmlns:a16="http://schemas.microsoft.com/office/drawing/2014/main" id="{0D77B862-2172-A6C2-4B96-05CC1F5AB903}"/>
              </a:ext>
            </a:extLst>
          </p:cNvPr>
          <p:cNvPicPr>
            <a:picLocks noChangeAspect="1"/>
          </p:cNvPicPr>
          <p:nvPr/>
        </p:nvPicPr>
        <p:blipFill>
          <a:blip r:embed="rId3"/>
          <a:stretch>
            <a:fillRect/>
          </a:stretch>
        </p:blipFill>
        <p:spPr>
          <a:xfrm>
            <a:off x="289970" y="3719146"/>
            <a:ext cx="3780990" cy="2867388"/>
          </a:xfrm>
          <a:prstGeom prst="rect">
            <a:avLst/>
          </a:prstGeom>
          <a:ln>
            <a:solidFill>
              <a:schemeClr val="tx1"/>
            </a:solidFill>
          </a:ln>
        </p:spPr>
      </p:pic>
    </p:spTree>
    <p:extLst>
      <p:ext uri="{BB962C8B-B14F-4D97-AF65-F5344CB8AC3E}">
        <p14:creationId xmlns:p14="http://schemas.microsoft.com/office/powerpoint/2010/main" val="350667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7">
            <a:extLst>
              <a:ext uri="{FF2B5EF4-FFF2-40B4-BE49-F238E27FC236}">
                <a16:creationId xmlns:a16="http://schemas.microsoft.com/office/drawing/2014/main" id="{097B6CD5-CFAB-423A-9D3E-81E7A37CBE74}"/>
              </a:ext>
            </a:extLst>
          </p:cNvPr>
          <p:cNvSpPr>
            <a:spLocks noChangeArrowheads="1"/>
          </p:cNvSpPr>
          <p:nvPr/>
        </p:nvSpPr>
        <p:spPr bwMode="auto">
          <a:xfrm>
            <a:off x="259855" y="3800071"/>
            <a:ext cx="3965853" cy="104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8900" indent="-88900">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200" b="1" dirty="0">
                <a:solidFill>
                  <a:schemeClr val="accent5">
                    <a:lumMod val="50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50000"/>
                  </a:schemeClr>
                </a:solidFill>
                <a:latin typeface="メイリオ" panose="020B0604030504040204" pitchFamily="50" charset="-128"/>
                <a:ea typeface="メイリオ" panose="020B0604030504040204" pitchFamily="50" charset="-128"/>
              </a:rPr>
              <a:t>「税の本質」</a:t>
            </a:r>
            <a:endParaRPr lang="en-US" altLang="ja-JP" sz="1200" b="1" dirty="0">
              <a:solidFill>
                <a:schemeClr val="accent5">
                  <a:lumMod val="50000"/>
                </a:schemeClr>
              </a:solidFill>
              <a:latin typeface="メイリオ" panose="020B0604030504040204" pitchFamily="50" charset="-128"/>
              <a:ea typeface="メイリオ" panose="020B0604030504040204" pitchFamily="50" charset="-128"/>
            </a:endParaRPr>
          </a:p>
          <a:p>
            <a:pPr eaLnBrk="1" hangingPunct="1">
              <a:lnSpc>
                <a:spcPct val="120000"/>
              </a:lnSpc>
              <a:spcBef>
                <a:spcPct val="0"/>
              </a:spcBef>
              <a:buFont typeface="Wingdings" panose="05000000000000000000" pitchFamily="2" charset="2"/>
              <a:buChar char="l"/>
            </a:pPr>
            <a:r>
              <a:rPr lang="ja-JP" altLang="en-US" sz="1000" dirty="0">
                <a:latin typeface="メイリオ" panose="020B0604030504040204" pitchFamily="50" charset="-128"/>
                <a:ea typeface="メイリオ" panose="020B0604030504040204" pitchFamily="50" charset="-128"/>
              </a:rPr>
              <a:t>税は公共サービスの対価</a:t>
            </a:r>
          </a:p>
          <a:p>
            <a:pPr eaLnBrk="1" hangingPunct="1">
              <a:lnSpc>
                <a:spcPct val="120000"/>
              </a:lnSpc>
              <a:spcBef>
                <a:spcPct val="0"/>
              </a:spcBef>
              <a:buFont typeface="Wingdings" panose="05000000000000000000" pitchFamily="2" charset="2"/>
              <a:buChar char="l"/>
            </a:pPr>
            <a:r>
              <a:rPr lang="ja-JP" altLang="en-US" sz="1000" dirty="0">
                <a:latin typeface="メイリオ" panose="020B0604030504040204" pitchFamily="50" charset="-128"/>
                <a:ea typeface="メイリオ" panose="020B0604030504040204" pitchFamily="50" charset="-128"/>
              </a:rPr>
              <a:t>自らの代表が、国の支出の在り方を決めることと、自らが国を支える税金を負担しなければならないことは表裏一体</a:t>
            </a:r>
          </a:p>
          <a:p>
            <a:pPr eaLnBrk="1" hangingPunct="1">
              <a:lnSpc>
                <a:spcPct val="120000"/>
              </a:lnSpc>
              <a:spcBef>
                <a:spcPct val="0"/>
              </a:spcBef>
              <a:buFont typeface="Wingdings" panose="05000000000000000000" pitchFamily="2" charset="2"/>
              <a:buChar char="l"/>
            </a:pPr>
            <a:r>
              <a:rPr lang="ja-JP" altLang="en-US" sz="1000" dirty="0">
                <a:latin typeface="メイリオ" panose="020B0604030504040204" pitchFamily="50" charset="-128"/>
                <a:ea typeface="メイリオ" panose="020B0604030504040204" pitchFamily="50" charset="-128"/>
              </a:rPr>
              <a:t>税の使いみちを監視する（関心をもつ）ことも納税者として重要</a:t>
            </a:r>
          </a:p>
        </p:txBody>
      </p:sp>
      <p:sp>
        <p:nvSpPr>
          <p:cNvPr id="7" name="Rectangle 3">
            <a:extLst>
              <a:ext uri="{FF2B5EF4-FFF2-40B4-BE49-F238E27FC236}">
                <a16:creationId xmlns:a16="http://schemas.microsoft.com/office/drawing/2014/main" id="{75B11429-466F-472F-AB03-C0E4E5712EC0}"/>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おわりに（生徒用</a:t>
            </a:r>
            <a:r>
              <a:rPr lang="en-US" altLang="ja-JP" sz="1500" b="1" kern="0" dirty="0">
                <a:solidFill>
                  <a:schemeClr val="bg1"/>
                </a:solidFill>
                <a:latin typeface="メイリオ" panose="020B0604030504040204" pitchFamily="50" charset="-128"/>
                <a:ea typeface="メイリオ" panose="020B0604030504040204" pitchFamily="50" charset="-128"/>
              </a:rPr>
              <a:t>P24</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9" name="Rectangle 12">
            <a:extLst>
              <a:ext uri="{FF2B5EF4-FFF2-40B4-BE49-F238E27FC236}">
                <a16:creationId xmlns:a16="http://schemas.microsoft.com/office/drawing/2014/main" id="{D9B8F1AF-77A5-40FB-9780-EB38A3B7D127}"/>
              </a:ext>
            </a:extLst>
          </p:cNvPr>
          <p:cNvSpPr>
            <a:spLocks noChangeArrowheads="1"/>
          </p:cNvSpPr>
          <p:nvPr/>
        </p:nvSpPr>
        <p:spPr bwMode="auto">
          <a:xfrm>
            <a:off x="4351282" y="3800071"/>
            <a:ext cx="4532863" cy="252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50000"/>
                  </a:schemeClr>
                </a:solidFill>
                <a:latin typeface="メイリオ" panose="020B0604030504040204" pitchFamily="50" charset="-128"/>
                <a:ea typeface="メイリオ" panose="020B0604030504040204" pitchFamily="50" charset="-128"/>
              </a:rPr>
              <a:t>主権者</a:t>
            </a:r>
            <a:r>
              <a:rPr lang="ja-JP" altLang="en-US" sz="1200" b="1" dirty="0">
                <a:solidFill>
                  <a:schemeClr val="accent5">
                    <a:lumMod val="50000"/>
                  </a:schemeClr>
                </a:solidFill>
                <a:latin typeface="メイリオ" panose="020B0604030504040204" pitchFamily="50" charset="-128"/>
                <a:ea typeface="メイリオ" panose="020B0604030504040204" pitchFamily="50" charset="-128"/>
              </a:rPr>
              <a:t>として</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私たちが健康で文化的な生活を送るため、国や地方公共団体による多くの公的サービスが存在しており、私たちはその恩恵を受けています。税は、それらにかかる費用を賄うもの、いわゆる公的サービスの対価です。</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税はすべての国民が安心して暮らせる社会を支えるために、皆で広く公平に分かち合う社会の会費のようなものであると言えます。</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しかしながら、現在、租税収入だけではこれらの費用を確保できないことから、多くの国債を発行し、公債残高も増加の一途をたどっていることに加え、少子高齢化など、将来世代に大きな負担を強いることが危惧されています。そのため、国民の負担と受益のバランスを見直し、租税の意義と役割について、主権者として主体的に考えていく必要があります。</a:t>
            </a: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 18</a:t>
            </a:r>
            <a:r>
              <a:rPr lang="ja-JP" altLang="en-US" sz="1000" dirty="0">
                <a:latin typeface="メイリオ" panose="020B0604030504040204" pitchFamily="50" charset="-128"/>
                <a:ea typeface="メイリオ" panose="020B0604030504040204" pitchFamily="50" charset="-128"/>
              </a:rPr>
              <a:t>歳になれば選挙権が与えられ政治に参加することになり、さらに令和４年度からは成年年齢が</a:t>
            </a:r>
            <a:r>
              <a:rPr lang="en-US" altLang="ja-JP" sz="1000" dirty="0">
                <a:latin typeface="メイリオ" panose="020B0604030504040204" pitchFamily="50" charset="-128"/>
                <a:ea typeface="メイリオ" panose="020B0604030504040204" pitchFamily="50" charset="-128"/>
              </a:rPr>
              <a:t>18</a:t>
            </a:r>
            <a:r>
              <a:rPr lang="ja-JP" altLang="en-US" sz="1000" dirty="0">
                <a:latin typeface="メイリオ" panose="020B0604030504040204" pitchFamily="50" charset="-128"/>
                <a:ea typeface="メイリオ" panose="020B0604030504040204" pitchFamily="50" charset="-128"/>
              </a:rPr>
              <a:t>歳に引き下げられました。</a:t>
            </a:r>
          </a:p>
        </p:txBody>
      </p:sp>
      <p:sp>
        <p:nvSpPr>
          <p:cNvPr id="5" name="Rectangle 17">
            <a:extLst>
              <a:ext uri="{FF2B5EF4-FFF2-40B4-BE49-F238E27FC236}">
                <a16:creationId xmlns:a16="http://schemas.microsoft.com/office/drawing/2014/main" id="{15B94CC4-45A2-0523-1D9D-74CC1571F6E0}"/>
              </a:ext>
            </a:extLst>
          </p:cNvPr>
          <p:cNvSpPr>
            <a:spLocks noChangeArrowheads="1"/>
          </p:cNvSpPr>
          <p:nvPr/>
        </p:nvSpPr>
        <p:spPr bwMode="auto">
          <a:xfrm>
            <a:off x="4346074" y="1139462"/>
            <a:ext cx="4668717" cy="646331"/>
          </a:xfrm>
          <a:prstGeom prst="rect">
            <a:avLst/>
          </a:prstGeom>
          <a:noFill/>
          <a:ln w="9525">
            <a:noFill/>
            <a:miter lim="800000"/>
            <a:headEnd/>
            <a:tailEnd/>
          </a:ln>
        </p:spPr>
        <p:txBody>
          <a:bodyPr wrap="square">
            <a:spAutoFit/>
          </a:body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私たちがこれからも健康で文化的な生活を送るためには、税金の在り方を一人ひとりが真剣に考えていく必要があることを理解させる。</a:t>
            </a:r>
            <a:endParaRPr lang="ja-JP" altLang="en-US" sz="1200" dirty="0">
              <a:latin typeface="メイリオ" panose="020B0604030504040204" pitchFamily="50" charset="-128"/>
              <a:ea typeface="メイリオ" panose="020B0604030504040204" pitchFamily="50" charset="-128"/>
            </a:endParaRPr>
          </a:p>
        </p:txBody>
      </p:sp>
      <p:sp>
        <p:nvSpPr>
          <p:cNvPr id="8" name="角丸四角形 7">
            <a:extLst>
              <a:ext uri="{FF2B5EF4-FFF2-40B4-BE49-F238E27FC236}">
                <a16:creationId xmlns:a16="http://schemas.microsoft.com/office/drawing/2014/main" id="{AE72ADCC-C63F-75B5-A302-83DE17E15B6E}"/>
              </a:ext>
            </a:extLst>
          </p:cNvPr>
          <p:cNvSpPr/>
          <p:nvPr/>
        </p:nvSpPr>
        <p:spPr>
          <a:xfrm>
            <a:off x="4401970" y="747466"/>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4" name="Slide Number Placeholder 5">
            <a:extLst>
              <a:ext uri="{FF2B5EF4-FFF2-40B4-BE49-F238E27FC236}">
                <a16:creationId xmlns:a16="http://schemas.microsoft.com/office/drawing/2014/main" id="{E6F357EA-F92B-DA21-4EF8-7E20366A36AE}"/>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16</a:t>
            </a:fld>
            <a:endParaRPr kumimoji="1" lang="ja-JP" altLang="en-US"/>
          </a:p>
        </p:txBody>
      </p:sp>
      <p:pic>
        <p:nvPicPr>
          <p:cNvPr id="3" name="図 2">
            <a:extLst>
              <a:ext uri="{FF2B5EF4-FFF2-40B4-BE49-F238E27FC236}">
                <a16:creationId xmlns:a16="http://schemas.microsoft.com/office/drawing/2014/main" id="{784E06C6-0A9D-2D04-861E-536C45BFCFF7}"/>
              </a:ext>
            </a:extLst>
          </p:cNvPr>
          <p:cNvPicPr>
            <a:picLocks noChangeAspect="1"/>
          </p:cNvPicPr>
          <p:nvPr/>
        </p:nvPicPr>
        <p:blipFill>
          <a:blip r:embed="rId2"/>
          <a:stretch>
            <a:fillRect/>
          </a:stretch>
        </p:blipFill>
        <p:spPr>
          <a:xfrm>
            <a:off x="259855" y="747466"/>
            <a:ext cx="3884392" cy="2897608"/>
          </a:xfrm>
          <a:prstGeom prst="rect">
            <a:avLst/>
          </a:prstGeom>
          <a:ln>
            <a:solidFill>
              <a:schemeClr val="tx1"/>
            </a:solidFill>
          </a:ln>
        </p:spPr>
      </p:pic>
    </p:spTree>
    <p:extLst>
      <p:ext uri="{BB962C8B-B14F-4D97-AF65-F5344CB8AC3E}">
        <p14:creationId xmlns:p14="http://schemas.microsoft.com/office/powerpoint/2010/main" val="2733515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3321A87F-F4AA-4022-AA5A-494E979BB53C}"/>
              </a:ext>
            </a:extLst>
          </p:cNvPr>
          <p:cNvSpPr/>
          <p:nvPr/>
        </p:nvSpPr>
        <p:spPr>
          <a:xfrm>
            <a:off x="4837176" y="1202628"/>
            <a:ext cx="4082548" cy="3472563"/>
          </a:xfrm>
          <a:prstGeom prst="rect">
            <a:avLst/>
          </a:prstGeom>
          <a:solidFill>
            <a:schemeClr val="accent5">
              <a:lumMod val="20000"/>
              <a:lumOff val="8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Rectangle 3"/>
          <p:cNvSpPr txBox="1">
            <a:spLocks noChangeArrowheads="1"/>
          </p:cNvSpPr>
          <p:nvPr/>
        </p:nvSpPr>
        <p:spPr bwMode="auto">
          <a:xfrm>
            <a:off x="61156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参考情報</a:t>
            </a:r>
            <a:endParaRPr lang="en-US" altLang="ja-JP" sz="1500" b="1" kern="0" dirty="0">
              <a:solidFill>
                <a:schemeClr val="bg1"/>
              </a:solidFill>
              <a:latin typeface="メイリオ" panose="020B0604030504040204" pitchFamily="50" charset="-128"/>
              <a:ea typeface="メイリオ" panose="020B0604030504040204" pitchFamily="50" charset="-128"/>
              <a:cs typeface="+mj-cs"/>
            </a:endParaRPr>
          </a:p>
        </p:txBody>
      </p:sp>
      <p:sp>
        <p:nvSpPr>
          <p:cNvPr id="15" name="正方形/長方形 14">
            <a:extLst>
              <a:ext uri="{FF2B5EF4-FFF2-40B4-BE49-F238E27FC236}">
                <a16:creationId xmlns:a16="http://schemas.microsoft.com/office/drawing/2014/main" id="{BD6194F5-F4C1-4459-9BFB-6BEDE14462A9}"/>
              </a:ext>
            </a:extLst>
          </p:cNvPr>
          <p:cNvSpPr/>
          <p:nvPr/>
        </p:nvSpPr>
        <p:spPr>
          <a:xfrm>
            <a:off x="4940428" y="1322179"/>
            <a:ext cx="3728239" cy="559127"/>
          </a:xfrm>
          <a:prstGeom prst="rect">
            <a:avLst/>
          </a:prstGeom>
          <a:ln>
            <a:noFill/>
            <a:prstDash val="dash"/>
          </a:ln>
        </p:spPr>
        <p:txBody>
          <a:bodyPr wrap="square">
            <a:spAutoFit/>
          </a:bodyPr>
          <a:lstStyle/>
          <a:p>
            <a:pPr>
              <a:lnSpc>
                <a:spcPts val="1880"/>
              </a:lnSpc>
              <a:spcBef>
                <a:spcPts val="800"/>
              </a:spcBef>
            </a:pPr>
            <a:r>
              <a:rPr lang="ja-JP" altLang="en-US" sz="1400" b="1" dirty="0">
                <a:latin typeface="Meiryo" panose="020B0604030504040204" pitchFamily="34" charset="-128"/>
                <a:ea typeface="Meiryo" panose="020B0604030504040204" pitchFamily="34" charset="-128"/>
              </a:rPr>
              <a:t>税の学習コーナー（国税庁</a:t>
            </a:r>
            <a:r>
              <a:rPr lang="en-US" altLang="ja-JP" sz="1400" b="1" dirty="0">
                <a:latin typeface="Meiryo" panose="020B0604030504040204" pitchFamily="34" charset="-128"/>
                <a:ea typeface="Meiryo" panose="020B0604030504040204" pitchFamily="34" charset="-128"/>
              </a:rPr>
              <a:t>HP</a:t>
            </a:r>
            <a:r>
              <a:rPr lang="ja-JP" altLang="en-US" sz="1400" b="1" dirty="0">
                <a:latin typeface="Meiryo" panose="020B0604030504040204" pitchFamily="34" charset="-128"/>
                <a:ea typeface="Meiryo" panose="020B0604030504040204" pitchFamily="34" charset="-128"/>
              </a:rPr>
              <a:t>内）　　</a:t>
            </a:r>
            <a:br>
              <a:rPr lang="en-US" altLang="ja-JP" sz="1400" b="1" dirty="0">
                <a:latin typeface="Meiryo" panose="020B0604030504040204" pitchFamily="34" charset="-128"/>
                <a:ea typeface="Meiryo" panose="020B0604030504040204" pitchFamily="34" charset="-128"/>
              </a:rPr>
            </a:br>
            <a:r>
              <a:rPr lang="en-US" altLang="ja-JP" sz="1050" dirty="0">
                <a:latin typeface="Meiryo" panose="020B0604030504040204" pitchFamily="34" charset="-128"/>
                <a:ea typeface="Meiryo" panose="020B0604030504040204" pitchFamily="34" charset="-128"/>
                <a:cs typeface="Arial" panose="020B0604020202020204" pitchFamily="34" charset="0"/>
                <a:hlinkClick r:id="rId3">
                  <a:extLst>
                    <a:ext uri="{A12FA001-AC4F-418D-AE19-62706E023703}">
                      <ahyp:hlinkClr xmlns:ahyp="http://schemas.microsoft.com/office/drawing/2018/hyperlinkcolor" val="tx"/>
                    </a:ext>
                  </a:extLst>
                </a:hlinkClick>
              </a:rPr>
              <a:t>https://www.nta.go.jp/taxes/kids/index.htm</a:t>
            </a:r>
            <a:endParaRPr lang="en-US" altLang="ja-JP" sz="1100" b="1" dirty="0">
              <a:latin typeface="Meiryo" panose="020B0604030504040204" pitchFamily="34" charset="-128"/>
              <a:ea typeface="Meiryo" panose="020B0604030504040204" pitchFamily="34" charset="-128"/>
              <a:cs typeface="Arial" panose="020B0604020202020204" pitchFamily="34" charset="0"/>
            </a:endParaRPr>
          </a:p>
        </p:txBody>
      </p:sp>
      <p:sp>
        <p:nvSpPr>
          <p:cNvPr id="14" name="正方形/長方形 13">
            <a:extLst>
              <a:ext uri="{FF2B5EF4-FFF2-40B4-BE49-F238E27FC236}">
                <a16:creationId xmlns:a16="http://schemas.microsoft.com/office/drawing/2014/main" id="{3643E798-A3DB-4120-9325-AB2C31A66A98}"/>
              </a:ext>
            </a:extLst>
          </p:cNvPr>
          <p:cNvSpPr/>
          <p:nvPr/>
        </p:nvSpPr>
        <p:spPr>
          <a:xfrm>
            <a:off x="299046" y="707843"/>
            <a:ext cx="8317302" cy="307777"/>
          </a:xfrm>
          <a:prstGeom prst="rect">
            <a:avLst/>
          </a:prstGeom>
        </p:spPr>
        <p:txBody>
          <a:bodyPr wrap="square">
            <a:spAutoFit/>
          </a:bodyPr>
          <a:lstStyle/>
          <a:p>
            <a:r>
              <a:rPr lang="ja-JP" altLang="en-US" sz="1400" b="1" dirty="0">
                <a:latin typeface="メイリオ" panose="020B0604030504040204" pitchFamily="50" charset="-128"/>
                <a:ea typeface="メイリオ" panose="020B0604030504040204" pitchFamily="50" charset="-128"/>
              </a:rPr>
              <a:t>国税庁ホームページでは、「税の学習コーナー」を設けて</a:t>
            </a:r>
            <a:r>
              <a:rPr lang="ja-JP" altLang="en-US" sz="1400" b="1">
                <a:latin typeface="メイリオ" panose="020B0604030504040204" pitchFamily="50" charset="-128"/>
                <a:ea typeface="メイリオ" panose="020B0604030504040204" pitchFamily="50" charset="-128"/>
              </a:rPr>
              <a:t>います。授業</a:t>
            </a:r>
            <a:r>
              <a:rPr lang="ja-JP" altLang="en-US" sz="1400" b="1" dirty="0">
                <a:latin typeface="メイリオ" panose="020B0604030504040204" pitchFamily="50" charset="-128"/>
                <a:ea typeface="メイリオ" panose="020B0604030504040204" pitchFamily="50" charset="-128"/>
              </a:rPr>
              <a:t>の参考にご活用ください。</a:t>
            </a:r>
            <a:endParaRPr lang="ja-JP" altLang="en-US" sz="1400"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84F2E10D-C469-4297-9BE0-4D33B1DD9722}"/>
              </a:ext>
            </a:extLst>
          </p:cNvPr>
          <p:cNvSpPr txBox="1"/>
          <p:nvPr/>
        </p:nvSpPr>
        <p:spPr>
          <a:xfrm>
            <a:off x="396053" y="5300648"/>
            <a:ext cx="8467233" cy="810478"/>
          </a:xfrm>
          <a:prstGeom prst="rect">
            <a:avLst/>
          </a:prstGeom>
          <a:noFill/>
        </p:spPr>
        <p:txBody>
          <a:bodyPr wrap="square" rtlCol="0">
            <a:spAutoFit/>
          </a:bodyPr>
          <a:lstStyle/>
          <a:p>
            <a:pPr>
              <a:lnSpc>
                <a:spcPts val="1400"/>
              </a:lnSpc>
              <a:spcBef>
                <a:spcPts val="400"/>
              </a:spcBef>
            </a:pPr>
            <a:r>
              <a:rPr lang="ja-JP" altLang="en-US" sz="1100" dirty="0">
                <a:latin typeface="メイリオ" panose="020B0604030504040204" pitchFamily="50" charset="-128"/>
                <a:ea typeface="メイリオ" panose="020B0604030504040204" pitchFamily="50" charset="-128"/>
              </a:rPr>
              <a:t>　租税教育は、次代を担う生徒に対し、健全な納税者意識を養うことを目的としており、我が国における中長期的な納税環境の整備及び納税道義の一層の高揚の観点からも特に重要であると考えております。</a:t>
            </a:r>
            <a:br>
              <a:rPr lang="en-US" altLang="ja-JP" sz="1100" dirty="0">
                <a:latin typeface="メイリオ" panose="020B0604030504040204" pitchFamily="50" charset="-128"/>
                <a:ea typeface="メイリオ" panose="020B0604030504040204" pitchFamily="50" charset="-128"/>
              </a:rPr>
            </a:br>
            <a:r>
              <a:rPr lang="ja-JP" altLang="en-US" sz="1100" dirty="0">
                <a:latin typeface="メイリオ" panose="020B0604030504040204" pitchFamily="50" charset="-128"/>
                <a:ea typeface="メイリオ" panose="020B0604030504040204" pitchFamily="50" charset="-128"/>
              </a:rPr>
              <a:t>　租税教育の充実に向けた我々の取組をご理解いただき、より一層、租税に関する学習を充実していただきますよう、よろしくお願いいたします。</a:t>
            </a:r>
          </a:p>
        </p:txBody>
      </p:sp>
      <p:sp>
        <p:nvSpPr>
          <p:cNvPr id="20" name="正方形/長方形 19">
            <a:extLst>
              <a:ext uri="{FF2B5EF4-FFF2-40B4-BE49-F238E27FC236}">
                <a16:creationId xmlns:a16="http://schemas.microsoft.com/office/drawing/2014/main" id="{CF02CB53-D6B8-45D7-ADB2-1DE995BCDAC1}"/>
              </a:ext>
            </a:extLst>
          </p:cNvPr>
          <p:cNvSpPr/>
          <p:nvPr/>
        </p:nvSpPr>
        <p:spPr>
          <a:xfrm>
            <a:off x="334484" y="4884185"/>
            <a:ext cx="1656670" cy="276999"/>
          </a:xfrm>
          <a:prstGeom prst="rect">
            <a:avLst/>
          </a:prstGeom>
        </p:spPr>
        <p:txBody>
          <a:bodyPr wrap="square">
            <a:spAutoFit/>
          </a:bodyPr>
          <a:lstStyle/>
          <a:p>
            <a:r>
              <a:rPr lang="ja-JP" altLang="en-US" sz="1200" b="1" dirty="0">
                <a:latin typeface="メイリオ" panose="020B0604030504040204" pitchFamily="50" charset="-128"/>
                <a:ea typeface="メイリオ" panose="020B0604030504040204" pitchFamily="50" charset="-128"/>
              </a:rPr>
              <a:t>おわりに</a:t>
            </a:r>
            <a:endParaRPr lang="en-US" altLang="ja-JP" sz="1200" b="1" dirty="0">
              <a:latin typeface="メイリオ" panose="020B0604030504040204" pitchFamily="50" charset="-128"/>
              <a:ea typeface="メイリオ" panose="020B0604030504040204" pitchFamily="50" charset="-128"/>
            </a:endParaRPr>
          </a:p>
        </p:txBody>
      </p:sp>
      <p:pic>
        <p:nvPicPr>
          <p:cNvPr id="26" name="グラフィックス 25">
            <a:extLst>
              <a:ext uri="{FF2B5EF4-FFF2-40B4-BE49-F238E27FC236}">
                <a16:creationId xmlns:a16="http://schemas.microsoft.com/office/drawing/2014/main" id="{6ABC29AF-051F-495E-8CB4-E041C03745EF}"/>
              </a:ext>
            </a:extLst>
          </p:cNvPr>
          <p:cNvPicPr>
            <a:picLocks noChangeAspect="1"/>
          </p:cNvPicPr>
          <p:nvPr/>
        </p:nvPicPr>
        <p:blipFill>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179512" y="34610"/>
            <a:ext cx="504056" cy="504056"/>
          </a:xfrm>
          <a:prstGeom prst="rect">
            <a:avLst/>
          </a:prstGeom>
        </p:spPr>
      </p:pic>
      <p:pic>
        <p:nvPicPr>
          <p:cNvPr id="6" name="図 5">
            <a:hlinkClick r:id="rId3"/>
            <a:extLst>
              <a:ext uri="{FF2B5EF4-FFF2-40B4-BE49-F238E27FC236}">
                <a16:creationId xmlns:a16="http://schemas.microsoft.com/office/drawing/2014/main" id="{40F66023-F13D-4404-B098-6243D48FF4D0}"/>
              </a:ext>
            </a:extLst>
          </p:cNvPr>
          <p:cNvPicPr>
            <a:picLocks noChangeAspect="1"/>
          </p:cNvPicPr>
          <p:nvPr/>
        </p:nvPicPr>
        <p:blipFill>
          <a:blip r:embed="rId6"/>
          <a:stretch>
            <a:fillRect/>
          </a:stretch>
        </p:blipFill>
        <p:spPr>
          <a:xfrm>
            <a:off x="8115300" y="1312805"/>
            <a:ext cx="642944" cy="642944"/>
          </a:xfrm>
          <a:prstGeom prst="rect">
            <a:avLst/>
          </a:prstGeom>
        </p:spPr>
      </p:pic>
      <p:sp>
        <p:nvSpPr>
          <p:cNvPr id="4" name="AutoShape 4">
            <a:extLst>
              <a:ext uri="{FF2B5EF4-FFF2-40B4-BE49-F238E27FC236}">
                <a16:creationId xmlns:a16="http://schemas.microsoft.com/office/drawing/2014/main" id="{51AD638E-A966-39BD-0FA7-669DCDC1CE1B}"/>
              </a:ext>
            </a:extLst>
          </p:cNvPr>
          <p:cNvSpPr>
            <a:spLocks noChangeArrowheads="1"/>
          </p:cNvSpPr>
          <p:nvPr/>
        </p:nvSpPr>
        <p:spPr bwMode="auto">
          <a:xfrm>
            <a:off x="334484" y="5174337"/>
            <a:ext cx="8565279" cy="1076253"/>
          </a:xfrm>
          <a:prstGeom prst="roundRect">
            <a:avLst>
              <a:gd name="adj" fmla="val 5156"/>
            </a:avLst>
          </a:prstGeom>
          <a:noFill/>
          <a:ln w="25400">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highlight>
                <a:srgbClr val="3D7DE3"/>
              </a:highlight>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77C1A0DE-467F-3E12-9094-D58AF0B8E2BF}"/>
              </a:ext>
            </a:extLst>
          </p:cNvPr>
          <p:cNvSpPr/>
          <p:nvPr/>
        </p:nvSpPr>
        <p:spPr>
          <a:xfrm>
            <a:off x="5036978" y="2233598"/>
            <a:ext cx="1791363" cy="415498"/>
          </a:xfrm>
          <a:prstGeom prst="rect">
            <a:avLst/>
          </a:prstGeom>
          <a:ln>
            <a:noFill/>
            <a:prstDash val="dash"/>
          </a:ln>
        </p:spPr>
        <p:txBody>
          <a:bodyPr wrap="square">
            <a:spAutoFit/>
          </a:bodyPr>
          <a:lstStyle/>
          <a:p>
            <a:pPr algn="ctr">
              <a:spcBef>
                <a:spcPts val="800"/>
              </a:spcBef>
            </a:pPr>
            <a:r>
              <a:rPr lang="ja-JP" altLang="en-US" sz="1200" dirty="0">
                <a:latin typeface="Meiryo" panose="020B0604030504040204" pitchFamily="34" charset="-128"/>
                <a:ea typeface="Meiryo" panose="020B0604030504040204" pitchFamily="34" charset="-128"/>
              </a:rPr>
              <a:t>国税庁</a:t>
            </a:r>
            <a:br>
              <a:rPr lang="en-US" altLang="ja-JP" sz="1400" dirty="0">
                <a:latin typeface="Meiryo" panose="020B0604030504040204" pitchFamily="34" charset="-128"/>
                <a:ea typeface="Meiryo" panose="020B0604030504040204" pitchFamily="34" charset="-128"/>
              </a:rPr>
            </a:br>
            <a:r>
              <a:rPr lang="en-US" altLang="ja-JP" sz="900" dirty="0">
                <a:latin typeface="Meiryo" panose="020B0604030504040204" pitchFamily="34" charset="-128"/>
                <a:ea typeface="Meiryo" panose="020B0604030504040204" pitchFamily="34" charset="-128"/>
                <a:cs typeface="Arial" panose="020B0604020202020204" pitchFamily="34" charset="0"/>
                <a:hlinkClick r:id="rId7">
                  <a:extLst>
                    <a:ext uri="{A12FA001-AC4F-418D-AE19-62706E023703}">
                      <ahyp:hlinkClr xmlns:ahyp="http://schemas.microsoft.com/office/drawing/2018/hyperlinkcolor" val="tx"/>
                    </a:ext>
                  </a:extLst>
                </a:hlinkClick>
              </a:rPr>
              <a:t>https://www.nta.go.jp/</a:t>
            </a:r>
            <a:endParaRPr lang="en-US" altLang="ja-JP" sz="900" dirty="0">
              <a:latin typeface="Meiryo" panose="020B0604030504040204" pitchFamily="34" charset="-128"/>
              <a:ea typeface="Meiryo" panose="020B0604030504040204" pitchFamily="34" charset="-128"/>
              <a:cs typeface="Arial" panose="020B0604020202020204" pitchFamily="34" charset="0"/>
            </a:endParaRPr>
          </a:p>
        </p:txBody>
      </p:sp>
      <p:sp>
        <p:nvSpPr>
          <p:cNvPr id="9" name="正方形/長方形 8">
            <a:extLst>
              <a:ext uri="{FF2B5EF4-FFF2-40B4-BE49-F238E27FC236}">
                <a16:creationId xmlns:a16="http://schemas.microsoft.com/office/drawing/2014/main" id="{CFB475AF-2894-A426-9988-45ECB936F982}"/>
              </a:ext>
            </a:extLst>
          </p:cNvPr>
          <p:cNvSpPr/>
          <p:nvPr/>
        </p:nvSpPr>
        <p:spPr>
          <a:xfrm>
            <a:off x="4940428" y="1928257"/>
            <a:ext cx="3728239" cy="335989"/>
          </a:xfrm>
          <a:prstGeom prst="rect">
            <a:avLst/>
          </a:prstGeom>
          <a:ln>
            <a:noFill/>
            <a:prstDash val="dash"/>
          </a:ln>
        </p:spPr>
        <p:txBody>
          <a:bodyPr wrap="square">
            <a:spAutoFit/>
          </a:bodyPr>
          <a:lstStyle/>
          <a:p>
            <a:pPr>
              <a:lnSpc>
                <a:spcPts val="1880"/>
              </a:lnSpc>
              <a:spcBef>
                <a:spcPts val="800"/>
              </a:spcBef>
            </a:pPr>
            <a:r>
              <a:rPr lang="ja-JP" altLang="en-US" sz="1400" b="1" dirty="0">
                <a:latin typeface="Meiryo" panose="020B0604030504040204" pitchFamily="34" charset="-128"/>
                <a:ea typeface="Meiryo" panose="020B0604030504040204" pitchFamily="34" charset="-128"/>
              </a:rPr>
              <a:t>主な関係省庁ホームページ</a:t>
            </a:r>
            <a:endParaRPr lang="en-US" altLang="ja-JP" sz="1200" dirty="0">
              <a:highlight>
                <a:srgbClr val="FFFF00"/>
              </a:highlight>
              <a:latin typeface="Meiryo" panose="020B0604030504040204" pitchFamily="34" charset="-128"/>
              <a:ea typeface="Meiryo" panose="020B0604030504040204" pitchFamily="34" charset="-128"/>
            </a:endParaRPr>
          </a:p>
        </p:txBody>
      </p:sp>
      <p:sp>
        <p:nvSpPr>
          <p:cNvPr id="10" name="正方形/長方形 9">
            <a:extLst>
              <a:ext uri="{FF2B5EF4-FFF2-40B4-BE49-F238E27FC236}">
                <a16:creationId xmlns:a16="http://schemas.microsoft.com/office/drawing/2014/main" id="{9CC64589-4487-2437-1F99-183D3064579F}"/>
              </a:ext>
            </a:extLst>
          </p:cNvPr>
          <p:cNvSpPr/>
          <p:nvPr/>
        </p:nvSpPr>
        <p:spPr>
          <a:xfrm>
            <a:off x="6964568" y="2224025"/>
            <a:ext cx="1758699" cy="415498"/>
          </a:xfrm>
          <a:prstGeom prst="rect">
            <a:avLst/>
          </a:prstGeom>
          <a:ln>
            <a:noFill/>
            <a:prstDash val="dash"/>
          </a:ln>
        </p:spPr>
        <p:txBody>
          <a:bodyPr wrap="square">
            <a:spAutoFit/>
          </a:bodyPr>
          <a:lstStyle/>
          <a:p>
            <a:pPr algn="ctr">
              <a:spcBef>
                <a:spcPts val="800"/>
              </a:spcBef>
            </a:pPr>
            <a:r>
              <a:rPr lang="ja-JP" altLang="en-US" sz="1200" dirty="0">
                <a:latin typeface="Meiryo" panose="020B0604030504040204" pitchFamily="34" charset="-128"/>
                <a:ea typeface="Meiryo" panose="020B0604030504040204" pitchFamily="34" charset="-128"/>
              </a:rPr>
              <a:t>文部科学省</a:t>
            </a:r>
            <a:br>
              <a:rPr lang="en-US" altLang="ja-JP" sz="1400" dirty="0">
                <a:latin typeface="Meiryo" panose="020B0604030504040204" pitchFamily="34" charset="-128"/>
                <a:ea typeface="Meiryo" panose="020B0604030504040204" pitchFamily="34" charset="-128"/>
              </a:rPr>
            </a:br>
            <a:r>
              <a:rPr lang="en-US" altLang="ja-JP" sz="900" dirty="0">
                <a:latin typeface="Meiryo" panose="020B0604030504040204" pitchFamily="34" charset="-128"/>
                <a:ea typeface="Meiryo" panose="020B0604030504040204" pitchFamily="34" charset="-128"/>
                <a:hlinkClick r:id="rId8">
                  <a:extLst>
                    <a:ext uri="{A12FA001-AC4F-418D-AE19-62706E023703}">
                      <ahyp:hlinkClr xmlns:ahyp="http://schemas.microsoft.com/office/drawing/2018/hyperlinkcolor" val="tx"/>
                    </a:ext>
                  </a:extLst>
                </a:hlinkClick>
              </a:rPr>
              <a:t>https://www.mext.go.jp/</a:t>
            </a:r>
            <a:endParaRPr lang="en-US" altLang="ja-JP" sz="1200" dirty="0">
              <a:highlight>
                <a:srgbClr val="FFFF00"/>
              </a:highlight>
              <a:latin typeface="Meiryo" panose="020B0604030504040204" pitchFamily="34" charset="-128"/>
              <a:ea typeface="Meiryo" panose="020B0604030504040204" pitchFamily="34" charset="-128"/>
            </a:endParaRPr>
          </a:p>
        </p:txBody>
      </p:sp>
      <p:sp>
        <p:nvSpPr>
          <p:cNvPr id="16" name="正方形/長方形 15">
            <a:extLst>
              <a:ext uri="{FF2B5EF4-FFF2-40B4-BE49-F238E27FC236}">
                <a16:creationId xmlns:a16="http://schemas.microsoft.com/office/drawing/2014/main" id="{C33FD53F-0B81-32CA-466F-744152D47345}"/>
              </a:ext>
            </a:extLst>
          </p:cNvPr>
          <p:cNvSpPr/>
          <p:nvPr/>
        </p:nvSpPr>
        <p:spPr>
          <a:xfrm>
            <a:off x="5036978" y="3473037"/>
            <a:ext cx="1791363" cy="415498"/>
          </a:xfrm>
          <a:prstGeom prst="rect">
            <a:avLst/>
          </a:prstGeom>
          <a:ln>
            <a:noFill/>
            <a:prstDash val="dash"/>
          </a:ln>
        </p:spPr>
        <p:txBody>
          <a:bodyPr wrap="square">
            <a:spAutoFit/>
          </a:bodyPr>
          <a:lstStyle/>
          <a:p>
            <a:pPr algn="ctr">
              <a:spcBef>
                <a:spcPts val="800"/>
              </a:spcBef>
            </a:pPr>
            <a:r>
              <a:rPr lang="ja-JP" altLang="en-US" sz="1200" dirty="0">
                <a:latin typeface="Meiryo" panose="020B0604030504040204" pitchFamily="34" charset="-128"/>
                <a:ea typeface="Meiryo" panose="020B0604030504040204" pitchFamily="34" charset="-128"/>
              </a:rPr>
              <a:t>財務省</a:t>
            </a:r>
            <a:br>
              <a:rPr lang="en-US" altLang="ja-JP" sz="1400" dirty="0">
                <a:latin typeface="Meiryo" panose="020B0604030504040204" pitchFamily="34" charset="-128"/>
                <a:ea typeface="Meiryo" panose="020B0604030504040204" pitchFamily="34" charset="-128"/>
              </a:rPr>
            </a:br>
            <a:r>
              <a:rPr lang="en-US" altLang="ja-JP" sz="900" dirty="0">
                <a:latin typeface="Meiryo" panose="020B0604030504040204" pitchFamily="34" charset="-128"/>
                <a:ea typeface="Meiryo" panose="020B0604030504040204" pitchFamily="34" charset="-128"/>
                <a:hlinkClick r:id="rId9">
                  <a:extLst>
                    <a:ext uri="{A12FA001-AC4F-418D-AE19-62706E023703}">
                      <ahyp:hlinkClr xmlns:ahyp="http://schemas.microsoft.com/office/drawing/2018/hyperlinkcolor" val="tx"/>
                    </a:ext>
                  </a:extLst>
                </a:hlinkClick>
              </a:rPr>
              <a:t>https://www.mof.go.jp/</a:t>
            </a:r>
            <a:endParaRPr lang="en-US" altLang="ja-JP" sz="1050" dirty="0">
              <a:highlight>
                <a:srgbClr val="FFFF00"/>
              </a:highlight>
              <a:latin typeface="Meiryo" panose="020B0604030504040204" pitchFamily="34" charset="-128"/>
              <a:ea typeface="Meiryo" panose="020B0604030504040204" pitchFamily="34" charset="-128"/>
            </a:endParaRPr>
          </a:p>
        </p:txBody>
      </p:sp>
      <p:pic>
        <p:nvPicPr>
          <p:cNvPr id="31" name="図 30">
            <a:hlinkClick r:id="rId7"/>
            <a:extLst>
              <a:ext uri="{FF2B5EF4-FFF2-40B4-BE49-F238E27FC236}">
                <a16:creationId xmlns:a16="http://schemas.microsoft.com/office/drawing/2014/main" id="{34962C19-F01B-03D6-3F04-FD4BE2BB2FDB}"/>
              </a:ext>
            </a:extLst>
          </p:cNvPr>
          <p:cNvPicPr>
            <a:picLocks noChangeAspect="1"/>
          </p:cNvPicPr>
          <p:nvPr/>
        </p:nvPicPr>
        <p:blipFill>
          <a:blip r:embed="rId10"/>
          <a:stretch>
            <a:fillRect/>
          </a:stretch>
        </p:blipFill>
        <p:spPr>
          <a:xfrm>
            <a:off x="5581671" y="2726220"/>
            <a:ext cx="701976" cy="701976"/>
          </a:xfrm>
          <a:prstGeom prst="rect">
            <a:avLst/>
          </a:prstGeom>
        </p:spPr>
      </p:pic>
      <p:pic>
        <p:nvPicPr>
          <p:cNvPr id="32" name="図 31">
            <a:hlinkClick r:id="rId9"/>
            <a:extLst>
              <a:ext uri="{FF2B5EF4-FFF2-40B4-BE49-F238E27FC236}">
                <a16:creationId xmlns:a16="http://schemas.microsoft.com/office/drawing/2014/main" id="{AEE0F9C6-F74B-770E-B09E-3A0AD25430AA}"/>
              </a:ext>
            </a:extLst>
          </p:cNvPr>
          <p:cNvPicPr>
            <a:picLocks noChangeAspect="1"/>
          </p:cNvPicPr>
          <p:nvPr/>
        </p:nvPicPr>
        <p:blipFill>
          <a:blip r:embed="rId11"/>
          <a:stretch>
            <a:fillRect/>
          </a:stretch>
        </p:blipFill>
        <p:spPr>
          <a:xfrm>
            <a:off x="5581671" y="3927342"/>
            <a:ext cx="701976" cy="701976"/>
          </a:xfrm>
          <a:prstGeom prst="rect">
            <a:avLst/>
          </a:prstGeom>
        </p:spPr>
      </p:pic>
      <p:pic>
        <p:nvPicPr>
          <p:cNvPr id="33" name="図 32">
            <a:hlinkClick r:id="rId8"/>
            <a:extLst>
              <a:ext uri="{FF2B5EF4-FFF2-40B4-BE49-F238E27FC236}">
                <a16:creationId xmlns:a16="http://schemas.microsoft.com/office/drawing/2014/main" id="{B0DC41B5-AF88-2F00-3AFF-A74B01FD80C8}"/>
              </a:ext>
            </a:extLst>
          </p:cNvPr>
          <p:cNvPicPr>
            <a:picLocks noChangeAspect="1"/>
          </p:cNvPicPr>
          <p:nvPr/>
        </p:nvPicPr>
        <p:blipFill>
          <a:blip r:embed="rId12"/>
          <a:stretch>
            <a:fillRect/>
          </a:stretch>
        </p:blipFill>
        <p:spPr>
          <a:xfrm>
            <a:off x="7501791" y="2702678"/>
            <a:ext cx="684251" cy="684251"/>
          </a:xfrm>
          <a:prstGeom prst="rect">
            <a:avLst/>
          </a:prstGeom>
        </p:spPr>
      </p:pic>
      <p:sp>
        <p:nvSpPr>
          <p:cNvPr id="35" name="Slide Number Placeholder 5">
            <a:extLst>
              <a:ext uri="{FF2B5EF4-FFF2-40B4-BE49-F238E27FC236}">
                <a16:creationId xmlns:a16="http://schemas.microsoft.com/office/drawing/2014/main" id="{F7A15C24-9484-DBBC-CCFF-CC50CE93B346}"/>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17</a:t>
            </a:fld>
            <a:endParaRPr kumimoji="1" lang="ja-JP" altLang="en-US"/>
          </a:p>
        </p:txBody>
      </p:sp>
      <p:pic>
        <p:nvPicPr>
          <p:cNvPr id="3" name="図 2">
            <a:extLst>
              <a:ext uri="{FF2B5EF4-FFF2-40B4-BE49-F238E27FC236}">
                <a16:creationId xmlns:a16="http://schemas.microsoft.com/office/drawing/2014/main" id="{EE6C45CF-3C1D-10C6-288C-E70C1E8169C0}"/>
              </a:ext>
            </a:extLst>
          </p:cNvPr>
          <p:cNvPicPr>
            <a:picLocks noChangeAspect="1"/>
          </p:cNvPicPr>
          <p:nvPr/>
        </p:nvPicPr>
        <p:blipFill>
          <a:blip r:embed="rId13"/>
          <a:stretch>
            <a:fillRect/>
          </a:stretch>
        </p:blipFill>
        <p:spPr>
          <a:xfrm>
            <a:off x="438932" y="1118487"/>
            <a:ext cx="4190737" cy="3467890"/>
          </a:xfrm>
          <a:prstGeom prst="rect">
            <a:avLst/>
          </a:prstGeom>
          <a:ln w="12700">
            <a:solidFill>
              <a:schemeClr val="accent5"/>
            </a:solidFill>
          </a:ln>
        </p:spPr>
      </p:pic>
    </p:spTree>
    <p:extLst>
      <p:ext uri="{BB962C8B-B14F-4D97-AF65-F5344CB8AC3E}">
        <p14:creationId xmlns:p14="http://schemas.microsoft.com/office/powerpoint/2010/main" val="2409435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39"/>
          <p:cNvSpPr>
            <a:spLocks noChangeArrowheads="1"/>
          </p:cNvSpPr>
          <p:nvPr/>
        </p:nvSpPr>
        <p:spPr bwMode="auto">
          <a:xfrm>
            <a:off x="6304009" y="5937282"/>
            <a:ext cx="2418425" cy="738664"/>
          </a:xfrm>
          <a:prstGeom prst="rect">
            <a:avLst/>
          </a:prstGeom>
          <a:noFill/>
          <a:ln w="9525">
            <a:noFill/>
            <a:miter lim="800000"/>
            <a:headEnd/>
            <a:tailEnd/>
          </a:ln>
        </p:spPr>
        <p:txBody>
          <a:bodyPr wrap="square">
            <a:spAutoFit/>
          </a:bodyPr>
          <a:lstStyle/>
          <a:p>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動画教材は国税庁ホームページで提供されています。　　</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hlinkClick r:id="rId3">
                  <a:extLst>
                    <a:ext uri="{A12FA001-AC4F-418D-AE19-62706E023703}">
                      <ahyp:hlinkClr xmlns:ahyp="http://schemas.microsoft.com/office/drawing/2018/hyperlinkcolor" val="tx"/>
                    </a:ext>
                  </a:extLst>
                </a:hlinkClick>
              </a:rPr>
              <a:t>https://www.nta.go.jp/taxes/kids/video/index.htm#anime</a:t>
            </a:r>
            <a:endParaRPr lang="en-US" altLang="ja-JP" sz="1050" dirty="0">
              <a:latin typeface="メイリオ" panose="020B0604030504040204" pitchFamily="50" charset="-128"/>
              <a:ea typeface="メイリオ" panose="020B0604030504040204" pitchFamily="50" charset="-128"/>
            </a:endParaRPr>
          </a:p>
        </p:txBody>
      </p:sp>
      <p:sp>
        <p:nvSpPr>
          <p:cNvPr id="3083" name="テキスト ボックス 13"/>
          <p:cNvSpPr txBox="1">
            <a:spLocks noChangeArrowheads="1"/>
          </p:cNvSpPr>
          <p:nvPr/>
        </p:nvSpPr>
        <p:spPr bwMode="auto">
          <a:xfrm>
            <a:off x="285461" y="2746161"/>
            <a:ext cx="1127232" cy="276999"/>
          </a:xfrm>
          <a:prstGeom prst="rect">
            <a:avLst/>
          </a:prstGeom>
          <a:noFill/>
          <a:ln w="9525">
            <a:noFill/>
            <a:miter lim="800000"/>
            <a:headEnd/>
            <a:tailEnd/>
          </a:ln>
        </p:spPr>
        <p:txBody>
          <a:bodyPr wrap="none">
            <a:spAutoFit/>
          </a:bodyPr>
          <a:lstStyle/>
          <a:p>
            <a:pPr marL="171450" indent="-171450">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授業構成案</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pic>
        <p:nvPicPr>
          <p:cNvPr id="2" name="図 1">
            <a:hlinkClick r:id="rId3"/>
            <a:extLst>
              <a:ext uri="{FF2B5EF4-FFF2-40B4-BE49-F238E27FC236}">
                <a16:creationId xmlns:a16="http://schemas.microsoft.com/office/drawing/2014/main" id="{01119EF5-F189-4C7C-970B-12EB6151CDBC}"/>
              </a:ext>
            </a:extLst>
          </p:cNvPr>
          <p:cNvPicPr>
            <a:picLocks noChangeAspect="1"/>
          </p:cNvPicPr>
          <p:nvPr/>
        </p:nvPicPr>
        <p:blipFill>
          <a:blip r:embed="rId4"/>
          <a:stretch>
            <a:fillRect/>
          </a:stretch>
        </p:blipFill>
        <p:spPr>
          <a:xfrm>
            <a:off x="8009996" y="4936652"/>
            <a:ext cx="848543" cy="853106"/>
          </a:xfrm>
          <a:prstGeom prst="rect">
            <a:avLst/>
          </a:prstGeom>
        </p:spPr>
      </p:pic>
      <p:sp>
        <p:nvSpPr>
          <p:cNvPr id="16" name="AutoShape 4">
            <a:extLst>
              <a:ext uri="{FF2B5EF4-FFF2-40B4-BE49-F238E27FC236}">
                <a16:creationId xmlns:a16="http://schemas.microsoft.com/office/drawing/2014/main" id="{5DF607BE-9F46-4FA7-A682-952981342A43}"/>
              </a:ext>
            </a:extLst>
          </p:cNvPr>
          <p:cNvSpPr>
            <a:spLocks noChangeArrowheads="1"/>
          </p:cNvSpPr>
          <p:nvPr/>
        </p:nvSpPr>
        <p:spPr bwMode="auto">
          <a:xfrm>
            <a:off x="285461" y="660249"/>
            <a:ext cx="8573078" cy="1945941"/>
          </a:xfrm>
          <a:prstGeom prst="roundRect">
            <a:avLst>
              <a:gd name="adj" fmla="val 5156"/>
            </a:avLst>
          </a:prstGeom>
          <a:noFill/>
          <a:ln w="25400">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highlight>
                <a:srgbClr val="3D7DE3"/>
              </a:highlight>
              <a:latin typeface="メイリオ" panose="020B0604030504040204" pitchFamily="50" charset="-128"/>
              <a:ea typeface="メイリオ" panose="020B0604030504040204" pitchFamily="50" charset="-128"/>
            </a:endParaRPr>
          </a:p>
        </p:txBody>
      </p:sp>
      <p:sp>
        <p:nvSpPr>
          <p:cNvPr id="17" name="Rectangle 5">
            <a:extLst>
              <a:ext uri="{FF2B5EF4-FFF2-40B4-BE49-F238E27FC236}">
                <a16:creationId xmlns:a16="http://schemas.microsoft.com/office/drawing/2014/main" id="{9C758B9D-105F-4B09-807F-61DCD248C09C}"/>
              </a:ext>
            </a:extLst>
          </p:cNvPr>
          <p:cNvSpPr>
            <a:spLocks noChangeArrowheads="1"/>
          </p:cNvSpPr>
          <p:nvPr/>
        </p:nvSpPr>
        <p:spPr bwMode="auto">
          <a:xfrm>
            <a:off x="343243" y="737255"/>
            <a:ext cx="4893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パワーポイント</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教材を活用</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されるに</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当たってのお願い</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9" name="Rectangle 3">
            <a:extLst>
              <a:ext uri="{FF2B5EF4-FFF2-40B4-BE49-F238E27FC236}">
                <a16:creationId xmlns:a16="http://schemas.microsoft.com/office/drawing/2014/main" id="{C56E4B8C-08E3-490F-8656-81F6DF0AFC96}"/>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授業構成案</a:t>
            </a:r>
          </a:p>
        </p:txBody>
      </p:sp>
      <p:graphicFrame>
        <p:nvGraphicFramePr>
          <p:cNvPr id="7" name="表 6">
            <a:extLst>
              <a:ext uri="{FF2B5EF4-FFF2-40B4-BE49-F238E27FC236}">
                <a16:creationId xmlns:a16="http://schemas.microsoft.com/office/drawing/2014/main" id="{EBA91B4F-A246-4A05-9E49-B8930F3A8AA7}"/>
              </a:ext>
            </a:extLst>
          </p:cNvPr>
          <p:cNvGraphicFramePr>
            <a:graphicFrameLocks noGrp="1"/>
          </p:cNvGraphicFramePr>
          <p:nvPr>
            <p:extLst>
              <p:ext uri="{D42A27DB-BD31-4B8C-83A1-F6EECF244321}">
                <p14:modId xmlns:p14="http://schemas.microsoft.com/office/powerpoint/2010/main" val="2684786782"/>
              </p:ext>
            </p:extLst>
          </p:nvPr>
        </p:nvGraphicFramePr>
        <p:xfrm>
          <a:off x="343243" y="3023160"/>
          <a:ext cx="5879359" cy="3121590"/>
        </p:xfrm>
        <a:graphic>
          <a:graphicData uri="http://schemas.openxmlformats.org/drawingml/2006/table">
            <a:tbl>
              <a:tblPr firstRow="1" bandRow="1">
                <a:tableStyleId>{5C22544A-7EE6-4342-B048-85BDC9FD1C3A}</a:tableStyleId>
              </a:tblPr>
              <a:tblGrid>
                <a:gridCol w="548912">
                  <a:extLst>
                    <a:ext uri="{9D8B030D-6E8A-4147-A177-3AD203B41FA5}">
                      <a16:colId xmlns:a16="http://schemas.microsoft.com/office/drawing/2014/main" val="2379267146"/>
                    </a:ext>
                  </a:extLst>
                </a:gridCol>
                <a:gridCol w="3744573">
                  <a:extLst>
                    <a:ext uri="{9D8B030D-6E8A-4147-A177-3AD203B41FA5}">
                      <a16:colId xmlns:a16="http://schemas.microsoft.com/office/drawing/2014/main" val="3654274007"/>
                    </a:ext>
                  </a:extLst>
                </a:gridCol>
                <a:gridCol w="792937">
                  <a:extLst>
                    <a:ext uri="{9D8B030D-6E8A-4147-A177-3AD203B41FA5}">
                      <a16:colId xmlns:a16="http://schemas.microsoft.com/office/drawing/2014/main" val="1724457683"/>
                    </a:ext>
                  </a:extLst>
                </a:gridCol>
                <a:gridCol w="792937">
                  <a:extLst>
                    <a:ext uri="{9D8B030D-6E8A-4147-A177-3AD203B41FA5}">
                      <a16:colId xmlns:a16="http://schemas.microsoft.com/office/drawing/2014/main" val="3033161840"/>
                    </a:ext>
                  </a:extLst>
                </a:gridCol>
              </a:tblGrid>
              <a:tr h="379396">
                <a:tc>
                  <a:txBody>
                    <a:bodyPr/>
                    <a:lstStyle/>
                    <a:p>
                      <a:pPr algn="ctr"/>
                      <a:r>
                        <a:rPr kumimoji="1" lang="ja-JP" altLang="en-US" sz="1050" dirty="0">
                          <a:latin typeface="MS Gothic" panose="020B0609070205080204" pitchFamily="49" charset="-128"/>
                          <a:ea typeface="MS Gothic" panose="020B0609070205080204" pitchFamily="49" charset="-128"/>
                        </a:rPr>
                        <a:t>所要時間</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tc>
                  <a:txBody>
                    <a:bodyPr/>
                    <a:lstStyle/>
                    <a:p>
                      <a:pPr algn="ctr"/>
                      <a:r>
                        <a:rPr kumimoji="1" lang="ja-JP" altLang="en-US" sz="1050" dirty="0">
                          <a:latin typeface="MS Gothic" panose="020B0609070205080204" pitchFamily="49" charset="-128"/>
                          <a:ea typeface="MS Gothic" panose="020B0609070205080204" pitchFamily="49" charset="-128"/>
                        </a:rPr>
                        <a:t>項　目</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tc>
                  <a:txBody>
                    <a:bodyPr/>
                    <a:lstStyle/>
                    <a:p>
                      <a:pPr algn="ctr"/>
                      <a:r>
                        <a:rPr kumimoji="1" lang="ja-JP" altLang="en-US" sz="1050" dirty="0">
                          <a:latin typeface="MS Gothic" panose="020B0609070205080204" pitchFamily="49" charset="-128"/>
                          <a:ea typeface="MS Gothic" panose="020B0609070205080204" pitchFamily="49" charset="-128"/>
                        </a:rPr>
                        <a:t>講師用</a:t>
                      </a:r>
                      <a:endParaRPr kumimoji="1" lang="en-US" altLang="ja-JP" sz="1050" dirty="0">
                        <a:latin typeface="MS Gothic" panose="020B0609070205080204" pitchFamily="49" charset="-128"/>
                        <a:ea typeface="MS Gothic" panose="020B0609070205080204" pitchFamily="49" charset="-128"/>
                      </a:endParaRPr>
                    </a:p>
                    <a:p>
                      <a:pPr algn="ctr"/>
                      <a:r>
                        <a:rPr kumimoji="1" lang="ja-JP" altLang="en-US" sz="1050" dirty="0">
                          <a:latin typeface="MS Gothic" panose="020B0609070205080204" pitchFamily="49" charset="-128"/>
                          <a:ea typeface="MS Gothic" panose="020B0609070205080204" pitchFamily="49" charset="-128"/>
                        </a:rPr>
                        <a:t>スライド</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tc>
                  <a:txBody>
                    <a:bodyPr/>
                    <a:lstStyle/>
                    <a:p>
                      <a:pPr algn="ctr">
                        <a:lnSpc>
                          <a:spcPts val="1200"/>
                        </a:lnSpc>
                      </a:pPr>
                      <a:r>
                        <a:rPr kumimoji="1" lang="ja-JP" altLang="en-US" sz="1050" dirty="0">
                          <a:latin typeface="MS Gothic" panose="020B0609070205080204" pitchFamily="49" charset="-128"/>
                          <a:ea typeface="MS Gothic" panose="020B0609070205080204" pitchFamily="49" charset="-128"/>
                        </a:rPr>
                        <a:t>生徒用</a:t>
                      </a:r>
                      <a:endParaRPr kumimoji="1" lang="en-US" altLang="ja-JP" sz="1050" dirty="0">
                        <a:latin typeface="MS Gothic" panose="020B0609070205080204" pitchFamily="49" charset="-128"/>
                        <a:ea typeface="MS Gothic" panose="020B0609070205080204" pitchFamily="49" charset="-128"/>
                      </a:endParaRPr>
                    </a:p>
                    <a:p>
                      <a:pPr algn="ctr">
                        <a:lnSpc>
                          <a:spcPts val="1200"/>
                        </a:lnSpc>
                      </a:pPr>
                      <a:r>
                        <a:rPr kumimoji="1" lang="ja-JP" altLang="en-US" sz="1050" dirty="0">
                          <a:latin typeface="MS Gothic" panose="020B0609070205080204" pitchFamily="49" charset="-128"/>
                          <a:ea typeface="MS Gothic" panose="020B0609070205080204" pitchFamily="49" charset="-128"/>
                        </a:rPr>
                        <a:t>スライド</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4135448058"/>
                  </a:ext>
                </a:extLst>
              </a:tr>
              <a:tr h="656107">
                <a:tc>
                  <a:txBody>
                    <a:bodyPr/>
                    <a:lstStyle/>
                    <a:p>
                      <a:pPr algn="ctr"/>
                      <a:r>
                        <a:rPr kumimoji="1" lang="en-US" altLang="ja-JP" sz="1050" b="0" dirty="0">
                          <a:latin typeface="MS Gothic" panose="020B0609070205080204" pitchFamily="49" charset="-128"/>
                          <a:ea typeface="MS Gothic" panose="020B0609070205080204" pitchFamily="49" charset="-128"/>
                        </a:rPr>
                        <a:t>10</a:t>
                      </a:r>
                      <a:r>
                        <a:rPr kumimoji="1" lang="ja-JP" altLang="en-US" sz="1050" b="0" dirty="0">
                          <a:latin typeface="MS Gothic" panose="020B0609070205080204" pitchFamily="49" charset="-128"/>
                          <a:ea typeface="MS Gothic" panose="020B0609070205080204" pitchFamily="49" charset="-128"/>
                        </a:rPr>
                        <a:t>分</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生活と税金の関わりについて考えてみよう</a:t>
                      </a:r>
                      <a:endParaRPr kumimoji="1" lang="en-US" altLang="ja-JP" sz="1050" b="1" u="none"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・生活に関わる税金について理解させる</a:t>
                      </a:r>
                      <a:endParaRPr kumimoji="1" lang="en-US" altLang="ja-JP" sz="1050"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・なぜ無料で公的サービスを利用できるのか理解させる</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P3</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6</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P2</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8</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3928061540"/>
                  </a:ext>
                </a:extLst>
              </a:tr>
              <a:tr h="945933">
                <a:tc>
                  <a:txBody>
                    <a:bodyPr/>
                    <a:lstStyle/>
                    <a:p>
                      <a:pPr algn="ctr"/>
                      <a:r>
                        <a:rPr kumimoji="1" lang="en-US" altLang="ja-JP" sz="1050" b="0" dirty="0">
                          <a:latin typeface="MS Gothic" panose="020B0609070205080204" pitchFamily="49" charset="-128"/>
                          <a:ea typeface="MS Gothic" panose="020B0609070205080204" pitchFamily="49" charset="-128"/>
                        </a:rPr>
                        <a:t>20</a:t>
                      </a:r>
                      <a:r>
                        <a:rPr kumimoji="1" lang="ja-JP" altLang="en-US" sz="1050" b="0" dirty="0">
                          <a:latin typeface="MS Gothic" panose="020B0609070205080204" pitchFamily="49" charset="-128"/>
                          <a:ea typeface="MS Gothic" panose="020B0609070205080204" pitchFamily="49" charset="-128"/>
                        </a:rPr>
                        <a:t>分</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納税の義務と公平な税金</a:t>
                      </a:r>
                      <a:endParaRPr kumimoji="1" lang="en-US" altLang="ja-JP" sz="1050" b="1" u="none"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・ワークを通じて税負担の公平性について理解させる</a:t>
                      </a:r>
                      <a:endParaRPr kumimoji="1" lang="en-US" altLang="ja-JP" sz="1050"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・民主主権の下、国民（住民）の代表が税の使いみちを決めることを理解させる</a:t>
                      </a:r>
                      <a:endParaRPr kumimoji="1" lang="en-US" altLang="ja-JP" sz="1050"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→「税の本質」の理解へ</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P7</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10</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P9</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13</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1708820121"/>
                  </a:ext>
                </a:extLst>
              </a:tr>
              <a:tr h="526478">
                <a:tc>
                  <a:txBody>
                    <a:bodyPr/>
                    <a:lstStyle/>
                    <a:p>
                      <a:pPr algn="ctr"/>
                      <a:r>
                        <a:rPr kumimoji="1" lang="en-US" altLang="ja-JP" sz="1050" b="0" u="none" dirty="0">
                          <a:latin typeface="MS Gothic" panose="020B0609070205080204" pitchFamily="49" charset="-128"/>
                          <a:ea typeface="MS Gothic" panose="020B0609070205080204" pitchFamily="49" charset="-128"/>
                        </a:rPr>
                        <a:t>15</a:t>
                      </a:r>
                      <a:r>
                        <a:rPr kumimoji="1" lang="ja-JP" altLang="en-US" sz="1050" b="0" u="none" dirty="0">
                          <a:latin typeface="MS Gothic" panose="020B0609070205080204" pitchFamily="49" charset="-128"/>
                          <a:ea typeface="MS Gothic" panose="020B0609070205080204" pitchFamily="49" charset="-128"/>
                        </a:rPr>
                        <a:t>分</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国・地方の財政</a:t>
                      </a:r>
                      <a:endParaRPr kumimoji="1" lang="en-US" altLang="ja-JP" sz="1050" b="1" u="none" dirty="0">
                        <a:latin typeface="MS Gothic" panose="020B0609070205080204" pitchFamily="49" charset="-128"/>
                        <a:ea typeface="MS Gothic" panose="020B0609070205080204" pitchFamily="49" charset="-128"/>
                      </a:endParaRPr>
                    </a:p>
                    <a:p>
                      <a:r>
                        <a:rPr kumimoji="1" lang="ja-JP" altLang="en-US" sz="1050" u="none" dirty="0">
                          <a:latin typeface="MS Gothic" panose="020B0609070205080204" pitchFamily="49" charset="-128"/>
                          <a:ea typeface="MS Gothic" panose="020B0609070205080204" pitchFamily="49" charset="-128"/>
                        </a:rPr>
                        <a:t>・国と地方の財政を知り、現状と課題について理解させる</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P11</a:t>
                      </a:r>
                      <a:r>
                        <a:rPr kumimoji="1" lang="ja-JP" altLang="en-US" sz="1050" b="0" dirty="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15</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P14</a:t>
                      </a:r>
                      <a:r>
                        <a:rPr kumimoji="1" lang="ja-JP" altLang="en-US" sz="1050" b="0" dirty="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23</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4230191942"/>
                  </a:ext>
                </a:extLst>
              </a:tr>
              <a:tr h="526478">
                <a:tc>
                  <a:txBody>
                    <a:bodyPr/>
                    <a:lstStyle/>
                    <a:p>
                      <a:pPr algn="ctr"/>
                      <a:r>
                        <a:rPr kumimoji="1" lang="en-US" altLang="ja-JP" sz="1050" b="0" dirty="0">
                          <a:latin typeface="MS Gothic" panose="020B0609070205080204" pitchFamily="49" charset="-128"/>
                          <a:ea typeface="MS Gothic" panose="020B0609070205080204" pitchFamily="49" charset="-128"/>
                        </a:rPr>
                        <a:t>5</a:t>
                      </a:r>
                      <a:r>
                        <a:rPr kumimoji="1" lang="ja-JP" altLang="en-US" sz="1050" b="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まとめ・感想等</a:t>
                      </a:r>
                      <a:endParaRPr kumimoji="1" lang="en-US" altLang="ja-JP" sz="1050" b="1" u="none"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・持続可能な社会のために、負担と受益のバランスと改善策について考えさせる。</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P16</a:t>
                      </a:r>
                      <a:r>
                        <a:rPr kumimoji="1" lang="ja-JP" altLang="en-US" sz="1050" b="0" dirty="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P17</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P24</a:t>
                      </a:r>
                      <a:r>
                        <a:rPr kumimoji="1" lang="ja-JP" altLang="en-US" sz="1050" b="0" dirty="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P25</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1803184383"/>
                  </a:ext>
                </a:extLst>
              </a:tr>
            </a:tbl>
          </a:graphicData>
        </a:graphic>
      </p:graphicFrame>
      <p:pic>
        <p:nvPicPr>
          <p:cNvPr id="21" name="図 20">
            <a:extLst>
              <a:ext uri="{FF2B5EF4-FFF2-40B4-BE49-F238E27FC236}">
                <a16:creationId xmlns:a16="http://schemas.microsoft.com/office/drawing/2014/main" id="{E388C3D4-13AD-4CE9-B69C-9FB01F9B117D}"/>
              </a:ext>
            </a:extLst>
          </p:cNvPr>
          <p:cNvPicPr/>
          <p:nvPr/>
        </p:nvPicPr>
        <p:blipFill>
          <a:blip r:embed="rId5">
            <a:extLst>
              <a:ext uri="{28A0092B-C50C-407E-A947-70E740481C1C}">
                <a14:useLocalDpi xmlns:a14="http://schemas.microsoft.com/office/drawing/2010/main"/>
              </a:ext>
            </a:extLst>
          </a:blip>
          <a:srcRect/>
          <a:stretch>
            <a:fillRect/>
          </a:stretch>
        </p:blipFill>
        <p:spPr bwMode="auto">
          <a:xfrm>
            <a:off x="6396150" y="3793516"/>
            <a:ext cx="1440298" cy="1996242"/>
          </a:xfrm>
          <a:prstGeom prst="rect">
            <a:avLst/>
          </a:prstGeom>
          <a:noFill/>
          <a:ln>
            <a:noFill/>
          </a:ln>
        </p:spPr>
      </p:pic>
      <p:sp>
        <p:nvSpPr>
          <p:cNvPr id="22" name="正方形/長方形 21">
            <a:extLst>
              <a:ext uri="{FF2B5EF4-FFF2-40B4-BE49-F238E27FC236}">
                <a16:creationId xmlns:a16="http://schemas.microsoft.com/office/drawing/2014/main" id="{5CA92968-94F0-406E-AE8B-D28F60E66461}"/>
              </a:ext>
            </a:extLst>
          </p:cNvPr>
          <p:cNvSpPr/>
          <p:nvPr/>
        </p:nvSpPr>
        <p:spPr>
          <a:xfrm>
            <a:off x="6304009" y="3074331"/>
            <a:ext cx="2839991" cy="646331"/>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租税教育用アニメ</a:t>
            </a:r>
            <a:endParaRPr lang="en-US" altLang="ja-JP" sz="1200" dirty="0">
              <a:latin typeface="メイリオ" panose="020B0604030504040204" pitchFamily="50" charset="-128"/>
              <a:ea typeface="メイリオ" panose="020B0604030504040204" pitchFamily="50" charset="-128"/>
            </a:endParaRPr>
          </a:p>
          <a:p>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「ご案内します アナザーワールドへ」</a:t>
            </a:r>
            <a:r>
              <a:rPr lang="ja-JP" altLang="en-US" sz="1200" dirty="0">
                <a:latin typeface="メイリオ" panose="020B0604030504040204" pitchFamily="50" charset="-128"/>
                <a:ea typeface="メイリオ" panose="020B0604030504040204" pitchFamily="50" charset="-128"/>
              </a:rPr>
              <a:t>なども併用ください。</a:t>
            </a:r>
            <a:endParaRPr lang="en-US" altLang="ja-JP" sz="1200" dirty="0">
              <a:latin typeface="メイリオ" panose="020B0604030504040204" pitchFamily="50" charset="-128"/>
              <a:ea typeface="メイリオ" panose="020B0604030504040204" pitchFamily="50" charset="-128"/>
            </a:endParaRPr>
          </a:p>
        </p:txBody>
      </p:sp>
      <p:sp>
        <p:nvSpPr>
          <p:cNvPr id="20" name="Rectangle 6">
            <a:extLst>
              <a:ext uri="{FF2B5EF4-FFF2-40B4-BE49-F238E27FC236}">
                <a16:creationId xmlns:a16="http://schemas.microsoft.com/office/drawing/2014/main" id="{4AE12CA4-E63B-4CE7-88E6-461350537B21}"/>
              </a:ext>
            </a:extLst>
          </p:cNvPr>
          <p:cNvSpPr>
            <a:spLocks noChangeArrowheads="1"/>
          </p:cNvSpPr>
          <p:nvPr/>
        </p:nvSpPr>
        <p:spPr bwMode="auto">
          <a:xfrm>
            <a:off x="377645" y="920718"/>
            <a:ext cx="8480894" cy="165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ts val="600"/>
              </a:spcBef>
              <a:buFontTx/>
              <a:buNone/>
            </a:pPr>
            <a:r>
              <a:rPr lang="ja-JP" altLang="en-US" sz="1000" dirty="0">
                <a:latin typeface="メイリオ" panose="020B0604030504040204" pitchFamily="50" charset="-128"/>
                <a:ea typeface="メイリオ" panose="020B0604030504040204" pitchFamily="50" charset="-128"/>
              </a:rPr>
              <a:t>　この副教材は、生徒に「税の本質」を学ばせることを念頭において作成しています。</a:t>
            </a:r>
            <a:br>
              <a:rPr lang="en-US" altLang="ja-JP" sz="1000" dirty="0">
                <a:latin typeface="メイリオ" panose="020B0604030504040204" pitchFamily="50" charset="-128"/>
                <a:ea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rPr>
              <a:t>　基本的には、パワーポイント教材の差し替えは、授業をされる方の自由としていますが、「税の本質」を考えさせる「わたしたちの生活と税金」（生徒用）のＰ９～</a:t>
            </a:r>
            <a:r>
              <a:rPr lang="en-US" altLang="ja-JP" sz="1000" dirty="0">
                <a:latin typeface="メイリオ" panose="020B0604030504040204" pitchFamily="50" charset="-128"/>
                <a:ea typeface="メイリオ" panose="020B0604030504040204" pitchFamily="50" charset="-128"/>
              </a:rPr>
              <a:t>13</a:t>
            </a:r>
            <a:r>
              <a:rPr lang="ja-JP" altLang="en-US" sz="1000" dirty="0">
                <a:latin typeface="メイリオ" panose="020B0604030504040204" pitchFamily="50" charset="-128"/>
                <a:ea typeface="メイリオ" panose="020B0604030504040204" pitchFamily="50" charset="-128"/>
              </a:rPr>
              <a:t>については、ぜひ授業に取り入れていただきますようお願いします。</a:t>
            </a:r>
            <a:br>
              <a:rPr lang="en-US" altLang="ja-JP" sz="1000" dirty="0">
                <a:latin typeface="メイリオ" panose="020B0604030504040204" pitchFamily="50" charset="-128"/>
                <a:ea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rPr>
              <a:t>　なお、学習を進めるに当たっては、生徒に自由に意見を発表させ、主体的に考えさせることに重点を置いたものになるよう配意願います。</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ts val="0"/>
              </a:spcBef>
              <a:buFontTx/>
              <a:buNone/>
            </a:pPr>
            <a:endParaRPr lang="en-US" altLang="ja-JP" sz="500" dirty="0">
              <a:latin typeface="メイリオ" panose="020B0604030504040204" pitchFamily="50" charset="-128"/>
              <a:ea typeface="メイリオ" panose="020B0604030504040204" pitchFamily="50" charset="-128"/>
            </a:endParaRPr>
          </a:p>
          <a:p>
            <a:pPr eaLnBrk="1" hangingPunct="1">
              <a:lnSpc>
                <a:spcPct val="120000"/>
              </a:lnSpc>
              <a:spcBef>
                <a:spcPts val="0"/>
              </a:spcBef>
              <a:buFontTx/>
              <a:buNone/>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税の本質</a:t>
            </a:r>
            <a:r>
              <a:rPr lang="en-US" altLang="ja-JP" sz="1000" dirty="0">
                <a:latin typeface="メイリオ" panose="020B0604030504040204" pitchFamily="50" charset="-128"/>
                <a:ea typeface="メイリオ" panose="020B0604030504040204" pitchFamily="50" charset="-128"/>
              </a:rPr>
              <a:t>〉</a:t>
            </a:r>
          </a:p>
          <a:p>
            <a:pPr marL="171450" indent="-171450">
              <a:lnSpc>
                <a:spcPct val="120000"/>
              </a:lnSpc>
              <a:spcBef>
                <a:spcPts val="0"/>
              </a:spcBef>
            </a:pPr>
            <a:r>
              <a:rPr lang="ja-JP" altLang="en-US" sz="1000" dirty="0">
                <a:latin typeface="メイリオ" panose="020B0604030504040204" pitchFamily="50" charset="-128"/>
                <a:ea typeface="メイリオ" panose="020B0604030504040204" pitchFamily="50" charset="-128"/>
              </a:rPr>
              <a:t>税は公共サービスの対価</a:t>
            </a:r>
            <a:endParaRPr lang="en-US" altLang="ja-JP" sz="1000" dirty="0">
              <a:latin typeface="メイリオ" panose="020B0604030504040204" pitchFamily="50" charset="-128"/>
              <a:ea typeface="メイリオ" panose="020B0604030504040204" pitchFamily="50" charset="-128"/>
            </a:endParaRPr>
          </a:p>
          <a:p>
            <a:pPr marL="171450" indent="-171450">
              <a:lnSpc>
                <a:spcPct val="120000"/>
              </a:lnSpc>
              <a:spcBef>
                <a:spcPts val="0"/>
              </a:spcBef>
            </a:pPr>
            <a:r>
              <a:rPr lang="ja-JP" altLang="en-US" sz="1000" dirty="0">
                <a:latin typeface="メイリオ" panose="020B0604030504040204" pitchFamily="50" charset="-128"/>
                <a:ea typeface="メイリオ" panose="020B0604030504040204" pitchFamily="50" charset="-128"/>
              </a:rPr>
              <a:t>自らの代表が、国の支出の在り方を決めることと、自らが国を支える税金を負担しなければならないことは表裏一体</a:t>
            </a:r>
          </a:p>
          <a:p>
            <a:pPr marL="171450" indent="-171450">
              <a:lnSpc>
                <a:spcPct val="120000"/>
              </a:lnSpc>
              <a:spcBef>
                <a:spcPts val="0"/>
              </a:spcBef>
            </a:pPr>
            <a:r>
              <a:rPr lang="ja-JP" altLang="en-US" sz="1000" dirty="0">
                <a:latin typeface="メイリオ" panose="020B0604030504040204" pitchFamily="50" charset="-128"/>
                <a:ea typeface="メイリオ" panose="020B0604030504040204" pitchFamily="50" charset="-128"/>
              </a:rPr>
              <a:t>税の使いみちを監視する（関心を持つ）ことも納税者として重要</a:t>
            </a:r>
            <a:endParaRPr lang="en-US" altLang="ja-JP" sz="1000" dirty="0">
              <a:latin typeface="メイリオ" panose="020B0604030504040204" pitchFamily="50" charset="-128"/>
              <a:ea typeface="メイリオ" panose="020B0604030504040204" pitchFamily="50" charset="-128"/>
            </a:endParaRPr>
          </a:p>
        </p:txBody>
      </p:sp>
      <p:sp>
        <p:nvSpPr>
          <p:cNvPr id="4" name="Slide Number Placeholder 5">
            <a:extLst>
              <a:ext uri="{FF2B5EF4-FFF2-40B4-BE49-F238E27FC236}">
                <a16:creationId xmlns:a16="http://schemas.microsoft.com/office/drawing/2014/main" id="{A6697CA8-FE67-0B40-1DD6-7D6AEB220C48}"/>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2</a:t>
            </a:fld>
            <a:endParaRPr kumimoji="1"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44F49B5-13D2-4763-AE4C-6100CC042A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753378"/>
            <a:ext cx="3658110" cy="2743583"/>
          </a:xfrm>
          <a:prstGeom prst="rect">
            <a:avLst/>
          </a:prstGeom>
          <a:ln>
            <a:solidFill>
              <a:schemeClr val="tx1"/>
            </a:solidFill>
          </a:ln>
        </p:spPr>
      </p:pic>
      <p:sp>
        <p:nvSpPr>
          <p:cNvPr id="17" name="Rectangle 5">
            <a:extLst>
              <a:ext uri="{FF2B5EF4-FFF2-40B4-BE49-F238E27FC236}">
                <a16:creationId xmlns:a16="http://schemas.microsoft.com/office/drawing/2014/main" id="{586F610A-818A-4C6F-88CE-2113CBB0D853}"/>
              </a:ext>
            </a:extLst>
          </p:cNvPr>
          <p:cNvSpPr>
            <a:spLocks noChangeArrowheads="1"/>
          </p:cNvSpPr>
          <p:nvPr/>
        </p:nvSpPr>
        <p:spPr bwMode="auto">
          <a:xfrm>
            <a:off x="4179389" y="1009416"/>
            <a:ext cx="4679120" cy="461665"/>
          </a:xfrm>
          <a:prstGeom prst="rect">
            <a:avLst/>
          </a:prstGeom>
          <a:noFill/>
          <a:ln w="9525">
            <a:noFill/>
            <a:miter lim="800000"/>
            <a:headEnd/>
            <a:tailEnd/>
          </a:ln>
        </p:spPr>
        <p:txBody>
          <a:bodyPr wrap="square">
            <a:spAutoFit/>
          </a:bodyPr>
          <a:lstStyle/>
          <a:p>
            <a:pPr eaLnBrk="1" hangingPunct="1">
              <a:defRPr/>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学習を始めるに当たって、まず税金に興味を持たせる。また、税金の種類や分類を理解</a:t>
            </a:r>
            <a:r>
              <a:rPr lang="ja-JP" altLang="en-US" sz="1200">
                <a:latin typeface="メイリオ" panose="020B0604030504040204" pitchFamily="50" charset="-128"/>
                <a:ea typeface="メイリオ" panose="020B0604030504040204" pitchFamily="50" charset="-128"/>
              </a:rPr>
              <a:t>させる。</a:t>
            </a:r>
            <a:endParaRPr lang="ja-JP" altLang="en-US" sz="1200" strike="sngStrike" dirty="0">
              <a:solidFill>
                <a:srgbClr val="FF0000"/>
              </a:solidFill>
              <a:latin typeface="メイリオ" panose="020B0604030504040204" pitchFamily="50" charset="-128"/>
              <a:ea typeface="メイリオ" panose="020B0604030504040204" pitchFamily="50" charset="-128"/>
            </a:endParaRPr>
          </a:p>
        </p:txBody>
      </p:sp>
      <p:sp>
        <p:nvSpPr>
          <p:cNvPr id="7" name="Rectangle 3">
            <a:extLst>
              <a:ext uri="{FF2B5EF4-FFF2-40B4-BE49-F238E27FC236}">
                <a16:creationId xmlns:a16="http://schemas.microsoft.com/office/drawing/2014/main" id="{BE6445EF-29E1-4BF2-92FF-FD36CC817CD5}"/>
              </a:ext>
            </a:extLst>
          </p:cNvPr>
          <p:cNvSpPr txBox="1">
            <a:spLocks noChangeArrowheads="1"/>
          </p:cNvSpPr>
          <p:nvPr/>
        </p:nvSpPr>
        <p:spPr>
          <a:xfrm>
            <a:off x="152400" y="152400"/>
            <a:ext cx="5931768"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１．生活と税金の関わりについて考えてみよう（生徒用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２</a:t>
            </a:r>
            <a:r>
              <a:rPr lang="en-US" altLang="ja-JP" sz="1500" b="1" kern="0" dirty="0">
                <a:solidFill>
                  <a:schemeClr val="bg1"/>
                </a:solidFill>
                <a:latin typeface="メイリオ" panose="020B0604030504040204" pitchFamily="50" charset="-128"/>
                <a:ea typeface="メイリオ" panose="020B0604030504040204" pitchFamily="50" charset="-128"/>
              </a:rPr>
              <a:t>‐</a:t>
            </a:r>
            <a:r>
              <a:rPr lang="ja-JP" altLang="en-US" sz="1500" b="1" kern="0" dirty="0">
                <a:solidFill>
                  <a:schemeClr val="bg1"/>
                </a:solidFill>
                <a:latin typeface="メイリオ" panose="020B0604030504040204" pitchFamily="50" charset="-128"/>
                <a:ea typeface="メイリオ" panose="020B0604030504040204" pitchFamily="50" charset="-128"/>
              </a:rPr>
              <a:t>３）</a:t>
            </a:r>
          </a:p>
        </p:txBody>
      </p:sp>
      <p:sp>
        <p:nvSpPr>
          <p:cNvPr id="9" name="Rectangle 46">
            <a:extLst>
              <a:ext uri="{FF2B5EF4-FFF2-40B4-BE49-F238E27FC236}">
                <a16:creationId xmlns:a16="http://schemas.microsoft.com/office/drawing/2014/main" id="{1BEFBEF2-672F-42D9-8BD9-A711DE69D1CE}"/>
              </a:ext>
            </a:extLst>
          </p:cNvPr>
          <p:cNvSpPr>
            <a:spLocks noChangeArrowheads="1"/>
          </p:cNvSpPr>
          <p:nvPr/>
        </p:nvSpPr>
        <p:spPr bwMode="auto">
          <a:xfrm>
            <a:off x="4145281" y="4981962"/>
            <a:ext cx="4846319" cy="82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・「どこに納めるか」による</a:t>
            </a:r>
            <a:r>
              <a:rPr lang="ja-JP" altLang="en-US" sz="1000">
                <a:latin typeface="メイリオ" panose="020B0604030504040204" pitchFamily="50" charset="-128"/>
                <a:ea typeface="メイリオ" panose="020B0604030504040204" pitchFamily="50" charset="-128"/>
              </a:rPr>
              <a:t>分類　　　　→　</a:t>
            </a:r>
            <a:r>
              <a:rPr lang="ja-JP" altLang="en-US" sz="1000" dirty="0">
                <a:latin typeface="メイリオ" panose="020B0604030504040204" pitchFamily="50" charset="-128"/>
                <a:ea typeface="メイリオ" panose="020B0604030504040204" pitchFamily="50" charset="-128"/>
              </a:rPr>
              <a:t>国税・地方税</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・「納め方」に</a:t>
            </a:r>
            <a:r>
              <a:rPr lang="ja-JP" altLang="en-US" sz="1000">
                <a:latin typeface="メイリオ" panose="020B0604030504040204" pitchFamily="50" charset="-128"/>
                <a:ea typeface="メイリオ" panose="020B0604030504040204" pitchFamily="50" charset="-128"/>
              </a:rPr>
              <a:t>よる分類　　　　　　　　</a:t>
            </a:r>
            <a:r>
              <a:rPr lang="ja-JP" altLang="en-US" sz="1000" dirty="0">
                <a:latin typeface="メイリオ" panose="020B0604030504040204" pitchFamily="50" charset="-128"/>
                <a:ea typeface="メイリオ" panose="020B0604030504040204" pitchFamily="50" charset="-128"/>
              </a:rPr>
              <a:t>→　直接税・間接税</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その他</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dirty="0">
                <a:latin typeface="メイリオ" panose="020B0604030504040204" pitchFamily="50" charset="-128"/>
                <a:ea typeface="メイリオ" panose="020B0604030504040204" pitchFamily="50" charset="-128"/>
              </a:rPr>
              <a:t>　　「何に対して課税するか」による分類　→　所得課税・消費課税・資産課税</a:t>
            </a:r>
          </a:p>
        </p:txBody>
      </p:sp>
      <p:sp>
        <p:nvSpPr>
          <p:cNvPr id="10" name="Rectangle 47">
            <a:extLst>
              <a:ext uri="{FF2B5EF4-FFF2-40B4-BE49-F238E27FC236}">
                <a16:creationId xmlns:a16="http://schemas.microsoft.com/office/drawing/2014/main" id="{0B1FA7FB-863D-4D35-B361-76456B2D2550}"/>
              </a:ext>
            </a:extLst>
          </p:cNvPr>
          <p:cNvSpPr>
            <a:spLocks noChangeArrowheads="1"/>
          </p:cNvSpPr>
          <p:nvPr/>
        </p:nvSpPr>
        <p:spPr bwMode="auto">
          <a:xfrm>
            <a:off x="4145281" y="2560655"/>
            <a:ext cx="4846319" cy="219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100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家］</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住民税 　　</a:t>
            </a:r>
            <a:r>
              <a:rPr lang="en-US" altLang="ja-JP"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住んで</a:t>
            </a:r>
            <a:r>
              <a:rPr lang="ja-JP" altLang="en-US" sz="1000" dirty="0">
                <a:latin typeface="メイリオ" panose="020B0604030504040204" pitchFamily="50" charset="-128"/>
                <a:ea typeface="メイリオ" panose="020B0604030504040204" pitchFamily="50" charset="-128"/>
              </a:rPr>
              <a:t>いる（会社がある）都道府県、市区町村に納める税金</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・固定資産税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土地や家屋、事業に使う機械設備などを所有しているときに</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かかる</a:t>
            </a:r>
            <a:r>
              <a:rPr lang="ja-JP" altLang="en-US" sz="1000" dirty="0">
                <a:latin typeface="メイリオ" panose="020B0604030504040204" pitchFamily="50" charset="-128"/>
                <a:ea typeface="メイリオ" panose="020B0604030504040204" pitchFamily="50" charset="-128"/>
              </a:rPr>
              <a:t>税金</a:t>
            </a:r>
          </a:p>
          <a:p>
            <a:pPr eaLnBrk="1" hangingPunct="1">
              <a:lnSpc>
                <a:spcPct val="110000"/>
              </a:lnSpc>
              <a:spcBef>
                <a:spcPct val="0"/>
              </a:spcBef>
              <a:buFontTx/>
              <a:buNone/>
            </a:pPr>
            <a:endParaRPr lang="ja-JP" altLang="en-US" sz="700" dirty="0">
              <a:highlight>
                <a:srgbClr val="FFFF00"/>
              </a:highlight>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［会社］</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法人税 　　　</a:t>
            </a:r>
            <a:r>
              <a:rPr lang="en-US" altLang="ja-JP" sz="1000" dirty="0">
                <a:latin typeface="メイリオ" panose="020B0604030504040204" pitchFamily="50" charset="-128"/>
                <a:ea typeface="メイリオ" panose="020B0604030504040204" pitchFamily="50" charset="-128"/>
              </a:rPr>
              <a:t>  … </a:t>
            </a:r>
            <a:r>
              <a:rPr lang="ja-JP" altLang="en-US" sz="1000" dirty="0">
                <a:latin typeface="メイリオ" panose="020B0604030504040204" pitchFamily="50" charset="-128"/>
                <a:ea typeface="メイリオ" panose="020B0604030504040204" pitchFamily="50" charset="-128"/>
              </a:rPr>
              <a:t>会社がもうけたお金にかかる税金</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・所得税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個人の給料やもうけたお金にかかる税金</a:t>
            </a:r>
          </a:p>
          <a:p>
            <a:pPr eaLnBrk="1" hangingPunct="1">
              <a:lnSpc>
                <a:spcPct val="110000"/>
              </a:lnSpc>
              <a:spcBef>
                <a:spcPct val="0"/>
              </a:spcBef>
              <a:buFontTx/>
              <a:buNone/>
            </a:pPr>
            <a:endParaRPr lang="ja-JP" altLang="en-US" sz="700" dirty="0">
              <a:highlight>
                <a:srgbClr val="FFFF00"/>
              </a:highlight>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［外出先］</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・揮発油税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揮発油（ガソリン）にかかる税金</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消費税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商品を買ったときにかかる税金</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入湯税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温泉（鉱泉浴場）に入浴したときの料金に含まれている税金</a:t>
            </a:r>
          </a:p>
        </p:txBody>
      </p:sp>
      <p:sp>
        <p:nvSpPr>
          <p:cNvPr id="19" name="テキスト ボックス 18">
            <a:extLst>
              <a:ext uri="{FF2B5EF4-FFF2-40B4-BE49-F238E27FC236}">
                <a16:creationId xmlns:a16="http://schemas.microsoft.com/office/drawing/2014/main" id="{2C6358AF-619C-4539-AAAA-183F3C7E8A48}"/>
              </a:ext>
            </a:extLst>
          </p:cNvPr>
          <p:cNvSpPr txBox="1"/>
          <p:nvPr/>
        </p:nvSpPr>
        <p:spPr>
          <a:xfrm>
            <a:off x="4146704" y="6034831"/>
            <a:ext cx="2159954"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■Ｐ２「もっと詳しく」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kumimoji="1" lang="ja-JP" altLang="en-US" sz="900" i="0" spc="50" baseline="0" dirty="0">
                <a:latin typeface="メイリオ" panose="020B0604030504040204" pitchFamily="50" charset="-128"/>
                <a:ea typeface="メイリオ" panose="020B0604030504040204" pitchFamily="50" charset="-128"/>
              </a:rPr>
              <a:t>身近な</a:t>
            </a:r>
            <a:r>
              <a:rPr kumimoji="1" lang="ja-JP" altLang="en-US" sz="900" i="0" spc="50" baseline="0">
                <a:latin typeface="メイリオ" panose="020B0604030504040204" pitchFamily="50" charset="-128"/>
                <a:ea typeface="メイリオ" panose="020B0604030504040204" pitchFamily="50" charset="-128"/>
              </a:rPr>
              <a:t>税金を</a:t>
            </a:r>
            <a:endParaRPr kumimoji="1" lang="en-US" altLang="ja-JP" sz="900" i="0" spc="50" baseline="0" dirty="0">
              <a:latin typeface="メイリオ" panose="020B0604030504040204" pitchFamily="50" charset="-128"/>
              <a:ea typeface="メイリオ" panose="020B0604030504040204" pitchFamily="50" charset="-128"/>
            </a:endParaRPr>
          </a:p>
          <a:p>
            <a:r>
              <a:rPr kumimoji="1" lang="ja-JP" altLang="en-US" sz="900" spc="50">
                <a:latin typeface="メイリオ" panose="020B0604030504040204" pitchFamily="50" charset="-128"/>
                <a:ea typeface="メイリオ" panose="020B0604030504040204" pitchFamily="50" charset="-128"/>
              </a:rPr>
              <a:t>　</a:t>
            </a:r>
            <a:r>
              <a:rPr kumimoji="1" lang="ja-JP" altLang="en-US" sz="900" i="0" spc="50" baseline="0">
                <a:latin typeface="メイリオ" panose="020B0604030504040204" pitchFamily="50" charset="-128"/>
                <a:ea typeface="メイリオ" panose="020B0604030504040204" pitchFamily="50" charset="-128"/>
              </a:rPr>
              <a:t>もっと</a:t>
            </a:r>
            <a:r>
              <a:rPr kumimoji="1" lang="ja-JP" altLang="en-US" sz="900" i="0" spc="50" baseline="0" dirty="0">
                <a:latin typeface="メイリオ" panose="020B0604030504040204" pitchFamily="50" charset="-128"/>
                <a:ea typeface="メイリオ" panose="020B0604030504040204" pitchFamily="50" charset="-128"/>
              </a:rPr>
              <a:t>調べよう</a:t>
            </a:r>
            <a:endParaRPr kumimoji="1" lang="en-US" altLang="ja-JP" sz="900" i="0" spc="50" baseline="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60AF391A-C16C-4AAB-8F5A-550883B17162}"/>
              </a:ext>
            </a:extLst>
          </p:cNvPr>
          <p:cNvSpPr txBox="1"/>
          <p:nvPr/>
        </p:nvSpPr>
        <p:spPr>
          <a:xfrm>
            <a:off x="6700912" y="6034831"/>
            <a:ext cx="1736185"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■Ｐ３「もっと詳しく」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lang="ja-JP" altLang="en-US" sz="900" spc="50" dirty="0">
                <a:latin typeface="メイリオ" panose="020B0604030504040204" pitchFamily="50" charset="-128"/>
                <a:ea typeface="メイリオ" panose="020B0604030504040204" pitchFamily="50" charset="-128"/>
              </a:rPr>
              <a:t>税金の種類</a:t>
            </a:r>
            <a:r>
              <a:rPr lang="ja-JP" altLang="en-US" sz="900" spc="50">
                <a:latin typeface="メイリオ" panose="020B0604030504040204" pitchFamily="50" charset="-128"/>
                <a:ea typeface="メイリオ" panose="020B0604030504040204" pitchFamily="50" charset="-128"/>
              </a:rPr>
              <a:t>をもっと</a:t>
            </a:r>
            <a:endParaRPr lang="en-US" altLang="ja-JP" sz="900" spc="50" dirty="0">
              <a:latin typeface="メイリオ" panose="020B0604030504040204" pitchFamily="50" charset="-128"/>
              <a:ea typeface="メイリオ" panose="020B0604030504040204" pitchFamily="50" charset="-128"/>
            </a:endParaRPr>
          </a:p>
          <a:p>
            <a:r>
              <a:rPr lang="ja-JP" altLang="en-US" sz="900" spc="50">
                <a:latin typeface="メイリオ" panose="020B0604030504040204" pitchFamily="50" charset="-128"/>
                <a:ea typeface="メイリオ" panose="020B0604030504040204" pitchFamily="50" charset="-128"/>
              </a:rPr>
              <a:t>　詳しく</a:t>
            </a:r>
            <a:r>
              <a:rPr lang="ja-JP" altLang="en-US" sz="900" spc="50" dirty="0">
                <a:latin typeface="メイリオ" panose="020B0604030504040204" pitchFamily="50" charset="-128"/>
                <a:ea typeface="メイリオ" panose="020B0604030504040204" pitchFamily="50" charset="-128"/>
              </a:rPr>
              <a:t>見てみよう</a:t>
            </a:r>
            <a:endParaRPr kumimoji="1" lang="ja-JP" altLang="en-US" sz="1000" i="0" spc="50" baseline="0" dirty="0">
              <a:latin typeface="メイリオ" panose="020B0604030504040204" pitchFamily="50" charset="-128"/>
              <a:ea typeface="メイリオ" panose="020B0604030504040204" pitchFamily="50" charset="-128"/>
            </a:endParaRPr>
          </a:p>
        </p:txBody>
      </p:sp>
      <p:pic>
        <p:nvPicPr>
          <p:cNvPr id="5" name="図 4">
            <a:hlinkClick r:id="rId4"/>
            <a:extLst>
              <a:ext uri="{FF2B5EF4-FFF2-40B4-BE49-F238E27FC236}">
                <a16:creationId xmlns:a16="http://schemas.microsoft.com/office/drawing/2014/main" id="{BE7EF259-A8D1-4D45-BD8C-FB5C6059F60C}"/>
              </a:ext>
            </a:extLst>
          </p:cNvPr>
          <p:cNvPicPr>
            <a:picLocks noChangeAspect="1"/>
          </p:cNvPicPr>
          <p:nvPr/>
        </p:nvPicPr>
        <p:blipFill>
          <a:blip r:embed="rId5"/>
          <a:stretch>
            <a:fillRect/>
          </a:stretch>
        </p:blipFill>
        <p:spPr>
          <a:xfrm>
            <a:off x="5796136" y="6043685"/>
            <a:ext cx="478083" cy="478083"/>
          </a:xfrm>
          <a:prstGeom prst="rect">
            <a:avLst/>
          </a:prstGeom>
        </p:spPr>
      </p:pic>
      <p:pic>
        <p:nvPicPr>
          <p:cNvPr id="12" name="図 11">
            <a:hlinkClick r:id="rId6"/>
            <a:extLst>
              <a:ext uri="{FF2B5EF4-FFF2-40B4-BE49-F238E27FC236}">
                <a16:creationId xmlns:a16="http://schemas.microsoft.com/office/drawing/2014/main" id="{A0B4B2C1-7CFE-45A1-8253-D68786CD5CD2}"/>
              </a:ext>
            </a:extLst>
          </p:cNvPr>
          <p:cNvPicPr>
            <a:picLocks noChangeAspect="1"/>
          </p:cNvPicPr>
          <p:nvPr/>
        </p:nvPicPr>
        <p:blipFill>
          <a:blip r:embed="rId7"/>
          <a:stretch>
            <a:fillRect/>
          </a:stretch>
        </p:blipFill>
        <p:spPr>
          <a:xfrm>
            <a:off x="8332939" y="6043684"/>
            <a:ext cx="478083" cy="478083"/>
          </a:xfrm>
          <a:prstGeom prst="rect">
            <a:avLst/>
          </a:prstGeom>
        </p:spPr>
      </p:pic>
      <p:sp>
        <p:nvSpPr>
          <p:cNvPr id="2" name="角丸四角形 1">
            <a:extLst>
              <a:ext uri="{FF2B5EF4-FFF2-40B4-BE49-F238E27FC236}">
                <a16:creationId xmlns:a16="http://schemas.microsoft.com/office/drawing/2014/main" id="{4B6D3600-920D-38BB-6477-2169B4962E83}"/>
              </a:ext>
            </a:extLst>
          </p:cNvPr>
          <p:cNvSpPr/>
          <p:nvPr/>
        </p:nvSpPr>
        <p:spPr>
          <a:xfrm>
            <a:off x="4200956" y="632366"/>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4" name="角丸四角形 3">
            <a:extLst>
              <a:ext uri="{FF2B5EF4-FFF2-40B4-BE49-F238E27FC236}">
                <a16:creationId xmlns:a16="http://schemas.microsoft.com/office/drawing/2014/main" id="{987D09AD-C34B-05EE-A521-35AA0C1D2AAE}"/>
              </a:ext>
            </a:extLst>
          </p:cNvPr>
          <p:cNvSpPr/>
          <p:nvPr/>
        </p:nvSpPr>
        <p:spPr>
          <a:xfrm>
            <a:off x="4200956" y="1479263"/>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8" name="Rectangle 5">
            <a:extLst>
              <a:ext uri="{FF2B5EF4-FFF2-40B4-BE49-F238E27FC236}">
                <a16:creationId xmlns:a16="http://schemas.microsoft.com/office/drawing/2014/main" id="{01469EAA-9F0D-53EF-F630-0B3E7B1A5148}"/>
              </a:ext>
            </a:extLst>
          </p:cNvPr>
          <p:cNvSpPr>
            <a:spLocks noChangeArrowheads="1"/>
          </p:cNvSpPr>
          <p:nvPr/>
        </p:nvSpPr>
        <p:spPr bwMode="auto">
          <a:xfrm>
            <a:off x="4179389" y="1792398"/>
            <a:ext cx="4679120" cy="461665"/>
          </a:xfrm>
          <a:prstGeom prst="rect">
            <a:avLst/>
          </a:prstGeom>
          <a:noFill/>
          <a:ln w="9525">
            <a:noFill/>
            <a:miter lim="800000"/>
            <a:headEnd/>
            <a:tailEnd/>
          </a:ln>
        </p:spPr>
        <p:txBody>
          <a:bodyPr wrap="square">
            <a:spAutoFit/>
          </a:bodyPr>
          <a:lstStyle/>
          <a:p>
            <a:pPr eaLnBrk="1" hangingPunct="1">
              <a:defRPr/>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私たちの生活にどのような税金が関わっているのか、どのような種類や分類があるのかを知る。</a:t>
            </a:r>
            <a:endParaRPr lang="ja-JP" altLang="en-US" sz="1200" strike="sngStrike" dirty="0">
              <a:solidFill>
                <a:srgbClr val="FF0000"/>
              </a:solidFill>
              <a:latin typeface="メイリオ" panose="020B0604030504040204" pitchFamily="50" charset="-128"/>
              <a:ea typeface="メイリオ" panose="020B0604030504040204" pitchFamily="50" charset="-128"/>
            </a:endParaRPr>
          </a:p>
        </p:txBody>
      </p:sp>
      <p:sp>
        <p:nvSpPr>
          <p:cNvPr id="11" name="Rectangle 8">
            <a:extLst>
              <a:ext uri="{FF2B5EF4-FFF2-40B4-BE49-F238E27FC236}">
                <a16:creationId xmlns:a16="http://schemas.microsoft.com/office/drawing/2014/main" id="{0BCDB006-575A-3FD3-C0C4-06808CCDD083}"/>
              </a:ext>
            </a:extLst>
          </p:cNvPr>
          <p:cNvSpPr>
            <a:spLocks noChangeArrowheads="1"/>
          </p:cNvSpPr>
          <p:nvPr/>
        </p:nvSpPr>
        <p:spPr bwMode="auto">
          <a:xfrm>
            <a:off x="4126877" y="2328919"/>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税金の種類</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4" name="AutoShape 10">
            <a:extLst>
              <a:ext uri="{FF2B5EF4-FFF2-40B4-BE49-F238E27FC236}">
                <a16:creationId xmlns:a16="http://schemas.microsoft.com/office/drawing/2014/main" id="{11366A0F-A0B0-4FBF-57C3-64244B8023A0}"/>
              </a:ext>
            </a:extLst>
          </p:cNvPr>
          <p:cNvSpPr>
            <a:spLocks noChangeArrowheads="1"/>
          </p:cNvSpPr>
          <p:nvPr/>
        </p:nvSpPr>
        <p:spPr bwMode="auto">
          <a:xfrm>
            <a:off x="4167032" y="5980430"/>
            <a:ext cx="2159955" cy="587861"/>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15" name="AutoShape 10">
            <a:extLst>
              <a:ext uri="{FF2B5EF4-FFF2-40B4-BE49-F238E27FC236}">
                <a16:creationId xmlns:a16="http://schemas.microsoft.com/office/drawing/2014/main" id="{F2189518-BB86-E142-0A03-0D7F40B05756}"/>
              </a:ext>
            </a:extLst>
          </p:cNvPr>
          <p:cNvSpPr>
            <a:spLocks noChangeArrowheads="1"/>
          </p:cNvSpPr>
          <p:nvPr/>
        </p:nvSpPr>
        <p:spPr bwMode="auto">
          <a:xfrm>
            <a:off x="6700912" y="5980430"/>
            <a:ext cx="2159955" cy="587861"/>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16" name="Rectangle 8">
            <a:extLst>
              <a:ext uri="{FF2B5EF4-FFF2-40B4-BE49-F238E27FC236}">
                <a16:creationId xmlns:a16="http://schemas.microsoft.com/office/drawing/2014/main" id="{206E6875-D1C7-6795-1F52-6CD83A12EF48}"/>
              </a:ext>
            </a:extLst>
          </p:cNvPr>
          <p:cNvSpPr>
            <a:spLocks noChangeArrowheads="1"/>
          </p:cNvSpPr>
          <p:nvPr/>
        </p:nvSpPr>
        <p:spPr bwMode="auto">
          <a:xfrm>
            <a:off x="4179389" y="4772283"/>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税金の分類</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8" name="Slide Number Placeholder 5">
            <a:extLst>
              <a:ext uri="{FF2B5EF4-FFF2-40B4-BE49-F238E27FC236}">
                <a16:creationId xmlns:a16="http://schemas.microsoft.com/office/drawing/2014/main" id="{E632806E-253B-6A36-09D5-BB025C5B19D6}"/>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3</a:t>
            </a:fld>
            <a:endParaRPr kumimoji="1" lang="ja-JP" altLang="en-US"/>
          </a:p>
        </p:txBody>
      </p:sp>
      <p:pic>
        <p:nvPicPr>
          <p:cNvPr id="13" name="図 12">
            <a:extLst>
              <a:ext uri="{FF2B5EF4-FFF2-40B4-BE49-F238E27FC236}">
                <a16:creationId xmlns:a16="http://schemas.microsoft.com/office/drawing/2014/main" id="{98C300EE-649E-5539-A353-F74951C53A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2399" y="3815060"/>
            <a:ext cx="3628211" cy="2753231"/>
          </a:xfrm>
          <a:prstGeom prst="rect">
            <a:avLst/>
          </a:prstGeom>
          <a:ln>
            <a:solidFill>
              <a:schemeClr val="tx1"/>
            </a:solidFill>
          </a:ln>
        </p:spPr>
      </p:pic>
    </p:spTree>
    <p:extLst>
      <p:ext uri="{BB962C8B-B14F-4D97-AF65-F5344CB8AC3E}">
        <p14:creationId xmlns:p14="http://schemas.microsoft.com/office/powerpoint/2010/main" val="659845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26"/>
          <p:cNvSpPr>
            <a:spLocks noChangeArrowheads="1"/>
          </p:cNvSpPr>
          <p:nvPr/>
        </p:nvSpPr>
        <p:spPr bwMode="auto">
          <a:xfrm>
            <a:off x="4139953" y="986039"/>
            <a:ext cx="4770072" cy="461665"/>
          </a:xfrm>
          <a:prstGeom prst="rect">
            <a:avLst/>
          </a:prstGeom>
          <a:noFill/>
          <a:ln w="9525">
            <a:noFill/>
            <a:miter lim="800000"/>
            <a:headEnd/>
            <a:tailEnd/>
          </a:ln>
        </p:spPr>
        <p:txBody>
          <a:bodyPr wrap="square">
            <a:spAutoFit/>
          </a:bodyPr>
          <a:lstStyle/>
          <a:p>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生活の中で関りのある代表的な税金（消費税・所得税・住民税）を例に納税の仕組みを理解</a:t>
            </a:r>
            <a:r>
              <a:rPr lang="ja-JP" altLang="en-US" sz="1200">
                <a:latin typeface="メイリオ" panose="020B0604030504040204" pitchFamily="50" charset="-128"/>
                <a:ea typeface="メイリオ" panose="020B0604030504040204" pitchFamily="50" charset="-128"/>
              </a:rPr>
              <a:t>させる。</a:t>
            </a:r>
            <a:endParaRPr lang="ja-JP" altLang="en-US" sz="1200" dirty="0">
              <a:latin typeface="メイリオ" panose="020B0604030504040204" pitchFamily="50" charset="-128"/>
              <a:ea typeface="メイリオ" panose="020B0604030504040204" pitchFamily="50" charset="-128"/>
            </a:endParaRPr>
          </a:p>
        </p:txBody>
      </p:sp>
      <p:pic>
        <p:nvPicPr>
          <p:cNvPr id="19" name="図 18">
            <a:extLst>
              <a:ext uri="{FF2B5EF4-FFF2-40B4-BE49-F238E27FC236}">
                <a16:creationId xmlns:a16="http://schemas.microsoft.com/office/drawing/2014/main" id="{6B013B16-518A-42F1-A79D-7840DFD43B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 y="685417"/>
            <a:ext cx="3658110" cy="2743583"/>
          </a:xfrm>
          <a:prstGeom prst="rect">
            <a:avLst/>
          </a:prstGeom>
          <a:solidFill>
            <a:schemeClr val="bg1"/>
          </a:solidFill>
          <a:ln>
            <a:solidFill>
              <a:schemeClr val="accent5">
                <a:lumMod val="90000"/>
              </a:schemeClr>
            </a:solidFill>
          </a:ln>
        </p:spPr>
      </p:pic>
      <p:sp>
        <p:nvSpPr>
          <p:cNvPr id="23" name="Rectangle 48">
            <a:extLst>
              <a:ext uri="{FF2B5EF4-FFF2-40B4-BE49-F238E27FC236}">
                <a16:creationId xmlns:a16="http://schemas.microsoft.com/office/drawing/2014/main" id="{2B48D14A-8DAC-4103-96A7-786D29C4287D}"/>
              </a:ext>
            </a:extLst>
          </p:cNvPr>
          <p:cNvSpPr>
            <a:spLocks noChangeArrowheads="1"/>
          </p:cNvSpPr>
          <p:nvPr/>
        </p:nvSpPr>
        <p:spPr bwMode="auto">
          <a:xfrm>
            <a:off x="4123347" y="2598021"/>
            <a:ext cx="2093887" cy="156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1988</a:t>
            </a:r>
            <a:r>
              <a:rPr lang="ja-JP" altLang="en-US" sz="1000" dirty="0">
                <a:latin typeface="メイリオ" panose="020B0604030504040204" pitchFamily="50" charset="-128"/>
                <a:ea typeface="メイリオ" panose="020B0604030504040204" pitchFamily="50" charset="-128"/>
              </a:rPr>
              <a:t>年　消費税法成立</a:t>
            </a: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1989</a:t>
            </a:r>
            <a:r>
              <a:rPr lang="ja-JP" altLang="en-US" sz="1000" dirty="0">
                <a:latin typeface="メイリオ" panose="020B0604030504040204" pitchFamily="50" charset="-128"/>
                <a:ea typeface="メイリオ" panose="020B0604030504040204" pitchFamily="50" charset="-128"/>
              </a:rPr>
              <a:t>年　消費税法施行 税率</a:t>
            </a:r>
            <a:r>
              <a:rPr lang="en-US" altLang="ja-JP" sz="1000" dirty="0">
                <a:latin typeface="メイリオ" panose="020B0604030504040204" pitchFamily="50" charset="-128"/>
                <a:ea typeface="メイリオ" panose="020B0604030504040204" pitchFamily="50" charset="-128"/>
              </a:rPr>
              <a:t>3%</a:t>
            </a: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1997</a:t>
            </a:r>
            <a:r>
              <a:rPr lang="ja-JP" altLang="en-US" sz="1000" dirty="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5%</a:t>
            </a:r>
            <a:r>
              <a:rPr lang="ja-JP" altLang="en-US" sz="1000" dirty="0">
                <a:latin typeface="メイリオ" panose="020B0604030504040204" pitchFamily="50" charset="-128"/>
                <a:ea typeface="メイリオ" panose="020B0604030504040204" pitchFamily="50" charset="-128"/>
              </a:rPr>
              <a:t>に引き上げ</a:t>
            </a: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2004</a:t>
            </a:r>
            <a:r>
              <a:rPr lang="ja-JP" altLang="en-US" sz="1000" dirty="0">
                <a:latin typeface="メイリオ" panose="020B0604030504040204" pitchFamily="50" charset="-128"/>
                <a:ea typeface="メイリオ" panose="020B0604030504040204" pitchFamily="50" charset="-128"/>
              </a:rPr>
              <a:t>年　「税別」表示から</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「総額表示」義務付け</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2014</a:t>
            </a:r>
            <a:r>
              <a:rPr lang="ja-JP" altLang="en-US" sz="1000" dirty="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8%</a:t>
            </a:r>
            <a:r>
              <a:rPr lang="ja-JP" altLang="en-US" sz="1000" dirty="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2019</a:t>
            </a:r>
            <a:r>
              <a:rPr lang="ja-JP" altLang="en-US" sz="1000" dirty="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10%</a:t>
            </a:r>
            <a:r>
              <a:rPr lang="ja-JP" altLang="en-US" sz="1000" dirty="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（軽減税率</a:t>
            </a:r>
            <a:r>
              <a:rPr lang="en-US" altLang="ja-JP" sz="1000" dirty="0">
                <a:latin typeface="メイリオ" panose="020B0604030504040204" pitchFamily="50" charset="-128"/>
                <a:ea typeface="メイリオ" panose="020B0604030504040204" pitchFamily="50" charset="-128"/>
              </a:rPr>
              <a:t>8%</a:t>
            </a:r>
            <a:r>
              <a:rPr lang="ja-JP" altLang="en-US" sz="1000" dirty="0">
                <a:latin typeface="メイリオ" panose="020B0604030504040204" pitchFamily="50" charset="-128"/>
                <a:ea typeface="メイリオ" panose="020B0604030504040204" pitchFamily="50" charset="-128"/>
              </a:rPr>
              <a:t>導入）</a:t>
            </a:r>
          </a:p>
        </p:txBody>
      </p:sp>
      <p:pic>
        <p:nvPicPr>
          <p:cNvPr id="2" name="図 1">
            <a:extLst>
              <a:ext uri="{FF2B5EF4-FFF2-40B4-BE49-F238E27FC236}">
                <a16:creationId xmlns:a16="http://schemas.microsoft.com/office/drawing/2014/main" id="{3C2F5605-CBB0-408D-B238-80DC649E5690}"/>
              </a:ext>
            </a:extLst>
          </p:cNvPr>
          <p:cNvPicPr>
            <a:picLocks noChangeAspect="1"/>
          </p:cNvPicPr>
          <p:nvPr/>
        </p:nvPicPr>
        <p:blipFill>
          <a:blip r:embed="rId4"/>
          <a:stretch>
            <a:fillRect/>
          </a:stretch>
        </p:blipFill>
        <p:spPr>
          <a:xfrm>
            <a:off x="6134616" y="4612749"/>
            <a:ext cx="2901880" cy="1936029"/>
          </a:xfrm>
          <a:prstGeom prst="rect">
            <a:avLst/>
          </a:prstGeom>
        </p:spPr>
      </p:pic>
      <p:sp>
        <p:nvSpPr>
          <p:cNvPr id="10" name="Rectangle 47">
            <a:extLst>
              <a:ext uri="{FF2B5EF4-FFF2-40B4-BE49-F238E27FC236}">
                <a16:creationId xmlns:a16="http://schemas.microsoft.com/office/drawing/2014/main" id="{D8F3EF1A-CF90-4461-B79D-E6678CC3F30C}"/>
              </a:ext>
            </a:extLst>
          </p:cNvPr>
          <p:cNvSpPr>
            <a:spLocks noChangeArrowheads="1"/>
          </p:cNvSpPr>
          <p:nvPr/>
        </p:nvSpPr>
        <p:spPr bwMode="auto">
          <a:xfrm>
            <a:off x="6134616" y="2605301"/>
            <a:ext cx="276851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消費税は、商品・製品の販売やサービスの提供などの取引に対して広く公平に課税される税で、消費者が負担し事業者が納付します。</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消費税は、商品・製品の販売やサービスの提供などの取引に対して、広く公平に課税されますが、生産、流通などの各取引段階で二重三重に税がかかることのないよう、税が累積しない仕組みが採られています。</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商品などの価格に上乗せされた消費税と地方消費税分は、最終的に消費者が負担し、納税義務者である事業者が納めます。</a:t>
            </a:r>
          </a:p>
          <a:p>
            <a:pPr eaLnBrk="1" hangingPunct="1">
              <a:lnSpc>
                <a:spcPct val="110000"/>
              </a:lnSpc>
              <a:spcBef>
                <a:spcPct val="0"/>
              </a:spcBef>
              <a:buFontTx/>
              <a:buNone/>
            </a:pPr>
            <a:endParaRPr lang="ja-JP" altLang="en-US" sz="1000" dirty="0">
              <a:latin typeface="メイリオ" panose="020B0604030504040204" pitchFamily="50" charset="-128"/>
              <a:ea typeface="メイリオ" panose="020B0604030504040204" pitchFamily="50" charset="-128"/>
            </a:endParaRPr>
          </a:p>
        </p:txBody>
      </p:sp>
      <p:sp>
        <p:nvSpPr>
          <p:cNvPr id="12" name="Rectangle 3">
            <a:extLst>
              <a:ext uri="{FF2B5EF4-FFF2-40B4-BE49-F238E27FC236}">
                <a16:creationId xmlns:a16="http://schemas.microsoft.com/office/drawing/2014/main" id="{15AE66F7-CB90-4B0F-8D76-83C249327B46}"/>
              </a:ext>
            </a:extLst>
          </p:cNvPr>
          <p:cNvSpPr txBox="1">
            <a:spLocks noChangeArrowheads="1"/>
          </p:cNvSpPr>
          <p:nvPr/>
        </p:nvSpPr>
        <p:spPr>
          <a:xfrm>
            <a:off x="152400" y="152400"/>
            <a:ext cx="6147792"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１．生活と税金の関わりについて考えてみよう（生徒用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４</a:t>
            </a:r>
            <a:r>
              <a:rPr lang="en-US" altLang="ja-JP" sz="1500" b="1" kern="0" dirty="0">
                <a:solidFill>
                  <a:schemeClr val="bg1"/>
                </a:solidFill>
                <a:latin typeface="メイリオ" panose="020B0604030504040204" pitchFamily="50" charset="-128"/>
                <a:ea typeface="メイリオ" panose="020B0604030504040204" pitchFamily="50" charset="-128"/>
              </a:rPr>
              <a:t>‐</a:t>
            </a:r>
            <a:r>
              <a:rPr lang="ja-JP" altLang="en-US" sz="1500" b="1" kern="0" dirty="0">
                <a:solidFill>
                  <a:schemeClr val="bg1"/>
                </a:solidFill>
                <a:latin typeface="メイリオ" panose="020B0604030504040204" pitchFamily="50" charset="-128"/>
                <a:ea typeface="メイリオ" panose="020B0604030504040204" pitchFamily="50" charset="-128"/>
              </a:rPr>
              <a:t>５）</a:t>
            </a:r>
          </a:p>
        </p:txBody>
      </p:sp>
      <p:pic>
        <p:nvPicPr>
          <p:cNvPr id="11" name="図 10">
            <a:extLst>
              <a:ext uri="{FF2B5EF4-FFF2-40B4-BE49-F238E27FC236}">
                <a16:creationId xmlns:a16="http://schemas.microsoft.com/office/drawing/2014/main" id="{69CCDDFF-D1F5-443C-B92A-D449C98E89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975" y="3662274"/>
            <a:ext cx="3658110" cy="2743583"/>
          </a:xfrm>
          <a:prstGeom prst="rect">
            <a:avLst/>
          </a:prstGeom>
          <a:ln>
            <a:solidFill>
              <a:schemeClr val="accent5">
                <a:lumMod val="90000"/>
              </a:schemeClr>
            </a:solidFill>
          </a:ln>
        </p:spPr>
      </p:pic>
      <p:sp>
        <p:nvSpPr>
          <p:cNvPr id="24" name="Rectangle 46">
            <a:extLst>
              <a:ext uri="{FF2B5EF4-FFF2-40B4-BE49-F238E27FC236}">
                <a16:creationId xmlns:a16="http://schemas.microsoft.com/office/drawing/2014/main" id="{D4BB6920-7F10-4B1A-BEC3-7EBA6F82530D}"/>
              </a:ext>
            </a:extLst>
          </p:cNvPr>
          <p:cNvSpPr>
            <a:spLocks noChangeArrowheads="1"/>
          </p:cNvSpPr>
          <p:nvPr/>
        </p:nvSpPr>
        <p:spPr bwMode="auto">
          <a:xfrm>
            <a:off x="4123347" y="4804396"/>
            <a:ext cx="2011269" cy="174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所得税の確定申告は、毎年１月１日から</a:t>
            </a:r>
            <a:r>
              <a:rPr lang="en-US" altLang="ja-JP" sz="1000" dirty="0">
                <a:latin typeface="メイリオ" panose="020B0604030504040204" pitchFamily="50" charset="-128"/>
                <a:ea typeface="メイリオ" panose="020B0604030504040204" pitchFamily="50" charset="-128"/>
              </a:rPr>
              <a:t>12</a:t>
            </a:r>
            <a:r>
              <a:rPr lang="ja-JP" altLang="en-US" sz="1000" dirty="0">
                <a:latin typeface="メイリオ" panose="020B0604030504040204" pitchFamily="50" charset="-128"/>
                <a:ea typeface="メイリオ" panose="020B0604030504040204" pitchFamily="50" charset="-128"/>
              </a:rPr>
              <a:t>月</a:t>
            </a:r>
            <a:r>
              <a:rPr lang="en-US" altLang="ja-JP" sz="1000" dirty="0">
                <a:latin typeface="メイリオ" panose="020B0604030504040204" pitchFamily="50" charset="-128"/>
                <a:ea typeface="メイリオ" panose="020B0604030504040204" pitchFamily="50" charset="-128"/>
              </a:rPr>
              <a:t>31</a:t>
            </a:r>
            <a:r>
              <a:rPr lang="ja-JP" altLang="en-US" sz="1000" dirty="0">
                <a:latin typeface="メイリオ" panose="020B0604030504040204" pitchFamily="50" charset="-128"/>
                <a:ea typeface="メイリオ" panose="020B0604030504040204" pitchFamily="50" charset="-128"/>
              </a:rPr>
              <a:t>日までの１年間に生じた全ての所得の金額とそれに対する所得税の額を計算し、翌年２月</a:t>
            </a:r>
            <a:r>
              <a:rPr lang="en-US" altLang="ja-JP" sz="1000" dirty="0">
                <a:latin typeface="メイリオ" panose="020B0604030504040204" pitchFamily="50" charset="-128"/>
                <a:ea typeface="メイリオ" panose="020B0604030504040204" pitchFamily="50" charset="-128"/>
              </a:rPr>
              <a:t>16</a:t>
            </a:r>
            <a:r>
              <a:rPr lang="ja-JP" altLang="en-US" sz="1000" dirty="0">
                <a:latin typeface="メイリオ" panose="020B0604030504040204" pitchFamily="50" charset="-128"/>
                <a:ea typeface="メイリオ" panose="020B0604030504040204" pitchFamily="50" charset="-128"/>
              </a:rPr>
              <a:t>日から３月</a:t>
            </a:r>
            <a:r>
              <a:rPr lang="en-US" altLang="ja-JP" sz="1000" dirty="0">
                <a:latin typeface="メイリオ" panose="020B0604030504040204" pitchFamily="50" charset="-128"/>
                <a:ea typeface="メイリオ" panose="020B0604030504040204" pitchFamily="50" charset="-128"/>
              </a:rPr>
              <a:t>15</a:t>
            </a:r>
            <a:r>
              <a:rPr lang="ja-JP" altLang="en-US" sz="1000" dirty="0">
                <a:latin typeface="メイリオ" panose="020B0604030504040204" pitchFamily="50" charset="-128"/>
                <a:ea typeface="メイリオ" panose="020B0604030504040204" pitchFamily="50" charset="-128"/>
              </a:rPr>
              <a:t>日までの間に確定申告書を税務署に提出して、源泉徴収された税金などの過不足を精算する手続です。</a:t>
            </a:r>
            <a:endParaRPr lang="ja-JP" altLang="en-US" sz="1100" dirty="0">
              <a:highlight>
                <a:srgbClr val="FFFF00"/>
              </a:highlight>
              <a:latin typeface="メイリオ" panose="020B0604030504040204" pitchFamily="50" charset="-128"/>
              <a:ea typeface="メイリオ" panose="020B0604030504040204" pitchFamily="50" charset="-128"/>
            </a:endParaRPr>
          </a:p>
        </p:txBody>
      </p:sp>
      <p:sp>
        <p:nvSpPr>
          <p:cNvPr id="4" name="角丸四角形 3">
            <a:extLst>
              <a:ext uri="{FF2B5EF4-FFF2-40B4-BE49-F238E27FC236}">
                <a16:creationId xmlns:a16="http://schemas.microsoft.com/office/drawing/2014/main" id="{33A18C8A-F1B8-691C-984B-374D878AEE8F}"/>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5" name="角丸四角形 4">
            <a:extLst>
              <a:ext uri="{FF2B5EF4-FFF2-40B4-BE49-F238E27FC236}">
                <a16:creationId xmlns:a16="http://schemas.microsoft.com/office/drawing/2014/main" id="{5139B7FF-3910-9E6A-24E5-903305C6819B}"/>
              </a:ext>
            </a:extLst>
          </p:cNvPr>
          <p:cNvSpPr/>
          <p:nvPr/>
        </p:nvSpPr>
        <p:spPr>
          <a:xfrm>
            <a:off x="4200956" y="1479263"/>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6" name="Rectangle 26">
            <a:extLst>
              <a:ext uri="{FF2B5EF4-FFF2-40B4-BE49-F238E27FC236}">
                <a16:creationId xmlns:a16="http://schemas.microsoft.com/office/drawing/2014/main" id="{6C0C29A7-81C9-0AEE-5192-65178480F8E9}"/>
              </a:ext>
            </a:extLst>
          </p:cNvPr>
          <p:cNvSpPr>
            <a:spLocks noChangeArrowheads="1"/>
          </p:cNvSpPr>
          <p:nvPr/>
        </p:nvSpPr>
        <p:spPr bwMode="auto">
          <a:xfrm>
            <a:off x="4200956" y="1780572"/>
            <a:ext cx="4770072" cy="461665"/>
          </a:xfrm>
          <a:prstGeom prst="rect">
            <a:avLst/>
          </a:prstGeom>
          <a:noFill/>
          <a:ln w="9525">
            <a:noFill/>
            <a:miter lim="800000"/>
            <a:headEnd/>
            <a:tailEnd/>
          </a:ln>
        </p:spPr>
        <p:txBody>
          <a:bodyPr wrap="square">
            <a:spAutoFit/>
          </a:bodyPr>
          <a:lstStyle/>
          <a:p>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どのような場合に税金が関係するのか、どのような流れで国や地方公共団体に税金が納められているかを知る。</a:t>
            </a:r>
          </a:p>
        </p:txBody>
      </p:sp>
      <p:sp>
        <p:nvSpPr>
          <p:cNvPr id="7" name="Rectangle 8">
            <a:extLst>
              <a:ext uri="{FF2B5EF4-FFF2-40B4-BE49-F238E27FC236}">
                <a16:creationId xmlns:a16="http://schemas.microsoft.com/office/drawing/2014/main" id="{A2A7EE4C-EA04-FB53-2B91-9C067E5ACBDA}"/>
              </a:ext>
            </a:extLst>
          </p:cNvPr>
          <p:cNvSpPr>
            <a:spLocks noChangeArrowheads="1"/>
          </p:cNvSpPr>
          <p:nvPr/>
        </p:nvSpPr>
        <p:spPr bwMode="auto">
          <a:xfrm>
            <a:off x="4118780" y="2383068"/>
            <a:ext cx="151372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消費税の歴史</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8" name="Rectangle 8">
            <a:extLst>
              <a:ext uri="{FF2B5EF4-FFF2-40B4-BE49-F238E27FC236}">
                <a16:creationId xmlns:a16="http://schemas.microsoft.com/office/drawing/2014/main" id="{AC27077B-3286-BDCB-DE95-7DE643CC1911}"/>
              </a:ext>
            </a:extLst>
          </p:cNvPr>
          <p:cNvSpPr>
            <a:spLocks noChangeArrowheads="1"/>
          </p:cNvSpPr>
          <p:nvPr/>
        </p:nvSpPr>
        <p:spPr bwMode="auto">
          <a:xfrm>
            <a:off x="4118780" y="4605904"/>
            <a:ext cx="1623155"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所得税の確定申告</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21F5AACA-C3DD-63A6-DB74-E25D93F6C3C7}"/>
              </a:ext>
            </a:extLst>
          </p:cNvPr>
          <p:cNvSpPr>
            <a:spLocks noChangeArrowheads="1"/>
          </p:cNvSpPr>
          <p:nvPr/>
        </p:nvSpPr>
        <p:spPr bwMode="auto">
          <a:xfrm>
            <a:off x="6134616" y="2383068"/>
            <a:ext cx="1623155"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消費税の仕組み</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cxnSp>
        <p:nvCxnSpPr>
          <p:cNvPr id="13" name="直線コネクタ 12">
            <a:extLst>
              <a:ext uri="{FF2B5EF4-FFF2-40B4-BE49-F238E27FC236}">
                <a16:creationId xmlns:a16="http://schemas.microsoft.com/office/drawing/2014/main" id="{1AAF134C-2C3B-1A78-1763-C266E07F84DE}"/>
              </a:ext>
            </a:extLst>
          </p:cNvPr>
          <p:cNvCxnSpPr>
            <a:cxnSpLocks/>
          </p:cNvCxnSpPr>
          <p:nvPr/>
        </p:nvCxnSpPr>
        <p:spPr>
          <a:xfrm>
            <a:off x="4200956" y="4351634"/>
            <a:ext cx="1800297"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52A17933-1C5E-E155-B0AE-385DECA786B3}"/>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4</a:t>
            </a:fld>
            <a:endParaRPr kumimoji="1" lang="ja-JP" altLang="en-US"/>
          </a:p>
        </p:txBody>
      </p:sp>
    </p:spTree>
    <p:extLst>
      <p:ext uri="{BB962C8B-B14F-4D97-AF65-F5344CB8AC3E}">
        <p14:creationId xmlns:p14="http://schemas.microsoft.com/office/powerpoint/2010/main" val="3124548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5">
            <a:extLst>
              <a:ext uri="{FF2B5EF4-FFF2-40B4-BE49-F238E27FC236}">
                <a16:creationId xmlns:a16="http://schemas.microsoft.com/office/drawing/2014/main" id="{A9AAF2AA-FEC5-4E95-B542-D3699335B60C}"/>
              </a:ext>
            </a:extLst>
          </p:cNvPr>
          <p:cNvSpPr>
            <a:spLocks noChangeArrowheads="1"/>
          </p:cNvSpPr>
          <p:nvPr/>
        </p:nvSpPr>
        <p:spPr bwMode="auto">
          <a:xfrm>
            <a:off x="4122641" y="1012125"/>
            <a:ext cx="4739950" cy="830997"/>
          </a:xfrm>
          <a:prstGeom prst="rect">
            <a:avLst/>
          </a:prstGeom>
          <a:noFill/>
          <a:ln w="9525">
            <a:noFill/>
            <a:miter lim="800000"/>
            <a:headEnd/>
            <a:tailEnd/>
          </a:ln>
        </p:spPr>
        <p:txBody>
          <a:bodyPr wrap="square">
            <a:spAutoFit/>
          </a:bodyPr>
          <a:lstStyle/>
          <a:p>
            <a:pPr eaLnBrk="1" hangingPunct="1">
              <a:defRPr/>
            </a:pPr>
            <a:r>
              <a:rPr lang="ja-JP" altLang="en-US" sz="120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公共サービス」や「公共施設」（いわゆる「公的サービス」）の具体例を通じて、自分たちの生活と税金の関わりに気づき、税金は自分たちの暮らしを支え、生活に欠かせないものであることを理解</a:t>
            </a:r>
            <a:r>
              <a:rPr lang="ja-JP" altLang="en-US" sz="1200">
                <a:latin typeface="メイリオ" panose="020B0604030504040204" pitchFamily="50" charset="-128"/>
                <a:ea typeface="メイリオ" panose="020B0604030504040204" pitchFamily="50" charset="-128"/>
              </a:rPr>
              <a:t>させる。</a:t>
            </a:r>
            <a:endParaRPr lang="ja-JP" altLang="en-US" sz="1200" dirty="0">
              <a:latin typeface="メイリオ" panose="020B0604030504040204" pitchFamily="50" charset="-128"/>
              <a:ea typeface="メイリオ" panose="020B0604030504040204" pitchFamily="50" charset="-128"/>
            </a:endParaRPr>
          </a:p>
        </p:txBody>
      </p:sp>
      <p:sp>
        <p:nvSpPr>
          <p:cNvPr id="10" name="Rectangle 52">
            <a:extLst>
              <a:ext uri="{FF2B5EF4-FFF2-40B4-BE49-F238E27FC236}">
                <a16:creationId xmlns:a16="http://schemas.microsoft.com/office/drawing/2014/main" id="{577022C1-2191-4BE4-A58A-680E588595D1}"/>
              </a:ext>
            </a:extLst>
          </p:cNvPr>
          <p:cNvSpPr>
            <a:spLocks noChangeArrowheads="1"/>
          </p:cNvSpPr>
          <p:nvPr/>
        </p:nvSpPr>
        <p:spPr bwMode="auto">
          <a:xfrm>
            <a:off x="174900" y="4465617"/>
            <a:ext cx="8741855" cy="227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spcCol="36000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ts val="300"/>
              </a:spcBef>
              <a:buFontTx/>
              <a:buNone/>
            </a:pPr>
            <a:r>
              <a:rPr lang="ja-JP" altLang="en-US" sz="1000" b="1">
                <a:solidFill>
                  <a:srgbClr val="C00000"/>
                </a:solidFill>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日々の生活に必要な様々な財やサービスが消費されています。この中には市場メカニズムに委ねておいては十分に提供されないものがあり、それらは政府が公共サービスとして提供しています。外交、防衛や警察、消防、司法などは、誰もがその負担の有無にかかわらず便益を受け、ある人が便益を受けても他の人の便益を妨げないという性格から、市場からは全く提供されない可能性があります。また、生活や産業を支える基盤となる水道や道路などの社会資本、次代を担う人材を育成するための教育、安心できる生活を確保するための社会保障などは、市場のみに委ねた場合には必ずしも必要な量や水準が確保されないおそれが</a:t>
            </a:r>
            <a:r>
              <a:rPr lang="ja-JP" altLang="en-US" sz="1000">
                <a:latin typeface="メイリオ" panose="020B0604030504040204" pitchFamily="50" charset="-128"/>
                <a:ea typeface="メイリオ" panose="020B0604030504040204" pitchFamily="50" charset="-128"/>
              </a:rPr>
              <a:t>あります。</a:t>
            </a:r>
            <a:br>
              <a:rPr lang="en-US" altLang="ja-JP" sz="1000" dirty="0">
                <a:latin typeface="メイリオ" panose="020B0604030504040204" pitchFamily="50" charset="-128"/>
                <a:ea typeface="メイリオ" panose="020B0604030504040204" pitchFamily="50" charset="-128"/>
              </a:rPr>
            </a:b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生命・財産を守り平和で安全な暮らしを確保するための公的サービスは、なくてはならないものです。これらは、およそ国というものが形成されるようになって以来その基本的な役割とされてきました。また、水道や道路といった社会資本は、便利で快適な生活を送ったり、産業を発展させ経済的に豊かな社会を築いたりしていくために、また、自然環境を守ったり災害を防いだりするために、重要な役割を果たすもの</a:t>
            </a:r>
            <a:r>
              <a:rPr lang="ja-JP" altLang="en-US" sz="1000">
                <a:latin typeface="メイリオ" panose="020B0604030504040204" pitchFamily="50" charset="-128"/>
                <a:ea typeface="メイリオ" panose="020B0604030504040204" pitchFamily="50" charset="-128"/>
              </a:rPr>
              <a:t>です。</a:t>
            </a:r>
            <a:br>
              <a:rPr lang="en-US" altLang="ja-JP" sz="1000" dirty="0">
                <a:latin typeface="メイリオ" panose="020B0604030504040204" pitchFamily="50" charset="-128"/>
                <a:ea typeface="メイリオ" panose="020B0604030504040204" pitchFamily="50" charset="-128"/>
              </a:rPr>
            </a:br>
            <a:r>
              <a:rPr lang="ja-JP" altLang="en-US" sz="1000">
                <a:latin typeface="メイリオ" panose="020B0604030504040204" pitchFamily="50" charset="-128"/>
                <a:ea typeface="メイリオ" panose="020B0604030504040204" pitchFamily="50" charset="-128"/>
              </a:rPr>
              <a:t>　さらに、教育によって子どもたちが社会生活に必要な能力を取得していくこと、貧しい人を社会全体で支えたり、病気、障がい、老齢に伴う生活不安を取り除いたりすることなどを通じて、より安定した社会を築いていくことが可能となります。</a:t>
            </a:r>
            <a:br>
              <a:rPr lang="en-US" altLang="ja-JP" sz="1000" dirty="0">
                <a:latin typeface="メイリオ" panose="020B0604030504040204" pitchFamily="50" charset="-128"/>
                <a:ea typeface="メイリオ" panose="020B0604030504040204" pitchFamily="50" charset="-128"/>
              </a:rPr>
            </a:br>
            <a:r>
              <a:rPr lang="ja-JP" altLang="en-US" sz="1000">
                <a:latin typeface="メイリオ" panose="020B0604030504040204" pitchFamily="50" charset="-128"/>
                <a:ea typeface="メイリオ" panose="020B0604030504040204" pitchFamily="50" charset="-128"/>
              </a:rPr>
              <a:t>　以上のように、公的サービスは、家計や企業の働きを補完し、広く社会の構成員全体の利益にかなう役割を果たしており、私たち国民は、日々、様々な公的サービスの便益を享受しています。公的サービスは、社会を形成し、その社会を安全で安心できるものとし、経済活動などを通じて豊かなものとしていく上で欠かすことのできないものです。</a:t>
            </a:r>
            <a:endParaRPr lang="ja-JP" altLang="en-US" sz="1000" dirty="0">
              <a:latin typeface="メイリオ" panose="020B0604030504040204" pitchFamily="50" charset="-128"/>
              <a:ea typeface="メイリオ" panose="020B0604030504040204" pitchFamily="50" charset="-128"/>
            </a:endParaRPr>
          </a:p>
        </p:txBody>
      </p:sp>
      <p:sp>
        <p:nvSpPr>
          <p:cNvPr id="13" name="Rectangle 47">
            <a:extLst>
              <a:ext uri="{FF2B5EF4-FFF2-40B4-BE49-F238E27FC236}">
                <a16:creationId xmlns:a16="http://schemas.microsoft.com/office/drawing/2014/main" id="{3140C766-E792-4251-9B87-745DE4D194FF}"/>
              </a:ext>
            </a:extLst>
          </p:cNvPr>
          <p:cNvSpPr>
            <a:spLocks noChangeArrowheads="1"/>
          </p:cNvSpPr>
          <p:nvPr/>
        </p:nvSpPr>
        <p:spPr bwMode="auto">
          <a:xfrm>
            <a:off x="4581231" y="3734533"/>
            <a:ext cx="4281360"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公立学校や公園、道路など、誰もが利用できる施設。</a:t>
            </a:r>
          </a:p>
        </p:txBody>
      </p:sp>
      <p:sp>
        <p:nvSpPr>
          <p:cNvPr id="14" name="Rectangle 50">
            <a:extLst>
              <a:ext uri="{FF2B5EF4-FFF2-40B4-BE49-F238E27FC236}">
                <a16:creationId xmlns:a16="http://schemas.microsoft.com/office/drawing/2014/main" id="{5E98C6A0-011F-4D91-856E-0D11D755951B}"/>
              </a:ext>
            </a:extLst>
          </p:cNvPr>
          <p:cNvSpPr>
            <a:spLocks noChangeArrowheads="1"/>
          </p:cNvSpPr>
          <p:nvPr/>
        </p:nvSpPr>
        <p:spPr bwMode="auto">
          <a:xfrm>
            <a:off x="225836" y="3723901"/>
            <a:ext cx="4181076" cy="45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ごみの収集や処理、警察や消防など、生活に欠くことができないもので、民間の経済活動では十分には供給されないサービス。</a:t>
            </a:r>
          </a:p>
        </p:txBody>
      </p:sp>
      <p:sp>
        <p:nvSpPr>
          <p:cNvPr id="17" name="Rectangle 3">
            <a:extLst>
              <a:ext uri="{FF2B5EF4-FFF2-40B4-BE49-F238E27FC236}">
                <a16:creationId xmlns:a16="http://schemas.microsoft.com/office/drawing/2014/main" id="{3865B932-CA23-4321-9F9D-F4135EBB5D0F}"/>
              </a:ext>
            </a:extLst>
          </p:cNvPr>
          <p:cNvSpPr txBox="1">
            <a:spLocks noChangeArrowheads="1"/>
          </p:cNvSpPr>
          <p:nvPr/>
        </p:nvSpPr>
        <p:spPr>
          <a:xfrm>
            <a:off x="152400" y="152400"/>
            <a:ext cx="5931768"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１．生活と税金の関わりについて考えてみよう（生徒用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６）</a:t>
            </a:r>
          </a:p>
        </p:txBody>
      </p:sp>
      <p:sp>
        <p:nvSpPr>
          <p:cNvPr id="4" name="角丸四角形 3">
            <a:extLst>
              <a:ext uri="{FF2B5EF4-FFF2-40B4-BE49-F238E27FC236}">
                <a16:creationId xmlns:a16="http://schemas.microsoft.com/office/drawing/2014/main" id="{20408155-8865-4882-C9B0-B8E646B2F1E9}"/>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7" name="角丸四角形 6">
            <a:extLst>
              <a:ext uri="{FF2B5EF4-FFF2-40B4-BE49-F238E27FC236}">
                <a16:creationId xmlns:a16="http://schemas.microsoft.com/office/drawing/2014/main" id="{4E65297C-9AEA-71F4-D5CC-C94C5CBEFF13}"/>
              </a:ext>
            </a:extLst>
          </p:cNvPr>
          <p:cNvSpPr/>
          <p:nvPr/>
        </p:nvSpPr>
        <p:spPr>
          <a:xfrm>
            <a:off x="4216939" y="1881484"/>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9" name="Rectangle 55">
            <a:extLst>
              <a:ext uri="{FF2B5EF4-FFF2-40B4-BE49-F238E27FC236}">
                <a16:creationId xmlns:a16="http://schemas.microsoft.com/office/drawing/2014/main" id="{888A2496-C5D2-F79C-4648-4AD432150B32}"/>
              </a:ext>
            </a:extLst>
          </p:cNvPr>
          <p:cNvSpPr>
            <a:spLocks noChangeArrowheads="1"/>
          </p:cNvSpPr>
          <p:nvPr/>
        </p:nvSpPr>
        <p:spPr bwMode="auto">
          <a:xfrm>
            <a:off x="4176806" y="2218465"/>
            <a:ext cx="4739950" cy="461665"/>
          </a:xfrm>
          <a:prstGeom prst="rect">
            <a:avLst/>
          </a:prstGeom>
          <a:noFill/>
          <a:ln w="9525">
            <a:noFill/>
            <a:miter lim="800000"/>
            <a:headEnd/>
            <a:tailEnd/>
          </a:ln>
        </p:spPr>
        <p:txBody>
          <a:bodyPr wrap="square">
            <a:spAutoFit/>
          </a:bodyPr>
          <a:lstStyle/>
          <a:p>
            <a:r>
              <a:rPr lang="ja-JP" altLang="en-US" sz="1200">
                <a:latin typeface="メイリオ" panose="020B0604030504040204" pitchFamily="50" charset="-128"/>
                <a:ea typeface="メイリオ" panose="020B0604030504040204" pitchFamily="50" charset="-128"/>
              </a:rPr>
              <a:t>警察</a:t>
            </a:r>
            <a:r>
              <a:rPr lang="ja-JP" altLang="en-US" sz="1200" dirty="0">
                <a:latin typeface="メイリオ" panose="020B0604030504040204" pitchFamily="50" charset="-128"/>
                <a:ea typeface="メイリオ" panose="020B0604030504040204" pitchFamily="50" charset="-128"/>
              </a:rPr>
              <a:t>やごみ処理、道路など、公的サービスの提供には多くのコストがかかっていることを確認する。</a:t>
            </a:r>
          </a:p>
        </p:txBody>
      </p:sp>
      <p:sp>
        <p:nvSpPr>
          <p:cNvPr id="11" name="Rectangle 8">
            <a:extLst>
              <a:ext uri="{FF2B5EF4-FFF2-40B4-BE49-F238E27FC236}">
                <a16:creationId xmlns:a16="http://schemas.microsoft.com/office/drawing/2014/main" id="{04590672-F708-85B3-9C92-311F4A0662AE}"/>
              </a:ext>
            </a:extLst>
          </p:cNvPr>
          <p:cNvSpPr>
            <a:spLocks noChangeArrowheads="1"/>
          </p:cNvSpPr>
          <p:nvPr/>
        </p:nvSpPr>
        <p:spPr bwMode="auto">
          <a:xfrm>
            <a:off x="200643" y="3527061"/>
            <a:ext cx="151372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公共サービス</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5" name="Rectangle 8">
            <a:extLst>
              <a:ext uri="{FF2B5EF4-FFF2-40B4-BE49-F238E27FC236}">
                <a16:creationId xmlns:a16="http://schemas.microsoft.com/office/drawing/2014/main" id="{63D1CE14-64E4-809D-ADF5-23E4B5437955}"/>
              </a:ext>
            </a:extLst>
          </p:cNvPr>
          <p:cNvSpPr>
            <a:spLocks noChangeArrowheads="1"/>
          </p:cNvSpPr>
          <p:nvPr/>
        </p:nvSpPr>
        <p:spPr bwMode="auto">
          <a:xfrm>
            <a:off x="4679404" y="3527061"/>
            <a:ext cx="151372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公共施設</a:t>
            </a:r>
          </a:p>
        </p:txBody>
      </p:sp>
      <p:sp>
        <p:nvSpPr>
          <p:cNvPr id="16" name="Rectangle 8">
            <a:extLst>
              <a:ext uri="{FF2B5EF4-FFF2-40B4-BE49-F238E27FC236}">
                <a16:creationId xmlns:a16="http://schemas.microsoft.com/office/drawing/2014/main" id="{4AC76F3B-D3EC-D19F-6CC2-A5E0DF861E18}"/>
              </a:ext>
            </a:extLst>
          </p:cNvPr>
          <p:cNvSpPr>
            <a:spLocks noChangeArrowheads="1"/>
          </p:cNvSpPr>
          <p:nvPr/>
        </p:nvSpPr>
        <p:spPr bwMode="auto">
          <a:xfrm>
            <a:off x="174900" y="4248624"/>
            <a:ext cx="2412876"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公的サービスと政府の役割</a:t>
            </a:r>
          </a:p>
        </p:txBody>
      </p:sp>
      <p:cxnSp>
        <p:nvCxnSpPr>
          <p:cNvPr id="18" name="直線コネクタ 17">
            <a:extLst>
              <a:ext uri="{FF2B5EF4-FFF2-40B4-BE49-F238E27FC236}">
                <a16:creationId xmlns:a16="http://schemas.microsoft.com/office/drawing/2014/main" id="{B8F12F8E-3893-3851-E7A5-BB7151D45D8A}"/>
              </a:ext>
            </a:extLst>
          </p:cNvPr>
          <p:cNvCxnSpPr>
            <a:cxnSpLocks/>
          </p:cNvCxnSpPr>
          <p:nvPr/>
        </p:nvCxnSpPr>
        <p:spPr>
          <a:xfrm>
            <a:off x="225836" y="4200013"/>
            <a:ext cx="863675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26028DF9-50A7-4A45-112C-113F88A1B5F2}"/>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5</a:t>
            </a:fld>
            <a:endParaRPr kumimoji="1" lang="ja-JP" altLang="en-US"/>
          </a:p>
        </p:txBody>
      </p:sp>
      <p:pic>
        <p:nvPicPr>
          <p:cNvPr id="5" name="図 4">
            <a:extLst>
              <a:ext uri="{FF2B5EF4-FFF2-40B4-BE49-F238E27FC236}">
                <a16:creationId xmlns:a16="http://schemas.microsoft.com/office/drawing/2014/main" id="{DB38F679-AC5C-0867-B651-790DCBC895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409" y="716539"/>
            <a:ext cx="3645121" cy="2748022"/>
          </a:xfrm>
          <a:prstGeom prst="rect">
            <a:avLst/>
          </a:prstGeom>
          <a:ln>
            <a:solidFill>
              <a:schemeClr val="tx1"/>
            </a:solidFill>
          </a:ln>
        </p:spPr>
      </p:pic>
    </p:spTree>
    <p:extLst>
      <p:ext uri="{BB962C8B-B14F-4D97-AF65-F5344CB8AC3E}">
        <p14:creationId xmlns:p14="http://schemas.microsoft.com/office/powerpoint/2010/main" val="2411157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E56062E5-3F80-410F-8E11-E1956BCAF80D}"/>
              </a:ext>
            </a:extLst>
          </p:cNvPr>
          <p:cNvSpPr>
            <a:spLocks noChangeArrowheads="1"/>
          </p:cNvSpPr>
          <p:nvPr/>
        </p:nvSpPr>
        <p:spPr bwMode="auto">
          <a:xfrm>
            <a:off x="4218146" y="1016172"/>
            <a:ext cx="2170428" cy="65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教育</a:t>
            </a:r>
            <a:r>
              <a:rPr lang="ja-JP" altLang="en-US" sz="1200" dirty="0">
                <a:latin typeface="メイリオ" panose="020B0604030504040204" pitchFamily="50" charset="-128"/>
                <a:ea typeface="メイリオ" panose="020B0604030504040204" pitchFamily="50" charset="-128"/>
              </a:rPr>
              <a:t>を受けるためにどれだけの税金が使われているか理解</a:t>
            </a:r>
            <a:r>
              <a:rPr lang="ja-JP" altLang="en-US" sz="1200">
                <a:latin typeface="メイリオ" panose="020B0604030504040204" pitchFamily="50" charset="-128"/>
                <a:ea typeface="メイリオ" panose="020B0604030504040204" pitchFamily="50" charset="-128"/>
              </a:rPr>
              <a:t>させる。</a:t>
            </a:r>
            <a:endParaRPr lang="en-US" altLang="ja-JP" sz="1200" dirty="0">
              <a:latin typeface="メイリオ" panose="020B0604030504040204" pitchFamily="50" charset="-128"/>
              <a:ea typeface="メイリオ" panose="020B0604030504040204" pitchFamily="50" charset="-128"/>
            </a:endParaRPr>
          </a:p>
        </p:txBody>
      </p:sp>
      <p:sp>
        <p:nvSpPr>
          <p:cNvPr id="13" name="Rectangle 15">
            <a:extLst>
              <a:ext uri="{FF2B5EF4-FFF2-40B4-BE49-F238E27FC236}">
                <a16:creationId xmlns:a16="http://schemas.microsoft.com/office/drawing/2014/main" id="{D6001865-7926-4003-A22C-F4FE5013E55F}"/>
              </a:ext>
            </a:extLst>
          </p:cNvPr>
          <p:cNvSpPr>
            <a:spLocks noChangeArrowheads="1"/>
          </p:cNvSpPr>
          <p:nvPr/>
        </p:nvSpPr>
        <p:spPr bwMode="auto">
          <a:xfrm>
            <a:off x="4242030" y="2128539"/>
            <a:ext cx="2274186" cy="367645"/>
          </a:xfrm>
          <a:prstGeom prst="rect">
            <a:avLst/>
          </a:prstGeom>
          <a:solidFill>
            <a:srgbClr val="1AB7FE"/>
          </a:solidFill>
          <a:ln>
            <a:noFill/>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latin typeface="メイリオ" panose="020B0604030504040204" pitchFamily="50" charset="-128"/>
              <a:ea typeface="メイリオ" panose="020B0604030504040204" pitchFamily="50" charset="-128"/>
            </a:endParaRPr>
          </a:p>
        </p:txBody>
      </p:sp>
      <p:sp>
        <p:nvSpPr>
          <p:cNvPr id="14" name="Rectangle 16">
            <a:extLst>
              <a:ext uri="{FF2B5EF4-FFF2-40B4-BE49-F238E27FC236}">
                <a16:creationId xmlns:a16="http://schemas.microsoft.com/office/drawing/2014/main" id="{AD5AAB89-756A-47E0-9075-CA40975DC9EE}"/>
              </a:ext>
            </a:extLst>
          </p:cNvPr>
          <p:cNvSpPr>
            <a:spLocks noChangeArrowheads="1"/>
          </p:cNvSpPr>
          <p:nvPr/>
        </p:nvSpPr>
        <p:spPr bwMode="auto">
          <a:xfrm>
            <a:off x="4242030" y="2588095"/>
            <a:ext cx="2274186" cy="367645"/>
          </a:xfrm>
          <a:prstGeom prst="rect">
            <a:avLst/>
          </a:prstGeom>
          <a:solidFill>
            <a:srgbClr val="0984E9"/>
          </a:solidFill>
          <a:ln>
            <a:noFill/>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latin typeface="メイリオ" panose="020B0604030504040204" pitchFamily="50" charset="-128"/>
              <a:ea typeface="メイリオ" panose="020B0604030504040204" pitchFamily="50" charset="-128"/>
            </a:endParaRPr>
          </a:p>
        </p:txBody>
      </p:sp>
      <p:sp>
        <p:nvSpPr>
          <p:cNvPr id="15" name="Rectangle 17">
            <a:extLst>
              <a:ext uri="{FF2B5EF4-FFF2-40B4-BE49-F238E27FC236}">
                <a16:creationId xmlns:a16="http://schemas.microsoft.com/office/drawing/2014/main" id="{DFD928C0-1DC2-46A6-A08D-9A2729E4F8F4}"/>
              </a:ext>
            </a:extLst>
          </p:cNvPr>
          <p:cNvSpPr>
            <a:spLocks noChangeArrowheads="1"/>
          </p:cNvSpPr>
          <p:nvPr/>
        </p:nvSpPr>
        <p:spPr bwMode="auto">
          <a:xfrm>
            <a:off x="4242030" y="3055311"/>
            <a:ext cx="2274186" cy="367645"/>
          </a:xfrm>
          <a:prstGeom prst="rect">
            <a:avLst/>
          </a:prstGeom>
          <a:solidFill>
            <a:srgbClr val="005BAD"/>
          </a:solidFill>
          <a:ln>
            <a:noFill/>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latin typeface="メイリオ" panose="020B0604030504040204" pitchFamily="50" charset="-128"/>
              <a:ea typeface="メイリオ" panose="020B0604030504040204" pitchFamily="50" charset="-128"/>
            </a:endParaRPr>
          </a:p>
        </p:txBody>
      </p:sp>
      <p:sp>
        <p:nvSpPr>
          <p:cNvPr id="16" name="Rectangle 18">
            <a:extLst>
              <a:ext uri="{FF2B5EF4-FFF2-40B4-BE49-F238E27FC236}">
                <a16:creationId xmlns:a16="http://schemas.microsoft.com/office/drawing/2014/main" id="{0668DE54-DFD0-4F88-B4FB-85E80E3096BC}"/>
              </a:ext>
            </a:extLst>
          </p:cNvPr>
          <p:cNvSpPr>
            <a:spLocks noChangeArrowheads="1"/>
          </p:cNvSpPr>
          <p:nvPr/>
        </p:nvSpPr>
        <p:spPr bwMode="auto">
          <a:xfrm>
            <a:off x="4242030" y="2199387"/>
            <a:ext cx="668770"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小学生</a:t>
            </a:r>
          </a:p>
        </p:txBody>
      </p:sp>
      <p:sp>
        <p:nvSpPr>
          <p:cNvPr id="17" name="Rectangle 19">
            <a:extLst>
              <a:ext uri="{FF2B5EF4-FFF2-40B4-BE49-F238E27FC236}">
                <a16:creationId xmlns:a16="http://schemas.microsoft.com/office/drawing/2014/main" id="{049F2577-A1E8-4711-867A-96FFA959327C}"/>
              </a:ext>
            </a:extLst>
          </p:cNvPr>
          <p:cNvSpPr>
            <a:spLocks noChangeArrowheads="1"/>
          </p:cNvSpPr>
          <p:nvPr/>
        </p:nvSpPr>
        <p:spPr bwMode="auto">
          <a:xfrm>
            <a:off x="4242030" y="2653199"/>
            <a:ext cx="668770"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中学生</a:t>
            </a:r>
          </a:p>
        </p:txBody>
      </p:sp>
      <p:sp>
        <p:nvSpPr>
          <p:cNvPr id="18" name="Rectangle 20">
            <a:extLst>
              <a:ext uri="{FF2B5EF4-FFF2-40B4-BE49-F238E27FC236}">
                <a16:creationId xmlns:a16="http://schemas.microsoft.com/office/drawing/2014/main" id="{577C5599-8107-4780-BF6E-784241AC22AE}"/>
              </a:ext>
            </a:extLst>
          </p:cNvPr>
          <p:cNvSpPr>
            <a:spLocks noChangeArrowheads="1"/>
          </p:cNvSpPr>
          <p:nvPr/>
        </p:nvSpPr>
        <p:spPr bwMode="auto">
          <a:xfrm>
            <a:off x="4228097" y="3120415"/>
            <a:ext cx="1560463"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高校生（全日制）</a:t>
            </a:r>
          </a:p>
        </p:txBody>
      </p:sp>
      <p:sp>
        <p:nvSpPr>
          <p:cNvPr id="19" name="Rectangle 21">
            <a:extLst>
              <a:ext uri="{FF2B5EF4-FFF2-40B4-BE49-F238E27FC236}">
                <a16:creationId xmlns:a16="http://schemas.microsoft.com/office/drawing/2014/main" id="{62D11178-522C-407D-B9FF-79347BC1BBA4}"/>
              </a:ext>
            </a:extLst>
          </p:cNvPr>
          <p:cNvSpPr>
            <a:spLocks noChangeArrowheads="1"/>
          </p:cNvSpPr>
          <p:nvPr/>
        </p:nvSpPr>
        <p:spPr bwMode="auto">
          <a:xfrm>
            <a:off x="5430313" y="2189813"/>
            <a:ext cx="958261"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約</a:t>
            </a:r>
            <a:r>
              <a:rPr lang="en-US" altLang="ja-JP" sz="1000" dirty="0">
                <a:solidFill>
                  <a:schemeClr val="bg1"/>
                </a:solidFill>
                <a:latin typeface="メイリオ" panose="020B0604030504040204" pitchFamily="50" charset="-128"/>
                <a:ea typeface="メイリオ" panose="020B0604030504040204" pitchFamily="50" charset="-128"/>
              </a:rPr>
              <a:t>941,000</a:t>
            </a:r>
            <a:r>
              <a:rPr lang="ja-JP" altLang="en-US" sz="1000" dirty="0">
                <a:solidFill>
                  <a:schemeClr val="bg1"/>
                </a:solidFill>
                <a:latin typeface="メイリオ" panose="020B0604030504040204" pitchFamily="50" charset="-128"/>
                <a:ea typeface="メイリオ" panose="020B0604030504040204" pitchFamily="50" charset="-128"/>
              </a:rPr>
              <a:t>円</a:t>
            </a:r>
          </a:p>
        </p:txBody>
      </p:sp>
      <p:sp>
        <p:nvSpPr>
          <p:cNvPr id="20" name="Rectangle 22">
            <a:extLst>
              <a:ext uri="{FF2B5EF4-FFF2-40B4-BE49-F238E27FC236}">
                <a16:creationId xmlns:a16="http://schemas.microsoft.com/office/drawing/2014/main" id="{A961FCE4-2D79-498F-B349-E1520242DA9E}"/>
              </a:ext>
            </a:extLst>
          </p:cNvPr>
          <p:cNvSpPr>
            <a:spLocks noChangeArrowheads="1"/>
          </p:cNvSpPr>
          <p:nvPr/>
        </p:nvSpPr>
        <p:spPr bwMode="auto">
          <a:xfrm>
            <a:off x="5430313" y="2651284"/>
            <a:ext cx="1085203"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約</a:t>
            </a:r>
            <a:r>
              <a:rPr lang="en-US" altLang="ja-JP" sz="1000" dirty="0">
                <a:solidFill>
                  <a:schemeClr val="bg1"/>
                </a:solidFill>
                <a:latin typeface="メイリオ" panose="020B0604030504040204" pitchFamily="50" charset="-128"/>
                <a:ea typeface="メイリオ" panose="020B0604030504040204" pitchFamily="50" charset="-128"/>
              </a:rPr>
              <a:t>1,086,000</a:t>
            </a:r>
            <a:r>
              <a:rPr lang="ja-JP" altLang="en-US" sz="1000" dirty="0">
                <a:solidFill>
                  <a:schemeClr val="bg1"/>
                </a:solidFill>
                <a:latin typeface="メイリオ" panose="020B0604030504040204" pitchFamily="50" charset="-128"/>
                <a:ea typeface="メイリオ" panose="020B0604030504040204" pitchFamily="50" charset="-128"/>
              </a:rPr>
              <a:t>円</a:t>
            </a:r>
          </a:p>
        </p:txBody>
      </p:sp>
      <p:sp>
        <p:nvSpPr>
          <p:cNvPr id="21" name="Rectangle 23">
            <a:extLst>
              <a:ext uri="{FF2B5EF4-FFF2-40B4-BE49-F238E27FC236}">
                <a16:creationId xmlns:a16="http://schemas.microsoft.com/office/drawing/2014/main" id="{B1748F3B-6B73-45F2-A476-7D6FB191A62B}"/>
              </a:ext>
            </a:extLst>
          </p:cNvPr>
          <p:cNvSpPr>
            <a:spLocks noChangeArrowheads="1"/>
          </p:cNvSpPr>
          <p:nvPr/>
        </p:nvSpPr>
        <p:spPr bwMode="auto">
          <a:xfrm>
            <a:off x="5430313" y="3118500"/>
            <a:ext cx="1264780"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約</a:t>
            </a:r>
            <a:r>
              <a:rPr lang="en-US" altLang="ja-JP" sz="1000" dirty="0">
                <a:solidFill>
                  <a:schemeClr val="bg1"/>
                </a:solidFill>
                <a:latin typeface="メイリオ" panose="020B0604030504040204" pitchFamily="50" charset="-128"/>
                <a:ea typeface="メイリオ" panose="020B0604030504040204" pitchFamily="50" charset="-128"/>
              </a:rPr>
              <a:t>1,127,000</a:t>
            </a:r>
            <a:r>
              <a:rPr lang="ja-JP" altLang="en-US" sz="1000" dirty="0">
                <a:solidFill>
                  <a:schemeClr val="bg1"/>
                </a:solidFill>
                <a:latin typeface="メイリオ" panose="020B0604030504040204" pitchFamily="50" charset="-128"/>
                <a:ea typeface="メイリオ" panose="020B0604030504040204" pitchFamily="50" charset="-128"/>
              </a:rPr>
              <a:t>円</a:t>
            </a:r>
          </a:p>
        </p:txBody>
      </p:sp>
      <p:sp>
        <p:nvSpPr>
          <p:cNvPr id="22" name="AutoShape 24">
            <a:extLst>
              <a:ext uri="{FF2B5EF4-FFF2-40B4-BE49-F238E27FC236}">
                <a16:creationId xmlns:a16="http://schemas.microsoft.com/office/drawing/2014/main" id="{57A329FB-EFA3-4838-A022-1A5865CC6F59}"/>
              </a:ext>
            </a:extLst>
          </p:cNvPr>
          <p:cNvSpPr>
            <a:spLocks/>
          </p:cNvSpPr>
          <p:nvPr/>
        </p:nvSpPr>
        <p:spPr bwMode="auto">
          <a:xfrm>
            <a:off x="6598205" y="2220450"/>
            <a:ext cx="148616" cy="643379"/>
          </a:xfrm>
          <a:prstGeom prst="rightBrace">
            <a:avLst>
              <a:gd name="adj1" fmla="val 29167"/>
              <a:gd name="adj2" fmla="val 50000"/>
            </a:avLst>
          </a:prstGeom>
          <a:noFill/>
          <a:ln w="28575">
            <a:solidFill>
              <a:schemeClr val="accent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latin typeface="メイリオ" panose="020B0604030504040204" pitchFamily="50" charset="-128"/>
              <a:ea typeface="メイリオ" panose="020B0604030504040204" pitchFamily="50" charset="-128"/>
            </a:endParaRPr>
          </a:p>
        </p:txBody>
      </p:sp>
      <p:sp>
        <p:nvSpPr>
          <p:cNvPr id="23" name="Rectangle 25">
            <a:extLst>
              <a:ext uri="{FF2B5EF4-FFF2-40B4-BE49-F238E27FC236}">
                <a16:creationId xmlns:a16="http://schemas.microsoft.com/office/drawing/2014/main" id="{7CFBEEF8-D3DA-4098-9E83-C886EEE89214}"/>
              </a:ext>
            </a:extLst>
          </p:cNvPr>
          <p:cNvSpPr>
            <a:spLocks noChangeArrowheads="1"/>
          </p:cNvSpPr>
          <p:nvPr/>
        </p:nvSpPr>
        <p:spPr bwMode="auto">
          <a:xfrm>
            <a:off x="6789656" y="2294031"/>
            <a:ext cx="165954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1200">
                <a:solidFill>
                  <a:srgbClr val="FF9900"/>
                </a:solidFill>
                <a:latin typeface="メイリオ" panose="020B0604030504040204" pitchFamily="50" charset="-128"/>
                <a:ea typeface="メイリオ" panose="020B0604030504040204" pitchFamily="50" charset="-128"/>
              </a:rPr>
              <a:t>　</a:t>
            </a:r>
            <a:r>
              <a:rPr lang="en-US" altLang="ja-JP" sz="1200" dirty="0">
                <a:solidFill>
                  <a:srgbClr val="1AB7FE"/>
                </a:solidFill>
                <a:latin typeface="メイリオ" panose="020B0604030504040204" pitchFamily="50" charset="-128"/>
                <a:ea typeface="メイリオ" panose="020B0604030504040204" pitchFamily="50" charset="-128"/>
              </a:rPr>
              <a:t>941,000</a:t>
            </a:r>
            <a:r>
              <a:rPr lang="ja-JP" altLang="en-US" sz="1200" dirty="0">
                <a:solidFill>
                  <a:srgbClr val="1AB7FE"/>
                </a:solidFill>
                <a:latin typeface="メイリオ" panose="020B0604030504040204" pitchFamily="50" charset="-128"/>
                <a:ea typeface="メイリオ" panose="020B0604030504040204" pitchFamily="50" charset="-128"/>
              </a:rPr>
              <a:t>円</a:t>
            </a:r>
            <a:r>
              <a:rPr lang="en-US" altLang="ja-JP" sz="1200" dirty="0">
                <a:solidFill>
                  <a:srgbClr val="1AB7FE"/>
                </a:solidFill>
                <a:latin typeface="メイリオ" panose="020B0604030504040204" pitchFamily="50" charset="-128"/>
                <a:ea typeface="メイリオ" panose="020B0604030504040204" pitchFamily="50" charset="-128"/>
              </a:rPr>
              <a:t>×6</a:t>
            </a:r>
            <a:r>
              <a:rPr lang="ja-JP" altLang="en-US" sz="1200">
                <a:solidFill>
                  <a:srgbClr val="1AB7FE"/>
                </a:solidFill>
                <a:latin typeface="メイリオ" panose="020B0604030504040204" pitchFamily="50" charset="-128"/>
                <a:ea typeface="メイリオ" panose="020B0604030504040204" pitchFamily="50" charset="-128"/>
              </a:rPr>
              <a:t>年 </a:t>
            </a:r>
            <a:br>
              <a:rPr lang="en-US" altLang="ja-JP" sz="1200" dirty="0">
                <a:solidFill>
                  <a:srgbClr val="FF9900"/>
                </a:solidFill>
                <a:latin typeface="メイリオ" panose="020B0604030504040204" pitchFamily="50" charset="-128"/>
                <a:ea typeface="メイリオ" panose="020B0604030504040204" pitchFamily="50" charset="-128"/>
              </a:rPr>
            </a:br>
            <a:r>
              <a:rPr lang="en-US" altLang="ja-JP" sz="1200" dirty="0">
                <a:latin typeface="メイリオ" panose="020B0604030504040204" pitchFamily="50" charset="-128"/>
                <a:ea typeface="メイリオ" panose="020B0604030504040204" pitchFamily="50" charset="-128"/>
              </a:rPr>
              <a:t>+ </a:t>
            </a:r>
            <a:r>
              <a:rPr lang="en-US" altLang="ja-JP" sz="1200" dirty="0">
                <a:solidFill>
                  <a:srgbClr val="0984E9"/>
                </a:solidFill>
                <a:latin typeface="メイリオ" panose="020B0604030504040204" pitchFamily="50" charset="-128"/>
                <a:ea typeface="メイリオ" panose="020B0604030504040204" pitchFamily="50" charset="-128"/>
              </a:rPr>
              <a:t>1,086,000</a:t>
            </a:r>
            <a:r>
              <a:rPr lang="ja-JP" altLang="en-US" sz="1200" dirty="0">
                <a:solidFill>
                  <a:srgbClr val="0984E9"/>
                </a:solidFill>
                <a:latin typeface="メイリオ" panose="020B0604030504040204" pitchFamily="50" charset="-128"/>
                <a:ea typeface="メイリオ" panose="020B0604030504040204" pitchFamily="50" charset="-128"/>
              </a:rPr>
              <a:t>円</a:t>
            </a:r>
            <a:r>
              <a:rPr lang="en-US" altLang="ja-JP" sz="1200" dirty="0">
                <a:solidFill>
                  <a:srgbClr val="0984E9"/>
                </a:solidFill>
                <a:latin typeface="メイリオ" panose="020B0604030504040204" pitchFamily="50" charset="-128"/>
                <a:ea typeface="メイリオ" panose="020B0604030504040204" pitchFamily="50" charset="-128"/>
              </a:rPr>
              <a:t>×3</a:t>
            </a:r>
            <a:r>
              <a:rPr lang="ja-JP" altLang="en-US" sz="1200" dirty="0">
                <a:solidFill>
                  <a:srgbClr val="0984E9"/>
                </a:solidFill>
                <a:latin typeface="メイリオ" panose="020B0604030504040204" pitchFamily="50" charset="-128"/>
                <a:ea typeface="メイリオ" panose="020B0604030504040204" pitchFamily="50" charset="-128"/>
              </a:rPr>
              <a:t>年</a:t>
            </a:r>
          </a:p>
          <a:p>
            <a:pPr eaLnBrk="1" hangingPunct="1">
              <a:lnSpc>
                <a:spcPct val="110000"/>
              </a:lnSpc>
              <a:spcBef>
                <a:spcPct val="0"/>
              </a:spcBef>
              <a:buFontTx/>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8,904,000</a:t>
            </a:r>
            <a:r>
              <a:rPr lang="ja-JP" altLang="en-US" sz="1200" dirty="0">
                <a:latin typeface="メイリオ" panose="020B0604030504040204" pitchFamily="50" charset="-128"/>
                <a:ea typeface="メイリオ" panose="020B0604030504040204" pitchFamily="50" charset="-128"/>
              </a:rPr>
              <a:t>円</a:t>
            </a:r>
          </a:p>
        </p:txBody>
      </p:sp>
      <p:sp>
        <p:nvSpPr>
          <p:cNvPr id="24" name="Rectangle 26">
            <a:extLst>
              <a:ext uri="{FF2B5EF4-FFF2-40B4-BE49-F238E27FC236}">
                <a16:creationId xmlns:a16="http://schemas.microsoft.com/office/drawing/2014/main" id="{12E4DAAE-5DBB-412C-B6FB-024F71A751FD}"/>
              </a:ext>
            </a:extLst>
          </p:cNvPr>
          <p:cNvSpPr>
            <a:spLocks noChangeArrowheads="1"/>
          </p:cNvSpPr>
          <p:nvPr/>
        </p:nvSpPr>
        <p:spPr bwMode="auto">
          <a:xfrm>
            <a:off x="6789656" y="2117020"/>
            <a:ext cx="1362309" cy="28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100" dirty="0">
                <a:latin typeface="メイリオ" panose="020B0604030504040204" pitchFamily="50" charset="-128"/>
                <a:ea typeface="メイリオ" panose="020B0604030504040204" pitchFamily="50" charset="-128"/>
              </a:rPr>
              <a:t>義務教育</a:t>
            </a:r>
            <a:r>
              <a:rPr lang="en-US" altLang="ja-JP" sz="1100" dirty="0">
                <a:latin typeface="メイリオ" panose="020B0604030504040204" pitchFamily="50" charset="-128"/>
                <a:ea typeface="メイリオ" panose="020B0604030504040204" pitchFamily="50" charset="-128"/>
              </a:rPr>
              <a:t>9</a:t>
            </a:r>
            <a:r>
              <a:rPr lang="ja-JP" altLang="en-US" sz="1100" dirty="0">
                <a:latin typeface="メイリオ" panose="020B0604030504040204" pitchFamily="50" charset="-128"/>
                <a:ea typeface="メイリオ" panose="020B0604030504040204" pitchFamily="50" charset="-128"/>
              </a:rPr>
              <a:t>年間で</a:t>
            </a:r>
          </a:p>
        </p:txBody>
      </p:sp>
      <p:sp>
        <p:nvSpPr>
          <p:cNvPr id="28" name="Rectangle 3">
            <a:extLst>
              <a:ext uri="{FF2B5EF4-FFF2-40B4-BE49-F238E27FC236}">
                <a16:creationId xmlns:a16="http://schemas.microsoft.com/office/drawing/2014/main" id="{B5FE0801-E623-4B0B-837E-CC7760108802}"/>
              </a:ext>
            </a:extLst>
          </p:cNvPr>
          <p:cNvSpPr txBox="1">
            <a:spLocks noChangeArrowheads="1"/>
          </p:cNvSpPr>
          <p:nvPr/>
        </p:nvSpPr>
        <p:spPr>
          <a:xfrm>
            <a:off x="152400" y="152400"/>
            <a:ext cx="5757044"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１．生活と税金の関わりについて考えてみよう（生徒用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７</a:t>
            </a:r>
            <a:r>
              <a:rPr lang="en-US" altLang="ja-JP" sz="1500" b="1" kern="0" dirty="0">
                <a:solidFill>
                  <a:schemeClr val="bg1"/>
                </a:solidFill>
                <a:latin typeface="メイリオ" panose="020B0604030504040204" pitchFamily="50" charset="-128"/>
                <a:ea typeface="メイリオ" panose="020B0604030504040204" pitchFamily="50" charset="-128"/>
              </a:rPr>
              <a:t>‐</a:t>
            </a:r>
            <a:r>
              <a:rPr lang="ja-JP" altLang="en-US" sz="1500" b="1" kern="0" dirty="0">
                <a:solidFill>
                  <a:schemeClr val="bg1"/>
                </a:solidFill>
                <a:latin typeface="メイリオ" panose="020B0604030504040204" pitchFamily="50" charset="-128"/>
                <a:ea typeface="メイリオ" panose="020B0604030504040204" pitchFamily="50" charset="-128"/>
              </a:rPr>
              <a:t>８）</a:t>
            </a:r>
          </a:p>
        </p:txBody>
      </p:sp>
      <p:pic>
        <p:nvPicPr>
          <p:cNvPr id="29" name="図 28">
            <a:extLst>
              <a:ext uri="{FF2B5EF4-FFF2-40B4-BE49-F238E27FC236}">
                <a16:creationId xmlns:a16="http://schemas.microsoft.com/office/drawing/2014/main" id="{AC217A99-E061-4DBD-A979-1AF58BE434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571" y="3841560"/>
            <a:ext cx="3658110" cy="2743583"/>
          </a:xfrm>
          <a:prstGeom prst="rect">
            <a:avLst/>
          </a:prstGeom>
          <a:ln w="9525">
            <a:solidFill>
              <a:schemeClr val="accent5">
                <a:lumMod val="90000"/>
              </a:schemeClr>
            </a:solidFill>
          </a:ln>
        </p:spPr>
      </p:pic>
      <p:sp>
        <p:nvSpPr>
          <p:cNvPr id="32" name="Rectangle 4">
            <a:extLst>
              <a:ext uri="{FF2B5EF4-FFF2-40B4-BE49-F238E27FC236}">
                <a16:creationId xmlns:a16="http://schemas.microsoft.com/office/drawing/2014/main" id="{DA71E3A3-771C-45E8-81CC-AEC08854FA67}"/>
              </a:ext>
            </a:extLst>
          </p:cNvPr>
          <p:cNvSpPr>
            <a:spLocks noChangeArrowheads="1"/>
          </p:cNvSpPr>
          <p:nvPr/>
        </p:nvSpPr>
        <p:spPr bwMode="auto">
          <a:xfrm>
            <a:off x="4108619" y="4203903"/>
            <a:ext cx="4559909" cy="461665"/>
          </a:xfrm>
          <a:prstGeom prst="rect">
            <a:avLst/>
          </a:prstGeom>
          <a:noFill/>
          <a:ln w="9525">
            <a:noFill/>
            <a:miter lim="800000"/>
            <a:headEnd/>
            <a:tailEnd/>
          </a:ln>
        </p:spPr>
        <p:txBody>
          <a:bodyPr wrap="square">
            <a:spAutoFit/>
          </a:bodyPr>
          <a:lstStyle/>
          <a:p>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私たちの暮らしを豊かで安全、便利にするため、様々な場面で税金が使われていることを理解させる。</a:t>
            </a:r>
            <a:endParaRPr lang="en-US" altLang="ja-JP" sz="1200" dirty="0">
              <a:latin typeface="メイリオ" panose="020B0604030504040204" pitchFamily="50" charset="-128"/>
              <a:ea typeface="メイリオ" panose="020B0604030504040204" pitchFamily="50" charset="-128"/>
            </a:endParaRPr>
          </a:p>
        </p:txBody>
      </p:sp>
      <p:sp>
        <p:nvSpPr>
          <p:cNvPr id="33" name="角丸四角形 40">
            <a:extLst>
              <a:ext uri="{FF2B5EF4-FFF2-40B4-BE49-F238E27FC236}">
                <a16:creationId xmlns:a16="http://schemas.microsoft.com/office/drawing/2014/main" id="{E53DE508-18E7-4542-8190-9F47FE076940}"/>
              </a:ext>
            </a:extLst>
          </p:cNvPr>
          <p:cNvSpPr/>
          <p:nvPr/>
        </p:nvSpPr>
        <p:spPr>
          <a:xfrm>
            <a:off x="5067156" y="3414947"/>
            <a:ext cx="3924513" cy="2769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10000"/>
              </a:lnSpc>
            </a:pPr>
            <a:r>
              <a:rPr lang="en-US" altLang="ja-JP" sz="800" dirty="0">
                <a:solidFill>
                  <a:schemeClr val="tx1"/>
                </a:solidFill>
                <a:latin typeface="メイリオ" panose="020B0604030504040204" pitchFamily="50" charset="-128"/>
                <a:ea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rPr>
              <a:t>出所：文部科学省</a:t>
            </a:r>
            <a:r>
              <a:rPr lang="en-US" altLang="ja-JP" sz="800" dirty="0">
                <a:solidFill>
                  <a:schemeClr val="tx1"/>
                </a:solidFill>
                <a:latin typeface="メイリオ" panose="020B0604030504040204" pitchFamily="50" charset="-128"/>
                <a:ea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rPr>
              <a:t>令和５年度地方教育費調査（令和４会計年度）」　　　</a:t>
            </a:r>
          </a:p>
        </p:txBody>
      </p:sp>
      <p:sp>
        <p:nvSpPr>
          <p:cNvPr id="2" name="角丸四角形 1">
            <a:extLst>
              <a:ext uri="{FF2B5EF4-FFF2-40B4-BE49-F238E27FC236}">
                <a16:creationId xmlns:a16="http://schemas.microsoft.com/office/drawing/2014/main" id="{4F77859D-42C3-C4BA-4E46-26C7DF2E0E67}"/>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3" name="角丸四角形 2">
            <a:extLst>
              <a:ext uri="{FF2B5EF4-FFF2-40B4-BE49-F238E27FC236}">
                <a16:creationId xmlns:a16="http://schemas.microsoft.com/office/drawing/2014/main" id="{EB4D2923-DCB1-3727-4486-03911E8167A4}"/>
              </a:ext>
            </a:extLst>
          </p:cNvPr>
          <p:cNvSpPr/>
          <p:nvPr/>
        </p:nvSpPr>
        <p:spPr>
          <a:xfrm>
            <a:off x="6733937" y="682207"/>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5" name="Rectangle 5">
            <a:extLst>
              <a:ext uri="{FF2B5EF4-FFF2-40B4-BE49-F238E27FC236}">
                <a16:creationId xmlns:a16="http://schemas.microsoft.com/office/drawing/2014/main" id="{6BAD4E41-C84B-B785-A13A-61ED0D9E4968}"/>
              </a:ext>
            </a:extLst>
          </p:cNvPr>
          <p:cNvSpPr>
            <a:spLocks noChangeArrowheads="1"/>
          </p:cNvSpPr>
          <p:nvPr/>
        </p:nvSpPr>
        <p:spPr bwMode="auto">
          <a:xfrm>
            <a:off x="6666865" y="1026098"/>
            <a:ext cx="21315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indent="0" eaLnBrk="1" hangingPunct="1">
              <a:spcBef>
                <a:spcPct val="0"/>
              </a:spcBef>
              <a:buNone/>
            </a:pPr>
            <a:r>
              <a:rPr lang="ja-JP" altLang="en-US" sz="1200">
                <a:latin typeface="メイリオ" panose="020B0604030504040204" pitchFamily="50" charset="-128"/>
                <a:ea typeface="メイリオ" panose="020B0604030504040204" pitchFamily="50" charset="-128"/>
              </a:rPr>
              <a:t>中学生</a:t>
            </a:r>
            <a:r>
              <a:rPr lang="ja-JP" altLang="en-US" sz="1200" dirty="0">
                <a:latin typeface="メイリオ" panose="020B0604030504040204" pitchFamily="50" charset="-128"/>
                <a:ea typeface="メイリオ" panose="020B0604030504040204" pitchFamily="50" charset="-128"/>
              </a:rPr>
              <a:t>１人当たりの年間教育費を</a:t>
            </a:r>
            <a:r>
              <a:rPr lang="ja-JP" altLang="en-US" sz="1200">
                <a:latin typeface="メイリオ" panose="020B0604030504040204" pitchFamily="50" charset="-128"/>
                <a:ea typeface="メイリオ" panose="020B0604030504040204" pitchFamily="50" charset="-128"/>
              </a:rPr>
              <a:t>知る。</a:t>
            </a:r>
            <a:endParaRPr lang="ja-JP" altLang="en-US" sz="1200" dirty="0">
              <a:latin typeface="メイリオ" panose="020B0604030504040204" pitchFamily="50" charset="-128"/>
              <a:ea typeface="メイリオ" panose="020B0604030504040204" pitchFamily="50" charset="-128"/>
            </a:endParaRPr>
          </a:p>
        </p:txBody>
      </p:sp>
      <p:sp>
        <p:nvSpPr>
          <p:cNvPr id="8" name="Rectangle 8">
            <a:extLst>
              <a:ext uri="{FF2B5EF4-FFF2-40B4-BE49-F238E27FC236}">
                <a16:creationId xmlns:a16="http://schemas.microsoft.com/office/drawing/2014/main" id="{1A261C19-25BA-BFAA-B663-4BE7C67D3A04}"/>
              </a:ext>
            </a:extLst>
          </p:cNvPr>
          <p:cNvSpPr>
            <a:spLocks noChangeArrowheads="1"/>
          </p:cNvSpPr>
          <p:nvPr/>
        </p:nvSpPr>
        <p:spPr bwMode="auto">
          <a:xfrm>
            <a:off x="4174356" y="1638757"/>
            <a:ext cx="434237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年間教育費の公費負担額</a:t>
            </a:r>
            <a:b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b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（公立学校の児童・生徒１人当たり）：令和４年度</a:t>
            </a:r>
          </a:p>
        </p:txBody>
      </p:sp>
      <p:sp>
        <p:nvSpPr>
          <p:cNvPr id="9" name="角丸四角形 8">
            <a:extLst>
              <a:ext uri="{FF2B5EF4-FFF2-40B4-BE49-F238E27FC236}">
                <a16:creationId xmlns:a16="http://schemas.microsoft.com/office/drawing/2014/main" id="{A657C4AA-820E-AEB8-4008-3C5CBC1E2F73}"/>
              </a:ext>
            </a:extLst>
          </p:cNvPr>
          <p:cNvSpPr/>
          <p:nvPr/>
        </p:nvSpPr>
        <p:spPr>
          <a:xfrm>
            <a:off x="4200956" y="3833761"/>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cxnSp>
        <p:nvCxnSpPr>
          <p:cNvPr id="25" name="直線コネクタ 24">
            <a:extLst>
              <a:ext uri="{FF2B5EF4-FFF2-40B4-BE49-F238E27FC236}">
                <a16:creationId xmlns:a16="http://schemas.microsoft.com/office/drawing/2014/main" id="{50A1C7EA-2098-23C9-10A4-8C4650AD96AC}"/>
              </a:ext>
            </a:extLst>
          </p:cNvPr>
          <p:cNvCxnSpPr>
            <a:cxnSpLocks/>
          </p:cNvCxnSpPr>
          <p:nvPr/>
        </p:nvCxnSpPr>
        <p:spPr>
          <a:xfrm>
            <a:off x="4218146" y="3712020"/>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8237E467-F5AE-04CD-0F5B-EDBBA28CCE08}"/>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6</a:t>
            </a:fld>
            <a:endParaRPr kumimoji="1" lang="ja-JP" altLang="en-US"/>
          </a:p>
        </p:txBody>
      </p:sp>
      <p:pic>
        <p:nvPicPr>
          <p:cNvPr id="6" name="図 5" descr="グラフィカル ユーザー インターフェイス, ダイアグラム&#10;&#10;AI 生成コンテンツは誤りを含む可能性があります。">
            <a:extLst>
              <a:ext uri="{FF2B5EF4-FFF2-40B4-BE49-F238E27FC236}">
                <a16:creationId xmlns:a16="http://schemas.microsoft.com/office/drawing/2014/main" id="{7C3CED5D-E21C-1584-BF5A-2ACE96B2E3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684" y="701710"/>
            <a:ext cx="3682579" cy="2764376"/>
          </a:xfrm>
          <a:prstGeom prst="rect">
            <a:avLst/>
          </a:prstGeom>
          <a:ln>
            <a:solidFill>
              <a:schemeClr val="accent5"/>
            </a:solidFill>
          </a:ln>
        </p:spPr>
      </p:pic>
    </p:spTree>
    <p:extLst>
      <p:ext uri="{BB962C8B-B14F-4D97-AF65-F5344CB8AC3E}">
        <p14:creationId xmlns:p14="http://schemas.microsoft.com/office/powerpoint/2010/main" val="1769184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id="{6F8676B4-0CEA-4442-B996-A8612F08D808}"/>
              </a:ext>
            </a:extLst>
          </p:cNvPr>
          <p:cNvSpPr>
            <a:spLocks noChangeArrowheads="1"/>
          </p:cNvSpPr>
          <p:nvPr/>
        </p:nvSpPr>
        <p:spPr bwMode="auto">
          <a:xfrm>
            <a:off x="4481990" y="3831943"/>
            <a:ext cx="4292310" cy="228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30000"/>
              </a:lnSpc>
              <a:spcBef>
                <a:spcPct val="0"/>
              </a:spcBef>
              <a:buNone/>
            </a:pPr>
            <a:r>
              <a:rPr lang="ja-JP" altLang="en-US" sz="1000">
                <a:solidFill>
                  <a:srgbClr val="FF0000"/>
                </a:solidFill>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国を支える税は国民が負担しているが、税を納めない者がいると不公平になるため、ある種の強制力が必要となります。そのため、憲法で納税の義務が定められています。</a:t>
            </a:r>
            <a:br>
              <a:rPr lang="en-US" altLang="ja-JP" sz="1000" dirty="0">
                <a:latin typeface="メイリオ" panose="020B0604030504040204" pitchFamily="50" charset="-128"/>
                <a:ea typeface="メイリオ" panose="020B0604030504040204" pitchFamily="50" charset="-128"/>
              </a:rPr>
            </a:br>
            <a:r>
              <a:rPr lang="ja-JP" altLang="en-US" sz="100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参考）大島訴訟（サラリーマン税金訴訟）判決として有名な最高裁昭和</a:t>
            </a:r>
            <a:r>
              <a:rPr lang="en-US" altLang="ja-JP" sz="1000" dirty="0">
                <a:latin typeface="メイリオ" panose="020B0604030504040204" pitchFamily="50" charset="-128"/>
                <a:ea typeface="メイリオ" panose="020B0604030504040204" pitchFamily="50" charset="-128"/>
              </a:rPr>
              <a:t>60</a:t>
            </a:r>
            <a:r>
              <a:rPr lang="ja-JP" altLang="en-US" sz="1000" dirty="0">
                <a:latin typeface="メイリオ" panose="020B0604030504040204" pitchFamily="50" charset="-128"/>
                <a:ea typeface="メイリオ" panose="020B0604030504040204" pitchFamily="50" charset="-128"/>
              </a:rPr>
              <a:t>年３月</a:t>
            </a:r>
            <a:r>
              <a:rPr lang="en-US" altLang="ja-JP" sz="1000" dirty="0">
                <a:latin typeface="メイリオ" panose="020B0604030504040204" pitchFamily="50" charset="-128"/>
                <a:ea typeface="メイリオ" panose="020B0604030504040204" pitchFamily="50" charset="-128"/>
              </a:rPr>
              <a:t>27</a:t>
            </a:r>
            <a:r>
              <a:rPr lang="ja-JP" altLang="en-US" sz="1000" dirty="0">
                <a:latin typeface="メイリオ" panose="020B0604030504040204" pitchFamily="50" charset="-128"/>
                <a:ea typeface="メイリオ" panose="020B0604030504040204" pitchFamily="50" charset="-128"/>
              </a:rPr>
              <a:t>日大法廷判決（民集</a:t>
            </a:r>
            <a:r>
              <a:rPr lang="en-US" altLang="ja-JP" sz="1000" dirty="0">
                <a:latin typeface="メイリオ" panose="020B0604030504040204" pitchFamily="50" charset="-128"/>
                <a:ea typeface="メイリオ" panose="020B0604030504040204" pitchFamily="50" charset="-128"/>
              </a:rPr>
              <a:t>39</a:t>
            </a:r>
            <a:r>
              <a:rPr lang="ja-JP" altLang="en-US" sz="1000" dirty="0">
                <a:latin typeface="メイリオ" panose="020B0604030504040204" pitchFamily="50" charset="-128"/>
                <a:ea typeface="メイリオ" panose="020B0604030504040204" pitchFamily="50" charset="-128"/>
              </a:rPr>
              <a:t>巻２号</a:t>
            </a:r>
            <a:r>
              <a:rPr lang="en-US" altLang="ja-JP" sz="1000" dirty="0">
                <a:latin typeface="メイリオ" panose="020B0604030504040204" pitchFamily="50" charset="-128"/>
                <a:ea typeface="メイリオ" panose="020B0604030504040204" pitchFamily="50" charset="-128"/>
              </a:rPr>
              <a:t>247</a:t>
            </a:r>
            <a:r>
              <a:rPr lang="ja-JP" altLang="en-US" sz="1000" dirty="0">
                <a:latin typeface="メイリオ" panose="020B0604030504040204" pitchFamily="50" charset="-128"/>
                <a:ea typeface="メイリオ" panose="020B0604030504040204" pitchFamily="50" charset="-128"/>
              </a:rPr>
              <a:t>頁）も「およそ民主主義国家にあっては、国家の維持及び活動に必要な経費は、主権者たる国民が共同の費用として代表者を通じて定めるところにより自ら負担すべきものであり、我が国の憲法も、かかる見地の下に、国民がその総意を反映する租税立法に基づいて納税の義務を負うことを定め（</a:t>
            </a:r>
            <a:r>
              <a:rPr lang="en-US" altLang="ja-JP" sz="1000" dirty="0">
                <a:latin typeface="メイリオ" panose="020B0604030504040204" pitchFamily="50" charset="-128"/>
                <a:ea typeface="メイリオ" panose="020B0604030504040204" pitchFamily="50" charset="-128"/>
              </a:rPr>
              <a:t>30</a:t>
            </a:r>
            <a:r>
              <a:rPr lang="ja-JP" altLang="en-US" sz="1000" dirty="0">
                <a:latin typeface="メイリオ" panose="020B0604030504040204" pitchFamily="50" charset="-128"/>
                <a:ea typeface="メイリオ" panose="020B0604030504040204" pitchFamily="50" charset="-128"/>
              </a:rPr>
              <a:t>条）、新たに租税を課し又は現行の租税を変更するには、法律又は法律の定める条件によることを必要としている（</a:t>
            </a:r>
            <a:r>
              <a:rPr lang="en-US" altLang="ja-JP" sz="1000" dirty="0">
                <a:latin typeface="メイリオ" panose="020B0604030504040204" pitchFamily="50" charset="-128"/>
                <a:ea typeface="メイリオ" panose="020B0604030504040204" pitchFamily="50" charset="-128"/>
              </a:rPr>
              <a:t>84</a:t>
            </a:r>
            <a:r>
              <a:rPr lang="ja-JP" altLang="en-US" sz="1000" dirty="0">
                <a:latin typeface="メイリオ" panose="020B0604030504040204" pitchFamily="50" charset="-128"/>
                <a:ea typeface="メイリオ" panose="020B0604030504040204" pitchFamily="50" charset="-128"/>
              </a:rPr>
              <a:t>条）」と述べている。</a:t>
            </a:r>
            <a:endParaRPr lang="en-US" altLang="ja-JP" sz="1000" dirty="0">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D90E2F02-239F-4D3B-B793-4F4F39464C3C}"/>
              </a:ext>
            </a:extLst>
          </p:cNvPr>
          <p:cNvSpPr>
            <a:spLocks noChangeArrowheads="1"/>
          </p:cNvSpPr>
          <p:nvPr/>
        </p:nvSpPr>
        <p:spPr bwMode="auto">
          <a:xfrm>
            <a:off x="301871" y="3831943"/>
            <a:ext cx="4197368" cy="228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●納税の義務（憲法第</a:t>
            </a:r>
            <a:r>
              <a:rPr lang="en-US" altLang="ja-JP" sz="1000" dirty="0">
                <a:latin typeface="メイリオ" panose="020B0604030504040204" pitchFamily="50" charset="-128"/>
                <a:ea typeface="メイリオ" panose="020B0604030504040204" pitchFamily="50" charset="-128"/>
              </a:rPr>
              <a:t>30</a:t>
            </a:r>
            <a:r>
              <a:rPr lang="ja-JP" altLang="en-US" sz="1000" dirty="0">
                <a:latin typeface="メイリオ" panose="020B0604030504040204" pitchFamily="50" charset="-128"/>
                <a:ea typeface="メイリオ" panose="020B0604030504040204" pitchFamily="50" charset="-128"/>
              </a:rPr>
              <a:t>条）</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●勤労の義務（憲法第</a:t>
            </a:r>
            <a:r>
              <a:rPr lang="en-US" altLang="ja-JP" sz="1000" dirty="0">
                <a:latin typeface="メイリオ" panose="020B0604030504040204" pitchFamily="50" charset="-128"/>
                <a:ea typeface="メイリオ" panose="020B0604030504040204" pitchFamily="50" charset="-128"/>
              </a:rPr>
              <a:t>27</a:t>
            </a:r>
            <a:r>
              <a:rPr lang="ja-JP" altLang="en-US" sz="1000" dirty="0">
                <a:latin typeface="メイリオ" panose="020B0604030504040204" pitchFamily="50" charset="-128"/>
                <a:ea typeface="メイリオ" panose="020B0604030504040204" pitchFamily="50" charset="-128"/>
              </a:rPr>
              <a:t>条）</a:t>
            </a:r>
            <a:endParaRPr lang="en-US" altLang="ja-JP" sz="1000" dirty="0">
              <a:latin typeface="メイリオ" panose="020B0604030504040204" pitchFamily="50" charset="-128"/>
              <a:ea typeface="メイリオ" panose="020B0604030504040204" pitchFamily="50" charset="-128"/>
            </a:endParaRP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すべて国民は、勤労の権利を有し、義務を</a:t>
            </a:r>
            <a:r>
              <a:rPr lang="ja-JP" altLang="en-US" sz="1000" dirty="0" err="1">
                <a:latin typeface="メイリオ" panose="020B0604030504040204" pitchFamily="50" charset="-128"/>
                <a:ea typeface="メイリオ" panose="020B0604030504040204" pitchFamily="50" charset="-128"/>
              </a:rPr>
              <a:t>負ふ</a:t>
            </a:r>
            <a:r>
              <a:rPr lang="ja-JP" altLang="en-US" sz="1000" dirty="0">
                <a:latin typeface="メイリオ" panose="020B0604030504040204" pitchFamily="50" charset="-128"/>
                <a:ea typeface="メイリオ" panose="020B0604030504040204" pitchFamily="50" charset="-128"/>
              </a:rPr>
              <a:t>。</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rPr>
              <a:t>賃金、就業時間、休息その他の勤労条件に関する基準は、法律でこれを定める。</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3.</a:t>
            </a:r>
            <a:r>
              <a:rPr lang="ja-JP" altLang="en-US" sz="1000" dirty="0">
                <a:latin typeface="メイリオ" panose="020B0604030504040204" pitchFamily="50" charset="-128"/>
                <a:ea typeface="メイリオ" panose="020B0604030504040204" pitchFamily="50" charset="-128"/>
              </a:rPr>
              <a:t>児童は、これを酷使してはならない。</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●普通教育を受けさせる義務（憲法第</a:t>
            </a:r>
            <a:r>
              <a:rPr lang="en-US" altLang="ja-JP" sz="1000" dirty="0">
                <a:latin typeface="メイリオ" panose="020B0604030504040204" pitchFamily="50" charset="-128"/>
                <a:ea typeface="メイリオ" panose="020B0604030504040204" pitchFamily="50" charset="-128"/>
              </a:rPr>
              <a:t>26</a:t>
            </a:r>
            <a:r>
              <a:rPr lang="ja-JP" altLang="en-US" sz="1000" dirty="0">
                <a:latin typeface="メイリオ" panose="020B0604030504040204" pitchFamily="50" charset="-128"/>
                <a:ea typeface="メイリオ" panose="020B0604030504040204" pitchFamily="50" charset="-128"/>
              </a:rPr>
              <a:t>条）</a:t>
            </a:r>
            <a:endParaRPr lang="en-US" altLang="ja-JP" sz="1000" dirty="0">
              <a:latin typeface="メイリオ" panose="020B0604030504040204" pitchFamily="50" charset="-128"/>
              <a:ea typeface="メイリオ" panose="020B0604030504040204" pitchFamily="50" charset="-128"/>
            </a:endParaRP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すべて国民は、法律の定めるところにより、その能力に応じて、等しく教育を受ける権利を有する。</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rPr>
              <a:t>すべて国民は、法律の定めるところにより、その保護する子女に普通教育を受けさせる義務を</a:t>
            </a:r>
            <a:r>
              <a:rPr lang="ja-JP" altLang="en-US" sz="1000" dirty="0" err="1">
                <a:latin typeface="メイリオ" panose="020B0604030504040204" pitchFamily="50" charset="-128"/>
                <a:ea typeface="メイリオ" panose="020B0604030504040204" pitchFamily="50" charset="-128"/>
              </a:rPr>
              <a:t>負ふ</a:t>
            </a:r>
            <a:r>
              <a:rPr lang="ja-JP" altLang="en-US" sz="1000" dirty="0">
                <a:latin typeface="メイリオ" panose="020B0604030504040204" pitchFamily="50" charset="-128"/>
                <a:ea typeface="メイリオ" panose="020B0604030504040204" pitchFamily="50" charset="-128"/>
              </a:rPr>
              <a:t>。義務教育は、これを無償とする。</a:t>
            </a:r>
          </a:p>
        </p:txBody>
      </p:sp>
      <p:sp>
        <p:nvSpPr>
          <p:cNvPr id="20" name="Rectangle 3">
            <a:extLst>
              <a:ext uri="{FF2B5EF4-FFF2-40B4-BE49-F238E27FC236}">
                <a16:creationId xmlns:a16="http://schemas.microsoft.com/office/drawing/2014/main" id="{3BCAF573-4BEC-4836-9F7F-3632C16616D5}"/>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２．納税の義務と公平な税金（生徒用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９）</a:t>
            </a:r>
          </a:p>
        </p:txBody>
      </p:sp>
      <p:sp>
        <p:nvSpPr>
          <p:cNvPr id="12" name="Rectangle 3">
            <a:extLst>
              <a:ext uri="{FF2B5EF4-FFF2-40B4-BE49-F238E27FC236}">
                <a16:creationId xmlns:a16="http://schemas.microsoft.com/office/drawing/2014/main" id="{8B7884D9-B29B-45FC-B5D5-6065CDC332D0}"/>
              </a:ext>
            </a:extLst>
          </p:cNvPr>
          <p:cNvSpPr>
            <a:spLocks noChangeArrowheads="1"/>
          </p:cNvSpPr>
          <p:nvPr/>
        </p:nvSpPr>
        <p:spPr bwMode="auto">
          <a:xfrm>
            <a:off x="4241013" y="1021267"/>
            <a:ext cx="48674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税金は国を維持、発展させていくために欠かせないものであるため、憲法第</a:t>
            </a:r>
            <a:r>
              <a:rPr lang="en-US" altLang="ja-JP" sz="1200" dirty="0">
                <a:latin typeface="メイリオ" panose="020B0604030504040204" pitchFamily="50" charset="-128"/>
                <a:ea typeface="メイリオ" panose="020B0604030504040204" pitchFamily="50" charset="-128"/>
              </a:rPr>
              <a:t>30</a:t>
            </a:r>
            <a:r>
              <a:rPr lang="ja-JP" altLang="en-US" sz="1200" dirty="0">
                <a:latin typeface="メイリオ" panose="020B0604030504040204" pitchFamily="50" charset="-128"/>
                <a:ea typeface="メイリオ" panose="020B0604030504040204" pitchFamily="50" charset="-128"/>
              </a:rPr>
              <a:t>条で納税の義務が定められていることを理解させる。また、その義務を果たすには、税負担に公平性が必要であるという次の議論へ導いて</a:t>
            </a:r>
            <a:r>
              <a:rPr lang="ja-JP" altLang="en-US" sz="1200">
                <a:latin typeface="メイリオ" panose="020B0604030504040204" pitchFamily="50" charset="-128"/>
                <a:ea typeface="メイリオ" panose="020B0604030504040204" pitchFamily="50" charset="-128"/>
              </a:rPr>
              <a:t>いく。</a:t>
            </a:r>
            <a:endParaRPr lang="ja-JP" altLang="en-US" sz="12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695682A6-7D97-4A1A-8F61-74C3B69093BB}"/>
              </a:ext>
            </a:extLst>
          </p:cNvPr>
          <p:cNvSpPr txBox="1"/>
          <p:nvPr/>
        </p:nvSpPr>
        <p:spPr>
          <a:xfrm>
            <a:off x="420014" y="6199252"/>
            <a:ext cx="1854863"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■Ｐ９「もっと詳しく」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kumimoji="1" lang="ja-JP" altLang="en-US" sz="900" i="0" spc="50" baseline="0" dirty="0">
                <a:latin typeface="メイリオ" panose="020B0604030504040204" pitchFamily="50" charset="-128"/>
                <a:ea typeface="メイリオ" panose="020B0604030504040204" pitchFamily="50" charset="-128"/>
              </a:rPr>
              <a:t>調べてみよう：納税の義務</a:t>
            </a:r>
            <a:r>
              <a:rPr kumimoji="1" lang="ja-JP" altLang="en-US" sz="1000" i="0" spc="50" baseline="0" dirty="0">
                <a:latin typeface="メイリオ" panose="020B0604030504040204" pitchFamily="50" charset="-128"/>
                <a:ea typeface="メイリオ" panose="020B0604030504040204" pitchFamily="50" charset="-128"/>
              </a:rPr>
              <a:t>　</a:t>
            </a:r>
          </a:p>
        </p:txBody>
      </p:sp>
      <p:pic>
        <p:nvPicPr>
          <p:cNvPr id="2" name="図 1">
            <a:hlinkClick r:id="rId2"/>
            <a:extLst>
              <a:ext uri="{FF2B5EF4-FFF2-40B4-BE49-F238E27FC236}">
                <a16:creationId xmlns:a16="http://schemas.microsoft.com/office/drawing/2014/main" id="{C03AEAD0-F37A-46C3-B8AD-F327566A4670}"/>
              </a:ext>
            </a:extLst>
          </p:cNvPr>
          <p:cNvPicPr>
            <a:picLocks noChangeAspect="1"/>
          </p:cNvPicPr>
          <p:nvPr/>
        </p:nvPicPr>
        <p:blipFill>
          <a:blip r:embed="rId3"/>
          <a:stretch>
            <a:fillRect/>
          </a:stretch>
        </p:blipFill>
        <p:spPr>
          <a:xfrm>
            <a:off x="2455587" y="6199252"/>
            <a:ext cx="551913" cy="551913"/>
          </a:xfrm>
          <a:prstGeom prst="rect">
            <a:avLst/>
          </a:prstGeom>
        </p:spPr>
      </p:pic>
      <p:sp>
        <p:nvSpPr>
          <p:cNvPr id="3" name="角丸四角形 2">
            <a:extLst>
              <a:ext uri="{FF2B5EF4-FFF2-40B4-BE49-F238E27FC236}">
                <a16:creationId xmlns:a16="http://schemas.microsoft.com/office/drawing/2014/main" id="{996A9608-47AC-560E-1ACB-B50260B1993E}"/>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4" name="角丸四角形 3">
            <a:extLst>
              <a:ext uri="{FF2B5EF4-FFF2-40B4-BE49-F238E27FC236}">
                <a16:creationId xmlns:a16="http://schemas.microsoft.com/office/drawing/2014/main" id="{0C0353B9-3F24-2163-25FD-D677ED3A5FB4}"/>
              </a:ext>
            </a:extLst>
          </p:cNvPr>
          <p:cNvSpPr/>
          <p:nvPr/>
        </p:nvSpPr>
        <p:spPr>
          <a:xfrm>
            <a:off x="4211537" y="1955119"/>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5" name="Rectangle 3">
            <a:extLst>
              <a:ext uri="{FF2B5EF4-FFF2-40B4-BE49-F238E27FC236}">
                <a16:creationId xmlns:a16="http://schemas.microsoft.com/office/drawing/2014/main" id="{25417E35-9490-58C9-5E62-191D06374164}"/>
              </a:ext>
            </a:extLst>
          </p:cNvPr>
          <p:cNvSpPr>
            <a:spLocks noChangeArrowheads="1"/>
          </p:cNvSpPr>
          <p:nvPr/>
        </p:nvSpPr>
        <p:spPr bwMode="auto">
          <a:xfrm>
            <a:off x="4161237" y="2320291"/>
            <a:ext cx="48674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なぜ納税の義務が憲法で定められているのか、国民生活に大きな影響力をもつ財政を支える租税の意義と役割について考える。</a:t>
            </a:r>
          </a:p>
        </p:txBody>
      </p:sp>
      <p:sp>
        <p:nvSpPr>
          <p:cNvPr id="6" name="AutoShape 10">
            <a:extLst>
              <a:ext uri="{FF2B5EF4-FFF2-40B4-BE49-F238E27FC236}">
                <a16:creationId xmlns:a16="http://schemas.microsoft.com/office/drawing/2014/main" id="{4CDE1941-D022-45B4-C252-C8DBE59F0DB3}"/>
              </a:ext>
            </a:extLst>
          </p:cNvPr>
          <p:cNvSpPr>
            <a:spLocks noChangeArrowheads="1"/>
          </p:cNvSpPr>
          <p:nvPr/>
        </p:nvSpPr>
        <p:spPr bwMode="auto">
          <a:xfrm>
            <a:off x="301871" y="6170127"/>
            <a:ext cx="2835501" cy="580049"/>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8" name="Rectangle 8">
            <a:extLst>
              <a:ext uri="{FF2B5EF4-FFF2-40B4-BE49-F238E27FC236}">
                <a16:creationId xmlns:a16="http://schemas.microsoft.com/office/drawing/2014/main" id="{2320789D-C022-D4AD-48A2-2C8D1AF74894}"/>
              </a:ext>
            </a:extLst>
          </p:cNvPr>
          <p:cNvSpPr>
            <a:spLocks noChangeArrowheads="1"/>
          </p:cNvSpPr>
          <p:nvPr/>
        </p:nvSpPr>
        <p:spPr bwMode="auto">
          <a:xfrm>
            <a:off x="307675" y="3567622"/>
            <a:ext cx="1513723"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国民の三大義務</a:t>
            </a:r>
          </a:p>
        </p:txBody>
      </p:sp>
      <p:sp>
        <p:nvSpPr>
          <p:cNvPr id="10" name="Rectangle 8">
            <a:extLst>
              <a:ext uri="{FF2B5EF4-FFF2-40B4-BE49-F238E27FC236}">
                <a16:creationId xmlns:a16="http://schemas.microsoft.com/office/drawing/2014/main" id="{33C19320-7EAE-6689-2687-193390C6605B}"/>
              </a:ext>
            </a:extLst>
          </p:cNvPr>
          <p:cNvSpPr>
            <a:spLocks noChangeArrowheads="1"/>
          </p:cNvSpPr>
          <p:nvPr/>
        </p:nvSpPr>
        <p:spPr bwMode="auto">
          <a:xfrm>
            <a:off x="4491111" y="3544539"/>
            <a:ext cx="1513723"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3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家の課税権</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cxnSp>
        <p:nvCxnSpPr>
          <p:cNvPr id="11" name="直線コネクタ 10">
            <a:extLst>
              <a:ext uri="{FF2B5EF4-FFF2-40B4-BE49-F238E27FC236}">
                <a16:creationId xmlns:a16="http://schemas.microsoft.com/office/drawing/2014/main" id="{2500C397-7156-85AB-7977-396437EF2DA2}"/>
              </a:ext>
            </a:extLst>
          </p:cNvPr>
          <p:cNvCxnSpPr>
            <a:cxnSpLocks/>
          </p:cNvCxnSpPr>
          <p:nvPr/>
        </p:nvCxnSpPr>
        <p:spPr>
          <a:xfrm>
            <a:off x="4218146" y="3368732"/>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03D2A9B0-555F-AB00-A74A-32272206DCDC}"/>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7</a:t>
            </a:fld>
            <a:endParaRPr kumimoji="1" lang="ja-JP" altLang="en-US"/>
          </a:p>
        </p:txBody>
      </p:sp>
      <p:pic>
        <p:nvPicPr>
          <p:cNvPr id="9" name="図 8">
            <a:extLst>
              <a:ext uri="{FF2B5EF4-FFF2-40B4-BE49-F238E27FC236}">
                <a16:creationId xmlns:a16="http://schemas.microsoft.com/office/drawing/2014/main" id="{3107E4C8-8C9B-941F-D1FB-88FC598D0928}"/>
              </a:ext>
            </a:extLst>
          </p:cNvPr>
          <p:cNvPicPr>
            <a:picLocks noChangeAspect="1"/>
          </p:cNvPicPr>
          <p:nvPr/>
        </p:nvPicPr>
        <p:blipFill>
          <a:blip r:embed="rId4"/>
          <a:stretch>
            <a:fillRect/>
          </a:stretch>
        </p:blipFill>
        <p:spPr>
          <a:xfrm>
            <a:off x="303124" y="685417"/>
            <a:ext cx="3580356" cy="2751493"/>
          </a:xfrm>
          <a:prstGeom prst="rect">
            <a:avLst/>
          </a:prstGeom>
          <a:ln>
            <a:solidFill>
              <a:schemeClr val="tx1"/>
            </a:solidFill>
          </a:ln>
        </p:spPr>
      </p:pic>
    </p:spTree>
    <p:extLst>
      <p:ext uri="{BB962C8B-B14F-4D97-AF65-F5344CB8AC3E}">
        <p14:creationId xmlns:p14="http://schemas.microsoft.com/office/powerpoint/2010/main" val="3769313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8FB7AA2-9155-40D0-BA3A-753ADB8809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810" y="692698"/>
            <a:ext cx="3658110" cy="2743583"/>
          </a:xfrm>
          <a:prstGeom prst="rect">
            <a:avLst/>
          </a:prstGeom>
          <a:ln>
            <a:solidFill>
              <a:schemeClr val="accent5">
                <a:lumMod val="90000"/>
              </a:schemeClr>
            </a:solidFill>
          </a:ln>
        </p:spPr>
      </p:pic>
      <p:sp>
        <p:nvSpPr>
          <p:cNvPr id="4" name="Rectangle 3">
            <a:extLst>
              <a:ext uri="{FF2B5EF4-FFF2-40B4-BE49-F238E27FC236}">
                <a16:creationId xmlns:a16="http://schemas.microsoft.com/office/drawing/2014/main" id="{CDBC0CC2-C209-4D02-AA46-249571E28B1F}"/>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２．納税の義務と公平な税金（生徒用</a:t>
            </a:r>
            <a:r>
              <a:rPr lang="en-US" altLang="ja-JP" sz="1500" b="1" kern="0" dirty="0">
                <a:solidFill>
                  <a:schemeClr val="bg1"/>
                </a:solidFill>
                <a:latin typeface="メイリオ" panose="020B0604030504040204" pitchFamily="50" charset="-128"/>
                <a:ea typeface="メイリオ" panose="020B0604030504040204" pitchFamily="50" charset="-128"/>
              </a:rPr>
              <a:t>P10‐11</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pic>
        <p:nvPicPr>
          <p:cNvPr id="5" name="図 4">
            <a:extLst>
              <a:ext uri="{FF2B5EF4-FFF2-40B4-BE49-F238E27FC236}">
                <a16:creationId xmlns:a16="http://schemas.microsoft.com/office/drawing/2014/main" id="{FEA0DE22-3B34-4736-BA00-3E348A420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3671779"/>
            <a:ext cx="3658110" cy="2743583"/>
          </a:xfrm>
          <a:prstGeom prst="rect">
            <a:avLst/>
          </a:prstGeom>
          <a:ln>
            <a:solidFill>
              <a:schemeClr val="accent5">
                <a:lumMod val="90000"/>
              </a:schemeClr>
            </a:solidFill>
          </a:ln>
        </p:spPr>
      </p:pic>
      <p:sp>
        <p:nvSpPr>
          <p:cNvPr id="10" name="四角形: 1 つの角を切り取る 9">
            <a:extLst>
              <a:ext uri="{FF2B5EF4-FFF2-40B4-BE49-F238E27FC236}">
                <a16:creationId xmlns:a16="http://schemas.microsoft.com/office/drawing/2014/main" id="{DA80A384-3499-4C53-95D9-4247D097D6C3}"/>
              </a:ext>
            </a:extLst>
          </p:cNvPr>
          <p:cNvSpPr/>
          <p:nvPr/>
        </p:nvSpPr>
        <p:spPr>
          <a:xfrm>
            <a:off x="4112585" y="2282669"/>
            <a:ext cx="1107488" cy="4342916"/>
          </a:xfrm>
          <a:prstGeom prst="snip1Rect">
            <a:avLst>
              <a:gd name="adj" fmla="val 1565"/>
            </a:avLst>
          </a:prstGeom>
          <a:noFill/>
          <a:ln>
            <a:noFill/>
          </a:ln>
        </p:spPr>
        <p:style>
          <a:lnRef idx="3">
            <a:schemeClr val="lt1"/>
          </a:lnRef>
          <a:fillRef idx="1">
            <a:schemeClr val="accent1"/>
          </a:fillRef>
          <a:effectRef idx="1">
            <a:schemeClr val="accent1"/>
          </a:effectRef>
          <a:fontRef idx="minor">
            <a:schemeClr val="lt1"/>
          </a:fontRef>
        </p:style>
        <p:txBody>
          <a:bodyPr lIns="36000" rIns="0" rtlCol="0" anchor="t" anchorCtr="0"/>
          <a:lstStyle/>
          <a:p>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スタート</a:t>
            </a:r>
            <a:r>
              <a:rPr lang="ja-JP" altLang="en-US" sz="1000">
                <a:solidFill>
                  <a:schemeClr val="tx1"/>
                </a:solidFill>
                <a:latin typeface="メイリオ" panose="020B0604030504040204" pitchFamily="50" charset="-128"/>
                <a:ea typeface="メイリオ" panose="020B0604030504040204" pitchFamily="50" charset="-128"/>
              </a:rPr>
              <a:t>時</a:t>
            </a:r>
            <a:r>
              <a:rPr lang="en-US" altLang="ja-JP" sz="1000" dirty="0">
                <a:solidFill>
                  <a:schemeClr val="tx1"/>
                </a:solidFill>
                <a:latin typeface="メイリオ" panose="020B0604030504040204" pitchFamily="50" charset="-128"/>
                <a:ea typeface="メイリオ" panose="020B0604030504040204" pitchFamily="50" charset="-128"/>
              </a:rPr>
              <a:t>】</a:t>
            </a: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５分経過時</a:t>
            </a:r>
            <a:r>
              <a:rPr lang="en-US" altLang="ja-JP" sz="1000" dirty="0">
                <a:solidFill>
                  <a:schemeClr val="tx1"/>
                </a:solidFill>
                <a:latin typeface="メイリオ" panose="020B0604030504040204" pitchFamily="50" charset="-128"/>
                <a:ea typeface="メイリオ" panose="020B0604030504040204" pitchFamily="50" charset="-128"/>
              </a:rPr>
              <a:t>】</a:t>
            </a:r>
          </a:p>
          <a:p>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rPr>
              <a:t>【13</a:t>
            </a:r>
            <a:r>
              <a:rPr lang="ja-JP" altLang="en-US" sz="1000" dirty="0">
                <a:solidFill>
                  <a:schemeClr val="tx1"/>
                </a:solidFill>
                <a:latin typeface="メイリオ" panose="020B0604030504040204" pitchFamily="50" charset="-128"/>
                <a:ea typeface="メイリオ" panose="020B0604030504040204" pitchFamily="50" charset="-128"/>
              </a:rPr>
              <a:t>分経過</a:t>
            </a:r>
            <a:r>
              <a:rPr lang="ja-JP" altLang="en-US" sz="1000">
                <a:solidFill>
                  <a:schemeClr val="tx1"/>
                </a:solidFill>
                <a:latin typeface="メイリオ" panose="020B0604030504040204" pitchFamily="50" charset="-128"/>
                <a:ea typeface="メイリオ" panose="020B0604030504040204" pitchFamily="50" charset="-128"/>
              </a:rPr>
              <a:t>時</a:t>
            </a:r>
            <a:r>
              <a:rPr lang="en-US" altLang="ja-JP" sz="1000" dirty="0">
                <a:solidFill>
                  <a:schemeClr val="tx1"/>
                </a:solidFill>
                <a:latin typeface="メイリオ" panose="020B0604030504040204" pitchFamily="50" charset="-128"/>
                <a:ea typeface="メイリオ" panose="020B0604030504040204" pitchFamily="50" charset="-128"/>
              </a:rPr>
              <a:t>】</a:t>
            </a: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endParaRPr lang="en-US" altLang="ja-JP" sz="1000" dirty="0">
              <a:solidFill>
                <a:schemeClr val="tx1"/>
              </a:solidFill>
              <a:latin typeface="メイリオ" panose="020B0604030504040204" pitchFamily="50" charset="-128"/>
              <a:ea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rPr>
              <a:t>【15</a:t>
            </a:r>
            <a:r>
              <a:rPr lang="ja-JP" altLang="en-US" sz="1000" dirty="0">
                <a:solidFill>
                  <a:schemeClr val="tx1"/>
                </a:solidFill>
                <a:latin typeface="メイリオ" panose="020B0604030504040204" pitchFamily="50" charset="-128"/>
                <a:ea typeface="メイリオ" panose="020B0604030504040204" pitchFamily="50" charset="-128"/>
              </a:rPr>
              <a:t>分経過</a:t>
            </a:r>
            <a:r>
              <a:rPr lang="ja-JP" altLang="en-US" sz="1000">
                <a:solidFill>
                  <a:schemeClr val="tx1"/>
                </a:solidFill>
                <a:latin typeface="メイリオ" panose="020B0604030504040204" pitchFamily="50" charset="-128"/>
                <a:ea typeface="メイリオ" panose="020B0604030504040204" pitchFamily="50" charset="-128"/>
              </a:rPr>
              <a:t>時</a:t>
            </a:r>
            <a:r>
              <a:rPr lang="en-US" altLang="ja-JP" sz="1000" dirty="0">
                <a:solidFill>
                  <a:schemeClr val="tx1"/>
                </a:solidFill>
                <a:latin typeface="メイリオ" panose="020B0604030504040204" pitchFamily="50" charset="-128"/>
                <a:ea typeface="メイリオ" panose="020B0604030504040204" pitchFamily="50" charset="-128"/>
              </a:rPr>
              <a:t>】</a:t>
            </a:r>
            <a:br>
              <a:rPr lang="en-US" altLang="ja-JP" sz="1000" dirty="0">
                <a:solidFill>
                  <a:schemeClr val="tx1"/>
                </a:solidFill>
                <a:latin typeface="メイリオ" panose="020B0604030504040204" pitchFamily="50" charset="-128"/>
                <a:ea typeface="メイリオ" panose="020B0604030504040204" pitchFamily="50" charset="-128"/>
              </a:rPr>
            </a:br>
            <a:endParaRPr lang="en-US" altLang="ja-JP" sz="1000" dirty="0">
              <a:solidFill>
                <a:schemeClr val="tx1"/>
              </a:solidFill>
              <a:latin typeface="メイリオ" panose="020B0604030504040204" pitchFamily="50" charset="-128"/>
              <a:ea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a:solidFill>
                  <a:schemeClr val="tx1"/>
                </a:solidFill>
                <a:latin typeface="メイリオ" panose="020B0604030504040204" pitchFamily="50" charset="-128"/>
                <a:ea typeface="メイリオ" panose="020B0604030504040204" pitchFamily="50" charset="-128"/>
              </a:rPr>
              <a:t>各グループの</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rPr>
              <a:t>   </a:t>
            </a:r>
            <a:r>
              <a:rPr lang="ja-JP" altLang="en-US" sz="1000">
                <a:solidFill>
                  <a:schemeClr val="tx1"/>
                </a:solidFill>
                <a:latin typeface="メイリオ" panose="020B0604030504040204" pitchFamily="50" charset="-128"/>
                <a:ea typeface="メイリオ" panose="020B0604030504040204" pitchFamily="50" charset="-128"/>
              </a:rPr>
              <a:t>発表に対する</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rPr>
              <a:t>   </a:t>
            </a:r>
            <a:r>
              <a:rPr lang="ja-JP" altLang="en-US" sz="1000">
                <a:solidFill>
                  <a:schemeClr val="tx1"/>
                </a:solidFill>
                <a:latin typeface="メイリオ" panose="020B0604030504040204" pitchFamily="50" charset="-128"/>
                <a:ea typeface="メイリオ" panose="020B0604030504040204" pitchFamily="50" charset="-128"/>
              </a:rPr>
              <a:t>コメント例</a:t>
            </a:r>
            <a:r>
              <a:rPr lang="en-US" altLang="ja-JP" sz="1000" dirty="0">
                <a:solidFill>
                  <a:schemeClr val="tx1"/>
                </a:solidFill>
                <a:latin typeface="メイリオ" panose="020B0604030504040204" pitchFamily="50" charset="-128"/>
                <a:ea typeface="メイリオ" panose="020B0604030504040204" pitchFamily="50" charset="-128"/>
              </a:rPr>
              <a:t>】</a:t>
            </a:r>
          </a:p>
          <a:p>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最終</a:t>
            </a:r>
            <a:r>
              <a:rPr lang="ja-JP" altLang="en-US" sz="1000">
                <a:solidFill>
                  <a:schemeClr val="tx1"/>
                </a:solidFill>
                <a:latin typeface="メイリオ" panose="020B0604030504040204" pitchFamily="50" charset="-128"/>
                <a:ea typeface="メイリオ" panose="020B0604030504040204" pitchFamily="50" charset="-128"/>
              </a:rPr>
              <a:t>講評</a:t>
            </a:r>
            <a:r>
              <a:rPr lang="en-US" altLang="ja-JP" sz="1000" dirty="0">
                <a:solidFill>
                  <a:schemeClr val="tx1"/>
                </a:solidFill>
                <a:latin typeface="メイリオ" panose="020B0604030504040204" pitchFamily="50" charset="-128"/>
                <a:ea typeface="メイリオ" panose="020B0604030504040204" pitchFamily="50" charset="-128"/>
              </a:rPr>
              <a:t>】</a:t>
            </a:r>
          </a:p>
        </p:txBody>
      </p:sp>
      <p:sp>
        <p:nvSpPr>
          <p:cNvPr id="2" name="角丸四角形 1">
            <a:extLst>
              <a:ext uri="{FF2B5EF4-FFF2-40B4-BE49-F238E27FC236}">
                <a16:creationId xmlns:a16="http://schemas.microsoft.com/office/drawing/2014/main" id="{FA59A37F-64A1-2C0B-D5D0-53C56D521EFE}"/>
              </a:ext>
            </a:extLst>
          </p:cNvPr>
          <p:cNvSpPr/>
          <p:nvPr/>
        </p:nvSpPr>
        <p:spPr>
          <a:xfrm>
            <a:off x="4052900"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8" name="角丸四角形 7">
            <a:extLst>
              <a:ext uri="{FF2B5EF4-FFF2-40B4-BE49-F238E27FC236}">
                <a16:creationId xmlns:a16="http://schemas.microsoft.com/office/drawing/2014/main" id="{DEC41CF8-D453-D0BF-CAE5-86AB24212F7B}"/>
              </a:ext>
            </a:extLst>
          </p:cNvPr>
          <p:cNvSpPr/>
          <p:nvPr/>
        </p:nvSpPr>
        <p:spPr>
          <a:xfrm>
            <a:off x="6704227" y="685417"/>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7" name="Rectangle 3">
            <a:extLst>
              <a:ext uri="{FF2B5EF4-FFF2-40B4-BE49-F238E27FC236}">
                <a16:creationId xmlns:a16="http://schemas.microsoft.com/office/drawing/2014/main" id="{E0B70E5F-691F-4294-9A13-06FAF98810C3}"/>
              </a:ext>
            </a:extLst>
          </p:cNvPr>
          <p:cNvSpPr>
            <a:spLocks noChangeArrowheads="1"/>
          </p:cNvSpPr>
          <p:nvPr/>
        </p:nvSpPr>
        <p:spPr bwMode="auto">
          <a:xfrm>
            <a:off x="3961155" y="1027550"/>
            <a:ext cx="25506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それぞれの置かれている立場（所得金額や受け取る公共サービスの程度等）によって、「公平」に対する考え方が様々であることを理解</a:t>
            </a:r>
            <a:r>
              <a:rPr lang="ja-JP" altLang="en-US" sz="1200">
                <a:latin typeface="メイリオ" panose="020B0604030504040204" pitchFamily="50" charset="-128"/>
                <a:ea typeface="メイリオ" panose="020B0604030504040204" pitchFamily="50" charset="-128"/>
              </a:rPr>
              <a:t>させる。</a:t>
            </a:r>
            <a:endParaRPr lang="ja-JP" altLang="en-US" sz="1200" dirty="0">
              <a:latin typeface="メイリオ" panose="020B0604030504040204" pitchFamily="50" charset="-128"/>
              <a:ea typeface="メイリオ" panose="020B0604030504040204" pitchFamily="50" charset="-128"/>
            </a:endParaRPr>
          </a:p>
        </p:txBody>
      </p:sp>
      <p:sp>
        <p:nvSpPr>
          <p:cNvPr id="11" name="Rectangle 3">
            <a:extLst>
              <a:ext uri="{FF2B5EF4-FFF2-40B4-BE49-F238E27FC236}">
                <a16:creationId xmlns:a16="http://schemas.microsoft.com/office/drawing/2014/main" id="{93BC171C-4427-02C1-6D84-0F5ECE9EDB5D}"/>
              </a:ext>
            </a:extLst>
          </p:cNvPr>
          <p:cNvSpPr>
            <a:spLocks noChangeArrowheads="1"/>
          </p:cNvSpPr>
          <p:nvPr/>
        </p:nvSpPr>
        <p:spPr bwMode="auto">
          <a:xfrm>
            <a:off x="6621001" y="1027550"/>
            <a:ext cx="23291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Ａ家からＤ家の４グループに分かれて自由に発言し、グループの意見をまとめた上で、各グループ同士の意見を発表する。</a:t>
            </a:r>
          </a:p>
        </p:txBody>
      </p:sp>
      <p:sp>
        <p:nvSpPr>
          <p:cNvPr id="12" name="AutoShape 10">
            <a:extLst>
              <a:ext uri="{FF2B5EF4-FFF2-40B4-BE49-F238E27FC236}">
                <a16:creationId xmlns:a16="http://schemas.microsoft.com/office/drawing/2014/main" id="{52A1D170-1F8E-F174-CD4B-40800374F581}"/>
              </a:ext>
            </a:extLst>
          </p:cNvPr>
          <p:cNvSpPr>
            <a:spLocks noChangeArrowheads="1"/>
          </p:cNvSpPr>
          <p:nvPr/>
        </p:nvSpPr>
        <p:spPr bwMode="auto">
          <a:xfrm>
            <a:off x="4052900" y="2043214"/>
            <a:ext cx="4897290" cy="4582371"/>
          </a:xfrm>
          <a:prstGeom prst="roundRect">
            <a:avLst>
              <a:gd name="adj" fmla="val 986"/>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13" name="四角形: 1 つの角を切り取る 9">
            <a:extLst>
              <a:ext uri="{FF2B5EF4-FFF2-40B4-BE49-F238E27FC236}">
                <a16:creationId xmlns:a16="http://schemas.microsoft.com/office/drawing/2014/main" id="{562F6F8F-1C32-B95E-77D4-E74C4B46D1EB}"/>
              </a:ext>
            </a:extLst>
          </p:cNvPr>
          <p:cNvSpPr/>
          <p:nvPr/>
        </p:nvSpPr>
        <p:spPr>
          <a:xfrm>
            <a:off x="5101981" y="2249328"/>
            <a:ext cx="3848209" cy="4342916"/>
          </a:xfrm>
          <a:prstGeom prst="snip1Rect">
            <a:avLst>
              <a:gd name="adj" fmla="val 1565"/>
            </a:avLst>
          </a:prstGeom>
          <a:noFill/>
          <a:ln>
            <a:noFill/>
          </a:ln>
        </p:spPr>
        <p:style>
          <a:lnRef idx="3">
            <a:schemeClr val="lt1"/>
          </a:lnRef>
          <a:fillRef idx="1">
            <a:schemeClr val="accent1"/>
          </a:fillRef>
          <a:effectRef idx="1">
            <a:schemeClr val="accent1"/>
          </a:effectRef>
          <a:fontRef idx="minor">
            <a:schemeClr val="lt1"/>
          </a:fontRef>
        </p:style>
        <p:txBody>
          <a:bodyPr lIns="36000" rIns="0" rtlCol="0" anchor="t" anchorCtr="0"/>
          <a:lstStyle/>
          <a:p>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まず「パターン２」について、５分程度で簡単にまとめて、その後「パターン３」の討議を始めてください。正解はありませんから自由に考えてみてください。</a:t>
            </a:r>
            <a:endParaRPr lang="en-US" altLang="ja-JP" sz="1000" dirty="0">
              <a:solidFill>
                <a:schemeClr val="tx1"/>
              </a:solidFill>
              <a:latin typeface="メイリオ" panose="020B0604030504040204" pitchFamily="50" charset="-128"/>
              <a:ea typeface="メイリオ" panose="020B0604030504040204" pitchFamily="50" charset="-128"/>
            </a:endParaRPr>
          </a:p>
          <a:p>
            <a:br>
              <a:rPr lang="en-US" altLang="ja-JP" sz="1000" dirty="0">
                <a:solidFill>
                  <a:schemeClr val="tx1"/>
                </a:solidFill>
                <a:latin typeface="メイリオ" panose="020B0604030504040204" pitchFamily="50" charset="-128"/>
                <a:ea typeface="メイリオ" panose="020B0604030504040204" pitchFamily="50" charset="-128"/>
              </a:rPr>
            </a:br>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５分経ちました。そろそろ「パターン３」の討議を始めてください。</a:t>
            </a:r>
          </a:p>
          <a:p>
            <a:r>
              <a:rPr lang="ja-JP" altLang="en-US" sz="1000" dirty="0">
                <a:solidFill>
                  <a:schemeClr val="tx1"/>
                </a:solidFill>
                <a:latin typeface="メイリオ" panose="020B0604030504040204" pitchFamily="50" charset="-128"/>
                <a:ea typeface="メイリオ" panose="020B0604030504040204" pitchFamily="50" charset="-128"/>
              </a:rPr>
              <a:t>　ポイントとしては、「橋の建設は４軒全ての住人の希望である」ということ</a:t>
            </a:r>
            <a:r>
              <a:rPr lang="ja-JP" altLang="en-US" sz="1000">
                <a:solidFill>
                  <a:schemeClr val="tx1"/>
                </a:solidFill>
                <a:latin typeface="メイリオ" panose="020B0604030504040204" pitchFamily="50" charset="-128"/>
                <a:ea typeface="メイリオ" panose="020B0604030504040204" pitchFamily="50" charset="-128"/>
              </a:rPr>
              <a:t>です。</a:t>
            </a:r>
            <a:br>
              <a:rPr lang="en-US" altLang="ja-JP" sz="1000" dirty="0">
                <a:solidFill>
                  <a:schemeClr val="tx1"/>
                </a:solidFill>
                <a:latin typeface="メイリオ" panose="020B0604030504040204" pitchFamily="50" charset="-128"/>
                <a:ea typeface="メイリオ" panose="020B0604030504040204" pitchFamily="50" charset="-128"/>
              </a:rPr>
            </a:b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あと２分です。そろそろ、発表用紙に記載（入力）してください。「円グラフ」も忘れずに記載（入力）してください。</a:t>
            </a:r>
          </a:p>
          <a:p>
            <a:r>
              <a:rPr lang="ja-JP" altLang="en-US" sz="1000" dirty="0">
                <a:solidFill>
                  <a:schemeClr val="tx1"/>
                </a:solidFill>
                <a:latin typeface="メイリオ" panose="020B0604030504040204" pitchFamily="50" charset="-128"/>
                <a:ea typeface="メイリオ" panose="020B0604030504040204" pitchFamily="50" charset="-128"/>
              </a:rPr>
              <a:t>　発表者も選びましたか。</a:t>
            </a:r>
          </a:p>
          <a:p>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それでは終了です。発表者の方は準備してください。</a:t>
            </a:r>
          </a:p>
          <a:p>
            <a:br>
              <a:rPr lang="en-US" altLang="ja-JP" sz="1000" dirty="0">
                <a:solidFill>
                  <a:schemeClr val="tx1"/>
                </a:solidFill>
                <a:latin typeface="メイリオ" panose="020B0604030504040204" pitchFamily="50" charset="-128"/>
                <a:ea typeface="メイリオ" panose="020B0604030504040204" pitchFamily="50" charset="-128"/>
              </a:rPr>
            </a:br>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考慮した「その他の要素」はどのような要素（内容）ですか。</a:t>
            </a:r>
          </a:p>
          <a:p>
            <a:r>
              <a:rPr lang="ja-JP" altLang="en-US" sz="1000" dirty="0">
                <a:solidFill>
                  <a:schemeClr val="tx1"/>
                </a:solidFill>
                <a:latin typeface="メイリオ" panose="020B0604030504040204" pitchFamily="50" charset="-128"/>
                <a:ea typeface="メイリオ" panose="020B0604030504040204" pitchFamily="50" charset="-128"/>
              </a:rPr>
              <a:t>　「●グループ」は、「所得金額」と「使用回数」と「●●」という要素を組み合わせてバランスを取って負担金額を決めてもらいました。特に「〇〇」の要素を最も考慮しているようですね・・・。など</a:t>
            </a:r>
          </a:p>
          <a:p>
            <a:r>
              <a:rPr lang="ja-JP" altLang="en-US" sz="1000" dirty="0">
                <a:solidFill>
                  <a:schemeClr val="tx1"/>
                </a:solidFill>
                <a:latin typeface="メイリオ" panose="020B0604030504040204" pitchFamily="50" charset="-128"/>
                <a:ea typeface="メイリオ" panose="020B0604030504040204" pitchFamily="50" charset="-128"/>
              </a:rPr>
              <a:t>　Ａさんは、自分では橋を使わないかもしれませんが、消防車や郵便局、友達が橋を渡って訪ねてきたりする場合もあるかもしれませんよね。ありがとうございました。</a:t>
            </a:r>
          </a:p>
          <a:p>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各グループで考えた税金の集め方は、どれも公平だと思います。</a:t>
            </a:r>
          </a:p>
          <a:p>
            <a:r>
              <a:rPr lang="ja-JP" altLang="en-US" sz="1000" dirty="0">
                <a:solidFill>
                  <a:schemeClr val="tx1"/>
                </a:solidFill>
                <a:latin typeface="メイリオ" panose="020B0604030504040204" pitchFamily="50" charset="-128"/>
                <a:ea typeface="メイリオ" panose="020B0604030504040204" pitchFamily="50" charset="-128"/>
              </a:rPr>
              <a:t>　発表者の方もとても分かりやすく説明してくれてありがとうございました。公平な税金の集め方の考え方には、いろいろな考え方があると感じたと思います。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14" name="四角形: 1 つの角を切り取る 9">
            <a:extLst>
              <a:ext uri="{FF2B5EF4-FFF2-40B4-BE49-F238E27FC236}">
                <a16:creationId xmlns:a16="http://schemas.microsoft.com/office/drawing/2014/main" id="{7CDF99CE-0645-31AB-9CF2-BA8CF7795A4E}"/>
              </a:ext>
            </a:extLst>
          </p:cNvPr>
          <p:cNvSpPr/>
          <p:nvPr/>
        </p:nvSpPr>
        <p:spPr>
          <a:xfrm>
            <a:off x="5694291" y="2035686"/>
            <a:ext cx="1614507" cy="360662"/>
          </a:xfrm>
          <a:prstGeom prst="snip1Rect">
            <a:avLst>
              <a:gd name="adj" fmla="val 1565"/>
            </a:avLst>
          </a:prstGeom>
          <a:noFill/>
          <a:ln>
            <a:noFill/>
          </a:ln>
        </p:spPr>
        <p:style>
          <a:lnRef idx="3">
            <a:schemeClr val="lt1"/>
          </a:lnRef>
          <a:fillRef idx="1">
            <a:schemeClr val="accent1"/>
          </a:fillRef>
          <a:effectRef idx="1">
            <a:schemeClr val="accent1"/>
          </a:effectRef>
          <a:fontRef idx="minor">
            <a:schemeClr val="lt1"/>
          </a:fontRef>
        </p:style>
        <p:txBody>
          <a:bodyPr lIns="36000" rIns="0" rtlCol="0" anchor="ctr"/>
          <a:lstStyle/>
          <a:p>
            <a:pPr algn="ctr"/>
            <a:r>
              <a:rPr lang="ja-JP" altLang="en-US" sz="1400" b="1">
                <a:solidFill>
                  <a:schemeClr val="accent5">
                    <a:lumMod val="75000"/>
                  </a:schemeClr>
                </a:solidFill>
                <a:latin typeface="メイリオ" panose="020B0604030504040204" pitchFamily="50" charset="-128"/>
                <a:ea typeface="メイリオ" panose="020B0604030504040204" pitchFamily="50" charset="-128"/>
              </a:rPr>
              <a:t>進行例</a:t>
            </a:r>
            <a:endParaRPr lang="en-US" altLang="ja-JP" sz="105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9" name="Slide Number Placeholder 5">
            <a:extLst>
              <a:ext uri="{FF2B5EF4-FFF2-40B4-BE49-F238E27FC236}">
                <a16:creationId xmlns:a16="http://schemas.microsoft.com/office/drawing/2014/main" id="{70B83AF4-DA47-0429-1487-D077F6D0E5C7}"/>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8</a:t>
            </a:fld>
            <a:endParaRPr kumimoji="1" lang="ja-JP" altLang="en-US"/>
          </a:p>
        </p:txBody>
      </p:sp>
    </p:spTree>
    <p:extLst>
      <p:ext uri="{BB962C8B-B14F-4D97-AF65-F5344CB8AC3E}">
        <p14:creationId xmlns:p14="http://schemas.microsoft.com/office/powerpoint/2010/main" val="2880510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a:extLst>
              <a:ext uri="{FF2B5EF4-FFF2-40B4-BE49-F238E27FC236}">
                <a16:creationId xmlns:a16="http://schemas.microsoft.com/office/drawing/2014/main" id="{BDE61FB5-4DFA-4BEB-80DC-94788BA31A8A}"/>
              </a:ext>
            </a:extLst>
          </p:cNvPr>
          <p:cNvSpPr>
            <a:spLocks noChangeArrowheads="1"/>
          </p:cNvSpPr>
          <p:nvPr/>
        </p:nvSpPr>
        <p:spPr bwMode="auto">
          <a:xfrm>
            <a:off x="127315" y="3794067"/>
            <a:ext cx="422866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ts val="600"/>
              </a:spcBef>
              <a:buFontTx/>
              <a:buNone/>
            </a:pPr>
            <a:r>
              <a:rPr lang="ja-JP" altLang="en-US" sz="900" b="1">
                <a:solidFill>
                  <a:srgbClr val="C00000"/>
                </a:solidFill>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社会の会費のようなものである税をルールに基づいて納税してもらうためには国民の公平感（納得感）が必要です。一言で公平といっても、様々な指標があるため、日本の税制度はいろいろな税を組み合わせることによって、全体として、公平に税を集められるように工夫されて</a:t>
            </a:r>
            <a:r>
              <a:rPr lang="ja-JP" altLang="en-US" sz="900">
                <a:latin typeface="メイリオ" panose="020B0604030504040204" pitchFamily="50" charset="-128"/>
                <a:ea typeface="メイリオ" panose="020B0604030504040204" pitchFamily="50" charset="-128"/>
              </a:rPr>
              <a:t>います。</a:t>
            </a:r>
            <a:endParaRPr lang="ja-JP" altLang="en-US" sz="900" dirty="0">
              <a:latin typeface="メイリオ" panose="020B0604030504040204" pitchFamily="50" charset="-128"/>
              <a:ea typeface="メイリオ" panose="020B0604030504040204" pitchFamily="50" charset="-128"/>
            </a:endParaRPr>
          </a:p>
        </p:txBody>
      </p:sp>
      <p:sp>
        <p:nvSpPr>
          <p:cNvPr id="4" name="Rectangle 3">
            <a:extLst>
              <a:ext uri="{FF2B5EF4-FFF2-40B4-BE49-F238E27FC236}">
                <a16:creationId xmlns:a16="http://schemas.microsoft.com/office/drawing/2014/main" id="{258DA7AC-4C02-4844-A573-D566F74F5CCD}"/>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２．納税の義務と公平な税金（生徒用</a:t>
            </a:r>
            <a:r>
              <a:rPr lang="en-US" altLang="ja-JP" sz="1500" b="1" kern="0" dirty="0">
                <a:solidFill>
                  <a:schemeClr val="bg1"/>
                </a:solidFill>
                <a:latin typeface="メイリオ" panose="020B0604030504040204" pitchFamily="50" charset="-128"/>
                <a:ea typeface="メイリオ" panose="020B0604030504040204" pitchFamily="50" charset="-128"/>
              </a:rPr>
              <a:t>P12</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6" name="Rectangle 5">
            <a:extLst>
              <a:ext uri="{FF2B5EF4-FFF2-40B4-BE49-F238E27FC236}">
                <a16:creationId xmlns:a16="http://schemas.microsoft.com/office/drawing/2014/main" id="{8F80414F-0C15-47DB-B140-9FE9C2B3034B}"/>
              </a:ext>
            </a:extLst>
          </p:cNvPr>
          <p:cNvSpPr>
            <a:spLocks noChangeArrowheads="1"/>
          </p:cNvSpPr>
          <p:nvPr/>
        </p:nvSpPr>
        <p:spPr bwMode="auto">
          <a:xfrm>
            <a:off x="5287830" y="721118"/>
            <a:ext cx="38301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税</a:t>
            </a:r>
            <a:r>
              <a:rPr lang="ja-JP" altLang="en-US" sz="1200" dirty="0">
                <a:latin typeface="メイリオ" panose="020B0604030504040204" pitchFamily="50" charset="-128"/>
                <a:ea typeface="メイリオ" panose="020B0604030504040204" pitchFamily="50" charset="-128"/>
              </a:rPr>
              <a:t>負担や公平の考え方を整理して理解させる。</a:t>
            </a:r>
          </a:p>
        </p:txBody>
      </p:sp>
      <p:sp>
        <p:nvSpPr>
          <p:cNvPr id="10" name="Rectangle 52">
            <a:extLst>
              <a:ext uri="{FF2B5EF4-FFF2-40B4-BE49-F238E27FC236}">
                <a16:creationId xmlns:a16="http://schemas.microsoft.com/office/drawing/2014/main" id="{D1F5CC37-9162-4677-84C4-55EA0F4FF7C2}"/>
              </a:ext>
            </a:extLst>
          </p:cNvPr>
          <p:cNvSpPr>
            <a:spLocks noChangeArrowheads="1"/>
          </p:cNvSpPr>
          <p:nvPr/>
        </p:nvSpPr>
        <p:spPr bwMode="auto">
          <a:xfrm>
            <a:off x="4129912" y="1324567"/>
            <a:ext cx="4958915" cy="20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政府が提供する公共サービスは、国や社会を成り立たせるために欠かすことのできないものですが、その提供には費用がかかりそれを賄う財源が必要となります。様々な公共サービスの中には個々人が受ける便益が明確なものがあり、そのような場合には手数料や保険料といった形で費用を賄うことになります。しかし、公共サービスは、基本的には社会の構成員が広く便益を受けるものですから、個々人にとっての受益と負担とを直接結び付けることができない性格のものです。このため、公共サービスの費用は、価格を付け、その対価を調達できないことから、直接の反対給付を伴わない租税という形で賄うことになりま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このように、租税の基本的な機能は公共サービスの財源を調達することにあります。租税は、社会を成り立たせるためになくてはならないものですから、民主主義社会では、社会の構成員である国民が自ら負担しなければなりません。また、公共サービスによる便益は社会の構成員が広く享受するものであることからも、租税は皆で広く公平に分かち合うことが必要です。このようなことから、租税は「社会の会費のようなもの」であると言えます。</a:t>
            </a:r>
          </a:p>
        </p:txBody>
      </p:sp>
      <p:grpSp>
        <p:nvGrpSpPr>
          <p:cNvPr id="18" name="グループ化 17">
            <a:extLst>
              <a:ext uri="{FF2B5EF4-FFF2-40B4-BE49-F238E27FC236}">
                <a16:creationId xmlns:a16="http://schemas.microsoft.com/office/drawing/2014/main" id="{9CEF85A0-7AD6-478E-BA81-39FD78DEC8B4}"/>
              </a:ext>
            </a:extLst>
          </p:cNvPr>
          <p:cNvGrpSpPr/>
          <p:nvPr/>
        </p:nvGrpSpPr>
        <p:grpSpPr>
          <a:xfrm>
            <a:off x="4381060" y="3859528"/>
            <a:ext cx="2707022" cy="2013963"/>
            <a:chOff x="6647586" y="5037294"/>
            <a:chExt cx="2064227" cy="1535738"/>
          </a:xfrm>
        </p:grpSpPr>
        <p:pic>
          <p:nvPicPr>
            <p:cNvPr id="12" name="図 11">
              <a:extLst>
                <a:ext uri="{FF2B5EF4-FFF2-40B4-BE49-F238E27FC236}">
                  <a16:creationId xmlns:a16="http://schemas.microsoft.com/office/drawing/2014/main" id="{AC15D4F9-391F-4393-A134-6125FF86F0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8515" t="3847" r="8915" b="75250"/>
            <a:stretch/>
          </p:blipFill>
          <p:spPr>
            <a:xfrm>
              <a:off x="6647586" y="5037294"/>
              <a:ext cx="2064227" cy="1433469"/>
            </a:xfrm>
            <a:prstGeom prst="rect">
              <a:avLst/>
            </a:prstGeom>
          </p:spPr>
        </p:pic>
        <p:sp>
          <p:nvSpPr>
            <p:cNvPr id="17" name="四角形: 角を丸くする 16">
              <a:extLst>
                <a:ext uri="{FF2B5EF4-FFF2-40B4-BE49-F238E27FC236}">
                  <a16:creationId xmlns:a16="http://schemas.microsoft.com/office/drawing/2014/main" id="{1A4B3041-2A6D-4447-8C4B-767AAB25435E}"/>
                </a:ext>
              </a:extLst>
            </p:cNvPr>
            <p:cNvSpPr/>
            <p:nvPr/>
          </p:nvSpPr>
          <p:spPr>
            <a:xfrm>
              <a:off x="6938203" y="6491364"/>
              <a:ext cx="1700391" cy="81668"/>
            </a:xfrm>
            <a:prstGeom prst="roundRect">
              <a:avLst>
                <a:gd name="adj" fmla="val 5000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 dirty="0">
                  <a:solidFill>
                    <a:schemeClr val="tx1"/>
                  </a:solidFill>
                  <a:latin typeface="ＭＳ 明朝" panose="02020609040205080304" pitchFamily="17" charset="-128"/>
                  <a:ea typeface="ＭＳ 明朝" panose="02020609040205080304" pitchFamily="17" charset="-128"/>
                </a:rPr>
                <a:t>「税率・税負担等に関する資料」（財務省）を基に作成</a:t>
              </a:r>
              <a:endParaRPr kumimoji="1" lang="ja-JP" altLang="en-US" sz="400" dirty="0">
                <a:solidFill>
                  <a:schemeClr val="tx1"/>
                </a:solidFill>
                <a:latin typeface="ＭＳ 明朝" panose="02020609040205080304" pitchFamily="17" charset="-128"/>
                <a:ea typeface="ＭＳ 明朝" panose="02020609040205080304" pitchFamily="17" charset="-128"/>
              </a:endParaRPr>
            </a:p>
          </p:txBody>
        </p:sp>
      </p:grpSp>
      <p:sp>
        <p:nvSpPr>
          <p:cNvPr id="11" name="Rectangle 46">
            <a:extLst>
              <a:ext uri="{FF2B5EF4-FFF2-40B4-BE49-F238E27FC236}">
                <a16:creationId xmlns:a16="http://schemas.microsoft.com/office/drawing/2014/main" id="{6192A3A7-7717-4D88-931B-77EFA0D6FDC7}"/>
              </a:ext>
            </a:extLst>
          </p:cNvPr>
          <p:cNvSpPr>
            <a:spLocks noChangeArrowheads="1"/>
          </p:cNvSpPr>
          <p:nvPr/>
        </p:nvSpPr>
        <p:spPr bwMode="auto">
          <a:xfrm>
            <a:off x="7124941" y="3811866"/>
            <a:ext cx="1993022" cy="158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solidFill>
                  <a:srgbClr val="C00000"/>
                </a:solidFill>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所得が多くなるにしたがって税率が段階的に高くなる累進税率を適用して、納税者がその支払能力に応じて税を負担するしくみとなっています。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所得税の最高税率はかつて</a:t>
            </a:r>
            <a:r>
              <a:rPr lang="en-US" altLang="ja-JP" sz="900" dirty="0">
                <a:latin typeface="メイリオ" panose="020B0604030504040204" pitchFamily="50" charset="-128"/>
                <a:ea typeface="メイリオ" panose="020B0604030504040204" pitchFamily="50" charset="-128"/>
              </a:rPr>
              <a:t>70</a:t>
            </a:r>
            <a:r>
              <a:rPr lang="ja-JP" altLang="en-US" sz="900" dirty="0">
                <a:latin typeface="メイリオ" panose="020B0604030504040204" pitchFamily="50" charset="-128"/>
                <a:ea typeface="メイリオ" panose="020B0604030504040204" pitchFamily="50" charset="-128"/>
              </a:rPr>
              <a:t>％の時もありましたが、平成</a:t>
            </a:r>
            <a:r>
              <a:rPr lang="en-US" altLang="ja-JP" sz="900" dirty="0">
                <a:latin typeface="メイリオ" panose="020B0604030504040204" pitchFamily="50" charset="-128"/>
                <a:ea typeface="メイリオ" panose="020B0604030504040204" pitchFamily="50" charset="-128"/>
              </a:rPr>
              <a:t>27</a:t>
            </a:r>
            <a:r>
              <a:rPr lang="ja-JP" altLang="en-US" sz="900" dirty="0">
                <a:latin typeface="メイリオ" panose="020B0604030504040204" pitchFamily="50" charset="-128"/>
                <a:ea typeface="メイリオ" panose="020B0604030504040204" pitchFamily="50" charset="-128"/>
              </a:rPr>
              <a:t>年分以後現在の最高税率は</a:t>
            </a:r>
            <a:r>
              <a:rPr lang="en-US" altLang="ja-JP" sz="900" dirty="0">
                <a:latin typeface="メイリオ" panose="020B0604030504040204" pitchFamily="50" charset="-128"/>
                <a:ea typeface="メイリオ" panose="020B0604030504040204" pitchFamily="50" charset="-128"/>
              </a:rPr>
              <a:t>45</a:t>
            </a:r>
            <a:r>
              <a:rPr lang="ja-JP" altLang="en-US" sz="900" dirty="0">
                <a:latin typeface="メイリオ" panose="020B0604030504040204" pitchFamily="50" charset="-128"/>
                <a:ea typeface="メイリオ" panose="020B0604030504040204" pitchFamily="50" charset="-128"/>
              </a:rPr>
              <a:t>％で７段階となっています。</a:t>
            </a:r>
          </a:p>
        </p:txBody>
      </p:sp>
      <p:sp>
        <p:nvSpPr>
          <p:cNvPr id="15" name="テキスト ボックス 14">
            <a:extLst>
              <a:ext uri="{FF2B5EF4-FFF2-40B4-BE49-F238E27FC236}">
                <a16:creationId xmlns:a16="http://schemas.microsoft.com/office/drawing/2014/main" id="{7CCCC3F6-AB4C-469F-B052-14A0D3BA28F3}"/>
              </a:ext>
            </a:extLst>
          </p:cNvPr>
          <p:cNvSpPr txBox="1"/>
          <p:nvPr/>
        </p:nvSpPr>
        <p:spPr>
          <a:xfrm>
            <a:off x="4641957" y="6128086"/>
            <a:ext cx="2664669"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a:t>
            </a:r>
            <a:r>
              <a:rPr lang="en-US" altLang="ja-JP" sz="1000" b="1" spc="50" dirty="0">
                <a:solidFill>
                  <a:schemeClr val="accent5">
                    <a:lumMod val="75000"/>
                  </a:schemeClr>
                </a:solidFill>
                <a:latin typeface="メイリオ" panose="020B0604030504040204" pitchFamily="50" charset="-128"/>
                <a:ea typeface="メイリオ" panose="020B0604030504040204" pitchFamily="50" charset="-128"/>
              </a:rPr>
              <a:t>12</a:t>
            </a:r>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kumimoji="1" lang="ja-JP" altLang="en-US" sz="900" i="0" spc="50" baseline="0" dirty="0">
                <a:latin typeface="メイリオ" panose="020B0604030504040204" pitchFamily="50" charset="-128"/>
                <a:ea typeface="メイリオ" panose="020B0604030504040204" pitchFamily="50" charset="-128"/>
              </a:rPr>
              <a:t>調べてみよう（日本税理士連合会ＨＰ）</a:t>
            </a:r>
            <a:r>
              <a:rPr kumimoji="1" lang="ja-JP" altLang="en-US" sz="1000" i="0" spc="50" baseline="0" dirty="0">
                <a:latin typeface="メイリオ" panose="020B0604030504040204" pitchFamily="50" charset="-128"/>
                <a:ea typeface="メイリオ" panose="020B0604030504040204" pitchFamily="50" charset="-128"/>
              </a:rPr>
              <a:t>　</a:t>
            </a:r>
          </a:p>
        </p:txBody>
      </p:sp>
      <p:pic>
        <p:nvPicPr>
          <p:cNvPr id="7" name="図 6">
            <a:hlinkClick r:id="rId3"/>
            <a:extLst>
              <a:ext uri="{FF2B5EF4-FFF2-40B4-BE49-F238E27FC236}">
                <a16:creationId xmlns:a16="http://schemas.microsoft.com/office/drawing/2014/main" id="{F4C75DC4-0204-4CC6-BE16-7E9FAC9B7F0E}"/>
              </a:ext>
            </a:extLst>
          </p:cNvPr>
          <p:cNvPicPr>
            <a:picLocks noChangeAspect="1"/>
          </p:cNvPicPr>
          <p:nvPr/>
        </p:nvPicPr>
        <p:blipFill>
          <a:blip r:embed="rId4"/>
          <a:stretch>
            <a:fillRect/>
          </a:stretch>
        </p:blipFill>
        <p:spPr>
          <a:xfrm>
            <a:off x="7124940" y="6128086"/>
            <a:ext cx="533460" cy="533460"/>
          </a:xfrm>
          <a:prstGeom prst="rect">
            <a:avLst/>
          </a:prstGeom>
        </p:spPr>
      </p:pic>
      <p:sp>
        <p:nvSpPr>
          <p:cNvPr id="2" name="角丸四角形 1">
            <a:extLst>
              <a:ext uri="{FF2B5EF4-FFF2-40B4-BE49-F238E27FC236}">
                <a16:creationId xmlns:a16="http://schemas.microsoft.com/office/drawing/2014/main" id="{015128C2-718F-A1E7-E8E5-33D26E130C3B}"/>
              </a:ext>
            </a:extLst>
          </p:cNvPr>
          <p:cNvSpPr/>
          <p:nvPr/>
        </p:nvSpPr>
        <p:spPr>
          <a:xfrm>
            <a:off x="4202077"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9" name="Rectangle 8">
            <a:extLst>
              <a:ext uri="{FF2B5EF4-FFF2-40B4-BE49-F238E27FC236}">
                <a16:creationId xmlns:a16="http://schemas.microsoft.com/office/drawing/2014/main" id="{3D691693-657E-93D9-387D-B3AF819D028A}"/>
              </a:ext>
            </a:extLst>
          </p:cNvPr>
          <p:cNvSpPr>
            <a:spLocks noChangeArrowheads="1"/>
          </p:cNvSpPr>
          <p:nvPr/>
        </p:nvSpPr>
        <p:spPr bwMode="auto">
          <a:xfrm>
            <a:off x="152400" y="3547905"/>
            <a:ext cx="2486339"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3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税負担の公平について</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4" name="Rectangle 8">
            <a:extLst>
              <a:ext uri="{FF2B5EF4-FFF2-40B4-BE49-F238E27FC236}">
                <a16:creationId xmlns:a16="http://schemas.microsoft.com/office/drawing/2014/main" id="{F097B2DC-F190-4FC6-D304-A712E73359C6}"/>
              </a:ext>
            </a:extLst>
          </p:cNvPr>
          <p:cNvSpPr>
            <a:spLocks noChangeArrowheads="1"/>
          </p:cNvSpPr>
          <p:nvPr/>
        </p:nvSpPr>
        <p:spPr bwMode="auto">
          <a:xfrm>
            <a:off x="4355975" y="3554830"/>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所得税の累進課税制度</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D8B44C22-DB77-2C20-4AB1-17FB1CC30456}"/>
              </a:ext>
            </a:extLst>
          </p:cNvPr>
          <p:cNvSpPr>
            <a:spLocks noChangeArrowheads="1"/>
          </p:cNvSpPr>
          <p:nvPr/>
        </p:nvSpPr>
        <p:spPr bwMode="auto">
          <a:xfrm>
            <a:off x="4180394" y="1044113"/>
            <a:ext cx="2486339"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3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租税の基本的な機能</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9" name="AutoShape 10">
            <a:extLst>
              <a:ext uri="{FF2B5EF4-FFF2-40B4-BE49-F238E27FC236}">
                <a16:creationId xmlns:a16="http://schemas.microsoft.com/office/drawing/2014/main" id="{DC86B8B1-B3E7-7F65-97CB-0E725AD9F233}"/>
              </a:ext>
            </a:extLst>
          </p:cNvPr>
          <p:cNvSpPr>
            <a:spLocks noChangeArrowheads="1"/>
          </p:cNvSpPr>
          <p:nvPr/>
        </p:nvSpPr>
        <p:spPr bwMode="auto">
          <a:xfrm>
            <a:off x="4556542" y="6097873"/>
            <a:ext cx="3227697" cy="580049"/>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20" name="Rectangle 12">
            <a:extLst>
              <a:ext uri="{FF2B5EF4-FFF2-40B4-BE49-F238E27FC236}">
                <a16:creationId xmlns:a16="http://schemas.microsoft.com/office/drawing/2014/main" id="{3BFCC6C8-560E-F90B-88B6-1C3EBE342AFC}"/>
              </a:ext>
            </a:extLst>
          </p:cNvPr>
          <p:cNvSpPr>
            <a:spLocks noChangeArrowheads="1"/>
          </p:cNvSpPr>
          <p:nvPr/>
        </p:nvSpPr>
        <p:spPr bwMode="auto">
          <a:xfrm>
            <a:off x="93361" y="4493018"/>
            <a:ext cx="4262614" cy="62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ts val="600"/>
              </a:spcBef>
              <a:buFontTx/>
              <a:buNone/>
            </a:pPr>
            <a:r>
              <a:rPr lang="en-US" altLang="ja-JP" sz="900" b="1" dirty="0">
                <a:latin typeface="メイリオ" panose="020B0604030504040204" pitchFamily="50" charset="-128"/>
                <a:ea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rPr>
              <a:t>負担の考え方</a:t>
            </a:r>
            <a:r>
              <a:rPr lang="en-US" altLang="ja-JP" sz="900" b="1" dirty="0">
                <a:latin typeface="メイリオ" panose="020B0604030504040204" pitchFamily="50" charset="-128"/>
                <a:ea typeface="メイリオ" panose="020B0604030504040204" pitchFamily="50" charset="-128"/>
              </a:rPr>
              <a:t>》</a:t>
            </a:r>
            <a:br>
              <a:rPr lang="en-US" altLang="ja-JP" sz="900" dirty="0">
                <a:latin typeface="メイリオ" panose="020B0604030504040204" pitchFamily="50" charset="-128"/>
                <a:ea typeface="メイリオ" panose="020B0604030504040204" pitchFamily="50" charset="-128"/>
              </a:rPr>
            </a:br>
            <a:r>
              <a:rPr lang="ja-JP" altLang="en-US" sz="900" dirty="0">
                <a:latin typeface="メイリオ" panose="020B0604030504040204" pitchFamily="50" charset="-128"/>
                <a:ea typeface="メイリオ" panose="020B0604030504040204" pitchFamily="50" charset="-128"/>
              </a:rPr>
              <a:t>・応</a:t>
            </a:r>
            <a:r>
              <a:rPr lang="ja-JP" altLang="en-US" sz="900">
                <a:latin typeface="メイリオ" panose="020B0604030504040204" pitchFamily="50" charset="-128"/>
                <a:ea typeface="メイリオ" panose="020B0604030504040204" pitchFamily="50" charset="-128"/>
              </a:rPr>
              <a:t>能負担：税金を負担する能力（担税力）に着目する考え方</a:t>
            </a:r>
            <a:endParaRPr lang="en-US" altLang="ja-JP" sz="900" dirty="0">
              <a:latin typeface="メイリオ" panose="020B0604030504040204" pitchFamily="50" charset="-128"/>
              <a:ea typeface="メイリオ" panose="020B0604030504040204" pitchFamily="50" charset="-128"/>
            </a:endParaRPr>
          </a:p>
          <a:p>
            <a:pPr eaLnBrk="1" hangingPunct="1">
              <a:lnSpc>
                <a:spcPct val="110000"/>
              </a:lnSpc>
              <a:spcBef>
                <a:spcPts val="600"/>
              </a:spcBef>
              <a:buFontTx/>
              <a:buNone/>
            </a:pPr>
            <a:r>
              <a:rPr lang="ja-JP" altLang="en-US" sz="900">
                <a:latin typeface="メイリオ" panose="020B0604030504040204" pitchFamily="50" charset="-128"/>
                <a:ea typeface="メイリオ" panose="020B0604030504040204" pitchFamily="50" charset="-128"/>
              </a:rPr>
              <a:t>・応益負担：国や自治体から受け取る公的サービス（受益）に着目する考え方</a:t>
            </a:r>
            <a:endParaRPr lang="ja-JP" altLang="en-US" sz="900" dirty="0">
              <a:latin typeface="メイリオ" panose="020B0604030504040204" pitchFamily="50" charset="-128"/>
              <a:ea typeface="メイリオ" panose="020B0604030504040204" pitchFamily="50" charset="-128"/>
            </a:endParaRPr>
          </a:p>
        </p:txBody>
      </p:sp>
      <p:sp>
        <p:nvSpPr>
          <p:cNvPr id="23" name="Rectangle 12">
            <a:extLst>
              <a:ext uri="{FF2B5EF4-FFF2-40B4-BE49-F238E27FC236}">
                <a16:creationId xmlns:a16="http://schemas.microsoft.com/office/drawing/2014/main" id="{E68ED1F0-5A7F-84EE-1BCD-4D0F4949DEF4}"/>
              </a:ext>
            </a:extLst>
          </p:cNvPr>
          <p:cNvSpPr>
            <a:spLocks noChangeArrowheads="1"/>
          </p:cNvSpPr>
          <p:nvPr/>
        </p:nvSpPr>
        <p:spPr bwMode="auto">
          <a:xfrm>
            <a:off x="93361" y="5118908"/>
            <a:ext cx="4262614" cy="161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10000"/>
              </a:lnSpc>
              <a:spcBef>
                <a:spcPts val="600"/>
              </a:spcBef>
              <a:buNone/>
            </a:pPr>
            <a:r>
              <a:rPr lang="en-US" altLang="ja-JP" sz="900" b="1" dirty="0">
                <a:latin typeface="メイリオ" panose="020B0604030504040204" pitchFamily="50" charset="-128"/>
                <a:ea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rPr>
              <a:t>公平の考え方</a:t>
            </a:r>
            <a:r>
              <a:rPr lang="en-US" altLang="ja-JP" sz="900" b="1" dirty="0">
                <a:latin typeface="メイリオ" panose="020B0604030504040204" pitchFamily="50" charset="-128"/>
                <a:ea typeface="メイリオ" panose="020B0604030504040204" pitchFamily="50" charset="-128"/>
              </a:rPr>
              <a:t>》</a:t>
            </a:r>
            <a:br>
              <a:rPr lang="en-US" altLang="ja-JP" sz="900" dirty="0">
                <a:latin typeface="メイリオ" panose="020B0604030504040204" pitchFamily="50" charset="-128"/>
                <a:ea typeface="メイリオ" panose="020B0604030504040204" pitchFamily="50" charset="-128"/>
              </a:rPr>
            </a:br>
            <a:r>
              <a:rPr lang="ja-JP" altLang="en-US" sz="900" dirty="0">
                <a:latin typeface="メイリオ" panose="020B0604030504040204" pitchFamily="50" charset="-128"/>
                <a:ea typeface="メイリオ" panose="020B0604030504040204" pitchFamily="50" charset="-128"/>
              </a:rPr>
              <a:t>・</a:t>
            </a:r>
            <a:r>
              <a:rPr lang="ja-JP" altLang="en-US" sz="900">
                <a:latin typeface="メイリオ" panose="020B0604030504040204" pitchFamily="50" charset="-128"/>
                <a:ea typeface="メイリオ" panose="020B0604030504040204" pitchFamily="50" charset="-128"/>
              </a:rPr>
              <a:t>水平的公平　：等しい負担能力のある人（経済力が同じ人）は等しい負担をする。消費税や個人住民税は、税率は一定だが、課税対象額が多くなるほど税額が多くなる（比例税率）</a:t>
            </a:r>
            <a:endParaRPr lang="en-US" altLang="ja-JP" sz="900" dirty="0">
              <a:latin typeface="メイリオ" panose="020B0604030504040204" pitchFamily="50" charset="-128"/>
              <a:ea typeface="メイリオ" panose="020B0604030504040204" pitchFamily="50" charset="-128"/>
            </a:endParaRPr>
          </a:p>
          <a:p>
            <a:pPr>
              <a:lnSpc>
                <a:spcPct val="110000"/>
              </a:lnSpc>
              <a:spcBef>
                <a:spcPts val="600"/>
              </a:spcBef>
              <a:buNone/>
            </a:pPr>
            <a:r>
              <a:rPr lang="ja-JP" altLang="en-US" sz="900">
                <a:latin typeface="メイリオ" panose="020B0604030504040204" pitchFamily="50" charset="-128"/>
                <a:ea typeface="メイリオ" panose="020B0604030504040204" pitchFamily="50" charset="-128"/>
              </a:rPr>
              <a:t>・垂直的公平　：負担能力の大きい人はより大きな負担をする。所得税や相続税などは、所得など課税対象額が多くなるほど税率が高くなる（累進税率）</a:t>
            </a:r>
            <a:endParaRPr lang="en-US" altLang="ja-JP" sz="900" dirty="0">
              <a:latin typeface="メイリオ" panose="020B0604030504040204" pitchFamily="50" charset="-128"/>
              <a:ea typeface="メイリオ" panose="020B0604030504040204" pitchFamily="50" charset="-128"/>
            </a:endParaRPr>
          </a:p>
          <a:p>
            <a:pPr>
              <a:lnSpc>
                <a:spcPct val="110000"/>
              </a:lnSpc>
              <a:spcBef>
                <a:spcPts val="600"/>
              </a:spcBef>
              <a:buNone/>
            </a:pPr>
            <a:r>
              <a:rPr lang="ja-JP" altLang="en-US" sz="90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世代間の</a:t>
            </a:r>
            <a:r>
              <a:rPr lang="ja-JP" altLang="en-US" sz="900">
                <a:latin typeface="メイリオ" panose="020B0604030504040204" pitchFamily="50" charset="-128"/>
                <a:ea typeface="メイリオ" panose="020B0604030504040204" pitchFamily="50" charset="-128"/>
              </a:rPr>
              <a:t>公平：高齢者の世代と若年者の世代など、異なる世代を比較して負担の公平が保たれているかどうかという観点と、それぞれの世代の受益と負担のバランスが保たれているかを考慮する</a:t>
            </a:r>
          </a:p>
        </p:txBody>
      </p:sp>
      <p:cxnSp>
        <p:nvCxnSpPr>
          <p:cNvPr id="24" name="直線コネクタ 23">
            <a:extLst>
              <a:ext uri="{FF2B5EF4-FFF2-40B4-BE49-F238E27FC236}">
                <a16:creationId xmlns:a16="http://schemas.microsoft.com/office/drawing/2014/main" id="{39244DCD-EB1D-6132-FD4E-C45BA2514EFF}"/>
              </a:ext>
            </a:extLst>
          </p:cNvPr>
          <p:cNvCxnSpPr>
            <a:cxnSpLocks/>
          </p:cNvCxnSpPr>
          <p:nvPr/>
        </p:nvCxnSpPr>
        <p:spPr>
          <a:xfrm>
            <a:off x="4218146" y="3458787"/>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44724737-6EA8-E2D9-1DF7-75BE7B43C189}"/>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9</a:t>
            </a:fld>
            <a:endParaRPr kumimoji="1" lang="ja-JP" altLang="en-US"/>
          </a:p>
        </p:txBody>
      </p:sp>
      <p:pic>
        <p:nvPicPr>
          <p:cNvPr id="5" name="図 4">
            <a:extLst>
              <a:ext uri="{FF2B5EF4-FFF2-40B4-BE49-F238E27FC236}">
                <a16:creationId xmlns:a16="http://schemas.microsoft.com/office/drawing/2014/main" id="{69FF0EBA-7E20-4A9F-9749-0C3787B709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209" y="661397"/>
            <a:ext cx="3675703" cy="2742970"/>
          </a:xfrm>
          <a:prstGeom prst="rect">
            <a:avLst/>
          </a:prstGeom>
          <a:ln>
            <a:solidFill>
              <a:schemeClr val="tx1"/>
            </a:solidFill>
          </a:ln>
        </p:spPr>
      </p:pic>
    </p:spTree>
    <p:extLst>
      <p:ext uri="{BB962C8B-B14F-4D97-AF65-F5344CB8AC3E}">
        <p14:creationId xmlns:p14="http://schemas.microsoft.com/office/powerpoint/2010/main" val="3254885670"/>
      </p:ext>
    </p:extLst>
  </p:cSld>
  <p:clrMapOvr>
    <a:masterClrMapping/>
  </p:clrMapOvr>
</p:sld>
</file>

<file path=ppt/theme/theme1.xml><?xml version="1.0" encoding="utf-8"?>
<a:theme xmlns:a="http://schemas.openxmlformats.org/drawingml/2006/main" name="テーマ1">
  <a:themeElements>
    <a:clrScheme name="租税教育_講師用">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4E96C4"/>
      </a:accent5>
      <a:accent6>
        <a:srgbClr val="2D2D8A"/>
      </a:accent6>
      <a:hlink>
        <a:srgbClr val="009999"/>
      </a:hlink>
      <a:folHlink>
        <a:srgbClr val="99CC0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テーマ1" id="{90A98267-F6C9-4145-AE1D-B5535E8CC2D3}" vid="{1295DC19-973D-4C45-AA62-8B22C537A6B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テーマ1</Template>
  <TotalTime>644</TotalTime>
  <Words>6342</Words>
  <Application>Microsoft Office PowerPoint</Application>
  <PresentationFormat>画面に合わせる (4:3)</PresentationFormat>
  <Paragraphs>300</Paragraphs>
  <Slides>17</Slides>
  <Notes>5</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17</vt:i4>
      </vt:variant>
    </vt:vector>
  </HeadingPairs>
  <TitlesOfParts>
    <vt:vector size="29" baseType="lpstr">
      <vt:lpstr>Meiryo UI</vt:lpstr>
      <vt:lpstr>MS Gothic</vt:lpstr>
      <vt:lpstr>MS Gothic</vt:lpstr>
      <vt:lpstr>ＭＳ 明朝</vt:lpstr>
      <vt:lpstr>メイリオ</vt:lpstr>
      <vt:lpstr>メイリオ</vt:lpstr>
      <vt:lpstr>游ゴシック</vt:lpstr>
      <vt:lpstr>Arial</vt:lpstr>
      <vt:lpstr>Calibri</vt:lpstr>
      <vt:lpstr>Calibri Light</vt:lpstr>
      <vt:lpstr>Wingdings</vt:lpstr>
      <vt:lpstr>テーマ1</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岡崎 香奈</dc:creator>
  <cp:lastModifiedBy>岩坪 卓也(IWATSUBO Takuya)</cp:lastModifiedBy>
  <cp:revision>55</cp:revision>
  <dcterms:created xsi:type="dcterms:W3CDTF">2025-03-11T04:32:32Z</dcterms:created>
  <dcterms:modified xsi:type="dcterms:W3CDTF">2026-04-08T00:55:53Z</dcterms:modified>
</cp:coreProperties>
</file>