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4.xml" ContentType="application/vnd.openxmlformats-officedocument.presentationml.tags+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0" r:id="rId4"/>
  </p:sldMasterIdLst>
  <p:notesMasterIdLst>
    <p:notesMasterId r:id="rId30"/>
  </p:notesMasterIdLst>
  <p:handoutMasterIdLst>
    <p:handoutMasterId r:id="rId31"/>
  </p:handoutMasterIdLst>
  <p:sldIdLst>
    <p:sldId id="1184" r:id="rId5"/>
    <p:sldId id="1169" r:id="rId6"/>
    <p:sldId id="305" r:id="rId7"/>
    <p:sldId id="1172" r:id="rId8"/>
    <p:sldId id="1176" r:id="rId9"/>
    <p:sldId id="1191" r:id="rId10"/>
    <p:sldId id="1192" r:id="rId11"/>
    <p:sldId id="1170" r:id="rId12"/>
    <p:sldId id="483" r:id="rId13"/>
    <p:sldId id="1174" r:id="rId14"/>
    <p:sldId id="1175" r:id="rId15"/>
    <p:sldId id="303" r:id="rId16"/>
    <p:sldId id="1178" r:id="rId17"/>
    <p:sldId id="1188" r:id="rId18"/>
    <p:sldId id="1194" r:id="rId19"/>
    <p:sldId id="1196" r:id="rId20"/>
    <p:sldId id="1206" r:id="rId21"/>
    <p:sldId id="1205" r:id="rId22"/>
    <p:sldId id="1198" r:id="rId23"/>
    <p:sldId id="1204" r:id="rId24"/>
    <p:sldId id="1203" r:id="rId25"/>
    <p:sldId id="1185" r:id="rId26"/>
    <p:sldId id="1186" r:id="rId27"/>
    <p:sldId id="328" r:id="rId28"/>
    <p:sldId id="1173" r:id="rId29"/>
  </p:sldIdLst>
  <p:sldSz cx="9144000" cy="6858000" type="screen4x3"/>
  <p:notesSz cx="6735763" cy="9866313"/>
  <p:embeddedFontLst>
    <p:embeddedFont>
      <p:font typeface="HGPｺﾞｼｯｸE" panose="020B0900000000000000" pitchFamily="50" charset="-128"/>
      <p:regular r:id="rId32"/>
    </p:embeddedFont>
    <p:embeddedFont>
      <p:font typeface="HGPｺﾞｼｯｸM" panose="020B0600000000000000" pitchFamily="50" charset="-128"/>
      <p:regular r:id="rId33"/>
    </p:embeddedFont>
    <p:embeddedFont>
      <p:font typeface="HGP創英角ｺﾞｼｯｸUB" panose="020B0900000000000000" pitchFamily="50" charset="-128"/>
      <p:regular r:id="rId3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B212"/>
    <a:srgbClr val="005BAD"/>
    <a:srgbClr val="9B4D0D"/>
    <a:srgbClr val="FF66CC"/>
    <a:srgbClr val="FF99CC"/>
    <a:srgbClr val="FF7C80"/>
    <a:srgbClr val="E83030"/>
    <a:srgbClr val="EE3030"/>
    <a:srgbClr val="E6E6E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2F53C4-E63E-49DA-B3CF-8B870C60C018}" v="1" dt="2026-04-02T02:01:13.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69" autoAdjust="0"/>
    <p:restoredTop sz="94129" autoAdjust="0"/>
  </p:normalViewPr>
  <p:slideViewPr>
    <p:cSldViewPr snapToGrid="0">
      <p:cViewPr varScale="1">
        <p:scale>
          <a:sx n="70" d="100"/>
          <a:sy n="70" d="100"/>
        </p:scale>
        <p:origin x="892" y="48"/>
      </p:cViewPr>
      <p:guideLst>
        <p:guide orient="horz"/>
        <p:guide pos="5760"/>
      </p:guideLst>
    </p:cSldViewPr>
  </p:slideViewPr>
  <p:notesTextViewPr>
    <p:cViewPr>
      <p:scale>
        <a:sx n="1" d="1"/>
        <a:sy n="1" d="1"/>
      </p:scale>
      <p:origin x="0" y="0"/>
    </p:cViewPr>
  </p:notesTextViewPr>
  <p:notesViewPr>
    <p:cSldViewPr snapToGrid="0">
      <p:cViewPr varScale="1">
        <p:scale>
          <a:sx n="79" d="100"/>
          <a:sy n="79" d="100"/>
        </p:scale>
        <p:origin x="248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font" Target="fonts/font3.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barChart>
        <c:barDir val="col"/>
        <c:grouping val="stacked"/>
        <c:varyColors val="0"/>
        <c:ser>
          <c:idx val="0"/>
          <c:order val="0"/>
          <c:spPr>
            <a:solidFill>
              <a:srgbClr val="5394E3"/>
            </a:solidFill>
            <a:ln>
              <a:noFill/>
            </a:ln>
            <a:effectLst/>
          </c:spPr>
          <c:invertIfNegative val="0"/>
          <c:val>
            <c:numRef>
              <c:f>Sheet1!$B$2:$B$3</c:f>
              <c:numCache>
                <c:formatCode>General</c:formatCode>
                <c:ptCount val="2"/>
                <c:pt idx="0">
                  <c:v>60.6</c:v>
                </c:pt>
                <c:pt idx="1">
                  <c:v>86.6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0-8178-49FB-89E2-64F2CEE98FFA}"/>
            </c:ext>
          </c:extLst>
        </c:ser>
        <c:ser>
          <c:idx val="1"/>
          <c:order val="1"/>
          <c:spPr>
            <a:noFill/>
            <a:ln w="19050">
              <a:solidFill>
                <a:srgbClr val="EE6E6E"/>
              </a:solidFill>
              <a:prstDash val="sysDash"/>
            </a:ln>
            <a:effectLst/>
          </c:spPr>
          <c:invertIfNegative val="0"/>
          <c:val>
            <c:numRef>
              <c:f>Sheet1!$C$2:$C$3</c:f>
              <c:numCache>
                <c:formatCode>General</c:formatCode>
                <c:ptCount val="2"/>
                <c:pt idx="0">
                  <c:v>5.6</c:v>
                </c:pt>
                <c:pt idx="1">
                  <c:v>28.6</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2024</c:v>
                      </c:pt>
                    </c:numCache>
                  </c:numRef>
                </c15:cat>
              </c15:filteredCategoryTitle>
            </c:ext>
            <c:ext xmlns:c16="http://schemas.microsoft.com/office/drawing/2014/chart" uri="{C3380CC4-5D6E-409C-BE32-E72D297353CC}">
              <c16:uniqueId val="{00000001-8178-49FB-89E2-64F2CEE98FFA}"/>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60264"/>
        <c:axId val="834054864"/>
      </c:barChart>
      <c:catAx>
        <c:axId val="834060264"/>
        <c:scaling>
          <c:orientation val="minMax"/>
        </c:scaling>
        <c:delete val="1"/>
        <c:axPos val="b"/>
        <c:numFmt formatCode="General" sourceLinked="1"/>
        <c:majorTickMark val="none"/>
        <c:minorTickMark val="none"/>
        <c:tickLblPos val="nextTo"/>
        <c:crossAx val="834054864"/>
        <c:crosses val="autoZero"/>
        <c:auto val="1"/>
        <c:lblAlgn val="ctr"/>
        <c:lblOffset val="100"/>
        <c:noMultiLvlLbl val="0"/>
      </c:catAx>
      <c:valAx>
        <c:axId val="834054864"/>
        <c:scaling>
          <c:orientation val="minMax"/>
        </c:scaling>
        <c:delete val="1"/>
        <c:axPos val="l"/>
        <c:numFmt formatCode="General" sourceLinked="1"/>
        <c:majorTickMark val="out"/>
        <c:minorTickMark val="none"/>
        <c:tickLblPos val="nextTo"/>
        <c:crossAx val="8340602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272282071202546E-2"/>
          <c:y val="2.4584515239818396E-2"/>
          <c:w val="0.92945543585759494"/>
          <c:h val="0.93990451830266619"/>
        </c:manualLayout>
      </c:layout>
      <c:barChart>
        <c:barDir val="col"/>
        <c:grouping val="stacked"/>
        <c:varyColors val="0"/>
        <c:ser>
          <c:idx val="0"/>
          <c:order val="0"/>
          <c:spPr>
            <a:solidFill>
              <a:srgbClr val="A6A6A6"/>
            </a:solidFill>
            <a:ln>
              <a:noFill/>
            </a:ln>
            <a:effectLst/>
          </c:spPr>
          <c:invertIfNegative val="0"/>
          <c:val>
            <c:numRef>
              <c:f>Sheet1!$B$2:$B$3</c:f>
              <c:numCache>
                <c:formatCode>General</c:formatCode>
                <c:ptCount val="2"/>
                <c:pt idx="0">
                  <c:v>25.1</c:v>
                </c:pt>
                <c:pt idx="1">
                  <c:v>29.8</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系列 1</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0-A3B9-46A4-A811-51CB1163067E}"/>
            </c:ext>
          </c:extLst>
        </c:ser>
        <c:ser>
          <c:idx val="1"/>
          <c:order val="1"/>
          <c:spPr>
            <a:solidFill>
              <a:srgbClr val="EAEAEA"/>
            </a:solidFill>
            <a:ln>
              <a:noFill/>
            </a:ln>
            <a:effectLst/>
          </c:spPr>
          <c:invertIfNegative val="0"/>
          <c:val>
            <c:numRef>
              <c:f>Sheet1!$C$2:$C$3</c:f>
              <c:numCache>
                <c:formatCode>General</c:formatCode>
                <c:ptCount val="2"/>
                <c:pt idx="0">
                  <c:v>0</c:v>
                </c:pt>
                <c:pt idx="1">
                  <c:v>0</c:v>
                </c:pt>
              </c:numCache>
            </c:numRef>
          </c:val>
          <c:extLst>
            <c:ext xmlns:c15="http://schemas.microsoft.com/office/drawing/2012/chart" uri="{02D57815-91ED-43cb-92C2-25804820EDAC}">
              <c15:filteredSeriesTitle>
                <c15:tx>
                  <c:strRef>
                    <c:extLst>
                      <c:ext uri="{02D57815-91ED-43cb-92C2-25804820EDAC}">
                        <c15:formulaRef>
                          <c15:sqref>Sheet1!$C$1</c15:sqref>
                        </c15:formulaRef>
                      </c:ext>
                    </c:extLst>
                    <c:strCache>
                      <c:ptCount val="1"/>
                      <c:pt idx="0">
                        <c:v>系列 2</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3-A3B9-46A4-A811-51CB1163067E}"/>
            </c:ext>
          </c:extLst>
        </c:ser>
        <c:ser>
          <c:idx val="2"/>
          <c:order val="2"/>
          <c:spPr>
            <a:solidFill>
              <a:srgbClr val="009E47"/>
            </a:solidFill>
            <a:ln>
              <a:noFill/>
            </a:ln>
            <a:effectLst/>
          </c:spPr>
          <c:invertIfNegative val="0"/>
          <c:val>
            <c:numRef>
              <c:f>Sheet1!$D$2:$D$3</c:f>
              <c:numCache>
                <c:formatCode>General</c:formatCode>
                <c:ptCount val="2"/>
                <c:pt idx="0">
                  <c:v>11.6</c:v>
                </c:pt>
                <c:pt idx="1">
                  <c:v>38.299999999999997</c:v>
                </c:pt>
              </c:numCache>
            </c:numRef>
          </c:val>
          <c:extLst>
            <c:ext xmlns:c15="http://schemas.microsoft.com/office/drawing/2012/chart" uri="{02D57815-91ED-43cb-92C2-25804820EDAC}">
              <c15:filteredSeriesTitle>
                <c15:tx>
                  <c:strRef>
                    <c:extLst>
                      <c:ext uri="{02D57815-91ED-43cb-92C2-25804820EDAC}">
                        <c15:formulaRef>
                          <c15:sqref>Sheet1!$D$1</c15:sqref>
                        </c15:formulaRef>
                      </c:ext>
                    </c:extLst>
                    <c:strCache>
                      <c:ptCount val="1"/>
                      <c:pt idx="0">
                        <c:v>系列 3</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4-A3B9-46A4-A811-51CB1163067E}"/>
            </c:ext>
          </c:extLst>
        </c:ser>
        <c:ser>
          <c:idx val="3"/>
          <c:order val="3"/>
          <c:spPr>
            <a:solidFill>
              <a:srgbClr val="EEC92E"/>
            </a:solidFill>
            <a:ln>
              <a:noFill/>
            </a:ln>
            <a:effectLst/>
          </c:spPr>
          <c:invertIfNegative val="0"/>
          <c:val>
            <c:numRef>
              <c:f>Sheet1!$E$2:$E$3</c:f>
              <c:numCache>
                <c:formatCode>General</c:formatCode>
                <c:ptCount val="2"/>
                <c:pt idx="0">
                  <c:v>15.3</c:v>
                </c:pt>
                <c:pt idx="1">
                  <c:v>18.899999999999999</c:v>
                </c:pt>
              </c:numCache>
            </c:numRef>
          </c:val>
          <c:extLst>
            <c:ext xmlns:c15="http://schemas.microsoft.com/office/drawing/2012/chart" uri="{02D57815-91ED-43cb-92C2-25804820EDAC}">
              <c15:filteredSeriesTitle>
                <c15:tx>
                  <c:strRef>
                    <c:extLst>
                      <c:ext uri="{02D57815-91ED-43cb-92C2-25804820EDAC}">
                        <c15:formulaRef>
                          <c15:sqref>Sheet1!$E$1</c15:sqref>
                        </c15:formulaRef>
                      </c:ext>
                    </c:extLst>
                    <c:strCache>
                      <c:ptCount val="1"/>
                      <c:pt idx="0">
                        <c:v>系列 4</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5-A3B9-46A4-A811-51CB1163067E}"/>
            </c:ext>
          </c:extLst>
        </c:ser>
        <c:ser>
          <c:idx val="4"/>
          <c:order val="4"/>
          <c:spPr>
            <a:solidFill>
              <a:srgbClr val="EE6E6E"/>
            </a:solidFill>
            <a:ln>
              <a:noFill/>
            </a:ln>
            <a:effectLst/>
          </c:spPr>
          <c:invertIfNegative val="0"/>
          <c:val>
            <c:numRef>
              <c:f>Sheet1!$F$2:$F$3</c:f>
              <c:numCache>
                <c:formatCode>General</c:formatCode>
                <c:ptCount val="2"/>
                <c:pt idx="0">
                  <c:v>14.3</c:v>
                </c:pt>
                <c:pt idx="1">
                  <c:v>28.2</c:v>
                </c:pt>
              </c:numCache>
            </c:numRef>
          </c:val>
          <c:extLst>
            <c:ext xmlns:c15="http://schemas.microsoft.com/office/drawing/2012/chart" uri="{02D57815-91ED-43cb-92C2-25804820EDAC}">
              <c15:filteredSeriesTitle>
                <c15:tx>
                  <c:strRef>
                    <c:extLst>
                      <c:ext uri="{02D57815-91ED-43cb-92C2-25804820EDAC}">
                        <c15:formulaRef>
                          <c15:sqref>Sheet1!$F$1</c15:sqref>
                        </c15:formulaRef>
                      </c:ext>
                    </c:extLst>
                    <c:strCache>
                      <c:ptCount val="1"/>
                      <c:pt idx="0">
                        <c:v>系列 5</c:v>
                      </c:pt>
                    </c:strCache>
                  </c:strRef>
                </c15:tx>
              </c15:filteredSeriesTitle>
            </c:ext>
            <c:ext xmlns:c15="http://schemas.microsoft.com/office/drawing/2012/chart" uri="{02D57815-91ED-43cb-92C2-25804820EDAC}">
              <c15:filteredCategoryTitle>
                <c15:cat>
                  <c:numRef>
                    <c:extLst>
                      <c:ext uri="{02D57815-91ED-43cb-92C2-25804820EDAC}">
                        <c15:formulaRef>
                          <c15:sqref>Sheet1!$A$2:$A$3</c15:sqref>
                        </c15:formulaRef>
                      </c:ext>
                    </c:extLst>
                    <c:numCache>
                      <c:formatCode>General</c:formatCode>
                      <c:ptCount val="2"/>
                      <c:pt idx="0">
                        <c:v>1990</c:v>
                      </c:pt>
                      <c:pt idx="1">
                        <c:v>2025</c:v>
                      </c:pt>
                    </c:numCache>
                  </c:numRef>
                </c15:cat>
              </c15:filteredCategoryTitle>
            </c:ext>
            <c:ext xmlns:c16="http://schemas.microsoft.com/office/drawing/2014/chart" uri="{C3380CC4-5D6E-409C-BE32-E72D297353CC}">
              <c16:uniqueId val="{00000006-A3B9-46A4-A811-51CB1163067E}"/>
            </c:ext>
          </c:extLst>
        </c:ser>
        <c:dLbls>
          <c:showLegendKey val="0"/>
          <c:showVal val="0"/>
          <c:showCatName val="0"/>
          <c:showSerName val="0"/>
          <c:showPercent val="0"/>
          <c:showBubbleSize val="0"/>
        </c:dLbls>
        <c:gapWidth val="60"/>
        <c:overlap val="100"/>
        <c:serLines>
          <c:spPr>
            <a:ln w="9525" cap="flat" cmpd="sng" algn="ctr">
              <a:solidFill>
                <a:schemeClr val="tx1">
                  <a:lumMod val="35000"/>
                  <a:lumOff val="65000"/>
                </a:schemeClr>
              </a:solidFill>
              <a:prstDash val="dash"/>
              <a:round/>
            </a:ln>
            <a:effectLst/>
          </c:spPr>
        </c:serLines>
        <c:axId val="834051624"/>
        <c:axId val="834042624"/>
      </c:barChart>
      <c:catAx>
        <c:axId val="834051624"/>
        <c:scaling>
          <c:orientation val="minMax"/>
        </c:scaling>
        <c:delete val="1"/>
        <c:axPos val="b"/>
        <c:numFmt formatCode="General" sourceLinked="1"/>
        <c:majorTickMark val="none"/>
        <c:minorTickMark val="none"/>
        <c:tickLblPos val="nextTo"/>
        <c:crossAx val="834042624"/>
        <c:crosses val="autoZero"/>
        <c:auto val="1"/>
        <c:lblAlgn val="ctr"/>
        <c:lblOffset val="100"/>
        <c:noMultiLvlLbl val="0"/>
      </c:catAx>
      <c:valAx>
        <c:axId val="834042624"/>
        <c:scaling>
          <c:orientation val="minMax"/>
        </c:scaling>
        <c:delete val="1"/>
        <c:axPos val="l"/>
        <c:numFmt formatCode="General" sourceLinked="1"/>
        <c:majorTickMark val="out"/>
        <c:minorTickMark val="none"/>
        <c:tickLblPos val="nextTo"/>
        <c:crossAx val="83405162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7443876812417E-2"/>
          <c:y val="3.304860053129996E-2"/>
          <c:w val="0.9106306835820952"/>
          <c:h val="0.95491868296624538"/>
        </c:manualLayout>
      </c:layout>
      <c:doughnutChart>
        <c:varyColors val="1"/>
        <c:ser>
          <c:idx val="0"/>
          <c:order val="0"/>
          <c:tx>
            <c:strRef>
              <c:f>Sheet1!$B$1</c:f>
              <c:strCache>
                <c:ptCount val="1"/>
                <c:pt idx="0">
                  <c:v>列2</c:v>
                </c:pt>
              </c:strCache>
            </c:strRef>
          </c:tx>
          <c:spPr>
            <a:ln>
              <a:noFill/>
            </a:ln>
          </c:spPr>
          <c:dPt>
            <c:idx val="0"/>
            <c:bubble3D val="0"/>
            <c:spPr>
              <a:solidFill>
                <a:srgbClr val="E9D09F"/>
              </a:solidFill>
              <a:ln w="19050">
                <a:noFill/>
              </a:ln>
              <a:effectLst/>
            </c:spPr>
            <c:extLst>
              <c:ext xmlns:c16="http://schemas.microsoft.com/office/drawing/2014/chart" uri="{C3380CC4-5D6E-409C-BE32-E72D297353CC}">
                <c16:uniqueId val="{00000001-F340-4ADC-876F-5FC85593D4FB}"/>
              </c:ext>
            </c:extLst>
          </c:dPt>
          <c:dPt>
            <c:idx val="1"/>
            <c:bubble3D val="0"/>
            <c:spPr>
              <a:solidFill>
                <a:schemeClr val="accent2"/>
              </a:solidFill>
              <a:ln w="19050">
                <a:noFill/>
              </a:ln>
              <a:effectLst/>
            </c:spPr>
            <c:extLst>
              <c:ext xmlns:c16="http://schemas.microsoft.com/office/drawing/2014/chart" uri="{C3380CC4-5D6E-409C-BE32-E72D297353CC}">
                <c16:uniqueId val="{00000003-F340-4ADC-876F-5FC85593D4FB}"/>
              </c:ext>
            </c:extLst>
          </c:dPt>
          <c:dPt>
            <c:idx val="2"/>
            <c:bubble3D val="0"/>
            <c:spPr>
              <a:solidFill>
                <a:schemeClr val="accent3"/>
              </a:solidFill>
              <a:ln w="19050">
                <a:noFill/>
              </a:ln>
              <a:effectLst/>
            </c:spPr>
            <c:extLst>
              <c:ext xmlns:c16="http://schemas.microsoft.com/office/drawing/2014/chart" uri="{C3380CC4-5D6E-409C-BE32-E72D297353CC}">
                <c16:uniqueId val="{00000005-F340-4ADC-876F-5FC85593D4FB}"/>
              </c:ext>
            </c:extLst>
          </c:dPt>
          <c:dPt>
            <c:idx val="3"/>
            <c:bubble3D val="0"/>
            <c:spPr>
              <a:solidFill>
                <a:schemeClr val="bg2">
                  <a:lumMod val="50000"/>
                </a:schemeClr>
              </a:solidFill>
              <a:ln w="19050">
                <a:noFill/>
              </a:ln>
              <a:effectLst/>
            </c:spPr>
            <c:extLst>
              <c:ext xmlns:c16="http://schemas.microsoft.com/office/drawing/2014/chart" uri="{C3380CC4-5D6E-409C-BE32-E72D297353CC}">
                <c16:uniqueId val="{00000007-F340-4ADC-876F-5FC85593D4FB}"/>
              </c:ext>
            </c:extLst>
          </c:dPt>
          <c:dPt>
            <c:idx val="4"/>
            <c:bubble3D val="0"/>
            <c:spPr>
              <a:solidFill>
                <a:schemeClr val="accent5"/>
              </a:solidFill>
              <a:ln w="19050">
                <a:noFill/>
              </a:ln>
              <a:effectLst/>
            </c:spPr>
            <c:extLst>
              <c:ext xmlns:c16="http://schemas.microsoft.com/office/drawing/2014/chart" uri="{C3380CC4-5D6E-409C-BE32-E72D297353CC}">
                <c16:uniqueId val="{00000009-F340-4ADC-876F-5FC85593D4FB}"/>
              </c:ext>
            </c:extLst>
          </c:dPt>
          <c:dPt>
            <c:idx val="5"/>
            <c:bubble3D val="0"/>
            <c:spPr>
              <a:solidFill>
                <a:schemeClr val="accent6"/>
              </a:solidFill>
              <a:ln w="19050">
                <a:noFill/>
              </a:ln>
              <a:effectLst/>
            </c:spPr>
            <c:extLst>
              <c:ext xmlns:c16="http://schemas.microsoft.com/office/drawing/2014/chart" uri="{C3380CC4-5D6E-409C-BE32-E72D297353CC}">
                <c16:uniqueId val="{0000000B-F340-4ADC-876F-5FC85593D4FB}"/>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F340-4ADC-876F-5FC85593D4FB}"/>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Sheet1!$B$2:$B$8</c:f>
              <c:numCache>
                <c:formatCode>General</c:formatCode>
                <c:ptCount val="7"/>
                <c:pt idx="0">
                  <c:v>45.8</c:v>
                </c:pt>
                <c:pt idx="3">
                  <c:v>54.2</c:v>
                </c:pt>
              </c:numCache>
            </c:numRef>
          </c:val>
          <c:extLst>
            <c:ext xmlns:c16="http://schemas.microsoft.com/office/drawing/2014/chart" uri="{C3380CC4-5D6E-409C-BE32-E72D297353CC}">
              <c16:uniqueId val="{0000000E-F340-4ADC-876F-5FC85593D4FB}"/>
            </c:ext>
          </c:extLst>
        </c:ser>
        <c:ser>
          <c:idx val="1"/>
          <c:order val="1"/>
          <c:tx>
            <c:strRef>
              <c:f>Sheet1!$C$1</c:f>
              <c:strCache>
                <c:ptCount val="1"/>
                <c:pt idx="0">
                  <c:v>列3</c:v>
                </c:pt>
              </c:strCache>
            </c:strRef>
          </c:tx>
          <c:spPr>
            <a:ln>
              <a:noFill/>
            </a:ln>
          </c:spPr>
          <c:dPt>
            <c:idx val="0"/>
            <c:bubble3D val="0"/>
            <c:spPr>
              <a:solidFill>
                <a:srgbClr val="FFFF99"/>
              </a:solidFill>
              <a:ln w="19050">
                <a:noFill/>
              </a:ln>
              <a:effectLst/>
            </c:spPr>
            <c:extLst>
              <c:ext xmlns:c16="http://schemas.microsoft.com/office/drawing/2014/chart" uri="{C3380CC4-5D6E-409C-BE32-E72D297353CC}">
                <c16:uniqueId val="{00000010-F340-4ADC-876F-5FC85593D4FB}"/>
              </c:ext>
            </c:extLst>
          </c:dPt>
          <c:dPt>
            <c:idx val="1"/>
            <c:bubble3D val="0"/>
            <c:spPr>
              <a:solidFill>
                <a:schemeClr val="accent6">
                  <a:lumMod val="40000"/>
                  <a:lumOff val="60000"/>
                </a:schemeClr>
              </a:solidFill>
              <a:ln w="19050">
                <a:noFill/>
              </a:ln>
              <a:effectLst/>
            </c:spPr>
            <c:extLst>
              <c:ext xmlns:c16="http://schemas.microsoft.com/office/drawing/2014/chart" uri="{C3380CC4-5D6E-409C-BE32-E72D297353CC}">
                <c16:uniqueId val="{00000012-F340-4ADC-876F-5FC85593D4FB}"/>
              </c:ext>
            </c:extLst>
          </c:dPt>
          <c:dPt>
            <c:idx val="2"/>
            <c:bubble3D val="0"/>
            <c:spPr>
              <a:solidFill>
                <a:schemeClr val="accent2">
                  <a:lumMod val="40000"/>
                  <a:lumOff val="60000"/>
                </a:schemeClr>
              </a:solidFill>
              <a:ln w="19050">
                <a:noFill/>
              </a:ln>
              <a:effectLst/>
            </c:spPr>
            <c:extLst>
              <c:ext xmlns:c16="http://schemas.microsoft.com/office/drawing/2014/chart" uri="{C3380CC4-5D6E-409C-BE32-E72D297353CC}">
                <c16:uniqueId val="{00000014-F340-4ADC-876F-5FC85593D4FB}"/>
              </c:ext>
            </c:extLst>
          </c:dPt>
          <c:dPt>
            <c:idx val="3"/>
            <c:bubble3D val="0"/>
            <c:spPr>
              <a:solidFill>
                <a:schemeClr val="accent2">
                  <a:lumMod val="60000"/>
                  <a:lumOff val="40000"/>
                </a:schemeClr>
              </a:solidFill>
              <a:ln w="19050">
                <a:noFill/>
              </a:ln>
              <a:effectLst/>
            </c:spPr>
            <c:extLst>
              <c:ext xmlns:c16="http://schemas.microsoft.com/office/drawing/2014/chart" uri="{C3380CC4-5D6E-409C-BE32-E72D297353CC}">
                <c16:uniqueId val="{00000016-F340-4ADC-876F-5FC85593D4FB}"/>
              </c:ext>
            </c:extLst>
          </c:dPt>
          <c:dPt>
            <c:idx val="4"/>
            <c:bubble3D val="0"/>
            <c:spPr>
              <a:solidFill>
                <a:schemeClr val="accent6">
                  <a:lumMod val="60000"/>
                  <a:lumOff val="40000"/>
                </a:schemeClr>
              </a:solidFill>
              <a:ln w="19050">
                <a:noFill/>
              </a:ln>
              <a:effectLst/>
            </c:spPr>
            <c:extLst>
              <c:ext xmlns:c16="http://schemas.microsoft.com/office/drawing/2014/chart" uri="{C3380CC4-5D6E-409C-BE32-E72D297353CC}">
                <c16:uniqueId val="{00000018-F340-4ADC-876F-5FC85593D4FB}"/>
              </c:ext>
            </c:extLst>
          </c:dPt>
          <c:dPt>
            <c:idx val="5"/>
            <c:bubble3D val="0"/>
            <c:spPr>
              <a:solidFill>
                <a:srgbClr val="9999FF"/>
              </a:solidFill>
              <a:ln w="19050">
                <a:noFill/>
              </a:ln>
              <a:effectLst/>
            </c:spPr>
            <c:extLst>
              <c:ext xmlns:c16="http://schemas.microsoft.com/office/drawing/2014/chart" uri="{C3380CC4-5D6E-409C-BE32-E72D297353CC}">
                <c16:uniqueId val="{0000001A-F340-4ADC-876F-5FC85593D4FB}"/>
              </c:ext>
            </c:extLst>
          </c:dPt>
          <c:dPt>
            <c:idx val="6"/>
            <c:bubble3D val="0"/>
            <c:spPr>
              <a:solidFill>
                <a:schemeClr val="bg2">
                  <a:lumMod val="75000"/>
                </a:schemeClr>
              </a:solidFill>
              <a:ln w="19050">
                <a:noFill/>
              </a:ln>
              <a:effectLst/>
            </c:spPr>
            <c:extLst>
              <c:ext xmlns:c16="http://schemas.microsoft.com/office/drawing/2014/chart" uri="{C3380CC4-5D6E-409C-BE32-E72D297353CC}">
                <c16:uniqueId val="{0000001C-F340-4ADC-876F-5FC85593D4FB}"/>
              </c:ext>
            </c:extLst>
          </c:dPt>
          <c:cat>
            <c:strRef>
              <c:f>Sheet1!$A$2:$A$8</c:f>
              <c:strCache>
                <c:ptCount val="7"/>
                <c:pt idx="0">
                  <c:v>01_県税</c:v>
                </c:pt>
                <c:pt idx="1">
                  <c:v>02_諸収入</c:v>
                </c:pt>
                <c:pt idx="2">
                  <c:v>03_その他</c:v>
                </c:pt>
                <c:pt idx="3">
                  <c:v>01_県債</c:v>
                </c:pt>
                <c:pt idx="4">
                  <c:v>02_国庫支出金</c:v>
                </c:pt>
                <c:pt idx="5">
                  <c:v>03_地方交付税</c:v>
                </c:pt>
                <c:pt idx="6">
                  <c:v>04_その他</c:v>
                </c:pt>
              </c:strCache>
            </c:strRef>
          </c:cat>
          <c:val>
            <c:numRef>
              <c:f>Sheet1!$C$2:$C$8</c:f>
              <c:numCache>
                <c:formatCode>General</c:formatCode>
                <c:ptCount val="7"/>
                <c:pt idx="0">
                  <c:v>20.9</c:v>
                </c:pt>
                <c:pt idx="1">
                  <c:v>10</c:v>
                </c:pt>
                <c:pt idx="2">
                  <c:v>14.9</c:v>
                </c:pt>
                <c:pt idx="3">
                  <c:v>9.3000000000000007</c:v>
                </c:pt>
                <c:pt idx="4">
                  <c:v>14.8</c:v>
                </c:pt>
                <c:pt idx="5">
                  <c:v>26.4</c:v>
                </c:pt>
                <c:pt idx="6">
                  <c:v>3.7</c:v>
                </c:pt>
              </c:numCache>
            </c:numRef>
          </c:val>
          <c:extLst>
            <c:ext xmlns:c16="http://schemas.microsoft.com/office/drawing/2014/chart" uri="{C3380CC4-5D6E-409C-BE32-E72D297353CC}">
              <c16:uniqueId val="{0000001D-F340-4ADC-876F-5FC85593D4FB}"/>
            </c:ext>
          </c:extLst>
        </c:ser>
        <c:dLbls>
          <c:showLegendKey val="0"/>
          <c:showVal val="0"/>
          <c:showCatName val="0"/>
          <c:showSerName val="0"/>
          <c:showPercent val="0"/>
          <c:showBubbleSize val="0"/>
          <c:showLeaderLines val="1"/>
        </c:dLbls>
        <c:firstSliceAng val="0"/>
        <c:holeSize val="20"/>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FA755CBD-867A-8C17-1F84-A472A4E7FC5A}"/>
              </a:ext>
            </a:extLst>
          </p:cNvPr>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dirty="0">
              <a:latin typeface="Arial" panose="020B0604020202020204" pitchFamily="34" charset="0"/>
              <a:cs typeface="Arial" panose="020B0604020202020204" pitchFamily="34" charset="0"/>
            </a:endParaRPr>
          </a:p>
        </p:txBody>
      </p:sp>
      <p:sp>
        <p:nvSpPr>
          <p:cNvPr id="3" name="日付プレースホルダー 2">
            <a:extLst>
              <a:ext uri="{FF2B5EF4-FFF2-40B4-BE49-F238E27FC236}">
                <a16:creationId xmlns:a16="http://schemas.microsoft.com/office/drawing/2014/main" id="{56B7BE75-7D93-B609-A6CF-5D09FBF07C0A}"/>
              </a:ext>
            </a:extLst>
          </p:cNvPr>
          <p:cNvSpPr>
            <a:spLocks noGrp="1"/>
          </p:cNvSpPr>
          <p:nvPr>
            <p:ph type="dt" sz="quarter" idx="1"/>
          </p:nvPr>
        </p:nvSpPr>
        <p:spPr>
          <a:xfrm>
            <a:off x="3815373" y="0"/>
            <a:ext cx="2918831" cy="495029"/>
          </a:xfrm>
          <a:prstGeom prst="rect">
            <a:avLst/>
          </a:prstGeom>
        </p:spPr>
        <p:txBody>
          <a:bodyPr vert="horz" lIns="91440" tIns="45720" rIns="91440" bIns="45720" rtlCol="0"/>
          <a:lstStyle>
            <a:lvl1pPr algn="r">
              <a:defRPr sz="1200"/>
            </a:lvl1pPr>
          </a:lstStyle>
          <a:p>
            <a:fld id="{277EEE18-1C25-4E7B-A9BB-6C403591A6E6}" type="datetimeFigureOut">
              <a:rPr kumimoji="1" lang="ja-JP" altLang="en-US" smtClean="0">
                <a:latin typeface="Arial" panose="020B0604020202020204" pitchFamily="34" charset="0"/>
                <a:cs typeface="Arial" panose="020B0604020202020204" pitchFamily="34" charset="0"/>
              </a:rPr>
              <a:t>2026/4/2</a:t>
            </a:fld>
            <a:endParaRPr kumimoji="1" lang="ja-JP" altLang="en-US" dirty="0">
              <a:latin typeface="Arial" panose="020B0604020202020204" pitchFamily="34" charset="0"/>
              <a:cs typeface="Arial" panose="020B0604020202020204" pitchFamily="34" charset="0"/>
            </a:endParaRPr>
          </a:p>
        </p:txBody>
      </p:sp>
      <p:sp>
        <p:nvSpPr>
          <p:cNvPr id="4" name="フッター プレースホルダー 3">
            <a:extLst>
              <a:ext uri="{FF2B5EF4-FFF2-40B4-BE49-F238E27FC236}">
                <a16:creationId xmlns:a16="http://schemas.microsoft.com/office/drawing/2014/main" id="{E0CAB21F-778E-206F-9C54-6E324A99C601}"/>
              </a:ext>
            </a:extLst>
          </p:cNvPr>
          <p:cNvSpPr>
            <a:spLocks noGrp="1"/>
          </p:cNvSpPr>
          <p:nvPr>
            <p:ph type="ftr" sz="quarter" idx="2"/>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latin typeface="Arial" panose="020B0604020202020204" pitchFamily="34" charset="0"/>
              <a:cs typeface="Arial" panose="020B0604020202020204" pitchFamily="34" charset="0"/>
            </a:endParaRPr>
          </a:p>
        </p:txBody>
      </p:sp>
      <p:sp>
        <p:nvSpPr>
          <p:cNvPr id="5" name="スライド番号プレースホルダー 4">
            <a:extLst>
              <a:ext uri="{FF2B5EF4-FFF2-40B4-BE49-F238E27FC236}">
                <a16:creationId xmlns:a16="http://schemas.microsoft.com/office/drawing/2014/main" id="{66B82D84-8246-56DD-B4D5-4C5E7364BC16}"/>
              </a:ext>
            </a:extLst>
          </p:cNvPr>
          <p:cNvSpPr>
            <a:spLocks noGrp="1"/>
          </p:cNvSpPr>
          <p:nvPr>
            <p:ph type="sldNum" sz="quarter" idx="3"/>
          </p:nvPr>
        </p:nvSpPr>
        <p:spPr>
          <a:xfrm>
            <a:off x="3815373" y="9371286"/>
            <a:ext cx="2918831" cy="495028"/>
          </a:xfrm>
          <a:prstGeom prst="rect">
            <a:avLst/>
          </a:prstGeom>
        </p:spPr>
        <p:txBody>
          <a:bodyPr vert="horz" lIns="91440" tIns="45720" rIns="91440" bIns="45720" rtlCol="0" anchor="b"/>
          <a:lstStyle>
            <a:lvl1pPr algn="r">
              <a:defRPr sz="1200"/>
            </a:lvl1pPr>
          </a:lstStyle>
          <a:p>
            <a:fld id="{94A59A06-C165-4EF6-BFFB-58789231A595}" type="slidenum">
              <a:rPr kumimoji="1" lang="ja-JP" altLang="en-US" smtClean="0">
                <a:latin typeface="Arial" panose="020B0604020202020204" pitchFamily="34" charset="0"/>
                <a:cs typeface="Arial" panose="020B0604020202020204" pitchFamily="34" charset="0"/>
              </a:rPr>
              <a:t>‹#›</a:t>
            </a:fld>
            <a:endParaRPr kumimoji="1" lang="ja-JP"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0611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atin typeface="HGPｺﾞｼｯｸE" panose="020B0900000000000000" pitchFamily="50" charset="-128"/>
                <a:ea typeface="HGPｺﾞｼｯｸE" panose="020B0900000000000000" pitchFamily="50" charset="-128"/>
              </a:defRPr>
            </a:lvl1pPr>
          </a:lstStyle>
          <a:p>
            <a:fld id="{F206DF94-7F3B-4F0E-AE01-70F6763788F1}" type="datetimeFigureOut">
              <a:rPr kumimoji="1" lang="ja-JP" altLang="en-US" smtClean="0"/>
              <a:pPr/>
              <a:t>2026/4/2</a:t>
            </a:fld>
            <a:endParaRPr kumimoji="1" lang="ja-JP" altLang="en-US" dirty="0"/>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atin typeface="HGPｺﾞｼｯｸE" panose="020B0900000000000000" pitchFamily="50" charset="-128"/>
                <a:ea typeface="HGPｺﾞｼｯｸE" panose="020B0900000000000000" pitchFamily="50" charset="-128"/>
              </a:defRPr>
            </a:lvl1pPr>
          </a:lstStyle>
          <a:p>
            <a:endParaRPr kumimoji="1" lang="ja-JP" altLang="en-US" dirty="0"/>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atin typeface="HGPｺﾞｼｯｸE" panose="020B0900000000000000" pitchFamily="50" charset="-128"/>
                <a:ea typeface="HGPｺﾞｼｯｸE" panose="020B0900000000000000" pitchFamily="50" charset="-128"/>
              </a:defRPr>
            </a:lvl1pPr>
          </a:lstStyle>
          <a:p>
            <a:fld id="{FE82EA10-0265-43DC-8CCF-1CA193DC6686}" type="slidenum">
              <a:rPr kumimoji="1" lang="ja-JP" altLang="en-US" smtClean="0"/>
              <a:pPr/>
              <a:t>‹#›</a:t>
            </a:fld>
            <a:endParaRPr kumimoji="1" lang="ja-JP" altLang="en-US" dirty="0"/>
          </a:p>
        </p:txBody>
      </p:sp>
    </p:spTree>
    <p:extLst>
      <p:ext uri="{BB962C8B-B14F-4D97-AF65-F5344CB8AC3E}">
        <p14:creationId xmlns:p14="http://schemas.microsoft.com/office/powerpoint/2010/main" val="26817146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1pPr>
    <a:lvl2pPr marL="4572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2pPr>
    <a:lvl3pPr marL="9144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3pPr>
    <a:lvl4pPr marL="13716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4pPr>
    <a:lvl5pPr marL="1828800" algn="l" defTabSz="914400" rtl="0" eaLnBrk="1" latinLnBrk="0" hangingPunct="1">
      <a:defRPr kumimoji="1" sz="1200" kern="1200">
        <a:solidFill>
          <a:schemeClr val="tx1"/>
        </a:solidFill>
        <a:latin typeface="HGPｺﾞｼｯｸE" panose="020B0900000000000000" pitchFamily="50" charset="-128"/>
        <a:ea typeface="HGPｺﾞｼｯｸE" panose="020B0900000000000000"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a:t>
            </a:fld>
            <a:endParaRPr lang="en-US" altLang="ja-JP"/>
          </a:p>
        </p:txBody>
      </p:sp>
    </p:spTree>
    <p:extLst>
      <p:ext uri="{BB962C8B-B14F-4D97-AF65-F5344CB8AC3E}">
        <p14:creationId xmlns:p14="http://schemas.microsoft.com/office/powerpoint/2010/main" val="17513564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18</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2336605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19</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114924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20</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810709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1ED4B-F46D-6327-B59C-B140EB0782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8FF32C-EB6E-85E3-8E7F-38A5A9FC20D6}"/>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B98620B8-EC3B-184E-00BF-1D5D5FBC291F}"/>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FC171AF3-E9FE-86CF-A533-CE8BA0151BC8}"/>
              </a:ext>
            </a:extLst>
          </p:cNvPr>
          <p:cNvSpPr>
            <a:spLocks noGrp="1"/>
          </p:cNvSpPr>
          <p:nvPr>
            <p:ph type="sldNum" sz="quarter" idx="5"/>
          </p:nvPr>
        </p:nvSpPr>
        <p:spPr/>
        <p:txBody>
          <a:bodyPr/>
          <a:lstStyle/>
          <a:p>
            <a:pPr defTabSz="906294" fontAlgn="auto">
              <a:spcBef>
                <a:spcPts val="0"/>
              </a:spcBef>
              <a:spcAft>
                <a:spcPts val="0"/>
              </a:spcAft>
              <a:defRPr/>
            </a:pPr>
            <a:fld id="{A8676293-4F36-4916-A6F1-B94D1E49EEF1}" type="slidenum">
              <a:rPr lang="ja-JP" altLang="en-US">
                <a:solidFill>
                  <a:prstClr val="black"/>
                </a:solidFill>
                <a:ea typeface="ＭＳ Ｐゴシック" panose="020B0600070205080204" pitchFamily="50" charset="-128"/>
              </a:rPr>
              <a:pPr defTabSz="906294" fontAlgn="auto">
                <a:spcBef>
                  <a:spcPts val="0"/>
                </a:spcBef>
                <a:spcAft>
                  <a:spcPts val="0"/>
                </a:spcAft>
                <a:defRPr/>
              </a:pPr>
              <a:t>21</a:t>
            </a:fld>
            <a:endParaRPr lang="ja-JP" altLang="en-US" dirty="0">
              <a:solidFill>
                <a:prstClr val="black"/>
              </a:solidFill>
              <a:ea typeface="ＭＳ Ｐゴシック" panose="020B0600070205080204" pitchFamily="50" charset="-128"/>
            </a:endParaRPr>
          </a:p>
        </p:txBody>
      </p:sp>
    </p:spTree>
    <p:extLst>
      <p:ext uri="{BB962C8B-B14F-4D97-AF65-F5344CB8AC3E}">
        <p14:creationId xmlns:p14="http://schemas.microsoft.com/office/powerpoint/2010/main" val="18106953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E82EA10-0265-43DC-8CCF-1CA193DC6686}" type="slidenum">
              <a:rPr kumimoji="1" lang="ja-JP" altLang="en-US" smtClean="0"/>
              <a:pPr/>
              <a:t>22</a:t>
            </a:fld>
            <a:endParaRPr kumimoji="1" lang="ja-JP" altLang="en-US" dirty="0"/>
          </a:p>
        </p:txBody>
      </p:sp>
    </p:spTree>
    <p:extLst>
      <p:ext uri="{BB962C8B-B14F-4D97-AF65-F5344CB8AC3E}">
        <p14:creationId xmlns:p14="http://schemas.microsoft.com/office/powerpoint/2010/main" val="2694076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23</a:t>
            </a:fld>
            <a:endParaRPr lang="en-US" altLang="ja-JP"/>
          </a:p>
        </p:txBody>
      </p:sp>
    </p:spTree>
    <p:extLst>
      <p:ext uri="{BB962C8B-B14F-4D97-AF65-F5344CB8AC3E}">
        <p14:creationId xmlns:p14="http://schemas.microsoft.com/office/powerpoint/2010/main" val="134481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1830715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5" name="ノート プレースホルダー 4"/>
          <p:cNvSpPr>
            <a:spLocks noGrp="1"/>
          </p:cNvSpPr>
          <p:nvPr>
            <p:ph type="body" sz="quarter" idx="11"/>
          </p:nvPr>
        </p:nvSpPr>
        <p:spPr/>
        <p:txBody>
          <a:bodyPr/>
          <a:lstStyle/>
          <a:p>
            <a:endParaRPr kumimoji="1" lang="ja-JP" altLang="en-US"/>
          </a:p>
        </p:txBody>
      </p:sp>
    </p:spTree>
    <p:extLst>
      <p:ext uri="{BB962C8B-B14F-4D97-AF65-F5344CB8AC3E}">
        <p14:creationId xmlns:p14="http://schemas.microsoft.com/office/powerpoint/2010/main" val="3437404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4</a:t>
            </a:fld>
            <a:endParaRPr lang="en-US" altLang="ja-JP"/>
          </a:p>
        </p:txBody>
      </p:sp>
    </p:spTree>
    <p:extLst>
      <p:ext uri="{BB962C8B-B14F-4D97-AF65-F5344CB8AC3E}">
        <p14:creationId xmlns:p14="http://schemas.microsoft.com/office/powerpoint/2010/main" val="235339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ノート プレースホルダー 2"/>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E12CB9BC-DF21-4E69-B57F-9DBFAF380EE1}"/>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6A33C5A6-D996-4231-93BB-8C67575CC319}"/>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9</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995792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12</a:t>
            </a:fld>
            <a:endParaRPr lang="en-US" altLang="ja-JP"/>
          </a:p>
        </p:txBody>
      </p:sp>
    </p:spTree>
    <p:extLst>
      <p:ext uri="{BB962C8B-B14F-4D97-AF65-F5344CB8AC3E}">
        <p14:creationId xmlns:p14="http://schemas.microsoft.com/office/powerpoint/2010/main" val="2824961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B34A9-B420-D6E3-78CA-88341DF8576D}"/>
            </a:ext>
          </a:extLst>
        </p:cNvPr>
        <p:cNvGrpSpPr/>
        <p:nvPr/>
      </p:nvGrpSpPr>
      <p:grpSpPr>
        <a:xfrm>
          <a:off x="0" y="0"/>
          <a:ext cx="0" cy="0"/>
          <a:chOff x="0" y="0"/>
          <a:chExt cx="0" cy="0"/>
        </a:xfrm>
      </p:grpSpPr>
      <p:sp>
        <p:nvSpPr>
          <p:cNvPr id="13315" name="ノート プレースホルダー 2">
            <a:extLst>
              <a:ext uri="{FF2B5EF4-FFF2-40B4-BE49-F238E27FC236}">
                <a16:creationId xmlns:a16="http://schemas.microsoft.com/office/drawing/2014/main" id="{C88CEF45-2EBA-095B-CB47-B0F16FC30967}"/>
              </a:ext>
            </a:extLst>
          </p:cNvPr>
          <p:cNvSpPr>
            <a:spLocks noGrp="1"/>
          </p:cNvSpPr>
          <p:nvPr>
            <p:ph type="body" idx="1"/>
          </p:nvPr>
        </p:nvSpPr>
        <p:spPr/>
        <p:txBody>
          <a:bodyPr/>
          <a:lstStyle/>
          <a:p>
            <a:endParaRPr lang="ja-JP" altLang="en-US" dirty="0"/>
          </a:p>
        </p:txBody>
      </p:sp>
      <p:sp>
        <p:nvSpPr>
          <p:cNvPr id="3" name="スライド イメージ プレースホルダー 2">
            <a:extLst>
              <a:ext uri="{FF2B5EF4-FFF2-40B4-BE49-F238E27FC236}">
                <a16:creationId xmlns:a16="http://schemas.microsoft.com/office/drawing/2014/main" id="{31BA0D3E-ED9C-1578-31DF-A483382F8BD8}"/>
              </a:ext>
            </a:extLst>
          </p:cNvPr>
          <p:cNvSpPr>
            <a:spLocks noGrp="1" noRot="1" noChangeAspect="1"/>
          </p:cNvSpPr>
          <p:nvPr>
            <p:ph type="sldImg"/>
          </p:nvPr>
        </p:nvSpPr>
        <p:spPr>
          <a:xfrm>
            <a:off x="736600" y="593725"/>
            <a:ext cx="5461000" cy="4095750"/>
          </a:xfrm>
        </p:spPr>
      </p:sp>
      <p:sp>
        <p:nvSpPr>
          <p:cNvPr id="7" name="スライド番号プレースホルダー 3">
            <a:extLst>
              <a:ext uri="{FF2B5EF4-FFF2-40B4-BE49-F238E27FC236}">
                <a16:creationId xmlns:a16="http://schemas.microsoft.com/office/drawing/2014/main" id="{BF5F7A29-7382-B2CE-7814-1F787ED7509F}"/>
              </a:ext>
            </a:extLst>
          </p:cNvPr>
          <p:cNvSpPr>
            <a:spLocks noGrp="1"/>
          </p:cNvSpPr>
          <p:nvPr>
            <p:ph type="sldNum" sz="quarter" idx="5"/>
          </p:nvPr>
        </p:nvSpPr>
        <p:spPr>
          <a:xfrm>
            <a:off x="3923360" y="10377021"/>
            <a:ext cx="2999637" cy="546714"/>
          </a:xfrm>
        </p:spPr>
        <p:txBody>
          <a:bodyPr/>
          <a:lstStyle/>
          <a:p>
            <a:pPr defTabSz="453188">
              <a:defRPr/>
            </a:pPr>
            <a:fld id="{4374078C-8597-4BCE-AD2D-AB8AAB46821F}" type="slidenum">
              <a:rPr lang="ja-JP" altLang="en-US" sz="1100">
                <a:solidFill>
                  <a:prstClr val="black"/>
                </a:solidFill>
                <a:ea typeface="HGPｺﾞｼｯｸE" panose="020B0900000000000000" pitchFamily="50" charset="-128"/>
              </a:rPr>
              <a:pPr defTabSz="453188">
                <a:defRPr/>
              </a:pPr>
              <a:t>13</a:t>
            </a:fld>
            <a:endParaRPr lang="en-US" altLang="ja-JP" sz="1100" dirty="0">
              <a:solidFill>
                <a:prstClr val="black"/>
              </a:solidFill>
              <a:ea typeface="HGPｺﾞｼｯｸE" panose="020B0900000000000000" pitchFamily="50" charset="-128"/>
            </a:endParaRPr>
          </a:p>
        </p:txBody>
      </p:sp>
    </p:spTree>
    <p:extLst>
      <p:ext uri="{BB962C8B-B14F-4D97-AF65-F5344CB8AC3E}">
        <p14:creationId xmlns:p14="http://schemas.microsoft.com/office/powerpoint/2010/main" val="7063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14</a:t>
            </a:fld>
            <a:endParaRPr lang="en-US" altLang="ja-JP"/>
          </a:p>
        </p:txBody>
      </p:sp>
    </p:spTree>
    <p:extLst>
      <p:ext uri="{BB962C8B-B14F-4D97-AF65-F5344CB8AC3E}">
        <p14:creationId xmlns:p14="http://schemas.microsoft.com/office/powerpoint/2010/main" val="2359530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C4B2F-6438-F4C8-A9AF-5063F08421AF}"/>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AF017A9-1C27-5631-B6DA-62ECEADB505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4045E26F-F98C-E5AE-7DD8-AD1813EAE37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A8B3846E-F927-FC9E-B28F-20A0C1940402}"/>
              </a:ext>
            </a:extLst>
          </p:cNvPr>
          <p:cNvSpPr>
            <a:spLocks noGrp="1"/>
          </p:cNvSpPr>
          <p:nvPr>
            <p:ph type="sldNum" sz="quarter" idx="5"/>
          </p:nvPr>
        </p:nvSpPr>
        <p:spPr/>
        <p:txBody>
          <a:bodyPr/>
          <a:lstStyle/>
          <a:p>
            <a:pPr>
              <a:defRPr/>
            </a:pPr>
            <a:fld id="{DEFA9A01-71A4-435A-A68E-07DBF33220B8}" type="slidenum">
              <a:rPr lang="en-US" altLang="ja-JP" smtClean="0"/>
              <a:pPr>
                <a:defRPr/>
              </a:pPr>
              <a:t>15</a:t>
            </a:fld>
            <a:endParaRPr lang="en-US" altLang="ja-JP"/>
          </a:p>
        </p:txBody>
      </p:sp>
    </p:spTree>
    <p:extLst>
      <p:ext uri="{BB962C8B-B14F-4D97-AF65-F5344CB8AC3E}">
        <p14:creationId xmlns:p14="http://schemas.microsoft.com/office/powerpoint/2010/main" val="1111869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DEFA9A01-71A4-435A-A68E-07DBF33220B8}" type="slidenum">
              <a:rPr lang="en-US" altLang="ja-JP" smtClean="0"/>
              <a:pPr>
                <a:defRPr/>
              </a:pPr>
              <a:t>16</a:t>
            </a:fld>
            <a:endParaRPr lang="en-US" altLang="ja-JP"/>
          </a:p>
        </p:txBody>
      </p:sp>
    </p:spTree>
    <p:extLst>
      <p:ext uri="{BB962C8B-B14F-4D97-AF65-F5344CB8AC3E}">
        <p14:creationId xmlns:p14="http://schemas.microsoft.com/office/powerpoint/2010/main" val="2740031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7ED90-73B2-698E-A721-ABF6E23120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44340AA-D3ED-7A2A-69A7-2A23ED9CA4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5697904-C892-22E9-5574-0550B4770B66}"/>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E63CA74-AD9C-767E-6857-B8645E95641D}"/>
              </a:ext>
            </a:extLst>
          </p:cNvPr>
          <p:cNvSpPr>
            <a:spLocks noGrp="1"/>
          </p:cNvSpPr>
          <p:nvPr>
            <p:ph type="sldNum" sz="quarter" idx="5"/>
          </p:nvPr>
        </p:nvSpPr>
        <p:spPr/>
        <p:txBody>
          <a:bodyPr/>
          <a:lstStyle/>
          <a:p>
            <a:pPr>
              <a:defRPr/>
            </a:pPr>
            <a:fld id="{DEFA9A01-71A4-435A-A68E-07DBF33220B8}" type="slidenum">
              <a:rPr lang="en-US" altLang="ja-JP" smtClean="0"/>
              <a:pPr>
                <a:defRPr/>
              </a:pPr>
              <a:t>17</a:t>
            </a:fld>
            <a:endParaRPr lang="en-US" altLang="ja-JP"/>
          </a:p>
        </p:txBody>
      </p:sp>
    </p:spTree>
    <p:extLst>
      <p:ext uri="{BB962C8B-B14F-4D97-AF65-F5344CB8AC3E}">
        <p14:creationId xmlns:p14="http://schemas.microsoft.com/office/powerpoint/2010/main" val="102379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301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白紙">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509166"/>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2" name="スライド番号プレースホルダー 3">
            <a:extLst>
              <a:ext uri="{FF2B5EF4-FFF2-40B4-BE49-F238E27FC236}">
                <a16:creationId xmlns:a16="http://schemas.microsoft.com/office/drawing/2014/main" id="{33F35834-ACC7-9001-35C2-173049029FB5}"/>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255187145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88CC"/>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Tree>
    <p:extLst>
      <p:ext uri="{BB962C8B-B14F-4D97-AF65-F5344CB8AC3E}">
        <p14:creationId xmlns:p14="http://schemas.microsoft.com/office/powerpoint/2010/main" val="32032232"/>
      </p:ext>
    </p:extLst>
  </p:cSld>
  <p:clrMapOvr>
    <a:masterClrMapping/>
  </p:clrMapOvr>
  <p:extLst>
    <p:ext uri="{DCECCB84-F9BA-43D5-87BE-67443E8EF086}">
      <p15:sldGuideLst xmlns:p15="http://schemas.microsoft.com/office/powerpoint/2012/main">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j-ea"/>
              <a:ea typeface="+mj-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1" y="3614858"/>
            <a:ext cx="1337309"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パターン２</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p:nvPr userDrawn="1"/>
        </p:nvSpPr>
        <p:spPr bwMode="auto">
          <a:xfrm>
            <a:off x="324417" y="3888724"/>
            <a:ext cx="2829091"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3223460442"/>
              </p:ext>
            </p:extLst>
          </p:nvPr>
        </p:nvGraphicFramePr>
        <p:xfrm>
          <a:off x="3153508" y="3900331"/>
          <a:ext cx="5666851" cy="2822410"/>
        </p:xfrm>
        <a:graphic>
          <a:graphicData uri="http://schemas.openxmlformats.org/drawingml/2006/table">
            <a:tbl>
              <a:tblPr firstRow="1" bandRow="1">
                <a:effectLst/>
                <a:tableStyleId>{775DCB02-9BB8-47FD-8907-85C794F793BA}</a:tableStyleId>
              </a:tblPr>
              <a:tblGrid>
                <a:gridCol w="942177">
                  <a:extLst>
                    <a:ext uri="{9D8B030D-6E8A-4147-A177-3AD203B41FA5}">
                      <a16:colId xmlns:a16="http://schemas.microsoft.com/office/drawing/2014/main" val="869972413"/>
                    </a:ext>
                  </a:extLst>
                </a:gridCol>
                <a:gridCol w="897396">
                  <a:extLst>
                    <a:ext uri="{9D8B030D-6E8A-4147-A177-3AD203B41FA5}">
                      <a16:colId xmlns:a16="http://schemas.microsoft.com/office/drawing/2014/main" val="817503841"/>
                    </a:ext>
                  </a:extLst>
                </a:gridCol>
                <a:gridCol w="1216347">
                  <a:extLst>
                    <a:ext uri="{9D8B030D-6E8A-4147-A177-3AD203B41FA5}">
                      <a16:colId xmlns:a16="http://schemas.microsoft.com/office/drawing/2014/main" val="1686783455"/>
                    </a:ext>
                  </a:extLst>
                </a:gridCol>
                <a:gridCol w="1277960">
                  <a:extLst>
                    <a:ext uri="{9D8B030D-6E8A-4147-A177-3AD203B41FA5}">
                      <a16:colId xmlns:a16="http://schemas.microsoft.com/office/drawing/2014/main" val="4080317083"/>
                    </a:ext>
                  </a:extLst>
                </a:gridCol>
                <a:gridCol w="1332971">
                  <a:extLst>
                    <a:ext uri="{9D8B030D-6E8A-4147-A177-3AD203B41FA5}">
                      <a16:colId xmlns:a16="http://schemas.microsoft.com/office/drawing/2014/main" val="659529276"/>
                    </a:ext>
                  </a:extLst>
                </a:gridCol>
              </a:tblGrid>
              <a:tr h="482220">
                <a:tc>
                  <a:txBody>
                    <a:bodyPr/>
                    <a:lstStyle/>
                    <a:p>
                      <a:pPr algn="ctr"/>
                      <a:endParaRPr kumimoji="1" lang="ja-JP" altLang="en-US" sz="140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40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所得金額</a:t>
                      </a:r>
                      <a:endParaRPr kumimoji="1" lang="ja-JP" altLang="en-US" sz="11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4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600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300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a:t>
                      </a:r>
                      <a:r>
                        <a:rPr kumimoji="1" lang="en-US" altLang="ja-JP" sz="1200" b="1" dirty="0">
                          <a:effectLst/>
                          <a:latin typeface="HGPｺﾞｼｯｸM" panose="020B0600000000000000" pitchFamily="50" charset="-128"/>
                          <a:ea typeface="HGPｺﾞｼｯｸM" panose="020B0600000000000000" pitchFamily="50" charset="-128"/>
                        </a:rPr>
                        <a:t>10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200" b="1" dirty="0">
                          <a:effectLst/>
                          <a:latin typeface="HGPｺﾞｼｯｸM" panose="020B0600000000000000" pitchFamily="50" charset="-128"/>
                          <a:ea typeface="HGPｺﾞｼｯｸM" panose="020B0600000000000000" pitchFamily="50" charset="-128"/>
                        </a:rPr>
                        <a:t>100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月１</a:t>
                      </a:r>
                      <a:r>
                        <a:rPr kumimoji="1" lang="en-US" altLang="ja-JP" sz="1200" b="1" dirty="0">
                          <a:effectLst/>
                          <a:latin typeface="HGPｺﾞｼｯｸM" panose="020B0600000000000000" pitchFamily="50" charset="-128"/>
                          <a:ea typeface="HGPｺﾞｼｯｸM" panose="020B0600000000000000" pitchFamily="50" charset="-128"/>
                        </a:rPr>
                        <a:t>0</a:t>
                      </a:r>
                      <a:r>
                        <a:rPr kumimoji="1" lang="ja-JP" altLang="en-US" sz="12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2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200" b="1" dirty="0">
                          <a:effectLst/>
                          <a:latin typeface="HGPｺﾞｼｯｸM" panose="020B0600000000000000" pitchFamily="50" charset="-128"/>
                          <a:ea typeface="HGPｺﾞｼｯｸM" panose="020B0600000000000000" pitchFamily="50" charset="-128"/>
                        </a:rPr>
                        <a:t>400</a:t>
                      </a:r>
                      <a:r>
                        <a:rPr kumimoji="1" lang="ja-JP" altLang="en-US" sz="12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452815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所得金額によって</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負担する金額を変えてみよう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7538605" y="45279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7538605" y="5008902"/>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7538605" y="547367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7538605" y="5943649"/>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07150"/>
            <a:ext cx="3667513" cy="26788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が異なる場合</a:t>
            </a:r>
          </a:p>
        </p:txBody>
      </p:sp>
      <p:grpSp>
        <p:nvGrpSpPr>
          <p:cNvPr id="53" name="グループ化 52">
            <a:extLst>
              <a:ext uri="{FF2B5EF4-FFF2-40B4-BE49-F238E27FC236}">
                <a16:creationId xmlns:a16="http://schemas.microsoft.com/office/drawing/2014/main" id="{EBC346CD-F974-A886-B805-712D065C1AD7}"/>
              </a:ext>
            </a:extLst>
          </p:cNvPr>
          <p:cNvGrpSpPr/>
          <p:nvPr userDrawn="1"/>
        </p:nvGrpSpPr>
        <p:grpSpPr>
          <a:xfrm>
            <a:off x="727310" y="5444694"/>
            <a:ext cx="2220900" cy="1141426"/>
            <a:chOff x="608967" y="5456726"/>
            <a:chExt cx="2220900" cy="1141426"/>
          </a:xfrm>
        </p:grpSpPr>
        <p:pic>
          <p:nvPicPr>
            <p:cNvPr id="50" name="図 49">
              <a:extLst>
                <a:ext uri="{FF2B5EF4-FFF2-40B4-BE49-F238E27FC236}">
                  <a16:creationId xmlns:a16="http://schemas.microsoft.com/office/drawing/2014/main" id="{C6154DD8-4C81-1A7C-C051-97E2AC38F4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98"/>
            <a:stretch/>
          </p:blipFill>
          <p:spPr>
            <a:xfrm>
              <a:off x="608967" y="5456726"/>
              <a:ext cx="1797166" cy="1091837"/>
            </a:xfrm>
            <a:prstGeom prst="rect">
              <a:avLst/>
            </a:prstGeom>
            <a:ln w="15875">
              <a:solidFill>
                <a:srgbClr val="005BAD"/>
              </a:solidFill>
            </a:ln>
          </p:spPr>
        </p:pic>
        <p:sp>
          <p:nvSpPr>
            <p:cNvPr id="51" name="楕円 50">
              <a:extLst>
                <a:ext uri="{FF2B5EF4-FFF2-40B4-BE49-F238E27FC236}">
                  <a16:creationId xmlns:a16="http://schemas.microsoft.com/office/drawing/2014/main" id="{48839757-B02E-4715-046D-A42728E30655}"/>
                </a:ext>
              </a:extLst>
            </p:cNvPr>
            <p:cNvSpPr/>
            <p:nvPr userDrawn="1"/>
          </p:nvSpPr>
          <p:spPr bwMode="auto">
            <a:xfrm>
              <a:off x="2111222" y="5879507"/>
              <a:ext cx="718645" cy="718645"/>
            </a:xfrm>
            <a:prstGeom prst="ellipse">
              <a:avLst/>
            </a:prstGeom>
            <a:solidFill>
              <a:srgbClr val="005BAD"/>
            </a:solidFill>
            <a:ln w="22225" cap="flat" cmpd="sng" algn="ctr">
              <a:solidFill>
                <a:srgbClr val="EBFA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52" name="テキスト ボックス 51">
              <a:extLst>
                <a:ext uri="{FF2B5EF4-FFF2-40B4-BE49-F238E27FC236}">
                  <a16:creationId xmlns:a16="http://schemas.microsoft.com/office/drawing/2014/main" id="{4E886911-018A-F460-89F0-5D42C08B28CB}"/>
                </a:ext>
              </a:extLst>
            </p:cNvPr>
            <p:cNvSpPr txBox="1"/>
            <p:nvPr userDrawn="1"/>
          </p:nvSpPr>
          <p:spPr>
            <a:xfrm>
              <a:off x="2144173" y="5977219"/>
              <a:ext cx="652743" cy="523220"/>
            </a:xfrm>
            <a:prstGeom prst="rect">
              <a:avLst/>
            </a:prstGeom>
            <a:noFill/>
          </p:spPr>
          <p:txBody>
            <a:bodyPr wrap="none" rtlCol="0">
              <a:spAutoFit/>
            </a:bodyPr>
            <a:lstStyle/>
            <a:p>
              <a:r>
                <a:rPr kumimoji="1" lang="ja-JP" altLang="en-US" sz="1400" kern="1200" dirty="0">
                  <a:solidFill>
                    <a:srgbClr val="EBFFFC"/>
                  </a:solidFill>
                  <a:latin typeface="+mn-ea"/>
                  <a:ea typeface="+mn-ea"/>
                  <a:cs typeface="+mn-cs"/>
                </a:rPr>
                <a:t>メタバ</a:t>
              </a:r>
              <a:endParaRPr kumimoji="1" lang="en-US" altLang="ja-JP" sz="1400" kern="1200" dirty="0">
                <a:solidFill>
                  <a:srgbClr val="EBFFFC"/>
                </a:solidFill>
                <a:latin typeface="+mn-ea"/>
                <a:ea typeface="+mn-ea"/>
                <a:cs typeface="+mn-cs"/>
              </a:endParaRPr>
            </a:p>
            <a:p>
              <a:r>
                <a:rPr kumimoji="1" lang="ja-JP" altLang="en-US" sz="1400" kern="1200" dirty="0">
                  <a:solidFill>
                    <a:srgbClr val="EBFFFC"/>
                  </a:solidFill>
                  <a:latin typeface="+mn-ea"/>
                  <a:ea typeface="+mn-ea"/>
                  <a:cs typeface="+mn-cs"/>
                </a:rPr>
                <a:t>タウン</a:t>
              </a:r>
            </a:p>
          </p:txBody>
        </p:sp>
      </p:gr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graphicFrame>
        <p:nvGraphicFramePr>
          <p:cNvPr id="2" name="表 1">
            <a:extLst>
              <a:ext uri="{FF2B5EF4-FFF2-40B4-BE49-F238E27FC236}">
                <a16:creationId xmlns:a16="http://schemas.microsoft.com/office/drawing/2014/main" id="{151A3B7C-8F55-7733-585C-64BC50482133}"/>
              </a:ext>
            </a:extLst>
          </p:cNvPr>
          <p:cNvGraphicFramePr>
            <a:graphicFrameLocks noGrp="1"/>
          </p:cNvGraphicFramePr>
          <p:nvPr userDrawn="1">
            <p:extLst>
              <p:ext uri="{D42A27DB-BD31-4B8C-83A1-F6EECF244321}">
                <p14:modId xmlns:p14="http://schemas.microsoft.com/office/powerpoint/2010/main" val="716099249"/>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2311587455"/>
      </p:ext>
    </p:extLst>
  </p:cSld>
  <p:clrMapOvr>
    <a:masterClrMapping/>
  </p:clrMapOvr>
  <p:extLst>
    <p:ext uri="{DCECCB84-F9BA-43D5-87BE-67443E8EF086}">
      <p15:sldGuideLst xmlns:p15="http://schemas.microsoft.com/office/powerpoint/2012/main">
        <p15:guide id="4" orient="horz" pos="4224">
          <p15:clr>
            <a:srgbClr val="FBAE40"/>
          </p15:clr>
        </p15:guide>
        <p15:guide id="5" pos="5760">
          <p15:clr>
            <a:srgbClr val="FBAE40"/>
          </p15:clr>
        </p15:guide>
        <p15:guide id="9" orient="horz">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CD411C34-C508-20E5-335D-D87BDB805E0C}"/>
              </a:ext>
            </a:extLst>
          </p:cNvPr>
          <p:cNvSpPr/>
          <p:nvPr userDrawn="1"/>
        </p:nvSpPr>
        <p:spPr bwMode="auto">
          <a:xfrm>
            <a:off x="5772274" y="1541748"/>
            <a:ext cx="3047876"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6" name="正方形/長方形 5">
            <a:extLst>
              <a:ext uri="{FF2B5EF4-FFF2-40B4-BE49-F238E27FC236}">
                <a16:creationId xmlns:a16="http://schemas.microsoft.com/office/drawing/2014/main" id="{E85256BC-6200-EBDC-5473-473F5F1DD958}"/>
              </a:ext>
            </a:extLst>
          </p:cNvPr>
          <p:cNvSpPr/>
          <p:nvPr userDrawn="1"/>
        </p:nvSpPr>
        <p:spPr bwMode="auto">
          <a:xfrm>
            <a:off x="-1" y="705417"/>
            <a:ext cx="9144001" cy="58673"/>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4" name="スライド番号プレースホルダー 3">
            <a:extLst>
              <a:ext uri="{FF2B5EF4-FFF2-40B4-BE49-F238E27FC236}">
                <a16:creationId xmlns:a16="http://schemas.microsoft.com/office/drawing/2014/main" id="{A1170B6F-62EF-45E6-90A2-A04CCA34EECB}"/>
              </a:ext>
            </a:extLst>
          </p:cNvPr>
          <p:cNvSpPr>
            <a:spLocks noGrp="1"/>
          </p:cNvSpPr>
          <p:nvPr>
            <p:ph type="sldNum" sz="quarter" idx="12"/>
          </p:nvPr>
        </p:nvSpPr>
        <p:spPr>
          <a:xfrm>
            <a:off x="8769893" y="6443281"/>
            <a:ext cx="374107" cy="298426"/>
          </a:xfrm>
          <a:prstGeom prst="rect">
            <a:avLst/>
          </a:prstGeom>
        </p:spPr>
        <p:txBody>
          <a:bodyPr wrap="none" anchor="ctr" anchorCtr="0"/>
          <a:lstStyle>
            <a:lvl1pPr algn="ctr">
              <a:defRPr sz="1200" b="1">
                <a:latin typeface="Arial" panose="020B0604020202020204" pitchFamily="34" charset="0"/>
                <a:ea typeface="HGP創英角ｺﾞｼｯｸUB" panose="020B0900000000000000" pitchFamily="50" charset="-128"/>
                <a:cs typeface="Arial" panose="020B0604020202020204" pitchFamily="34" charset="0"/>
              </a:defRPr>
            </a:lvl1pPr>
          </a:lstStyle>
          <a:p>
            <a:pPr>
              <a:defRPr/>
            </a:pPr>
            <a:fld id="{40E3B949-1179-4387-B307-F356BE6486A4}" type="slidenum">
              <a:rPr lang="en-US" altLang="ja-JP" smtClean="0"/>
              <a:pPr>
                <a:defRPr/>
              </a:pPr>
              <a:t>‹#›</a:t>
            </a:fld>
            <a:endParaRPr lang="en-US" altLang="ja-JP" dirty="0"/>
          </a:p>
        </p:txBody>
      </p:sp>
      <p:sp>
        <p:nvSpPr>
          <p:cNvPr id="9" name="正方形/長方形 8">
            <a:extLst>
              <a:ext uri="{FF2B5EF4-FFF2-40B4-BE49-F238E27FC236}">
                <a16:creationId xmlns:a16="http://schemas.microsoft.com/office/drawing/2014/main" id="{1AF0A3EF-5E57-F941-0BFF-1E4FB21C4A0D}"/>
              </a:ext>
            </a:extLst>
          </p:cNvPr>
          <p:cNvSpPr/>
          <p:nvPr userDrawn="1"/>
        </p:nvSpPr>
        <p:spPr bwMode="auto">
          <a:xfrm>
            <a:off x="323851" y="1257115"/>
            <a:ext cx="831439"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前提条件</a:t>
            </a:r>
          </a:p>
        </p:txBody>
      </p:sp>
      <p:sp>
        <p:nvSpPr>
          <p:cNvPr id="10" name="正方形/長方形 9">
            <a:extLst>
              <a:ext uri="{FF2B5EF4-FFF2-40B4-BE49-F238E27FC236}">
                <a16:creationId xmlns:a16="http://schemas.microsoft.com/office/drawing/2014/main" id="{5FC5F758-8BE0-9B7E-6837-818F7F95F160}"/>
              </a:ext>
            </a:extLst>
          </p:cNvPr>
          <p:cNvSpPr/>
          <p:nvPr userDrawn="1"/>
        </p:nvSpPr>
        <p:spPr bwMode="auto">
          <a:xfrm>
            <a:off x="323852" y="3614858"/>
            <a:ext cx="2829658" cy="226800"/>
          </a:xfrm>
          <a:prstGeom prst="rect">
            <a:avLst/>
          </a:prstGeom>
          <a:noFill/>
          <a:ln w="19050" cap="flat" cmpd="sng" algn="ctr">
            <a:solidFill>
              <a:srgbClr val="005BAD"/>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solidFill>
                  <a:srgbClr val="005BAD"/>
                </a:solidFill>
                <a:effectLst/>
                <a:latin typeface="+mn-ea"/>
                <a:ea typeface="+mn-ea"/>
              </a:rPr>
              <a:t>討議</a:t>
            </a:r>
            <a:r>
              <a:rPr kumimoji="1" lang="ja-JP" altLang="en-US" sz="1300" b="0" i="0" u="none" strike="noStrike" cap="none" normalizeH="0" baseline="0" dirty="0">
                <a:ln>
                  <a:noFill/>
                </a:ln>
                <a:effectLst/>
                <a:latin typeface="+mn-ea"/>
                <a:ea typeface="+mn-ea"/>
              </a:rPr>
              <a:t>　パターン３　</a:t>
            </a:r>
            <a:r>
              <a:rPr kumimoji="1" lang="en-US" altLang="ja-JP" sz="1300" b="0" i="0" u="none" strike="noStrike" cap="none" normalizeH="0" baseline="0" dirty="0">
                <a:ln>
                  <a:noFill/>
                </a:ln>
                <a:effectLst/>
                <a:latin typeface="+mn-ea"/>
                <a:ea typeface="+mn-ea"/>
              </a:rPr>
              <a:t>※</a:t>
            </a:r>
            <a:r>
              <a:rPr kumimoji="1" lang="ja-JP" altLang="en-US" sz="1300" b="0" i="0" u="none" strike="noStrike" cap="none" normalizeH="0" baseline="0" dirty="0">
                <a:ln>
                  <a:noFill/>
                </a:ln>
                <a:effectLst/>
                <a:latin typeface="+mn-ea"/>
                <a:ea typeface="+mn-ea"/>
              </a:rPr>
              <a:t>グループ発表あり</a:t>
            </a:r>
          </a:p>
        </p:txBody>
      </p:sp>
      <p:sp>
        <p:nvSpPr>
          <p:cNvPr id="7" name="正方形/長方形 6">
            <a:extLst>
              <a:ext uri="{FF2B5EF4-FFF2-40B4-BE49-F238E27FC236}">
                <a16:creationId xmlns:a16="http://schemas.microsoft.com/office/drawing/2014/main" id="{66D8D3E2-48D8-A0F2-30BA-B99C1C3F5806}"/>
              </a:ext>
            </a:extLst>
          </p:cNvPr>
          <p:cNvSpPr/>
          <p:nvPr userDrawn="1"/>
        </p:nvSpPr>
        <p:spPr bwMode="auto">
          <a:xfrm>
            <a:off x="324417" y="1541748"/>
            <a:ext cx="3455491"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みなさんはメタバタウンの住人です。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メタバタウンには家が４軒あり、町の真ん中を町が管理する川が流れています。</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行き来には渡し船を使っていますが、</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雨で増水すると運航できず不便でした。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今回、</a:t>
            </a:r>
            <a:r>
              <a:rPr kumimoji="1" lang="ja-JP" altLang="en-US" sz="1100" kern="1200" dirty="0">
                <a:solidFill>
                  <a:srgbClr val="C00000"/>
                </a:solidFill>
                <a:latin typeface="+mn-ea"/>
                <a:ea typeface="+mn-ea"/>
                <a:cs typeface="+mn-cs"/>
              </a:rPr>
              <a:t> メタバタウンの全ての住人の希望 </a:t>
            </a:r>
            <a:r>
              <a:rPr kumimoji="1" lang="ja-JP" altLang="en-US" sz="1100" kern="1200" dirty="0">
                <a:solidFill>
                  <a:schemeClr val="tx1"/>
                </a:solidFill>
                <a:latin typeface="+mn-ea"/>
                <a:ea typeface="+mn-ea"/>
                <a:cs typeface="+mn-cs"/>
              </a:rPr>
              <a:t>により</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橋を建設することになりました。</a:t>
            </a: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橋の建設費用は</a:t>
            </a:r>
            <a:r>
              <a:rPr kumimoji="1" lang="en-US" altLang="ja-JP" sz="1100" kern="1200" dirty="0">
                <a:solidFill>
                  <a:schemeClr val="tx1"/>
                </a:solidFill>
                <a:latin typeface="+mn-ea"/>
                <a:ea typeface="+mn-ea"/>
                <a:cs typeface="+mn-cs"/>
              </a:rPr>
              <a:t>400</a:t>
            </a:r>
            <a:r>
              <a:rPr kumimoji="1" lang="ja-JP" altLang="en-US" sz="1100" kern="1200" dirty="0">
                <a:solidFill>
                  <a:schemeClr val="tx1"/>
                </a:solidFill>
                <a:latin typeface="+mn-ea"/>
                <a:ea typeface="+mn-ea"/>
                <a:cs typeface="+mn-cs"/>
              </a:rPr>
              <a:t>万円です。</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どのように負担すればいいと思いますか。</a:t>
            </a:r>
          </a:p>
        </p:txBody>
      </p:sp>
      <p:sp>
        <p:nvSpPr>
          <p:cNvPr id="11" name="正方形/長方形 10">
            <a:extLst>
              <a:ext uri="{FF2B5EF4-FFF2-40B4-BE49-F238E27FC236}">
                <a16:creationId xmlns:a16="http://schemas.microsoft.com/office/drawing/2014/main" id="{28AF1350-8E12-4B20-8DDD-CC0234552D7B}"/>
              </a:ext>
            </a:extLst>
          </p:cNvPr>
          <p:cNvSpPr/>
          <p:nvPr userDrawn="1"/>
        </p:nvSpPr>
        <p:spPr bwMode="auto">
          <a:xfrm>
            <a:off x="811530" y="2583495"/>
            <a:ext cx="2000250" cy="177756"/>
          </a:xfrm>
          <a:prstGeom prst="rect">
            <a:avLst/>
          </a:pr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6" name="正方形/長方形 15">
            <a:extLst>
              <a:ext uri="{FF2B5EF4-FFF2-40B4-BE49-F238E27FC236}">
                <a16:creationId xmlns:a16="http://schemas.microsoft.com/office/drawing/2014/main" id="{FD842687-0D0E-A5AD-ACCD-D81186D29464}"/>
              </a:ext>
            </a:extLst>
          </p:cNvPr>
          <p:cNvSpPr>
            <a:spLocks noGrp="1" noRot="1" noMove="1" noResize="1" noEditPoints="1" noAdjustHandles="1" noChangeArrowheads="1" noChangeShapeType="1"/>
          </p:cNvSpPr>
          <p:nvPr userDrawn="1"/>
        </p:nvSpPr>
        <p:spPr bwMode="auto">
          <a:xfrm>
            <a:off x="324417" y="3888724"/>
            <a:ext cx="8495733" cy="2831493"/>
          </a:xfrm>
          <a:prstGeom prst="rect">
            <a:avLst/>
          </a:prstGeom>
          <a:solidFill>
            <a:srgbClr val="EBFAFF"/>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endParaRPr kumimoji="1" lang="ja-JP" altLang="en-US" sz="1100" kern="1200" dirty="0">
              <a:solidFill>
                <a:schemeClr val="tx1"/>
              </a:solidFill>
              <a:latin typeface="+mn-ea"/>
              <a:ea typeface="+mn-ea"/>
              <a:cs typeface="+mn-cs"/>
            </a:endParaRPr>
          </a:p>
        </p:txBody>
      </p:sp>
      <p:sp>
        <p:nvSpPr>
          <p:cNvPr id="19" name="正方形/長方形 18">
            <a:extLst>
              <a:ext uri="{FF2B5EF4-FFF2-40B4-BE49-F238E27FC236}">
                <a16:creationId xmlns:a16="http://schemas.microsoft.com/office/drawing/2014/main" id="{EEB2D6A2-4F48-66F8-0FD2-FA266D30EC64}"/>
              </a:ext>
            </a:extLst>
          </p:cNvPr>
          <p:cNvSpPr/>
          <p:nvPr userDrawn="1"/>
        </p:nvSpPr>
        <p:spPr bwMode="auto">
          <a:xfrm>
            <a:off x="3928374" y="1541748"/>
            <a:ext cx="1843900" cy="1877632"/>
          </a:xfrm>
          <a:prstGeom prst="rect">
            <a:avLst/>
          </a:prstGeom>
          <a:solidFill>
            <a:schemeClr val="bg1">
              <a:lumMod val="95000"/>
            </a:schemeClr>
          </a:solidFill>
          <a:ln w="6350" cap="flat" cmpd="sng" algn="ctr">
            <a:noFill/>
            <a:prstDash val="solid"/>
            <a:round/>
            <a:headEnd type="none" w="med" len="med"/>
            <a:tailEnd type="none" w="med" len="med"/>
          </a:ln>
          <a:effectLst/>
        </p:spPr>
        <p:txBody>
          <a:bodyPr vert="horz" wrap="square" lIns="91440" tIns="90000" rIns="91440" bIns="45720" numCol="1" rtlCol="0" anchor="t"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100" kern="1200" dirty="0">
                <a:solidFill>
                  <a:schemeClr val="tx1"/>
                </a:solidFill>
                <a:latin typeface="+mn-ea"/>
                <a:ea typeface="+mn-ea"/>
                <a:cs typeface="+mn-cs"/>
              </a:rPr>
              <a:t>各家の家族構成・所得金額・使用回数が同じ場合</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endParaRPr kumimoji="1" lang="en-US" altLang="ja-JP" sz="1100" kern="1200" dirty="0">
              <a:solidFill>
                <a:schemeClr val="tx1"/>
              </a:solidFill>
              <a:latin typeface="+mn-ea"/>
              <a:ea typeface="+mn-ea"/>
              <a:cs typeface="+mn-cs"/>
            </a:endParaRPr>
          </a:p>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100" b="1" kern="1200" dirty="0">
                <a:solidFill>
                  <a:schemeClr val="tx1"/>
                </a:solidFill>
                <a:latin typeface="+mn-ea"/>
                <a:ea typeface="+mn-ea"/>
                <a:cs typeface="+mn-cs"/>
              </a:rPr>
              <a:t>ヒント</a:t>
            </a:r>
            <a:endParaRPr kumimoji="1" lang="en-US" altLang="ja-JP" sz="1100" b="1"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100" kern="1200" dirty="0">
                <a:solidFill>
                  <a:schemeClr val="tx1"/>
                </a:solidFill>
                <a:latin typeface="+mn-ea"/>
                <a:ea typeface="+mn-ea"/>
                <a:cs typeface="+mn-cs"/>
              </a:rPr>
              <a:t>    ４軒とも同じ条件だから、</a:t>
            </a:r>
            <a:endParaRPr kumimoji="1" lang="en-US" altLang="ja-JP" sz="11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100" kern="1200" dirty="0">
                <a:solidFill>
                  <a:schemeClr val="tx1"/>
                </a:solidFill>
                <a:latin typeface="+mn-ea"/>
                <a:ea typeface="+mn-ea"/>
                <a:cs typeface="+mn-cs"/>
              </a:rPr>
              <a:t>    </a:t>
            </a:r>
            <a:r>
              <a:rPr kumimoji="1" lang="ja-JP" altLang="en-US" sz="1100" kern="1200" dirty="0">
                <a:solidFill>
                  <a:schemeClr val="tx1"/>
                </a:solidFill>
                <a:latin typeface="+mn-ea"/>
                <a:ea typeface="+mn-ea"/>
                <a:cs typeface="+mn-cs"/>
              </a:rPr>
              <a:t>公平に負担すると</a:t>
            </a:r>
            <a:r>
              <a:rPr kumimoji="1" lang="en-US" altLang="ja-JP" sz="1100" kern="1200" dirty="0">
                <a:solidFill>
                  <a:schemeClr val="tx1"/>
                </a:solidFill>
                <a:latin typeface="+mn-ea"/>
                <a:ea typeface="+mn-ea"/>
                <a:cs typeface="+mn-cs"/>
              </a:rPr>
              <a:t>…</a:t>
            </a:r>
            <a:endParaRPr kumimoji="1" lang="ja-JP" altLang="en-US" sz="1100" kern="1200" dirty="0">
              <a:solidFill>
                <a:schemeClr val="tx1"/>
              </a:solidFill>
              <a:latin typeface="+mn-ea"/>
              <a:ea typeface="+mn-ea"/>
              <a:cs typeface="+mn-cs"/>
            </a:endParaRPr>
          </a:p>
        </p:txBody>
      </p:sp>
      <p:graphicFrame>
        <p:nvGraphicFramePr>
          <p:cNvPr id="13" name="表 12">
            <a:extLst>
              <a:ext uri="{FF2B5EF4-FFF2-40B4-BE49-F238E27FC236}">
                <a16:creationId xmlns:a16="http://schemas.microsoft.com/office/drawing/2014/main" id="{658EDF74-866D-FAC0-246F-6CEEBA622E9A}"/>
              </a:ext>
            </a:extLst>
          </p:cNvPr>
          <p:cNvGraphicFramePr>
            <a:graphicFrameLocks noGrp="1"/>
          </p:cNvGraphicFramePr>
          <p:nvPr userDrawn="1">
            <p:extLst>
              <p:ext uri="{D42A27DB-BD31-4B8C-83A1-F6EECF244321}">
                <p14:modId xmlns:p14="http://schemas.microsoft.com/office/powerpoint/2010/main" val="2624550714"/>
              </p:ext>
            </p:extLst>
          </p:nvPr>
        </p:nvGraphicFramePr>
        <p:xfrm>
          <a:off x="3009451" y="3900331"/>
          <a:ext cx="3877259" cy="2822410"/>
        </p:xfrm>
        <a:graphic>
          <a:graphicData uri="http://schemas.openxmlformats.org/drawingml/2006/table">
            <a:tbl>
              <a:tblPr firstRow="1" bandRow="1">
                <a:effectLst/>
                <a:tableStyleId>{775DCB02-9BB8-47FD-8907-85C794F793BA}</a:tableStyleId>
              </a:tblPr>
              <a:tblGrid>
                <a:gridCol w="487756">
                  <a:extLst>
                    <a:ext uri="{9D8B030D-6E8A-4147-A177-3AD203B41FA5}">
                      <a16:colId xmlns:a16="http://schemas.microsoft.com/office/drawing/2014/main" val="869972413"/>
                    </a:ext>
                  </a:extLst>
                </a:gridCol>
                <a:gridCol w="487756">
                  <a:extLst>
                    <a:ext uri="{9D8B030D-6E8A-4147-A177-3AD203B41FA5}">
                      <a16:colId xmlns:a16="http://schemas.microsoft.com/office/drawing/2014/main" val="817503841"/>
                    </a:ext>
                  </a:extLst>
                </a:gridCol>
                <a:gridCol w="826634">
                  <a:extLst>
                    <a:ext uri="{9D8B030D-6E8A-4147-A177-3AD203B41FA5}">
                      <a16:colId xmlns:a16="http://schemas.microsoft.com/office/drawing/2014/main" val="1686783455"/>
                    </a:ext>
                  </a:extLst>
                </a:gridCol>
                <a:gridCol w="826634">
                  <a:extLst>
                    <a:ext uri="{9D8B030D-6E8A-4147-A177-3AD203B41FA5}">
                      <a16:colId xmlns:a16="http://schemas.microsoft.com/office/drawing/2014/main" val="4080317083"/>
                    </a:ext>
                  </a:extLst>
                </a:gridCol>
                <a:gridCol w="1248479">
                  <a:extLst>
                    <a:ext uri="{9D8B030D-6E8A-4147-A177-3AD203B41FA5}">
                      <a16:colId xmlns:a16="http://schemas.microsoft.com/office/drawing/2014/main" val="659529276"/>
                    </a:ext>
                  </a:extLst>
                </a:gridCol>
              </a:tblGrid>
              <a:tr h="482220">
                <a:tc>
                  <a:txBody>
                    <a:bodyPr/>
                    <a:lstStyle/>
                    <a:p>
                      <a:pPr algn="ctr"/>
                      <a:endParaRPr kumimoji="1" lang="ja-JP" altLang="en-US" sz="1050" b="0" dirty="0">
                        <a:solidFill>
                          <a:schemeClr val="bg1"/>
                        </a:solidFill>
                        <a:effectLst/>
                      </a:endParaRP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AFF"/>
                    </a:solidFill>
                  </a:tcPr>
                </a:tc>
                <a:tc>
                  <a:txBody>
                    <a:bodyPr/>
                    <a:lstStyle/>
                    <a:p>
                      <a:pPr algn="ctr"/>
                      <a:r>
                        <a:rPr kumimoji="1" lang="ja-JP" altLang="en-US" sz="1050" b="1" dirty="0">
                          <a:solidFill>
                            <a:schemeClr val="bg1"/>
                          </a:solidFill>
                          <a:effectLst/>
                        </a:rPr>
                        <a:t>家族</a:t>
                      </a:r>
                    </a:p>
                  </a:txBody>
                  <a:tcPr anchor="ctr">
                    <a:lnL w="12700" cap="flat" cmpd="sng" algn="ctr">
                      <a:solidFill>
                        <a:srgbClr val="005BA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所得金額</a:t>
                      </a:r>
                      <a:endParaRPr kumimoji="1" lang="ja-JP" altLang="en-US" sz="900" b="1"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tc>
                  <a:txBody>
                    <a:bodyPr/>
                    <a:lstStyle/>
                    <a:p>
                      <a:pPr algn="ctr"/>
                      <a:r>
                        <a:rPr kumimoji="1" lang="ja-JP" altLang="en-US" sz="1050" b="1"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005BAD"/>
                    </a:solidFill>
                  </a:tcPr>
                </a:tc>
                <a:extLst>
                  <a:ext uri="{0D108BD9-81ED-4DB2-BD59-A6C34878D82A}">
                    <a16:rowId xmlns:a16="http://schemas.microsoft.com/office/drawing/2014/main" val="2135456254"/>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240521073"/>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600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1196817260"/>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300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10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585846679"/>
                  </a:ext>
                </a:extLst>
              </a:tr>
              <a:tr h="468038">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４人</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en-US" altLang="ja-JP" sz="1000" b="1" dirty="0">
                          <a:effectLst/>
                          <a:latin typeface="HGPｺﾞｼｯｸM" panose="020B0600000000000000" pitchFamily="50" charset="-128"/>
                          <a:ea typeface="HGPｺﾞｼｯｸM" panose="020B0600000000000000" pitchFamily="50" charset="-128"/>
                        </a:rPr>
                        <a:t>100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月</a:t>
                      </a:r>
                      <a:r>
                        <a:rPr kumimoji="1" lang="en-US" altLang="ja-JP" sz="1000" b="1" dirty="0">
                          <a:effectLst/>
                          <a:latin typeface="HGPｺﾞｼｯｸM" panose="020B0600000000000000" pitchFamily="50" charset="-128"/>
                          <a:ea typeface="HGPｺﾞｼｯｸM" panose="020B0600000000000000" pitchFamily="50" charset="-128"/>
                        </a:rPr>
                        <a:t>20</a:t>
                      </a:r>
                      <a:r>
                        <a:rPr kumimoji="1" lang="ja-JP" altLang="en-US" sz="1000" b="1" dirty="0">
                          <a:effectLst/>
                          <a:latin typeface="HGPｺﾞｼｯｸM" panose="020B0600000000000000" pitchFamily="50" charset="-128"/>
                          <a:ea typeface="HGPｺﾞｼｯｸM" panose="020B0600000000000000" pitchFamily="50" charset="-128"/>
                        </a:rPr>
                        <a:t>回</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chemeClr val="bg1"/>
                    </a:solidFill>
                  </a:tcPr>
                </a:tc>
                <a:tc>
                  <a:txBody>
                    <a:bodyPr/>
                    <a:lstStyle/>
                    <a:p>
                      <a:pPr algn="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EBFFFC"/>
                    </a:solidFill>
                  </a:tcPr>
                </a:tc>
                <a:extLst>
                  <a:ext uri="{0D108BD9-81ED-4DB2-BD59-A6C34878D82A}">
                    <a16:rowId xmlns:a16="http://schemas.microsoft.com/office/drawing/2014/main" val="4268042463"/>
                  </a:ext>
                </a:extLst>
              </a:tr>
              <a:tr h="468038">
                <a:tc gridSpan="4">
                  <a:txBody>
                    <a:bodyPr/>
                    <a:lstStyle/>
                    <a:p>
                      <a:pPr algn="ctr"/>
                      <a:r>
                        <a:rPr kumimoji="1" lang="ja-JP" altLang="en-US" sz="10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kumimoji="1" lang="en-US" altLang="ja-JP" sz="1000" b="1" dirty="0">
                          <a:effectLst/>
                          <a:latin typeface="HGPｺﾞｼｯｸM" panose="020B0600000000000000" pitchFamily="50" charset="-128"/>
                          <a:ea typeface="HGPｺﾞｼｯｸM" panose="020B0600000000000000" pitchFamily="50" charset="-128"/>
                        </a:rPr>
                        <a:t>400</a:t>
                      </a:r>
                      <a:r>
                        <a:rPr kumimoji="1" lang="ja-JP" altLang="en-US" sz="1000" b="1" dirty="0">
                          <a:effectLst/>
                          <a:latin typeface="HGPｺﾞｼｯｸM" panose="020B0600000000000000" pitchFamily="50" charset="-128"/>
                          <a:ea typeface="HGPｺﾞｼｯｸM" panose="020B0600000000000000" pitchFamily="50" charset="-128"/>
                        </a:rPr>
                        <a:t>万円</a:t>
                      </a:r>
                    </a:p>
                  </a:txBody>
                  <a:tcPr anchor="ctr">
                    <a:lnL w="12700" cap="flat" cmpd="sng" algn="ctr">
                      <a:solidFill>
                        <a:srgbClr val="005BAD"/>
                      </a:solidFill>
                      <a:prstDash val="solid"/>
                      <a:round/>
                      <a:headEnd type="none" w="med" len="med"/>
                      <a:tailEnd type="none" w="med" len="med"/>
                    </a:lnL>
                    <a:lnR w="12700" cap="flat" cmpd="sng" algn="ctr">
                      <a:solidFill>
                        <a:srgbClr val="005BAD"/>
                      </a:solidFill>
                      <a:prstDash val="solid"/>
                      <a:round/>
                      <a:headEnd type="none" w="med" len="med"/>
                      <a:tailEnd type="none" w="med" len="med"/>
                    </a:lnR>
                    <a:lnT w="12700" cap="flat" cmpd="sng" algn="ctr">
                      <a:solidFill>
                        <a:srgbClr val="005BAD"/>
                      </a:solidFill>
                      <a:prstDash val="solid"/>
                      <a:round/>
                      <a:headEnd type="none" w="med" len="med"/>
                      <a:tailEnd type="none" w="med" len="med"/>
                    </a:lnT>
                    <a:lnB w="12700" cap="flat" cmpd="sng" algn="ctr">
                      <a:solidFill>
                        <a:srgbClr val="005BAD"/>
                      </a:solidFill>
                      <a:prstDash val="solid"/>
                      <a:round/>
                      <a:headEnd type="none" w="med" len="med"/>
                      <a:tailEnd type="none" w="med" len="med"/>
                    </a:lnB>
                    <a:solidFill>
                      <a:srgbClr val="CEEEFE"/>
                    </a:solidFill>
                  </a:tcPr>
                </a:tc>
                <a:extLst>
                  <a:ext uri="{0D108BD9-81ED-4DB2-BD59-A6C34878D82A}">
                    <a16:rowId xmlns:a16="http://schemas.microsoft.com/office/drawing/2014/main" val="3152522239"/>
                  </a:ext>
                </a:extLst>
              </a:tr>
            </a:tbl>
          </a:graphicData>
        </a:graphic>
      </p:graphicFrame>
      <p:sp>
        <p:nvSpPr>
          <p:cNvPr id="40" name="正方形/長方形 39">
            <a:extLst>
              <a:ext uri="{FF2B5EF4-FFF2-40B4-BE49-F238E27FC236}">
                <a16:creationId xmlns:a16="http://schemas.microsoft.com/office/drawing/2014/main" id="{B7A6DFF8-6BE9-7586-B646-8DCACE5DDAD3}"/>
              </a:ext>
            </a:extLst>
          </p:cNvPr>
          <p:cNvSpPr/>
          <p:nvPr userDrawn="1"/>
        </p:nvSpPr>
        <p:spPr bwMode="auto">
          <a:xfrm>
            <a:off x="323642" y="5376928"/>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171450" marR="0" indent="-171450" algn="l" defTabSz="914400" rtl="0" eaLnBrk="0" fontAlgn="base" latinLnBrk="0" hangingPunct="0">
              <a:lnSpc>
                <a:spcPct val="114000"/>
              </a:lnSpc>
              <a:spcBef>
                <a:spcPct val="0"/>
              </a:spcBef>
              <a:spcAft>
                <a:spcPct val="0"/>
              </a:spcAft>
              <a:buClrTx/>
              <a:buSzTx/>
              <a:buFont typeface="Wingdings" panose="05000000000000000000" pitchFamily="2" charset="2"/>
              <a:buChar char="l"/>
              <a:tabLst/>
            </a:pPr>
            <a:r>
              <a:rPr kumimoji="1" lang="ja-JP" altLang="en-US" sz="1400" kern="1200" dirty="0">
                <a:solidFill>
                  <a:srgbClr val="005BAD"/>
                </a:solidFill>
                <a:latin typeface="+mn-ea"/>
                <a:ea typeface="+mn-ea"/>
                <a:cs typeface="+mn-cs"/>
              </a:rPr>
              <a:t>ヒント</a:t>
            </a: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1200" kern="1200" dirty="0">
                <a:solidFill>
                  <a:schemeClr val="tx1"/>
                </a:solidFill>
                <a:latin typeface="+mn-ea"/>
                <a:ea typeface="+mn-ea"/>
                <a:cs typeface="+mn-cs"/>
              </a:rPr>
              <a:t>  </a:t>
            </a:r>
            <a:r>
              <a:rPr kumimoji="1" lang="ja-JP" altLang="en-US" sz="1200" kern="0" spc="100" baseline="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いくつかの負担方法を組み合わせる</a:t>
            </a:r>
            <a:endParaRPr kumimoji="1" lang="en-US" altLang="ja-JP" sz="1200" kern="1200" dirty="0">
              <a:solidFill>
                <a:schemeClr val="tx1"/>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200" kern="1200" dirty="0">
                <a:solidFill>
                  <a:schemeClr val="tx1"/>
                </a:solidFill>
                <a:latin typeface="+mn-ea"/>
                <a:ea typeface="+mn-ea"/>
                <a:cs typeface="+mn-cs"/>
              </a:rPr>
              <a:t>   </a:t>
            </a:r>
            <a:r>
              <a:rPr kumimoji="1" lang="ja-JP" altLang="en-US" sz="1200" kern="1200" dirty="0">
                <a:solidFill>
                  <a:schemeClr val="tx1"/>
                </a:solidFill>
                <a:latin typeface="+mn-ea"/>
                <a:ea typeface="+mn-ea"/>
                <a:cs typeface="+mn-cs"/>
              </a:rPr>
              <a:t>方法も考えてみよう！</a:t>
            </a:r>
          </a:p>
        </p:txBody>
      </p:sp>
      <p:sp>
        <p:nvSpPr>
          <p:cNvPr id="36" name="テキスト プレースホルダー 17">
            <a:extLst>
              <a:ext uri="{FF2B5EF4-FFF2-40B4-BE49-F238E27FC236}">
                <a16:creationId xmlns:a16="http://schemas.microsoft.com/office/drawing/2014/main" id="{3B108D23-4885-8FD5-E963-138DEB863952}"/>
              </a:ext>
            </a:extLst>
          </p:cNvPr>
          <p:cNvSpPr>
            <a:spLocks noGrp="1"/>
          </p:cNvSpPr>
          <p:nvPr>
            <p:ph type="body" sz="quarter" idx="30" hasCustomPrompt="1"/>
          </p:nvPr>
        </p:nvSpPr>
        <p:spPr>
          <a:xfrm>
            <a:off x="5660000" y="4520800"/>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1" name="テキスト プレースホルダー 17">
            <a:extLst>
              <a:ext uri="{FF2B5EF4-FFF2-40B4-BE49-F238E27FC236}">
                <a16:creationId xmlns:a16="http://schemas.microsoft.com/office/drawing/2014/main" id="{9C344413-02E5-2378-0724-971D05FE6747}"/>
              </a:ext>
            </a:extLst>
          </p:cNvPr>
          <p:cNvSpPr>
            <a:spLocks noGrp="1"/>
          </p:cNvSpPr>
          <p:nvPr>
            <p:ph type="body" sz="quarter" idx="38" hasCustomPrompt="1"/>
          </p:nvPr>
        </p:nvSpPr>
        <p:spPr>
          <a:xfrm>
            <a:off x="5660000" y="5001751"/>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7" name="テキスト プレースホルダー 17">
            <a:extLst>
              <a:ext uri="{FF2B5EF4-FFF2-40B4-BE49-F238E27FC236}">
                <a16:creationId xmlns:a16="http://schemas.microsoft.com/office/drawing/2014/main" id="{7256BFC3-1325-7CC9-C6AC-1BAE444EA065}"/>
              </a:ext>
            </a:extLst>
          </p:cNvPr>
          <p:cNvSpPr>
            <a:spLocks noGrp="1"/>
          </p:cNvSpPr>
          <p:nvPr>
            <p:ph type="body" sz="quarter" idx="39" hasCustomPrompt="1"/>
          </p:nvPr>
        </p:nvSpPr>
        <p:spPr>
          <a:xfrm>
            <a:off x="5660000" y="5466527"/>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48" name="テキスト プレースホルダー 17">
            <a:extLst>
              <a:ext uri="{FF2B5EF4-FFF2-40B4-BE49-F238E27FC236}">
                <a16:creationId xmlns:a16="http://schemas.microsoft.com/office/drawing/2014/main" id="{CE7042D9-6040-3AA9-554F-7C053A4AD00E}"/>
              </a:ext>
            </a:extLst>
          </p:cNvPr>
          <p:cNvSpPr>
            <a:spLocks noGrp="1"/>
          </p:cNvSpPr>
          <p:nvPr>
            <p:ph type="body" sz="quarter" idx="40" hasCustomPrompt="1"/>
          </p:nvPr>
        </p:nvSpPr>
        <p:spPr>
          <a:xfrm>
            <a:off x="5660000" y="5936498"/>
            <a:ext cx="866053" cy="184946"/>
          </a:xfrm>
          <a:prstGeom prst="rect">
            <a:avLst/>
          </a:prstGeom>
        </p:spPr>
        <p:txBody>
          <a:bodyPr lIns="36000" rIns="36000" anchor="ctr" anchorCtr="0"/>
          <a:lstStyle>
            <a:lvl1pPr marL="0" indent="0" algn="r">
              <a:buNone/>
              <a:defRPr sz="1200"/>
            </a:lvl1pPr>
            <a:lvl2pPr>
              <a:defRPr sz="1000"/>
            </a:lvl2pPr>
            <a:lvl3pPr>
              <a:defRPr sz="1000"/>
            </a:lvl3pPr>
            <a:lvl4pPr>
              <a:defRPr sz="1000"/>
            </a:lvl4pPr>
            <a:lvl5pPr>
              <a:defRPr sz="1000"/>
            </a:lvl5pPr>
          </a:lstStyle>
          <a:p>
            <a:pPr lvl="0"/>
            <a:r>
              <a:rPr kumimoji="1" lang="ja-JP" altLang="en-US" dirty="0"/>
              <a:t>答えを入力</a:t>
            </a:r>
          </a:p>
        </p:txBody>
      </p:sp>
      <p:sp>
        <p:nvSpPr>
          <p:cNvPr id="17" name="正方形/長方形 16">
            <a:extLst>
              <a:ext uri="{FF2B5EF4-FFF2-40B4-BE49-F238E27FC236}">
                <a16:creationId xmlns:a16="http://schemas.microsoft.com/office/drawing/2014/main" id="{3270C151-A5BE-9BD5-F5A7-0FE8BFA14B05}"/>
              </a:ext>
            </a:extLst>
          </p:cNvPr>
          <p:cNvSpPr/>
          <p:nvPr userDrawn="1"/>
        </p:nvSpPr>
        <p:spPr bwMode="auto">
          <a:xfrm>
            <a:off x="323642" y="4022517"/>
            <a:ext cx="3667513" cy="51848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各家の所得金額</a:t>
            </a:r>
            <a:r>
              <a:rPr kumimoji="1" lang="ja-JP" altLang="en-US" sz="1400" kern="1200" dirty="0">
                <a:solidFill>
                  <a:srgbClr val="005BAD"/>
                </a:solidFill>
                <a:latin typeface="+mn-ea"/>
                <a:ea typeface="+mn-ea"/>
                <a:cs typeface="+mn-cs"/>
              </a:rPr>
              <a:t>（もうけ）</a:t>
            </a:r>
            <a:r>
              <a:rPr kumimoji="1" lang="ja-JP" altLang="en-US" sz="1600" kern="1200" dirty="0">
                <a:solidFill>
                  <a:srgbClr val="005BAD"/>
                </a:solidFill>
                <a:latin typeface="+mn-ea"/>
                <a:ea typeface="+mn-ea"/>
                <a:cs typeface="+mn-cs"/>
              </a:rPr>
              <a:t>と</a:t>
            </a:r>
            <a:endParaRPr kumimoji="1" lang="en-US" altLang="ja-JP" sz="160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Tx/>
              <a:buNone/>
              <a:tabLst/>
            </a:pPr>
            <a:r>
              <a:rPr kumimoji="1" lang="ja-JP" altLang="en-US" sz="1600" kern="1200" dirty="0">
                <a:solidFill>
                  <a:srgbClr val="005BAD"/>
                </a:solidFill>
                <a:latin typeface="+mn-ea"/>
                <a:ea typeface="+mn-ea"/>
                <a:cs typeface="+mn-cs"/>
              </a:rPr>
              <a:t>橋の使用回数が異なる場合</a:t>
            </a:r>
          </a:p>
        </p:txBody>
      </p:sp>
      <p:sp>
        <p:nvSpPr>
          <p:cNvPr id="54" name="正方形/長方形 53">
            <a:extLst>
              <a:ext uri="{FF2B5EF4-FFF2-40B4-BE49-F238E27FC236}">
                <a16:creationId xmlns:a16="http://schemas.microsoft.com/office/drawing/2014/main" id="{584D2F6C-09FA-2F5A-DE99-79F2ABF555EB}"/>
              </a:ext>
            </a:extLst>
          </p:cNvPr>
          <p:cNvSpPr/>
          <p:nvPr userDrawn="1"/>
        </p:nvSpPr>
        <p:spPr bwMode="auto">
          <a:xfrm>
            <a:off x="3928374" y="1257115"/>
            <a:ext cx="1332646" cy="226871"/>
          </a:xfrm>
          <a:prstGeom prst="rect">
            <a:avLst/>
          </a:prstGeom>
          <a:noFill/>
          <a:ln w="19050" cap="flat" cmpd="sng" algn="ctr">
            <a:solidFill>
              <a:schemeClr val="tx1">
                <a:lumMod val="85000"/>
                <a:lumOff val="15000"/>
              </a:schemeClr>
            </a:solidFill>
            <a:prstDash val="solid"/>
            <a:round/>
            <a:headEnd type="none" w="med" len="med"/>
            <a:tailEnd type="none" w="med" len="med"/>
          </a:ln>
          <a:effectLst/>
        </p:spPr>
        <p:txBody>
          <a:bodyPr vert="horz" wrap="square" lIns="72000" tIns="36000" rIns="72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300" b="0" i="0" u="none" strike="noStrike" cap="none" normalizeH="0" baseline="0" dirty="0">
                <a:ln>
                  <a:noFill/>
                </a:ln>
                <a:effectLst/>
                <a:latin typeface="+mn-ea"/>
                <a:ea typeface="+mn-ea"/>
              </a:rPr>
              <a:t>パターン１</a:t>
            </a:r>
            <a:r>
              <a:rPr kumimoji="1" lang="ja-JP" altLang="en-US" sz="1200" b="0" i="0" u="none" strike="noStrike" cap="none" normalizeH="0" baseline="0" dirty="0">
                <a:ln>
                  <a:noFill/>
                </a:ln>
                <a:effectLst/>
                <a:latin typeface="+mn-ea"/>
                <a:ea typeface="+mn-ea"/>
              </a:rPr>
              <a:t>（参考）</a:t>
            </a:r>
            <a:endParaRPr kumimoji="1" lang="ja-JP" altLang="en-US" sz="1300" b="0" i="0" u="none" strike="noStrike" cap="none" normalizeH="0" baseline="0" dirty="0">
              <a:ln>
                <a:noFill/>
              </a:ln>
              <a:effectLst/>
              <a:latin typeface="+mn-ea"/>
              <a:ea typeface="+mn-ea"/>
            </a:endParaRPr>
          </a:p>
        </p:txBody>
      </p:sp>
      <p:sp>
        <p:nvSpPr>
          <p:cNvPr id="3" name="正方形/長方形 2">
            <a:extLst>
              <a:ext uri="{FF2B5EF4-FFF2-40B4-BE49-F238E27FC236}">
                <a16:creationId xmlns:a16="http://schemas.microsoft.com/office/drawing/2014/main" id="{C2A7D9CD-3A65-F245-CFB7-0C7697457671}"/>
              </a:ext>
            </a:extLst>
          </p:cNvPr>
          <p:cNvSpPr/>
          <p:nvPr userDrawn="1"/>
        </p:nvSpPr>
        <p:spPr bwMode="auto">
          <a:xfrm>
            <a:off x="323642" y="4576465"/>
            <a:ext cx="3455491"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a:t>
            </a:r>
            <a:r>
              <a:rPr kumimoji="1" lang="ja-JP" altLang="en-US" sz="1050" kern="1200" dirty="0">
                <a:solidFill>
                  <a:srgbClr val="005BAD"/>
                </a:solidFill>
                <a:latin typeface="+mn-ea"/>
                <a:ea typeface="+mn-ea"/>
                <a:cs typeface="+mn-cs"/>
              </a:rPr>
              <a:t>グループの意見を集約し、「負担金額」を</a:t>
            </a:r>
            <a:endParaRPr kumimoji="1" lang="en-US" altLang="ja-JP" sz="1050" kern="1200" dirty="0">
              <a:solidFill>
                <a:srgbClr val="005BAD"/>
              </a:solidFill>
              <a:latin typeface="+mn-ea"/>
              <a:ea typeface="+mn-ea"/>
              <a:cs typeface="+mn-cs"/>
            </a:endParaRPr>
          </a:p>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1050" kern="1200" dirty="0">
                <a:solidFill>
                  <a:srgbClr val="005BAD"/>
                </a:solidFill>
                <a:latin typeface="+mn-ea"/>
                <a:ea typeface="+mn-ea"/>
                <a:cs typeface="+mn-cs"/>
              </a:rPr>
              <a:t>   </a:t>
            </a:r>
            <a:r>
              <a:rPr kumimoji="1" lang="ja-JP" altLang="en-US" sz="1050" kern="1200" dirty="0">
                <a:solidFill>
                  <a:srgbClr val="005BAD"/>
                </a:solidFill>
                <a:latin typeface="+mn-ea"/>
                <a:ea typeface="+mn-ea"/>
                <a:cs typeface="+mn-cs"/>
              </a:rPr>
              <a:t>記入しましょう！</a:t>
            </a:r>
          </a:p>
        </p:txBody>
      </p:sp>
      <p:sp>
        <p:nvSpPr>
          <p:cNvPr id="5" name="正方形/長方形 4">
            <a:extLst>
              <a:ext uri="{FF2B5EF4-FFF2-40B4-BE49-F238E27FC236}">
                <a16:creationId xmlns:a16="http://schemas.microsoft.com/office/drawing/2014/main" id="{0F33369F-ADD8-7FAA-6349-4A359085C381}"/>
              </a:ext>
            </a:extLst>
          </p:cNvPr>
          <p:cNvSpPr/>
          <p:nvPr userDrawn="1"/>
        </p:nvSpPr>
        <p:spPr bwMode="auto">
          <a:xfrm>
            <a:off x="6940632" y="3944289"/>
            <a:ext cx="1879518" cy="621034"/>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en-US" altLang="ja-JP" sz="900" kern="1200" dirty="0">
                <a:solidFill>
                  <a:srgbClr val="005BAD"/>
                </a:solidFill>
                <a:latin typeface="+mn-ea"/>
                <a:ea typeface="+mn-ea"/>
                <a:cs typeface="+mn-cs"/>
              </a:rPr>
              <a:t>※</a:t>
            </a:r>
            <a:r>
              <a:rPr kumimoji="1" lang="ja-JP" altLang="en-US" sz="900" kern="1200" dirty="0">
                <a:solidFill>
                  <a:srgbClr val="005BAD"/>
                </a:solidFill>
                <a:latin typeface="+mn-ea"/>
                <a:ea typeface="+mn-ea"/>
                <a:cs typeface="+mn-cs"/>
              </a:rPr>
              <a:t>グループでは、どの要素をどれくらい重要視しますか？下の図のどの辺りに位置するか★を動かしてみましょう！</a:t>
            </a:r>
          </a:p>
        </p:txBody>
      </p:sp>
      <p:grpSp>
        <p:nvGrpSpPr>
          <p:cNvPr id="15" name="グループ化 14">
            <a:extLst>
              <a:ext uri="{FF2B5EF4-FFF2-40B4-BE49-F238E27FC236}">
                <a16:creationId xmlns:a16="http://schemas.microsoft.com/office/drawing/2014/main" id="{E8BE1582-D7F3-9C43-2E1F-B930AAEF4268}"/>
              </a:ext>
            </a:extLst>
          </p:cNvPr>
          <p:cNvGrpSpPr/>
          <p:nvPr userDrawn="1"/>
        </p:nvGrpSpPr>
        <p:grpSpPr>
          <a:xfrm>
            <a:off x="7088512" y="4832765"/>
            <a:ext cx="1529836" cy="1529836"/>
            <a:chOff x="7088512" y="4886555"/>
            <a:chExt cx="1529836" cy="1529836"/>
          </a:xfrm>
        </p:grpSpPr>
        <p:sp>
          <p:nvSpPr>
            <p:cNvPr id="8" name="楕円 7">
              <a:extLst>
                <a:ext uri="{FF2B5EF4-FFF2-40B4-BE49-F238E27FC236}">
                  <a16:creationId xmlns:a16="http://schemas.microsoft.com/office/drawing/2014/main" id="{BADBE819-CC75-29C1-9E9D-CDF3CDC16F97}"/>
                </a:ext>
              </a:extLst>
            </p:cNvPr>
            <p:cNvSpPr/>
            <p:nvPr userDrawn="1"/>
          </p:nvSpPr>
          <p:spPr bwMode="auto">
            <a:xfrm>
              <a:off x="7660654" y="5458697"/>
              <a:ext cx="385552" cy="385552"/>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2" name="楕円 11">
              <a:extLst>
                <a:ext uri="{FF2B5EF4-FFF2-40B4-BE49-F238E27FC236}">
                  <a16:creationId xmlns:a16="http://schemas.microsoft.com/office/drawing/2014/main" id="{52F01952-3351-FA15-A5F0-05EB5EAAF8CD}"/>
                </a:ext>
              </a:extLst>
            </p:cNvPr>
            <p:cNvSpPr/>
            <p:nvPr userDrawn="1"/>
          </p:nvSpPr>
          <p:spPr bwMode="auto">
            <a:xfrm>
              <a:off x="7355624" y="5153667"/>
              <a:ext cx="995613" cy="995613"/>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sp>
          <p:nvSpPr>
            <p:cNvPr id="14" name="楕円 13">
              <a:extLst>
                <a:ext uri="{FF2B5EF4-FFF2-40B4-BE49-F238E27FC236}">
                  <a16:creationId xmlns:a16="http://schemas.microsoft.com/office/drawing/2014/main" id="{3A94C8BF-60D0-E94B-DF5F-8E98CF5C37A3}"/>
                </a:ext>
              </a:extLst>
            </p:cNvPr>
            <p:cNvSpPr/>
            <p:nvPr userDrawn="1"/>
          </p:nvSpPr>
          <p:spPr bwMode="auto">
            <a:xfrm>
              <a:off x="7088512" y="4886555"/>
              <a:ext cx="1529836" cy="1529836"/>
            </a:xfrm>
            <a:prstGeom prst="ellipse">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a typeface="+mn-ea"/>
              </a:endParaRPr>
            </a:p>
          </p:txBody>
        </p:sp>
      </p:grpSp>
      <p:sp>
        <p:nvSpPr>
          <p:cNvPr id="24" name="グラフィックス 20">
            <a:extLst>
              <a:ext uri="{FF2B5EF4-FFF2-40B4-BE49-F238E27FC236}">
                <a16:creationId xmlns:a16="http://schemas.microsoft.com/office/drawing/2014/main" id="{07D10A3D-6EAC-E7DD-B00C-DB3350866F70}"/>
              </a:ext>
            </a:extLst>
          </p:cNvPr>
          <p:cNvSpPr/>
          <p:nvPr userDrawn="1"/>
        </p:nvSpPr>
        <p:spPr>
          <a:xfrm rot="2623897" flipH="1">
            <a:off x="8041477" y="4872020"/>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6" name="正方形/長方形 25">
            <a:extLst>
              <a:ext uri="{FF2B5EF4-FFF2-40B4-BE49-F238E27FC236}">
                <a16:creationId xmlns:a16="http://schemas.microsoft.com/office/drawing/2014/main" id="{FD90C96A-43DC-9E17-1EF8-84840B71E1D0}"/>
              </a:ext>
            </a:extLst>
          </p:cNvPr>
          <p:cNvSpPr/>
          <p:nvPr userDrawn="1"/>
        </p:nvSpPr>
        <p:spPr bwMode="auto">
          <a:xfrm>
            <a:off x="6932817"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所得金額</a:t>
            </a:r>
          </a:p>
        </p:txBody>
      </p:sp>
      <p:sp>
        <p:nvSpPr>
          <p:cNvPr id="27" name="正方形/長方形 26">
            <a:extLst>
              <a:ext uri="{FF2B5EF4-FFF2-40B4-BE49-F238E27FC236}">
                <a16:creationId xmlns:a16="http://schemas.microsoft.com/office/drawing/2014/main" id="{6D7B25B4-297A-AE33-4F79-2A43C8DD36E5}"/>
              </a:ext>
            </a:extLst>
          </p:cNvPr>
          <p:cNvSpPr/>
          <p:nvPr userDrawn="1"/>
        </p:nvSpPr>
        <p:spPr bwMode="auto">
          <a:xfrm>
            <a:off x="8117381" y="4690493"/>
            <a:ext cx="662892"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使用回数</a:t>
            </a:r>
          </a:p>
        </p:txBody>
      </p:sp>
      <p:sp>
        <p:nvSpPr>
          <p:cNvPr id="28" name="正方形/長方形 27">
            <a:extLst>
              <a:ext uri="{FF2B5EF4-FFF2-40B4-BE49-F238E27FC236}">
                <a16:creationId xmlns:a16="http://schemas.microsoft.com/office/drawing/2014/main" id="{5A0567D8-B174-B567-2EC2-96C071DCDE13}"/>
              </a:ext>
            </a:extLst>
          </p:cNvPr>
          <p:cNvSpPr/>
          <p:nvPr userDrawn="1"/>
        </p:nvSpPr>
        <p:spPr bwMode="auto">
          <a:xfrm>
            <a:off x="7410353" y="6532801"/>
            <a:ext cx="886151" cy="139748"/>
          </a:xfrm>
          <a:prstGeom prst="rect">
            <a:avLst/>
          </a:prstGeom>
          <a:noFill/>
          <a:ln w="6350" cap="flat" cmpd="sng" algn="ctr">
            <a:solidFill>
              <a:srgbClr val="005BAD"/>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14000"/>
              </a:lnSpc>
              <a:spcBef>
                <a:spcPct val="0"/>
              </a:spcBef>
              <a:spcAft>
                <a:spcPct val="0"/>
              </a:spcAft>
              <a:buClrTx/>
              <a:buSzTx/>
              <a:buFont typeface="Wingdings" panose="05000000000000000000" pitchFamily="2" charset="2"/>
              <a:buNone/>
              <a:tabLst/>
            </a:pPr>
            <a:r>
              <a:rPr kumimoji="1" lang="ja-JP" altLang="en-US" sz="900" kern="1200" dirty="0">
                <a:solidFill>
                  <a:srgbClr val="005BAD"/>
                </a:solidFill>
                <a:latin typeface="+mn-ea"/>
                <a:ea typeface="+mn-ea"/>
                <a:cs typeface="+mn-cs"/>
              </a:rPr>
              <a:t>その他の要素</a:t>
            </a:r>
          </a:p>
        </p:txBody>
      </p:sp>
      <p:sp>
        <p:nvSpPr>
          <p:cNvPr id="29" name="グラフィックス 20">
            <a:extLst>
              <a:ext uri="{FF2B5EF4-FFF2-40B4-BE49-F238E27FC236}">
                <a16:creationId xmlns:a16="http://schemas.microsoft.com/office/drawing/2014/main" id="{952EDD80-E7B5-776C-BAE4-689F7EDEDC0B}"/>
              </a:ext>
            </a:extLst>
          </p:cNvPr>
          <p:cNvSpPr/>
          <p:nvPr userDrawn="1"/>
        </p:nvSpPr>
        <p:spPr>
          <a:xfrm rot="18997644">
            <a:off x="7453042" y="4863784"/>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30" name="グラフィックス 20">
            <a:extLst>
              <a:ext uri="{FF2B5EF4-FFF2-40B4-BE49-F238E27FC236}">
                <a16:creationId xmlns:a16="http://schemas.microsoft.com/office/drawing/2014/main" id="{390148F2-7619-8329-DF1B-DC018D456A52}"/>
              </a:ext>
            </a:extLst>
          </p:cNvPr>
          <p:cNvSpPr/>
          <p:nvPr userDrawn="1"/>
        </p:nvSpPr>
        <p:spPr>
          <a:xfrm rot="10800000">
            <a:off x="7746719" y="5568453"/>
            <a:ext cx="213421" cy="870789"/>
          </a:xfrm>
          <a:custGeom>
            <a:avLst/>
            <a:gdLst>
              <a:gd name="connsiteX0" fmla="*/ 477774 w 635031"/>
              <a:gd name="connsiteY0" fmla="*/ 549783 h 2826162"/>
              <a:gd name="connsiteX1" fmla="*/ 635032 w 635031"/>
              <a:gd name="connsiteY1" fmla="*/ 549783 h 2826162"/>
              <a:gd name="connsiteX2" fmla="*/ 317468 w 635031"/>
              <a:gd name="connsiteY2" fmla="*/ 0 h 2826162"/>
              <a:gd name="connsiteX3" fmla="*/ 0 w 635031"/>
              <a:gd name="connsiteY3" fmla="*/ 549783 h 2826162"/>
              <a:gd name="connsiteX4" fmla="*/ 157163 w 635031"/>
              <a:gd name="connsiteY4" fmla="*/ 549783 h 2826162"/>
              <a:gd name="connsiteX5" fmla="*/ 317468 w 635031"/>
              <a:gd name="connsiteY5" fmla="*/ 2826163 h 2826162"/>
              <a:gd name="connsiteX6" fmla="*/ 477774 w 635031"/>
              <a:gd name="connsiteY6" fmla="*/ 549783 h 2826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5031" h="2826162">
                <a:moveTo>
                  <a:pt x="477774" y="549783"/>
                </a:moveTo>
                <a:lnTo>
                  <a:pt x="635032" y="549783"/>
                </a:lnTo>
                <a:lnTo>
                  <a:pt x="317468" y="0"/>
                </a:lnTo>
                <a:lnTo>
                  <a:pt x="0" y="549783"/>
                </a:lnTo>
                <a:lnTo>
                  <a:pt x="157163" y="549783"/>
                </a:lnTo>
                <a:lnTo>
                  <a:pt x="317468" y="2826163"/>
                </a:lnTo>
                <a:lnTo>
                  <a:pt x="477774" y="549783"/>
                </a:lnTo>
                <a:close/>
              </a:path>
            </a:pathLst>
          </a:custGeom>
          <a:gradFill>
            <a:gsLst>
              <a:gs pos="0">
                <a:srgbClr val="005BAD"/>
              </a:gs>
              <a:gs pos="100000">
                <a:srgbClr val="005BAD">
                  <a:alpha val="0"/>
                </a:srgbClr>
              </a:gs>
            </a:gsLst>
            <a:lin ang="5400000" scaled="1"/>
          </a:gradFill>
          <a:ln w="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ja-JP" altLang="en-US" dirty="0">
              <a:latin typeface="HGPｺﾞｼｯｸE" panose="020B0900000000000000" pitchFamily="50" charset="-128"/>
            </a:endParaRPr>
          </a:p>
        </p:txBody>
      </p:sp>
      <p:sp>
        <p:nvSpPr>
          <p:cNvPr id="2" name="楕円 1">
            <a:extLst>
              <a:ext uri="{FF2B5EF4-FFF2-40B4-BE49-F238E27FC236}">
                <a16:creationId xmlns:a16="http://schemas.microsoft.com/office/drawing/2014/main" id="{0F55EEED-C642-16FF-5301-195D42F9BB01}"/>
              </a:ext>
            </a:extLst>
          </p:cNvPr>
          <p:cNvSpPr/>
          <p:nvPr userDrawn="1"/>
        </p:nvSpPr>
        <p:spPr bwMode="auto">
          <a:xfrm>
            <a:off x="7797217" y="5541470"/>
            <a:ext cx="112426" cy="112426"/>
          </a:xfrm>
          <a:prstGeom prst="ellipse">
            <a:avLst/>
          </a:prstGeom>
          <a:solidFill>
            <a:srgbClr val="005BAD">
              <a:alpha val="7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a typeface="+mn-ea"/>
            </a:endParaRPr>
          </a:p>
        </p:txBody>
      </p:sp>
      <p:graphicFrame>
        <p:nvGraphicFramePr>
          <p:cNvPr id="20" name="表 19">
            <a:extLst>
              <a:ext uri="{FF2B5EF4-FFF2-40B4-BE49-F238E27FC236}">
                <a16:creationId xmlns:a16="http://schemas.microsoft.com/office/drawing/2014/main" id="{0A8D534C-B688-82F6-74DE-DEA9D26162C6}"/>
              </a:ext>
            </a:extLst>
          </p:cNvPr>
          <p:cNvGraphicFramePr>
            <a:graphicFrameLocks noGrp="1"/>
          </p:cNvGraphicFramePr>
          <p:nvPr userDrawn="1">
            <p:extLst>
              <p:ext uri="{D42A27DB-BD31-4B8C-83A1-F6EECF244321}">
                <p14:modId xmlns:p14="http://schemas.microsoft.com/office/powerpoint/2010/main" val="3932754292"/>
              </p:ext>
            </p:extLst>
          </p:nvPr>
        </p:nvGraphicFramePr>
        <p:xfrm>
          <a:off x="5772274" y="1541747"/>
          <a:ext cx="3048083" cy="1742332"/>
        </p:xfrm>
        <a:graphic>
          <a:graphicData uri="http://schemas.openxmlformats.org/drawingml/2006/table">
            <a:tbl>
              <a:tblPr firstRow="1" bandRow="1">
                <a:effectLst/>
                <a:tableStyleId>{775DCB02-9BB8-47FD-8907-85C794F793BA}</a:tableStyleId>
              </a:tblPr>
              <a:tblGrid>
                <a:gridCol w="506778">
                  <a:extLst>
                    <a:ext uri="{9D8B030D-6E8A-4147-A177-3AD203B41FA5}">
                      <a16:colId xmlns:a16="http://schemas.microsoft.com/office/drawing/2014/main" val="869972413"/>
                    </a:ext>
                  </a:extLst>
                </a:gridCol>
                <a:gridCol w="482691">
                  <a:extLst>
                    <a:ext uri="{9D8B030D-6E8A-4147-A177-3AD203B41FA5}">
                      <a16:colId xmlns:a16="http://schemas.microsoft.com/office/drawing/2014/main" val="817503841"/>
                    </a:ext>
                  </a:extLst>
                </a:gridCol>
                <a:gridCol w="654248">
                  <a:extLst>
                    <a:ext uri="{9D8B030D-6E8A-4147-A177-3AD203B41FA5}">
                      <a16:colId xmlns:a16="http://schemas.microsoft.com/office/drawing/2014/main" val="1686783455"/>
                    </a:ext>
                  </a:extLst>
                </a:gridCol>
                <a:gridCol w="687387">
                  <a:extLst>
                    <a:ext uri="{9D8B030D-6E8A-4147-A177-3AD203B41FA5}">
                      <a16:colId xmlns:a16="http://schemas.microsoft.com/office/drawing/2014/main" val="4080317083"/>
                    </a:ext>
                  </a:extLst>
                </a:gridCol>
                <a:gridCol w="716979">
                  <a:extLst>
                    <a:ext uri="{9D8B030D-6E8A-4147-A177-3AD203B41FA5}">
                      <a16:colId xmlns:a16="http://schemas.microsoft.com/office/drawing/2014/main" val="659529276"/>
                    </a:ext>
                  </a:extLst>
                </a:gridCol>
              </a:tblGrid>
              <a:tr h="361732">
                <a:tc>
                  <a:txBody>
                    <a:bodyPr/>
                    <a:lstStyle/>
                    <a:p>
                      <a:pPr algn="ctr"/>
                      <a:endParaRPr kumimoji="1" lang="ja-JP" altLang="en-US" sz="900" b="0" dirty="0">
                        <a:solidFill>
                          <a:schemeClr val="bg1"/>
                        </a:solidFill>
                        <a:effectLst/>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a:r>
                        <a:rPr kumimoji="1" lang="ja-JP" altLang="en-US" sz="900" b="1" dirty="0">
                          <a:solidFill>
                            <a:schemeClr val="bg1"/>
                          </a:solidFill>
                          <a:effectLst/>
                        </a:rPr>
                        <a:t>家族</a:t>
                      </a:r>
                    </a:p>
                  </a:txBody>
                  <a:tcPr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所得金額</a:t>
                      </a:r>
                      <a:endParaRPr kumimoji="1" lang="ja-JP" altLang="en-US" sz="700" b="0" kern="1200" dirty="0">
                        <a:solidFill>
                          <a:schemeClr val="bg1"/>
                        </a:solidFill>
                        <a:effectLst/>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使用回数</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kumimoji="1" lang="ja-JP" altLang="en-US" sz="900" dirty="0">
                          <a:effectLst/>
                        </a:rPr>
                        <a:t>負担金額</a:t>
                      </a:r>
                    </a:p>
                  </a:txBody>
                  <a:tcPr anchor="ct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2135456254"/>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Ａ家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0521073"/>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Ｂ家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6817260"/>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Ｃ家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5846679"/>
                  </a:ext>
                </a:extLst>
              </a:tr>
              <a:tr h="288000">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Ｄ家</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４人</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500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月</a:t>
                      </a:r>
                      <a:r>
                        <a:rPr kumimoji="1" lang="en-US" altLang="ja-JP" sz="900" b="1" dirty="0">
                          <a:effectLst/>
                          <a:latin typeface="HGPｺﾞｼｯｸM" panose="020B0600000000000000" pitchFamily="50" charset="-128"/>
                          <a:ea typeface="HGPｺﾞｼｯｸM" panose="020B0600000000000000" pitchFamily="50" charset="-128"/>
                        </a:rPr>
                        <a:t>10</a:t>
                      </a:r>
                      <a:r>
                        <a:rPr kumimoji="1" lang="ja-JP" altLang="en-US" sz="900" b="1" dirty="0">
                          <a:effectLst/>
                          <a:latin typeface="HGPｺﾞｼｯｸM" panose="020B0600000000000000" pitchFamily="50" charset="-128"/>
                          <a:ea typeface="HGPｺﾞｼｯｸM" panose="020B0600000000000000" pitchFamily="50" charset="-128"/>
                        </a:rPr>
                        <a:t>回</a:t>
                      </a: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100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042463"/>
                  </a:ext>
                </a:extLst>
              </a:tr>
              <a:tr h="0">
                <a:tc gridSpan="4">
                  <a:txBody>
                    <a:bodyPr/>
                    <a:lstStyle/>
                    <a:p>
                      <a:pPr algn="ctr"/>
                      <a:r>
                        <a:rPr kumimoji="1" lang="ja-JP" altLang="en-US" sz="900" b="1" dirty="0">
                          <a:effectLst/>
                          <a:latin typeface="HGPｺﾞｼｯｸM" panose="020B0600000000000000" pitchFamily="50" charset="-128"/>
                          <a:ea typeface="HGPｺﾞｼｯｸM" panose="020B0600000000000000" pitchFamily="50" charset="-128"/>
                        </a:rPr>
                        <a:t>合計</a:t>
                      </a: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dirty="0"/>
                    </a:p>
                  </a:txBody>
                  <a:tcPr anchor="ctr">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900" b="1" dirty="0">
                          <a:effectLst/>
                          <a:latin typeface="HGPｺﾞｼｯｸM" panose="020B0600000000000000" pitchFamily="50" charset="-128"/>
                          <a:ea typeface="HGPｺﾞｼｯｸM" panose="020B0600000000000000" pitchFamily="50" charset="-128"/>
                        </a:rPr>
                        <a:t>400</a:t>
                      </a:r>
                      <a:r>
                        <a:rPr kumimoji="1" lang="ja-JP" altLang="en-US" sz="900" b="1" dirty="0">
                          <a:effectLst/>
                          <a:latin typeface="HGPｺﾞｼｯｸM" panose="020B0600000000000000" pitchFamily="50" charset="-128"/>
                          <a:ea typeface="HGPｺﾞｼｯｸM" panose="020B0600000000000000" pitchFamily="50" charset="-128"/>
                        </a:rPr>
                        <a:t>万円</a:t>
                      </a:r>
                    </a:p>
                  </a:txBody>
                  <a:tcPr anchor="ctr">
                    <a:lnL w="9525" cap="flat" cmpd="sng" algn="ctr">
                      <a:solidFill>
                        <a:schemeClr val="tx1"/>
                      </a:solidFill>
                      <a:prstDash val="sys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52522239"/>
                  </a:ext>
                </a:extLst>
              </a:tr>
            </a:tbl>
          </a:graphicData>
        </a:graphic>
      </p:graphicFrame>
    </p:spTree>
    <p:extLst>
      <p:ext uri="{BB962C8B-B14F-4D97-AF65-F5344CB8AC3E}">
        <p14:creationId xmlns:p14="http://schemas.microsoft.com/office/powerpoint/2010/main" val="723582103"/>
      </p:ext>
    </p:extLst>
  </p:cSld>
  <p:clrMapOvr>
    <a:masterClrMapping/>
  </p:clrMapOvr>
  <p:extLst>
    <p:ext uri="{DCECCB84-F9BA-43D5-87BE-67443E8EF086}">
      <p15:sldGuideLst xmlns:p15="http://schemas.microsoft.com/office/powerpoint/2012/main">
        <p15:guide id="4" orient="horz">
          <p15:clr>
            <a:srgbClr val="FBAE40"/>
          </p15:clr>
        </p15:guide>
        <p15:guide id="5" pos="57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513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nichizeiren.or.jp/taxaccount/education/sozei_nichizei/"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hyperlink" Target="https://www.nta.go.jp/taxes/kids/oyo/page08.htm" TargetMode="External"/><Relationship Id="rId7" Type="http://schemas.openxmlformats.org/officeDocument/2006/relationships/image" Target="../media/image51.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hyperlink" Target="https://www.mof.go.jp/tax_information/index.html" TargetMode="External"/><Relationship Id="rId4" Type="http://schemas.openxmlformats.org/officeDocument/2006/relationships/image" Target="../media/image3.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sVKTluQsCE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hyperlink" Target="https://www.pref.oita.jp/" TargetMode="External"/><Relationship Id="rId5" Type="http://schemas.openxmlformats.org/officeDocument/2006/relationships/chart" Target="../charts/chart3.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5.xml"/><Relationship Id="rId5" Type="http://schemas.openxmlformats.org/officeDocument/2006/relationships/image" Target="../media/image53.png"/><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3.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www.nta.go.jp/taxes/kids/index.htm" TargetMode="External"/><Relationship Id="rId5" Type="http://schemas.openxmlformats.org/officeDocument/2006/relationships/image" Target="../media/image62.png"/><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hyperlink" Target="https://www.nta.go.jp/taxes/kids/hatten/page02.ht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3.xml"/><Relationship Id="rId1" Type="http://schemas.openxmlformats.org/officeDocument/2006/relationships/tags" Target="../tags/tag3.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3" Type="http://schemas.openxmlformats.org/officeDocument/2006/relationships/hyperlink" Target="https://www.nta.go.jp/taxes/kids/hatten/page14.ht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4AB25BA-5121-54A3-2F0F-41CCF3478291}"/>
              </a:ext>
            </a:extLst>
          </p:cNvPr>
          <p:cNvSpPr txBox="1"/>
          <p:nvPr/>
        </p:nvSpPr>
        <p:spPr>
          <a:xfrm>
            <a:off x="5350319" y="6084517"/>
            <a:ext cx="3338414" cy="330860"/>
          </a:xfrm>
          <a:prstGeom prst="rect">
            <a:avLst/>
          </a:prstGeom>
          <a:noFill/>
        </p:spPr>
        <p:txBody>
          <a:bodyPr vert="horz" wrap="none" rtlCol="0">
            <a:spAutoFit/>
          </a:bodyPr>
          <a:lstStyle/>
          <a:p>
            <a:r>
              <a:rPr lang="ja-JP" altLang="en-US" sz="1550" spc="-10" dirty="0">
                <a:solidFill>
                  <a:srgbClr val="005BAD"/>
                </a:solidFill>
                <a:latin typeface="+mn-ea"/>
                <a:ea typeface="+mn-ea"/>
              </a:rPr>
              <a:t>令和８年度版 </a:t>
            </a:r>
            <a:r>
              <a:rPr kumimoji="1" lang="ja-JP" altLang="en-US" sz="1550" spc="-10" dirty="0">
                <a:solidFill>
                  <a:srgbClr val="005BAD"/>
                </a:solidFill>
                <a:latin typeface="+mn-ea"/>
                <a:ea typeface="+mn-ea"/>
              </a:rPr>
              <a:t>中学生用租税教育教材</a:t>
            </a:r>
          </a:p>
        </p:txBody>
      </p:sp>
      <p:sp>
        <p:nvSpPr>
          <p:cNvPr id="2" name="テキスト ボックス 1">
            <a:extLst>
              <a:ext uri="{FF2B5EF4-FFF2-40B4-BE49-F238E27FC236}">
                <a16:creationId xmlns:a16="http://schemas.microsoft.com/office/drawing/2014/main" id="{363127AD-3786-8EF6-CC50-479186C086D8}"/>
              </a:ext>
            </a:extLst>
          </p:cNvPr>
          <p:cNvSpPr txBox="1"/>
          <p:nvPr/>
        </p:nvSpPr>
        <p:spPr>
          <a:xfrm>
            <a:off x="5359463" y="6374077"/>
            <a:ext cx="3235897" cy="330860"/>
          </a:xfrm>
          <a:prstGeom prst="rect">
            <a:avLst/>
          </a:prstGeom>
          <a:noFill/>
        </p:spPr>
        <p:txBody>
          <a:bodyPr vert="horz" wrap="square" rtlCol="0">
            <a:spAutoFit/>
          </a:bodyPr>
          <a:lstStyle/>
          <a:p>
            <a:pPr algn="dist"/>
            <a:r>
              <a:rPr kumimoji="1" lang="ja-JP" altLang="en-US" sz="1550" spc="-10" dirty="0">
                <a:solidFill>
                  <a:srgbClr val="005BAD"/>
                </a:solidFill>
                <a:latin typeface="+mn-ea"/>
              </a:rPr>
              <a:t>大分県租税教育推進協議会</a:t>
            </a:r>
            <a:endParaRPr kumimoji="1" lang="ja-JP" altLang="en-US" sz="1550" spc="-10" dirty="0">
              <a:solidFill>
                <a:srgbClr val="005BAD"/>
              </a:solidFill>
              <a:latin typeface="+mn-ea"/>
              <a:ea typeface="+mn-ea"/>
            </a:endParaRPr>
          </a:p>
        </p:txBody>
      </p:sp>
    </p:spTree>
    <p:extLst>
      <p:ext uri="{BB962C8B-B14F-4D97-AF65-F5344CB8AC3E}">
        <p14:creationId xmlns:p14="http://schemas.microsoft.com/office/powerpoint/2010/main" val="2983967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6D4073E-C580-42F0-881C-E06902F5B33E}"/>
              </a:ext>
            </a:extLst>
          </p:cNvPr>
          <p:cNvSpPr>
            <a:spLocks noGrp="1"/>
          </p:cNvSpPr>
          <p:nvPr>
            <p:ph type="sldNum" sz="quarter" idx="12"/>
          </p:nvPr>
        </p:nvSpPr>
        <p:spPr/>
        <p:txBody>
          <a:bodyPr/>
          <a:lstStyle/>
          <a:p>
            <a:pPr>
              <a:defRPr/>
            </a:pPr>
            <a:fld id="{40E3B949-1179-4387-B307-F356BE6486A4}" type="slidenum">
              <a:rPr lang="en-US" altLang="ja-JP" smtClean="0"/>
              <a:pPr>
                <a:defRPr/>
              </a:pPr>
              <a:t>10</a:t>
            </a:fld>
            <a:endParaRPr lang="en-US" altLang="ja-JP" dirty="0"/>
          </a:p>
        </p:txBody>
      </p:sp>
      <p:sp>
        <p:nvSpPr>
          <p:cNvPr id="32" name="テキスト プレースホルダー 31">
            <a:extLst>
              <a:ext uri="{FF2B5EF4-FFF2-40B4-BE49-F238E27FC236}">
                <a16:creationId xmlns:a16="http://schemas.microsoft.com/office/drawing/2014/main" id="{5EE55142-2A13-164E-AB42-633ACF27A4C5}"/>
              </a:ext>
            </a:extLst>
          </p:cNvPr>
          <p:cNvSpPr>
            <a:spLocks noGrp="1"/>
          </p:cNvSpPr>
          <p:nvPr>
            <p:ph type="body" sz="quarter" idx="30"/>
          </p:nvPr>
        </p:nvSpPr>
        <p:spPr/>
        <p:txBody>
          <a:bodyPr/>
          <a:lstStyle/>
          <a:p>
            <a:endParaRPr lang="ja-JP" altLang="en-US" dirty="0"/>
          </a:p>
        </p:txBody>
      </p:sp>
      <p:sp>
        <p:nvSpPr>
          <p:cNvPr id="33" name="テキスト プレースホルダー 32">
            <a:extLst>
              <a:ext uri="{FF2B5EF4-FFF2-40B4-BE49-F238E27FC236}">
                <a16:creationId xmlns:a16="http://schemas.microsoft.com/office/drawing/2014/main" id="{D1C06893-8B00-E9AA-4244-A23E42AF5E47}"/>
              </a:ext>
            </a:extLst>
          </p:cNvPr>
          <p:cNvSpPr>
            <a:spLocks noGrp="1"/>
          </p:cNvSpPr>
          <p:nvPr>
            <p:ph type="body" sz="quarter" idx="38"/>
          </p:nvPr>
        </p:nvSpPr>
        <p:spPr/>
        <p:txBody>
          <a:bodyPr/>
          <a:lstStyle/>
          <a:p>
            <a:endParaRPr lang="ja-JP" altLang="en-US" dirty="0"/>
          </a:p>
        </p:txBody>
      </p:sp>
      <p:sp>
        <p:nvSpPr>
          <p:cNvPr id="34" name="テキスト プレースホルダー 33">
            <a:extLst>
              <a:ext uri="{FF2B5EF4-FFF2-40B4-BE49-F238E27FC236}">
                <a16:creationId xmlns:a16="http://schemas.microsoft.com/office/drawing/2014/main" id="{47A61600-9944-274A-5CE0-856DAD3CD013}"/>
              </a:ext>
            </a:extLst>
          </p:cNvPr>
          <p:cNvSpPr>
            <a:spLocks noGrp="1"/>
          </p:cNvSpPr>
          <p:nvPr>
            <p:ph type="body" sz="quarter" idx="39"/>
          </p:nvPr>
        </p:nvSpPr>
        <p:spPr/>
        <p:txBody>
          <a:bodyPr/>
          <a:lstStyle/>
          <a:p>
            <a:endParaRPr lang="ja-JP" altLang="en-US" dirty="0"/>
          </a:p>
        </p:txBody>
      </p:sp>
      <p:sp>
        <p:nvSpPr>
          <p:cNvPr id="35" name="テキスト プレースホルダー 34">
            <a:extLst>
              <a:ext uri="{FF2B5EF4-FFF2-40B4-BE49-F238E27FC236}">
                <a16:creationId xmlns:a16="http://schemas.microsoft.com/office/drawing/2014/main" id="{1E77F666-2EFD-C072-994B-2A47ED5112AF}"/>
              </a:ext>
            </a:extLst>
          </p:cNvPr>
          <p:cNvSpPr>
            <a:spLocks noGrp="1"/>
          </p:cNvSpPr>
          <p:nvPr>
            <p:ph type="body" sz="quarter" idx="40"/>
          </p:nvPr>
        </p:nvSpPr>
        <p:spPr/>
        <p:txBody>
          <a:bodyPr/>
          <a:lstStyle/>
          <a:p>
            <a:endParaRPr lang="ja-JP" altLang="en-US" dirty="0"/>
          </a:p>
        </p:txBody>
      </p:sp>
      <p:sp>
        <p:nvSpPr>
          <p:cNvPr id="6" name="Rectangle 14">
            <a:extLst>
              <a:ext uri="{FF2B5EF4-FFF2-40B4-BE49-F238E27FC236}">
                <a16:creationId xmlns:a16="http://schemas.microsoft.com/office/drawing/2014/main" id="{FF67C1FE-341F-4369-3836-2C45D4B38C5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296040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A99DA94-FB25-4C13-BAEA-A59ADC3775C9}"/>
              </a:ext>
            </a:extLst>
          </p:cNvPr>
          <p:cNvSpPr>
            <a:spLocks noGrp="1"/>
          </p:cNvSpPr>
          <p:nvPr>
            <p:ph type="sldNum" sz="quarter" idx="12"/>
          </p:nvPr>
        </p:nvSpPr>
        <p:spPr/>
        <p:txBody>
          <a:bodyPr/>
          <a:lstStyle/>
          <a:p>
            <a:pPr>
              <a:defRPr/>
            </a:pPr>
            <a:fld id="{40E3B949-1179-4387-B307-F356BE6486A4}" type="slidenum">
              <a:rPr lang="en-US" altLang="ja-JP" smtClean="0"/>
              <a:pPr>
                <a:defRPr/>
              </a:pPr>
              <a:t>11</a:t>
            </a:fld>
            <a:endParaRPr lang="en-US" altLang="ja-JP" dirty="0"/>
          </a:p>
        </p:txBody>
      </p:sp>
      <p:sp>
        <p:nvSpPr>
          <p:cNvPr id="5" name="テキスト プレースホルダー 4">
            <a:extLst>
              <a:ext uri="{FF2B5EF4-FFF2-40B4-BE49-F238E27FC236}">
                <a16:creationId xmlns:a16="http://schemas.microsoft.com/office/drawing/2014/main" id="{F61FF0A0-85B8-6A6E-BAA9-35A008B239AC}"/>
              </a:ext>
            </a:extLst>
          </p:cNvPr>
          <p:cNvSpPr>
            <a:spLocks noGrp="1"/>
          </p:cNvSpPr>
          <p:nvPr>
            <p:ph type="body" sz="quarter" idx="30"/>
          </p:nvPr>
        </p:nvSpPr>
        <p:spPr/>
        <p:txBody>
          <a:bodyPr/>
          <a:lstStyle/>
          <a:p>
            <a:endParaRPr lang="ja-JP" altLang="en-US" dirty="0"/>
          </a:p>
        </p:txBody>
      </p:sp>
      <p:sp>
        <p:nvSpPr>
          <p:cNvPr id="6" name="テキスト プレースホルダー 5">
            <a:extLst>
              <a:ext uri="{FF2B5EF4-FFF2-40B4-BE49-F238E27FC236}">
                <a16:creationId xmlns:a16="http://schemas.microsoft.com/office/drawing/2014/main" id="{72A38951-856A-F8D4-6545-96F0E5A8C0E2}"/>
              </a:ext>
            </a:extLst>
          </p:cNvPr>
          <p:cNvSpPr>
            <a:spLocks noGrp="1"/>
          </p:cNvSpPr>
          <p:nvPr>
            <p:ph type="body" sz="quarter" idx="38"/>
          </p:nvPr>
        </p:nvSpPr>
        <p:spPr/>
        <p:txBody>
          <a:bodyPr/>
          <a:lstStyle/>
          <a:p>
            <a:endParaRPr lang="ja-JP" altLang="en-US" dirty="0"/>
          </a:p>
        </p:txBody>
      </p:sp>
      <p:sp>
        <p:nvSpPr>
          <p:cNvPr id="7" name="テキスト プレースホルダー 6">
            <a:extLst>
              <a:ext uri="{FF2B5EF4-FFF2-40B4-BE49-F238E27FC236}">
                <a16:creationId xmlns:a16="http://schemas.microsoft.com/office/drawing/2014/main" id="{7E31BE11-38A7-21A2-BE44-1CDDEDDB1D5E}"/>
              </a:ext>
            </a:extLst>
          </p:cNvPr>
          <p:cNvSpPr>
            <a:spLocks noGrp="1"/>
          </p:cNvSpPr>
          <p:nvPr>
            <p:ph type="body" sz="quarter" idx="39"/>
          </p:nvPr>
        </p:nvSpPr>
        <p:spPr/>
        <p:txBody>
          <a:bodyPr/>
          <a:lstStyle/>
          <a:p>
            <a:endParaRPr lang="ja-JP" altLang="en-US"/>
          </a:p>
        </p:txBody>
      </p:sp>
      <p:sp>
        <p:nvSpPr>
          <p:cNvPr id="8" name="テキスト プレースホルダー 7">
            <a:extLst>
              <a:ext uri="{FF2B5EF4-FFF2-40B4-BE49-F238E27FC236}">
                <a16:creationId xmlns:a16="http://schemas.microsoft.com/office/drawing/2014/main" id="{A1AE4D4F-8FB1-F800-5C46-9DA2CF360B9F}"/>
              </a:ext>
            </a:extLst>
          </p:cNvPr>
          <p:cNvSpPr>
            <a:spLocks noGrp="1"/>
          </p:cNvSpPr>
          <p:nvPr>
            <p:ph type="body" sz="quarter" idx="40"/>
          </p:nvPr>
        </p:nvSpPr>
        <p:spPr/>
        <p:txBody>
          <a:bodyPr/>
          <a:lstStyle/>
          <a:p>
            <a:endParaRPr lang="ja-JP" altLang="en-US"/>
          </a:p>
        </p:txBody>
      </p:sp>
      <p:sp>
        <p:nvSpPr>
          <p:cNvPr id="3" name="Rectangle 14">
            <a:extLst>
              <a:ext uri="{FF2B5EF4-FFF2-40B4-BE49-F238E27FC236}">
                <a16:creationId xmlns:a16="http://schemas.microsoft.com/office/drawing/2014/main" id="{6FED8FA0-D1E3-41D2-B334-696704B3F558}"/>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8" name="星: 5 pt 17">
            <a:extLst>
              <a:ext uri="{FF2B5EF4-FFF2-40B4-BE49-F238E27FC236}">
                <a16:creationId xmlns:a16="http://schemas.microsoft.com/office/drawing/2014/main" id="{FFA5EC8B-688A-F3AE-DF5E-DD02F5031F76}"/>
              </a:ext>
            </a:extLst>
          </p:cNvPr>
          <p:cNvSpPr/>
          <p:nvPr/>
        </p:nvSpPr>
        <p:spPr bwMode="auto">
          <a:xfrm>
            <a:off x="7715903" y="5453095"/>
            <a:ext cx="274177" cy="274177"/>
          </a:xfrm>
          <a:prstGeom prst="star5">
            <a:avLst/>
          </a:prstGeom>
          <a:solidFill>
            <a:srgbClr val="E3B30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rgbClr val="FFC000"/>
              </a:solidFill>
              <a:effectLst/>
              <a:latin typeface="+mn-ea"/>
            </a:endParaRPr>
          </a:p>
        </p:txBody>
      </p:sp>
    </p:spTree>
    <p:extLst>
      <p:ext uri="{BB962C8B-B14F-4D97-AF65-F5344CB8AC3E}">
        <p14:creationId xmlns:p14="http://schemas.microsoft.com/office/powerpoint/2010/main" val="273577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9">
            <a:extLst>
              <a:ext uri="{FF2B5EF4-FFF2-40B4-BE49-F238E27FC236}">
                <a16:creationId xmlns:a16="http://schemas.microsoft.com/office/drawing/2014/main" id="{4DEFC44E-E68F-12B6-5CD9-759ECACC44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67831" y="1094283"/>
            <a:ext cx="929017" cy="105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AutoShape 3">
            <a:extLst>
              <a:ext uri="{FF2B5EF4-FFF2-40B4-BE49-F238E27FC236}">
                <a16:creationId xmlns:a16="http://schemas.microsoft.com/office/drawing/2014/main" id="{0B596E19-037D-2DE3-0612-E934F7FF6DC0}"/>
              </a:ext>
            </a:extLst>
          </p:cNvPr>
          <p:cNvSpPr>
            <a:spLocks noChangeAspect="1" noChangeArrowheads="1" noTextEdit="1"/>
          </p:cNvSpPr>
          <p:nvPr/>
        </p:nvSpPr>
        <p:spPr bwMode="auto">
          <a:xfrm>
            <a:off x="283086" y="2144962"/>
            <a:ext cx="8507412"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19" name="Rectangle 5">
            <a:extLst>
              <a:ext uri="{FF2B5EF4-FFF2-40B4-BE49-F238E27FC236}">
                <a16:creationId xmlns:a16="http://schemas.microsoft.com/office/drawing/2014/main" id="{28C163EA-4F14-9FE0-9850-773B5EE3B8FA}"/>
              </a:ext>
            </a:extLst>
          </p:cNvPr>
          <p:cNvSpPr>
            <a:spLocks noChangeArrowheads="1"/>
          </p:cNvSpPr>
          <p:nvPr/>
        </p:nvSpPr>
        <p:spPr bwMode="auto">
          <a:xfrm>
            <a:off x="289436" y="2151312"/>
            <a:ext cx="1533525" cy="485775"/>
          </a:xfrm>
          <a:prstGeom prst="rect">
            <a:avLst/>
          </a:prstGeom>
          <a:solidFill>
            <a:srgbClr val="4EB7F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0" name="Rectangle 6">
            <a:extLst>
              <a:ext uri="{FF2B5EF4-FFF2-40B4-BE49-F238E27FC236}">
                <a16:creationId xmlns:a16="http://schemas.microsoft.com/office/drawing/2014/main" id="{4675BF73-C644-942F-F36B-543C5432B1D0}"/>
              </a:ext>
            </a:extLst>
          </p:cNvPr>
          <p:cNvSpPr>
            <a:spLocks noChangeArrowheads="1"/>
          </p:cNvSpPr>
          <p:nvPr/>
        </p:nvSpPr>
        <p:spPr bwMode="auto">
          <a:xfrm>
            <a:off x="1816611" y="2151312"/>
            <a:ext cx="6954837" cy="485775"/>
          </a:xfrm>
          <a:prstGeom prst="rect">
            <a:avLst/>
          </a:prstGeom>
          <a:solidFill>
            <a:srgbClr val="005BA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1" name="Rectangle 7">
            <a:extLst>
              <a:ext uri="{FF2B5EF4-FFF2-40B4-BE49-F238E27FC236}">
                <a16:creationId xmlns:a16="http://schemas.microsoft.com/office/drawing/2014/main" id="{C836789E-BFE1-53B1-C81A-A121B5F0B16E}"/>
              </a:ext>
            </a:extLst>
          </p:cNvPr>
          <p:cNvSpPr>
            <a:spLocks noChangeArrowheads="1"/>
          </p:cNvSpPr>
          <p:nvPr/>
        </p:nvSpPr>
        <p:spPr bwMode="auto">
          <a:xfrm>
            <a:off x="289436" y="26370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2" name="Rectangle 8">
            <a:extLst>
              <a:ext uri="{FF2B5EF4-FFF2-40B4-BE49-F238E27FC236}">
                <a16:creationId xmlns:a16="http://schemas.microsoft.com/office/drawing/2014/main" id="{D851DADF-60C5-D809-0191-30DE465B4D16}"/>
              </a:ext>
            </a:extLst>
          </p:cNvPr>
          <p:cNvSpPr>
            <a:spLocks noChangeArrowheads="1"/>
          </p:cNvSpPr>
          <p:nvPr/>
        </p:nvSpPr>
        <p:spPr bwMode="auto">
          <a:xfrm>
            <a:off x="1810262" y="2637641"/>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sz="2400" dirty="0">
              <a:latin typeface="HGPｺﾞｼｯｸE" panose="020B0900000000000000" pitchFamily="50" charset="-128"/>
            </a:endParaRPr>
          </a:p>
        </p:txBody>
      </p:sp>
      <p:sp>
        <p:nvSpPr>
          <p:cNvPr id="23" name="Rectangle 9">
            <a:extLst>
              <a:ext uri="{FF2B5EF4-FFF2-40B4-BE49-F238E27FC236}">
                <a16:creationId xmlns:a16="http://schemas.microsoft.com/office/drawing/2014/main" id="{1F3E2EAD-D10C-4E6E-E493-A436D1DA3411}"/>
              </a:ext>
            </a:extLst>
          </p:cNvPr>
          <p:cNvSpPr>
            <a:spLocks noChangeArrowheads="1"/>
          </p:cNvSpPr>
          <p:nvPr/>
        </p:nvSpPr>
        <p:spPr bwMode="auto">
          <a:xfrm>
            <a:off x="289436" y="33689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4" name="Rectangle 10">
            <a:extLst>
              <a:ext uri="{FF2B5EF4-FFF2-40B4-BE49-F238E27FC236}">
                <a16:creationId xmlns:a16="http://schemas.microsoft.com/office/drawing/2014/main" id="{F3B9F37D-8C88-2CB2-740E-D614D04A3C70}"/>
              </a:ext>
            </a:extLst>
          </p:cNvPr>
          <p:cNvSpPr>
            <a:spLocks noChangeArrowheads="1"/>
          </p:cNvSpPr>
          <p:nvPr/>
        </p:nvSpPr>
        <p:spPr bwMode="auto">
          <a:xfrm>
            <a:off x="1822961" y="33689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5" name="Rectangle 11">
            <a:extLst>
              <a:ext uri="{FF2B5EF4-FFF2-40B4-BE49-F238E27FC236}">
                <a16:creationId xmlns:a16="http://schemas.microsoft.com/office/drawing/2014/main" id="{D5687247-8665-4FAF-788A-BE3AB321B9B2}"/>
              </a:ext>
            </a:extLst>
          </p:cNvPr>
          <p:cNvSpPr>
            <a:spLocks noChangeArrowheads="1"/>
          </p:cNvSpPr>
          <p:nvPr/>
        </p:nvSpPr>
        <p:spPr bwMode="auto">
          <a:xfrm>
            <a:off x="289436" y="4100762"/>
            <a:ext cx="1533525" cy="733425"/>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6" name="Rectangle 12">
            <a:extLst>
              <a:ext uri="{FF2B5EF4-FFF2-40B4-BE49-F238E27FC236}">
                <a16:creationId xmlns:a16="http://schemas.microsoft.com/office/drawing/2014/main" id="{507E1775-7AEC-F24A-C202-BF1CBD31189D}"/>
              </a:ext>
            </a:extLst>
          </p:cNvPr>
          <p:cNvSpPr>
            <a:spLocks noChangeArrowheads="1"/>
          </p:cNvSpPr>
          <p:nvPr/>
        </p:nvSpPr>
        <p:spPr bwMode="auto">
          <a:xfrm>
            <a:off x="1822961" y="4100762"/>
            <a:ext cx="6954837" cy="7334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7" name="Rectangle 13">
            <a:extLst>
              <a:ext uri="{FF2B5EF4-FFF2-40B4-BE49-F238E27FC236}">
                <a16:creationId xmlns:a16="http://schemas.microsoft.com/office/drawing/2014/main" id="{040EBA88-443A-4F4C-29F9-924DCDDC0FD8}"/>
              </a:ext>
            </a:extLst>
          </p:cNvPr>
          <p:cNvSpPr>
            <a:spLocks noChangeArrowheads="1"/>
          </p:cNvSpPr>
          <p:nvPr/>
        </p:nvSpPr>
        <p:spPr bwMode="auto">
          <a:xfrm>
            <a:off x="289436" y="4834187"/>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8" name="Rectangle 14">
            <a:extLst>
              <a:ext uri="{FF2B5EF4-FFF2-40B4-BE49-F238E27FC236}">
                <a16:creationId xmlns:a16="http://schemas.microsoft.com/office/drawing/2014/main" id="{6BB6E519-DACA-6882-B641-011049FCE449}"/>
              </a:ext>
            </a:extLst>
          </p:cNvPr>
          <p:cNvSpPr>
            <a:spLocks noChangeArrowheads="1"/>
          </p:cNvSpPr>
          <p:nvPr/>
        </p:nvSpPr>
        <p:spPr bwMode="auto">
          <a:xfrm>
            <a:off x="1822961" y="4834187"/>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29" name="Rectangle 15">
            <a:extLst>
              <a:ext uri="{FF2B5EF4-FFF2-40B4-BE49-F238E27FC236}">
                <a16:creationId xmlns:a16="http://schemas.microsoft.com/office/drawing/2014/main" id="{109EAC32-103D-231D-FCF5-77D4E800E669}"/>
              </a:ext>
            </a:extLst>
          </p:cNvPr>
          <p:cNvSpPr>
            <a:spLocks noChangeArrowheads="1"/>
          </p:cNvSpPr>
          <p:nvPr/>
        </p:nvSpPr>
        <p:spPr bwMode="auto">
          <a:xfrm>
            <a:off x="289436" y="5566025"/>
            <a:ext cx="1533525" cy="731838"/>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0" name="Rectangle 16">
            <a:extLst>
              <a:ext uri="{FF2B5EF4-FFF2-40B4-BE49-F238E27FC236}">
                <a16:creationId xmlns:a16="http://schemas.microsoft.com/office/drawing/2014/main" id="{69D4E3E6-1A2E-BDDA-82F8-277B42C1E30A}"/>
              </a:ext>
            </a:extLst>
          </p:cNvPr>
          <p:cNvSpPr>
            <a:spLocks noChangeArrowheads="1"/>
          </p:cNvSpPr>
          <p:nvPr/>
        </p:nvSpPr>
        <p:spPr bwMode="auto">
          <a:xfrm>
            <a:off x="1822961" y="5566025"/>
            <a:ext cx="6954837" cy="73183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1" name="Line 17">
            <a:extLst>
              <a:ext uri="{FF2B5EF4-FFF2-40B4-BE49-F238E27FC236}">
                <a16:creationId xmlns:a16="http://schemas.microsoft.com/office/drawing/2014/main" id="{D41C8C9B-BBF0-BDC2-95AC-577E842EA032}"/>
              </a:ext>
            </a:extLst>
          </p:cNvPr>
          <p:cNvSpPr>
            <a:spLocks noChangeShapeType="1"/>
          </p:cNvSpPr>
          <p:nvPr/>
        </p:nvSpPr>
        <p:spPr bwMode="auto">
          <a:xfrm>
            <a:off x="1822961"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2" name="Line 18">
            <a:extLst>
              <a:ext uri="{FF2B5EF4-FFF2-40B4-BE49-F238E27FC236}">
                <a16:creationId xmlns:a16="http://schemas.microsoft.com/office/drawing/2014/main" id="{7D8F7459-62B1-ECD3-A87D-AAB8F3A0D195}"/>
              </a:ext>
            </a:extLst>
          </p:cNvPr>
          <p:cNvSpPr>
            <a:spLocks noChangeShapeType="1"/>
          </p:cNvSpPr>
          <p:nvPr/>
        </p:nvSpPr>
        <p:spPr bwMode="auto">
          <a:xfrm>
            <a:off x="284673" y="2637087"/>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3" name="Line 19">
            <a:extLst>
              <a:ext uri="{FF2B5EF4-FFF2-40B4-BE49-F238E27FC236}">
                <a16:creationId xmlns:a16="http://schemas.microsoft.com/office/drawing/2014/main" id="{BCC57683-6D8B-AF00-26FF-E0328AC5BCC7}"/>
              </a:ext>
            </a:extLst>
          </p:cNvPr>
          <p:cNvSpPr>
            <a:spLocks noChangeShapeType="1"/>
          </p:cNvSpPr>
          <p:nvPr/>
        </p:nvSpPr>
        <p:spPr bwMode="auto">
          <a:xfrm>
            <a:off x="284673" y="33689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4" name="Line 20">
            <a:extLst>
              <a:ext uri="{FF2B5EF4-FFF2-40B4-BE49-F238E27FC236}">
                <a16:creationId xmlns:a16="http://schemas.microsoft.com/office/drawing/2014/main" id="{A2DF7E88-D031-2EB6-079F-6D844B0FF065}"/>
              </a:ext>
            </a:extLst>
          </p:cNvPr>
          <p:cNvSpPr>
            <a:spLocks noChangeShapeType="1"/>
          </p:cNvSpPr>
          <p:nvPr/>
        </p:nvSpPr>
        <p:spPr bwMode="auto">
          <a:xfrm>
            <a:off x="284673" y="4100762"/>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5" name="Line 21">
            <a:extLst>
              <a:ext uri="{FF2B5EF4-FFF2-40B4-BE49-F238E27FC236}">
                <a16:creationId xmlns:a16="http://schemas.microsoft.com/office/drawing/2014/main" id="{C5215FD9-4DD9-2850-50BA-0B94CFCB8600}"/>
              </a:ext>
            </a:extLst>
          </p:cNvPr>
          <p:cNvSpPr>
            <a:spLocks noChangeShapeType="1"/>
          </p:cNvSpPr>
          <p:nvPr/>
        </p:nvSpPr>
        <p:spPr bwMode="auto">
          <a:xfrm>
            <a:off x="284673" y="4834187"/>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6" name="Line 22">
            <a:extLst>
              <a:ext uri="{FF2B5EF4-FFF2-40B4-BE49-F238E27FC236}">
                <a16:creationId xmlns:a16="http://schemas.microsoft.com/office/drawing/2014/main" id="{F2629122-A56E-95D6-82E8-91EB22D7421C}"/>
              </a:ext>
            </a:extLst>
          </p:cNvPr>
          <p:cNvSpPr>
            <a:spLocks noChangeShapeType="1"/>
          </p:cNvSpPr>
          <p:nvPr/>
        </p:nvSpPr>
        <p:spPr bwMode="auto">
          <a:xfrm>
            <a:off x="284673" y="5566025"/>
            <a:ext cx="8499475" cy="0"/>
          </a:xfrm>
          <a:prstGeom prst="line">
            <a:avLst/>
          </a:prstGeom>
          <a:noFill/>
          <a:ln w="9525"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7" name="Line 23">
            <a:extLst>
              <a:ext uri="{FF2B5EF4-FFF2-40B4-BE49-F238E27FC236}">
                <a16:creationId xmlns:a16="http://schemas.microsoft.com/office/drawing/2014/main" id="{5F2BC9C4-F4B7-F932-FE1F-C8D2B39B3B8B}"/>
              </a:ext>
            </a:extLst>
          </p:cNvPr>
          <p:cNvSpPr>
            <a:spLocks noChangeShapeType="1"/>
          </p:cNvSpPr>
          <p:nvPr/>
        </p:nvSpPr>
        <p:spPr bwMode="auto">
          <a:xfrm>
            <a:off x="289436" y="2144962"/>
            <a:ext cx="0" cy="415925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8" name="Line 24">
            <a:extLst>
              <a:ext uri="{FF2B5EF4-FFF2-40B4-BE49-F238E27FC236}">
                <a16:creationId xmlns:a16="http://schemas.microsoft.com/office/drawing/2014/main" id="{15B721CC-7841-6C44-8AB5-2E98629D20E6}"/>
              </a:ext>
            </a:extLst>
          </p:cNvPr>
          <p:cNvSpPr>
            <a:spLocks noChangeShapeType="1"/>
          </p:cNvSpPr>
          <p:nvPr/>
        </p:nvSpPr>
        <p:spPr bwMode="auto">
          <a:xfrm>
            <a:off x="8777798" y="2146550"/>
            <a:ext cx="0" cy="4157663"/>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39" name="Line 25">
            <a:extLst>
              <a:ext uri="{FF2B5EF4-FFF2-40B4-BE49-F238E27FC236}">
                <a16:creationId xmlns:a16="http://schemas.microsoft.com/office/drawing/2014/main" id="{6AC7FFFC-E4C9-997E-5B84-A20F82B7E867}"/>
              </a:ext>
            </a:extLst>
          </p:cNvPr>
          <p:cNvSpPr>
            <a:spLocks noChangeShapeType="1"/>
          </p:cNvSpPr>
          <p:nvPr/>
        </p:nvSpPr>
        <p:spPr bwMode="auto">
          <a:xfrm>
            <a:off x="240030" y="21449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0" name="Line 26">
            <a:extLst>
              <a:ext uri="{FF2B5EF4-FFF2-40B4-BE49-F238E27FC236}">
                <a16:creationId xmlns:a16="http://schemas.microsoft.com/office/drawing/2014/main" id="{2246E34E-7485-B1B9-7C9B-52F77F415D90}"/>
              </a:ext>
            </a:extLst>
          </p:cNvPr>
          <p:cNvSpPr>
            <a:spLocks noChangeShapeType="1"/>
          </p:cNvSpPr>
          <p:nvPr/>
        </p:nvSpPr>
        <p:spPr bwMode="auto">
          <a:xfrm>
            <a:off x="284673" y="6297862"/>
            <a:ext cx="8499475" cy="0"/>
          </a:xfrm>
          <a:prstGeom prst="line">
            <a:avLst/>
          </a:prstGeom>
          <a:noFill/>
          <a:ln w="12700" cap="flat">
            <a:solidFill>
              <a:srgbClr val="005BAD"/>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latin typeface="HGPｺﾞｼｯｸE" panose="020B0900000000000000" pitchFamily="50" charset="-128"/>
            </a:endParaRPr>
          </a:p>
        </p:txBody>
      </p:sp>
      <p:sp>
        <p:nvSpPr>
          <p:cNvPr id="41" name="Rectangle 27">
            <a:extLst>
              <a:ext uri="{FF2B5EF4-FFF2-40B4-BE49-F238E27FC236}">
                <a16:creationId xmlns:a16="http://schemas.microsoft.com/office/drawing/2014/main" id="{9CFAB9CE-957F-308A-2501-B99469C70EF7}"/>
              </a:ext>
            </a:extLst>
          </p:cNvPr>
          <p:cNvSpPr>
            <a:spLocks noChangeArrowheads="1"/>
          </p:cNvSpPr>
          <p:nvPr/>
        </p:nvSpPr>
        <p:spPr bwMode="auto">
          <a:xfrm>
            <a:off x="4583623"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a:ln>
                  <a:noFill/>
                </a:ln>
                <a:solidFill>
                  <a:srgbClr val="FFFFFF"/>
                </a:solidFill>
                <a:effectLst/>
                <a:latin typeface="HGPｺﾞｼｯｸE" panose="020B0900000000000000" pitchFamily="50" charset="-128"/>
                <a:ea typeface="HGPｺﾞｼｯｸE" panose="020B0900000000000000" pitchFamily="50" charset="-128"/>
              </a:rPr>
              <a:t>内</a:t>
            </a: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1E030FD9-37E6-367C-B2FA-CA484591BDF7}"/>
              </a:ext>
            </a:extLst>
          </p:cNvPr>
          <p:cNvSpPr>
            <a:spLocks noChangeArrowheads="1"/>
          </p:cNvSpPr>
          <p:nvPr/>
        </p:nvSpPr>
        <p:spPr bwMode="auto">
          <a:xfrm>
            <a:off x="5005898" y="2267200"/>
            <a:ext cx="266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20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E45E12B4-6317-4FC3-6E4D-FF063E445BAC}"/>
              </a:ext>
            </a:extLst>
          </p:cNvPr>
          <p:cNvSpPr>
            <a:spLocks noChangeArrowheads="1"/>
          </p:cNvSpPr>
          <p:nvPr/>
        </p:nvSpPr>
        <p:spPr bwMode="auto">
          <a:xfrm>
            <a:off x="459298" y="2308475"/>
            <a:ext cx="70167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FFFFFF"/>
                </a:solidFill>
                <a:effectLst/>
                <a:latin typeface="HGPｺﾞｼｯｸE" panose="020B0900000000000000" pitchFamily="50" charset="-128"/>
                <a:ea typeface="HGPｺﾞｼｯｸE" panose="020B0900000000000000" pitchFamily="50" charset="-128"/>
              </a:rPr>
              <a:t>公平の考え方</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4" name="Rectangle 30">
            <a:extLst>
              <a:ext uri="{FF2B5EF4-FFF2-40B4-BE49-F238E27FC236}">
                <a16:creationId xmlns:a16="http://schemas.microsoft.com/office/drawing/2014/main" id="{F1EBFBE4-CAF5-2F63-99DD-1766938041D4}"/>
              </a:ext>
            </a:extLst>
          </p:cNvPr>
          <p:cNvSpPr>
            <a:spLocks noChangeArrowheads="1"/>
          </p:cNvSpPr>
          <p:nvPr/>
        </p:nvSpPr>
        <p:spPr bwMode="auto">
          <a:xfrm>
            <a:off x="2037273" y="2887912"/>
            <a:ext cx="32252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各自の能力に応じて負担すること</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5" name="Rectangle 31">
            <a:extLst>
              <a:ext uri="{FF2B5EF4-FFF2-40B4-BE49-F238E27FC236}">
                <a16:creationId xmlns:a16="http://schemas.microsoft.com/office/drawing/2014/main" id="{15003C39-54B1-14A7-8BFC-561BDE6A6A91}"/>
              </a:ext>
            </a:extLst>
          </p:cNvPr>
          <p:cNvSpPr>
            <a:spLocks noChangeArrowheads="1"/>
          </p:cNvSpPr>
          <p:nvPr/>
        </p:nvSpPr>
        <p:spPr bwMode="auto">
          <a:xfrm>
            <a:off x="651386" y="2887912"/>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応能負担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6" name="Rectangle 32">
            <a:extLst>
              <a:ext uri="{FF2B5EF4-FFF2-40B4-BE49-F238E27FC236}">
                <a16:creationId xmlns:a16="http://schemas.microsoft.com/office/drawing/2014/main" id="{90D7794E-AE5D-22E2-E880-ED1F5F0249FD}"/>
              </a:ext>
            </a:extLst>
          </p:cNvPr>
          <p:cNvSpPr>
            <a:spLocks noChangeArrowheads="1"/>
          </p:cNvSpPr>
          <p:nvPr/>
        </p:nvSpPr>
        <p:spPr bwMode="auto">
          <a:xfrm>
            <a:off x="2037273" y="3619750"/>
            <a:ext cx="45060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自分が受けた利益に応じたものを負担すること</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7" name="Rectangle 33">
            <a:extLst>
              <a:ext uri="{FF2B5EF4-FFF2-40B4-BE49-F238E27FC236}">
                <a16:creationId xmlns:a16="http://schemas.microsoft.com/office/drawing/2014/main" id="{312FE791-AAA3-AC85-C3DC-65625F1EC93F}"/>
              </a:ext>
            </a:extLst>
          </p:cNvPr>
          <p:cNvSpPr>
            <a:spLocks noChangeArrowheads="1"/>
          </p:cNvSpPr>
          <p:nvPr/>
        </p:nvSpPr>
        <p:spPr bwMode="auto">
          <a:xfrm>
            <a:off x="651386" y="3619750"/>
            <a:ext cx="506412"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応益負担</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48" name="Rectangle 34">
            <a:extLst>
              <a:ext uri="{FF2B5EF4-FFF2-40B4-BE49-F238E27FC236}">
                <a16:creationId xmlns:a16="http://schemas.microsoft.com/office/drawing/2014/main" id="{8F3D4266-B2AA-C280-169A-ABB9D4C12899}"/>
              </a:ext>
            </a:extLst>
          </p:cNvPr>
          <p:cNvSpPr>
            <a:spLocks noChangeArrowheads="1"/>
          </p:cNvSpPr>
          <p:nvPr/>
        </p:nvSpPr>
        <p:spPr bwMode="auto">
          <a:xfrm>
            <a:off x="2037273" y="4352380"/>
            <a:ext cx="6474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「負担能力が同じ人には、同じ負担を求めるのが公平」という考え方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49" name="Rectangle 35">
            <a:extLst>
              <a:ext uri="{FF2B5EF4-FFF2-40B4-BE49-F238E27FC236}">
                <a16:creationId xmlns:a16="http://schemas.microsoft.com/office/drawing/2014/main" id="{2F5BB867-D6DA-8B0B-F209-2B4D3FBB7385}"/>
              </a:ext>
            </a:extLst>
          </p:cNvPr>
          <p:cNvSpPr>
            <a:spLocks noChangeArrowheads="1"/>
          </p:cNvSpPr>
          <p:nvPr/>
        </p:nvSpPr>
        <p:spPr bwMode="auto">
          <a:xfrm>
            <a:off x="551373" y="4352380"/>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水平的公平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0" name="Rectangle 36">
            <a:extLst>
              <a:ext uri="{FF2B5EF4-FFF2-40B4-BE49-F238E27FC236}">
                <a16:creationId xmlns:a16="http://schemas.microsoft.com/office/drawing/2014/main" id="{76A9B42F-2DDF-9B67-6FDF-EAB1A4ADDE4B}"/>
              </a:ext>
            </a:extLst>
          </p:cNvPr>
          <p:cNvSpPr>
            <a:spLocks noChangeArrowheads="1"/>
          </p:cNvSpPr>
          <p:nvPr/>
        </p:nvSpPr>
        <p:spPr bwMode="auto">
          <a:xfrm>
            <a:off x="2024837" y="4934505"/>
            <a:ext cx="646170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「負担能力が高い人には、より大きな負担を求めるのが公平」という</a:t>
            </a:r>
            <a:endParaRPr kumimoji="0" lang="en-US"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51" name="Rectangle 37">
            <a:extLst>
              <a:ext uri="{FF2B5EF4-FFF2-40B4-BE49-F238E27FC236}">
                <a16:creationId xmlns:a16="http://schemas.microsoft.com/office/drawing/2014/main" id="{BDE77E00-BFA4-FB94-2A7F-5175B487FA8E}"/>
              </a:ext>
            </a:extLst>
          </p:cNvPr>
          <p:cNvSpPr>
            <a:spLocks noChangeArrowheads="1"/>
          </p:cNvSpPr>
          <p:nvPr/>
        </p:nvSpPr>
        <p:spPr bwMode="auto">
          <a:xfrm>
            <a:off x="551373" y="5085012"/>
            <a:ext cx="6064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垂直的公平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sp>
        <p:nvSpPr>
          <p:cNvPr id="52" name="Rectangle 38">
            <a:extLst>
              <a:ext uri="{FF2B5EF4-FFF2-40B4-BE49-F238E27FC236}">
                <a16:creationId xmlns:a16="http://schemas.microsoft.com/office/drawing/2014/main" id="{DDA76CBA-653C-27A7-230C-216C1C3496E3}"/>
              </a:ext>
            </a:extLst>
          </p:cNvPr>
          <p:cNvSpPr>
            <a:spLocks noChangeArrowheads="1"/>
          </p:cNvSpPr>
          <p:nvPr/>
        </p:nvSpPr>
        <p:spPr bwMode="auto">
          <a:xfrm>
            <a:off x="2037273" y="5816850"/>
            <a:ext cx="65386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b="0" i="0" u="none" strike="noStrike" cap="none" normalizeH="0" baseline="0" dirty="0">
                <a:ln>
                  <a:noFill/>
                </a:ln>
                <a:solidFill>
                  <a:srgbClr val="000000"/>
                </a:solidFill>
                <a:effectLst/>
                <a:latin typeface="HGPｺﾞｼｯｸE" panose="020B0900000000000000" pitchFamily="50" charset="-128"/>
                <a:ea typeface="HGPｺﾞｼｯｸE" panose="020B0900000000000000" pitchFamily="50" charset="-128"/>
              </a:rPr>
              <a:t>「現役世代と将来世代の受益と負担のバランスを保つ」という考え方</a:t>
            </a:r>
            <a:endParaRPr kumimoji="0" lang="ja-JP" altLang="ja-JP" sz="2000" b="0" i="0" u="none" strike="noStrike" cap="none" normalizeH="0" baseline="0" dirty="0">
              <a:ln>
                <a:noFill/>
              </a:ln>
              <a:solidFill>
                <a:schemeClr val="tx1"/>
              </a:solidFill>
              <a:effectLst/>
              <a:latin typeface="Arial" panose="020B0604020202020204" pitchFamily="34" charset="0"/>
            </a:endParaRPr>
          </a:p>
        </p:txBody>
      </p:sp>
      <p:sp>
        <p:nvSpPr>
          <p:cNvPr id="53" name="Rectangle 39">
            <a:extLst>
              <a:ext uri="{FF2B5EF4-FFF2-40B4-BE49-F238E27FC236}">
                <a16:creationId xmlns:a16="http://schemas.microsoft.com/office/drawing/2014/main" id="{4BC1A6A6-518C-B5A2-3E80-F510734E44AC}"/>
              </a:ext>
            </a:extLst>
          </p:cNvPr>
          <p:cNvSpPr>
            <a:spLocks noChangeArrowheads="1"/>
          </p:cNvSpPr>
          <p:nvPr/>
        </p:nvSpPr>
        <p:spPr bwMode="auto">
          <a:xfrm>
            <a:off x="451361" y="5816850"/>
            <a:ext cx="708025"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a:ln>
                  <a:noFill/>
                </a:ln>
                <a:solidFill>
                  <a:srgbClr val="005BAD"/>
                </a:solidFill>
                <a:effectLst/>
                <a:latin typeface="HGPｺﾞｼｯｸE" panose="020B0900000000000000" pitchFamily="50" charset="-128"/>
                <a:ea typeface="HGPｺﾞｼｯｸE" panose="020B0900000000000000" pitchFamily="50" charset="-128"/>
              </a:rPr>
              <a:t>世代間の公平</a:t>
            </a:r>
            <a:endParaRPr kumimoji="0" lang="ja-JP" altLang="ja-JP" sz="1800" b="0" i="0" u="none" strike="noStrike" cap="none" normalizeH="0" baseline="0" dirty="0">
              <a:ln>
                <a:noFill/>
              </a:ln>
              <a:solidFill>
                <a:schemeClr val="tx1"/>
              </a:solidFill>
              <a:effectLst/>
              <a:latin typeface="Arial" panose="020B0604020202020204" pitchFamily="34" charset="0"/>
            </a:endParaRPr>
          </a:p>
        </p:txBody>
      </p:sp>
      <p:grpSp>
        <p:nvGrpSpPr>
          <p:cNvPr id="10" name="グループ化 9">
            <a:extLst>
              <a:ext uri="{FF2B5EF4-FFF2-40B4-BE49-F238E27FC236}">
                <a16:creationId xmlns:a16="http://schemas.microsoft.com/office/drawing/2014/main" id="{D52CBC96-4CB8-CD91-EA22-6AB9BFB89590}"/>
              </a:ext>
            </a:extLst>
          </p:cNvPr>
          <p:cNvGrpSpPr/>
          <p:nvPr/>
        </p:nvGrpSpPr>
        <p:grpSpPr>
          <a:xfrm>
            <a:off x="287921" y="6410880"/>
            <a:ext cx="8532000" cy="374400"/>
            <a:chOff x="322211" y="6410880"/>
            <a:chExt cx="8532000" cy="374400"/>
          </a:xfrm>
        </p:grpSpPr>
        <p:sp>
          <p:nvSpPr>
            <p:cNvPr id="13" name="正方形/長方形 12">
              <a:extLst>
                <a:ext uri="{FF2B5EF4-FFF2-40B4-BE49-F238E27FC236}">
                  <a16:creationId xmlns:a16="http://schemas.microsoft.com/office/drawing/2014/main" id="{5A10F919-57CA-BAEF-A0FA-95C3C747127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 name="正方形/長方形 13">
              <a:extLst>
                <a:ext uri="{FF2B5EF4-FFF2-40B4-BE49-F238E27FC236}">
                  <a16:creationId xmlns:a16="http://schemas.microsoft.com/office/drawing/2014/main" id="{F36D47DC-1A01-0E8E-940E-7984EEA9E5C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9" name="スライド番号プレースホルダー 8">
            <a:extLst>
              <a:ext uri="{FF2B5EF4-FFF2-40B4-BE49-F238E27FC236}">
                <a16:creationId xmlns:a16="http://schemas.microsoft.com/office/drawing/2014/main" id="{E9F72DD9-23EB-0B91-91AA-2381005D5F0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12</a:t>
            </a:fld>
            <a:endParaRPr lang="en-US" altLang="ja-JP" dirty="0"/>
          </a:p>
        </p:txBody>
      </p:sp>
      <p:sp>
        <p:nvSpPr>
          <p:cNvPr id="12" name="テキスト ボックス 11">
            <a:extLst>
              <a:ext uri="{FF2B5EF4-FFF2-40B4-BE49-F238E27FC236}">
                <a16:creationId xmlns:a16="http://schemas.microsoft.com/office/drawing/2014/main" id="{897C553D-213B-A4C9-F19D-5D03F02B4A46}"/>
              </a:ext>
            </a:extLst>
          </p:cNvPr>
          <p:cNvSpPr txBox="1"/>
          <p:nvPr/>
        </p:nvSpPr>
        <p:spPr>
          <a:xfrm>
            <a:off x="512677" y="1090040"/>
            <a:ext cx="8277821" cy="954107"/>
          </a:xfrm>
          <a:prstGeom prst="rect">
            <a:avLst/>
          </a:prstGeom>
          <a:noFill/>
        </p:spPr>
        <p:txBody>
          <a:bodyPr wrap="square" rtlCol="0">
            <a:spAutoFit/>
          </a:bodyPr>
          <a:lstStyle/>
          <a:p>
            <a:r>
              <a:rPr kumimoji="1" lang="ja-JP" altLang="en-US" sz="2800" dirty="0">
                <a:solidFill>
                  <a:srgbClr val="005BAD"/>
                </a:solidFill>
                <a:latin typeface="+mj-ea"/>
                <a:ea typeface="+mj-ea"/>
              </a:rPr>
              <a:t>税金には、みんながより</a:t>
            </a:r>
            <a:r>
              <a:rPr kumimoji="1" lang="ja-JP" altLang="en-US" sz="2800" u="sng" dirty="0">
                <a:solidFill>
                  <a:srgbClr val="FF0000"/>
                </a:solidFill>
                <a:latin typeface="+mj-ea"/>
                <a:ea typeface="+mj-ea"/>
              </a:rPr>
              <a:t>公平だと思える仕組み</a:t>
            </a:r>
            <a:r>
              <a:rPr kumimoji="1" lang="ja-JP" altLang="en-US" sz="2800" dirty="0">
                <a:solidFill>
                  <a:srgbClr val="005BAD"/>
                </a:solidFill>
                <a:latin typeface="+mj-ea"/>
                <a:ea typeface="+mj-ea"/>
              </a:rPr>
              <a:t>が</a:t>
            </a:r>
            <a:endParaRPr kumimoji="1" lang="en-US" altLang="ja-JP" sz="2800" dirty="0">
              <a:solidFill>
                <a:srgbClr val="005BAD"/>
              </a:solidFill>
              <a:latin typeface="+mj-ea"/>
              <a:ea typeface="+mj-ea"/>
            </a:endParaRPr>
          </a:p>
          <a:p>
            <a:r>
              <a:rPr kumimoji="1" lang="ja-JP" altLang="en-US" sz="2800" dirty="0">
                <a:solidFill>
                  <a:srgbClr val="005BAD"/>
                </a:solidFill>
                <a:latin typeface="+mj-ea"/>
                <a:ea typeface="+mj-ea"/>
              </a:rPr>
              <a:t>必要！</a:t>
            </a:r>
          </a:p>
        </p:txBody>
      </p:sp>
      <p:grpSp>
        <p:nvGrpSpPr>
          <p:cNvPr id="5" name="グループ化 4">
            <a:extLst>
              <a:ext uri="{FF2B5EF4-FFF2-40B4-BE49-F238E27FC236}">
                <a16:creationId xmlns:a16="http://schemas.microsoft.com/office/drawing/2014/main" id="{20B3B7F3-B77F-012D-B33C-25EB805C2C11}"/>
              </a:ext>
            </a:extLst>
          </p:cNvPr>
          <p:cNvGrpSpPr/>
          <p:nvPr/>
        </p:nvGrpSpPr>
        <p:grpSpPr>
          <a:xfrm>
            <a:off x="-29057" y="6108719"/>
            <a:ext cx="832606" cy="749281"/>
            <a:chOff x="-35154" y="5996309"/>
            <a:chExt cx="945432" cy="850816"/>
          </a:xfrm>
        </p:grpSpPr>
        <p:sp>
          <p:nvSpPr>
            <p:cNvPr id="6" name="フリーフォーム: 図形 5">
              <a:extLst>
                <a:ext uri="{FF2B5EF4-FFF2-40B4-BE49-F238E27FC236}">
                  <a16:creationId xmlns:a16="http://schemas.microsoft.com/office/drawing/2014/main" id="{1751F53D-53D4-EF64-7BB2-E7BE338C01DB}"/>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7" name="フリーフォーム: 図形 6">
              <a:extLst>
                <a:ext uri="{FF2B5EF4-FFF2-40B4-BE49-F238E27FC236}">
                  <a16:creationId xmlns:a16="http://schemas.microsoft.com/office/drawing/2014/main" id="{26AC96E9-F2B9-EDD8-951A-4A70BAA47323}"/>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8" name="テキスト ボックス 7">
              <a:extLst>
                <a:ext uri="{FF2B5EF4-FFF2-40B4-BE49-F238E27FC236}">
                  <a16:creationId xmlns:a16="http://schemas.microsoft.com/office/drawing/2014/main" id="{5F121D28-F028-E48F-F579-4B3C6521FCE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6" name="Rectangle 14">
            <a:extLst>
              <a:ext uri="{FF2B5EF4-FFF2-40B4-BE49-F238E27FC236}">
                <a16:creationId xmlns:a16="http://schemas.microsoft.com/office/drawing/2014/main" id="{589B3916-8C64-42BB-9F2F-5A9AA94183E3}"/>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
        <p:nvSpPr>
          <p:cNvPr id="17" name="テキスト ボックス 16">
            <a:extLst>
              <a:ext uri="{FF2B5EF4-FFF2-40B4-BE49-F238E27FC236}">
                <a16:creationId xmlns:a16="http://schemas.microsoft.com/office/drawing/2014/main" id="{3E6E3A23-C1A9-43A5-B3CA-E4DD417AFC5A}"/>
              </a:ext>
            </a:extLst>
          </p:cNvPr>
          <p:cNvSpPr txBox="1"/>
          <p:nvPr/>
        </p:nvSpPr>
        <p:spPr>
          <a:xfrm>
            <a:off x="839467" y="6461424"/>
            <a:ext cx="7683569" cy="261610"/>
          </a:xfrm>
          <a:prstGeom prst="rect">
            <a:avLst/>
          </a:prstGeom>
          <a:noFill/>
        </p:spPr>
        <p:txBody>
          <a:bodyPr wrap="square" rtlCol="0">
            <a:spAutoFit/>
          </a:bodyPr>
          <a:lstStyle/>
          <a:p>
            <a:r>
              <a:rPr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https://www.nichizeiren.or.jp/taxaccount/education/sozei_nichizei/</a:t>
            </a:r>
            <a:r>
              <a:rPr kumimoji="1" lang="en-US" altLang="ja-JP" sz="1100" dirty="0">
                <a:latin typeface="Arial" panose="020B0604020202020204" pitchFamily="34" charset="0"/>
                <a:cs typeface="Arial" panose="020B0604020202020204" pitchFamily="34" charset="0"/>
              </a:rPr>
              <a:t>  </a:t>
            </a:r>
            <a:r>
              <a:rPr kumimoji="1"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日本税理士会連合会</a:t>
            </a:r>
            <a:r>
              <a:rPr lang="en-US" altLang="ja-JP" sz="1000" dirty="0">
                <a:latin typeface="ＭＳ Ｐゴシック" panose="020B0600070205080204" pitchFamily="50" charset="-128"/>
                <a:ea typeface="ＭＳ Ｐゴシック" panose="020B0600070205080204" pitchFamily="50" charset="-128"/>
                <a:cs typeface="Arial" panose="020B0604020202020204" pitchFamily="34" charset="0"/>
              </a:rPr>
              <a:t>HP</a:t>
            </a:r>
            <a:r>
              <a:rPr lang="ja-JP" altLang="en-US" sz="1000" dirty="0">
                <a:latin typeface="ＭＳ Ｐゴシック" panose="020B0600070205080204" pitchFamily="50" charset="-128"/>
                <a:ea typeface="ＭＳ Ｐゴシック" panose="020B0600070205080204" pitchFamily="50" charset="-128"/>
                <a:cs typeface="Arial" panose="020B0604020202020204" pitchFamily="34" charset="0"/>
              </a:rPr>
              <a:t>）</a:t>
            </a:r>
            <a:endParaRPr lang="ja-JP" altLang="en-US" sz="1100" dirty="0">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42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nodePh="1">
                                  <p:stCondLst>
                                    <p:cond delay="0"/>
                                  </p:stCondLst>
                                  <p:endCondLst>
                                    <p:cond evt="begin" delay="0">
                                      <p:tn val="10"/>
                                    </p:cond>
                                  </p:end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500"/>
                                        <p:tgtEl>
                                          <p:spTgt spid="28"/>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500"/>
                                        <p:tgtEl>
                                          <p:spTgt spid="3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500"/>
                                        <p:tgtEl>
                                          <p:spTgt spid="3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34"/>
                                        </p:tgtEl>
                                        <p:attrNameLst>
                                          <p:attrName>style.visibility</p:attrName>
                                        </p:attrNameLst>
                                      </p:cBhvr>
                                      <p:to>
                                        <p:strVal val="visible"/>
                                      </p:to>
                                    </p:set>
                                    <p:animEffect transition="in" filter="fade">
                                      <p:cBhvr>
                                        <p:cTn id="60" dur="500"/>
                                        <p:tgtEl>
                                          <p:spTgt spid="3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500"/>
                                        <p:tgtEl>
                                          <p:spTgt spid="3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500"/>
                                        <p:tgtEl>
                                          <p:spTgt spid="3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500"/>
                                        <p:tgtEl>
                                          <p:spTgt spid="3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500"/>
                                        <p:tgtEl>
                                          <p:spTgt spid="4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500"/>
                                        <p:tgtEl>
                                          <p:spTgt spid="4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par>
                                <p:cTn id="88" presetID="42" presetClass="entr" presetSubtype="0" fill="hold" nodeType="withEffect">
                                  <p:stCondLst>
                                    <p:cond delay="0"/>
                                  </p:stCondLst>
                                  <p:childTnLst>
                                    <p:set>
                                      <p:cBhvr>
                                        <p:cTn id="89" dur="1" fill="hold">
                                          <p:stCondLst>
                                            <p:cond delay="0"/>
                                          </p:stCondLst>
                                        </p:cTn>
                                        <p:tgtEl>
                                          <p:spTgt spid="11"/>
                                        </p:tgtEl>
                                        <p:attrNameLst>
                                          <p:attrName>style.visibility</p:attrName>
                                        </p:attrNameLst>
                                      </p:cBhvr>
                                      <p:to>
                                        <p:strVal val="visible"/>
                                      </p:to>
                                    </p:set>
                                    <p:animEffect transition="in" filter="fade">
                                      <p:cBhvr>
                                        <p:cTn id="90" dur="600"/>
                                        <p:tgtEl>
                                          <p:spTgt spid="11"/>
                                        </p:tgtEl>
                                      </p:cBhvr>
                                    </p:animEffect>
                                    <p:anim calcmode="lin" valueType="num">
                                      <p:cBhvr>
                                        <p:cTn id="91" dur="600" fill="hold"/>
                                        <p:tgtEl>
                                          <p:spTgt spid="11"/>
                                        </p:tgtEl>
                                        <p:attrNameLst>
                                          <p:attrName>ppt_x</p:attrName>
                                        </p:attrNameLst>
                                      </p:cBhvr>
                                      <p:tavLst>
                                        <p:tav tm="0">
                                          <p:val>
                                            <p:strVal val="#ppt_x"/>
                                          </p:val>
                                        </p:tav>
                                        <p:tav tm="100000">
                                          <p:val>
                                            <p:strVal val="#ppt_x"/>
                                          </p:val>
                                        </p:tav>
                                      </p:tavLst>
                                    </p:anim>
                                    <p:anim calcmode="lin" valueType="num">
                                      <p:cBhvr>
                                        <p:cTn id="92" dur="6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45">
                                            <p:txEl>
                                              <p:pRg st="0" end="0"/>
                                            </p:txEl>
                                          </p:spTgt>
                                        </p:tgtEl>
                                        <p:attrNameLst>
                                          <p:attrName>style.visibility</p:attrName>
                                        </p:attrNameLst>
                                      </p:cBhvr>
                                      <p:to>
                                        <p:strVal val="visible"/>
                                      </p:to>
                                    </p:set>
                                    <p:animEffect transition="in" filter="fade">
                                      <p:cBhvr>
                                        <p:cTn id="97" dur="500"/>
                                        <p:tgtEl>
                                          <p:spTgt spid="45">
                                            <p:txEl>
                                              <p:pRg st="0" end="0"/>
                                            </p:txEl>
                                          </p:spTgt>
                                        </p:tgtEl>
                                      </p:cBhvr>
                                    </p:animEffect>
                                  </p:childTnLst>
                                </p:cTn>
                              </p:par>
                              <p:par>
                                <p:cTn id="98" presetID="22" presetClass="entr" presetSubtype="8" fill="hold" nodeType="withEffect">
                                  <p:stCondLst>
                                    <p:cond delay="0"/>
                                  </p:stCondLst>
                                  <p:childTnLst>
                                    <p:set>
                                      <p:cBhvr>
                                        <p:cTn id="99" dur="1" fill="hold">
                                          <p:stCondLst>
                                            <p:cond delay="0"/>
                                          </p:stCondLst>
                                        </p:cTn>
                                        <p:tgtEl>
                                          <p:spTgt spid="44">
                                            <p:txEl>
                                              <p:pRg st="0" end="0"/>
                                            </p:txEl>
                                          </p:spTgt>
                                        </p:tgtEl>
                                        <p:attrNameLst>
                                          <p:attrName>style.visibility</p:attrName>
                                        </p:attrNameLst>
                                      </p:cBhvr>
                                      <p:to>
                                        <p:strVal val="visible"/>
                                      </p:to>
                                    </p:set>
                                    <p:animEffect transition="in" filter="wipe(left)">
                                      <p:cBhvr>
                                        <p:cTn id="100" dur="1000"/>
                                        <p:tgtEl>
                                          <p:spTgt spid="44">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animEffect transition="in" filter="fade">
                                      <p:cBhvr>
                                        <p:cTn id="103" dur="500"/>
                                        <p:tgtEl>
                                          <p:spTgt spid="47"/>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Effect transition="in" filter="wipe(left)">
                                      <p:cBhvr>
                                        <p:cTn id="106" dur="1300"/>
                                        <p:tgtEl>
                                          <p:spTgt spid="46"/>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49"/>
                                        </p:tgtEl>
                                        <p:attrNameLst>
                                          <p:attrName>style.visibility</p:attrName>
                                        </p:attrNameLst>
                                      </p:cBhvr>
                                      <p:to>
                                        <p:strVal val="visible"/>
                                      </p:to>
                                    </p:set>
                                    <p:animEffect transition="in" filter="fade">
                                      <p:cBhvr>
                                        <p:cTn id="109" dur="500"/>
                                        <p:tgtEl>
                                          <p:spTgt spid="49"/>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1700"/>
                                        <p:tgtEl>
                                          <p:spTgt spid="48"/>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fade">
                                      <p:cBhvr>
                                        <p:cTn id="115" dur="500"/>
                                        <p:tgtEl>
                                          <p:spTgt spid="51"/>
                                        </p:tgtEl>
                                      </p:cBhvr>
                                    </p:animEffect>
                                  </p:childTnLst>
                                </p:cTn>
                              </p:par>
                              <p:par>
                                <p:cTn id="116" presetID="22" presetClass="entr" presetSubtype="8" fill="hold" grpId="0" nodeType="withEffect">
                                  <p:stCondLst>
                                    <p:cond delay="0"/>
                                  </p:stCondLst>
                                  <p:childTnLst>
                                    <p:set>
                                      <p:cBhvr>
                                        <p:cTn id="117" dur="1" fill="hold">
                                          <p:stCondLst>
                                            <p:cond delay="0"/>
                                          </p:stCondLst>
                                        </p:cTn>
                                        <p:tgtEl>
                                          <p:spTgt spid="50"/>
                                        </p:tgtEl>
                                        <p:attrNameLst>
                                          <p:attrName>style.visibility</p:attrName>
                                        </p:attrNameLst>
                                      </p:cBhvr>
                                      <p:to>
                                        <p:strVal val="visible"/>
                                      </p:to>
                                    </p:set>
                                    <p:animEffect transition="in" filter="wipe(left)">
                                      <p:cBhvr>
                                        <p:cTn id="118" dur="1750"/>
                                        <p:tgtEl>
                                          <p:spTgt spid="50"/>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3"/>
                                        </p:tgtEl>
                                        <p:attrNameLst>
                                          <p:attrName>style.visibility</p:attrName>
                                        </p:attrNameLst>
                                      </p:cBhvr>
                                      <p:to>
                                        <p:strVal val="visible"/>
                                      </p:to>
                                    </p:set>
                                    <p:animEffect transition="in" filter="fade">
                                      <p:cBhvr>
                                        <p:cTn id="121" dur="500"/>
                                        <p:tgtEl>
                                          <p:spTgt spid="53"/>
                                        </p:tgtEl>
                                      </p:cBhvr>
                                    </p:animEffect>
                                  </p:childTnLst>
                                </p:cTn>
                              </p:par>
                              <p:par>
                                <p:cTn id="122" presetID="22" presetClass="entr" presetSubtype="8" fill="hold" grpId="0" nodeType="withEffect">
                                  <p:stCondLst>
                                    <p:cond delay="0"/>
                                  </p:stCondLst>
                                  <p:childTnLst>
                                    <p:set>
                                      <p:cBhvr>
                                        <p:cTn id="123" dur="1" fill="hold">
                                          <p:stCondLst>
                                            <p:cond delay="0"/>
                                          </p:stCondLst>
                                        </p:cTn>
                                        <p:tgtEl>
                                          <p:spTgt spid="52"/>
                                        </p:tgtEl>
                                        <p:attrNameLst>
                                          <p:attrName>style.visibility</p:attrName>
                                        </p:attrNameLst>
                                      </p:cBhvr>
                                      <p:to>
                                        <p:strVal val="visible"/>
                                      </p:to>
                                    </p:set>
                                    <p:animEffect transition="in" filter="wipe(left)">
                                      <p:cBhvr>
                                        <p:cTn id="124" dur="17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6" grpId="0"/>
      <p:bldP spid="47" grpId="0"/>
      <p:bldP spid="48" grpId="0"/>
      <p:bldP spid="49" grpId="0"/>
      <p:bldP spid="50" grpId="0"/>
      <p:bldP spid="51" grpId="0"/>
      <p:bldP spid="52" grpId="0"/>
      <p:bldP spid="53"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FBA04-BAE2-0962-72DE-8526C1DD3C2A}"/>
            </a:ext>
          </a:extLst>
        </p:cNvPr>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AA65B57C-0EBB-D27F-5CA4-C6CC734CD489}"/>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FC4BDEE6-C78E-3933-D12A-210781583C65}"/>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C3721483-EB9D-46F8-1E43-63B6E50FEBC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306" name="テキスト ボックス 18">
            <a:extLst>
              <a:ext uri="{FF2B5EF4-FFF2-40B4-BE49-F238E27FC236}">
                <a16:creationId xmlns:a16="http://schemas.microsoft.com/office/drawing/2014/main" id="{5CD793AB-40B0-0E36-09DB-4C4F46290BBA}"/>
              </a:ext>
            </a:extLst>
          </p:cNvPr>
          <p:cNvSpPr txBox="1">
            <a:spLocks noChangeArrowheads="1"/>
          </p:cNvSpPr>
          <p:nvPr/>
        </p:nvSpPr>
        <p:spPr bwMode="auto">
          <a:xfrm>
            <a:off x="126088" y="926930"/>
            <a:ext cx="8891825" cy="349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lnSpc>
                <a:spcPct val="130000"/>
              </a:lnSpc>
              <a:spcBef>
                <a:spcPct val="0"/>
              </a:spcBef>
              <a:buNone/>
            </a:pPr>
            <a:r>
              <a:rPr lang="ja-JP" altLang="en-US" sz="1500" b="1" dirty="0">
                <a:solidFill>
                  <a:prstClr val="black"/>
                </a:solidFill>
                <a:latin typeface="HGPｺﾞｼｯｸM" panose="020B0600000000000000" pitchFamily="50" charset="-128"/>
                <a:ea typeface="HGPｺﾞｼｯｸM" panose="020B0600000000000000" pitchFamily="50" charset="-128"/>
              </a:rPr>
              <a:t>国の税金に関する法律</a:t>
            </a:r>
            <a:r>
              <a:rPr lang="ja-JP" altLang="en-US" sz="1200" b="1" dirty="0">
                <a:solidFill>
                  <a:prstClr val="black"/>
                </a:solidFill>
                <a:latin typeface="HGPｺﾞｼｯｸM" panose="020B0600000000000000" pitchFamily="50" charset="-128"/>
                <a:ea typeface="HGPｺﾞｼｯｸM" panose="020B0600000000000000" pitchFamily="50" charset="-128"/>
              </a:rPr>
              <a:t>（税負担の方法）</a:t>
            </a:r>
            <a:r>
              <a:rPr lang="ja-JP" altLang="en-US" sz="1500" b="1" dirty="0">
                <a:solidFill>
                  <a:prstClr val="black"/>
                </a:solidFill>
                <a:latin typeface="HGPｺﾞｼｯｸM" panose="020B0600000000000000" pitchFamily="50" charset="-128"/>
                <a:ea typeface="HGPｺﾞｼｯｸM" panose="020B0600000000000000" pitchFamily="50" charset="-128"/>
              </a:rPr>
              <a:t>と税金の使い道</a:t>
            </a:r>
            <a:r>
              <a:rPr lang="ja-JP" altLang="en-US" sz="1200" b="1" dirty="0">
                <a:solidFill>
                  <a:prstClr val="black"/>
                </a:solidFill>
                <a:latin typeface="HGPｺﾞｼｯｸM" panose="020B0600000000000000" pitchFamily="50" charset="-128"/>
                <a:ea typeface="HGPｺﾞｼｯｸM" panose="020B0600000000000000" pitchFamily="50" charset="-128"/>
              </a:rPr>
              <a:t>（予算）</a:t>
            </a:r>
            <a:r>
              <a:rPr lang="ja-JP" altLang="en-US" sz="1500" b="1" dirty="0">
                <a:solidFill>
                  <a:prstClr val="black"/>
                </a:solidFill>
                <a:latin typeface="HGPｺﾞｼｯｸM" panose="020B0600000000000000" pitchFamily="50" charset="-128"/>
                <a:ea typeface="HGPｺﾞｼｯｸM" panose="020B0600000000000000" pitchFamily="50" charset="-128"/>
              </a:rPr>
              <a:t>は、国民の代表者である国会議員が決めています。</a:t>
            </a:r>
          </a:p>
        </p:txBody>
      </p:sp>
      <p:sp>
        <p:nvSpPr>
          <p:cNvPr id="5" name="テキスト ボックス 4">
            <a:extLst>
              <a:ext uri="{FF2B5EF4-FFF2-40B4-BE49-F238E27FC236}">
                <a16:creationId xmlns:a16="http://schemas.microsoft.com/office/drawing/2014/main" id="{99827725-142B-22B1-486C-3CAC0C4A50BD}"/>
              </a:ext>
            </a:extLst>
          </p:cNvPr>
          <p:cNvSpPr txBox="1"/>
          <p:nvPr/>
        </p:nvSpPr>
        <p:spPr>
          <a:xfrm>
            <a:off x="843890" y="6473251"/>
            <a:ext cx="6711455"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税の決定者：</a:t>
            </a:r>
            <a:r>
              <a:rPr lang="ja-JP" altLang="en-US" sz="1100" b="1" spc="-150" dirty="0">
                <a:solidFill>
                  <a:srgbClr val="005BAD"/>
                </a:solidFill>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https://www.nta.go.jp/taxes/kids/oyo/page08.htm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889C64A4-27AA-53FE-4326-F7EB97EFA9E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13</a:t>
            </a:fld>
            <a:endParaRPr lang="en-US" altLang="ja-JP" dirty="0"/>
          </a:p>
        </p:txBody>
      </p:sp>
      <p:grpSp>
        <p:nvGrpSpPr>
          <p:cNvPr id="3" name="グループ化 2">
            <a:extLst>
              <a:ext uri="{FF2B5EF4-FFF2-40B4-BE49-F238E27FC236}">
                <a16:creationId xmlns:a16="http://schemas.microsoft.com/office/drawing/2014/main" id="{A00A4C9F-3364-3325-A85E-E7C0A0DCA16C}"/>
              </a:ext>
            </a:extLst>
          </p:cNvPr>
          <p:cNvGrpSpPr/>
          <p:nvPr/>
        </p:nvGrpSpPr>
        <p:grpSpPr>
          <a:xfrm>
            <a:off x="6136099" y="1358233"/>
            <a:ext cx="2699421" cy="4250369"/>
            <a:chOff x="6265192" y="1052509"/>
            <a:chExt cx="2699421" cy="4250369"/>
          </a:xfrm>
        </p:grpSpPr>
        <p:sp>
          <p:nvSpPr>
            <p:cNvPr id="6" name="正方形/長方形 5">
              <a:extLst>
                <a:ext uri="{FF2B5EF4-FFF2-40B4-BE49-F238E27FC236}">
                  <a16:creationId xmlns:a16="http://schemas.microsoft.com/office/drawing/2014/main" id="{D88CE2A4-DCB0-627C-8EC4-6E61DB086FD1}"/>
                </a:ext>
              </a:extLst>
            </p:cNvPr>
            <p:cNvSpPr/>
            <p:nvPr/>
          </p:nvSpPr>
          <p:spPr bwMode="auto">
            <a:xfrm>
              <a:off x="6265192" y="1052509"/>
              <a:ext cx="2697447" cy="4250369"/>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7" name="正方形/長方形 6">
              <a:extLst>
                <a:ext uri="{FF2B5EF4-FFF2-40B4-BE49-F238E27FC236}">
                  <a16:creationId xmlns:a16="http://schemas.microsoft.com/office/drawing/2014/main" id="{4D55EC2C-28B8-D250-6782-0E20D06ABFD4}"/>
                </a:ext>
              </a:extLst>
            </p:cNvPr>
            <p:cNvSpPr/>
            <p:nvPr/>
          </p:nvSpPr>
          <p:spPr bwMode="auto">
            <a:xfrm>
              <a:off x="6267166" y="1064068"/>
              <a:ext cx="2697447" cy="359818"/>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都道府県・市区町村</a:t>
              </a:r>
            </a:p>
          </p:txBody>
        </p:sp>
      </p:grpSp>
      <p:grpSp>
        <p:nvGrpSpPr>
          <p:cNvPr id="4" name="グループ化 3">
            <a:extLst>
              <a:ext uri="{FF2B5EF4-FFF2-40B4-BE49-F238E27FC236}">
                <a16:creationId xmlns:a16="http://schemas.microsoft.com/office/drawing/2014/main" id="{79FA54E3-765E-D1F9-A88A-01E80224C93F}"/>
              </a:ext>
            </a:extLst>
          </p:cNvPr>
          <p:cNvGrpSpPr/>
          <p:nvPr/>
        </p:nvGrpSpPr>
        <p:grpSpPr>
          <a:xfrm>
            <a:off x="328341" y="1358233"/>
            <a:ext cx="2697447" cy="4224635"/>
            <a:chOff x="328341" y="1358233"/>
            <a:chExt cx="2697447" cy="4224635"/>
          </a:xfrm>
        </p:grpSpPr>
        <p:sp>
          <p:nvSpPr>
            <p:cNvPr id="12" name="正方形/長方形 11">
              <a:extLst>
                <a:ext uri="{FF2B5EF4-FFF2-40B4-BE49-F238E27FC236}">
                  <a16:creationId xmlns:a16="http://schemas.microsoft.com/office/drawing/2014/main" id="{35961F1D-BE55-C590-16FF-8BC6956CD05A}"/>
                </a:ext>
              </a:extLst>
            </p:cNvPr>
            <p:cNvSpPr/>
            <p:nvPr/>
          </p:nvSpPr>
          <p:spPr bwMode="auto">
            <a:xfrm>
              <a:off x="328341" y="1373398"/>
              <a:ext cx="2697447" cy="4209470"/>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3" name="正方形/長方形 12">
              <a:extLst>
                <a:ext uri="{FF2B5EF4-FFF2-40B4-BE49-F238E27FC236}">
                  <a16:creationId xmlns:a16="http://schemas.microsoft.com/office/drawing/2014/main" id="{11130020-7684-9363-6163-B8860F012EAB}"/>
                </a:ext>
              </a:extLst>
            </p:cNvPr>
            <p:cNvSpPr/>
            <p:nvPr/>
          </p:nvSpPr>
          <p:spPr bwMode="auto">
            <a:xfrm>
              <a:off x="328341" y="1358233"/>
              <a:ext cx="2697447" cy="359818"/>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2000" dirty="0">
                  <a:solidFill>
                    <a:schemeClr val="bg1"/>
                  </a:solidFill>
                  <a:latin typeface="HGPｺﾞｼｯｸE" panose="020B0900000000000000" pitchFamily="50" charset="-128"/>
                  <a:ea typeface="HGPｺﾞｼｯｸE" panose="020B0900000000000000" pitchFamily="50" charset="-128"/>
                </a:rPr>
                <a:t>国</a:t>
              </a:r>
            </a:p>
          </p:txBody>
        </p:sp>
      </p:grpSp>
      <p:grpSp>
        <p:nvGrpSpPr>
          <p:cNvPr id="9" name="グループ化 8">
            <a:extLst>
              <a:ext uri="{FF2B5EF4-FFF2-40B4-BE49-F238E27FC236}">
                <a16:creationId xmlns:a16="http://schemas.microsoft.com/office/drawing/2014/main" id="{ADEA4334-2137-36D7-2550-744F18A76738}"/>
              </a:ext>
            </a:extLst>
          </p:cNvPr>
          <p:cNvGrpSpPr/>
          <p:nvPr/>
        </p:nvGrpSpPr>
        <p:grpSpPr>
          <a:xfrm>
            <a:off x="658264" y="1847090"/>
            <a:ext cx="2037600" cy="1275464"/>
            <a:chOff x="658264" y="1847090"/>
            <a:chExt cx="2037600" cy="1275464"/>
          </a:xfrm>
        </p:grpSpPr>
        <p:sp>
          <p:nvSpPr>
            <p:cNvPr id="16" name="四角形: 角を丸くする 15">
              <a:extLst>
                <a:ext uri="{FF2B5EF4-FFF2-40B4-BE49-F238E27FC236}">
                  <a16:creationId xmlns:a16="http://schemas.microsoft.com/office/drawing/2014/main" id="{C9E38346-5BDE-2538-25EE-CB068C2B2B11}"/>
                </a:ext>
              </a:extLst>
            </p:cNvPr>
            <p:cNvSpPr/>
            <p:nvPr/>
          </p:nvSpPr>
          <p:spPr bwMode="auto">
            <a:xfrm>
              <a:off x="658264" y="1847090"/>
              <a:ext cx="2037600" cy="216000"/>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r>
                <a:rPr lang="ja-JP" altLang="en-US" sz="1200" dirty="0">
                  <a:solidFill>
                    <a:schemeClr val="bg1"/>
                  </a:solidFill>
                  <a:latin typeface="+mn-ea"/>
                  <a:ea typeface="+mn-ea"/>
                </a:rPr>
                <a:t>内　閣</a:t>
              </a:r>
            </a:p>
          </p:txBody>
        </p:sp>
        <p:pic>
          <p:nvPicPr>
            <p:cNvPr id="12295" name="図 12294" descr="建物, 障子, ウィンドウ, 時計 が含まれている画像&#10;&#10;自動的に生成された説明">
              <a:extLst>
                <a:ext uri="{FF2B5EF4-FFF2-40B4-BE49-F238E27FC236}">
                  <a16:creationId xmlns:a16="http://schemas.microsoft.com/office/drawing/2014/main" id="{847023B8-5307-43D5-4C96-AE70388FF0A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621" y="2147788"/>
              <a:ext cx="1333388" cy="974766"/>
            </a:xfrm>
            <a:prstGeom prst="rect">
              <a:avLst/>
            </a:prstGeom>
          </p:spPr>
        </p:pic>
      </p:grpSp>
      <p:sp>
        <p:nvSpPr>
          <p:cNvPr id="12296" name="矢印: 折線 12295">
            <a:extLst>
              <a:ext uri="{FF2B5EF4-FFF2-40B4-BE49-F238E27FC236}">
                <a16:creationId xmlns:a16="http://schemas.microsoft.com/office/drawing/2014/main" id="{6595105C-3F86-2AE8-E328-B0C66EF21DD3}"/>
              </a:ext>
            </a:extLst>
          </p:cNvPr>
          <p:cNvSpPr/>
          <p:nvPr/>
        </p:nvSpPr>
        <p:spPr>
          <a:xfrm flipH="1">
            <a:off x="3090505" y="3655354"/>
            <a:ext cx="1196161"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7" name="グループ化 16">
            <a:extLst>
              <a:ext uri="{FF2B5EF4-FFF2-40B4-BE49-F238E27FC236}">
                <a16:creationId xmlns:a16="http://schemas.microsoft.com/office/drawing/2014/main" id="{5E21B778-4AFE-B3FB-DF12-F7338C3A1296}"/>
              </a:ext>
            </a:extLst>
          </p:cNvPr>
          <p:cNvGrpSpPr/>
          <p:nvPr/>
        </p:nvGrpSpPr>
        <p:grpSpPr>
          <a:xfrm>
            <a:off x="6466951" y="1847090"/>
            <a:ext cx="2035742" cy="1245954"/>
            <a:chOff x="6466951" y="1847090"/>
            <a:chExt cx="2035742" cy="1245954"/>
          </a:xfrm>
        </p:grpSpPr>
        <p:sp>
          <p:nvSpPr>
            <p:cNvPr id="12300" name="四角形: 角を丸くする 12299">
              <a:extLst>
                <a:ext uri="{FF2B5EF4-FFF2-40B4-BE49-F238E27FC236}">
                  <a16:creationId xmlns:a16="http://schemas.microsoft.com/office/drawing/2014/main" id="{D138C670-5F35-152B-CB81-4ED325078E91}"/>
                </a:ext>
              </a:extLst>
            </p:cNvPr>
            <p:cNvSpPr/>
            <p:nvPr/>
          </p:nvSpPr>
          <p:spPr bwMode="auto">
            <a:xfrm>
              <a:off x="6466951" y="184709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都道府県知事・市区町村長</a:t>
              </a:r>
              <a:endParaRPr kumimoji="1" lang="ja-JP" altLang="en-US" sz="1200" b="0" i="0" u="none" strike="noStrike" cap="none" normalizeH="0" baseline="0" dirty="0">
                <a:ln>
                  <a:noFill/>
                </a:ln>
                <a:solidFill>
                  <a:schemeClr val="bg1"/>
                </a:solidFill>
                <a:effectLst/>
                <a:latin typeface="+mn-ea"/>
                <a:ea typeface="+mn-ea"/>
              </a:endParaRPr>
            </a:p>
          </p:txBody>
        </p:sp>
        <p:pic>
          <p:nvPicPr>
            <p:cNvPr id="12301" name="図 12300">
              <a:extLst>
                <a:ext uri="{FF2B5EF4-FFF2-40B4-BE49-F238E27FC236}">
                  <a16:creationId xmlns:a16="http://schemas.microsoft.com/office/drawing/2014/main" id="{A21D852B-073D-4B2B-14E2-FBB0048C26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77461" y="2164738"/>
              <a:ext cx="1676109" cy="928306"/>
            </a:xfrm>
            <a:prstGeom prst="rect">
              <a:avLst/>
            </a:prstGeom>
          </p:spPr>
        </p:pic>
      </p:grpSp>
      <p:sp>
        <p:nvSpPr>
          <p:cNvPr id="12302" name="二等辺三角形 12301">
            <a:extLst>
              <a:ext uri="{FF2B5EF4-FFF2-40B4-BE49-F238E27FC236}">
                <a16:creationId xmlns:a16="http://schemas.microsoft.com/office/drawing/2014/main" id="{5FA63486-8411-1996-C36C-0F5F35780B7A}"/>
              </a:ext>
            </a:extLst>
          </p:cNvPr>
          <p:cNvSpPr/>
          <p:nvPr/>
        </p:nvSpPr>
        <p:spPr>
          <a:xfrm rot="10800000">
            <a:off x="1363045" y="5257872"/>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305" name="テキスト ボックス 12304">
            <a:extLst>
              <a:ext uri="{FF2B5EF4-FFF2-40B4-BE49-F238E27FC236}">
                <a16:creationId xmlns:a16="http://schemas.microsoft.com/office/drawing/2014/main" id="{6A23DC6F-6F02-FACF-2271-B24178C4CF3D}"/>
              </a:ext>
            </a:extLst>
          </p:cNvPr>
          <p:cNvSpPr txBox="1"/>
          <p:nvPr/>
        </p:nvSpPr>
        <p:spPr>
          <a:xfrm>
            <a:off x="1125471"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08" name="矢印: 折線 12307">
            <a:extLst>
              <a:ext uri="{FF2B5EF4-FFF2-40B4-BE49-F238E27FC236}">
                <a16:creationId xmlns:a16="http://schemas.microsoft.com/office/drawing/2014/main" id="{C9675C4D-08D0-4DD7-6494-689D313CCEEB}"/>
              </a:ext>
            </a:extLst>
          </p:cNvPr>
          <p:cNvSpPr/>
          <p:nvPr/>
        </p:nvSpPr>
        <p:spPr>
          <a:xfrm>
            <a:off x="4849049" y="2190065"/>
            <a:ext cx="1269165" cy="2786748"/>
          </a:xfrm>
          <a:prstGeom prst="bentArrow">
            <a:avLst>
              <a:gd name="adj1" fmla="val 13557"/>
              <a:gd name="adj2" fmla="val 13199"/>
              <a:gd name="adj3" fmla="val 19573"/>
              <a:gd name="adj4" fmla="val 17833"/>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13" name="グループ化 12312">
            <a:extLst>
              <a:ext uri="{FF2B5EF4-FFF2-40B4-BE49-F238E27FC236}">
                <a16:creationId xmlns:a16="http://schemas.microsoft.com/office/drawing/2014/main" id="{810C1AB5-C4F9-5206-DEF9-3E263033F8F4}"/>
              </a:ext>
            </a:extLst>
          </p:cNvPr>
          <p:cNvGrpSpPr/>
          <p:nvPr/>
        </p:nvGrpSpPr>
        <p:grpSpPr>
          <a:xfrm>
            <a:off x="328341" y="5578914"/>
            <a:ext cx="2697447" cy="637215"/>
            <a:chOff x="274551" y="5671510"/>
            <a:chExt cx="2697447" cy="637215"/>
          </a:xfrm>
        </p:grpSpPr>
        <p:sp>
          <p:nvSpPr>
            <p:cNvPr id="12314" name="正方形/長方形 12313">
              <a:extLst>
                <a:ext uri="{FF2B5EF4-FFF2-40B4-BE49-F238E27FC236}">
                  <a16:creationId xmlns:a16="http://schemas.microsoft.com/office/drawing/2014/main" id="{D7A8F478-9150-FA81-1A63-8E61E3D02074}"/>
                </a:ext>
              </a:extLst>
            </p:cNvPr>
            <p:cNvSpPr/>
            <p:nvPr/>
          </p:nvSpPr>
          <p:spPr bwMode="auto">
            <a:xfrm>
              <a:off x="274551" y="5671510"/>
              <a:ext cx="2697447" cy="637215"/>
            </a:xfrm>
            <a:prstGeom prst="rect">
              <a:avLst/>
            </a:prstGeom>
            <a:solidFill>
              <a:srgbClr val="EBFAE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2315" name="正方形/長方形 12314">
              <a:extLst>
                <a:ext uri="{FF2B5EF4-FFF2-40B4-BE49-F238E27FC236}">
                  <a16:creationId xmlns:a16="http://schemas.microsoft.com/office/drawing/2014/main" id="{CA279C5F-4A77-F595-5B99-7A9EC8B0513E}"/>
                </a:ext>
              </a:extLst>
            </p:cNvPr>
            <p:cNvSpPr/>
            <p:nvPr/>
          </p:nvSpPr>
          <p:spPr bwMode="auto">
            <a:xfrm>
              <a:off x="274551" y="5682870"/>
              <a:ext cx="2697447" cy="261950"/>
            </a:xfrm>
            <a:prstGeom prst="rect">
              <a:avLst/>
            </a:prstGeom>
            <a:solidFill>
              <a:srgbClr val="92D050"/>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16" name="テキスト ボックス 12315">
              <a:extLst>
                <a:ext uri="{FF2B5EF4-FFF2-40B4-BE49-F238E27FC236}">
                  <a16:creationId xmlns:a16="http://schemas.microsoft.com/office/drawing/2014/main" id="{49EBC512-389F-99F2-B499-A06AB0DC0424}"/>
                </a:ext>
              </a:extLst>
            </p:cNvPr>
            <p:cNvSpPr txBox="1"/>
            <p:nvPr/>
          </p:nvSpPr>
          <p:spPr>
            <a:xfrm>
              <a:off x="318269"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国会の話し合いで予算が決まります。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17" name="グループ化 12316">
            <a:extLst>
              <a:ext uri="{FF2B5EF4-FFF2-40B4-BE49-F238E27FC236}">
                <a16:creationId xmlns:a16="http://schemas.microsoft.com/office/drawing/2014/main" id="{71928FA4-69D3-E6DF-3128-B478518F20CD}"/>
              </a:ext>
            </a:extLst>
          </p:cNvPr>
          <p:cNvGrpSpPr/>
          <p:nvPr/>
        </p:nvGrpSpPr>
        <p:grpSpPr>
          <a:xfrm>
            <a:off x="6134125" y="5578914"/>
            <a:ext cx="2697447" cy="637215"/>
            <a:chOff x="6263218" y="5671510"/>
            <a:chExt cx="2697447" cy="637215"/>
          </a:xfrm>
        </p:grpSpPr>
        <p:sp>
          <p:nvSpPr>
            <p:cNvPr id="12318" name="正方形/長方形 12317">
              <a:extLst>
                <a:ext uri="{FF2B5EF4-FFF2-40B4-BE49-F238E27FC236}">
                  <a16:creationId xmlns:a16="http://schemas.microsoft.com/office/drawing/2014/main" id="{DDFBE273-D560-193F-F375-A58D2B14A94C}"/>
                </a:ext>
              </a:extLst>
            </p:cNvPr>
            <p:cNvSpPr/>
            <p:nvPr/>
          </p:nvSpPr>
          <p:spPr bwMode="auto">
            <a:xfrm>
              <a:off x="6263218" y="5671510"/>
              <a:ext cx="2697447" cy="637215"/>
            </a:xfrm>
            <a:prstGeom prst="rect">
              <a:avLst/>
            </a:prstGeom>
            <a:solidFill>
              <a:srgbClr val="D3F1F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ja-JP" altLang="en-US" sz="2400" dirty="0">
                <a:latin typeface="+mn-ea"/>
              </a:endParaRPr>
            </a:p>
          </p:txBody>
        </p:sp>
        <p:sp>
          <p:nvSpPr>
            <p:cNvPr id="12319" name="正方形/長方形 12318">
              <a:extLst>
                <a:ext uri="{FF2B5EF4-FFF2-40B4-BE49-F238E27FC236}">
                  <a16:creationId xmlns:a16="http://schemas.microsoft.com/office/drawing/2014/main" id="{13086BAB-F98E-14CF-362A-DD0DD73DC806}"/>
                </a:ext>
              </a:extLst>
            </p:cNvPr>
            <p:cNvSpPr/>
            <p:nvPr/>
          </p:nvSpPr>
          <p:spPr bwMode="auto">
            <a:xfrm>
              <a:off x="6263218" y="5682870"/>
              <a:ext cx="2697447" cy="261950"/>
            </a:xfrm>
            <a:prstGeom prst="rect">
              <a:avLst/>
            </a:prstGeom>
            <a:solidFill>
              <a:srgbClr val="36BFD2"/>
            </a:solidFill>
            <a:ln w="635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spcBef>
                  <a:spcPts val="0"/>
                </a:spcBef>
                <a:spcAft>
                  <a:spcPts val="0"/>
                </a:spcAft>
              </a:pPr>
              <a:r>
                <a:rPr lang="ja-JP" altLang="en-US" sz="1400" dirty="0">
                  <a:solidFill>
                    <a:schemeClr val="bg1"/>
                  </a:solidFill>
                  <a:latin typeface="HGPｺﾞｼｯｸE" panose="020B0900000000000000" pitchFamily="50" charset="-128"/>
                  <a:ea typeface="HGPｺﾞｼｯｸE" panose="020B0900000000000000" pitchFamily="50" charset="-128"/>
                </a:rPr>
                <a:t>議決</a:t>
              </a:r>
            </a:p>
          </p:txBody>
        </p:sp>
        <p:sp>
          <p:nvSpPr>
            <p:cNvPr id="12320" name="テキスト ボックス 12319">
              <a:extLst>
                <a:ext uri="{FF2B5EF4-FFF2-40B4-BE49-F238E27FC236}">
                  <a16:creationId xmlns:a16="http://schemas.microsoft.com/office/drawing/2014/main" id="{BD5A66D1-C864-0F0A-1DB7-BC62B941F111}"/>
                </a:ext>
              </a:extLst>
            </p:cNvPr>
            <p:cNvSpPr txBox="1"/>
            <p:nvPr/>
          </p:nvSpPr>
          <p:spPr>
            <a:xfrm>
              <a:off x="6306936" y="5981062"/>
              <a:ext cx="2610010" cy="270652"/>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議会の話し合いで予算が決まります。</a:t>
              </a:r>
              <a:endParaRPr lang="en-US" altLang="ja-JP" sz="1200" dirty="0">
                <a:latin typeface="HGPｺﾞｼｯｸE" panose="020B0900000000000000" pitchFamily="50" charset="-128"/>
                <a:ea typeface="HGPｺﾞｼｯｸE" panose="020B0900000000000000" pitchFamily="50" charset="-128"/>
              </a:endParaRPr>
            </a:p>
          </p:txBody>
        </p:sp>
      </p:grpSp>
      <p:grpSp>
        <p:nvGrpSpPr>
          <p:cNvPr id="12321" name="グループ化 12320">
            <a:extLst>
              <a:ext uri="{FF2B5EF4-FFF2-40B4-BE49-F238E27FC236}">
                <a16:creationId xmlns:a16="http://schemas.microsoft.com/office/drawing/2014/main" id="{477344B4-A7F1-B2D4-6078-3EB165E1277C}"/>
              </a:ext>
            </a:extLst>
          </p:cNvPr>
          <p:cNvGrpSpPr/>
          <p:nvPr/>
        </p:nvGrpSpPr>
        <p:grpSpPr>
          <a:xfrm>
            <a:off x="3111614" y="3004534"/>
            <a:ext cx="1196161" cy="631408"/>
            <a:chOff x="3051223" y="3743701"/>
            <a:chExt cx="1196161" cy="631408"/>
          </a:xfrm>
        </p:grpSpPr>
        <p:sp>
          <p:nvSpPr>
            <p:cNvPr id="12322" name="テキスト ボックス 12321">
              <a:extLst>
                <a:ext uri="{FF2B5EF4-FFF2-40B4-BE49-F238E27FC236}">
                  <a16:creationId xmlns:a16="http://schemas.microsoft.com/office/drawing/2014/main" id="{F60726A0-5B0B-C11F-2C31-B7B80030060B}"/>
                </a:ext>
              </a:extLst>
            </p:cNvPr>
            <p:cNvSpPr txBox="1"/>
            <p:nvPr/>
          </p:nvSpPr>
          <p:spPr>
            <a:xfrm>
              <a:off x="3377434" y="3743701"/>
              <a:ext cx="543739" cy="300403"/>
            </a:xfrm>
            <a:prstGeom prst="rect">
              <a:avLst/>
            </a:prstGeom>
            <a:noFill/>
          </p:spPr>
          <p:txBody>
            <a:bodyPr wrap="squar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3" name="テキスト ボックス 12322">
              <a:extLst>
                <a:ext uri="{FF2B5EF4-FFF2-40B4-BE49-F238E27FC236}">
                  <a16:creationId xmlns:a16="http://schemas.microsoft.com/office/drawing/2014/main" id="{292DAEBA-8546-D6BE-3B91-C8FFB4359717}"/>
                </a:ext>
              </a:extLst>
            </p:cNvPr>
            <p:cNvSpPr txBox="1"/>
            <p:nvPr/>
          </p:nvSpPr>
          <p:spPr>
            <a:xfrm>
              <a:off x="3051223" y="3996672"/>
              <a:ext cx="1196161" cy="378437"/>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国会議員を選びます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4" name="グループ化 12323">
            <a:extLst>
              <a:ext uri="{FF2B5EF4-FFF2-40B4-BE49-F238E27FC236}">
                <a16:creationId xmlns:a16="http://schemas.microsoft.com/office/drawing/2014/main" id="{E2380FDA-8BC2-A6BC-3E81-9905594BF0A0}"/>
              </a:ext>
            </a:extLst>
          </p:cNvPr>
          <p:cNvGrpSpPr/>
          <p:nvPr/>
        </p:nvGrpSpPr>
        <p:grpSpPr>
          <a:xfrm>
            <a:off x="5038096" y="3950360"/>
            <a:ext cx="1072730" cy="930713"/>
            <a:chOff x="5189574" y="3749095"/>
            <a:chExt cx="1072730" cy="930713"/>
          </a:xfrm>
        </p:grpSpPr>
        <p:sp>
          <p:nvSpPr>
            <p:cNvPr id="12325" name="テキスト ボックス 12324">
              <a:extLst>
                <a:ext uri="{FF2B5EF4-FFF2-40B4-BE49-F238E27FC236}">
                  <a16:creationId xmlns:a16="http://schemas.microsoft.com/office/drawing/2014/main" id="{B0CE5D6B-7361-85DB-AA9C-7574AE6F71E7}"/>
                </a:ext>
              </a:extLst>
            </p:cNvPr>
            <p:cNvSpPr txBox="1"/>
            <p:nvPr/>
          </p:nvSpPr>
          <p:spPr>
            <a:xfrm>
              <a:off x="5421485" y="3749095"/>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6" name="テキスト ボックス 12325">
              <a:extLst>
                <a:ext uri="{FF2B5EF4-FFF2-40B4-BE49-F238E27FC236}">
                  <a16:creationId xmlns:a16="http://schemas.microsoft.com/office/drawing/2014/main" id="{09D13067-9CF4-BFD8-ED50-2EB37A2EDEF9}"/>
                </a:ext>
              </a:extLst>
            </p:cNvPr>
            <p:cNvSpPr txBox="1"/>
            <p:nvPr/>
          </p:nvSpPr>
          <p:spPr>
            <a:xfrm>
              <a:off x="5189574" y="3996672"/>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市区町村議会</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議員を選びます</a:t>
              </a:r>
              <a:endParaRPr lang="en-US" altLang="ja-JP" sz="900" dirty="0">
                <a:latin typeface="HGPｺﾞｼｯｸE" panose="020B0900000000000000" pitchFamily="50" charset="-128"/>
                <a:ea typeface="HGPｺﾞｼｯｸE" panose="020B0900000000000000" pitchFamily="50" charset="-128"/>
              </a:endParaRPr>
            </a:p>
          </p:txBody>
        </p:sp>
      </p:grpSp>
      <p:grpSp>
        <p:nvGrpSpPr>
          <p:cNvPr id="12327" name="グループ化 12326">
            <a:extLst>
              <a:ext uri="{FF2B5EF4-FFF2-40B4-BE49-F238E27FC236}">
                <a16:creationId xmlns:a16="http://schemas.microsoft.com/office/drawing/2014/main" id="{5115B2AB-E9A6-0B58-3722-FCBA41B5CC1D}"/>
              </a:ext>
            </a:extLst>
          </p:cNvPr>
          <p:cNvGrpSpPr/>
          <p:nvPr/>
        </p:nvGrpSpPr>
        <p:grpSpPr>
          <a:xfrm>
            <a:off x="5045101" y="2530582"/>
            <a:ext cx="1072730" cy="935579"/>
            <a:chOff x="5189574" y="2180717"/>
            <a:chExt cx="1072730" cy="935579"/>
          </a:xfrm>
        </p:grpSpPr>
        <p:sp>
          <p:nvSpPr>
            <p:cNvPr id="12328" name="テキスト ボックス 12327">
              <a:extLst>
                <a:ext uri="{FF2B5EF4-FFF2-40B4-BE49-F238E27FC236}">
                  <a16:creationId xmlns:a16="http://schemas.microsoft.com/office/drawing/2014/main" id="{0D0978C7-995B-4C40-7BC5-1121110D0037}"/>
                </a:ext>
              </a:extLst>
            </p:cNvPr>
            <p:cNvSpPr txBox="1"/>
            <p:nvPr/>
          </p:nvSpPr>
          <p:spPr>
            <a:xfrm>
              <a:off x="5426090" y="2180717"/>
              <a:ext cx="543739" cy="300403"/>
            </a:xfrm>
            <a:prstGeom prst="rect">
              <a:avLst/>
            </a:prstGeom>
            <a:noFill/>
          </p:spPr>
          <p:txBody>
            <a:bodyPr wrap="none" rtlCol="0">
              <a:spAutoFit/>
            </a:bodyPr>
            <a:lstStyle/>
            <a:p>
              <a:pPr>
                <a:lnSpc>
                  <a:spcPct val="110000"/>
                </a:lnSpc>
                <a:spcBef>
                  <a:spcPts val="0"/>
                </a:spcBef>
                <a:spcAft>
                  <a:spcPts val="0"/>
                </a:spcAft>
              </a:pPr>
              <a:r>
                <a:rPr lang="ja-JP" altLang="en-US" sz="1400" dirty="0">
                  <a:solidFill>
                    <a:srgbClr val="DB920F"/>
                  </a:solidFill>
                  <a:latin typeface="HGPｺﾞｼｯｸE" panose="020B0900000000000000" pitchFamily="50" charset="-128"/>
                  <a:ea typeface="HGPｺﾞｼｯｸE" panose="020B0900000000000000" pitchFamily="50" charset="-128"/>
                </a:rPr>
                <a:t>選挙</a:t>
              </a:r>
              <a:endParaRPr lang="en-US" altLang="ja-JP" sz="1400" dirty="0">
                <a:solidFill>
                  <a:srgbClr val="DB920F"/>
                </a:solidFill>
                <a:latin typeface="HGPｺﾞｼｯｸE" panose="020B0900000000000000" pitchFamily="50" charset="-128"/>
                <a:ea typeface="HGPｺﾞｼｯｸE" panose="020B0900000000000000" pitchFamily="50" charset="-128"/>
              </a:endParaRPr>
            </a:p>
          </p:txBody>
        </p:sp>
        <p:sp>
          <p:nvSpPr>
            <p:cNvPr id="12329" name="テキスト ボックス 12328">
              <a:extLst>
                <a:ext uri="{FF2B5EF4-FFF2-40B4-BE49-F238E27FC236}">
                  <a16:creationId xmlns:a16="http://schemas.microsoft.com/office/drawing/2014/main" id="{77BB4221-40A5-DF3E-D5FB-09A61C7AB00B}"/>
                </a:ext>
              </a:extLst>
            </p:cNvPr>
            <p:cNvSpPr txBox="1"/>
            <p:nvPr/>
          </p:nvSpPr>
          <p:spPr>
            <a:xfrm>
              <a:off x="5189574" y="2433160"/>
              <a:ext cx="1072730" cy="683136"/>
            </a:xfrm>
            <a:prstGeom prst="rect">
              <a:avLst/>
            </a:prstGeom>
            <a:noFill/>
          </p:spPr>
          <p:txBody>
            <a:bodyPr wrap="none" rtlCol="0">
              <a:spAutoFit/>
            </a:bodyPr>
            <a:lstStyle/>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住民の代表である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都道府県知事・</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市区町村長</a:t>
              </a:r>
              <a:endParaRPr lang="en-US" altLang="ja-JP" sz="9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900" dirty="0">
                  <a:latin typeface="HGPｺﾞｼｯｸE" panose="020B0900000000000000" pitchFamily="50" charset="-128"/>
                  <a:ea typeface="HGPｺﾞｼｯｸE" panose="020B0900000000000000" pitchFamily="50" charset="-128"/>
                </a:rPr>
                <a:t>を選びます</a:t>
              </a:r>
              <a:endParaRPr lang="en-US" altLang="ja-JP" sz="900" dirty="0">
                <a:latin typeface="HGPｺﾞｼｯｸE" panose="020B0900000000000000" pitchFamily="50" charset="-128"/>
                <a:ea typeface="HGPｺﾞｼｯｸE" panose="020B0900000000000000" pitchFamily="50" charset="-128"/>
              </a:endParaRPr>
            </a:p>
          </p:txBody>
        </p:sp>
      </p:grpSp>
      <p:sp>
        <p:nvSpPr>
          <p:cNvPr id="12330" name="テキスト ボックス 12329">
            <a:extLst>
              <a:ext uri="{FF2B5EF4-FFF2-40B4-BE49-F238E27FC236}">
                <a16:creationId xmlns:a16="http://schemas.microsoft.com/office/drawing/2014/main" id="{DF564F5A-AB77-253B-23DA-97F2F0191C49}"/>
              </a:ext>
            </a:extLst>
          </p:cNvPr>
          <p:cNvSpPr txBox="1"/>
          <p:nvPr/>
        </p:nvSpPr>
        <p:spPr>
          <a:xfrm>
            <a:off x="3299404"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6BA42C"/>
                </a:solidFill>
                <a:latin typeface="HGPｺﾞｼｯｸE" panose="020B0900000000000000" pitchFamily="50" charset="-128"/>
                <a:ea typeface="HGPｺﾞｼｯｸE" panose="020B0900000000000000" pitchFamily="50" charset="-128"/>
              </a:rPr>
              <a:t>税金</a:t>
            </a:r>
            <a:endParaRPr lang="en-US" altLang="ja-JP" sz="1400" dirty="0">
              <a:solidFill>
                <a:srgbClr val="6BA42C"/>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6BA42C"/>
                </a:solidFill>
                <a:latin typeface="HGPｺﾞｼｯｸE" panose="020B0900000000000000" pitchFamily="50" charset="-128"/>
                <a:ea typeface="HGPｺﾞｼｯｸE" panose="020B0900000000000000" pitchFamily="50" charset="-128"/>
              </a:rPr>
              <a:t>（国税）</a:t>
            </a:r>
            <a:endParaRPr lang="en-US" altLang="ja-JP" sz="1200" dirty="0">
              <a:solidFill>
                <a:srgbClr val="6BA42C"/>
              </a:solidFill>
              <a:latin typeface="HGPｺﾞｼｯｸE" panose="020B0900000000000000" pitchFamily="50" charset="-128"/>
              <a:ea typeface="HGPｺﾞｼｯｸE" panose="020B0900000000000000" pitchFamily="50" charset="-128"/>
            </a:endParaRPr>
          </a:p>
        </p:txBody>
      </p:sp>
      <p:sp>
        <p:nvSpPr>
          <p:cNvPr id="12331" name="テキスト ボックス 12330">
            <a:extLst>
              <a:ext uri="{FF2B5EF4-FFF2-40B4-BE49-F238E27FC236}">
                <a16:creationId xmlns:a16="http://schemas.microsoft.com/office/drawing/2014/main" id="{4B367FF0-5886-3E05-76A1-66A093B52C6E}"/>
              </a:ext>
            </a:extLst>
          </p:cNvPr>
          <p:cNvSpPr txBox="1"/>
          <p:nvPr/>
        </p:nvSpPr>
        <p:spPr>
          <a:xfrm>
            <a:off x="4971119" y="1743780"/>
            <a:ext cx="796033" cy="507639"/>
          </a:xfrm>
          <a:prstGeom prst="rect">
            <a:avLst/>
          </a:prstGeom>
          <a:noFill/>
        </p:spPr>
        <p:txBody>
          <a:bodyPr wrap="square" rtlCol="0">
            <a:spAutoFit/>
          </a:bodyPr>
          <a:lstStyle/>
          <a:p>
            <a:pPr algn="ctr">
              <a:spcBef>
                <a:spcPts val="0"/>
              </a:spcBef>
              <a:spcAft>
                <a:spcPts val="0"/>
              </a:spcAft>
            </a:pPr>
            <a:r>
              <a:rPr lang="ja-JP" altLang="en-US" sz="1400" dirty="0">
                <a:solidFill>
                  <a:srgbClr val="1F7EA9"/>
                </a:solidFill>
                <a:latin typeface="HGPｺﾞｼｯｸE" panose="020B0900000000000000" pitchFamily="50" charset="-128"/>
                <a:ea typeface="HGPｺﾞｼｯｸE" panose="020B0900000000000000" pitchFamily="50" charset="-128"/>
              </a:rPr>
              <a:t>税金</a:t>
            </a:r>
            <a:endParaRPr lang="en-US" altLang="ja-JP" sz="1400" dirty="0">
              <a:solidFill>
                <a:srgbClr val="1F7EA9"/>
              </a:solidFill>
              <a:latin typeface="HGPｺﾞｼｯｸE" panose="020B0900000000000000" pitchFamily="50" charset="-128"/>
              <a:ea typeface="HGPｺﾞｼｯｸE" panose="020B0900000000000000" pitchFamily="50" charset="-128"/>
            </a:endParaRPr>
          </a:p>
          <a:p>
            <a:pPr algn="ctr">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（地方税）</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grpSp>
        <p:nvGrpSpPr>
          <p:cNvPr id="10" name="グループ化 9">
            <a:extLst>
              <a:ext uri="{FF2B5EF4-FFF2-40B4-BE49-F238E27FC236}">
                <a16:creationId xmlns:a16="http://schemas.microsoft.com/office/drawing/2014/main" id="{34823C51-FF6F-9EBA-F8B5-7901BE70CAF0}"/>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07ECC775-802B-BAAF-0AAE-F48F4C961CA9}"/>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01555A36-F5A3-7DD1-697E-450A5DC21734}"/>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854336E6-DEEF-EECF-64E1-74BEA8128D52}"/>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2387" name="二等辺三角形 12386">
            <a:extLst>
              <a:ext uri="{FF2B5EF4-FFF2-40B4-BE49-F238E27FC236}">
                <a16:creationId xmlns:a16="http://schemas.microsoft.com/office/drawing/2014/main" id="{AFB5B66F-72B8-7D8D-2E8F-A3D6D8A4C3D2}"/>
              </a:ext>
            </a:extLst>
          </p:cNvPr>
          <p:cNvSpPr/>
          <p:nvPr/>
        </p:nvSpPr>
        <p:spPr>
          <a:xfrm rot="10800000">
            <a:off x="1363045" y="3451346"/>
            <a:ext cx="628038" cy="204009"/>
          </a:xfrm>
          <a:prstGeom prst="triangle">
            <a:avLst/>
          </a:prstGeom>
          <a:gradFill>
            <a:gsLst>
              <a:gs pos="0">
                <a:srgbClr val="78B832"/>
              </a:gs>
              <a:gs pos="100000">
                <a:srgbClr val="B8E08C">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23" name="グループ化 22">
            <a:extLst>
              <a:ext uri="{FF2B5EF4-FFF2-40B4-BE49-F238E27FC236}">
                <a16:creationId xmlns:a16="http://schemas.microsoft.com/office/drawing/2014/main" id="{85DD1DDA-708E-CF39-42AD-7A4889AF8384}"/>
              </a:ext>
            </a:extLst>
          </p:cNvPr>
          <p:cNvGrpSpPr/>
          <p:nvPr/>
        </p:nvGrpSpPr>
        <p:grpSpPr>
          <a:xfrm>
            <a:off x="6232922" y="3715330"/>
            <a:ext cx="2599637" cy="1512077"/>
            <a:chOff x="6232922" y="3715330"/>
            <a:chExt cx="2599637" cy="1512077"/>
          </a:xfrm>
        </p:grpSpPr>
        <p:sp>
          <p:nvSpPr>
            <p:cNvPr id="12291" name="四角形: 角を丸くする 12290">
              <a:extLst>
                <a:ext uri="{FF2B5EF4-FFF2-40B4-BE49-F238E27FC236}">
                  <a16:creationId xmlns:a16="http://schemas.microsoft.com/office/drawing/2014/main" id="{8F7C84A7-A0E1-BF60-C77C-828928FC25BF}"/>
                </a:ext>
              </a:extLst>
            </p:cNvPr>
            <p:cNvSpPr/>
            <p:nvPr/>
          </p:nvSpPr>
          <p:spPr bwMode="auto">
            <a:xfrm>
              <a:off x="6471852" y="3715330"/>
              <a:ext cx="2035742" cy="217276"/>
            </a:xfrm>
            <a:prstGeom prst="roundRect">
              <a:avLst>
                <a:gd name="adj" fmla="val 50000"/>
              </a:avLst>
            </a:prstGeom>
            <a:solidFill>
              <a:srgbClr val="36BFD2"/>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200" dirty="0">
                  <a:solidFill>
                    <a:schemeClr val="bg1"/>
                  </a:solidFill>
                  <a:latin typeface="+mn-ea"/>
                  <a:ea typeface="+mn-ea"/>
                </a:rPr>
                <a:t>都道府県・市区町村の議会</a:t>
              </a:r>
              <a:endParaRPr kumimoji="1" lang="ja-JP" altLang="en-US" sz="1200" b="0" i="0" u="none" strike="noStrike" cap="none" normalizeH="0" baseline="0" dirty="0">
                <a:ln>
                  <a:noFill/>
                </a:ln>
                <a:solidFill>
                  <a:schemeClr val="bg1"/>
                </a:solidFill>
                <a:effectLst/>
                <a:latin typeface="+mn-ea"/>
                <a:ea typeface="+mn-ea"/>
              </a:endParaRPr>
            </a:p>
          </p:txBody>
        </p:sp>
        <p:pic>
          <p:nvPicPr>
            <p:cNvPr id="12388" name="図 12387">
              <a:extLst>
                <a:ext uri="{FF2B5EF4-FFF2-40B4-BE49-F238E27FC236}">
                  <a16:creationId xmlns:a16="http://schemas.microsoft.com/office/drawing/2014/main" id="{D2D3156E-7067-36EC-696D-646744BEE8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232922" y="4014778"/>
              <a:ext cx="2599637" cy="1212629"/>
            </a:xfrm>
            <a:prstGeom prst="rect">
              <a:avLst/>
            </a:prstGeom>
          </p:spPr>
        </p:pic>
      </p:grpSp>
      <p:grpSp>
        <p:nvGrpSpPr>
          <p:cNvPr id="21" name="グループ化 20">
            <a:extLst>
              <a:ext uri="{FF2B5EF4-FFF2-40B4-BE49-F238E27FC236}">
                <a16:creationId xmlns:a16="http://schemas.microsoft.com/office/drawing/2014/main" id="{0F943795-E427-1DDB-0B85-B662ECFB961D}"/>
              </a:ext>
            </a:extLst>
          </p:cNvPr>
          <p:cNvGrpSpPr/>
          <p:nvPr/>
        </p:nvGrpSpPr>
        <p:grpSpPr>
          <a:xfrm>
            <a:off x="659193" y="3715330"/>
            <a:ext cx="2035742" cy="1506300"/>
            <a:chOff x="659193" y="3715330"/>
            <a:chExt cx="2035742" cy="1506300"/>
          </a:xfrm>
        </p:grpSpPr>
        <p:sp>
          <p:nvSpPr>
            <p:cNvPr id="12294" name="四角形: 角を丸くする 12293">
              <a:extLst>
                <a:ext uri="{FF2B5EF4-FFF2-40B4-BE49-F238E27FC236}">
                  <a16:creationId xmlns:a16="http://schemas.microsoft.com/office/drawing/2014/main" id="{6868D2FF-A401-84C9-22FB-072A192A72A6}"/>
                </a:ext>
              </a:extLst>
            </p:cNvPr>
            <p:cNvSpPr/>
            <p:nvPr/>
          </p:nvSpPr>
          <p:spPr bwMode="auto">
            <a:xfrm>
              <a:off x="659193" y="3715330"/>
              <a:ext cx="2035742" cy="217276"/>
            </a:xfrm>
            <a:prstGeom prst="roundRect">
              <a:avLst>
                <a:gd name="adj" fmla="val 50000"/>
              </a:avLst>
            </a:prstGeom>
            <a:solidFill>
              <a:srgbClr val="92D050"/>
            </a:solidFill>
            <a:ln w="6350" cap="flat" cmpd="sng" algn="ctr">
              <a:noFill/>
              <a:prstDash val="solid"/>
              <a:round/>
              <a:headEnd type="none" w="med" len="med"/>
              <a:tailEnd type="none" w="med" len="med"/>
            </a:ln>
            <a:effectLst/>
          </p:spPr>
          <p:txBody>
            <a:bodyPr vert="horz" wrap="square" lIns="91440" tIns="0" rIns="9144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200" b="0" i="0" u="none" strike="noStrike" cap="none" normalizeH="0" baseline="0" dirty="0">
                  <a:ln>
                    <a:noFill/>
                  </a:ln>
                  <a:solidFill>
                    <a:schemeClr val="bg1"/>
                  </a:solidFill>
                  <a:effectLst/>
                  <a:latin typeface="+mn-ea"/>
                  <a:ea typeface="+mn-ea"/>
                </a:rPr>
                <a:t>国会</a:t>
              </a:r>
            </a:p>
          </p:txBody>
        </p:sp>
        <p:pic>
          <p:nvPicPr>
            <p:cNvPr id="12389" name="図 12388">
              <a:extLst>
                <a:ext uri="{FF2B5EF4-FFF2-40B4-BE49-F238E27FC236}">
                  <a16:creationId xmlns:a16="http://schemas.microsoft.com/office/drawing/2014/main" id="{B9E344A8-436D-BF86-51BD-63CEA6D6988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66485" y="4014778"/>
              <a:ext cx="1821158" cy="1206852"/>
            </a:xfrm>
            <a:prstGeom prst="rect">
              <a:avLst/>
            </a:prstGeom>
          </p:spPr>
        </p:pic>
      </p:grpSp>
      <p:grpSp>
        <p:nvGrpSpPr>
          <p:cNvPr id="19" name="グループ化 18">
            <a:extLst>
              <a:ext uri="{FF2B5EF4-FFF2-40B4-BE49-F238E27FC236}">
                <a16:creationId xmlns:a16="http://schemas.microsoft.com/office/drawing/2014/main" id="{E219B6A8-3243-B69D-6506-891A738FC16E}"/>
              </a:ext>
            </a:extLst>
          </p:cNvPr>
          <p:cNvGrpSpPr/>
          <p:nvPr/>
        </p:nvGrpSpPr>
        <p:grpSpPr>
          <a:xfrm>
            <a:off x="6931254" y="3201573"/>
            <a:ext cx="1103187" cy="453782"/>
            <a:chOff x="6931254" y="3201573"/>
            <a:chExt cx="1103187" cy="453782"/>
          </a:xfrm>
        </p:grpSpPr>
        <p:sp>
          <p:nvSpPr>
            <p:cNvPr id="12312" name="テキスト ボックス 12311">
              <a:extLst>
                <a:ext uri="{FF2B5EF4-FFF2-40B4-BE49-F238E27FC236}">
                  <a16:creationId xmlns:a16="http://schemas.microsoft.com/office/drawing/2014/main" id="{437FA3C0-4E11-77F0-ACB1-5674064BC69F}"/>
                </a:ext>
              </a:extLst>
            </p:cNvPr>
            <p:cNvSpPr txBox="1"/>
            <p:nvPr/>
          </p:nvSpPr>
          <p:spPr>
            <a:xfrm>
              <a:off x="6931254" y="3201573"/>
              <a:ext cx="1103187" cy="270652"/>
            </a:xfrm>
            <a:prstGeom prst="rect">
              <a:avLst/>
            </a:prstGeom>
            <a:noFill/>
          </p:spPr>
          <p:txBody>
            <a:bodyPr wrap="none" rtlCol="0">
              <a:spAutoFit/>
            </a:bodyPr>
            <a:lstStyle/>
            <a:p>
              <a:pPr>
                <a:lnSpc>
                  <a:spcPct val="110000"/>
                </a:lnSpc>
                <a:spcBef>
                  <a:spcPts val="0"/>
                </a:spcBef>
                <a:spcAft>
                  <a:spcPts val="0"/>
                </a:spcAft>
              </a:pPr>
              <a:r>
                <a:rPr lang="ja-JP" altLang="en-US" sz="1200" dirty="0">
                  <a:solidFill>
                    <a:srgbClr val="1F7EA9"/>
                  </a:solidFill>
                  <a:latin typeface="HGPｺﾞｼｯｸE" panose="020B0900000000000000" pitchFamily="50" charset="-128"/>
                  <a:ea typeface="HGPｺﾞｼｯｸE" panose="020B0900000000000000" pitchFamily="50" charset="-128"/>
                </a:rPr>
                <a:t>予算案の提出</a:t>
              </a:r>
              <a:endParaRPr lang="en-US" altLang="ja-JP" sz="1200" dirty="0">
                <a:solidFill>
                  <a:srgbClr val="1F7EA9"/>
                </a:solidFill>
                <a:latin typeface="HGPｺﾞｼｯｸE" panose="020B0900000000000000" pitchFamily="50" charset="-128"/>
                <a:ea typeface="HGPｺﾞｼｯｸE" panose="020B0900000000000000" pitchFamily="50" charset="-128"/>
              </a:endParaRPr>
            </a:p>
          </p:txBody>
        </p:sp>
        <p:sp>
          <p:nvSpPr>
            <p:cNvPr id="12392" name="二等辺三角形 12391">
              <a:extLst>
                <a:ext uri="{FF2B5EF4-FFF2-40B4-BE49-F238E27FC236}">
                  <a16:creationId xmlns:a16="http://schemas.microsoft.com/office/drawing/2014/main" id="{93CEB8C1-13F2-EB05-6559-1426726657AB}"/>
                </a:ext>
              </a:extLst>
            </p:cNvPr>
            <p:cNvSpPr/>
            <p:nvPr/>
          </p:nvSpPr>
          <p:spPr>
            <a:xfrm rot="10800000">
              <a:off x="7159044" y="3451346"/>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sp>
        <p:nvSpPr>
          <p:cNvPr id="12393" name="二等辺三角形 12392">
            <a:extLst>
              <a:ext uri="{FF2B5EF4-FFF2-40B4-BE49-F238E27FC236}">
                <a16:creationId xmlns:a16="http://schemas.microsoft.com/office/drawing/2014/main" id="{911ABF65-E4D3-52AA-4620-0F74EDECF12C}"/>
              </a:ext>
            </a:extLst>
          </p:cNvPr>
          <p:cNvSpPr/>
          <p:nvPr/>
        </p:nvSpPr>
        <p:spPr>
          <a:xfrm rot="10800000">
            <a:off x="7218721" y="5257872"/>
            <a:ext cx="628038" cy="204009"/>
          </a:xfrm>
          <a:prstGeom prst="triangle">
            <a:avLst/>
          </a:prstGeom>
          <a:gradFill>
            <a:gsLst>
              <a:gs pos="0">
                <a:srgbClr val="2BA3D9"/>
              </a:gs>
              <a:gs pos="100000">
                <a:srgbClr val="A0D6EE">
                  <a:alpha val="0"/>
                </a:srgbClr>
              </a:gs>
            </a:gsLst>
            <a:lin ang="5400000" scaled="1"/>
          </a:gra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sp>
        <p:nvSpPr>
          <p:cNvPr id="12297" name="矢印: 折線 12296">
            <a:extLst>
              <a:ext uri="{FF2B5EF4-FFF2-40B4-BE49-F238E27FC236}">
                <a16:creationId xmlns:a16="http://schemas.microsoft.com/office/drawing/2014/main" id="{ACDEDA1E-3616-43ED-C1E9-C56A10E3656E}"/>
              </a:ext>
            </a:extLst>
          </p:cNvPr>
          <p:cNvSpPr/>
          <p:nvPr/>
        </p:nvSpPr>
        <p:spPr>
          <a:xfrm>
            <a:off x="4597273" y="1416426"/>
            <a:ext cx="1543726" cy="3571442"/>
          </a:xfrm>
          <a:prstGeom prst="bentArrow">
            <a:avLst>
              <a:gd name="adj1" fmla="val 11677"/>
              <a:gd name="adj2" fmla="val 11675"/>
              <a:gd name="adj3" fmla="val 16276"/>
              <a:gd name="adj4" fmla="val 19948"/>
            </a:avLst>
          </a:prstGeom>
          <a:solidFill>
            <a:srgbClr val="69CFD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4" name="矢印: 折線 12393">
            <a:extLst>
              <a:ext uri="{FF2B5EF4-FFF2-40B4-BE49-F238E27FC236}">
                <a16:creationId xmlns:a16="http://schemas.microsoft.com/office/drawing/2014/main" id="{0BE8F179-B2C9-B42A-CEC1-E5697CDE62F8}"/>
              </a:ext>
            </a:extLst>
          </p:cNvPr>
          <p:cNvSpPr/>
          <p:nvPr/>
        </p:nvSpPr>
        <p:spPr>
          <a:xfrm flipH="1">
            <a:off x="3043321" y="1416426"/>
            <a:ext cx="1503406" cy="3571442"/>
          </a:xfrm>
          <a:prstGeom prst="bentArrow">
            <a:avLst>
              <a:gd name="adj1" fmla="val 12609"/>
              <a:gd name="adj2" fmla="val 12377"/>
              <a:gd name="adj3" fmla="val 14932"/>
              <a:gd name="adj4" fmla="val 17609"/>
            </a:avLst>
          </a:prstGeom>
          <a:solidFill>
            <a:srgbClr val="92D050"/>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ts val="0"/>
              </a:spcBef>
              <a:spcAft>
                <a:spcPts val="0"/>
              </a:spcAft>
            </a:pPr>
            <a:endParaRPr lang="ja-JP" altLang="en-US" sz="2000">
              <a:solidFill>
                <a:schemeClr val="bg1"/>
              </a:solidFill>
              <a:latin typeface="HGPｺﾞｼｯｸE" panose="020B0900000000000000" pitchFamily="50" charset="-128"/>
              <a:ea typeface="HGPｺﾞｼｯｸE" panose="020B0900000000000000" pitchFamily="50" charset="-128"/>
            </a:endParaRPr>
          </a:p>
        </p:txBody>
      </p:sp>
      <p:sp>
        <p:nvSpPr>
          <p:cNvPr id="12397" name="矢印: 折線 12396">
            <a:extLst>
              <a:ext uri="{FF2B5EF4-FFF2-40B4-BE49-F238E27FC236}">
                <a16:creationId xmlns:a16="http://schemas.microsoft.com/office/drawing/2014/main" id="{7FBCAC7B-ACBB-0D8C-C270-1CB078A822F6}"/>
              </a:ext>
            </a:extLst>
          </p:cNvPr>
          <p:cNvSpPr/>
          <p:nvPr/>
        </p:nvSpPr>
        <p:spPr>
          <a:xfrm>
            <a:off x="4852330" y="3655354"/>
            <a:ext cx="1271006" cy="1332513"/>
          </a:xfrm>
          <a:prstGeom prst="bentArrow">
            <a:avLst>
              <a:gd name="adj1" fmla="val 12284"/>
              <a:gd name="adj2" fmla="val 12419"/>
              <a:gd name="adj3" fmla="val 16066"/>
              <a:gd name="adj4" fmla="val 13849"/>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algn="ctr" eaLnBrk="1" hangingPunct="1"/>
            <a:endParaRPr lang="ja-JP" altLang="en-US" sz="1200">
              <a:solidFill>
                <a:schemeClr val="bg1"/>
              </a:solidFill>
              <a:latin typeface="+mn-ea"/>
            </a:endParaRPr>
          </a:p>
        </p:txBody>
      </p:sp>
      <p:grpSp>
        <p:nvGrpSpPr>
          <p:cNvPr id="12396" name="グループ化 12395">
            <a:extLst>
              <a:ext uri="{FF2B5EF4-FFF2-40B4-BE49-F238E27FC236}">
                <a16:creationId xmlns:a16="http://schemas.microsoft.com/office/drawing/2014/main" id="{6BEEDA63-CAB9-A2A9-EB1E-AC95B308A09E}"/>
              </a:ext>
            </a:extLst>
          </p:cNvPr>
          <p:cNvGrpSpPr/>
          <p:nvPr/>
        </p:nvGrpSpPr>
        <p:grpSpPr>
          <a:xfrm>
            <a:off x="3344844" y="4771999"/>
            <a:ext cx="2454312" cy="1453558"/>
            <a:chOff x="3344844" y="4762571"/>
            <a:chExt cx="2454312" cy="1453558"/>
          </a:xfrm>
        </p:grpSpPr>
        <p:pic>
          <p:nvPicPr>
            <p:cNvPr id="12385" name="図 12384">
              <a:extLst>
                <a:ext uri="{FF2B5EF4-FFF2-40B4-BE49-F238E27FC236}">
                  <a16:creationId xmlns:a16="http://schemas.microsoft.com/office/drawing/2014/main" id="{08574FB3-BB49-B27F-5C6D-4BC98C4916D9}"/>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3693230" y="4762571"/>
              <a:ext cx="1757540" cy="1210660"/>
            </a:xfrm>
            <a:prstGeom prst="rect">
              <a:avLst/>
            </a:prstGeom>
          </p:spPr>
        </p:pic>
        <p:sp>
          <p:nvSpPr>
            <p:cNvPr id="12386" name="四角形: 角を丸くする 12385">
              <a:extLst>
                <a:ext uri="{FF2B5EF4-FFF2-40B4-BE49-F238E27FC236}">
                  <a16:creationId xmlns:a16="http://schemas.microsoft.com/office/drawing/2014/main" id="{6F869E7A-D828-654E-E2B5-03BA18595E36}"/>
                </a:ext>
              </a:extLst>
            </p:cNvPr>
            <p:cNvSpPr/>
            <p:nvPr/>
          </p:nvSpPr>
          <p:spPr bwMode="auto">
            <a:xfrm>
              <a:off x="3344844" y="5954179"/>
              <a:ext cx="2454312" cy="261950"/>
            </a:xfrm>
            <a:prstGeom prst="roundRect">
              <a:avLst>
                <a:gd name="adj" fmla="val 50000"/>
              </a:avLst>
            </a:prstGeom>
            <a:solidFill>
              <a:srgbClr val="F0A620"/>
            </a:solidFill>
            <a:ln w="6350" cap="flat" cmpd="sng" algn="ctr">
              <a:noFill/>
              <a:prstDash val="solid"/>
              <a:round/>
              <a:headEnd type="none" w="med" len="med"/>
              <a:tailEnd type="none" w="med" len="med"/>
            </a:ln>
            <a:effectLst/>
          </p:spPr>
          <p:txBody>
            <a:bodyPr vert="horz" wrap="square" lIns="91440" tIns="45720" rIns="91440" bIns="72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50" dirty="0">
                  <a:solidFill>
                    <a:schemeClr val="bg1"/>
                  </a:solidFill>
                  <a:latin typeface="+mn-ea"/>
                  <a:ea typeface="+mn-ea"/>
                </a:rPr>
                <a:t>国　民</a:t>
              </a:r>
              <a:endParaRPr kumimoji="1" lang="ja-JP" altLang="en-US" sz="1150" i="0" u="none" strike="noStrike" cap="none" normalizeH="0" baseline="0" dirty="0">
                <a:ln>
                  <a:noFill/>
                </a:ln>
                <a:solidFill>
                  <a:schemeClr val="bg1"/>
                </a:solidFill>
                <a:effectLst/>
                <a:latin typeface="+mn-ea"/>
                <a:ea typeface="+mn-ea"/>
              </a:endParaRPr>
            </a:p>
          </p:txBody>
        </p:sp>
      </p:grpSp>
      <p:sp>
        <p:nvSpPr>
          <p:cNvPr id="24" name="Rectangle 14">
            <a:extLst>
              <a:ext uri="{FF2B5EF4-FFF2-40B4-BE49-F238E27FC236}">
                <a16:creationId xmlns:a16="http://schemas.microsoft.com/office/drawing/2014/main" id="{FBE93CA3-0086-4011-9EF4-37C37BE19424}"/>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spTree>
    <p:extLst>
      <p:ext uri="{BB962C8B-B14F-4D97-AF65-F5344CB8AC3E}">
        <p14:creationId xmlns:p14="http://schemas.microsoft.com/office/powerpoint/2010/main" val="144261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306">
                                            <p:txEl>
                                              <p:pRg st="0" end="0"/>
                                            </p:txEl>
                                          </p:spTgt>
                                        </p:tgtEl>
                                        <p:attrNameLst>
                                          <p:attrName>style.visibility</p:attrName>
                                        </p:attrNameLst>
                                      </p:cBhvr>
                                      <p:to>
                                        <p:strVal val="visible"/>
                                      </p:to>
                                    </p:set>
                                    <p:animEffect transition="in" filter="wipe(left)">
                                      <p:cBhvr>
                                        <p:cTn id="7" dur="1750"/>
                                        <p:tgtEl>
                                          <p:spTgt spid="123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396"/>
                                        </p:tgtEl>
                                        <p:attrNameLst>
                                          <p:attrName>style.visibility</p:attrName>
                                        </p:attrNameLst>
                                      </p:cBhvr>
                                      <p:to>
                                        <p:strVal val="visible"/>
                                      </p:to>
                                    </p:set>
                                    <p:animEffect transition="in" filter="fade">
                                      <p:cBhvr>
                                        <p:cTn id="12" dur="500"/>
                                        <p:tgtEl>
                                          <p:spTgt spid="12396"/>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394"/>
                                        </p:tgtEl>
                                        <p:attrNameLst>
                                          <p:attrName>style.visibility</p:attrName>
                                        </p:attrNameLst>
                                      </p:cBhvr>
                                      <p:to>
                                        <p:strVal val="visible"/>
                                      </p:to>
                                    </p:set>
                                    <p:animEffect transition="in" filter="fade">
                                      <p:cBhvr>
                                        <p:cTn id="21" dur="500"/>
                                        <p:tgtEl>
                                          <p:spTgt spid="1239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330"/>
                                        </p:tgtEl>
                                        <p:attrNameLst>
                                          <p:attrName>style.visibility</p:attrName>
                                        </p:attrNameLst>
                                      </p:cBhvr>
                                      <p:to>
                                        <p:strVal val="visible"/>
                                      </p:to>
                                    </p:set>
                                    <p:animEffect transition="in" filter="fade">
                                      <p:cBhvr>
                                        <p:cTn id="24" dur="500"/>
                                        <p:tgtEl>
                                          <p:spTgt spid="123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297"/>
                                        </p:tgtEl>
                                        <p:attrNameLst>
                                          <p:attrName>style.visibility</p:attrName>
                                        </p:attrNameLst>
                                      </p:cBhvr>
                                      <p:to>
                                        <p:strVal val="visible"/>
                                      </p:to>
                                    </p:set>
                                    <p:animEffect transition="in" filter="fade">
                                      <p:cBhvr>
                                        <p:cTn id="27" dur="500"/>
                                        <p:tgtEl>
                                          <p:spTgt spid="1229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331"/>
                                        </p:tgtEl>
                                        <p:attrNameLst>
                                          <p:attrName>style.visibility</p:attrName>
                                        </p:attrNameLst>
                                      </p:cBhvr>
                                      <p:to>
                                        <p:strVal val="visible"/>
                                      </p:to>
                                    </p:set>
                                    <p:animEffect transition="in" filter="fade">
                                      <p:cBhvr>
                                        <p:cTn id="30" dur="500"/>
                                        <p:tgtEl>
                                          <p:spTgt spid="12331"/>
                                        </p:tgtEl>
                                      </p:cBhvr>
                                    </p:animEffect>
                                  </p:childTnLst>
                                </p:cTn>
                              </p:par>
                              <p:par>
                                <p:cTn id="31" presetID="10"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308"/>
                                        </p:tgtEl>
                                        <p:attrNameLst>
                                          <p:attrName>style.visibility</p:attrName>
                                        </p:attrNameLst>
                                      </p:cBhvr>
                                      <p:to>
                                        <p:strVal val="visible"/>
                                      </p:to>
                                    </p:set>
                                    <p:animEffect transition="in" filter="fade">
                                      <p:cBhvr>
                                        <p:cTn id="39" dur="500"/>
                                        <p:tgtEl>
                                          <p:spTgt spid="12308"/>
                                        </p:tgtEl>
                                      </p:cBhvr>
                                    </p:animEffect>
                                  </p:childTnLst>
                                </p:cTn>
                              </p:par>
                              <p:par>
                                <p:cTn id="40" presetID="10" presetClass="entr" presetSubtype="0" fill="hold" nodeType="withEffect">
                                  <p:stCondLst>
                                    <p:cond delay="0"/>
                                  </p:stCondLst>
                                  <p:childTnLst>
                                    <p:set>
                                      <p:cBhvr>
                                        <p:cTn id="41" dur="1" fill="hold">
                                          <p:stCondLst>
                                            <p:cond delay="0"/>
                                          </p:stCondLst>
                                        </p:cTn>
                                        <p:tgtEl>
                                          <p:spTgt spid="12327"/>
                                        </p:tgtEl>
                                        <p:attrNameLst>
                                          <p:attrName>style.visibility</p:attrName>
                                        </p:attrNameLst>
                                      </p:cBhvr>
                                      <p:to>
                                        <p:strVal val="visible"/>
                                      </p:to>
                                    </p:set>
                                    <p:animEffect transition="in" filter="fade">
                                      <p:cBhvr>
                                        <p:cTn id="42" dur="500"/>
                                        <p:tgtEl>
                                          <p:spTgt spid="12327"/>
                                        </p:tgtEl>
                                      </p:cBhvr>
                                    </p:animEffect>
                                  </p:childTnLst>
                                </p:cTn>
                              </p:par>
                              <p:par>
                                <p:cTn id="43" presetID="10" presetClass="entr" presetSubtype="0" fill="hold"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296"/>
                                        </p:tgtEl>
                                        <p:attrNameLst>
                                          <p:attrName>style.visibility</p:attrName>
                                        </p:attrNameLst>
                                      </p:cBhvr>
                                      <p:to>
                                        <p:strVal val="visible"/>
                                      </p:to>
                                    </p:set>
                                    <p:animEffect transition="in" filter="fade">
                                      <p:cBhvr>
                                        <p:cTn id="48" dur="500"/>
                                        <p:tgtEl>
                                          <p:spTgt spid="12296"/>
                                        </p:tgtEl>
                                      </p:cBhvr>
                                    </p:animEffect>
                                  </p:childTnLst>
                                </p:cTn>
                              </p:par>
                              <p:par>
                                <p:cTn id="49" presetID="10" presetClass="entr" presetSubtype="0" fill="hold" nodeType="withEffect">
                                  <p:stCondLst>
                                    <p:cond delay="0"/>
                                  </p:stCondLst>
                                  <p:childTnLst>
                                    <p:set>
                                      <p:cBhvr>
                                        <p:cTn id="50" dur="1" fill="hold">
                                          <p:stCondLst>
                                            <p:cond delay="0"/>
                                          </p:stCondLst>
                                        </p:cTn>
                                        <p:tgtEl>
                                          <p:spTgt spid="12321"/>
                                        </p:tgtEl>
                                        <p:attrNameLst>
                                          <p:attrName>style.visibility</p:attrName>
                                        </p:attrNameLst>
                                      </p:cBhvr>
                                      <p:to>
                                        <p:strVal val="visible"/>
                                      </p:to>
                                    </p:set>
                                    <p:animEffect transition="in" filter="fade">
                                      <p:cBhvr>
                                        <p:cTn id="51" dur="500"/>
                                        <p:tgtEl>
                                          <p:spTgt spid="12321"/>
                                        </p:tgtEl>
                                      </p:cBhvr>
                                    </p:animEffect>
                                  </p:childTnLst>
                                </p:cTn>
                              </p:par>
                              <p:par>
                                <p:cTn id="52" presetID="10" presetClass="entr" presetSubtype="0" fill="hold"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397"/>
                                        </p:tgtEl>
                                        <p:attrNameLst>
                                          <p:attrName>style.visibility</p:attrName>
                                        </p:attrNameLst>
                                      </p:cBhvr>
                                      <p:to>
                                        <p:strVal val="visible"/>
                                      </p:to>
                                    </p:set>
                                    <p:animEffect transition="in" filter="fade">
                                      <p:cBhvr>
                                        <p:cTn id="57" dur="500"/>
                                        <p:tgtEl>
                                          <p:spTgt spid="12397"/>
                                        </p:tgtEl>
                                      </p:cBhvr>
                                    </p:animEffect>
                                  </p:childTnLst>
                                </p:cTn>
                              </p:par>
                              <p:par>
                                <p:cTn id="58" presetID="10" presetClass="entr" presetSubtype="0" fill="hold" nodeType="withEffect">
                                  <p:stCondLst>
                                    <p:cond delay="0"/>
                                  </p:stCondLst>
                                  <p:childTnLst>
                                    <p:set>
                                      <p:cBhvr>
                                        <p:cTn id="59" dur="1" fill="hold">
                                          <p:stCondLst>
                                            <p:cond delay="0"/>
                                          </p:stCondLst>
                                        </p:cTn>
                                        <p:tgtEl>
                                          <p:spTgt spid="12324"/>
                                        </p:tgtEl>
                                        <p:attrNameLst>
                                          <p:attrName>style.visibility</p:attrName>
                                        </p:attrNameLst>
                                      </p:cBhvr>
                                      <p:to>
                                        <p:strVal val="visible"/>
                                      </p:to>
                                    </p:set>
                                    <p:animEffect transition="in" filter="fade">
                                      <p:cBhvr>
                                        <p:cTn id="60" dur="500"/>
                                        <p:tgtEl>
                                          <p:spTgt spid="123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2305"/>
                                        </p:tgtEl>
                                        <p:attrNameLst>
                                          <p:attrName>style.visibility</p:attrName>
                                        </p:attrNameLst>
                                      </p:cBhvr>
                                      <p:to>
                                        <p:strVal val="visible"/>
                                      </p:to>
                                    </p:set>
                                    <p:animEffect transition="in" filter="fade">
                                      <p:cBhvr>
                                        <p:cTn id="63" dur="500"/>
                                        <p:tgtEl>
                                          <p:spTgt spid="1230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2387"/>
                                        </p:tgtEl>
                                        <p:attrNameLst>
                                          <p:attrName>style.visibility</p:attrName>
                                        </p:attrNameLst>
                                      </p:cBhvr>
                                      <p:to>
                                        <p:strVal val="visible"/>
                                      </p:to>
                                    </p:set>
                                    <p:animEffect transition="in" filter="fade">
                                      <p:cBhvr>
                                        <p:cTn id="66" dur="500"/>
                                        <p:tgtEl>
                                          <p:spTgt spid="12387"/>
                                        </p:tgtEl>
                                      </p:cBhvr>
                                    </p:animEffect>
                                  </p:childTnLst>
                                </p:cTn>
                              </p:par>
                              <p:par>
                                <p:cTn id="67" presetID="10" presetClass="entr" presetSubtype="0" fill="hold" nodeType="with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fade">
                                      <p:cBhvr>
                                        <p:cTn id="69" dur="500"/>
                                        <p:tgtEl>
                                          <p:spTgt spid="1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302"/>
                                        </p:tgtEl>
                                        <p:attrNameLst>
                                          <p:attrName>style.visibility</p:attrName>
                                        </p:attrNameLst>
                                      </p:cBhvr>
                                      <p:to>
                                        <p:strVal val="visible"/>
                                      </p:to>
                                    </p:set>
                                    <p:animEffect transition="in" filter="fade">
                                      <p:cBhvr>
                                        <p:cTn id="72" dur="500"/>
                                        <p:tgtEl>
                                          <p:spTgt spid="1230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93"/>
                                        </p:tgtEl>
                                        <p:attrNameLst>
                                          <p:attrName>style.visibility</p:attrName>
                                        </p:attrNameLst>
                                      </p:cBhvr>
                                      <p:to>
                                        <p:strVal val="visible"/>
                                      </p:to>
                                    </p:set>
                                    <p:animEffect transition="in" filter="fade">
                                      <p:cBhvr>
                                        <p:cTn id="75" dur="500"/>
                                        <p:tgtEl>
                                          <p:spTgt spid="12393"/>
                                        </p:tgtEl>
                                      </p:cBhvr>
                                    </p:animEffect>
                                  </p:childTnLst>
                                </p:cTn>
                              </p:par>
                              <p:par>
                                <p:cTn id="76" presetID="10" presetClass="entr" presetSubtype="0" fill="hold" nodeType="withEffect">
                                  <p:stCondLst>
                                    <p:cond delay="0"/>
                                  </p:stCondLst>
                                  <p:childTnLst>
                                    <p:set>
                                      <p:cBhvr>
                                        <p:cTn id="77" dur="1" fill="hold">
                                          <p:stCondLst>
                                            <p:cond delay="0"/>
                                          </p:stCondLst>
                                        </p:cTn>
                                        <p:tgtEl>
                                          <p:spTgt spid="12313"/>
                                        </p:tgtEl>
                                        <p:attrNameLst>
                                          <p:attrName>style.visibility</p:attrName>
                                        </p:attrNameLst>
                                      </p:cBhvr>
                                      <p:to>
                                        <p:strVal val="visible"/>
                                      </p:to>
                                    </p:set>
                                    <p:animEffect transition="in" filter="fade">
                                      <p:cBhvr>
                                        <p:cTn id="78" dur="500"/>
                                        <p:tgtEl>
                                          <p:spTgt spid="12313"/>
                                        </p:tgtEl>
                                      </p:cBhvr>
                                    </p:animEffect>
                                  </p:childTnLst>
                                </p:cTn>
                              </p:par>
                              <p:par>
                                <p:cTn id="79" presetID="10" presetClass="entr" presetSubtype="0" fill="hold" nodeType="withEffect">
                                  <p:stCondLst>
                                    <p:cond delay="0"/>
                                  </p:stCondLst>
                                  <p:childTnLst>
                                    <p:set>
                                      <p:cBhvr>
                                        <p:cTn id="80" dur="1" fill="hold">
                                          <p:stCondLst>
                                            <p:cond delay="0"/>
                                          </p:stCondLst>
                                        </p:cTn>
                                        <p:tgtEl>
                                          <p:spTgt spid="12317"/>
                                        </p:tgtEl>
                                        <p:attrNameLst>
                                          <p:attrName>style.visibility</p:attrName>
                                        </p:attrNameLst>
                                      </p:cBhvr>
                                      <p:to>
                                        <p:strVal val="visible"/>
                                      </p:to>
                                    </p:set>
                                    <p:animEffect transition="in" filter="fade">
                                      <p:cBhvr>
                                        <p:cTn id="81" dur="500"/>
                                        <p:tgtEl>
                                          <p:spTgt spid="123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6" grpId="0" animBg="1"/>
      <p:bldP spid="12302" grpId="0" animBg="1"/>
      <p:bldP spid="12305" grpId="0"/>
      <p:bldP spid="12308" grpId="0" animBg="1"/>
      <p:bldP spid="12330" grpId="0"/>
      <p:bldP spid="12331" grpId="0"/>
      <p:bldP spid="12387" grpId="0" animBg="1"/>
      <p:bldP spid="12393" grpId="0" animBg="1"/>
      <p:bldP spid="12297" grpId="0" animBg="1"/>
      <p:bldP spid="12394" grpId="0" animBg="1"/>
      <p:bldP spid="12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AutoShape 353">
            <a:extLst>
              <a:ext uri="{FF2B5EF4-FFF2-40B4-BE49-F238E27FC236}">
                <a16:creationId xmlns:a16="http://schemas.microsoft.com/office/drawing/2014/main" id="{FFB3A0D5-964F-CE78-D0A3-7DA89FA6488E}"/>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8" name="テキスト ボックス 17">
            <a:extLst>
              <a:ext uri="{FF2B5EF4-FFF2-40B4-BE49-F238E27FC236}">
                <a16:creationId xmlns:a16="http://schemas.microsoft.com/office/drawing/2014/main" id="{BFC59406-BE32-0A1E-EB10-9B231ABF7CF4}"/>
              </a:ext>
            </a:extLst>
          </p:cNvPr>
          <p:cNvSpPr txBox="1"/>
          <p:nvPr/>
        </p:nvSpPr>
        <p:spPr>
          <a:xfrm>
            <a:off x="340205" y="2438019"/>
            <a:ext cx="8479945" cy="369131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dirty="0">
                <a:latin typeface="+mn-ea"/>
              </a:rPr>
              <a:t>2025</a:t>
            </a:r>
            <a:r>
              <a:rPr kumimoji="1" lang="ja-JP" altLang="en-US" dirty="0">
                <a:latin typeface="+mn-ea"/>
              </a:rPr>
              <a:t>年度（令和７年度）予算の国の一般会計歳出</a:t>
            </a:r>
            <a:r>
              <a:rPr kumimoji="1" lang="en-US" altLang="ja-JP" sz="2000" dirty="0">
                <a:solidFill>
                  <a:srgbClr val="005BAD"/>
                </a:solidFill>
                <a:latin typeface="+mn-ea"/>
              </a:rPr>
              <a:t>115.2</a:t>
            </a:r>
            <a:r>
              <a:rPr kumimoji="1" lang="ja-JP" altLang="en-US" sz="2000" dirty="0">
                <a:solidFill>
                  <a:srgbClr val="005BAD"/>
                </a:solidFill>
                <a:latin typeface="+mn-ea"/>
              </a:rPr>
              <a:t>兆円</a:t>
            </a:r>
            <a:r>
              <a:rPr kumimoji="1" lang="ja-JP" altLang="en-US" dirty="0">
                <a:latin typeface="+mn-ea"/>
              </a:rPr>
              <a:t>は、主に、</a:t>
            </a:r>
            <a:r>
              <a:rPr kumimoji="1" lang="ja-JP" altLang="en-US" sz="2000" dirty="0">
                <a:solidFill>
                  <a:srgbClr val="005BAD"/>
                </a:solidFill>
                <a:latin typeface="+mn-ea"/>
              </a:rPr>
              <a:t>①社会保障、②国債費、③地方交付税交付金等に使われており、これらで約</a:t>
            </a:r>
            <a:r>
              <a:rPr kumimoji="1" lang="en-US" altLang="ja-JP" sz="2000" dirty="0">
                <a:solidFill>
                  <a:srgbClr val="005BAD"/>
                </a:solidFill>
                <a:latin typeface="+mn-ea"/>
              </a:rPr>
              <a:t>3/</a:t>
            </a:r>
            <a:r>
              <a:rPr lang="en-US" altLang="ja-JP" sz="2000" dirty="0">
                <a:solidFill>
                  <a:srgbClr val="005BAD"/>
                </a:solidFill>
                <a:latin typeface="+mn-ea"/>
              </a:rPr>
              <a:t>4</a:t>
            </a:r>
            <a:r>
              <a:rPr lang="ja-JP" altLang="en-US" sz="2000" dirty="0">
                <a:solidFill>
                  <a:srgbClr val="005BAD"/>
                </a:solidFill>
                <a:latin typeface="+mn-ea"/>
              </a:rPr>
              <a:t>　</a:t>
            </a:r>
            <a:r>
              <a:rPr kumimoji="1" lang="ja-JP" altLang="en-US" dirty="0">
                <a:latin typeface="+mn-ea"/>
              </a:rPr>
              <a:t>を占めています。</a:t>
            </a:r>
          </a:p>
          <a:p>
            <a:pPr marL="252000" indent="-252000">
              <a:lnSpc>
                <a:spcPct val="110000"/>
              </a:lnSpc>
              <a:spcBef>
                <a:spcPts val="1800"/>
              </a:spcBef>
              <a:buClr>
                <a:srgbClr val="005BAD"/>
              </a:buClr>
              <a:buFont typeface="Wingdings" panose="05000000000000000000" pitchFamily="2" charset="2"/>
              <a:buChar char="l"/>
            </a:pPr>
            <a:r>
              <a:rPr kumimoji="1" lang="en-US" altLang="ja-JP" dirty="0">
                <a:latin typeface="+mn-ea"/>
              </a:rPr>
              <a:t>2025</a:t>
            </a:r>
            <a:r>
              <a:rPr kumimoji="1" lang="ja-JP" altLang="en-US" dirty="0">
                <a:latin typeface="+mn-ea"/>
              </a:rPr>
              <a:t>年度（令和７年度）予算の国の一般会計歳入</a:t>
            </a:r>
            <a:r>
              <a:rPr kumimoji="1" lang="en-US" altLang="ja-JP" sz="2000" dirty="0">
                <a:solidFill>
                  <a:srgbClr val="005BAD"/>
                </a:solidFill>
                <a:latin typeface="+mn-ea"/>
              </a:rPr>
              <a:t>115.2</a:t>
            </a:r>
            <a:r>
              <a:rPr kumimoji="1" lang="ja-JP" altLang="en-US" sz="2000" dirty="0">
                <a:solidFill>
                  <a:srgbClr val="005BAD"/>
                </a:solidFill>
                <a:latin typeface="+mn-ea"/>
              </a:rPr>
              <a:t>兆円は、</a:t>
            </a:r>
            <a:r>
              <a:rPr kumimoji="1" lang="ja-JP" altLang="en-US" sz="2000" dirty="0">
                <a:solidFill>
                  <a:srgbClr val="005BAD"/>
                </a:solidFill>
                <a:latin typeface="+mn-ea"/>
                <a:ea typeface="+mn-ea"/>
              </a:rPr>
              <a:t>税収等と公債金（借金）で構成</a:t>
            </a:r>
            <a:r>
              <a:rPr kumimoji="1" lang="ja-JP" altLang="en-US" dirty="0">
                <a:latin typeface="+mn-ea"/>
                <a:ea typeface="+mn-ea"/>
              </a:rPr>
              <a:t>されています。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dirty="0">
                <a:latin typeface="+mn-ea"/>
                <a:ea typeface="+mn-ea"/>
              </a:rPr>
              <a:t>現在、</a:t>
            </a:r>
            <a:r>
              <a:rPr kumimoji="1" lang="ja-JP" altLang="en-US" sz="2000" dirty="0">
                <a:solidFill>
                  <a:srgbClr val="005BAD"/>
                </a:solidFill>
                <a:latin typeface="+mn-ea"/>
              </a:rPr>
              <a:t>税収等では歳出全体の約</a:t>
            </a:r>
            <a:r>
              <a:rPr kumimoji="1" lang="en-US" altLang="ja-JP" sz="2000" dirty="0">
                <a:solidFill>
                  <a:srgbClr val="005BAD"/>
                </a:solidFill>
                <a:latin typeface="+mn-ea"/>
              </a:rPr>
              <a:t>3/</a:t>
            </a:r>
            <a:r>
              <a:rPr lang="en-US" altLang="ja-JP" sz="2000" dirty="0">
                <a:solidFill>
                  <a:srgbClr val="005BAD"/>
                </a:solidFill>
                <a:latin typeface="+mn-ea"/>
              </a:rPr>
              <a:t>4</a:t>
            </a:r>
            <a:r>
              <a:rPr kumimoji="1" lang="ja-JP" altLang="en-US" sz="2000" dirty="0">
                <a:solidFill>
                  <a:srgbClr val="005BAD"/>
                </a:solidFill>
                <a:latin typeface="+mn-ea"/>
              </a:rPr>
              <a:t>しか賄えておらず、</a:t>
            </a:r>
            <a:r>
              <a:rPr kumimoji="1" lang="ja-JP" altLang="en-US" sz="2000" dirty="0">
                <a:solidFill>
                  <a:srgbClr val="005BAD"/>
                </a:solidFill>
                <a:latin typeface="+mn-ea"/>
                <a:ea typeface="+mn-ea"/>
              </a:rPr>
              <a:t>残りの約</a:t>
            </a:r>
            <a:r>
              <a:rPr kumimoji="1" lang="en-US" altLang="ja-JP" sz="2000" dirty="0">
                <a:solidFill>
                  <a:srgbClr val="005BAD"/>
                </a:solidFill>
                <a:latin typeface="+mn-ea"/>
                <a:ea typeface="+mn-ea"/>
              </a:rPr>
              <a:t>1/</a:t>
            </a:r>
            <a:r>
              <a:rPr lang="en-US" altLang="ja-JP" sz="2000" dirty="0">
                <a:solidFill>
                  <a:srgbClr val="005BAD"/>
                </a:solidFill>
                <a:latin typeface="+mn-ea"/>
                <a:ea typeface="+mn-ea"/>
              </a:rPr>
              <a:t>4</a:t>
            </a:r>
            <a:r>
              <a:rPr kumimoji="1" lang="ja-JP" altLang="en-US" sz="2000" dirty="0">
                <a:solidFill>
                  <a:srgbClr val="005BAD"/>
                </a:solidFill>
                <a:latin typeface="+mn-ea"/>
                <a:ea typeface="+mn-ea"/>
              </a:rPr>
              <a:t>は公債金（借金）に依存</a:t>
            </a:r>
            <a:r>
              <a:rPr kumimoji="1" lang="ja-JP" altLang="en-US" dirty="0">
                <a:latin typeface="+mn-ea"/>
                <a:ea typeface="+mn-ea"/>
              </a:rPr>
              <a:t>しています。</a:t>
            </a:r>
            <a:endParaRPr kumimoji="1" lang="en-US" altLang="ja-JP" dirty="0">
              <a:latin typeface="+mn-ea"/>
              <a:ea typeface="+mn-ea"/>
            </a:endParaRPr>
          </a:p>
          <a:p>
            <a:pPr marL="252000" indent="-252000">
              <a:lnSpc>
                <a:spcPct val="110000"/>
              </a:lnSpc>
              <a:spcBef>
                <a:spcPts val="0"/>
              </a:spcBef>
              <a:buClr>
                <a:srgbClr val="005BAD"/>
              </a:buClr>
            </a:pPr>
            <a:r>
              <a:rPr kumimoji="1" lang="ja-JP" altLang="en-US" dirty="0">
                <a:latin typeface="+mn-ea"/>
                <a:ea typeface="+mn-ea"/>
              </a:rPr>
              <a:t>  </a:t>
            </a:r>
            <a:r>
              <a:rPr kumimoji="1" lang="ja-JP" altLang="en-US" spc="100" dirty="0">
                <a:latin typeface="+mn-ea"/>
                <a:ea typeface="+mn-ea"/>
              </a:rPr>
              <a:t> </a:t>
            </a:r>
            <a:r>
              <a:rPr kumimoji="1" lang="ja-JP" altLang="en-US" dirty="0">
                <a:latin typeface="+mn-ea"/>
                <a:ea typeface="+mn-ea"/>
              </a:rPr>
              <a:t>この借金の返済には将来世代の税収等が充てられることになるため、将来世代へ負担を先送りしています。</a:t>
            </a:r>
          </a:p>
        </p:txBody>
      </p:sp>
      <p:sp>
        <p:nvSpPr>
          <p:cNvPr id="30" name="スライド番号プレースホルダー 29">
            <a:extLst>
              <a:ext uri="{FF2B5EF4-FFF2-40B4-BE49-F238E27FC236}">
                <a16:creationId xmlns:a16="http://schemas.microsoft.com/office/drawing/2014/main" id="{9845313A-A272-D98D-9255-116C5C94087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14</a:t>
            </a:fld>
            <a:endParaRPr lang="en-US" altLang="ja-JP" dirty="0"/>
          </a:p>
        </p:txBody>
      </p:sp>
      <p:sp>
        <p:nvSpPr>
          <p:cNvPr id="9" name="Rectangle 14">
            <a:extLst>
              <a:ext uri="{FF2B5EF4-FFF2-40B4-BE49-F238E27FC236}">
                <a16:creationId xmlns:a16="http://schemas.microsoft.com/office/drawing/2014/main" id="{931F0B08-317A-2D55-BC27-CC07FFE4E9EB}"/>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29" name="テキスト ボックス 28">
            <a:extLst>
              <a:ext uri="{FF2B5EF4-FFF2-40B4-BE49-F238E27FC236}">
                <a16:creationId xmlns:a16="http://schemas.microsoft.com/office/drawing/2014/main" id="{B5474C34-E7D0-560E-068B-A76B94D84366}"/>
              </a:ext>
            </a:extLst>
          </p:cNvPr>
          <p:cNvSpPr txBox="1"/>
          <p:nvPr/>
        </p:nvSpPr>
        <p:spPr>
          <a:xfrm>
            <a:off x="323851" y="1081703"/>
            <a:ext cx="7834531" cy="830997"/>
          </a:xfrm>
          <a:prstGeom prst="rect">
            <a:avLst/>
          </a:prstGeom>
          <a:noFill/>
        </p:spPr>
        <p:txBody>
          <a:bodyPr wrap="square" rtlCol="0">
            <a:spAutoFit/>
          </a:bodyPr>
          <a:lstStyle/>
          <a:p>
            <a:r>
              <a:rPr kumimoji="1" lang="en-US" altLang="ja-JP" sz="2400" dirty="0">
                <a:latin typeface="+mn-ea"/>
                <a:ea typeface="+mn-ea"/>
              </a:rPr>
              <a:t>1</a:t>
            </a:r>
            <a:r>
              <a:rPr kumimoji="1" lang="ja-JP" altLang="en-US" sz="2400" dirty="0">
                <a:latin typeface="+mn-ea"/>
                <a:ea typeface="+mn-ea"/>
              </a:rPr>
              <a:t>年間に得た国の収入を「</a:t>
            </a:r>
            <a:r>
              <a:rPr kumimoji="1" lang="ja-JP" altLang="en-US" sz="2400" dirty="0">
                <a:solidFill>
                  <a:srgbClr val="FF0000"/>
                </a:solidFill>
                <a:latin typeface="+mn-ea"/>
                <a:ea typeface="+mn-ea"/>
              </a:rPr>
              <a:t>歳入</a:t>
            </a:r>
            <a:r>
              <a:rPr kumimoji="1" lang="ja-JP" altLang="en-US" sz="2400" dirty="0">
                <a:latin typeface="+mn-ea"/>
                <a:ea typeface="+mn-ea"/>
              </a:rPr>
              <a:t>」、支出を「</a:t>
            </a:r>
            <a:r>
              <a:rPr kumimoji="1" lang="ja-JP" altLang="en-US" sz="2400" dirty="0">
                <a:solidFill>
                  <a:srgbClr val="FF0000"/>
                </a:solidFill>
                <a:latin typeface="+mn-ea"/>
                <a:ea typeface="+mn-ea"/>
              </a:rPr>
              <a:t>歳出</a:t>
            </a:r>
            <a:r>
              <a:rPr kumimoji="1" lang="ja-JP" altLang="en-US" sz="2400" dirty="0">
                <a:latin typeface="+mn-ea"/>
                <a:ea typeface="+mn-ea"/>
              </a:rPr>
              <a:t>」といい、</a:t>
            </a:r>
          </a:p>
          <a:p>
            <a:r>
              <a:rPr kumimoji="1" lang="ja-JP" altLang="en-US" sz="2400" dirty="0">
                <a:latin typeface="+mn-ea"/>
                <a:ea typeface="+mn-ea"/>
              </a:rPr>
              <a:t>国や地方公共団体が行う経済活動を「</a:t>
            </a:r>
            <a:r>
              <a:rPr kumimoji="1" lang="ja-JP" altLang="en-US" sz="2400" dirty="0">
                <a:solidFill>
                  <a:srgbClr val="FF0000"/>
                </a:solidFill>
                <a:latin typeface="+mn-ea"/>
                <a:ea typeface="+mn-ea"/>
              </a:rPr>
              <a:t>財政</a:t>
            </a:r>
            <a:r>
              <a:rPr kumimoji="1" lang="ja-JP" altLang="en-US" sz="2400" dirty="0">
                <a:latin typeface="+mn-ea"/>
                <a:ea typeface="+mn-ea"/>
              </a:rPr>
              <a:t>」といいます。</a:t>
            </a:r>
          </a:p>
        </p:txBody>
      </p:sp>
      <p:pic>
        <p:nvPicPr>
          <p:cNvPr id="2" name="Picture 29">
            <a:extLst>
              <a:ext uri="{FF2B5EF4-FFF2-40B4-BE49-F238E27FC236}">
                <a16:creationId xmlns:a16="http://schemas.microsoft.com/office/drawing/2014/main" id="{0755A79A-3DF9-A2AE-1126-9EB6C3E6D78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72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600"/>
                                        <p:tgtEl>
                                          <p:spTgt spid="2"/>
                                        </p:tgtEl>
                                      </p:cBhvr>
                                    </p:animEffect>
                                    <p:anim calcmode="lin" valueType="num">
                                      <p:cBhvr>
                                        <p:cTn id="12" dur="600" fill="hold"/>
                                        <p:tgtEl>
                                          <p:spTgt spid="2"/>
                                        </p:tgtEl>
                                        <p:attrNameLst>
                                          <p:attrName>ppt_x</p:attrName>
                                        </p:attrNameLst>
                                      </p:cBhvr>
                                      <p:tavLst>
                                        <p:tav tm="0">
                                          <p:val>
                                            <p:strVal val="#ppt_x"/>
                                          </p:val>
                                        </p:tav>
                                        <p:tav tm="100000">
                                          <p:val>
                                            <p:strVal val="#ppt_x"/>
                                          </p:val>
                                        </p:tav>
                                      </p:tavLst>
                                    </p:anim>
                                    <p:anim calcmode="lin" valueType="num">
                                      <p:cBhvr>
                                        <p:cTn id="13" dur="600" fill="hold"/>
                                        <p:tgtEl>
                                          <p:spTgt spid="2"/>
                                        </p:tgtEl>
                                        <p:attrNameLst>
                                          <p:attrName>ppt_y</p:attrName>
                                        </p:attrNameLst>
                                      </p:cBhvr>
                                      <p:tavLst>
                                        <p:tav tm="0">
                                          <p:val>
                                            <p:strVal val="#ppt_y+.1"/>
                                          </p:val>
                                        </p:tav>
                                        <p:tav tm="100000">
                                          <p:val>
                                            <p:strVal val="#ppt_y"/>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build="allAtOnce"/>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4ED7F-441D-4531-1DDA-E709F7E13E9F}"/>
            </a:ext>
          </a:extLst>
        </p:cNvPr>
        <p:cNvGrpSpPr/>
        <p:nvPr/>
      </p:nvGrpSpPr>
      <p:grpSpPr>
        <a:xfrm>
          <a:off x="0" y="0"/>
          <a:ext cx="0" cy="0"/>
          <a:chOff x="0" y="0"/>
          <a:chExt cx="0" cy="0"/>
        </a:xfrm>
      </p:grpSpPr>
      <p:sp>
        <p:nvSpPr>
          <p:cNvPr id="30" name="スライド番号プレースホルダー 29">
            <a:extLst>
              <a:ext uri="{FF2B5EF4-FFF2-40B4-BE49-F238E27FC236}">
                <a16:creationId xmlns:a16="http://schemas.microsoft.com/office/drawing/2014/main" id="{498FF9D3-F5D9-B6F5-1F03-1BD0EBDCE2AE}"/>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15</a:t>
            </a:fld>
            <a:endParaRPr lang="en-US" altLang="ja-JP" dirty="0"/>
          </a:p>
        </p:txBody>
      </p:sp>
      <p:sp>
        <p:nvSpPr>
          <p:cNvPr id="9" name="Rectangle 14">
            <a:extLst>
              <a:ext uri="{FF2B5EF4-FFF2-40B4-BE49-F238E27FC236}">
                <a16:creationId xmlns:a16="http://schemas.microsoft.com/office/drawing/2014/main" id="{1CCFF2A7-4910-2786-0D1B-9F0757D96D7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国の財政をみてみよう①</a:t>
            </a:r>
          </a:p>
        </p:txBody>
      </p:sp>
      <p:sp>
        <p:nvSpPr>
          <p:cNvPr id="39" name="テキスト ボックス 38">
            <a:extLst>
              <a:ext uri="{FF2B5EF4-FFF2-40B4-BE49-F238E27FC236}">
                <a16:creationId xmlns:a16="http://schemas.microsoft.com/office/drawing/2014/main" id="{BA993332-4B3C-44F8-A340-6E66947FF544}"/>
              </a:ext>
            </a:extLst>
          </p:cNvPr>
          <p:cNvSpPr txBox="1"/>
          <p:nvPr/>
        </p:nvSpPr>
        <p:spPr>
          <a:xfrm>
            <a:off x="139768" y="942237"/>
            <a:ext cx="4580100" cy="523220"/>
          </a:xfrm>
          <a:prstGeom prst="rect">
            <a:avLst/>
          </a:prstGeom>
          <a:noFill/>
        </p:spPr>
        <p:txBody>
          <a:bodyPr wrap="none" rtlCol="0">
            <a:spAutoFit/>
          </a:bodyPr>
          <a:lstStyle/>
          <a:p>
            <a:r>
              <a:rPr lang="ja-JP" altLang="en-US" sz="2800" dirty="0">
                <a:latin typeface="HGPｺﾞｼｯｸE" panose="020B0900000000000000" pitchFamily="50" charset="-128"/>
                <a:ea typeface="HGPｺﾞｼｯｸE" panose="020B0900000000000000" pitchFamily="50" charset="-128"/>
              </a:rPr>
              <a:t>国の予算</a:t>
            </a:r>
            <a:r>
              <a:rPr lang="zh-CN" altLang="en-US" sz="2400" dirty="0">
                <a:latin typeface="HGPｺﾞｼｯｸE" panose="020B0900000000000000" pitchFamily="50" charset="-128"/>
                <a:ea typeface="HGPｺﾞｼｯｸE" panose="020B0900000000000000" pitchFamily="50" charset="-128"/>
              </a:rPr>
              <a:t>（令和</a:t>
            </a:r>
            <a:r>
              <a:rPr lang="ja-JP" altLang="en-US" sz="2400" dirty="0">
                <a:latin typeface="HGPｺﾞｼｯｸE" panose="020B0900000000000000" pitchFamily="50" charset="-128"/>
                <a:ea typeface="HGPｺﾞｼｯｸE" panose="020B0900000000000000" pitchFamily="50" charset="-128"/>
              </a:rPr>
              <a:t>７</a:t>
            </a:r>
            <a:r>
              <a:rPr lang="zh-CN" altLang="en-US" sz="2400" dirty="0">
                <a:latin typeface="HGPｺﾞｼｯｸE" panose="020B0900000000000000" pitchFamily="50" charset="-128"/>
                <a:ea typeface="HGPｺﾞｼｯｸE" panose="020B0900000000000000" pitchFamily="50" charset="-128"/>
              </a:rPr>
              <a:t>年度当初予算）</a:t>
            </a:r>
          </a:p>
        </p:txBody>
      </p:sp>
      <p:grpSp>
        <p:nvGrpSpPr>
          <p:cNvPr id="6" name="グループ化 5">
            <a:extLst>
              <a:ext uri="{FF2B5EF4-FFF2-40B4-BE49-F238E27FC236}">
                <a16:creationId xmlns:a16="http://schemas.microsoft.com/office/drawing/2014/main" id="{3EF8F929-B46E-4C00-BBDE-53475993277F}"/>
              </a:ext>
            </a:extLst>
          </p:cNvPr>
          <p:cNvGrpSpPr/>
          <p:nvPr/>
        </p:nvGrpSpPr>
        <p:grpSpPr>
          <a:xfrm>
            <a:off x="252000" y="1980000"/>
            <a:ext cx="4140000" cy="3720776"/>
            <a:chOff x="252000" y="1980000"/>
            <a:chExt cx="4140000" cy="3720776"/>
          </a:xfrm>
        </p:grpSpPr>
        <p:pic>
          <p:nvPicPr>
            <p:cNvPr id="3" name="図 2">
              <a:extLst>
                <a:ext uri="{FF2B5EF4-FFF2-40B4-BE49-F238E27FC236}">
                  <a16:creationId xmlns:a16="http://schemas.microsoft.com/office/drawing/2014/main" id="{71E24B0C-CE31-49DD-9223-FF3BFC6EBEBB}"/>
                </a:ext>
              </a:extLst>
            </p:cNvPr>
            <p:cNvPicPr>
              <a:picLocks noChangeAspect="1"/>
            </p:cNvPicPr>
            <p:nvPr/>
          </p:nvPicPr>
          <p:blipFill rotWithShape="1">
            <a:blip r:embed="rId3"/>
            <a:srcRect l="8265" t="7496" r="8126" b="12766"/>
            <a:stretch/>
          </p:blipFill>
          <p:spPr>
            <a:xfrm>
              <a:off x="252000" y="1980000"/>
              <a:ext cx="4140000" cy="3720776"/>
            </a:xfrm>
            <a:prstGeom prst="rect">
              <a:avLst/>
            </a:prstGeom>
          </p:spPr>
        </p:pic>
        <p:grpSp>
          <p:nvGrpSpPr>
            <p:cNvPr id="22" name="グループ化 21">
              <a:extLst>
                <a:ext uri="{FF2B5EF4-FFF2-40B4-BE49-F238E27FC236}">
                  <a16:creationId xmlns:a16="http://schemas.microsoft.com/office/drawing/2014/main" id="{78FE59C7-19D9-6866-51EC-03689BFA1DC2}"/>
                </a:ext>
              </a:extLst>
            </p:cNvPr>
            <p:cNvGrpSpPr/>
            <p:nvPr/>
          </p:nvGrpSpPr>
          <p:grpSpPr>
            <a:xfrm>
              <a:off x="287373" y="1980000"/>
              <a:ext cx="828219" cy="284403"/>
              <a:chOff x="4781156" y="2669544"/>
              <a:chExt cx="828219" cy="284403"/>
            </a:xfrm>
          </p:grpSpPr>
          <p:sp>
            <p:nvSpPr>
              <p:cNvPr id="10" name="object 21">
                <a:extLst>
                  <a:ext uri="{FF2B5EF4-FFF2-40B4-BE49-F238E27FC236}">
                    <a16:creationId xmlns:a16="http://schemas.microsoft.com/office/drawing/2014/main" id="{914BFF45-2A52-DF66-AE38-B35D87C523E2}"/>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入</a:t>
                </a:r>
                <a:endParaRPr sz="1500" dirty="0">
                  <a:solidFill>
                    <a:prstClr val="black"/>
                  </a:solidFill>
                  <a:latin typeface="+mn-ea"/>
                  <a:ea typeface="+mn-ea"/>
                  <a:cs typeface="Meiryo"/>
                </a:endParaRPr>
              </a:p>
            </p:txBody>
          </p:sp>
          <p:sp>
            <p:nvSpPr>
              <p:cNvPr id="21" name="正方形/長方形 20">
                <a:extLst>
                  <a:ext uri="{FF2B5EF4-FFF2-40B4-BE49-F238E27FC236}">
                    <a16:creationId xmlns:a16="http://schemas.microsoft.com/office/drawing/2014/main" id="{F2934427-BF98-FB0B-B4D1-CCCBC91A599A}"/>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grpSp>
        <p:nvGrpSpPr>
          <p:cNvPr id="7" name="グループ化 6">
            <a:extLst>
              <a:ext uri="{FF2B5EF4-FFF2-40B4-BE49-F238E27FC236}">
                <a16:creationId xmlns:a16="http://schemas.microsoft.com/office/drawing/2014/main" id="{D243D9F2-E705-4D64-9E44-6F09A3A09E6C}"/>
              </a:ext>
            </a:extLst>
          </p:cNvPr>
          <p:cNvGrpSpPr/>
          <p:nvPr/>
        </p:nvGrpSpPr>
        <p:grpSpPr>
          <a:xfrm>
            <a:off x="4752000" y="1980000"/>
            <a:ext cx="4140000" cy="3746852"/>
            <a:chOff x="4752000" y="1980000"/>
            <a:chExt cx="4140000" cy="3746852"/>
          </a:xfrm>
        </p:grpSpPr>
        <p:pic>
          <p:nvPicPr>
            <p:cNvPr id="5" name="図 4">
              <a:extLst>
                <a:ext uri="{FF2B5EF4-FFF2-40B4-BE49-F238E27FC236}">
                  <a16:creationId xmlns:a16="http://schemas.microsoft.com/office/drawing/2014/main" id="{90CB7B0D-3CBE-4D11-B191-6C2BC8875F44}"/>
                </a:ext>
              </a:extLst>
            </p:cNvPr>
            <p:cNvPicPr>
              <a:picLocks noChangeAspect="1"/>
            </p:cNvPicPr>
            <p:nvPr/>
          </p:nvPicPr>
          <p:blipFill rotWithShape="1">
            <a:blip r:embed="rId4"/>
            <a:srcRect l="8125" t="7525" r="8262" b="11921"/>
            <a:stretch/>
          </p:blipFill>
          <p:spPr>
            <a:xfrm>
              <a:off x="4752000" y="1980000"/>
              <a:ext cx="4140000" cy="3746852"/>
            </a:xfrm>
            <a:prstGeom prst="rect">
              <a:avLst/>
            </a:prstGeom>
          </p:spPr>
        </p:pic>
        <p:grpSp>
          <p:nvGrpSpPr>
            <p:cNvPr id="23" name="グループ化 22">
              <a:extLst>
                <a:ext uri="{FF2B5EF4-FFF2-40B4-BE49-F238E27FC236}">
                  <a16:creationId xmlns:a16="http://schemas.microsoft.com/office/drawing/2014/main" id="{B75CCE71-0210-8549-A1D2-7452FA490A52}"/>
                </a:ext>
              </a:extLst>
            </p:cNvPr>
            <p:cNvGrpSpPr/>
            <p:nvPr/>
          </p:nvGrpSpPr>
          <p:grpSpPr>
            <a:xfrm>
              <a:off x="4752000" y="1990159"/>
              <a:ext cx="828219" cy="284403"/>
              <a:chOff x="4781156" y="2669544"/>
              <a:chExt cx="828219" cy="284403"/>
            </a:xfrm>
          </p:grpSpPr>
          <p:sp>
            <p:nvSpPr>
              <p:cNvPr id="24" name="object 21">
                <a:extLst>
                  <a:ext uri="{FF2B5EF4-FFF2-40B4-BE49-F238E27FC236}">
                    <a16:creationId xmlns:a16="http://schemas.microsoft.com/office/drawing/2014/main" id="{B7681F03-7B32-8EA2-2C5F-C5E1FFE65781}"/>
                  </a:ext>
                </a:extLst>
              </p:cNvPr>
              <p:cNvSpPr txBox="1"/>
              <p:nvPr/>
            </p:nvSpPr>
            <p:spPr>
              <a:xfrm>
                <a:off x="4855347" y="2679703"/>
                <a:ext cx="679837" cy="230832"/>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z="1500" spc="18" dirty="0">
                    <a:solidFill>
                      <a:srgbClr val="231916"/>
                    </a:solidFill>
                    <a:latin typeface="+mn-ea"/>
                    <a:ea typeface="+mn-ea"/>
                    <a:cs typeface="Meiryo"/>
                  </a:rPr>
                  <a:t>歳 出</a:t>
                </a:r>
                <a:endParaRPr sz="1500" dirty="0">
                  <a:solidFill>
                    <a:prstClr val="black"/>
                  </a:solidFill>
                  <a:latin typeface="+mn-ea"/>
                  <a:ea typeface="+mn-ea"/>
                  <a:cs typeface="Meiryo"/>
                </a:endParaRPr>
              </a:p>
            </p:txBody>
          </p:sp>
          <p:sp>
            <p:nvSpPr>
              <p:cNvPr id="25" name="正方形/長方形 24">
                <a:extLst>
                  <a:ext uri="{FF2B5EF4-FFF2-40B4-BE49-F238E27FC236}">
                    <a16:creationId xmlns:a16="http://schemas.microsoft.com/office/drawing/2014/main" id="{4484938D-D69E-3AB2-DB51-6EE1FC34D865}"/>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grpSp>
      <p:sp>
        <p:nvSpPr>
          <p:cNvPr id="47" name="角丸四角形 31">
            <a:extLst>
              <a:ext uri="{FF2B5EF4-FFF2-40B4-BE49-F238E27FC236}">
                <a16:creationId xmlns:a16="http://schemas.microsoft.com/office/drawing/2014/main" id="{1140AE1F-96D4-457A-AC8A-A4211C812392}"/>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855" dirty="0">
                <a:solidFill>
                  <a:schemeClr val="tx1"/>
                </a:solidFill>
              </a:rPr>
              <a:t>出典：財務省「これからの日本のために財政を考える」（令和７年４月）</a:t>
            </a:r>
            <a:endParaRPr lang="en-US" altLang="ja-JP" sz="855" dirty="0">
              <a:solidFill>
                <a:schemeClr val="tx1"/>
              </a:solidFill>
            </a:endParaRPr>
          </a:p>
        </p:txBody>
      </p:sp>
    </p:spTree>
    <p:extLst>
      <p:ext uri="{BB962C8B-B14F-4D97-AF65-F5344CB8AC3E}">
        <p14:creationId xmlns:p14="http://schemas.microsoft.com/office/powerpoint/2010/main" val="399682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F8168C4-4C75-E748-BEB5-5AB574AC8AC4}"/>
              </a:ext>
            </a:extLst>
          </p:cNvPr>
          <p:cNvGrpSpPr/>
          <p:nvPr/>
        </p:nvGrpSpPr>
        <p:grpSpPr>
          <a:xfrm>
            <a:off x="323851" y="1085670"/>
            <a:ext cx="8519134" cy="827030"/>
            <a:chOff x="323851" y="1085670"/>
            <a:chExt cx="8519134" cy="827030"/>
          </a:xfrm>
        </p:grpSpPr>
        <p:sp>
          <p:nvSpPr>
            <p:cNvPr id="28" name="AutoShape 353">
              <a:extLst>
                <a:ext uri="{FF2B5EF4-FFF2-40B4-BE49-F238E27FC236}">
                  <a16:creationId xmlns:a16="http://schemas.microsoft.com/office/drawing/2014/main" id="{F8279F98-163D-B9A7-F081-520483C90710}"/>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800" dirty="0">
                <a:solidFill>
                  <a:prstClr val="black"/>
                </a:solidFill>
                <a:latin typeface="HGPｺﾞｼｯｸE" panose="020B0900000000000000" pitchFamily="50" charset="-128"/>
                <a:ea typeface="HGPｺﾞｼｯｸE" panose="020B0900000000000000" pitchFamily="50" charset="-128"/>
              </a:endParaRPr>
            </a:p>
          </p:txBody>
        </p:sp>
        <p:sp>
          <p:nvSpPr>
            <p:cNvPr id="22" name="テキスト ボックス 21">
              <a:extLst>
                <a:ext uri="{FF2B5EF4-FFF2-40B4-BE49-F238E27FC236}">
                  <a16:creationId xmlns:a16="http://schemas.microsoft.com/office/drawing/2014/main" id="{CA2EB194-2126-941B-9F43-963B999CC2DF}"/>
                </a:ext>
              </a:extLst>
            </p:cNvPr>
            <p:cNvSpPr txBox="1"/>
            <p:nvPr/>
          </p:nvSpPr>
          <p:spPr>
            <a:xfrm>
              <a:off x="340204" y="1182201"/>
              <a:ext cx="7260817" cy="523220"/>
            </a:xfrm>
            <a:prstGeom prst="rect">
              <a:avLst/>
            </a:prstGeom>
            <a:noFill/>
          </p:spPr>
          <p:txBody>
            <a:bodyPr wrap="square" rtlCol="0">
              <a:spAutoFit/>
            </a:bodyPr>
            <a:lstStyle/>
            <a:p>
              <a:r>
                <a:rPr kumimoji="1" lang="ja-JP" altLang="en-US" sz="2800" dirty="0">
                  <a:latin typeface="+mn-ea"/>
                  <a:ea typeface="+mn-ea"/>
                </a:rPr>
                <a:t>なぜ財政は悪化したのか（財政構造の変化）</a:t>
              </a:r>
            </a:p>
          </p:txBody>
        </p:sp>
      </p:grpSp>
      <p:sp>
        <p:nvSpPr>
          <p:cNvPr id="169" name="スライド番号プレースホルダー 168">
            <a:extLst>
              <a:ext uri="{FF2B5EF4-FFF2-40B4-BE49-F238E27FC236}">
                <a16:creationId xmlns:a16="http://schemas.microsoft.com/office/drawing/2014/main" id="{F4B859ED-DDC5-5919-FF62-9DD7824C103D}"/>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16</a:t>
            </a:fld>
            <a:endParaRPr lang="en-US" altLang="ja-JP" dirty="0"/>
          </a:p>
        </p:txBody>
      </p:sp>
      <p:sp>
        <p:nvSpPr>
          <p:cNvPr id="8" name="Rectangle 14">
            <a:extLst>
              <a:ext uri="{FF2B5EF4-FFF2-40B4-BE49-F238E27FC236}">
                <a16:creationId xmlns:a16="http://schemas.microsoft.com/office/drawing/2014/main" id="{FBD99C1E-F22A-1D44-E2B6-8D570433373F}"/>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sp>
        <p:nvSpPr>
          <p:cNvPr id="19" name="テキスト ボックス 18">
            <a:extLst>
              <a:ext uri="{FF2B5EF4-FFF2-40B4-BE49-F238E27FC236}">
                <a16:creationId xmlns:a16="http://schemas.microsoft.com/office/drawing/2014/main" id="{42A22258-102B-3FBE-4D4B-F8BB01F34D9F}"/>
              </a:ext>
            </a:extLst>
          </p:cNvPr>
          <p:cNvSpPr txBox="1"/>
          <p:nvPr/>
        </p:nvSpPr>
        <p:spPr>
          <a:xfrm>
            <a:off x="172158" y="2420937"/>
            <a:ext cx="8670827" cy="3486252"/>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en-US" altLang="ja-JP" sz="2000" dirty="0">
                <a:latin typeface="+mn-ea"/>
                <a:ea typeface="+mn-ea"/>
              </a:rPr>
              <a:t>1990</a:t>
            </a:r>
            <a:r>
              <a:rPr kumimoji="1" lang="ja-JP" altLang="en-US" sz="2000" dirty="0">
                <a:latin typeface="+mn-ea"/>
                <a:ea typeface="+mn-ea"/>
              </a:rPr>
              <a:t>年度（平成２年度）と現在の歳出を比較すると、</a:t>
            </a:r>
            <a:r>
              <a:rPr kumimoji="1" lang="ja-JP" altLang="en-US" sz="2400" dirty="0">
                <a:solidFill>
                  <a:srgbClr val="005BAD"/>
                </a:solidFill>
                <a:latin typeface="+mn-ea"/>
                <a:ea typeface="+mn-ea"/>
              </a:rPr>
              <a:t>社会保障関係費や国債費が大きく伸びて</a:t>
            </a:r>
            <a:r>
              <a:rPr kumimoji="1" lang="ja-JP" altLang="en-US" sz="2000" dirty="0">
                <a:latin typeface="+mn-ea"/>
                <a:ea typeface="+mn-ea"/>
              </a:rPr>
              <a:t>います。特に社会保障は、</a:t>
            </a:r>
            <a:r>
              <a:rPr lang="ja-JP" altLang="en-US" sz="2400" dirty="0">
                <a:solidFill>
                  <a:srgbClr val="005BAD"/>
                </a:solidFill>
                <a:latin typeface="+mn-ea"/>
                <a:ea typeface="+mn-ea"/>
              </a:rPr>
              <a:t>年金、医療、介護、こども・子育て</a:t>
            </a:r>
            <a:r>
              <a:rPr kumimoji="1" lang="ja-JP" altLang="en-US" sz="2000" dirty="0">
                <a:latin typeface="+mn-ea"/>
                <a:ea typeface="+mn-ea"/>
              </a:rPr>
              <a:t>などの分野に分けられ、</a:t>
            </a:r>
            <a:r>
              <a:rPr lang="ja-JP" altLang="en-US" sz="2400" dirty="0">
                <a:solidFill>
                  <a:srgbClr val="005BAD"/>
                </a:solidFill>
                <a:latin typeface="+mn-ea"/>
                <a:ea typeface="+mn-ea"/>
              </a:rPr>
              <a:t>国の一般会計歳出の約</a:t>
            </a:r>
            <a:r>
              <a:rPr lang="en-US" altLang="ja-JP" sz="2400" dirty="0">
                <a:solidFill>
                  <a:srgbClr val="005BAD"/>
                </a:solidFill>
                <a:latin typeface="+mn-ea"/>
                <a:ea typeface="+mn-ea"/>
              </a:rPr>
              <a:t>1/3</a:t>
            </a:r>
            <a:r>
              <a:rPr kumimoji="1" lang="ja-JP" altLang="en-US" sz="2000" dirty="0">
                <a:latin typeface="+mn-ea"/>
                <a:ea typeface="+mn-ea"/>
              </a:rPr>
              <a:t>を占める最大の支出項目となっています。</a:t>
            </a:r>
          </a:p>
          <a:p>
            <a:pPr marL="252000" indent="-252000">
              <a:lnSpc>
                <a:spcPct val="110000"/>
              </a:lnSpc>
              <a:spcBef>
                <a:spcPts val="1800"/>
              </a:spcBef>
              <a:buClr>
                <a:srgbClr val="005BAD"/>
              </a:buClr>
              <a:buFont typeface="Wingdings" panose="05000000000000000000" pitchFamily="2" charset="2"/>
              <a:buChar char="l"/>
            </a:pPr>
            <a:r>
              <a:rPr kumimoji="1" lang="ja-JP" altLang="en-US" sz="2000" dirty="0">
                <a:latin typeface="+mn-ea"/>
                <a:ea typeface="+mn-ea"/>
              </a:rPr>
              <a:t>歳出の増加に対し歳入は、経済成長の停滞などが影響して</a:t>
            </a:r>
            <a:r>
              <a:rPr lang="ja-JP" altLang="en-US" sz="2400" dirty="0">
                <a:solidFill>
                  <a:srgbClr val="005BAD"/>
                </a:solidFill>
                <a:latin typeface="+mn-ea"/>
                <a:ea typeface="+mn-ea"/>
              </a:rPr>
              <a:t>税収の伸びが見合っておらず、不足分を借金に頼っている</a:t>
            </a:r>
            <a:r>
              <a:rPr kumimoji="1" lang="ja-JP" altLang="en-US" sz="2000" dirty="0">
                <a:latin typeface="+mn-ea"/>
                <a:ea typeface="+mn-ea"/>
              </a:rPr>
              <a:t>ため、公債金は約５倍と大幅に増加しています。</a:t>
            </a:r>
          </a:p>
        </p:txBody>
      </p:sp>
      <p:pic>
        <p:nvPicPr>
          <p:cNvPr id="4" name="Picture 29">
            <a:extLst>
              <a:ext uri="{FF2B5EF4-FFF2-40B4-BE49-F238E27FC236}">
                <a16:creationId xmlns:a16="http://schemas.microsoft.com/office/drawing/2014/main" id="{3843A247-C382-6F48-D7E6-EEE0551587A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67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9">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62F8D-7E00-5E24-FE47-4AF25414C37E}"/>
            </a:ext>
          </a:extLst>
        </p:cNvPr>
        <p:cNvGrpSpPr/>
        <p:nvPr/>
      </p:nvGrpSpPr>
      <p:grpSpPr>
        <a:xfrm>
          <a:off x="0" y="0"/>
          <a:ext cx="0" cy="0"/>
          <a:chOff x="0" y="0"/>
          <a:chExt cx="0" cy="0"/>
        </a:xfrm>
      </p:grpSpPr>
      <p:sp>
        <p:nvSpPr>
          <p:cNvPr id="169" name="スライド番号プレースホルダー 168">
            <a:extLst>
              <a:ext uri="{FF2B5EF4-FFF2-40B4-BE49-F238E27FC236}">
                <a16:creationId xmlns:a16="http://schemas.microsoft.com/office/drawing/2014/main" id="{3C1746B7-6883-964A-4F74-CE7DE576E954}"/>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17</a:t>
            </a:fld>
            <a:endParaRPr lang="en-US" altLang="ja-JP" dirty="0"/>
          </a:p>
        </p:txBody>
      </p:sp>
      <p:sp>
        <p:nvSpPr>
          <p:cNvPr id="8" name="Rectangle 14">
            <a:extLst>
              <a:ext uri="{FF2B5EF4-FFF2-40B4-BE49-F238E27FC236}">
                <a16:creationId xmlns:a16="http://schemas.microsoft.com/office/drawing/2014/main" id="{E4133E53-7739-0816-3638-C0A98A0FD7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国の財政をみてみよう②</a:t>
            </a:r>
          </a:p>
        </p:txBody>
      </p:sp>
      <p:grpSp>
        <p:nvGrpSpPr>
          <p:cNvPr id="6" name="グループ化 5">
            <a:extLst>
              <a:ext uri="{FF2B5EF4-FFF2-40B4-BE49-F238E27FC236}">
                <a16:creationId xmlns:a16="http://schemas.microsoft.com/office/drawing/2014/main" id="{E1C808ED-F900-7193-9C11-DC6A4AB1A3B1}"/>
              </a:ext>
            </a:extLst>
          </p:cNvPr>
          <p:cNvGrpSpPr/>
          <p:nvPr/>
        </p:nvGrpSpPr>
        <p:grpSpPr>
          <a:xfrm>
            <a:off x="-24140" y="161416"/>
            <a:ext cx="4605704" cy="6001444"/>
            <a:chOff x="4527724" y="1207262"/>
            <a:chExt cx="3960000" cy="5212025"/>
          </a:xfrm>
        </p:grpSpPr>
        <p:grpSp>
          <p:nvGrpSpPr>
            <p:cNvPr id="139" name="グループ化 138">
              <a:extLst>
                <a:ext uri="{FF2B5EF4-FFF2-40B4-BE49-F238E27FC236}">
                  <a16:creationId xmlns:a16="http://schemas.microsoft.com/office/drawing/2014/main" id="{6EBE00C2-3924-2A93-BA40-1784F1C44145}"/>
                </a:ext>
              </a:extLst>
            </p:cNvPr>
            <p:cNvGrpSpPr>
              <a:grpSpLocks/>
            </p:cNvGrpSpPr>
            <p:nvPr/>
          </p:nvGrpSpPr>
          <p:grpSpPr>
            <a:xfrm>
              <a:off x="4527724" y="1207262"/>
              <a:ext cx="3960000" cy="4648372"/>
              <a:chOff x="4527724" y="2423028"/>
              <a:chExt cx="3960000" cy="3744000"/>
            </a:xfrm>
          </p:grpSpPr>
          <p:graphicFrame>
            <p:nvGraphicFramePr>
              <p:cNvPr id="135" name="グラフ 134">
                <a:extLst>
                  <a:ext uri="{FF2B5EF4-FFF2-40B4-BE49-F238E27FC236}">
                    <a16:creationId xmlns:a16="http://schemas.microsoft.com/office/drawing/2014/main" id="{414BED73-23C7-8192-190B-1874F4451F87}"/>
                  </a:ext>
                </a:extLst>
              </p:cNvPr>
              <p:cNvGraphicFramePr>
                <a:graphicFrameLocks/>
              </p:cNvGraphicFramePr>
              <p:nvPr/>
            </p:nvGraphicFramePr>
            <p:xfrm>
              <a:off x="4527724" y="2423028"/>
              <a:ext cx="3960000" cy="374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37" name="直線コネクタ 136">
                <a:extLst>
                  <a:ext uri="{FF2B5EF4-FFF2-40B4-BE49-F238E27FC236}">
                    <a16:creationId xmlns:a16="http://schemas.microsoft.com/office/drawing/2014/main" id="{B9446D6C-55A1-BE0F-FE2B-6FE1B985B016}"/>
                  </a:ext>
                </a:extLst>
              </p:cNvPr>
              <p:cNvCxnSpPr>
                <a:cxnSpLocks/>
              </p:cNvCxnSpPr>
              <p:nvPr/>
            </p:nvCxnSpPr>
            <p:spPr bwMode="auto">
              <a:xfrm>
                <a:off x="4797066" y="6079943"/>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grpSp>
          <p:nvGrpSpPr>
            <p:cNvPr id="5" name="グループ化 4">
              <a:extLst>
                <a:ext uri="{FF2B5EF4-FFF2-40B4-BE49-F238E27FC236}">
                  <a16:creationId xmlns:a16="http://schemas.microsoft.com/office/drawing/2014/main" id="{E38C7A32-F33F-9E9A-018B-DCCE65592A5F}"/>
                </a:ext>
              </a:extLst>
            </p:cNvPr>
            <p:cNvGrpSpPr/>
            <p:nvPr/>
          </p:nvGrpSpPr>
          <p:grpSpPr>
            <a:xfrm>
              <a:off x="4855347" y="1968906"/>
              <a:ext cx="3156208" cy="4450381"/>
              <a:chOff x="4855347" y="1968906"/>
              <a:chExt cx="3156208" cy="4450381"/>
            </a:xfrm>
          </p:grpSpPr>
          <p:sp>
            <p:nvSpPr>
              <p:cNvPr id="114" name="テキスト ボックス 113">
                <a:extLst>
                  <a:ext uri="{FF2B5EF4-FFF2-40B4-BE49-F238E27FC236}">
                    <a16:creationId xmlns:a16="http://schemas.microsoft.com/office/drawing/2014/main" id="{B6B5C4FB-35B9-8C1B-216F-626E448C55DB}"/>
                  </a:ext>
                </a:extLst>
              </p:cNvPr>
              <p:cNvSpPr txBox="1">
                <a:spLocks/>
              </p:cNvSpPr>
              <p:nvPr/>
            </p:nvSpPr>
            <p:spPr>
              <a:xfrm>
                <a:off x="4970437" y="4482574"/>
                <a:ext cx="1204882" cy="425496"/>
              </a:xfrm>
              <a:prstGeom prst="rect">
                <a:avLst/>
              </a:prstGeom>
              <a:noFill/>
            </p:spPr>
            <p:txBody>
              <a:bodyPr wrap="none" rtlCol="0">
                <a:spAutoFit/>
              </a:bodyPr>
              <a:lstStyle/>
              <a:p>
                <a:pPr algn="ctr">
                  <a:lnSpc>
                    <a:spcPct val="105000"/>
                  </a:lnSpc>
                </a:pPr>
                <a:r>
                  <a:rPr kumimoji="1" lang="ja-JP" altLang="en-US" sz="1400" kern="0" dirty="0">
                    <a:latin typeface="+mn-ea"/>
                    <a:ea typeface="+mn-ea"/>
                  </a:rPr>
                  <a:t>税収などの収入</a:t>
                </a:r>
                <a:endParaRPr kumimoji="1" lang="en-US" altLang="ja-JP" sz="1400" kern="0" dirty="0">
                  <a:latin typeface="+mn-ea"/>
                  <a:ea typeface="+mn-ea"/>
                </a:endParaRPr>
              </a:p>
              <a:p>
                <a:pPr algn="ctr">
                  <a:lnSpc>
                    <a:spcPct val="105000"/>
                  </a:lnSpc>
                </a:pPr>
                <a:r>
                  <a:rPr kumimoji="1" lang="en-US" altLang="ja-JP" sz="1200" kern="0" dirty="0">
                    <a:latin typeface="+mn-ea"/>
                    <a:ea typeface="+mn-ea"/>
                  </a:rPr>
                  <a:t>60.6</a:t>
                </a:r>
                <a:r>
                  <a:rPr kumimoji="1" lang="ja-JP" altLang="en-US" sz="1200" kern="0" dirty="0">
                    <a:latin typeface="+mn-ea"/>
                    <a:ea typeface="+mn-ea"/>
                  </a:rPr>
                  <a:t>兆円</a:t>
                </a:r>
                <a:endParaRPr kumimoji="1" lang="zh-CN" altLang="en-US" sz="1200" kern="0" dirty="0">
                  <a:latin typeface="+mn-ea"/>
                  <a:ea typeface="+mn-ea"/>
                </a:endParaRPr>
              </a:p>
            </p:txBody>
          </p:sp>
          <p:sp>
            <p:nvSpPr>
              <p:cNvPr id="117" name="テキスト ボックス 116">
                <a:extLst>
                  <a:ext uri="{FF2B5EF4-FFF2-40B4-BE49-F238E27FC236}">
                    <a16:creationId xmlns:a16="http://schemas.microsoft.com/office/drawing/2014/main" id="{63B13439-C81D-54E9-1D1C-BAD78DD48A18}"/>
                  </a:ext>
                </a:extLst>
              </p:cNvPr>
              <p:cNvSpPr txBox="1">
                <a:spLocks/>
              </p:cNvSpPr>
              <p:nvPr/>
            </p:nvSpPr>
            <p:spPr>
              <a:xfrm>
                <a:off x="6806673" y="3996622"/>
                <a:ext cx="1204882" cy="425496"/>
              </a:xfrm>
              <a:prstGeom prst="rect">
                <a:avLst/>
              </a:prstGeom>
              <a:noFill/>
            </p:spPr>
            <p:txBody>
              <a:bodyPr wrap="none" rtlCol="0">
                <a:spAutoFit/>
              </a:bodyPr>
              <a:lstStyle/>
              <a:p>
                <a:pPr algn="ctr">
                  <a:lnSpc>
                    <a:spcPct val="105000"/>
                  </a:lnSpc>
                </a:pPr>
                <a:r>
                  <a:rPr kumimoji="1" lang="ja-JP" altLang="en-US" sz="1400" kern="0" dirty="0">
                    <a:latin typeface="+mn-ea"/>
                    <a:ea typeface="+mn-ea"/>
                  </a:rPr>
                  <a:t>税収などの収入</a:t>
                </a:r>
                <a:endParaRPr kumimoji="1" lang="en-US" altLang="ja-JP" sz="1400" kern="0" dirty="0">
                  <a:latin typeface="+mn-ea"/>
                  <a:ea typeface="+mn-ea"/>
                </a:endParaRPr>
              </a:p>
              <a:p>
                <a:pPr algn="ctr">
                  <a:lnSpc>
                    <a:spcPct val="105000"/>
                  </a:lnSpc>
                </a:pPr>
                <a:r>
                  <a:rPr kumimoji="1" lang="en-US" altLang="ja-JP" sz="1200" kern="0" dirty="0">
                    <a:latin typeface="+mn-ea"/>
                    <a:ea typeface="+mn-ea"/>
                  </a:rPr>
                  <a:t>86.6</a:t>
                </a:r>
                <a:r>
                  <a:rPr kumimoji="1" lang="ja-JP" altLang="en-US" sz="1200" kern="0" dirty="0">
                    <a:latin typeface="+mn-ea"/>
                    <a:ea typeface="+mn-ea"/>
                  </a:rPr>
                  <a:t>兆円</a:t>
                </a:r>
                <a:endParaRPr kumimoji="1" lang="zh-CN" altLang="en-US" sz="1200" kern="0" dirty="0">
                  <a:latin typeface="+mn-ea"/>
                  <a:ea typeface="+mn-ea"/>
                </a:endParaRPr>
              </a:p>
            </p:txBody>
          </p:sp>
          <p:sp>
            <p:nvSpPr>
              <p:cNvPr id="118" name="矢印: 右 117">
                <a:extLst>
                  <a:ext uri="{FF2B5EF4-FFF2-40B4-BE49-F238E27FC236}">
                    <a16:creationId xmlns:a16="http://schemas.microsoft.com/office/drawing/2014/main" id="{E0ABABA4-EE1C-FD84-BB2B-FB5B4DC69705}"/>
                  </a:ext>
                </a:extLst>
              </p:cNvPr>
              <p:cNvSpPr>
                <a:spLocks/>
              </p:cNvSpPr>
              <p:nvPr/>
            </p:nvSpPr>
            <p:spPr bwMode="auto">
              <a:xfrm rot="19572920">
                <a:off x="6115037" y="4663216"/>
                <a:ext cx="773009" cy="116996"/>
              </a:xfrm>
              <a:prstGeom prst="rightArrow">
                <a:avLst>
                  <a:gd name="adj1" fmla="val 31772"/>
                  <a:gd name="adj2" fmla="val 65569"/>
                </a:avLst>
              </a:prstGeom>
              <a:solidFill>
                <a:srgbClr val="5394E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119" name="テキスト ボックス 118">
                <a:extLst>
                  <a:ext uri="{FF2B5EF4-FFF2-40B4-BE49-F238E27FC236}">
                    <a16:creationId xmlns:a16="http://schemas.microsoft.com/office/drawing/2014/main" id="{539CC568-6C15-DAA3-EB66-E4AF72537CF2}"/>
                  </a:ext>
                </a:extLst>
              </p:cNvPr>
              <p:cNvSpPr txBox="1">
                <a:spLocks/>
              </p:cNvSpPr>
              <p:nvPr/>
            </p:nvSpPr>
            <p:spPr>
              <a:xfrm>
                <a:off x="6159607" y="4931464"/>
                <a:ext cx="693544" cy="227198"/>
              </a:xfrm>
              <a:prstGeom prst="rect">
                <a:avLst/>
              </a:prstGeom>
              <a:noFill/>
            </p:spPr>
            <p:txBody>
              <a:bodyPr wrap="none" rtlCol="0">
                <a:spAutoFit/>
              </a:bodyPr>
              <a:lstStyle/>
              <a:p>
                <a:r>
                  <a:rPr lang="en-US" altLang="ja-JP" sz="1100" b="1" dirty="0">
                    <a:solidFill>
                      <a:srgbClr val="216FCD"/>
                    </a:solidFill>
                    <a:latin typeface="+mn-ea"/>
                    <a:ea typeface="+mn-ea"/>
                  </a:rPr>
                  <a:t>+</a:t>
                </a:r>
                <a:r>
                  <a:rPr kumimoji="1" lang="en-US" altLang="ja-JP" sz="1100" b="1" dirty="0">
                    <a:solidFill>
                      <a:srgbClr val="216FCD"/>
                    </a:solidFill>
                    <a:latin typeface="+mn-ea"/>
                    <a:ea typeface="+mn-ea"/>
                  </a:rPr>
                  <a:t>25.9</a:t>
                </a:r>
                <a:r>
                  <a:rPr kumimoji="1" lang="ja-JP" altLang="en-US" sz="1100" b="1" dirty="0">
                    <a:solidFill>
                      <a:srgbClr val="216FCD"/>
                    </a:solidFill>
                    <a:latin typeface="+mn-ea"/>
                    <a:ea typeface="+mn-ea"/>
                  </a:rPr>
                  <a:t>兆円</a:t>
                </a:r>
              </a:p>
            </p:txBody>
          </p:sp>
          <p:sp>
            <p:nvSpPr>
              <p:cNvPr id="121" name="テキスト ボックス 120">
                <a:extLst>
                  <a:ext uri="{FF2B5EF4-FFF2-40B4-BE49-F238E27FC236}">
                    <a16:creationId xmlns:a16="http://schemas.microsoft.com/office/drawing/2014/main" id="{335438F0-2ECE-EC85-A564-71F1643CAA23}"/>
                  </a:ext>
                </a:extLst>
              </p:cNvPr>
              <p:cNvSpPr txBox="1">
                <a:spLocks/>
              </p:cNvSpPr>
              <p:nvPr/>
            </p:nvSpPr>
            <p:spPr>
              <a:xfrm>
                <a:off x="6932472" y="2293813"/>
                <a:ext cx="969198" cy="425496"/>
              </a:xfrm>
              <a:prstGeom prst="rect">
                <a:avLst/>
              </a:prstGeom>
              <a:noFill/>
            </p:spPr>
            <p:txBody>
              <a:bodyPr wrap="none" rtlCol="0">
                <a:spAutoFit/>
              </a:bodyPr>
              <a:lstStyle/>
              <a:p>
                <a:pPr algn="ctr">
                  <a:lnSpc>
                    <a:spcPct val="105000"/>
                  </a:lnSpc>
                </a:pPr>
                <a:r>
                  <a:rPr kumimoji="1" lang="zh-TW" altLang="en-US" sz="1400" kern="0" dirty="0">
                    <a:solidFill>
                      <a:srgbClr val="EA5050"/>
                    </a:solidFill>
                    <a:latin typeface="+mn-ea"/>
                    <a:ea typeface="+mn-ea"/>
                  </a:rPr>
                  <a:t>公債金</a:t>
                </a:r>
                <a:r>
                  <a:rPr kumimoji="1" lang="zh-TW" altLang="en-US" sz="1050" kern="0" dirty="0">
                    <a:solidFill>
                      <a:srgbClr val="EA5050"/>
                    </a:solidFill>
                    <a:latin typeface="+mn-ea"/>
                    <a:ea typeface="+mn-ea"/>
                  </a:rPr>
                  <a:t>（借金）</a:t>
                </a:r>
                <a:endParaRPr kumimoji="1" lang="en-US" altLang="zh-TW" sz="1050" kern="0" dirty="0">
                  <a:solidFill>
                    <a:srgbClr val="EA5050"/>
                  </a:solidFill>
                  <a:latin typeface="+mn-ea"/>
                  <a:ea typeface="+mn-ea"/>
                </a:endParaRPr>
              </a:p>
              <a:p>
                <a:pPr algn="ctr">
                  <a:lnSpc>
                    <a:spcPct val="105000"/>
                  </a:lnSpc>
                </a:pPr>
                <a:r>
                  <a:rPr kumimoji="1" lang="en-US" altLang="ja-JP" sz="1200" kern="0" dirty="0">
                    <a:solidFill>
                      <a:srgbClr val="EA5050"/>
                    </a:solidFill>
                    <a:latin typeface="+mn-ea"/>
                  </a:rPr>
                  <a:t>28.6</a:t>
                </a:r>
                <a:r>
                  <a:rPr kumimoji="1" lang="zh-TW" altLang="en-US" sz="1200" kern="0" dirty="0">
                    <a:solidFill>
                      <a:srgbClr val="EA5050"/>
                    </a:solidFill>
                    <a:latin typeface="+mn-ea"/>
                    <a:ea typeface="+mn-ea"/>
                  </a:rPr>
                  <a:t>兆円</a:t>
                </a:r>
                <a:endParaRPr kumimoji="1" lang="zh-CN" altLang="en-US" sz="1200" kern="0" dirty="0">
                  <a:solidFill>
                    <a:srgbClr val="EA5050"/>
                  </a:solidFill>
                  <a:latin typeface="+mn-ea"/>
                  <a:ea typeface="+mn-ea"/>
                </a:endParaRPr>
              </a:p>
            </p:txBody>
          </p:sp>
          <p:sp>
            <p:nvSpPr>
              <p:cNvPr id="150" name="テキスト ボックス 149">
                <a:extLst>
                  <a:ext uri="{FF2B5EF4-FFF2-40B4-BE49-F238E27FC236}">
                    <a16:creationId xmlns:a16="http://schemas.microsoft.com/office/drawing/2014/main" id="{7031F8E0-B231-EB25-C039-12EFA2B1B001}"/>
                  </a:ext>
                </a:extLst>
              </p:cNvPr>
              <p:cNvSpPr txBox="1">
                <a:spLocks/>
              </p:cNvSpPr>
              <p:nvPr/>
            </p:nvSpPr>
            <p:spPr>
              <a:xfrm>
                <a:off x="5137576" y="5751057"/>
                <a:ext cx="936671" cy="668230"/>
              </a:xfrm>
              <a:prstGeom prst="rect">
                <a:avLst/>
              </a:prstGeom>
              <a:noFill/>
            </p:spPr>
            <p:txBody>
              <a:bodyPr wrap="none" rtlCol="0">
                <a:spAutoFit/>
              </a:bodyPr>
              <a:lstStyle/>
              <a:p>
                <a:pPr algn="ctr"/>
                <a:r>
                  <a:rPr kumimoji="1" lang="en-US" altLang="ja-JP" sz="1600" kern="0" spc="40" dirty="0">
                    <a:latin typeface="+mn-ea"/>
                    <a:ea typeface="+mn-ea"/>
                  </a:rPr>
                  <a:t>1990</a:t>
                </a:r>
                <a:r>
                  <a:rPr kumimoji="1" lang="ja-JP" altLang="en-US" sz="1600" kern="0" spc="40" dirty="0">
                    <a:latin typeface="+mn-ea"/>
                    <a:ea typeface="+mn-ea"/>
                  </a:rPr>
                  <a:t>年度</a:t>
                </a:r>
                <a:endParaRPr kumimoji="1" lang="en-US" altLang="ja-JP" sz="1600" kern="0" spc="40" dirty="0">
                  <a:latin typeface="+mn-ea"/>
                  <a:ea typeface="+mn-ea"/>
                </a:endParaRPr>
              </a:p>
              <a:p>
                <a:pPr algn="ctr"/>
                <a:r>
                  <a:rPr kumimoji="1" lang="ja-JP" altLang="en-US" sz="1200" kern="0" spc="40" dirty="0">
                    <a:latin typeface="+mn-ea"/>
                  </a:rPr>
                  <a:t>（平成２年度）</a:t>
                </a:r>
                <a:endParaRPr kumimoji="1" lang="en-US" altLang="ja-JP" sz="1200" kern="0" spc="40" dirty="0">
                  <a:latin typeface="+mn-ea"/>
                  <a:ea typeface="+mn-ea"/>
                </a:endParaRPr>
              </a:p>
              <a:p>
                <a:pPr algn="ctr"/>
                <a:r>
                  <a:rPr kumimoji="1" lang="en-US" altLang="ja-JP" sz="1600" kern="0" spc="40" dirty="0">
                    <a:latin typeface="+mn-ea"/>
                    <a:ea typeface="+mn-ea"/>
                  </a:rPr>
                  <a:t>66.2</a:t>
                </a:r>
                <a:r>
                  <a:rPr kumimoji="1" lang="ja-JP" altLang="en-US" sz="1600" kern="0" spc="40" dirty="0">
                    <a:latin typeface="+mn-ea"/>
                    <a:ea typeface="+mn-ea"/>
                  </a:rPr>
                  <a:t>兆円</a:t>
                </a:r>
              </a:p>
            </p:txBody>
          </p:sp>
          <p:sp>
            <p:nvSpPr>
              <p:cNvPr id="151" name="テキスト ボックス 150">
                <a:extLst>
                  <a:ext uri="{FF2B5EF4-FFF2-40B4-BE49-F238E27FC236}">
                    <a16:creationId xmlns:a16="http://schemas.microsoft.com/office/drawing/2014/main" id="{D7BD5F3F-A1D5-D0DE-0F29-B37AAF6CB27F}"/>
                  </a:ext>
                </a:extLst>
              </p:cNvPr>
              <p:cNvSpPr txBox="1">
                <a:spLocks/>
              </p:cNvSpPr>
              <p:nvPr/>
            </p:nvSpPr>
            <p:spPr>
              <a:xfrm>
                <a:off x="6967718" y="5751057"/>
                <a:ext cx="968371" cy="668230"/>
              </a:xfrm>
              <a:prstGeom prst="rect">
                <a:avLst/>
              </a:prstGeom>
              <a:noFill/>
            </p:spPr>
            <p:txBody>
              <a:bodyPr wrap="none" rtlCol="0">
                <a:spAutoFit/>
              </a:bodyPr>
              <a:lstStyle/>
              <a:p>
                <a:pPr algn="ctr"/>
                <a:r>
                  <a:rPr lang="en-US" altLang="ja-JP" sz="1600" kern="0" spc="40" dirty="0">
                    <a:latin typeface="+mn-ea"/>
                    <a:ea typeface="+mn-ea"/>
                  </a:rPr>
                  <a:t>2025</a:t>
                </a:r>
                <a:r>
                  <a:rPr kumimoji="1" lang="ja-JP" altLang="en-US" sz="1600" kern="0" spc="40" dirty="0">
                    <a:latin typeface="+mn-ea"/>
                    <a:ea typeface="+mn-ea"/>
                  </a:rPr>
                  <a:t>年度</a:t>
                </a:r>
                <a:endParaRPr kumimoji="1" lang="en-US" altLang="ja-JP" sz="1600" kern="0" spc="40" dirty="0">
                  <a:latin typeface="+mn-ea"/>
                  <a:ea typeface="+mn-ea"/>
                </a:endParaRPr>
              </a:p>
              <a:p>
                <a:pPr algn="ctr"/>
                <a:r>
                  <a:rPr lang="ja-JP" altLang="en-US" sz="1200" kern="0" spc="40" dirty="0">
                    <a:latin typeface="+mn-ea"/>
                    <a:ea typeface="+mn-ea"/>
                  </a:rPr>
                  <a:t>（令和７年度）</a:t>
                </a:r>
                <a:endParaRPr kumimoji="1" lang="en-US" altLang="ja-JP" sz="1200" kern="0" spc="40" dirty="0">
                  <a:latin typeface="+mn-ea"/>
                  <a:ea typeface="+mn-ea"/>
                </a:endParaRPr>
              </a:p>
              <a:p>
                <a:pPr algn="ctr"/>
                <a:r>
                  <a:rPr kumimoji="1" lang="en-US" altLang="ja-JP" sz="1600" kern="0" spc="40" dirty="0">
                    <a:latin typeface="+mn-ea"/>
                  </a:rPr>
                  <a:t>115.2</a:t>
                </a:r>
                <a:r>
                  <a:rPr kumimoji="1" lang="ja-JP" altLang="en-US" sz="1600" kern="0" spc="40" dirty="0">
                    <a:latin typeface="+mn-ea"/>
                    <a:ea typeface="+mn-ea"/>
                  </a:rPr>
                  <a:t>兆円</a:t>
                </a:r>
              </a:p>
            </p:txBody>
          </p:sp>
          <p:cxnSp>
            <p:nvCxnSpPr>
              <p:cNvPr id="153" name="直線コネクタ 152">
                <a:extLst>
                  <a:ext uri="{FF2B5EF4-FFF2-40B4-BE49-F238E27FC236}">
                    <a16:creationId xmlns:a16="http://schemas.microsoft.com/office/drawing/2014/main" id="{89640CF2-7C0B-979B-B167-374C4D234608}"/>
                  </a:ext>
                </a:extLst>
              </p:cNvPr>
              <p:cNvCxnSpPr>
                <a:cxnSpLocks/>
              </p:cNvCxnSpPr>
              <p:nvPr/>
            </p:nvCxnSpPr>
            <p:spPr bwMode="auto">
              <a:xfrm flipH="1" flipV="1">
                <a:off x="5461923" y="3329585"/>
                <a:ext cx="79875" cy="379352"/>
              </a:xfrm>
              <a:prstGeom prst="line">
                <a:avLst/>
              </a:prstGeom>
              <a:noFill/>
              <a:ln w="15875" cap="flat" cmpd="sng" algn="ctr">
                <a:solidFill>
                  <a:schemeClr val="tx1"/>
                </a:solidFill>
                <a:prstDash val="solid"/>
                <a:round/>
                <a:headEnd type="none" w="med" len="med"/>
                <a:tailEnd type="none" w="med" len="med"/>
              </a:ln>
              <a:effectLst/>
            </p:spPr>
          </p:cxnSp>
          <p:sp>
            <p:nvSpPr>
              <p:cNvPr id="159" name="テキスト ボックス 158">
                <a:extLst>
                  <a:ext uri="{FF2B5EF4-FFF2-40B4-BE49-F238E27FC236}">
                    <a16:creationId xmlns:a16="http://schemas.microsoft.com/office/drawing/2014/main" id="{4C4719D4-336C-87BB-BBA6-85D2DCB552D5}"/>
                  </a:ext>
                </a:extLst>
              </p:cNvPr>
              <p:cNvSpPr txBox="1">
                <a:spLocks/>
              </p:cNvSpPr>
              <p:nvPr/>
            </p:nvSpPr>
            <p:spPr>
              <a:xfrm>
                <a:off x="6186304" y="3544291"/>
                <a:ext cx="693544" cy="227198"/>
              </a:xfrm>
              <a:prstGeom prst="rect">
                <a:avLst/>
              </a:prstGeom>
              <a:noFill/>
            </p:spPr>
            <p:txBody>
              <a:bodyPr wrap="none" rtlCol="0">
                <a:spAutoFit/>
              </a:bodyPr>
              <a:lstStyle/>
              <a:p>
                <a:r>
                  <a:rPr kumimoji="1" lang="en-US" altLang="ja-JP" sz="1100" b="1" dirty="0">
                    <a:solidFill>
                      <a:srgbClr val="EA5050"/>
                    </a:solidFill>
                    <a:latin typeface="+mn-ea"/>
                    <a:ea typeface="+mn-ea"/>
                  </a:rPr>
                  <a:t>+</a:t>
                </a:r>
                <a:r>
                  <a:rPr kumimoji="1" lang="en-US" altLang="ja-JP" sz="1100" b="1" dirty="0">
                    <a:solidFill>
                      <a:srgbClr val="EA5050"/>
                    </a:solidFill>
                    <a:latin typeface="+mn-ea"/>
                  </a:rPr>
                  <a:t>23.1</a:t>
                </a:r>
                <a:r>
                  <a:rPr kumimoji="1" lang="ja-JP" altLang="en-US" sz="1100" b="1" dirty="0">
                    <a:solidFill>
                      <a:srgbClr val="EA5050"/>
                    </a:solidFill>
                    <a:latin typeface="+mn-ea"/>
                    <a:ea typeface="+mn-ea"/>
                  </a:rPr>
                  <a:t>兆円</a:t>
                </a:r>
              </a:p>
            </p:txBody>
          </p:sp>
          <p:grpSp>
            <p:nvGrpSpPr>
              <p:cNvPr id="161" name="グループ化 160">
                <a:extLst>
                  <a:ext uri="{FF2B5EF4-FFF2-40B4-BE49-F238E27FC236}">
                    <a16:creationId xmlns:a16="http://schemas.microsoft.com/office/drawing/2014/main" id="{02D90C89-0AE2-4D5B-1DCC-E1FB25FA547D}"/>
                  </a:ext>
                </a:extLst>
              </p:cNvPr>
              <p:cNvGrpSpPr>
                <a:grpSpLocks/>
              </p:cNvGrpSpPr>
              <p:nvPr/>
            </p:nvGrpSpPr>
            <p:grpSpPr>
              <a:xfrm>
                <a:off x="4905242" y="2909534"/>
                <a:ext cx="1123559" cy="425496"/>
                <a:chOff x="4834843" y="3601937"/>
                <a:chExt cx="1123559" cy="425496"/>
              </a:xfrm>
            </p:grpSpPr>
            <p:sp>
              <p:nvSpPr>
                <p:cNvPr id="120" name="テキスト ボックス 119">
                  <a:extLst>
                    <a:ext uri="{FF2B5EF4-FFF2-40B4-BE49-F238E27FC236}">
                      <a16:creationId xmlns:a16="http://schemas.microsoft.com/office/drawing/2014/main" id="{C121DE90-5B05-4A80-802C-1543AE2CFB99}"/>
                    </a:ext>
                  </a:extLst>
                </p:cNvPr>
                <p:cNvSpPr txBox="1">
                  <a:spLocks/>
                </p:cNvSpPr>
                <p:nvPr/>
              </p:nvSpPr>
              <p:spPr>
                <a:xfrm>
                  <a:off x="4834843" y="3601937"/>
                  <a:ext cx="1123559" cy="425496"/>
                </a:xfrm>
                <a:prstGeom prst="rect">
                  <a:avLst/>
                </a:prstGeom>
                <a:noFill/>
              </p:spPr>
              <p:txBody>
                <a:bodyPr wrap="square" rtlCol="0">
                  <a:spAutoFit/>
                </a:bodyPr>
                <a:lstStyle/>
                <a:p>
                  <a:pPr algn="ctr">
                    <a:lnSpc>
                      <a:spcPct val="105000"/>
                    </a:lnSpc>
                  </a:pPr>
                  <a:r>
                    <a:rPr kumimoji="1" lang="zh-TW" altLang="en-US" sz="1400" kern="0" dirty="0">
                      <a:solidFill>
                        <a:srgbClr val="EA5050"/>
                      </a:solidFill>
                      <a:latin typeface="+mn-ea"/>
                      <a:ea typeface="+mn-ea"/>
                    </a:rPr>
                    <a:t>公債金</a:t>
                  </a:r>
                  <a:r>
                    <a:rPr kumimoji="1" lang="zh-TW" altLang="en-US" sz="1050" kern="0" dirty="0">
                      <a:solidFill>
                        <a:srgbClr val="EA5050"/>
                      </a:solidFill>
                      <a:latin typeface="+mn-ea"/>
                      <a:ea typeface="+mn-ea"/>
                    </a:rPr>
                    <a:t>（借金）</a:t>
                  </a:r>
                  <a:endParaRPr kumimoji="1" lang="en-US" altLang="zh-TW" sz="1050" kern="0" dirty="0">
                    <a:solidFill>
                      <a:srgbClr val="EA5050"/>
                    </a:solidFill>
                    <a:latin typeface="+mn-ea"/>
                    <a:ea typeface="+mn-ea"/>
                  </a:endParaRPr>
                </a:p>
                <a:p>
                  <a:pPr algn="ctr">
                    <a:lnSpc>
                      <a:spcPct val="105000"/>
                    </a:lnSpc>
                  </a:pPr>
                  <a:r>
                    <a:rPr kumimoji="1" lang="en-US" altLang="zh-TW" sz="1200" kern="0" dirty="0">
                      <a:solidFill>
                        <a:srgbClr val="EA5050"/>
                      </a:solidFill>
                      <a:latin typeface="+mn-ea"/>
                      <a:ea typeface="+mn-ea"/>
                    </a:rPr>
                    <a:t>5.6</a:t>
                  </a:r>
                  <a:r>
                    <a:rPr kumimoji="1" lang="zh-TW" altLang="en-US" sz="1200" kern="0" dirty="0">
                      <a:solidFill>
                        <a:srgbClr val="EA5050"/>
                      </a:solidFill>
                      <a:latin typeface="+mn-ea"/>
                      <a:ea typeface="+mn-ea"/>
                    </a:rPr>
                    <a:t>兆円</a:t>
                  </a:r>
                  <a:endParaRPr kumimoji="1" lang="zh-CN" altLang="en-US" sz="1200" kern="0" dirty="0">
                    <a:solidFill>
                      <a:srgbClr val="EA5050"/>
                    </a:solidFill>
                    <a:latin typeface="+mn-ea"/>
                    <a:ea typeface="+mn-ea"/>
                  </a:endParaRPr>
                </a:p>
              </p:txBody>
            </p:sp>
            <p:sp>
              <p:nvSpPr>
                <p:cNvPr id="160" name="正方形/長方形 159">
                  <a:extLst>
                    <a:ext uri="{FF2B5EF4-FFF2-40B4-BE49-F238E27FC236}">
                      <a16:creationId xmlns:a16="http://schemas.microsoft.com/office/drawing/2014/main" id="{DD7C60A0-D0C1-512E-AB83-2BCF33BDA456}"/>
                    </a:ext>
                  </a:extLst>
                </p:cNvPr>
                <p:cNvSpPr>
                  <a:spLocks/>
                </p:cNvSpPr>
                <p:nvPr/>
              </p:nvSpPr>
              <p:spPr bwMode="auto">
                <a:xfrm>
                  <a:off x="4966423" y="3607056"/>
                  <a:ext cx="860400" cy="416514"/>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sp>
            <p:nvSpPr>
              <p:cNvPr id="163" name="正方形/長方形 162">
                <a:extLst>
                  <a:ext uri="{FF2B5EF4-FFF2-40B4-BE49-F238E27FC236}">
                    <a16:creationId xmlns:a16="http://schemas.microsoft.com/office/drawing/2014/main" id="{BEC68C2D-5D57-4023-501A-3CBC58F22E4C}"/>
                  </a:ext>
                </a:extLst>
              </p:cNvPr>
              <p:cNvSpPr>
                <a:spLocks/>
              </p:cNvSpPr>
              <p:nvPr/>
            </p:nvSpPr>
            <p:spPr bwMode="auto">
              <a:xfrm>
                <a:off x="6986522" y="2306934"/>
                <a:ext cx="861096" cy="427168"/>
              </a:xfrm>
              <a:prstGeom prst="rect">
                <a:avLst/>
              </a:prstGeom>
              <a:noFill/>
              <a:ln w="15875" cap="flat" cmpd="sng" algn="ctr">
                <a:solidFill>
                  <a:srgbClr val="EA5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16" name="矢印: 右 15">
                <a:extLst>
                  <a:ext uri="{FF2B5EF4-FFF2-40B4-BE49-F238E27FC236}">
                    <a16:creationId xmlns:a16="http://schemas.microsoft.com/office/drawing/2014/main" id="{6B7B385A-C4D6-6C8D-39A3-F3C3753627C0}"/>
                  </a:ext>
                </a:extLst>
              </p:cNvPr>
              <p:cNvSpPr>
                <a:spLocks/>
              </p:cNvSpPr>
              <p:nvPr/>
            </p:nvSpPr>
            <p:spPr bwMode="auto">
              <a:xfrm rot="18274761">
                <a:off x="5927227" y="3207121"/>
                <a:ext cx="1089186" cy="12838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nvGrpSpPr>
              <p:cNvPr id="9" name="グループ化 8">
                <a:extLst>
                  <a:ext uri="{FF2B5EF4-FFF2-40B4-BE49-F238E27FC236}">
                    <a16:creationId xmlns:a16="http://schemas.microsoft.com/office/drawing/2014/main" id="{CE9C983E-5DDA-0963-F5B8-8747C8B5C8AD}"/>
                  </a:ext>
                </a:extLst>
              </p:cNvPr>
              <p:cNvGrpSpPr/>
              <p:nvPr/>
            </p:nvGrpSpPr>
            <p:grpSpPr>
              <a:xfrm>
                <a:off x="4855347" y="1968906"/>
                <a:ext cx="828219" cy="296521"/>
                <a:chOff x="4855347" y="2758874"/>
                <a:chExt cx="828219" cy="296521"/>
              </a:xfrm>
            </p:grpSpPr>
            <p:sp>
              <p:nvSpPr>
                <p:cNvPr id="12" name="object 21">
                  <a:extLst>
                    <a:ext uri="{FF2B5EF4-FFF2-40B4-BE49-F238E27FC236}">
                      <a16:creationId xmlns:a16="http://schemas.microsoft.com/office/drawing/2014/main" id="{22F27C77-2D58-E0FA-944E-BC58E6A9BC3F}"/>
                    </a:ext>
                  </a:extLst>
                </p:cNvPr>
                <p:cNvSpPr txBox="1"/>
                <p:nvPr/>
              </p:nvSpPr>
              <p:spPr>
                <a:xfrm>
                  <a:off x="4914551" y="2758874"/>
                  <a:ext cx="679837" cy="240563"/>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pc="18" dirty="0">
                      <a:solidFill>
                        <a:srgbClr val="231916"/>
                      </a:solidFill>
                      <a:latin typeface="+mn-ea"/>
                      <a:ea typeface="+mn-ea"/>
                      <a:cs typeface="Meiryo"/>
                    </a:rPr>
                    <a:t>歳 入</a:t>
                  </a:r>
                  <a:endParaRPr dirty="0">
                    <a:solidFill>
                      <a:prstClr val="black"/>
                    </a:solidFill>
                    <a:latin typeface="+mn-ea"/>
                    <a:ea typeface="+mn-ea"/>
                    <a:cs typeface="Meiryo"/>
                  </a:endParaRPr>
                </a:p>
              </p:txBody>
            </p:sp>
            <p:sp>
              <p:nvSpPr>
                <p:cNvPr id="13" name="正方形/長方形 12">
                  <a:extLst>
                    <a:ext uri="{FF2B5EF4-FFF2-40B4-BE49-F238E27FC236}">
                      <a16:creationId xmlns:a16="http://schemas.microsoft.com/office/drawing/2014/main" id="{85E490C2-BE3A-2311-50E3-1B747CE28228}"/>
                    </a:ext>
                  </a:extLst>
                </p:cNvPr>
                <p:cNvSpPr/>
                <p:nvPr/>
              </p:nvSpPr>
              <p:spPr bwMode="auto">
                <a:xfrm>
                  <a:off x="4855347" y="2770992"/>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grpSp>
      </p:grpSp>
      <p:grpSp>
        <p:nvGrpSpPr>
          <p:cNvPr id="4" name="グループ化 3">
            <a:extLst>
              <a:ext uri="{FF2B5EF4-FFF2-40B4-BE49-F238E27FC236}">
                <a16:creationId xmlns:a16="http://schemas.microsoft.com/office/drawing/2014/main" id="{BD716D72-CE49-57A2-3053-231A63EDFE26}"/>
              </a:ext>
            </a:extLst>
          </p:cNvPr>
          <p:cNvGrpSpPr/>
          <p:nvPr/>
        </p:nvGrpSpPr>
        <p:grpSpPr>
          <a:xfrm>
            <a:off x="4550408" y="265345"/>
            <a:ext cx="4749040" cy="5940614"/>
            <a:chOff x="323850" y="1200511"/>
            <a:chExt cx="4159662" cy="5227641"/>
          </a:xfrm>
        </p:grpSpPr>
        <p:grpSp>
          <p:nvGrpSpPr>
            <p:cNvPr id="138" name="グループ化 137">
              <a:extLst>
                <a:ext uri="{FF2B5EF4-FFF2-40B4-BE49-F238E27FC236}">
                  <a16:creationId xmlns:a16="http://schemas.microsoft.com/office/drawing/2014/main" id="{CD0CAF0C-40D7-06E5-98B5-44C00B57BCDA}"/>
                </a:ext>
              </a:extLst>
            </p:cNvPr>
            <p:cNvGrpSpPr>
              <a:grpSpLocks/>
            </p:cNvGrpSpPr>
            <p:nvPr/>
          </p:nvGrpSpPr>
          <p:grpSpPr>
            <a:xfrm>
              <a:off x="522895" y="1200511"/>
              <a:ext cx="3960617" cy="4649268"/>
              <a:chOff x="522895" y="2416451"/>
              <a:chExt cx="3960617" cy="3744722"/>
            </a:xfrm>
          </p:grpSpPr>
          <p:graphicFrame>
            <p:nvGraphicFramePr>
              <p:cNvPr id="130" name="グラフ 129">
                <a:extLst>
                  <a:ext uri="{FF2B5EF4-FFF2-40B4-BE49-F238E27FC236}">
                    <a16:creationId xmlns:a16="http://schemas.microsoft.com/office/drawing/2014/main" id="{53B51F48-6909-59D9-5D2D-4179A8022B14}"/>
                  </a:ext>
                </a:extLst>
              </p:cNvPr>
              <p:cNvGraphicFramePr>
                <a:graphicFrameLocks/>
              </p:cNvGraphicFramePr>
              <p:nvPr/>
            </p:nvGraphicFramePr>
            <p:xfrm>
              <a:off x="522895" y="2416451"/>
              <a:ext cx="3960617" cy="3744722"/>
            </p:xfrm>
            <a:graphic>
              <a:graphicData uri="http://schemas.openxmlformats.org/drawingml/2006/chart">
                <c:chart xmlns:c="http://schemas.openxmlformats.org/drawingml/2006/chart" xmlns:r="http://schemas.openxmlformats.org/officeDocument/2006/relationships" r:id="rId4"/>
              </a:graphicData>
            </a:graphic>
          </p:graphicFrame>
          <p:cxnSp>
            <p:nvCxnSpPr>
              <p:cNvPr id="136" name="直線コネクタ 135">
                <a:extLst>
                  <a:ext uri="{FF2B5EF4-FFF2-40B4-BE49-F238E27FC236}">
                    <a16:creationId xmlns:a16="http://schemas.microsoft.com/office/drawing/2014/main" id="{CB4D172D-C309-FB8C-A92A-4B7E4D63A507}"/>
                  </a:ext>
                </a:extLst>
              </p:cNvPr>
              <p:cNvCxnSpPr>
                <a:cxnSpLocks/>
              </p:cNvCxnSpPr>
              <p:nvPr/>
            </p:nvCxnSpPr>
            <p:spPr bwMode="auto">
              <a:xfrm>
                <a:off x="808269" y="6041566"/>
                <a:ext cx="3389868" cy="0"/>
              </a:xfrm>
              <a:prstGeom prst="line">
                <a:avLst/>
              </a:prstGeom>
              <a:noFill/>
              <a:ln w="19050" cap="flat" cmpd="sng" algn="ctr">
                <a:solidFill>
                  <a:schemeClr val="tx1">
                    <a:lumMod val="65000"/>
                    <a:lumOff val="35000"/>
                  </a:schemeClr>
                </a:solidFill>
                <a:prstDash val="sysDash"/>
                <a:round/>
                <a:headEnd type="none" w="med" len="med"/>
                <a:tailEnd type="none" w="med" len="med"/>
              </a:ln>
              <a:effectLst/>
            </p:spPr>
          </p:cxnSp>
        </p:grpSp>
        <p:sp>
          <p:nvSpPr>
            <p:cNvPr id="42" name="テキスト ボックス 41">
              <a:extLst>
                <a:ext uri="{FF2B5EF4-FFF2-40B4-BE49-F238E27FC236}">
                  <a16:creationId xmlns:a16="http://schemas.microsoft.com/office/drawing/2014/main" id="{6D1A125D-48F4-9893-EE2D-29909D0E6A70}"/>
                </a:ext>
              </a:extLst>
            </p:cNvPr>
            <p:cNvSpPr txBox="1">
              <a:spLocks/>
            </p:cNvSpPr>
            <p:nvPr/>
          </p:nvSpPr>
          <p:spPr>
            <a:xfrm>
              <a:off x="1127627" y="5751057"/>
              <a:ext cx="954201" cy="677095"/>
            </a:xfrm>
            <a:prstGeom prst="rect">
              <a:avLst/>
            </a:prstGeom>
            <a:noFill/>
          </p:spPr>
          <p:txBody>
            <a:bodyPr wrap="none" rtlCol="0">
              <a:spAutoFit/>
            </a:bodyPr>
            <a:lstStyle/>
            <a:p>
              <a:pPr algn="ctr"/>
              <a:r>
                <a:rPr kumimoji="1" lang="en-US" altLang="ja-JP" sz="1600" kern="0" spc="40" dirty="0">
                  <a:latin typeface="+mn-ea"/>
                  <a:ea typeface="+mn-ea"/>
                </a:rPr>
                <a:t>1990</a:t>
              </a:r>
              <a:r>
                <a:rPr kumimoji="1" lang="ja-JP" altLang="en-US" sz="1600" kern="0" spc="40" dirty="0">
                  <a:latin typeface="+mn-ea"/>
                  <a:ea typeface="+mn-ea"/>
                </a:rPr>
                <a:t>年度</a:t>
              </a:r>
              <a:endParaRPr kumimoji="1" lang="en-US" altLang="ja-JP" sz="1600" kern="0" spc="40" dirty="0">
                <a:latin typeface="+mn-ea"/>
                <a:ea typeface="+mn-ea"/>
              </a:endParaRPr>
            </a:p>
            <a:p>
              <a:pPr algn="ctr"/>
              <a:r>
                <a:rPr kumimoji="1" lang="ja-JP" altLang="en-US" sz="1200" kern="0" spc="40" dirty="0">
                  <a:latin typeface="+mn-ea"/>
                </a:rPr>
                <a:t>（平成２年度）</a:t>
              </a:r>
              <a:endParaRPr kumimoji="1" lang="en-US" altLang="ja-JP" sz="1200" kern="0" spc="40" dirty="0">
                <a:latin typeface="+mn-ea"/>
                <a:ea typeface="+mn-ea"/>
              </a:endParaRPr>
            </a:p>
            <a:p>
              <a:pPr algn="ctr"/>
              <a:r>
                <a:rPr kumimoji="1" lang="en-US" altLang="ja-JP" sz="1600" kern="0" spc="40" dirty="0">
                  <a:latin typeface="+mn-ea"/>
                  <a:ea typeface="+mn-ea"/>
                </a:rPr>
                <a:t>66.2</a:t>
              </a:r>
              <a:r>
                <a:rPr kumimoji="1" lang="ja-JP" altLang="en-US" sz="1600" kern="0" spc="40" dirty="0">
                  <a:latin typeface="+mn-ea"/>
                  <a:ea typeface="+mn-ea"/>
                </a:rPr>
                <a:t>兆円</a:t>
              </a:r>
            </a:p>
          </p:txBody>
        </p:sp>
        <p:sp>
          <p:nvSpPr>
            <p:cNvPr id="45" name="テキスト ボックス 44">
              <a:extLst>
                <a:ext uri="{FF2B5EF4-FFF2-40B4-BE49-F238E27FC236}">
                  <a16:creationId xmlns:a16="http://schemas.microsoft.com/office/drawing/2014/main" id="{697D0D1C-A01E-6188-2B92-9C485AC81085}"/>
                </a:ext>
              </a:extLst>
            </p:cNvPr>
            <p:cNvSpPr txBox="1">
              <a:spLocks/>
            </p:cNvSpPr>
            <p:nvPr/>
          </p:nvSpPr>
          <p:spPr>
            <a:xfrm>
              <a:off x="2922306" y="5751057"/>
              <a:ext cx="986495" cy="677095"/>
            </a:xfrm>
            <a:prstGeom prst="rect">
              <a:avLst/>
            </a:prstGeom>
            <a:noFill/>
          </p:spPr>
          <p:txBody>
            <a:bodyPr wrap="none" rtlCol="0">
              <a:spAutoFit/>
            </a:bodyPr>
            <a:lstStyle/>
            <a:p>
              <a:pPr algn="ctr"/>
              <a:r>
                <a:rPr lang="en-US" altLang="ja-JP" sz="1600" kern="0" spc="40" dirty="0">
                  <a:latin typeface="+mn-ea"/>
                </a:rPr>
                <a:t>2025</a:t>
              </a:r>
              <a:r>
                <a:rPr kumimoji="1" lang="ja-JP" altLang="en-US" sz="1600" kern="0" spc="40" dirty="0">
                  <a:latin typeface="+mn-ea"/>
                </a:rPr>
                <a:t>年度</a:t>
              </a:r>
              <a:endParaRPr kumimoji="1" lang="en-US" altLang="ja-JP" sz="1600" kern="0" spc="40" dirty="0">
                <a:latin typeface="+mn-ea"/>
              </a:endParaRPr>
            </a:p>
            <a:p>
              <a:pPr algn="ctr"/>
              <a:r>
                <a:rPr lang="ja-JP" altLang="en-US" sz="1200" kern="0" spc="40" dirty="0">
                  <a:latin typeface="+mn-ea"/>
                </a:rPr>
                <a:t>（令和７年度）</a:t>
              </a:r>
              <a:endParaRPr kumimoji="1" lang="en-US" altLang="ja-JP" sz="1200" kern="0" spc="40" dirty="0">
                <a:latin typeface="+mn-ea"/>
              </a:endParaRPr>
            </a:p>
            <a:p>
              <a:pPr algn="ctr"/>
              <a:r>
                <a:rPr kumimoji="1" lang="en-US" altLang="ja-JP" sz="1600" kern="0" spc="40" dirty="0">
                  <a:latin typeface="+mn-ea"/>
                </a:rPr>
                <a:t>115.2</a:t>
              </a:r>
              <a:r>
                <a:rPr kumimoji="1" lang="ja-JP" altLang="en-US" sz="1600" kern="0" spc="40" dirty="0">
                  <a:latin typeface="+mn-ea"/>
                </a:rPr>
                <a:t>兆円</a:t>
              </a:r>
            </a:p>
          </p:txBody>
        </p:sp>
        <p:sp>
          <p:nvSpPr>
            <p:cNvPr id="47" name="テキスト ボックス 46">
              <a:extLst>
                <a:ext uri="{FF2B5EF4-FFF2-40B4-BE49-F238E27FC236}">
                  <a16:creationId xmlns:a16="http://schemas.microsoft.com/office/drawing/2014/main" id="{8E253A08-3496-7E9B-7F12-3F9DC6AC5DD7}"/>
                </a:ext>
              </a:extLst>
            </p:cNvPr>
            <p:cNvSpPr txBox="1">
              <a:spLocks/>
            </p:cNvSpPr>
            <p:nvPr/>
          </p:nvSpPr>
          <p:spPr>
            <a:xfrm>
              <a:off x="2780955" y="4905257"/>
              <a:ext cx="1313079" cy="630207"/>
            </a:xfrm>
            <a:prstGeom prst="rect">
              <a:avLst/>
            </a:prstGeom>
            <a:noFill/>
          </p:spPr>
          <p:txBody>
            <a:bodyPr wrap="none" rtlCol="0">
              <a:spAutoFit/>
            </a:bodyPr>
            <a:lstStyle/>
            <a:p>
              <a:pPr algn="ctr">
                <a:lnSpc>
                  <a:spcPct val="105000"/>
                </a:lnSpc>
              </a:pPr>
              <a:r>
                <a:rPr kumimoji="1" lang="ja-JP" altLang="en-US" sz="1400" kern="0" dirty="0">
                  <a:latin typeface="+mn-ea"/>
                  <a:ea typeface="+mn-ea"/>
                </a:rPr>
                <a:t>公共事業、教育、</a:t>
              </a:r>
              <a:endParaRPr kumimoji="1" lang="en-US" altLang="ja-JP" sz="1400" kern="0" dirty="0">
                <a:latin typeface="+mn-ea"/>
                <a:ea typeface="+mn-ea"/>
              </a:endParaRPr>
            </a:p>
            <a:p>
              <a:pPr algn="ctr">
                <a:lnSpc>
                  <a:spcPct val="105000"/>
                </a:lnSpc>
              </a:pPr>
              <a:r>
                <a:rPr kumimoji="1" lang="ja-JP" altLang="en-US" sz="1400" kern="0" dirty="0">
                  <a:latin typeface="+mn-ea"/>
                  <a:ea typeface="+mn-ea"/>
                </a:rPr>
                <a:t>防衛など</a:t>
              </a:r>
              <a:endParaRPr kumimoji="1" lang="en-US" altLang="ja-JP" sz="1400" kern="0" dirty="0">
                <a:latin typeface="+mn-ea"/>
                <a:ea typeface="+mn-ea"/>
              </a:endParaRPr>
            </a:p>
            <a:p>
              <a:pPr algn="ctr">
                <a:lnSpc>
                  <a:spcPct val="105000"/>
                </a:lnSpc>
              </a:pPr>
              <a:r>
                <a:rPr kumimoji="1" lang="en-US" altLang="ja-JP" sz="1200" kern="0" dirty="0">
                  <a:latin typeface="+mn-ea"/>
                </a:rPr>
                <a:t>29.8</a:t>
              </a:r>
              <a:r>
                <a:rPr kumimoji="1" lang="ja-JP" altLang="en-US" sz="1200" kern="0" dirty="0">
                  <a:latin typeface="+mn-ea"/>
                  <a:ea typeface="+mn-ea"/>
                </a:rPr>
                <a:t>兆円</a:t>
              </a:r>
            </a:p>
          </p:txBody>
        </p:sp>
        <p:sp>
          <p:nvSpPr>
            <p:cNvPr id="50" name="矢印: 右 49">
              <a:extLst>
                <a:ext uri="{FF2B5EF4-FFF2-40B4-BE49-F238E27FC236}">
                  <a16:creationId xmlns:a16="http://schemas.microsoft.com/office/drawing/2014/main" id="{9AA45F38-54C6-34FE-E1CA-77929828F634}"/>
                </a:ext>
              </a:extLst>
            </p:cNvPr>
            <p:cNvSpPr>
              <a:spLocks/>
            </p:cNvSpPr>
            <p:nvPr/>
          </p:nvSpPr>
          <p:spPr bwMode="auto">
            <a:xfrm rot="21290028">
              <a:off x="2124076" y="5218784"/>
              <a:ext cx="733767" cy="116996"/>
            </a:xfrm>
            <a:prstGeom prst="rightArrow">
              <a:avLst>
                <a:gd name="adj1" fmla="val 38545"/>
                <a:gd name="adj2" fmla="val 65569"/>
              </a:avLst>
            </a:prstGeom>
            <a:solidFill>
              <a:srgbClr val="A6A6A6"/>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1" i="0" u="none" strike="noStrike" cap="none" normalizeH="0" baseline="0" dirty="0">
                <a:ln>
                  <a:noFill/>
                </a:ln>
                <a:solidFill>
                  <a:schemeClr val="tx1"/>
                </a:solidFill>
                <a:effectLst/>
                <a:latin typeface="+mn-ea"/>
              </a:endParaRPr>
            </a:p>
          </p:txBody>
        </p:sp>
        <p:sp>
          <p:nvSpPr>
            <p:cNvPr id="51" name="テキスト ボックス 50">
              <a:extLst>
                <a:ext uri="{FF2B5EF4-FFF2-40B4-BE49-F238E27FC236}">
                  <a16:creationId xmlns:a16="http://schemas.microsoft.com/office/drawing/2014/main" id="{D9804FC6-48E3-C31F-C54D-E175D40EF81E}"/>
                </a:ext>
              </a:extLst>
            </p:cNvPr>
            <p:cNvSpPr txBox="1">
              <a:spLocks/>
            </p:cNvSpPr>
            <p:nvPr/>
          </p:nvSpPr>
          <p:spPr>
            <a:xfrm>
              <a:off x="2157868" y="5295226"/>
              <a:ext cx="639129" cy="230212"/>
            </a:xfrm>
            <a:prstGeom prst="rect">
              <a:avLst/>
            </a:prstGeom>
            <a:noFill/>
          </p:spPr>
          <p:txBody>
            <a:bodyPr wrap="none" rtlCol="0">
              <a:spAutoFit/>
            </a:bodyPr>
            <a:lstStyle/>
            <a:p>
              <a:r>
                <a:rPr kumimoji="1" lang="en-US" altLang="ja-JP" sz="1100" b="1" dirty="0">
                  <a:solidFill>
                    <a:schemeClr val="tx1">
                      <a:lumMod val="75000"/>
                      <a:lumOff val="25000"/>
                    </a:schemeClr>
                  </a:solidFill>
                  <a:latin typeface="+mn-ea"/>
                  <a:ea typeface="+mn-ea"/>
                </a:rPr>
                <a:t>+4.8</a:t>
              </a:r>
              <a:r>
                <a:rPr kumimoji="1" lang="ja-JP" altLang="en-US" sz="1100" b="1" dirty="0">
                  <a:solidFill>
                    <a:schemeClr val="tx1">
                      <a:lumMod val="75000"/>
                      <a:lumOff val="25000"/>
                    </a:schemeClr>
                  </a:solidFill>
                  <a:latin typeface="+mn-ea"/>
                  <a:ea typeface="+mn-ea"/>
                </a:rPr>
                <a:t>兆円</a:t>
              </a:r>
            </a:p>
          </p:txBody>
        </p:sp>
        <p:grpSp>
          <p:nvGrpSpPr>
            <p:cNvPr id="140" name="グループ化 139">
              <a:extLst>
                <a:ext uri="{FF2B5EF4-FFF2-40B4-BE49-F238E27FC236}">
                  <a16:creationId xmlns:a16="http://schemas.microsoft.com/office/drawing/2014/main" id="{51D75D1A-66B7-60E9-A8F3-0CA2653EEF98}"/>
                </a:ext>
              </a:extLst>
            </p:cNvPr>
            <p:cNvGrpSpPr>
              <a:grpSpLocks/>
            </p:cNvGrpSpPr>
            <p:nvPr/>
          </p:nvGrpSpPr>
          <p:grpSpPr>
            <a:xfrm>
              <a:off x="2078811" y="5858032"/>
              <a:ext cx="825255" cy="340513"/>
              <a:chOff x="2085845" y="6241617"/>
              <a:chExt cx="825255" cy="340513"/>
            </a:xfrm>
          </p:grpSpPr>
          <p:sp>
            <p:nvSpPr>
              <p:cNvPr id="52" name="矢印: 右 51">
                <a:extLst>
                  <a:ext uri="{FF2B5EF4-FFF2-40B4-BE49-F238E27FC236}">
                    <a16:creationId xmlns:a16="http://schemas.microsoft.com/office/drawing/2014/main" id="{6CB493E2-92C6-6D42-530B-0323708ED050}"/>
                  </a:ext>
                </a:extLst>
              </p:cNvPr>
              <p:cNvSpPr>
                <a:spLocks/>
              </p:cNvSpPr>
              <p:nvPr/>
            </p:nvSpPr>
            <p:spPr bwMode="auto">
              <a:xfrm>
                <a:off x="2102308" y="6241617"/>
                <a:ext cx="808792" cy="116996"/>
              </a:xfrm>
              <a:prstGeom prst="rightArrow">
                <a:avLst>
                  <a:gd name="adj1" fmla="val 40412"/>
                  <a:gd name="adj2" fmla="val 6868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1" i="0" u="none" strike="noStrike" cap="none" normalizeH="0" baseline="0" dirty="0">
                  <a:ln>
                    <a:noFill/>
                  </a:ln>
                  <a:solidFill>
                    <a:schemeClr val="tx1"/>
                  </a:solidFill>
                  <a:effectLst/>
                  <a:latin typeface="+mn-ea"/>
                </a:endParaRPr>
              </a:p>
            </p:txBody>
          </p:sp>
          <p:sp>
            <p:nvSpPr>
              <p:cNvPr id="53" name="テキスト ボックス 52">
                <a:extLst>
                  <a:ext uri="{FF2B5EF4-FFF2-40B4-BE49-F238E27FC236}">
                    <a16:creationId xmlns:a16="http://schemas.microsoft.com/office/drawing/2014/main" id="{2F24B769-E223-D9D3-C778-31C6BBC8CE50}"/>
                  </a:ext>
                </a:extLst>
              </p:cNvPr>
              <p:cNvSpPr txBox="1">
                <a:spLocks/>
              </p:cNvSpPr>
              <p:nvPr/>
            </p:nvSpPr>
            <p:spPr>
              <a:xfrm>
                <a:off x="2085845" y="6351918"/>
                <a:ext cx="706525" cy="230212"/>
              </a:xfrm>
              <a:prstGeom prst="rect">
                <a:avLst/>
              </a:prstGeom>
              <a:noFill/>
            </p:spPr>
            <p:txBody>
              <a:bodyPr wrap="none" rtlCol="0">
                <a:spAutoFit/>
              </a:bodyPr>
              <a:lstStyle/>
              <a:p>
                <a:r>
                  <a:rPr kumimoji="1" lang="en-US" altLang="ja-JP" sz="1100" b="1" dirty="0">
                    <a:solidFill>
                      <a:srgbClr val="EA5050"/>
                    </a:solidFill>
                    <a:latin typeface="+mn-ea"/>
                    <a:ea typeface="+mn-ea"/>
                  </a:rPr>
                  <a:t>+</a:t>
                </a:r>
                <a:r>
                  <a:rPr kumimoji="1" lang="en-US" altLang="ja-JP" sz="1100" b="1" dirty="0">
                    <a:solidFill>
                      <a:srgbClr val="EA5050"/>
                    </a:solidFill>
                    <a:latin typeface="+mn-ea"/>
                  </a:rPr>
                  <a:t>49.0</a:t>
                </a:r>
                <a:r>
                  <a:rPr kumimoji="1" lang="ja-JP" altLang="en-US" sz="1100" b="1" dirty="0">
                    <a:solidFill>
                      <a:srgbClr val="EA5050"/>
                    </a:solidFill>
                    <a:latin typeface="+mn-ea"/>
                    <a:ea typeface="+mn-ea"/>
                  </a:rPr>
                  <a:t>兆円</a:t>
                </a:r>
              </a:p>
            </p:txBody>
          </p:sp>
        </p:grpSp>
        <p:sp>
          <p:nvSpPr>
            <p:cNvPr id="55" name="矢印: 右 54">
              <a:extLst>
                <a:ext uri="{FF2B5EF4-FFF2-40B4-BE49-F238E27FC236}">
                  <a16:creationId xmlns:a16="http://schemas.microsoft.com/office/drawing/2014/main" id="{D8D49A2A-B3A9-D55A-4B85-818B75239959}"/>
                </a:ext>
              </a:extLst>
            </p:cNvPr>
            <p:cNvSpPr>
              <a:spLocks/>
            </p:cNvSpPr>
            <p:nvPr/>
          </p:nvSpPr>
          <p:spPr bwMode="auto">
            <a:xfrm rot="19104277">
              <a:off x="2028700" y="4427800"/>
              <a:ext cx="828391" cy="116996"/>
            </a:xfrm>
            <a:prstGeom prst="rightArrow">
              <a:avLst>
                <a:gd name="adj1" fmla="val 31464"/>
                <a:gd name="adj2" fmla="val 65569"/>
              </a:avLst>
            </a:prstGeom>
            <a:solidFill>
              <a:srgbClr val="009E4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56" name="テキスト ボックス 55">
              <a:extLst>
                <a:ext uri="{FF2B5EF4-FFF2-40B4-BE49-F238E27FC236}">
                  <a16:creationId xmlns:a16="http://schemas.microsoft.com/office/drawing/2014/main" id="{92E2678D-97DF-237E-5C82-61102223B4C1}"/>
                </a:ext>
              </a:extLst>
            </p:cNvPr>
            <p:cNvSpPr txBox="1">
              <a:spLocks/>
            </p:cNvSpPr>
            <p:nvPr/>
          </p:nvSpPr>
          <p:spPr>
            <a:xfrm>
              <a:off x="2180505" y="4590226"/>
              <a:ext cx="682936" cy="230212"/>
            </a:xfrm>
            <a:prstGeom prst="rect">
              <a:avLst/>
            </a:prstGeom>
            <a:noFill/>
          </p:spPr>
          <p:txBody>
            <a:bodyPr wrap="none" rtlCol="0">
              <a:spAutoFit/>
            </a:bodyPr>
            <a:lstStyle/>
            <a:p>
              <a:r>
                <a:rPr kumimoji="1" lang="en-US" altLang="ja-JP" sz="1100" b="1" kern="0" spc="-30" dirty="0">
                  <a:solidFill>
                    <a:srgbClr val="009E47"/>
                  </a:solidFill>
                  <a:latin typeface="+mn-ea"/>
                  <a:ea typeface="+mn-ea"/>
                </a:rPr>
                <a:t>+26.7</a:t>
              </a:r>
              <a:r>
                <a:rPr kumimoji="1" lang="ja-JP" altLang="en-US" sz="1100" b="1" kern="0" spc="-30" dirty="0">
                  <a:solidFill>
                    <a:srgbClr val="009E47"/>
                  </a:solidFill>
                  <a:latin typeface="+mn-ea"/>
                  <a:ea typeface="+mn-ea"/>
                </a:rPr>
                <a:t>兆円</a:t>
              </a:r>
            </a:p>
          </p:txBody>
        </p:sp>
        <p:sp>
          <p:nvSpPr>
            <p:cNvPr id="57" name="矢印: 右 56">
              <a:extLst>
                <a:ext uri="{FF2B5EF4-FFF2-40B4-BE49-F238E27FC236}">
                  <a16:creationId xmlns:a16="http://schemas.microsoft.com/office/drawing/2014/main" id="{03BFB879-9AA9-31D1-AE46-DDFB45F9D22D}"/>
                </a:ext>
              </a:extLst>
            </p:cNvPr>
            <p:cNvSpPr>
              <a:spLocks/>
            </p:cNvSpPr>
            <p:nvPr/>
          </p:nvSpPr>
          <p:spPr bwMode="auto">
            <a:xfrm rot="18188065">
              <a:off x="1842827" y="3805625"/>
              <a:ext cx="1199353" cy="116996"/>
            </a:xfrm>
            <a:prstGeom prst="rightArrow">
              <a:avLst>
                <a:gd name="adj1" fmla="val 31630"/>
                <a:gd name="adj2" fmla="val 65569"/>
              </a:avLst>
            </a:prstGeom>
            <a:solidFill>
              <a:srgbClr val="EEC92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73" name="テキスト ボックス 72">
              <a:extLst>
                <a:ext uri="{FF2B5EF4-FFF2-40B4-BE49-F238E27FC236}">
                  <a16:creationId xmlns:a16="http://schemas.microsoft.com/office/drawing/2014/main" id="{AE762718-3F8D-6CE6-EC26-834363A46106}"/>
                </a:ext>
              </a:extLst>
            </p:cNvPr>
            <p:cNvSpPr txBox="1">
              <a:spLocks/>
            </p:cNvSpPr>
            <p:nvPr/>
          </p:nvSpPr>
          <p:spPr>
            <a:xfrm>
              <a:off x="2134626" y="3972300"/>
              <a:ext cx="639129" cy="230212"/>
            </a:xfrm>
            <a:prstGeom prst="rect">
              <a:avLst/>
            </a:prstGeom>
            <a:noFill/>
          </p:spPr>
          <p:txBody>
            <a:bodyPr wrap="none" rtlCol="0">
              <a:spAutoFit/>
            </a:bodyPr>
            <a:lstStyle/>
            <a:p>
              <a:r>
                <a:rPr lang="en-US" altLang="ja-JP" sz="1100" b="1" dirty="0">
                  <a:solidFill>
                    <a:srgbClr val="AE900E"/>
                  </a:solidFill>
                  <a:effectLst>
                    <a:glow rad="63500">
                      <a:schemeClr val="bg1">
                        <a:alpha val="80000"/>
                      </a:schemeClr>
                    </a:glow>
                  </a:effectLst>
                  <a:latin typeface="+mn-ea"/>
                  <a:ea typeface="+mn-ea"/>
                </a:rPr>
                <a:t>+</a:t>
              </a:r>
              <a:r>
                <a:rPr lang="en-US" altLang="ja-JP" sz="1100" b="1" dirty="0">
                  <a:solidFill>
                    <a:srgbClr val="AE900E"/>
                  </a:solidFill>
                  <a:effectLst>
                    <a:glow rad="63500">
                      <a:schemeClr val="bg1">
                        <a:alpha val="80000"/>
                      </a:schemeClr>
                    </a:glow>
                  </a:effectLst>
                  <a:latin typeface="+mn-ea"/>
                </a:rPr>
                <a:t>3.6</a:t>
              </a:r>
              <a:r>
                <a:rPr kumimoji="1" lang="ja-JP" altLang="en-US" sz="1100" b="1" dirty="0">
                  <a:solidFill>
                    <a:srgbClr val="AE900E"/>
                  </a:solidFill>
                  <a:effectLst>
                    <a:glow rad="63500">
                      <a:schemeClr val="bg1">
                        <a:alpha val="80000"/>
                      </a:schemeClr>
                    </a:glow>
                  </a:effectLst>
                  <a:latin typeface="+mn-ea"/>
                  <a:ea typeface="+mn-ea"/>
                </a:rPr>
                <a:t>兆円</a:t>
              </a:r>
            </a:p>
          </p:txBody>
        </p:sp>
        <p:sp>
          <p:nvSpPr>
            <p:cNvPr id="74" name="矢印: 右 73">
              <a:extLst>
                <a:ext uri="{FF2B5EF4-FFF2-40B4-BE49-F238E27FC236}">
                  <a16:creationId xmlns:a16="http://schemas.microsoft.com/office/drawing/2014/main" id="{8DFAAD40-4A76-F898-0A72-146F54ADC9A7}"/>
                </a:ext>
              </a:extLst>
            </p:cNvPr>
            <p:cNvSpPr>
              <a:spLocks/>
            </p:cNvSpPr>
            <p:nvPr/>
          </p:nvSpPr>
          <p:spPr bwMode="auto">
            <a:xfrm rot="18077574">
              <a:off x="1844657" y="3214775"/>
              <a:ext cx="1231656" cy="116996"/>
            </a:xfrm>
            <a:prstGeom prst="rightArrow">
              <a:avLst>
                <a:gd name="adj1" fmla="val 27833"/>
                <a:gd name="adj2" fmla="val 64874"/>
              </a:avLst>
            </a:prstGeom>
            <a:solidFill>
              <a:srgbClr val="EE6E6E"/>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77" name="テキスト ボックス 76">
              <a:extLst>
                <a:ext uri="{FF2B5EF4-FFF2-40B4-BE49-F238E27FC236}">
                  <a16:creationId xmlns:a16="http://schemas.microsoft.com/office/drawing/2014/main" id="{0A1931BE-BCF3-FDC9-C4CD-8901A3559F81}"/>
                </a:ext>
              </a:extLst>
            </p:cNvPr>
            <p:cNvSpPr txBox="1">
              <a:spLocks/>
            </p:cNvSpPr>
            <p:nvPr/>
          </p:nvSpPr>
          <p:spPr>
            <a:xfrm>
              <a:off x="1831574" y="2935382"/>
              <a:ext cx="706524" cy="230212"/>
            </a:xfrm>
            <a:prstGeom prst="rect">
              <a:avLst/>
            </a:prstGeom>
            <a:noFill/>
          </p:spPr>
          <p:txBody>
            <a:bodyPr wrap="none" rtlCol="0">
              <a:spAutoFit/>
            </a:bodyPr>
            <a:lstStyle/>
            <a:p>
              <a:r>
                <a:rPr kumimoji="1" lang="en-US" altLang="ja-JP" sz="1100" b="1" dirty="0">
                  <a:solidFill>
                    <a:srgbClr val="EA5050"/>
                  </a:solidFill>
                  <a:latin typeface="+mn-ea"/>
                  <a:ea typeface="+mn-ea"/>
                </a:rPr>
                <a:t>+13.9</a:t>
              </a:r>
              <a:r>
                <a:rPr kumimoji="1" lang="ja-JP" altLang="en-US" sz="1100" b="1" dirty="0">
                  <a:solidFill>
                    <a:srgbClr val="EA5050"/>
                  </a:solidFill>
                  <a:latin typeface="+mn-ea"/>
                  <a:ea typeface="+mn-ea"/>
                </a:rPr>
                <a:t>兆円</a:t>
              </a:r>
            </a:p>
          </p:txBody>
        </p:sp>
        <p:sp>
          <p:nvSpPr>
            <p:cNvPr id="80" name="テキスト ボックス 79">
              <a:extLst>
                <a:ext uri="{FF2B5EF4-FFF2-40B4-BE49-F238E27FC236}">
                  <a16:creationId xmlns:a16="http://schemas.microsoft.com/office/drawing/2014/main" id="{59F078BC-8041-87BF-E854-CC0464CC88BC}"/>
                </a:ext>
              </a:extLst>
            </p:cNvPr>
            <p:cNvSpPr txBox="1">
              <a:spLocks/>
            </p:cNvSpPr>
            <p:nvPr/>
          </p:nvSpPr>
          <p:spPr>
            <a:xfrm>
              <a:off x="924397" y="4594752"/>
              <a:ext cx="1311395" cy="257240"/>
            </a:xfrm>
            <a:prstGeom prst="rect">
              <a:avLst/>
            </a:prstGeom>
            <a:noFill/>
            <a:ln w="15875">
              <a:noFill/>
            </a:ln>
          </p:spPr>
          <p:txBody>
            <a:bodyPr wrap="none" rtlCol="0">
              <a:spAutoFit/>
            </a:bodyPr>
            <a:lstStyle/>
            <a:p>
              <a:pPr algn="ctr">
                <a:lnSpc>
                  <a:spcPct val="105000"/>
                </a:lnSpc>
              </a:pPr>
              <a:r>
                <a:rPr kumimoji="1" lang="zh-CN" altLang="en-US" sz="1400" kern="0" spc="-40" dirty="0">
                  <a:latin typeface="+mn-ea"/>
                  <a:ea typeface="+mn-ea"/>
                </a:rPr>
                <a:t>社会保障</a:t>
              </a:r>
              <a:r>
                <a:rPr lang="en-US" altLang="zh-CN" sz="1400" kern="0" spc="-40" dirty="0">
                  <a:latin typeface="+mn-ea"/>
                  <a:ea typeface="+mn-ea"/>
                </a:rPr>
                <a:t> </a:t>
              </a:r>
              <a:r>
                <a:rPr kumimoji="1" lang="en-US" altLang="zh-CN" sz="1200" kern="0" spc="-40" dirty="0">
                  <a:latin typeface="+mn-ea"/>
                  <a:ea typeface="+mn-ea"/>
                </a:rPr>
                <a:t>11.6</a:t>
              </a:r>
              <a:r>
                <a:rPr kumimoji="1" lang="zh-CN" altLang="en-US" sz="1200" kern="0" spc="-40" dirty="0">
                  <a:latin typeface="+mn-ea"/>
                  <a:ea typeface="+mn-ea"/>
                </a:rPr>
                <a:t>兆円</a:t>
              </a:r>
            </a:p>
          </p:txBody>
        </p:sp>
        <p:sp>
          <p:nvSpPr>
            <p:cNvPr id="81" name="テキスト ボックス 80">
              <a:extLst>
                <a:ext uri="{FF2B5EF4-FFF2-40B4-BE49-F238E27FC236}">
                  <a16:creationId xmlns:a16="http://schemas.microsoft.com/office/drawing/2014/main" id="{37C2D94B-4C93-9280-F6DC-444782C3B8FB}"/>
                </a:ext>
              </a:extLst>
            </p:cNvPr>
            <p:cNvSpPr txBox="1">
              <a:spLocks/>
            </p:cNvSpPr>
            <p:nvPr/>
          </p:nvSpPr>
          <p:spPr>
            <a:xfrm>
              <a:off x="918110" y="4072447"/>
              <a:ext cx="1293944" cy="456307"/>
            </a:xfrm>
            <a:prstGeom prst="rect">
              <a:avLst/>
            </a:prstGeom>
            <a:noFill/>
          </p:spPr>
          <p:txBody>
            <a:bodyPr wrap="square" rtlCol="0">
              <a:spAutoFit/>
            </a:bodyPr>
            <a:lstStyle/>
            <a:p>
              <a:pPr algn="ctr">
                <a:lnSpc>
                  <a:spcPct val="105000"/>
                </a:lnSpc>
              </a:pPr>
              <a:r>
                <a:rPr kumimoji="1" lang="zh-CN" altLang="en-US" sz="1400" kern="0" spc="-30" dirty="0">
                  <a:latin typeface="+mn-ea"/>
                  <a:ea typeface="+mn-ea"/>
                </a:rPr>
                <a:t>地方交付税</a:t>
              </a:r>
              <a:endParaRPr kumimoji="1" lang="en-US" altLang="zh-CN" sz="1400" kern="0" spc="-30" dirty="0">
                <a:latin typeface="+mn-ea"/>
                <a:ea typeface="+mn-ea"/>
              </a:endParaRPr>
            </a:p>
            <a:p>
              <a:pPr algn="ctr">
                <a:lnSpc>
                  <a:spcPct val="105000"/>
                </a:lnSpc>
              </a:pPr>
              <a:r>
                <a:rPr kumimoji="1" lang="zh-CN" altLang="en-US" sz="1400" kern="0" spc="-30" dirty="0">
                  <a:latin typeface="+mn-ea"/>
                  <a:ea typeface="+mn-ea"/>
                </a:rPr>
                <a:t>交付金等</a:t>
              </a:r>
              <a:r>
                <a:rPr kumimoji="1" lang="en-US" altLang="zh-CN" sz="1200" kern="0" spc="-30" dirty="0">
                  <a:latin typeface="+mn-ea"/>
                  <a:ea typeface="+mn-ea"/>
                </a:rPr>
                <a:t>15.3</a:t>
              </a:r>
              <a:r>
                <a:rPr kumimoji="1" lang="zh-CN" altLang="en-US" sz="1200" kern="0" spc="-30" dirty="0">
                  <a:latin typeface="+mn-ea"/>
                  <a:ea typeface="+mn-ea"/>
                </a:rPr>
                <a:t>兆円</a:t>
              </a:r>
              <a:endParaRPr kumimoji="1" lang="ja-JP" altLang="en-US" sz="1200" kern="0" spc="-30" dirty="0">
                <a:latin typeface="+mn-ea"/>
                <a:ea typeface="+mn-ea"/>
              </a:endParaRPr>
            </a:p>
          </p:txBody>
        </p:sp>
        <p:sp>
          <p:nvSpPr>
            <p:cNvPr id="87" name="テキスト ボックス 86">
              <a:extLst>
                <a:ext uri="{FF2B5EF4-FFF2-40B4-BE49-F238E27FC236}">
                  <a16:creationId xmlns:a16="http://schemas.microsoft.com/office/drawing/2014/main" id="{8210EFCC-BCD8-38A7-6E22-184B7AE35CFF}"/>
                </a:ext>
              </a:extLst>
            </p:cNvPr>
            <p:cNvSpPr txBox="1">
              <a:spLocks/>
            </p:cNvSpPr>
            <p:nvPr/>
          </p:nvSpPr>
          <p:spPr>
            <a:xfrm>
              <a:off x="2962274" y="2144617"/>
              <a:ext cx="883436" cy="729740"/>
            </a:xfrm>
            <a:prstGeom prst="rect">
              <a:avLst/>
            </a:prstGeom>
            <a:noFill/>
          </p:spPr>
          <p:txBody>
            <a:bodyPr wrap="none" rtlCol="0">
              <a:spAutoFit/>
            </a:bodyPr>
            <a:lstStyle/>
            <a:p>
              <a:pPr algn="ctr">
                <a:lnSpc>
                  <a:spcPct val="105000"/>
                </a:lnSpc>
              </a:pPr>
              <a:r>
                <a:rPr kumimoji="1" lang="ja-JP" altLang="en-US" sz="1400" kern="0" dirty="0">
                  <a:latin typeface="+mn-ea"/>
                  <a:ea typeface="+mn-ea"/>
                </a:rPr>
                <a:t>国債費</a:t>
              </a:r>
              <a:endParaRPr kumimoji="1" lang="en-US" altLang="ja-JP" sz="1400" kern="0" dirty="0">
                <a:latin typeface="+mn-ea"/>
                <a:ea typeface="+mn-ea"/>
              </a:endParaRPr>
            </a:p>
            <a:p>
              <a:pPr algn="ctr">
                <a:lnSpc>
                  <a:spcPct val="105000"/>
                </a:lnSpc>
              </a:pPr>
              <a:r>
                <a:rPr kumimoji="1" lang="ja-JP" altLang="en-US" sz="1050" kern="0" spc="-50" dirty="0">
                  <a:latin typeface="+mn-ea"/>
                  <a:ea typeface="+mn-ea"/>
                </a:rPr>
                <a:t>（過去の借金の</a:t>
              </a:r>
              <a:endParaRPr kumimoji="1" lang="en-US" altLang="ja-JP" sz="1050" kern="0" spc="-50" dirty="0">
                <a:latin typeface="+mn-ea"/>
                <a:ea typeface="+mn-ea"/>
              </a:endParaRPr>
            </a:p>
            <a:p>
              <a:pPr algn="ctr">
                <a:lnSpc>
                  <a:spcPct val="105000"/>
                </a:lnSpc>
              </a:pPr>
              <a:r>
                <a:rPr kumimoji="1" lang="ja-JP" altLang="en-US" sz="1050" kern="0" spc="-50" dirty="0">
                  <a:latin typeface="+mn-ea"/>
                  <a:ea typeface="+mn-ea"/>
                </a:rPr>
                <a:t>返済と利息）</a:t>
              </a:r>
              <a:endParaRPr kumimoji="1" lang="en-US" altLang="ja-JP" sz="1050" kern="0" spc="-50" dirty="0">
                <a:latin typeface="+mn-ea"/>
                <a:ea typeface="+mn-ea"/>
              </a:endParaRPr>
            </a:p>
            <a:p>
              <a:pPr algn="ctr">
                <a:lnSpc>
                  <a:spcPct val="105000"/>
                </a:lnSpc>
              </a:pPr>
              <a:r>
                <a:rPr kumimoji="1" lang="en-US" altLang="ja-JP" sz="1200" kern="0" dirty="0">
                  <a:latin typeface="+mn-ea"/>
                  <a:ea typeface="+mn-ea"/>
                </a:rPr>
                <a:t>28.2</a:t>
              </a:r>
              <a:r>
                <a:rPr kumimoji="1" lang="ja-JP" altLang="en-US" sz="1200" kern="0" dirty="0">
                  <a:latin typeface="+mn-ea"/>
                  <a:ea typeface="+mn-ea"/>
                </a:rPr>
                <a:t>兆円</a:t>
              </a:r>
            </a:p>
          </p:txBody>
        </p:sp>
        <p:sp>
          <p:nvSpPr>
            <p:cNvPr id="93" name="テキスト ボックス 92">
              <a:extLst>
                <a:ext uri="{FF2B5EF4-FFF2-40B4-BE49-F238E27FC236}">
                  <a16:creationId xmlns:a16="http://schemas.microsoft.com/office/drawing/2014/main" id="{84443C1D-5126-DBD0-CF74-3B046E3931EB}"/>
                </a:ext>
              </a:extLst>
            </p:cNvPr>
            <p:cNvSpPr txBox="1">
              <a:spLocks/>
            </p:cNvSpPr>
            <p:nvPr/>
          </p:nvSpPr>
          <p:spPr>
            <a:xfrm>
              <a:off x="2776565" y="3012986"/>
              <a:ext cx="1275170" cy="456307"/>
            </a:xfrm>
            <a:prstGeom prst="rect">
              <a:avLst/>
            </a:prstGeom>
            <a:noFill/>
          </p:spPr>
          <p:txBody>
            <a:bodyPr wrap="none" rtlCol="0">
              <a:spAutoFit/>
            </a:bodyPr>
            <a:lstStyle/>
            <a:p>
              <a:pPr algn="ctr">
                <a:lnSpc>
                  <a:spcPct val="105000"/>
                </a:lnSpc>
              </a:pPr>
              <a:r>
                <a:rPr lang="zh-CN" altLang="en-US" sz="1400" kern="0" spc="-30" dirty="0">
                  <a:latin typeface="+mn-ea"/>
                  <a:ea typeface="+mn-ea"/>
                </a:rPr>
                <a:t>地方交付税</a:t>
              </a:r>
              <a:endParaRPr lang="en-US" altLang="zh-CN" sz="1400" kern="0" spc="-30" dirty="0">
                <a:latin typeface="+mn-ea"/>
                <a:ea typeface="+mn-ea"/>
              </a:endParaRPr>
            </a:p>
            <a:p>
              <a:pPr algn="ctr">
                <a:lnSpc>
                  <a:spcPct val="105000"/>
                </a:lnSpc>
              </a:pPr>
              <a:r>
                <a:rPr lang="zh-CN" altLang="en-US" sz="1400" kern="0" spc="-30" dirty="0">
                  <a:latin typeface="+mn-ea"/>
                  <a:ea typeface="+mn-ea"/>
                </a:rPr>
                <a:t>交付金等</a:t>
              </a:r>
              <a:r>
                <a:rPr lang="en-US" altLang="ja-JP" sz="1200" kern="0" spc="-30" dirty="0">
                  <a:latin typeface="+mn-ea"/>
                  <a:ea typeface="+mn-ea"/>
                </a:rPr>
                <a:t>18.9</a:t>
              </a:r>
              <a:r>
                <a:rPr lang="zh-CN" altLang="en-US" sz="1200" kern="0" spc="-30" dirty="0">
                  <a:latin typeface="+mn-ea"/>
                  <a:ea typeface="+mn-ea"/>
                </a:rPr>
                <a:t>兆円</a:t>
              </a:r>
              <a:endParaRPr lang="ja-JP" altLang="en-US" sz="1200" kern="0" spc="-30" dirty="0">
                <a:latin typeface="+mn-ea"/>
                <a:ea typeface="+mn-ea"/>
              </a:endParaRPr>
            </a:p>
          </p:txBody>
        </p:sp>
        <p:sp>
          <p:nvSpPr>
            <p:cNvPr id="94" name="テキスト ボックス 93">
              <a:extLst>
                <a:ext uri="{FF2B5EF4-FFF2-40B4-BE49-F238E27FC236}">
                  <a16:creationId xmlns:a16="http://schemas.microsoft.com/office/drawing/2014/main" id="{99FA5610-B81B-50F2-172E-5DE70D6455CA}"/>
                </a:ext>
              </a:extLst>
            </p:cNvPr>
            <p:cNvSpPr txBox="1">
              <a:spLocks/>
            </p:cNvSpPr>
            <p:nvPr/>
          </p:nvSpPr>
          <p:spPr>
            <a:xfrm>
              <a:off x="541550" y="2892116"/>
              <a:ext cx="1486341" cy="580440"/>
            </a:xfrm>
            <a:prstGeom prst="rect">
              <a:avLst/>
            </a:prstGeom>
            <a:noFill/>
          </p:spPr>
          <p:txBody>
            <a:bodyPr wrap="none" rtlCol="0">
              <a:spAutoFit/>
            </a:bodyPr>
            <a:lstStyle/>
            <a:p>
              <a:pPr algn="ctr">
                <a:lnSpc>
                  <a:spcPct val="105000"/>
                </a:lnSpc>
              </a:pPr>
              <a:r>
                <a:rPr kumimoji="1" lang="ja-JP" altLang="en-US" sz="1400" kern="0" dirty="0">
                  <a:latin typeface="+mn-ea"/>
                  <a:ea typeface="+mn-ea"/>
                </a:rPr>
                <a:t>国債費</a:t>
              </a:r>
              <a:endParaRPr kumimoji="1" lang="en-US" altLang="ja-JP" sz="1400" kern="0" dirty="0">
                <a:latin typeface="+mn-ea"/>
                <a:ea typeface="+mn-ea"/>
              </a:endParaRPr>
            </a:p>
            <a:p>
              <a:pPr algn="ctr">
                <a:lnSpc>
                  <a:spcPct val="105000"/>
                </a:lnSpc>
              </a:pPr>
              <a:r>
                <a:rPr kumimoji="1" lang="ja-JP" altLang="en-US" sz="1050" kern="0" spc="-40" dirty="0">
                  <a:latin typeface="+mn-ea"/>
                  <a:ea typeface="+mn-ea"/>
                </a:rPr>
                <a:t>（過去の借金の返済と利息）</a:t>
              </a:r>
              <a:endParaRPr kumimoji="1" lang="en-US" altLang="ja-JP" sz="1050" kern="0" spc="-40" dirty="0">
                <a:latin typeface="+mn-ea"/>
                <a:ea typeface="+mn-ea"/>
              </a:endParaRPr>
            </a:p>
            <a:p>
              <a:pPr algn="ctr">
                <a:lnSpc>
                  <a:spcPct val="105000"/>
                </a:lnSpc>
              </a:pPr>
              <a:r>
                <a:rPr kumimoji="1" lang="en-US" altLang="ja-JP" sz="1200" kern="0" dirty="0">
                  <a:latin typeface="+mn-ea"/>
                  <a:ea typeface="+mn-ea"/>
                </a:rPr>
                <a:t>14.3</a:t>
              </a:r>
              <a:r>
                <a:rPr kumimoji="1" lang="ja-JP" altLang="en-US" sz="1200" kern="0" dirty="0">
                  <a:latin typeface="+mn-ea"/>
                  <a:ea typeface="+mn-ea"/>
                </a:rPr>
                <a:t>兆円</a:t>
              </a:r>
            </a:p>
          </p:txBody>
        </p:sp>
        <p:cxnSp>
          <p:nvCxnSpPr>
            <p:cNvPr id="99" name="直線コネクタ 98">
              <a:extLst>
                <a:ext uri="{FF2B5EF4-FFF2-40B4-BE49-F238E27FC236}">
                  <a16:creationId xmlns:a16="http://schemas.microsoft.com/office/drawing/2014/main" id="{C639B91C-3DFC-C861-ADA0-1131638723C6}"/>
                </a:ext>
              </a:extLst>
            </p:cNvPr>
            <p:cNvCxnSpPr>
              <a:cxnSpLocks/>
            </p:cNvCxnSpPr>
            <p:nvPr/>
          </p:nvCxnSpPr>
          <p:spPr bwMode="auto">
            <a:xfrm flipH="1" flipV="1">
              <a:off x="1536820" y="3417267"/>
              <a:ext cx="106050" cy="297966"/>
            </a:xfrm>
            <a:prstGeom prst="line">
              <a:avLst/>
            </a:prstGeom>
            <a:noFill/>
            <a:ln w="15875" cap="flat" cmpd="sng" algn="ctr">
              <a:solidFill>
                <a:schemeClr val="tx1"/>
              </a:solidFill>
              <a:prstDash val="solid"/>
              <a:round/>
              <a:headEnd type="none" w="med" len="med"/>
              <a:tailEnd type="none" w="med" len="med"/>
            </a:ln>
            <a:effectLst/>
          </p:spPr>
        </p:cxnSp>
        <p:sp>
          <p:nvSpPr>
            <p:cNvPr id="113" name="テキスト ボックス 112">
              <a:extLst>
                <a:ext uri="{FF2B5EF4-FFF2-40B4-BE49-F238E27FC236}">
                  <a16:creationId xmlns:a16="http://schemas.microsoft.com/office/drawing/2014/main" id="{35600262-1F85-8770-9507-C0FD1D2994EC}"/>
                </a:ext>
              </a:extLst>
            </p:cNvPr>
            <p:cNvSpPr txBox="1">
              <a:spLocks/>
            </p:cNvSpPr>
            <p:nvPr/>
          </p:nvSpPr>
          <p:spPr>
            <a:xfrm>
              <a:off x="2761990" y="3978278"/>
              <a:ext cx="1284006" cy="431141"/>
            </a:xfrm>
            <a:prstGeom prst="rect">
              <a:avLst/>
            </a:prstGeom>
            <a:noFill/>
          </p:spPr>
          <p:txBody>
            <a:bodyPr wrap="square" rtlCol="0">
              <a:spAutoFit/>
            </a:bodyPr>
            <a:lstStyle/>
            <a:p>
              <a:pPr algn="ctr">
                <a:lnSpc>
                  <a:spcPct val="105000"/>
                </a:lnSpc>
              </a:pPr>
              <a:r>
                <a:rPr kumimoji="1" lang="zh-CN" altLang="en-US" sz="1400" kern="0" spc="-50" dirty="0">
                  <a:latin typeface="+mn-ea"/>
                  <a:ea typeface="+mn-ea"/>
                </a:rPr>
                <a:t>社会保障</a:t>
              </a:r>
              <a:r>
                <a:rPr lang="ja-JP" altLang="en-US" sz="1400" kern="0" spc="-50" dirty="0">
                  <a:latin typeface="+mn-ea"/>
                  <a:ea typeface="+mn-ea"/>
                </a:rPr>
                <a:t> </a:t>
              </a:r>
              <a:endParaRPr lang="en-US" altLang="ja-JP" sz="1400" kern="0" spc="-50" dirty="0">
                <a:latin typeface="+mn-ea"/>
                <a:ea typeface="+mn-ea"/>
              </a:endParaRPr>
            </a:p>
            <a:p>
              <a:pPr algn="ctr">
                <a:lnSpc>
                  <a:spcPct val="105000"/>
                </a:lnSpc>
              </a:pPr>
              <a:r>
                <a:rPr kumimoji="1" lang="en-US" altLang="ja-JP" sz="1200" kern="0" spc="-50" dirty="0">
                  <a:latin typeface="+mn-ea"/>
                </a:rPr>
                <a:t>38.3</a:t>
              </a:r>
              <a:r>
                <a:rPr kumimoji="1" lang="zh-CN" altLang="en-US" sz="1200" kern="0" spc="-50" dirty="0">
                  <a:latin typeface="+mn-ea"/>
                  <a:ea typeface="+mn-ea"/>
                </a:rPr>
                <a:t>兆円</a:t>
              </a:r>
              <a:endParaRPr kumimoji="1" lang="ja-JP" altLang="en-US" sz="1200" kern="0" spc="-50" dirty="0">
                <a:latin typeface="+mn-ea"/>
                <a:ea typeface="+mn-ea"/>
              </a:endParaRPr>
            </a:p>
          </p:txBody>
        </p:sp>
        <p:sp>
          <p:nvSpPr>
            <p:cNvPr id="116" name="正方形/長方形 115">
              <a:extLst>
                <a:ext uri="{FF2B5EF4-FFF2-40B4-BE49-F238E27FC236}">
                  <a16:creationId xmlns:a16="http://schemas.microsoft.com/office/drawing/2014/main" id="{7EC82E39-8A0A-A518-9471-CB9EED6E1606}"/>
                </a:ext>
              </a:extLst>
            </p:cNvPr>
            <p:cNvSpPr>
              <a:spLocks/>
            </p:cNvSpPr>
            <p:nvPr/>
          </p:nvSpPr>
          <p:spPr bwMode="auto">
            <a:xfrm>
              <a:off x="2866810" y="3991233"/>
              <a:ext cx="1094681" cy="407179"/>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30FB8DF0-DC88-76B3-225A-6400185AE873}"/>
                </a:ext>
              </a:extLst>
            </p:cNvPr>
            <p:cNvSpPr txBox="1">
              <a:spLocks/>
            </p:cNvSpPr>
            <p:nvPr/>
          </p:nvSpPr>
          <p:spPr>
            <a:xfrm>
              <a:off x="948185" y="4953936"/>
              <a:ext cx="1313079" cy="630207"/>
            </a:xfrm>
            <a:prstGeom prst="rect">
              <a:avLst/>
            </a:prstGeom>
            <a:noFill/>
          </p:spPr>
          <p:txBody>
            <a:bodyPr wrap="none" rtlCol="0">
              <a:spAutoFit/>
            </a:bodyPr>
            <a:lstStyle/>
            <a:p>
              <a:pPr algn="ctr">
                <a:lnSpc>
                  <a:spcPct val="105000"/>
                </a:lnSpc>
              </a:pPr>
              <a:r>
                <a:rPr kumimoji="1" lang="ja-JP" altLang="en-US" sz="1400" kern="0" dirty="0">
                  <a:latin typeface="+mn-ea"/>
                  <a:ea typeface="+mn-ea"/>
                </a:rPr>
                <a:t>公共事業、教育、</a:t>
              </a:r>
              <a:endParaRPr kumimoji="1" lang="en-US" altLang="ja-JP" sz="1400" kern="0" dirty="0">
                <a:latin typeface="+mn-ea"/>
                <a:ea typeface="+mn-ea"/>
              </a:endParaRPr>
            </a:p>
            <a:p>
              <a:pPr algn="ctr">
                <a:lnSpc>
                  <a:spcPct val="105000"/>
                </a:lnSpc>
              </a:pPr>
              <a:r>
                <a:rPr kumimoji="1" lang="ja-JP" altLang="en-US" sz="1400" kern="0" dirty="0">
                  <a:latin typeface="+mn-ea"/>
                  <a:ea typeface="+mn-ea"/>
                </a:rPr>
                <a:t>防衛など</a:t>
              </a:r>
              <a:endParaRPr kumimoji="1" lang="en-US" altLang="ja-JP" sz="1400" kern="0" dirty="0">
                <a:latin typeface="+mn-ea"/>
                <a:ea typeface="+mn-ea"/>
              </a:endParaRPr>
            </a:p>
            <a:p>
              <a:pPr algn="ctr">
                <a:lnSpc>
                  <a:spcPct val="105000"/>
                </a:lnSpc>
              </a:pPr>
              <a:r>
                <a:rPr kumimoji="1" lang="en-US" altLang="ja-JP" sz="1200" kern="0" dirty="0">
                  <a:latin typeface="+mn-ea"/>
                  <a:ea typeface="+mn-ea"/>
                </a:rPr>
                <a:t>25.1</a:t>
              </a:r>
              <a:r>
                <a:rPr kumimoji="1" lang="ja-JP" altLang="en-US" sz="1200" kern="0" dirty="0">
                  <a:latin typeface="+mn-ea"/>
                  <a:ea typeface="+mn-ea"/>
                </a:rPr>
                <a:t>兆円</a:t>
              </a:r>
            </a:p>
          </p:txBody>
        </p:sp>
        <p:sp>
          <p:nvSpPr>
            <p:cNvPr id="147" name="正方形/長方形 146">
              <a:extLst>
                <a:ext uri="{FF2B5EF4-FFF2-40B4-BE49-F238E27FC236}">
                  <a16:creationId xmlns:a16="http://schemas.microsoft.com/office/drawing/2014/main" id="{1BCF1068-2D3F-484F-B6BF-2796E0C1A03A}"/>
                </a:ext>
              </a:extLst>
            </p:cNvPr>
            <p:cNvSpPr>
              <a:spLocks/>
            </p:cNvSpPr>
            <p:nvPr/>
          </p:nvSpPr>
          <p:spPr bwMode="auto">
            <a:xfrm>
              <a:off x="1027705" y="4608308"/>
              <a:ext cx="1106921" cy="213987"/>
            </a:xfrm>
            <a:prstGeom prst="rect">
              <a:avLst/>
            </a:prstGeom>
            <a:noFill/>
            <a:ln w="15875" cap="flat" cmpd="sng" algn="ctr">
              <a:solidFill>
                <a:srgbClr val="00EE6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nvGrpSpPr>
            <p:cNvPr id="15" name="グループ化 14">
              <a:extLst>
                <a:ext uri="{FF2B5EF4-FFF2-40B4-BE49-F238E27FC236}">
                  <a16:creationId xmlns:a16="http://schemas.microsoft.com/office/drawing/2014/main" id="{BF16D924-6889-C015-CADB-768EA7A30EAE}"/>
                </a:ext>
              </a:extLst>
            </p:cNvPr>
            <p:cNvGrpSpPr/>
            <p:nvPr/>
          </p:nvGrpSpPr>
          <p:grpSpPr>
            <a:xfrm>
              <a:off x="323850" y="1879576"/>
              <a:ext cx="828219" cy="284403"/>
              <a:chOff x="4781156" y="2669544"/>
              <a:chExt cx="828219" cy="284403"/>
            </a:xfrm>
          </p:grpSpPr>
          <p:sp>
            <p:nvSpPr>
              <p:cNvPr id="17" name="object 21">
                <a:extLst>
                  <a:ext uri="{FF2B5EF4-FFF2-40B4-BE49-F238E27FC236}">
                    <a16:creationId xmlns:a16="http://schemas.microsoft.com/office/drawing/2014/main" id="{3B408E0B-84B7-C55F-D3D1-F257F040A33A}"/>
                  </a:ext>
                </a:extLst>
              </p:cNvPr>
              <p:cNvSpPr txBox="1"/>
              <p:nvPr/>
            </p:nvSpPr>
            <p:spPr>
              <a:xfrm>
                <a:off x="4855347" y="2679703"/>
                <a:ext cx="679837" cy="243755"/>
              </a:xfrm>
              <a:prstGeom prst="rect">
                <a:avLst/>
              </a:prstGeom>
            </p:spPr>
            <p:txBody>
              <a:bodyPr vert="horz" wrap="square" lIns="0" tIns="0" rIns="0" bIns="0" rtlCol="0">
                <a:spAutoFit/>
              </a:bodyPr>
              <a:lstStyle/>
              <a:p>
                <a:pPr marL="11723" algn="ctr" defTabSz="844083" eaLnBrk="1" fontAlgn="auto" hangingPunct="1">
                  <a:spcBef>
                    <a:spcPts val="0"/>
                  </a:spcBef>
                  <a:spcAft>
                    <a:spcPts val="0"/>
                  </a:spcAft>
                  <a:defRPr/>
                </a:pPr>
                <a:r>
                  <a:rPr lang="ja-JP" altLang="en-US" spc="18" dirty="0">
                    <a:solidFill>
                      <a:srgbClr val="231916"/>
                    </a:solidFill>
                    <a:latin typeface="+mn-ea"/>
                    <a:ea typeface="+mn-ea"/>
                    <a:cs typeface="Meiryo"/>
                  </a:rPr>
                  <a:t>歳 出</a:t>
                </a:r>
                <a:endParaRPr dirty="0">
                  <a:solidFill>
                    <a:prstClr val="black"/>
                  </a:solidFill>
                  <a:latin typeface="+mn-ea"/>
                  <a:ea typeface="+mn-ea"/>
                  <a:cs typeface="Meiryo"/>
                </a:endParaRPr>
              </a:p>
            </p:txBody>
          </p:sp>
          <p:sp>
            <p:nvSpPr>
              <p:cNvPr id="18" name="正方形/長方形 17">
                <a:extLst>
                  <a:ext uri="{FF2B5EF4-FFF2-40B4-BE49-F238E27FC236}">
                    <a16:creationId xmlns:a16="http://schemas.microsoft.com/office/drawing/2014/main" id="{D93B78F4-A0CA-761A-49EE-7CAA7AF786A0}"/>
                  </a:ext>
                </a:extLst>
              </p:cNvPr>
              <p:cNvSpPr/>
              <p:nvPr/>
            </p:nvSpPr>
            <p:spPr bwMode="auto">
              <a:xfrm>
                <a:off x="4781156" y="2669544"/>
                <a:ext cx="828219" cy="284403"/>
              </a:xfrm>
              <a:prstGeom prst="rect">
                <a:avLst/>
              </a:prstGeom>
              <a:noFill/>
              <a:ln w="19050" cap="flat" cmpd="sng" algn="ctr">
                <a:solidFill>
                  <a:srgbClr val="00488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200" b="0" i="0" u="none" strike="noStrike" cap="none" normalizeH="0" baseline="0" dirty="0">
                  <a:ln>
                    <a:noFill/>
                  </a:ln>
                  <a:solidFill>
                    <a:schemeClr val="tx1"/>
                  </a:solidFill>
                  <a:effectLst/>
                  <a:latin typeface="+mn-ea"/>
                </a:endParaRPr>
              </a:p>
            </p:txBody>
          </p:sp>
        </p:grpSp>
      </p:grpSp>
      <p:sp>
        <p:nvSpPr>
          <p:cNvPr id="58" name="object 66">
            <a:extLst>
              <a:ext uri="{FF2B5EF4-FFF2-40B4-BE49-F238E27FC236}">
                <a16:creationId xmlns:a16="http://schemas.microsoft.com/office/drawing/2014/main" id="{2F9534CF-E00B-4590-AA09-C07961BAA76D}"/>
              </a:ext>
            </a:extLst>
          </p:cNvPr>
          <p:cNvSpPr txBox="1"/>
          <p:nvPr/>
        </p:nvSpPr>
        <p:spPr>
          <a:xfrm>
            <a:off x="485742" y="6318000"/>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（注）</a:t>
            </a:r>
            <a:r>
              <a:rPr lang="ja-JP" altLang="en-US" sz="1000" dirty="0">
                <a:latin typeface="+mn-ea"/>
                <a:ea typeface="+mn-ea"/>
              </a:rPr>
              <a:t>当初予算ベース。</a:t>
            </a:r>
            <a:endParaRPr lang="en-US" altLang="ja-JP" sz="1000" dirty="0">
              <a:latin typeface="+mn-ea"/>
              <a:ea typeface="+mn-ea"/>
            </a:endParaRPr>
          </a:p>
        </p:txBody>
      </p:sp>
      <p:sp>
        <p:nvSpPr>
          <p:cNvPr id="59" name="object 66">
            <a:extLst>
              <a:ext uri="{FF2B5EF4-FFF2-40B4-BE49-F238E27FC236}">
                <a16:creationId xmlns:a16="http://schemas.microsoft.com/office/drawing/2014/main" id="{B2A864DF-7AAB-4329-A436-E3B7A7C6A221}"/>
              </a:ext>
            </a:extLst>
          </p:cNvPr>
          <p:cNvSpPr txBox="1"/>
          <p:nvPr/>
        </p:nvSpPr>
        <p:spPr>
          <a:xfrm>
            <a:off x="518314" y="6517566"/>
            <a:ext cx="5400000" cy="171650"/>
          </a:xfrm>
          <a:prstGeom prst="rect">
            <a:avLst/>
          </a:prstGeom>
        </p:spPr>
        <p:txBody>
          <a:bodyPr vert="horz" wrap="square" lIns="0" tIns="0" rIns="0" bIns="0" rtlCol="0" anchor="ctr">
            <a:spAutoFit/>
          </a:bodyPr>
          <a:lstStyle/>
          <a:p>
            <a:pPr marL="11723" defTabSz="844083">
              <a:lnSpc>
                <a:spcPct val="130000"/>
              </a:lnSpc>
              <a:defRPr/>
            </a:pPr>
            <a:r>
              <a:rPr lang="ja-JP" altLang="en-US" sz="1000" dirty="0">
                <a:latin typeface="+mn-ea"/>
              </a:rPr>
              <a:t>出所：財務省「これからの日本のために財政を考える」（令和７年４月）</a:t>
            </a:r>
            <a:endParaRPr lang="en-US" altLang="ja-JP" sz="1000" dirty="0">
              <a:latin typeface="+mn-ea"/>
              <a:ea typeface="+mn-ea"/>
            </a:endParaRPr>
          </a:p>
        </p:txBody>
      </p:sp>
    </p:spTree>
    <p:extLst>
      <p:ext uri="{BB962C8B-B14F-4D97-AF65-F5344CB8AC3E}">
        <p14:creationId xmlns:p14="http://schemas.microsoft.com/office/powerpoint/2010/main" val="4219157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fade">
                                      <p:cBhvr>
                                        <p:cTn id="20" dur="500"/>
                                        <p:tgtEl>
                                          <p:spTgt spid="58"/>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fade">
                                      <p:cBhvr>
                                        <p:cTn id="2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E0C6F68B-640A-A226-11C5-6BD0440BF758}"/>
              </a:ext>
            </a:extLst>
          </p:cNvPr>
          <p:cNvGrpSpPr/>
          <p:nvPr/>
        </p:nvGrpSpPr>
        <p:grpSpPr>
          <a:xfrm>
            <a:off x="323851" y="1085670"/>
            <a:ext cx="8519134" cy="827030"/>
            <a:chOff x="323851" y="1085670"/>
            <a:chExt cx="8519134" cy="827030"/>
          </a:xfrm>
        </p:grpSpPr>
        <p:sp>
          <p:nvSpPr>
            <p:cNvPr id="140" name="AutoShape 353">
              <a:extLst>
                <a:ext uri="{FF2B5EF4-FFF2-40B4-BE49-F238E27FC236}">
                  <a16:creationId xmlns:a16="http://schemas.microsoft.com/office/drawing/2014/main" id="{05D734D1-4ECC-32A3-71C3-322AD88A624A}"/>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3200" dirty="0">
                <a:solidFill>
                  <a:prstClr val="black"/>
                </a:solidFill>
                <a:latin typeface="HGPｺﾞｼｯｸE" panose="020B0900000000000000" pitchFamily="50" charset="-128"/>
                <a:ea typeface="HGPｺﾞｼｯｸE" panose="020B0900000000000000" pitchFamily="50" charset="-128"/>
              </a:endParaRPr>
            </a:p>
          </p:txBody>
        </p:sp>
        <p:sp>
          <p:nvSpPr>
            <p:cNvPr id="136" name="テキスト ボックス 135">
              <a:extLst>
                <a:ext uri="{FF2B5EF4-FFF2-40B4-BE49-F238E27FC236}">
                  <a16:creationId xmlns:a16="http://schemas.microsoft.com/office/drawing/2014/main" id="{3599C78E-C02B-8236-59A1-84780BBD05C2}"/>
                </a:ext>
              </a:extLst>
            </p:cNvPr>
            <p:cNvSpPr txBox="1"/>
            <p:nvPr/>
          </p:nvSpPr>
          <p:spPr>
            <a:xfrm>
              <a:off x="440788" y="1223796"/>
              <a:ext cx="6252619" cy="523220"/>
            </a:xfrm>
            <a:prstGeom prst="rect">
              <a:avLst/>
            </a:prstGeom>
            <a:noFill/>
          </p:spPr>
          <p:txBody>
            <a:bodyPr wrap="square" rtlCol="0">
              <a:spAutoFit/>
            </a:bodyPr>
            <a:lstStyle/>
            <a:p>
              <a:r>
                <a:rPr kumimoji="1" lang="ja-JP" altLang="en-US" sz="2800" dirty="0">
                  <a:latin typeface="+mn-ea"/>
                  <a:ea typeface="+mn-ea"/>
                </a:rPr>
                <a:t>社会保障関係費は今後も増えるのか</a:t>
              </a:r>
            </a:p>
          </p:txBody>
        </p:sp>
      </p:grpSp>
      <p:sp>
        <p:nvSpPr>
          <p:cNvPr id="28" name="スライド番号プレースホルダー 27">
            <a:extLst>
              <a:ext uri="{FF2B5EF4-FFF2-40B4-BE49-F238E27FC236}">
                <a16:creationId xmlns:a16="http://schemas.microsoft.com/office/drawing/2014/main" id="{23884669-48C2-26A1-4089-C95D2EBC9B2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18</a:t>
            </a:fld>
            <a:endParaRPr lang="en-US" altLang="ja-JP" dirty="0"/>
          </a:p>
        </p:txBody>
      </p:sp>
      <p:sp>
        <p:nvSpPr>
          <p:cNvPr id="9" name="Rectangle 14">
            <a:extLst>
              <a:ext uri="{FF2B5EF4-FFF2-40B4-BE49-F238E27FC236}">
                <a16:creationId xmlns:a16="http://schemas.microsoft.com/office/drawing/2014/main" id="{AEBA2F07-A9F5-0DD8-BCD2-DC76F682CB4C}"/>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国の財政をみてみよう③</a:t>
            </a:r>
          </a:p>
        </p:txBody>
      </p:sp>
      <p:sp>
        <p:nvSpPr>
          <p:cNvPr id="132" name="テキスト ボックス 131">
            <a:extLst>
              <a:ext uri="{FF2B5EF4-FFF2-40B4-BE49-F238E27FC236}">
                <a16:creationId xmlns:a16="http://schemas.microsoft.com/office/drawing/2014/main" id="{511F9FB5-6A30-28E0-D77E-F1A4FED7C125}"/>
              </a:ext>
            </a:extLst>
          </p:cNvPr>
          <p:cNvSpPr txBox="1"/>
          <p:nvPr/>
        </p:nvSpPr>
        <p:spPr>
          <a:xfrm>
            <a:off x="323851" y="2312276"/>
            <a:ext cx="4968000" cy="4248000"/>
          </a:xfrm>
          <a:prstGeom prst="rect">
            <a:avLst/>
          </a:prstGeom>
          <a:noFill/>
        </p:spPr>
        <p:txBody>
          <a:bodyPr wrap="square" lIns="0" rIns="0" rtlCol="0">
            <a:noAutofit/>
          </a:bodyPr>
          <a:lstStyle/>
          <a:p>
            <a:pPr indent="180000" algn="just">
              <a:lnSpc>
                <a:spcPct val="110000"/>
              </a:lnSpc>
              <a:spcBef>
                <a:spcPts val="600"/>
              </a:spcBef>
              <a:buClr>
                <a:srgbClr val="005BAD"/>
              </a:buClr>
              <a:buFont typeface="Wingdings" panose="05000000000000000000" pitchFamily="2" charset="2"/>
              <a:buChar char="l"/>
            </a:pPr>
            <a:r>
              <a:rPr kumimoji="1" lang="ja-JP" altLang="en-US" sz="1700" dirty="0">
                <a:latin typeface="+mn-ea"/>
                <a:ea typeface="+mn-ea"/>
              </a:rPr>
              <a:t>日本は、他国に類をみない速度で高齢化が進んで</a:t>
            </a:r>
            <a:endParaRPr kumimoji="1" lang="en-US" altLang="ja-JP" sz="1700" dirty="0">
              <a:latin typeface="+mn-ea"/>
              <a:ea typeface="+mn-ea"/>
            </a:endParaRPr>
          </a:p>
          <a:p>
            <a:pPr marL="180000" algn="just">
              <a:lnSpc>
                <a:spcPct val="110000"/>
              </a:lnSpc>
              <a:buClr>
                <a:srgbClr val="005BAD"/>
              </a:buClr>
            </a:pPr>
            <a:r>
              <a:rPr kumimoji="1" lang="ja-JP" altLang="en-US" sz="1700" dirty="0">
                <a:latin typeface="+mn-ea"/>
                <a:ea typeface="+mn-ea"/>
              </a:rPr>
              <a:t>います。今後、高齢化はさらに進展し、</a:t>
            </a:r>
            <a:endParaRPr kumimoji="1" lang="en-US" altLang="ja-JP" sz="1700" dirty="0">
              <a:latin typeface="+mn-ea"/>
              <a:ea typeface="+mn-ea"/>
            </a:endParaRPr>
          </a:p>
          <a:p>
            <a:pPr marL="180000" algn="just">
              <a:lnSpc>
                <a:spcPct val="110000"/>
              </a:lnSpc>
              <a:buClr>
                <a:srgbClr val="005BAD"/>
              </a:buClr>
            </a:pPr>
            <a:r>
              <a:rPr kumimoji="1" lang="en-US" altLang="ja-JP" sz="1700" dirty="0">
                <a:latin typeface="+mn-ea"/>
                <a:ea typeface="+mn-ea"/>
              </a:rPr>
              <a:t>2025</a:t>
            </a:r>
            <a:r>
              <a:rPr kumimoji="1" lang="ja-JP" altLang="en-US" sz="1700" dirty="0">
                <a:latin typeface="+mn-ea"/>
                <a:ea typeface="+mn-ea"/>
              </a:rPr>
              <a:t>年（令和７年）には</a:t>
            </a:r>
            <a:r>
              <a:rPr lang="ja-JP" altLang="en-US" sz="2000" dirty="0">
                <a:solidFill>
                  <a:srgbClr val="005BAD"/>
                </a:solidFill>
                <a:latin typeface="+mn-ea"/>
                <a:ea typeface="+mn-ea"/>
              </a:rPr>
              <a:t>いわゆる「団塊の世代」</a:t>
            </a:r>
            <a:endParaRPr lang="en-US" altLang="ja-JP" sz="2000" dirty="0">
              <a:solidFill>
                <a:srgbClr val="005BAD"/>
              </a:solidFill>
              <a:latin typeface="+mn-ea"/>
              <a:ea typeface="+mn-ea"/>
            </a:endParaRPr>
          </a:p>
          <a:p>
            <a:pPr marL="180000" algn="just">
              <a:lnSpc>
                <a:spcPct val="110000"/>
              </a:lnSpc>
              <a:spcBef>
                <a:spcPts val="0"/>
              </a:spcBef>
              <a:buClr>
                <a:srgbClr val="005BAD"/>
              </a:buClr>
            </a:pPr>
            <a:r>
              <a:rPr lang="ja-JP" altLang="en-US" sz="2000" dirty="0">
                <a:solidFill>
                  <a:srgbClr val="005BAD"/>
                </a:solidFill>
                <a:latin typeface="+mn-ea"/>
                <a:ea typeface="+mn-ea"/>
              </a:rPr>
              <a:t>の全員が後期高齢者である</a:t>
            </a:r>
            <a:r>
              <a:rPr lang="en-US" altLang="ja-JP" sz="2000" dirty="0">
                <a:solidFill>
                  <a:srgbClr val="005BAD"/>
                </a:solidFill>
                <a:latin typeface="+mn-ea"/>
                <a:ea typeface="+mn-ea"/>
              </a:rPr>
              <a:t>75</a:t>
            </a:r>
            <a:r>
              <a:rPr lang="ja-JP" altLang="en-US" sz="2000" dirty="0">
                <a:solidFill>
                  <a:srgbClr val="005BAD"/>
                </a:solidFill>
                <a:latin typeface="+mn-ea"/>
                <a:ea typeface="+mn-ea"/>
              </a:rPr>
              <a:t>歳以上となり</a:t>
            </a:r>
            <a:endParaRPr lang="en-US" altLang="ja-JP" sz="2000" dirty="0">
              <a:solidFill>
                <a:srgbClr val="005BAD"/>
              </a:solidFill>
              <a:latin typeface="+mn-ea"/>
              <a:ea typeface="+mn-ea"/>
            </a:endParaRPr>
          </a:p>
          <a:p>
            <a:pPr marL="180000" algn="just">
              <a:lnSpc>
                <a:spcPct val="110000"/>
              </a:lnSpc>
              <a:spcBef>
                <a:spcPts val="0"/>
              </a:spcBef>
              <a:buClr>
                <a:srgbClr val="005BAD"/>
              </a:buClr>
            </a:pPr>
            <a:r>
              <a:rPr kumimoji="1" lang="ja-JP" altLang="en-US" sz="1700" dirty="0">
                <a:latin typeface="+mn-ea"/>
                <a:ea typeface="+mn-ea"/>
              </a:rPr>
              <a:t>ます。</a:t>
            </a:r>
            <a:endParaRPr lang="en-US" altLang="ja-JP" sz="1700" dirty="0">
              <a:latin typeface="+mn-ea"/>
            </a:endParaRPr>
          </a:p>
          <a:p>
            <a:pPr marL="180000" algn="just">
              <a:lnSpc>
                <a:spcPct val="110000"/>
              </a:lnSpc>
              <a:spcBef>
                <a:spcPts val="0"/>
              </a:spcBef>
              <a:buClr>
                <a:srgbClr val="005BAD"/>
              </a:buClr>
            </a:pPr>
            <a:r>
              <a:rPr kumimoji="1" lang="en-US" altLang="ja-JP" sz="1700" dirty="0">
                <a:latin typeface="+mn-ea"/>
                <a:ea typeface="+mn-ea"/>
              </a:rPr>
              <a:t>※</a:t>
            </a:r>
            <a:r>
              <a:rPr kumimoji="1" lang="ja-JP" altLang="en-US" sz="1700" dirty="0">
                <a:latin typeface="+mn-ea"/>
                <a:ea typeface="+mn-ea"/>
              </a:rPr>
              <a:t>「団塊の世代」とは、出生率の高かった昭和</a:t>
            </a:r>
            <a:r>
              <a:rPr kumimoji="1" lang="en-US" altLang="ja-JP" sz="1700" dirty="0">
                <a:latin typeface="+mn-ea"/>
                <a:ea typeface="+mn-ea"/>
              </a:rPr>
              <a:t>22</a:t>
            </a:r>
            <a:r>
              <a:rPr kumimoji="1" lang="ja-JP" altLang="en-US" sz="1700" dirty="0">
                <a:latin typeface="+mn-ea"/>
                <a:ea typeface="+mn-ea"/>
              </a:rPr>
              <a:t>年</a:t>
            </a:r>
            <a:endParaRPr kumimoji="1" lang="en-US" altLang="ja-JP" sz="1700" dirty="0">
              <a:latin typeface="+mn-ea"/>
              <a:ea typeface="+mn-ea"/>
            </a:endParaRPr>
          </a:p>
          <a:p>
            <a:pPr marL="360000" algn="just">
              <a:lnSpc>
                <a:spcPct val="110000"/>
              </a:lnSpc>
              <a:spcBef>
                <a:spcPts val="0"/>
              </a:spcBef>
              <a:buClr>
                <a:srgbClr val="005BAD"/>
              </a:buClr>
            </a:pPr>
            <a:r>
              <a:rPr kumimoji="1" lang="ja-JP" altLang="en-US" sz="1700" dirty="0">
                <a:latin typeface="+mn-ea"/>
                <a:ea typeface="+mn-ea"/>
              </a:rPr>
              <a:t>から昭和</a:t>
            </a:r>
            <a:r>
              <a:rPr kumimoji="1" lang="en-US" altLang="ja-JP" sz="1700" dirty="0">
                <a:latin typeface="+mn-ea"/>
                <a:ea typeface="+mn-ea"/>
              </a:rPr>
              <a:t>24</a:t>
            </a:r>
            <a:r>
              <a:rPr kumimoji="1" lang="ja-JP" altLang="en-US" sz="1700" dirty="0">
                <a:latin typeface="+mn-ea"/>
                <a:ea typeface="+mn-ea"/>
              </a:rPr>
              <a:t>年に生まれた世代</a:t>
            </a:r>
            <a:endParaRPr kumimoji="1" lang="en-US" altLang="ja-JP" sz="1700" dirty="0">
              <a:latin typeface="+mn-ea"/>
              <a:ea typeface="+mn-ea"/>
            </a:endParaRPr>
          </a:p>
          <a:p>
            <a:pPr marL="792000" indent="-396000" algn="just">
              <a:lnSpc>
                <a:spcPct val="110000"/>
              </a:lnSpc>
              <a:spcBef>
                <a:spcPts val="0"/>
              </a:spcBef>
              <a:buClr>
                <a:srgbClr val="005BAD"/>
              </a:buClr>
            </a:pPr>
            <a:endParaRPr kumimoji="1" lang="ja-JP" altLang="en-US" sz="1700" dirty="0">
              <a:latin typeface="+mn-ea"/>
              <a:ea typeface="+mn-ea"/>
            </a:endParaRPr>
          </a:p>
          <a:p>
            <a:pPr indent="-180000" algn="just">
              <a:lnSpc>
                <a:spcPct val="110000"/>
              </a:lnSpc>
              <a:buClr>
                <a:srgbClr val="005BAD"/>
              </a:buClr>
              <a:buSzPct val="85000"/>
              <a:buFont typeface="Wingdings" panose="05000000000000000000" pitchFamily="2" charset="2"/>
              <a:buChar char="l"/>
            </a:pPr>
            <a:r>
              <a:rPr lang="ja-JP" altLang="en-US" sz="1700" dirty="0">
                <a:solidFill>
                  <a:prstClr val="black"/>
                </a:solidFill>
                <a:latin typeface="+mn-ea"/>
              </a:rPr>
              <a:t>さらに、これまでの推計よりも相当程度早く少子化が</a:t>
            </a:r>
            <a:endParaRPr lang="en-US" altLang="ja-JP" sz="1700" dirty="0">
              <a:solidFill>
                <a:prstClr val="black"/>
              </a:solidFill>
              <a:latin typeface="+mn-ea"/>
            </a:endParaRPr>
          </a:p>
          <a:p>
            <a:pPr marL="180000" algn="just">
              <a:lnSpc>
                <a:spcPct val="110000"/>
              </a:lnSpc>
              <a:buClr>
                <a:srgbClr val="005BAD"/>
              </a:buClr>
              <a:buSzPct val="85000"/>
            </a:pPr>
            <a:r>
              <a:rPr lang="ja-JP" altLang="en-US" sz="1700" dirty="0">
                <a:solidFill>
                  <a:prstClr val="black"/>
                </a:solidFill>
                <a:latin typeface="+mn-ea"/>
              </a:rPr>
              <a:t>進行しており、</a:t>
            </a:r>
            <a:r>
              <a:rPr lang="ja-JP" altLang="en-US" sz="2000" dirty="0">
                <a:solidFill>
                  <a:srgbClr val="005BAD"/>
                </a:solidFill>
                <a:latin typeface="+mn-ea"/>
              </a:rPr>
              <a:t>社会保障制度の支え手である</a:t>
            </a:r>
            <a:endParaRPr lang="en-US" altLang="ja-JP" sz="2000" dirty="0">
              <a:solidFill>
                <a:srgbClr val="005BAD"/>
              </a:solidFill>
              <a:latin typeface="+mn-ea"/>
            </a:endParaRPr>
          </a:p>
          <a:p>
            <a:pPr marL="180000" algn="just">
              <a:lnSpc>
                <a:spcPct val="110000"/>
              </a:lnSpc>
              <a:buClr>
                <a:srgbClr val="005BAD"/>
              </a:buClr>
              <a:buSzPct val="85000"/>
            </a:pPr>
            <a:r>
              <a:rPr lang="ja-JP" altLang="en-US" sz="2000" dirty="0">
                <a:solidFill>
                  <a:srgbClr val="005BAD"/>
                </a:solidFill>
                <a:latin typeface="+mn-ea"/>
              </a:rPr>
              <a:t>現役世代の人口が減少し負担がより重くなる</a:t>
            </a:r>
            <a:endParaRPr lang="en-US" altLang="ja-JP" sz="2000" dirty="0">
              <a:solidFill>
                <a:srgbClr val="005BAD"/>
              </a:solidFill>
              <a:latin typeface="+mn-ea"/>
            </a:endParaRPr>
          </a:p>
          <a:p>
            <a:pPr marL="180000" algn="just">
              <a:lnSpc>
                <a:spcPct val="110000"/>
              </a:lnSpc>
              <a:buClr>
                <a:srgbClr val="005BAD"/>
              </a:buClr>
              <a:buSzPct val="85000"/>
            </a:pPr>
            <a:r>
              <a:rPr lang="ja-JP" altLang="en-US" sz="1700" dirty="0">
                <a:solidFill>
                  <a:prstClr val="black"/>
                </a:solidFill>
              </a:rPr>
              <a:t>ことが見込まれます。</a:t>
            </a:r>
            <a:endParaRPr kumimoji="1" lang="ja-JP" altLang="en-US" sz="1700" dirty="0">
              <a:latin typeface="+mn-ea"/>
            </a:endParaRPr>
          </a:p>
        </p:txBody>
      </p:sp>
      <p:pic>
        <p:nvPicPr>
          <p:cNvPr id="4" name="Picture 29">
            <a:extLst>
              <a:ext uri="{FF2B5EF4-FFF2-40B4-BE49-F238E27FC236}">
                <a16:creationId xmlns:a16="http://schemas.microsoft.com/office/drawing/2014/main" id="{F121C140-897A-4A51-7B38-71F273B0A8F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31">
            <a:extLst>
              <a:ext uri="{FF2B5EF4-FFF2-40B4-BE49-F238E27FC236}">
                <a16:creationId xmlns:a16="http://schemas.microsoft.com/office/drawing/2014/main" id="{4907EEE9-8619-4F1F-B61E-4F2402DE4570}"/>
              </a:ext>
            </a:extLst>
          </p:cNvPr>
          <p:cNvSpPr/>
          <p:nvPr/>
        </p:nvSpPr>
        <p:spPr>
          <a:xfrm>
            <a:off x="5364000" y="6084000"/>
            <a:ext cx="360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altLang="ja-JP" sz="900" dirty="0">
                <a:solidFill>
                  <a:schemeClr val="tx1"/>
                </a:solidFill>
                <a:latin typeface="+mn-ea"/>
              </a:rPr>
              <a:t>※</a:t>
            </a:r>
            <a:r>
              <a:rPr lang="ja-JP" altLang="en-US" sz="900" dirty="0">
                <a:solidFill>
                  <a:schemeClr val="tx1"/>
                </a:solidFill>
                <a:latin typeface="+mn-ea"/>
              </a:rPr>
              <a:t>出典：財務省「これからの日本のために財政を考える」（令和７年４月）</a:t>
            </a:r>
            <a:endParaRPr lang="en-US" altLang="ja-JP" sz="900" dirty="0">
              <a:solidFill>
                <a:schemeClr val="tx1"/>
              </a:solidFill>
              <a:latin typeface="+mn-ea"/>
            </a:endParaRPr>
          </a:p>
        </p:txBody>
      </p:sp>
      <p:grpSp>
        <p:nvGrpSpPr>
          <p:cNvPr id="3" name="グループ化 2">
            <a:extLst>
              <a:ext uri="{FF2B5EF4-FFF2-40B4-BE49-F238E27FC236}">
                <a16:creationId xmlns:a16="http://schemas.microsoft.com/office/drawing/2014/main" id="{70384C4F-DDC9-4911-B014-DDFF12AFB9E3}"/>
              </a:ext>
            </a:extLst>
          </p:cNvPr>
          <p:cNvGrpSpPr/>
          <p:nvPr/>
        </p:nvGrpSpPr>
        <p:grpSpPr>
          <a:xfrm>
            <a:off x="5400000" y="2520000"/>
            <a:ext cx="3420000" cy="3505587"/>
            <a:chOff x="5400000" y="2520000"/>
            <a:chExt cx="3420000" cy="3505587"/>
          </a:xfrm>
        </p:grpSpPr>
        <p:pic>
          <p:nvPicPr>
            <p:cNvPr id="5" name="図 4">
              <a:extLst>
                <a:ext uri="{FF2B5EF4-FFF2-40B4-BE49-F238E27FC236}">
                  <a16:creationId xmlns:a16="http://schemas.microsoft.com/office/drawing/2014/main" id="{530303DA-E1D6-46CA-ACEE-627C6FB9E98F}"/>
                </a:ext>
              </a:extLst>
            </p:cNvPr>
            <p:cNvPicPr>
              <a:picLocks noChangeAspect="1"/>
            </p:cNvPicPr>
            <p:nvPr/>
          </p:nvPicPr>
          <p:blipFill rotWithShape="1">
            <a:blip r:embed="rId4"/>
            <a:srcRect t="3061" r="51330" b="57667"/>
            <a:stretch/>
          </p:blipFill>
          <p:spPr>
            <a:xfrm>
              <a:off x="5400000" y="2880000"/>
              <a:ext cx="3420000" cy="3145587"/>
            </a:xfrm>
            <a:prstGeom prst="rect">
              <a:avLst/>
            </a:prstGeom>
          </p:spPr>
        </p:pic>
        <p:sp>
          <p:nvSpPr>
            <p:cNvPr id="12" name="object 131">
              <a:extLst>
                <a:ext uri="{FF2B5EF4-FFF2-40B4-BE49-F238E27FC236}">
                  <a16:creationId xmlns:a16="http://schemas.microsoft.com/office/drawing/2014/main" id="{31EEDA89-FB0B-4E22-A5C5-7E60CBB32B10}"/>
                </a:ext>
              </a:extLst>
            </p:cNvPr>
            <p:cNvSpPr txBox="1"/>
            <p:nvPr/>
          </p:nvSpPr>
          <p:spPr>
            <a:xfrm>
              <a:off x="5400000" y="2520000"/>
              <a:ext cx="3420000" cy="252000"/>
            </a:xfrm>
            <a:prstGeom prst="rect">
              <a:avLst/>
            </a:prstGeom>
          </p:spPr>
          <p:txBody>
            <a:bodyPr vert="horz" wrap="square" lIns="0" tIns="0" rIns="0" bIns="0" rtlCol="0">
              <a:spAutoFit/>
            </a:bodyPr>
            <a:lstStyle/>
            <a:p>
              <a:pPr marL="185815" marR="4689" indent="-174678" algn="ctr" defTabSz="844007" eaLnBrk="1" fontAlgn="auto" hangingPunct="1">
                <a:lnSpc>
                  <a:spcPct val="113999"/>
                </a:lnSpc>
                <a:spcBef>
                  <a:spcPts val="0"/>
                </a:spcBef>
                <a:spcAft>
                  <a:spcPts val="0"/>
                </a:spcAft>
                <a:defRPr/>
              </a:pPr>
              <a:r>
                <a:rPr sz="1500" spc="32" dirty="0" err="1">
                  <a:solidFill>
                    <a:srgbClr val="231916"/>
                  </a:solidFill>
                  <a:latin typeface="+mn-ea"/>
                  <a:ea typeface="+mn-ea"/>
                </a:rPr>
                <a:t>日本の高齢化率</a:t>
              </a:r>
              <a:endParaRPr sz="1500" spc="32" dirty="0">
                <a:solidFill>
                  <a:srgbClr val="231916"/>
                </a:solidFill>
                <a:latin typeface="+mn-ea"/>
                <a:ea typeface="+mn-ea"/>
              </a:endParaRPr>
            </a:p>
          </p:txBody>
        </p:sp>
      </p:grpSp>
    </p:spTree>
    <p:extLst>
      <p:ext uri="{BB962C8B-B14F-4D97-AF65-F5344CB8AC3E}">
        <p14:creationId xmlns:p14="http://schemas.microsoft.com/office/powerpoint/2010/main" val="54600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600"/>
                                        <p:tgtEl>
                                          <p:spTgt spid="4"/>
                                        </p:tgtEl>
                                      </p:cBhvr>
                                    </p:animEffect>
                                    <p:anim calcmode="lin" valueType="num">
                                      <p:cBhvr>
                                        <p:cTn id="12" dur="600" fill="hold"/>
                                        <p:tgtEl>
                                          <p:spTgt spid="4"/>
                                        </p:tgtEl>
                                        <p:attrNameLst>
                                          <p:attrName>ppt_x</p:attrName>
                                        </p:attrNameLst>
                                      </p:cBhvr>
                                      <p:tavLst>
                                        <p:tav tm="0">
                                          <p:val>
                                            <p:strVal val="#ppt_x"/>
                                          </p:val>
                                        </p:tav>
                                        <p:tav tm="100000">
                                          <p:val>
                                            <p:strVal val="#ppt_x"/>
                                          </p:val>
                                        </p:tav>
                                      </p:tavLst>
                                    </p:anim>
                                    <p:anim calcmode="lin" valueType="num">
                                      <p:cBhvr>
                                        <p:cTn id="13" dur="6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2">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32">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32">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32">
                                            <p:txEl>
                                              <p:pRg st="3" end="3"/>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32">
                                            <p:txEl>
                                              <p:pRg st="4" end="4"/>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32">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132">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32">
                                            <p:txEl>
                                              <p:pRg st="8" end="8"/>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32">
                                            <p:txEl>
                                              <p:pRg st="9" end="9"/>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32">
                                            <p:txEl>
                                              <p:pRg st="10" end="10"/>
                                            </p:txEl>
                                          </p:spTgt>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32">
                                            <p:txEl>
                                              <p:pRg st="11" end="11"/>
                                            </p:txEl>
                                          </p:spTgt>
                                        </p:tgtEl>
                                        <p:attrNameLst>
                                          <p:attrName>style.visibility</p:attrName>
                                        </p:attrNameLst>
                                      </p:cBhvr>
                                      <p:to>
                                        <p:strVal val="visible"/>
                                      </p:to>
                                    </p:set>
                                  </p:childTnLst>
                                </p:cTn>
                              </p:par>
                              <p:par>
                                <p:cTn id="38" presetID="42" presetClass="entr" presetSubtype="0" fill="hold" nodeType="with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1000"/>
                                        <p:tgtEl>
                                          <p:spTgt spid="3"/>
                                        </p:tgtEl>
                                      </p:cBhvr>
                                    </p:animEffect>
                                    <p:anim calcmode="lin" valueType="num">
                                      <p:cBhvr>
                                        <p:cTn id="41" dur="1000" fill="hold"/>
                                        <p:tgtEl>
                                          <p:spTgt spid="3"/>
                                        </p:tgtEl>
                                        <p:attrNameLst>
                                          <p:attrName>ppt_x</p:attrName>
                                        </p:attrNameLst>
                                      </p:cBhvr>
                                      <p:tavLst>
                                        <p:tav tm="0">
                                          <p:val>
                                            <p:strVal val="#ppt_x"/>
                                          </p:val>
                                        </p:tav>
                                        <p:tav tm="100000">
                                          <p:val>
                                            <p:strVal val="#ppt_x"/>
                                          </p:val>
                                        </p:tav>
                                      </p:tavLst>
                                    </p:anim>
                                    <p:anim calcmode="lin" valueType="num">
                                      <p:cBhvr>
                                        <p:cTn id="42" dur="1000" fill="hold"/>
                                        <p:tgtEl>
                                          <p:spTgt spid="3"/>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build="allAtOnce"/>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23AA016E-2624-4F20-96EB-B5A66010AFE6}"/>
              </a:ext>
            </a:extLst>
          </p:cNvPr>
          <p:cNvGrpSpPr/>
          <p:nvPr/>
        </p:nvGrpSpPr>
        <p:grpSpPr>
          <a:xfrm>
            <a:off x="323851" y="1085670"/>
            <a:ext cx="8519134" cy="827030"/>
            <a:chOff x="323851" y="1085670"/>
            <a:chExt cx="8519134" cy="827030"/>
          </a:xfrm>
        </p:grpSpPr>
        <p:sp>
          <p:nvSpPr>
            <p:cNvPr id="60" name="AutoShape 353">
              <a:extLst>
                <a:ext uri="{FF2B5EF4-FFF2-40B4-BE49-F238E27FC236}">
                  <a16:creationId xmlns:a16="http://schemas.microsoft.com/office/drawing/2014/main" id="{C4CD31EB-70D7-9C57-CDB7-163F5F6F5126}"/>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3200" dirty="0">
                <a:solidFill>
                  <a:prstClr val="black"/>
                </a:solidFill>
                <a:latin typeface="HGPｺﾞｼｯｸE" panose="020B0900000000000000" pitchFamily="50" charset="-128"/>
                <a:ea typeface="HGPｺﾞｼｯｸE" panose="020B0900000000000000" pitchFamily="50" charset="-128"/>
              </a:endParaRPr>
            </a:p>
          </p:txBody>
        </p:sp>
        <p:sp>
          <p:nvSpPr>
            <p:cNvPr id="57" name="テキスト ボックス 56">
              <a:extLst>
                <a:ext uri="{FF2B5EF4-FFF2-40B4-BE49-F238E27FC236}">
                  <a16:creationId xmlns:a16="http://schemas.microsoft.com/office/drawing/2014/main" id="{C0B264B1-BAF6-D79F-B965-760727043382}"/>
                </a:ext>
              </a:extLst>
            </p:cNvPr>
            <p:cNvSpPr txBox="1"/>
            <p:nvPr/>
          </p:nvSpPr>
          <p:spPr>
            <a:xfrm>
              <a:off x="382072" y="1178671"/>
              <a:ext cx="5420516" cy="584775"/>
            </a:xfrm>
            <a:prstGeom prst="rect">
              <a:avLst/>
            </a:prstGeom>
            <a:noFill/>
          </p:spPr>
          <p:txBody>
            <a:bodyPr wrap="square" rtlCol="0">
              <a:spAutoFit/>
            </a:bodyPr>
            <a:lstStyle/>
            <a:p>
              <a:r>
                <a:rPr kumimoji="1" lang="ja-JP" altLang="en-US" sz="3200" dirty="0">
                  <a:latin typeface="+mn-ea"/>
                  <a:ea typeface="+mn-ea"/>
                </a:rPr>
                <a:t>日本の借金の状況</a:t>
              </a:r>
            </a:p>
          </p:txBody>
        </p:sp>
      </p:grpSp>
      <p:grpSp>
        <p:nvGrpSpPr>
          <p:cNvPr id="5" name="グループ化 4">
            <a:extLst>
              <a:ext uri="{FF2B5EF4-FFF2-40B4-BE49-F238E27FC236}">
                <a16:creationId xmlns:a16="http://schemas.microsoft.com/office/drawing/2014/main" id="{6542992E-A4FE-5D8C-1B96-BF8A621D802B}"/>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985E36C8-2429-126F-97A3-2B0AB259F57C}"/>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45EE1716-E341-D0FD-B596-9B73EED47342}"/>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AEA2E2D7-BDD9-93CA-5793-01AC63AF7D59}"/>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915B15F-FFFD-BAC6-CD8D-121D074292F1}"/>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19</a:t>
            </a:fld>
            <a:endParaRPr lang="en-US" altLang="ja-JP" dirty="0"/>
          </a:p>
        </p:txBody>
      </p:sp>
      <p:sp>
        <p:nvSpPr>
          <p:cNvPr id="7" name="Rectangle 14">
            <a:extLst>
              <a:ext uri="{FF2B5EF4-FFF2-40B4-BE49-F238E27FC236}">
                <a16:creationId xmlns:a16="http://schemas.microsoft.com/office/drawing/2014/main" id="{13CF5482-0152-8D14-6B63-6714105F84B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8B76692E-CEB2-8E61-3A58-EF731A7A33C1}"/>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962E1824-C8F2-E194-13AB-8AA536039638}"/>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9CF6843B-8B60-7D18-CF33-D6E5C8A8FE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53B8E120-551E-F940-20AA-E139B109B17E}"/>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23" name="テキスト ボックス 22">
            <a:extLst>
              <a:ext uri="{FF2B5EF4-FFF2-40B4-BE49-F238E27FC236}">
                <a16:creationId xmlns:a16="http://schemas.microsoft.com/office/drawing/2014/main" id="{3026D49E-D3D3-083E-4A5F-143F17016536}"/>
              </a:ext>
            </a:extLst>
          </p:cNvPr>
          <p:cNvSpPr txBox="1"/>
          <p:nvPr/>
        </p:nvSpPr>
        <p:spPr>
          <a:xfrm>
            <a:off x="16022" y="2531646"/>
            <a:ext cx="9041539" cy="2365759"/>
          </a:xfrm>
          <a:prstGeom prst="rect">
            <a:avLst/>
          </a:prstGeom>
          <a:noFill/>
        </p:spPr>
        <p:txBody>
          <a:bodyPr wrap="square" rtlCol="0">
            <a:noAutofit/>
          </a:bodyPr>
          <a:lstStyle/>
          <a:p>
            <a:pPr marL="252000" indent="-252000">
              <a:lnSpc>
                <a:spcPct val="110000"/>
              </a:lnSpc>
              <a:spcBef>
                <a:spcPts val="600"/>
              </a:spcBef>
              <a:buClr>
                <a:srgbClr val="005BAD"/>
              </a:buClr>
              <a:buFont typeface="Wingdings" panose="05000000000000000000" pitchFamily="2" charset="2"/>
              <a:buChar char="l"/>
            </a:pPr>
            <a:r>
              <a:rPr kumimoji="1" lang="ja-JP" altLang="en-US" sz="2000" dirty="0">
                <a:latin typeface="+mn-ea"/>
                <a:ea typeface="+mn-ea"/>
              </a:rPr>
              <a:t>普通国債残高は、累増の一途をたどり、</a:t>
            </a:r>
            <a:r>
              <a:rPr kumimoji="1" lang="en-US" altLang="ja-JP" sz="2000" dirty="0">
                <a:latin typeface="+mn-ea"/>
                <a:ea typeface="+mn-ea"/>
              </a:rPr>
              <a:t>2025</a:t>
            </a:r>
            <a:r>
              <a:rPr kumimoji="1" lang="ja-JP" altLang="en-US" sz="2000" dirty="0">
                <a:latin typeface="+mn-ea"/>
                <a:ea typeface="+mn-ea"/>
              </a:rPr>
              <a:t>年度（令和７年度）末には</a:t>
            </a:r>
            <a:r>
              <a:rPr kumimoji="1" lang="en-US" altLang="ja-JP" sz="2000" dirty="0">
                <a:latin typeface="+mn-ea"/>
                <a:ea typeface="+mn-ea"/>
              </a:rPr>
              <a:t>1,129</a:t>
            </a:r>
            <a:r>
              <a:rPr kumimoji="1" lang="ja-JP" altLang="en-US" sz="2000" dirty="0">
                <a:latin typeface="+mn-ea"/>
                <a:ea typeface="+mn-ea"/>
              </a:rPr>
              <a:t>兆円に上ると見込まれています。</a:t>
            </a:r>
          </a:p>
          <a:p>
            <a:pPr marL="252000" indent="-252000">
              <a:lnSpc>
                <a:spcPct val="110000"/>
              </a:lnSpc>
              <a:spcBef>
                <a:spcPts val="1800"/>
              </a:spcBef>
              <a:buClr>
                <a:srgbClr val="005BAD"/>
              </a:buClr>
              <a:buFont typeface="Wingdings" panose="05000000000000000000" pitchFamily="2" charset="2"/>
              <a:buChar char="l"/>
            </a:pPr>
            <a:r>
              <a:rPr lang="ja-JP" altLang="en-US" sz="2000" dirty="0">
                <a:latin typeface="+mn-ea"/>
                <a:ea typeface="+mn-ea"/>
              </a:rPr>
              <a:t>また、財政の持続可能性を見る上では、税収を生み出す元となる国の経済規模（</a:t>
            </a:r>
            <a:r>
              <a:rPr lang="en-US" altLang="ja-JP" sz="2000" dirty="0">
                <a:latin typeface="+mn-ea"/>
                <a:ea typeface="+mn-ea"/>
              </a:rPr>
              <a:t>GDP</a:t>
            </a:r>
            <a:r>
              <a:rPr lang="ja-JP" altLang="en-US" sz="2000" dirty="0">
                <a:latin typeface="+mn-ea"/>
                <a:ea typeface="+mn-ea"/>
              </a:rPr>
              <a:t>）に対して、総額でどのぐらいの借金をしているかが重要です。</a:t>
            </a:r>
            <a:endParaRPr lang="en-US" altLang="ja-JP" sz="2000" dirty="0">
              <a:latin typeface="+mn-ea"/>
              <a:ea typeface="+mn-ea"/>
            </a:endParaRPr>
          </a:p>
          <a:p>
            <a:pPr>
              <a:lnSpc>
                <a:spcPct val="110000"/>
              </a:lnSpc>
              <a:spcBef>
                <a:spcPts val="0"/>
              </a:spcBef>
              <a:buClr>
                <a:srgbClr val="005BAD"/>
              </a:buClr>
            </a:pPr>
            <a:r>
              <a:rPr lang="ja-JP" altLang="en-US" sz="2000" dirty="0">
                <a:solidFill>
                  <a:srgbClr val="005BAD"/>
                </a:solidFill>
                <a:latin typeface="+mn-ea"/>
                <a:ea typeface="+mn-ea"/>
              </a:rPr>
              <a:t>   </a:t>
            </a:r>
            <a:r>
              <a:rPr lang="ja-JP" altLang="en-US" sz="2400" dirty="0">
                <a:solidFill>
                  <a:srgbClr val="005BAD"/>
                </a:solidFill>
                <a:latin typeface="+mn-ea"/>
                <a:ea typeface="+mn-ea"/>
              </a:rPr>
              <a:t>日本の債務残高は</a:t>
            </a:r>
            <a:r>
              <a:rPr lang="en-US" altLang="ja-JP" sz="2400" dirty="0">
                <a:solidFill>
                  <a:srgbClr val="005BAD"/>
                </a:solidFill>
                <a:latin typeface="+mn-ea"/>
                <a:ea typeface="+mn-ea"/>
              </a:rPr>
              <a:t>GDP</a:t>
            </a:r>
            <a:r>
              <a:rPr lang="ja-JP" altLang="en-US" sz="2400" dirty="0">
                <a:solidFill>
                  <a:srgbClr val="005BAD"/>
                </a:solidFill>
                <a:latin typeface="+mn-ea"/>
                <a:ea typeface="+mn-ea"/>
              </a:rPr>
              <a:t>の２倍を超えており、主要先進国の中で最も  </a:t>
            </a:r>
            <a:endParaRPr lang="en-US" altLang="ja-JP" sz="2400" dirty="0">
              <a:solidFill>
                <a:srgbClr val="005BAD"/>
              </a:solidFill>
              <a:latin typeface="+mn-ea"/>
              <a:ea typeface="+mn-ea"/>
            </a:endParaRPr>
          </a:p>
          <a:p>
            <a:pPr>
              <a:lnSpc>
                <a:spcPct val="110000"/>
              </a:lnSpc>
              <a:spcBef>
                <a:spcPts val="0"/>
              </a:spcBef>
              <a:buClr>
                <a:srgbClr val="005BAD"/>
              </a:buClr>
            </a:pPr>
            <a:r>
              <a:rPr lang="ja-JP" altLang="en-US" sz="2400" dirty="0">
                <a:solidFill>
                  <a:srgbClr val="005BAD"/>
                </a:solidFill>
                <a:latin typeface="+mn-ea"/>
              </a:rPr>
              <a:t>　</a:t>
            </a:r>
            <a:r>
              <a:rPr lang="ja-JP" altLang="en-US" sz="2400" dirty="0">
                <a:solidFill>
                  <a:srgbClr val="005BAD"/>
                </a:solidFill>
                <a:latin typeface="+mn-ea"/>
                <a:ea typeface="+mn-ea"/>
              </a:rPr>
              <a:t>高い水準</a:t>
            </a:r>
            <a:r>
              <a:rPr lang="ja-JP" altLang="en-US" sz="2000" dirty="0">
                <a:latin typeface="+mn-ea"/>
                <a:ea typeface="+mn-ea"/>
              </a:rPr>
              <a:t>にあ</a:t>
            </a:r>
            <a:r>
              <a:rPr lang="ja-JP" altLang="en-US" sz="2000" dirty="0">
                <a:latin typeface="+mn-ea"/>
              </a:rPr>
              <a:t>ります。</a:t>
            </a:r>
          </a:p>
        </p:txBody>
      </p:sp>
      <p:pic>
        <p:nvPicPr>
          <p:cNvPr id="8" name="Picture 29">
            <a:extLst>
              <a:ext uri="{FF2B5EF4-FFF2-40B4-BE49-F238E27FC236}">
                <a16:creationId xmlns:a16="http://schemas.microsoft.com/office/drawing/2014/main" id="{0C33A39B-34AF-0111-FF78-A5A7D10136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601021" y="811947"/>
            <a:ext cx="1323956" cy="15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089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600"/>
                                        <p:tgtEl>
                                          <p:spTgt spid="8"/>
                                        </p:tgtEl>
                                      </p:cBhvr>
                                    </p:animEffect>
                                    <p:anim calcmode="lin" valueType="num">
                                      <p:cBhvr>
                                        <p:cTn id="12" dur="600" fill="hold"/>
                                        <p:tgtEl>
                                          <p:spTgt spid="8"/>
                                        </p:tgtEl>
                                        <p:attrNameLst>
                                          <p:attrName>ppt_x</p:attrName>
                                        </p:attrNameLst>
                                      </p:cBhvr>
                                      <p:tavLst>
                                        <p:tav tm="0">
                                          <p:val>
                                            <p:strVal val="#ppt_x"/>
                                          </p:val>
                                        </p:tav>
                                        <p:tav tm="100000">
                                          <p:val>
                                            <p:strVal val="#ppt_x"/>
                                          </p:val>
                                        </p:tav>
                                      </p:tavLst>
                                    </p:anim>
                                    <p:anim calcmode="lin" valueType="num">
                                      <p:cBhvr>
                                        <p:cTn id="13" dur="6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3">
                                            <p:txEl>
                                              <p:pRg st="0" end="0"/>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3">
                                            <p:txEl>
                                              <p:pRg st="1" end="1"/>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23">
                                            <p:txEl>
                                              <p:pRg st="2" end="2"/>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図 8194">
            <a:extLst>
              <a:ext uri="{FF2B5EF4-FFF2-40B4-BE49-F238E27FC236}">
                <a16:creationId xmlns:a16="http://schemas.microsoft.com/office/drawing/2014/main" id="{94C4052A-96A3-0470-E435-2B4B81929D3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40031" y="882587"/>
            <a:ext cx="8571030" cy="5060737"/>
          </a:xfrm>
          <a:prstGeom prst="rect">
            <a:avLst/>
          </a:prstGeom>
        </p:spPr>
      </p:pic>
      <p:grpSp>
        <p:nvGrpSpPr>
          <p:cNvPr id="17" name="グループ化 16">
            <a:extLst>
              <a:ext uri="{FF2B5EF4-FFF2-40B4-BE49-F238E27FC236}">
                <a16:creationId xmlns:a16="http://schemas.microsoft.com/office/drawing/2014/main" id="{E2277BE4-655C-D257-B0CF-F8619C91CE83}"/>
              </a:ext>
            </a:extLst>
          </p:cNvPr>
          <p:cNvGrpSpPr>
            <a:grpSpLocks noGrp="1" noUngrp="1" noRot="1" noMove="1" noResize="1"/>
          </p:cNvGrpSpPr>
          <p:nvPr/>
        </p:nvGrpSpPr>
        <p:grpSpPr>
          <a:xfrm>
            <a:off x="287921" y="6410880"/>
            <a:ext cx="8532000" cy="374400"/>
            <a:chOff x="322211" y="6410880"/>
            <a:chExt cx="8532000" cy="374400"/>
          </a:xfrm>
        </p:grpSpPr>
        <p:sp>
          <p:nvSpPr>
            <p:cNvPr id="18" name="正方形/長方形 17">
              <a:extLst>
                <a:ext uri="{FF2B5EF4-FFF2-40B4-BE49-F238E27FC236}">
                  <a16:creationId xmlns:a16="http://schemas.microsoft.com/office/drawing/2014/main" id="{FBF960A9-300F-9F46-67DF-6DDF6E817A85}"/>
                </a:ext>
              </a:extLst>
            </p:cNvPr>
            <p:cNvSpPr>
              <a:spLocks noGrp="1" noRot="1" noMove="1" noResize="1" noEditPoints="1" noAdjustHandles="1" noChangeArrowheads="1" noChangeShapeType="1"/>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sp>
          <p:nvSpPr>
            <p:cNvPr id="19" name="正方形/長方形 18">
              <a:extLst>
                <a:ext uri="{FF2B5EF4-FFF2-40B4-BE49-F238E27FC236}">
                  <a16:creationId xmlns:a16="http://schemas.microsoft.com/office/drawing/2014/main" id="{6CA8983A-272D-E330-3C88-ED13D40EAF21}"/>
                </a:ext>
              </a:extLst>
            </p:cNvPr>
            <p:cNvSpPr>
              <a:spLocks noGrp="1" noRot="1" noMove="1" noResize="1" noEditPoints="1" noAdjustHandles="1" noChangeArrowheads="1" noChangeShapeType="1"/>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j-ea"/>
                <a:ea typeface="+mj-ea"/>
              </a:endParaRPr>
            </a:p>
          </p:txBody>
        </p:sp>
      </p:grpSp>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6" name="スライド番号プレースホルダー 5">
            <a:extLst>
              <a:ext uri="{FF2B5EF4-FFF2-40B4-BE49-F238E27FC236}">
                <a16:creationId xmlns:a16="http://schemas.microsoft.com/office/drawing/2014/main" id="{72F2F6D7-4A26-29F6-35EC-23F4F9EF64EA}"/>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a:t>
            </a:fld>
            <a:endParaRPr lang="en-US" altLang="ja-JP" dirty="0"/>
          </a:p>
        </p:txBody>
      </p:sp>
      <p:sp>
        <p:nvSpPr>
          <p:cNvPr id="4" name="テキスト ボックス 3">
            <a:extLst>
              <a:ext uri="{FF2B5EF4-FFF2-40B4-BE49-F238E27FC236}">
                <a16:creationId xmlns:a16="http://schemas.microsoft.com/office/drawing/2014/main" id="{3C3765E1-DB81-8015-D62B-103E8C8AA7F9}"/>
              </a:ext>
            </a:extLst>
          </p:cNvPr>
          <p:cNvSpPr txBox="1"/>
          <p:nvPr/>
        </p:nvSpPr>
        <p:spPr>
          <a:xfrm>
            <a:off x="762244" y="6473251"/>
            <a:ext cx="5739072" cy="261610"/>
          </a:xfrm>
          <a:prstGeom prst="rect">
            <a:avLst/>
          </a:prstGeom>
          <a:noFill/>
        </p:spPr>
        <p:txBody>
          <a:bodyPr wrap="non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身近な税金をもっと調べよう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https://www.mof.go.jp/tax_information/index.html </a:t>
            </a:r>
            <a:r>
              <a:rPr kumimoji="1" lang="en-US" altLang="ja-JP" sz="1000" dirty="0">
                <a:latin typeface="ＭＳ Ｐゴシック" panose="020B0600070205080204" pitchFamily="50" charset="-128"/>
                <a:ea typeface="ＭＳ Ｐゴシック" panose="020B0600070205080204" pitchFamily="50" charset="-128"/>
              </a:rPr>
              <a:t>(</a:t>
            </a:r>
            <a:r>
              <a:rPr kumimoji="1" lang="ja-JP" altLang="en-US" sz="1000" dirty="0">
                <a:latin typeface="ＭＳ Ｐゴシック" panose="020B0600070205080204" pitchFamily="50" charset="-128"/>
                <a:ea typeface="ＭＳ Ｐゴシック" panose="020B0600070205080204" pitchFamily="50" charset="-128"/>
              </a:rPr>
              <a:t>財務省</a:t>
            </a:r>
            <a:r>
              <a:rPr kumimoji="1" lang="en-US" altLang="ja-JP" sz="1000" dirty="0">
                <a:latin typeface="ＭＳ Ｐゴシック" panose="020B0600070205080204" pitchFamily="50" charset="-128"/>
                <a:ea typeface="ＭＳ Ｐゴシック" panose="020B0600070205080204" pitchFamily="50" charset="-128"/>
              </a:rPr>
              <a:t>HP</a:t>
            </a:r>
            <a:r>
              <a:rPr lang="ja-JP" altLang="en-US" sz="1000" dirty="0">
                <a:latin typeface="ＭＳ Ｐゴシック" panose="020B0600070205080204" pitchFamily="50" charset="-128"/>
                <a:ea typeface="ＭＳ Ｐゴシック" panose="020B0600070205080204" pitchFamily="50" charset="-128"/>
              </a:rPr>
              <a:t>）</a:t>
            </a:r>
            <a:endParaRPr lang="ja-JP" altLang="en-US" sz="1100" dirty="0">
              <a:latin typeface="ＭＳ Ｐゴシック" panose="020B0600070205080204" pitchFamily="50" charset="-128"/>
              <a:ea typeface="ＭＳ Ｐゴシック" panose="020B0600070205080204" pitchFamily="50" charset="-128"/>
            </a:endParaRPr>
          </a:p>
        </p:txBody>
      </p:sp>
      <p:sp>
        <p:nvSpPr>
          <p:cNvPr id="3" name="Rectangle 14">
            <a:extLst>
              <a:ext uri="{FF2B5EF4-FFF2-40B4-BE49-F238E27FC236}">
                <a16:creationId xmlns:a16="http://schemas.microsoft.com/office/drawing/2014/main" id="{44CF30C8-9FAC-AC6D-8177-527DD9A4D0D0}"/>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grpSp>
        <p:nvGrpSpPr>
          <p:cNvPr id="5" name="グループ化 4">
            <a:extLst>
              <a:ext uri="{FF2B5EF4-FFF2-40B4-BE49-F238E27FC236}">
                <a16:creationId xmlns:a16="http://schemas.microsoft.com/office/drawing/2014/main" id="{D765EC00-A491-1384-1250-6279AA2F125C}"/>
              </a:ext>
            </a:extLst>
          </p:cNvPr>
          <p:cNvGrpSpPr/>
          <p:nvPr/>
        </p:nvGrpSpPr>
        <p:grpSpPr>
          <a:xfrm>
            <a:off x="-29057" y="6108719"/>
            <a:ext cx="832606" cy="749281"/>
            <a:chOff x="-35154" y="5996309"/>
            <a:chExt cx="945432" cy="850816"/>
          </a:xfrm>
        </p:grpSpPr>
        <p:sp>
          <p:nvSpPr>
            <p:cNvPr id="7" name="フリーフォーム: 図形 6">
              <a:extLst>
                <a:ext uri="{FF2B5EF4-FFF2-40B4-BE49-F238E27FC236}">
                  <a16:creationId xmlns:a16="http://schemas.microsoft.com/office/drawing/2014/main" id="{A6E43E3D-7E63-A881-30BF-DADD09673E77}"/>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FA937CC1-6989-5468-E08A-A913C470570D}"/>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1" name="テキスト ボックス 10">
              <a:extLst>
                <a:ext uri="{FF2B5EF4-FFF2-40B4-BE49-F238E27FC236}">
                  <a16:creationId xmlns:a16="http://schemas.microsoft.com/office/drawing/2014/main" id="{81FBA09C-AA3E-67BA-292F-88B6268341E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nvGrpSpPr>
          <p:cNvPr id="22" name="グループ化 21" hidden="1">
            <a:extLst>
              <a:ext uri="{FF2B5EF4-FFF2-40B4-BE49-F238E27FC236}">
                <a16:creationId xmlns:a16="http://schemas.microsoft.com/office/drawing/2014/main" id="{43BF6865-4DD2-14CC-3FE6-2FBAB4D14DD5}"/>
              </a:ext>
            </a:extLst>
          </p:cNvPr>
          <p:cNvGrpSpPr/>
          <p:nvPr/>
        </p:nvGrpSpPr>
        <p:grpSpPr>
          <a:xfrm>
            <a:off x="5806112" y="3466667"/>
            <a:ext cx="1837201" cy="623485"/>
            <a:chOff x="5806112" y="3466667"/>
            <a:chExt cx="1837201" cy="623485"/>
          </a:xfrm>
        </p:grpSpPr>
        <p:pic>
          <p:nvPicPr>
            <p:cNvPr id="8" name="図 7" descr="図形&#10;&#10;自動的に生成された説明">
              <a:extLst>
                <a:ext uri="{FF2B5EF4-FFF2-40B4-BE49-F238E27FC236}">
                  <a16:creationId xmlns:a16="http://schemas.microsoft.com/office/drawing/2014/main" id="{1011A783-3ED0-4A38-E22E-A4830C5A0A5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06112" y="3466667"/>
              <a:ext cx="1837201" cy="623485"/>
            </a:xfrm>
            <a:prstGeom prst="rect">
              <a:avLst/>
            </a:prstGeom>
          </p:spPr>
        </p:pic>
        <p:sp>
          <p:nvSpPr>
            <p:cNvPr id="8237" name="テキスト ボックス 8236">
              <a:extLst>
                <a:ext uri="{FF2B5EF4-FFF2-40B4-BE49-F238E27FC236}">
                  <a16:creationId xmlns:a16="http://schemas.microsoft.com/office/drawing/2014/main" id="{4B95457D-0D8D-D534-F223-C557E1E36BF8}"/>
                </a:ext>
              </a:extLst>
            </p:cNvPr>
            <p:cNvSpPr txBox="1"/>
            <p:nvPr/>
          </p:nvSpPr>
          <p:spPr>
            <a:xfrm>
              <a:off x="6402870" y="3493544"/>
              <a:ext cx="646331" cy="369332"/>
            </a:xfrm>
            <a:prstGeom prst="rect">
              <a:avLst/>
            </a:prstGeom>
            <a:noFill/>
          </p:spPr>
          <p:txBody>
            <a:bodyPr wrap="none" rtlCol="0" anchor="ctr" anchorCtr="0">
              <a:spAutoFit/>
            </a:bodyPr>
            <a:lstStyle/>
            <a:p>
              <a:pPr algn="ctr"/>
              <a:r>
                <a:rPr kumimoji="1" lang="ja-JP" altLang="en-US" sz="1800" dirty="0">
                  <a:solidFill>
                    <a:schemeClr val="bg1"/>
                  </a:solidFill>
                  <a:latin typeface="+mj-ea"/>
                  <a:ea typeface="+mj-ea"/>
                </a:rPr>
                <a:t>退社</a:t>
              </a:r>
            </a:p>
          </p:txBody>
        </p:sp>
      </p:grpSp>
      <p:grpSp>
        <p:nvGrpSpPr>
          <p:cNvPr id="24" name="グループ化 23" hidden="1">
            <a:extLst>
              <a:ext uri="{FF2B5EF4-FFF2-40B4-BE49-F238E27FC236}">
                <a16:creationId xmlns:a16="http://schemas.microsoft.com/office/drawing/2014/main" id="{5C7EB213-4817-41D8-35BA-D94DC9064D98}"/>
              </a:ext>
            </a:extLst>
          </p:cNvPr>
          <p:cNvGrpSpPr/>
          <p:nvPr/>
        </p:nvGrpSpPr>
        <p:grpSpPr>
          <a:xfrm>
            <a:off x="4388314" y="1321158"/>
            <a:ext cx="705018" cy="1845514"/>
            <a:chOff x="4388314" y="1321158"/>
            <a:chExt cx="705018" cy="1845514"/>
          </a:xfrm>
        </p:grpSpPr>
        <p:pic>
          <p:nvPicPr>
            <p:cNvPr id="21" name="図 20" descr="黒い背景に白い文字がある&#10;&#10;低い精度で自動的に生成された説明">
              <a:extLst>
                <a:ext uri="{FF2B5EF4-FFF2-40B4-BE49-F238E27FC236}">
                  <a16:creationId xmlns:a16="http://schemas.microsoft.com/office/drawing/2014/main" id="{5426AB65-FA93-85E7-DAC6-54A63B83375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5691" y="1321158"/>
              <a:ext cx="627641" cy="1845514"/>
            </a:xfrm>
            <a:prstGeom prst="rect">
              <a:avLst/>
            </a:prstGeom>
          </p:spPr>
        </p:pic>
        <p:sp>
          <p:nvSpPr>
            <p:cNvPr id="27" name="テキスト ボックス 26">
              <a:extLst>
                <a:ext uri="{FF2B5EF4-FFF2-40B4-BE49-F238E27FC236}">
                  <a16:creationId xmlns:a16="http://schemas.microsoft.com/office/drawing/2014/main" id="{B8E8B221-9F91-B55F-667F-9A26FD3A58BB}"/>
                </a:ext>
              </a:extLst>
            </p:cNvPr>
            <p:cNvSpPr txBox="1"/>
            <p:nvPr/>
          </p:nvSpPr>
          <p:spPr>
            <a:xfrm>
              <a:off x="4388314" y="2036948"/>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出社</a:t>
              </a:r>
            </a:p>
          </p:txBody>
        </p:sp>
      </p:grpSp>
      <p:grpSp>
        <p:nvGrpSpPr>
          <p:cNvPr id="16" name="グループ化 15" hidden="1">
            <a:extLst>
              <a:ext uri="{FF2B5EF4-FFF2-40B4-BE49-F238E27FC236}">
                <a16:creationId xmlns:a16="http://schemas.microsoft.com/office/drawing/2014/main" id="{F4B75B61-8CDB-4E5C-DE65-D9BF2AB2208A}"/>
              </a:ext>
            </a:extLst>
          </p:cNvPr>
          <p:cNvGrpSpPr/>
          <p:nvPr/>
        </p:nvGrpSpPr>
        <p:grpSpPr>
          <a:xfrm>
            <a:off x="1476728" y="2963205"/>
            <a:ext cx="1837201" cy="623485"/>
            <a:chOff x="1476728" y="2963205"/>
            <a:chExt cx="1837201" cy="623485"/>
          </a:xfrm>
        </p:grpSpPr>
        <p:pic>
          <p:nvPicPr>
            <p:cNvPr id="8199" name="図 8198" descr="図形&#10;&#10;自動的に生成された説明">
              <a:extLst>
                <a:ext uri="{FF2B5EF4-FFF2-40B4-BE49-F238E27FC236}">
                  <a16:creationId xmlns:a16="http://schemas.microsoft.com/office/drawing/2014/main" id="{EB49B0F4-0209-E140-2093-BAE1FB4A27D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8" y="2963205"/>
              <a:ext cx="1837201" cy="623485"/>
            </a:xfrm>
            <a:prstGeom prst="rect">
              <a:avLst/>
            </a:prstGeom>
          </p:spPr>
        </p:pic>
        <p:sp>
          <p:nvSpPr>
            <p:cNvPr id="25" name="テキスト ボックス 24">
              <a:extLst>
                <a:ext uri="{FF2B5EF4-FFF2-40B4-BE49-F238E27FC236}">
                  <a16:creationId xmlns:a16="http://schemas.microsoft.com/office/drawing/2014/main" id="{6B1A40EB-992E-900B-F56F-D628CF389CC2}"/>
                </a:ext>
              </a:extLst>
            </p:cNvPr>
            <p:cNvSpPr txBox="1"/>
            <p:nvPr/>
          </p:nvSpPr>
          <p:spPr>
            <a:xfrm>
              <a:off x="2058207" y="3169896"/>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起床</a:t>
              </a:r>
              <a:endParaRPr kumimoji="1" lang="ja-JP" altLang="en-US" sz="1800" dirty="0">
                <a:solidFill>
                  <a:schemeClr val="bg1"/>
                </a:solidFill>
                <a:latin typeface="+mj-ea"/>
                <a:ea typeface="+mj-ea"/>
              </a:endParaRPr>
            </a:p>
          </p:txBody>
        </p:sp>
      </p:grpSp>
      <p:grpSp>
        <p:nvGrpSpPr>
          <p:cNvPr id="20" name="グループ化 19" hidden="1">
            <a:extLst>
              <a:ext uri="{FF2B5EF4-FFF2-40B4-BE49-F238E27FC236}">
                <a16:creationId xmlns:a16="http://schemas.microsoft.com/office/drawing/2014/main" id="{A629049F-8F54-968B-A6A2-B23AC5C2C138}"/>
              </a:ext>
            </a:extLst>
          </p:cNvPr>
          <p:cNvGrpSpPr/>
          <p:nvPr/>
        </p:nvGrpSpPr>
        <p:grpSpPr>
          <a:xfrm>
            <a:off x="4019602" y="3915011"/>
            <a:ext cx="697432" cy="1837201"/>
            <a:chOff x="4019602" y="3915011"/>
            <a:chExt cx="697432" cy="1837201"/>
          </a:xfrm>
        </p:grpSpPr>
        <p:pic>
          <p:nvPicPr>
            <p:cNvPr id="23" name="図 22" descr="黒い背景に白い文字がある&#10;&#10;中程度の精度で自動的に生成された説明">
              <a:extLst>
                <a:ext uri="{FF2B5EF4-FFF2-40B4-BE49-F238E27FC236}">
                  <a16:creationId xmlns:a16="http://schemas.microsoft.com/office/drawing/2014/main" id="{89A80474-DFFD-D215-7F57-DE0199049F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19602" y="3915011"/>
              <a:ext cx="623485" cy="1837201"/>
            </a:xfrm>
            <a:prstGeom prst="rect">
              <a:avLst/>
            </a:prstGeom>
          </p:spPr>
        </p:pic>
        <p:sp>
          <p:nvSpPr>
            <p:cNvPr id="8240" name="テキスト ボックス 8239">
              <a:extLst>
                <a:ext uri="{FF2B5EF4-FFF2-40B4-BE49-F238E27FC236}">
                  <a16:creationId xmlns:a16="http://schemas.microsoft.com/office/drawing/2014/main" id="{6A5C6234-B004-8165-8ED0-2FC6C66C0676}"/>
                </a:ext>
              </a:extLst>
            </p:cNvPr>
            <p:cNvSpPr txBox="1"/>
            <p:nvPr/>
          </p:nvSpPr>
          <p:spPr>
            <a:xfrm>
              <a:off x="4070703" y="4621081"/>
              <a:ext cx="646331" cy="369332"/>
            </a:xfrm>
            <a:prstGeom prst="rect">
              <a:avLst/>
            </a:prstGeom>
            <a:noFill/>
          </p:spPr>
          <p:txBody>
            <a:bodyPr wrap="none" rtlCol="0" anchor="ctr" anchorCtr="0">
              <a:spAutoFit/>
            </a:bodyPr>
            <a:lstStyle/>
            <a:p>
              <a:pPr algn="ctr"/>
              <a:r>
                <a:rPr lang="ja-JP" altLang="en-US" sz="1800" dirty="0">
                  <a:solidFill>
                    <a:schemeClr val="bg1"/>
                  </a:solidFill>
                  <a:latin typeface="+mj-ea"/>
                  <a:ea typeface="+mj-ea"/>
                </a:rPr>
                <a:t>帰宅</a:t>
              </a:r>
            </a:p>
          </p:txBody>
        </p:sp>
      </p:grpSp>
      <p:grpSp>
        <p:nvGrpSpPr>
          <p:cNvPr id="2" name="グループ化 1">
            <a:extLst>
              <a:ext uri="{FF2B5EF4-FFF2-40B4-BE49-F238E27FC236}">
                <a16:creationId xmlns:a16="http://schemas.microsoft.com/office/drawing/2014/main" id="{B2507B08-F858-E997-3DBE-16BB179BF33C}"/>
              </a:ext>
            </a:extLst>
          </p:cNvPr>
          <p:cNvGrpSpPr/>
          <p:nvPr/>
        </p:nvGrpSpPr>
        <p:grpSpPr>
          <a:xfrm>
            <a:off x="503948" y="1076954"/>
            <a:ext cx="2298523" cy="942165"/>
            <a:chOff x="543947" y="1116027"/>
            <a:chExt cx="2221196" cy="792000"/>
          </a:xfrm>
        </p:grpSpPr>
        <p:grpSp>
          <p:nvGrpSpPr>
            <p:cNvPr id="8208" name="グループ化 8207">
              <a:extLst>
                <a:ext uri="{FF2B5EF4-FFF2-40B4-BE49-F238E27FC236}">
                  <a16:creationId xmlns:a16="http://schemas.microsoft.com/office/drawing/2014/main" id="{C29AEBF0-76FC-9740-0940-6B59A33349C1}"/>
                </a:ext>
              </a:extLst>
            </p:cNvPr>
            <p:cNvGrpSpPr/>
            <p:nvPr/>
          </p:nvGrpSpPr>
          <p:grpSpPr>
            <a:xfrm>
              <a:off x="543947" y="1116027"/>
              <a:ext cx="2160591" cy="792000"/>
              <a:chOff x="403588" y="1116027"/>
              <a:chExt cx="2160591" cy="792000"/>
            </a:xfrm>
          </p:grpSpPr>
          <p:sp>
            <p:nvSpPr>
              <p:cNvPr id="8216" name="正方形/長方形 8215">
                <a:extLst>
                  <a:ext uri="{FF2B5EF4-FFF2-40B4-BE49-F238E27FC236}">
                    <a16:creationId xmlns:a16="http://schemas.microsoft.com/office/drawing/2014/main" id="{48C271E2-5D32-B50F-FC70-C69B14508A5A}"/>
                  </a:ext>
                </a:extLst>
              </p:cNvPr>
              <p:cNvSpPr/>
              <p:nvPr/>
            </p:nvSpPr>
            <p:spPr bwMode="auto">
              <a:xfrm>
                <a:off x="403588" y="1116027"/>
                <a:ext cx="2160591" cy="792000"/>
              </a:xfrm>
              <a:prstGeom prst="rect">
                <a:avLst/>
              </a:prstGeom>
              <a:solidFill>
                <a:schemeClr val="bg1">
                  <a:alpha val="90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a:t>
                </a:r>
                <a:r>
                  <a:rPr kumimoji="1" lang="ja-JP" altLang="en-US" sz="2800" b="0" i="0" u="none" strike="noStrike" cap="none" normalizeH="0" baseline="0" dirty="0">
                    <a:ln>
                      <a:noFill/>
                    </a:ln>
                    <a:solidFill>
                      <a:srgbClr val="005BAD"/>
                    </a:solidFill>
                    <a:effectLst/>
                    <a:latin typeface="HGP創英角ｺﾞｼｯｸUB" panose="020B0900000000000000" pitchFamily="50" charset="-128"/>
                    <a:ea typeface="HGP創英角ｺﾞｼｯｸUB" panose="020B0900000000000000" pitchFamily="50" charset="-128"/>
                  </a:rPr>
                  <a:t>家</a:t>
                </a:r>
              </a:p>
            </p:txBody>
          </p:sp>
          <p:cxnSp>
            <p:nvCxnSpPr>
              <p:cNvPr id="8219" name="直線コネクタ 8218">
                <a:extLst>
                  <a:ext uri="{FF2B5EF4-FFF2-40B4-BE49-F238E27FC236}">
                    <a16:creationId xmlns:a16="http://schemas.microsoft.com/office/drawing/2014/main" id="{A3DAB29F-F52E-B95D-897E-78FAE1606348}"/>
                  </a:ext>
                </a:extLst>
              </p:cNvPr>
              <p:cNvCxnSpPr>
                <a:cxnSpLocks/>
              </p:cNvCxnSpPr>
              <p:nvPr/>
            </p:nvCxnSpPr>
            <p:spPr bwMode="auto">
              <a:xfrm>
                <a:off x="920691" y="1242027"/>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14" name="グループ化 13">
              <a:extLst>
                <a:ext uri="{FF2B5EF4-FFF2-40B4-BE49-F238E27FC236}">
                  <a16:creationId xmlns:a16="http://schemas.microsoft.com/office/drawing/2014/main" id="{E2B971C7-18F5-6945-8E1F-4DC8E5122026}"/>
                </a:ext>
              </a:extLst>
            </p:cNvPr>
            <p:cNvGrpSpPr/>
            <p:nvPr/>
          </p:nvGrpSpPr>
          <p:grpSpPr>
            <a:xfrm>
              <a:off x="1009534" y="1170278"/>
              <a:ext cx="1755609" cy="714276"/>
              <a:chOff x="897608" y="1223729"/>
              <a:chExt cx="1755609" cy="714276"/>
            </a:xfrm>
          </p:grpSpPr>
          <p:sp>
            <p:nvSpPr>
              <p:cNvPr id="8223" name="テキスト ボックス 8222">
                <a:extLst>
                  <a:ext uri="{FF2B5EF4-FFF2-40B4-BE49-F238E27FC236}">
                    <a16:creationId xmlns:a16="http://schemas.microsoft.com/office/drawing/2014/main" id="{F0294FEC-4923-56D7-A6C6-F6E1644B5E7B}"/>
                  </a:ext>
                </a:extLst>
              </p:cNvPr>
              <p:cNvSpPr txBox="1"/>
              <p:nvPr/>
            </p:nvSpPr>
            <p:spPr>
              <a:xfrm>
                <a:off x="897608" y="1223729"/>
                <a:ext cx="1242648"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住民税</a:t>
                </a:r>
              </a:p>
            </p:txBody>
          </p:sp>
          <p:sp>
            <p:nvSpPr>
              <p:cNvPr id="8227" name="テキスト ボックス 8226">
                <a:extLst>
                  <a:ext uri="{FF2B5EF4-FFF2-40B4-BE49-F238E27FC236}">
                    <a16:creationId xmlns:a16="http://schemas.microsoft.com/office/drawing/2014/main" id="{0D445153-94D6-9528-3159-D3551CE0156B}"/>
                  </a:ext>
                </a:extLst>
              </p:cNvPr>
              <p:cNvSpPr txBox="1"/>
              <p:nvPr/>
            </p:nvSpPr>
            <p:spPr>
              <a:xfrm>
                <a:off x="897608" y="1537895"/>
                <a:ext cx="1755609" cy="400110"/>
              </a:xfrm>
              <a:prstGeom prst="rect">
                <a:avLst/>
              </a:prstGeom>
              <a:noFill/>
            </p:spPr>
            <p:txBody>
              <a:bodyPr wrap="none" rtlCol="0">
                <a:spAutoFit/>
              </a:bodyPr>
              <a:lstStyle>
                <a:defPPr>
                  <a:defRPr lang="ja-JP"/>
                </a:defPPr>
                <a:lvl1pPr marL="285750" indent="-180000">
                  <a:buSzPct val="120000"/>
                  <a:buFont typeface="Arial" panose="020B0604020202020204" pitchFamily="34" charset="0"/>
                  <a:buChar char="•"/>
                  <a:defRPr sz="1800">
                    <a:solidFill>
                      <a:srgbClr val="005BAD"/>
                    </a:solidFill>
                    <a:latin typeface="HGPｺﾞｼｯｸE" panose="020B0900000000000000" pitchFamily="50" charset="-128"/>
                    <a:ea typeface="HGPｺﾞｼｯｸE" panose="020B0900000000000000" pitchFamily="50" charset="-128"/>
                  </a:defRPr>
                </a:lvl1pPr>
              </a:lstStyle>
              <a:p>
                <a:r>
                  <a:rPr lang="ja-JP" altLang="en-US" sz="2000" dirty="0"/>
                  <a:t>固定資産税</a:t>
                </a:r>
              </a:p>
            </p:txBody>
          </p:sp>
        </p:grpSp>
      </p:grpSp>
      <p:grpSp>
        <p:nvGrpSpPr>
          <p:cNvPr id="10" name="グループ化 9">
            <a:extLst>
              <a:ext uri="{FF2B5EF4-FFF2-40B4-BE49-F238E27FC236}">
                <a16:creationId xmlns:a16="http://schemas.microsoft.com/office/drawing/2014/main" id="{6A7419E1-7CBF-93BC-4D00-69C834A666C1}"/>
              </a:ext>
            </a:extLst>
          </p:cNvPr>
          <p:cNvGrpSpPr/>
          <p:nvPr/>
        </p:nvGrpSpPr>
        <p:grpSpPr>
          <a:xfrm>
            <a:off x="4766687" y="1061136"/>
            <a:ext cx="2673107" cy="903092"/>
            <a:chOff x="4970206" y="1164174"/>
            <a:chExt cx="2450850" cy="791657"/>
          </a:xfrm>
        </p:grpSpPr>
        <p:grpSp>
          <p:nvGrpSpPr>
            <p:cNvPr id="8211" name="グループ化 8210">
              <a:extLst>
                <a:ext uri="{FF2B5EF4-FFF2-40B4-BE49-F238E27FC236}">
                  <a16:creationId xmlns:a16="http://schemas.microsoft.com/office/drawing/2014/main" id="{75A55564-41A9-A6CC-D759-0DBF649FF023}"/>
                </a:ext>
              </a:extLst>
            </p:cNvPr>
            <p:cNvGrpSpPr/>
            <p:nvPr/>
          </p:nvGrpSpPr>
          <p:grpSpPr>
            <a:xfrm>
              <a:off x="4970206" y="1164174"/>
              <a:ext cx="2315497" cy="791657"/>
              <a:chOff x="6297163" y="2594917"/>
              <a:chExt cx="2315497" cy="791657"/>
            </a:xfrm>
          </p:grpSpPr>
          <p:sp>
            <p:nvSpPr>
              <p:cNvPr id="8217" name="正方形/長方形 8216">
                <a:extLst>
                  <a:ext uri="{FF2B5EF4-FFF2-40B4-BE49-F238E27FC236}">
                    <a16:creationId xmlns:a16="http://schemas.microsoft.com/office/drawing/2014/main" id="{F22A48AA-CB50-D766-7CDB-C75CEEDFAC69}"/>
                  </a:ext>
                </a:extLst>
              </p:cNvPr>
              <p:cNvSpPr/>
              <p:nvPr/>
            </p:nvSpPr>
            <p:spPr bwMode="auto">
              <a:xfrm>
                <a:off x="6297163" y="2594917"/>
                <a:ext cx="2315497" cy="791657"/>
              </a:xfrm>
              <a:prstGeom prst="rect">
                <a:avLst/>
              </a:prstGeom>
              <a:solidFill>
                <a:schemeClr val="bg1">
                  <a:alpha val="95000"/>
                </a:schemeClr>
              </a:solidFill>
              <a:ln w="19050" cap="flat" cmpd="sng" algn="ctr">
                <a:solidFill>
                  <a:srgbClr val="005BAD"/>
                </a:solidFill>
                <a:prstDash val="solid"/>
                <a:round/>
                <a:headEnd type="none" w="med" len="med"/>
                <a:tailEnd type="none" w="med" len="med"/>
              </a:ln>
              <a:effectLst/>
            </p:spPr>
            <p:txBody>
              <a:bodyPr vert="horz" wrap="square" lIns="36000" tIns="0" rIns="0" bIns="36000" numCol="1" rtlCol="0" anchor="ctr" anchorCtr="0" compatLnSpc="1">
                <a:prstTxWarp prst="textNoShape">
                  <a:avLst/>
                </a:prstTxWarp>
              </a:bodyPr>
              <a:lstStyle/>
              <a:p>
                <a:pPr eaLnBrk="1" hangingPunct="1"/>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会社</a:t>
                </a:r>
              </a:p>
            </p:txBody>
          </p:sp>
          <p:cxnSp>
            <p:nvCxnSpPr>
              <p:cNvPr id="8224" name="直線コネクタ 8223">
                <a:extLst>
                  <a:ext uri="{FF2B5EF4-FFF2-40B4-BE49-F238E27FC236}">
                    <a16:creationId xmlns:a16="http://schemas.microsoft.com/office/drawing/2014/main" id="{C1559CF7-9DC8-7853-DF2C-FEC3087EF03B}"/>
                  </a:ext>
                </a:extLst>
              </p:cNvPr>
              <p:cNvCxnSpPr>
                <a:cxnSpLocks/>
              </p:cNvCxnSpPr>
              <p:nvPr/>
            </p:nvCxnSpPr>
            <p:spPr bwMode="auto">
              <a:xfrm>
                <a:off x="6989438" y="2720745"/>
                <a:ext cx="0" cy="540000"/>
              </a:xfrm>
              <a:prstGeom prst="line">
                <a:avLst/>
              </a:prstGeom>
              <a:noFill/>
              <a:ln w="22225" cap="flat" cmpd="sng" algn="ctr">
                <a:solidFill>
                  <a:srgbClr val="005BAD"/>
                </a:solidFill>
                <a:prstDash val="solid"/>
                <a:round/>
                <a:headEnd type="none" w="med" len="med"/>
                <a:tailEnd type="none" w="med" len="med"/>
              </a:ln>
              <a:effectLst/>
            </p:spPr>
          </p:cxnSp>
        </p:grpSp>
        <p:grpSp>
          <p:nvGrpSpPr>
            <p:cNvPr id="8213" name="グループ化 8212">
              <a:extLst>
                <a:ext uri="{FF2B5EF4-FFF2-40B4-BE49-F238E27FC236}">
                  <a16:creationId xmlns:a16="http://schemas.microsoft.com/office/drawing/2014/main" id="{95C2517E-EFF0-7E44-7F59-970D8AB93439}"/>
                </a:ext>
              </a:extLst>
            </p:cNvPr>
            <p:cNvGrpSpPr/>
            <p:nvPr/>
          </p:nvGrpSpPr>
          <p:grpSpPr>
            <a:xfrm>
              <a:off x="5553237" y="1221775"/>
              <a:ext cx="1867819" cy="707232"/>
              <a:chOff x="6929462" y="2642814"/>
              <a:chExt cx="1867819" cy="707232"/>
            </a:xfrm>
          </p:grpSpPr>
          <p:sp>
            <p:nvSpPr>
              <p:cNvPr id="8225" name="テキスト ボックス 8224">
                <a:extLst>
                  <a:ext uri="{FF2B5EF4-FFF2-40B4-BE49-F238E27FC236}">
                    <a16:creationId xmlns:a16="http://schemas.microsoft.com/office/drawing/2014/main" id="{3F9BC289-59AE-300C-BF15-57C0136F9ECE}"/>
                  </a:ext>
                </a:extLst>
              </p:cNvPr>
              <p:cNvSpPr txBox="1"/>
              <p:nvPr/>
            </p:nvSpPr>
            <p:spPr>
              <a:xfrm>
                <a:off x="6929462" y="2642814"/>
                <a:ext cx="1242648"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法人税</a:t>
                </a:r>
              </a:p>
            </p:txBody>
          </p:sp>
          <p:sp>
            <p:nvSpPr>
              <p:cNvPr id="8226" name="テキスト ボックス 8225">
                <a:extLst>
                  <a:ext uri="{FF2B5EF4-FFF2-40B4-BE49-F238E27FC236}">
                    <a16:creationId xmlns:a16="http://schemas.microsoft.com/office/drawing/2014/main" id="{0C129613-0DA1-0D28-4403-5D941D68D455}"/>
                  </a:ext>
                </a:extLst>
              </p:cNvPr>
              <p:cNvSpPr txBox="1"/>
              <p:nvPr/>
            </p:nvSpPr>
            <p:spPr>
              <a:xfrm>
                <a:off x="6929462" y="2949936"/>
                <a:ext cx="1867819"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所得税</a:t>
                </a:r>
                <a:r>
                  <a:rPr lang="en-US" altLang="ja-JP" dirty="0">
                    <a:solidFill>
                      <a:srgbClr val="005BAD"/>
                    </a:solidFill>
                    <a:latin typeface="HGPｺﾞｼｯｸE" panose="020B0900000000000000" pitchFamily="50" charset="-128"/>
                    <a:ea typeface="HGPｺﾞｼｯｸE" panose="020B0900000000000000" pitchFamily="50" charset="-128"/>
                  </a:rPr>
                  <a:t>(</a:t>
                </a:r>
                <a:r>
                  <a:rPr lang="ja-JP" altLang="en-US" dirty="0">
                    <a:solidFill>
                      <a:srgbClr val="005BAD"/>
                    </a:solidFill>
                    <a:latin typeface="HGPｺﾞｼｯｸE" panose="020B0900000000000000" pitchFamily="50" charset="-128"/>
                    <a:ea typeface="HGPｺﾞｼｯｸE" panose="020B0900000000000000" pitchFamily="50" charset="-128"/>
                  </a:rPr>
                  <a:t>給料</a:t>
                </a:r>
                <a:r>
                  <a:rPr lang="en-US" altLang="ja-JP" dirty="0">
                    <a:solidFill>
                      <a:srgbClr val="005BAD"/>
                    </a:solidFill>
                    <a:latin typeface="HGPｺﾞｼｯｸE" panose="020B0900000000000000" pitchFamily="50" charset="-128"/>
                    <a:ea typeface="HGPｺﾞｼｯｸE" panose="020B0900000000000000" pitchFamily="50" charset="-128"/>
                  </a:rPr>
                  <a:t>)</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EABC54D1-31A7-DF57-FB52-F9232DBEAC47}"/>
              </a:ext>
            </a:extLst>
          </p:cNvPr>
          <p:cNvGrpSpPr/>
          <p:nvPr/>
        </p:nvGrpSpPr>
        <p:grpSpPr>
          <a:xfrm>
            <a:off x="975890" y="5580786"/>
            <a:ext cx="7299282" cy="565695"/>
            <a:chOff x="1374709" y="5556178"/>
            <a:chExt cx="6778884" cy="499594"/>
          </a:xfrm>
        </p:grpSpPr>
        <p:grpSp>
          <p:nvGrpSpPr>
            <p:cNvPr id="8210" name="グループ化 8209">
              <a:extLst>
                <a:ext uri="{FF2B5EF4-FFF2-40B4-BE49-F238E27FC236}">
                  <a16:creationId xmlns:a16="http://schemas.microsoft.com/office/drawing/2014/main" id="{EE5211C2-9FCA-25CC-CA81-1BABDDA36BCF}"/>
                </a:ext>
              </a:extLst>
            </p:cNvPr>
            <p:cNvGrpSpPr/>
            <p:nvPr/>
          </p:nvGrpSpPr>
          <p:grpSpPr>
            <a:xfrm>
              <a:off x="1374709" y="5556178"/>
              <a:ext cx="6624994" cy="499594"/>
              <a:chOff x="5697778" y="4643078"/>
              <a:chExt cx="3595339" cy="1277643"/>
            </a:xfrm>
          </p:grpSpPr>
          <p:sp>
            <p:nvSpPr>
              <p:cNvPr id="8228" name="正方形/長方形 8227">
                <a:extLst>
                  <a:ext uri="{FF2B5EF4-FFF2-40B4-BE49-F238E27FC236}">
                    <a16:creationId xmlns:a16="http://schemas.microsoft.com/office/drawing/2014/main" id="{D25B3324-F9E5-D4A4-0277-C19629F69D64}"/>
                  </a:ext>
                </a:extLst>
              </p:cNvPr>
              <p:cNvSpPr/>
              <p:nvPr/>
            </p:nvSpPr>
            <p:spPr bwMode="auto">
              <a:xfrm>
                <a:off x="5697778" y="4643078"/>
                <a:ext cx="3595339" cy="1277643"/>
              </a:xfrm>
              <a:prstGeom prst="rect">
                <a:avLst/>
              </a:prstGeom>
              <a:solidFill>
                <a:schemeClr val="bg1">
                  <a:alpha val="80000"/>
                </a:schemeClr>
              </a:solidFill>
              <a:ln w="19050" cap="flat" cmpd="sng" algn="ctr">
                <a:solidFill>
                  <a:srgbClr val="005BAD"/>
                </a:solidFill>
                <a:prstDash val="solid"/>
                <a:round/>
                <a:headEnd type="none" w="med" len="med"/>
                <a:tailEnd type="none" w="med" len="med"/>
              </a:ln>
              <a:effectLst/>
            </p:spPr>
            <p:txBody>
              <a:bodyPr vert="horz" wrap="square" lIns="0" tIns="0" rIns="0" bIns="36000" numCol="1" rtlCol="0" anchor="ctr" anchorCtr="0" compatLnSpc="1">
                <a:prstTxWarp prst="textNoShape">
                  <a:avLst/>
                </a:prstTxWarp>
              </a:bodyPr>
              <a:lstStyle/>
              <a:p>
                <a:pPr eaLnBrk="1" hangingPunct="1"/>
                <a:r>
                  <a:rPr lang="ja-JP" altLang="en-US" sz="2000" dirty="0">
                    <a:solidFill>
                      <a:srgbClr val="005BAD"/>
                    </a:solidFill>
                    <a:latin typeface="HGP創英角ｺﾞｼｯｸUB" panose="020B0900000000000000" pitchFamily="50" charset="-128"/>
                    <a:ea typeface="HGP創英角ｺﾞｼｯｸUB" panose="020B0900000000000000" pitchFamily="50" charset="-128"/>
                  </a:rPr>
                  <a:t> 外出先</a:t>
                </a:r>
              </a:p>
            </p:txBody>
          </p:sp>
          <p:cxnSp>
            <p:nvCxnSpPr>
              <p:cNvPr id="8229" name="直線コネクタ 8228">
                <a:extLst>
                  <a:ext uri="{FF2B5EF4-FFF2-40B4-BE49-F238E27FC236}">
                    <a16:creationId xmlns:a16="http://schemas.microsoft.com/office/drawing/2014/main" id="{F8B24710-C74F-3EDE-F8FF-DF64E7CD7E22}"/>
                  </a:ext>
                </a:extLst>
              </p:cNvPr>
              <p:cNvCxnSpPr>
                <a:cxnSpLocks/>
              </p:cNvCxnSpPr>
              <p:nvPr/>
            </p:nvCxnSpPr>
            <p:spPr bwMode="auto">
              <a:xfrm>
                <a:off x="6161167" y="4770744"/>
                <a:ext cx="0" cy="1022313"/>
              </a:xfrm>
              <a:prstGeom prst="line">
                <a:avLst/>
              </a:prstGeom>
              <a:noFill/>
              <a:ln w="22225" cap="flat" cmpd="sng" algn="ctr">
                <a:solidFill>
                  <a:srgbClr val="005BAD"/>
                </a:solidFill>
                <a:prstDash val="solid"/>
                <a:round/>
                <a:headEnd type="none" w="med" len="med"/>
                <a:tailEnd type="none" w="med" len="med"/>
              </a:ln>
              <a:effectLst/>
            </p:spPr>
          </p:cxnSp>
        </p:grpSp>
        <p:grpSp>
          <p:nvGrpSpPr>
            <p:cNvPr id="8200" name="グループ化 8199">
              <a:extLst>
                <a:ext uri="{FF2B5EF4-FFF2-40B4-BE49-F238E27FC236}">
                  <a16:creationId xmlns:a16="http://schemas.microsoft.com/office/drawing/2014/main" id="{B972046B-E68C-9ED0-E3BD-4C005B9E4473}"/>
                </a:ext>
              </a:extLst>
            </p:cNvPr>
            <p:cNvGrpSpPr/>
            <p:nvPr/>
          </p:nvGrpSpPr>
          <p:grpSpPr>
            <a:xfrm>
              <a:off x="2245245" y="5621309"/>
              <a:ext cx="5908348" cy="400110"/>
              <a:chOff x="2442079" y="5549752"/>
              <a:chExt cx="5908348" cy="400110"/>
            </a:xfrm>
          </p:grpSpPr>
          <p:sp>
            <p:nvSpPr>
              <p:cNvPr id="8230" name="テキスト ボックス 8229">
                <a:extLst>
                  <a:ext uri="{FF2B5EF4-FFF2-40B4-BE49-F238E27FC236}">
                    <a16:creationId xmlns:a16="http://schemas.microsoft.com/office/drawing/2014/main" id="{96B0215A-A37E-DF86-C09B-CD930D92AD31}"/>
                  </a:ext>
                </a:extLst>
              </p:cNvPr>
              <p:cNvSpPr txBox="1"/>
              <p:nvPr/>
            </p:nvSpPr>
            <p:spPr>
              <a:xfrm>
                <a:off x="6415282" y="5549752"/>
                <a:ext cx="1935145"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入湯税</a:t>
                </a:r>
                <a:r>
                  <a:rPr lang="ja-JP" altLang="en-US" dirty="0">
                    <a:solidFill>
                      <a:srgbClr val="005BAD"/>
                    </a:solidFill>
                    <a:latin typeface="HGPｺﾞｼｯｸE" panose="020B0900000000000000" pitchFamily="50" charset="-128"/>
                    <a:ea typeface="HGPｺﾞｼｯｸE" panose="020B0900000000000000" pitchFamily="50" charset="-128"/>
                  </a:rPr>
                  <a:t>（温泉）</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sp>
            <p:nvSpPr>
              <p:cNvPr id="8231" name="テキスト ボックス 8230">
                <a:extLst>
                  <a:ext uri="{FF2B5EF4-FFF2-40B4-BE49-F238E27FC236}">
                    <a16:creationId xmlns:a16="http://schemas.microsoft.com/office/drawing/2014/main" id="{7AA30773-9C56-1D69-E715-7625A8419D1D}"/>
                  </a:ext>
                </a:extLst>
              </p:cNvPr>
              <p:cNvSpPr txBox="1"/>
              <p:nvPr/>
            </p:nvSpPr>
            <p:spPr>
              <a:xfrm>
                <a:off x="4700342" y="5549752"/>
                <a:ext cx="2084225"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消費税</a:t>
                </a:r>
                <a:r>
                  <a:rPr lang="en-US" altLang="ja-JP" dirty="0">
                    <a:solidFill>
                      <a:srgbClr val="005BAD"/>
                    </a:solidFill>
                    <a:latin typeface="HGPｺﾞｼｯｸE" panose="020B0900000000000000" pitchFamily="50" charset="-128"/>
                    <a:ea typeface="HGPｺﾞｼｯｸE" panose="020B0900000000000000" pitchFamily="50" charset="-128"/>
                  </a:rPr>
                  <a:t>(</a:t>
                </a:r>
                <a:r>
                  <a:rPr lang="ja-JP" altLang="en-US" dirty="0">
                    <a:solidFill>
                      <a:srgbClr val="005BAD"/>
                    </a:solidFill>
                    <a:latin typeface="HGPｺﾞｼｯｸE" panose="020B0900000000000000" pitchFamily="50" charset="-128"/>
                    <a:ea typeface="HGPｺﾞｼｯｸE" panose="020B0900000000000000" pitchFamily="50" charset="-128"/>
                  </a:rPr>
                  <a:t>買い物</a:t>
                </a:r>
                <a:r>
                  <a:rPr lang="en-US" altLang="ja-JP" dirty="0">
                    <a:solidFill>
                      <a:srgbClr val="005BAD"/>
                    </a:solidFill>
                    <a:latin typeface="HGPｺﾞｼｯｸE" panose="020B0900000000000000" pitchFamily="50" charset="-128"/>
                    <a:ea typeface="HGPｺﾞｼｯｸE" panose="020B0900000000000000" pitchFamily="50" charset="-128"/>
                  </a:rPr>
                  <a:t>)</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sp>
            <p:nvSpPr>
              <p:cNvPr id="30" name="テキスト ボックス 29">
                <a:extLst>
                  <a:ext uri="{FF2B5EF4-FFF2-40B4-BE49-F238E27FC236}">
                    <a16:creationId xmlns:a16="http://schemas.microsoft.com/office/drawing/2014/main" id="{E1BF19EE-B396-D458-DCBF-FE52D39A135C}"/>
                  </a:ext>
                </a:extLst>
              </p:cNvPr>
              <p:cNvSpPr txBox="1"/>
              <p:nvPr/>
            </p:nvSpPr>
            <p:spPr>
              <a:xfrm>
                <a:off x="2442079" y="5549752"/>
                <a:ext cx="2739853" cy="400110"/>
              </a:xfrm>
              <a:prstGeom prst="rect">
                <a:avLst/>
              </a:prstGeom>
              <a:noFill/>
            </p:spPr>
            <p:txBody>
              <a:bodyPr wrap="none" rtlCol="0">
                <a:spAutoFit/>
              </a:bodyPr>
              <a:lstStyle/>
              <a:p>
                <a:pPr marL="285750" indent="-180000">
                  <a:buSzPct val="120000"/>
                  <a:buFont typeface="Arial" panose="020B0604020202020204" pitchFamily="34" charset="0"/>
                  <a:buChar char="•"/>
                </a:pPr>
                <a:r>
                  <a:rPr lang="ja-JP" altLang="en-US" sz="2000" dirty="0">
                    <a:solidFill>
                      <a:srgbClr val="005BAD"/>
                    </a:solidFill>
                    <a:latin typeface="HGPｺﾞｼｯｸE" panose="020B0900000000000000" pitchFamily="50" charset="-128"/>
                    <a:ea typeface="HGPｺﾞｼｯｸE" panose="020B0900000000000000" pitchFamily="50" charset="-128"/>
                  </a:rPr>
                  <a:t>揮発油税</a:t>
                </a:r>
                <a:r>
                  <a:rPr lang="ja-JP" altLang="en-US" dirty="0">
                    <a:solidFill>
                      <a:srgbClr val="005BAD"/>
                    </a:solidFill>
                    <a:latin typeface="HGPｺﾞｼｯｸE" panose="020B0900000000000000" pitchFamily="50" charset="-128"/>
                    <a:ea typeface="HGPｺﾞｼｯｸE" panose="020B0900000000000000" pitchFamily="50" charset="-128"/>
                  </a:rPr>
                  <a:t>（ガソリン税）</a:t>
                </a:r>
                <a:endParaRPr lang="ja-JP" altLang="en-US" sz="2000" dirty="0">
                  <a:solidFill>
                    <a:srgbClr val="005BAD"/>
                  </a:solidFill>
                  <a:latin typeface="HGPｺﾞｼｯｸE" panose="020B0900000000000000" pitchFamily="50" charset="-128"/>
                  <a:ea typeface="HGPｺﾞｼｯｸE" panose="020B0900000000000000" pitchFamily="50" charset="-128"/>
                </a:endParaRPr>
              </a:p>
            </p:txBody>
          </p:sp>
        </p:grpSp>
      </p:grpSp>
    </p:spTree>
    <p:custDataLst>
      <p:tags r:id="rId1"/>
    </p:custDataLst>
    <p:extLst>
      <p:ext uri="{BB962C8B-B14F-4D97-AF65-F5344CB8AC3E}">
        <p14:creationId xmlns:p14="http://schemas.microsoft.com/office/powerpoint/2010/main" val="181118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Effect transition="in" filter="fade">
                                      <p:cBhvr>
                                        <p:cTn id="7" dur="500"/>
                                        <p:tgtEl>
                                          <p:spTgt spid="81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50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50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20</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30" name="object 23">
            <a:extLst>
              <a:ext uri="{FF2B5EF4-FFF2-40B4-BE49-F238E27FC236}">
                <a16:creationId xmlns:a16="http://schemas.microsoft.com/office/drawing/2014/main" id="{E6D3C259-7C10-BB44-4E48-072460E97262}"/>
              </a:ext>
            </a:extLst>
          </p:cNvPr>
          <p:cNvSpPr txBox="1"/>
          <p:nvPr/>
        </p:nvSpPr>
        <p:spPr>
          <a:xfrm>
            <a:off x="360000" y="899999"/>
            <a:ext cx="5135544" cy="384751"/>
          </a:xfrm>
          <a:prstGeom prst="rect">
            <a:avLst/>
          </a:prstGeom>
        </p:spPr>
        <p:txBody>
          <a:bodyPr vert="horz" wrap="square" lIns="0" tIns="0" rIns="0" bIns="0" rtlCol="0" anchor="ctr" anchorCtr="0">
            <a:noAutofit/>
          </a:bodyPr>
          <a:lstStyle/>
          <a:p>
            <a:pPr marL="185815" marR="4689" indent="-174678" defTabSz="844007" eaLnBrk="1" fontAlgn="auto" hangingPunct="1">
              <a:lnSpc>
                <a:spcPct val="113999"/>
              </a:lnSpc>
              <a:spcBef>
                <a:spcPts val="0"/>
              </a:spcBef>
              <a:spcAft>
                <a:spcPts val="0"/>
              </a:spcAft>
              <a:defRPr/>
            </a:pPr>
            <a:r>
              <a:rPr lang="ja-JP" altLang="en-US" sz="3200" spc="32" dirty="0">
                <a:solidFill>
                  <a:srgbClr val="231916"/>
                </a:solidFill>
                <a:latin typeface="+mn-ea"/>
                <a:ea typeface="+mn-ea"/>
                <a:cs typeface="Meiryo"/>
              </a:rPr>
              <a:t>日本の普通国債残高の推移</a:t>
            </a:r>
            <a:endParaRPr sz="3200" dirty="0">
              <a:solidFill>
                <a:prstClr val="black"/>
              </a:solidFill>
              <a:latin typeface="+mn-ea"/>
              <a:ea typeface="+mn-ea"/>
              <a:cs typeface="Yu Gothic"/>
            </a:endParaRPr>
          </a:p>
        </p:txBody>
      </p:sp>
      <p:grpSp>
        <p:nvGrpSpPr>
          <p:cNvPr id="19" name="グループ化 18">
            <a:extLst>
              <a:ext uri="{FF2B5EF4-FFF2-40B4-BE49-F238E27FC236}">
                <a16:creationId xmlns:a16="http://schemas.microsoft.com/office/drawing/2014/main" id="{8B90CC2E-5107-4E5D-84B4-574A2E1FEF45}"/>
              </a:ext>
            </a:extLst>
          </p:cNvPr>
          <p:cNvGrpSpPr>
            <a:grpSpLocks noChangeAspect="1"/>
          </p:cNvGrpSpPr>
          <p:nvPr/>
        </p:nvGrpSpPr>
        <p:grpSpPr>
          <a:xfrm>
            <a:off x="252000" y="1440000"/>
            <a:ext cx="8640000" cy="4374175"/>
            <a:chOff x="1142337" y="1800000"/>
            <a:chExt cx="6118082" cy="3097403"/>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3"/>
            <a:srcRect t="2034" b="52801"/>
            <a:stretch/>
          </p:blipFill>
          <p:spPr>
            <a:xfrm>
              <a:off x="1142337" y="1800000"/>
              <a:ext cx="6118082" cy="3097403"/>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noChangeAspect="1"/>
            </p:cNvPicPr>
            <p:nvPr/>
          </p:nvPicPr>
          <p:blipFill rotWithShape="1">
            <a:blip r:embed="rId3"/>
            <a:srcRect l="65061" t="283" b="94898"/>
            <a:stretch/>
          </p:blipFill>
          <p:spPr>
            <a:xfrm>
              <a:off x="3315470" y="1800000"/>
              <a:ext cx="2137576" cy="330505"/>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960000" y="5940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出典：財務省「これからの日本のために財政を考える」（令和７年４月）</a:t>
            </a:r>
            <a:endParaRPr lang="en-US" altLang="ja-JP" sz="1200" dirty="0">
              <a:solidFill>
                <a:schemeClr val="tx1"/>
              </a:solidFill>
              <a:latin typeface="+mn-ea"/>
            </a:endParaRPr>
          </a:p>
        </p:txBody>
      </p:sp>
    </p:spTree>
    <p:extLst>
      <p:ext uri="{BB962C8B-B14F-4D97-AF65-F5344CB8AC3E}">
        <p14:creationId xmlns:p14="http://schemas.microsoft.com/office/powerpoint/2010/main" val="41810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500"/>
                                  </p:stCondLst>
                                  <p:childTnLst>
                                    <p:set>
                                      <p:cBhvr>
                                        <p:cTn id="13" dur="1" fill="hold">
                                          <p:stCondLst>
                                            <p:cond delay="0"/>
                                          </p:stCondLst>
                                        </p:cTn>
                                        <p:tgtEl>
                                          <p:spTgt spid="87"/>
                                        </p:tgtEl>
                                        <p:attrNameLst>
                                          <p:attrName>style.visibility</p:attrName>
                                        </p:attrNameLst>
                                      </p:cBhvr>
                                      <p:to>
                                        <p:strVal val="visible"/>
                                      </p:to>
                                    </p:set>
                                    <p:animEffect transition="in" filter="fade">
                                      <p:cBhvr>
                                        <p:cTn id="14"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D0396A-D2C9-C644-DC14-201DD6E9AB06}"/>
            </a:ext>
          </a:extLst>
        </p:cNvPr>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C3522C6D-4CF9-6BB8-CA16-F4A47D9EF2A9}"/>
              </a:ext>
            </a:extLst>
          </p:cNvPr>
          <p:cNvGrpSpPr/>
          <p:nvPr/>
        </p:nvGrpSpPr>
        <p:grpSpPr>
          <a:xfrm>
            <a:off x="287921" y="6410880"/>
            <a:ext cx="8532000" cy="374400"/>
            <a:chOff x="322211" y="6410880"/>
            <a:chExt cx="8532000" cy="374400"/>
          </a:xfrm>
        </p:grpSpPr>
        <p:sp>
          <p:nvSpPr>
            <p:cNvPr id="6" name="正方形/長方形 5">
              <a:extLst>
                <a:ext uri="{FF2B5EF4-FFF2-40B4-BE49-F238E27FC236}">
                  <a16:creationId xmlns:a16="http://schemas.microsoft.com/office/drawing/2014/main" id="{74A4353E-27B7-6E60-CE46-147FF638BABA}"/>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0" name="正方形/長方形 19">
              <a:extLst>
                <a:ext uri="{FF2B5EF4-FFF2-40B4-BE49-F238E27FC236}">
                  <a16:creationId xmlns:a16="http://schemas.microsoft.com/office/drawing/2014/main" id="{5D52DA49-6C33-4DAB-C628-08A90D80A1C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00" name="テキスト ボックス 99">
            <a:extLst>
              <a:ext uri="{FF2B5EF4-FFF2-40B4-BE49-F238E27FC236}">
                <a16:creationId xmlns:a16="http://schemas.microsoft.com/office/drawing/2014/main" id="{453984B6-9F56-1849-AEC2-099FE6637A48}"/>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動画で学ぼう</a:t>
            </a:r>
            <a:r>
              <a:rPr kumimoji="1" lang="ja-JP" altLang="en-US" sz="1100" b="1" spc="-150" dirty="0">
                <a:solidFill>
                  <a:srgbClr val="005BAD"/>
                </a:solidFill>
                <a:latin typeface="+mj-ea"/>
                <a:ea typeface="+mj-ea"/>
              </a:rPr>
              <a:t> </a:t>
            </a:r>
            <a:r>
              <a:rPr kumimoji="1" lang="ja-JP" altLang="en-US" sz="1100" b="1" dirty="0">
                <a:solidFill>
                  <a:srgbClr val="005BAD"/>
                </a:solidFill>
                <a:latin typeface="+mj-ea"/>
                <a:ea typeface="+mj-ea"/>
              </a:rPr>
              <a:t>：</a:t>
            </a:r>
            <a:r>
              <a:rPr lang="ja-JP" altLang="en-US" sz="1100" b="1" spc="-150"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日本の「財政」を考えよう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https://www.youtube.com/watch?v=sVKTluQsCEs</a:t>
            </a:r>
            <a:r>
              <a:rPr kumimoji="1" lang="ja-JP" altLang="en-US" sz="1000" dirty="0">
                <a:latin typeface="Arial" panose="020B0604020202020204" pitchFamily="34" charset="0"/>
                <a:cs typeface="Arial" panose="020B0604020202020204" pitchFamily="34" charset="0"/>
              </a:rPr>
              <a:t>（財務省作成動画）</a:t>
            </a:r>
            <a:endParaRPr kumimoji="1" lang="ja-JP" altLang="en-US" sz="1100" dirty="0">
              <a:latin typeface="Arial" panose="020B0604020202020204" pitchFamily="34" charset="0"/>
              <a:cs typeface="Arial" panose="020B0604020202020204" pitchFamily="34" charset="0"/>
            </a:endParaRPr>
          </a:p>
        </p:txBody>
      </p:sp>
      <p:sp>
        <p:nvSpPr>
          <p:cNvPr id="124" name="スライド番号プレースホルダー 123">
            <a:extLst>
              <a:ext uri="{FF2B5EF4-FFF2-40B4-BE49-F238E27FC236}">
                <a16:creationId xmlns:a16="http://schemas.microsoft.com/office/drawing/2014/main" id="{5305B1A5-399A-6DA2-11A0-E6EF04B9DD5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21</a:t>
            </a:fld>
            <a:endParaRPr lang="en-US" altLang="ja-JP" dirty="0"/>
          </a:p>
        </p:txBody>
      </p:sp>
      <p:sp>
        <p:nvSpPr>
          <p:cNvPr id="7" name="Rectangle 14">
            <a:extLst>
              <a:ext uri="{FF2B5EF4-FFF2-40B4-BE49-F238E27FC236}">
                <a16:creationId xmlns:a16="http://schemas.microsoft.com/office/drawing/2014/main" id="{E0040E79-9926-2109-D86B-F93F1AA79446}"/>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３</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国の財政をみてみよう④</a:t>
            </a:r>
            <a:endParaRPr lang="en-US" altLang="ja-JP" sz="2200" kern="0" dirty="0">
              <a:solidFill>
                <a:schemeClr val="tx1"/>
              </a:solidFill>
              <a:latin typeface="HGP創英角ｺﾞｼｯｸUB" panose="020B0900000000000000" pitchFamily="50" charset="-128"/>
              <a:ea typeface="HGP創英角ｺﾞｼｯｸUB" panose="020B0900000000000000" pitchFamily="50" charset="-128"/>
            </a:endParaRPr>
          </a:p>
        </p:txBody>
      </p:sp>
      <p:grpSp>
        <p:nvGrpSpPr>
          <p:cNvPr id="3" name="グループ化 2">
            <a:extLst>
              <a:ext uri="{FF2B5EF4-FFF2-40B4-BE49-F238E27FC236}">
                <a16:creationId xmlns:a16="http://schemas.microsoft.com/office/drawing/2014/main" id="{59E037D8-6563-2DAF-0D41-E45B1D24AA67}"/>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151C366B-E49E-75F3-03F1-D32EACD3AEC0}"/>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C9B11546-32BA-FA80-11DB-9DA10405340B}"/>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7" name="テキスト ボックス 16">
              <a:extLst>
                <a:ext uri="{FF2B5EF4-FFF2-40B4-BE49-F238E27FC236}">
                  <a16:creationId xmlns:a16="http://schemas.microsoft.com/office/drawing/2014/main" id="{914DF7C1-522A-0D3C-7453-9F72789BED0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
        <p:nvSpPr>
          <p:cNvPr id="130" name="object 23">
            <a:extLst>
              <a:ext uri="{FF2B5EF4-FFF2-40B4-BE49-F238E27FC236}">
                <a16:creationId xmlns:a16="http://schemas.microsoft.com/office/drawing/2014/main" id="{E6D3C259-7C10-BB44-4E48-072460E97262}"/>
              </a:ext>
            </a:extLst>
          </p:cNvPr>
          <p:cNvSpPr txBox="1"/>
          <p:nvPr/>
        </p:nvSpPr>
        <p:spPr>
          <a:xfrm>
            <a:off x="360000" y="900000"/>
            <a:ext cx="5592744" cy="243000"/>
          </a:xfrm>
          <a:prstGeom prst="rect">
            <a:avLst/>
          </a:prstGeom>
        </p:spPr>
        <p:txBody>
          <a:bodyPr vert="horz" wrap="square" lIns="0" tIns="0" rIns="0" bIns="0" rtlCol="0" anchor="ctr" anchorCtr="0">
            <a:noAutofit/>
          </a:bodyPr>
          <a:lstStyle/>
          <a:p>
            <a:pPr marL="185815" marR="4689" indent="-174678" defTabSz="844007">
              <a:lnSpc>
                <a:spcPct val="113999"/>
              </a:lnSpc>
              <a:defRPr/>
            </a:pPr>
            <a:r>
              <a:rPr lang="ja-JP" altLang="en-US" sz="3200" spc="32" dirty="0">
                <a:solidFill>
                  <a:srgbClr val="231916"/>
                </a:solidFill>
                <a:latin typeface="+mn-ea"/>
                <a:cs typeface="Meiryo"/>
              </a:rPr>
              <a:t>主な国の債務残高（対</a:t>
            </a:r>
            <a:r>
              <a:rPr lang="en-US" altLang="ja-JP" sz="3200" spc="32" dirty="0">
                <a:solidFill>
                  <a:srgbClr val="231916"/>
                </a:solidFill>
                <a:latin typeface="+mn-ea"/>
                <a:cs typeface="Meiryo"/>
              </a:rPr>
              <a:t>GDP</a:t>
            </a:r>
            <a:r>
              <a:rPr lang="ja-JP" altLang="en-US" sz="3200" spc="32" dirty="0">
                <a:solidFill>
                  <a:srgbClr val="231916"/>
                </a:solidFill>
                <a:latin typeface="+mn-ea"/>
                <a:cs typeface="Meiryo"/>
              </a:rPr>
              <a:t>比）</a:t>
            </a:r>
          </a:p>
        </p:txBody>
      </p:sp>
      <p:grpSp>
        <p:nvGrpSpPr>
          <p:cNvPr id="21" name="グループ化 20">
            <a:extLst>
              <a:ext uri="{FF2B5EF4-FFF2-40B4-BE49-F238E27FC236}">
                <a16:creationId xmlns:a16="http://schemas.microsoft.com/office/drawing/2014/main" id="{BC5062DE-D7D9-4A8D-A112-538A80B46ABA}"/>
              </a:ext>
            </a:extLst>
          </p:cNvPr>
          <p:cNvGrpSpPr>
            <a:grpSpLocks noChangeAspect="1"/>
          </p:cNvGrpSpPr>
          <p:nvPr/>
        </p:nvGrpSpPr>
        <p:grpSpPr>
          <a:xfrm>
            <a:off x="511200" y="1404000"/>
            <a:ext cx="8121600" cy="4553331"/>
            <a:chOff x="287921" y="1260000"/>
            <a:chExt cx="8640000" cy="4843970"/>
          </a:xfrm>
        </p:grpSpPr>
        <p:pic>
          <p:nvPicPr>
            <p:cNvPr id="18" name="図 17">
              <a:extLst>
                <a:ext uri="{FF2B5EF4-FFF2-40B4-BE49-F238E27FC236}">
                  <a16:creationId xmlns:a16="http://schemas.microsoft.com/office/drawing/2014/main" id="{E8EACC68-148F-4D96-A1BC-A29BC533821F}"/>
                </a:ext>
              </a:extLst>
            </p:cNvPr>
            <p:cNvPicPr>
              <a:picLocks noChangeAspect="1"/>
            </p:cNvPicPr>
            <p:nvPr/>
          </p:nvPicPr>
          <p:blipFill rotWithShape="1">
            <a:blip r:embed="rId4"/>
            <a:srcRect t="48464" b="1521"/>
            <a:stretch/>
          </p:blipFill>
          <p:spPr>
            <a:xfrm>
              <a:off x="287921" y="1260000"/>
              <a:ext cx="8640000" cy="4843970"/>
            </a:xfrm>
            <a:prstGeom prst="rect">
              <a:avLst/>
            </a:prstGeom>
          </p:spPr>
        </p:pic>
        <p:pic>
          <p:nvPicPr>
            <p:cNvPr id="85" name="図 84">
              <a:extLst>
                <a:ext uri="{FF2B5EF4-FFF2-40B4-BE49-F238E27FC236}">
                  <a16:creationId xmlns:a16="http://schemas.microsoft.com/office/drawing/2014/main" id="{E67A82DA-B1AF-4BF7-B982-770B900E6F5A}"/>
                </a:ext>
              </a:extLst>
            </p:cNvPr>
            <p:cNvPicPr>
              <a:picLocks/>
            </p:cNvPicPr>
            <p:nvPr/>
          </p:nvPicPr>
          <p:blipFill rotWithShape="1">
            <a:blip r:embed="rId4"/>
            <a:srcRect l="65061" t="283" b="94898"/>
            <a:stretch/>
          </p:blipFill>
          <p:spPr>
            <a:xfrm>
              <a:off x="2664000" y="1260000"/>
              <a:ext cx="3600000" cy="396000"/>
            </a:xfrm>
            <a:prstGeom prst="rect">
              <a:avLst/>
            </a:prstGeom>
          </p:spPr>
        </p:pic>
      </p:grpSp>
      <p:sp>
        <p:nvSpPr>
          <p:cNvPr id="87" name="角丸四角形 31">
            <a:extLst>
              <a:ext uri="{FF2B5EF4-FFF2-40B4-BE49-F238E27FC236}">
                <a16:creationId xmlns:a16="http://schemas.microsoft.com/office/drawing/2014/main" id="{5BACA4CC-7DC9-4D9E-AD9D-4D2C1E64934B}"/>
              </a:ext>
            </a:extLst>
          </p:cNvPr>
          <p:cNvSpPr/>
          <p:nvPr/>
        </p:nvSpPr>
        <p:spPr>
          <a:xfrm>
            <a:off x="3780000" y="5976000"/>
            <a:ext cx="4860000"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200" dirty="0">
                <a:solidFill>
                  <a:schemeClr val="tx1"/>
                </a:solidFill>
                <a:latin typeface="+mn-ea"/>
              </a:rPr>
              <a:t>※</a:t>
            </a:r>
            <a:r>
              <a:rPr lang="ja-JP" altLang="en-US" sz="1200" dirty="0">
                <a:solidFill>
                  <a:schemeClr val="tx1"/>
                </a:solidFill>
                <a:latin typeface="+mn-ea"/>
              </a:rPr>
              <a:t>出典：財務省「これからの日本のために財政を考える」（令和７年４月）</a:t>
            </a:r>
            <a:endParaRPr lang="en-US" altLang="ja-JP" sz="1200" dirty="0">
              <a:solidFill>
                <a:schemeClr val="tx1"/>
              </a:solidFill>
              <a:latin typeface="+mn-ea"/>
            </a:endParaRPr>
          </a:p>
        </p:txBody>
      </p:sp>
    </p:spTree>
    <p:extLst>
      <p:ext uri="{BB962C8B-B14F-4D97-AF65-F5344CB8AC3E}">
        <p14:creationId xmlns:p14="http://schemas.microsoft.com/office/powerpoint/2010/main" val="125307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87"/>
                                        </p:tgtEl>
                                        <p:attrNameLst>
                                          <p:attrName>style.visibility</p:attrName>
                                        </p:attrNameLst>
                                      </p:cBhvr>
                                      <p:to>
                                        <p:strVal val="visible"/>
                                      </p:to>
                                    </p:set>
                                    <p:animEffect transition="in" filter="fade">
                                      <p:cBhvr>
                                        <p:cTn id="13" dur="7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8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FD20E4D3-069C-65C3-59B8-91CD60BDA4E6}"/>
              </a:ext>
            </a:extLst>
          </p:cNvPr>
          <p:cNvGrpSpPr/>
          <p:nvPr/>
        </p:nvGrpSpPr>
        <p:grpSpPr>
          <a:xfrm>
            <a:off x="312433" y="968152"/>
            <a:ext cx="8519134" cy="827030"/>
            <a:chOff x="323851" y="1085670"/>
            <a:chExt cx="8519134" cy="827030"/>
          </a:xfrm>
        </p:grpSpPr>
        <p:sp>
          <p:nvSpPr>
            <p:cNvPr id="3" name="AutoShape 353">
              <a:extLst>
                <a:ext uri="{FF2B5EF4-FFF2-40B4-BE49-F238E27FC236}">
                  <a16:creationId xmlns:a16="http://schemas.microsoft.com/office/drawing/2014/main" id="{FA6825F3-D512-A283-AFFE-0AEAECEBFB29}"/>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4000"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94B6C0B5-D683-5242-8A42-028C093D560A}"/>
                </a:ext>
              </a:extLst>
            </p:cNvPr>
            <p:cNvSpPr txBox="1"/>
            <p:nvPr/>
          </p:nvSpPr>
          <p:spPr>
            <a:xfrm>
              <a:off x="390461" y="1262617"/>
              <a:ext cx="8429688" cy="461665"/>
            </a:xfrm>
            <a:prstGeom prst="rect">
              <a:avLst/>
            </a:prstGeom>
            <a:noFill/>
          </p:spPr>
          <p:txBody>
            <a:bodyPr wrap="square" rtlCol="0">
              <a:spAutoFit/>
            </a:bodyPr>
            <a:lstStyle/>
            <a:p>
              <a:r>
                <a:rPr kumimoji="1" lang="ja-JP" altLang="en-US" sz="2400" dirty="0">
                  <a:latin typeface="+mn-ea"/>
                  <a:ea typeface="+mn-ea"/>
                </a:rPr>
                <a:t>国の歳入と同じく</a:t>
              </a:r>
              <a:r>
                <a:rPr lang="ja-JP" altLang="en-US" sz="2400" dirty="0">
                  <a:solidFill>
                    <a:srgbClr val="FF0000"/>
                  </a:solidFill>
                  <a:latin typeface="+mn-ea"/>
                  <a:ea typeface="+mn-ea"/>
                </a:rPr>
                <a:t>税金</a:t>
              </a:r>
              <a:r>
                <a:rPr kumimoji="1" lang="ja-JP" altLang="en-US" sz="2400" dirty="0">
                  <a:latin typeface="+mn-ea"/>
                  <a:ea typeface="+mn-ea"/>
                </a:rPr>
                <a:t>が地方の財政を支えています。</a:t>
              </a:r>
            </a:p>
          </p:txBody>
        </p:sp>
      </p:grpSp>
      <p:sp>
        <p:nvSpPr>
          <p:cNvPr id="5" name="Rectangle 8">
            <a:extLst>
              <a:ext uri="{FF2B5EF4-FFF2-40B4-BE49-F238E27FC236}">
                <a16:creationId xmlns:a16="http://schemas.microsoft.com/office/drawing/2014/main" id="{C5DD5603-BB57-AE24-3D6A-245C466284A4}"/>
              </a:ext>
            </a:extLst>
          </p:cNvPr>
          <p:cNvSpPr>
            <a:spLocks noChangeArrowheads="1"/>
          </p:cNvSpPr>
          <p:nvPr/>
        </p:nvSpPr>
        <p:spPr bwMode="auto">
          <a:xfrm>
            <a:off x="368222" y="1924671"/>
            <a:ext cx="4475905" cy="380553"/>
          </a:xfrm>
          <a:prstGeom prst="rect">
            <a:avLst/>
          </a:prstGeom>
          <a:noFill/>
          <a:ln w="1905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800" dirty="0">
                <a:solidFill>
                  <a:srgbClr val="000000"/>
                </a:solidFill>
                <a:latin typeface="+mn-ea"/>
                <a:ea typeface="+mn-ea"/>
                <a:cs typeface="メイリオ" panose="020B0604030504040204" pitchFamily="50" charset="-128"/>
              </a:rPr>
              <a:t>大分県の歳入の内訳（令和</a:t>
            </a:r>
            <a:r>
              <a:rPr lang="ja-JP" altLang="en-US" sz="1800" dirty="0">
                <a:latin typeface="+mn-ea"/>
                <a:ea typeface="+mn-ea"/>
                <a:cs typeface="メイリオ" panose="020B0604030504040204" pitchFamily="50" charset="-128"/>
              </a:rPr>
              <a:t>７</a:t>
            </a:r>
            <a:r>
              <a:rPr lang="ja-JP" altLang="en-US" sz="1800" dirty="0">
                <a:solidFill>
                  <a:srgbClr val="000000"/>
                </a:solidFill>
                <a:latin typeface="+mn-ea"/>
                <a:ea typeface="+mn-ea"/>
                <a:cs typeface="メイリオ" panose="020B0604030504040204" pitchFamily="50" charset="-128"/>
              </a:rPr>
              <a:t>年度当初予算）</a:t>
            </a:r>
          </a:p>
        </p:txBody>
      </p:sp>
      <p:sp>
        <p:nvSpPr>
          <p:cNvPr id="6" name="Rectangle 14">
            <a:extLst>
              <a:ext uri="{FF2B5EF4-FFF2-40B4-BE49-F238E27FC236}">
                <a16:creationId xmlns:a16="http://schemas.microsoft.com/office/drawing/2014/main" id="{829F2594-513E-6AA9-BBD0-3F82E190FC72}"/>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地方の財政−①歳入</a:t>
            </a:r>
          </a:p>
        </p:txBody>
      </p:sp>
      <p:sp>
        <p:nvSpPr>
          <p:cNvPr id="22" name="正方形/長方形 21">
            <a:extLst>
              <a:ext uri="{FF2B5EF4-FFF2-40B4-BE49-F238E27FC236}">
                <a16:creationId xmlns:a16="http://schemas.microsoft.com/office/drawing/2014/main" id="{45E8F525-5CCE-56E7-4E67-8363510B0B4C}"/>
              </a:ext>
            </a:extLst>
          </p:cNvPr>
          <p:cNvSpPr/>
          <p:nvPr/>
        </p:nvSpPr>
        <p:spPr bwMode="auto">
          <a:xfrm>
            <a:off x="5925703" y="1941635"/>
            <a:ext cx="1846478" cy="325479"/>
          </a:xfrm>
          <a:prstGeom prst="rect">
            <a:avLst/>
          </a:prstGeom>
          <a:noFill/>
          <a:ln w="19050" cap="flat" cmpd="sng" algn="ctr">
            <a:solidFill>
              <a:schemeClr val="tx2">
                <a:lumMod val="75000"/>
                <a:lumOff val="25000"/>
              </a:schemeClr>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effectLst/>
                <a:latin typeface="+mn-ea"/>
                <a:ea typeface="+mn-ea"/>
              </a:rPr>
              <a:t>グラフから見えてくる</a:t>
            </a:r>
          </a:p>
        </p:txBody>
      </p:sp>
      <p:sp>
        <p:nvSpPr>
          <p:cNvPr id="23" name="テキスト ボックス 22">
            <a:extLst>
              <a:ext uri="{FF2B5EF4-FFF2-40B4-BE49-F238E27FC236}">
                <a16:creationId xmlns:a16="http://schemas.microsoft.com/office/drawing/2014/main" id="{3DAB34F4-B386-F875-E872-B05CD164E096}"/>
              </a:ext>
            </a:extLst>
          </p:cNvPr>
          <p:cNvSpPr txBox="1"/>
          <p:nvPr/>
        </p:nvSpPr>
        <p:spPr>
          <a:xfrm>
            <a:off x="4949118" y="2349068"/>
            <a:ext cx="4007828" cy="338554"/>
          </a:xfrm>
          <a:prstGeom prst="rect">
            <a:avLst/>
          </a:prstGeom>
          <a:noFill/>
        </p:spPr>
        <p:txBody>
          <a:bodyPr wrap="none" rtlCol="0">
            <a:spAutoFit/>
          </a:bodyPr>
          <a:lstStyle/>
          <a:p>
            <a:r>
              <a:rPr lang="ja-JP" altLang="en-US" sz="1600" dirty="0">
                <a:solidFill>
                  <a:srgbClr val="005BAD"/>
                </a:solidFill>
                <a:latin typeface="+mj-ea"/>
                <a:ea typeface="+mj-ea"/>
              </a:rPr>
              <a:t>歳入の多くは地方税と国からの給付金です。</a:t>
            </a:r>
          </a:p>
        </p:txBody>
      </p:sp>
      <p:sp>
        <p:nvSpPr>
          <p:cNvPr id="57" name="スライド番号プレースホルダー 56">
            <a:extLst>
              <a:ext uri="{FF2B5EF4-FFF2-40B4-BE49-F238E27FC236}">
                <a16:creationId xmlns:a16="http://schemas.microsoft.com/office/drawing/2014/main" id="{1999D968-59E7-BAD5-E65B-B1B0699F7D22}"/>
              </a:ext>
            </a:extLst>
          </p:cNvPr>
          <p:cNvSpPr>
            <a:spLocks noGrp="1"/>
          </p:cNvSpPr>
          <p:nvPr>
            <p:ph type="sldNum" sz="quarter" idx="12"/>
          </p:nvPr>
        </p:nvSpPr>
        <p:spPr/>
        <p:txBody>
          <a:bodyPr/>
          <a:lstStyle/>
          <a:p>
            <a:pPr>
              <a:defRPr/>
            </a:pPr>
            <a:fld id="{40E3B949-1179-4387-B307-F356BE6486A4}" type="slidenum">
              <a:rPr lang="en-US" altLang="ja-JP" smtClean="0"/>
              <a:pPr>
                <a:defRPr/>
              </a:pPr>
              <a:t>22</a:t>
            </a:fld>
            <a:endParaRPr lang="en-US" altLang="ja-JP" dirty="0"/>
          </a:p>
        </p:txBody>
      </p:sp>
      <p:pic>
        <p:nvPicPr>
          <p:cNvPr id="26" name="Picture 29">
            <a:extLst>
              <a:ext uri="{FF2B5EF4-FFF2-40B4-BE49-F238E27FC236}">
                <a16:creationId xmlns:a16="http://schemas.microsoft.com/office/drawing/2014/main" id="{EFC6B4C8-4ED4-7E88-D45A-30A080A6474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7885608" y="744072"/>
            <a:ext cx="923123" cy="1046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4695" name="グループ化 114694">
            <a:extLst>
              <a:ext uri="{FF2B5EF4-FFF2-40B4-BE49-F238E27FC236}">
                <a16:creationId xmlns:a16="http://schemas.microsoft.com/office/drawing/2014/main" id="{54772B91-9F0F-7334-8124-1B49DB427C53}"/>
              </a:ext>
            </a:extLst>
          </p:cNvPr>
          <p:cNvGrpSpPr/>
          <p:nvPr/>
        </p:nvGrpSpPr>
        <p:grpSpPr>
          <a:xfrm>
            <a:off x="5255225" y="2769576"/>
            <a:ext cx="3395613" cy="3421803"/>
            <a:chOff x="5413697" y="2608749"/>
            <a:chExt cx="3395613" cy="3421803"/>
          </a:xfrm>
        </p:grpSpPr>
        <p:sp>
          <p:nvSpPr>
            <p:cNvPr id="114716" name="正方形/長方形 114715">
              <a:extLst>
                <a:ext uri="{FF2B5EF4-FFF2-40B4-BE49-F238E27FC236}">
                  <a16:creationId xmlns:a16="http://schemas.microsoft.com/office/drawing/2014/main" id="{2B42EC9C-B0B3-952B-2617-B7F90AE34801}"/>
                </a:ext>
              </a:extLst>
            </p:cNvPr>
            <p:cNvSpPr/>
            <p:nvPr/>
          </p:nvSpPr>
          <p:spPr bwMode="auto">
            <a:xfrm>
              <a:off x="5459417" y="2841405"/>
              <a:ext cx="3242884" cy="277361"/>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ts val="1880"/>
                </a:lnSpc>
                <a:spcBef>
                  <a:spcPct val="0"/>
                </a:spcBef>
                <a:spcAft>
                  <a:spcPct val="0"/>
                </a:spcAft>
                <a:buClrTx/>
                <a:buSzPct val="120000"/>
                <a:tabLst/>
              </a:pPr>
              <a:r>
                <a:rPr lang="ja-JP" altLang="en-US" sz="1100" dirty="0">
                  <a:solidFill>
                    <a:schemeClr val="accent1"/>
                  </a:solidFill>
                  <a:latin typeface="+mn-ea"/>
                  <a:ea typeface="+mn-ea"/>
                </a:rPr>
                <a:t>国の決定や割り当てに基づき交付される財源</a:t>
              </a:r>
              <a:endParaRPr lang="en-US" altLang="ja-JP" sz="1100" dirty="0">
                <a:solidFill>
                  <a:schemeClr val="accent1"/>
                </a:solidFill>
                <a:latin typeface="+mn-ea"/>
                <a:ea typeface="+mn-ea"/>
              </a:endParaRPr>
            </a:p>
          </p:txBody>
        </p:sp>
        <p:sp>
          <p:nvSpPr>
            <p:cNvPr id="114717" name="正方形/長方形 114716">
              <a:extLst>
                <a:ext uri="{FF2B5EF4-FFF2-40B4-BE49-F238E27FC236}">
                  <a16:creationId xmlns:a16="http://schemas.microsoft.com/office/drawing/2014/main" id="{93180429-3F7A-A2D0-5343-715EBDA104D7}"/>
                </a:ext>
              </a:extLst>
            </p:cNvPr>
            <p:cNvSpPr/>
            <p:nvPr/>
          </p:nvSpPr>
          <p:spPr bwMode="auto">
            <a:xfrm>
              <a:off x="5520974" y="3245054"/>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dirty="0">
                  <a:latin typeface="+mn-ea"/>
                  <a:ea typeface="+mn-ea"/>
                </a:rPr>
                <a:t>地方交付税：</a:t>
              </a:r>
              <a:endParaRPr lang="en-US" altLang="ja-JP" sz="1400" dirty="0">
                <a:latin typeface="+mn-ea"/>
                <a:ea typeface="+mn-ea"/>
              </a:endParaRPr>
            </a:p>
          </p:txBody>
        </p:sp>
        <p:sp>
          <p:nvSpPr>
            <p:cNvPr id="114718" name="正方形/長方形 114717">
              <a:extLst>
                <a:ext uri="{FF2B5EF4-FFF2-40B4-BE49-F238E27FC236}">
                  <a16:creationId xmlns:a16="http://schemas.microsoft.com/office/drawing/2014/main" id="{47CD163C-BA4C-4E10-CB33-71803E3D9869}"/>
                </a:ext>
              </a:extLst>
            </p:cNvPr>
            <p:cNvSpPr/>
            <p:nvPr/>
          </p:nvSpPr>
          <p:spPr bwMode="auto">
            <a:xfrm>
              <a:off x="6443470" y="3222138"/>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dirty="0">
                  <a:latin typeface="+mn-ea"/>
                  <a:ea typeface="+mn-ea"/>
                </a:rPr>
                <a:t>地域ごとの住民に対する公共サービスに差が出ないよう、国が地方公共団体の財政力の差を調整するために支出するもの</a:t>
              </a:r>
              <a:endParaRPr lang="en-US" altLang="ja-JP" sz="1100" dirty="0">
                <a:latin typeface="+mn-ea"/>
                <a:ea typeface="+mn-ea"/>
              </a:endParaRPr>
            </a:p>
          </p:txBody>
        </p:sp>
        <p:sp>
          <p:nvSpPr>
            <p:cNvPr id="114720" name="正方形/長方形 114719">
              <a:extLst>
                <a:ext uri="{FF2B5EF4-FFF2-40B4-BE49-F238E27FC236}">
                  <a16:creationId xmlns:a16="http://schemas.microsoft.com/office/drawing/2014/main" id="{8468ED1C-49D5-968C-4717-31910B5063D6}"/>
                </a:ext>
              </a:extLst>
            </p:cNvPr>
            <p:cNvSpPr/>
            <p:nvPr/>
          </p:nvSpPr>
          <p:spPr bwMode="auto">
            <a:xfrm>
              <a:off x="5520974" y="4223114"/>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dirty="0">
                  <a:latin typeface="+mn-ea"/>
                  <a:ea typeface="+mn-ea"/>
                </a:rPr>
                <a:t>国庫支出金：</a:t>
              </a:r>
              <a:endParaRPr lang="en-US" altLang="ja-JP" sz="1400" dirty="0">
                <a:latin typeface="+mn-ea"/>
                <a:ea typeface="+mn-ea"/>
              </a:endParaRPr>
            </a:p>
          </p:txBody>
        </p:sp>
        <p:sp>
          <p:nvSpPr>
            <p:cNvPr id="114721" name="正方形/長方形 114720">
              <a:extLst>
                <a:ext uri="{FF2B5EF4-FFF2-40B4-BE49-F238E27FC236}">
                  <a16:creationId xmlns:a16="http://schemas.microsoft.com/office/drawing/2014/main" id="{AF27FE2E-7CB1-7A8E-7882-0950FF3BC990}"/>
                </a:ext>
              </a:extLst>
            </p:cNvPr>
            <p:cNvSpPr/>
            <p:nvPr/>
          </p:nvSpPr>
          <p:spPr bwMode="auto">
            <a:xfrm>
              <a:off x="6443470" y="4197636"/>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dirty="0">
                  <a:latin typeface="+mn-ea"/>
                  <a:ea typeface="+mn-ea"/>
                </a:rPr>
                <a:t>国が地方公共団体に対し、特定の事業（道路整備や義務教育など）に充てるため支出する補助金・負担金</a:t>
              </a:r>
              <a:endParaRPr lang="en-US" altLang="ja-JP" sz="1100" dirty="0">
                <a:latin typeface="+mn-ea"/>
                <a:ea typeface="+mn-ea"/>
              </a:endParaRPr>
            </a:p>
          </p:txBody>
        </p:sp>
        <p:sp>
          <p:nvSpPr>
            <p:cNvPr id="114722" name="正方形/長方形 114721">
              <a:extLst>
                <a:ext uri="{FF2B5EF4-FFF2-40B4-BE49-F238E27FC236}">
                  <a16:creationId xmlns:a16="http://schemas.microsoft.com/office/drawing/2014/main" id="{6BBC660D-FD6F-239B-9853-33D58F89879C}"/>
                </a:ext>
              </a:extLst>
            </p:cNvPr>
            <p:cNvSpPr/>
            <p:nvPr/>
          </p:nvSpPr>
          <p:spPr bwMode="auto">
            <a:xfrm>
              <a:off x="5520974" y="4965569"/>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県　　　債　</a:t>
              </a:r>
              <a:r>
                <a:rPr lang="en-US" altLang="ja-JP" sz="1400" dirty="0">
                  <a:latin typeface="+mn-ea"/>
                  <a:ea typeface="+mn-ea"/>
                </a:rPr>
                <a:t> </a:t>
              </a:r>
              <a:r>
                <a:rPr lang="ja-JP" altLang="en-US" sz="1400">
                  <a:latin typeface="+mn-ea"/>
                  <a:ea typeface="+mn-ea"/>
                </a:rPr>
                <a:t>：</a:t>
              </a:r>
              <a:endParaRPr lang="en-US" altLang="ja-JP" sz="1400" dirty="0">
                <a:latin typeface="+mn-ea"/>
                <a:ea typeface="+mn-ea"/>
              </a:endParaRPr>
            </a:p>
          </p:txBody>
        </p:sp>
        <p:sp>
          <p:nvSpPr>
            <p:cNvPr id="114723" name="正方形/長方形 114722">
              <a:extLst>
                <a:ext uri="{FF2B5EF4-FFF2-40B4-BE49-F238E27FC236}">
                  <a16:creationId xmlns:a16="http://schemas.microsoft.com/office/drawing/2014/main" id="{E4D365F6-26C6-43E9-AC36-8E44312EBFC1}"/>
                </a:ext>
              </a:extLst>
            </p:cNvPr>
            <p:cNvSpPr/>
            <p:nvPr/>
          </p:nvSpPr>
          <p:spPr bwMode="auto">
            <a:xfrm>
              <a:off x="6443470" y="4940091"/>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a:latin typeface="+mn-ea"/>
                  <a:ea typeface="+mn-ea"/>
                </a:rPr>
                <a:t>一時的に多額の資金が必要となるときに県が銀行等から借り入れる資金</a:t>
              </a:r>
              <a:endParaRPr lang="en-US" altLang="ja-JP" sz="1100" dirty="0">
                <a:latin typeface="+mn-ea"/>
                <a:ea typeface="+mn-ea"/>
              </a:endParaRPr>
            </a:p>
          </p:txBody>
        </p:sp>
        <p:sp>
          <p:nvSpPr>
            <p:cNvPr id="114724" name="正方形/長方形 114723">
              <a:extLst>
                <a:ext uri="{FF2B5EF4-FFF2-40B4-BE49-F238E27FC236}">
                  <a16:creationId xmlns:a16="http://schemas.microsoft.com/office/drawing/2014/main" id="{B6FBBED0-449F-C5A2-A27A-FB7E753A7D61}"/>
                </a:ext>
              </a:extLst>
            </p:cNvPr>
            <p:cNvSpPr/>
            <p:nvPr/>
          </p:nvSpPr>
          <p:spPr bwMode="auto">
            <a:xfrm>
              <a:off x="5520974" y="5456696"/>
              <a:ext cx="1250416" cy="534913"/>
            </a:xfrm>
            <a:prstGeom prst="rect">
              <a:avLst/>
            </a:prstGeom>
            <a:noFill/>
            <a:ln w="6350" cap="flat" cmpd="sng" algn="ctr">
              <a:noFill/>
              <a:prstDash val="solid"/>
              <a:round/>
              <a:headEnd type="none" w="med" len="med"/>
              <a:tailEnd type="none" w="med" len="med"/>
            </a:ln>
            <a:effectLst/>
          </p:spPr>
          <p:txBody>
            <a:bodyPr vert="horz" wrap="square" lIns="0" tIns="45720" rIns="91440" bIns="45720" numCol="1" rtlCol="0" anchor="t" anchorCtr="0" compatLnSpc="1">
              <a:prstTxWarp prst="textNoShape">
                <a:avLst/>
              </a:prstTxWarp>
            </a:bodyPr>
            <a:lstStyle/>
            <a:p>
              <a:pPr marL="0" marR="0" indent="0" defTabSz="914400" rtl="0" eaLnBrk="1" fontAlgn="base" latinLnBrk="0" hangingPunct="1">
                <a:lnSpc>
                  <a:spcPts val="1880"/>
                </a:lnSpc>
                <a:spcBef>
                  <a:spcPct val="0"/>
                </a:spcBef>
                <a:spcAft>
                  <a:spcPct val="0"/>
                </a:spcAft>
                <a:buClrTx/>
                <a:buSzTx/>
                <a:buFontTx/>
                <a:buNone/>
                <a:tabLst/>
              </a:pPr>
              <a:r>
                <a:rPr lang="ja-JP" altLang="en-US" sz="1400">
                  <a:latin typeface="+mn-ea"/>
                  <a:ea typeface="+mn-ea"/>
                </a:rPr>
                <a:t>地方譲与税：</a:t>
              </a:r>
              <a:endParaRPr lang="en-US" altLang="ja-JP" sz="1400" dirty="0">
                <a:latin typeface="+mn-ea"/>
                <a:ea typeface="+mn-ea"/>
              </a:endParaRPr>
            </a:p>
          </p:txBody>
        </p:sp>
        <p:sp>
          <p:nvSpPr>
            <p:cNvPr id="114725" name="正方形/長方形 114724">
              <a:extLst>
                <a:ext uri="{FF2B5EF4-FFF2-40B4-BE49-F238E27FC236}">
                  <a16:creationId xmlns:a16="http://schemas.microsoft.com/office/drawing/2014/main" id="{802F8871-D048-7684-7842-76D49DC51D36}"/>
                </a:ext>
              </a:extLst>
            </p:cNvPr>
            <p:cNvSpPr/>
            <p:nvPr/>
          </p:nvSpPr>
          <p:spPr bwMode="auto">
            <a:xfrm>
              <a:off x="6443470" y="5431218"/>
              <a:ext cx="2359579" cy="538875"/>
            </a:xfrm>
            <a:prstGeom prst="rect">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ts val="1880"/>
                </a:lnSpc>
                <a:spcBef>
                  <a:spcPct val="0"/>
                </a:spcBef>
                <a:spcAft>
                  <a:spcPct val="0"/>
                </a:spcAft>
                <a:buClrTx/>
                <a:buSzPct val="120000"/>
                <a:tabLst/>
              </a:pPr>
              <a:r>
                <a:rPr lang="ja-JP" altLang="en-US" sz="1100">
                  <a:latin typeface="+mn-ea"/>
                  <a:ea typeface="+mn-ea"/>
                </a:rPr>
                <a:t>国が徴収した国税を一定の基準により地方公共団体に譲与するもの</a:t>
              </a:r>
              <a:endParaRPr lang="en-US" altLang="ja-JP" sz="1100" dirty="0">
                <a:latin typeface="+mn-ea"/>
                <a:ea typeface="+mn-ea"/>
              </a:endParaRPr>
            </a:p>
          </p:txBody>
        </p:sp>
        <p:sp>
          <p:nvSpPr>
            <p:cNvPr id="114726" name="角丸四角形 12">
              <a:extLst>
                <a:ext uri="{FF2B5EF4-FFF2-40B4-BE49-F238E27FC236}">
                  <a16:creationId xmlns:a16="http://schemas.microsoft.com/office/drawing/2014/main" id="{0721196B-6F9C-A761-4AB8-D68A57FB5D54}"/>
                </a:ext>
              </a:extLst>
            </p:cNvPr>
            <p:cNvSpPr/>
            <p:nvPr/>
          </p:nvSpPr>
          <p:spPr bwMode="auto">
            <a:xfrm>
              <a:off x="5413697" y="2608749"/>
              <a:ext cx="3395613" cy="3421803"/>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0" i="0" u="none" strike="noStrike" cap="none" normalizeH="0" baseline="0" dirty="0">
                  <a:ln>
                    <a:noFill/>
                  </a:ln>
                  <a:solidFill>
                    <a:schemeClr val="accent1"/>
                  </a:solidFill>
                  <a:effectLst/>
                  <a:latin typeface="+mn-ea"/>
                  <a:ea typeface="+mn-ea"/>
                </a:rPr>
                <a:t>依存財源</a:t>
              </a:r>
            </a:p>
          </p:txBody>
        </p:sp>
      </p:grpSp>
      <p:grpSp>
        <p:nvGrpSpPr>
          <p:cNvPr id="2" name="グループ化 1">
            <a:extLst>
              <a:ext uri="{FF2B5EF4-FFF2-40B4-BE49-F238E27FC236}">
                <a16:creationId xmlns:a16="http://schemas.microsoft.com/office/drawing/2014/main" id="{EEA6FE97-B204-13F3-69E2-DB93FAC06A09}"/>
              </a:ext>
            </a:extLst>
          </p:cNvPr>
          <p:cNvGrpSpPr/>
          <p:nvPr/>
        </p:nvGrpSpPr>
        <p:grpSpPr>
          <a:xfrm>
            <a:off x="436436" y="2290471"/>
            <a:ext cx="4156387" cy="4072005"/>
            <a:chOff x="636990" y="2513318"/>
            <a:chExt cx="4118635" cy="4072005"/>
          </a:xfrm>
        </p:grpSpPr>
        <p:graphicFrame>
          <p:nvGraphicFramePr>
            <p:cNvPr id="4" name="グラフ 3">
              <a:extLst>
                <a:ext uri="{FF2B5EF4-FFF2-40B4-BE49-F238E27FC236}">
                  <a16:creationId xmlns:a16="http://schemas.microsoft.com/office/drawing/2014/main" id="{BF19BCE9-FFE3-EF5A-5195-D890E9FC2822}"/>
                </a:ext>
              </a:extLst>
            </p:cNvPr>
            <p:cNvGraphicFramePr/>
            <p:nvPr>
              <p:extLst>
                <p:ext uri="{D42A27DB-BD31-4B8C-83A1-F6EECF244321}">
                  <p14:modId xmlns:p14="http://schemas.microsoft.com/office/powerpoint/2010/main" val="3097695743"/>
                </p:ext>
              </p:extLst>
            </p:nvPr>
          </p:nvGraphicFramePr>
          <p:xfrm>
            <a:off x="636990" y="2548384"/>
            <a:ext cx="4118635" cy="4036939"/>
          </p:xfrm>
          <a:graphic>
            <a:graphicData uri="http://schemas.openxmlformats.org/drawingml/2006/chart">
              <c:chart xmlns:c="http://schemas.openxmlformats.org/drawingml/2006/chart" xmlns:r="http://schemas.openxmlformats.org/officeDocument/2006/relationships" r:id="rId5"/>
            </a:graphicData>
          </a:graphic>
        </p:graphicFrame>
        <p:sp>
          <p:nvSpPr>
            <p:cNvPr id="10" name="テキスト ボックス 9">
              <a:extLst>
                <a:ext uri="{FF2B5EF4-FFF2-40B4-BE49-F238E27FC236}">
                  <a16:creationId xmlns:a16="http://schemas.microsoft.com/office/drawing/2014/main" id="{C0517C20-4D04-6C52-9586-7B0AFD223367}"/>
                </a:ext>
              </a:extLst>
            </p:cNvPr>
            <p:cNvSpPr txBox="1"/>
            <p:nvPr/>
          </p:nvSpPr>
          <p:spPr>
            <a:xfrm>
              <a:off x="1995133" y="2513318"/>
              <a:ext cx="768857"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265</a:t>
              </a:r>
            </a:p>
            <a:p>
              <a:pPr algn="ctr"/>
              <a:r>
                <a:rPr kumimoji="1" lang="en-US" altLang="ja-JP" sz="1400" dirty="0">
                  <a:latin typeface="HGPｺﾞｼｯｸE" panose="020B0900000000000000" pitchFamily="50" charset="-128"/>
                  <a:ea typeface="HGPｺﾞｼｯｸE" panose="020B0900000000000000" pitchFamily="50" charset="-128"/>
                </a:rPr>
                <a:t>(3.7</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50" dirty="0">
                <a:latin typeface="HGPｺﾞｼｯｸE" panose="020B0900000000000000" pitchFamily="50" charset="-128"/>
                <a:ea typeface="HGPｺﾞｼｯｸE" panose="020B0900000000000000" pitchFamily="50" charset="-128"/>
              </a:endParaRPr>
            </a:p>
          </p:txBody>
        </p:sp>
      </p:grpSp>
      <p:grpSp>
        <p:nvGrpSpPr>
          <p:cNvPr id="12" name="グループ化 11">
            <a:extLst>
              <a:ext uri="{FF2B5EF4-FFF2-40B4-BE49-F238E27FC236}">
                <a16:creationId xmlns:a16="http://schemas.microsoft.com/office/drawing/2014/main" id="{2025F953-8F65-5793-7F40-2DD05F8203D7}"/>
              </a:ext>
            </a:extLst>
          </p:cNvPr>
          <p:cNvGrpSpPr/>
          <p:nvPr/>
        </p:nvGrpSpPr>
        <p:grpSpPr>
          <a:xfrm>
            <a:off x="621116" y="2652258"/>
            <a:ext cx="3813116" cy="3656976"/>
            <a:chOff x="468950" y="2026408"/>
            <a:chExt cx="3813116" cy="3656976"/>
          </a:xfrm>
        </p:grpSpPr>
        <p:grpSp>
          <p:nvGrpSpPr>
            <p:cNvPr id="13" name="グループ化 12">
              <a:extLst>
                <a:ext uri="{FF2B5EF4-FFF2-40B4-BE49-F238E27FC236}">
                  <a16:creationId xmlns:a16="http://schemas.microsoft.com/office/drawing/2014/main" id="{1C328AB4-7F14-28C1-C0FF-B149E241C3A8}"/>
                </a:ext>
              </a:extLst>
            </p:cNvPr>
            <p:cNvGrpSpPr/>
            <p:nvPr/>
          </p:nvGrpSpPr>
          <p:grpSpPr>
            <a:xfrm>
              <a:off x="1595773" y="3051110"/>
              <a:ext cx="1501568" cy="1501568"/>
              <a:chOff x="1595773" y="3051110"/>
              <a:chExt cx="1501568" cy="1501568"/>
            </a:xfrm>
          </p:grpSpPr>
          <p:sp>
            <p:nvSpPr>
              <p:cNvPr id="34" name="楕円 33">
                <a:extLst>
                  <a:ext uri="{FF2B5EF4-FFF2-40B4-BE49-F238E27FC236}">
                    <a16:creationId xmlns:a16="http://schemas.microsoft.com/office/drawing/2014/main" id="{E021FA7E-D04E-06AB-D601-9A924A571A82}"/>
                  </a:ext>
                </a:extLst>
              </p:cNvPr>
              <p:cNvSpPr/>
              <p:nvPr/>
            </p:nvSpPr>
            <p:spPr>
              <a:xfrm>
                <a:off x="1595773" y="3051110"/>
                <a:ext cx="1501568" cy="1501568"/>
              </a:xfrm>
              <a:prstGeom prst="ellipse">
                <a:avLst/>
              </a:prstGeom>
              <a:solidFill>
                <a:schemeClr val="bg1"/>
              </a:solidFill>
              <a:ln w="31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テキスト ボックス 36">
                <a:extLst>
                  <a:ext uri="{FF2B5EF4-FFF2-40B4-BE49-F238E27FC236}">
                    <a16:creationId xmlns:a16="http://schemas.microsoft.com/office/drawing/2014/main" id="{6F4EB7DC-E464-51D8-09C3-E970455A7935}"/>
                  </a:ext>
                </a:extLst>
              </p:cNvPr>
              <p:cNvSpPr txBox="1"/>
              <p:nvPr/>
            </p:nvSpPr>
            <p:spPr>
              <a:xfrm>
                <a:off x="1689967" y="3505892"/>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歳入</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rtl="0">
                  <a:lnSpc>
                    <a:spcPct val="110000"/>
                  </a:lnSpc>
                  <a:spcBef>
                    <a:spcPts val="0"/>
                  </a:spcBef>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7,027</a:t>
                </a:r>
                <a:r>
                  <a:rPr lang="zh-TW" altLang="en-US" sz="1600" i="0" u="none" strike="noStrike" dirty="0">
                    <a:solidFill>
                      <a:srgbClr val="000000"/>
                    </a:solidFill>
                    <a:effectLst/>
                    <a:latin typeface="HGPｺﾞｼｯｸE" panose="020B0900000000000000" pitchFamily="50" charset="-128"/>
                    <a:ea typeface="HGPｺﾞｼｯｸE" panose="020B0900000000000000" pitchFamily="50" charset="-128"/>
                  </a:rPr>
                  <a:t>億円</a:t>
                </a:r>
              </a:p>
            </p:txBody>
          </p:sp>
        </p:grpSp>
        <p:sp>
          <p:nvSpPr>
            <p:cNvPr id="15" name="テキスト ボックス 14">
              <a:extLst>
                <a:ext uri="{FF2B5EF4-FFF2-40B4-BE49-F238E27FC236}">
                  <a16:creationId xmlns:a16="http://schemas.microsoft.com/office/drawing/2014/main" id="{C78B536D-C676-84DC-8D54-2ECA670F4754}"/>
                </a:ext>
              </a:extLst>
            </p:cNvPr>
            <p:cNvSpPr txBox="1"/>
            <p:nvPr/>
          </p:nvSpPr>
          <p:spPr>
            <a:xfrm>
              <a:off x="468950" y="2567680"/>
              <a:ext cx="1092856"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地方交付税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1,853</a:t>
              </a:r>
            </a:p>
            <a:p>
              <a:pPr algn="ctr"/>
              <a:r>
                <a:rPr kumimoji="1" lang="en-US" altLang="ja-JP" sz="1400" dirty="0">
                  <a:latin typeface="HGPｺﾞｼｯｸE" panose="020B0900000000000000" pitchFamily="50" charset="-128"/>
                  <a:ea typeface="HGPｺﾞｼｯｸE" panose="020B0900000000000000" pitchFamily="50" charset="-128"/>
                </a:rPr>
                <a:t>(26.4</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16" name="テキスト ボックス 15">
              <a:extLst>
                <a:ext uri="{FF2B5EF4-FFF2-40B4-BE49-F238E27FC236}">
                  <a16:creationId xmlns:a16="http://schemas.microsoft.com/office/drawing/2014/main" id="{E60BDC28-7B9B-EC50-7E39-9AE21047004C}"/>
                </a:ext>
              </a:extLst>
            </p:cNvPr>
            <p:cNvSpPr txBox="1"/>
            <p:nvPr/>
          </p:nvSpPr>
          <p:spPr>
            <a:xfrm>
              <a:off x="2545142" y="2026408"/>
              <a:ext cx="824499"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県税</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1, 469</a:t>
              </a:r>
            </a:p>
            <a:p>
              <a:pPr algn="ctr"/>
              <a:r>
                <a:rPr kumimoji="1" lang="en-US" altLang="ja-JP" sz="1400" dirty="0">
                  <a:latin typeface="HGPｺﾞｼｯｸE" panose="020B0900000000000000" pitchFamily="50" charset="-128"/>
                  <a:ea typeface="HGPｺﾞｼｯｸE" panose="020B0900000000000000" pitchFamily="50" charset="-128"/>
                </a:rPr>
                <a:t>(20.9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800" dirty="0">
                <a:latin typeface="HGPｺﾞｼｯｸE" panose="020B0900000000000000" pitchFamily="50" charset="-128"/>
                <a:ea typeface="HGPｺﾞｼｯｸE" panose="020B0900000000000000" pitchFamily="50" charset="-128"/>
              </a:endParaRPr>
            </a:p>
          </p:txBody>
        </p:sp>
        <p:sp>
          <p:nvSpPr>
            <p:cNvPr id="17" name="テキスト ボックス 16">
              <a:extLst>
                <a:ext uri="{FF2B5EF4-FFF2-40B4-BE49-F238E27FC236}">
                  <a16:creationId xmlns:a16="http://schemas.microsoft.com/office/drawing/2014/main" id="{7942176E-A80B-E233-D4C5-808B4A47C74A}"/>
                </a:ext>
              </a:extLst>
            </p:cNvPr>
            <p:cNvSpPr txBox="1"/>
            <p:nvPr/>
          </p:nvSpPr>
          <p:spPr>
            <a:xfrm>
              <a:off x="2943918" y="4547752"/>
              <a:ext cx="852942"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その他</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1,044</a:t>
              </a:r>
            </a:p>
            <a:p>
              <a:pPr algn="ctr"/>
              <a:r>
                <a:rPr kumimoji="1" lang="en-US" altLang="ja-JP" sz="1400" dirty="0">
                  <a:latin typeface="HGPｺﾞｼｯｸE" panose="020B0900000000000000" pitchFamily="50" charset="-128"/>
                  <a:ea typeface="HGPｺﾞｼｯｸE" panose="020B0900000000000000" pitchFamily="50" charset="-128"/>
                </a:rPr>
                <a:t>(14.9</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18" name="テキスト ボックス 17">
              <a:extLst>
                <a:ext uri="{FF2B5EF4-FFF2-40B4-BE49-F238E27FC236}">
                  <a16:creationId xmlns:a16="http://schemas.microsoft.com/office/drawing/2014/main" id="{BB21E4F0-ACEA-3352-BAF8-8E5192C12B94}"/>
                </a:ext>
              </a:extLst>
            </p:cNvPr>
            <p:cNvSpPr txBox="1"/>
            <p:nvPr/>
          </p:nvSpPr>
          <p:spPr>
            <a:xfrm>
              <a:off x="586587" y="4533977"/>
              <a:ext cx="109285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国庫支出金</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1,040</a:t>
              </a:r>
            </a:p>
            <a:p>
              <a:pPr algn="ctr"/>
              <a:r>
                <a:rPr kumimoji="1" lang="en-US" altLang="ja-JP" sz="1400" dirty="0">
                  <a:latin typeface="HGPｺﾞｼｯｸE" panose="020B0900000000000000" pitchFamily="50" charset="-128"/>
                  <a:ea typeface="HGPｺﾞｼｯｸE" panose="020B0900000000000000" pitchFamily="50" charset="-128"/>
                </a:rPr>
                <a:t>(14.8</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grpSp>
          <p:nvGrpSpPr>
            <p:cNvPr id="19" name="グループ化 18">
              <a:extLst>
                <a:ext uri="{FF2B5EF4-FFF2-40B4-BE49-F238E27FC236}">
                  <a16:creationId xmlns:a16="http://schemas.microsoft.com/office/drawing/2014/main" id="{476D30E2-E724-726E-4108-3D2EA6BC244C}"/>
                </a:ext>
              </a:extLst>
            </p:cNvPr>
            <p:cNvGrpSpPr/>
            <p:nvPr/>
          </p:nvGrpSpPr>
          <p:grpSpPr>
            <a:xfrm>
              <a:off x="811884" y="3328597"/>
              <a:ext cx="941375" cy="795511"/>
              <a:chOff x="811884" y="3328597"/>
              <a:chExt cx="941375" cy="795511"/>
            </a:xfrm>
          </p:grpSpPr>
          <p:sp>
            <p:nvSpPr>
              <p:cNvPr id="32" name="テキスト ボックス 31">
                <a:extLst>
                  <a:ext uri="{FF2B5EF4-FFF2-40B4-BE49-F238E27FC236}">
                    <a16:creationId xmlns:a16="http://schemas.microsoft.com/office/drawing/2014/main" id="{2A1B422D-5358-A8DD-B99C-656DDEAE214B}"/>
                  </a:ext>
                </a:extLst>
              </p:cNvPr>
              <p:cNvSpPr txBox="1"/>
              <p:nvPr/>
            </p:nvSpPr>
            <p:spPr>
              <a:xfrm>
                <a:off x="811884" y="3385444"/>
                <a:ext cx="941375"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依存財源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3,808</a:t>
                </a:r>
              </a:p>
              <a:p>
                <a:pPr algn="ctr"/>
                <a:r>
                  <a:rPr kumimoji="1" lang="en-US" altLang="ja-JP" sz="1400" dirty="0">
                    <a:latin typeface="HGPｺﾞｼｯｸE" panose="020B0900000000000000" pitchFamily="50" charset="-128"/>
                    <a:ea typeface="HGPｺﾞｼｯｸE" panose="020B0900000000000000" pitchFamily="50" charset="-128"/>
                  </a:rPr>
                  <a:t>(54.2</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000" dirty="0">
                  <a:latin typeface="HGPｺﾞｼｯｸE" panose="020B0900000000000000" pitchFamily="50" charset="-128"/>
                  <a:ea typeface="HGPｺﾞｼｯｸE" panose="020B0900000000000000" pitchFamily="50" charset="-128"/>
                </a:endParaRPr>
              </a:p>
            </p:txBody>
          </p:sp>
          <p:sp>
            <p:nvSpPr>
              <p:cNvPr id="33" name="テキスト ボックス 32">
                <a:extLst>
                  <a:ext uri="{FF2B5EF4-FFF2-40B4-BE49-F238E27FC236}">
                    <a16:creationId xmlns:a16="http://schemas.microsoft.com/office/drawing/2014/main" id="{09066165-DD3B-5829-F9D1-5FE118670DE3}"/>
                  </a:ext>
                </a:extLst>
              </p:cNvPr>
              <p:cNvSpPr txBox="1"/>
              <p:nvPr/>
            </p:nvSpPr>
            <p:spPr>
              <a:xfrm>
                <a:off x="903683" y="3328597"/>
                <a:ext cx="785793" cy="200055"/>
              </a:xfrm>
              <a:prstGeom prst="rect">
                <a:avLst/>
              </a:prstGeom>
              <a:noFill/>
            </p:spPr>
            <p:txBody>
              <a:bodyPr wrap="none" rtlCol="0">
                <a:spAutoFit/>
              </a:bodyPr>
              <a:lstStyle/>
              <a:p>
                <a:r>
                  <a:rPr kumimoji="1" lang="ja-JP" altLang="en-US" sz="700" dirty="0"/>
                  <a:t>いぞんざいげん</a:t>
                </a:r>
              </a:p>
            </p:txBody>
          </p:sp>
        </p:grpSp>
        <p:grpSp>
          <p:nvGrpSpPr>
            <p:cNvPr id="20" name="グループ化 19">
              <a:extLst>
                <a:ext uri="{FF2B5EF4-FFF2-40B4-BE49-F238E27FC236}">
                  <a16:creationId xmlns:a16="http://schemas.microsoft.com/office/drawing/2014/main" id="{A110D0F1-69B3-6D9A-4830-06C6350CFEFC}"/>
                </a:ext>
              </a:extLst>
            </p:cNvPr>
            <p:cNvGrpSpPr/>
            <p:nvPr/>
          </p:nvGrpSpPr>
          <p:grpSpPr>
            <a:xfrm>
              <a:off x="2586957" y="2747753"/>
              <a:ext cx="903771" cy="798153"/>
              <a:chOff x="2586957" y="2747753"/>
              <a:chExt cx="903771" cy="798153"/>
            </a:xfrm>
          </p:grpSpPr>
          <p:sp>
            <p:nvSpPr>
              <p:cNvPr id="30" name="テキスト ボックス 29">
                <a:extLst>
                  <a:ext uri="{FF2B5EF4-FFF2-40B4-BE49-F238E27FC236}">
                    <a16:creationId xmlns:a16="http://schemas.microsoft.com/office/drawing/2014/main" id="{4FC3DFA9-26C6-CBF0-B978-EFFF49018EDD}"/>
                  </a:ext>
                </a:extLst>
              </p:cNvPr>
              <p:cNvSpPr txBox="1"/>
              <p:nvPr/>
            </p:nvSpPr>
            <p:spPr>
              <a:xfrm>
                <a:off x="2586957" y="2807242"/>
                <a:ext cx="90377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自主財源</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3,219</a:t>
                </a:r>
              </a:p>
              <a:p>
                <a:pPr algn="ctr"/>
                <a:r>
                  <a:rPr kumimoji="1" lang="en-US" altLang="ja-JP" sz="1400" dirty="0">
                    <a:latin typeface="HGPｺﾞｼｯｸE" panose="020B0900000000000000" pitchFamily="50" charset="-128"/>
                    <a:ea typeface="HGPｺﾞｼｯｸE" panose="020B0900000000000000" pitchFamily="50" charset="-128"/>
                  </a:rPr>
                  <a:t>(45.8</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900" dirty="0">
                  <a:latin typeface="HGPｺﾞｼｯｸE" panose="020B0900000000000000" pitchFamily="50" charset="-128"/>
                  <a:ea typeface="HGPｺﾞｼｯｸE" panose="020B0900000000000000" pitchFamily="50" charset="-128"/>
                </a:endParaRPr>
              </a:p>
            </p:txBody>
          </p:sp>
          <p:sp>
            <p:nvSpPr>
              <p:cNvPr id="31" name="テキスト ボックス 30">
                <a:extLst>
                  <a:ext uri="{FF2B5EF4-FFF2-40B4-BE49-F238E27FC236}">
                    <a16:creationId xmlns:a16="http://schemas.microsoft.com/office/drawing/2014/main" id="{3342EC03-AE4F-DD6B-B12D-B9ABA22C3856}"/>
                  </a:ext>
                </a:extLst>
              </p:cNvPr>
              <p:cNvSpPr txBox="1"/>
              <p:nvPr/>
            </p:nvSpPr>
            <p:spPr>
              <a:xfrm>
                <a:off x="2950768" y="2747753"/>
                <a:ext cx="526106" cy="200055"/>
              </a:xfrm>
              <a:prstGeom prst="rect">
                <a:avLst/>
              </a:prstGeom>
              <a:noFill/>
            </p:spPr>
            <p:txBody>
              <a:bodyPr wrap="none" rtlCol="0">
                <a:spAutoFit/>
              </a:bodyPr>
              <a:lstStyle/>
              <a:p>
                <a:r>
                  <a:rPr kumimoji="1" lang="ja-JP" altLang="en-US" sz="700" dirty="0"/>
                  <a:t>ざいげん</a:t>
                </a:r>
              </a:p>
            </p:txBody>
          </p:sp>
        </p:grpSp>
        <p:grpSp>
          <p:nvGrpSpPr>
            <p:cNvPr id="21" name="グループ化 20">
              <a:extLst>
                <a:ext uri="{FF2B5EF4-FFF2-40B4-BE49-F238E27FC236}">
                  <a16:creationId xmlns:a16="http://schemas.microsoft.com/office/drawing/2014/main" id="{549C47C1-E07B-88EA-B851-426AB8D80FAF}"/>
                </a:ext>
              </a:extLst>
            </p:cNvPr>
            <p:cNvGrpSpPr/>
            <p:nvPr/>
          </p:nvGrpSpPr>
          <p:grpSpPr>
            <a:xfrm>
              <a:off x="1860278" y="4879023"/>
              <a:ext cx="757351" cy="804361"/>
              <a:chOff x="1860278" y="4879023"/>
              <a:chExt cx="757351" cy="804361"/>
            </a:xfrm>
          </p:grpSpPr>
          <p:sp>
            <p:nvSpPr>
              <p:cNvPr id="28" name="テキスト ボックス 27">
                <a:extLst>
                  <a:ext uri="{FF2B5EF4-FFF2-40B4-BE49-F238E27FC236}">
                    <a16:creationId xmlns:a16="http://schemas.microsoft.com/office/drawing/2014/main" id="{E63CF1B4-74C7-4E0D-3E7E-D078814B9C16}"/>
                  </a:ext>
                </a:extLst>
              </p:cNvPr>
              <p:cNvSpPr txBox="1"/>
              <p:nvPr/>
            </p:nvSpPr>
            <p:spPr>
              <a:xfrm>
                <a:off x="1860278" y="4944720"/>
                <a:ext cx="75735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県債</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650</a:t>
                </a:r>
              </a:p>
              <a:p>
                <a:pPr algn="ctr"/>
                <a:r>
                  <a:rPr kumimoji="1" lang="en-US" altLang="ja-JP" sz="1400" dirty="0">
                    <a:latin typeface="HGPｺﾞｼｯｸE" panose="020B0900000000000000" pitchFamily="50" charset="-128"/>
                    <a:ea typeface="HGPｺﾞｼｯｸE" panose="020B0900000000000000" pitchFamily="50" charset="-128"/>
                  </a:rPr>
                  <a:t>(9.3</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endParaRPr kumimoji="1" lang="en-US" altLang="ja-JP" sz="1200" dirty="0">
                  <a:latin typeface="HGPｺﾞｼｯｸE" panose="020B0900000000000000" pitchFamily="50" charset="-128"/>
                  <a:ea typeface="HGPｺﾞｼｯｸE" panose="020B0900000000000000" pitchFamily="50" charset="-128"/>
                </a:endParaRPr>
              </a:p>
            </p:txBody>
          </p:sp>
          <p:sp>
            <p:nvSpPr>
              <p:cNvPr id="29" name="テキスト ボックス 28">
                <a:extLst>
                  <a:ext uri="{FF2B5EF4-FFF2-40B4-BE49-F238E27FC236}">
                    <a16:creationId xmlns:a16="http://schemas.microsoft.com/office/drawing/2014/main" id="{8B2BE3DE-1655-0B21-1D52-F4949E3FA69E}"/>
                  </a:ext>
                </a:extLst>
              </p:cNvPr>
              <p:cNvSpPr txBox="1"/>
              <p:nvPr/>
            </p:nvSpPr>
            <p:spPr>
              <a:xfrm>
                <a:off x="2163823" y="4879023"/>
                <a:ext cx="340158" cy="200055"/>
              </a:xfrm>
              <a:prstGeom prst="rect">
                <a:avLst/>
              </a:prstGeom>
              <a:noFill/>
            </p:spPr>
            <p:txBody>
              <a:bodyPr wrap="none" rtlCol="0">
                <a:spAutoFit/>
              </a:bodyPr>
              <a:lstStyle/>
              <a:p>
                <a:r>
                  <a:rPr kumimoji="1" lang="ja-JP" altLang="en-US" sz="700" dirty="0"/>
                  <a:t>さい</a:t>
                </a:r>
              </a:p>
            </p:txBody>
          </p:sp>
        </p:grpSp>
        <p:grpSp>
          <p:nvGrpSpPr>
            <p:cNvPr id="24" name="グループ化 23">
              <a:extLst>
                <a:ext uri="{FF2B5EF4-FFF2-40B4-BE49-F238E27FC236}">
                  <a16:creationId xmlns:a16="http://schemas.microsoft.com/office/drawing/2014/main" id="{06C78163-31F9-D7A8-189E-75288FDD9FBD}"/>
                </a:ext>
              </a:extLst>
            </p:cNvPr>
            <p:cNvGrpSpPr/>
            <p:nvPr/>
          </p:nvGrpSpPr>
          <p:grpSpPr>
            <a:xfrm>
              <a:off x="3429125" y="3492565"/>
              <a:ext cx="852941" cy="805104"/>
              <a:chOff x="3407819" y="3205916"/>
              <a:chExt cx="852941" cy="805104"/>
            </a:xfrm>
          </p:grpSpPr>
          <p:sp>
            <p:nvSpPr>
              <p:cNvPr id="25" name="テキスト ボックス 24">
                <a:extLst>
                  <a:ext uri="{FF2B5EF4-FFF2-40B4-BE49-F238E27FC236}">
                    <a16:creationId xmlns:a16="http://schemas.microsoft.com/office/drawing/2014/main" id="{EAFA47D7-F089-E2F1-938E-3A49B8FD3DD3}"/>
                  </a:ext>
                </a:extLst>
              </p:cNvPr>
              <p:cNvSpPr txBox="1"/>
              <p:nvPr/>
            </p:nvSpPr>
            <p:spPr>
              <a:xfrm>
                <a:off x="3407819" y="3272356"/>
                <a:ext cx="852941" cy="738664"/>
              </a:xfrm>
              <a:prstGeom prst="rect">
                <a:avLst/>
              </a:prstGeom>
              <a:noFill/>
            </p:spPr>
            <p:txBody>
              <a:bodyPr wrap="square" rtlCol="0" anchor="ctr" anchorCtr="0">
                <a:spAutoFit/>
              </a:bodyPr>
              <a:lstStyle/>
              <a:p>
                <a:pPr algn="ctr"/>
                <a:r>
                  <a:rPr kumimoji="1" lang="ja-JP" altLang="en-US" sz="1400" dirty="0">
                    <a:latin typeface="HGPｺﾞｼｯｸE" panose="020B0900000000000000" pitchFamily="50" charset="-128"/>
                    <a:ea typeface="HGPｺﾞｼｯｸE" panose="020B0900000000000000" pitchFamily="50" charset="-128"/>
                  </a:rPr>
                  <a:t>諸収入</a:t>
                </a:r>
                <a:endParaRPr kumimoji="1" lang="en-US" altLang="ja-JP" sz="1400" dirty="0">
                  <a:latin typeface="HGPｺﾞｼｯｸE" panose="020B0900000000000000" pitchFamily="50" charset="-128"/>
                  <a:ea typeface="HGPｺﾞｼｯｸE" panose="020B0900000000000000" pitchFamily="50" charset="-128"/>
                </a:endParaRPr>
              </a:p>
              <a:p>
                <a:pPr algn="ctr"/>
                <a:r>
                  <a:rPr kumimoji="1" lang="en-US" altLang="ja-JP" sz="1400" dirty="0">
                    <a:latin typeface="HGPｺﾞｼｯｸE" panose="020B0900000000000000" pitchFamily="50" charset="-128"/>
                    <a:ea typeface="HGPｺﾞｼｯｸE" panose="020B0900000000000000" pitchFamily="50" charset="-128"/>
                  </a:rPr>
                  <a:t>705</a:t>
                </a:r>
              </a:p>
              <a:p>
                <a:pPr algn="ctr"/>
                <a:r>
                  <a:rPr kumimoji="1" lang="en-US" altLang="ja-JP" sz="1400" dirty="0">
                    <a:latin typeface="HGPｺﾞｼｯｸE" panose="020B0900000000000000" pitchFamily="50" charset="-128"/>
                    <a:ea typeface="HGPｺﾞｼｯｸE" panose="020B0900000000000000" pitchFamily="50" charset="-128"/>
                  </a:rPr>
                  <a:t>(10.0</a:t>
                </a:r>
                <a:r>
                  <a:rPr kumimoji="1" lang="ja-JP" altLang="en-US" sz="1400" dirty="0">
                    <a:latin typeface="HGPｺﾞｼｯｸE" panose="020B0900000000000000" pitchFamily="50" charset="-128"/>
                    <a:ea typeface="HGPｺﾞｼｯｸE" panose="020B0900000000000000" pitchFamily="50" charset="-128"/>
                  </a:rPr>
                  <a:t>％</a:t>
                </a:r>
                <a:r>
                  <a:rPr kumimoji="1" lang="en-US" altLang="ja-JP" sz="1400" dirty="0">
                    <a:latin typeface="HGPｺﾞｼｯｸE" panose="020B0900000000000000" pitchFamily="50" charset="-128"/>
                    <a:ea typeface="HGPｺﾞｼｯｸE" panose="020B0900000000000000" pitchFamily="50" charset="-128"/>
                  </a:rPr>
                  <a:t>)</a:t>
                </a:r>
              </a:p>
            </p:txBody>
          </p:sp>
          <p:sp>
            <p:nvSpPr>
              <p:cNvPr id="27" name="テキスト ボックス 26">
                <a:extLst>
                  <a:ext uri="{FF2B5EF4-FFF2-40B4-BE49-F238E27FC236}">
                    <a16:creationId xmlns:a16="http://schemas.microsoft.com/office/drawing/2014/main" id="{4E1D3E8B-8D69-6C8E-9114-F9B8BAA7D501}"/>
                  </a:ext>
                </a:extLst>
              </p:cNvPr>
              <p:cNvSpPr txBox="1"/>
              <p:nvPr/>
            </p:nvSpPr>
            <p:spPr>
              <a:xfrm>
                <a:off x="3476874" y="3205916"/>
                <a:ext cx="755335" cy="200055"/>
              </a:xfrm>
              <a:prstGeom prst="rect">
                <a:avLst/>
              </a:prstGeom>
              <a:noFill/>
            </p:spPr>
            <p:txBody>
              <a:bodyPr wrap="none" rtlCol="0">
                <a:spAutoFit/>
              </a:bodyPr>
              <a:lstStyle/>
              <a:p>
                <a:r>
                  <a:rPr kumimoji="1" lang="ja-JP" altLang="en-US" sz="700" dirty="0"/>
                  <a:t>しょしゅうにゅう</a:t>
                </a:r>
              </a:p>
            </p:txBody>
          </p:sp>
        </p:grpSp>
      </p:grpSp>
      <p:grpSp>
        <p:nvGrpSpPr>
          <p:cNvPr id="38" name="グループ化 37">
            <a:extLst>
              <a:ext uri="{FF2B5EF4-FFF2-40B4-BE49-F238E27FC236}">
                <a16:creationId xmlns:a16="http://schemas.microsoft.com/office/drawing/2014/main" id="{09A35BE8-A04E-887C-74B0-92DCE4F5F864}"/>
              </a:ext>
            </a:extLst>
          </p:cNvPr>
          <p:cNvGrpSpPr/>
          <p:nvPr/>
        </p:nvGrpSpPr>
        <p:grpSpPr>
          <a:xfrm>
            <a:off x="-30386" y="6156398"/>
            <a:ext cx="8848978" cy="749281"/>
            <a:chOff x="-29057" y="6108719"/>
            <a:chExt cx="8848978" cy="749281"/>
          </a:xfrm>
        </p:grpSpPr>
        <p:grpSp>
          <p:nvGrpSpPr>
            <p:cNvPr id="40" name="グループ化 39">
              <a:extLst>
                <a:ext uri="{FF2B5EF4-FFF2-40B4-BE49-F238E27FC236}">
                  <a16:creationId xmlns:a16="http://schemas.microsoft.com/office/drawing/2014/main" id="{13FD35FA-D439-C2FC-733A-95FEB372BBA9}"/>
                </a:ext>
              </a:extLst>
            </p:cNvPr>
            <p:cNvGrpSpPr/>
            <p:nvPr/>
          </p:nvGrpSpPr>
          <p:grpSpPr>
            <a:xfrm>
              <a:off x="287921" y="6410880"/>
              <a:ext cx="8532000" cy="374400"/>
              <a:chOff x="322211" y="6410880"/>
              <a:chExt cx="8532000" cy="374400"/>
            </a:xfrm>
          </p:grpSpPr>
          <p:sp>
            <p:nvSpPr>
              <p:cNvPr id="114688" name="正方形/長方形 114687">
                <a:extLst>
                  <a:ext uri="{FF2B5EF4-FFF2-40B4-BE49-F238E27FC236}">
                    <a16:creationId xmlns:a16="http://schemas.microsoft.com/office/drawing/2014/main" id="{8241DCA2-26A5-1CB0-7A0D-02937A607CDE}"/>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4689" name="正方形/長方形 114688">
                <a:extLst>
                  <a:ext uri="{FF2B5EF4-FFF2-40B4-BE49-F238E27FC236}">
                    <a16:creationId xmlns:a16="http://schemas.microsoft.com/office/drawing/2014/main" id="{91B11895-E435-D6D2-6D70-DB5E19D2FBF8}"/>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43" name="テキスト ボックス 42">
              <a:extLst>
                <a:ext uri="{FF2B5EF4-FFF2-40B4-BE49-F238E27FC236}">
                  <a16:creationId xmlns:a16="http://schemas.microsoft.com/office/drawing/2014/main" id="{3AC69B02-5CAA-2EAC-0ECA-33EB893A404A}"/>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大分県ホームページ</a:t>
              </a:r>
              <a:r>
                <a:rPr kumimoji="1" lang="ja-JP" altLang="en-US" sz="1100" b="1" dirty="0">
                  <a:solidFill>
                    <a:srgbClr val="005BAD"/>
                  </a:solidFill>
                  <a:latin typeface="+mj-ea"/>
                  <a:ea typeface="+mj-ea"/>
                </a:rPr>
                <a:t>：　</a:t>
              </a:r>
              <a:r>
                <a:rPr lang="en-US" altLang="ja-JP" sz="1100" dirty="0">
                  <a:hlinkClick r:id="rId6"/>
                </a:rPr>
                <a:t>https://www.pref.oita.jp/</a:t>
              </a:r>
              <a:endParaRPr kumimoji="1" lang="ja-JP" altLang="en-US" sz="1100" dirty="0">
                <a:latin typeface="Arial" panose="020B0604020202020204" pitchFamily="34" charset="0"/>
                <a:cs typeface="Arial" panose="020B0604020202020204" pitchFamily="34" charset="0"/>
              </a:endParaRPr>
            </a:p>
          </p:txBody>
        </p:sp>
        <p:grpSp>
          <p:nvGrpSpPr>
            <p:cNvPr id="47" name="グループ化 46">
              <a:extLst>
                <a:ext uri="{FF2B5EF4-FFF2-40B4-BE49-F238E27FC236}">
                  <a16:creationId xmlns:a16="http://schemas.microsoft.com/office/drawing/2014/main" id="{D1C844BA-ABC8-C564-CF1F-EBBAC44BEE06}"/>
                </a:ext>
              </a:extLst>
            </p:cNvPr>
            <p:cNvGrpSpPr/>
            <p:nvPr/>
          </p:nvGrpSpPr>
          <p:grpSpPr>
            <a:xfrm>
              <a:off x="-29057" y="6108719"/>
              <a:ext cx="832606" cy="749281"/>
              <a:chOff x="-35154" y="5996309"/>
              <a:chExt cx="945432" cy="850816"/>
            </a:xfrm>
          </p:grpSpPr>
          <p:sp>
            <p:nvSpPr>
              <p:cNvPr id="55" name="フリーフォーム: 図形 54">
                <a:extLst>
                  <a:ext uri="{FF2B5EF4-FFF2-40B4-BE49-F238E27FC236}">
                    <a16:creationId xmlns:a16="http://schemas.microsoft.com/office/drawing/2014/main" id="{79B80E4D-7892-F59A-F064-49E7FB313DB4}"/>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56" name="フリーフォーム: 図形 55">
                <a:extLst>
                  <a:ext uri="{FF2B5EF4-FFF2-40B4-BE49-F238E27FC236}">
                    <a16:creationId xmlns:a16="http://schemas.microsoft.com/office/drawing/2014/main" id="{CBB3ADBB-C44B-8B00-B354-79B2CBF71708}"/>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58" name="テキスト ボックス 57">
                <a:extLst>
                  <a:ext uri="{FF2B5EF4-FFF2-40B4-BE49-F238E27FC236}">
                    <a16:creationId xmlns:a16="http://schemas.microsoft.com/office/drawing/2014/main" id="{410A4CDF-5F59-BD2D-C5F1-E68C307CE481}"/>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grpSp>
    </p:spTree>
    <p:custDataLst>
      <p:tags r:id="rId1"/>
    </p:custDataLst>
    <p:extLst>
      <p:ext uri="{BB962C8B-B14F-4D97-AF65-F5344CB8AC3E}">
        <p14:creationId xmlns:p14="http://schemas.microsoft.com/office/powerpoint/2010/main" val="22132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DDCF8461-48F9-BB86-E8A3-C8FE57609FEF}"/>
              </a:ext>
            </a:extLst>
          </p:cNvPr>
          <p:cNvGrpSpPr/>
          <p:nvPr/>
        </p:nvGrpSpPr>
        <p:grpSpPr>
          <a:xfrm>
            <a:off x="346638" y="2497956"/>
            <a:ext cx="4334632" cy="4115157"/>
            <a:chOff x="346638" y="2497956"/>
            <a:chExt cx="4334632" cy="4115157"/>
          </a:xfrm>
        </p:grpSpPr>
        <p:pic>
          <p:nvPicPr>
            <p:cNvPr id="3" name="図 2">
              <a:extLst>
                <a:ext uri="{FF2B5EF4-FFF2-40B4-BE49-F238E27FC236}">
                  <a16:creationId xmlns:a16="http://schemas.microsoft.com/office/drawing/2014/main" id="{3248AB73-150C-43F4-7591-9CF457600C67}"/>
                </a:ext>
              </a:extLst>
            </p:cNvPr>
            <p:cNvPicPr>
              <a:picLocks noChangeAspect="1"/>
            </p:cNvPicPr>
            <p:nvPr/>
          </p:nvPicPr>
          <p:blipFill>
            <a:blip r:embed="rId4"/>
            <a:stretch>
              <a:fillRect/>
            </a:stretch>
          </p:blipFill>
          <p:spPr>
            <a:xfrm>
              <a:off x="346638" y="2497956"/>
              <a:ext cx="4334632" cy="4115157"/>
            </a:xfrm>
            <a:prstGeom prst="rect">
              <a:avLst/>
            </a:prstGeom>
          </p:spPr>
        </p:pic>
        <p:sp>
          <p:nvSpPr>
            <p:cNvPr id="35" name="テキスト ボックス 34">
              <a:extLst>
                <a:ext uri="{FF2B5EF4-FFF2-40B4-BE49-F238E27FC236}">
                  <a16:creationId xmlns:a16="http://schemas.microsoft.com/office/drawing/2014/main" id="{35B54946-B1F1-D4D7-EE5D-5ED67161F806}"/>
                </a:ext>
              </a:extLst>
            </p:cNvPr>
            <p:cNvSpPr txBox="1"/>
            <p:nvPr/>
          </p:nvSpPr>
          <p:spPr>
            <a:xfrm>
              <a:off x="1867484" y="4236690"/>
              <a:ext cx="1313180" cy="665054"/>
            </a:xfrm>
            <a:prstGeom prst="rect">
              <a:avLst/>
            </a:prstGeom>
            <a:noFill/>
          </p:spPr>
          <p:txBody>
            <a:bodyPr wrap="none" rtlCol="0">
              <a:spAutoFit/>
            </a:bodyPr>
            <a:lstStyle/>
            <a:p>
              <a:pPr algn="ctr" rtl="0">
                <a:lnSpc>
                  <a:spcPct val="80000"/>
                </a:lnSpc>
                <a:spcBef>
                  <a:spcPts val="0"/>
                </a:spcBef>
                <a:spcAft>
                  <a:spcPts val="500"/>
                </a:spcAft>
              </a:pPr>
              <a:r>
                <a:rPr lang="ja-JP"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歳出</a:t>
              </a:r>
              <a:r>
                <a:rPr lang="zh-TW" altLang="en-US" sz="2200" i="0" u="none" strike="noStrike" dirty="0">
                  <a:solidFill>
                    <a:srgbClr val="000000"/>
                  </a:solidFill>
                  <a:effectLst/>
                  <a:latin typeface="HGPｺﾞｼｯｸE" panose="020B0900000000000000" pitchFamily="50" charset="-128"/>
                  <a:ea typeface="HGPｺﾞｼｯｸE" panose="020B0900000000000000" pitchFamily="50" charset="-128"/>
                </a:rPr>
                <a:t>総額</a:t>
              </a:r>
            </a:p>
            <a:p>
              <a:pPr algn="ctr">
                <a:lnSpc>
                  <a:spcPct val="110000"/>
                </a:lnSpc>
                <a:spcAft>
                  <a:spcPts val="500"/>
                </a:spcAft>
              </a:pPr>
              <a:r>
                <a:rPr lang="en-US" altLang="ja-JP" sz="1600" dirty="0">
                  <a:solidFill>
                    <a:srgbClr val="000000"/>
                  </a:solidFill>
                  <a:latin typeface="HGPｺﾞｼｯｸE" panose="020B0900000000000000" pitchFamily="50" charset="-128"/>
                  <a:ea typeface="HGPｺﾞｼｯｸE" panose="020B0900000000000000" pitchFamily="50" charset="-128"/>
                </a:rPr>
                <a:t>7,027</a:t>
              </a:r>
              <a:r>
                <a:rPr lang="zh-TW" altLang="en-US" sz="1600" dirty="0">
                  <a:solidFill>
                    <a:srgbClr val="000000"/>
                  </a:solidFill>
                  <a:latin typeface="HGPｺﾞｼｯｸE" panose="020B0900000000000000" pitchFamily="50" charset="-128"/>
                  <a:ea typeface="HGPｺﾞｼｯｸE" panose="020B0900000000000000" pitchFamily="50" charset="-128"/>
                </a:rPr>
                <a:t>億円</a:t>
              </a:r>
            </a:p>
          </p:txBody>
        </p:sp>
        <p:sp>
          <p:nvSpPr>
            <p:cNvPr id="2" name="楕円 1">
              <a:extLst>
                <a:ext uri="{FF2B5EF4-FFF2-40B4-BE49-F238E27FC236}">
                  <a16:creationId xmlns:a16="http://schemas.microsoft.com/office/drawing/2014/main" id="{FA30EBE3-FBA9-AB5B-FAEF-2F22576C470C}"/>
                </a:ext>
              </a:extLst>
            </p:cNvPr>
            <p:cNvSpPr/>
            <p:nvPr/>
          </p:nvSpPr>
          <p:spPr>
            <a:xfrm>
              <a:off x="1768218" y="3818928"/>
              <a:ext cx="1475496" cy="1494217"/>
            </a:xfrm>
            <a:prstGeom prst="ellipse">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 name="グループ化 3">
            <a:extLst>
              <a:ext uri="{FF2B5EF4-FFF2-40B4-BE49-F238E27FC236}">
                <a16:creationId xmlns:a16="http://schemas.microsoft.com/office/drawing/2014/main" id="{A129A898-4567-1B26-A345-4CD550004737}"/>
              </a:ext>
            </a:extLst>
          </p:cNvPr>
          <p:cNvGrpSpPr/>
          <p:nvPr/>
        </p:nvGrpSpPr>
        <p:grpSpPr>
          <a:xfrm>
            <a:off x="312710" y="920974"/>
            <a:ext cx="8519134" cy="837889"/>
            <a:chOff x="323851" y="1085670"/>
            <a:chExt cx="8519134" cy="837889"/>
          </a:xfrm>
        </p:grpSpPr>
        <p:sp>
          <p:nvSpPr>
            <p:cNvPr id="8" name="AutoShape 353">
              <a:extLst>
                <a:ext uri="{FF2B5EF4-FFF2-40B4-BE49-F238E27FC236}">
                  <a16:creationId xmlns:a16="http://schemas.microsoft.com/office/drawing/2014/main" id="{70B90FB7-E7F5-07B8-A45D-F4A053713C25}"/>
                </a:ext>
              </a:extLst>
            </p:cNvPr>
            <p:cNvSpPr>
              <a:spLocks noChangeArrowheads="1"/>
            </p:cNvSpPr>
            <p:nvPr/>
          </p:nvSpPr>
          <p:spPr bwMode="auto">
            <a:xfrm>
              <a:off x="323851" y="1085670"/>
              <a:ext cx="8519134" cy="827030"/>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10" name="テキスト ボックス 9">
              <a:extLst>
                <a:ext uri="{FF2B5EF4-FFF2-40B4-BE49-F238E27FC236}">
                  <a16:creationId xmlns:a16="http://schemas.microsoft.com/office/drawing/2014/main" id="{939421DD-11B4-8554-10A4-60B58A9472B6}"/>
                </a:ext>
              </a:extLst>
            </p:cNvPr>
            <p:cNvSpPr txBox="1"/>
            <p:nvPr/>
          </p:nvSpPr>
          <p:spPr>
            <a:xfrm>
              <a:off x="340205" y="1092562"/>
              <a:ext cx="8074272" cy="830997"/>
            </a:xfrm>
            <a:prstGeom prst="rect">
              <a:avLst/>
            </a:prstGeom>
            <a:noFill/>
          </p:spPr>
          <p:txBody>
            <a:bodyPr wrap="square" rtlCol="0">
              <a:spAutoFit/>
            </a:bodyPr>
            <a:lstStyle/>
            <a:p>
              <a:r>
                <a:rPr kumimoji="1" lang="ja-JP" altLang="en-US" sz="2400" dirty="0">
                  <a:latin typeface="+mn-ea"/>
                  <a:ea typeface="+mn-ea"/>
                </a:rPr>
                <a:t>地方公共団体は、私たちの暮らしに結びついた</a:t>
              </a:r>
              <a:r>
                <a:rPr kumimoji="1" lang="ja-JP" altLang="en-US" sz="2400" dirty="0">
                  <a:solidFill>
                    <a:srgbClr val="FF0000"/>
                  </a:solidFill>
                  <a:latin typeface="+mn-ea"/>
                  <a:ea typeface="+mn-ea"/>
                </a:rPr>
                <a:t>公共サービス</a:t>
              </a:r>
              <a:r>
                <a:rPr kumimoji="1" lang="ja-JP" altLang="en-US" sz="2400" dirty="0">
                  <a:latin typeface="+mn-ea"/>
                  <a:ea typeface="+mn-ea"/>
                </a:rPr>
                <a:t>を行っています。</a:t>
              </a:r>
            </a:p>
          </p:txBody>
        </p:sp>
      </p:grpSp>
      <p:sp>
        <p:nvSpPr>
          <p:cNvPr id="6" name="Rectangle 14">
            <a:extLst>
              <a:ext uri="{FF2B5EF4-FFF2-40B4-BE49-F238E27FC236}">
                <a16:creationId xmlns:a16="http://schemas.microsoft.com/office/drawing/2014/main" id="{68C0AC65-30C0-F01F-DBAD-B2EAB9AB031D}"/>
              </a:ext>
            </a:extLst>
          </p:cNvPr>
          <p:cNvSpPr txBox="1">
            <a:spLocks noChangeArrowheads="1"/>
          </p:cNvSpPr>
          <p:nvPr/>
        </p:nvSpPr>
        <p:spPr bwMode="auto">
          <a:xfrm>
            <a:off x="240030" y="-19510"/>
            <a:ext cx="7772400" cy="73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100" kern="0" dirty="0">
                <a:solidFill>
                  <a:schemeClr val="tx1"/>
                </a:solidFill>
                <a:latin typeface="HGP創英角ｺﾞｼｯｸUB" panose="020B0900000000000000" pitchFamily="50" charset="-128"/>
                <a:ea typeface="HGP創英角ｺﾞｼｯｸUB" panose="020B0900000000000000" pitchFamily="50" charset="-128"/>
              </a:rPr>
              <a:t>もっと税金について調べてみよう</a:t>
            </a:r>
            <a:r>
              <a:rPr lang="en-US" altLang="ja-JP" sz="2400" kern="0" dirty="0">
                <a:solidFill>
                  <a:schemeClr val="tx1"/>
                </a:solidFill>
                <a:latin typeface="HGP創英角ｺﾞｼｯｸUB" panose="020B0900000000000000" pitchFamily="50" charset="-128"/>
                <a:ea typeface="HGP創英角ｺﾞｼｯｸUB" panose="020B0900000000000000" pitchFamily="50" charset="-128"/>
              </a:rPr>
              <a:t>/</a:t>
            </a:r>
            <a:r>
              <a:rPr lang="ja-JP" altLang="en-US" sz="2400" kern="0" dirty="0">
                <a:solidFill>
                  <a:schemeClr val="tx1"/>
                </a:solidFill>
                <a:latin typeface="HGP創英角ｺﾞｼｯｸUB" panose="020B0900000000000000" pitchFamily="50" charset="-128"/>
                <a:ea typeface="HGP創英角ｺﾞｼｯｸUB" panose="020B0900000000000000" pitchFamily="50" charset="-128"/>
              </a:rPr>
              <a:t>地方の財政−②歳出</a:t>
            </a:r>
          </a:p>
        </p:txBody>
      </p:sp>
      <p:sp>
        <p:nvSpPr>
          <p:cNvPr id="9" name="スライド番号プレースホルダー 8">
            <a:extLst>
              <a:ext uri="{FF2B5EF4-FFF2-40B4-BE49-F238E27FC236}">
                <a16:creationId xmlns:a16="http://schemas.microsoft.com/office/drawing/2014/main" id="{3E313CDE-622C-6193-23D8-DE88C8F0411E}"/>
              </a:ext>
            </a:extLst>
          </p:cNvPr>
          <p:cNvSpPr>
            <a:spLocks noGrp="1"/>
          </p:cNvSpPr>
          <p:nvPr>
            <p:ph type="sldNum" sz="quarter" idx="12"/>
          </p:nvPr>
        </p:nvSpPr>
        <p:spPr/>
        <p:txBody>
          <a:bodyPr/>
          <a:lstStyle/>
          <a:p>
            <a:pPr>
              <a:defRPr/>
            </a:pPr>
            <a:fld id="{40E3B949-1179-4387-B307-F356BE6486A4}" type="slidenum">
              <a:rPr lang="en-US" altLang="ja-JP" smtClean="0"/>
              <a:pPr>
                <a:defRPr/>
              </a:pPr>
              <a:t>23</a:t>
            </a:fld>
            <a:endParaRPr lang="en-US" altLang="ja-JP" dirty="0"/>
          </a:p>
        </p:txBody>
      </p:sp>
      <p:sp>
        <p:nvSpPr>
          <p:cNvPr id="21511" name="テキスト ボックス 21510">
            <a:extLst>
              <a:ext uri="{FF2B5EF4-FFF2-40B4-BE49-F238E27FC236}">
                <a16:creationId xmlns:a16="http://schemas.microsoft.com/office/drawing/2014/main" id="{A0DF572C-149D-B36E-268E-6AA308A6B6FE}"/>
              </a:ext>
            </a:extLst>
          </p:cNvPr>
          <p:cNvSpPr txBox="1"/>
          <p:nvPr/>
        </p:nvSpPr>
        <p:spPr>
          <a:xfrm>
            <a:off x="5088579" y="2279901"/>
            <a:ext cx="3868367" cy="307777"/>
          </a:xfrm>
          <a:prstGeom prst="rect">
            <a:avLst/>
          </a:prstGeom>
          <a:noFill/>
        </p:spPr>
        <p:txBody>
          <a:bodyPr wrap="none" rtlCol="0">
            <a:spAutoFit/>
          </a:bodyPr>
          <a:lstStyle/>
          <a:p>
            <a:r>
              <a:rPr lang="ja-JP" altLang="en-US" sz="1400" dirty="0">
                <a:solidFill>
                  <a:srgbClr val="005BAD"/>
                </a:solidFill>
                <a:latin typeface="+mj-ea"/>
                <a:ea typeface="+mj-ea"/>
              </a:rPr>
              <a:t>住人の生活を支えるためにお金を使っています。</a:t>
            </a:r>
          </a:p>
        </p:txBody>
      </p:sp>
      <p:pic>
        <p:nvPicPr>
          <p:cNvPr id="22" name="Picture 29">
            <a:extLst>
              <a:ext uri="{FF2B5EF4-FFF2-40B4-BE49-F238E27FC236}">
                <a16:creationId xmlns:a16="http://schemas.microsoft.com/office/drawing/2014/main" id="{6645D454-3325-78DA-3395-5CB43AE4917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8148535" y="712048"/>
            <a:ext cx="923755" cy="104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テキスト ボックス 55">
            <a:extLst>
              <a:ext uri="{FF2B5EF4-FFF2-40B4-BE49-F238E27FC236}">
                <a16:creationId xmlns:a16="http://schemas.microsoft.com/office/drawing/2014/main" id="{740C8F71-03EE-4582-9AC9-43AD6862F7B0}"/>
              </a:ext>
            </a:extLst>
          </p:cNvPr>
          <p:cNvSpPr txBox="1"/>
          <p:nvPr/>
        </p:nvSpPr>
        <p:spPr>
          <a:xfrm>
            <a:off x="5299755" y="2684418"/>
            <a:ext cx="3487982" cy="4057289"/>
          </a:xfrm>
          <a:prstGeom prst="rect">
            <a:avLst/>
          </a:prstGeom>
          <a:noFill/>
        </p:spPr>
        <p:txBody>
          <a:bodyPr wrap="square" lIns="72000" tIns="36000" rIns="72000" bIns="36000" rtlCol="0">
            <a:noAutofit/>
          </a:bodyPr>
          <a:lstStyle/>
          <a:p>
            <a:pPr>
              <a:lnSpc>
                <a:spcPts val="1600"/>
              </a:lnSpc>
            </a:pPr>
            <a:r>
              <a:rPr lang="ja-JP" altLang="en-US" sz="1400" dirty="0">
                <a:latin typeface="+mn-ea"/>
                <a:ea typeface="+mn-ea"/>
              </a:rPr>
              <a:t>歳出のトップ５は、以下のとおりです。</a:t>
            </a:r>
            <a:endParaRPr lang="en-US" altLang="ja-JP" sz="1400" dirty="0">
              <a:latin typeface="+mn-ea"/>
              <a:ea typeface="+mn-ea"/>
            </a:endParaRPr>
          </a:p>
          <a:p>
            <a:pPr>
              <a:lnSpc>
                <a:spcPts val="1600"/>
              </a:lnSpc>
            </a:pPr>
            <a:endParaRPr lang="en-US" altLang="ja-JP" sz="1000" dirty="0">
              <a:latin typeface="+mn-ea"/>
            </a:endParaRPr>
          </a:p>
          <a:p>
            <a:pPr>
              <a:lnSpc>
                <a:spcPts val="1600"/>
              </a:lnSpc>
            </a:pPr>
            <a:r>
              <a:rPr lang="ja-JP" altLang="en-US" sz="1400" dirty="0">
                <a:solidFill>
                  <a:srgbClr val="E4B212"/>
                </a:solidFill>
                <a:latin typeface="+mn-ea"/>
                <a:ea typeface="+mn-ea"/>
              </a:rPr>
              <a:t>１．教育費</a:t>
            </a:r>
            <a:endParaRPr lang="en-US" altLang="ja-JP" sz="1400" dirty="0">
              <a:solidFill>
                <a:srgbClr val="E4B212"/>
              </a:solidFill>
              <a:latin typeface="+mn-ea"/>
              <a:ea typeface="+mn-ea"/>
            </a:endParaRPr>
          </a:p>
          <a:p>
            <a:pPr>
              <a:lnSpc>
                <a:spcPts val="1600"/>
              </a:lnSpc>
            </a:pPr>
            <a:r>
              <a:rPr lang="ja-JP" altLang="en-US" sz="1400" dirty="0">
                <a:latin typeface="+mn-ea"/>
                <a:ea typeface="+mn-ea"/>
              </a:rPr>
              <a:t>幼稚園や小・中学校、公民館、体育館の運営の費用など、教育全般に使うお金</a:t>
            </a:r>
            <a:endParaRPr lang="en-US" altLang="ja-JP" sz="1400" dirty="0">
              <a:latin typeface="+mn-ea"/>
            </a:endParaRPr>
          </a:p>
          <a:p>
            <a:pPr>
              <a:lnSpc>
                <a:spcPts val="1600"/>
              </a:lnSpc>
            </a:pPr>
            <a:endParaRPr lang="en-US" altLang="ja-JP" sz="1400" dirty="0">
              <a:latin typeface="+mn-ea"/>
              <a:ea typeface="+mn-ea"/>
            </a:endParaRPr>
          </a:p>
          <a:p>
            <a:pPr>
              <a:lnSpc>
                <a:spcPts val="1600"/>
              </a:lnSpc>
            </a:pPr>
            <a:r>
              <a:rPr lang="ja-JP" altLang="en-US" sz="1400" dirty="0">
                <a:solidFill>
                  <a:srgbClr val="3C9359"/>
                </a:solidFill>
                <a:latin typeface="+mn-ea"/>
              </a:rPr>
              <a:t>２．公債費</a:t>
            </a:r>
            <a:endParaRPr lang="en-US" altLang="ja-JP" sz="1400" dirty="0">
              <a:solidFill>
                <a:srgbClr val="3C9359"/>
              </a:solidFill>
              <a:latin typeface="+mn-ea"/>
            </a:endParaRPr>
          </a:p>
          <a:p>
            <a:pPr>
              <a:lnSpc>
                <a:spcPts val="1600"/>
              </a:lnSpc>
            </a:pPr>
            <a:r>
              <a:rPr lang="ja-JP" altLang="en-US" sz="1400" dirty="0">
                <a:latin typeface="+mn-ea"/>
              </a:rPr>
              <a:t>県債の元金の償還及び利子を支払うお金</a:t>
            </a:r>
          </a:p>
          <a:p>
            <a:pPr>
              <a:lnSpc>
                <a:spcPts val="1600"/>
              </a:lnSpc>
            </a:pPr>
            <a:r>
              <a:rPr lang="ja-JP" altLang="en-US" sz="1400" dirty="0">
                <a:latin typeface="+mn-ea"/>
                <a:ea typeface="+mn-ea"/>
              </a:rPr>
              <a:t>　</a:t>
            </a:r>
            <a:endParaRPr lang="en-US" altLang="ja-JP" sz="1400" dirty="0">
              <a:latin typeface="+mn-ea"/>
              <a:ea typeface="+mn-ea"/>
            </a:endParaRPr>
          </a:p>
          <a:p>
            <a:pPr>
              <a:lnSpc>
                <a:spcPts val="1600"/>
              </a:lnSpc>
            </a:pPr>
            <a:r>
              <a:rPr lang="ja-JP" altLang="en-US" sz="1400" dirty="0">
                <a:solidFill>
                  <a:schemeClr val="accent4">
                    <a:lumMod val="75000"/>
                  </a:schemeClr>
                </a:solidFill>
                <a:latin typeface="+mn-ea"/>
                <a:ea typeface="+mn-ea"/>
              </a:rPr>
              <a:t>３．福祉生活費</a:t>
            </a:r>
            <a:endParaRPr lang="en-US" altLang="ja-JP" sz="1400" dirty="0">
              <a:solidFill>
                <a:schemeClr val="accent4">
                  <a:lumMod val="75000"/>
                </a:schemeClr>
              </a:solidFill>
              <a:latin typeface="+mn-ea"/>
              <a:ea typeface="+mn-ea"/>
            </a:endParaRPr>
          </a:p>
          <a:p>
            <a:pPr>
              <a:lnSpc>
                <a:spcPts val="1600"/>
              </a:lnSpc>
            </a:pPr>
            <a:r>
              <a:rPr lang="ja-JP" altLang="en-US" sz="1400" dirty="0">
                <a:latin typeface="+mn-ea"/>
              </a:rPr>
              <a:t>児童、高齢者、障害者等のための福祉施設の整備、運営、生活保護等に使うお金</a:t>
            </a:r>
            <a:endParaRPr lang="en-US" altLang="ja-JP" sz="1400" dirty="0">
              <a:latin typeface="+mn-ea"/>
            </a:endParaRPr>
          </a:p>
          <a:p>
            <a:pPr>
              <a:lnSpc>
                <a:spcPts val="1600"/>
              </a:lnSpc>
            </a:pPr>
            <a:endParaRPr lang="en-US" altLang="ja-JP" sz="1400" dirty="0">
              <a:latin typeface="+mn-ea"/>
            </a:endParaRPr>
          </a:p>
          <a:p>
            <a:pPr>
              <a:lnSpc>
                <a:spcPts val="1600"/>
              </a:lnSpc>
            </a:pPr>
            <a:r>
              <a:rPr lang="ja-JP" altLang="en-US" sz="1400" dirty="0">
                <a:solidFill>
                  <a:schemeClr val="accent2">
                    <a:lumMod val="60000"/>
                    <a:lumOff val="40000"/>
                  </a:schemeClr>
                </a:solidFill>
                <a:latin typeface="+mn-ea"/>
                <a:ea typeface="+mn-ea"/>
              </a:rPr>
              <a:t>４．</a:t>
            </a:r>
            <a:r>
              <a:rPr lang="ja-JP" altLang="en-US" sz="1400" dirty="0">
                <a:solidFill>
                  <a:schemeClr val="accent2">
                    <a:lumMod val="60000"/>
                    <a:lumOff val="40000"/>
                  </a:schemeClr>
                </a:solidFill>
                <a:latin typeface="+mn-ea"/>
              </a:rPr>
              <a:t>土木費</a:t>
            </a:r>
            <a:endParaRPr lang="en-US" altLang="ja-JP" sz="1400" dirty="0">
              <a:solidFill>
                <a:schemeClr val="accent2">
                  <a:lumMod val="60000"/>
                  <a:lumOff val="40000"/>
                </a:schemeClr>
              </a:solidFill>
              <a:latin typeface="+mn-ea"/>
            </a:endParaRPr>
          </a:p>
          <a:p>
            <a:pPr>
              <a:lnSpc>
                <a:spcPts val="1600"/>
              </a:lnSpc>
            </a:pPr>
            <a:r>
              <a:rPr lang="ja-JP" altLang="en-US" sz="1400" dirty="0">
                <a:latin typeface="+mn-ea"/>
                <a:ea typeface="+mn-ea"/>
              </a:rPr>
              <a:t>道路やトンネル等の整備、老朽化対策、防災対策、維持管理の推進に使うお金</a:t>
            </a:r>
            <a:endParaRPr lang="en-US" altLang="ja-JP" sz="1400" dirty="0">
              <a:latin typeface="+mn-ea"/>
              <a:ea typeface="+mn-ea"/>
            </a:endParaRPr>
          </a:p>
          <a:p>
            <a:pPr>
              <a:lnSpc>
                <a:spcPts val="1600"/>
              </a:lnSpc>
            </a:pPr>
            <a:endParaRPr lang="en-US" altLang="ja-JP" sz="1400" dirty="0">
              <a:latin typeface="+mn-ea"/>
            </a:endParaRPr>
          </a:p>
          <a:p>
            <a:pPr>
              <a:lnSpc>
                <a:spcPts val="1600"/>
              </a:lnSpc>
            </a:pPr>
            <a:r>
              <a:rPr lang="ja-JP" altLang="en-US" sz="1400" dirty="0">
                <a:solidFill>
                  <a:srgbClr val="807DD4"/>
                </a:solidFill>
                <a:latin typeface="+mn-ea"/>
              </a:rPr>
              <a:t>５、農林水産業費</a:t>
            </a:r>
            <a:endParaRPr lang="en-US" altLang="ja-JP" sz="1400" dirty="0">
              <a:solidFill>
                <a:srgbClr val="807DD4"/>
              </a:solidFill>
              <a:latin typeface="+mn-ea"/>
              <a:ea typeface="+mn-ea"/>
            </a:endParaRPr>
          </a:p>
          <a:p>
            <a:pPr>
              <a:lnSpc>
                <a:spcPts val="1600"/>
              </a:lnSpc>
            </a:pPr>
            <a:r>
              <a:rPr lang="ja-JP" altLang="en-US" sz="1400" dirty="0">
                <a:latin typeface="+mn-ea"/>
              </a:rPr>
              <a:t>農林水産業の振興・支援</a:t>
            </a:r>
            <a:r>
              <a:rPr lang="ja-JP" altLang="en-US" sz="1400" dirty="0">
                <a:latin typeface="+mn-ea"/>
                <a:ea typeface="+mn-ea"/>
              </a:rPr>
              <a:t>に使うお金</a:t>
            </a:r>
            <a:endParaRPr lang="en-US" altLang="ja-JP" sz="1400" dirty="0">
              <a:latin typeface="+mn-ea"/>
            </a:endParaRPr>
          </a:p>
        </p:txBody>
      </p:sp>
      <p:sp>
        <p:nvSpPr>
          <p:cNvPr id="21517" name="角丸四角形 12">
            <a:extLst>
              <a:ext uri="{FF2B5EF4-FFF2-40B4-BE49-F238E27FC236}">
                <a16:creationId xmlns:a16="http://schemas.microsoft.com/office/drawing/2014/main" id="{4EF5B8E7-A643-9B11-943F-EBA8AA4E2FAB}"/>
              </a:ext>
            </a:extLst>
          </p:cNvPr>
          <p:cNvSpPr/>
          <p:nvPr/>
        </p:nvSpPr>
        <p:spPr bwMode="auto">
          <a:xfrm>
            <a:off x="5189166" y="2636896"/>
            <a:ext cx="3598571" cy="4057289"/>
          </a:xfrm>
          <a:prstGeom prst="roundRect">
            <a:avLst>
              <a:gd name="adj" fmla="val 1166"/>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680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400" b="0" i="0" u="none" strike="noStrike" cap="none" normalizeH="0" baseline="0" dirty="0">
              <a:ln>
                <a:noFill/>
              </a:ln>
              <a:solidFill>
                <a:schemeClr val="accent1"/>
              </a:solidFill>
              <a:effectLst/>
              <a:latin typeface="+mn-ea"/>
              <a:ea typeface="+mn-ea"/>
            </a:endParaRPr>
          </a:p>
        </p:txBody>
      </p:sp>
      <p:sp>
        <p:nvSpPr>
          <p:cNvPr id="21518" name="正方形/長方形 21517">
            <a:extLst>
              <a:ext uri="{FF2B5EF4-FFF2-40B4-BE49-F238E27FC236}">
                <a16:creationId xmlns:a16="http://schemas.microsoft.com/office/drawing/2014/main" id="{FE9C6062-0A5E-918A-0C6E-014A38ADEAB0}"/>
              </a:ext>
            </a:extLst>
          </p:cNvPr>
          <p:cNvSpPr/>
          <p:nvPr/>
        </p:nvSpPr>
        <p:spPr bwMode="auto">
          <a:xfrm>
            <a:off x="5882529" y="1902611"/>
            <a:ext cx="1846478" cy="325479"/>
          </a:xfrm>
          <a:prstGeom prst="rect">
            <a:avLst/>
          </a:prstGeom>
          <a:noFill/>
          <a:ln w="19050" cap="flat" cmpd="sng" algn="ctr">
            <a:solidFill>
              <a:schemeClr val="tx2">
                <a:lumMod val="75000"/>
                <a:lumOff val="25000"/>
              </a:schemeClr>
            </a:solidFill>
            <a:prstDash val="solid"/>
            <a:round/>
            <a:headEnd type="none" w="med" len="med"/>
            <a:tailEnd type="none" w="med" len="med"/>
          </a:ln>
          <a:effectLst/>
        </p:spPr>
        <p:txBody>
          <a:bodyPr vert="horz" wrap="square" lIns="72000" tIns="36000" rIns="108000" bIns="360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400" b="1" i="0" u="none" strike="noStrike" cap="none" normalizeH="0" baseline="0" dirty="0">
                <a:ln>
                  <a:noFill/>
                </a:ln>
                <a:effectLst/>
                <a:latin typeface="+mn-ea"/>
                <a:ea typeface="+mn-ea"/>
              </a:rPr>
              <a:t>グラフから見えてくる</a:t>
            </a:r>
          </a:p>
        </p:txBody>
      </p:sp>
      <p:sp>
        <p:nvSpPr>
          <p:cNvPr id="21519" name="Rectangle 8">
            <a:extLst>
              <a:ext uri="{FF2B5EF4-FFF2-40B4-BE49-F238E27FC236}">
                <a16:creationId xmlns:a16="http://schemas.microsoft.com/office/drawing/2014/main" id="{3EF506A4-2A70-C4EC-0EEF-AF31B7D745F4}"/>
              </a:ext>
            </a:extLst>
          </p:cNvPr>
          <p:cNvSpPr>
            <a:spLocks noChangeArrowheads="1"/>
          </p:cNvSpPr>
          <p:nvPr/>
        </p:nvSpPr>
        <p:spPr bwMode="auto">
          <a:xfrm>
            <a:off x="374960" y="1921913"/>
            <a:ext cx="4475905" cy="380553"/>
          </a:xfrm>
          <a:prstGeom prst="rect">
            <a:avLst/>
          </a:prstGeom>
          <a:noFill/>
          <a:ln w="19050">
            <a:solidFill>
              <a:schemeClr val="tx2">
                <a:lumMod val="75000"/>
                <a:lumOff val="25000"/>
              </a:schemeClr>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800" dirty="0">
                <a:solidFill>
                  <a:srgbClr val="000000"/>
                </a:solidFill>
                <a:latin typeface="+mn-ea"/>
                <a:ea typeface="+mn-ea"/>
                <a:cs typeface="メイリオ" panose="020B0604030504040204" pitchFamily="50" charset="-128"/>
              </a:rPr>
              <a:t>大分県の歳出の内訳（令和</a:t>
            </a:r>
            <a:r>
              <a:rPr lang="ja-JP" altLang="en-US" sz="1800" dirty="0">
                <a:latin typeface="+mn-ea"/>
                <a:ea typeface="+mn-ea"/>
                <a:cs typeface="メイリオ" panose="020B0604030504040204" pitchFamily="50" charset="-128"/>
              </a:rPr>
              <a:t>７</a:t>
            </a:r>
            <a:r>
              <a:rPr lang="ja-JP" altLang="en-US" sz="1800" dirty="0">
                <a:solidFill>
                  <a:srgbClr val="000000"/>
                </a:solidFill>
                <a:latin typeface="+mn-ea"/>
                <a:ea typeface="+mn-ea"/>
                <a:cs typeface="メイリオ" panose="020B0604030504040204" pitchFamily="50" charset="-128"/>
              </a:rPr>
              <a:t>年度当初予算）</a:t>
            </a:r>
          </a:p>
        </p:txBody>
      </p:sp>
      <p:grpSp>
        <p:nvGrpSpPr>
          <p:cNvPr id="11" name="グループ化 10">
            <a:extLst>
              <a:ext uri="{FF2B5EF4-FFF2-40B4-BE49-F238E27FC236}">
                <a16:creationId xmlns:a16="http://schemas.microsoft.com/office/drawing/2014/main" id="{01B1D6AB-7051-6BD3-7303-39F1BBE1A363}"/>
              </a:ext>
            </a:extLst>
          </p:cNvPr>
          <p:cNvGrpSpPr/>
          <p:nvPr/>
        </p:nvGrpSpPr>
        <p:grpSpPr>
          <a:xfrm>
            <a:off x="341886" y="2578053"/>
            <a:ext cx="3959403" cy="3800774"/>
            <a:chOff x="4468694" y="1777963"/>
            <a:chExt cx="3959403" cy="3800774"/>
          </a:xfrm>
        </p:grpSpPr>
        <p:sp>
          <p:nvSpPr>
            <p:cNvPr id="12" name="テキスト ボックス 11">
              <a:extLst>
                <a:ext uri="{FF2B5EF4-FFF2-40B4-BE49-F238E27FC236}">
                  <a16:creationId xmlns:a16="http://schemas.microsoft.com/office/drawing/2014/main" id="{616DAA1F-6DC9-C6FF-D988-B6B18D1FA25B}"/>
                </a:ext>
              </a:extLst>
            </p:cNvPr>
            <p:cNvSpPr txBox="1"/>
            <p:nvPr/>
          </p:nvSpPr>
          <p:spPr>
            <a:xfrm>
              <a:off x="6869474" y="2296930"/>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教育費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1,286</a:t>
              </a:r>
            </a:p>
            <a:p>
              <a:pPr algn="ctr"/>
              <a:r>
                <a:rPr kumimoji="1" lang="en-US" altLang="ja-JP" sz="1200" dirty="0">
                  <a:latin typeface="HGPｺﾞｼｯｸE" panose="020B0900000000000000" pitchFamily="50" charset="-128"/>
                  <a:ea typeface="HGPｺﾞｼｯｸE" panose="020B0900000000000000" pitchFamily="50" charset="-128"/>
                </a:rPr>
                <a:t>(18.3</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3" name="テキスト ボックス 12">
              <a:extLst>
                <a:ext uri="{FF2B5EF4-FFF2-40B4-BE49-F238E27FC236}">
                  <a16:creationId xmlns:a16="http://schemas.microsoft.com/office/drawing/2014/main" id="{587B624E-1522-8423-335C-D6EF561C4040}"/>
                </a:ext>
              </a:extLst>
            </p:cNvPr>
            <p:cNvSpPr txBox="1"/>
            <p:nvPr/>
          </p:nvSpPr>
          <p:spPr>
            <a:xfrm>
              <a:off x="7246514" y="4356547"/>
              <a:ext cx="1017007"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福祉生活費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760</a:t>
              </a:r>
            </a:p>
            <a:p>
              <a:pPr algn="ctr"/>
              <a:r>
                <a:rPr kumimoji="1" lang="en-US" altLang="ja-JP" sz="1200" dirty="0">
                  <a:latin typeface="HGPｺﾞｼｯｸE" panose="020B0900000000000000" pitchFamily="50" charset="-128"/>
                  <a:ea typeface="HGPｺﾞｼｯｸE" panose="020B0900000000000000" pitchFamily="50" charset="-128"/>
                </a:rPr>
                <a:t>(10.8</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4" name="テキスト ボックス 13">
              <a:extLst>
                <a:ext uri="{FF2B5EF4-FFF2-40B4-BE49-F238E27FC236}">
                  <a16:creationId xmlns:a16="http://schemas.microsoft.com/office/drawing/2014/main" id="{B3306BFF-BBA8-64E6-031F-2D5BF3AFC67F}"/>
                </a:ext>
              </a:extLst>
            </p:cNvPr>
            <p:cNvSpPr txBox="1"/>
            <p:nvPr/>
          </p:nvSpPr>
          <p:spPr>
            <a:xfrm>
              <a:off x="5038813" y="4292301"/>
              <a:ext cx="723462"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商工費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685</a:t>
              </a:r>
            </a:p>
            <a:p>
              <a:pPr algn="ct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(9.7</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5" name="テキスト ボックス 14">
              <a:extLst>
                <a:ext uri="{FF2B5EF4-FFF2-40B4-BE49-F238E27FC236}">
                  <a16:creationId xmlns:a16="http://schemas.microsoft.com/office/drawing/2014/main" id="{7A7A887D-0F4F-06D5-9EF1-6B98A3A0BC58}"/>
                </a:ext>
              </a:extLst>
            </p:cNvPr>
            <p:cNvSpPr txBox="1"/>
            <p:nvPr/>
          </p:nvSpPr>
          <p:spPr>
            <a:xfrm>
              <a:off x="4643058" y="3741416"/>
              <a:ext cx="1028005" cy="461665"/>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保健環境費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603</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(6.0</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6" name="テキスト ボックス 15">
              <a:extLst>
                <a:ext uri="{FF2B5EF4-FFF2-40B4-BE49-F238E27FC236}">
                  <a16:creationId xmlns:a16="http://schemas.microsoft.com/office/drawing/2014/main" id="{95B09EA5-DB2F-60F3-E4BF-DA7B63264C72}"/>
                </a:ext>
              </a:extLst>
            </p:cNvPr>
            <p:cNvSpPr txBox="1"/>
            <p:nvPr/>
          </p:nvSpPr>
          <p:spPr>
            <a:xfrm>
              <a:off x="4907370" y="2860110"/>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総務費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314</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(4.5</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7" name="テキスト ボックス 16">
              <a:extLst>
                <a:ext uri="{FF2B5EF4-FFF2-40B4-BE49-F238E27FC236}">
                  <a16:creationId xmlns:a16="http://schemas.microsoft.com/office/drawing/2014/main" id="{3460CA97-2DEA-0AAA-D66F-82DDAB0F661B}"/>
                </a:ext>
              </a:extLst>
            </p:cNvPr>
            <p:cNvSpPr txBox="1"/>
            <p:nvPr/>
          </p:nvSpPr>
          <p:spPr>
            <a:xfrm>
              <a:off x="4468694" y="1777963"/>
              <a:ext cx="1012563" cy="461665"/>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災害復旧費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250</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(3.6</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8" name="テキスト ボックス 17">
              <a:extLst>
                <a:ext uri="{FF2B5EF4-FFF2-40B4-BE49-F238E27FC236}">
                  <a16:creationId xmlns:a16="http://schemas.microsoft.com/office/drawing/2014/main" id="{302AEF7C-02F9-7A36-858D-5127F6357AE5}"/>
                </a:ext>
              </a:extLst>
            </p:cNvPr>
            <p:cNvSpPr txBox="1"/>
            <p:nvPr/>
          </p:nvSpPr>
          <p:spPr>
            <a:xfrm>
              <a:off x="5732328" y="2177017"/>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その他</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829</a:t>
              </a:r>
            </a:p>
            <a:p>
              <a:pPr algn="ctr"/>
              <a:r>
                <a:rPr kumimoji="1" lang="en-US" altLang="ja-JP" sz="1200" dirty="0">
                  <a:latin typeface="HGPｺﾞｼｯｸE" panose="020B0900000000000000" pitchFamily="50" charset="-128"/>
                  <a:ea typeface="HGPｺﾞｼｯｸE" panose="020B0900000000000000" pitchFamily="50" charset="-128"/>
                </a:rPr>
                <a:t>(11.8</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19" name="テキスト ボックス 18">
              <a:extLst>
                <a:ext uri="{FF2B5EF4-FFF2-40B4-BE49-F238E27FC236}">
                  <a16:creationId xmlns:a16="http://schemas.microsoft.com/office/drawing/2014/main" id="{D2606C0B-B07A-ED76-1FD5-04ACCBD5F24F}"/>
                </a:ext>
              </a:extLst>
            </p:cNvPr>
            <p:cNvSpPr txBox="1"/>
            <p:nvPr/>
          </p:nvSpPr>
          <p:spPr>
            <a:xfrm>
              <a:off x="5318492" y="4932406"/>
              <a:ext cx="1210820"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農林水産業費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503</a:t>
              </a:r>
            </a:p>
            <a:p>
              <a:pPr algn="ctr"/>
              <a:r>
                <a:rPr kumimoji="1" lang="en-US" altLang="ja-JP" sz="1200" dirty="0">
                  <a:latin typeface="HGPｺﾞｼｯｸE" panose="020B0900000000000000" pitchFamily="50" charset="-128"/>
                  <a:ea typeface="HGPｺﾞｼｯｸE" panose="020B0900000000000000" pitchFamily="50" charset="-128"/>
                </a:rPr>
                <a:t>(7.2</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0" name="テキスト ボックス 19">
              <a:extLst>
                <a:ext uri="{FF2B5EF4-FFF2-40B4-BE49-F238E27FC236}">
                  <a16:creationId xmlns:a16="http://schemas.microsoft.com/office/drawing/2014/main" id="{699325C7-683D-E206-F29C-B172B8BF942A}"/>
                </a:ext>
              </a:extLst>
            </p:cNvPr>
            <p:cNvSpPr txBox="1"/>
            <p:nvPr/>
          </p:nvSpPr>
          <p:spPr>
            <a:xfrm>
              <a:off x="6464667" y="4830794"/>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土木費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867</a:t>
              </a:r>
            </a:p>
            <a:p>
              <a:pPr algn="ctr"/>
              <a:r>
                <a:rPr kumimoji="1" lang="en-US" altLang="ja-JP" sz="1200" dirty="0">
                  <a:latin typeface="HGPｺﾞｼｯｸE" panose="020B0900000000000000" pitchFamily="50" charset="-128"/>
                  <a:ea typeface="HGPｺﾞｼｯｸE" panose="020B0900000000000000" pitchFamily="50" charset="-128"/>
                </a:rPr>
                <a:t>(12.3</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grpSp>
          <p:nvGrpSpPr>
            <p:cNvPr id="21" name="グループ化 20">
              <a:extLst>
                <a:ext uri="{FF2B5EF4-FFF2-40B4-BE49-F238E27FC236}">
                  <a16:creationId xmlns:a16="http://schemas.microsoft.com/office/drawing/2014/main" id="{E6D26ADC-A9AF-BE84-7504-BF72EE0F05C0}"/>
                </a:ext>
              </a:extLst>
            </p:cNvPr>
            <p:cNvGrpSpPr/>
            <p:nvPr/>
          </p:nvGrpSpPr>
          <p:grpSpPr>
            <a:xfrm>
              <a:off x="7624973" y="3380724"/>
              <a:ext cx="803124" cy="711569"/>
              <a:chOff x="7231605" y="4319390"/>
              <a:chExt cx="803124" cy="711569"/>
            </a:xfrm>
          </p:grpSpPr>
          <p:sp>
            <p:nvSpPr>
              <p:cNvPr id="29" name="テキスト ボックス 28">
                <a:extLst>
                  <a:ext uri="{FF2B5EF4-FFF2-40B4-BE49-F238E27FC236}">
                    <a16:creationId xmlns:a16="http://schemas.microsoft.com/office/drawing/2014/main" id="{E4FE27E5-40CD-DA2B-C372-AEC99DEA5BC0}"/>
                  </a:ext>
                </a:extLst>
              </p:cNvPr>
              <p:cNvSpPr txBox="1"/>
              <p:nvPr/>
            </p:nvSpPr>
            <p:spPr>
              <a:xfrm>
                <a:off x="7231605" y="4384628"/>
                <a:ext cx="803124" cy="646331"/>
              </a:xfrm>
              <a:prstGeom prst="rect">
                <a:avLst/>
              </a:prstGeom>
              <a:noFill/>
            </p:spPr>
            <p:txBody>
              <a:bodyPr wrap="square" rtlCol="0">
                <a:spAutoFit/>
              </a:bodyPr>
              <a:lstStyle/>
              <a:p>
                <a:pPr algn="ctr"/>
                <a:r>
                  <a:rPr kumimoji="1" lang="ja-JP" altLang="en-US" sz="1200" dirty="0">
                    <a:latin typeface="HGPｺﾞｼｯｸE" panose="020B0900000000000000" pitchFamily="50" charset="-128"/>
                    <a:ea typeface="HGPｺﾞｼｯｸE" panose="020B0900000000000000" pitchFamily="50" charset="-128"/>
                  </a:rPr>
                  <a:t>公債費</a:t>
                </a:r>
                <a:endParaRPr kumimoji="1" lang="en-US" altLang="ja-JP" sz="1200" dirty="0">
                  <a:latin typeface="HGPｺﾞｼｯｸE" panose="020B0900000000000000" pitchFamily="50" charset="-128"/>
                  <a:ea typeface="HGPｺﾞｼｯｸE" panose="020B0900000000000000" pitchFamily="50" charset="-128"/>
                </a:endParaRPr>
              </a:p>
              <a:p>
                <a:pPr algn="ctr"/>
                <a:r>
                  <a:rPr kumimoji="1" lang="en-US" altLang="ja-JP" sz="1200" dirty="0">
                    <a:latin typeface="HGPｺﾞｼｯｸE" panose="020B0900000000000000" pitchFamily="50" charset="-128"/>
                    <a:ea typeface="HGPｺﾞｼｯｸE" panose="020B0900000000000000" pitchFamily="50" charset="-128"/>
                  </a:rPr>
                  <a:t>828</a:t>
                </a:r>
              </a:p>
              <a:p>
                <a:pPr algn="ctr"/>
                <a:r>
                  <a:rPr kumimoji="1" lang="en-US" altLang="ja-JP" sz="1200" dirty="0">
                    <a:latin typeface="HGPｺﾞｼｯｸE" panose="020B0900000000000000" pitchFamily="50" charset="-128"/>
                    <a:ea typeface="HGPｺﾞｼｯｸE" panose="020B0900000000000000" pitchFamily="50" charset="-128"/>
                  </a:rPr>
                  <a:t>(11.8</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30" name="テキスト ボックス 29">
                <a:extLst>
                  <a:ext uri="{FF2B5EF4-FFF2-40B4-BE49-F238E27FC236}">
                    <a16:creationId xmlns:a16="http://schemas.microsoft.com/office/drawing/2014/main" id="{A7895844-4B8F-1489-FDC2-A9B6CC9A93FD}"/>
                  </a:ext>
                </a:extLst>
              </p:cNvPr>
              <p:cNvSpPr txBox="1"/>
              <p:nvPr/>
            </p:nvSpPr>
            <p:spPr>
              <a:xfrm>
                <a:off x="7321413" y="4319390"/>
                <a:ext cx="474810" cy="200055"/>
              </a:xfrm>
              <a:prstGeom prst="rect">
                <a:avLst/>
              </a:prstGeom>
              <a:noFill/>
            </p:spPr>
            <p:txBody>
              <a:bodyPr wrap="none" rtlCol="0">
                <a:spAutoFit/>
              </a:bodyPr>
              <a:lstStyle/>
              <a:p>
                <a:r>
                  <a:rPr kumimoji="1" lang="ja-JP" altLang="en-US" sz="700" dirty="0"/>
                  <a:t>こうさい</a:t>
                </a:r>
              </a:p>
            </p:txBody>
          </p:sp>
        </p:grpSp>
        <p:grpSp>
          <p:nvGrpSpPr>
            <p:cNvPr id="26" name="グループ化 25">
              <a:extLst>
                <a:ext uri="{FF2B5EF4-FFF2-40B4-BE49-F238E27FC236}">
                  <a16:creationId xmlns:a16="http://schemas.microsoft.com/office/drawing/2014/main" id="{F2A2981C-4FDA-1D09-8A1F-DFF3FB480139}"/>
                </a:ext>
              </a:extLst>
            </p:cNvPr>
            <p:cNvGrpSpPr/>
            <p:nvPr/>
          </p:nvGrpSpPr>
          <p:grpSpPr>
            <a:xfrm>
              <a:off x="4469986" y="3192400"/>
              <a:ext cx="989841" cy="530529"/>
              <a:chOff x="4758837" y="2631822"/>
              <a:chExt cx="989841" cy="530529"/>
            </a:xfrm>
          </p:grpSpPr>
          <p:sp>
            <p:nvSpPr>
              <p:cNvPr id="27" name="テキスト ボックス 26">
                <a:extLst>
                  <a:ext uri="{FF2B5EF4-FFF2-40B4-BE49-F238E27FC236}">
                    <a16:creationId xmlns:a16="http://schemas.microsoft.com/office/drawing/2014/main" id="{BF00FC83-BA33-B1BA-29A1-60541ADC54E8}"/>
                  </a:ext>
                </a:extLst>
              </p:cNvPr>
              <p:cNvSpPr txBox="1"/>
              <p:nvPr/>
            </p:nvSpPr>
            <p:spPr>
              <a:xfrm>
                <a:off x="4758837" y="2700686"/>
                <a:ext cx="989841" cy="461665"/>
              </a:xfrm>
              <a:prstGeom prst="rect">
                <a:avLst/>
              </a:prstGeom>
              <a:noFill/>
            </p:spPr>
            <p:txBody>
              <a:bodyPr wrap="square" rtlCol="0">
                <a:spAutoFit/>
              </a:bodyPr>
              <a:lstStyle/>
              <a:p>
                <a:r>
                  <a:rPr kumimoji="1" lang="ja-JP" altLang="en-US" sz="1200" dirty="0">
                    <a:latin typeface="HGPｺﾞｼｯｸE" panose="020B0900000000000000" pitchFamily="50" charset="-128"/>
                    <a:ea typeface="HGPｺﾞｼｯｸE" panose="020B0900000000000000" pitchFamily="50" charset="-128"/>
                  </a:rPr>
                  <a:t>警察費</a:t>
                </a:r>
                <a:endParaRPr kumimoji="1" lang="en-US" altLang="ja-JP" sz="1200" dirty="0">
                  <a:latin typeface="HGPｺﾞｼｯｸE" panose="020B0900000000000000" pitchFamily="50" charset="-128"/>
                  <a:ea typeface="HGPｺﾞｼｯｸE" panose="020B0900000000000000" pitchFamily="50" charset="-128"/>
                </a:endParaRPr>
              </a:p>
              <a:p>
                <a:r>
                  <a:rPr kumimoji="1" lang="en-US" altLang="ja-JP" sz="1200" dirty="0">
                    <a:latin typeface="HGPｺﾞｼｯｸE" panose="020B0900000000000000" pitchFamily="50" charset="-128"/>
                    <a:ea typeface="HGPｺﾞｼｯｸE" panose="020B0900000000000000" pitchFamily="50" charset="-128"/>
                  </a:rPr>
                  <a:t>282</a:t>
                </a:r>
                <a:r>
                  <a:rPr kumimoji="1" lang="ja-JP" altLang="en-US" sz="1200" dirty="0">
                    <a:latin typeface="HGPｺﾞｼｯｸE" panose="020B0900000000000000" pitchFamily="50" charset="-128"/>
                    <a:ea typeface="HGPｺﾞｼｯｸE" panose="020B0900000000000000" pitchFamily="50" charset="-128"/>
                  </a:rPr>
                  <a:t> </a:t>
                </a:r>
                <a:r>
                  <a:rPr kumimoji="1" lang="en-US" altLang="ja-JP" sz="1200" dirty="0">
                    <a:latin typeface="HGPｺﾞｼｯｸE" panose="020B0900000000000000" pitchFamily="50" charset="-128"/>
                    <a:ea typeface="HGPｺﾞｼｯｸE" panose="020B0900000000000000" pitchFamily="50" charset="-128"/>
                  </a:rPr>
                  <a:t>(4.0</a:t>
                </a:r>
                <a:r>
                  <a:rPr kumimoji="1" lang="ja-JP" altLang="en-US" sz="1200" dirty="0">
                    <a:latin typeface="HGPｺﾞｼｯｸE" panose="020B0900000000000000" pitchFamily="50" charset="-128"/>
                    <a:ea typeface="HGPｺﾞｼｯｸE" panose="020B0900000000000000" pitchFamily="50" charset="-128"/>
                  </a:rPr>
                  <a:t>％</a:t>
                </a:r>
                <a:r>
                  <a:rPr kumimoji="1" lang="en-US" altLang="ja-JP" sz="1200" dirty="0">
                    <a:latin typeface="HGPｺﾞｼｯｸE" panose="020B0900000000000000" pitchFamily="50" charset="-128"/>
                    <a:ea typeface="HGPｺﾞｼｯｸE" panose="020B0900000000000000" pitchFamily="50" charset="-128"/>
                  </a:rPr>
                  <a:t>)</a:t>
                </a:r>
              </a:p>
            </p:txBody>
          </p:sp>
          <p:sp>
            <p:nvSpPr>
              <p:cNvPr id="28" name="テキスト ボックス 27">
                <a:extLst>
                  <a:ext uri="{FF2B5EF4-FFF2-40B4-BE49-F238E27FC236}">
                    <a16:creationId xmlns:a16="http://schemas.microsoft.com/office/drawing/2014/main" id="{2EF01F9B-D992-AE50-C8B8-4BA7DADAF3FA}"/>
                  </a:ext>
                </a:extLst>
              </p:cNvPr>
              <p:cNvSpPr txBox="1"/>
              <p:nvPr/>
            </p:nvSpPr>
            <p:spPr>
              <a:xfrm>
                <a:off x="4758837" y="2631822"/>
                <a:ext cx="510076" cy="200055"/>
              </a:xfrm>
              <a:prstGeom prst="rect">
                <a:avLst/>
              </a:prstGeom>
              <a:noFill/>
            </p:spPr>
            <p:txBody>
              <a:bodyPr wrap="none" rtlCol="0">
                <a:spAutoFit/>
              </a:bodyPr>
              <a:lstStyle/>
              <a:p>
                <a:r>
                  <a:rPr kumimoji="1" lang="ja-JP" altLang="en-US" sz="700" dirty="0"/>
                  <a:t>けいさつ</a:t>
                </a:r>
              </a:p>
            </p:txBody>
          </p:sp>
        </p:grpSp>
      </p:grpSp>
      <p:cxnSp>
        <p:nvCxnSpPr>
          <p:cNvPr id="31" name="直線コネクタ 30">
            <a:extLst>
              <a:ext uri="{FF2B5EF4-FFF2-40B4-BE49-F238E27FC236}">
                <a16:creationId xmlns:a16="http://schemas.microsoft.com/office/drawing/2014/main" id="{5CFACC89-201F-2E96-38E9-B3AE97F2C77B}"/>
              </a:ext>
            </a:extLst>
          </p:cNvPr>
          <p:cNvCxnSpPr>
            <a:cxnSpLocks/>
          </p:cNvCxnSpPr>
          <p:nvPr/>
        </p:nvCxnSpPr>
        <p:spPr bwMode="auto">
          <a:xfrm flipH="1" flipV="1">
            <a:off x="950859" y="3067191"/>
            <a:ext cx="293937" cy="389596"/>
          </a:xfrm>
          <a:prstGeom prst="line">
            <a:avLst/>
          </a:prstGeom>
          <a:noFill/>
          <a:ln w="12700" cap="flat" cmpd="sng" algn="ctr">
            <a:solidFill>
              <a:schemeClr val="tx1"/>
            </a:solidFill>
            <a:prstDash val="solid"/>
            <a:round/>
            <a:headEnd type="oval" w="med" len="med"/>
            <a:tailEnd type="none" w="med" len="med"/>
          </a:ln>
          <a:effectLst/>
        </p:spPr>
      </p:cxnSp>
    </p:spTree>
    <p:custDataLst>
      <p:tags r:id="rId1"/>
    </p:custDataLst>
    <p:extLst>
      <p:ext uri="{BB962C8B-B14F-4D97-AF65-F5344CB8AC3E}">
        <p14:creationId xmlns:p14="http://schemas.microsoft.com/office/powerpoint/2010/main" val="372544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98B4CA44-C6AA-846B-FC19-AAFAE06F106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324549" y="824470"/>
            <a:ext cx="3991983" cy="4480372"/>
          </a:xfrm>
          <a:prstGeom prst="rect">
            <a:avLst/>
          </a:prstGeom>
        </p:spPr>
      </p:pic>
      <p:grpSp>
        <p:nvGrpSpPr>
          <p:cNvPr id="39" name="グループ化 38">
            <a:extLst>
              <a:ext uri="{FF2B5EF4-FFF2-40B4-BE49-F238E27FC236}">
                <a16:creationId xmlns:a16="http://schemas.microsoft.com/office/drawing/2014/main" id="{F66337BA-0271-C711-8E08-6A1358FAEE14}"/>
              </a:ext>
            </a:extLst>
          </p:cNvPr>
          <p:cNvGrpSpPr/>
          <p:nvPr/>
        </p:nvGrpSpPr>
        <p:grpSpPr>
          <a:xfrm>
            <a:off x="6383991" y="1089025"/>
            <a:ext cx="1982426" cy="1110346"/>
            <a:chOff x="1747258" y="1133884"/>
            <a:chExt cx="1982426" cy="1110346"/>
          </a:xfrm>
        </p:grpSpPr>
        <p:sp>
          <p:nvSpPr>
            <p:cNvPr id="48" name="楕円 47">
              <a:extLst>
                <a:ext uri="{FF2B5EF4-FFF2-40B4-BE49-F238E27FC236}">
                  <a16:creationId xmlns:a16="http://schemas.microsoft.com/office/drawing/2014/main" id="{A5DE2CC3-CFA2-649B-1937-D63522413876}"/>
                </a:ext>
              </a:extLst>
            </p:cNvPr>
            <p:cNvSpPr/>
            <p:nvPr/>
          </p:nvSpPr>
          <p:spPr bwMode="auto">
            <a:xfrm>
              <a:off x="1747258" y="1133884"/>
              <a:ext cx="1982426" cy="1110346"/>
            </a:xfrm>
            <a:prstGeom prst="ellipse">
              <a:avLst/>
            </a:prstGeom>
            <a:solidFill>
              <a:srgbClr val="DCD1F7"/>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49" name="テキスト ボックス 48">
              <a:extLst>
                <a:ext uri="{FF2B5EF4-FFF2-40B4-BE49-F238E27FC236}">
                  <a16:creationId xmlns:a16="http://schemas.microsoft.com/office/drawing/2014/main" id="{659BFC85-DA69-2916-B599-15619F75A33F}"/>
                </a:ext>
              </a:extLst>
            </p:cNvPr>
            <p:cNvSpPr txBox="1"/>
            <p:nvPr/>
          </p:nvSpPr>
          <p:spPr>
            <a:xfrm>
              <a:off x="1904361" y="1319487"/>
              <a:ext cx="1659429" cy="728084"/>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経済の</a:t>
              </a:r>
            </a:p>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グローバル化</a:t>
              </a:r>
            </a:p>
          </p:txBody>
        </p:sp>
      </p:grpSp>
      <p:grpSp>
        <p:nvGrpSpPr>
          <p:cNvPr id="15" name="グループ化 14">
            <a:extLst>
              <a:ext uri="{FF2B5EF4-FFF2-40B4-BE49-F238E27FC236}">
                <a16:creationId xmlns:a16="http://schemas.microsoft.com/office/drawing/2014/main" id="{9B430CD7-E653-C72E-B82C-A52A9F049ADF}"/>
              </a:ext>
            </a:extLst>
          </p:cNvPr>
          <p:cNvGrpSpPr/>
          <p:nvPr/>
        </p:nvGrpSpPr>
        <p:grpSpPr>
          <a:xfrm>
            <a:off x="2531645" y="964878"/>
            <a:ext cx="1982426" cy="1110346"/>
            <a:chOff x="1747258" y="1133884"/>
            <a:chExt cx="1982426" cy="1110346"/>
          </a:xfrm>
        </p:grpSpPr>
        <p:sp>
          <p:nvSpPr>
            <p:cNvPr id="9" name="楕円 8">
              <a:extLst>
                <a:ext uri="{FF2B5EF4-FFF2-40B4-BE49-F238E27FC236}">
                  <a16:creationId xmlns:a16="http://schemas.microsoft.com/office/drawing/2014/main" id="{D7934800-A460-8498-376A-F4E86FCA1817}"/>
                </a:ext>
              </a:extLst>
            </p:cNvPr>
            <p:cNvSpPr/>
            <p:nvPr/>
          </p:nvSpPr>
          <p:spPr bwMode="auto">
            <a:xfrm>
              <a:off x="1747258" y="1133884"/>
              <a:ext cx="1982426" cy="1110346"/>
            </a:xfrm>
            <a:prstGeom prst="ellipse">
              <a:avLst/>
            </a:prstGeom>
            <a:solidFill>
              <a:srgbClr val="BBD5FB"/>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35" name="テキスト ボックス 34">
              <a:extLst>
                <a:ext uri="{FF2B5EF4-FFF2-40B4-BE49-F238E27FC236}">
                  <a16:creationId xmlns:a16="http://schemas.microsoft.com/office/drawing/2014/main" id="{3820BC44-850C-C451-588C-DB7B28B240C5}"/>
                </a:ext>
              </a:extLst>
            </p:cNvPr>
            <p:cNvSpPr txBox="1"/>
            <p:nvPr/>
          </p:nvSpPr>
          <p:spPr>
            <a:xfrm>
              <a:off x="1747266" y="1427208"/>
              <a:ext cx="1973617" cy="63895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経済成長の停滞</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（デフレ・不況）</a:t>
              </a:r>
            </a:p>
          </p:txBody>
        </p:sp>
      </p:grpSp>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おわりに</a:t>
            </a:r>
          </a:p>
        </p:txBody>
      </p:sp>
      <p:sp>
        <p:nvSpPr>
          <p:cNvPr id="7" name="AutoShape 353">
            <a:extLst>
              <a:ext uri="{FF2B5EF4-FFF2-40B4-BE49-F238E27FC236}">
                <a16:creationId xmlns:a16="http://schemas.microsoft.com/office/drawing/2014/main" id="{C4C45C96-77F9-5881-C837-2E20E18DE474}"/>
              </a:ext>
            </a:extLst>
          </p:cNvPr>
          <p:cNvSpPr>
            <a:spLocks noChangeArrowheads="1"/>
          </p:cNvSpPr>
          <p:nvPr/>
        </p:nvSpPr>
        <p:spPr bwMode="auto">
          <a:xfrm>
            <a:off x="323851" y="5223353"/>
            <a:ext cx="8519134" cy="1229835"/>
          </a:xfrm>
          <a:prstGeom prst="roundRect">
            <a:avLst>
              <a:gd name="adj" fmla="val 0"/>
            </a:avLst>
          </a:prstGeom>
          <a:solidFill>
            <a:srgbClr val="CEECFE"/>
          </a:solidFill>
          <a:ln>
            <a:noFill/>
          </a:ln>
          <a:effectLst/>
        </p:spPr>
        <p:txBody>
          <a:bodyPr wrap="none" anchor="ctr"/>
          <a:lstStyle/>
          <a:p>
            <a:pPr defTabSz="838413" eaLnBrk="1" hangingPunct="1">
              <a:spcBef>
                <a:spcPct val="20000"/>
              </a:spcBef>
              <a:buFont typeface="Arial" charset="0"/>
              <a:buChar char="•"/>
              <a:defRP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8" name="テキスト ボックス 7">
            <a:extLst>
              <a:ext uri="{FF2B5EF4-FFF2-40B4-BE49-F238E27FC236}">
                <a16:creationId xmlns:a16="http://schemas.microsoft.com/office/drawing/2014/main" id="{39376161-C4C7-AEC9-73F4-808C41894E1D}"/>
              </a:ext>
            </a:extLst>
          </p:cNvPr>
          <p:cNvSpPr txBox="1">
            <a:spLocks/>
          </p:cNvSpPr>
          <p:nvPr/>
        </p:nvSpPr>
        <p:spPr>
          <a:xfrm>
            <a:off x="337348" y="5324024"/>
            <a:ext cx="8393293" cy="1066534"/>
          </a:xfrm>
          <a:prstGeom prst="rect">
            <a:avLst/>
          </a:prstGeom>
          <a:noFill/>
        </p:spPr>
        <p:txBody>
          <a:bodyPr wrap="square" rtlCol="0">
            <a:noAutofit/>
          </a:bodyPr>
          <a:lstStyle/>
          <a:p>
            <a:pPr marL="105750">
              <a:lnSpc>
                <a:spcPct val="120000"/>
              </a:lnSpc>
              <a:buClr>
                <a:srgbClr val="005BAD"/>
              </a:buClr>
            </a:pPr>
            <a:r>
              <a:rPr kumimoji="1" lang="ja-JP" altLang="en-US" dirty="0">
                <a:latin typeface="+mn-ea"/>
                <a:ea typeface="+mn-ea"/>
              </a:rPr>
              <a:t>税金を考えることは、日本の将来の姿を考えることにも通じます。</a:t>
            </a:r>
          </a:p>
          <a:p>
            <a:pPr marL="105750">
              <a:lnSpc>
                <a:spcPct val="120000"/>
              </a:lnSpc>
              <a:buClr>
                <a:srgbClr val="005BAD"/>
              </a:buClr>
            </a:pPr>
            <a:r>
              <a:rPr kumimoji="1" lang="ja-JP" altLang="en-US" dirty="0">
                <a:latin typeface="+mn-ea"/>
                <a:ea typeface="+mn-ea"/>
              </a:rPr>
              <a:t>様々な課題がある中、</a:t>
            </a:r>
            <a:r>
              <a:rPr kumimoji="1" lang="ja-JP" altLang="en-US" dirty="0">
                <a:solidFill>
                  <a:srgbClr val="FF0000"/>
                </a:solidFill>
                <a:latin typeface="+mn-ea"/>
                <a:ea typeface="+mn-ea"/>
              </a:rPr>
              <a:t>税金のあり方や国民の負担と受益（福祉・公共サービス）が</a:t>
            </a:r>
            <a:endParaRPr kumimoji="1" lang="en-US" altLang="ja-JP" dirty="0">
              <a:solidFill>
                <a:srgbClr val="FF0000"/>
              </a:solidFill>
              <a:latin typeface="+mn-ea"/>
              <a:ea typeface="+mn-ea"/>
            </a:endParaRPr>
          </a:p>
          <a:p>
            <a:pPr marL="105750">
              <a:lnSpc>
                <a:spcPct val="120000"/>
              </a:lnSpc>
              <a:buClr>
                <a:srgbClr val="005BAD"/>
              </a:buClr>
            </a:pPr>
            <a:r>
              <a:rPr kumimoji="1" lang="ja-JP" altLang="en-US" dirty="0">
                <a:solidFill>
                  <a:srgbClr val="FF0000"/>
                </a:solidFill>
                <a:latin typeface="+mn-ea"/>
                <a:ea typeface="+mn-ea"/>
              </a:rPr>
              <a:t>どうあるべきか</a:t>
            </a:r>
            <a:r>
              <a:rPr kumimoji="1" lang="ja-JP" altLang="en-US" dirty="0">
                <a:latin typeface="+mn-ea"/>
                <a:ea typeface="+mn-ea"/>
              </a:rPr>
              <a:t>、私たち一人ひとりが考えることが大切です。</a:t>
            </a:r>
          </a:p>
        </p:txBody>
      </p:sp>
      <p:grpSp>
        <p:nvGrpSpPr>
          <p:cNvPr id="16" name="グループ化 15">
            <a:extLst>
              <a:ext uri="{FF2B5EF4-FFF2-40B4-BE49-F238E27FC236}">
                <a16:creationId xmlns:a16="http://schemas.microsoft.com/office/drawing/2014/main" id="{F196BF4C-F280-022E-FF4C-38FC360D9263}"/>
              </a:ext>
            </a:extLst>
          </p:cNvPr>
          <p:cNvGrpSpPr/>
          <p:nvPr/>
        </p:nvGrpSpPr>
        <p:grpSpPr>
          <a:xfrm>
            <a:off x="536101" y="1973937"/>
            <a:ext cx="2220801" cy="1110346"/>
            <a:chOff x="1623672" y="1133884"/>
            <a:chExt cx="2220801" cy="1110346"/>
          </a:xfrm>
        </p:grpSpPr>
        <p:sp>
          <p:nvSpPr>
            <p:cNvPr id="17" name="楕円 16">
              <a:extLst>
                <a:ext uri="{FF2B5EF4-FFF2-40B4-BE49-F238E27FC236}">
                  <a16:creationId xmlns:a16="http://schemas.microsoft.com/office/drawing/2014/main" id="{414D78E0-0AA2-EA10-B0F4-217FCAAA0264}"/>
                </a:ext>
              </a:extLst>
            </p:cNvPr>
            <p:cNvSpPr/>
            <p:nvPr/>
          </p:nvSpPr>
          <p:spPr bwMode="auto">
            <a:xfrm>
              <a:off x="1747258" y="1133884"/>
              <a:ext cx="1982426" cy="1110346"/>
            </a:xfrm>
            <a:prstGeom prst="ellipse">
              <a:avLst/>
            </a:prstGeom>
            <a:solidFill>
              <a:srgbClr val="AEEAF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8" name="テキスト ボックス 17">
              <a:extLst>
                <a:ext uri="{FF2B5EF4-FFF2-40B4-BE49-F238E27FC236}">
                  <a16:creationId xmlns:a16="http://schemas.microsoft.com/office/drawing/2014/main" id="{CA3C4DA9-F97F-4596-B634-52453C37DCFB}"/>
                </a:ext>
              </a:extLst>
            </p:cNvPr>
            <p:cNvSpPr txBox="1"/>
            <p:nvPr/>
          </p:nvSpPr>
          <p:spPr>
            <a:xfrm>
              <a:off x="1623672" y="1343984"/>
              <a:ext cx="2220801" cy="638957"/>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財政赤字</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（財政健全化・歳出の見直し）</a:t>
              </a:r>
            </a:p>
          </p:txBody>
        </p:sp>
      </p:grpSp>
      <p:grpSp>
        <p:nvGrpSpPr>
          <p:cNvPr id="19" name="グループ化 18">
            <a:extLst>
              <a:ext uri="{FF2B5EF4-FFF2-40B4-BE49-F238E27FC236}">
                <a16:creationId xmlns:a16="http://schemas.microsoft.com/office/drawing/2014/main" id="{D803C19F-EB62-3DEA-F463-2A8BF023478F}"/>
              </a:ext>
            </a:extLst>
          </p:cNvPr>
          <p:cNvGrpSpPr/>
          <p:nvPr/>
        </p:nvGrpSpPr>
        <p:grpSpPr>
          <a:xfrm>
            <a:off x="337348" y="3517943"/>
            <a:ext cx="1982426" cy="1110346"/>
            <a:chOff x="1747258" y="1133884"/>
            <a:chExt cx="1982426" cy="1110346"/>
          </a:xfrm>
        </p:grpSpPr>
        <p:sp>
          <p:nvSpPr>
            <p:cNvPr id="20" name="楕円 19">
              <a:extLst>
                <a:ext uri="{FF2B5EF4-FFF2-40B4-BE49-F238E27FC236}">
                  <a16:creationId xmlns:a16="http://schemas.microsoft.com/office/drawing/2014/main" id="{2A3EB963-331D-2E5B-3136-5F3C5915FF99}"/>
                </a:ext>
              </a:extLst>
            </p:cNvPr>
            <p:cNvSpPr/>
            <p:nvPr/>
          </p:nvSpPr>
          <p:spPr bwMode="auto">
            <a:xfrm>
              <a:off x="1747258" y="1133884"/>
              <a:ext cx="1982426" cy="1110346"/>
            </a:xfrm>
            <a:prstGeom prst="ellipse">
              <a:avLst/>
            </a:prstGeom>
            <a:solidFill>
              <a:srgbClr val="BAF08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21" name="テキスト ボックス 20">
              <a:extLst>
                <a:ext uri="{FF2B5EF4-FFF2-40B4-BE49-F238E27FC236}">
                  <a16:creationId xmlns:a16="http://schemas.microsoft.com/office/drawing/2014/main" id="{7E049168-B564-8C1D-D00C-5CCFEA9219A8}"/>
                </a:ext>
              </a:extLst>
            </p:cNvPr>
            <p:cNvSpPr txBox="1"/>
            <p:nvPr/>
          </p:nvSpPr>
          <p:spPr>
            <a:xfrm>
              <a:off x="2128780" y="1339670"/>
              <a:ext cx="1210589" cy="707886"/>
            </a:xfrm>
            <a:prstGeom prst="rect">
              <a:avLst/>
            </a:prstGeom>
            <a:noFill/>
          </p:spPr>
          <p:txBody>
            <a:bodyPr wrap="none" rtlCol="0">
              <a:spAutoFit/>
            </a:bodyPr>
            <a:lstStyle/>
            <a:p>
              <a:pPr algn="ctr" defTabSz="390997" eaLnBrk="1" fontAlgn="auto" hangingPunct="1">
                <a:spcBef>
                  <a:spcPts val="0"/>
                </a:spcBef>
                <a:spcAft>
                  <a:spcPts val="0"/>
                </a:spcAft>
              </a:pPr>
              <a:r>
                <a:rPr lang="ja-JP" altLang="en-US" sz="2000" dirty="0">
                  <a:solidFill>
                    <a:prstClr val="black"/>
                  </a:solidFill>
                  <a:latin typeface="+mn-ea"/>
                  <a:ea typeface="+mn-ea"/>
                </a:rPr>
                <a:t>公債の</a:t>
              </a:r>
            </a:p>
            <a:p>
              <a:pPr algn="ctr" defTabSz="390997" eaLnBrk="1" fontAlgn="auto" hangingPunct="1">
                <a:spcBef>
                  <a:spcPts val="0"/>
                </a:spcBef>
                <a:spcAft>
                  <a:spcPts val="0"/>
                </a:spcAft>
              </a:pPr>
              <a:r>
                <a:rPr lang="ja-JP" altLang="en-US" sz="2000" dirty="0">
                  <a:solidFill>
                    <a:prstClr val="black"/>
                  </a:solidFill>
                  <a:latin typeface="+mn-ea"/>
                  <a:ea typeface="+mn-ea"/>
                </a:rPr>
                <a:t>債務残高</a:t>
              </a:r>
            </a:p>
          </p:txBody>
        </p:sp>
      </p:grpSp>
      <p:grpSp>
        <p:nvGrpSpPr>
          <p:cNvPr id="50" name="グループ化 49">
            <a:extLst>
              <a:ext uri="{FF2B5EF4-FFF2-40B4-BE49-F238E27FC236}">
                <a16:creationId xmlns:a16="http://schemas.microsoft.com/office/drawing/2014/main" id="{4B71D341-9C0A-B2AF-B026-54C270A4F64C}"/>
              </a:ext>
            </a:extLst>
          </p:cNvPr>
          <p:cNvGrpSpPr/>
          <p:nvPr/>
        </p:nvGrpSpPr>
        <p:grpSpPr>
          <a:xfrm>
            <a:off x="6790325" y="2499960"/>
            <a:ext cx="1982426" cy="1110346"/>
            <a:chOff x="1747258" y="1133884"/>
            <a:chExt cx="1982426" cy="1110346"/>
          </a:xfrm>
        </p:grpSpPr>
        <p:sp>
          <p:nvSpPr>
            <p:cNvPr id="51" name="楕円 50">
              <a:extLst>
                <a:ext uri="{FF2B5EF4-FFF2-40B4-BE49-F238E27FC236}">
                  <a16:creationId xmlns:a16="http://schemas.microsoft.com/office/drawing/2014/main" id="{48705674-673A-9F1C-008C-15993B7A10D2}"/>
                </a:ext>
              </a:extLst>
            </p:cNvPr>
            <p:cNvSpPr/>
            <p:nvPr/>
          </p:nvSpPr>
          <p:spPr bwMode="auto">
            <a:xfrm>
              <a:off x="1747258" y="1133884"/>
              <a:ext cx="1982426" cy="1110346"/>
            </a:xfrm>
            <a:prstGeom prst="ellipse">
              <a:avLst/>
            </a:prstGeom>
            <a:solidFill>
              <a:srgbClr val="FBD1ED"/>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52" name="テキスト ボックス 51">
              <a:extLst>
                <a:ext uri="{FF2B5EF4-FFF2-40B4-BE49-F238E27FC236}">
                  <a16:creationId xmlns:a16="http://schemas.microsoft.com/office/drawing/2014/main" id="{CE24159F-783F-9F80-3A5A-67B12B9DB81C}"/>
                </a:ext>
              </a:extLst>
            </p:cNvPr>
            <p:cNvSpPr txBox="1"/>
            <p:nvPr/>
          </p:nvSpPr>
          <p:spPr>
            <a:xfrm>
              <a:off x="1890943" y="1321614"/>
              <a:ext cx="1709122" cy="875945"/>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少子高齢化</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（社会保障費の増加、</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働き手の減少）</a:t>
              </a:r>
            </a:p>
          </p:txBody>
        </p:sp>
      </p:grpSp>
      <p:grpSp>
        <p:nvGrpSpPr>
          <p:cNvPr id="53" name="グループ化 52">
            <a:extLst>
              <a:ext uri="{FF2B5EF4-FFF2-40B4-BE49-F238E27FC236}">
                <a16:creationId xmlns:a16="http://schemas.microsoft.com/office/drawing/2014/main" id="{F7FC771C-77C4-1975-2CE9-6A06FD1D3803}"/>
              </a:ext>
            </a:extLst>
          </p:cNvPr>
          <p:cNvGrpSpPr/>
          <p:nvPr/>
        </p:nvGrpSpPr>
        <p:grpSpPr>
          <a:xfrm>
            <a:off x="5967738" y="3751365"/>
            <a:ext cx="2398679" cy="1347913"/>
            <a:chOff x="1686673" y="1133884"/>
            <a:chExt cx="2094805" cy="1110346"/>
          </a:xfrm>
        </p:grpSpPr>
        <p:sp>
          <p:nvSpPr>
            <p:cNvPr id="54" name="楕円 53">
              <a:extLst>
                <a:ext uri="{FF2B5EF4-FFF2-40B4-BE49-F238E27FC236}">
                  <a16:creationId xmlns:a16="http://schemas.microsoft.com/office/drawing/2014/main" id="{0ED9254F-011E-1F65-75BC-5D707B8A29FF}"/>
                </a:ext>
              </a:extLst>
            </p:cNvPr>
            <p:cNvSpPr/>
            <p:nvPr/>
          </p:nvSpPr>
          <p:spPr bwMode="auto">
            <a:xfrm>
              <a:off x="1747258" y="1133884"/>
              <a:ext cx="1982426" cy="1110346"/>
            </a:xfrm>
            <a:prstGeom prst="ellipse">
              <a:avLst/>
            </a:prstGeom>
            <a:solidFill>
              <a:srgbClr val="FFD7C5"/>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55" name="テキスト ボックス 54">
              <a:extLst>
                <a:ext uri="{FF2B5EF4-FFF2-40B4-BE49-F238E27FC236}">
                  <a16:creationId xmlns:a16="http://schemas.microsoft.com/office/drawing/2014/main" id="{DC58E151-ACB1-0A13-5561-FD4C75108DD7}"/>
                </a:ext>
              </a:extLst>
            </p:cNvPr>
            <p:cNvSpPr txBox="1"/>
            <p:nvPr/>
          </p:nvSpPr>
          <p:spPr>
            <a:xfrm>
              <a:off x="1686673" y="1288518"/>
              <a:ext cx="2094805" cy="875945"/>
            </a:xfrm>
            <a:prstGeom prst="rect">
              <a:avLst/>
            </a:prstGeom>
            <a:noFill/>
          </p:spPr>
          <p:txBody>
            <a:bodyPr wrap="none" rtlCol="0">
              <a:spAutoFit/>
            </a:bodyPr>
            <a:lstStyle/>
            <a:p>
              <a:pPr algn="ctr" defTabSz="390997" eaLnBrk="1" fontAlgn="auto" hangingPunct="1">
                <a:lnSpc>
                  <a:spcPct val="110000"/>
                </a:lnSpc>
                <a:spcBef>
                  <a:spcPts val="0"/>
                </a:spcBef>
                <a:spcAft>
                  <a:spcPts val="0"/>
                </a:spcAft>
              </a:pPr>
              <a:r>
                <a:rPr lang="ja-JP" altLang="en-US" sz="2000" dirty="0">
                  <a:solidFill>
                    <a:prstClr val="black"/>
                  </a:solidFill>
                  <a:latin typeface="+mn-ea"/>
                  <a:ea typeface="+mn-ea"/>
                </a:rPr>
                <a:t>雇用環境の変化</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（非正規労働者の増加、</a:t>
              </a:r>
            </a:p>
            <a:p>
              <a:pPr algn="ctr" defTabSz="390997" eaLnBrk="1" fontAlgn="auto" hangingPunct="1">
                <a:lnSpc>
                  <a:spcPct val="110000"/>
                </a:lnSpc>
                <a:spcBef>
                  <a:spcPts val="0"/>
                </a:spcBef>
                <a:spcAft>
                  <a:spcPts val="0"/>
                </a:spcAft>
              </a:pPr>
              <a:r>
                <a:rPr lang="ja-JP" altLang="en-US" sz="1400" spc="-90" dirty="0">
                  <a:solidFill>
                    <a:prstClr val="black"/>
                  </a:solidFill>
                  <a:latin typeface="+mn-ea"/>
                  <a:ea typeface="+mn-ea"/>
                </a:rPr>
                <a:t>外国人労働者の受け入れ）</a:t>
              </a:r>
            </a:p>
          </p:txBody>
        </p:sp>
      </p:gr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24</a:t>
            </a:fld>
            <a:endParaRPr lang="en-US" altLang="ja-JP" dirty="0"/>
          </a:p>
        </p:txBody>
      </p:sp>
    </p:spTree>
    <p:extLst>
      <p:ext uri="{BB962C8B-B14F-4D97-AF65-F5344CB8AC3E}">
        <p14:creationId xmlns:p14="http://schemas.microsoft.com/office/powerpoint/2010/main" val="13639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wipe(left)">
                                      <p:cBhvr>
                                        <p:cTn id="33" dur="1580"/>
                                        <p:tgtEl>
                                          <p:spTgt spid="8">
                                            <p:txEl>
                                              <p:pRg st="0" end="0"/>
                                            </p:txEl>
                                          </p:spTgt>
                                        </p:tgtEl>
                                      </p:cBhvr>
                                    </p:animEffect>
                                  </p:childTnLst>
                                </p:cTn>
                              </p:par>
                            </p:childTnLst>
                          </p:cTn>
                        </p:par>
                        <p:par>
                          <p:cTn id="34" fill="hold">
                            <p:stCondLst>
                              <p:cond delay="1580"/>
                            </p:stCondLst>
                            <p:childTnLst>
                              <p:par>
                                <p:cTn id="35" presetID="22" presetClass="entr" presetSubtype="8" fill="hold" nodeType="after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wipe(left)">
                                      <p:cBhvr>
                                        <p:cTn id="37" dur="1800"/>
                                        <p:tgtEl>
                                          <p:spTgt spid="8">
                                            <p:txEl>
                                              <p:pRg st="1" end="1"/>
                                            </p:txEl>
                                          </p:spTgt>
                                        </p:tgtEl>
                                      </p:cBhvr>
                                    </p:animEffect>
                                  </p:childTnLst>
                                </p:cTn>
                              </p:par>
                            </p:childTnLst>
                          </p:cTn>
                        </p:par>
                        <p:par>
                          <p:cTn id="38" fill="hold">
                            <p:stCondLst>
                              <p:cond delay="3380"/>
                            </p:stCondLst>
                            <p:childTnLst>
                              <p:par>
                                <p:cTn id="39" presetID="22" presetClass="entr" presetSubtype="8" fill="hold" nodeType="after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wipe(left)">
                                      <p:cBhvr>
                                        <p:cTn id="41" dur="16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4">
            <a:extLst>
              <a:ext uri="{FF2B5EF4-FFF2-40B4-BE49-F238E27FC236}">
                <a16:creationId xmlns:a16="http://schemas.microsoft.com/office/drawing/2014/main" id="{E7567949-C1F6-D123-03D9-62390A12E36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国税庁ホームページの紹介</a:t>
            </a:r>
          </a:p>
        </p:txBody>
      </p:sp>
      <p:sp>
        <p:nvSpPr>
          <p:cNvPr id="56" name="スライド番号プレースホルダー 55">
            <a:extLst>
              <a:ext uri="{FF2B5EF4-FFF2-40B4-BE49-F238E27FC236}">
                <a16:creationId xmlns:a16="http://schemas.microsoft.com/office/drawing/2014/main" id="{060D849A-B1D9-ED8E-D3D7-69D86DA2B8C2}"/>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25</a:t>
            </a:fld>
            <a:endParaRPr lang="en-US" altLang="ja-JP" dirty="0"/>
          </a:p>
        </p:txBody>
      </p:sp>
      <p:sp>
        <p:nvSpPr>
          <p:cNvPr id="25" name="Text Box 12">
            <a:extLst>
              <a:ext uri="{FF2B5EF4-FFF2-40B4-BE49-F238E27FC236}">
                <a16:creationId xmlns:a16="http://schemas.microsoft.com/office/drawing/2014/main" id="{F842B513-5A15-4235-9E8A-70E380B5267A}"/>
              </a:ext>
            </a:extLst>
          </p:cNvPr>
          <p:cNvSpPr txBox="1">
            <a:spLocks noChangeArrowheads="1"/>
          </p:cNvSpPr>
          <p:nvPr/>
        </p:nvSpPr>
        <p:spPr bwMode="auto">
          <a:xfrm>
            <a:off x="190151" y="926462"/>
            <a:ext cx="8347157" cy="384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lnSpc>
                <a:spcPct val="130000"/>
              </a:lnSpc>
              <a:spcBef>
                <a:spcPct val="0"/>
              </a:spcBef>
              <a:buNone/>
            </a:pPr>
            <a:r>
              <a:rPr lang="ja-JP" altLang="en-US" sz="1700" dirty="0">
                <a:solidFill>
                  <a:srgbClr val="005BAD"/>
                </a:solidFill>
                <a:latin typeface="HGPｺﾞｼｯｸE" panose="020B0900000000000000" pitchFamily="50" charset="-128"/>
                <a:ea typeface="HGPｺﾞｼｯｸE" panose="020B0900000000000000" pitchFamily="50" charset="-128"/>
              </a:rPr>
              <a:t>税金について、もっと詳しく知りたい人は、国税庁ホームページの「税の学習コーナー」へ。</a:t>
            </a:r>
          </a:p>
        </p:txBody>
      </p:sp>
      <p:pic>
        <p:nvPicPr>
          <p:cNvPr id="27" name="図 26">
            <a:extLst>
              <a:ext uri="{FF2B5EF4-FFF2-40B4-BE49-F238E27FC236}">
                <a16:creationId xmlns:a16="http://schemas.microsoft.com/office/drawing/2014/main" id="{86AEF594-01AF-46D7-A775-885862327B51}"/>
              </a:ext>
            </a:extLst>
          </p:cNvPr>
          <p:cNvPicPr>
            <a:picLocks noChangeAspect="1"/>
          </p:cNvPicPr>
          <p:nvPr/>
        </p:nvPicPr>
        <p:blipFill>
          <a:blip r:embed="rId3"/>
          <a:stretch>
            <a:fillRect/>
          </a:stretch>
        </p:blipFill>
        <p:spPr>
          <a:xfrm>
            <a:off x="8261595" y="62531"/>
            <a:ext cx="606279" cy="602069"/>
          </a:xfrm>
          <a:prstGeom prst="rect">
            <a:avLst/>
          </a:prstGeom>
        </p:spPr>
      </p:pic>
      <p:grpSp>
        <p:nvGrpSpPr>
          <p:cNvPr id="7" name="グループ化 6">
            <a:extLst>
              <a:ext uri="{FF2B5EF4-FFF2-40B4-BE49-F238E27FC236}">
                <a16:creationId xmlns:a16="http://schemas.microsoft.com/office/drawing/2014/main" id="{011F2541-3ADE-AB84-04E6-371BBB0FAB2F}"/>
              </a:ext>
            </a:extLst>
          </p:cNvPr>
          <p:cNvGrpSpPr/>
          <p:nvPr/>
        </p:nvGrpSpPr>
        <p:grpSpPr>
          <a:xfrm>
            <a:off x="402725" y="1501288"/>
            <a:ext cx="2006355" cy="1408734"/>
            <a:chOff x="276126" y="4999439"/>
            <a:chExt cx="2070467" cy="1453749"/>
          </a:xfrm>
        </p:grpSpPr>
        <p:pic>
          <p:nvPicPr>
            <p:cNvPr id="3" name="図 2" descr="コンピュータ が含まれている画像&#10;&#10;自動的に生成された説明">
              <a:extLst>
                <a:ext uri="{FF2B5EF4-FFF2-40B4-BE49-F238E27FC236}">
                  <a16:creationId xmlns:a16="http://schemas.microsoft.com/office/drawing/2014/main" id="{C945A88D-D1C4-5250-26B5-0E97BB3CFB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126" y="4999439"/>
              <a:ext cx="2070467" cy="1453749"/>
            </a:xfrm>
            <a:prstGeom prst="rect">
              <a:avLst/>
            </a:prstGeom>
          </p:spPr>
        </p:pic>
        <p:pic>
          <p:nvPicPr>
            <p:cNvPr id="5" name="図 4">
              <a:extLst>
                <a:ext uri="{FF2B5EF4-FFF2-40B4-BE49-F238E27FC236}">
                  <a16:creationId xmlns:a16="http://schemas.microsoft.com/office/drawing/2014/main" id="{0FE9B8AF-148E-A682-50C5-8D21134978D3}"/>
                </a:ext>
              </a:extLst>
            </p:cNvPr>
            <p:cNvPicPr>
              <a:picLocks noChangeAspect="1"/>
            </p:cNvPicPr>
            <p:nvPr/>
          </p:nvPicPr>
          <p:blipFill>
            <a:blip r:embed="rId5"/>
            <a:stretch>
              <a:fillRect/>
            </a:stretch>
          </p:blipFill>
          <p:spPr>
            <a:xfrm>
              <a:off x="1217079" y="5450114"/>
              <a:ext cx="548824" cy="413743"/>
            </a:xfrm>
            <a:prstGeom prst="rect">
              <a:avLst/>
            </a:prstGeom>
            <a:ln w="28575">
              <a:noFill/>
            </a:ln>
          </p:spPr>
        </p:pic>
      </p:grpSp>
      <p:sp>
        <p:nvSpPr>
          <p:cNvPr id="4" name="フリーフォーム: 図形 3">
            <a:extLst>
              <a:ext uri="{FF2B5EF4-FFF2-40B4-BE49-F238E27FC236}">
                <a16:creationId xmlns:a16="http://schemas.microsoft.com/office/drawing/2014/main" id="{85273A7B-58F3-2FB4-A09A-472D7AE38EE8}"/>
              </a:ext>
            </a:extLst>
          </p:cNvPr>
          <p:cNvSpPr/>
          <p:nvPr/>
        </p:nvSpPr>
        <p:spPr bwMode="auto">
          <a:xfrm flipV="1">
            <a:off x="1847088" y="1571525"/>
            <a:ext cx="1024698" cy="4410992"/>
          </a:xfrm>
          <a:custGeom>
            <a:avLst/>
            <a:gdLst>
              <a:gd name="connsiteX0" fmla="*/ 1553379 w 1575412"/>
              <a:gd name="connsiteY0" fmla="*/ 0 h 4616068"/>
              <a:gd name="connsiteX1" fmla="*/ 0 w 1575412"/>
              <a:gd name="connsiteY1" fmla="*/ 3888955 h 4616068"/>
              <a:gd name="connsiteX2" fmla="*/ 0 w 1575412"/>
              <a:gd name="connsiteY2" fmla="*/ 4318612 h 4616068"/>
              <a:gd name="connsiteX3" fmla="*/ 550844 w 1575412"/>
              <a:gd name="connsiteY3" fmla="*/ 4329629 h 4616068"/>
              <a:gd name="connsiteX4" fmla="*/ 1575412 w 1575412"/>
              <a:gd name="connsiteY4" fmla="*/ 4616068 h 4616068"/>
              <a:gd name="connsiteX5" fmla="*/ 1553379 w 1575412"/>
              <a:gd name="connsiteY5" fmla="*/ 66102 h 4616068"/>
              <a:gd name="connsiteX6" fmla="*/ 1553379 w 1575412"/>
              <a:gd name="connsiteY6" fmla="*/ 0 h 4616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75412" h="4616068">
                <a:moveTo>
                  <a:pt x="1553379" y="0"/>
                </a:moveTo>
                <a:lnTo>
                  <a:pt x="0" y="3888955"/>
                </a:lnTo>
                <a:lnTo>
                  <a:pt x="0" y="4318612"/>
                </a:lnTo>
                <a:lnTo>
                  <a:pt x="550844" y="4329629"/>
                </a:lnTo>
                <a:lnTo>
                  <a:pt x="1575412" y="4616068"/>
                </a:lnTo>
                <a:lnTo>
                  <a:pt x="1553379" y="66102"/>
                </a:lnTo>
                <a:lnTo>
                  <a:pt x="1553379" y="0"/>
                </a:lnTo>
                <a:close/>
              </a:path>
            </a:pathLst>
          </a:custGeom>
          <a:solidFill>
            <a:srgbClr val="AFF0FF">
              <a:alpha val="40000"/>
            </a:srgbClr>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nvGrpSpPr>
          <p:cNvPr id="8" name="グループ化 7">
            <a:extLst>
              <a:ext uri="{FF2B5EF4-FFF2-40B4-BE49-F238E27FC236}">
                <a16:creationId xmlns:a16="http://schemas.microsoft.com/office/drawing/2014/main" id="{227777BC-DE72-6F4B-5665-EE17DD22BCD4}"/>
              </a:ext>
            </a:extLst>
          </p:cNvPr>
          <p:cNvGrpSpPr/>
          <p:nvPr/>
        </p:nvGrpSpPr>
        <p:grpSpPr>
          <a:xfrm>
            <a:off x="287921" y="6410880"/>
            <a:ext cx="8532000" cy="374400"/>
            <a:chOff x="322211" y="6410880"/>
            <a:chExt cx="8532000" cy="374400"/>
          </a:xfrm>
        </p:grpSpPr>
        <p:sp>
          <p:nvSpPr>
            <p:cNvPr id="9" name="正方形/長方形 8">
              <a:extLst>
                <a:ext uri="{FF2B5EF4-FFF2-40B4-BE49-F238E27FC236}">
                  <a16:creationId xmlns:a16="http://schemas.microsoft.com/office/drawing/2014/main" id="{1FA24665-2568-81B0-3254-42B51C163752}"/>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0" name="正方形/長方形 9">
              <a:extLst>
                <a:ext uri="{FF2B5EF4-FFF2-40B4-BE49-F238E27FC236}">
                  <a16:creationId xmlns:a16="http://schemas.microsoft.com/office/drawing/2014/main" id="{7E6497B7-41F7-D80F-25B3-35379112552D}"/>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1" name="テキスト ボックス 10">
            <a:extLst>
              <a:ext uri="{FF2B5EF4-FFF2-40B4-BE49-F238E27FC236}">
                <a16:creationId xmlns:a16="http://schemas.microsoft.com/office/drawing/2014/main" id="{2449650D-7D8E-924D-E288-47380376F370}"/>
              </a:ext>
            </a:extLst>
          </p:cNvPr>
          <p:cNvSpPr txBox="1"/>
          <p:nvPr/>
        </p:nvSpPr>
        <p:spPr>
          <a:xfrm>
            <a:off x="827561" y="6473251"/>
            <a:ext cx="7113394"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税の学習コーナー  </a:t>
            </a:r>
            <a:r>
              <a:rPr kumimoji="1" lang="en-US" altLang="ja-JP" sz="1100" dirty="0">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https://www.nta.go.jp/taxes/kids/index.htm</a:t>
            </a:r>
            <a:endParaRPr kumimoji="1" lang="en-US" altLang="ja-JP" sz="1100" dirty="0">
              <a:latin typeface="Arial" panose="020B0604020202020204" pitchFamily="34" charset="0"/>
              <a:cs typeface="Arial" panose="020B0604020202020204" pitchFamily="34" charset="0"/>
            </a:endParaRPr>
          </a:p>
        </p:txBody>
      </p:sp>
      <p:grpSp>
        <p:nvGrpSpPr>
          <p:cNvPr id="12" name="グループ化 11">
            <a:extLst>
              <a:ext uri="{FF2B5EF4-FFF2-40B4-BE49-F238E27FC236}">
                <a16:creationId xmlns:a16="http://schemas.microsoft.com/office/drawing/2014/main" id="{7A6771B9-C17C-8A32-78FF-6BD9E5FA363D}"/>
              </a:ext>
            </a:extLst>
          </p:cNvPr>
          <p:cNvGrpSpPr/>
          <p:nvPr/>
        </p:nvGrpSpPr>
        <p:grpSpPr>
          <a:xfrm>
            <a:off x="-29057" y="6108719"/>
            <a:ext cx="832606" cy="749281"/>
            <a:chOff x="-35154" y="5996309"/>
            <a:chExt cx="945432" cy="850816"/>
          </a:xfrm>
        </p:grpSpPr>
        <p:sp>
          <p:nvSpPr>
            <p:cNvPr id="13" name="フリーフォーム: 図形 12">
              <a:extLst>
                <a:ext uri="{FF2B5EF4-FFF2-40B4-BE49-F238E27FC236}">
                  <a16:creationId xmlns:a16="http://schemas.microsoft.com/office/drawing/2014/main" id="{879C51B4-77E8-B2C9-DA3E-58D4628A7E31}"/>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F29C7BAD-1A2E-10D0-6DFB-89654508E75C}"/>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57DC6D8D-788E-0CA5-4AA1-FBFB9EEDD45A}"/>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21" name="図 20">
            <a:extLst>
              <a:ext uri="{FF2B5EF4-FFF2-40B4-BE49-F238E27FC236}">
                <a16:creationId xmlns:a16="http://schemas.microsoft.com/office/drawing/2014/main" id="{1A1D2B0E-DF74-492C-BA44-CC87663F15F8}"/>
              </a:ext>
            </a:extLst>
          </p:cNvPr>
          <p:cNvPicPr>
            <a:picLocks noChangeAspect="1"/>
          </p:cNvPicPr>
          <p:nvPr/>
        </p:nvPicPr>
        <p:blipFill rotWithShape="1">
          <a:blip r:embed="rId7"/>
          <a:srcRect l="1063" t="1924" r="1901" b="5417"/>
          <a:stretch/>
        </p:blipFill>
        <p:spPr>
          <a:xfrm>
            <a:off x="2871786" y="1466062"/>
            <a:ext cx="5863994" cy="4517054"/>
          </a:xfrm>
          <a:prstGeom prst="rect">
            <a:avLst/>
          </a:prstGeom>
          <a:ln w="25400">
            <a:solidFill>
              <a:schemeClr val="tx1"/>
            </a:solidFill>
          </a:ln>
        </p:spPr>
      </p:pic>
      <p:grpSp>
        <p:nvGrpSpPr>
          <p:cNvPr id="2" name="グループ化 1">
            <a:extLst>
              <a:ext uri="{FF2B5EF4-FFF2-40B4-BE49-F238E27FC236}">
                <a16:creationId xmlns:a16="http://schemas.microsoft.com/office/drawing/2014/main" id="{CFAD0EA5-2A30-5FB2-63BE-D6881DBEB436}"/>
              </a:ext>
            </a:extLst>
          </p:cNvPr>
          <p:cNvGrpSpPr/>
          <p:nvPr/>
        </p:nvGrpSpPr>
        <p:grpSpPr>
          <a:xfrm>
            <a:off x="287921" y="3768007"/>
            <a:ext cx="2406825" cy="2309298"/>
            <a:chOff x="149763" y="1043465"/>
            <a:chExt cx="2406825" cy="2128942"/>
          </a:xfrm>
        </p:grpSpPr>
        <p:sp>
          <p:nvSpPr>
            <p:cNvPr id="16" name="四角形: 角を丸くする 15">
              <a:extLst>
                <a:ext uri="{FF2B5EF4-FFF2-40B4-BE49-F238E27FC236}">
                  <a16:creationId xmlns:a16="http://schemas.microsoft.com/office/drawing/2014/main" id="{DB29A897-2508-28B9-433A-C0293A7D68AA}"/>
                </a:ext>
              </a:extLst>
            </p:cNvPr>
            <p:cNvSpPr/>
            <p:nvPr/>
          </p:nvSpPr>
          <p:spPr>
            <a:xfrm>
              <a:off x="149763" y="1043465"/>
              <a:ext cx="2406824" cy="2128942"/>
            </a:xfrm>
            <a:prstGeom prst="roundRect">
              <a:avLst>
                <a:gd name="adj" fmla="val 7858"/>
              </a:avLst>
            </a:prstGeom>
            <a:solidFill>
              <a:srgbClr val="FFFFCC"/>
            </a:solidFill>
            <a:ln w="3175">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Text Box 12">
              <a:extLst>
                <a:ext uri="{FF2B5EF4-FFF2-40B4-BE49-F238E27FC236}">
                  <a16:creationId xmlns:a16="http://schemas.microsoft.com/office/drawing/2014/main" id="{83D21543-A7B9-0333-EBFC-2730B00F259B}"/>
                </a:ext>
              </a:extLst>
            </p:cNvPr>
            <p:cNvSpPr txBox="1">
              <a:spLocks noChangeArrowheads="1"/>
            </p:cNvSpPr>
            <p:nvPr/>
          </p:nvSpPr>
          <p:spPr bwMode="auto">
            <a:xfrm>
              <a:off x="149764" y="1080789"/>
              <a:ext cx="2406824"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編集・発行</a:t>
              </a:r>
              <a:r>
                <a:rPr lang="en-US" altLang="ja-JP" sz="1000" dirty="0">
                  <a:latin typeface="HGPｺﾞｼｯｸE" panose="020B0900000000000000" pitchFamily="50" charset="-128"/>
                  <a:ea typeface="HGPｺﾞｼｯｸE" panose="020B0900000000000000" pitchFamily="50" charset="-128"/>
                </a:rPr>
                <a:t>】</a:t>
              </a:r>
            </a:p>
            <a:p>
              <a:pPr eaLnBrk="1" hangingPunct="1">
                <a:lnSpc>
                  <a:spcPct val="150000"/>
                </a:lnSpc>
                <a:spcBef>
                  <a:spcPct val="0"/>
                </a:spcBef>
                <a:buNone/>
              </a:pPr>
              <a:r>
                <a:rPr lang="ja-JP" altLang="en-US" sz="1000" dirty="0">
                  <a:latin typeface="HGPｺﾞｼｯｸE" panose="020B0900000000000000" pitchFamily="50" charset="-128"/>
                  <a:ea typeface="HGPｺﾞｼｯｸE" panose="020B0900000000000000" pitchFamily="50" charset="-128"/>
                </a:rPr>
                <a:t>大分県租税教育推進協議会</a:t>
              </a:r>
              <a:endParaRPr lang="en-US" altLang="ja-JP" sz="1000" dirty="0">
                <a:latin typeface="HGPｺﾞｼｯｸE" panose="020B0900000000000000" pitchFamily="50" charset="-128"/>
                <a:ea typeface="HGPｺﾞｼｯｸE" panose="020B0900000000000000" pitchFamily="50" charset="-128"/>
              </a:endParaRPr>
            </a:p>
            <a:p>
              <a:pPr eaLnBrk="1" hangingPunct="1">
                <a:lnSpc>
                  <a:spcPct val="200000"/>
                </a:lnSpc>
                <a:spcBef>
                  <a:spcPct val="0"/>
                </a:spcBef>
                <a:buNone/>
              </a:pPr>
              <a:r>
                <a:rPr lang="en-US" altLang="ja-JP" sz="1000" dirty="0">
                  <a:latin typeface="HGPｺﾞｼｯｸE" panose="020B0900000000000000" pitchFamily="50" charset="-128"/>
                  <a:ea typeface="HGPｺﾞｼｯｸE" panose="020B0900000000000000" pitchFamily="50" charset="-128"/>
                </a:rPr>
                <a:t>【</a:t>
              </a:r>
              <a:r>
                <a:rPr lang="ja-JP" altLang="en-US" sz="1000" dirty="0">
                  <a:latin typeface="HGPｺﾞｼｯｸE" panose="020B0900000000000000" pitchFamily="50" charset="-128"/>
                  <a:ea typeface="HGPｺﾞｼｯｸE" panose="020B0900000000000000" pitchFamily="50" charset="-128"/>
                </a:rPr>
                <a:t>監修協力</a:t>
              </a:r>
              <a:r>
                <a:rPr lang="en-US" altLang="ja-JP" sz="1000" dirty="0">
                  <a:latin typeface="HGPｺﾞｼｯｸE" panose="020B0900000000000000" pitchFamily="50" charset="-128"/>
                  <a:ea typeface="HGPｺﾞｼｯｸE" panose="020B0900000000000000" pitchFamily="50" charset="-128"/>
                </a:rPr>
                <a:t>】</a:t>
              </a:r>
            </a:p>
            <a:p>
              <a:pPr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大分県教育庁義務教育課</a:t>
              </a:r>
              <a:endParaRPr lang="en-US" altLang="ja-JP" sz="1000" dirty="0">
                <a:latin typeface="HGPｺﾞｼｯｸE" panose="020B0900000000000000" pitchFamily="50" charset="-128"/>
                <a:ea typeface="HGPｺﾞｼｯｸE" panose="020B0900000000000000" pitchFamily="50" charset="-128"/>
              </a:endParaRPr>
            </a:p>
            <a:p>
              <a:pPr eaLnBrk="1" hangingPunct="1">
                <a:spcBef>
                  <a:spcPct val="0"/>
                </a:spcBef>
                <a:buNone/>
              </a:pPr>
              <a:r>
                <a:rPr lang="ja-JP" altLang="en-US" sz="1000" dirty="0">
                  <a:latin typeface="HGPｺﾞｼｯｸE" panose="020B0900000000000000" pitchFamily="50" charset="-128"/>
                  <a:ea typeface="HGPｺﾞｼｯｸE" panose="020B0900000000000000" pitchFamily="50" charset="-128"/>
                </a:rPr>
                <a:t>大分県総務部税務課</a:t>
              </a:r>
              <a:endParaRPr lang="en-US" altLang="ja-JP" sz="1000" dirty="0">
                <a:latin typeface="HGPｺﾞｼｯｸE" panose="020B0900000000000000" pitchFamily="50" charset="-128"/>
                <a:ea typeface="HGPｺﾞｼｯｸE" panose="020B0900000000000000" pitchFamily="50" charset="-128"/>
              </a:endParaRPr>
            </a:p>
          </p:txBody>
        </p:sp>
        <p:sp>
          <p:nvSpPr>
            <p:cNvPr id="18" name="Text Box 12">
              <a:extLst>
                <a:ext uri="{FF2B5EF4-FFF2-40B4-BE49-F238E27FC236}">
                  <a16:creationId xmlns:a16="http://schemas.microsoft.com/office/drawing/2014/main" id="{9C1F9E77-2AB0-EC63-82CE-E038AFFFD12F}"/>
                </a:ext>
              </a:extLst>
            </p:cNvPr>
            <p:cNvSpPr txBox="1">
              <a:spLocks noChangeArrowheads="1"/>
            </p:cNvSpPr>
            <p:nvPr/>
          </p:nvSpPr>
          <p:spPr bwMode="auto">
            <a:xfrm>
              <a:off x="195940" y="2115974"/>
              <a:ext cx="2313991" cy="996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租税教育推進協議会とは、教育関係機関等が相互に協力し、次代の担い手である児童・生徒の皆さんに、税に関する理解を深めていただくことを目的に設立されたものです。</a:t>
              </a:r>
              <a:endParaRPr lang="en-US" altLang="ja-JP" sz="900" dirty="0">
                <a:latin typeface="HGPｺﾞｼｯｸE" panose="020B0900000000000000" pitchFamily="50" charset="-128"/>
                <a:ea typeface="HGPｺﾞｼｯｸE" panose="020B0900000000000000" pitchFamily="50" charset="-128"/>
              </a:endParaRPr>
            </a:p>
            <a:p>
              <a:pPr algn="just">
                <a:lnSpc>
                  <a:spcPts val="1200"/>
                </a:lnSpc>
                <a:spcBef>
                  <a:spcPct val="0"/>
                </a:spcBef>
                <a:buNone/>
              </a:pPr>
              <a:r>
                <a:rPr lang="ja-JP" altLang="en-US" sz="900" dirty="0">
                  <a:latin typeface="HGPｺﾞｼｯｸE" panose="020B0900000000000000" pitchFamily="50" charset="-128"/>
                  <a:ea typeface="HGPｺﾞｼｯｸE" panose="020B0900000000000000" pitchFamily="50" charset="-128"/>
                </a:rPr>
                <a:t>　この資料も、その事業の一環として作成されたものです。</a:t>
              </a:r>
            </a:p>
          </p:txBody>
        </p:sp>
      </p:grpSp>
    </p:spTree>
    <p:extLst>
      <p:ext uri="{BB962C8B-B14F-4D97-AF65-F5344CB8AC3E}">
        <p14:creationId xmlns:p14="http://schemas.microsoft.com/office/powerpoint/2010/main" val="37209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9">
            <a:extLst>
              <a:ext uri="{FF2B5EF4-FFF2-40B4-BE49-F238E27FC236}">
                <a16:creationId xmlns:a16="http://schemas.microsoft.com/office/drawing/2014/main" id="{A8E93FE8-9E08-DB23-8A1A-F5B6D990B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62755" y="773687"/>
            <a:ext cx="1216876" cy="1451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表 2">
            <a:extLst>
              <a:ext uri="{FF2B5EF4-FFF2-40B4-BE49-F238E27FC236}">
                <a16:creationId xmlns:a16="http://schemas.microsoft.com/office/drawing/2014/main" id="{166D73D6-7840-E4FC-BFC3-5F7278F706A7}"/>
              </a:ext>
            </a:extLst>
          </p:cNvPr>
          <p:cNvGraphicFramePr>
            <a:graphicFrameLocks noGrp="1"/>
          </p:cNvGraphicFramePr>
          <p:nvPr/>
        </p:nvGraphicFramePr>
        <p:xfrm>
          <a:off x="322180" y="991753"/>
          <a:ext cx="8497741" cy="3531976"/>
        </p:xfrm>
        <a:graphic>
          <a:graphicData uri="http://schemas.openxmlformats.org/drawingml/2006/table">
            <a:tbl>
              <a:tblPr firstRow="1" bandRow="1">
                <a:tableStyleId>{00A15C55-8517-42AA-B614-E9B94910E393}</a:tableStyleId>
              </a:tblPr>
              <a:tblGrid>
                <a:gridCol w="1660415">
                  <a:extLst>
                    <a:ext uri="{9D8B030D-6E8A-4147-A177-3AD203B41FA5}">
                      <a16:colId xmlns:a16="http://schemas.microsoft.com/office/drawing/2014/main" val="1384209715"/>
                    </a:ext>
                  </a:extLst>
                </a:gridCol>
                <a:gridCol w="3418663">
                  <a:extLst>
                    <a:ext uri="{9D8B030D-6E8A-4147-A177-3AD203B41FA5}">
                      <a16:colId xmlns:a16="http://schemas.microsoft.com/office/drawing/2014/main" val="2515404064"/>
                    </a:ext>
                  </a:extLst>
                </a:gridCol>
                <a:gridCol w="3418663">
                  <a:extLst>
                    <a:ext uri="{9D8B030D-6E8A-4147-A177-3AD203B41FA5}">
                      <a16:colId xmlns:a16="http://schemas.microsoft.com/office/drawing/2014/main" val="757528786"/>
                    </a:ext>
                  </a:extLst>
                </a:gridCol>
              </a:tblGrid>
              <a:tr h="1009510">
                <a:tc>
                  <a:txBody>
                    <a:bodyPr/>
                    <a:lstStyle/>
                    <a:p>
                      <a:pPr algn="ctr"/>
                      <a:endParaRPr kumimoji="1" lang="ja-JP" altLang="en-US" dirty="0"/>
                    </a:p>
                  </a:txBody>
                  <a:tcPr anchor="ctr">
                    <a:lnL w="19050" cap="flat" cmpd="sng" algn="ctr">
                      <a:no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noFill/>
                  </a:tcPr>
                </a:tc>
                <a:tc>
                  <a:txBody>
                    <a:bodyPr/>
                    <a:lstStyle/>
                    <a:p>
                      <a:pPr algn="ctr">
                        <a:lnSpc>
                          <a:spcPct val="125000"/>
                        </a:lnSpc>
                      </a:pPr>
                      <a:endParaRPr kumimoji="1" lang="ja-JP" altLang="en-US" sz="1400" b="0" dirty="0">
                        <a:solidFill>
                          <a:srgbClr val="FFB64B"/>
                        </a:solidFill>
                      </a:endParaRPr>
                    </a:p>
                  </a:txBody>
                  <a:tcPr marL="108000" marR="108000" marT="72000" marB="72000"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marL="0" algn="ctr" defTabSz="914400" rtl="0" eaLnBrk="1" latinLnBrk="0" hangingPunct="1">
                        <a:lnSpc>
                          <a:spcPct val="125000"/>
                        </a:lnSpc>
                      </a:pPr>
                      <a:endParaRPr kumimoji="1" lang="ja-JP" altLang="en-US" sz="1400" b="0" kern="1200" dirty="0">
                        <a:solidFill>
                          <a:schemeClr val="tx1"/>
                        </a:solidFill>
                        <a:latin typeface="+mn-lt"/>
                        <a:ea typeface="+mn-ea"/>
                        <a:cs typeface="+mn-cs"/>
                      </a:endParaRPr>
                    </a:p>
                  </a:txBody>
                  <a:tcPr marL="108000" marR="108000" marT="72000" marB="72000" anchor="ctr">
                    <a:lnL w="12700" cap="flat" cmpd="sng" algn="ctr">
                      <a:solidFill>
                        <a:schemeClr val="tx1">
                          <a:lumMod val="75000"/>
                          <a:lumOff val="25000"/>
                        </a:schemeClr>
                      </a:solidFill>
                      <a:prstDash val="solid"/>
                      <a:round/>
                      <a:headEnd type="none" w="med" len="med"/>
                      <a:tailEnd type="none" w="med" len="med"/>
                    </a:lnL>
                    <a:lnR w="19050" cap="flat" cmpd="sng" algn="ctr">
                      <a:solidFill>
                        <a:schemeClr val="tx1">
                          <a:lumMod val="75000"/>
                          <a:lumOff val="25000"/>
                        </a:schemeClr>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935A"/>
                    </a:solidFill>
                  </a:tcPr>
                </a:tc>
                <a:extLst>
                  <a:ext uri="{0D108BD9-81ED-4DB2-BD59-A6C34878D82A}">
                    <a16:rowId xmlns:a16="http://schemas.microsoft.com/office/drawing/2014/main" val="3427912983"/>
                  </a:ext>
                </a:extLst>
              </a:tr>
              <a:tr h="840822">
                <a:tc>
                  <a:txBody>
                    <a:bodyPr/>
                    <a:lstStyle/>
                    <a:p>
                      <a:pPr algn="ctr"/>
                      <a:r>
                        <a:rPr kumimoji="1" lang="ja-JP" altLang="en-US" dirty="0"/>
                        <a:t>国　　　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F6EA94"/>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所得税・法人税・相続税・贈与税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消費税・酒税・たばこ税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8391416"/>
                  </a:ext>
                </a:extLst>
              </a:tr>
              <a:tr h="840822">
                <a:tc>
                  <a:txBody>
                    <a:bodyPr/>
                    <a:lstStyle/>
                    <a:p>
                      <a:pPr algn="ctr"/>
                      <a:r>
                        <a:rPr kumimoji="1" lang="zh-CN" altLang="en-US" dirty="0"/>
                        <a:t>地方税</a:t>
                      </a:r>
                      <a:endParaRPr kumimoji="1" lang="en-US" altLang="zh-CN" dirty="0"/>
                    </a:p>
                    <a:p>
                      <a:pPr algn="ctr"/>
                      <a:r>
                        <a:rPr kumimoji="1" lang="zh-CN" altLang="en-US" sz="1500" dirty="0"/>
                        <a:t>（道府県税）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solidFill>
                      <a:srgbClr val="9ADFF8"/>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道府県民税・事業税・</a:t>
                      </a:r>
                    </a:p>
                    <a:p>
                      <a:pPr marL="0" algn="ctr" defTabSz="914400" rtl="0" eaLnBrk="1" latinLnBrk="0" hangingPunct="1"/>
                      <a:r>
                        <a:rPr kumimoji="1" lang="ja-JP" altLang="en-US" sz="1800" kern="1200" dirty="0">
                          <a:solidFill>
                            <a:srgbClr val="E38013"/>
                          </a:solidFill>
                          <a:latin typeface="+mn-lt"/>
                          <a:ea typeface="+mn-ea"/>
                          <a:cs typeface="+mn-cs"/>
                        </a:rPr>
                        <a:t>自動車税（種別割）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kumimoji="1" lang="ja-JP" altLang="en-US" sz="1800" kern="1200" dirty="0">
                          <a:solidFill>
                            <a:srgbClr val="3D935A"/>
                          </a:solidFill>
                          <a:latin typeface="+mn-lt"/>
                          <a:ea typeface="+mn-ea"/>
                          <a:cs typeface="+mn-cs"/>
                        </a:rPr>
                        <a:t>地方消費税・道府県たばこ税・</a:t>
                      </a:r>
                    </a:p>
                    <a:p>
                      <a:pPr marL="0" algn="ctr" defTabSz="914400" rtl="0" eaLnBrk="1" latinLnBrk="0" hangingPunct="1"/>
                      <a:r>
                        <a:rPr kumimoji="1" lang="ja-JP" altLang="en-US" sz="1800" kern="1200" dirty="0">
                          <a:solidFill>
                            <a:srgbClr val="3D935A"/>
                          </a:solidFill>
                          <a:latin typeface="+mn-lt"/>
                          <a:ea typeface="+mn-ea"/>
                          <a:cs typeface="+mn-cs"/>
                        </a:rPr>
                        <a:t>ゴルフ場利用税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8689427"/>
                  </a:ext>
                </a:extLst>
              </a:tr>
              <a:tr h="840822">
                <a:tc>
                  <a:txBody>
                    <a:bodyPr/>
                    <a:lstStyle/>
                    <a:p>
                      <a:pPr algn="ctr"/>
                      <a:r>
                        <a:rPr kumimoji="1" lang="zh-CN" altLang="en-US" dirty="0"/>
                        <a:t>地方税</a:t>
                      </a:r>
                      <a:endParaRPr kumimoji="1" lang="en-US" altLang="zh-CN" dirty="0"/>
                    </a:p>
                    <a:p>
                      <a:pPr algn="ctr"/>
                      <a:r>
                        <a:rPr kumimoji="1" lang="zh-CN" altLang="en-US" sz="1500" dirty="0"/>
                        <a:t>（市町村税）</a:t>
                      </a:r>
                    </a:p>
                  </a:txBody>
                  <a:tcPr anchor="ctr">
                    <a:lnL w="19050" cap="flat" cmpd="sng" algn="ctr">
                      <a:solidFill>
                        <a:schemeClr val="tx1">
                          <a:lumMod val="75000"/>
                          <a:lumOff val="25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9050" cap="flat" cmpd="sng" algn="ctr">
                      <a:solidFill>
                        <a:schemeClr val="tx1">
                          <a:lumMod val="75000"/>
                          <a:lumOff val="25000"/>
                        </a:schemeClr>
                      </a:solidFill>
                      <a:prstDash val="solid"/>
                      <a:round/>
                      <a:headEnd type="none" w="med" len="med"/>
                      <a:tailEnd type="none" w="med" len="med"/>
                    </a:lnB>
                    <a:solidFill>
                      <a:srgbClr val="BFBFF3"/>
                    </a:solidFill>
                  </a:tcPr>
                </a:tc>
                <a:tc>
                  <a:txBody>
                    <a:bodyPr/>
                    <a:lstStyle/>
                    <a:p>
                      <a:pPr marL="0" algn="ctr" defTabSz="914400" rtl="0" eaLnBrk="1" latinLnBrk="0" hangingPunct="1"/>
                      <a:r>
                        <a:rPr kumimoji="1" lang="ja-JP" altLang="en-US" sz="1800" kern="1200" dirty="0">
                          <a:solidFill>
                            <a:srgbClr val="E38013"/>
                          </a:solidFill>
                          <a:latin typeface="+mn-lt"/>
                          <a:ea typeface="+mn-ea"/>
                          <a:cs typeface="+mn-cs"/>
                        </a:rPr>
                        <a:t>市町村民税・固定資産税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kern="1200" dirty="0">
                          <a:solidFill>
                            <a:srgbClr val="3D935A"/>
                          </a:solidFill>
                          <a:latin typeface="+mn-lt"/>
                          <a:ea typeface="+mn-ea"/>
                          <a:cs typeface="+mn-cs"/>
                        </a:rPr>
                        <a:t>市町村たばこ税・入湯税</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1341676"/>
                  </a:ext>
                </a:extLst>
              </a:tr>
            </a:tbl>
          </a:graphicData>
        </a:graphic>
      </p:graphicFrame>
      <p:sp>
        <p:nvSpPr>
          <p:cNvPr id="8197" name="Line 4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8198" name="Line 4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dirty="0">
              <a:latin typeface="HGPｺﾞｼｯｸE" panose="020B0900000000000000" pitchFamily="50" charset="-128"/>
            </a:endParaRPr>
          </a:p>
        </p:txBody>
      </p:sp>
      <p:sp>
        <p:nvSpPr>
          <p:cNvPr id="33" name="正方形/長方形 32">
            <a:extLst>
              <a:ext uri="{FF2B5EF4-FFF2-40B4-BE49-F238E27FC236}">
                <a16:creationId xmlns:a16="http://schemas.microsoft.com/office/drawing/2014/main" id="{F643AA56-8552-4656-AF43-C5B84FF1F8FD}"/>
              </a:ext>
            </a:extLst>
          </p:cNvPr>
          <p:cNvSpPr/>
          <p:nvPr/>
        </p:nvSpPr>
        <p:spPr>
          <a:xfrm>
            <a:off x="199420" y="4523703"/>
            <a:ext cx="8674744" cy="1764329"/>
          </a:xfrm>
          <a:prstGeom prst="rect">
            <a:avLst/>
          </a:prstGeom>
        </p:spPr>
        <p:txBody>
          <a:bodyPr wrap="square">
            <a:spAutoFit/>
          </a:bodyPr>
          <a:lstStyle/>
          <a:p>
            <a:pPr marL="285750" indent="-216000">
              <a:lnSpc>
                <a:spcPct val="140000"/>
              </a:lnSpc>
              <a:buClr>
                <a:srgbClr val="005BAD"/>
              </a:buClr>
              <a:buFont typeface="Wingdings" panose="05000000000000000000" pitchFamily="2" charset="2"/>
              <a:buChar char="l"/>
            </a:pPr>
            <a:r>
              <a:rPr lang="ja-JP" altLang="en-US" sz="1600" dirty="0">
                <a:latin typeface="HGPｺﾞｼｯｸM" panose="020B0600000000000000" pitchFamily="50" charset="-128"/>
                <a:ea typeface="HGPｺﾞｼｯｸM" panose="020B0600000000000000" pitchFamily="50" charset="-128"/>
              </a:rPr>
              <a:t>国に納める税金を「</a:t>
            </a:r>
            <a:r>
              <a:rPr lang="ja-JP" altLang="en-US" sz="1600" dirty="0">
                <a:solidFill>
                  <a:srgbClr val="005BAD"/>
                </a:solidFill>
                <a:latin typeface="HGPｺﾞｼｯｸE" panose="020B0900000000000000" pitchFamily="50" charset="-128"/>
                <a:ea typeface="HGPｺﾞｼｯｸE" panose="020B0900000000000000" pitchFamily="50" charset="-128"/>
              </a:rPr>
              <a:t>国税</a:t>
            </a:r>
            <a:r>
              <a:rPr lang="ja-JP" altLang="en-US" sz="1600" dirty="0">
                <a:latin typeface="HGPｺﾞｼｯｸM" panose="020B0600000000000000" pitchFamily="50" charset="-128"/>
                <a:ea typeface="HGPｺﾞｼｯｸM" panose="020B0600000000000000" pitchFamily="50" charset="-128"/>
              </a:rPr>
              <a:t>」、地方公共団体に納める税金を「</a:t>
            </a:r>
            <a:r>
              <a:rPr lang="ja-JP" altLang="en-US" sz="1600" dirty="0">
                <a:solidFill>
                  <a:srgbClr val="005BAD"/>
                </a:solidFill>
                <a:latin typeface="+mn-ea"/>
              </a:rPr>
              <a:t>地方税</a:t>
            </a:r>
            <a:r>
              <a:rPr lang="ja-JP" altLang="en-US" sz="1600" dirty="0">
                <a:latin typeface="HGPｺﾞｼｯｸM" panose="020B0600000000000000" pitchFamily="50" charset="-128"/>
                <a:ea typeface="HGPｺﾞｼｯｸM" panose="020B0600000000000000" pitchFamily="50" charset="-128"/>
              </a:rPr>
              <a:t>」といい、地方税はさらに「</a:t>
            </a:r>
            <a:r>
              <a:rPr lang="ja-JP" altLang="en-US" sz="1600" b="1" dirty="0">
                <a:solidFill>
                  <a:srgbClr val="0070C0"/>
                </a:solidFill>
                <a:latin typeface="+mn-ea"/>
              </a:rPr>
              <a:t>道府県税</a:t>
            </a:r>
            <a:r>
              <a:rPr lang="ja-JP" altLang="en-US" sz="1600" dirty="0">
                <a:latin typeface="HGPｺﾞｼｯｸM" panose="020B0600000000000000" pitchFamily="50" charset="-128"/>
                <a:ea typeface="HGPｺﾞｼｯｸM" panose="020B0600000000000000" pitchFamily="50" charset="-128"/>
              </a:rPr>
              <a:t>」と</a:t>
            </a:r>
            <a:r>
              <a:rPr lang="en-US" altLang="ja-JP" sz="1600" dirty="0">
                <a:latin typeface="HGPｺﾞｼｯｸM" panose="020B0600000000000000" pitchFamily="50" charset="-128"/>
                <a:ea typeface="HGPｺﾞｼｯｸM" panose="020B0600000000000000" pitchFamily="50" charset="-128"/>
              </a:rPr>
              <a:t> </a:t>
            </a:r>
            <a:r>
              <a:rPr lang="ja-JP" altLang="en-US" sz="1600" dirty="0">
                <a:latin typeface="HGPｺﾞｼｯｸM" panose="020B0600000000000000" pitchFamily="50" charset="-128"/>
                <a:ea typeface="HGPｺﾞｼｯｸM" panose="020B0600000000000000" pitchFamily="50" charset="-128"/>
              </a:rPr>
              <a:t>「</a:t>
            </a:r>
            <a:r>
              <a:rPr lang="ja-JP" altLang="en-US" sz="1600" dirty="0">
                <a:solidFill>
                  <a:srgbClr val="005BAD"/>
                </a:solidFill>
                <a:latin typeface="+mn-ea"/>
              </a:rPr>
              <a:t>市町村税</a:t>
            </a:r>
            <a:r>
              <a:rPr lang="ja-JP" altLang="en-US" sz="1600" dirty="0">
                <a:latin typeface="HGPｺﾞｼｯｸM" panose="020B0600000000000000" pitchFamily="50" charset="-128"/>
                <a:ea typeface="HGPｺﾞｼｯｸM" panose="020B0600000000000000" pitchFamily="50" charset="-128"/>
              </a:rPr>
              <a:t>」に分けられます。</a:t>
            </a:r>
            <a:endParaRPr lang="ja-JP" altLang="en-US" sz="1600" dirty="0">
              <a:solidFill>
                <a:srgbClr val="7030A0"/>
              </a:solidFill>
              <a:latin typeface="HGPｺﾞｼｯｸM" panose="020B0600000000000000" pitchFamily="50" charset="-128"/>
              <a:ea typeface="HGPｺﾞｼｯｸM" panose="020B0600000000000000" pitchFamily="50" charset="-128"/>
            </a:endParaRPr>
          </a:p>
          <a:p>
            <a:pPr marL="285750" indent="-216000">
              <a:lnSpc>
                <a:spcPct val="140000"/>
              </a:lnSpc>
              <a:buClr>
                <a:srgbClr val="005BAD"/>
              </a:buClr>
              <a:buFont typeface="Wingdings" panose="05000000000000000000" pitchFamily="2" charset="2"/>
              <a:buChar char="l"/>
            </a:pPr>
            <a:r>
              <a:rPr lang="ja-JP" altLang="en-US" sz="1600" dirty="0">
                <a:latin typeface="HGPｺﾞｼｯｸM" panose="020B0600000000000000" pitchFamily="50" charset="-128"/>
                <a:ea typeface="HGPｺﾞｼｯｸM" panose="020B0600000000000000" pitchFamily="50" charset="-128"/>
              </a:rPr>
              <a:t>税金を納める人と負担する人が同じ税金を「</a:t>
            </a:r>
            <a:r>
              <a:rPr lang="ja-JP" altLang="en-US" sz="1600" dirty="0">
                <a:solidFill>
                  <a:srgbClr val="005BAD"/>
                </a:solidFill>
                <a:latin typeface="+mn-ea"/>
              </a:rPr>
              <a:t>直接税</a:t>
            </a:r>
            <a:r>
              <a:rPr lang="ja-JP" altLang="en-US" sz="1600" dirty="0">
                <a:latin typeface="HGPｺﾞｼｯｸM" panose="020B0600000000000000" pitchFamily="50" charset="-128"/>
                <a:ea typeface="HGPｺﾞｼｯｸM" panose="020B0600000000000000" pitchFamily="50" charset="-128"/>
              </a:rPr>
              <a:t>」といい、税金を納める人と負担する人が異なる税金を 「</a:t>
            </a:r>
            <a:r>
              <a:rPr lang="ja-JP" altLang="en-US" sz="1600" dirty="0">
                <a:solidFill>
                  <a:srgbClr val="005BAD"/>
                </a:solidFill>
                <a:latin typeface="+mn-ea"/>
              </a:rPr>
              <a:t>間接税</a:t>
            </a:r>
            <a:r>
              <a:rPr lang="ja-JP" altLang="en-US" sz="1600" dirty="0">
                <a:latin typeface="HGPｺﾞｼｯｸM" panose="020B0600000000000000" pitchFamily="50" charset="-128"/>
                <a:ea typeface="HGPｺﾞｼｯｸM" panose="020B0600000000000000" pitchFamily="50" charset="-128"/>
              </a:rPr>
              <a:t>」といいます。たとえば、消費税は、消費者が負担し、事業者が納めるため、間接税に分類されます。</a:t>
            </a:r>
          </a:p>
        </p:txBody>
      </p:sp>
      <p:sp>
        <p:nvSpPr>
          <p:cNvPr id="5" name="スライド番号プレースホルダー 4">
            <a:extLst>
              <a:ext uri="{FF2B5EF4-FFF2-40B4-BE49-F238E27FC236}">
                <a16:creationId xmlns:a16="http://schemas.microsoft.com/office/drawing/2014/main" id="{1D7B086C-43A1-1426-7A30-3130CF28FB7B}"/>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3</a:t>
            </a:fld>
            <a:endParaRPr lang="en-US" altLang="ja-JP" dirty="0"/>
          </a:p>
        </p:txBody>
      </p:sp>
      <p:grpSp>
        <p:nvGrpSpPr>
          <p:cNvPr id="17" name="グループ化 16">
            <a:extLst>
              <a:ext uri="{FF2B5EF4-FFF2-40B4-BE49-F238E27FC236}">
                <a16:creationId xmlns:a16="http://schemas.microsoft.com/office/drawing/2014/main" id="{2F432AC7-ACD7-AFD4-7D3C-A7E66B135717}"/>
              </a:ext>
            </a:extLst>
          </p:cNvPr>
          <p:cNvGrpSpPr/>
          <p:nvPr/>
        </p:nvGrpSpPr>
        <p:grpSpPr>
          <a:xfrm>
            <a:off x="287921" y="6410880"/>
            <a:ext cx="8532000" cy="374400"/>
            <a:chOff x="322211" y="6410880"/>
            <a:chExt cx="8532000" cy="374400"/>
          </a:xfrm>
        </p:grpSpPr>
        <p:sp>
          <p:nvSpPr>
            <p:cNvPr id="16" name="正方形/長方形 15">
              <a:extLst>
                <a:ext uri="{FF2B5EF4-FFF2-40B4-BE49-F238E27FC236}">
                  <a16:creationId xmlns:a16="http://schemas.microsoft.com/office/drawing/2014/main" id="{1196B3F1-C6BC-2BE0-7FDC-15732B211876}"/>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6" name="正方形/長方形 5">
              <a:extLst>
                <a:ext uri="{FF2B5EF4-FFF2-40B4-BE49-F238E27FC236}">
                  <a16:creationId xmlns:a16="http://schemas.microsoft.com/office/drawing/2014/main" id="{EDD4CA67-8015-CE17-AF07-0B5DA3FF8904}"/>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7" name="テキスト ボックス 6">
            <a:extLst>
              <a:ext uri="{FF2B5EF4-FFF2-40B4-BE49-F238E27FC236}">
                <a16:creationId xmlns:a16="http://schemas.microsoft.com/office/drawing/2014/main" id="{4D5357BA-F1EC-65FA-7AF9-18D061428AC1}"/>
              </a:ext>
            </a:extLst>
          </p:cNvPr>
          <p:cNvSpPr txBox="1"/>
          <p:nvPr/>
        </p:nvSpPr>
        <p:spPr>
          <a:xfrm>
            <a:off x="762244" y="6473251"/>
            <a:ext cx="5739072"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税金の種類をもっと詳しく見てみよう</a:t>
            </a:r>
            <a:r>
              <a:rPr lang="ja-JP" altLang="en-US" sz="1100" b="1" dirty="0">
                <a:solidFill>
                  <a:srgbClr val="005BAD"/>
                </a:solidFill>
                <a:latin typeface="ＭＳ Ｐゴシック" panose="020B0600070205080204" pitchFamily="50" charset="-128"/>
                <a:ea typeface="ＭＳ Ｐゴシック" panose="020B0600070205080204" pitchFamily="50" charset="-128"/>
              </a:rPr>
              <a:t>　</a:t>
            </a:r>
            <a:r>
              <a:rPr kumimoji="1" lang="en-US" altLang="ja-JP" sz="1100" dirty="0">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https://www.nta.go.jp/taxes/kids/hatten/page02.htm</a:t>
            </a:r>
            <a:endParaRPr kumimoji="1" lang="en-US" altLang="ja-JP" sz="1100" dirty="0">
              <a:latin typeface="Arial" panose="020B0604020202020204" pitchFamily="34" charset="0"/>
              <a:cs typeface="Arial" panose="020B0604020202020204" pitchFamily="34" charset="0"/>
            </a:endParaRPr>
          </a:p>
        </p:txBody>
      </p:sp>
      <p:sp>
        <p:nvSpPr>
          <p:cNvPr id="2" name="Rectangle 14">
            <a:extLst>
              <a:ext uri="{FF2B5EF4-FFF2-40B4-BE49-F238E27FC236}">
                <a16:creationId xmlns:a16="http://schemas.microsoft.com/office/drawing/2014/main" id="{63299375-C3F3-E852-100A-922641C97D7A}"/>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 </a:t>
            </a:r>
          </a:p>
        </p:txBody>
      </p:sp>
      <p:sp>
        <p:nvSpPr>
          <p:cNvPr id="13" name="正方形/長方形 12">
            <a:extLst>
              <a:ext uri="{FF2B5EF4-FFF2-40B4-BE49-F238E27FC236}">
                <a16:creationId xmlns:a16="http://schemas.microsoft.com/office/drawing/2014/main" id="{4E1A8872-E6EA-C9F7-289C-7ABD96C9EB84}"/>
              </a:ext>
            </a:extLst>
          </p:cNvPr>
          <p:cNvSpPr/>
          <p:nvPr/>
        </p:nvSpPr>
        <p:spPr bwMode="auto">
          <a:xfrm>
            <a:off x="2517576" y="1441082"/>
            <a:ext cx="2257832" cy="554786"/>
          </a:xfrm>
          <a:prstGeom prst="rect">
            <a:avLst/>
          </a:prstGeom>
          <a:solidFill>
            <a:srgbClr val="FBE6B3"/>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F7AD2524-3AAD-2469-20D3-AC6EEE4139EF}"/>
              </a:ext>
            </a:extLst>
          </p:cNvPr>
          <p:cNvSpPr txBox="1"/>
          <p:nvPr/>
        </p:nvSpPr>
        <p:spPr>
          <a:xfrm>
            <a:off x="2679436" y="941134"/>
            <a:ext cx="1904688" cy="1064202"/>
          </a:xfrm>
          <a:prstGeom prst="rect">
            <a:avLst/>
          </a:prstGeom>
          <a:noFill/>
        </p:spPr>
        <p:txBody>
          <a:bodyPr wrap="none" rtlCol="0">
            <a:spAutoFit/>
          </a:bodyPr>
          <a:lstStyle/>
          <a:p>
            <a:pPr algn="ctr" eaLnBrk="1" hangingPunct="1">
              <a:lnSpc>
                <a:spcPct val="125000"/>
              </a:lnSpc>
            </a:pPr>
            <a:r>
              <a:rPr lang="ja-JP" altLang="en-US" sz="2400" dirty="0">
                <a:latin typeface="+mn-lt"/>
                <a:ea typeface="+mn-ea"/>
              </a:rPr>
              <a:t>直　接　税</a:t>
            </a:r>
          </a:p>
          <a:p>
            <a:pPr algn="ctr" eaLnBrk="1" hangingPunct="1">
              <a:lnSpc>
                <a:spcPct val="125000"/>
              </a:lnSpc>
            </a:pPr>
            <a:r>
              <a:rPr lang="ja-JP" altLang="en-US" sz="1400" dirty="0">
                <a:latin typeface="+mn-lt"/>
                <a:ea typeface="+mn-ea"/>
              </a:rPr>
              <a:t>税金を納める人と</a:t>
            </a:r>
            <a:endParaRPr lang="en-US" altLang="ja-JP" sz="1400" dirty="0">
              <a:latin typeface="+mn-lt"/>
              <a:ea typeface="+mn-ea"/>
            </a:endParaRPr>
          </a:p>
          <a:p>
            <a:pPr algn="ctr" eaLnBrk="1" hangingPunct="1">
              <a:lnSpc>
                <a:spcPct val="125000"/>
              </a:lnSpc>
            </a:pPr>
            <a:r>
              <a:rPr lang="ja-JP" altLang="en-US" sz="1400" dirty="0">
                <a:latin typeface="+mn-lt"/>
                <a:ea typeface="+mn-ea"/>
              </a:rPr>
              <a:t>負担する人が同じ税金</a:t>
            </a:r>
          </a:p>
        </p:txBody>
      </p:sp>
      <p:sp>
        <p:nvSpPr>
          <p:cNvPr id="14" name="正方形/長方形 13">
            <a:extLst>
              <a:ext uri="{FF2B5EF4-FFF2-40B4-BE49-F238E27FC236}">
                <a16:creationId xmlns:a16="http://schemas.microsoft.com/office/drawing/2014/main" id="{F1726494-A59B-C716-AD4C-D9F2363EFB1A}"/>
              </a:ext>
            </a:extLst>
          </p:cNvPr>
          <p:cNvSpPr/>
          <p:nvPr/>
        </p:nvSpPr>
        <p:spPr bwMode="auto">
          <a:xfrm>
            <a:off x="5990549" y="1452132"/>
            <a:ext cx="2257832" cy="520338"/>
          </a:xfrm>
          <a:prstGeom prst="rect">
            <a:avLst/>
          </a:prstGeom>
          <a:solidFill>
            <a:srgbClr val="88CE78"/>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800" b="0" i="0" u="none" strike="noStrike" cap="none" normalizeH="0" baseline="0" dirty="0">
              <a:ln>
                <a:noFill/>
              </a:ln>
              <a:solidFill>
                <a:schemeClr val="tx1"/>
              </a:solidFill>
              <a:effectLst/>
              <a:latin typeface="+mn-ea"/>
            </a:endParaRPr>
          </a:p>
        </p:txBody>
      </p:sp>
      <p:sp>
        <p:nvSpPr>
          <p:cNvPr id="12" name="テキスト ボックス 11">
            <a:extLst>
              <a:ext uri="{FF2B5EF4-FFF2-40B4-BE49-F238E27FC236}">
                <a16:creationId xmlns:a16="http://schemas.microsoft.com/office/drawing/2014/main" id="{F8672C75-52C9-86C7-D39C-780A5E10BB93}"/>
              </a:ext>
            </a:extLst>
          </p:cNvPr>
          <p:cNvSpPr txBox="1"/>
          <p:nvPr/>
        </p:nvSpPr>
        <p:spPr>
          <a:xfrm>
            <a:off x="6100618" y="946278"/>
            <a:ext cx="2095445" cy="1039965"/>
          </a:xfrm>
          <a:prstGeom prst="rect">
            <a:avLst/>
          </a:prstGeom>
          <a:noFill/>
        </p:spPr>
        <p:txBody>
          <a:bodyPr wrap="none" rtlCol="0">
            <a:spAutoFit/>
          </a:bodyPr>
          <a:lstStyle/>
          <a:p>
            <a:pPr algn="ctr" eaLnBrk="1" hangingPunct="1">
              <a:lnSpc>
                <a:spcPct val="125000"/>
              </a:lnSpc>
            </a:pPr>
            <a:r>
              <a:rPr lang="ja-JP" altLang="en-US" sz="2400" dirty="0">
                <a:latin typeface="+mn-lt"/>
                <a:ea typeface="+mn-ea"/>
              </a:rPr>
              <a:t>間　接　税</a:t>
            </a:r>
          </a:p>
          <a:p>
            <a:pPr algn="ctr" eaLnBrk="1" hangingPunct="1">
              <a:lnSpc>
                <a:spcPct val="125000"/>
              </a:lnSpc>
            </a:pPr>
            <a:r>
              <a:rPr lang="ja-JP" altLang="en-US" sz="1400" dirty="0">
                <a:latin typeface="+mn-lt"/>
                <a:ea typeface="+mn-ea"/>
              </a:rPr>
              <a:t>税金を納める人と</a:t>
            </a:r>
          </a:p>
          <a:p>
            <a:pPr algn="ctr" eaLnBrk="1" hangingPunct="1">
              <a:lnSpc>
                <a:spcPct val="110000"/>
              </a:lnSpc>
            </a:pPr>
            <a:r>
              <a:rPr lang="ja-JP" altLang="en-US" sz="1400" dirty="0">
                <a:latin typeface="+mn-lt"/>
                <a:ea typeface="+mn-ea"/>
              </a:rPr>
              <a:t>負担する人が異なる税金</a:t>
            </a:r>
          </a:p>
        </p:txBody>
      </p:sp>
      <p:grpSp>
        <p:nvGrpSpPr>
          <p:cNvPr id="4" name="グループ化 3">
            <a:extLst>
              <a:ext uri="{FF2B5EF4-FFF2-40B4-BE49-F238E27FC236}">
                <a16:creationId xmlns:a16="http://schemas.microsoft.com/office/drawing/2014/main" id="{6CA838FC-E7DE-47E7-168E-F313030DD7E2}"/>
              </a:ext>
            </a:extLst>
          </p:cNvPr>
          <p:cNvGrpSpPr/>
          <p:nvPr/>
        </p:nvGrpSpPr>
        <p:grpSpPr>
          <a:xfrm>
            <a:off x="-29057" y="6108719"/>
            <a:ext cx="832606" cy="749281"/>
            <a:chOff x="-35154" y="5996309"/>
            <a:chExt cx="945432" cy="850816"/>
          </a:xfrm>
        </p:grpSpPr>
        <p:sp>
          <p:nvSpPr>
            <p:cNvPr id="8" name="フリーフォーム: 図形 7">
              <a:extLst>
                <a:ext uri="{FF2B5EF4-FFF2-40B4-BE49-F238E27FC236}">
                  <a16:creationId xmlns:a16="http://schemas.microsoft.com/office/drawing/2014/main" id="{AD61701D-876B-0DC9-53C1-432F064506D3}"/>
                </a:ext>
              </a:extLst>
            </p:cNvPr>
            <p:cNvSpPr/>
            <p:nvPr userDrawn="1"/>
          </p:nvSpPr>
          <p:spPr>
            <a:xfrm rot="5400000">
              <a:off x="29731" y="6013480"/>
              <a:ext cx="803912"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9" name="フリーフォーム: 図形 8">
              <a:extLst>
                <a:ext uri="{FF2B5EF4-FFF2-40B4-BE49-F238E27FC236}">
                  <a16:creationId xmlns:a16="http://schemas.microsoft.com/office/drawing/2014/main" id="{56507152-4CD5-71F6-410D-A55102422BD1}"/>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テキスト ボックス 9">
              <a:extLst>
                <a:ext uri="{FF2B5EF4-FFF2-40B4-BE49-F238E27FC236}">
                  <a16:creationId xmlns:a16="http://schemas.microsoft.com/office/drawing/2014/main" id="{FE54DCFA-36A5-89B4-5A84-CFE850CE4A66}"/>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600"/>
                                        <p:tgtEl>
                                          <p:spTgt spid="15"/>
                                        </p:tgtEl>
                                      </p:cBhvr>
                                    </p:animEffect>
                                    <p:anim calcmode="lin" valueType="num">
                                      <p:cBhvr>
                                        <p:cTn id="23" dur="600" fill="hold"/>
                                        <p:tgtEl>
                                          <p:spTgt spid="15"/>
                                        </p:tgtEl>
                                        <p:attrNameLst>
                                          <p:attrName>ppt_x</p:attrName>
                                        </p:attrNameLst>
                                      </p:cBhvr>
                                      <p:tavLst>
                                        <p:tav tm="0">
                                          <p:val>
                                            <p:strVal val="#ppt_x"/>
                                          </p:val>
                                        </p:tav>
                                        <p:tav tm="100000">
                                          <p:val>
                                            <p:strVal val="#ppt_x"/>
                                          </p:val>
                                        </p:tav>
                                      </p:tavLst>
                                    </p:anim>
                                    <p:anim calcmode="lin" valueType="num">
                                      <p:cBhvr>
                                        <p:cTn id="24" dur="6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33">
                                            <p:txEl>
                                              <p:pRg st="0" end="0"/>
                                            </p:txEl>
                                          </p:spTgt>
                                        </p:tgtEl>
                                        <p:attrNameLst>
                                          <p:attrName>style.visibility</p:attrName>
                                        </p:attrNameLst>
                                      </p:cBhvr>
                                      <p:to>
                                        <p:strVal val="visible"/>
                                      </p:to>
                                    </p:set>
                                    <p:animEffect transition="in" filter="wipe(left)">
                                      <p:cBhvr>
                                        <p:cTn id="29" dur="1750"/>
                                        <p:tgtEl>
                                          <p:spTgt spid="33">
                                            <p:txEl>
                                              <p:pRg st="0" end="0"/>
                                            </p:txEl>
                                          </p:spTgt>
                                        </p:tgtEl>
                                      </p:cBhvr>
                                    </p:animEffect>
                                  </p:childTnLst>
                                </p:cTn>
                              </p:par>
                              <p:par>
                                <p:cTn id="30" presetID="22" presetClass="entr" presetSubtype="8" fill="hold" nodeType="withEffect">
                                  <p:stCondLst>
                                    <p:cond delay="0"/>
                                  </p:stCondLst>
                                  <p:childTnLst>
                                    <p:set>
                                      <p:cBhvr>
                                        <p:cTn id="31" dur="1" fill="hold">
                                          <p:stCondLst>
                                            <p:cond delay="0"/>
                                          </p:stCondLst>
                                        </p:cTn>
                                        <p:tgtEl>
                                          <p:spTgt spid="33">
                                            <p:txEl>
                                              <p:pRg st="1" end="1"/>
                                            </p:txEl>
                                          </p:spTgt>
                                        </p:tgtEl>
                                        <p:attrNameLst>
                                          <p:attrName>style.visibility</p:attrName>
                                        </p:attrNameLst>
                                      </p:cBhvr>
                                      <p:to>
                                        <p:strVal val="visible"/>
                                      </p:to>
                                    </p:set>
                                    <p:animEffect transition="in" filter="wipe(left)">
                                      <p:cBhvr>
                                        <p:cTn id="32" dur="21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P spid="14"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D99F5906-829A-2E6D-655A-49AE5F2A4058}"/>
              </a:ext>
            </a:extLst>
          </p:cNvPr>
          <p:cNvGrpSpPr/>
          <p:nvPr/>
        </p:nvGrpSpPr>
        <p:grpSpPr>
          <a:xfrm>
            <a:off x="194203" y="1400548"/>
            <a:ext cx="2351926" cy="2601618"/>
            <a:chOff x="194203" y="1066180"/>
            <a:chExt cx="2351926" cy="2601618"/>
          </a:xfrm>
        </p:grpSpPr>
        <p:sp>
          <p:nvSpPr>
            <p:cNvPr id="96" name="正方形/長方形 95">
              <a:extLst>
                <a:ext uri="{FF2B5EF4-FFF2-40B4-BE49-F238E27FC236}">
                  <a16:creationId xmlns:a16="http://schemas.microsoft.com/office/drawing/2014/main" id="{F781A3F7-CC93-2A11-8B82-22D67569380D}"/>
                </a:ext>
              </a:extLst>
            </p:cNvPr>
            <p:cNvSpPr/>
            <p:nvPr/>
          </p:nvSpPr>
          <p:spPr>
            <a:xfrm>
              <a:off x="250825" y="1066180"/>
              <a:ext cx="2181719" cy="2601618"/>
            </a:xfrm>
            <a:prstGeom prst="rect">
              <a:avLst/>
            </a:prstGeom>
            <a:solidFill>
              <a:srgbClr val="D4ECFC"/>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97" name="正方形/長方形 96">
              <a:extLst>
                <a:ext uri="{FF2B5EF4-FFF2-40B4-BE49-F238E27FC236}">
                  <a16:creationId xmlns:a16="http://schemas.microsoft.com/office/drawing/2014/main" id="{FF8CB23A-5BAA-CBFC-DF77-BB3FE68975A0}"/>
                </a:ext>
              </a:extLst>
            </p:cNvPr>
            <p:cNvSpPr/>
            <p:nvPr/>
          </p:nvSpPr>
          <p:spPr bwMode="auto">
            <a:xfrm>
              <a:off x="250825" y="1066181"/>
              <a:ext cx="2181719"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消費者</a:t>
              </a:r>
            </a:p>
          </p:txBody>
        </p:sp>
        <p:sp>
          <p:nvSpPr>
            <p:cNvPr id="101" name="テキスト ボックス 100">
              <a:extLst>
                <a:ext uri="{FF2B5EF4-FFF2-40B4-BE49-F238E27FC236}">
                  <a16:creationId xmlns:a16="http://schemas.microsoft.com/office/drawing/2014/main" id="{03595052-07FF-8ED9-C794-566F3C2F0A6C}"/>
                </a:ext>
              </a:extLst>
            </p:cNvPr>
            <p:cNvSpPr txBox="1"/>
            <p:nvPr/>
          </p:nvSpPr>
          <p:spPr>
            <a:xfrm>
              <a:off x="194203" y="2905569"/>
              <a:ext cx="2351926" cy="744627"/>
            </a:xfrm>
            <a:prstGeom prst="rect">
              <a:avLst/>
            </a:prstGeom>
            <a:noFill/>
          </p:spPr>
          <p:txBody>
            <a:bodyPr wrap="none" rtlCol="0">
              <a:spAutoFit/>
            </a:bodyPr>
            <a:lstStyle/>
            <a:p>
              <a:pPr rtl="0">
                <a:lnSpc>
                  <a:spcPct val="110000"/>
                </a:lnSpc>
                <a:spcBef>
                  <a:spcPts val="0"/>
                </a:spcBef>
                <a:spcAft>
                  <a:spcPts val="0"/>
                </a:spcAft>
              </a:pPr>
              <a:r>
                <a:rPr lang="ja-JP" altLang="en-US" sz="1400" b="0" i="0" u="none" strike="noStrike" dirty="0">
                  <a:effectLst/>
                  <a:latin typeface="HGPｺﾞｼｯｸE" panose="020B0900000000000000" pitchFamily="50" charset="-128"/>
                  <a:ea typeface="HGPｺﾞｼｯｸE" panose="020B0900000000000000" pitchFamily="50" charset="-128"/>
                </a:rPr>
                <a:t>品物の金額</a:t>
              </a:r>
              <a:r>
                <a:rPr lang="en-US" altLang="ja-JP" sz="1400" b="0" i="0" u="none" strike="noStrike" dirty="0">
                  <a:effectLst/>
                  <a:latin typeface="HGPｺﾞｼｯｸE" panose="020B0900000000000000" pitchFamily="50" charset="-128"/>
                  <a:ea typeface="HGPｺﾞｼｯｸE" panose="020B0900000000000000" pitchFamily="50" charset="-128"/>
                </a:rPr>
                <a:t>1,000</a:t>
              </a:r>
              <a:r>
                <a:rPr lang="ja-JP" altLang="en-US" sz="1400" b="0" i="0" u="none" strike="noStrike" dirty="0">
                  <a:effectLst/>
                  <a:latin typeface="HGPｺﾞｼｯｸE" panose="020B0900000000000000" pitchFamily="50" charset="-128"/>
                  <a:ea typeface="HGPｺﾞｼｯｸE" panose="020B0900000000000000" pitchFamily="50" charset="-128"/>
                </a:rPr>
                <a:t>円と一緒に</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400" b="0" i="0" u="none" strike="noStrike" dirty="0">
                  <a:effectLst/>
                  <a:latin typeface="HGPｺﾞｼｯｸE" panose="020B0900000000000000" pitchFamily="50" charset="-128"/>
                  <a:ea typeface="HGPｺﾞｼｯｸE" panose="020B0900000000000000" pitchFamily="50" charset="-128"/>
                </a:rPr>
                <a:t>消費税</a:t>
              </a:r>
              <a:r>
                <a:rPr lang="en-US" altLang="ja-JP" sz="1400" b="0" i="0" u="none" strike="noStrike" dirty="0">
                  <a:effectLst/>
                  <a:latin typeface="HGPｺﾞｼｯｸE" panose="020B0900000000000000" pitchFamily="50" charset="-128"/>
                  <a:ea typeface="HGPｺﾞｼｯｸE" panose="020B0900000000000000" pitchFamily="50" charset="-128"/>
                </a:rPr>
                <a:t>100</a:t>
              </a:r>
              <a:r>
                <a:rPr lang="ja-JP" altLang="en-US" sz="1400" b="0" i="0" u="none" strike="noStrike" dirty="0">
                  <a:effectLst/>
                  <a:latin typeface="HGPｺﾞｼｯｸE" panose="020B0900000000000000" pitchFamily="50" charset="-128"/>
                  <a:ea typeface="HGPｺﾞｼｯｸE" panose="020B0900000000000000" pitchFamily="50" charset="-128"/>
                </a:rPr>
                <a:t>円を</a:t>
              </a:r>
              <a:r>
                <a:rPr lang="ja-JP" altLang="en-US" sz="1400" dirty="0">
                  <a:latin typeface="HGPｺﾞｼｯｸE" panose="020B0900000000000000" pitchFamily="50" charset="-128"/>
                  <a:ea typeface="HGPｺﾞｼｯｸE" panose="020B0900000000000000" pitchFamily="50" charset="-128"/>
                </a:rPr>
                <a:t>支払う</a:t>
              </a:r>
              <a:r>
                <a:rPr lang="ja-JP" altLang="en-US" sz="1400" b="0" i="0" u="none" strike="noStrike" dirty="0">
                  <a:effectLst/>
                  <a:latin typeface="HGPｺﾞｼｯｸE" panose="020B0900000000000000" pitchFamily="50" charset="-128"/>
                  <a:ea typeface="HGPｺﾞｼｯｸE" panose="020B0900000000000000" pitchFamily="50" charset="-128"/>
                </a:rPr>
                <a:t>。</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en-US" altLang="ja-JP" sz="12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消費税を</a:t>
              </a:r>
              <a:r>
                <a:rPr lang="ja-JP" altLang="en-US" sz="1200" dirty="0">
                  <a:latin typeface="HGPｺﾞｼｯｸE" panose="020B0900000000000000" pitchFamily="50" charset="-128"/>
                  <a:ea typeface="HGPｺﾞｼｯｸE" panose="020B0900000000000000" pitchFamily="50" charset="-128"/>
                </a:rPr>
                <a:t>負担する</a:t>
              </a:r>
              <a:r>
                <a:rPr lang="en-US" altLang="ja-JP" sz="1200" b="0" i="0" u="none" strike="noStrike" dirty="0">
                  <a:effectLst/>
                  <a:latin typeface="HGPｺﾞｼｯｸE" panose="020B0900000000000000" pitchFamily="50" charset="-128"/>
                  <a:ea typeface="HGPｺﾞｼｯｸE" panose="020B0900000000000000" pitchFamily="50" charset="-128"/>
                </a:rPr>
                <a:t>)</a:t>
              </a:r>
              <a:endParaRPr lang="ja-JP" altLang="en-US" sz="1200" b="0" dirty="0">
                <a:effectLst/>
                <a:latin typeface="HGPｺﾞｼｯｸE" panose="020B0900000000000000" pitchFamily="50" charset="-128"/>
                <a:ea typeface="HGPｺﾞｼｯｸE" panose="020B0900000000000000" pitchFamily="50" charset="-128"/>
              </a:endParaRPr>
            </a:p>
          </p:txBody>
        </p:sp>
        <p:pic>
          <p:nvPicPr>
            <p:cNvPr id="98" name="図 97">
              <a:extLst>
                <a:ext uri="{FF2B5EF4-FFF2-40B4-BE49-F238E27FC236}">
                  <a16:creationId xmlns:a16="http://schemas.microsoft.com/office/drawing/2014/main" id="{A4CC9879-96D9-23E3-E7B2-EDDC4EA8F3C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925141" y="1498016"/>
              <a:ext cx="1042898" cy="1362795"/>
            </a:xfrm>
            <a:prstGeom prst="rect">
              <a:avLst/>
            </a:prstGeom>
          </p:spPr>
        </p:pic>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4</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pic>
        <p:nvPicPr>
          <p:cNvPr id="94" name="図 93">
            <a:extLst>
              <a:ext uri="{FF2B5EF4-FFF2-40B4-BE49-F238E27FC236}">
                <a16:creationId xmlns:a16="http://schemas.microsoft.com/office/drawing/2014/main" id="{35F17327-8FD4-A602-5993-6D07A2DED19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2821" y="5252730"/>
            <a:ext cx="1184136" cy="1372153"/>
          </a:xfrm>
          <a:prstGeom prst="rect">
            <a:avLst/>
          </a:prstGeom>
        </p:spPr>
      </p:pic>
      <p:sp>
        <p:nvSpPr>
          <p:cNvPr id="103" name="矢印: 下 102">
            <a:extLst>
              <a:ext uri="{FF2B5EF4-FFF2-40B4-BE49-F238E27FC236}">
                <a16:creationId xmlns:a16="http://schemas.microsoft.com/office/drawing/2014/main" id="{E89E4FCF-3D62-16D1-600B-B760748B9802}"/>
              </a:ext>
            </a:extLst>
          </p:cNvPr>
          <p:cNvSpPr/>
          <p:nvPr/>
        </p:nvSpPr>
        <p:spPr>
          <a:xfrm>
            <a:off x="5919612" y="2092545"/>
            <a:ext cx="259687" cy="390662"/>
          </a:xfrm>
          <a:prstGeom prst="downArrow">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5AFF56A1-DC9F-CBBC-C149-E1BB08B50BF9}"/>
              </a:ext>
            </a:extLst>
          </p:cNvPr>
          <p:cNvGrpSpPr/>
          <p:nvPr/>
        </p:nvGrpSpPr>
        <p:grpSpPr>
          <a:xfrm>
            <a:off x="5326437" y="2072885"/>
            <a:ext cx="439544" cy="373627"/>
            <a:chOff x="5326437" y="2072885"/>
            <a:chExt cx="439544" cy="373627"/>
          </a:xfrm>
        </p:grpSpPr>
        <p:pic>
          <p:nvPicPr>
            <p:cNvPr id="112" name="図 111">
              <a:extLst>
                <a:ext uri="{FF2B5EF4-FFF2-40B4-BE49-F238E27FC236}">
                  <a16:creationId xmlns:a16="http://schemas.microsoft.com/office/drawing/2014/main" id="{AE1F6B86-D150-D8EE-0B50-757DDD26D44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2072885"/>
              <a:ext cx="373627" cy="373627"/>
            </a:xfrm>
            <a:prstGeom prst="rect">
              <a:avLst/>
            </a:prstGeom>
          </p:spPr>
        </p:pic>
        <p:sp>
          <p:nvSpPr>
            <p:cNvPr id="113" name="テキスト ボックス 112">
              <a:extLst>
                <a:ext uri="{FF2B5EF4-FFF2-40B4-BE49-F238E27FC236}">
                  <a16:creationId xmlns:a16="http://schemas.microsoft.com/office/drawing/2014/main" id="{B3526B60-EB3D-7C37-90AA-449606C0AC08}"/>
                </a:ext>
              </a:extLst>
            </p:cNvPr>
            <p:cNvSpPr txBox="1"/>
            <p:nvPr/>
          </p:nvSpPr>
          <p:spPr>
            <a:xfrm>
              <a:off x="5326437" y="2126998"/>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sp>
        <p:nvSpPr>
          <p:cNvPr id="114" name="矢印: 右 113">
            <a:extLst>
              <a:ext uri="{FF2B5EF4-FFF2-40B4-BE49-F238E27FC236}">
                <a16:creationId xmlns:a16="http://schemas.microsoft.com/office/drawing/2014/main" id="{453B4202-183E-5220-C65D-4FD4D5CD04A1}"/>
              </a:ext>
            </a:extLst>
          </p:cNvPr>
          <p:cNvSpPr/>
          <p:nvPr/>
        </p:nvSpPr>
        <p:spPr>
          <a:xfrm>
            <a:off x="2510313" y="1420637"/>
            <a:ext cx="592659" cy="279958"/>
          </a:xfrm>
          <a:prstGeom prst="rightArrow">
            <a:avLst>
              <a:gd name="adj1" fmla="val 46058"/>
              <a:gd name="adj2" fmla="val 4984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15" name="矢印: 上 114">
            <a:extLst>
              <a:ext uri="{FF2B5EF4-FFF2-40B4-BE49-F238E27FC236}">
                <a16:creationId xmlns:a16="http://schemas.microsoft.com/office/drawing/2014/main" id="{EAB8D181-3CCE-3839-5AEF-29F12DB2AE7A}"/>
              </a:ext>
            </a:extLst>
          </p:cNvPr>
          <p:cNvSpPr/>
          <p:nvPr/>
        </p:nvSpPr>
        <p:spPr>
          <a:xfrm rot="10800000">
            <a:off x="5916539" y="3468590"/>
            <a:ext cx="265834" cy="419218"/>
          </a:xfrm>
          <a:prstGeom prst="upArrow">
            <a:avLst>
              <a:gd name="adj1" fmla="val 55085"/>
              <a:gd name="adj2" fmla="val 55021"/>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 name="グループ化 13">
            <a:extLst>
              <a:ext uri="{FF2B5EF4-FFF2-40B4-BE49-F238E27FC236}">
                <a16:creationId xmlns:a16="http://schemas.microsoft.com/office/drawing/2014/main" id="{77861F56-DEA4-3C7A-286D-F3E8E3944FCC}"/>
              </a:ext>
            </a:extLst>
          </p:cNvPr>
          <p:cNvGrpSpPr/>
          <p:nvPr/>
        </p:nvGrpSpPr>
        <p:grpSpPr>
          <a:xfrm>
            <a:off x="5326437" y="3468591"/>
            <a:ext cx="439544" cy="373627"/>
            <a:chOff x="5326437" y="3468591"/>
            <a:chExt cx="439544" cy="373627"/>
          </a:xfrm>
        </p:grpSpPr>
        <p:pic>
          <p:nvPicPr>
            <p:cNvPr id="117" name="図 116">
              <a:extLst>
                <a:ext uri="{FF2B5EF4-FFF2-40B4-BE49-F238E27FC236}">
                  <a16:creationId xmlns:a16="http://schemas.microsoft.com/office/drawing/2014/main" id="{FEE1983F-9633-AB6E-C902-C745A408E2C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359396" y="3468591"/>
              <a:ext cx="373627" cy="373627"/>
            </a:xfrm>
            <a:prstGeom prst="rect">
              <a:avLst/>
            </a:prstGeom>
          </p:spPr>
        </p:pic>
        <p:sp>
          <p:nvSpPr>
            <p:cNvPr id="118" name="テキスト ボックス 117">
              <a:extLst>
                <a:ext uri="{FF2B5EF4-FFF2-40B4-BE49-F238E27FC236}">
                  <a16:creationId xmlns:a16="http://schemas.microsoft.com/office/drawing/2014/main" id="{B33C0B9C-341F-A42F-77D6-D52532B426A3}"/>
                </a:ext>
              </a:extLst>
            </p:cNvPr>
            <p:cNvSpPr txBox="1"/>
            <p:nvPr/>
          </p:nvSpPr>
          <p:spPr>
            <a:xfrm>
              <a:off x="5326437" y="3522704"/>
              <a:ext cx="439544" cy="261610"/>
            </a:xfrm>
            <a:prstGeom prst="rect">
              <a:avLst/>
            </a:prstGeom>
            <a:noFill/>
          </p:spPr>
          <p:txBody>
            <a:bodyPr wrap="none" rtlCol="0">
              <a:spAutoFit/>
            </a:bodyPr>
            <a:lstStyle/>
            <a:p>
              <a:r>
                <a:rPr kumimoji="1" lang="ja-JP" altLang="en-US" sz="11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100" dirty="0">
                  <a:solidFill>
                    <a:schemeClr val="bg1"/>
                  </a:solidFill>
                  <a:latin typeface="HGPｺﾞｼｯｸE" panose="020B0900000000000000" pitchFamily="50" charset="-128"/>
                  <a:ea typeface="HGPｺﾞｼｯｸE" panose="020B0900000000000000" pitchFamily="50" charset="-128"/>
                </a:rPr>
                <a:t>００</a:t>
              </a:r>
            </a:p>
          </p:txBody>
        </p:sp>
      </p:grpSp>
      <p:grpSp>
        <p:nvGrpSpPr>
          <p:cNvPr id="11" name="グループ化 10">
            <a:extLst>
              <a:ext uri="{FF2B5EF4-FFF2-40B4-BE49-F238E27FC236}">
                <a16:creationId xmlns:a16="http://schemas.microsoft.com/office/drawing/2014/main" id="{287438EA-99E0-9A61-6C70-1F795DAD8B02}"/>
              </a:ext>
            </a:extLst>
          </p:cNvPr>
          <p:cNvGrpSpPr/>
          <p:nvPr/>
        </p:nvGrpSpPr>
        <p:grpSpPr>
          <a:xfrm>
            <a:off x="3188677" y="3882453"/>
            <a:ext cx="5631474" cy="956972"/>
            <a:chOff x="3188676" y="3882453"/>
            <a:chExt cx="5775937" cy="956972"/>
          </a:xfrm>
        </p:grpSpPr>
        <p:sp>
          <p:nvSpPr>
            <p:cNvPr id="120" name="正方形/長方形 119">
              <a:extLst>
                <a:ext uri="{FF2B5EF4-FFF2-40B4-BE49-F238E27FC236}">
                  <a16:creationId xmlns:a16="http://schemas.microsoft.com/office/drawing/2014/main" id="{F3DB039A-98B0-4571-C2AD-F5C251998923}"/>
                </a:ext>
              </a:extLst>
            </p:cNvPr>
            <p:cNvSpPr/>
            <p:nvPr/>
          </p:nvSpPr>
          <p:spPr bwMode="auto">
            <a:xfrm>
              <a:off x="3188676" y="3909698"/>
              <a:ext cx="5775937"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21" name="正方形/長方形 120">
              <a:extLst>
                <a:ext uri="{FF2B5EF4-FFF2-40B4-BE49-F238E27FC236}">
                  <a16:creationId xmlns:a16="http://schemas.microsoft.com/office/drawing/2014/main" id="{313956CA-CA53-570F-7D0E-5AFCAFF16B2C}"/>
                </a:ext>
              </a:extLst>
            </p:cNvPr>
            <p:cNvSpPr/>
            <p:nvPr/>
          </p:nvSpPr>
          <p:spPr bwMode="auto">
            <a:xfrm>
              <a:off x="3188676" y="3909698"/>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72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日本銀行</a:t>
              </a:r>
            </a:p>
          </p:txBody>
        </p:sp>
        <p:sp>
          <p:nvSpPr>
            <p:cNvPr id="122" name="テキスト ボックス 121">
              <a:extLst>
                <a:ext uri="{FF2B5EF4-FFF2-40B4-BE49-F238E27FC236}">
                  <a16:creationId xmlns:a16="http://schemas.microsoft.com/office/drawing/2014/main" id="{4674A1CC-7219-48CF-052F-99721948FCE3}"/>
                </a:ext>
              </a:extLst>
            </p:cNvPr>
            <p:cNvSpPr txBox="1"/>
            <p:nvPr/>
          </p:nvSpPr>
          <p:spPr>
            <a:xfrm>
              <a:off x="3221898" y="4252085"/>
              <a:ext cx="3638776" cy="587340"/>
            </a:xfrm>
            <a:prstGeom prst="rect">
              <a:avLst/>
            </a:prstGeom>
            <a:noFill/>
          </p:spPr>
          <p:txBody>
            <a:bodyPr wrap="none" rtlCol="0">
              <a:spAutoFit/>
            </a:bodyPr>
            <a:lstStyle/>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預けられた消費税を国のお金 </a:t>
              </a:r>
              <a:r>
                <a:rPr lang="en-US" altLang="ja-JP" sz="12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国庫金</a:t>
              </a:r>
              <a:r>
                <a:rPr lang="en-US" altLang="ja-JP" sz="1200" b="0" i="0" u="none" strike="noStrike" dirty="0">
                  <a:effectLst/>
                  <a:latin typeface="HGPｺﾞｼｯｸE" panose="020B0900000000000000" pitchFamily="50" charset="-128"/>
                  <a:ea typeface="HGPｺﾞｼｯｸE" panose="020B0900000000000000" pitchFamily="50" charset="-128"/>
                </a:rPr>
                <a:t>)</a:t>
              </a:r>
              <a:r>
                <a:rPr lang="en-US" altLang="ja-JP" sz="1400" b="0" i="0" u="none" strike="noStrike" dirty="0">
                  <a:effectLst/>
                  <a:latin typeface="HGPｺﾞｼｯｸE" panose="020B0900000000000000" pitchFamily="50" charset="-128"/>
                  <a:ea typeface="HGPｺﾞｼｯｸE" panose="020B0900000000000000" pitchFamily="50" charset="-128"/>
                </a:rPr>
                <a:t> </a:t>
              </a:r>
              <a:r>
                <a:rPr lang="ja-JP" altLang="en-US" sz="1400" b="0" i="0" u="none" strike="noStrike" dirty="0">
                  <a:effectLst/>
                  <a:latin typeface="HGPｺﾞｼｯｸE" panose="020B0900000000000000" pitchFamily="50" charset="-128"/>
                  <a:ea typeface="HGPｺﾞｼｯｸE" panose="020B0900000000000000" pitchFamily="50" charset="-128"/>
                </a:rPr>
                <a:t>として</a:t>
              </a:r>
              <a:endParaRPr lang="en-US" altLang="ja-JP" sz="14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400" b="0" i="0" u="none" strike="noStrike" dirty="0">
                  <a:effectLst/>
                  <a:latin typeface="HGPｺﾞｼｯｸE" panose="020B0900000000000000" pitchFamily="50" charset="-128"/>
                  <a:ea typeface="HGPｺﾞｼｯｸE" panose="020B0900000000000000" pitchFamily="50" charset="-128"/>
                </a:rPr>
                <a:t>保管する。</a:t>
              </a:r>
              <a:endParaRPr lang="en-US" altLang="ja-JP" sz="1400" b="0" i="0" u="none" strike="noStrike" dirty="0">
                <a:effectLst/>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42B75AA8-755C-25E2-6A5C-E1C6F1EAA978}"/>
                </a:ext>
              </a:extLst>
            </p:cNvPr>
            <p:cNvSpPr/>
            <p:nvPr/>
          </p:nvSpPr>
          <p:spPr bwMode="auto">
            <a:xfrm>
              <a:off x="3405568" y="3882453"/>
              <a:ext cx="431090" cy="169277"/>
            </a:xfrm>
            <a:prstGeom prst="rect">
              <a:avLst/>
            </a:prstGeom>
            <a:noFill/>
          </p:spPr>
          <p:txBody>
            <a:bodyPr wrap="none" rtlCol="0">
              <a:spAutoFit/>
            </a:bodyPr>
            <a:lstStyle/>
            <a:p>
              <a:pPr>
                <a:spcBef>
                  <a:spcPts val="0"/>
                </a:spcBef>
                <a:spcAft>
                  <a:spcPts val="500"/>
                </a:spcAft>
              </a:pPr>
              <a:r>
                <a:rPr lang="ja-JP" altLang="en-US" sz="500" dirty="0">
                  <a:solidFill>
                    <a:schemeClr val="bg1"/>
                  </a:solidFill>
                  <a:latin typeface="HGPｺﾞｼｯｸE" panose="020B0900000000000000" pitchFamily="50" charset="-128"/>
                  <a:ea typeface="HGPｺﾞｼｯｸE" panose="020B0900000000000000" pitchFamily="50" charset="-128"/>
                </a:rPr>
                <a:t>にっぽん</a:t>
              </a:r>
            </a:p>
          </p:txBody>
        </p:sp>
      </p:grpSp>
      <p:sp>
        <p:nvSpPr>
          <p:cNvPr id="123" name="矢印: 上 122">
            <a:extLst>
              <a:ext uri="{FF2B5EF4-FFF2-40B4-BE49-F238E27FC236}">
                <a16:creationId xmlns:a16="http://schemas.microsoft.com/office/drawing/2014/main" id="{BA4618EB-70D8-388C-D35A-7C94ECB8EAE5}"/>
              </a:ext>
            </a:extLst>
          </p:cNvPr>
          <p:cNvSpPr/>
          <p:nvPr/>
        </p:nvSpPr>
        <p:spPr>
          <a:xfrm rot="10800000">
            <a:off x="4543549"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a:extLst>
              <a:ext uri="{FF2B5EF4-FFF2-40B4-BE49-F238E27FC236}">
                <a16:creationId xmlns:a16="http://schemas.microsoft.com/office/drawing/2014/main" id="{9C405EF0-D82B-4E10-7080-0D6AEA907723}"/>
              </a:ext>
            </a:extLst>
          </p:cNvPr>
          <p:cNvGrpSpPr/>
          <p:nvPr/>
        </p:nvGrpSpPr>
        <p:grpSpPr>
          <a:xfrm>
            <a:off x="3544755" y="4870455"/>
            <a:ext cx="863837" cy="519561"/>
            <a:chOff x="3544755" y="4870455"/>
            <a:chExt cx="863837" cy="519561"/>
          </a:xfrm>
        </p:grpSpPr>
        <p:sp>
          <p:nvSpPr>
            <p:cNvPr id="125" name="楕円 124">
              <a:extLst>
                <a:ext uri="{FF2B5EF4-FFF2-40B4-BE49-F238E27FC236}">
                  <a16:creationId xmlns:a16="http://schemas.microsoft.com/office/drawing/2014/main" id="{206C52B9-BABE-BEE6-5AEF-819526A2BBBF}"/>
                </a:ext>
              </a:extLst>
            </p:cNvPr>
            <p:cNvSpPr/>
            <p:nvPr/>
          </p:nvSpPr>
          <p:spPr>
            <a:xfrm>
              <a:off x="3544755"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126" name="図 125">
              <a:extLst>
                <a:ext uri="{FF2B5EF4-FFF2-40B4-BE49-F238E27FC236}">
                  <a16:creationId xmlns:a16="http://schemas.microsoft.com/office/drawing/2014/main" id="{BEC0D212-0254-CA1F-AB3E-D158DDE5230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638286" y="4943421"/>
              <a:ext cx="373627" cy="373627"/>
            </a:xfrm>
            <a:prstGeom prst="rect">
              <a:avLst/>
            </a:prstGeom>
          </p:spPr>
        </p:pic>
        <p:pic>
          <p:nvPicPr>
            <p:cNvPr id="127" name="図 126">
              <a:extLst>
                <a:ext uri="{FF2B5EF4-FFF2-40B4-BE49-F238E27FC236}">
                  <a16:creationId xmlns:a16="http://schemas.microsoft.com/office/drawing/2014/main" id="{75A944D8-17F6-9B3F-EFC0-82C59B492073}"/>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773244" y="4943421"/>
              <a:ext cx="373627" cy="373627"/>
            </a:xfrm>
            <a:prstGeom prst="rect">
              <a:avLst/>
            </a:prstGeom>
          </p:spPr>
        </p:pic>
        <p:pic>
          <p:nvPicPr>
            <p:cNvPr id="128" name="図 127">
              <a:extLst>
                <a:ext uri="{FF2B5EF4-FFF2-40B4-BE49-F238E27FC236}">
                  <a16:creationId xmlns:a16="http://schemas.microsoft.com/office/drawing/2014/main" id="{6E964183-DE1E-70B2-5485-5AAD5F513606}"/>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3941433" y="4944063"/>
              <a:ext cx="373627" cy="372343"/>
            </a:xfrm>
            <a:prstGeom prst="rect">
              <a:avLst/>
            </a:prstGeom>
          </p:spPr>
        </p:pic>
        <p:sp>
          <p:nvSpPr>
            <p:cNvPr id="129" name="テキスト ボックス 128">
              <a:extLst>
                <a:ext uri="{FF2B5EF4-FFF2-40B4-BE49-F238E27FC236}">
                  <a16:creationId xmlns:a16="http://schemas.microsoft.com/office/drawing/2014/main" id="{C4285CDB-CB6A-6881-20C2-D38FE9DECB05}"/>
                </a:ext>
              </a:extLst>
            </p:cNvPr>
            <p:cNvSpPr txBox="1"/>
            <p:nvPr/>
          </p:nvSpPr>
          <p:spPr>
            <a:xfrm>
              <a:off x="3656042" y="4956331"/>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７８円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5D885052-D3C1-2FD2-9698-5E0B79E248EF}"/>
              </a:ext>
            </a:extLst>
          </p:cNvPr>
          <p:cNvGrpSpPr/>
          <p:nvPr/>
        </p:nvGrpSpPr>
        <p:grpSpPr>
          <a:xfrm>
            <a:off x="6741856" y="4870455"/>
            <a:ext cx="863837" cy="519561"/>
            <a:chOff x="6741856" y="4870455"/>
            <a:chExt cx="863837" cy="519561"/>
          </a:xfrm>
        </p:grpSpPr>
        <p:sp>
          <p:nvSpPr>
            <p:cNvPr id="132" name="楕円 131">
              <a:extLst>
                <a:ext uri="{FF2B5EF4-FFF2-40B4-BE49-F238E27FC236}">
                  <a16:creationId xmlns:a16="http://schemas.microsoft.com/office/drawing/2014/main" id="{B828E7FF-4893-F8D1-33EA-F58D9C532AC5}"/>
                </a:ext>
              </a:extLst>
            </p:cNvPr>
            <p:cNvSpPr/>
            <p:nvPr/>
          </p:nvSpPr>
          <p:spPr>
            <a:xfrm>
              <a:off x="6741856" y="4870455"/>
              <a:ext cx="863837" cy="519561"/>
            </a:xfrm>
            <a:prstGeom prst="ellipse">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20" name="グループ化 19">
              <a:extLst>
                <a:ext uri="{FF2B5EF4-FFF2-40B4-BE49-F238E27FC236}">
                  <a16:creationId xmlns:a16="http://schemas.microsoft.com/office/drawing/2014/main" id="{FFF14E53-A86E-39C4-9A0E-CD232EED7A46}"/>
                </a:ext>
              </a:extLst>
            </p:cNvPr>
            <p:cNvGrpSpPr/>
            <p:nvPr/>
          </p:nvGrpSpPr>
          <p:grpSpPr>
            <a:xfrm>
              <a:off x="6842206" y="4943421"/>
              <a:ext cx="681052" cy="373627"/>
              <a:chOff x="6842206" y="4943421"/>
              <a:chExt cx="681052" cy="373627"/>
            </a:xfrm>
          </p:grpSpPr>
          <p:pic>
            <p:nvPicPr>
              <p:cNvPr id="133" name="図 132">
                <a:extLst>
                  <a:ext uri="{FF2B5EF4-FFF2-40B4-BE49-F238E27FC236}">
                    <a16:creationId xmlns:a16="http://schemas.microsoft.com/office/drawing/2014/main" id="{4F5C96FD-9FD0-E7C8-F071-7CF3078A7A8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42206" y="4943421"/>
                <a:ext cx="373627" cy="373627"/>
              </a:xfrm>
              <a:prstGeom prst="rect">
                <a:avLst/>
              </a:prstGeom>
            </p:spPr>
          </p:pic>
          <p:pic>
            <p:nvPicPr>
              <p:cNvPr id="134" name="図 133">
                <a:extLst>
                  <a:ext uri="{FF2B5EF4-FFF2-40B4-BE49-F238E27FC236}">
                    <a16:creationId xmlns:a16="http://schemas.microsoft.com/office/drawing/2014/main" id="{03EF6914-1102-959D-746A-B493E63C8EF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977164" y="4944063"/>
                <a:ext cx="373627" cy="372343"/>
              </a:xfrm>
              <a:prstGeom prst="rect">
                <a:avLst/>
              </a:prstGeom>
            </p:spPr>
          </p:pic>
          <p:pic>
            <p:nvPicPr>
              <p:cNvPr id="135" name="図 134">
                <a:extLst>
                  <a:ext uri="{FF2B5EF4-FFF2-40B4-BE49-F238E27FC236}">
                    <a16:creationId xmlns:a16="http://schemas.microsoft.com/office/drawing/2014/main" id="{F878543F-1647-BC4B-A9F7-23889DBCA4E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7145353" y="4944063"/>
                <a:ext cx="373627" cy="372343"/>
              </a:xfrm>
              <a:prstGeom prst="rect">
                <a:avLst/>
              </a:prstGeom>
            </p:spPr>
          </p:pic>
          <p:sp>
            <p:nvSpPr>
              <p:cNvPr id="136" name="テキスト ボックス 135">
                <a:extLst>
                  <a:ext uri="{FF2B5EF4-FFF2-40B4-BE49-F238E27FC236}">
                    <a16:creationId xmlns:a16="http://schemas.microsoft.com/office/drawing/2014/main" id="{AFC03A04-9DCC-592C-16C4-171AFCA31A12}"/>
                  </a:ext>
                </a:extLst>
              </p:cNvPr>
              <p:cNvSpPr txBox="1"/>
              <p:nvPr/>
            </p:nvSpPr>
            <p:spPr>
              <a:xfrm>
                <a:off x="6867309" y="4947089"/>
                <a:ext cx="655949" cy="338554"/>
              </a:xfrm>
              <a:prstGeom prst="rect">
                <a:avLst/>
              </a:prstGeom>
              <a:noFill/>
            </p:spPr>
            <p:txBody>
              <a:bodyPr wrap="none" rtlCol="0">
                <a:spAutoFit/>
              </a:bodyPr>
              <a:lstStyle/>
              <a:p>
                <a:r>
                  <a:rPr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rPr>
                  <a:t>２２円</a:t>
                </a:r>
                <a:endParaRPr kumimoji="1" lang="ja-JP" altLang="en-US" sz="1600" dirty="0">
                  <a:solidFill>
                    <a:schemeClr val="bg1"/>
                  </a:solidFill>
                  <a:effectLst>
                    <a:glow rad="101600">
                      <a:srgbClr val="888888"/>
                    </a:glow>
                  </a:effectLst>
                  <a:latin typeface="HGPｺﾞｼｯｸE" panose="020B0900000000000000" pitchFamily="50" charset="-128"/>
                  <a:ea typeface="HGPｺﾞｼｯｸE" panose="020B0900000000000000" pitchFamily="50" charset="-128"/>
                </a:endParaRPr>
              </a:p>
            </p:txBody>
          </p:sp>
        </p:grpSp>
      </p:grpSp>
      <p:grpSp>
        <p:nvGrpSpPr>
          <p:cNvPr id="12" name="グループ化 11">
            <a:extLst>
              <a:ext uri="{FF2B5EF4-FFF2-40B4-BE49-F238E27FC236}">
                <a16:creationId xmlns:a16="http://schemas.microsoft.com/office/drawing/2014/main" id="{15C3F862-0613-A5E5-9E3D-ECC7179915FC}"/>
              </a:ext>
            </a:extLst>
          </p:cNvPr>
          <p:cNvGrpSpPr/>
          <p:nvPr/>
        </p:nvGrpSpPr>
        <p:grpSpPr>
          <a:xfrm>
            <a:off x="3188676" y="5493830"/>
            <a:ext cx="2823484" cy="815490"/>
            <a:chOff x="3188676" y="5493830"/>
            <a:chExt cx="2823484" cy="815490"/>
          </a:xfrm>
        </p:grpSpPr>
        <p:sp>
          <p:nvSpPr>
            <p:cNvPr id="138" name="正方形/長方形 137">
              <a:extLst>
                <a:ext uri="{FF2B5EF4-FFF2-40B4-BE49-F238E27FC236}">
                  <a16:creationId xmlns:a16="http://schemas.microsoft.com/office/drawing/2014/main" id="{4430DAF4-195A-A5B4-DCAC-28B5C6E24D9B}"/>
                </a:ext>
              </a:extLst>
            </p:cNvPr>
            <p:cNvSpPr/>
            <p:nvPr/>
          </p:nvSpPr>
          <p:spPr bwMode="auto">
            <a:xfrm>
              <a:off x="3188676" y="5494198"/>
              <a:ext cx="2823484"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39" name="正方形/長方形 138">
              <a:extLst>
                <a:ext uri="{FF2B5EF4-FFF2-40B4-BE49-F238E27FC236}">
                  <a16:creationId xmlns:a16="http://schemas.microsoft.com/office/drawing/2014/main" id="{0EF1FF4D-F650-1472-07E0-A8B04E075E2F}"/>
                </a:ext>
              </a:extLst>
            </p:cNvPr>
            <p:cNvSpPr/>
            <p:nvPr/>
          </p:nvSpPr>
          <p:spPr bwMode="auto">
            <a:xfrm>
              <a:off x="3188676" y="5493830"/>
              <a:ext cx="282348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国　（国税）</a:t>
              </a:r>
              <a:endParaRPr lang="en-US" altLang="ja-JP" sz="1600" dirty="0">
                <a:solidFill>
                  <a:schemeClr val="bg1"/>
                </a:solidFill>
                <a:latin typeface="HGPｺﾞｼｯｸE" panose="020B0900000000000000" pitchFamily="50" charset="-128"/>
                <a:ea typeface="HGPｺﾞｼｯｸE" panose="020B0900000000000000" pitchFamily="50" charset="-128"/>
              </a:endParaRPr>
            </a:p>
          </p:txBody>
        </p:sp>
        <p:sp>
          <p:nvSpPr>
            <p:cNvPr id="140" name="テキスト ボックス 139">
              <a:extLst>
                <a:ext uri="{FF2B5EF4-FFF2-40B4-BE49-F238E27FC236}">
                  <a16:creationId xmlns:a16="http://schemas.microsoft.com/office/drawing/2014/main" id="{02266900-A961-C600-EFA7-7898845042BA}"/>
                </a:ext>
              </a:extLst>
            </p:cNvPr>
            <p:cNvSpPr txBox="1"/>
            <p:nvPr/>
          </p:nvSpPr>
          <p:spPr>
            <a:xfrm>
              <a:off x="4243590" y="5920259"/>
              <a:ext cx="867545" cy="369332"/>
            </a:xfrm>
            <a:prstGeom prst="rect">
              <a:avLst/>
            </a:prstGeom>
            <a:noFill/>
          </p:spPr>
          <p:txBody>
            <a:bodyPr wrap="none" rtlCol="0">
              <a:spAutoFit/>
            </a:bodyPr>
            <a:lstStyle/>
            <a:p>
              <a:pPr rtl="0">
                <a:spcBef>
                  <a:spcPts val="0"/>
                </a:spcBef>
                <a:spcAft>
                  <a:spcPts val="500"/>
                </a:spcAft>
              </a:pPr>
              <a:r>
                <a:rPr lang="ja-JP" altLang="en-US" b="0" i="0" u="none" strike="noStrike" dirty="0">
                  <a:effectLst/>
                  <a:latin typeface="HGPｺﾞｼｯｸE" panose="020B0900000000000000" pitchFamily="50" charset="-128"/>
                  <a:ea typeface="HGPｺﾞｼｯｸE" panose="020B0900000000000000" pitchFamily="50" charset="-128"/>
                </a:rPr>
                <a:t>７．８％</a:t>
              </a:r>
              <a:endParaRPr lang="en-US" altLang="ja-JP" b="0" i="0" u="none" strike="noStrike" dirty="0">
                <a:effectLst/>
                <a:latin typeface="HGPｺﾞｼｯｸE" panose="020B0900000000000000" pitchFamily="50" charset="-128"/>
                <a:ea typeface="HGPｺﾞｼｯｸE" panose="020B0900000000000000" pitchFamily="50" charset="-128"/>
              </a:endParaRPr>
            </a:p>
          </p:txBody>
        </p:sp>
      </p:grpSp>
      <p:grpSp>
        <p:nvGrpSpPr>
          <p:cNvPr id="13" name="グループ化 12">
            <a:extLst>
              <a:ext uri="{FF2B5EF4-FFF2-40B4-BE49-F238E27FC236}">
                <a16:creationId xmlns:a16="http://schemas.microsoft.com/office/drawing/2014/main" id="{743F1719-39D0-CFA9-54DE-5E503A01F604}"/>
              </a:ext>
            </a:extLst>
          </p:cNvPr>
          <p:cNvGrpSpPr/>
          <p:nvPr/>
        </p:nvGrpSpPr>
        <p:grpSpPr>
          <a:xfrm>
            <a:off x="6213137" y="5493830"/>
            <a:ext cx="2751476" cy="815490"/>
            <a:chOff x="6213137" y="5493830"/>
            <a:chExt cx="2751476" cy="815490"/>
          </a:xfrm>
        </p:grpSpPr>
        <p:sp>
          <p:nvSpPr>
            <p:cNvPr id="142" name="正方形/長方形 141">
              <a:extLst>
                <a:ext uri="{FF2B5EF4-FFF2-40B4-BE49-F238E27FC236}">
                  <a16:creationId xmlns:a16="http://schemas.microsoft.com/office/drawing/2014/main" id="{95F5A0A8-CB6C-E7D9-8A18-F258EA92C68F}"/>
                </a:ext>
              </a:extLst>
            </p:cNvPr>
            <p:cNvSpPr/>
            <p:nvPr/>
          </p:nvSpPr>
          <p:spPr bwMode="auto">
            <a:xfrm>
              <a:off x="6213137" y="5494198"/>
              <a:ext cx="2751476" cy="8151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sp>
          <p:nvSpPr>
            <p:cNvPr id="143" name="正方形/長方形 142">
              <a:extLst>
                <a:ext uri="{FF2B5EF4-FFF2-40B4-BE49-F238E27FC236}">
                  <a16:creationId xmlns:a16="http://schemas.microsoft.com/office/drawing/2014/main" id="{B9D0335A-1A0F-BDDE-10F2-76DE765E8DB3}"/>
                </a:ext>
              </a:extLst>
            </p:cNvPr>
            <p:cNvSpPr/>
            <p:nvPr/>
          </p:nvSpPr>
          <p:spPr bwMode="auto">
            <a:xfrm>
              <a:off x="6221609" y="5493830"/>
              <a:ext cx="2743004"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地方　（地方税）</a:t>
              </a:r>
            </a:p>
          </p:txBody>
        </p:sp>
        <p:sp>
          <p:nvSpPr>
            <p:cNvPr id="144" name="テキスト ボックス 143">
              <a:extLst>
                <a:ext uri="{FF2B5EF4-FFF2-40B4-BE49-F238E27FC236}">
                  <a16:creationId xmlns:a16="http://schemas.microsoft.com/office/drawing/2014/main" id="{3324D612-086F-5692-9204-05F60A2C14AC}"/>
                </a:ext>
              </a:extLst>
            </p:cNvPr>
            <p:cNvSpPr txBox="1"/>
            <p:nvPr/>
          </p:nvSpPr>
          <p:spPr>
            <a:xfrm>
              <a:off x="7232047" y="5920259"/>
              <a:ext cx="867545" cy="369332"/>
            </a:xfrm>
            <a:prstGeom prst="rect">
              <a:avLst/>
            </a:prstGeom>
            <a:noFill/>
          </p:spPr>
          <p:txBody>
            <a:bodyPr wrap="none" rtlCol="0">
              <a:spAutoFit/>
            </a:bodyPr>
            <a:lstStyle/>
            <a:p>
              <a:pPr rtl="0">
                <a:spcBef>
                  <a:spcPts val="0"/>
                </a:spcBef>
                <a:spcAft>
                  <a:spcPts val="500"/>
                </a:spcAft>
              </a:pPr>
              <a:r>
                <a:rPr lang="ja-JP" altLang="en-US" dirty="0">
                  <a:latin typeface="HGPｺﾞｼｯｸE" panose="020B0900000000000000" pitchFamily="50" charset="-128"/>
                  <a:ea typeface="HGPｺﾞｼｯｸE" panose="020B0900000000000000" pitchFamily="50" charset="-128"/>
                </a:rPr>
                <a:t>２</a:t>
              </a:r>
              <a:r>
                <a:rPr lang="ja-JP" altLang="en-US" b="0" i="0" u="none" strike="noStrike" dirty="0">
                  <a:effectLst/>
                  <a:latin typeface="HGPｺﾞｼｯｸE" panose="020B0900000000000000" pitchFamily="50" charset="-128"/>
                  <a:ea typeface="HGPｺﾞｼｯｸE" panose="020B0900000000000000" pitchFamily="50" charset="-128"/>
                </a:rPr>
                <a:t>．２％</a:t>
              </a:r>
              <a:endParaRPr lang="en-US" altLang="ja-JP" b="0" i="0" u="none" strike="noStrike" dirty="0">
                <a:effectLst/>
                <a:latin typeface="HGPｺﾞｼｯｸE" panose="020B0900000000000000" pitchFamily="50" charset="-128"/>
                <a:ea typeface="HGPｺﾞｼｯｸE" panose="020B0900000000000000" pitchFamily="50" charset="-128"/>
              </a:endParaRPr>
            </a:p>
          </p:txBody>
        </p:sp>
      </p:grpSp>
      <p:grpSp>
        <p:nvGrpSpPr>
          <p:cNvPr id="22" name="グループ化 21">
            <a:extLst>
              <a:ext uri="{FF2B5EF4-FFF2-40B4-BE49-F238E27FC236}">
                <a16:creationId xmlns:a16="http://schemas.microsoft.com/office/drawing/2014/main" id="{79902AC5-E08B-397C-615D-627C1F25973D}"/>
              </a:ext>
            </a:extLst>
          </p:cNvPr>
          <p:cNvGrpSpPr/>
          <p:nvPr/>
        </p:nvGrpSpPr>
        <p:grpSpPr>
          <a:xfrm>
            <a:off x="386483" y="4108141"/>
            <a:ext cx="2724459" cy="1271756"/>
            <a:chOff x="933635" y="4335523"/>
            <a:chExt cx="2219823" cy="870352"/>
          </a:xfrm>
        </p:grpSpPr>
        <p:sp>
          <p:nvSpPr>
            <p:cNvPr id="146" name="吹き出し: 円形 145">
              <a:extLst>
                <a:ext uri="{FF2B5EF4-FFF2-40B4-BE49-F238E27FC236}">
                  <a16:creationId xmlns:a16="http://schemas.microsoft.com/office/drawing/2014/main" id="{C64630BD-947B-8F3B-96AD-EB17B77E81FE}"/>
                </a:ext>
              </a:extLst>
            </p:cNvPr>
            <p:cNvSpPr/>
            <p:nvPr/>
          </p:nvSpPr>
          <p:spPr>
            <a:xfrm>
              <a:off x="933635" y="4335523"/>
              <a:ext cx="2181719" cy="870352"/>
            </a:xfrm>
            <a:prstGeom prst="wedgeEllipseCallout">
              <a:avLst>
                <a:gd name="adj1" fmla="val -32959"/>
                <a:gd name="adj2" fmla="val 56807"/>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2800"/>
            </a:p>
          </p:txBody>
        </p:sp>
        <p:sp>
          <p:nvSpPr>
            <p:cNvPr id="148" name="テキスト ボックス 147">
              <a:extLst>
                <a:ext uri="{FF2B5EF4-FFF2-40B4-BE49-F238E27FC236}">
                  <a16:creationId xmlns:a16="http://schemas.microsoft.com/office/drawing/2014/main" id="{AA7A8FD7-42B2-4A4F-6C5E-27A3745866C3}"/>
                </a:ext>
              </a:extLst>
            </p:cNvPr>
            <p:cNvSpPr txBox="1"/>
            <p:nvPr/>
          </p:nvSpPr>
          <p:spPr>
            <a:xfrm>
              <a:off x="993391" y="4530453"/>
              <a:ext cx="2160067" cy="444085"/>
            </a:xfrm>
            <a:prstGeom prst="rect">
              <a:avLst/>
            </a:prstGeom>
            <a:noFill/>
          </p:spPr>
          <p:txBody>
            <a:bodyPr wrap="square" rtlCol="0">
              <a:spAutoFit/>
            </a:bodyPr>
            <a:lstStyle/>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お店は、 消費税を預かって</a:t>
              </a:r>
              <a:endParaRPr lang="en-US" altLang="ja-JP" sz="16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600" b="0" i="0" u="none" strike="noStrike" dirty="0">
                  <a:effectLst/>
                  <a:latin typeface="HGPｺﾞｼｯｸE" panose="020B0900000000000000" pitchFamily="50" charset="-128"/>
                  <a:ea typeface="HGPｺﾞｼｯｸE" panose="020B0900000000000000" pitchFamily="50" charset="-128"/>
                </a:rPr>
                <a:t>まとめて納めているんだね。</a:t>
              </a:r>
              <a:endParaRPr lang="ja-JP" altLang="en-US" sz="1400" b="0" dirty="0">
                <a:effectLst/>
                <a:latin typeface="HGPｺﾞｼｯｸE" panose="020B0900000000000000" pitchFamily="50" charset="-128"/>
                <a:ea typeface="HGPｺﾞｼｯｸE" panose="020B0900000000000000" pitchFamily="50" charset="-128"/>
              </a:endParaRPr>
            </a:p>
          </p:txBody>
        </p:sp>
      </p:grpSp>
      <p:grpSp>
        <p:nvGrpSpPr>
          <p:cNvPr id="10" name="グループ化 9">
            <a:extLst>
              <a:ext uri="{FF2B5EF4-FFF2-40B4-BE49-F238E27FC236}">
                <a16:creationId xmlns:a16="http://schemas.microsoft.com/office/drawing/2014/main" id="{87A2CB89-7E97-AEFC-A1FF-7EDCBD94C141}"/>
              </a:ext>
            </a:extLst>
          </p:cNvPr>
          <p:cNvGrpSpPr/>
          <p:nvPr/>
        </p:nvGrpSpPr>
        <p:grpSpPr>
          <a:xfrm>
            <a:off x="3188676" y="2525899"/>
            <a:ext cx="5631475" cy="900000"/>
            <a:chOff x="3188676" y="2525899"/>
            <a:chExt cx="5631475" cy="900000"/>
          </a:xfrm>
        </p:grpSpPr>
        <p:sp>
          <p:nvSpPr>
            <p:cNvPr id="151" name="正方形/長方形 150">
              <a:extLst>
                <a:ext uri="{FF2B5EF4-FFF2-40B4-BE49-F238E27FC236}">
                  <a16:creationId xmlns:a16="http://schemas.microsoft.com/office/drawing/2014/main" id="{C2698C01-A0B1-ECD3-07DA-EF7527AB3EBB}"/>
                </a:ext>
              </a:extLst>
            </p:cNvPr>
            <p:cNvSpPr/>
            <p:nvPr/>
          </p:nvSpPr>
          <p:spPr bwMode="auto">
            <a:xfrm>
              <a:off x="3188677" y="2525899"/>
              <a:ext cx="5631474" cy="90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000" dirty="0">
                <a:solidFill>
                  <a:schemeClr val="lt1"/>
                </a:solidFill>
                <a:latin typeface="+mn-lt"/>
                <a:ea typeface="+mn-ea"/>
              </a:endParaRPr>
            </a:p>
          </p:txBody>
        </p:sp>
        <p:sp>
          <p:nvSpPr>
            <p:cNvPr id="152" name="正方形/長方形 151">
              <a:extLst>
                <a:ext uri="{FF2B5EF4-FFF2-40B4-BE49-F238E27FC236}">
                  <a16:creationId xmlns:a16="http://schemas.microsoft.com/office/drawing/2014/main" id="{C1CF0B65-1F72-C3FC-5D52-E55896CC59B2}"/>
                </a:ext>
              </a:extLst>
            </p:cNvPr>
            <p:cNvSpPr/>
            <p:nvPr/>
          </p:nvSpPr>
          <p:spPr bwMode="auto">
            <a:xfrm>
              <a:off x="3188676" y="2525899"/>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dirty="0">
                  <a:solidFill>
                    <a:schemeClr val="bg1"/>
                  </a:solidFill>
                  <a:latin typeface="HGPｺﾞｼｯｸE" panose="020B0900000000000000" pitchFamily="50" charset="-128"/>
                  <a:ea typeface="HGPｺﾞｼｯｸE" panose="020B0900000000000000" pitchFamily="50" charset="-128"/>
                </a:rPr>
                <a:t>税務署</a:t>
              </a:r>
            </a:p>
          </p:txBody>
        </p:sp>
        <p:sp>
          <p:nvSpPr>
            <p:cNvPr id="154" name="テキスト ボックス 153">
              <a:extLst>
                <a:ext uri="{FF2B5EF4-FFF2-40B4-BE49-F238E27FC236}">
                  <a16:creationId xmlns:a16="http://schemas.microsoft.com/office/drawing/2014/main" id="{29280401-26C9-1893-2B3B-5DC0D49977C8}"/>
                </a:ext>
              </a:extLst>
            </p:cNvPr>
            <p:cNvSpPr txBox="1"/>
            <p:nvPr/>
          </p:nvSpPr>
          <p:spPr>
            <a:xfrm>
              <a:off x="3204878" y="2995835"/>
              <a:ext cx="4102405" cy="369332"/>
            </a:xfrm>
            <a:prstGeom prst="rect">
              <a:avLst/>
            </a:prstGeom>
            <a:noFill/>
          </p:spPr>
          <p:txBody>
            <a:bodyPr wrap="none" rtlCol="0">
              <a:spAutoFit/>
            </a:bodyPr>
            <a:lstStyle/>
            <a:p>
              <a:pPr rtl="0">
                <a:spcBef>
                  <a:spcPts val="0"/>
                </a:spcBef>
                <a:spcAft>
                  <a:spcPts val="500"/>
                </a:spcAft>
              </a:pPr>
              <a:r>
                <a:rPr lang="ja-JP" altLang="en-US" b="0" i="0" u="none" strike="noStrike" dirty="0">
                  <a:effectLst/>
                  <a:latin typeface="HGPｺﾞｼｯｸE" panose="020B0900000000000000" pitchFamily="50" charset="-128"/>
                  <a:ea typeface="HGPｺﾞｼｯｸE" panose="020B0900000000000000" pitchFamily="50" charset="-128"/>
                </a:rPr>
                <a:t>納められた消費税を日本銀行に預ける。</a:t>
              </a:r>
            </a:p>
          </p:txBody>
        </p:sp>
      </p:grpSp>
      <p:grpSp>
        <p:nvGrpSpPr>
          <p:cNvPr id="9" name="グループ化 8">
            <a:extLst>
              <a:ext uri="{FF2B5EF4-FFF2-40B4-BE49-F238E27FC236}">
                <a16:creationId xmlns:a16="http://schemas.microsoft.com/office/drawing/2014/main" id="{4579631C-84C5-EB2F-8383-266008BC2E3C}"/>
              </a:ext>
            </a:extLst>
          </p:cNvPr>
          <p:cNvGrpSpPr/>
          <p:nvPr/>
        </p:nvGrpSpPr>
        <p:grpSpPr>
          <a:xfrm>
            <a:off x="5390701" y="1116218"/>
            <a:ext cx="1660098" cy="846530"/>
            <a:chOff x="5390701" y="1116218"/>
            <a:chExt cx="1660098" cy="846530"/>
          </a:xfrm>
        </p:grpSpPr>
        <p:sp>
          <p:nvSpPr>
            <p:cNvPr id="166" name="正方形/長方形 165">
              <a:extLst>
                <a:ext uri="{FF2B5EF4-FFF2-40B4-BE49-F238E27FC236}">
                  <a16:creationId xmlns:a16="http://schemas.microsoft.com/office/drawing/2014/main" id="{B69F1D12-A352-87B0-67C3-3A6D0491268B}"/>
                </a:ext>
              </a:extLst>
            </p:cNvPr>
            <p:cNvSpPr/>
            <p:nvPr/>
          </p:nvSpPr>
          <p:spPr>
            <a:xfrm>
              <a:off x="5410911" y="1144731"/>
              <a:ext cx="1639888" cy="818017"/>
            </a:xfrm>
            <a:prstGeom prst="rect">
              <a:avLst/>
            </a:prstGeom>
            <a:solidFill>
              <a:srgbClr val="E3F2F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67" name="テキスト ボックス 166">
              <a:extLst>
                <a:ext uri="{FF2B5EF4-FFF2-40B4-BE49-F238E27FC236}">
                  <a16:creationId xmlns:a16="http://schemas.microsoft.com/office/drawing/2014/main" id="{64A6A31A-8093-62E4-6270-98D44C1AB9AE}"/>
                </a:ext>
              </a:extLst>
            </p:cNvPr>
            <p:cNvSpPr txBox="1"/>
            <p:nvPr/>
          </p:nvSpPr>
          <p:spPr>
            <a:xfrm>
              <a:off x="5390701" y="1116218"/>
              <a:ext cx="938077" cy="276999"/>
            </a:xfrm>
            <a:prstGeom prst="rect">
              <a:avLst/>
            </a:prstGeom>
            <a:noFill/>
          </p:spPr>
          <p:txBody>
            <a:bodyPr wrap="none" rtlCol="0">
              <a:spAutoFit/>
            </a:bodyPr>
            <a:lstStyle/>
            <a:p>
              <a:pPr rtl="0">
                <a:spcBef>
                  <a:spcPts val="0"/>
                </a:spcBef>
                <a:spcAft>
                  <a:spcPts val="500"/>
                </a:spcAft>
              </a:pPr>
              <a:r>
                <a:rPr lang="ja-JP" altLang="en-US" sz="1200" b="0" i="0" u="none" strike="noStrike" dirty="0">
                  <a:solidFill>
                    <a:srgbClr val="005BAD"/>
                  </a:solidFill>
                  <a:effectLst/>
                  <a:latin typeface="HGPｺﾞｼｯｸE" panose="020B0900000000000000" pitchFamily="50" charset="-128"/>
                  <a:ea typeface="HGPｺﾞｼｯｸE" panose="020B0900000000000000" pitchFamily="50" charset="-128"/>
                </a:rPr>
                <a:t>お店の売上</a:t>
              </a:r>
              <a:endParaRPr lang="ja-JP" altLang="en-US" sz="1100" b="0" dirty="0">
                <a:solidFill>
                  <a:srgbClr val="005BAD"/>
                </a:solidFill>
                <a:effectLst/>
                <a:latin typeface="HGPｺﾞｼｯｸE" panose="020B0900000000000000" pitchFamily="50" charset="-128"/>
                <a:ea typeface="HGPｺﾞｼｯｸE" panose="020B0900000000000000" pitchFamily="50" charset="-128"/>
              </a:endParaRPr>
            </a:p>
          </p:txBody>
        </p:sp>
        <p:grpSp>
          <p:nvGrpSpPr>
            <p:cNvPr id="168" name="グループ化 167">
              <a:extLst>
                <a:ext uri="{FF2B5EF4-FFF2-40B4-BE49-F238E27FC236}">
                  <a16:creationId xmlns:a16="http://schemas.microsoft.com/office/drawing/2014/main" id="{B386BD7B-A08B-090F-7153-338EB263F99F}"/>
                </a:ext>
              </a:extLst>
            </p:cNvPr>
            <p:cNvGrpSpPr/>
            <p:nvPr/>
          </p:nvGrpSpPr>
          <p:grpSpPr>
            <a:xfrm>
              <a:off x="5817922" y="1419772"/>
              <a:ext cx="825867" cy="408386"/>
              <a:chOff x="2078852" y="2232915"/>
              <a:chExt cx="997926" cy="493469"/>
            </a:xfrm>
          </p:grpSpPr>
          <p:pic>
            <p:nvPicPr>
              <p:cNvPr id="169" name="図 168" descr="図形&#10;&#10;自動的に生成された説明">
                <a:extLst>
                  <a:ext uri="{FF2B5EF4-FFF2-40B4-BE49-F238E27FC236}">
                    <a16:creationId xmlns:a16="http://schemas.microsoft.com/office/drawing/2014/main" id="{37CE357B-9F1C-4A01-91F8-BD116295D32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70" name="テキスト ボックス 169">
                <a:extLst>
                  <a:ext uri="{FF2B5EF4-FFF2-40B4-BE49-F238E27FC236}">
                    <a16:creationId xmlns:a16="http://schemas.microsoft.com/office/drawing/2014/main" id="{5C60ABC6-FEE6-2688-C789-7E394528592D}"/>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grpSp>
        <p:nvGrpSpPr>
          <p:cNvPr id="8" name="グループ化 7">
            <a:extLst>
              <a:ext uri="{FF2B5EF4-FFF2-40B4-BE49-F238E27FC236}">
                <a16:creationId xmlns:a16="http://schemas.microsoft.com/office/drawing/2014/main" id="{B5D30D73-CAA4-C65E-C602-95D1509327D9}"/>
              </a:ext>
            </a:extLst>
          </p:cNvPr>
          <p:cNvGrpSpPr/>
          <p:nvPr/>
        </p:nvGrpSpPr>
        <p:grpSpPr>
          <a:xfrm>
            <a:off x="3165967" y="1065378"/>
            <a:ext cx="5654183" cy="976722"/>
            <a:chOff x="3165967" y="1065378"/>
            <a:chExt cx="5654183" cy="976722"/>
          </a:xfrm>
        </p:grpSpPr>
        <p:sp>
          <p:nvSpPr>
            <p:cNvPr id="160" name="正方形/長方形 159">
              <a:extLst>
                <a:ext uri="{FF2B5EF4-FFF2-40B4-BE49-F238E27FC236}">
                  <a16:creationId xmlns:a16="http://schemas.microsoft.com/office/drawing/2014/main" id="{B2CE6652-8853-A793-E2FD-ADE7A37CCFB3}"/>
                </a:ext>
              </a:extLst>
            </p:cNvPr>
            <p:cNvSpPr/>
            <p:nvPr/>
          </p:nvSpPr>
          <p:spPr bwMode="auto">
            <a:xfrm>
              <a:off x="3165967" y="1065378"/>
              <a:ext cx="5654183" cy="976722"/>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chemeClr val="lt1"/>
                </a:solidFill>
                <a:latin typeface="+mn-lt"/>
                <a:ea typeface="+mn-ea"/>
              </a:endParaRPr>
            </a:p>
          </p:txBody>
        </p:sp>
        <p:grpSp>
          <p:nvGrpSpPr>
            <p:cNvPr id="7" name="グループ化 6">
              <a:extLst>
                <a:ext uri="{FF2B5EF4-FFF2-40B4-BE49-F238E27FC236}">
                  <a16:creationId xmlns:a16="http://schemas.microsoft.com/office/drawing/2014/main" id="{A83D414A-CB2D-99D7-6BAA-5B6FA89FBF83}"/>
                </a:ext>
              </a:extLst>
            </p:cNvPr>
            <p:cNvGrpSpPr/>
            <p:nvPr/>
          </p:nvGrpSpPr>
          <p:grpSpPr>
            <a:xfrm>
              <a:off x="3165967" y="1066181"/>
              <a:ext cx="2233743" cy="903661"/>
              <a:chOff x="3165967" y="1066181"/>
              <a:chExt cx="2233743" cy="903661"/>
            </a:xfrm>
          </p:grpSpPr>
          <p:sp>
            <p:nvSpPr>
              <p:cNvPr id="161" name="正方形/長方形 160">
                <a:extLst>
                  <a:ext uri="{FF2B5EF4-FFF2-40B4-BE49-F238E27FC236}">
                    <a16:creationId xmlns:a16="http://schemas.microsoft.com/office/drawing/2014/main" id="{44D4C6F9-43CF-47E2-03AD-B9EADEFED560}"/>
                  </a:ext>
                </a:extLst>
              </p:cNvPr>
              <p:cNvSpPr/>
              <p:nvPr/>
            </p:nvSpPr>
            <p:spPr bwMode="auto">
              <a:xfrm>
                <a:off x="3165967" y="1066181"/>
                <a:ext cx="1262017"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chemeClr val="bg1"/>
                    </a:solidFill>
                    <a:latin typeface="HGPｺﾞｼｯｸE" panose="020B0900000000000000" pitchFamily="50" charset="-128"/>
                    <a:ea typeface="HGPｺﾞｼｯｸE" panose="020B0900000000000000" pitchFamily="50" charset="-128"/>
                  </a:rPr>
                  <a:t>お店</a:t>
                </a:r>
              </a:p>
            </p:txBody>
          </p:sp>
          <p:sp>
            <p:nvSpPr>
              <p:cNvPr id="164" name="テキスト ボックス 163">
                <a:extLst>
                  <a:ext uri="{FF2B5EF4-FFF2-40B4-BE49-F238E27FC236}">
                    <a16:creationId xmlns:a16="http://schemas.microsoft.com/office/drawing/2014/main" id="{B412A46F-5B23-4E15-348B-4D2B34398D17}"/>
                  </a:ext>
                </a:extLst>
              </p:cNvPr>
              <p:cNvSpPr txBox="1"/>
              <p:nvPr/>
            </p:nvSpPr>
            <p:spPr>
              <a:xfrm>
                <a:off x="3204878" y="1444057"/>
                <a:ext cx="2194832" cy="525785"/>
              </a:xfrm>
              <a:prstGeom prst="rect">
                <a:avLst/>
              </a:prstGeom>
              <a:noFill/>
            </p:spPr>
            <p:txBody>
              <a:bodyPr wrap="none" rtlCol="0">
                <a:spAutoFit/>
              </a:bodyPr>
              <a:lstStyle/>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消費者から預かった</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spcBef>
                    <a:spcPts val="0"/>
                  </a:spcBef>
                  <a:spcAft>
                    <a:spcPts val="500"/>
                  </a:spcAft>
                </a:pPr>
                <a:r>
                  <a:rPr lang="ja-JP" altLang="en-US" sz="1200" b="0" i="0" u="none" strike="noStrike" dirty="0">
                    <a:effectLst/>
                    <a:latin typeface="HGPｺﾞｼｯｸE" panose="020B0900000000000000" pitchFamily="50" charset="-128"/>
                    <a:ea typeface="HGPｺﾞｼｯｸE" panose="020B0900000000000000" pitchFamily="50" charset="-128"/>
                  </a:rPr>
                  <a:t>消費税の額を計算して納める。</a:t>
                </a:r>
                <a:endParaRPr lang="ja-JP" altLang="en-US" sz="1100" b="0" dirty="0">
                  <a:effectLst/>
                  <a:latin typeface="HGPｺﾞｼｯｸE" panose="020B0900000000000000" pitchFamily="50" charset="-128"/>
                  <a:ea typeface="HGPｺﾞｼｯｸE" panose="020B0900000000000000" pitchFamily="50" charset="-128"/>
                </a:endParaRPr>
              </a:p>
            </p:txBody>
          </p:sp>
        </p:grpSp>
      </p:grpSp>
      <p:sp>
        <p:nvSpPr>
          <p:cNvPr id="171" name="角丸四角形 15">
            <a:extLst>
              <a:ext uri="{FF2B5EF4-FFF2-40B4-BE49-F238E27FC236}">
                <a16:creationId xmlns:a16="http://schemas.microsoft.com/office/drawing/2014/main" id="{54893164-C9A2-EE98-1F6B-4FAACEB501A0}"/>
              </a:ext>
            </a:extLst>
          </p:cNvPr>
          <p:cNvSpPr/>
          <p:nvPr/>
        </p:nvSpPr>
        <p:spPr>
          <a:xfrm>
            <a:off x="3102973" y="6432897"/>
            <a:ext cx="5281871" cy="13217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800" dirty="0">
                <a:solidFill>
                  <a:schemeClr val="tx1"/>
                </a:solidFill>
                <a:latin typeface="+mn-ea"/>
              </a:rPr>
              <a:t>※</a:t>
            </a:r>
            <a:r>
              <a:rPr lang="ja-JP" altLang="en-US" sz="800" dirty="0">
                <a:solidFill>
                  <a:schemeClr val="tx1"/>
                </a:solidFill>
                <a:latin typeface="+mn-ea"/>
              </a:rPr>
              <a:t>消費税は国税（消費税）と地方税（地方消費税）に分かれていて</a:t>
            </a:r>
            <a:r>
              <a:rPr lang="en-US" altLang="ja-JP" sz="800" dirty="0">
                <a:solidFill>
                  <a:schemeClr val="tx1"/>
                </a:solidFill>
                <a:latin typeface="+mn-ea"/>
              </a:rPr>
              <a:t>10%</a:t>
            </a:r>
            <a:r>
              <a:rPr lang="ja-JP" altLang="en-US" sz="800" dirty="0">
                <a:solidFill>
                  <a:schemeClr val="tx1"/>
                </a:solidFill>
                <a:latin typeface="+mn-ea"/>
              </a:rPr>
              <a:t>のうち</a:t>
            </a:r>
            <a:r>
              <a:rPr lang="en-US" altLang="ja-JP" sz="800" dirty="0">
                <a:solidFill>
                  <a:schemeClr val="tx1"/>
                </a:solidFill>
                <a:latin typeface="+mn-ea"/>
              </a:rPr>
              <a:t>7.8%</a:t>
            </a:r>
            <a:r>
              <a:rPr lang="ja-JP" altLang="en-US" sz="800" dirty="0">
                <a:solidFill>
                  <a:schemeClr val="tx1"/>
                </a:solidFill>
                <a:latin typeface="+mn-ea"/>
              </a:rPr>
              <a:t>が国税、</a:t>
            </a:r>
            <a:r>
              <a:rPr lang="en-US" altLang="ja-JP" sz="800" dirty="0">
                <a:solidFill>
                  <a:schemeClr val="tx1"/>
                </a:solidFill>
                <a:latin typeface="+mn-ea"/>
              </a:rPr>
              <a:t>2.2</a:t>
            </a:r>
            <a:r>
              <a:rPr lang="ja-JP" altLang="en-US" sz="800" dirty="0">
                <a:solidFill>
                  <a:schemeClr val="tx1"/>
                </a:solidFill>
                <a:latin typeface="+mn-ea"/>
              </a:rPr>
              <a:t>％が地方税です。</a:t>
            </a:r>
          </a:p>
        </p:txBody>
      </p:sp>
      <p:pic>
        <p:nvPicPr>
          <p:cNvPr id="172" name="図 171">
            <a:extLst>
              <a:ext uri="{FF2B5EF4-FFF2-40B4-BE49-F238E27FC236}">
                <a16:creationId xmlns:a16="http://schemas.microsoft.com/office/drawing/2014/main" id="{B8472064-5DCA-25E7-880C-FCCDDA30779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239352" y="1029349"/>
            <a:ext cx="1654829" cy="1069432"/>
          </a:xfrm>
          <a:prstGeom prst="rect">
            <a:avLst/>
          </a:prstGeom>
        </p:spPr>
      </p:pic>
      <p:pic>
        <p:nvPicPr>
          <p:cNvPr id="173" name="図 172">
            <a:extLst>
              <a:ext uri="{FF2B5EF4-FFF2-40B4-BE49-F238E27FC236}">
                <a16:creationId xmlns:a16="http://schemas.microsoft.com/office/drawing/2014/main" id="{B0D47E3C-E9BD-9C87-DDA7-9CDC4C168B2A}"/>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7285826" y="2233915"/>
            <a:ext cx="1473744" cy="1433883"/>
          </a:xfrm>
          <a:prstGeom prst="rect">
            <a:avLst/>
          </a:prstGeom>
        </p:spPr>
      </p:pic>
      <p:pic>
        <p:nvPicPr>
          <p:cNvPr id="174" name="図 173">
            <a:extLst>
              <a:ext uri="{FF2B5EF4-FFF2-40B4-BE49-F238E27FC236}">
                <a16:creationId xmlns:a16="http://schemas.microsoft.com/office/drawing/2014/main" id="{C902C530-2227-B036-67D6-168E1F24BD6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034127" y="3865094"/>
            <a:ext cx="1977142" cy="956682"/>
          </a:xfrm>
          <a:prstGeom prst="rect">
            <a:avLst/>
          </a:prstGeom>
        </p:spPr>
      </p:pic>
      <p:grpSp>
        <p:nvGrpSpPr>
          <p:cNvPr id="5" name="グループ化 4">
            <a:extLst>
              <a:ext uri="{FF2B5EF4-FFF2-40B4-BE49-F238E27FC236}">
                <a16:creationId xmlns:a16="http://schemas.microsoft.com/office/drawing/2014/main" id="{ED964FA1-8EEC-D6BF-04BC-810203C85FD6}"/>
              </a:ext>
            </a:extLst>
          </p:cNvPr>
          <p:cNvGrpSpPr/>
          <p:nvPr/>
        </p:nvGrpSpPr>
        <p:grpSpPr>
          <a:xfrm>
            <a:off x="2262331" y="1884469"/>
            <a:ext cx="825867" cy="910293"/>
            <a:chOff x="2262331" y="1697320"/>
            <a:chExt cx="825867" cy="910293"/>
          </a:xfrm>
        </p:grpSpPr>
        <p:grpSp>
          <p:nvGrpSpPr>
            <p:cNvPr id="107" name="グループ化 106">
              <a:extLst>
                <a:ext uri="{FF2B5EF4-FFF2-40B4-BE49-F238E27FC236}">
                  <a16:creationId xmlns:a16="http://schemas.microsoft.com/office/drawing/2014/main" id="{88CF2ED9-0C3F-6DB2-F1AD-DA22D1EB866D}"/>
                </a:ext>
              </a:extLst>
            </p:cNvPr>
            <p:cNvGrpSpPr/>
            <p:nvPr/>
          </p:nvGrpSpPr>
          <p:grpSpPr>
            <a:xfrm>
              <a:off x="2262331" y="1697320"/>
              <a:ext cx="825867" cy="408386"/>
              <a:chOff x="2078852" y="2232915"/>
              <a:chExt cx="997926" cy="493469"/>
            </a:xfrm>
          </p:grpSpPr>
          <p:pic>
            <p:nvPicPr>
              <p:cNvPr id="109" name="図 108" descr="図形&#10;&#10;自動的に生成された説明">
                <a:extLst>
                  <a:ext uri="{FF2B5EF4-FFF2-40B4-BE49-F238E27FC236}">
                    <a16:creationId xmlns:a16="http://schemas.microsoft.com/office/drawing/2014/main" id="{63D93899-2B64-65B8-80B9-D5CD2F229DC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78852" y="2236872"/>
                <a:ext cx="991148" cy="489512"/>
              </a:xfrm>
              <a:prstGeom prst="rect">
                <a:avLst/>
              </a:prstGeom>
            </p:spPr>
          </p:pic>
          <p:sp>
            <p:nvSpPr>
              <p:cNvPr id="110" name="テキスト ボックス 109">
                <a:extLst>
                  <a:ext uri="{FF2B5EF4-FFF2-40B4-BE49-F238E27FC236}">
                    <a16:creationId xmlns:a16="http://schemas.microsoft.com/office/drawing/2014/main" id="{67112D5F-F529-D69C-6E1F-827988DCDEF0}"/>
                  </a:ext>
                </a:extLst>
              </p:cNvPr>
              <p:cNvSpPr txBox="1"/>
              <p:nvPr/>
            </p:nvSpPr>
            <p:spPr>
              <a:xfrm>
                <a:off x="2078852" y="2232915"/>
                <a:ext cx="997926" cy="483468"/>
              </a:xfrm>
              <a:prstGeom prst="rect">
                <a:avLst/>
              </a:prstGeom>
              <a:noFill/>
            </p:spPr>
            <p:txBody>
              <a:bodyPr wrap="none" rtlCol="0">
                <a:spAutoFit/>
              </a:bodyPr>
              <a:lstStyle/>
              <a:p>
                <a:r>
                  <a:rPr lang="ja-JP" altLang="en-US" sz="20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2000" dirty="0">
                    <a:solidFill>
                      <a:schemeClr val="bg1"/>
                    </a:solidFill>
                    <a:latin typeface="HGPｺﾞｼｯｸE" panose="020B0900000000000000" pitchFamily="50" charset="-128"/>
                    <a:ea typeface="HGPｺﾞｼｯｸE" panose="020B0900000000000000" pitchFamily="50" charset="-128"/>
                  </a:rPr>
                  <a:t>０００</a:t>
                </a:r>
              </a:p>
            </p:txBody>
          </p:sp>
        </p:grpSp>
        <p:grpSp>
          <p:nvGrpSpPr>
            <p:cNvPr id="175" name="グループ化 174">
              <a:extLst>
                <a:ext uri="{FF2B5EF4-FFF2-40B4-BE49-F238E27FC236}">
                  <a16:creationId xmlns:a16="http://schemas.microsoft.com/office/drawing/2014/main" id="{65D414BE-C32A-865E-AB31-4BBED59A4369}"/>
                </a:ext>
              </a:extLst>
            </p:cNvPr>
            <p:cNvGrpSpPr/>
            <p:nvPr/>
          </p:nvGrpSpPr>
          <p:grpSpPr>
            <a:xfrm>
              <a:off x="2424952" y="2162039"/>
              <a:ext cx="511679" cy="445574"/>
              <a:chOff x="1704581" y="1628189"/>
              <a:chExt cx="511679" cy="445574"/>
            </a:xfrm>
          </p:grpSpPr>
          <p:pic>
            <p:nvPicPr>
              <p:cNvPr id="105" name="図 104">
                <a:extLst>
                  <a:ext uri="{FF2B5EF4-FFF2-40B4-BE49-F238E27FC236}">
                    <a16:creationId xmlns:a16="http://schemas.microsoft.com/office/drawing/2014/main" id="{BD90660E-E9ED-14F0-75BC-875B705D412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739131" y="1628189"/>
                <a:ext cx="445574" cy="445574"/>
              </a:xfrm>
              <a:prstGeom prst="rect">
                <a:avLst/>
              </a:prstGeom>
            </p:spPr>
          </p:pic>
          <p:sp>
            <p:nvSpPr>
              <p:cNvPr id="108" name="テキスト ボックス 107">
                <a:extLst>
                  <a:ext uri="{FF2B5EF4-FFF2-40B4-BE49-F238E27FC236}">
                    <a16:creationId xmlns:a16="http://schemas.microsoft.com/office/drawing/2014/main" id="{22604DB2-9BFA-50F1-F139-CE9B7E6450D7}"/>
                  </a:ext>
                </a:extLst>
              </p:cNvPr>
              <p:cNvSpPr txBox="1"/>
              <p:nvPr/>
            </p:nvSpPr>
            <p:spPr>
              <a:xfrm>
                <a:off x="1704581" y="1692722"/>
                <a:ext cx="511679" cy="307777"/>
              </a:xfrm>
              <a:prstGeom prst="rect">
                <a:avLst/>
              </a:prstGeom>
              <a:noFill/>
            </p:spPr>
            <p:txBody>
              <a:bodyPr wrap="none" rtlCol="0">
                <a:spAutoFit/>
              </a:bodyPr>
              <a:lstStyle/>
              <a:p>
                <a:r>
                  <a:rPr kumimoji="1" lang="ja-JP" altLang="en-US" sz="1400" kern="0" spc="-150" dirty="0">
                    <a:solidFill>
                      <a:schemeClr val="bg1"/>
                    </a:solidFill>
                    <a:latin typeface="HGPｺﾞｼｯｸE" panose="020B0900000000000000" pitchFamily="50" charset="-128"/>
                    <a:ea typeface="HGPｺﾞｼｯｸE" panose="020B0900000000000000" pitchFamily="50" charset="-128"/>
                  </a:rPr>
                  <a:t>１</a:t>
                </a:r>
                <a:r>
                  <a:rPr kumimoji="1" lang="ja-JP" altLang="en-US" sz="1400" dirty="0">
                    <a:solidFill>
                      <a:schemeClr val="bg1"/>
                    </a:solidFill>
                    <a:latin typeface="HGPｺﾞｼｯｸE" panose="020B0900000000000000" pitchFamily="50" charset="-128"/>
                    <a:ea typeface="HGPｺﾞｼｯｸE" panose="020B0900000000000000" pitchFamily="50" charset="-128"/>
                  </a:rPr>
                  <a:t>００</a:t>
                </a:r>
              </a:p>
            </p:txBody>
          </p:sp>
        </p:grpSp>
      </p:grpSp>
      <p:sp>
        <p:nvSpPr>
          <p:cNvPr id="23" name="矢印: 上 22">
            <a:extLst>
              <a:ext uri="{FF2B5EF4-FFF2-40B4-BE49-F238E27FC236}">
                <a16:creationId xmlns:a16="http://schemas.microsoft.com/office/drawing/2014/main" id="{C12F3FBA-4924-7B42-7878-CACB4942C411}"/>
              </a:ext>
            </a:extLst>
          </p:cNvPr>
          <p:cNvSpPr/>
          <p:nvPr/>
        </p:nvSpPr>
        <p:spPr>
          <a:xfrm rot="10800000">
            <a:off x="7707471" y="4870454"/>
            <a:ext cx="298495" cy="578982"/>
          </a:xfrm>
          <a:prstGeom prst="upArrow">
            <a:avLst>
              <a:gd name="adj1" fmla="val 59510"/>
              <a:gd name="adj2" fmla="val 46830"/>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B3FC43CA-E89C-001F-090D-477648100987}"/>
              </a:ext>
            </a:extLst>
          </p:cNvPr>
          <p:cNvSpPr txBox="1"/>
          <p:nvPr/>
        </p:nvSpPr>
        <p:spPr>
          <a:xfrm>
            <a:off x="194203" y="957280"/>
            <a:ext cx="2425664" cy="369332"/>
          </a:xfrm>
          <a:prstGeom prst="rect">
            <a:avLst/>
          </a:prstGeom>
          <a:noFill/>
        </p:spPr>
        <p:txBody>
          <a:bodyPr wrap="none" rtlCol="0">
            <a:spAutoFit/>
          </a:bodyPr>
          <a:lstStyle/>
          <a:p>
            <a:pPr>
              <a:spcBef>
                <a:spcPts val="0"/>
              </a:spcBef>
              <a:spcAft>
                <a:spcPts val="500"/>
              </a:spcAft>
            </a:pPr>
            <a:r>
              <a:rPr lang="ja-JP" altLang="en-US" sz="1800" dirty="0">
                <a:latin typeface="HGPｺﾞｼｯｸE" panose="020B0900000000000000" pitchFamily="50" charset="-128"/>
                <a:ea typeface="HGPｺﾞｼｯｸE" panose="020B0900000000000000" pitchFamily="50" charset="-128"/>
              </a:rPr>
              <a:t>消費税についての説明</a:t>
            </a:r>
          </a:p>
        </p:txBody>
      </p:sp>
      <p:sp>
        <p:nvSpPr>
          <p:cNvPr id="77" name="テキスト ボックス 76">
            <a:extLst>
              <a:ext uri="{FF2B5EF4-FFF2-40B4-BE49-F238E27FC236}">
                <a16:creationId xmlns:a16="http://schemas.microsoft.com/office/drawing/2014/main" id="{661B186C-0036-4820-ADE7-B60E8D075464}"/>
              </a:ext>
            </a:extLst>
          </p:cNvPr>
          <p:cNvSpPr txBox="1"/>
          <p:nvPr/>
        </p:nvSpPr>
        <p:spPr>
          <a:xfrm>
            <a:off x="5267677" y="2930311"/>
            <a:ext cx="420308" cy="169277"/>
          </a:xfrm>
          <a:prstGeom prst="rect">
            <a:avLst/>
          </a:prstGeom>
          <a:noFill/>
        </p:spPr>
        <p:txBody>
          <a:bodyPr wrap="none" rtlCol="0">
            <a:spAutoFit/>
          </a:bodyPr>
          <a:lstStyle>
            <a:defPPr>
              <a:defRPr lang="ja-JP"/>
            </a:defPPr>
            <a:lvl1pPr>
              <a:spcBef>
                <a:spcPts val="0"/>
              </a:spcBef>
              <a:spcAft>
                <a:spcPts val="500"/>
              </a:spcAft>
              <a:defRPr sz="500">
                <a:latin typeface="HGPｺﾞｼｯｸE" panose="020B0900000000000000" pitchFamily="50" charset="-128"/>
                <a:ea typeface="HGPｺﾞｼｯｸE" panose="020B0900000000000000" pitchFamily="50" charset="-128"/>
              </a:defRPr>
            </a:lvl1pPr>
          </a:lstStyle>
          <a:p>
            <a:r>
              <a:rPr lang="ja-JP" altLang="en-US" dirty="0"/>
              <a:t>にっぽん</a:t>
            </a:r>
          </a:p>
        </p:txBody>
      </p:sp>
    </p:spTree>
    <p:extLst>
      <p:ext uri="{BB962C8B-B14F-4D97-AF65-F5344CB8AC3E}">
        <p14:creationId xmlns:p14="http://schemas.microsoft.com/office/powerpoint/2010/main" val="2883005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14"/>
                                        </p:tgtEl>
                                        <p:attrNameLst>
                                          <p:attrName>style.visibility</p:attrName>
                                        </p:attrNameLst>
                                      </p:cBhvr>
                                      <p:to>
                                        <p:strVal val="visible"/>
                                      </p:to>
                                    </p:set>
                                    <p:animEffect transition="in" filter="wipe(left)">
                                      <p:cBhvr>
                                        <p:cTn id="17" dur="500"/>
                                        <p:tgtEl>
                                          <p:spTgt spid="1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172"/>
                                        </p:tgtEl>
                                        <p:attrNameLst>
                                          <p:attrName>style.visibility</p:attrName>
                                        </p:attrNameLst>
                                      </p:cBhvr>
                                      <p:to>
                                        <p:strVal val="visible"/>
                                      </p:to>
                                    </p:set>
                                    <p:animEffect transition="in" filter="fade">
                                      <p:cBhvr>
                                        <p:cTn id="28" dur="500"/>
                                        <p:tgtEl>
                                          <p:spTgt spid="172"/>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up)">
                                      <p:cBhvr>
                                        <p:cTn id="35" dur="500"/>
                                        <p:tgtEl>
                                          <p:spTgt spid="10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fade">
                                      <p:cBhvr>
                                        <p:cTn id="43" dur="500"/>
                                        <p:tgtEl>
                                          <p:spTgt spid="77"/>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73"/>
                                        </p:tgtEl>
                                        <p:attrNameLst>
                                          <p:attrName>style.visibility</p:attrName>
                                        </p:attrNameLst>
                                      </p:cBhvr>
                                      <p:to>
                                        <p:strVal val="visible"/>
                                      </p:to>
                                    </p:set>
                                    <p:animEffect transition="in" filter="fade">
                                      <p:cBhvr>
                                        <p:cTn id="47" dur="500"/>
                                        <p:tgtEl>
                                          <p:spTgt spid="173"/>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115"/>
                                        </p:tgtEl>
                                        <p:attrNameLst>
                                          <p:attrName>style.visibility</p:attrName>
                                        </p:attrNameLst>
                                      </p:cBhvr>
                                      <p:to>
                                        <p:strVal val="visible"/>
                                      </p:to>
                                    </p:set>
                                    <p:animEffect transition="in" filter="wipe(up)">
                                      <p:cBhvr>
                                        <p:cTn id="54" dur="500"/>
                                        <p:tgtEl>
                                          <p:spTgt spid="11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74"/>
                                        </p:tgtEl>
                                        <p:attrNameLst>
                                          <p:attrName>style.visibility</p:attrName>
                                        </p:attrNameLst>
                                      </p:cBhvr>
                                      <p:to>
                                        <p:strVal val="visible"/>
                                      </p:to>
                                    </p:set>
                                    <p:animEffect transition="in" filter="fade">
                                      <p:cBhvr>
                                        <p:cTn id="63" dur="500"/>
                                        <p:tgtEl>
                                          <p:spTgt spid="174"/>
                                        </p:tgtEl>
                                      </p:cBhvr>
                                    </p:animEffect>
                                  </p:childTnLst>
                                </p:cTn>
                              </p:par>
                              <p:par>
                                <p:cTn id="64" presetID="10" presetClass="entr" presetSubtype="0"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par>
                                <p:cTn id="67" presetID="10"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500"/>
                                        <p:tgtEl>
                                          <p:spTgt spid="21"/>
                                        </p:tgtEl>
                                      </p:cBhvr>
                                    </p:animEffect>
                                  </p:childTnLst>
                                </p:cTn>
                              </p:par>
                            </p:childTnLst>
                          </p:cTn>
                        </p:par>
                        <p:par>
                          <p:cTn id="70" fill="hold">
                            <p:stCondLst>
                              <p:cond delay="1000"/>
                            </p:stCondLst>
                            <p:childTnLst>
                              <p:par>
                                <p:cTn id="71" presetID="22" presetClass="entr" presetSubtype="1"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ipe(up)">
                                      <p:cBhvr>
                                        <p:cTn id="73" dur="500"/>
                                        <p:tgtEl>
                                          <p:spTgt spid="23"/>
                                        </p:tgtEl>
                                      </p:cBhvr>
                                    </p:animEffect>
                                  </p:childTnLst>
                                </p:cTn>
                              </p:par>
                              <p:par>
                                <p:cTn id="74" presetID="22" presetClass="entr" presetSubtype="1" fill="hold" grpId="0" nodeType="withEffect">
                                  <p:stCondLst>
                                    <p:cond delay="0"/>
                                  </p:stCondLst>
                                  <p:childTnLst>
                                    <p:set>
                                      <p:cBhvr>
                                        <p:cTn id="75" dur="1" fill="hold">
                                          <p:stCondLst>
                                            <p:cond delay="0"/>
                                          </p:stCondLst>
                                        </p:cTn>
                                        <p:tgtEl>
                                          <p:spTgt spid="123"/>
                                        </p:tgtEl>
                                        <p:attrNameLst>
                                          <p:attrName>style.visibility</p:attrName>
                                        </p:attrNameLst>
                                      </p:cBhvr>
                                      <p:to>
                                        <p:strVal val="visible"/>
                                      </p:to>
                                    </p:set>
                                    <p:animEffect transition="in" filter="wipe(up)">
                                      <p:cBhvr>
                                        <p:cTn id="76" dur="500"/>
                                        <p:tgtEl>
                                          <p:spTgt spid="123"/>
                                        </p:tgtEl>
                                      </p:cBhvr>
                                    </p:animEffect>
                                  </p:childTnLst>
                                </p:cTn>
                              </p:par>
                              <p:par>
                                <p:cTn id="77" presetID="10" presetClass="entr" presetSubtype="0" fill="hold" nodeType="with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fade">
                                      <p:cBhvr>
                                        <p:cTn id="79" dur="500"/>
                                        <p:tgtEl>
                                          <p:spTgt spid="12"/>
                                        </p:tgtEl>
                                      </p:cBhvr>
                                    </p:animEffect>
                                  </p:childTnLst>
                                </p:cTn>
                              </p:par>
                              <p:par>
                                <p:cTn id="80" presetID="10" presetClass="entr" presetSubtype="0" fill="hold" nodeType="withEffect">
                                  <p:stCondLst>
                                    <p:cond delay="0"/>
                                  </p:stCondLst>
                                  <p:childTnLst>
                                    <p:set>
                                      <p:cBhvr>
                                        <p:cTn id="81" dur="1" fill="hold">
                                          <p:stCondLst>
                                            <p:cond delay="0"/>
                                          </p:stCondLst>
                                        </p:cTn>
                                        <p:tgtEl>
                                          <p:spTgt spid="13"/>
                                        </p:tgtEl>
                                        <p:attrNameLst>
                                          <p:attrName>style.visibility</p:attrName>
                                        </p:attrNameLst>
                                      </p:cBhvr>
                                      <p:to>
                                        <p:strVal val="visible"/>
                                      </p:to>
                                    </p:set>
                                    <p:animEffect transition="in" filter="fade">
                                      <p:cBhvr>
                                        <p:cTn id="82" dur="500"/>
                                        <p:tgtEl>
                                          <p:spTgt spid="13"/>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171"/>
                                        </p:tgtEl>
                                        <p:attrNameLst>
                                          <p:attrName>style.visibility</p:attrName>
                                        </p:attrNameLst>
                                      </p:cBhvr>
                                      <p:to>
                                        <p:strVal val="visible"/>
                                      </p:to>
                                    </p:set>
                                    <p:animEffect transition="in" filter="fade">
                                      <p:cBhvr>
                                        <p:cTn id="85" dur="500"/>
                                        <p:tgtEl>
                                          <p:spTgt spid="171"/>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500"/>
                                        <p:tgtEl>
                                          <p:spTgt spid="94"/>
                                        </p:tgtEl>
                                      </p:cBhvr>
                                    </p:animEffect>
                                  </p:childTnLst>
                                </p:cTn>
                              </p:par>
                            </p:childTnLst>
                          </p:cTn>
                        </p:par>
                        <p:par>
                          <p:cTn id="91" fill="hold">
                            <p:stCondLst>
                              <p:cond delay="500"/>
                            </p:stCondLst>
                            <p:childTnLst>
                              <p:par>
                                <p:cTn id="92" presetID="10" presetClass="entr" presetSubtype="0" fill="hold" nodeType="afterEffect">
                                  <p:stCondLst>
                                    <p:cond delay="0"/>
                                  </p:stCondLst>
                                  <p:childTnLst>
                                    <p:set>
                                      <p:cBhvr>
                                        <p:cTn id="93" dur="1" fill="hold">
                                          <p:stCondLst>
                                            <p:cond delay="0"/>
                                          </p:stCondLst>
                                        </p:cTn>
                                        <p:tgtEl>
                                          <p:spTgt spid="22"/>
                                        </p:tgtEl>
                                        <p:attrNameLst>
                                          <p:attrName>style.visibility</p:attrName>
                                        </p:attrNameLst>
                                      </p:cBhvr>
                                      <p:to>
                                        <p:strVal val="visible"/>
                                      </p:to>
                                    </p:set>
                                    <p:animEffect transition="in" filter="fade">
                                      <p:cBhvr>
                                        <p:cTn id="9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14" grpId="0" animBg="1"/>
      <p:bldP spid="115" grpId="0" animBg="1"/>
      <p:bldP spid="123" grpId="0" animBg="1"/>
      <p:bldP spid="171" grpId="0"/>
      <p:bldP spid="23" grpId="0" animBg="1"/>
      <p:bldP spid="1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グループ化 32">
            <a:extLst>
              <a:ext uri="{FF2B5EF4-FFF2-40B4-BE49-F238E27FC236}">
                <a16:creationId xmlns:a16="http://schemas.microsoft.com/office/drawing/2014/main" id="{EAAD62DD-3AC7-EF71-93EA-1638EF25801A}"/>
              </a:ext>
            </a:extLst>
          </p:cNvPr>
          <p:cNvGrpSpPr/>
          <p:nvPr/>
        </p:nvGrpSpPr>
        <p:grpSpPr>
          <a:xfrm>
            <a:off x="1435943" y="2832623"/>
            <a:ext cx="6266532" cy="468000"/>
            <a:chOff x="1435943" y="2544991"/>
            <a:chExt cx="6266532" cy="468000"/>
          </a:xfrm>
        </p:grpSpPr>
        <p:sp>
          <p:nvSpPr>
            <p:cNvPr id="27" name="矢印: 下 26">
              <a:extLst>
                <a:ext uri="{FF2B5EF4-FFF2-40B4-BE49-F238E27FC236}">
                  <a16:creationId xmlns:a16="http://schemas.microsoft.com/office/drawing/2014/main" id="{48D82840-187F-3CB0-966F-7A3E72D7598A}"/>
                </a:ext>
              </a:extLst>
            </p:cNvPr>
            <p:cNvSpPr/>
            <p:nvPr/>
          </p:nvSpPr>
          <p:spPr>
            <a:xfrm>
              <a:off x="4485755"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矢印: 下 70">
              <a:extLst>
                <a:ext uri="{FF2B5EF4-FFF2-40B4-BE49-F238E27FC236}">
                  <a16:creationId xmlns:a16="http://schemas.microsoft.com/office/drawing/2014/main" id="{1DCF960F-1CFC-7DA9-4038-B31CAD46B627}"/>
                </a:ext>
              </a:extLst>
            </p:cNvPr>
            <p:cNvSpPr/>
            <p:nvPr/>
          </p:nvSpPr>
          <p:spPr>
            <a:xfrm>
              <a:off x="1435943"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矢印: 下 30">
              <a:extLst>
                <a:ext uri="{FF2B5EF4-FFF2-40B4-BE49-F238E27FC236}">
                  <a16:creationId xmlns:a16="http://schemas.microsoft.com/office/drawing/2014/main" id="{5827F6A3-6FBC-061C-E24F-38B48743EAC1}"/>
                </a:ext>
              </a:extLst>
            </p:cNvPr>
            <p:cNvSpPr/>
            <p:nvPr/>
          </p:nvSpPr>
          <p:spPr>
            <a:xfrm>
              <a:off x="7463757" y="2544991"/>
              <a:ext cx="238718" cy="468000"/>
            </a:xfrm>
            <a:prstGeom prst="downArrow">
              <a:avLst>
                <a:gd name="adj1" fmla="val 55548"/>
                <a:gd name="adj2" fmla="val 55947"/>
              </a:avLst>
            </a:prstGeom>
            <a:solidFill>
              <a:srgbClr val="005BAD"/>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21D18A8F-60BB-DB25-7859-AFE50AF34B1F}"/>
              </a:ext>
            </a:extLst>
          </p:cNvPr>
          <p:cNvGrpSpPr/>
          <p:nvPr/>
        </p:nvGrpSpPr>
        <p:grpSpPr>
          <a:xfrm>
            <a:off x="578819" y="4734156"/>
            <a:ext cx="1487626" cy="507254"/>
            <a:chOff x="578819" y="4380422"/>
            <a:chExt cx="1487626" cy="507254"/>
          </a:xfrm>
        </p:grpSpPr>
        <p:sp>
          <p:nvSpPr>
            <p:cNvPr id="61" name="正方形/長方形 60">
              <a:extLst>
                <a:ext uri="{FF2B5EF4-FFF2-40B4-BE49-F238E27FC236}">
                  <a16:creationId xmlns:a16="http://schemas.microsoft.com/office/drawing/2014/main" id="{3356F76A-8337-C422-DD76-BC71CD47F6FE}"/>
                </a:ext>
              </a:extLst>
            </p:cNvPr>
            <p:cNvSpPr/>
            <p:nvPr/>
          </p:nvSpPr>
          <p:spPr bwMode="auto">
            <a:xfrm>
              <a:off x="578819" y="44556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39B10F"/>
                  </a:solidFill>
                  <a:latin typeface="HGPｺﾞｼｯｸE" panose="020B0900000000000000" pitchFamily="50" charset="-128"/>
                  <a:ea typeface="HGPｺﾞｼｯｸE" panose="020B0900000000000000" pitchFamily="50" charset="-128"/>
                </a:rPr>
                <a:t>消費税</a:t>
              </a:r>
            </a:p>
          </p:txBody>
        </p:sp>
        <p:sp>
          <p:nvSpPr>
            <p:cNvPr id="74" name="矢印: 上 73">
              <a:extLst>
                <a:ext uri="{FF2B5EF4-FFF2-40B4-BE49-F238E27FC236}">
                  <a16:creationId xmlns:a16="http://schemas.microsoft.com/office/drawing/2014/main" id="{91290737-A8C4-2C9C-9F86-F19591946960}"/>
                </a:ext>
              </a:extLst>
            </p:cNvPr>
            <p:cNvSpPr/>
            <p:nvPr/>
          </p:nvSpPr>
          <p:spPr>
            <a:xfrm rot="10800000">
              <a:off x="1802375" y="4380422"/>
              <a:ext cx="237600" cy="468000"/>
            </a:xfrm>
            <a:prstGeom prst="upArrow">
              <a:avLst/>
            </a:prstGeom>
            <a:solidFill>
              <a:srgbClr val="45B21E"/>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grpSp>
        <p:nvGrpSpPr>
          <p:cNvPr id="50" name="グループ化 49">
            <a:extLst>
              <a:ext uri="{FF2B5EF4-FFF2-40B4-BE49-F238E27FC236}">
                <a16:creationId xmlns:a16="http://schemas.microsoft.com/office/drawing/2014/main" id="{5EFE61AD-73F3-62DE-6197-05FF32C5EBF6}"/>
              </a:ext>
            </a:extLst>
          </p:cNvPr>
          <p:cNvGrpSpPr/>
          <p:nvPr/>
        </p:nvGrpSpPr>
        <p:grpSpPr>
          <a:xfrm>
            <a:off x="2428593" y="4624919"/>
            <a:ext cx="6112692" cy="604694"/>
            <a:chOff x="1935846" y="4624919"/>
            <a:chExt cx="6112692" cy="604694"/>
          </a:xfrm>
        </p:grpSpPr>
        <p:sp>
          <p:nvSpPr>
            <p:cNvPr id="48" name="フリーフォーム: 図形 47">
              <a:extLst>
                <a:ext uri="{FF2B5EF4-FFF2-40B4-BE49-F238E27FC236}">
                  <a16:creationId xmlns:a16="http://schemas.microsoft.com/office/drawing/2014/main" id="{2E5BBD77-C74F-43ED-203F-7DFA6A15ADFE}"/>
                </a:ext>
              </a:extLst>
            </p:cNvPr>
            <p:cNvSpPr/>
            <p:nvPr/>
          </p:nvSpPr>
          <p:spPr bwMode="auto">
            <a:xfrm>
              <a:off x="3214281" y="4624919"/>
              <a:ext cx="3659416" cy="563125"/>
            </a:xfrm>
            <a:custGeom>
              <a:avLst/>
              <a:gdLst>
                <a:gd name="connsiteX0" fmla="*/ 1980982 w 3362951"/>
                <a:gd name="connsiteY0" fmla="*/ 0 h 563125"/>
                <a:gd name="connsiteX1" fmla="*/ 2124982 w 3362951"/>
                <a:gd name="connsiteY1" fmla="*/ 0 h 563125"/>
                <a:gd name="connsiteX2" fmla="*/ 2124982 w 3362951"/>
                <a:gd name="connsiteY2" fmla="*/ 237297 h 563125"/>
                <a:gd name="connsiteX3" fmla="*/ 3301294 w 3362951"/>
                <a:gd name="connsiteY3" fmla="*/ 237297 h 563125"/>
                <a:gd name="connsiteX4" fmla="*/ 3301294 w 3362951"/>
                <a:gd name="connsiteY4" fmla="*/ 316984 h 563125"/>
                <a:gd name="connsiteX5" fmla="*/ 3303551 w 3362951"/>
                <a:gd name="connsiteY5" fmla="*/ 316984 h 563125"/>
                <a:gd name="connsiteX6" fmla="*/ 3303551 w 3362951"/>
                <a:gd name="connsiteY6" fmla="*/ 444325 h 563125"/>
                <a:gd name="connsiteX7" fmla="*/ 3362951 w 3362951"/>
                <a:gd name="connsiteY7" fmla="*/ 444325 h 563125"/>
                <a:gd name="connsiteX8" fmla="*/ 3244151 w 3362951"/>
                <a:gd name="connsiteY8" fmla="*/ 563125 h 563125"/>
                <a:gd name="connsiteX9" fmla="*/ 3125350 w 3362951"/>
                <a:gd name="connsiteY9" fmla="*/ 444325 h 563125"/>
                <a:gd name="connsiteX10" fmla="*/ 3184750 w 3362951"/>
                <a:gd name="connsiteY10" fmla="*/ 444325 h 563125"/>
                <a:gd name="connsiteX11" fmla="*/ 3184750 w 3362951"/>
                <a:gd name="connsiteY11" fmla="*/ 347942 h 563125"/>
                <a:gd name="connsiteX12" fmla="*/ 178201 w 3362951"/>
                <a:gd name="connsiteY12" fmla="*/ 347942 h 563125"/>
                <a:gd name="connsiteX13" fmla="*/ 178201 w 3362951"/>
                <a:gd name="connsiteY13" fmla="*/ 444325 h 563125"/>
                <a:gd name="connsiteX14" fmla="*/ 237601 w 3362951"/>
                <a:gd name="connsiteY14" fmla="*/ 444325 h 563125"/>
                <a:gd name="connsiteX15" fmla="*/ 118801 w 3362951"/>
                <a:gd name="connsiteY15" fmla="*/ 563125 h 563125"/>
                <a:gd name="connsiteX16" fmla="*/ 0 w 3362951"/>
                <a:gd name="connsiteY16" fmla="*/ 444325 h 563125"/>
                <a:gd name="connsiteX17" fmla="*/ 59400 w 3362951"/>
                <a:gd name="connsiteY17" fmla="*/ 444325 h 563125"/>
                <a:gd name="connsiteX18" fmla="*/ 59400 w 3362951"/>
                <a:gd name="connsiteY18" fmla="*/ 347942 h 563125"/>
                <a:gd name="connsiteX19" fmla="*/ 57956 w 3362951"/>
                <a:gd name="connsiteY19" fmla="*/ 347942 h 563125"/>
                <a:gd name="connsiteX20" fmla="*/ 57956 w 3362951"/>
                <a:gd name="connsiteY20" fmla="*/ 237297 h 563125"/>
                <a:gd name="connsiteX21" fmla="*/ 1980982 w 3362951"/>
                <a:gd name="connsiteY21" fmla="*/ 237297 h 563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62951" h="563125">
                  <a:moveTo>
                    <a:pt x="1980982" y="0"/>
                  </a:moveTo>
                  <a:lnTo>
                    <a:pt x="2124982" y="0"/>
                  </a:lnTo>
                  <a:lnTo>
                    <a:pt x="2124982" y="237297"/>
                  </a:lnTo>
                  <a:lnTo>
                    <a:pt x="3301294" y="237297"/>
                  </a:lnTo>
                  <a:lnTo>
                    <a:pt x="3301294" y="316984"/>
                  </a:lnTo>
                  <a:lnTo>
                    <a:pt x="3303551" y="316984"/>
                  </a:lnTo>
                  <a:lnTo>
                    <a:pt x="3303551" y="444325"/>
                  </a:lnTo>
                  <a:lnTo>
                    <a:pt x="3362951" y="444325"/>
                  </a:lnTo>
                  <a:lnTo>
                    <a:pt x="3244151" y="563125"/>
                  </a:lnTo>
                  <a:lnTo>
                    <a:pt x="3125350" y="444325"/>
                  </a:lnTo>
                  <a:lnTo>
                    <a:pt x="3184750" y="444325"/>
                  </a:lnTo>
                  <a:lnTo>
                    <a:pt x="3184750" y="347942"/>
                  </a:lnTo>
                  <a:lnTo>
                    <a:pt x="178201" y="347942"/>
                  </a:lnTo>
                  <a:lnTo>
                    <a:pt x="178201" y="444325"/>
                  </a:lnTo>
                  <a:lnTo>
                    <a:pt x="237601" y="444325"/>
                  </a:lnTo>
                  <a:lnTo>
                    <a:pt x="118801" y="563125"/>
                  </a:lnTo>
                  <a:lnTo>
                    <a:pt x="0" y="444325"/>
                  </a:lnTo>
                  <a:lnTo>
                    <a:pt x="59400" y="444325"/>
                  </a:lnTo>
                  <a:lnTo>
                    <a:pt x="59400" y="347942"/>
                  </a:lnTo>
                  <a:lnTo>
                    <a:pt x="57956" y="347942"/>
                  </a:lnTo>
                  <a:lnTo>
                    <a:pt x="57956" y="237297"/>
                  </a:lnTo>
                  <a:lnTo>
                    <a:pt x="1980982" y="237297"/>
                  </a:lnTo>
                  <a:close/>
                </a:path>
              </a:pathLst>
            </a:custGeom>
            <a:solidFill>
              <a:srgbClr val="9374D2"/>
            </a:solidFill>
            <a:ln w="19050">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ja-JP" altLang="en-US" dirty="0"/>
            </a:p>
          </p:txBody>
        </p:sp>
        <p:sp>
          <p:nvSpPr>
            <p:cNvPr id="17" name="正方形/長方形 16">
              <a:extLst>
                <a:ext uri="{FF2B5EF4-FFF2-40B4-BE49-F238E27FC236}">
                  <a16:creationId xmlns:a16="http://schemas.microsoft.com/office/drawing/2014/main" id="{B27425D1-0565-830B-A2D7-0BEC204DF7C8}"/>
                </a:ext>
              </a:extLst>
            </p:cNvPr>
            <p:cNvSpPr/>
            <p:nvPr/>
          </p:nvSpPr>
          <p:spPr bwMode="auto">
            <a:xfrm>
              <a:off x="1935846" y="4797565"/>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所得税</a:t>
              </a:r>
            </a:p>
          </p:txBody>
        </p:sp>
        <p:sp>
          <p:nvSpPr>
            <p:cNvPr id="14" name="正方形/長方形 13">
              <a:extLst>
                <a:ext uri="{FF2B5EF4-FFF2-40B4-BE49-F238E27FC236}">
                  <a16:creationId xmlns:a16="http://schemas.microsoft.com/office/drawing/2014/main" id="{FE407F90-DD29-437E-40F9-485D08AF5AB6}"/>
                </a:ext>
              </a:extLst>
            </p:cNvPr>
            <p:cNvSpPr/>
            <p:nvPr/>
          </p:nvSpPr>
          <p:spPr bwMode="auto">
            <a:xfrm>
              <a:off x="6560912" y="4787328"/>
              <a:ext cx="1487626" cy="432048"/>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100" dirty="0">
                  <a:solidFill>
                    <a:srgbClr val="805BC9"/>
                  </a:solidFill>
                  <a:latin typeface="HGPｺﾞｼｯｸE" panose="020B0900000000000000" pitchFamily="50" charset="-128"/>
                  <a:ea typeface="HGPｺﾞｼｯｸE" panose="020B0900000000000000" pitchFamily="50" charset="-128"/>
                </a:rPr>
                <a:t>住民税</a:t>
              </a:r>
            </a:p>
          </p:txBody>
        </p:sp>
      </p:grpSp>
      <p:sp>
        <p:nvSpPr>
          <p:cNvPr id="2" name="スライド番号プレースホルダー 1">
            <a:extLst>
              <a:ext uri="{FF2B5EF4-FFF2-40B4-BE49-F238E27FC236}">
                <a16:creationId xmlns:a16="http://schemas.microsoft.com/office/drawing/2014/main" id="{0D5FAE38-430B-488F-ACD5-B161A8CC79D4}"/>
              </a:ext>
            </a:extLst>
          </p:cNvPr>
          <p:cNvSpPr>
            <a:spLocks noGrp="1"/>
          </p:cNvSpPr>
          <p:nvPr>
            <p:ph type="sldNum" sz="quarter" idx="12"/>
          </p:nvPr>
        </p:nvSpPr>
        <p:spPr/>
        <p:txBody>
          <a:bodyPr/>
          <a:lstStyle/>
          <a:p>
            <a:pPr>
              <a:defRPr/>
            </a:pPr>
            <a:fld id="{40E3B949-1179-4387-B307-F356BE6486A4}" type="slidenum">
              <a:rPr lang="en-US" altLang="ja-JP" smtClean="0"/>
              <a:pPr>
                <a:defRPr/>
              </a:pPr>
              <a:t>5</a:t>
            </a:fld>
            <a:endParaRPr lang="en-US" altLang="ja-JP" dirty="0"/>
          </a:p>
        </p:txBody>
      </p:sp>
      <p:sp>
        <p:nvSpPr>
          <p:cNvPr id="3" name="Rectangle 14">
            <a:extLst>
              <a:ext uri="{FF2B5EF4-FFF2-40B4-BE49-F238E27FC236}">
                <a16:creationId xmlns:a16="http://schemas.microsoft.com/office/drawing/2014/main" id="{44C58116-E4DC-434F-A621-C242A6B032A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grpSp>
        <p:nvGrpSpPr>
          <p:cNvPr id="5" name="グループ化 4">
            <a:extLst>
              <a:ext uri="{FF2B5EF4-FFF2-40B4-BE49-F238E27FC236}">
                <a16:creationId xmlns:a16="http://schemas.microsoft.com/office/drawing/2014/main" id="{C05F90AF-3738-4212-2B1A-E26FBC2C7C5B}"/>
              </a:ext>
            </a:extLst>
          </p:cNvPr>
          <p:cNvGrpSpPr/>
          <p:nvPr/>
        </p:nvGrpSpPr>
        <p:grpSpPr>
          <a:xfrm>
            <a:off x="3276624" y="1397881"/>
            <a:ext cx="2592001" cy="1447719"/>
            <a:chOff x="3276624" y="1066181"/>
            <a:chExt cx="2592001" cy="1447719"/>
          </a:xfrm>
        </p:grpSpPr>
        <p:sp>
          <p:nvSpPr>
            <p:cNvPr id="28" name="正方形/長方形 27">
              <a:extLst>
                <a:ext uri="{FF2B5EF4-FFF2-40B4-BE49-F238E27FC236}">
                  <a16:creationId xmlns:a16="http://schemas.microsoft.com/office/drawing/2014/main" id="{1A43CDC7-CACA-ABFD-3D8E-002C8F432487}"/>
                </a:ext>
              </a:extLst>
            </p:cNvPr>
            <p:cNvSpPr/>
            <p:nvPr/>
          </p:nvSpPr>
          <p:spPr bwMode="auto">
            <a:xfrm>
              <a:off x="3276625"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9" name="図 28">
              <a:extLst>
                <a:ext uri="{FF2B5EF4-FFF2-40B4-BE49-F238E27FC236}">
                  <a16:creationId xmlns:a16="http://schemas.microsoft.com/office/drawing/2014/main" id="{5E4FCD3F-57DB-C60F-A072-40FB6A71153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001050" y="1466301"/>
              <a:ext cx="843389" cy="1035662"/>
            </a:xfrm>
            <a:prstGeom prst="rect">
              <a:avLst/>
            </a:prstGeom>
          </p:spPr>
        </p:pic>
        <p:sp>
          <p:nvSpPr>
            <p:cNvPr id="30" name="正方形/長方形 29">
              <a:extLst>
                <a:ext uri="{FF2B5EF4-FFF2-40B4-BE49-F238E27FC236}">
                  <a16:creationId xmlns:a16="http://schemas.microsoft.com/office/drawing/2014/main" id="{1F05B907-49F7-8DC2-8D9D-49210F77249E}"/>
                </a:ext>
              </a:extLst>
            </p:cNvPr>
            <p:cNvSpPr/>
            <p:nvPr/>
          </p:nvSpPr>
          <p:spPr bwMode="auto">
            <a:xfrm>
              <a:off x="3276625"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自分で商売をしている場合</a:t>
              </a:r>
            </a:p>
          </p:txBody>
        </p:sp>
        <p:sp>
          <p:nvSpPr>
            <p:cNvPr id="32" name="テキスト ボックス 31">
              <a:extLst>
                <a:ext uri="{FF2B5EF4-FFF2-40B4-BE49-F238E27FC236}">
                  <a16:creationId xmlns:a16="http://schemas.microsoft.com/office/drawing/2014/main" id="{E812F88B-DDAE-928B-0F63-A2E585E05585}"/>
                </a:ext>
              </a:extLst>
            </p:cNvPr>
            <p:cNvSpPr txBox="1"/>
            <p:nvPr/>
          </p:nvSpPr>
          <p:spPr>
            <a:xfrm>
              <a:off x="3276624" y="1460682"/>
              <a:ext cx="1696298" cy="1015663"/>
            </a:xfrm>
            <a:prstGeom prst="rect">
              <a:avLst/>
            </a:prstGeom>
            <a:noFill/>
          </p:spPr>
          <p:txBody>
            <a:bodyPr wrap="none" rtlCol="0">
              <a:spAutoFit/>
            </a:bodyPr>
            <a:lstStyle/>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ＹｏｕＴｕｂｅｒや大工さん</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など自分で商売を</a:t>
              </a:r>
              <a:endParaRPr lang="en-US" altLang="ja-JP" sz="1200" dirty="0">
                <a:latin typeface="HGPｺﾞｼｯｸE" panose="020B0900000000000000" pitchFamily="50" charset="-128"/>
                <a:ea typeface="HGPｺﾞｼｯｸE" panose="020B0900000000000000" pitchFamily="50" charset="-128"/>
              </a:endParaRP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している方は</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確定申告で税金を</a:t>
              </a:r>
            </a:p>
            <a:p>
              <a:pPr>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納めています。</a:t>
              </a:r>
            </a:p>
          </p:txBody>
        </p:sp>
      </p:grpSp>
      <p:grpSp>
        <p:nvGrpSpPr>
          <p:cNvPr id="6" name="グループ化 5">
            <a:extLst>
              <a:ext uri="{FF2B5EF4-FFF2-40B4-BE49-F238E27FC236}">
                <a16:creationId xmlns:a16="http://schemas.microsoft.com/office/drawing/2014/main" id="{7AE87038-9C71-BD07-2462-92A1ACB7BD45}"/>
              </a:ext>
            </a:extLst>
          </p:cNvPr>
          <p:cNvGrpSpPr/>
          <p:nvPr/>
        </p:nvGrpSpPr>
        <p:grpSpPr>
          <a:xfrm>
            <a:off x="6177892" y="1397881"/>
            <a:ext cx="2592001" cy="1447719"/>
            <a:chOff x="6177892" y="1066181"/>
            <a:chExt cx="2592001" cy="1447719"/>
          </a:xfrm>
        </p:grpSpPr>
        <p:sp>
          <p:nvSpPr>
            <p:cNvPr id="35" name="正方形/長方形 34">
              <a:extLst>
                <a:ext uri="{FF2B5EF4-FFF2-40B4-BE49-F238E27FC236}">
                  <a16:creationId xmlns:a16="http://schemas.microsoft.com/office/drawing/2014/main" id="{F7477CF4-8291-DE14-B8D4-BA8C16FE93A3}"/>
                </a:ext>
              </a:extLst>
            </p:cNvPr>
            <p:cNvSpPr/>
            <p:nvPr/>
          </p:nvSpPr>
          <p:spPr bwMode="auto">
            <a:xfrm>
              <a:off x="617789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37" name="正方形/長方形 36">
              <a:extLst>
                <a:ext uri="{FF2B5EF4-FFF2-40B4-BE49-F238E27FC236}">
                  <a16:creationId xmlns:a16="http://schemas.microsoft.com/office/drawing/2014/main" id="{8432BC26-E718-3179-0964-12D49004E7DD}"/>
                </a:ext>
              </a:extLst>
            </p:cNvPr>
            <p:cNvSpPr/>
            <p:nvPr/>
          </p:nvSpPr>
          <p:spPr bwMode="auto">
            <a:xfrm>
              <a:off x="617789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会社などに勤めている場合</a:t>
              </a:r>
            </a:p>
          </p:txBody>
        </p:sp>
        <p:sp>
          <p:nvSpPr>
            <p:cNvPr id="38" name="テキスト ボックス 37">
              <a:extLst>
                <a:ext uri="{FF2B5EF4-FFF2-40B4-BE49-F238E27FC236}">
                  <a16:creationId xmlns:a16="http://schemas.microsoft.com/office/drawing/2014/main" id="{73E790D6-2D5A-C05D-F457-4D42C35A5C39}"/>
                </a:ext>
              </a:extLst>
            </p:cNvPr>
            <p:cNvSpPr txBox="1"/>
            <p:nvPr/>
          </p:nvSpPr>
          <p:spPr>
            <a:xfrm>
              <a:off x="6180616" y="1466301"/>
              <a:ext cx="1784463" cy="880049"/>
            </a:xfrm>
            <a:prstGeom prst="rect">
              <a:avLst/>
            </a:prstGeom>
            <a:noFill/>
          </p:spPr>
          <p:txBody>
            <a:bodyPr wrap="none" rtlCol="0">
              <a:spAutoFit/>
            </a:bodyPr>
            <a:lstStyle/>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会社員は</a:t>
              </a:r>
              <a:r>
                <a:rPr lang="ja-JP" altLang="en-US" sz="1200" dirty="0">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毎月会社から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払われる給料の中から、</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税金</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100" b="0" i="0" u="none" strike="noStrike" dirty="0">
                  <a:effectLst/>
                  <a:latin typeface="HGPｺﾞｼｯｸE" panose="020B0900000000000000" pitchFamily="50" charset="-128"/>
                  <a:ea typeface="HGPｺﾞｼｯｸE" panose="020B0900000000000000" pitchFamily="50" charset="-128"/>
                </a:rPr>
                <a:t>所得税・住民税</a:t>
              </a:r>
              <a:r>
                <a:rPr lang="en-US" altLang="ja-JP" sz="1100" b="0" i="0" u="none" strike="noStrike" dirty="0">
                  <a:effectLst/>
                  <a:latin typeface="HGPｺﾞｼｯｸE" panose="020B0900000000000000" pitchFamily="50" charset="-128"/>
                  <a:ea typeface="HGPｺﾞｼｯｸE" panose="020B0900000000000000" pitchFamily="50" charset="-128"/>
                </a:rPr>
                <a:t>)</a:t>
              </a:r>
              <a:r>
                <a:rPr lang="ja-JP" altLang="en-US" sz="1200" b="0" i="0" u="none" strike="noStrike" dirty="0">
                  <a:effectLst/>
                  <a:latin typeface="HGPｺﾞｼｯｸE" panose="020B0900000000000000" pitchFamily="50" charset="-128"/>
                  <a:ea typeface="HGPｺﾞｼｯｸE" panose="020B0900000000000000" pitchFamily="50" charset="-128"/>
                </a:rPr>
                <a:t>が</a:t>
              </a:r>
              <a:endParaRPr lang="en-US" altLang="ja-JP" sz="1200" b="0" i="0" u="none" strike="noStrike" dirty="0">
                <a:effectLst/>
                <a:latin typeface="HGPｺﾞｼｯｸE" panose="020B0900000000000000" pitchFamily="50" charset="-128"/>
                <a:ea typeface="HGPｺﾞｼｯｸE" panose="020B0900000000000000" pitchFamily="50" charset="-128"/>
              </a:endParaRPr>
            </a:p>
            <a:p>
              <a:pPr rtl="0">
                <a:lnSpc>
                  <a:spcPct val="110000"/>
                </a:lnSpc>
                <a:spcBef>
                  <a:spcPts val="0"/>
                </a:spcBef>
                <a:spcAft>
                  <a:spcPts val="0"/>
                </a:spcAft>
              </a:pPr>
              <a:r>
                <a:rPr lang="ja-JP" altLang="en-US" sz="1200" b="0" i="0" u="none" strike="noStrike" dirty="0">
                  <a:effectLst/>
                  <a:latin typeface="HGPｺﾞｼｯｸE" panose="020B0900000000000000" pitchFamily="50" charset="-128"/>
                  <a:ea typeface="HGPｺﾞｼｯｸE" panose="020B0900000000000000" pitchFamily="50" charset="-128"/>
                </a:rPr>
                <a:t>差し引かれています。</a:t>
              </a:r>
              <a:endParaRPr lang="en-US" altLang="ja-JP" sz="1200" b="0" i="0" u="none" strike="noStrike" dirty="0">
                <a:effectLst/>
                <a:latin typeface="HGPｺﾞｼｯｸE" panose="020B0900000000000000" pitchFamily="50" charset="-128"/>
                <a:ea typeface="HGPｺﾞｼｯｸE" panose="020B0900000000000000" pitchFamily="50" charset="-128"/>
              </a:endParaRPr>
            </a:p>
          </p:txBody>
        </p:sp>
        <p:pic>
          <p:nvPicPr>
            <p:cNvPr id="36" name="図 35">
              <a:extLst>
                <a:ext uri="{FF2B5EF4-FFF2-40B4-BE49-F238E27FC236}">
                  <a16:creationId xmlns:a16="http://schemas.microsoft.com/office/drawing/2014/main" id="{DFFDAFDE-B723-CE09-54A8-372EF7E93E2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702475" y="1660318"/>
              <a:ext cx="1067418" cy="852403"/>
            </a:xfrm>
            <a:prstGeom prst="rect">
              <a:avLst/>
            </a:prstGeom>
          </p:spPr>
        </p:pic>
      </p:grpSp>
      <p:grpSp>
        <p:nvGrpSpPr>
          <p:cNvPr id="9" name="グループ化 8">
            <a:extLst>
              <a:ext uri="{FF2B5EF4-FFF2-40B4-BE49-F238E27FC236}">
                <a16:creationId xmlns:a16="http://schemas.microsoft.com/office/drawing/2014/main" id="{3190AD2A-D30D-AC0D-F5D7-17F1729C4736}"/>
              </a:ext>
            </a:extLst>
          </p:cNvPr>
          <p:cNvGrpSpPr/>
          <p:nvPr/>
        </p:nvGrpSpPr>
        <p:grpSpPr>
          <a:xfrm>
            <a:off x="3276000" y="3303310"/>
            <a:ext cx="5636733" cy="1485812"/>
            <a:chOff x="3276000" y="2971610"/>
            <a:chExt cx="5636733" cy="1485812"/>
          </a:xfrm>
        </p:grpSpPr>
        <p:sp>
          <p:nvSpPr>
            <p:cNvPr id="40" name="正方形/長方形 39">
              <a:extLst>
                <a:ext uri="{FF2B5EF4-FFF2-40B4-BE49-F238E27FC236}">
                  <a16:creationId xmlns:a16="http://schemas.microsoft.com/office/drawing/2014/main" id="{C55BEE94-6ABF-90FA-941E-56CBD16C1337}"/>
                </a:ext>
              </a:extLst>
            </p:cNvPr>
            <p:cNvSpPr/>
            <p:nvPr/>
          </p:nvSpPr>
          <p:spPr bwMode="auto">
            <a:xfrm>
              <a:off x="3276000" y="2971610"/>
              <a:ext cx="5544150" cy="1440000"/>
            </a:xfrm>
            <a:prstGeom prst="rect">
              <a:avLst/>
            </a:prstGeom>
            <a:solidFill>
              <a:schemeClr val="bg1"/>
            </a:solidFill>
            <a:ln w="12700">
              <a:gradFill flip="none" rotWithShape="1">
                <a:gsLst>
                  <a:gs pos="48200">
                    <a:srgbClr val="B474CE"/>
                  </a:gs>
                  <a:gs pos="37000">
                    <a:srgbClr val="22B6E7"/>
                  </a:gs>
                  <a:gs pos="0">
                    <a:srgbClr val="11BAEF"/>
                  </a:gs>
                  <a:gs pos="94215">
                    <a:srgbClr val="F38585"/>
                  </a:gs>
                  <a:gs pos="57000">
                    <a:srgbClr val="F38585"/>
                  </a:gs>
                </a:gsLst>
                <a:lin ang="0" scaled="1"/>
                <a:tileRect/>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41" name="図 40">
              <a:extLst>
                <a:ext uri="{FF2B5EF4-FFF2-40B4-BE49-F238E27FC236}">
                  <a16:creationId xmlns:a16="http://schemas.microsoft.com/office/drawing/2014/main" id="{0D13822A-4A0B-FF74-EEEB-12336439A69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350438" y="3429158"/>
              <a:ext cx="1562295" cy="1028264"/>
            </a:xfrm>
            <a:prstGeom prst="rect">
              <a:avLst/>
            </a:prstGeom>
          </p:spPr>
        </p:pic>
        <p:sp>
          <p:nvSpPr>
            <p:cNvPr id="42" name="四角形: 角を丸くする 41">
              <a:extLst>
                <a:ext uri="{FF2B5EF4-FFF2-40B4-BE49-F238E27FC236}">
                  <a16:creationId xmlns:a16="http://schemas.microsoft.com/office/drawing/2014/main" id="{9D7C3A53-4869-9C8A-CA57-B9C06C6509A6}"/>
                </a:ext>
              </a:extLst>
            </p:cNvPr>
            <p:cNvSpPr/>
            <p:nvPr/>
          </p:nvSpPr>
          <p:spPr bwMode="auto">
            <a:xfrm>
              <a:off x="6157530" y="3058461"/>
              <a:ext cx="945835" cy="259745"/>
            </a:xfrm>
            <a:prstGeom prst="roundRect">
              <a:avLst>
                <a:gd name="adj" fmla="val 50000"/>
              </a:avLst>
            </a:prstGeom>
            <a:solidFill>
              <a:srgbClr val="DE5C5C"/>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会社</a:t>
              </a:r>
            </a:p>
          </p:txBody>
        </p:sp>
        <p:pic>
          <p:nvPicPr>
            <p:cNvPr id="43" name="図 42">
              <a:extLst>
                <a:ext uri="{FF2B5EF4-FFF2-40B4-BE49-F238E27FC236}">
                  <a16:creationId xmlns:a16="http://schemas.microsoft.com/office/drawing/2014/main" id="{148F644B-8FA5-6116-C583-B655E266E6B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4828181" y="3265682"/>
              <a:ext cx="1088211" cy="1014561"/>
            </a:xfrm>
            <a:prstGeom prst="rect">
              <a:avLst/>
            </a:prstGeom>
          </p:spPr>
        </p:pic>
        <p:sp>
          <p:nvSpPr>
            <p:cNvPr id="44" name="四角形: 角を丸くする 43">
              <a:extLst>
                <a:ext uri="{FF2B5EF4-FFF2-40B4-BE49-F238E27FC236}">
                  <a16:creationId xmlns:a16="http://schemas.microsoft.com/office/drawing/2014/main" id="{16E12664-4484-2BDB-6A45-E16846E0BE9F}"/>
                </a:ext>
              </a:extLst>
            </p:cNvPr>
            <p:cNvSpPr/>
            <p:nvPr/>
          </p:nvSpPr>
          <p:spPr bwMode="auto">
            <a:xfrm>
              <a:off x="3362469" y="3058461"/>
              <a:ext cx="1152128" cy="259745"/>
            </a:xfrm>
            <a:prstGeom prst="roundRect">
              <a:avLst>
                <a:gd name="adj" fmla="val 50000"/>
              </a:avLst>
            </a:prstGeom>
            <a:solidFill>
              <a:srgbClr val="0FBEE7"/>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algn="ctr"/>
              <a:r>
                <a:rPr lang="ja-JP" altLang="en-US" sz="1200" dirty="0">
                  <a:solidFill>
                    <a:schemeClr val="bg1"/>
                  </a:solidFill>
                  <a:latin typeface="HGPｺﾞｼｯｸE" panose="020B0900000000000000" pitchFamily="50" charset="-128"/>
                  <a:ea typeface="HGPｺﾞｼｯｸE" panose="020B0900000000000000" pitchFamily="50" charset="-128"/>
                </a:rPr>
                <a:t>個人事業主</a:t>
              </a:r>
            </a:p>
          </p:txBody>
        </p:sp>
        <p:sp>
          <p:nvSpPr>
            <p:cNvPr id="49" name="テキスト ボックス 48">
              <a:extLst>
                <a:ext uri="{FF2B5EF4-FFF2-40B4-BE49-F238E27FC236}">
                  <a16:creationId xmlns:a16="http://schemas.microsoft.com/office/drawing/2014/main" id="{F6734E0A-D90F-765B-42EE-5FA4210C4EF0}"/>
                </a:ext>
              </a:extLst>
            </p:cNvPr>
            <p:cNvSpPr txBox="1"/>
            <p:nvPr/>
          </p:nvSpPr>
          <p:spPr>
            <a:xfrm>
              <a:off x="3277622" y="3405887"/>
              <a:ext cx="1648208"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自分で税金を計算して</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税務署に申告</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申し出ること）し、</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納めます </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確定申告</a:t>
              </a:r>
              <a:r>
                <a:rPr lang="en-US" altLang="ja-JP" sz="1200" dirty="0">
                  <a:latin typeface="HGPｺﾞｼｯｸE" panose="020B0900000000000000" pitchFamily="50" charset="-128"/>
                  <a:ea typeface="HGPｺﾞｼｯｸE" panose="020B0900000000000000" pitchFamily="50" charset="-128"/>
                </a:rPr>
                <a:t>)</a:t>
              </a:r>
              <a:r>
                <a:rPr lang="ja-JP" altLang="en-US" sz="1200" dirty="0">
                  <a:latin typeface="HGPｺﾞｼｯｸE" panose="020B0900000000000000" pitchFamily="50" charset="-128"/>
                  <a:ea typeface="HGPｺﾞｼｯｸE" panose="020B0900000000000000" pitchFamily="50" charset="-128"/>
                </a:rPr>
                <a:t>。</a:t>
              </a:r>
              <a:endParaRPr lang="en-US" altLang="ja-JP" sz="1200" dirty="0">
                <a:latin typeface="HGPｺﾞｼｯｸE" panose="020B0900000000000000" pitchFamily="50" charset="-128"/>
                <a:ea typeface="HGPｺﾞｼｯｸE" panose="020B0900000000000000" pitchFamily="50" charset="-128"/>
              </a:endParaRPr>
            </a:p>
          </p:txBody>
        </p:sp>
        <p:sp>
          <p:nvSpPr>
            <p:cNvPr id="47" name="テキスト ボックス 46">
              <a:extLst>
                <a:ext uri="{FF2B5EF4-FFF2-40B4-BE49-F238E27FC236}">
                  <a16:creationId xmlns:a16="http://schemas.microsoft.com/office/drawing/2014/main" id="{1860FED4-E4F6-55A1-A245-FC59CEE6003E}"/>
                </a:ext>
              </a:extLst>
            </p:cNvPr>
            <p:cNvSpPr txBox="1"/>
            <p:nvPr/>
          </p:nvSpPr>
          <p:spPr>
            <a:xfrm>
              <a:off x="6081549" y="3405887"/>
              <a:ext cx="1329210"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会社は、社員から</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預かった税金を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（源泉徴収）。</a:t>
              </a:r>
            </a:p>
          </p:txBody>
        </p:sp>
      </p:grpSp>
      <p:grpSp>
        <p:nvGrpSpPr>
          <p:cNvPr id="11" name="グループ化 10">
            <a:extLst>
              <a:ext uri="{FF2B5EF4-FFF2-40B4-BE49-F238E27FC236}">
                <a16:creationId xmlns:a16="http://schemas.microsoft.com/office/drawing/2014/main" id="{BB4665ED-58DF-C42F-E1CC-C4EDF4F0DD5A}"/>
              </a:ext>
            </a:extLst>
          </p:cNvPr>
          <p:cNvGrpSpPr/>
          <p:nvPr/>
        </p:nvGrpSpPr>
        <p:grpSpPr>
          <a:xfrm>
            <a:off x="5039206" y="5201020"/>
            <a:ext cx="2592000" cy="1440000"/>
            <a:chOff x="5039206" y="4869320"/>
            <a:chExt cx="2592000" cy="1440000"/>
          </a:xfrm>
        </p:grpSpPr>
        <p:sp>
          <p:nvSpPr>
            <p:cNvPr id="54" name="正方形/長方形 53">
              <a:extLst>
                <a:ext uri="{FF2B5EF4-FFF2-40B4-BE49-F238E27FC236}">
                  <a16:creationId xmlns:a16="http://schemas.microsoft.com/office/drawing/2014/main" id="{9803752F-9EC3-3443-E15C-35CF6E0E7AA9}"/>
                </a:ext>
              </a:extLst>
            </p:cNvPr>
            <p:cNvSpPr/>
            <p:nvPr/>
          </p:nvSpPr>
          <p:spPr bwMode="auto">
            <a:xfrm>
              <a:off x="5039206"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56" name="正方形/長方形 55">
              <a:extLst>
                <a:ext uri="{FF2B5EF4-FFF2-40B4-BE49-F238E27FC236}">
                  <a16:creationId xmlns:a16="http://schemas.microsoft.com/office/drawing/2014/main" id="{2C00E939-2CDC-CD2E-C95E-DB1F25ADEC4C}"/>
                </a:ext>
              </a:extLst>
            </p:cNvPr>
            <p:cNvSpPr/>
            <p:nvPr/>
          </p:nvSpPr>
          <p:spPr bwMode="auto">
            <a:xfrm>
              <a:off x="5091569" y="4948063"/>
              <a:ext cx="1487626" cy="818832"/>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都道府県</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sz="1600" dirty="0">
                  <a:solidFill>
                    <a:srgbClr val="005BAD"/>
                  </a:solidFill>
                  <a:latin typeface="HGPｺﾞｼｯｸE" panose="020B0900000000000000" pitchFamily="50" charset="-128"/>
                  <a:ea typeface="HGPｺﾞｼｯｸE" panose="020B0900000000000000" pitchFamily="50" charset="-128"/>
                </a:rPr>
                <a:t>市区町村</a:t>
              </a:r>
              <a:endParaRPr lang="en-US" altLang="ja-JP" sz="1600" dirty="0">
                <a:solidFill>
                  <a:srgbClr val="005BAD"/>
                </a:solidFill>
                <a:latin typeface="HGPｺﾞｼｯｸE" panose="020B0900000000000000" pitchFamily="50" charset="-128"/>
                <a:ea typeface="HGPｺﾞｼｯｸE" panose="020B0900000000000000" pitchFamily="50" charset="-128"/>
              </a:endParaRPr>
            </a:p>
          </p:txBody>
        </p:sp>
        <p:pic>
          <p:nvPicPr>
            <p:cNvPr id="57" name="グラフィックス 56">
              <a:extLst>
                <a:ext uri="{FF2B5EF4-FFF2-40B4-BE49-F238E27FC236}">
                  <a16:creationId xmlns:a16="http://schemas.microsoft.com/office/drawing/2014/main" id="{5C508F82-9849-F298-84EE-9EB1A7DDA50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726826" y="5206539"/>
              <a:ext cx="217112" cy="1184009"/>
            </a:xfrm>
            <a:prstGeom prst="rect">
              <a:avLst/>
            </a:prstGeom>
          </p:spPr>
        </p:pic>
        <p:sp>
          <p:nvSpPr>
            <p:cNvPr id="58" name="正方形/長方形 57">
              <a:extLst>
                <a:ext uri="{FF2B5EF4-FFF2-40B4-BE49-F238E27FC236}">
                  <a16:creationId xmlns:a16="http://schemas.microsoft.com/office/drawing/2014/main" id="{B886C409-79B9-3120-5F02-3D9E0D047811}"/>
                </a:ext>
              </a:extLst>
            </p:cNvPr>
            <p:cNvSpPr/>
            <p:nvPr/>
          </p:nvSpPr>
          <p:spPr bwMode="auto">
            <a:xfrm>
              <a:off x="5091569" y="5936248"/>
              <a:ext cx="1487626" cy="288357"/>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400" dirty="0">
                  <a:solidFill>
                    <a:srgbClr val="005BAD"/>
                  </a:solidFill>
                  <a:latin typeface="HGPｺﾞｼｯｸE" panose="020B0900000000000000" pitchFamily="50" charset="-128"/>
                  <a:ea typeface="HGPｺﾞｼｯｸE" panose="020B0900000000000000" pitchFamily="50" charset="-128"/>
                </a:rPr>
                <a:t>（地方公共団体）</a:t>
              </a:r>
            </a:p>
          </p:txBody>
        </p:sp>
      </p:grpSp>
      <p:grpSp>
        <p:nvGrpSpPr>
          <p:cNvPr id="10" name="グループ化 9">
            <a:extLst>
              <a:ext uri="{FF2B5EF4-FFF2-40B4-BE49-F238E27FC236}">
                <a16:creationId xmlns:a16="http://schemas.microsoft.com/office/drawing/2014/main" id="{E4900BE6-7261-4520-4675-CA951C41D8CB}"/>
              </a:ext>
            </a:extLst>
          </p:cNvPr>
          <p:cNvGrpSpPr/>
          <p:nvPr/>
        </p:nvGrpSpPr>
        <p:grpSpPr>
          <a:xfrm>
            <a:off x="1428224" y="5201020"/>
            <a:ext cx="2676570" cy="1440000"/>
            <a:chOff x="1428224" y="4869320"/>
            <a:chExt cx="2676570" cy="1440000"/>
          </a:xfrm>
        </p:grpSpPr>
        <p:sp>
          <p:nvSpPr>
            <p:cNvPr id="63" name="正方形/長方形 62">
              <a:extLst>
                <a:ext uri="{FF2B5EF4-FFF2-40B4-BE49-F238E27FC236}">
                  <a16:creationId xmlns:a16="http://schemas.microsoft.com/office/drawing/2014/main" id="{D712D98F-E607-8BFF-A424-73C2FC87A58B}"/>
                </a:ext>
              </a:extLst>
            </p:cNvPr>
            <p:cNvSpPr/>
            <p:nvPr/>
          </p:nvSpPr>
          <p:spPr bwMode="auto">
            <a:xfrm>
              <a:off x="1512794" y="4869320"/>
              <a:ext cx="2592000" cy="1440000"/>
            </a:xfrm>
            <a:prstGeom prst="rect">
              <a:avLst/>
            </a:prstGeom>
            <a:no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4" name="正方形/長方形 63">
              <a:extLst>
                <a:ext uri="{FF2B5EF4-FFF2-40B4-BE49-F238E27FC236}">
                  <a16:creationId xmlns:a16="http://schemas.microsoft.com/office/drawing/2014/main" id="{9E612FD1-CA30-7124-B669-2293A1206EE2}"/>
                </a:ext>
              </a:extLst>
            </p:cNvPr>
            <p:cNvSpPr/>
            <p:nvPr/>
          </p:nvSpPr>
          <p:spPr bwMode="auto">
            <a:xfrm>
              <a:off x="1428224" y="5327483"/>
              <a:ext cx="1487626" cy="576533"/>
            </a:xfrm>
            <a:prstGeom prst="rect">
              <a:avLst/>
            </a:prstGeom>
            <a:no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2000" dirty="0">
                  <a:solidFill>
                    <a:srgbClr val="005BAD"/>
                  </a:solidFill>
                  <a:latin typeface="HGPｺﾞｼｯｸE" panose="020B0900000000000000" pitchFamily="50" charset="-128"/>
                  <a:ea typeface="HGPｺﾞｼｯｸE" panose="020B0900000000000000" pitchFamily="50" charset="-128"/>
                </a:rPr>
                <a:t>税務署</a:t>
              </a:r>
              <a:endParaRPr lang="en-US" altLang="ja-JP" sz="2000" dirty="0">
                <a:solidFill>
                  <a:srgbClr val="005BAD"/>
                </a:solidFill>
                <a:latin typeface="HGPｺﾞｼｯｸE" panose="020B0900000000000000" pitchFamily="50" charset="-128"/>
                <a:ea typeface="HGPｺﾞｼｯｸE" panose="020B0900000000000000" pitchFamily="50" charset="-128"/>
              </a:endParaRPr>
            </a:p>
            <a:p>
              <a:pPr marL="0" marR="0" indent="0" algn="ctr" defTabSz="914400" latinLnBrk="0">
                <a:lnSpc>
                  <a:spcPct val="100000"/>
                </a:lnSpc>
                <a:buClrTx/>
                <a:buSzTx/>
                <a:buFontTx/>
                <a:buNone/>
                <a:tabLst/>
              </a:pPr>
              <a:r>
                <a:rPr lang="ja-JP" altLang="en-US" dirty="0">
                  <a:solidFill>
                    <a:srgbClr val="005BAD"/>
                  </a:solidFill>
                  <a:latin typeface="HGPｺﾞｼｯｸE" panose="020B0900000000000000" pitchFamily="50" charset="-128"/>
                  <a:ea typeface="HGPｺﾞｼｯｸE" panose="020B0900000000000000" pitchFamily="50" charset="-128"/>
                </a:rPr>
                <a:t>（国）</a:t>
              </a:r>
            </a:p>
          </p:txBody>
        </p:sp>
      </p:grpSp>
      <p:grpSp>
        <p:nvGrpSpPr>
          <p:cNvPr id="8" name="グループ化 7">
            <a:extLst>
              <a:ext uri="{FF2B5EF4-FFF2-40B4-BE49-F238E27FC236}">
                <a16:creationId xmlns:a16="http://schemas.microsoft.com/office/drawing/2014/main" id="{A83F03DB-A5CD-7F99-F02D-32EE59DBB391}"/>
              </a:ext>
            </a:extLst>
          </p:cNvPr>
          <p:cNvGrpSpPr/>
          <p:nvPr/>
        </p:nvGrpSpPr>
        <p:grpSpPr>
          <a:xfrm>
            <a:off x="250337" y="3303310"/>
            <a:ext cx="2592000" cy="1440000"/>
            <a:chOff x="259302" y="2971610"/>
            <a:chExt cx="2592000" cy="1440000"/>
          </a:xfrm>
        </p:grpSpPr>
        <p:sp>
          <p:nvSpPr>
            <p:cNvPr id="67" name="正方形/長方形 66">
              <a:extLst>
                <a:ext uri="{FF2B5EF4-FFF2-40B4-BE49-F238E27FC236}">
                  <a16:creationId xmlns:a16="http://schemas.microsoft.com/office/drawing/2014/main" id="{5655544B-FACD-0B40-1D37-43BF5D6400AC}"/>
                </a:ext>
              </a:extLst>
            </p:cNvPr>
            <p:cNvSpPr/>
            <p:nvPr/>
          </p:nvSpPr>
          <p:spPr bwMode="auto">
            <a:xfrm>
              <a:off x="259302" y="2971610"/>
              <a:ext cx="2592000" cy="1440000"/>
            </a:xfrm>
            <a:prstGeom prst="rect">
              <a:avLst/>
            </a:prstGeom>
            <a:noFill/>
            <a:ln w="12700">
              <a:solidFill>
                <a:srgbClr val="45B21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68" name="四角形: 角を丸くする 67">
              <a:extLst>
                <a:ext uri="{FF2B5EF4-FFF2-40B4-BE49-F238E27FC236}">
                  <a16:creationId xmlns:a16="http://schemas.microsoft.com/office/drawing/2014/main" id="{6E5D0FE3-0496-6C0F-5B5D-9AAAEEE6E5CE}"/>
                </a:ext>
              </a:extLst>
            </p:cNvPr>
            <p:cNvSpPr/>
            <p:nvPr/>
          </p:nvSpPr>
          <p:spPr bwMode="auto">
            <a:xfrm>
              <a:off x="311150" y="3045761"/>
              <a:ext cx="945835" cy="259745"/>
            </a:xfrm>
            <a:prstGeom prst="roundRect">
              <a:avLst>
                <a:gd name="adj" fmla="val 50000"/>
              </a:avLst>
            </a:prstGeom>
            <a:solidFill>
              <a:srgbClr val="39B10F"/>
            </a:solidFill>
            <a:ln w="6350" cap="flat" cmpd="sng" algn="ctr">
              <a:noFill/>
              <a:prstDash val="solid"/>
              <a:round/>
              <a:headEnd type="none" w="med" len="med"/>
              <a:tailEnd type="none" w="med" len="med"/>
            </a:ln>
            <a:effectLst/>
          </p:spPr>
          <p:txBody>
            <a:bodyPr vert="horz" wrap="square" lIns="91440" tIns="36000" rIns="91440" bIns="45720" numCol="1" rtlCol="0" anchor="ctr" anchorCtr="0" compatLnSpc="1">
              <a:prstTxWarp prst="textNoShape">
                <a:avLst/>
              </a:prstTxWarp>
            </a:bodyPr>
            <a:lstStyle/>
            <a:p>
              <a:pPr marL="0" marR="0" indent="0" algn="ctr" defTabSz="914400" latinLnBrk="0">
                <a:lnSpc>
                  <a:spcPct val="100000"/>
                </a:lnSpc>
                <a:buClrTx/>
                <a:buSzTx/>
                <a:buFontTx/>
                <a:buNone/>
                <a:tabLst/>
              </a:pPr>
              <a:r>
                <a:rPr lang="ja-JP" altLang="en-US" sz="1200" dirty="0">
                  <a:solidFill>
                    <a:schemeClr val="bg1"/>
                  </a:solidFill>
                  <a:latin typeface="HGPｺﾞｼｯｸE" panose="020B0900000000000000" pitchFamily="50" charset="-128"/>
                  <a:ea typeface="HGPｺﾞｼｯｸE" panose="020B0900000000000000" pitchFamily="50" charset="-128"/>
                </a:rPr>
                <a:t>お店</a:t>
              </a:r>
            </a:p>
          </p:txBody>
        </p:sp>
        <p:sp>
          <p:nvSpPr>
            <p:cNvPr id="69" name="テキスト ボックス 68">
              <a:extLst>
                <a:ext uri="{FF2B5EF4-FFF2-40B4-BE49-F238E27FC236}">
                  <a16:creationId xmlns:a16="http://schemas.microsoft.com/office/drawing/2014/main" id="{CC480ED9-04DD-6FFA-BC74-BC02474FB75B}"/>
                </a:ext>
              </a:extLst>
            </p:cNvPr>
            <p:cNvSpPr txBox="1"/>
            <p:nvPr/>
          </p:nvSpPr>
          <p:spPr>
            <a:xfrm>
              <a:off x="259803" y="3405887"/>
              <a:ext cx="1431802" cy="676917"/>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お店は、預かった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消費税を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まとめて納めます。</a:t>
              </a:r>
              <a:endParaRPr lang="en-US" altLang="ja-JP" sz="1200" dirty="0">
                <a:latin typeface="HGPｺﾞｼｯｸE" panose="020B0900000000000000" pitchFamily="50" charset="-128"/>
                <a:ea typeface="HGPｺﾞｼｯｸE" panose="020B0900000000000000" pitchFamily="50" charset="-128"/>
              </a:endParaRPr>
            </a:p>
          </p:txBody>
        </p:sp>
      </p:grpSp>
      <p:pic>
        <p:nvPicPr>
          <p:cNvPr id="70" name="図 69">
            <a:extLst>
              <a:ext uri="{FF2B5EF4-FFF2-40B4-BE49-F238E27FC236}">
                <a16:creationId xmlns:a16="http://schemas.microsoft.com/office/drawing/2014/main" id="{80B1157B-30E2-EBB6-4002-C6283C7D4E63}"/>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680491" y="3832707"/>
            <a:ext cx="1420909" cy="918260"/>
          </a:xfrm>
          <a:prstGeom prst="rect">
            <a:avLst/>
          </a:prstGeom>
        </p:spPr>
      </p:pic>
      <p:pic>
        <p:nvPicPr>
          <p:cNvPr id="55" name="図 54">
            <a:extLst>
              <a:ext uri="{FF2B5EF4-FFF2-40B4-BE49-F238E27FC236}">
                <a16:creationId xmlns:a16="http://schemas.microsoft.com/office/drawing/2014/main" id="{E2AE49B3-DC13-4F74-7AFB-123D5F2D42AC}"/>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672589" y="5571855"/>
            <a:ext cx="1968252" cy="1090108"/>
          </a:xfrm>
          <a:prstGeom prst="rect">
            <a:avLst/>
          </a:prstGeom>
        </p:spPr>
      </p:pic>
      <p:pic>
        <p:nvPicPr>
          <p:cNvPr id="65" name="図 64" descr="ダイアグラム&#10;&#10;自動的に生成された説明">
            <a:extLst>
              <a:ext uri="{FF2B5EF4-FFF2-40B4-BE49-F238E27FC236}">
                <a16:creationId xmlns:a16="http://schemas.microsoft.com/office/drawing/2014/main" id="{D99A4918-07B2-B585-C80C-863EBDED840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0564" y="5344876"/>
            <a:ext cx="1335625" cy="1299499"/>
          </a:xfrm>
          <a:prstGeom prst="rect">
            <a:avLst/>
          </a:prstGeom>
        </p:spPr>
      </p:pic>
      <p:sp>
        <p:nvSpPr>
          <p:cNvPr id="7" name="テキスト ボックス 6">
            <a:extLst>
              <a:ext uri="{FF2B5EF4-FFF2-40B4-BE49-F238E27FC236}">
                <a16:creationId xmlns:a16="http://schemas.microsoft.com/office/drawing/2014/main" id="{854B59B9-9D80-5691-BB24-9F4D6282473B}"/>
              </a:ext>
            </a:extLst>
          </p:cNvPr>
          <p:cNvSpPr txBox="1"/>
          <p:nvPr/>
        </p:nvSpPr>
        <p:spPr>
          <a:xfrm>
            <a:off x="216632" y="848728"/>
            <a:ext cx="2419252" cy="400110"/>
          </a:xfrm>
          <a:prstGeom prst="rect">
            <a:avLst/>
          </a:prstGeom>
          <a:noFill/>
        </p:spPr>
        <p:txBody>
          <a:bodyPr wrap="none" rtlCol="0">
            <a:spAutoFit/>
          </a:bodyPr>
          <a:lstStyle/>
          <a:p>
            <a:pPr>
              <a:spcBef>
                <a:spcPts val="0"/>
              </a:spcBef>
              <a:spcAft>
                <a:spcPts val="500"/>
              </a:spcAft>
            </a:pPr>
            <a:r>
              <a:rPr lang="ja-JP" altLang="en-US" sz="2000" dirty="0">
                <a:latin typeface="HGPｺﾞｼｯｸE" panose="020B0900000000000000" pitchFamily="50" charset="-128"/>
                <a:ea typeface="HGPｺﾞｼｯｸE" panose="020B0900000000000000" pitchFamily="50" charset="-128"/>
              </a:rPr>
              <a:t>税金の流れと納め方</a:t>
            </a:r>
          </a:p>
        </p:txBody>
      </p:sp>
      <p:grpSp>
        <p:nvGrpSpPr>
          <p:cNvPr id="4" name="グループ化 3">
            <a:extLst>
              <a:ext uri="{FF2B5EF4-FFF2-40B4-BE49-F238E27FC236}">
                <a16:creationId xmlns:a16="http://schemas.microsoft.com/office/drawing/2014/main" id="{1CEFA275-8E84-D727-0254-6043D31AA59D}"/>
              </a:ext>
            </a:extLst>
          </p:cNvPr>
          <p:cNvGrpSpPr/>
          <p:nvPr/>
        </p:nvGrpSpPr>
        <p:grpSpPr>
          <a:xfrm>
            <a:off x="250337" y="1397881"/>
            <a:ext cx="2604659" cy="1447719"/>
            <a:chOff x="259302" y="1066181"/>
            <a:chExt cx="2604659" cy="1447719"/>
          </a:xfrm>
        </p:grpSpPr>
        <p:sp>
          <p:nvSpPr>
            <p:cNvPr id="23" name="正方形/長方形 22">
              <a:extLst>
                <a:ext uri="{FF2B5EF4-FFF2-40B4-BE49-F238E27FC236}">
                  <a16:creationId xmlns:a16="http://schemas.microsoft.com/office/drawing/2014/main" id="{7DC845E0-A1A2-89AF-9D90-308D0C36D056}"/>
                </a:ext>
              </a:extLst>
            </p:cNvPr>
            <p:cNvSpPr/>
            <p:nvPr/>
          </p:nvSpPr>
          <p:spPr bwMode="auto">
            <a:xfrm>
              <a:off x="259302" y="1073900"/>
              <a:ext cx="2592000" cy="1440000"/>
            </a:xfrm>
            <a:prstGeom prst="rect">
              <a:avLst/>
            </a:pr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pic>
          <p:nvPicPr>
            <p:cNvPr id="24" name="図 23">
              <a:extLst>
                <a:ext uri="{FF2B5EF4-FFF2-40B4-BE49-F238E27FC236}">
                  <a16:creationId xmlns:a16="http://schemas.microsoft.com/office/drawing/2014/main" id="{2EF3EFF6-3CF4-CB32-AF6E-8D90FFB8ABAA}"/>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1485547" y="1530517"/>
              <a:ext cx="1378414" cy="976685"/>
            </a:xfrm>
            <a:prstGeom prst="rect">
              <a:avLst/>
            </a:prstGeom>
          </p:spPr>
        </p:pic>
        <p:sp>
          <p:nvSpPr>
            <p:cNvPr id="25" name="正方形/長方形 24">
              <a:extLst>
                <a:ext uri="{FF2B5EF4-FFF2-40B4-BE49-F238E27FC236}">
                  <a16:creationId xmlns:a16="http://schemas.microsoft.com/office/drawing/2014/main" id="{AC5DA8BE-9346-3C20-C3BB-9458415E9731}"/>
                </a:ext>
              </a:extLst>
            </p:cNvPr>
            <p:cNvSpPr/>
            <p:nvPr/>
          </p:nvSpPr>
          <p:spPr bwMode="auto">
            <a:xfrm>
              <a:off x="259302" y="1066181"/>
              <a:ext cx="2592000" cy="346596"/>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ja-JP" altLang="en-US" sz="1600" dirty="0">
                  <a:solidFill>
                    <a:schemeClr val="bg1"/>
                  </a:solidFill>
                  <a:latin typeface="HGPｺﾞｼｯｸE" panose="020B0900000000000000" pitchFamily="50" charset="-128"/>
                  <a:ea typeface="HGPｺﾞｼｯｸE" panose="020B0900000000000000" pitchFamily="50" charset="-128"/>
                </a:rPr>
                <a:t>商品を買った場合</a:t>
              </a:r>
            </a:p>
          </p:txBody>
        </p:sp>
        <p:sp>
          <p:nvSpPr>
            <p:cNvPr id="26" name="テキスト ボックス 25">
              <a:extLst>
                <a:ext uri="{FF2B5EF4-FFF2-40B4-BE49-F238E27FC236}">
                  <a16:creationId xmlns:a16="http://schemas.microsoft.com/office/drawing/2014/main" id="{A69F3B75-DEE7-820E-5347-656A915606BC}"/>
                </a:ext>
              </a:extLst>
            </p:cNvPr>
            <p:cNvSpPr txBox="1"/>
            <p:nvPr/>
          </p:nvSpPr>
          <p:spPr>
            <a:xfrm>
              <a:off x="259803" y="1466301"/>
              <a:ext cx="1871025" cy="880049"/>
            </a:xfrm>
            <a:prstGeom prst="rect">
              <a:avLst/>
            </a:prstGeom>
            <a:noFill/>
          </p:spPr>
          <p:txBody>
            <a:bodyPr wrap="none" rtlCol="0">
              <a:spAutoFit/>
            </a:bodyPr>
            <a:lstStyle/>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お店で商品を買いました。</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代金 </a:t>
              </a:r>
              <a:r>
                <a:rPr lang="en-US" altLang="ja-JP" sz="1200" dirty="0">
                  <a:latin typeface="HGPｺﾞｼｯｸE" panose="020B0900000000000000" pitchFamily="50" charset="-128"/>
                  <a:ea typeface="HGPｺﾞｼｯｸE" panose="020B0900000000000000" pitchFamily="50" charset="-128"/>
                </a:rPr>
                <a:t>1,000</a:t>
              </a:r>
              <a:r>
                <a:rPr lang="ja-JP" altLang="en-US" sz="1200" dirty="0">
                  <a:latin typeface="HGPｺﾞｼｯｸE" panose="020B0900000000000000" pitchFamily="50" charset="-128"/>
                  <a:ea typeface="HGPｺﾞｼｯｸE" panose="020B0900000000000000" pitchFamily="50" charset="-128"/>
                </a:rPr>
                <a:t>円と、</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税金</a:t>
              </a:r>
              <a:r>
                <a:rPr lang="en-US" altLang="ja-JP" sz="1200" dirty="0">
                  <a:latin typeface="HGPｺﾞｼｯｸE" panose="020B0900000000000000" pitchFamily="50" charset="-128"/>
                  <a:ea typeface="HGPｺﾞｼｯｸE" panose="020B0900000000000000" pitchFamily="50" charset="-128"/>
                </a:rPr>
                <a:t>100</a:t>
              </a:r>
              <a:r>
                <a:rPr lang="ja-JP" altLang="en-US" sz="1200" dirty="0">
                  <a:latin typeface="HGPｺﾞｼｯｸE" panose="020B0900000000000000" pitchFamily="50" charset="-128"/>
                  <a:ea typeface="HGPｺﾞｼｯｸE" panose="020B0900000000000000" pitchFamily="50" charset="-128"/>
                </a:rPr>
                <a:t>円を</a:t>
              </a:r>
              <a:endParaRPr lang="en-US" altLang="ja-JP" sz="1200" dirty="0">
                <a:latin typeface="HGPｺﾞｼｯｸE" panose="020B0900000000000000" pitchFamily="50" charset="-128"/>
                <a:ea typeface="HGPｺﾞｼｯｸE" panose="020B0900000000000000" pitchFamily="50" charset="-128"/>
              </a:endParaRPr>
            </a:p>
            <a:p>
              <a:pPr>
                <a:lnSpc>
                  <a:spcPct val="110000"/>
                </a:lnSpc>
                <a:spcBef>
                  <a:spcPts val="0"/>
                </a:spcBef>
                <a:spcAft>
                  <a:spcPts val="0"/>
                </a:spcAft>
              </a:pPr>
              <a:r>
                <a:rPr lang="ja-JP" altLang="en-US" sz="1200" dirty="0">
                  <a:latin typeface="HGPｺﾞｼｯｸE" panose="020B0900000000000000" pitchFamily="50" charset="-128"/>
                  <a:ea typeface="HGPｺﾞｼｯｸE" panose="020B0900000000000000" pitchFamily="50" charset="-128"/>
                </a:rPr>
                <a:t>支払いました。</a:t>
              </a:r>
              <a:endParaRPr lang="en-US" altLang="ja-JP" sz="1200" dirty="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1371250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up)">
                                      <p:cBhvr>
                                        <p:cTn id="21" dur="500"/>
                                        <p:tgtEl>
                                          <p:spTgt spid="3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par>
                                <p:cTn id="40" presetID="22" presetClass="entr" presetSubtype="1"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wipe(up)">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nodeType="withEffect">
                                  <p:stCondLst>
                                    <p:cond delay="0"/>
                                  </p:stCondLst>
                                  <p:childTnLst>
                                    <p:set>
                                      <p:cBhvr>
                                        <p:cTn id="47" dur="1" fill="hold">
                                          <p:stCondLst>
                                            <p:cond delay="0"/>
                                          </p:stCondLst>
                                        </p:cTn>
                                        <p:tgtEl>
                                          <p:spTgt spid="65"/>
                                        </p:tgtEl>
                                        <p:attrNameLst>
                                          <p:attrName>style.visibility</p:attrName>
                                        </p:attrNameLst>
                                      </p:cBhvr>
                                      <p:to>
                                        <p:strVal val="visible"/>
                                      </p:to>
                                    </p:set>
                                    <p:animEffect transition="in" filter="fade">
                                      <p:cBhvr>
                                        <p:cTn id="48" dur="500"/>
                                        <p:tgtEl>
                                          <p:spTgt spid="65"/>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四角形: 角を丸くする 17">
            <a:extLst>
              <a:ext uri="{FF2B5EF4-FFF2-40B4-BE49-F238E27FC236}">
                <a16:creationId xmlns:a16="http://schemas.microsoft.com/office/drawing/2014/main" id="{ECC342F5-9775-59B4-543A-3464224FEAB0}"/>
              </a:ext>
            </a:extLst>
          </p:cNvPr>
          <p:cNvSpPr/>
          <p:nvPr/>
        </p:nvSpPr>
        <p:spPr bwMode="auto">
          <a:xfrm>
            <a:off x="326210" y="1105052"/>
            <a:ext cx="8493939" cy="1136017"/>
          </a:xfrm>
          <a:prstGeom prst="roundRect">
            <a:avLst>
              <a:gd name="adj" fmla="val 2377"/>
            </a:avLst>
          </a:prstGeom>
          <a:no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pic>
        <p:nvPicPr>
          <p:cNvPr id="6182"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8129211" y="1257363"/>
            <a:ext cx="830481" cy="941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80" name="Rectangle 26"/>
          <p:cNvSpPr>
            <a:spLocks noChangeArrowheads="1"/>
          </p:cNvSpPr>
          <p:nvPr/>
        </p:nvSpPr>
        <p:spPr bwMode="white">
          <a:xfrm>
            <a:off x="323851" y="1129865"/>
            <a:ext cx="832036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20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cs typeface="+mn-cs"/>
              </a:rPr>
              <a:t>皆さんは「税金」にどのようなイメージを持っていますか？</a:t>
            </a:r>
            <a:endParaRPr kumimoji="1" lang="en-US" altLang="ja-JP" sz="2000" i="0" u="none" strike="noStrike" kern="1200" cap="none" spc="0" normalizeH="0" baseline="0" noProof="0" dirty="0">
              <a:ln>
                <a:noFill/>
              </a:ln>
              <a:effectLst/>
              <a:uLnTx/>
              <a:uFillTx/>
              <a:latin typeface="HGPｺﾞｼｯｸE" panose="020B0900000000000000" pitchFamily="50" charset="-128"/>
              <a:ea typeface="HGPｺﾞｼｯｸE" panose="020B0900000000000000" pitchFamily="50" charset="-128"/>
              <a:cs typeface="+mn-cs"/>
            </a:endParaRPr>
          </a:p>
          <a:p>
            <a:pPr marL="0" marR="0" lvl="0" indent="0" algn="l" defTabSz="914400" rtl="0" eaLnBrk="1" fontAlgn="base" latinLnBrk="0" hangingPunct="1">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わたしたちの身の回りには、国や地方公共団体による「</a:t>
            </a:r>
            <a:r>
              <a:rPr kumimoji="1" lang="ja-JP" altLang="en-US" sz="200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公共サービス</a:t>
            </a: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」や</a:t>
            </a:r>
            <a:endParaRPr lang="en-US" altLang="ja-JP" sz="2000" dirty="0">
              <a:solidFill>
                <a:srgbClr val="000000"/>
              </a:solidFill>
              <a:latin typeface="HGPｺﾞｼｯｸE" panose="020B0900000000000000" pitchFamily="50" charset="-128"/>
              <a:ea typeface="HGPｺﾞｼｯｸE" panose="020B0900000000000000" pitchFamily="50" charset="-128"/>
            </a:endParaRPr>
          </a:p>
          <a:p>
            <a:pPr marL="0" marR="0" lvl="0" indent="0" algn="l" defTabSz="914400" rtl="0" eaLnBrk="1" fontAlgn="base" latinLnBrk="0" hangingPunct="1">
              <a:spcBef>
                <a:spcPct val="0"/>
              </a:spcBef>
              <a:spcAft>
                <a:spcPct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a:t>
            </a:r>
            <a:r>
              <a:rPr kumimoji="1" lang="ja-JP" altLang="en-US" sz="2000" i="0" u="none" strike="noStrike" kern="1200" cap="none" spc="0" normalizeH="0" baseline="0" noProof="0" dirty="0">
                <a:ln>
                  <a:noFill/>
                </a:ln>
                <a:solidFill>
                  <a:srgbClr val="FF0000"/>
                </a:solidFill>
                <a:effectLst/>
                <a:uLnTx/>
                <a:uFillTx/>
                <a:latin typeface="HGPｺﾞｼｯｸE" panose="020B0900000000000000" pitchFamily="50" charset="-128"/>
                <a:ea typeface="HGPｺﾞｼｯｸE" panose="020B0900000000000000" pitchFamily="50" charset="-128"/>
              </a:rPr>
              <a:t>公共施設</a:t>
            </a:r>
            <a:r>
              <a:rPr kumimoji="1" lang="ja-JP" altLang="en-US" sz="200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rPr>
              <a:t>」があります。</a:t>
            </a:r>
          </a:p>
        </p:txBody>
      </p:sp>
      <p:sp>
        <p:nvSpPr>
          <p:cNvPr id="12" name="四角形: 角を丸くする 11">
            <a:extLst>
              <a:ext uri="{FF2B5EF4-FFF2-40B4-BE49-F238E27FC236}">
                <a16:creationId xmlns:a16="http://schemas.microsoft.com/office/drawing/2014/main" id="{A9C44020-2D07-A284-EC2F-3FBC6676B96E}"/>
              </a:ext>
            </a:extLst>
          </p:cNvPr>
          <p:cNvSpPr/>
          <p:nvPr/>
        </p:nvSpPr>
        <p:spPr bwMode="auto">
          <a:xfrm>
            <a:off x="5457555" y="2623432"/>
            <a:ext cx="3362596" cy="3713140"/>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29" name="正方形/長方形 28">
            <a:extLst>
              <a:ext uri="{FF2B5EF4-FFF2-40B4-BE49-F238E27FC236}">
                <a16:creationId xmlns:a16="http://schemas.microsoft.com/office/drawing/2014/main" id="{0FC400A9-B3AB-5941-AAF0-1865A288A376}"/>
              </a:ext>
            </a:extLst>
          </p:cNvPr>
          <p:cNvSpPr/>
          <p:nvPr/>
        </p:nvSpPr>
        <p:spPr bwMode="auto">
          <a:xfrm>
            <a:off x="5592624" y="3347160"/>
            <a:ext cx="3092459"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a:ln>
                <a:noFill/>
              </a:ln>
              <a:solidFill>
                <a:srgbClr val="000000"/>
              </a:solidFill>
              <a:effectLst/>
              <a:uLnTx/>
              <a:uFillTx/>
              <a:latin typeface="+mn-ea"/>
              <a:ea typeface="+mn-ea"/>
              <a:cs typeface="+mn-cs"/>
            </a:endParaRPr>
          </a:p>
        </p:txBody>
      </p:sp>
      <p:sp>
        <p:nvSpPr>
          <p:cNvPr id="11" name="四角形: 角を丸くする 10">
            <a:extLst>
              <a:ext uri="{FF2B5EF4-FFF2-40B4-BE49-F238E27FC236}">
                <a16:creationId xmlns:a16="http://schemas.microsoft.com/office/drawing/2014/main" id="{F9F9F496-2535-A33A-1C85-54A3D80B4066}"/>
              </a:ext>
            </a:extLst>
          </p:cNvPr>
          <p:cNvSpPr/>
          <p:nvPr/>
        </p:nvSpPr>
        <p:spPr bwMode="auto">
          <a:xfrm>
            <a:off x="341184" y="2647308"/>
            <a:ext cx="5033559" cy="3704763"/>
          </a:xfrm>
          <a:prstGeom prst="roundRect">
            <a:avLst>
              <a:gd name="adj" fmla="val 0"/>
            </a:avLst>
          </a:prstGeom>
          <a:solidFill>
            <a:srgbClr val="AEDAF8"/>
          </a:solidFill>
          <a:ln w="190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400" b="0" i="0" u="none" strike="noStrike" kern="1200" cap="none" spc="0" normalizeH="0" baseline="0" noProof="0" dirty="0">
              <a:ln>
                <a:noFill/>
              </a:ln>
              <a:solidFill>
                <a:srgbClr val="000000"/>
              </a:solidFill>
              <a:effectLst/>
              <a:uLnTx/>
              <a:uFillTx/>
              <a:latin typeface="+mn-ea"/>
              <a:ea typeface="+mn-ea"/>
              <a:cs typeface="+mn-cs"/>
            </a:endParaRPr>
          </a:p>
        </p:txBody>
      </p:sp>
      <p:sp>
        <p:nvSpPr>
          <p:cNvPr id="13" name="正方形/長方形 12">
            <a:extLst>
              <a:ext uri="{FF2B5EF4-FFF2-40B4-BE49-F238E27FC236}">
                <a16:creationId xmlns:a16="http://schemas.microsoft.com/office/drawing/2014/main" id="{0010F418-6D9E-9BE7-E9B0-CF5ED6C5679C}"/>
              </a:ext>
            </a:extLst>
          </p:cNvPr>
          <p:cNvSpPr/>
          <p:nvPr/>
        </p:nvSpPr>
        <p:spPr bwMode="auto">
          <a:xfrm>
            <a:off x="476026" y="3347160"/>
            <a:ext cx="4744911" cy="2818767"/>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2800" b="0" i="0" u="none" strike="noStrike" kern="1200" cap="none" spc="0" normalizeH="0" baseline="0" noProof="0">
              <a:ln>
                <a:noFill/>
              </a:ln>
              <a:solidFill>
                <a:srgbClr val="000000"/>
              </a:solidFill>
              <a:effectLst/>
              <a:uLnTx/>
              <a:uFillTx/>
              <a:latin typeface="+mn-ea"/>
              <a:ea typeface="+mn-ea"/>
              <a:cs typeface="+mn-cs"/>
            </a:endParaRPr>
          </a:p>
        </p:txBody>
      </p:sp>
      <p:grpSp>
        <p:nvGrpSpPr>
          <p:cNvPr id="6157" name="グループ化 6156">
            <a:extLst>
              <a:ext uri="{FF2B5EF4-FFF2-40B4-BE49-F238E27FC236}">
                <a16:creationId xmlns:a16="http://schemas.microsoft.com/office/drawing/2014/main" id="{18415396-4843-87EF-D8A2-56127A77D613}"/>
              </a:ext>
            </a:extLst>
          </p:cNvPr>
          <p:cNvGrpSpPr/>
          <p:nvPr/>
        </p:nvGrpSpPr>
        <p:grpSpPr>
          <a:xfrm>
            <a:off x="5923896" y="2739419"/>
            <a:ext cx="2447883" cy="547009"/>
            <a:chOff x="6132843" y="2713461"/>
            <a:chExt cx="2447883" cy="547009"/>
          </a:xfrm>
        </p:grpSpPr>
        <p:sp>
          <p:nvSpPr>
            <p:cNvPr id="6164" name="Rectangle 56"/>
            <p:cNvSpPr>
              <a:spLocks noChangeArrowheads="1"/>
            </p:cNvSpPr>
            <p:nvPr/>
          </p:nvSpPr>
          <p:spPr bwMode="auto">
            <a:xfrm>
              <a:off x="7563893" y="2713461"/>
              <a:ext cx="1016833" cy="547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道路、学校、公園 など</a:t>
              </a:r>
            </a:p>
          </p:txBody>
        </p:sp>
        <p:sp>
          <p:nvSpPr>
            <p:cNvPr id="6155" name="Text Box 23"/>
            <p:cNvSpPr txBox="1">
              <a:spLocks noChangeArrowheads="1"/>
            </p:cNvSpPr>
            <p:nvPr/>
          </p:nvSpPr>
          <p:spPr bwMode="auto">
            <a:xfrm>
              <a:off x="6132843" y="2741123"/>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公共施設</a:t>
              </a:r>
            </a:p>
          </p:txBody>
        </p:sp>
      </p:grpSp>
      <p:grpSp>
        <p:nvGrpSpPr>
          <p:cNvPr id="6160" name="グループ化 6159">
            <a:extLst>
              <a:ext uri="{FF2B5EF4-FFF2-40B4-BE49-F238E27FC236}">
                <a16:creationId xmlns:a16="http://schemas.microsoft.com/office/drawing/2014/main" id="{AADA83D9-5EF8-BF38-6800-8C3151A6C433}"/>
              </a:ext>
            </a:extLst>
          </p:cNvPr>
          <p:cNvGrpSpPr/>
          <p:nvPr/>
        </p:nvGrpSpPr>
        <p:grpSpPr>
          <a:xfrm>
            <a:off x="541155" y="2812868"/>
            <a:ext cx="4901122" cy="672251"/>
            <a:chOff x="704970" y="2786910"/>
            <a:chExt cx="4591217" cy="672251"/>
          </a:xfrm>
        </p:grpSpPr>
        <p:sp>
          <p:nvSpPr>
            <p:cNvPr id="6178" name="Rectangle 45"/>
            <p:cNvSpPr>
              <a:spLocks noChangeArrowheads="1"/>
            </p:cNvSpPr>
            <p:nvPr/>
          </p:nvSpPr>
          <p:spPr bwMode="auto">
            <a:xfrm>
              <a:off x="2390020" y="2858227"/>
              <a:ext cx="2906167" cy="600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l" defTabSz="914400" rtl="0" eaLnBrk="1" fontAlgn="base" latinLnBrk="0" hangingPunct="1">
                <a:lnSpc>
                  <a:spcPct val="11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0000"/>
                  </a:solidFill>
                  <a:effectLst/>
                  <a:uLnTx/>
                  <a:uFillTx/>
                  <a:latin typeface="HGPｺﾞｼｯｸE" panose="020B0900000000000000" pitchFamily="50" charset="-128"/>
                  <a:ea typeface="HGPｺﾞｼｯｸE" panose="020B0900000000000000" pitchFamily="50" charset="-128"/>
                  <a:cs typeface="+mn-cs"/>
                </a:rPr>
                <a:t>警察、消防、ごみ収集、福祉 など</a:t>
              </a:r>
            </a:p>
          </p:txBody>
        </p:sp>
        <p:sp>
          <p:nvSpPr>
            <p:cNvPr id="6153" name="Text Box 22"/>
            <p:cNvSpPr txBox="1">
              <a:spLocks noChangeArrowheads="1"/>
            </p:cNvSpPr>
            <p:nvPr/>
          </p:nvSpPr>
          <p:spPr bwMode="auto">
            <a:xfrm>
              <a:off x="704970" y="2786910"/>
              <a:ext cx="18501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公共サービス</a:t>
              </a:r>
            </a:p>
          </p:txBody>
        </p:sp>
      </p:grpSp>
      <p:grpSp>
        <p:nvGrpSpPr>
          <p:cNvPr id="2" name="グループ化 1">
            <a:extLst>
              <a:ext uri="{FF2B5EF4-FFF2-40B4-BE49-F238E27FC236}">
                <a16:creationId xmlns:a16="http://schemas.microsoft.com/office/drawing/2014/main" id="{F7A7315C-47F6-7848-0A99-6BF882002004}"/>
              </a:ext>
            </a:extLst>
          </p:cNvPr>
          <p:cNvGrpSpPr/>
          <p:nvPr/>
        </p:nvGrpSpPr>
        <p:grpSpPr>
          <a:xfrm>
            <a:off x="1999361" y="3669522"/>
            <a:ext cx="1633433" cy="2301821"/>
            <a:chOff x="410416" y="3669522"/>
            <a:chExt cx="1633433" cy="2301821"/>
          </a:xfrm>
        </p:grpSpPr>
        <p:sp>
          <p:nvSpPr>
            <p:cNvPr id="6184" name="正方形/長方形 6183">
              <a:extLst>
                <a:ext uri="{FF2B5EF4-FFF2-40B4-BE49-F238E27FC236}">
                  <a16:creationId xmlns:a16="http://schemas.microsoft.com/office/drawing/2014/main" id="{FA8D1C75-1463-A880-D9EB-7699AF42F3FB}"/>
                </a:ext>
              </a:extLst>
            </p:cNvPr>
            <p:cNvSpPr/>
            <p:nvPr/>
          </p:nvSpPr>
          <p:spPr bwMode="auto">
            <a:xfrm>
              <a:off x="410416" y="4482915"/>
              <a:ext cx="1633433"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lang="ja-JP" altLang="en-US" sz="1400" dirty="0">
                  <a:solidFill>
                    <a:srgbClr val="005BAD"/>
                  </a:solidFill>
                  <a:latin typeface="HGP創英角ｺﾞｼｯｸUB" panose="020B0900000000000000" pitchFamily="50" charset="-128"/>
                  <a:ea typeface="HGP創英角ｺﾞｼｯｸUB" panose="020B0900000000000000" pitchFamily="50" charset="-128"/>
                </a:rPr>
                <a:t>ごみ</a:t>
              </a: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処理費用</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2</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6,002</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２</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20,910</a:t>
              </a: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8"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596286" y="3669522"/>
              <a:ext cx="1142290" cy="644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グループ化 5">
            <a:extLst>
              <a:ext uri="{FF2B5EF4-FFF2-40B4-BE49-F238E27FC236}">
                <a16:creationId xmlns:a16="http://schemas.microsoft.com/office/drawing/2014/main" id="{3C7801CA-FCAD-8E47-6743-D5D3051E8D04}"/>
              </a:ext>
            </a:extLst>
          </p:cNvPr>
          <p:cNvGrpSpPr/>
          <p:nvPr/>
        </p:nvGrpSpPr>
        <p:grpSpPr>
          <a:xfrm>
            <a:off x="3514101" y="3669522"/>
            <a:ext cx="1777830" cy="2357041"/>
            <a:chOff x="3514101" y="3669522"/>
            <a:chExt cx="1777830" cy="2357041"/>
          </a:xfrm>
        </p:grpSpPr>
        <p:sp>
          <p:nvSpPr>
            <p:cNvPr id="6185" name="正方形/長方形 6184">
              <a:extLst>
                <a:ext uri="{FF2B5EF4-FFF2-40B4-BE49-F238E27FC236}">
                  <a16:creationId xmlns:a16="http://schemas.microsoft.com/office/drawing/2014/main" id="{2FCE51A4-FDCA-70FC-EE01-DAC1FA9542FC}"/>
                </a:ext>
              </a:extLst>
            </p:cNvPr>
            <p:cNvSpPr/>
            <p:nvPr/>
          </p:nvSpPr>
          <p:spPr bwMode="auto">
            <a:xfrm>
              <a:off x="3514101" y="4452857"/>
              <a:ext cx="1777830" cy="157370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国民医療費の</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公費負担額</a:t>
              </a: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（令和４年度）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1</a:t>
              </a:r>
              <a:r>
                <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6,837</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lang="ja-JP" altLang="en-US" sz="1200" b="1" baseline="30000" dirty="0">
                  <a:latin typeface="HGPｺﾞｼｯｸM" panose="020B0600000000000000" pitchFamily="50" charset="-128"/>
                  <a:ea typeface="HGPｺﾞｼｯｸM" panose="020B0600000000000000" pitchFamily="50" charset="-128"/>
                </a:rPr>
                <a:t>３</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141,530</a:t>
              </a: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円</a:t>
              </a:r>
            </a:p>
          </p:txBody>
        </p:sp>
        <p:pic>
          <p:nvPicPr>
            <p:cNvPr id="6169" name="Picture 3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4024466" y="3669522"/>
              <a:ext cx="900264" cy="64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グループ化 4">
            <a:extLst>
              <a:ext uri="{FF2B5EF4-FFF2-40B4-BE49-F238E27FC236}">
                <a16:creationId xmlns:a16="http://schemas.microsoft.com/office/drawing/2014/main" id="{F2F54D04-59C2-7F1A-BB61-42D6F6D2E162}"/>
              </a:ext>
            </a:extLst>
          </p:cNvPr>
          <p:cNvGrpSpPr/>
          <p:nvPr/>
        </p:nvGrpSpPr>
        <p:grpSpPr>
          <a:xfrm>
            <a:off x="427176" y="3669522"/>
            <a:ext cx="1633437" cy="2310765"/>
            <a:chOff x="1996375" y="3669522"/>
            <a:chExt cx="1633437" cy="2310765"/>
          </a:xfrm>
        </p:grpSpPr>
        <p:sp>
          <p:nvSpPr>
            <p:cNvPr id="6186" name="正方形/長方形 6185">
              <a:extLst>
                <a:ext uri="{FF2B5EF4-FFF2-40B4-BE49-F238E27FC236}">
                  <a16:creationId xmlns:a16="http://schemas.microsoft.com/office/drawing/2014/main" id="{B07155DD-FB65-224B-B91B-023A5219324B}"/>
                </a:ext>
              </a:extLst>
            </p:cNvPr>
            <p:cNvSpPr/>
            <p:nvPr/>
          </p:nvSpPr>
          <p:spPr bwMode="auto">
            <a:xfrm>
              <a:off x="1996375" y="4491859"/>
              <a:ext cx="1633437"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警察費・消防費</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（令和５年度）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5</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4,456</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rPr>
                <a:t>１</a:t>
              </a:r>
              <a:endParaRPr kumimoji="1" lang="ja-JP" altLang="en-US" sz="1400" b="1" i="0" u="none" strike="noStrike" kern="1200" cap="none" spc="0" normalizeH="0" baseline="3000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国民１人当たり</a:t>
              </a:r>
              <a:endParaRPr kumimoji="1" lang="en-US" altLang="ja-JP"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約</a:t>
              </a:r>
              <a:r>
                <a:rPr kumimoji="1" lang="en-US" altLang="ja-JP" sz="1400" b="1" dirty="0">
                  <a:latin typeface="HGPｺﾞｼｯｸM" panose="020B0600000000000000" pitchFamily="50" charset="-128"/>
                  <a:ea typeface="HGPｺﾞｼｯｸM" panose="020B0600000000000000" pitchFamily="50" charset="-128"/>
                </a:rPr>
                <a:t>43,792</a:t>
              </a:r>
              <a:r>
                <a:rPr kumimoji="1" lang="ja-JP"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円</a:t>
              </a:r>
            </a:p>
          </p:txBody>
        </p:sp>
        <p:pic>
          <p:nvPicPr>
            <p:cNvPr id="6158" name="Picture 50"/>
            <p:cNvPicPr>
              <a:picLocks noChangeAspect="1" noChangeArrowheads="1"/>
            </p:cNvPicPr>
            <p:nvPr/>
          </p:nvPicPr>
          <p:blipFill>
            <a:blip r:embed="rId5" cstate="print">
              <a:extLst>
                <a:ext uri="{28A0092B-C50C-407E-A947-70E740481C1C}">
                  <a14:useLocalDpi xmlns:a14="http://schemas.microsoft.com/office/drawing/2010/main" val="0"/>
                </a:ext>
              </a:extLst>
            </a:blip>
            <a:stretch/>
          </p:blipFill>
          <p:spPr bwMode="auto">
            <a:xfrm>
              <a:off x="2369456" y="3669522"/>
              <a:ext cx="906271" cy="65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グループ化 6">
            <a:extLst>
              <a:ext uri="{FF2B5EF4-FFF2-40B4-BE49-F238E27FC236}">
                <a16:creationId xmlns:a16="http://schemas.microsoft.com/office/drawing/2014/main" id="{6C9A8061-BB10-9DB0-3C15-C39BF0C102DD}"/>
              </a:ext>
            </a:extLst>
          </p:cNvPr>
          <p:cNvGrpSpPr/>
          <p:nvPr/>
        </p:nvGrpSpPr>
        <p:grpSpPr>
          <a:xfrm>
            <a:off x="5315808" y="3669522"/>
            <a:ext cx="2263717" cy="1813703"/>
            <a:chOff x="5315808" y="3669522"/>
            <a:chExt cx="2263717" cy="1813703"/>
          </a:xfrm>
        </p:grpSpPr>
        <p:sp>
          <p:nvSpPr>
            <p:cNvPr id="6188" name="正方形/長方形 6187">
              <a:extLst>
                <a:ext uri="{FF2B5EF4-FFF2-40B4-BE49-F238E27FC236}">
                  <a16:creationId xmlns:a16="http://schemas.microsoft.com/office/drawing/2014/main" id="{4422EE7B-58D4-F34E-A080-BA347A5C9CF1}"/>
                </a:ext>
              </a:extLst>
            </p:cNvPr>
            <p:cNvSpPr/>
            <p:nvPr/>
          </p:nvSpPr>
          <p:spPr bwMode="auto">
            <a:xfrm>
              <a:off x="5315808" y="4443499"/>
              <a:ext cx="2263717" cy="1039726"/>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道路整備事業費</a:t>
              </a:r>
              <a:endParaRPr kumimoji="1" lang="en-US" altLang="zh-TW"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a:t>
              </a:r>
              <a:r>
                <a:rPr kumimoji="1" lang="ja-JP" altLang="en-US" sz="1200" dirty="0">
                  <a:solidFill>
                    <a:srgbClr val="005BAD"/>
                  </a:solidFill>
                  <a:latin typeface="HGP創英角ｺﾞｼｯｸUB" panose="020B0900000000000000" pitchFamily="50" charset="-128"/>
                  <a:ea typeface="HGP創英角ｺﾞｼｯｸUB" panose="020B0900000000000000" pitchFamily="50" charset="-128"/>
                </a:rPr>
                <a:t>７</a:t>
              </a:r>
              <a:r>
                <a:rPr kumimoji="1" lang="zh-TW"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1</a:t>
              </a: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兆</a:t>
              </a:r>
              <a:r>
                <a:rPr kumimoji="1" lang="en-US" altLang="ja-JP" sz="1400" b="1" dirty="0">
                  <a:latin typeface="HGPｺﾞｼｯｸM" panose="020B0600000000000000" pitchFamily="50" charset="-128"/>
                  <a:ea typeface="HGPｺﾞｼｯｸM" panose="020B0600000000000000" pitchFamily="50" charset="-128"/>
                </a:rPr>
                <a:t>6,721</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ja-JP"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lang="ja-JP" altLang="en-US" sz="1200" b="1" baseline="30000" dirty="0">
                  <a:solidFill>
                    <a:srgbClr val="000000"/>
                  </a:solidFill>
                  <a:latin typeface="HGPｺﾞｼｯｸM" panose="020B0600000000000000" pitchFamily="50" charset="-128"/>
                  <a:ea typeface="HGPｺﾞｼｯｸM" panose="020B0600000000000000" pitchFamily="50" charset="-128"/>
                </a:rPr>
                <a:t>４</a:t>
              </a:r>
              <a:endParaRPr kumimoji="1" lang="zh-TW" altLang="en-US" sz="14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59" name="Picture 5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5811320" y="3669522"/>
              <a:ext cx="922786" cy="650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 name="グループ化 7">
            <a:extLst>
              <a:ext uri="{FF2B5EF4-FFF2-40B4-BE49-F238E27FC236}">
                <a16:creationId xmlns:a16="http://schemas.microsoft.com/office/drawing/2014/main" id="{DAE833CE-A1A1-CE84-808B-4B45A49D6076}"/>
              </a:ext>
            </a:extLst>
          </p:cNvPr>
          <p:cNvGrpSpPr/>
          <p:nvPr/>
        </p:nvGrpSpPr>
        <p:grpSpPr>
          <a:xfrm>
            <a:off x="7188402" y="3669522"/>
            <a:ext cx="1549281" cy="2301821"/>
            <a:chOff x="7188402" y="3669522"/>
            <a:chExt cx="1549281" cy="2301821"/>
          </a:xfrm>
        </p:grpSpPr>
        <p:sp>
          <p:nvSpPr>
            <p:cNvPr id="6189" name="正方形/長方形 6188">
              <a:extLst>
                <a:ext uri="{FF2B5EF4-FFF2-40B4-BE49-F238E27FC236}">
                  <a16:creationId xmlns:a16="http://schemas.microsoft.com/office/drawing/2014/main" id="{3CEB7047-E49B-C7DB-C94A-2B9B4E368B45}"/>
                </a:ext>
              </a:extLst>
            </p:cNvPr>
            <p:cNvSpPr/>
            <p:nvPr/>
          </p:nvSpPr>
          <p:spPr bwMode="auto">
            <a:xfrm>
              <a:off x="7188402" y="4482915"/>
              <a:ext cx="1549281" cy="1488428"/>
            </a:xfrm>
            <a:prstGeom prst="rect">
              <a:avLst/>
            </a:prstGeom>
            <a:noFill/>
            <a:ln w="15875" cap="rnd" cmpd="sng" algn="ctr">
              <a:noFill/>
              <a:prstDash val="solid"/>
              <a:round/>
              <a:headEnd type="none" w="med" len="med"/>
              <a:tailEnd type="none" w="med" len="med"/>
              <a:extLst>
                <a:ext uri="{C807C97D-BFC1-408E-A445-0C87EB9F89A2}">
                  <ask:lineSketchStyleProps xmlns:ask="http://schemas.microsoft.com/office/drawing/2018/sketchyshapes" sd="1219033472">
                    <a:custGeom>
                      <a:avLst/>
                      <a:gdLst>
                        <a:gd name="connsiteX0" fmla="*/ 0 w 1211263"/>
                        <a:gd name="connsiteY0" fmla="*/ 0 h 2624110"/>
                        <a:gd name="connsiteX1" fmla="*/ 1211263 w 1211263"/>
                        <a:gd name="connsiteY1" fmla="*/ 0 h 2624110"/>
                        <a:gd name="connsiteX2" fmla="*/ 1211263 w 1211263"/>
                        <a:gd name="connsiteY2" fmla="*/ 2099288 h 2624110"/>
                        <a:gd name="connsiteX3" fmla="*/ 605631 w 1211263"/>
                        <a:gd name="connsiteY3" fmla="*/ 2624110 h 2624110"/>
                        <a:gd name="connsiteX4" fmla="*/ 0 w 1211263"/>
                        <a:gd name="connsiteY4" fmla="*/ 2099288 h 2624110"/>
                        <a:gd name="connsiteX5" fmla="*/ 0 w 1211263"/>
                        <a:gd name="connsiteY5" fmla="*/ 0 h 262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1263" h="2624110" fill="none" extrusionOk="0">
                          <a:moveTo>
                            <a:pt x="0" y="0"/>
                          </a:moveTo>
                          <a:cubicBezTo>
                            <a:pt x="232634" y="-67934"/>
                            <a:pt x="665737" y="97290"/>
                            <a:pt x="1211263" y="0"/>
                          </a:cubicBezTo>
                          <a:cubicBezTo>
                            <a:pt x="1163032" y="543323"/>
                            <a:pt x="1295718" y="1462834"/>
                            <a:pt x="1211263" y="2099288"/>
                          </a:cubicBezTo>
                          <a:cubicBezTo>
                            <a:pt x="1030875" y="2206430"/>
                            <a:pt x="774250" y="2555893"/>
                            <a:pt x="605631" y="2624110"/>
                          </a:cubicBezTo>
                          <a:cubicBezTo>
                            <a:pt x="420511" y="2380457"/>
                            <a:pt x="164996" y="2190916"/>
                            <a:pt x="0" y="2099288"/>
                          </a:cubicBezTo>
                          <a:cubicBezTo>
                            <a:pt x="130954" y="1865938"/>
                            <a:pt x="43574" y="843411"/>
                            <a:pt x="0" y="0"/>
                          </a:cubicBezTo>
                          <a:close/>
                        </a:path>
                        <a:path w="1211263" h="2624110" stroke="0" extrusionOk="0">
                          <a:moveTo>
                            <a:pt x="0" y="0"/>
                          </a:moveTo>
                          <a:cubicBezTo>
                            <a:pt x="335964" y="87192"/>
                            <a:pt x="761896" y="38081"/>
                            <a:pt x="1211263" y="0"/>
                          </a:cubicBezTo>
                          <a:cubicBezTo>
                            <a:pt x="1078381" y="984501"/>
                            <a:pt x="1296214" y="1754749"/>
                            <a:pt x="1211263" y="2099288"/>
                          </a:cubicBezTo>
                          <a:cubicBezTo>
                            <a:pt x="914132" y="2354604"/>
                            <a:pt x="705801" y="2518241"/>
                            <a:pt x="605631" y="2624110"/>
                          </a:cubicBezTo>
                          <a:cubicBezTo>
                            <a:pt x="335906" y="2465582"/>
                            <a:pt x="113316" y="2180152"/>
                            <a:pt x="0" y="2099288"/>
                          </a:cubicBezTo>
                          <a:cubicBezTo>
                            <a:pt x="-49533" y="1816693"/>
                            <a:pt x="-14809" y="370816"/>
                            <a:pt x="0" y="0"/>
                          </a:cubicBezTo>
                          <a:close/>
                        </a:path>
                      </a:pathLst>
                    </a:custGeom>
                    <ask:type>
                      <ask:lineSketchNone/>
                    </ask:type>
                  </ask:lineSketchStyleProps>
                </a:ext>
              </a:extLst>
            </a:ln>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校舎・体育館</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などの建設費用</a:t>
              </a:r>
              <a:endParaRPr kumimoji="1" lang="en-US" altLang="ja-JP"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ja-JP" altLang="en-US" sz="12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rPr>
                <a:t>（令和７年度）</a:t>
              </a:r>
            </a:p>
            <a:p>
              <a:pPr marL="0" marR="0" lvl="0" indent="0" algn="ctr" defTabSz="914400" rtl="0" eaLnBrk="1" fontAlgn="base" latinLnBrk="0" hangingPunct="1">
                <a:lnSpc>
                  <a:spcPct val="50000"/>
                </a:lnSpc>
                <a:spcBef>
                  <a:spcPct val="0"/>
                </a:spcBef>
                <a:spcAft>
                  <a:spcPct val="0"/>
                </a:spcAft>
                <a:buClrTx/>
                <a:buSzTx/>
                <a:buFontTx/>
                <a:buNone/>
                <a:tabLst/>
                <a:defRPr/>
              </a:pPr>
              <a:endParaRPr kumimoji="1" lang="ja-JP" altLang="en-US" sz="1400" b="0" i="0" u="none" strike="noStrike" kern="1200" cap="none" spc="0" normalizeH="0" baseline="0" noProof="0" dirty="0">
                <a:ln>
                  <a:noFill/>
                </a:ln>
                <a:solidFill>
                  <a:srgbClr val="005BAD"/>
                </a:solidFill>
                <a:effectLst/>
                <a:uLnTx/>
                <a:uFillTx/>
                <a:latin typeface="HGP創英角ｺﾞｼｯｸUB" panose="020B0900000000000000" pitchFamily="50" charset="-128"/>
                <a:ea typeface="HGP創英角ｺﾞｼｯｸUB" panose="020B0900000000000000" pitchFamily="50" charset="-128"/>
                <a:cs typeface="+mn-cs"/>
              </a:endParaRPr>
            </a:p>
            <a:p>
              <a:pPr marL="0" marR="0" lvl="0" indent="0" algn="ctr" defTabSz="914400" rtl="0" eaLnBrk="1" fontAlgn="base" latinLnBrk="0" hangingPunct="1">
                <a:lnSpc>
                  <a:spcPct val="120000"/>
                </a:lnSpc>
                <a:spcBef>
                  <a:spcPct val="0"/>
                </a:spcBef>
                <a:spcAft>
                  <a:spcPct val="0"/>
                </a:spcAft>
                <a:buClrTx/>
                <a:buSzTx/>
                <a:buFontTx/>
                <a:buNone/>
                <a:tabLst/>
                <a:defRPr/>
              </a:pPr>
              <a:r>
                <a:rPr kumimoji="1" lang="zh-TW" altLang="en-US" sz="1400" b="1" i="0" u="none" strike="noStrike" kern="1200" cap="none" spc="0" normalizeH="0" baseline="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約</a:t>
              </a:r>
              <a:r>
                <a:rPr kumimoji="1" lang="en-US" altLang="zh-TW"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73</a:t>
              </a:r>
              <a:r>
                <a:rPr kumimoji="1" lang="en-US" altLang="ja-JP" sz="1400" b="1" dirty="0">
                  <a:latin typeface="HGPｺﾞｼｯｸM" panose="020B0600000000000000" pitchFamily="50" charset="-128"/>
                  <a:ea typeface="HGPｺﾞｼｯｸM" panose="020B0600000000000000" pitchFamily="50" charset="-128"/>
                </a:rPr>
                <a:t>6</a:t>
              </a:r>
              <a:r>
                <a:rPr kumimoji="1" lang="zh-TW" altLang="en-US" sz="1400" b="1" i="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億円</a:t>
              </a:r>
              <a:r>
                <a:rPr kumimoji="1" lang="en-US" altLang="zh-TW"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a:t>
              </a:r>
              <a:r>
                <a:rPr kumimoji="1" lang="ja-JP" altLang="en-US" sz="12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rPr>
                <a:t>５</a:t>
              </a:r>
              <a:endParaRPr kumimoji="1" lang="ja-JP" altLang="en-US" sz="1400" b="1" i="0" u="none" strike="noStrike" kern="1200" cap="none" spc="0" normalizeH="0" baseline="30000" noProof="0" dirty="0">
                <a:ln>
                  <a:noFill/>
                </a:ln>
                <a:solidFill>
                  <a:srgbClr val="000000"/>
                </a:solidFill>
                <a:effectLst/>
                <a:uLnTx/>
                <a:uFillTx/>
                <a:latin typeface="HGPｺﾞｼｯｸM" panose="020B0600000000000000" pitchFamily="50" charset="-128"/>
                <a:ea typeface="HGPｺﾞｼｯｸM" panose="020B0600000000000000" pitchFamily="50" charset="-128"/>
              </a:endParaRPr>
            </a:p>
          </p:txBody>
        </p:sp>
        <p:pic>
          <p:nvPicPr>
            <p:cNvPr id="6167" name="Picture 3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p:blipFill>
          <p:spPr bwMode="auto">
            <a:xfrm>
              <a:off x="7381633" y="3669522"/>
              <a:ext cx="1162819" cy="73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 name="直線コネクタ 16">
            <a:extLst>
              <a:ext uri="{FF2B5EF4-FFF2-40B4-BE49-F238E27FC236}">
                <a16:creationId xmlns:a16="http://schemas.microsoft.com/office/drawing/2014/main" id="{38C029BE-CF28-2CA7-8C46-43DFD7E2458D}"/>
              </a:ext>
            </a:extLst>
          </p:cNvPr>
          <p:cNvCxnSpPr>
            <a:cxnSpLocks/>
          </p:cNvCxnSpPr>
          <p:nvPr/>
        </p:nvCxnSpPr>
        <p:spPr bwMode="auto">
          <a:xfrm>
            <a:off x="2003895"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20" name="直線コネクタ 19">
            <a:extLst>
              <a:ext uri="{FF2B5EF4-FFF2-40B4-BE49-F238E27FC236}">
                <a16:creationId xmlns:a16="http://schemas.microsoft.com/office/drawing/2014/main" id="{5BB4B92F-84AF-4D17-DEAB-DA30BC4FBFDB}"/>
              </a:ext>
            </a:extLst>
          </p:cNvPr>
          <p:cNvCxnSpPr>
            <a:cxnSpLocks/>
          </p:cNvCxnSpPr>
          <p:nvPr/>
        </p:nvCxnSpPr>
        <p:spPr bwMode="auto">
          <a:xfrm>
            <a:off x="3598068" y="3500386"/>
            <a:ext cx="0" cy="2497947"/>
          </a:xfrm>
          <a:prstGeom prst="line">
            <a:avLst/>
          </a:prstGeom>
          <a:noFill/>
          <a:ln w="6350" cap="flat" cmpd="sng" algn="ctr">
            <a:solidFill>
              <a:srgbClr val="005BAD"/>
            </a:solidFill>
            <a:prstDash val="solid"/>
            <a:round/>
            <a:headEnd type="none" w="med" len="med"/>
            <a:tailEnd type="none" w="med" len="med"/>
          </a:ln>
          <a:effectLst/>
        </p:spPr>
      </p:cxnSp>
      <p:cxnSp>
        <p:nvCxnSpPr>
          <p:cNvPr id="6151" name="直線コネクタ 6150">
            <a:extLst>
              <a:ext uri="{FF2B5EF4-FFF2-40B4-BE49-F238E27FC236}">
                <a16:creationId xmlns:a16="http://schemas.microsoft.com/office/drawing/2014/main" id="{157E2902-A67F-C96A-98AE-C1603D4343D9}"/>
              </a:ext>
            </a:extLst>
          </p:cNvPr>
          <p:cNvCxnSpPr>
            <a:cxnSpLocks/>
          </p:cNvCxnSpPr>
          <p:nvPr/>
        </p:nvCxnSpPr>
        <p:spPr bwMode="auto">
          <a:xfrm>
            <a:off x="7144638" y="3500386"/>
            <a:ext cx="0" cy="2497947"/>
          </a:xfrm>
          <a:prstGeom prst="line">
            <a:avLst/>
          </a:prstGeom>
          <a:noFill/>
          <a:ln w="6350" cap="flat" cmpd="sng" algn="ctr">
            <a:solidFill>
              <a:srgbClr val="005BAD"/>
            </a:solidFill>
            <a:prstDash val="solid"/>
            <a:round/>
            <a:headEnd type="none" w="med" len="med"/>
            <a:tailEnd type="none" w="med" len="med"/>
          </a:ln>
          <a:effectLst/>
        </p:spPr>
      </p:cxnSp>
      <p:sp>
        <p:nvSpPr>
          <p:cNvPr id="3" name="スライド番号プレースホルダー 2">
            <a:extLst>
              <a:ext uri="{FF2B5EF4-FFF2-40B4-BE49-F238E27FC236}">
                <a16:creationId xmlns:a16="http://schemas.microsoft.com/office/drawing/2014/main" id="{F63FA8D0-6493-88C0-C475-BC0B86BC8DE8}"/>
              </a:ext>
            </a:extLst>
          </p:cNvPr>
          <p:cNvSpPr>
            <a:spLocks noGrp="1"/>
          </p:cNvSpPr>
          <p:nvPr>
            <p:ph type="sldNum" sz="quarter" idx="12"/>
          </p:nvPr>
        </p:nvSpPr>
        <p:spPr>
          <a:xfrm>
            <a:off x="8769893" y="6443281"/>
            <a:ext cx="374107" cy="298426"/>
          </a:xfrm>
        </p:spPr>
        <p:txBody>
          <a:bodyPr/>
          <a:lstStyle/>
          <a:p>
            <a:pPr>
              <a:defRPr/>
            </a:pPr>
            <a:fld id="{40E3B949-1179-4387-B307-F356BE6486A4}" type="slidenum">
              <a:rPr lang="en-US" altLang="ja-JP" smtClean="0"/>
              <a:pPr>
                <a:defRPr/>
              </a:pPr>
              <a:t>6</a:t>
            </a:fld>
            <a:endParaRPr lang="en-US" altLang="ja-JP" dirty="0"/>
          </a:p>
        </p:txBody>
      </p:sp>
      <p:sp>
        <p:nvSpPr>
          <p:cNvPr id="6194" name="四角形: 角を丸くする 6193">
            <a:extLst>
              <a:ext uri="{FF2B5EF4-FFF2-40B4-BE49-F238E27FC236}">
                <a16:creationId xmlns:a16="http://schemas.microsoft.com/office/drawing/2014/main" id="{6C03400A-A1C6-5B6B-E574-2912CD497C52}"/>
              </a:ext>
            </a:extLst>
          </p:cNvPr>
          <p:cNvSpPr/>
          <p:nvPr/>
        </p:nvSpPr>
        <p:spPr>
          <a:xfrm>
            <a:off x="326408" y="2210313"/>
            <a:ext cx="8493741" cy="452493"/>
          </a:xfrm>
          <a:prstGeom prst="roundRect">
            <a:avLst>
              <a:gd name="adj" fmla="val 0"/>
            </a:avLst>
          </a:prstGeom>
          <a:solidFill>
            <a:srgbClr val="005BA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2" dirty="0"/>
          </a:p>
        </p:txBody>
      </p:sp>
      <p:sp>
        <p:nvSpPr>
          <p:cNvPr id="6195" name="正方形/長方形 6194">
            <a:extLst>
              <a:ext uri="{FF2B5EF4-FFF2-40B4-BE49-F238E27FC236}">
                <a16:creationId xmlns:a16="http://schemas.microsoft.com/office/drawing/2014/main" id="{0B8F34F1-1991-A93C-469E-F9D8ABE3E76D}"/>
              </a:ext>
            </a:extLst>
          </p:cNvPr>
          <p:cNvSpPr/>
          <p:nvPr/>
        </p:nvSpPr>
        <p:spPr>
          <a:xfrm>
            <a:off x="2886567" y="2217635"/>
            <a:ext cx="3369512" cy="4308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nchorCtr="0">
            <a:spAutoFit/>
          </a:bodyPr>
          <a:lstStyle/>
          <a:p>
            <a:pPr algn="ctr">
              <a:spcBef>
                <a:spcPct val="0"/>
              </a:spcBef>
            </a:pPr>
            <a:r>
              <a:rPr lang="ja-JP" altLang="en-US" sz="2800" dirty="0">
                <a:solidFill>
                  <a:srgbClr val="FDC741"/>
                </a:solidFill>
                <a:latin typeface="+mn-ea"/>
              </a:rPr>
              <a:t>「税金」</a:t>
            </a:r>
            <a:r>
              <a:rPr lang="ja-JP" altLang="en-US" sz="2800" kern="0" spc="-1000" dirty="0">
                <a:solidFill>
                  <a:srgbClr val="FDC741"/>
                </a:solidFill>
                <a:latin typeface="+mn-ea"/>
              </a:rPr>
              <a:t>　</a:t>
            </a:r>
            <a:r>
              <a:rPr lang="ja-JP" altLang="en-US" sz="1710" dirty="0">
                <a:solidFill>
                  <a:schemeClr val="bg1"/>
                </a:solidFill>
                <a:latin typeface="+mn-ea"/>
              </a:rPr>
              <a:t>により賄われています。</a:t>
            </a:r>
            <a:endParaRPr lang="ja-JP" altLang="en-US" sz="2052" dirty="0">
              <a:solidFill>
                <a:schemeClr val="bg1"/>
              </a:solidFill>
              <a:latin typeface="+mn-ea"/>
            </a:endParaRPr>
          </a:p>
        </p:txBody>
      </p:sp>
      <p:grpSp>
        <p:nvGrpSpPr>
          <p:cNvPr id="9" name="グループ化 8">
            <a:extLst>
              <a:ext uri="{FF2B5EF4-FFF2-40B4-BE49-F238E27FC236}">
                <a16:creationId xmlns:a16="http://schemas.microsoft.com/office/drawing/2014/main" id="{28FE4AA5-5DAF-AE44-1530-91DC83955F52}"/>
              </a:ext>
            </a:extLst>
          </p:cNvPr>
          <p:cNvGrpSpPr/>
          <p:nvPr/>
        </p:nvGrpSpPr>
        <p:grpSpPr>
          <a:xfrm>
            <a:off x="418111" y="6305304"/>
            <a:ext cx="7405073" cy="511918"/>
            <a:chOff x="407658" y="6318359"/>
            <a:chExt cx="6551829" cy="348032"/>
          </a:xfrm>
        </p:grpSpPr>
        <p:sp>
          <p:nvSpPr>
            <p:cNvPr id="6235" name="角丸四角形 15">
              <a:extLst>
                <a:ext uri="{FF2B5EF4-FFF2-40B4-BE49-F238E27FC236}">
                  <a16:creationId xmlns:a16="http://schemas.microsoft.com/office/drawing/2014/main" id="{A8508A09-3A04-B980-C2E4-62A4BEA76F3D}"/>
                </a:ext>
              </a:extLst>
            </p:cNvPr>
            <p:cNvSpPr/>
            <p:nvPr/>
          </p:nvSpPr>
          <p:spPr>
            <a:xfrm>
              <a:off x="407658" y="6318359"/>
              <a:ext cx="3207410" cy="348032"/>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ja-JP" sz="900" dirty="0">
                  <a:solidFill>
                    <a:schemeClr val="tx1"/>
                  </a:solidFill>
                  <a:latin typeface="+mn-ea"/>
                </a:rPr>
                <a:t>※</a:t>
              </a:r>
              <a:r>
                <a:rPr lang="ja-JP" altLang="en-US" sz="900" dirty="0">
                  <a:solidFill>
                    <a:schemeClr val="tx1"/>
                  </a:solidFill>
                  <a:latin typeface="+mn-ea"/>
                </a:rPr>
                <a:t>１・２　出所：総務省「令和７年版地方財政白書」　　　</a:t>
              </a:r>
              <a:endParaRPr lang="en-US" altLang="ja-JP" sz="900" dirty="0">
                <a:solidFill>
                  <a:schemeClr val="tx1"/>
                </a:solidFill>
                <a:latin typeface="+mn-ea"/>
              </a:endParaRPr>
            </a:p>
            <a:p>
              <a:pPr>
                <a:lnSpc>
                  <a:spcPct val="130000"/>
                </a:lnSpc>
              </a:pPr>
              <a:r>
                <a:rPr lang="en-US" altLang="ja-JP" sz="900" dirty="0">
                  <a:solidFill>
                    <a:schemeClr val="tx1"/>
                  </a:solidFill>
                  <a:latin typeface="+mn-ea"/>
                </a:rPr>
                <a:t>※</a:t>
              </a:r>
              <a:r>
                <a:rPr lang="ja-JP" altLang="en-US" sz="900" dirty="0">
                  <a:solidFill>
                    <a:schemeClr val="tx1"/>
                  </a:solidFill>
                  <a:latin typeface="+mn-ea"/>
                </a:rPr>
                <a:t>３　出所：厚生労働省「令和４（</a:t>
              </a:r>
              <a:r>
                <a:rPr lang="en-US" altLang="ja-JP" sz="900" dirty="0">
                  <a:solidFill>
                    <a:schemeClr val="tx1"/>
                  </a:solidFill>
                  <a:latin typeface="+mn-ea"/>
                </a:rPr>
                <a:t>2022</a:t>
              </a:r>
              <a:r>
                <a:rPr lang="ja-JP" altLang="en-US" sz="900" dirty="0">
                  <a:solidFill>
                    <a:schemeClr val="tx1"/>
                  </a:solidFill>
                  <a:latin typeface="+mn-ea"/>
                </a:rPr>
                <a:t>）年度国民医療費の概況」</a:t>
              </a:r>
            </a:p>
          </p:txBody>
        </p:sp>
        <p:sp>
          <p:nvSpPr>
            <p:cNvPr id="6236" name="角丸四角形 40">
              <a:extLst>
                <a:ext uri="{FF2B5EF4-FFF2-40B4-BE49-F238E27FC236}">
                  <a16:creationId xmlns:a16="http://schemas.microsoft.com/office/drawing/2014/main" id="{379B8E8D-FF91-5F8B-327C-DFA2FCB280E6}"/>
                </a:ext>
              </a:extLst>
            </p:cNvPr>
            <p:cNvSpPr/>
            <p:nvPr/>
          </p:nvSpPr>
          <p:spPr>
            <a:xfrm>
              <a:off x="3221207" y="6350628"/>
              <a:ext cx="3738280" cy="1561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ja-JP" sz="900" dirty="0">
                  <a:solidFill>
                    <a:schemeClr val="tx1"/>
                  </a:solidFill>
                  <a:latin typeface="+mn-ea"/>
                </a:rPr>
                <a:t>※</a:t>
              </a:r>
              <a:r>
                <a:rPr lang="ja-JP" altLang="en-US" sz="900" dirty="0">
                  <a:solidFill>
                    <a:schemeClr val="tx1"/>
                  </a:solidFill>
                  <a:latin typeface="+mn-ea"/>
                </a:rPr>
                <a:t>４・５　出所：財務省</a:t>
              </a:r>
              <a:r>
                <a:rPr lang="en-US" altLang="ja-JP" sz="900" dirty="0">
                  <a:solidFill>
                    <a:schemeClr val="tx1"/>
                  </a:solidFill>
                  <a:latin typeface="+mn-ea"/>
                </a:rPr>
                <a:t>｢</a:t>
              </a:r>
              <a:r>
                <a:rPr lang="ja-JP" altLang="en-US" sz="900" dirty="0">
                  <a:solidFill>
                    <a:schemeClr val="tx1"/>
                  </a:solidFill>
                  <a:latin typeface="+mn-ea"/>
                </a:rPr>
                <a:t>令和７年度予算及び財政投融資計画の説明（予算修正後）」　　　</a:t>
              </a:r>
            </a:p>
          </p:txBody>
        </p:sp>
      </p:grpSp>
      <p:sp>
        <p:nvSpPr>
          <p:cNvPr id="4" name="Rectangle 14">
            <a:extLst>
              <a:ext uri="{FF2B5EF4-FFF2-40B4-BE49-F238E27FC236}">
                <a16:creationId xmlns:a16="http://schemas.microsoft.com/office/drawing/2014/main" id="{D9EE3754-C97B-926F-BD9B-95A71B250DE9}"/>
              </a:ext>
            </a:extLst>
          </p:cNvPr>
          <p:cNvSpPr txBox="1">
            <a:spLocks noChangeArrowheads="1"/>
          </p:cNvSpPr>
          <p:nvPr/>
        </p:nvSpPr>
        <p:spPr bwMode="auto">
          <a:xfrm>
            <a:off x="323851" y="692073"/>
            <a:ext cx="591282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en-US" altLang="ja-JP" sz="2000" b="1" dirty="0">
                <a:solidFill>
                  <a:schemeClr val="tx1"/>
                </a:solidFill>
                <a:latin typeface="HGPｺﾞｼｯｸE" panose="020B0900000000000000" pitchFamily="50" charset="-128"/>
                <a:ea typeface="HGPｺﾞｼｯｸE" panose="020B0900000000000000" pitchFamily="50" charset="-128"/>
                <a:cs typeface="+mn-cs"/>
              </a:rPr>
              <a:t> </a:t>
            </a:r>
            <a:r>
              <a:rPr lang="ja-JP" altLang="en-US" sz="2000" b="1" dirty="0">
                <a:solidFill>
                  <a:schemeClr val="tx1"/>
                </a:solidFill>
                <a:latin typeface="HGPｺﾞｼｯｸE" panose="020B0900000000000000" pitchFamily="50" charset="-128"/>
                <a:ea typeface="HGPｺﾞｼｯｸE" panose="020B0900000000000000" pitchFamily="50" charset="-128"/>
                <a:cs typeface="+mn-cs"/>
              </a:rPr>
              <a:t>税金は何のためにあるのだろうか</a:t>
            </a:r>
          </a:p>
        </p:txBody>
      </p:sp>
      <p:sp>
        <p:nvSpPr>
          <p:cNvPr id="34" name="Rectangle 14">
            <a:extLst>
              <a:ext uri="{FF2B5EF4-FFF2-40B4-BE49-F238E27FC236}">
                <a16:creationId xmlns:a16="http://schemas.microsoft.com/office/drawing/2014/main" id="{E8B07BD5-8EF9-48AB-B5C8-90A9FCAFC38D}"/>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Tree>
    <p:extLst>
      <p:ext uri="{BB962C8B-B14F-4D97-AF65-F5344CB8AC3E}">
        <p14:creationId xmlns:p14="http://schemas.microsoft.com/office/powerpoint/2010/main" val="101285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80">
                                            <p:txEl>
                                              <p:pRg st="0" end="0"/>
                                            </p:txEl>
                                          </p:spTgt>
                                        </p:tgtEl>
                                        <p:attrNameLst>
                                          <p:attrName>style.visibility</p:attrName>
                                        </p:attrNameLst>
                                      </p:cBhvr>
                                      <p:to>
                                        <p:strVal val="visible"/>
                                      </p:to>
                                    </p:set>
                                    <p:animEffect transition="in" filter="fade">
                                      <p:cBhvr>
                                        <p:cTn id="12" dur="500"/>
                                        <p:tgtEl>
                                          <p:spTgt spid="6180">
                                            <p:txEl>
                                              <p:pRg st="0" end="0"/>
                                            </p:txEl>
                                          </p:spTgt>
                                        </p:tgtEl>
                                      </p:cBhvr>
                                    </p:animEffect>
                                  </p:childTnLst>
                                </p:cTn>
                              </p:par>
                              <p:par>
                                <p:cTn id="13" presetID="22" presetClass="entr" presetSubtype="8" fill="hold" nodeType="withEffect">
                                  <p:stCondLst>
                                    <p:cond delay="500"/>
                                  </p:stCondLst>
                                  <p:childTnLst>
                                    <p:set>
                                      <p:cBhvr>
                                        <p:cTn id="14" dur="1" fill="hold">
                                          <p:stCondLst>
                                            <p:cond delay="0"/>
                                          </p:stCondLst>
                                        </p:cTn>
                                        <p:tgtEl>
                                          <p:spTgt spid="6180">
                                            <p:txEl>
                                              <p:pRg st="1" end="1"/>
                                            </p:txEl>
                                          </p:spTgt>
                                        </p:tgtEl>
                                        <p:attrNameLst>
                                          <p:attrName>style.visibility</p:attrName>
                                        </p:attrNameLst>
                                      </p:cBhvr>
                                      <p:to>
                                        <p:strVal val="visible"/>
                                      </p:to>
                                    </p:set>
                                    <p:animEffect transition="in" filter="wipe(left)">
                                      <p:cBhvr>
                                        <p:cTn id="15" dur="1250"/>
                                        <p:tgtEl>
                                          <p:spTgt spid="6180">
                                            <p:txEl>
                                              <p:pRg st="1" end="1"/>
                                            </p:txEl>
                                          </p:spTgt>
                                        </p:tgtEl>
                                      </p:cBhvr>
                                    </p:animEffect>
                                  </p:childTnLst>
                                </p:cTn>
                              </p:par>
                            </p:childTnLst>
                          </p:cTn>
                        </p:par>
                        <p:par>
                          <p:cTn id="16" fill="hold">
                            <p:stCondLst>
                              <p:cond delay="1750"/>
                            </p:stCondLst>
                            <p:childTnLst>
                              <p:par>
                                <p:cTn id="17" presetID="22" presetClass="entr" presetSubtype="8" fill="hold" nodeType="afterEffect">
                                  <p:stCondLst>
                                    <p:cond delay="0"/>
                                  </p:stCondLst>
                                  <p:childTnLst>
                                    <p:set>
                                      <p:cBhvr>
                                        <p:cTn id="18" dur="1" fill="hold">
                                          <p:stCondLst>
                                            <p:cond delay="0"/>
                                          </p:stCondLst>
                                        </p:cTn>
                                        <p:tgtEl>
                                          <p:spTgt spid="6180">
                                            <p:txEl>
                                              <p:pRg st="2" end="2"/>
                                            </p:txEl>
                                          </p:spTgt>
                                        </p:tgtEl>
                                        <p:attrNameLst>
                                          <p:attrName>style.visibility</p:attrName>
                                        </p:attrNameLst>
                                      </p:cBhvr>
                                      <p:to>
                                        <p:strVal val="visible"/>
                                      </p:to>
                                    </p:set>
                                    <p:animEffect transition="in" filter="wipe(left)">
                                      <p:cBhvr>
                                        <p:cTn id="19" dur="750"/>
                                        <p:tgtEl>
                                          <p:spTgt spid="6180">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194"/>
                                        </p:tgtEl>
                                        <p:attrNameLst>
                                          <p:attrName>style.visibility</p:attrName>
                                        </p:attrNameLst>
                                      </p:cBhvr>
                                      <p:to>
                                        <p:strVal val="visible"/>
                                      </p:to>
                                    </p:set>
                                    <p:animEffect transition="in" filter="fade">
                                      <p:cBhvr>
                                        <p:cTn id="24" dur="500"/>
                                        <p:tgtEl>
                                          <p:spTgt spid="619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95"/>
                                        </p:tgtEl>
                                        <p:attrNameLst>
                                          <p:attrName>style.visibility</p:attrName>
                                        </p:attrNameLst>
                                      </p:cBhvr>
                                      <p:to>
                                        <p:strVal val="visible"/>
                                      </p:to>
                                    </p:set>
                                    <p:animEffect transition="in" filter="fade">
                                      <p:cBhvr>
                                        <p:cTn id="27" dur="500"/>
                                        <p:tgtEl>
                                          <p:spTgt spid="6195"/>
                                        </p:tgtEl>
                                      </p:cBhvr>
                                    </p:animEffect>
                                  </p:childTnLst>
                                </p:cTn>
                              </p:par>
                              <p:par>
                                <p:cTn id="28" presetID="42" presetClass="entr" presetSubtype="0" fill="hold" nodeType="withEffect">
                                  <p:stCondLst>
                                    <p:cond delay="0"/>
                                  </p:stCondLst>
                                  <p:childTnLst>
                                    <p:set>
                                      <p:cBhvr>
                                        <p:cTn id="29" dur="1" fill="hold">
                                          <p:stCondLst>
                                            <p:cond delay="0"/>
                                          </p:stCondLst>
                                        </p:cTn>
                                        <p:tgtEl>
                                          <p:spTgt spid="6182"/>
                                        </p:tgtEl>
                                        <p:attrNameLst>
                                          <p:attrName>style.visibility</p:attrName>
                                        </p:attrNameLst>
                                      </p:cBhvr>
                                      <p:to>
                                        <p:strVal val="visible"/>
                                      </p:to>
                                    </p:set>
                                    <p:animEffect transition="in" filter="fade">
                                      <p:cBhvr>
                                        <p:cTn id="30" dur="600"/>
                                        <p:tgtEl>
                                          <p:spTgt spid="6182"/>
                                        </p:tgtEl>
                                      </p:cBhvr>
                                    </p:animEffect>
                                    <p:anim calcmode="lin" valueType="num">
                                      <p:cBhvr>
                                        <p:cTn id="31" dur="600" fill="hold"/>
                                        <p:tgtEl>
                                          <p:spTgt spid="6182"/>
                                        </p:tgtEl>
                                        <p:attrNameLst>
                                          <p:attrName>ppt_x</p:attrName>
                                        </p:attrNameLst>
                                      </p:cBhvr>
                                      <p:tavLst>
                                        <p:tav tm="0">
                                          <p:val>
                                            <p:strVal val="#ppt_x"/>
                                          </p:val>
                                        </p:tav>
                                        <p:tav tm="100000">
                                          <p:val>
                                            <p:strVal val="#ppt_x"/>
                                          </p:val>
                                        </p:tav>
                                      </p:tavLst>
                                    </p:anim>
                                    <p:anim calcmode="lin" valueType="num">
                                      <p:cBhvr>
                                        <p:cTn id="32" dur="600" fill="hold"/>
                                        <p:tgtEl>
                                          <p:spTgt spid="6182"/>
                                        </p:tgtEl>
                                        <p:attrNameLst>
                                          <p:attrName>ppt_y</p:attrName>
                                        </p:attrNameLst>
                                      </p:cBhvr>
                                      <p:tavLst>
                                        <p:tav tm="0">
                                          <p:val>
                                            <p:strVal val="#ppt_y+.1"/>
                                          </p:val>
                                        </p:tav>
                                        <p:tav tm="100000">
                                          <p:val>
                                            <p:strVal val="#ppt_y"/>
                                          </p:val>
                                        </p:tav>
                                      </p:tavLst>
                                    </p:anim>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22" presetClass="entr" presetSubtype="8" fill="hold" nodeType="withEffect">
                                  <p:stCondLst>
                                    <p:cond delay="0"/>
                                  </p:stCondLst>
                                  <p:childTnLst>
                                    <p:set>
                                      <p:cBhvr>
                                        <p:cTn id="37" dur="1" fill="hold">
                                          <p:stCondLst>
                                            <p:cond delay="0"/>
                                          </p:stCondLst>
                                        </p:cTn>
                                        <p:tgtEl>
                                          <p:spTgt spid="6160"/>
                                        </p:tgtEl>
                                        <p:attrNameLst>
                                          <p:attrName>style.visibility</p:attrName>
                                        </p:attrNameLst>
                                      </p:cBhvr>
                                      <p:to>
                                        <p:strVal val="visible"/>
                                      </p:to>
                                    </p:set>
                                    <p:animEffect transition="in" filter="wipe(left)">
                                      <p:cBhvr>
                                        <p:cTn id="38" dur="1250"/>
                                        <p:tgtEl>
                                          <p:spTgt spid="6160"/>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500"/>
                                        <p:tgtEl>
                                          <p:spTgt spid="2"/>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6"/>
                                        </p:tgtEl>
                                        <p:attrNameLst>
                                          <p:attrName>style.visibility</p:attrName>
                                        </p:attrNameLst>
                                      </p:cBhvr>
                                      <p:to>
                                        <p:strVal val="visible"/>
                                      </p:to>
                                    </p:set>
                                    <p:animEffect transition="in" filter="fade">
                                      <p:cBhvr>
                                        <p:cTn id="53" dur="500"/>
                                        <p:tgtEl>
                                          <p:spTgt spid="6"/>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22" presetClass="entr" presetSubtype="8" fill="hold" nodeType="withEffect">
                                  <p:stCondLst>
                                    <p:cond delay="0"/>
                                  </p:stCondLst>
                                  <p:childTnLst>
                                    <p:set>
                                      <p:cBhvr>
                                        <p:cTn id="58" dur="1" fill="hold">
                                          <p:stCondLst>
                                            <p:cond delay="0"/>
                                          </p:stCondLst>
                                        </p:cTn>
                                        <p:tgtEl>
                                          <p:spTgt spid="6157"/>
                                        </p:tgtEl>
                                        <p:attrNameLst>
                                          <p:attrName>style.visibility</p:attrName>
                                        </p:attrNameLst>
                                      </p:cBhvr>
                                      <p:to>
                                        <p:strVal val="visible"/>
                                      </p:to>
                                    </p:set>
                                    <p:animEffect transition="in" filter="wipe(left)">
                                      <p:cBhvr>
                                        <p:cTn id="59" dur="900"/>
                                        <p:tgtEl>
                                          <p:spTgt spid="6157"/>
                                        </p:tgtEl>
                                      </p:cBhvr>
                                    </p:animEffect>
                                  </p:childTnLst>
                                </p:cTn>
                              </p:par>
                              <p:par>
                                <p:cTn id="60" presetID="10" presetClass="entr" presetSubtype="0" fill="hold" nodeType="with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cTn>
                              </p:par>
                              <p:par>
                                <p:cTn id="63" presetID="10" presetClass="entr" presetSubtype="0" fill="hold" nodeType="withEffect">
                                  <p:stCondLst>
                                    <p:cond delay="0"/>
                                  </p:stCondLst>
                                  <p:childTnLst>
                                    <p:set>
                                      <p:cBhvr>
                                        <p:cTn id="64" dur="1" fill="hold">
                                          <p:stCondLst>
                                            <p:cond delay="0"/>
                                          </p:stCondLst>
                                        </p:cTn>
                                        <p:tgtEl>
                                          <p:spTgt spid="6151"/>
                                        </p:tgtEl>
                                        <p:attrNameLst>
                                          <p:attrName>style.visibility</p:attrName>
                                        </p:attrNameLst>
                                      </p:cBhvr>
                                      <p:to>
                                        <p:strVal val="visible"/>
                                      </p:to>
                                    </p:set>
                                    <p:animEffect transition="in" filter="fade">
                                      <p:cBhvr>
                                        <p:cTn id="65" dur="500"/>
                                        <p:tgtEl>
                                          <p:spTgt spid="6151"/>
                                        </p:tgtEl>
                                      </p:cBhvr>
                                    </p:animEffect>
                                  </p:childTnLst>
                                </p:cTn>
                              </p:par>
                              <p:par>
                                <p:cTn id="66" presetID="10" presetClass="entr" presetSubtype="0" fill="hold"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500"/>
                                        <p:tgtEl>
                                          <p:spTgt spid="8"/>
                                        </p:tgtEl>
                                      </p:cBhvr>
                                    </p:animEffect>
                                  </p:childTnLst>
                                </p:cTn>
                              </p:par>
                              <p:par>
                                <p:cTn id="69" presetID="10" presetClass="entr" presetSubtype="0" fill="hold"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6194" grpId="0" animBg="1"/>
      <p:bldP spid="6195"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737A4112-39AD-4CB4-820A-956FF4C3C72E}"/>
              </a:ext>
            </a:extLst>
          </p:cNvPr>
          <p:cNvSpPr/>
          <p:nvPr/>
        </p:nvSpPr>
        <p:spPr>
          <a:xfrm>
            <a:off x="342377" y="1698405"/>
            <a:ext cx="8477773" cy="4654897"/>
          </a:xfrm>
          <a:prstGeom prst="rect">
            <a:avLst/>
          </a:prstGeom>
          <a:solidFill>
            <a:srgbClr val="CEECFE"/>
          </a:solidFill>
          <a:ln>
            <a:noFill/>
          </a:ln>
          <a:effectLst/>
        </p:spPr>
        <p:txBody>
          <a:bodyPr wrap="none" anchor="ctr"/>
          <a:lstStyle/>
          <a:p>
            <a:pPr defTabSz="838413" eaLnBrk="1" hangingPunct="1">
              <a:spcBef>
                <a:spcPct val="20000"/>
              </a:spcBef>
              <a:buFont typeface="Arial" charset="0"/>
              <a:buChar char="•"/>
            </a:pPr>
            <a:endParaRPr lang="ja-JP" altLang="en-US" sz="2567" dirty="0">
              <a:solidFill>
                <a:prstClr val="black"/>
              </a:solidFill>
              <a:latin typeface="HGPｺﾞｼｯｸE" panose="020B0900000000000000" pitchFamily="50" charset="-128"/>
              <a:ea typeface="HGPｺﾞｼｯｸE" panose="020B0900000000000000" pitchFamily="50" charset="-128"/>
            </a:endParaRPr>
          </a:p>
        </p:txBody>
      </p:sp>
      <p:sp>
        <p:nvSpPr>
          <p:cNvPr id="9" name="正方形/長方形 8">
            <a:extLst>
              <a:ext uri="{FF2B5EF4-FFF2-40B4-BE49-F238E27FC236}">
                <a16:creationId xmlns:a16="http://schemas.microsoft.com/office/drawing/2014/main" id="{E7C64E19-C7C6-765A-F8C6-6EB8B06C5FD4}"/>
              </a:ext>
            </a:extLst>
          </p:cNvPr>
          <p:cNvSpPr/>
          <p:nvPr/>
        </p:nvSpPr>
        <p:spPr bwMode="auto">
          <a:xfrm>
            <a:off x="601839" y="2080128"/>
            <a:ext cx="7958848" cy="4003148"/>
          </a:xfrm>
          <a:prstGeom prst="rect">
            <a:avLst/>
          </a:prstGeom>
          <a:solidFill>
            <a:schemeClr val="bg1"/>
          </a:solidFill>
          <a:ln w="635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46" name="テキスト ボックス 45">
            <a:extLst>
              <a:ext uri="{FF2B5EF4-FFF2-40B4-BE49-F238E27FC236}">
                <a16:creationId xmlns:a16="http://schemas.microsoft.com/office/drawing/2014/main" id="{2B888AFC-B9D5-4A6A-BB97-507695A1D5B2}"/>
              </a:ext>
            </a:extLst>
          </p:cNvPr>
          <p:cNvSpPr txBox="1"/>
          <p:nvPr/>
        </p:nvSpPr>
        <p:spPr>
          <a:xfrm>
            <a:off x="599238" y="1750457"/>
            <a:ext cx="1074332" cy="246221"/>
          </a:xfrm>
          <a:prstGeom prst="rect">
            <a:avLst/>
          </a:prstGeom>
          <a:noFill/>
        </p:spPr>
        <p:txBody>
          <a:bodyPr wrap="square" lIns="0" tIns="0" rIns="0" bIns="0" rtlCol="0">
            <a:spAutoFit/>
          </a:bodyPr>
          <a:lstStyle/>
          <a:p>
            <a:pPr>
              <a:spcAft>
                <a:spcPts val="200"/>
              </a:spcAft>
            </a:pPr>
            <a:r>
              <a:rPr kumimoji="1" lang="ja-JP" altLang="en-US" sz="1600" dirty="0">
                <a:latin typeface="+mn-ea"/>
                <a:ea typeface="+mn-ea"/>
              </a:rPr>
              <a:t>（全国平均）</a:t>
            </a:r>
          </a:p>
        </p:txBody>
      </p:sp>
      <p:grpSp>
        <p:nvGrpSpPr>
          <p:cNvPr id="12" name="グループ化 11">
            <a:extLst>
              <a:ext uri="{FF2B5EF4-FFF2-40B4-BE49-F238E27FC236}">
                <a16:creationId xmlns:a16="http://schemas.microsoft.com/office/drawing/2014/main" id="{19852D70-CA39-AEDD-BE06-06DCF8CA48E4}"/>
              </a:ext>
            </a:extLst>
          </p:cNvPr>
          <p:cNvGrpSpPr/>
          <p:nvPr/>
        </p:nvGrpSpPr>
        <p:grpSpPr>
          <a:xfrm>
            <a:off x="6074925" y="1738614"/>
            <a:ext cx="2247847" cy="3683156"/>
            <a:chOff x="6074925" y="1738614"/>
            <a:chExt cx="2247847" cy="3683156"/>
          </a:xfrm>
        </p:grpSpPr>
        <p:pic>
          <p:nvPicPr>
            <p:cNvPr id="31" name="図 30">
              <a:extLst>
                <a:ext uri="{FF2B5EF4-FFF2-40B4-BE49-F238E27FC236}">
                  <a16:creationId xmlns:a16="http://schemas.microsoft.com/office/drawing/2014/main" id="{52BD340C-9BC8-4717-8094-CC276A1D2D0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86064" y="1738614"/>
              <a:ext cx="1025567" cy="3291876"/>
            </a:xfrm>
            <a:prstGeom prst="rect">
              <a:avLst/>
            </a:prstGeom>
          </p:spPr>
        </p:pic>
        <p:sp>
          <p:nvSpPr>
            <p:cNvPr id="41" name="四角形: 角を丸くする 40">
              <a:extLst>
                <a:ext uri="{FF2B5EF4-FFF2-40B4-BE49-F238E27FC236}">
                  <a16:creationId xmlns:a16="http://schemas.microsoft.com/office/drawing/2014/main" id="{C4F93FDC-F2F6-4E3F-A02B-E2DFB68EC8D0}"/>
                </a:ext>
              </a:extLst>
            </p:cNvPr>
            <p:cNvSpPr/>
            <p:nvPr/>
          </p:nvSpPr>
          <p:spPr>
            <a:xfrm>
              <a:off x="6074925" y="5013083"/>
              <a:ext cx="2247847" cy="408687"/>
            </a:xfrm>
            <a:prstGeom prst="roundRect">
              <a:avLst>
                <a:gd name="adj" fmla="val 5296"/>
              </a:avLst>
            </a:prstGeom>
            <a:solidFill>
              <a:srgbClr val="005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高校生</a:t>
              </a:r>
              <a:r>
                <a:rPr kumimoji="1" lang="ja-JP" altLang="en-US" sz="1600" dirty="0"/>
                <a:t>（全日制）</a:t>
              </a:r>
              <a:endParaRPr kumimoji="1" lang="ja-JP" altLang="en-US" sz="2000" dirty="0"/>
            </a:p>
          </p:txBody>
        </p:sp>
      </p:grpSp>
      <p:sp>
        <p:nvSpPr>
          <p:cNvPr id="42" name="テキスト ボックス 41">
            <a:extLst>
              <a:ext uri="{FF2B5EF4-FFF2-40B4-BE49-F238E27FC236}">
                <a16:creationId xmlns:a16="http://schemas.microsoft.com/office/drawing/2014/main" id="{F14E59E5-602E-4310-AB75-69702115C6B5}"/>
              </a:ext>
            </a:extLst>
          </p:cNvPr>
          <p:cNvSpPr txBox="1"/>
          <p:nvPr/>
        </p:nvSpPr>
        <p:spPr>
          <a:xfrm>
            <a:off x="6115601" y="5554281"/>
            <a:ext cx="2166495" cy="408686"/>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zh-TW" sz="2600" spc="-30" dirty="0">
                <a:latin typeface="+mn-ea"/>
                <a:ea typeface="+mn-ea"/>
              </a:rPr>
              <a:t>1,</a:t>
            </a:r>
            <a:r>
              <a:rPr kumimoji="1" lang="en-US" altLang="ja-JP" sz="2600" spc="-30" dirty="0">
                <a:latin typeface="+mn-ea"/>
                <a:ea typeface="+mn-ea"/>
              </a:rPr>
              <a:t>127,000</a:t>
            </a:r>
            <a:r>
              <a:rPr kumimoji="1" lang="zh-TW" altLang="en-US" sz="2000" spc="-30" dirty="0">
                <a:latin typeface="+mn-ea"/>
                <a:ea typeface="+mn-ea"/>
              </a:rPr>
              <a:t>円</a:t>
            </a:r>
            <a:endParaRPr kumimoji="1" lang="zh-TW" altLang="en-US" sz="2200" spc="-30" dirty="0">
              <a:latin typeface="+mn-ea"/>
              <a:ea typeface="+mn-ea"/>
            </a:endParaRPr>
          </a:p>
        </p:txBody>
      </p:sp>
      <p:sp>
        <p:nvSpPr>
          <p:cNvPr id="39" name="テキスト ボックス 38">
            <a:extLst>
              <a:ext uri="{FF2B5EF4-FFF2-40B4-BE49-F238E27FC236}">
                <a16:creationId xmlns:a16="http://schemas.microsoft.com/office/drawing/2014/main" id="{2D311BA4-C219-40FF-A7B1-BCD6A3899448}"/>
              </a:ext>
            </a:extLst>
          </p:cNvPr>
          <p:cNvSpPr txBox="1"/>
          <p:nvPr/>
        </p:nvSpPr>
        <p:spPr>
          <a:xfrm>
            <a:off x="3465458" y="5554281"/>
            <a:ext cx="2166495" cy="408685"/>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1,086,000</a:t>
            </a:r>
            <a:r>
              <a:rPr kumimoji="1" lang="zh-TW" altLang="en-US" sz="2000" spc="-30" dirty="0">
                <a:latin typeface="+mn-ea"/>
                <a:ea typeface="+mn-ea"/>
              </a:rPr>
              <a:t>円</a:t>
            </a:r>
            <a:endParaRPr kumimoji="1" lang="zh-TW" altLang="en-US" sz="2200" spc="-30" dirty="0">
              <a:latin typeface="+mn-ea"/>
              <a:ea typeface="+mn-ea"/>
            </a:endParaRPr>
          </a:p>
        </p:txBody>
      </p:sp>
      <p:sp>
        <p:nvSpPr>
          <p:cNvPr id="36" name="テキスト ボックス 35">
            <a:extLst>
              <a:ext uri="{FF2B5EF4-FFF2-40B4-BE49-F238E27FC236}">
                <a16:creationId xmlns:a16="http://schemas.microsoft.com/office/drawing/2014/main" id="{CB738748-681B-44B0-BD8C-C3720D185CF3}"/>
              </a:ext>
            </a:extLst>
          </p:cNvPr>
          <p:cNvSpPr txBox="1"/>
          <p:nvPr/>
        </p:nvSpPr>
        <p:spPr>
          <a:xfrm>
            <a:off x="815315" y="5554281"/>
            <a:ext cx="2166495" cy="408687"/>
          </a:xfrm>
          <a:prstGeom prst="rect">
            <a:avLst/>
          </a:prstGeom>
          <a:noFill/>
        </p:spPr>
        <p:txBody>
          <a:bodyPr wrap="square" lIns="0" tIns="0" rIns="0" bIns="0" rtlCol="0">
            <a:noAutofit/>
          </a:bodyPr>
          <a:lstStyle/>
          <a:p>
            <a:pPr algn="ctr">
              <a:spcAft>
                <a:spcPts val="700"/>
              </a:spcAft>
            </a:pPr>
            <a:r>
              <a:rPr kumimoji="1" lang="zh-TW" altLang="en-US" sz="2000" spc="-30" dirty="0">
                <a:latin typeface="+mn-ea"/>
                <a:ea typeface="+mn-ea"/>
              </a:rPr>
              <a:t>約</a:t>
            </a:r>
            <a:r>
              <a:rPr kumimoji="1" lang="en-US" altLang="ja-JP" sz="2600" spc="-30" dirty="0">
                <a:latin typeface="+mn-ea"/>
              </a:rPr>
              <a:t>941,000</a:t>
            </a:r>
            <a:r>
              <a:rPr kumimoji="1" lang="zh-TW" altLang="en-US" sz="2000" spc="-30" dirty="0">
                <a:latin typeface="+mn-ea"/>
                <a:ea typeface="+mn-ea"/>
              </a:rPr>
              <a:t>円</a:t>
            </a:r>
            <a:endParaRPr kumimoji="1" lang="zh-TW" altLang="en-US" sz="2200" spc="-30" dirty="0">
              <a:latin typeface="+mn-ea"/>
              <a:ea typeface="+mn-ea"/>
            </a:endParaRPr>
          </a:p>
        </p:txBody>
      </p:sp>
      <p:sp>
        <p:nvSpPr>
          <p:cNvPr id="2" name="スライド番号プレースホルダー 1">
            <a:extLst>
              <a:ext uri="{FF2B5EF4-FFF2-40B4-BE49-F238E27FC236}">
                <a16:creationId xmlns:a16="http://schemas.microsoft.com/office/drawing/2014/main" id="{EFE7593F-59CC-D85E-7BC8-784CAE0A06EC}"/>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7</a:t>
            </a:fld>
            <a:endParaRPr lang="en-US" altLang="ja-JP" dirty="0"/>
          </a:p>
        </p:txBody>
      </p:sp>
      <p:sp>
        <p:nvSpPr>
          <p:cNvPr id="10" name="正方形/長方形 9">
            <a:extLst>
              <a:ext uri="{FF2B5EF4-FFF2-40B4-BE49-F238E27FC236}">
                <a16:creationId xmlns:a16="http://schemas.microsoft.com/office/drawing/2014/main" id="{5F2C0224-C078-04AC-0AA9-E2A098B3953B}"/>
              </a:ext>
            </a:extLst>
          </p:cNvPr>
          <p:cNvSpPr/>
          <p:nvPr/>
        </p:nvSpPr>
        <p:spPr bwMode="auto">
          <a:xfrm>
            <a:off x="322213" y="1029065"/>
            <a:ext cx="8477773" cy="404274"/>
          </a:xfrm>
          <a:prstGeom prst="rect">
            <a:avLst/>
          </a:prstGeom>
          <a:noFill/>
          <a:ln w="19050"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1" name="テキスト ボックス 10">
            <a:extLst>
              <a:ext uri="{FF2B5EF4-FFF2-40B4-BE49-F238E27FC236}">
                <a16:creationId xmlns:a16="http://schemas.microsoft.com/office/drawing/2014/main" id="{BFD61CF4-FCF6-62B3-F8D8-09EE70ED5868}"/>
              </a:ext>
            </a:extLst>
          </p:cNvPr>
          <p:cNvSpPr txBox="1"/>
          <p:nvPr/>
        </p:nvSpPr>
        <p:spPr>
          <a:xfrm>
            <a:off x="1021820" y="1025387"/>
            <a:ext cx="7207422" cy="400110"/>
          </a:xfrm>
          <a:prstGeom prst="rect">
            <a:avLst/>
          </a:prstGeom>
          <a:noFill/>
        </p:spPr>
        <p:txBody>
          <a:bodyPr wrap="none" rtlCol="0">
            <a:spAutoFit/>
          </a:bodyPr>
          <a:lstStyle/>
          <a:p>
            <a:r>
              <a:rPr lang="ja-JP" altLang="en-US" sz="2000" dirty="0">
                <a:latin typeface="HGPｺﾞｼｯｸE" panose="020B0900000000000000" pitchFamily="50" charset="-128"/>
                <a:ea typeface="HGPｺﾞｼｯｸE" panose="020B0900000000000000" pitchFamily="50" charset="-128"/>
              </a:rPr>
              <a:t>公立学校の児童・生徒１人当たりの公費負担教育費（令和４年度）</a:t>
            </a:r>
          </a:p>
        </p:txBody>
      </p:sp>
      <p:sp>
        <p:nvSpPr>
          <p:cNvPr id="4" name="Rectangle 14">
            <a:extLst>
              <a:ext uri="{FF2B5EF4-FFF2-40B4-BE49-F238E27FC236}">
                <a16:creationId xmlns:a16="http://schemas.microsoft.com/office/drawing/2014/main" id="{3366463E-6A27-2D0A-91FA-F4CACA006595}"/>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22" name="角丸四角形 31">
            <a:extLst>
              <a:ext uri="{FF2B5EF4-FFF2-40B4-BE49-F238E27FC236}">
                <a16:creationId xmlns:a16="http://schemas.microsoft.com/office/drawing/2014/main" id="{CAEAE36E-BD59-4979-8354-4AD2E636EAF6}"/>
              </a:ext>
            </a:extLst>
          </p:cNvPr>
          <p:cNvSpPr/>
          <p:nvPr/>
        </p:nvSpPr>
        <p:spPr>
          <a:xfrm>
            <a:off x="5313931" y="6336023"/>
            <a:ext cx="3506219" cy="3480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855" dirty="0">
                <a:solidFill>
                  <a:schemeClr val="tx1"/>
                </a:solidFill>
              </a:rPr>
              <a:t>※</a:t>
            </a:r>
            <a:r>
              <a:rPr lang="ja-JP" altLang="en-US" sz="855" dirty="0">
                <a:solidFill>
                  <a:schemeClr val="tx1"/>
                </a:solidFill>
              </a:rPr>
              <a:t>出所：</a:t>
            </a:r>
            <a:r>
              <a:rPr lang="zh-TW" altLang="en-US" sz="855" dirty="0">
                <a:solidFill>
                  <a:schemeClr val="tx1"/>
                </a:solidFill>
              </a:rPr>
              <a:t>文部科学省「令和</a:t>
            </a:r>
            <a:r>
              <a:rPr lang="ja-JP" altLang="en-US" sz="855" dirty="0">
                <a:solidFill>
                  <a:schemeClr val="tx1"/>
                </a:solidFill>
              </a:rPr>
              <a:t>５</a:t>
            </a:r>
            <a:r>
              <a:rPr lang="zh-TW" altLang="en-US" sz="855" dirty="0">
                <a:solidFill>
                  <a:schemeClr val="tx1"/>
                </a:solidFill>
              </a:rPr>
              <a:t>年度地方教育費調査（令和</a:t>
            </a:r>
            <a:r>
              <a:rPr lang="ja-JP" altLang="en-US" sz="855" dirty="0">
                <a:solidFill>
                  <a:schemeClr val="tx1"/>
                </a:solidFill>
              </a:rPr>
              <a:t>４</a:t>
            </a:r>
            <a:r>
              <a:rPr lang="zh-TW" altLang="en-US" sz="855" dirty="0">
                <a:solidFill>
                  <a:schemeClr val="tx1"/>
                </a:solidFill>
              </a:rPr>
              <a:t>会計年度）」</a:t>
            </a:r>
            <a:r>
              <a:rPr lang="ja-JP" altLang="en-US" sz="855" dirty="0">
                <a:solidFill>
                  <a:schemeClr val="tx1"/>
                </a:solidFill>
              </a:rPr>
              <a:t>　　　</a:t>
            </a:r>
            <a:endParaRPr lang="en-US" altLang="ja-JP" sz="855" dirty="0">
              <a:solidFill>
                <a:schemeClr val="tx1"/>
              </a:solidFill>
            </a:endParaRPr>
          </a:p>
        </p:txBody>
      </p:sp>
      <p:grpSp>
        <p:nvGrpSpPr>
          <p:cNvPr id="13" name="グループ化 12">
            <a:extLst>
              <a:ext uri="{FF2B5EF4-FFF2-40B4-BE49-F238E27FC236}">
                <a16:creationId xmlns:a16="http://schemas.microsoft.com/office/drawing/2014/main" id="{DFB09643-E625-ADA7-E62A-F486E3EA9967}"/>
              </a:ext>
            </a:extLst>
          </p:cNvPr>
          <p:cNvGrpSpPr/>
          <p:nvPr/>
        </p:nvGrpSpPr>
        <p:grpSpPr>
          <a:xfrm>
            <a:off x="3521508" y="2121418"/>
            <a:ext cx="2247847" cy="3300330"/>
            <a:chOff x="3424782" y="2121440"/>
            <a:chExt cx="2247847" cy="3300330"/>
          </a:xfrm>
        </p:grpSpPr>
        <p:pic>
          <p:nvPicPr>
            <p:cNvPr id="14" name="図 13">
              <a:extLst>
                <a:ext uri="{FF2B5EF4-FFF2-40B4-BE49-F238E27FC236}">
                  <a16:creationId xmlns:a16="http://schemas.microsoft.com/office/drawing/2014/main" id="{2202103F-89B4-008A-5562-7A3081DC6BD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082230" y="2121440"/>
              <a:ext cx="932951" cy="2878478"/>
            </a:xfrm>
            <a:prstGeom prst="rect">
              <a:avLst/>
            </a:prstGeom>
          </p:spPr>
        </p:pic>
        <p:sp>
          <p:nvSpPr>
            <p:cNvPr id="15" name="四角形: 角を丸くする 14">
              <a:extLst>
                <a:ext uri="{FF2B5EF4-FFF2-40B4-BE49-F238E27FC236}">
                  <a16:creationId xmlns:a16="http://schemas.microsoft.com/office/drawing/2014/main" id="{04239461-B25D-9AE1-D90E-2E1E63EFAF93}"/>
                </a:ext>
              </a:extLst>
            </p:cNvPr>
            <p:cNvSpPr/>
            <p:nvPr/>
          </p:nvSpPr>
          <p:spPr>
            <a:xfrm>
              <a:off x="3424782" y="5013083"/>
              <a:ext cx="2247847" cy="408687"/>
            </a:xfrm>
            <a:prstGeom prst="roundRect">
              <a:avLst>
                <a:gd name="adj" fmla="val 8320"/>
              </a:avLst>
            </a:prstGeom>
            <a:solidFill>
              <a:srgbClr val="0984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中学生</a:t>
              </a:r>
            </a:p>
          </p:txBody>
        </p:sp>
      </p:grpSp>
      <p:grpSp>
        <p:nvGrpSpPr>
          <p:cNvPr id="16" name="グループ化 15">
            <a:extLst>
              <a:ext uri="{FF2B5EF4-FFF2-40B4-BE49-F238E27FC236}">
                <a16:creationId xmlns:a16="http://schemas.microsoft.com/office/drawing/2014/main" id="{F6BC8CB2-440A-C01A-7F1E-9FB22C1B0DF5}"/>
              </a:ext>
            </a:extLst>
          </p:cNvPr>
          <p:cNvGrpSpPr/>
          <p:nvPr/>
        </p:nvGrpSpPr>
        <p:grpSpPr>
          <a:xfrm>
            <a:off x="960804" y="2843282"/>
            <a:ext cx="2247847" cy="2578466"/>
            <a:chOff x="774639" y="2843304"/>
            <a:chExt cx="2247847" cy="2578466"/>
          </a:xfrm>
        </p:grpSpPr>
        <p:pic>
          <p:nvPicPr>
            <p:cNvPr id="17" name="図 16">
              <a:extLst>
                <a:ext uri="{FF2B5EF4-FFF2-40B4-BE49-F238E27FC236}">
                  <a16:creationId xmlns:a16="http://schemas.microsoft.com/office/drawing/2014/main" id="{7E671476-05EA-589E-2109-962A5FE1B8FD}"/>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471756" y="2843304"/>
              <a:ext cx="853613" cy="2169751"/>
            </a:xfrm>
            <a:prstGeom prst="rect">
              <a:avLst/>
            </a:prstGeom>
          </p:spPr>
        </p:pic>
        <p:sp>
          <p:nvSpPr>
            <p:cNvPr id="18" name="四角形: 角を丸くする 17">
              <a:extLst>
                <a:ext uri="{FF2B5EF4-FFF2-40B4-BE49-F238E27FC236}">
                  <a16:creationId xmlns:a16="http://schemas.microsoft.com/office/drawing/2014/main" id="{8E1583CF-C49F-B134-47B6-2451CC7E3584}"/>
                </a:ext>
              </a:extLst>
            </p:cNvPr>
            <p:cNvSpPr/>
            <p:nvPr/>
          </p:nvSpPr>
          <p:spPr>
            <a:xfrm>
              <a:off x="774639" y="5013083"/>
              <a:ext cx="2247847" cy="408687"/>
            </a:xfrm>
            <a:prstGeom prst="roundRect">
              <a:avLst>
                <a:gd name="adj" fmla="val 7312"/>
              </a:avLst>
            </a:prstGeom>
            <a:solidFill>
              <a:srgbClr val="1AB7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小学生</a:t>
              </a:r>
            </a:p>
          </p:txBody>
        </p:sp>
      </p:grpSp>
    </p:spTree>
    <p:custDataLst>
      <p:tags r:id="rId1"/>
    </p:custDataLst>
    <p:extLst>
      <p:ext uri="{BB962C8B-B14F-4D97-AF65-F5344CB8AC3E}">
        <p14:creationId xmlns:p14="http://schemas.microsoft.com/office/powerpoint/2010/main" val="2909514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500" fill="hold"/>
                                        <p:tgtEl>
                                          <p:spTgt spid="36"/>
                                        </p:tgtEl>
                                        <p:attrNameLst>
                                          <p:attrName>ppt_x</p:attrName>
                                        </p:attrNameLst>
                                      </p:cBhvr>
                                      <p:tavLst>
                                        <p:tav tm="0">
                                          <p:val>
                                            <p:strVal val="#ppt_x"/>
                                          </p:val>
                                        </p:tav>
                                        <p:tav tm="100000">
                                          <p:val>
                                            <p:strVal val="#ppt_x"/>
                                          </p:val>
                                        </p:tav>
                                      </p:tavLst>
                                    </p:anim>
                                    <p:anim calcmode="lin" valueType="num">
                                      <p:cBhvr additive="base">
                                        <p:cTn id="2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ppt_x"/>
                                          </p:val>
                                        </p:tav>
                                        <p:tav tm="100000">
                                          <p:val>
                                            <p:strVal val="#ppt_x"/>
                                          </p:val>
                                        </p:tav>
                                      </p:tavLst>
                                    </p:anim>
                                    <p:anim calcmode="lin" valueType="num">
                                      <p:cBhvr additive="base">
                                        <p:cTn id="3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additive="base">
                                        <p:cTn id="37" dur="500" fill="hold"/>
                                        <p:tgtEl>
                                          <p:spTgt spid="42"/>
                                        </p:tgtEl>
                                        <p:attrNameLst>
                                          <p:attrName>ppt_x</p:attrName>
                                        </p:attrNameLst>
                                      </p:cBhvr>
                                      <p:tavLst>
                                        <p:tav tm="0">
                                          <p:val>
                                            <p:strVal val="#ppt_x"/>
                                          </p:val>
                                        </p:tav>
                                        <p:tav tm="100000">
                                          <p:val>
                                            <p:strVal val="#ppt_x"/>
                                          </p:val>
                                        </p:tav>
                                      </p:tavLst>
                                    </p:anim>
                                    <p:anim calcmode="lin" valueType="num">
                                      <p:cBhvr additive="base">
                                        <p:cTn id="38"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p:bldP spid="42" grpId="0"/>
      <p:bldP spid="39" grpId="0"/>
      <p:bldP spid="36" grpId="0"/>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フリーフォーム: 図形 5">
            <a:extLst>
              <a:ext uri="{FF2B5EF4-FFF2-40B4-BE49-F238E27FC236}">
                <a16:creationId xmlns:a16="http://schemas.microsoft.com/office/drawing/2014/main" id="{D2AFDEB5-D229-717A-ECF8-3B8453A7555D}"/>
              </a:ext>
            </a:extLst>
          </p:cNvPr>
          <p:cNvSpPr/>
          <p:nvPr/>
        </p:nvSpPr>
        <p:spPr bwMode="auto">
          <a:xfrm>
            <a:off x="2164035" y="1954306"/>
            <a:ext cx="1789539" cy="2105808"/>
          </a:xfrm>
          <a:custGeom>
            <a:avLst/>
            <a:gdLst>
              <a:gd name="connsiteX0" fmla="*/ 0 w 1613647"/>
              <a:gd name="connsiteY0" fmla="*/ 2008094 h 2008094"/>
              <a:gd name="connsiteX1" fmla="*/ 0 w 1613647"/>
              <a:gd name="connsiteY1" fmla="*/ 0 h 2008094"/>
              <a:gd name="connsiteX2" fmla="*/ 1613647 w 1613647"/>
              <a:gd name="connsiteY2" fmla="*/ 0 h 2008094"/>
            </a:gdLst>
            <a:ahLst/>
            <a:cxnLst>
              <a:cxn ang="0">
                <a:pos x="connsiteX0" y="connsiteY0"/>
              </a:cxn>
              <a:cxn ang="0">
                <a:pos x="connsiteX1" y="connsiteY1"/>
              </a:cxn>
              <a:cxn ang="0">
                <a:pos x="connsiteX2" y="connsiteY2"/>
              </a:cxn>
            </a:cxnLst>
            <a:rect l="l" t="t" r="r" b="b"/>
            <a:pathLst>
              <a:path w="1613647" h="2008094">
                <a:moveTo>
                  <a:pt x="0" y="2008094"/>
                </a:moveTo>
                <a:lnTo>
                  <a:pt x="0" y="0"/>
                </a:lnTo>
                <a:lnTo>
                  <a:pt x="1613647" y="0"/>
                </a:lnTo>
              </a:path>
            </a:pathLst>
          </a:custGeom>
          <a:noFill/>
          <a:ln w="123825" cap="flat" cmpd="sng" algn="ctr">
            <a:gradFill flip="none" rotWithShape="1">
              <a:gsLst>
                <a:gs pos="0">
                  <a:srgbClr val="005BAD"/>
                </a:gs>
                <a:gs pos="11000">
                  <a:srgbClr val="005BAD"/>
                </a:gs>
                <a:gs pos="100000">
                  <a:srgbClr val="E5F3FF"/>
                </a:gs>
                <a:gs pos="78000">
                  <a:srgbClr val="A7D5FF"/>
                </a:gs>
              </a:gsLst>
              <a:lin ang="8100000" scaled="1"/>
              <a:tileRect/>
            </a:gra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42" name="フリーフォーム: 図形 141">
            <a:extLst>
              <a:ext uri="{FF2B5EF4-FFF2-40B4-BE49-F238E27FC236}">
                <a16:creationId xmlns:a16="http://schemas.microsoft.com/office/drawing/2014/main" id="{B4B06202-ADCC-8523-F5EC-78A341ECA15C}"/>
              </a:ext>
            </a:extLst>
          </p:cNvPr>
          <p:cNvSpPr/>
          <p:nvPr/>
        </p:nvSpPr>
        <p:spPr bwMode="auto">
          <a:xfrm rot="10800000" flipV="1">
            <a:off x="3159433"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1" name="フリーフォーム: 図形 140">
            <a:extLst>
              <a:ext uri="{FF2B5EF4-FFF2-40B4-BE49-F238E27FC236}">
                <a16:creationId xmlns:a16="http://schemas.microsoft.com/office/drawing/2014/main" id="{B8E18F4E-AF96-9CC8-C807-AAC0F8CC30F6}"/>
              </a:ext>
            </a:extLst>
          </p:cNvPr>
          <p:cNvSpPr/>
          <p:nvPr/>
        </p:nvSpPr>
        <p:spPr bwMode="auto">
          <a:xfrm rot="10800000" flipV="1">
            <a:off x="5913757" y="4918385"/>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140" name="フリーフォーム: 図形 139">
            <a:extLst>
              <a:ext uri="{FF2B5EF4-FFF2-40B4-BE49-F238E27FC236}">
                <a16:creationId xmlns:a16="http://schemas.microsoft.com/office/drawing/2014/main" id="{93816D68-8574-B572-BF72-9DB8F6AF90D1}"/>
              </a:ext>
            </a:extLst>
          </p:cNvPr>
          <p:cNvSpPr/>
          <p:nvPr/>
        </p:nvSpPr>
        <p:spPr bwMode="auto">
          <a:xfrm>
            <a:off x="8427904" y="1938810"/>
            <a:ext cx="396607" cy="2996588"/>
          </a:xfrm>
          <a:custGeom>
            <a:avLst/>
            <a:gdLst>
              <a:gd name="connsiteX0" fmla="*/ 0 w 396607"/>
              <a:gd name="connsiteY0" fmla="*/ 0 h 2996588"/>
              <a:gd name="connsiteX1" fmla="*/ 396607 w 396607"/>
              <a:gd name="connsiteY1" fmla="*/ 0 h 2996588"/>
              <a:gd name="connsiteX2" fmla="*/ 396607 w 396607"/>
              <a:gd name="connsiteY2" fmla="*/ 2996588 h 2996588"/>
              <a:gd name="connsiteX3" fmla="*/ 77118 w 396607"/>
              <a:gd name="connsiteY3" fmla="*/ 2996588 h 2996588"/>
            </a:gdLst>
            <a:ahLst/>
            <a:cxnLst>
              <a:cxn ang="0">
                <a:pos x="connsiteX0" y="connsiteY0"/>
              </a:cxn>
              <a:cxn ang="0">
                <a:pos x="connsiteX1" y="connsiteY1"/>
              </a:cxn>
              <a:cxn ang="0">
                <a:pos x="connsiteX2" y="connsiteY2"/>
              </a:cxn>
              <a:cxn ang="0">
                <a:pos x="connsiteX3" y="connsiteY3"/>
              </a:cxn>
            </a:cxnLst>
            <a:rect l="l" t="t" r="r" b="b"/>
            <a:pathLst>
              <a:path w="396607" h="2996588">
                <a:moveTo>
                  <a:pt x="0" y="0"/>
                </a:moveTo>
                <a:lnTo>
                  <a:pt x="396607" y="0"/>
                </a:lnTo>
                <a:lnTo>
                  <a:pt x="396607" y="2996588"/>
                </a:lnTo>
                <a:lnTo>
                  <a:pt x="77118" y="2996588"/>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eaLnBrk="1" hangingPunct="1"/>
            <a:endParaRPr lang="ja-JP" altLang="en-US" dirty="0">
              <a:latin typeface="HGPｺﾞｼｯｸE" panose="020B0900000000000000" pitchFamily="50" charset="-128"/>
            </a:endParaRPr>
          </a:p>
        </p:txBody>
      </p:sp>
      <p:sp>
        <p:nvSpPr>
          <p:cNvPr id="139" name="フリーフォーム: 図形 138">
            <a:extLst>
              <a:ext uri="{FF2B5EF4-FFF2-40B4-BE49-F238E27FC236}">
                <a16:creationId xmlns:a16="http://schemas.microsoft.com/office/drawing/2014/main" id="{61E7941E-A90B-C595-BE80-8B4541DF4BE1}"/>
              </a:ext>
            </a:extLst>
          </p:cNvPr>
          <p:cNvSpPr/>
          <p:nvPr/>
        </p:nvSpPr>
        <p:spPr bwMode="auto">
          <a:xfrm flipV="1">
            <a:off x="5663082" y="1910571"/>
            <a:ext cx="923792" cy="45719"/>
          </a:xfrm>
          <a:custGeom>
            <a:avLst/>
            <a:gdLst>
              <a:gd name="connsiteX0" fmla="*/ 0 w 750277"/>
              <a:gd name="connsiteY0" fmla="*/ 0 h 0"/>
              <a:gd name="connsiteX1" fmla="*/ 750277 w 750277"/>
              <a:gd name="connsiteY1" fmla="*/ 0 h 0"/>
            </a:gdLst>
            <a:ahLst/>
            <a:cxnLst>
              <a:cxn ang="0">
                <a:pos x="connsiteX0" y="connsiteY0"/>
              </a:cxn>
              <a:cxn ang="0">
                <a:pos x="connsiteX1" y="connsiteY1"/>
              </a:cxn>
            </a:cxnLst>
            <a:rect l="l" t="t" r="r" b="b"/>
            <a:pathLst>
              <a:path w="750277">
                <a:moveTo>
                  <a:pt x="0" y="0"/>
                </a:moveTo>
                <a:lnTo>
                  <a:pt x="750277" y="0"/>
                </a:lnTo>
              </a:path>
            </a:pathLst>
          </a:custGeom>
          <a:noFill/>
          <a:ln w="123825" cap="flat" cmpd="sng" algn="ctr">
            <a:solidFill>
              <a:srgbClr val="005BAD"/>
            </a:solidFill>
            <a:prstDash val="solid"/>
            <a:round/>
            <a:headEnd type="none" w="med" len="med"/>
            <a:tailEnd type="triangle" w="med" len="sm"/>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pic>
        <p:nvPicPr>
          <p:cNvPr id="16" name="図 15" descr="シャツ, 時計 が含まれている画像&#10;&#10;自動的に生成された説明">
            <a:extLst>
              <a:ext uri="{FF2B5EF4-FFF2-40B4-BE49-F238E27FC236}">
                <a16:creationId xmlns:a16="http://schemas.microsoft.com/office/drawing/2014/main" id="{DC4109C5-FF16-2958-AA3E-7C57F9238A5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3590" y="2256843"/>
            <a:ext cx="1321155" cy="1387800"/>
          </a:xfrm>
          <a:prstGeom prst="rect">
            <a:avLst/>
          </a:prstGeom>
        </p:spPr>
      </p:pic>
      <p:sp>
        <p:nvSpPr>
          <p:cNvPr id="2" name="スライド番号プレースホルダー 1">
            <a:extLst>
              <a:ext uri="{FF2B5EF4-FFF2-40B4-BE49-F238E27FC236}">
                <a16:creationId xmlns:a16="http://schemas.microsoft.com/office/drawing/2014/main" id="{D4A80ADA-04A3-42BD-844C-870AC28CA7AE}"/>
              </a:ext>
            </a:extLst>
          </p:cNvPr>
          <p:cNvSpPr>
            <a:spLocks noGrp="1" noRot="1" noMove="1" noResize="1" noEditPoints="1" noAdjustHandles="1" noChangeArrowheads="1" noChangeShapeType="1"/>
          </p:cNvSpPr>
          <p:nvPr>
            <p:ph type="sldNum" sz="quarter" idx="12"/>
          </p:nvPr>
        </p:nvSpPr>
        <p:spPr/>
        <p:txBody>
          <a:bodyPr/>
          <a:lstStyle/>
          <a:p>
            <a:pPr>
              <a:defRPr/>
            </a:pPr>
            <a:fld id="{40E3B949-1179-4387-B307-F356BE6486A4}" type="slidenum">
              <a:rPr lang="en-US" altLang="ja-JP" smtClean="0"/>
              <a:pPr>
                <a:defRPr/>
              </a:pPr>
              <a:t>8</a:t>
            </a:fld>
            <a:endParaRPr lang="en-US" altLang="ja-JP" dirty="0"/>
          </a:p>
        </p:txBody>
      </p:sp>
      <p:pic>
        <p:nvPicPr>
          <p:cNvPr id="18" name="図 17" descr="挿絵, らくがき が含まれている画像&#10;&#10;自動的に生成された説明">
            <a:extLst>
              <a:ext uri="{FF2B5EF4-FFF2-40B4-BE49-F238E27FC236}">
                <a16:creationId xmlns:a16="http://schemas.microsoft.com/office/drawing/2014/main" id="{717C111A-8BF0-A0DF-4113-B7BEA3284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985" y="2410296"/>
            <a:ext cx="931361" cy="1234347"/>
          </a:xfrm>
          <a:prstGeom prst="rect">
            <a:avLst/>
          </a:prstGeom>
        </p:spPr>
      </p:pic>
      <p:pic>
        <p:nvPicPr>
          <p:cNvPr id="106" name="図 105">
            <a:extLst>
              <a:ext uri="{FF2B5EF4-FFF2-40B4-BE49-F238E27FC236}">
                <a16:creationId xmlns:a16="http://schemas.microsoft.com/office/drawing/2014/main" id="{930C6FDA-66CE-AB5C-5963-DF64ABC2D2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622338" y="1027651"/>
            <a:ext cx="1906702" cy="1904196"/>
          </a:xfrm>
          <a:prstGeom prst="rect">
            <a:avLst/>
          </a:prstGeom>
        </p:spPr>
      </p:pic>
      <p:sp>
        <p:nvSpPr>
          <p:cNvPr id="111" name="テキスト ボックス 110">
            <a:extLst>
              <a:ext uri="{FF2B5EF4-FFF2-40B4-BE49-F238E27FC236}">
                <a16:creationId xmlns:a16="http://schemas.microsoft.com/office/drawing/2014/main" id="{BD62581C-F472-716A-F091-FE33F2575E06}"/>
              </a:ext>
            </a:extLst>
          </p:cNvPr>
          <p:cNvSpPr txBox="1"/>
          <p:nvPr/>
        </p:nvSpPr>
        <p:spPr>
          <a:xfrm>
            <a:off x="7216424"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授業</a:t>
            </a:r>
          </a:p>
        </p:txBody>
      </p:sp>
      <p:sp>
        <p:nvSpPr>
          <p:cNvPr id="112" name="テキスト ボックス 111">
            <a:extLst>
              <a:ext uri="{FF2B5EF4-FFF2-40B4-BE49-F238E27FC236}">
                <a16:creationId xmlns:a16="http://schemas.microsoft.com/office/drawing/2014/main" id="{A2D9E4B5-6227-EB46-894C-ED6C063D4C23}"/>
              </a:ext>
            </a:extLst>
          </p:cNvPr>
          <p:cNvSpPr txBox="1"/>
          <p:nvPr/>
        </p:nvSpPr>
        <p:spPr>
          <a:xfrm>
            <a:off x="6367888" y="3236036"/>
            <a:ext cx="2415602" cy="492443"/>
          </a:xfrm>
          <a:prstGeom prst="rect">
            <a:avLst/>
          </a:prstGeom>
          <a:noFill/>
        </p:spPr>
        <p:txBody>
          <a:bodyPr wrap="square" rtlCol="0">
            <a:spAutoFit/>
          </a:bodyPr>
          <a:lstStyle/>
          <a:p>
            <a:pPr algn="ctr"/>
            <a:r>
              <a:rPr lang="ja-JP" altLang="en-US" sz="1300" dirty="0">
                <a:latin typeface="+mn-ea"/>
                <a:ea typeface="+mn-ea"/>
              </a:rPr>
              <a:t>学校など教育施設の建設や、</a:t>
            </a:r>
            <a:endParaRPr lang="en-US" altLang="ja-JP" sz="1300" dirty="0">
              <a:latin typeface="+mn-ea"/>
              <a:ea typeface="+mn-ea"/>
            </a:endParaRPr>
          </a:p>
          <a:p>
            <a:pPr algn="ctr"/>
            <a:r>
              <a:rPr lang="ja-JP" altLang="en-US" sz="1300" dirty="0">
                <a:latin typeface="+mn-ea"/>
                <a:ea typeface="+mn-ea"/>
              </a:rPr>
              <a:t>机・椅子・教科書の購入に</a:t>
            </a:r>
          </a:p>
        </p:txBody>
      </p:sp>
      <p:pic>
        <p:nvPicPr>
          <p:cNvPr id="100" name="図 99" descr="ウィンドウ が含まれている画像&#10;&#10;自動的に生成された説明">
            <a:extLst>
              <a:ext uri="{FF2B5EF4-FFF2-40B4-BE49-F238E27FC236}">
                <a16:creationId xmlns:a16="http://schemas.microsoft.com/office/drawing/2014/main" id="{4068BAC1-4F00-8055-B6D9-8521E2BD4F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2338" y="3902450"/>
            <a:ext cx="1906702" cy="1906702"/>
          </a:xfrm>
          <a:prstGeom prst="rect">
            <a:avLst/>
          </a:prstGeom>
        </p:spPr>
      </p:pic>
      <p:sp>
        <p:nvSpPr>
          <p:cNvPr id="113" name="テキスト ボックス 112">
            <a:extLst>
              <a:ext uri="{FF2B5EF4-FFF2-40B4-BE49-F238E27FC236}">
                <a16:creationId xmlns:a16="http://schemas.microsoft.com/office/drawing/2014/main" id="{A3DF4D97-E8CB-541F-5139-61303DC2ECB4}"/>
              </a:ext>
            </a:extLst>
          </p:cNvPr>
          <p:cNvSpPr txBox="1"/>
          <p:nvPr/>
        </p:nvSpPr>
        <p:spPr>
          <a:xfrm>
            <a:off x="7114090" y="5874208"/>
            <a:ext cx="923199" cy="369332"/>
          </a:xfrm>
          <a:prstGeom prst="rect">
            <a:avLst/>
          </a:prstGeom>
          <a:noFill/>
        </p:spPr>
        <p:txBody>
          <a:bodyPr wrap="square" rtlCol="0">
            <a:spAutoFit/>
          </a:bodyPr>
          <a:lstStyle/>
          <a:p>
            <a:pPr algn="ctr"/>
            <a:r>
              <a:rPr lang="ja-JP" altLang="en-US" sz="1800" dirty="0">
                <a:solidFill>
                  <a:srgbClr val="005BAD"/>
                </a:solidFill>
                <a:latin typeface="+mn-ea"/>
                <a:ea typeface="+mn-ea"/>
              </a:rPr>
              <a:t>部活動</a:t>
            </a:r>
          </a:p>
        </p:txBody>
      </p:sp>
      <p:sp>
        <p:nvSpPr>
          <p:cNvPr id="114" name="テキスト ボックス 113">
            <a:extLst>
              <a:ext uri="{FF2B5EF4-FFF2-40B4-BE49-F238E27FC236}">
                <a16:creationId xmlns:a16="http://schemas.microsoft.com/office/drawing/2014/main" id="{6A0A1817-0A89-6C99-0AD9-040F6E3A906B}"/>
              </a:ext>
            </a:extLst>
          </p:cNvPr>
          <p:cNvSpPr txBox="1"/>
          <p:nvPr/>
        </p:nvSpPr>
        <p:spPr>
          <a:xfrm>
            <a:off x="6093743" y="6176151"/>
            <a:ext cx="2963892" cy="492443"/>
          </a:xfrm>
          <a:prstGeom prst="rect">
            <a:avLst/>
          </a:prstGeom>
          <a:noFill/>
        </p:spPr>
        <p:txBody>
          <a:bodyPr wrap="square" rtlCol="0">
            <a:spAutoFit/>
          </a:bodyPr>
          <a:lstStyle/>
          <a:p>
            <a:pPr algn="ctr"/>
            <a:r>
              <a:rPr lang="ja-JP" altLang="en-US" sz="1300" dirty="0">
                <a:latin typeface="+mn-ea"/>
                <a:ea typeface="+mn-ea"/>
              </a:rPr>
              <a:t>大会やコンクールなどが行われる</a:t>
            </a:r>
            <a:endParaRPr lang="en-US" altLang="ja-JP" sz="1300" dirty="0">
              <a:latin typeface="+mn-ea"/>
              <a:ea typeface="+mn-ea"/>
            </a:endParaRPr>
          </a:p>
          <a:p>
            <a:pPr algn="ctr"/>
            <a:r>
              <a:rPr lang="ja-JP" altLang="en-US" sz="1300" dirty="0">
                <a:latin typeface="+mn-ea"/>
                <a:ea typeface="+mn-ea"/>
              </a:rPr>
              <a:t>競技場や公会堂などの施設づくりに</a:t>
            </a:r>
          </a:p>
        </p:txBody>
      </p:sp>
      <p:pic>
        <p:nvPicPr>
          <p:cNvPr id="108" name="図 107" descr="ロゴ が含まれている画像&#10;&#10;自動的に生成された説明">
            <a:extLst>
              <a:ext uri="{FF2B5EF4-FFF2-40B4-BE49-F238E27FC236}">
                <a16:creationId xmlns:a16="http://schemas.microsoft.com/office/drawing/2014/main" id="{1F4EF9FD-0CEF-B108-61FA-473A86FD825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63774" y="1026398"/>
            <a:ext cx="1906702" cy="1906702"/>
          </a:xfrm>
          <a:prstGeom prst="rect">
            <a:avLst/>
          </a:prstGeom>
        </p:spPr>
      </p:pic>
      <p:sp>
        <p:nvSpPr>
          <p:cNvPr id="109" name="テキスト ボックス 108">
            <a:extLst>
              <a:ext uri="{FF2B5EF4-FFF2-40B4-BE49-F238E27FC236}">
                <a16:creationId xmlns:a16="http://schemas.microsoft.com/office/drawing/2014/main" id="{6EA24989-B7B0-BDC8-61B0-1D3AA23EE3FB}"/>
              </a:ext>
            </a:extLst>
          </p:cNvPr>
          <p:cNvSpPr txBox="1"/>
          <p:nvPr/>
        </p:nvSpPr>
        <p:spPr>
          <a:xfrm>
            <a:off x="4557860" y="2934093"/>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通学</a:t>
            </a:r>
          </a:p>
        </p:txBody>
      </p:sp>
      <p:sp>
        <p:nvSpPr>
          <p:cNvPr id="110" name="テキスト ボックス 109">
            <a:extLst>
              <a:ext uri="{FF2B5EF4-FFF2-40B4-BE49-F238E27FC236}">
                <a16:creationId xmlns:a16="http://schemas.microsoft.com/office/drawing/2014/main" id="{F2FE097F-287B-1C58-CB0C-3D3CF56B0EFA}"/>
              </a:ext>
            </a:extLst>
          </p:cNvPr>
          <p:cNvSpPr txBox="1"/>
          <p:nvPr/>
        </p:nvSpPr>
        <p:spPr>
          <a:xfrm>
            <a:off x="3832399" y="3236036"/>
            <a:ext cx="2169452" cy="492443"/>
          </a:xfrm>
          <a:prstGeom prst="rect">
            <a:avLst/>
          </a:prstGeom>
          <a:noFill/>
        </p:spPr>
        <p:txBody>
          <a:bodyPr wrap="square" rtlCol="0">
            <a:spAutoFit/>
          </a:bodyPr>
          <a:lstStyle/>
          <a:p>
            <a:pPr algn="ctr"/>
            <a:r>
              <a:rPr lang="ja-JP" altLang="en-US" sz="1300" dirty="0">
                <a:latin typeface="+mn-ea"/>
                <a:ea typeface="+mn-ea"/>
              </a:rPr>
              <a:t>学校へ安全に通うための</a:t>
            </a:r>
            <a:endParaRPr lang="en-US" altLang="ja-JP" sz="1300" dirty="0">
              <a:latin typeface="+mn-ea"/>
              <a:ea typeface="+mn-ea"/>
            </a:endParaRPr>
          </a:p>
          <a:p>
            <a:pPr algn="ctr"/>
            <a:r>
              <a:rPr lang="ja-JP" altLang="en-US" sz="1300" dirty="0">
                <a:latin typeface="+mn-ea"/>
                <a:ea typeface="+mn-ea"/>
              </a:rPr>
              <a:t>道路や信号などに</a:t>
            </a:r>
          </a:p>
        </p:txBody>
      </p:sp>
      <p:pic>
        <p:nvPicPr>
          <p:cNvPr id="104" name="図 103" descr="ロゴ が含まれている画像&#10;&#10;自動的に生成された説明">
            <a:extLst>
              <a:ext uri="{FF2B5EF4-FFF2-40B4-BE49-F238E27FC236}">
                <a16:creationId xmlns:a16="http://schemas.microsoft.com/office/drawing/2014/main" id="{EF8473F5-A3C8-895E-F1AE-084BCD79E78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64562" y="3960304"/>
            <a:ext cx="1905127" cy="1905127"/>
          </a:xfrm>
          <a:prstGeom prst="rect">
            <a:avLst/>
          </a:prstGeom>
        </p:spPr>
      </p:pic>
      <p:sp>
        <p:nvSpPr>
          <p:cNvPr id="115" name="テキスト ボックス 114">
            <a:extLst>
              <a:ext uri="{FF2B5EF4-FFF2-40B4-BE49-F238E27FC236}">
                <a16:creationId xmlns:a16="http://schemas.microsoft.com/office/drawing/2014/main" id="{BE757522-E75E-B060-14D2-F2CAF72D44BB}"/>
              </a:ext>
            </a:extLst>
          </p:cNvPr>
          <p:cNvSpPr txBox="1"/>
          <p:nvPr/>
        </p:nvSpPr>
        <p:spPr>
          <a:xfrm>
            <a:off x="4557860" y="5874208"/>
            <a:ext cx="718531" cy="369332"/>
          </a:xfrm>
          <a:prstGeom prst="rect">
            <a:avLst/>
          </a:prstGeom>
          <a:noFill/>
        </p:spPr>
        <p:txBody>
          <a:bodyPr wrap="square" rtlCol="0">
            <a:spAutoFit/>
          </a:bodyPr>
          <a:lstStyle/>
          <a:p>
            <a:pPr algn="ctr"/>
            <a:r>
              <a:rPr lang="ja-JP" altLang="en-US" sz="1800" dirty="0">
                <a:solidFill>
                  <a:srgbClr val="005BAD"/>
                </a:solidFill>
                <a:latin typeface="+mn-ea"/>
                <a:ea typeface="+mn-ea"/>
              </a:rPr>
              <a:t>夕食</a:t>
            </a:r>
          </a:p>
        </p:txBody>
      </p:sp>
      <p:sp>
        <p:nvSpPr>
          <p:cNvPr id="116" name="テキスト ボックス 115">
            <a:extLst>
              <a:ext uri="{FF2B5EF4-FFF2-40B4-BE49-F238E27FC236}">
                <a16:creationId xmlns:a16="http://schemas.microsoft.com/office/drawing/2014/main" id="{6C161998-7512-8505-0ED3-2BA3F25C2E29}"/>
              </a:ext>
            </a:extLst>
          </p:cNvPr>
          <p:cNvSpPr txBox="1"/>
          <p:nvPr/>
        </p:nvSpPr>
        <p:spPr>
          <a:xfrm>
            <a:off x="3832399" y="6176151"/>
            <a:ext cx="2169452" cy="523220"/>
          </a:xfrm>
          <a:prstGeom prst="rect">
            <a:avLst/>
          </a:prstGeom>
          <a:noFill/>
        </p:spPr>
        <p:txBody>
          <a:bodyPr wrap="square" rtlCol="0">
            <a:spAutoFit/>
          </a:bodyPr>
          <a:lstStyle/>
          <a:p>
            <a:pPr algn="ctr"/>
            <a:r>
              <a:rPr lang="ja-JP" altLang="en-US" sz="1400" dirty="0">
                <a:latin typeface="+mn-ea"/>
                <a:ea typeface="+mn-ea"/>
              </a:rPr>
              <a:t>安全な食品を作るための</a:t>
            </a:r>
            <a:endParaRPr lang="en-US" altLang="ja-JP" sz="1400" dirty="0">
              <a:latin typeface="+mn-ea"/>
              <a:ea typeface="+mn-ea"/>
            </a:endParaRPr>
          </a:p>
          <a:p>
            <a:pPr algn="ctr"/>
            <a:r>
              <a:rPr lang="ja-JP" altLang="en-US" sz="1400" dirty="0">
                <a:latin typeface="+mn-ea"/>
                <a:ea typeface="+mn-ea"/>
              </a:rPr>
              <a:t>農業・漁業の支援に</a:t>
            </a:r>
          </a:p>
        </p:txBody>
      </p:sp>
      <p:pic>
        <p:nvPicPr>
          <p:cNvPr id="102" name="図 101">
            <a:extLst>
              <a:ext uri="{FF2B5EF4-FFF2-40B4-BE49-F238E27FC236}">
                <a16:creationId xmlns:a16="http://schemas.microsoft.com/office/drawing/2014/main" id="{86033B8A-2061-E77E-D5C2-46A51CD452E4}"/>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252283" y="3958729"/>
            <a:ext cx="1905126" cy="1906702"/>
          </a:xfrm>
          <a:prstGeom prst="rect">
            <a:avLst/>
          </a:prstGeom>
        </p:spPr>
      </p:pic>
      <p:sp>
        <p:nvSpPr>
          <p:cNvPr id="117" name="テキスト ボックス 116">
            <a:extLst>
              <a:ext uri="{FF2B5EF4-FFF2-40B4-BE49-F238E27FC236}">
                <a16:creationId xmlns:a16="http://schemas.microsoft.com/office/drawing/2014/main" id="{5B3FC3E2-0D71-7F26-BBA0-5EDEA48931AE}"/>
              </a:ext>
            </a:extLst>
          </p:cNvPr>
          <p:cNvSpPr txBox="1"/>
          <p:nvPr/>
        </p:nvSpPr>
        <p:spPr>
          <a:xfrm>
            <a:off x="1330876" y="5874208"/>
            <a:ext cx="1747941" cy="369332"/>
          </a:xfrm>
          <a:prstGeom prst="rect">
            <a:avLst/>
          </a:prstGeom>
          <a:noFill/>
        </p:spPr>
        <p:txBody>
          <a:bodyPr wrap="square" rtlCol="0">
            <a:spAutoFit/>
          </a:bodyPr>
          <a:lstStyle/>
          <a:p>
            <a:pPr algn="ctr"/>
            <a:r>
              <a:rPr lang="ja-JP" altLang="en-US" sz="1800" dirty="0">
                <a:solidFill>
                  <a:srgbClr val="005BAD"/>
                </a:solidFill>
                <a:latin typeface="+mn-ea"/>
                <a:ea typeface="+mn-ea"/>
              </a:rPr>
              <a:t>勉強のあと就寝</a:t>
            </a:r>
          </a:p>
        </p:txBody>
      </p:sp>
      <p:sp>
        <p:nvSpPr>
          <p:cNvPr id="118" name="テキスト ボックス 117">
            <a:extLst>
              <a:ext uri="{FF2B5EF4-FFF2-40B4-BE49-F238E27FC236}">
                <a16:creationId xmlns:a16="http://schemas.microsoft.com/office/drawing/2014/main" id="{019718BD-0D55-9929-8D0D-D3BBA31DF3D4}"/>
              </a:ext>
            </a:extLst>
          </p:cNvPr>
          <p:cNvSpPr txBox="1"/>
          <p:nvPr/>
        </p:nvSpPr>
        <p:spPr>
          <a:xfrm>
            <a:off x="1120120" y="6176151"/>
            <a:ext cx="2169452" cy="523220"/>
          </a:xfrm>
          <a:prstGeom prst="rect">
            <a:avLst/>
          </a:prstGeom>
          <a:noFill/>
        </p:spPr>
        <p:txBody>
          <a:bodyPr wrap="square" rtlCol="0">
            <a:spAutoFit/>
          </a:bodyPr>
          <a:lstStyle/>
          <a:p>
            <a:pPr algn="ctr"/>
            <a:r>
              <a:rPr lang="ja-JP" altLang="en-US" sz="1400" dirty="0">
                <a:latin typeface="+mn-ea"/>
                <a:ea typeface="+mn-ea"/>
              </a:rPr>
              <a:t>安心な夜、日々の安全を</a:t>
            </a:r>
            <a:endParaRPr lang="en-US" altLang="ja-JP" sz="1400" dirty="0">
              <a:latin typeface="+mn-ea"/>
              <a:ea typeface="+mn-ea"/>
            </a:endParaRPr>
          </a:p>
          <a:p>
            <a:pPr algn="ctr"/>
            <a:r>
              <a:rPr lang="ja-JP" altLang="en-US" sz="1400" dirty="0">
                <a:latin typeface="+mn-ea"/>
                <a:ea typeface="+mn-ea"/>
              </a:rPr>
              <a:t>守る警察や消防に</a:t>
            </a:r>
          </a:p>
        </p:txBody>
      </p:sp>
      <p:grpSp>
        <p:nvGrpSpPr>
          <p:cNvPr id="155" name="グループ化 154">
            <a:extLst>
              <a:ext uri="{FF2B5EF4-FFF2-40B4-BE49-F238E27FC236}">
                <a16:creationId xmlns:a16="http://schemas.microsoft.com/office/drawing/2014/main" id="{934C8FA5-BF7C-1A81-42E1-5411A3AF1E30}"/>
              </a:ext>
            </a:extLst>
          </p:cNvPr>
          <p:cNvGrpSpPr/>
          <p:nvPr/>
        </p:nvGrpSpPr>
        <p:grpSpPr>
          <a:xfrm>
            <a:off x="1824106" y="1458215"/>
            <a:ext cx="1769510" cy="821924"/>
            <a:chOff x="1824106" y="1238551"/>
            <a:chExt cx="1593706" cy="821924"/>
          </a:xfrm>
        </p:grpSpPr>
        <p:sp>
          <p:nvSpPr>
            <p:cNvPr id="153" name="フリーフォーム: 図形 152">
              <a:extLst>
                <a:ext uri="{FF2B5EF4-FFF2-40B4-BE49-F238E27FC236}">
                  <a16:creationId xmlns:a16="http://schemas.microsoft.com/office/drawing/2014/main" id="{738A462D-6CCE-A4D3-1AD9-80EC347E2C07}"/>
                </a:ext>
              </a:extLst>
            </p:cNvPr>
            <p:cNvSpPr/>
            <p:nvPr/>
          </p:nvSpPr>
          <p:spPr bwMode="auto">
            <a:xfrm>
              <a:off x="1824106"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729773 w 1465466"/>
                <a:gd name="connsiteY5" fmla="*/ 685594 h 821924"/>
                <a:gd name="connsiteX6" fmla="*/ 586924 w 1465466"/>
                <a:gd name="connsiteY6" fmla="*/ 821924 h 821924"/>
                <a:gd name="connsiteX7" fmla="*/ 583910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729773" y="685594"/>
                  </a:lnTo>
                  <a:lnTo>
                    <a:pt x="586924" y="821924"/>
                  </a:lnTo>
                  <a:lnTo>
                    <a:pt x="583910"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chemeClr val="lt1"/>
                </a:solidFill>
                <a:latin typeface="+mn-lt"/>
                <a:ea typeface="+mn-ea"/>
              </a:endParaRPr>
            </a:p>
          </p:txBody>
        </p:sp>
        <p:sp>
          <p:nvSpPr>
            <p:cNvPr id="130" name="テキスト ボックス 129">
              <a:extLst>
                <a:ext uri="{FF2B5EF4-FFF2-40B4-BE49-F238E27FC236}">
                  <a16:creationId xmlns:a16="http://schemas.microsoft.com/office/drawing/2014/main" id="{63721823-E7C8-CD54-7FC3-777A04A5B0C5}"/>
                </a:ext>
              </a:extLst>
            </p:cNvPr>
            <p:cNvSpPr txBox="1"/>
            <p:nvPr/>
          </p:nvSpPr>
          <p:spPr>
            <a:xfrm>
              <a:off x="1824106" y="1374881"/>
              <a:ext cx="1593706" cy="443711"/>
            </a:xfrm>
            <a:prstGeom prst="rect">
              <a:avLst/>
            </a:prstGeom>
            <a:noFill/>
          </p:spPr>
          <p:txBody>
            <a:bodyPr wrap="none" rtlCol="0">
              <a:spAutoFit/>
            </a:bodyPr>
            <a:lstStyle/>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いろんなところで税金が</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使われているんだね。</a:t>
              </a:r>
            </a:p>
          </p:txBody>
        </p:sp>
      </p:grpSp>
      <p:grpSp>
        <p:nvGrpSpPr>
          <p:cNvPr id="154" name="グループ化 153">
            <a:extLst>
              <a:ext uri="{FF2B5EF4-FFF2-40B4-BE49-F238E27FC236}">
                <a16:creationId xmlns:a16="http://schemas.microsoft.com/office/drawing/2014/main" id="{9B3C64DD-6897-6D2C-C64C-95F34248AE69}"/>
              </a:ext>
            </a:extLst>
          </p:cNvPr>
          <p:cNvGrpSpPr/>
          <p:nvPr/>
        </p:nvGrpSpPr>
        <p:grpSpPr>
          <a:xfrm>
            <a:off x="115758" y="1458215"/>
            <a:ext cx="1672292" cy="821924"/>
            <a:chOff x="240030" y="1238551"/>
            <a:chExt cx="1548020" cy="821924"/>
          </a:xfrm>
        </p:grpSpPr>
        <p:sp>
          <p:nvSpPr>
            <p:cNvPr id="152" name="フリーフォーム: 図形 151">
              <a:extLst>
                <a:ext uri="{FF2B5EF4-FFF2-40B4-BE49-F238E27FC236}">
                  <a16:creationId xmlns:a16="http://schemas.microsoft.com/office/drawing/2014/main" id="{D912AF1B-CA01-87AD-CBF8-564296651E80}"/>
                </a:ext>
              </a:extLst>
            </p:cNvPr>
            <p:cNvSpPr/>
            <p:nvPr/>
          </p:nvSpPr>
          <p:spPr bwMode="auto">
            <a:xfrm>
              <a:off x="240030" y="1238551"/>
              <a:ext cx="1465466" cy="821924"/>
            </a:xfrm>
            <a:custGeom>
              <a:avLst/>
              <a:gdLst>
                <a:gd name="connsiteX0" fmla="*/ 16722 w 1465466"/>
                <a:gd name="connsiteY0" fmla="*/ 0 h 821924"/>
                <a:gd name="connsiteX1" fmla="*/ 1448744 w 1465466"/>
                <a:gd name="connsiteY1" fmla="*/ 0 h 821924"/>
                <a:gd name="connsiteX2" fmla="*/ 1465466 w 1465466"/>
                <a:gd name="connsiteY2" fmla="*/ 16722 h 821924"/>
                <a:gd name="connsiteX3" fmla="*/ 1465466 w 1465466"/>
                <a:gd name="connsiteY3" fmla="*/ 668872 h 821924"/>
                <a:gd name="connsiteX4" fmla="*/ 1448744 w 1465466"/>
                <a:gd name="connsiteY4" fmla="*/ 685594 h 821924"/>
                <a:gd name="connsiteX5" fmla="*/ 951160 w 1465466"/>
                <a:gd name="connsiteY5" fmla="*/ 685594 h 821924"/>
                <a:gd name="connsiteX6" fmla="*/ 808311 w 1465466"/>
                <a:gd name="connsiteY6" fmla="*/ 821924 h 821924"/>
                <a:gd name="connsiteX7" fmla="*/ 805297 w 1465466"/>
                <a:gd name="connsiteY7" fmla="*/ 685594 h 821924"/>
                <a:gd name="connsiteX8" fmla="*/ 16722 w 1465466"/>
                <a:gd name="connsiteY8" fmla="*/ 685594 h 821924"/>
                <a:gd name="connsiteX9" fmla="*/ 0 w 1465466"/>
                <a:gd name="connsiteY9" fmla="*/ 668872 h 821924"/>
                <a:gd name="connsiteX10" fmla="*/ 0 w 1465466"/>
                <a:gd name="connsiteY10" fmla="*/ 16722 h 821924"/>
                <a:gd name="connsiteX11" fmla="*/ 16722 w 1465466"/>
                <a:gd name="connsiteY11" fmla="*/ 0 h 821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65466" h="821924">
                  <a:moveTo>
                    <a:pt x="16722" y="0"/>
                  </a:moveTo>
                  <a:lnTo>
                    <a:pt x="1448744" y="0"/>
                  </a:lnTo>
                  <a:cubicBezTo>
                    <a:pt x="1457979" y="0"/>
                    <a:pt x="1465466" y="7487"/>
                    <a:pt x="1465466" y="16722"/>
                  </a:cubicBezTo>
                  <a:lnTo>
                    <a:pt x="1465466" y="668872"/>
                  </a:lnTo>
                  <a:cubicBezTo>
                    <a:pt x="1465466" y="678107"/>
                    <a:pt x="1457979" y="685594"/>
                    <a:pt x="1448744" y="685594"/>
                  </a:cubicBezTo>
                  <a:lnTo>
                    <a:pt x="951160" y="685594"/>
                  </a:lnTo>
                  <a:lnTo>
                    <a:pt x="808311" y="821924"/>
                  </a:lnTo>
                  <a:lnTo>
                    <a:pt x="805297" y="685594"/>
                  </a:lnTo>
                  <a:lnTo>
                    <a:pt x="16722" y="685594"/>
                  </a:lnTo>
                  <a:cubicBezTo>
                    <a:pt x="7487" y="685594"/>
                    <a:pt x="0" y="678107"/>
                    <a:pt x="0" y="668872"/>
                  </a:cubicBezTo>
                  <a:lnTo>
                    <a:pt x="0" y="16722"/>
                  </a:lnTo>
                  <a:cubicBezTo>
                    <a:pt x="0" y="7487"/>
                    <a:pt x="7487" y="0"/>
                    <a:pt x="16722" y="0"/>
                  </a:cubicBezTo>
                  <a:close/>
                </a:path>
              </a:pathLst>
            </a:custGeom>
            <a:solidFill>
              <a:schemeClr val="bg1"/>
            </a:solidFill>
            <a:ln w="12700">
              <a:solidFill>
                <a:srgbClr val="005BA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2400" dirty="0">
                <a:solidFill>
                  <a:schemeClr val="lt1"/>
                </a:solidFill>
                <a:latin typeface="+mn-lt"/>
                <a:ea typeface="+mn-ea"/>
              </a:endParaRPr>
            </a:p>
          </p:txBody>
        </p:sp>
        <p:sp>
          <p:nvSpPr>
            <p:cNvPr id="135" name="テキスト ボックス 134">
              <a:extLst>
                <a:ext uri="{FF2B5EF4-FFF2-40B4-BE49-F238E27FC236}">
                  <a16:creationId xmlns:a16="http://schemas.microsoft.com/office/drawing/2014/main" id="{733F5ECC-CBAA-8079-0BD9-4C0061D49699}"/>
                </a:ext>
              </a:extLst>
            </p:cNvPr>
            <p:cNvSpPr txBox="1"/>
            <p:nvPr/>
          </p:nvSpPr>
          <p:spPr>
            <a:xfrm>
              <a:off x="279304" y="1291525"/>
              <a:ext cx="1508746" cy="625812"/>
            </a:xfrm>
            <a:prstGeom prst="rect">
              <a:avLst/>
            </a:prstGeom>
            <a:noFill/>
          </p:spPr>
          <p:txBody>
            <a:bodyPr wrap="none" rtlCol="0">
              <a:spAutoFit/>
            </a:bodyPr>
            <a:lstStyle/>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税金って本当に</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わたしたちの生活には</a:t>
              </a:r>
              <a:endParaRPr lang="en-US" altLang="ja-JP" sz="1100" dirty="0">
                <a:latin typeface="HGPｺﾞｼｯｸE" panose="020B0900000000000000" pitchFamily="50" charset="-128"/>
                <a:ea typeface="HGPｺﾞｼｯｸE" panose="020B0900000000000000" pitchFamily="50" charset="-128"/>
              </a:endParaRPr>
            </a:p>
            <a:p>
              <a:pPr>
                <a:spcBef>
                  <a:spcPts val="0"/>
                </a:spcBef>
                <a:spcAft>
                  <a:spcPts val="100"/>
                </a:spcAft>
              </a:pPr>
              <a:r>
                <a:rPr lang="ja-JP" altLang="en-US" sz="1100" dirty="0">
                  <a:latin typeface="HGPｺﾞｼｯｸE" panose="020B0900000000000000" pitchFamily="50" charset="-128"/>
                  <a:ea typeface="HGPｺﾞｼｯｸE" panose="020B0900000000000000" pitchFamily="50" charset="-128"/>
                </a:rPr>
                <a:t>欠かせないのね。</a:t>
              </a:r>
            </a:p>
          </p:txBody>
        </p:sp>
      </p:grpSp>
      <p:sp>
        <p:nvSpPr>
          <p:cNvPr id="4" name="Rectangle 14">
            <a:extLst>
              <a:ext uri="{FF2B5EF4-FFF2-40B4-BE49-F238E27FC236}">
                <a16:creationId xmlns:a16="http://schemas.microsoft.com/office/drawing/2014/main" id="{F4C4D48B-5EE1-A522-FFEA-A0D53FFF5531}"/>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１</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生活と税金の関わりについて考えてみよう</a:t>
            </a:r>
          </a:p>
        </p:txBody>
      </p:sp>
      <p:sp>
        <p:nvSpPr>
          <p:cNvPr id="5" name="テキスト ボックス 4">
            <a:extLst>
              <a:ext uri="{FF2B5EF4-FFF2-40B4-BE49-F238E27FC236}">
                <a16:creationId xmlns:a16="http://schemas.microsoft.com/office/drawing/2014/main" id="{A4512E22-171E-6BD0-5B24-4B36320ECD51}"/>
              </a:ext>
            </a:extLst>
          </p:cNvPr>
          <p:cNvSpPr txBox="1"/>
          <p:nvPr/>
        </p:nvSpPr>
        <p:spPr>
          <a:xfrm>
            <a:off x="240030" y="902886"/>
            <a:ext cx="3557384" cy="461665"/>
          </a:xfrm>
          <a:prstGeom prst="rect">
            <a:avLst/>
          </a:prstGeom>
          <a:noFill/>
        </p:spPr>
        <p:txBody>
          <a:bodyPr wrap="none" rtlCol="0">
            <a:spAutoFit/>
          </a:bodyPr>
          <a:lstStyle/>
          <a:p>
            <a:pP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わたしたちと税金の関わり</a:t>
            </a:r>
          </a:p>
        </p:txBody>
      </p:sp>
    </p:spTree>
    <p:extLst>
      <p:ext uri="{BB962C8B-B14F-4D97-AF65-F5344CB8AC3E}">
        <p14:creationId xmlns:p14="http://schemas.microsoft.com/office/powerpoint/2010/main" val="411211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500"/>
                                        <p:tgtEl>
                                          <p:spTgt spid="10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par>
                                <p:cTn id="16" presetID="10" presetClass="entr" presetSubtype="0" fill="hold" nodeType="withEffect">
                                  <p:stCondLst>
                                    <p:cond delay="0"/>
                                  </p:stCondLst>
                                  <p:childTnLst>
                                    <p:set>
                                      <p:cBhvr>
                                        <p:cTn id="17" dur="1" fill="hold">
                                          <p:stCondLst>
                                            <p:cond delay="0"/>
                                          </p:stCondLst>
                                        </p:cTn>
                                        <p:tgtEl>
                                          <p:spTgt spid="110">
                                            <p:txEl>
                                              <p:pRg st="0" end="0"/>
                                            </p:txEl>
                                          </p:spTgt>
                                        </p:tgtEl>
                                        <p:attrNameLst>
                                          <p:attrName>style.visibility</p:attrName>
                                        </p:attrNameLst>
                                      </p:cBhvr>
                                      <p:to>
                                        <p:strVal val="visible"/>
                                      </p:to>
                                    </p:set>
                                    <p:animEffect transition="in" filter="fade">
                                      <p:cBhvr>
                                        <p:cTn id="18" dur="500"/>
                                        <p:tgtEl>
                                          <p:spTgt spid="110">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xEl>
                                              <p:pRg st="1" end="1"/>
                                            </p:txEl>
                                          </p:spTgt>
                                        </p:tgtEl>
                                        <p:attrNameLst>
                                          <p:attrName>style.visibility</p:attrName>
                                        </p:attrNameLst>
                                      </p:cBhvr>
                                      <p:to>
                                        <p:strVal val="visible"/>
                                      </p:to>
                                    </p:set>
                                    <p:animEffect transition="in" filter="fade">
                                      <p:cBhvr>
                                        <p:cTn id="21" dur="500"/>
                                        <p:tgtEl>
                                          <p:spTgt spid="110">
                                            <p:txEl>
                                              <p:pRg st="1" end="1"/>
                                            </p:txEl>
                                          </p:spTgt>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wipe(left)">
                                      <p:cBhvr>
                                        <p:cTn id="25" dur="550"/>
                                        <p:tgtEl>
                                          <p:spTgt spid="13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6"/>
                                        </p:tgtEl>
                                        <p:attrNameLst>
                                          <p:attrName>style.visibility</p:attrName>
                                        </p:attrNameLst>
                                      </p:cBhvr>
                                      <p:to>
                                        <p:strVal val="visible"/>
                                      </p:to>
                                    </p:set>
                                    <p:animEffect transition="in" filter="fade">
                                      <p:cBhvr>
                                        <p:cTn id="30" dur="500"/>
                                        <p:tgtEl>
                                          <p:spTgt spid="10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fade">
                                      <p:cBhvr>
                                        <p:cTn id="33" dur="500"/>
                                        <p:tgtEl>
                                          <p:spTgt spid="11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
                                        </p:tgtEl>
                                        <p:attrNameLst>
                                          <p:attrName>style.visibility</p:attrName>
                                        </p:attrNameLst>
                                      </p:cBhvr>
                                      <p:to>
                                        <p:strVal val="visible"/>
                                      </p:to>
                                    </p:set>
                                    <p:animEffect transition="in" filter="fade">
                                      <p:cBhvr>
                                        <p:cTn id="36" dur="500"/>
                                        <p:tgtEl>
                                          <p:spTgt spid="112"/>
                                        </p:tgtEl>
                                      </p:cBhvr>
                                    </p:animEffect>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140"/>
                                        </p:tgtEl>
                                        <p:attrNameLst>
                                          <p:attrName>style.visibility</p:attrName>
                                        </p:attrNameLst>
                                      </p:cBhvr>
                                      <p:to>
                                        <p:strVal val="visible"/>
                                      </p:to>
                                    </p:set>
                                    <p:animEffect transition="in" filter="wipe(up)">
                                      <p:cBhvr>
                                        <p:cTn id="40" dur="650"/>
                                        <p:tgtEl>
                                          <p:spTgt spid="140"/>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500"/>
                                        <p:tgtEl>
                                          <p:spTgt spid="1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Effect transition="in" filter="fade">
                                      <p:cBhvr>
                                        <p:cTn id="51" dur="500"/>
                                        <p:tgtEl>
                                          <p:spTgt spid="114"/>
                                        </p:tgtEl>
                                      </p:cBhvr>
                                    </p:animEffect>
                                  </p:childTnLst>
                                </p:cTn>
                              </p:par>
                            </p:childTnLst>
                          </p:cTn>
                        </p:par>
                        <p:par>
                          <p:cTn id="52" fill="hold">
                            <p:stCondLst>
                              <p:cond delay="500"/>
                            </p:stCondLst>
                            <p:childTnLst>
                              <p:par>
                                <p:cTn id="53" presetID="22" presetClass="entr" presetSubtype="2" fill="hold" grpId="0" nodeType="afterEffect">
                                  <p:stCondLst>
                                    <p:cond delay="0"/>
                                  </p:stCondLst>
                                  <p:childTnLst>
                                    <p:set>
                                      <p:cBhvr>
                                        <p:cTn id="54" dur="1" fill="hold">
                                          <p:stCondLst>
                                            <p:cond delay="0"/>
                                          </p:stCondLst>
                                        </p:cTn>
                                        <p:tgtEl>
                                          <p:spTgt spid="141"/>
                                        </p:tgtEl>
                                        <p:attrNameLst>
                                          <p:attrName>style.visibility</p:attrName>
                                        </p:attrNameLst>
                                      </p:cBhvr>
                                      <p:to>
                                        <p:strVal val="visible"/>
                                      </p:to>
                                    </p:set>
                                    <p:animEffect transition="in" filter="wipe(right)">
                                      <p:cBhvr>
                                        <p:cTn id="55" dur="550"/>
                                        <p:tgtEl>
                                          <p:spTgt spid="14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04"/>
                                        </p:tgtEl>
                                        <p:attrNameLst>
                                          <p:attrName>style.visibility</p:attrName>
                                        </p:attrNameLst>
                                      </p:cBhvr>
                                      <p:to>
                                        <p:strVal val="visible"/>
                                      </p:to>
                                    </p:set>
                                    <p:animEffect transition="in" filter="fade">
                                      <p:cBhvr>
                                        <p:cTn id="60" dur="500"/>
                                        <p:tgtEl>
                                          <p:spTgt spid="10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6"/>
                                        </p:tgtEl>
                                        <p:attrNameLst>
                                          <p:attrName>style.visibility</p:attrName>
                                        </p:attrNameLst>
                                      </p:cBhvr>
                                      <p:to>
                                        <p:strVal val="visible"/>
                                      </p:to>
                                    </p:set>
                                    <p:animEffect transition="in" filter="fade">
                                      <p:cBhvr>
                                        <p:cTn id="66" dur="500"/>
                                        <p:tgtEl>
                                          <p:spTgt spid="116"/>
                                        </p:tgtEl>
                                      </p:cBhvr>
                                    </p:animEffect>
                                  </p:childTnLst>
                                </p:cTn>
                              </p:par>
                            </p:childTnLst>
                          </p:cTn>
                        </p:par>
                        <p:par>
                          <p:cTn id="67" fill="hold">
                            <p:stCondLst>
                              <p:cond delay="500"/>
                            </p:stCondLst>
                            <p:childTnLst>
                              <p:par>
                                <p:cTn id="68" presetID="22" presetClass="entr" presetSubtype="2" fill="hold" grpId="0" nodeType="afterEffect">
                                  <p:stCondLst>
                                    <p:cond delay="0"/>
                                  </p:stCondLst>
                                  <p:childTnLst>
                                    <p:set>
                                      <p:cBhvr>
                                        <p:cTn id="69" dur="1" fill="hold">
                                          <p:stCondLst>
                                            <p:cond delay="0"/>
                                          </p:stCondLst>
                                        </p:cTn>
                                        <p:tgtEl>
                                          <p:spTgt spid="142"/>
                                        </p:tgtEl>
                                        <p:attrNameLst>
                                          <p:attrName>style.visibility</p:attrName>
                                        </p:attrNameLst>
                                      </p:cBhvr>
                                      <p:to>
                                        <p:strVal val="visible"/>
                                      </p:to>
                                    </p:set>
                                    <p:animEffect transition="in" filter="wipe(right)">
                                      <p:cBhvr>
                                        <p:cTn id="70" dur="550"/>
                                        <p:tgtEl>
                                          <p:spTgt spid="142"/>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02"/>
                                        </p:tgtEl>
                                        <p:attrNameLst>
                                          <p:attrName>style.visibility</p:attrName>
                                        </p:attrNameLst>
                                      </p:cBhvr>
                                      <p:to>
                                        <p:strVal val="visible"/>
                                      </p:to>
                                    </p:set>
                                    <p:animEffect transition="in" filter="fade">
                                      <p:cBhvr>
                                        <p:cTn id="75" dur="500"/>
                                        <p:tgtEl>
                                          <p:spTgt spid="10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7"/>
                                        </p:tgtEl>
                                        <p:attrNameLst>
                                          <p:attrName>style.visibility</p:attrName>
                                        </p:attrNameLst>
                                      </p:cBhvr>
                                      <p:to>
                                        <p:strVal val="visible"/>
                                      </p:to>
                                    </p:set>
                                    <p:animEffect transition="in" filter="fade">
                                      <p:cBhvr>
                                        <p:cTn id="78" dur="500"/>
                                        <p:tgtEl>
                                          <p:spTgt spid="117"/>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18"/>
                                        </p:tgtEl>
                                        <p:attrNameLst>
                                          <p:attrName>style.visibility</p:attrName>
                                        </p:attrNameLst>
                                      </p:cBhvr>
                                      <p:to>
                                        <p:strVal val="visible"/>
                                      </p:to>
                                    </p:set>
                                    <p:animEffect transition="in" filter="fade">
                                      <p:cBhvr>
                                        <p:cTn id="81" dur="500"/>
                                        <p:tgtEl>
                                          <p:spTgt spid="118"/>
                                        </p:tgtEl>
                                      </p:cBhvr>
                                    </p:animEffect>
                                  </p:childTnLst>
                                </p:cTn>
                              </p:par>
                            </p:childTnLst>
                          </p:cTn>
                        </p:par>
                        <p:par>
                          <p:cTn id="82" fill="hold">
                            <p:stCondLst>
                              <p:cond delay="500"/>
                            </p:stCondLst>
                            <p:childTnLst>
                              <p:par>
                                <p:cTn id="83" presetID="22" presetClass="entr" presetSubtype="4"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wipe(down)">
                                      <p:cBhvr>
                                        <p:cTn id="85" dur="650"/>
                                        <p:tgtEl>
                                          <p:spTgt spid="6"/>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18"/>
                                        </p:tgtEl>
                                        <p:attrNameLst>
                                          <p:attrName>style.visibility</p:attrName>
                                        </p:attrNameLst>
                                      </p:cBhvr>
                                      <p:to>
                                        <p:strVal val="visible"/>
                                      </p:to>
                                    </p:set>
                                    <p:animEffect transition="in" filter="fade">
                                      <p:cBhvr>
                                        <p:cTn id="90" dur="500"/>
                                        <p:tgtEl>
                                          <p:spTgt spid="18"/>
                                        </p:tgtEl>
                                      </p:cBhvr>
                                    </p:animEffect>
                                  </p:childTnLst>
                                </p:cTn>
                              </p:par>
                              <p:par>
                                <p:cTn id="91" presetID="10" presetClass="entr" presetSubtype="0" fill="hold" nodeType="withEffect">
                                  <p:stCondLst>
                                    <p:cond delay="0"/>
                                  </p:stCondLst>
                                  <p:childTnLst>
                                    <p:set>
                                      <p:cBhvr>
                                        <p:cTn id="92" dur="1" fill="hold">
                                          <p:stCondLst>
                                            <p:cond delay="0"/>
                                          </p:stCondLst>
                                        </p:cTn>
                                        <p:tgtEl>
                                          <p:spTgt spid="16"/>
                                        </p:tgtEl>
                                        <p:attrNameLst>
                                          <p:attrName>style.visibility</p:attrName>
                                        </p:attrNameLst>
                                      </p:cBhvr>
                                      <p:to>
                                        <p:strVal val="visible"/>
                                      </p:to>
                                    </p:set>
                                    <p:animEffect transition="in" filter="fade">
                                      <p:cBhvr>
                                        <p:cTn id="93" dur="500"/>
                                        <p:tgtEl>
                                          <p:spTgt spid="16"/>
                                        </p:tgtEl>
                                      </p:cBhvr>
                                    </p:animEffect>
                                  </p:childTnLst>
                                </p:cTn>
                              </p:par>
                            </p:childTnLst>
                          </p:cTn>
                        </p:par>
                        <p:par>
                          <p:cTn id="94" fill="hold">
                            <p:stCondLst>
                              <p:cond delay="500"/>
                            </p:stCondLst>
                            <p:childTnLst>
                              <p:par>
                                <p:cTn id="95" presetID="10" presetClass="entr" presetSubtype="0" fill="hold" nodeType="afterEffect">
                                  <p:stCondLst>
                                    <p:cond delay="0"/>
                                  </p:stCondLst>
                                  <p:childTnLst>
                                    <p:set>
                                      <p:cBhvr>
                                        <p:cTn id="96" dur="1" fill="hold">
                                          <p:stCondLst>
                                            <p:cond delay="0"/>
                                          </p:stCondLst>
                                        </p:cTn>
                                        <p:tgtEl>
                                          <p:spTgt spid="154"/>
                                        </p:tgtEl>
                                        <p:attrNameLst>
                                          <p:attrName>style.visibility</p:attrName>
                                        </p:attrNameLst>
                                      </p:cBhvr>
                                      <p:to>
                                        <p:strVal val="visible"/>
                                      </p:to>
                                    </p:set>
                                    <p:animEffect transition="in" filter="fade">
                                      <p:cBhvr>
                                        <p:cTn id="97" dur="500"/>
                                        <p:tgtEl>
                                          <p:spTgt spid="154"/>
                                        </p:tgtEl>
                                      </p:cBhvr>
                                    </p:animEffect>
                                  </p:childTnLst>
                                </p:cTn>
                              </p:par>
                              <p:par>
                                <p:cTn id="98" presetID="10" presetClass="entr" presetSubtype="0" fill="hold" nodeType="with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fade">
                                      <p:cBhvr>
                                        <p:cTn id="100"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2" grpId="0" animBg="1"/>
      <p:bldP spid="141" grpId="0" animBg="1"/>
      <p:bldP spid="140" grpId="0" animBg="1"/>
      <p:bldP spid="139" grpId="0" animBg="1"/>
      <p:bldP spid="111" grpId="0"/>
      <p:bldP spid="112" grpId="0"/>
      <p:bldP spid="113" grpId="0"/>
      <p:bldP spid="114" grpId="0"/>
      <p:bldP spid="109" grpId="0"/>
      <p:bldP spid="115" grpId="0"/>
      <p:bldP spid="116" grpId="0"/>
      <p:bldP spid="117" grpId="0"/>
      <p:bldP spid="118"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グループ化 17">
            <a:extLst>
              <a:ext uri="{FF2B5EF4-FFF2-40B4-BE49-F238E27FC236}">
                <a16:creationId xmlns:a16="http://schemas.microsoft.com/office/drawing/2014/main" id="{5144676A-67A3-DC02-5C4D-853BF9DE7B90}"/>
              </a:ext>
            </a:extLst>
          </p:cNvPr>
          <p:cNvGrpSpPr/>
          <p:nvPr/>
        </p:nvGrpSpPr>
        <p:grpSpPr>
          <a:xfrm>
            <a:off x="287921" y="6410880"/>
            <a:ext cx="8532000" cy="374400"/>
            <a:chOff x="322211" y="6410880"/>
            <a:chExt cx="8532000" cy="374400"/>
          </a:xfrm>
        </p:grpSpPr>
        <p:sp>
          <p:nvSpPr>
            <p:cNvPr id="20" name="正方形/長方形 19">
              <a:extLst>
                <a:ext uri="{FF2B5EF4-FFF2-40B4-BE49-F238E27FC236}">
                  <a16:creationId xmlns:a16="http://schemas.microsoft.com/office/drawing/2014/main" id="{1966F72D-B3C3-AC29-E746-14877385F5EB}"/>
                </a:ext>
              </a:extLst>
            </p:cNvPr>
            <p:cNvSpPr/>
            <p:nvPr/>
          </p:nvSpPr>
          <p:spPr bwMode="auto">
            <a:xfrm>
              <a:off x="322211" y="6410880"/>
              <a:ext cx="8532000" cy="374400"/>
            </a:xfrm>
            <a:prstGeom prst="rect">
              <a:avLst/>
            </a:prstGeom>
            <a:noFill/>
            <a:ln w="222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sp>
          <p:nvSpPr>
            <p:cNvPr id="22" name="正方形/長方形 21">
              <a:extLst>
                <a:ext uri="{FF2B5EF4-FFF2-40B4-BE49-F238E27FC236}">
                  <a16:creationId xmlns:a16="http://schemas.microsoft.com/office/drawing/2014/main" id="{E3DE0916-6FF1-0F31-0489-03BFA03BB585}"/>
                </a:ext>
              </a:extLst>
            </p:cNvPr>
            <p:cNvSpPr/>
            <p:nvPr/>
          </p:nvSpPr>
          <p:spPr bwMode="auto">
            <a:xfrm>
              <a:off x="322212" y="6449705"/>
              <a:ext cx="8497741" cy="296751"/>
            </a:xfrm>
            <a:prstGeom prst="rect">
              <a:avLst/>
            </a:prstGeom>
            <a:solidFill>
              <a:srgbClr val="CCECFF">
                <a:alpha val="30000"/>
              </a:srgbClr>
            </a:solidFill>
            <a:ln w="6350" cap="flat" cmpd="sng" algn="ctr">
              <a:solidFill>
                <a:srgbClr val="005BAD"/>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2400" b="0" i="0" u="none" strike="noStrike" cap="none" normalizeH="0" baseline="0" dirty="0">
                <a:ln>
                  <a:noFill/>
                </a:ln>
                <a:solidFill>
                  <a:schemeClr val="tx1"/>
                </a:solidFill>
                <a:effectLst/>
                <a:latin typeface="+mn-ea"/>
              </a:endParaRPr>
            </a:p>
          </p:txBody>
        </p:sp>
      </p:grpSp>
      <p:sp>
        <p:nvSpPr>
          <p:cNvPr id="12291" name="テキスト ボックス 18"/>
          <p:cNvSpPr txBox="1">
            <a:spLocks noChangeArrowheads="1"/>
          </p:cNvSpPr>
          <p:nvPr/>
        </p:nvSpPr>
        <p:spPr bwMode="auto">
          <a:xfrm>
            <a:off x="0" y="802009"/>
            <a:ext cx="9079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defTabSz="419207" eaLnBrk="1" hangingPunct="1">
              <a:spcBef>
                <a:spcPct val="0"/>
              </a:spcBef>
              <a:buNone/>
            </a:pPr>
            <a:r>
              <a:rPr lang="ja-JP" altLang="en-US" sz="3600" dirty="0">
                <a:solidFill>
                  <a:prstClr val="black"/>
                </a:solidFill>
                <a:latin typeface="+mn-ea"/>
                <a:ea typeface="+mn-ea"/>
              </a:rPr>
              <a:t>納税の義務は</a:t>
            </a:r>
            <a:r>
              <a:rPr lang="ja-JP" altLang="en-US" sz="3600" dirty="0">
                <a:solidFill>
                  <a:srgbClr val="FF0000"/>
                </a:solidFill>
                <a:latin typeface="+mn-ea"/>
                <a:ea typeface="+mn-ea"/>
              </a:rPr>
              <a:t>憲法</a:t>
            </a:r>
            <a:r>
              <a:rPr lang="ja-JP" altLang="en-US" sz="3600" dirty="0">
                <a:solidFill>
                  <a:prstClr val="black"/>
                </a:solidFill>
                <a:latin typeface="+mn-ea"/>
                <a:ea typeface="+mn-ea"/>
              </a:rPr>
              <a:t>で定められています。</a:t>
            </a:r>
          </a:p>
        </p:txBody>
      </p:sp>
      <p:sp>
        <p:nvSpPr>
          <p:cNvPr id="5" name="テキスト ボックス 4">
            <a:extLst>
              <a:ext uri="{FF2B5EF4-FFF2-40B4-BE49-F238E27FC236}">
                <a16:creationId xmlns:a16="http://schemas.microsoft.com/office/drawing/2014/main" id="{5A3D6501-0290-F086-25D2-6B8B3B3AF2B7}"/>
              </a:ext>
            </a:extLst>
          </p:cNvPr>
          <p:cNvSpPr txBox="1"/>
          <p:nvPr/>
        </p:nvSpPr>
        <p:spPr>
          <a:xfrm>
            <a:off x="762245" y="6473251"/>
            <a:ext cx="7171520" cy="261610"/>
          </a:xfrm>
          <a:prstGeom prst="rect">
            <a:avLst/>
          </a:prstGeom>
          <a:noFill/>
        </p:spPr>
        <p:txBody>
          <a:bodyPr wrap="square" rtlCol="0">
            <a:spAutoFit/>
          </a:bodyPr>
          <a:lstStyle/>
          <a:p>
            <a:r>
              <a:rPr kumimoji="1" lang="ja-JP" altLang="en-US" sz="1100" b="1" dirty="0">
                <a:solidFill>
                  <a:srgbClr val="005BAD"/>
                </a:solidFill>
                <a:latin typeface="ＭＳ Ｐゴシック" panose="020B0600070205080204" pitchFamily="50" charset="-128"/>
                <a:ea typeface="ＭＳ Ｐゴシック" panose="020B0600070205080204" pitchFamily="50" charset="-128"/>
              </a:rPr>
              <a:t>調べてみよう </a:t>
            </a:r>
            <a:r>
              <a:rPr lang="ja-JP" altLang="en-US" sz="1100" b="1" dirty="0">
                <a:solidFill>
                  <a:srgbClr val="005BAD"/>
                </a:solidFill>
                <a:latin typeface="+mj-ea"/>
                <a:ea typeface="+mj-ea"/>
              </a:rPr>
              <a:t>： </a:t>
            </a:r>
            <a:r>
              <a:rPr lang="ja-JP" altLang="en-US" sz="1100" b="1" dirty="0">
                <a:solidFill>
                  <a:srgbClr val="005BAD"/>
                </a:solidFill>
                <a:latin typeface="ＭＳ Ｐゴシック" panose="020B0600070205080204" pitchFamily="50" charset="-128"/>
                <a:ea typeface="ＭＳ Ｐゴシック" panose="020B0600070205080204" pitchFamily="50" charset="-128"/>
              </a:rPr>
              <a:t>納税の義務</a:t>
            </a:r>
            <a:r>
              <a:rPr lang="ja-JP" altLang="en-US" sz="1100" b="1" spc="-150" dirty="0">
                <a:latin typeface="+mj-ea"/>
                <a:ea typeface="+mj-ea"/>
              </a:rPr>
              <a:t>　</a:t>
            </a:r>
            <a:r>
              <a:rPr kumimoji="1" lang="en-US" altLang="ja-JP" sz="1100"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https://www.nta.go.jp/taxes/kids/hatten/page14.htm</a:t>
            </a:r>
            <a:endParaRPr lang="ja-JP" altLang="en-US" sz="1100" dirty="0">
              <a:latin typeface="ＭＳ Ｐゴシック" panose="020B0600070205080204" pitchFamily="50" charset="-128"/>
              <a:ea typeface="ＭＳ Ｐゴシック" panose="020B0600070205080204" pitchFamily="50" charset="-128"/>
            </a:endParaRPr>
          </a:p>
        </p:txBody>
      </p:sp>
      <p:sp>
        <p:nvSpPr>
          <p:cNvPr id="8" name="スライド番号プレースホルダー 7">
            <a:extLst>
              <a:ext uri="{FF2B5EF4-FFF2-40B4-BE49-F238E27FC236}">
                <a16:creationId xmlns:a16="http://schemas.microsoft.com/office/drawing/2014/main" id="{C12B9816-0444-75AD-BDA4-0F3379E409B9}"/>
              </a:ext>
            </a:extLst>
          </p:cNvPr>
          <p:cNvSpPr>
            <a:spLocks noGrp="1"/>
          </p:cNvSpPr>
          <p:nvPr>
            <p:ph type="sldNum" sz="quarter" idx="12"/>
          </p:nvPr>
        </p:nvSpPr>
        <p:spPr>
          <a:prstGeom prst="rect">
            <a:avLst/>
          </a:prstGeom>
        </p:spPr>
        <p:txBody>
          <a:bodyPr/>
          <a:lstStyle/>
          <a:p>
            <a:pPr>
              <a:defRPr/>
            </a:pPr>
            <a:fld id="{40E3B949-1179-4387-B307-F356BE6486A4}" type="slidenum">
              <a:rPr lang="en-US" altLang="ja-JP" smtClean="0"/>
              <a:pPr>
                <a:defRPr/>
              </a:pPr>
              <a:t>9</a:t>
            </a:fld>
            <a:endParaRPr lang="en-US" altLang="ja-JP" dirty="0"/>
          </a:p>
        </p:txBody>
      </p:sp>
      <p:grpSp>
        <p:nvGrpSpPr>
          <p:cNvPr id="3" name="グループ化 2">
            <a:extLst>
              <a:ext uri="{FF2B5EF4-FFF2-40B4-BE49-F238E27FC236}">
                <a16:creationId xmlns:a16="http://schemas.microsoft.com/office/drawing/2014/main" id="{92A03DDB-CE3E-07ED-75BF-5961CC08483C}"/>
              </a:ext>
            </a:extLst>
          </p:cNvPr>
          <p:cNvGrpSpPr/>
          <p:nvPr/>
        </p:nvGrpSpPr>
        <p:grpSpPr>
          <a:xfrm>
            <a:off x="318778" y="1635084"/>
            <a:ext cx="8506443" cy="639767"/>
            <a:chOff x="323849" y="1511737"/>
            <a:chExt cx="8506443" cy="639767"/>
          </a:xfrm>
        </p:grpSpPr>
        <p:sp>
          <p:nvSpPr>
            <p:cNvPr id="16" name="正方形/長方形 15">
              <a:extLst>
                <a:ext uri="{FF2B5EF4-FFF2-40B4-BE49-F238E27FC236}">
                  <a16:creationId xmlns:a16="http://schemas.microsoft.com/office/drawing/2014/main" id="{F19718F4-CCB5-7925-7F41-CBF1C444D58B}"/>
                </a:ext>
              </a:extLst>
            </p:cNvPr>
            <p:cNvSpPr/>
            <p:nvPr/>
          </p:nvSpPr>
          <p:spPr bwMode="auto">
            <a:xfrm>
              <a:off x="323849" y="1511737"/>
              <a:ext cx="8506443" cy="639766"/>
            </a:xfrm>
            <a:prstGeom prst="rect">
              <a:avLst/>
            </a:prstGeom>
            <a:solidFill>
              <a:schemeClr val="bg1"/>
            </a:solidFill>
            <a:ln w="9525" cap="flat" cmpd="sng" algn="ctr">
              <a:solidFill>
                <a:srgbClr val="005BAD"/>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3600" b="0" i="0" u="none" strike="noStrike" cap="none" normalizeH="0" baseline="0" dirty="0">
                <a:ln>
                  <a:noFill/>
                </a:ln>
                <a:solidFill>
                  <a:schemeClr val="tx1"/>
                </a:solidFill>
                <a:effectLst/>
                <a:latin typeface="+mn-ea"/>
              </a:endParaRPr>
            </a:p>
          </p:txBody>
        </p:sp>
        <p:sp>
          <p:nvSpPr>
            <p:cNvPr id="17" name="正方形/長方形 16">
              <a:extLst>
                <a:ext uri="{FF2B5EF4-FFF2-40B4-BE49-F238E27FC236}">
                  <a16:creationId xmlns:a16="http://schemas.microsoft.com/office/drawing/2014/main" id="{E0F14D9F-CB8A-794A-BAE9-BB0208041198}"/>
                </a:ext>
              </a:extLst>
            </p:cNvPr>
            <p:cNvSpPr/>
            <p:nvPr/>
          </p:nvSpPr>
          <p:spPr bwMode="auto">
            <a:xfrm>
              <a:off x="323850" y="1511737"/>
              <a:ext cx="2019701" cy="639767"/>
            </a:xfrm>
            <a:prstGeom prst="rect">
              <a:avLst/>
            </a:prstGeom>
            <a:solidFill>
              <a:srgbClr val="005BAD"/>
            </a:solidFill>
            <a:ln w="635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2000" spc="120" dirty="0">
                  <a:solidFill>
                    <a:schemeClr val="bg1"/>
                  </a:solidFill>
                  <a:latin typeface="+mn-ea"/>
                  <a:ea typeface="+mn-ea"/>
                </a:rPr>
                <a:t>日本国憲法</a:t>
              </a:r>
              <a:endParaRPr lang="en-US" altLang="ja-JP" sz="2000" spc="120" dirty="0">
                <a:solidFill>
                  <a:schemeClr val="bg1"/>
                </a:solidFill>
                <a:latin typeface="+mn-ea"/>
                <a:ea typeface="+mn-ea"/>
              </a:endParaRPr>
            </a:p>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spc="120" normalizeH="0" baseline="0" dirty="0">
                  <a:ln>
                    <a:noFill/>
                  </a:ln>
                  <a:solidFill>
                    <a:schemeClr val="bg1"/>
                  </a:solidFill>
                  <a:effectLst/>
                  <a:latin typeface="+mn-ea"/>
                  <a:ea typeface="+mn-ea"/>
                </a:rPr>
                <a:t>第</a:t>
              </a:r>
              <a:r>
                <a:rPr kumimoji="1" lang="ja-JP" altLang="en-US" sz="2000" b="0" i="0" u="none" strike="noStrike" cap="none" spc="120" normalizeH="0" baseline="0" dirty="0">
                  <a:ln>
                    <a:noFill/>
                  </a:ln>
                  <a:solidFill>
                    <a:schemeClr val="bg1"/>
                  </a:solidFill>
                  <a:effectLst/>
                  <a:latin typeface="+mn-ea"/>
                  <a:ea typeface="+mn-ea"/>
                </a:rPr>
                <a:t>３０</a:t>
              </a:r>
              <a:r>
                <a:rPr kumimoji="1" lang="ja-JP" altLang="en-US" b="0" i="0" u="none" strike="noStrike" cap="none" spc="120" normalizeH="0" baseline="0" dirty="0">
                  <a:ln>
                    <a:noFill/>
                  </a:ln>
                  <a:solidFill>
                    <a:schemeClr val="bg1"/>
                  </a:solidFill>
                  <a:effectLst/>
                  <a:latin typeface="+mn-ea"/>
                  <a:ea typeface="+mn-ea"/>
                </a:rPr>
                <a:t>条</a:t>
              </a:r>
              <a:endParaRPr kumimoji="1" lang="ja-JP" altLang="en-US" sz="2000" b="0" i="0" u="none" strike="noStrike" cap="none" spc="120" normalizeH="0" baseline="0" dirty="0">
                <a:ln>
                  <a:noFill/>
                </a:ln>
                <a:solidFill>
                  <a:schemeClr val="bg1"/>
                </a:solidFill>
                <a:effectLst/>
                <a:latin typeface="+mn-ea"/>
                <a:ea typeface="+mn-ea"/>
              </a:endParaRPr>
            </a:p>
          </p:txBody>
        </p:sp>
      </p:grpSp>
      <p:sp>
        <p:nvSpPr>
          <p:cNvPr id="19" name="Rectangle 36">
            <a:extLst>
              <a:ext uri="{FF2B5EF4-FFF2-40B4-BE49-F238E27FC236}">
                <a16:creationId xmlns:a16="http://schemas.microsoft.com/office/drawing/2014/main" id="{0416F083-34C9-81D2-28BC-6A6402D051EE}"/>
              </a:ext>
            </a:extLst>
          </p:cNvPr>
          <p:cNvSpPr>
            <a:spLocks noChangeArrowheads="1"/>
          </p:cNvSpPr>
          <p:nvPr/>
        </p:nvSpPr>
        <p:spPr bwMode="auto">
          <a:xfrm>
            <a:off x="2543509" y="1735283"/>
            <a:ext cx="622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defTabSz="838413" eaLnBrk="1" hangingPunct="1">
              <a:defRPr/>
            </a:pPr>
            <a:r>
              <a:rPr lang="ja-JP" altLang="en-US" sz="2000" dirty="0">
                <a:solidFill>
                  <a:srgbClr val="005BAD"/>
                </a:solidFill>
                <a:latin typeface="+mn-ea"/>
                <a:ea typeface="+mn-ea"/>
              </a:rPr>
              <a:t>国民は、法律の定めるところにより、納税の義務を</a:t>
            </a:r>
            <a:r>
              <a:rPr lang="ja-JP" altLang="en-US" sz="2000" dirty="0" err="1">
                <a:solidFill>
                  <a:srgbClr val="005BAD"/>
                </a:solidFill>
                <a:latin typeface="+mn-ea"/>
                <a:ea typeface="+mn-ea"/>
              </a:rPr>
              <a:t>負ふ</a:t>
            </a:r>
            <a:r>
              <a:rPr lang="ja-JP" altLang="en-US" sz="2000" dirty="0">
                <a:solidFill>
                  <a:srgbClr val="005BAD"/>
                </a:solidFill>
                <a:latin typeface="+mn-ea"/>
                <a:ea typeface="+mn-ea"/>
              </a:rPr>
              <a:t>。</a:t>
            </a:r>
          </a:p>
        </p:txBody>
      </p:sp>
      <p:sp>
        <p:nvSpPr>
          <p:cNvPr id="2" name="Rectangle 14">
            <a:extLst>
              <a:ext uri="{FF2B5EF4-FFF2-40B4-BE49-F238E27FC236}">
                <a16:creationId xmlns:a16="http://schemas.microsoft.com/office/drawing/2014/main" id="{24E4F9A0-B4C5-ACD3-67AB-CE6A97734CBE}"/>
              </a:ext>
            </a:extLst>
          </p:cNvPr>
          <p:cNvSpPr txBox="1">
            <a:spLocks noChangeArrowheads="1"/>
          </p:cNvSpPr>
          <p:nvPr/>
        </p:nvSpPr>
        <p:spPr bwMode="auto">
          <a:xfrm>
            <a:off x="240030" y="134966"/>
            <a:ext cx="877100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charset="0"/>
                <a:ea typeface="Osaka" charset="-128"/>
              </a:defRPr>
            </a:lvl2pPr>
            <a:lvl3pPr algn="ctr" rtl="0" eaLnBrk="0" fontAlgn="base" hangingPunct="0">
              <a:spcBef>
                <a:spcPct val="0"/>
              </a:spcBef>
              <a:spcAft>
                <a:spcPct val="0"/>
              </a:spcAft>
              <a:defRPr kumimoji="1" sz="4400">
                <a:solidFill>
                  <a:schemeClr val="tx2"/>
                </a:solidFill>
                <a:latin typeface="Times" charset="0"/>
                <a:ea typeface="Osaka" charset="-128"/>
              </a:defRPr>
            </a:lvl3pPr>
            <a:lvl4pPr algn="ctr" rtl="0" eaLnBrk="0" fontAlgn="base" hangingPunct="0">
              <a:spcBef>
                <a:spcPct val="0"/>
              </a:spcBef>
              <a:spcAft>
                <a:spcPct val="0"/>
              </a:spcAft>
              <a:defRPr kumimoji="1" sz="4400">
                <a:solidFill>
                  <a:schemeClr val="tx2"/>
                </a:solidFill>
                <a:latin typeface="Times" charset="0"/>
                <a:ea typeface="Osaka" charset="-128"/>
              </a:defRPr>
            </a:lvl4pPr>
            <a:lvl5pPr algn="ctr" rtl="0" eaLnBrk="0" fontAlgn="base" hangingPunct="0">
              <a:spcBef>
                <a:spcPct val="0"/>
              </a:spcBef>
              <a:spcAft>
                <a:spcPct val="0"/>
              </a:spcAft>
              <a:defRPr kumimoji="1" sz="4400">
                <a:solidFill>
                  <a:schemeClr val="tx2"/>
                </a:solidFill>
                <a:latin typeface="Times" charset="0"/>
                <a:ea typeface="Osaka" charset="-128"/>
              </a:defRPr>
            </a:lvl5pPr>
            <a:lvl6pPr marL="457200" algn="ctr" rtl="0" fontAlgn="base">
              <a:spcBef>
                <a:spcPct val="0"/>
              </a:spcBef>
              <a:spcAft>
                <a:spcPct val="0"/>
              </a:spcAft>
              <a:defRPr kumimoji="1" sz="4400">
                <a:solidFill>
                  <a:schemeClr val="tx2"/>
                </a:solidFill>
                <a:latin typeface="Times" charset="0"/>
                <a:ea typeface="Osaka" charset="-128"/>
              </a:defRPr>
            </a:lvl6pPr>
            <a:lvl7pPr marL="914400" algn="ctr" rtl="0" fontAlgn="base">
              <a:spcBef>
                <a:spcPct val="0"/>
              </a:spcBef>
              <a:spcAft>
                <a:spcPct val="0"/>
              </a:spcAft>
              <a:defRPr kumimoji="1" sz="4400">
                <a:solidFill>
                  <a:schemeClr val="tx2"/>
                </a:solidFill>
                <a:latin typeface="Times" charset="0"/>
                <a:ea typeface="Osaka" charset="-128"/>
              </a:defRPr>
            </a:lvl7pPr>
            <a:lvl8pPr marL="1371600" algn="ctr" rtl="0" fontAlgn="base">
              <a:spcBef>
                <a:spcPct val="0"/>
              </a:spcBef>
              <a:spcAft>
                <a:spcPct val="0"/>
              </a:spcAft>
              <a:defRPr kumimoji="1" sz="4400">
                <a:solidFill>
                  <a:schemeClr val="tx2"/>
                </a:solidFill>
                <a:latin typeface="Times" charset="0"/>
                <a:ea typeface="Osaka" charset="-128"/>
              </a:defRPr>
            </a:lvl8pPr>
            <a:lvl9pPr marL="1828800" algn="ctr" rtl="0" fontAlgn="base">
              <a:spcBef>
                <a:spcPct val="0"/>
              </a:spcBef>
              <a:spcAft>
                <a:spcPct val="0"/>
              </a:spcAft>
              <a:defRPr kumimoji="1" sz="4400">
                <a:solidFill>
                  <a:schemeClr val="tx2"/>
                </a:solidFill>
                <a:latin typeface="Times" charset="0"/>
                <a:ea typeface="Osaka" charset="-128"/>
              </a:defRPr>
            </a:lvl9pPr>
          </a:lstStyle>
          <a:p>
            <a:pPr algn="l" eaLnBrk="1" hangingPunct="1"/>
            <a:r>
              <a:rPr lang="ja-JP" altLang="en-US" sz="2500" kern="0" dirty="0">
                <a:solidFill>
                  <a:srgbClr val="005BAD"/>
                </a:solidFill>
                <a:latin typeface="HGP創英角ｺﾞｼｯｸUB" panose="020B0900000000000000" pitchFamily="50" charset="-128"/>
                <a:ea typeface="HGP創英角ｺﾞｼｯｸUB" panose="020B0900000000000000" pitchFamily="50" charset="-128"/>
              </a:rPr>
              <a:t>２</a:t>
            </a:r>
            <a:r>
              <a:rPr lang="en-US" altLang="ja-JP" sz="2200" kern="0" dirty="0">
                <a:solidFill>
                  <a:srgbClr val="005BAD"/>
                </a:solidFill>
                <a:latin typeface="HGP創英角ｺﾞｼｯｸUB" panose="020B0900000000000000" pitchFamily="50" charset="-128"/>
                <a:ea typeface="HGP創英角ｺﾞｼｯｸUB" panose="020B0900000000000000" pitchFamily="50" charset="-128"/>
              </a:rPr>
              <a:t>. </a:t>
            </a:r>
            <a:r>
              <a:rPr lang="ja-JP" altLang="en-US" sz="2200" kern="0" dirty="0">
                <a:solidFill>
                  <a:schemeClr val="tx1"/>
                </a:solidFill>
                <a:latin typeface="HGP創英角ｺﾞｼｯｸUB" panose="020B0900000000000000" pitchFamily="50" charset="-128"/>
                <a:ea typeface="HGP創英角ｺﾞｼｯｸUB" panose="020B0900000000000000" pitchFamily="50" charset="-128"/>
              </a:rPr>
              <a:t>納税の義務と公平な税金</a:t>
            </a:r>
          </a:p>
        </p:txBody>
      </p:sp>
      <p:grpSp>
        <p:nvGrpSpPr>
          <p:cNvPr id="10" name="グループ化 9">
            <a:extLst>
              <a:ext uri="{FF2B5EF4-FFF2-40B4-BE49-F238E27FC236}">
                <a16:creationId xmlns:a16="http://schemas.microsoft.com/office/drawing/2014/main" id="{956FBB79-15B9-22D9-AA7D-88DC10FD7C8D}"/>
              </a:ext>
            </a:extLst>
          </p:cNvPr>
          <p:cNvGrpSpPr/>
          <p:nvPr/>
        </p:nvGrpSpPr>
        <p:grpSpPr>
          <a:xfrm>
            <a:off x="-29057" y="6108718"/>
            <a:ext cx="832606" cy="749280"/>
            <a:chOff x="-35154" y="5996309"/>
            <a:chExt cx="945432" cy="850815"/>
          </a:xfrm>
        </p:grpSpPr>
        <p:sp>
          <p:nvSpPr>
            <p:cNvPr id="11" name="フリーフォーム: 図形 10">
              <a:extLst>
                <a:ext uri="{FF2B5EF4-FFF2-40B4-BE49-F238E27FC236}">
                  <a16:creationId xmlns:a16="http://schemas.microsoft.com/office/drawing/2014/main" id="{4E7BC00A-5B05-844E-1D0A-DF39A0DF4032}"/>
                </a:ext>
              </a:extLst>
            </p:cNvPr>
            <p:cNvSpPr/>
            <p:nvPr userDrawn="1"/>
          </p:nvSpPr>
          <p:spPr>
            <a:xfrm rot="5400000">
              <a:off x="29731" y="6013480"/>
              <a:ext cx="803910" cy="863377"/>
            </a:xfrm>
            <a:custGeom>
              <a:avLst/>
              <a:gdLst>
                <a:gd name="connsiteX0" fmla="*/ 0 w 803912"/>
                <a:gd name="connsiteY0" fmla="*/ 529098 h 863377"/>
                <a:gd name="connsiteX1" fmla="*/ 529098 w 803912"/>
                <a:gd name="connsiteY1" fmla="*/ 0 h 863377"/>
                <a:gd name="connsiteX2" fmla="*/ 735047 w 803912"/>
                <a:gd name="connsiteY2" fmla="*/ 41580 h 863377"/>
                <a:gd name="connsiteX3" fmla="*/ 803912 w 803912"/>
                <a:gd name="connsiteY3" fmla="*/ 78958 h 863377"/>
                <a:gd name="connsiteX4" fmla="*/ 803912 w 803912"/>
                <a:gd name="connsiteY4" fmla="*/ 863377 h 863377"/>
                <a:gd name="connsiteX5" fmla="*/ 122089 w 803912"/>
                <a:gd name="connsiteY5" fmla="*/ 863377 h 863377"/>
                <a:gd name="connsiteX6" fmla="*/ 90362 w 803912"/>
                <a:gd name="connsiteY6" fmla="*/ 824922 h 863377"/>
                <a:gd name="connsiteX7" fmla="*/ 0 w 803912"/>
                <a:gd name="connsiteY7" fmla="*/ 529098 h 863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912" h="863377">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DCF8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sp>
          <p:nvSpPr>
            <p:cNvPr id="14" name="フリーフォーム: 図形 13">
              <a:extLst>
                <a:ext uri="{FF2B5EF4-FFF2-40B4-BE49-F238E27FC236}">
                  <a16:creationId xmlns:a16="http://schemas.microsoft.com/office/drawing/2014/main" id="{4F7BC0B6-AC13-00AC-2B2C-8D337085D010}"/>
                </a:ext>
              </a:extLst>
            </p:cNvPr>
            <p:cNvSpPr/>
            <p:nvPr userDrawn="1"/>
          </p:nvSpPr>
          <p:spPr>
            <a:xfrm rot="5400000">
              <a:off x="29731" y="5966578"/>
              <a:ext cx="850815" cy="910278"/>
            </a:xfrm>
            <a:custGeom>
              <a:avLst/>
              <a:gdLst>
                <a:gd name="connsiteX0" fmla="*/ 0 w 850815"/>
                <a:gd name="connsiteY0" fmla="*/ 576000 h 910278"/>
                <a:gd name="connsiteX1" fmla="*/ 576000 w 850815"/>
                <a:gd name="connsiteY1" fmla="*/ 0 h 910278"/>
                <a:gd name="connsiteX2" fmla="*/ 800205 w 850815"/>
                <a:gd name="connsiteY2" fmla="*/ 45266 h 910278"/>
                <a:gd name="connsiteX3" fmla="*/ 850815 w 850815"/>
                <a:gd name="connsiteY3" fmla="*/ 72735 h 910278"/>
                <a:gd name="connsiteX4" fmla="*/ 850815 w 850815"/>
                <a:gd name="connsiteY4" fmla="*/ 125859 h 910278"/>
                <a:gd name="connsiteX5" fmla="*/ 781950 w 850815"/>
                <a:gd name="connsiteY5" fmla="*/ 88481 h 910278"/>
                <a:gd name="connsiteX6" fmla="*/ 576001 w 850815"/>
                <a:gd name="connsiteY6" fmla="*/ 46901 h 910278"/>
                <a:gd name="connsiteX7" fmla="*/ 46903 w 850815"/>
                <a:gd name="connsiteY7" fmla="*/ 575999 h 910278"/>
                <a:gd name="connsiteX8" fmla="*/ 137265 w 850815"/>
                <a:gd name="connsiteY8" fmla="*/ 871823 h 910278"/>
                <a:gd name="connsiteX9" fmla="*/ 168992 w 850815"/>
                <a:gd name="connsiteY9" fmla="*/ 910278 h 910278"/>
                <a:gd name="connsiteX10" fmla="*/ 108463 w 850815"/>
                <a:gd name="connsiteY10" fmla="*/ 910278 h 910278"/>
                <a:gd name="connsiteX11" fmla="*/ 98372 w 850815"/>
                <a:gd name="connsiteY11" fmla="*/ 898047 h 910278"/>
                <a:gd name="connsiteX12" fmla="*/ 0 w 850815"/>
                <a:gd name="connsiteY12" fmla="*/ 576000 h 91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815" h="910278">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005BAD"/>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5" name="テキスト ボックス 14">
              <a:extLst>
                <a:ext uri="{FF2B5EF4-FFF2-40B4-BE49-F238E27FC236}">
                  <a16:creationId xmlns:a16="http://schemas.microsoft.com/office/drawing/2014/main" id="{BECF111A-5B32-31BD-8E1F-45B9B286F003}"/>
                </a:ext>
              </a:extLst>
            </p:cNvPr>
            <p:cNvSpPr txBox="1"/>
            <p:nvPr userDrawn="1"/>
          </p:nvSpPr>
          <p:spPr>
            <a:xfrm>
              <a:off x="-35154" y="6181034"/>
              <a:ext cx="825671" cy="584775"/>
            </a:xfrm>
            <a:prstGeom prst="rect">
              <a:avLst/>
            </a:prstGeom>
            <a:noFill/>
          </p:spPr>
          <p:txBody>
            <a:bodyPr wrap="square" rtlCol="0">
              <a:noAutofit/>
            </a:bodyPr>
            <a:lstStyle/>
            <a:p>
              <a:pPr algn="ctr"/>
              <a:r>
                <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rPr>
                <a:t>もっと</a:t>
              </a:r>
              <a:endParaRPr kumimoji="1" lang="en-US" altLang="ja-JP" sz="1400" b="1" i="0" spc="50" baseline="0" dirty="0">
                <a:solidFill>
                  <a:srgbClr val="005BAD"/>
                </a:solidFill>
                <a:latin typeface="ＭＳ Ｐゴシック" panose="020B0600070205080204" pitchFamily="50" charset="-128"/>
                <a:ea typeface="ＭＳ Ｐゴシック" panose="020B0600070205080204" pitchFamily="50" charset="-128"/>
              </a:endParaRPr>
            </a:p>
            <a:p>
              <a:pPr algn="ctr"/>
              <a:r>
                <a:rPr lang="ja-JP" altLang="en-US" sz="1400" b="1" spc="50" dirty="0">
                  <a:solidFill>
                    <a:srgbClr val="005BAD"/>
                  </a:solidFill>
                  <a:latin typeface="ＭＳ Ｐゴシック" panose="020B0600070205080204" pitchFamily="50" charset="-128"/>
                  <a:ea typeface="ＭＳ Ｐゴシック" panose="020B0600070205080204" pitchFamily="50" charset="-128"/>
                </a:rPr>
                <a:t>詳しく</a:t>
              </a:r>
              <a:endParaRPr kumimoji="1" lang="ja-JP" altLang="en-US" sz="1400" b="1" i="0" spc="50" baseline="0" dirty="0">
                <a:solidFill>
                  <a:srgbClr val="005BAD"/>
                </a:solidFill>
                <a:latin typeface="ＭＳ Ｐゴシック" panose="020B0600070205080204" pitchFamily="50" charset="-128"/>
                <a:ea typeface="ＭＳ Ｐゴシック" panose="020B0600070205080204" pitchFamily="50" charset="-128"/>
              </a:endParaRPr>
            </a:p>
          </p:txBody>
        </p:sp>
      </p:grpSp>
      <p:pic>
        <p:nvPicPr>
          <p:cNvPr id="4" name="Picture 29">
            <a:extLst>
              <a:ext uri="{FF2B5EF4-FFF2-40B4-BE49-F238E27FC236}">
                <a16:creationId xmlns:a16="http://schemas.microsoft.com/office/drawing/2014/main" id="{5C77E564-670F-097E-F4DF-D2832137B38D}"/>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54"/>
          <a:stretch/>
        </p:blipFill>
        <p:spPr bwMode="auto">
          <a:xfrm>
            <a:off x="7002898" y="2775775"/>
            <a:ext cx="1522642" cy="1652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正方形/長方形 5">
            <a:extLst>
              <a:ext uri="{FF2B5EF4-FFF2-40B4-BE49-F238E27FC236}">
                <a16:creationId xmlns:a16="http://schemas.microsoft.com/office/drawing/2014/main" id="{C2036ED9-75DB-90BD-464A-87108865CEA0}"/>
              </a:ext>
            </a:extLst>
          </p:cNvPr>
          <p:cNvSpPr/>
          <p:nvPr/>
        </p:nvSpPr>
        <p:spPr bwMode="auto">
          <a:xfrm>
            <a:off x="3857314" y="5445574"/>
            <a:ext cx="4858294" cy="639766"/>
          </a:xfrm>
          <a:prstGeom prst="rect">
            <a:avLst/>
          </a:prstGeom>
          <a:noFill/>
          <a:ln>
            <a:noFill/>
          </a:ln>
          <a:effectLst/>
        </p:spPr>
        <p:txBody>
          <a:bodyPr wrap="none" anchor="ctr"/>
          <a:lstStyle/>
          <a:p>
            <a:pPr algn="ctr">
              <a:spcBef>
                <a:spcPts val="0"/>
              </a:spcBef>
              <a:spcAft>
                <a:spcPts val="500"/>
              </a:spcAft>
            </a:pPr>
            <a:r>
              <a:rPr lang="ja-JP" altLang="en-US" sz="2800" dirty="0">
                <a:solidFill>
                  <a:srgbClr val="005BAD"/>
                </a:solidFill>
                <a:latin typeface="HGPｺﾞｼｯｸE" panose="020B0900000000000000" pitchFamily="50" charset="-128"/>
                <a:ea typeface="HGPｺﾞｼｯｸE" panose="020B0900000000000000" pitchFamily="50" charset="-128"/>
              </a:rPr>
              <a:t>⇒ワークに取り組んで考えてみよう！</a:t>
            </a:r>
          </a:p>
        </p:txBody>
      </p:sp>
      <p:pic>
        <p:nvPicPr>
          <p:cNvPr id="9" name="図 8" descr="挿絵 が含まれている画像&#10;&#10;自動的に生成された説明">
            <a:extLst>
              <a:ext uri="{FF2B5EF4-FFF2-40B4-BE49-F238E27FC236}">
                <a16:creationId xmlns:a16="http://schemas.microsoft.com/office/drawing/2014/main" id="{DDC07CFA-AD97-0287-180E-D66127F165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8081" y="4306503"/>
            <a:ext cx="1824426" cy="1184508"/>
          </a:xfrm>
          <a:prstGeom prst="rect">
            <a:avLst/>
          </a:prstGeom>
        </p:spPr>
      </p:pic>
      <p:grpSp>
        <p:nvGrpSpPr>
          <p:cNvPr id="23" name="グループ化 22">
            <a:extLst>
              <a:ext uri="{FF2B5EF4-FFF2-40B4-BE49-F238E27FC236}">
                <a16:creationId xmlns:a16="http://schemas.microsoft.com/office/drawing/2014/main" id="{D4542E86-1146-EEBB-4B87-253481BB5AE3}"/>
              </a:ext>
            </a:extLst>
          </p:cNvPr>
          <p:cNvGrpSpPr/>
          <p:nvPr/>
        </p:nvGrpSpPr>
        <p:grpSpPr>
          <a:xfrm>
            <a:off x="818081" y="2655421"/>
            <a:ext cx="6052981" cy="1423960"/>
            <a:chOff x="818081" y="2552178"/>
            <a:chExt cx="6052981" cy="1423960"/>
          </a:xfrm>
        </p:grpSpPr>
        <p:sp>
          <p:nvSpPr>
            <p:cNvPr id="32" name="四角形: 角を丸くする 31">
              <a:extLst>
                <a:ext uri="{FF2B5EF4-FFF2-40B4-BE49-F238E27FC236}">
                  <a16:creationId xmlns:a16="http://schemas.microsoft.com/office/drawing/2014/main" id="{6F45DED2-FCAB-417D-8742-560F58EA20F9}"/>
                </a:ext>
              </a:extLst>
            </p:cNvPr>
            <p:cNvSpPr/>
            <p:nvPr/>
          </p:nvSpPr>
          <p:spPr bwMode="auto">
            <a:xfrm>
              <a:off x="818081" y="2552178"/>
              <a:ext cx="6052981" cy="1034979"/>
            </a:xfrm>
            <a:prstGeom prst="roundRect">
              <a:avLst>
                <a:gd name="adj" fmla="val 9305"/>
              </a:avLst>
            </a:prstGeom>
            <a:solidFill>
              <a:srgbClr val="CEECFE"/>
            </a:solidFill>
            <a:ln>
              <a:noFill/>
            </a:ln>
            <a:effectLst/>
          </p:spPr>
          <p:txBody>
            <a:bodyPr wrap="none" anchor="ctr"/>
            <a:lstStyle/>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納税の義務を果たしてもらうためには、</a:t>
              </a:r>
              <a:endParaRPr lang="en-US" altLang="ja-JP" sz="2400" dirty="0">
                <a:latin typeface="HGPｺﾞｼｯｸE" panose="020B0900000000000000" pitchFamily="50" charset="-128"/>
                <a:ea typeface="HGPｺﾞｼｯｸE" panose="020B0900000000000000" pitchFamily="50" charset="-128"/>
              </a:endParaRPr>
            </a:p>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国民の</a:t>
              </a:r>
              <a:r>
                <a:rPr lang="ja-JP" altLang="en-US" sz="2800" b="1" dirty="0">
                  <a:solidFill>
                    <a:srgbClr val="005BAD"/>
                  </a:solidFill>
                  <a:latin typeface="HGPｺﾞｼｯｸE" panose="020B0900000000000000" pitchFamily="50" charset="-128"/>
                  <a:ea typeface="HGPｺﾞｼｯｸE" panose="020B0900000000000000" pitchFamily="50" charset="-128"/>
                </a:rPr>
                <a:t>公平感（納得感）</a:t>
              </a:r>
              <a:r>
                <a:rPr lang="ja-JP" altLang="en-US" sz="2400" dirty="0">
                  <a:latin typeface="HGPｺﾞｼｯｸE" panose="020B0900000000000000" pitchFamily="50" charset="-128"/>
                  <a:ea typeface="HGPｺﾞｼｯｸE" panose="020B0900000000000000" pitchFamily="50" charset="-128"/>
                </a:rPr>
                <a:t>が必要です。</a:t>
              </a:r>
            </a:p>
          </p:txBody>
        </p:sp>
        <p:sp>
          <p:nvSpPr>
            <p:cNvPr id="12" name="フリーフォーム: 図形 11">
              <a:extLst>
                <a:ext uri="{FF2B5EF4-FFF2-40B4-BE49-F238E27FC236}">
                  <a16:creationId xmlns:a16="http://schemas.microsoft.com/office/drawing/2014/main" id="{40367F71-6AE6-23DB-9FC0-91783ABC214E}"/>
                </a:ext>
              </a:extLst>
            </p:cNvPr>
            <p:cNvSpPr/>
            <p:nvPr/>
          </p:nvSpPr>
          <p:spPr bwMode="auto">
            <a:xfrm>
              <a:off x="5939793" y="3433527"/>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2400">
                <a:latin typeface="HGPｺﾞｼｯｸE" panose="020B0900000000000000" pitchFamily="50" charset="-128"/>
                <a:ea typeface="HGPｺﾞｼｯｸE" panose="020B0900000000000000" pitchFamily="50" charset="-128"/>
              </a:endParaRPr>
            </a:p>
          </p:txBody>
        </p:sp>
      </p:grpSp>
      <p:grpSp>
        <p:nvGrpSpPr>
          <p:cNvPr id="21" name="グループ化 20">
            <a:extLst>
              <a:ext uri="{FF2B5EF4-FFF2-40B4-BE49-F238E27FC236}">
                <a16:creationId xmlns:a16="http://schemas.microsoft.com/office/drawing/2014/main" id="{13ACF762-BE14-2D74-5FD0-0E7DD216990E}"/>
              </a:ext>
            </a:extLst>
          </p:cNvPr>
          <p:cNvGrpSpPr/>
          <p:nvPr/>
        </p:nvGrpSpPr>
        <p:grpSpPr>
          <a:xfrm>
            <a:off x="2842617" y="4519039"/>
            <a:ext cx="4676479" cy="851784"/>
            <a:chOff x="2575220" y="4314812"/>
            <a:chExt cx="4676479" cy="851784"/>
          </a:xfrm>
        </p:grpSpPr>
        <p:sp>
          <p:nvSpPr>
            <p:cNvPr id="33" name="四角形: 角を丸くする 32">
              <a:extLst>
                <a:ext uri="{FF2B5EF4-FFF2-40B4-BE49-F238E27FC236}">
                  <a16:creationId xmlns:a16="http://schemas.microsoft.com/office/drawing/2014/main" id="{F39B3E08-0D7C-4AFD-8529-17382ED684FC}"/>
                </a:ext>
              </a:extLst>
            </p:cNvPr>
            <p:cNvSpPr/>
            <p:nvPr/>
          </p:nvSpPr>
          <p:spPr bwMode="auto">
            <a:xfrm>
              <a:off x="2575220" y="4314812"/>
              <a:ext cx="4676479" cy="618347"/>
            </a:xfrm>
            <a:prstGeom prst="roundRect">
              <a:avLst/>
            </a:prstGeom>
            <a:solidFill>
              <a:srgbClr val="CEECFE"/>
            </a:solidFill>
            <a:ln>
              <a:noFill/>
            </a:ln>
            <a:effectLst/>
          </p:spPr>
          <p:txBody>
            <a:bodyPr wrap="none" anchor="ctr"/>
            <a:lstStyle/>
            <a:p>
              <a:pPr algn="ctr">
                <a:spcBef>
                  <a:spcPts val="0"/>
                </a:spcBef>
                <a:spcAft>
                  <a:spcPts val="500"/>
                </a:spcAft>
              </a:pPr>
              <a:r>
                <a:rPr lang="ja-JP" altLang="en-US" sz="2400" dirty="0">
                  <a:latin typeface="HGPｺﾞｼｯｸE" panose="020B0900000000000000" pitchFamily="50" charset="-128"/>
                  <a:ea typeface="HGPｺﾞｼｯｸE" panose="020B0900000000000000" pitchFamily="50" charset="-128"/>
                </a:rPr>
                <a:t>公平感とは？？</a:t>
              </a:r>
              <a:endParaRPr lang="en-US" altLang="ja-JP" sz="2400" dirty="0">
                <a:latin typeface="HGPｺﾞｼｯｸE" panose="020B0900000000000000" pitchFamily="50" charset="-128"/>
                <a:ea typeface="HGPｺﾞｼｯｸE" panose="020B0900000000000000" pitchFamily="50" charset="-128"/>
              </a:endParaRPr>
            </a:p>
          </p:txBody>
        </p:sp>
        <p:sp>
          <p:nvSpPr>
            <p:cNvPr id="13" name="フリーフォーム: 図形 12">
              <a:extLst>
                <a:ext uri="{FF2B5EF4-FFF2-40B4-BE49-F238E27FC236}">
                  <a16:creationId xmlns:a16="http://schemas.microsoft.com/office/drawing/2014/main" id="{19D0B15B-F021-E6FB-F108-D405A30D3D19}"/>
                </a:ext>
              </a:extLst>
            </p:cNvPr>
            <p:cNvSpPr/>
            <p:nvPr/>
          </p:nvSpPr>
          <p:spPr bwMode="auto">
            <a:xfrm flipH="1">
              <a:off x="2705985" y="4623985"/>
              <a:ext cx="693337" cy="542611"/>
            </a:xfrm>
            <a:custGeom>
              <a:avLst/>
              <a:gdLst>
                <a:gd name="connsiteX0" fmla="*/ 0 w 693337"/>
                <a:gd name="connsiteY0" fmla="*/ 145701 h 542611"/>
                <a:gd name="connsiteX1" fmla="*/ 0 w 693337"/>
                <a:gd name="connsiteY1" fmla="*/ 145701 h 542611"/>
                <a:gd name="connsiteX2" fmla="*/ 693337 w 693337"/>
                <a:gd name="connsiteY2" fmla="*/ 542611 h 542611"/>
                <a:gd name="connsiteX3" fmla="*/ 567732 w 693337"/>
                <a:gd name="connsiteY3" fmla="*/ 0 h 542611"/>
                <a:gd name="connsiteX4" fmla="*/ 0 w 693337"/>
                <a:gd name="connsiteY4" fmla="*/ 145701 h 5426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337" h="542611">
                  <a:moveTo>
                    <a:pt x="0" y="145701"/>
                  </a:moveTo>
                  <a:lnTo>
                    <a:pt x="0" y="145701"/>
                  </a:lnTo>
                  <a:lnTo>
                    <a:pt x="693337" y="542611"/>
                  </a:lnTo>
                  <a:lnTo>
                    <a:pt x="567732" y="0"/>
                  </a:lnTo>
                  <a:lnTo>
                    <a:pt x="0" y="145701"/>
                  </a:lnTo>
                  <a:close/>
                </a:path>
              </a:pathLst>
            </a:custGeom>
            <a:solidFill>
              <a:srgbClr val="CEECFE"/>
            </a:solidFill>
            <a:ln>
              <a:noFill/>
            </a:ln>
            <a:effectLst/>
          </p:spPr>
          <p:txBody>
            <a:bodyPr wrap="none" anchor="ctr"/>
            <a:lstStyle/>
            <a:p>
              <a:pPr algn="ctr">
                <a:spcBef>
                  <a:spcPts val="0"/>
                </a:spcBef>
                <a:spcAft>
                  <a:spcPts val="500"/>
                </a:spcAft>
              </a:pPr>
              <a:endParaRPr lang="ja-JP" altLang="en-US" sz="2400">
                <a:latin typeface="HGPｺﾞｼｯｸE" panose="020B0900000000000000" pitchFamily="50" charset="-128"/>
                <a:ea typeface="HGPｺﾞｼｯｸE" panose="020B0900000000000000" pitchFamily="50" charset="-128"/>
              </a:endParaRPr>
            </a:p>
          </p:txBody>
        </p:sp>
      </p:grpSp>
    </p:spTree>
    <p:extLst>
      <p:ext uri="{BB962C8B-B14F-4D97-AF65-F5344CB8AC3E}">
        <p14:creationId xmlns:p14="http://schemas.microsoft.com/office/powerpoint/2010/main" val="377489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291"/>
                                        </p:tgtEl>
                                        <p:attrNameLst>
                                          <p:attrName>style.visibility</p:attrName>
                                        </p:attrNameLst>
                                      </p:cBhvr>
                                      <p:to>
                                        <p:strVal val="visible"/>
                                      </p:to>
                                    </p:set>
                                    <p:animEffect transition="in" filter="fade">
                                      <p:cBhvr>
                                        <p:cTn id="7" dur="500"/>
                                        <p:tgtEl>
                                          <p:spTgt spid="122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800"/>
                                        <p:tgtEl>
                                          <p:spTgt spid="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600"/>
                                        <p:tgtEl>
                                          <p:spTgt spid="4"/>
                                        </p:tgtEl>
                                      </p:cBhvr>
                                    </p:animEffect>
                                    <p:anim calcmode="lin" valueType="num">
                                      <p:cBhvr>
                                        <p:cTn id="21" dur="600" fill="hold"/>
                                        <p:tgtEl>
                                          <p:spTgt spid="4"/>
                                        </p:tgtEl>
                                        <p:attrNameLst>
                                          <p:attrName>ppt_x</p:attrName>
                                        </p:attrNameLst>
                                      </p:cBhvr>
                                      <p:tavLst>
                                        <p:tav tm="0">
                                          <p:val>
                                            <p:strVal val="#ppt_x"/>
                                          </p:val>
                                        </p:tav>
                                        <p:tav tm="100000">
                                          <p:val>
                                            <p:strVal val="#ppt_x"/>
                                          </p:val>
                                        </p:tav>
                                      </p:tavLst>
                                    </p:anim>
                                    <p:anim calcmode="lin" valueType="num">
                                      <p:cBhvr>
                                        <p:cTn id="22" dur="6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600"/>
                            </p:stCondLst>
                            <p:childTnLst>
                              <p:par>
                                <p:cTn id="24" presetID="10" presetClass="entr" presetSubtype="0" fill="hold"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750"/>
                                        <p:tgtEl>
                                          <p:spTgt spid="2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600"/>
                                        <p:tgtEl>
                                          <p:spTgt spid="9"/>
                                        </p:tgtEl>
                                      </p:cBhvr>
                                    </p:animEffect>
                                    <p:anim calcmode="lin" valueType="num">
                                      <p:cBhvr>
                                        <p:cTn id="32" dur="600" fill="hold"/>
                                        <p:tgtEl>
                                          <p:spTgt spid="9"/>
                                        </p:tgtEl>
                                        <p:attrNameLst>
                                          <p:attrName>ppt_x</p:attrName>
                                        </p:attrNameLst>
                                      </p:cBhvr>
                                      <p:tavLst>
                                        <p:tav tm="0">
                                          <p:val>
                                            <p:strVal val="#ppt_x"/>
                                          </p:val>
                                        </p:tav>
                                        <p:tav tm="100000">
                                          <p:val>
                                            <p:strVal val="#ppt_x"/>
                                          </p:val>
                                        </p:tav>
                                      </p:tavLst>
                                    </p:anim>
                                    <p:anim calcmode="lin" valueType="num">
                                      <p:cBhvr>
                                        <p:cTn id="33" dur="6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600"/>
                            </p:stCondLst>
                            <p:childTnLst>
                              <p:par>
                                <p:cTn id="35" presetID="10" presetClass="entr" presetSubtype="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500"/>
                                        <p:tgtEl>
                                          <p:spTgt spid="21"/>
                                        </p:tgtEl>
                                      </p:cBhvr>
                                    </p:animEffect>
                                  </p:childTnLst>
                                </p:cTn>
                              </p:par>
                            </p:childTnLst>
                          </p:cTn>
                        </p:par>
                        <p:par>
                          <p:cTn id="38" fill="hold">
                            <p:stCondLst>
                              <p:cond delay="1100"/>
                            </p:stCondLst>
                            <p:childTnLst>
                              <p:par>
                                <p:cTn id="39" presetID="32" presetClass="emph" presetSubtype="0" fill="hold" nodeType="afterEffect">
                                  <p:stCondLst>
                                    <p:cond delay="0"/>
                                  </p:stCondLst>
                                  <p:childTnLst>
                                    <p:animRot by="120000">
                                      <p:cBhvr>
                                        <p:cTn id="40" dur="50" fill="hold">
                                          <p:stCondLst>
                                            <p:cond delay="0"/>
                                          </p:stCondLst>
                                        </p:cTn>
                                        <p:tgtEl>
                                          <p:spTgt spid="9"/>
                                        </p:tgtEl>
                                        <p:attrNameLst>
                                          <p:attrName>r</p:attrName>
                                        </p:attrNameLst>
                                      </p:cBhvr>
                                    </p:animRot>
                                    <p:animRot by="-240000">
                                      <p:cBhvr>
                                        <p:cTn id="41" dur="100" fill="hold">
                                          <p:stCondLst>
                                            <p:cond delay="100"/>
                                          </p:stCondLst>
                                        </p:cTn>
                                        <p:tgtEl>
                                          <p:spTgt spid="9"/>
                                        </p:tgtEl>
                                        <p:attrNameLst>
                                          <p:attrName>r</p:attrName>
                                        </p:attrNameLst>
                                      </p:cBhvr>
                                    </p:animRot>
                                    <p:animRot by="240000">
                                      <p:cBhvr>
                                        <p:cTn id="42" dur="100" fill="hold">
                                          <p:stCondLst>
                                            <p:cond delay="200"/>
                                          </p:stCondLst>
                                        </p:cTn>
                                        <p:tgtEl>
                                          <p:spTgt spid="9"/>
                                        </p:tgtEl>
                                        <p:attrNameLst>
                                          <p:attrName>r</p:attrName>
                                        </p:attrNameLst>
                                      </p:cBhvr>
                                    </p:animRot>
                                    <p:animRot by="-240000">
                                      <p:cBhvr>
                                        <p:cTn id="43" dur="100" fill="hold">
                                          <p:stCondLst>
                                            <p:cond delay="300"/>
                                          </p:stCondLst>
                                        </p:cTn>
                                        <p:tgtEl>
                                          <p:spTgt spid="9"/>
                                        </p:tgtEl>
                                        <p:attrNameLst>
                                          <p:attrName>r</p:attrName>
                                        </p:attrNameLst>
                                      </p:cBhvr>
                                    </p:animRot>
                                    <p:animRot by="120000">
                                      <p:cBhvr>
                                        <p:cTn id="44" dur="100" fill="hold">
                                          <p:stCondLst>
                                            <p:cond delay="400"/>
                                          </p:stCondLst>
                                        </p:cTn>
                                        <p:tgtEl>
                                          <p:spTgt spid="9"/>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1"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500"/>
                            </p:stCondLst>
                            <p:childTnLst>
                              <p:par>
                                <p:cTn id="51" presetID="26" presetClass="emph" presetSubtype="0" fill="hold" grpId="0" nodeType="afterEffect">
                                  <p:stCondLst>
                                    <p:cond delay="300"/>
                                  </p:stCondLst>
                                  <p:childTnLst>
                                    <p:animEffect transition="out" filter="fade">
                                      <p:cBhvr>
                                        <p:cTn id="52" dur="600" tmFilter="0, 0; .2, .5; .8, .5; 1, 0"/>
                                        <p:tgtEl>
                                          <p:spTgt spid="6"/>
                                        </p:tgtEl>
                                      </p:cBhvr>
                                    </p:animEffect>
                                    <p:animScale>
                                      <p:cBhvr>
                                        <p:cTn id="53" dur="3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p:bldP spid="19" grpId="0"/>
      <p:bldP spid="6" grpId="0"/>
      <p:bldP spid="6" grpId="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7|0.9|0.8|0.7"/>
</p:tagLst>
</file>

<file path=ppt/tags/tag2.xml><?xml version="1.0" encoding="utf-8"?>
<p:tagLst xmlns:a="http://schemas.openxmlformats.org/drawingml/2006/main" xmlns:r="http://schemas.openxmlformats.org/officeDocument/2006/relationships" xmlns:p="http://schemas.openxmlformats.org/presentationml/2006/main">
  <p:tag name="TIMING" val="|0.7|0.9|0.8|0.7"/>
</p:tagLst>
</file>

<file path=ppt/tags/tag3.xml><?xml version="1.0" encoding="utf-8"?>
<p:tagLst xmlns:a="http://schemas.openxmlformats.org/drawingml/2006/main" xmlns:r="http://schemas.openxmlformats.org/officeDocument/2006/relationships" xmlns:p="http://schemas.openxmlformats.org/presentationml/2006/main">
  <p:tag name="TIMING" val="|0.7|0.9|0.8|0.7"/>
</p:tagLst>
</file>

<file path=ppt/tags/tag4.xml><?xml version="1.0" encoding="utf-8"?>
<p:tagLst xmlns:a="http://schemas.openxmlformats.org/drawingml/2006/main" xmlns:r="http://schemas.openxmlformats.org/officeDocument/2006/relationships" xmlns:p="http://schemas.openxmlformats.org/presentationml/2006/main">
  <p:tag name="TIMING" val="|1.1"/>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12">
      <a:majorFont>
        <a:latin typeface="Arial"/>
        <a:ea typeface="HGPｺﾞｼｯｸE"/>
        <a:cs typeface=""/>
      </a:majorFont>
      <a:minorFont>
        <a:latin typeface="Arial"/>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ユーザー定義 8">
      <a:majorFont>
        <a:latin typeface="Arial"/>
        <a:ea typeface="HGPｺﾞｼｯｸE"/>
        <a:cs typeface=""/>
      </a:majorFont>
      <a:minorFont>
        <a:latin typeface="Arial"/>
        <a:ea typeface="HGPｺﾞｼｯｸ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7A217E08946B6C4B85EDC662FC36E188" ma:contentTypeVersion="1" ma:contentTypeDescription="新しいドキュメントを作成します。" ma:contentTypeScope="" ma:versionID="8a241f6a7f9aeaef788d7d62d57b1c4b">
  <xsd:schema xmlns:xsd="http://www.w3.org/2001/XMLSchema" xmlns:xs="http://www.w3.org/2001/XMLSchema" xmlns:p="http://schemas.microsoft.com/office/2006/metadata/properties" xmlns:ns2="8fe4d1f7-9dac-473b-bde5-951e1cbc35f9" targetNamespace="http://schemas.microsoft.com/office/2006/metadata/properties" ma:root="true" ma:fieldsID="807f183524838323c146851159054393" ns2:_="">
    <xsd:import namespace="8fe4d1f7-9dac-473b-bde5-951e1cbc35f9"/>
    <xsd:element name="properties">
      <xsd:complexType>
        <xsd:sequence>
          <xsd:element name="documentManagement">
            <xsd:complexType>
              <xsd:all>
                <xsd:element ref="ns2:_x8aac__x660e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e4d1f7-9dac-473b-bde5-951e1cbc35f9" elementFormDefault="qualified">
    <xsd:import namespace="http://schemas.microsoft.com/office/2006/documentManagement/types"/>
    <xsd:import namespace="http://schemas.microsoft.com/office/infopath/2007/PartnerControls"/>
    <xsd:element name="_x8aac__x660e_" ma:index="8" nillable="true" ma:displayName="説明" ma:internalName="_x8aac__x660e_">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x8aac__x660e_ xmlns="8fe4d1f7-9dac-473b-bde5-951e1cbc35f9" xsi:nil="true"/>
  </documentManagement>
</p:properties>
</file>

<file path=customXml/itemProps1.xml><?xml version="1.0" encoding="utf-8"?>
<ds:datastoreItem xmlns:ds="http://schemas.openxmlformats.org/officeDocument/2006/customXml" ds:itemID="{04FB32A4-64E6-487D-B74B-5DA76832B5CA}">
  <ds:schemaRefs>
    <ds:schemaRef ds:uri="http://schemas.microsoft.com/sharepoint/v3/contenttype/forms"/>
  </ds:schemaRefs>
</ds:datastoreItem>
</file>

<file path=customXml/itemProps2.xml><?xml version="1.0" encoding="utf-8"?>
<ds:datastoreItem xmlns:ds="http://schemas.openxmlformats.org/officeDocument/2006/customXml" ds:itemID="{CA9D49DD-EE94-43DA-8EB2-AF8E857440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e4d1f7-9dac-473b-bde5-951e1cbc35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D8AAD9-E590-4290-A363-413F466E722A}">
  <ds:schemaRefs>
    <ds:schemaRef ds:uri="http://www.w3.org/XML/1998/namespace"/>
    <ds:schemaRef ds:uri="http://purl.org/dc/elements/1.1/"/>
    <ds:schemaRef ds:uri="http://schemas.openxmlformats.org/package/2006/metadata/core-properties"/>
    <ds:schemaRef ds:uri="8fe4d1f7-9dac-473b-bde5-951e1cbc35f9"/>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3165</Words>
  <Application>Microsoft Office PowerPoint</Application>
  <PresentationFormat>画面に合わせる (4:3)</PresentationFormat>
  <Paragraphs>534</Paragraphs>
  <Slides>25</Slides>
  <Notes>17</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25</vt:i4>
      </vt:variant>
    </vt:vector>
  </HeadingPairs>
  <TitlesOfParts>
    <vt:vector size="32" baseType="lpstr">
      <vt:lpstr>HGPｺﾞｼｯｸM</vt:lpstr>
      <vt:lpstr>Arial</vt:lpstr>
      <vt:lpstr>HGPｺﾞｼｯｸE</vt:lpstr>
      <vt:lpstr>HGP創英角ｺﾞｼｯｸUB</vt:lpstr>
      <vt:lpstr>Wingdings</vt:lpstr>
      <vt:lpstr>ＭＳ Ｐゴシック</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2024-03-27T07:15:31Z</dcterms:created>
  <dcterms:modified xsi:type="dcterms:W3CDTF">2026-04-02T02:01:31Z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0x0101007A217E08946B6C4B85EDC662FC36E188</vt:lpwstr>
  </property>
</Properties>
</file>