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0"/>
  </p:notesMasterIdLst>
  <p:handoutMasterIdLst>
    <p:handoutMasterId r:id="rId31"/>
  </p:handoutMasterIdLst>
  <p:sldIdLst>
    <p:sldId id="1184" r:id="rId5"/>
    <p:sldId id="1169" r:id="rId6"/>
    <p:sldId id="305" r:id="rId7"/>
    <p:sldId id="1172" r:id="rId8"/>
    <p:sldId id="1176" r:id="rId9"/>
    <p:sldId id="1191" r:id="rId10"/>
    <p:sldId id="1192" r:id="rId11"/>
    <p:sldId id="1170" r:id="rId12"/>
    <p:sldId id="483" r:id="rId13"/>
    <p:sldId id="1174" r:id="rId14"/>
    <p:sldId id="1175" r:id="rId15"/>
    <p:sldId id="303" r:id="rId16"/>
    <p:sldId id="1178" r:id="rId17"/>
    <p:sldId id="1188" r:id="rId18"/>
    <p:sldId id="1194" r:id="rId19"/>
    <p:sldId id="1196" r:id="rId20"/>
    <p:sldId id="1206" r:id="rId21"/>
    <p:sldId id="1205" r:id="rId22"/>
    <p:sldId id="1198" r:id="rId23"/>
    <p:sldId id="1204" r:id="rId24"/>
    <p:sldId id="1203" r:id="rId25"/>
    <p:sldId id="1185" r:id="rId26"/>
    <p:sldId id="1186" r:id="rId27"/>
    <p:sldId id="328" r:id="rId28"/>
    <p:sldId id="1173" r:id="rId29"/>
  </p:sldIdLst>
  <p:sldSz cx="9144000" cy="6858000" type="screen4x3"/>
  <p:notesSz cx="6735763" cy="9866313"/>
  <p:embeddedFontLst>
    <p:embeddedFont>
      <p:font typeface="HGPｺﾞｼｯｸE" panose="020B0900000000000000" pitchFamily="50" charset="-128"/>
      <p:regular r:id="rId32"/>
    </p:embeddedFont>
    <p:embeddedFont>
      <p:font typeface="HGPｺﾞｼｯｸM" panose="020B0600000000000000" pitchFamily="50" charset="-128"/>
      <p:regular r:id="rId33"/>
    </p:embeddedFont>
    <p:embeddedFont>
      <p:font typeface="HGP創英角ｺﾞｼｯｸUB" panose="020B0900000000000000" pitchFamily="50" charset="-128"/>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212"/>
    <a:srgbClr val="005BAD"/>
    <a:srgbClr val="9B4D0D"/>
    <a:srgbClr val="FF66CC"/>
    <a:srgbClr val="FF99CC"/>
    <a:srgbClr val="FF7C80"/>
    <a:srgbClr val="E83030"/>
    <a:srgbClr val="EE3030"/>
    <a:srgbClr val="E6E6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1701C-938F-4E0D-8278-251F8116D896}" v="1" dt="2026-04-02T02:02:37.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9" autoAdjust="0"/>
    <p:restoredTop sz="94129" autoAdjust="0"/>
  </p:normalViewPr>
  <p:slideViewPr>
    <p:cSldViewPr snapToGrid="0">
      <p:cViewPr varScale="1">
        <p:scale>
          <a:sx n="66" d="100"/>
          <a:sy n="66" d="100"/>
        </p:scale>
        <p:origin x="992" y="36"/>
      </p:cViewPr>
      <p:guideLst>
        <p:guide orient="horz"/>
        <p:guide pos="5760"/>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2026/4/2</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2026/4/2</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22</a:t>
            </a:fld>
            <a:endParaRPr kumimoji="1" lang="ja-JP" altLang="en-US" dirty="0"/>
          </a:p>
        </p:txBody>
      </p:sp>
    </p:spTree>
    <p:extLst>
      <p:ext uri="{BB962C8B-B14F-4D97-AF65-F5344CB8AC3E}">
        <p14:creationId xmlns:p14="http://schemas.microsoft.com/office/powerpoint/2010/main" val="269407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13448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9</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8.png"/><Relationship Id="rId5" Type="http://schemas.openxmlformats.org/officeDocument/2006/relationships/hyperlink" Target="https://www.pref.miyazaki.lg.jp/" TargetMode="Externa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53.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0319" y="6084517"/>
            <a:ext cx="3338414" cy="330860"/>
          </a:xfrm>
          <a:prstGeom prst="rect">
            <a:avLst/>
          </a:prstGeom>
          <a:noFill/>
        </p:spPr>
        <p:txBody>
          <a:bodyPr vert="horz" wrap="none" rtlCol="0">
            <a:spAutoFit/>
          </a:bodyPr>
          <a:lstStyle/>
          <a:p>
            <a:r>
              <a:rPr lang="ja-JP" altLang="en-US" sz="1550" spc="-10" dirty="0">
                <a:solidFill>
                  <a:srgbClr val="005BAD"/>
                </a:solidFill>
                <a:latin typeface="+mn-ea"/>
                <a:ea typeface="+mn-ea"/>
              </a:rPr>
              <a:t>令和８年度版 </a:t>
            </a:r>
            <a:r>
              <a:rPr kumimoji="1" lang="ja-JP" altLang="en-US" sz="1550" spc="-10" dirty="0">
                <a:solidFill>
                  <a:srgbClr val="005BAD"/>
                </a:solidFill>
                <a:latin typeface="+mn-ea"/>
                <a:ea typeface="+mn-ea"/>
              </a:rPr>
              <a:t>中学生用租税教育教材</a:t>
            </a:r>
          </a:p>
        </p:txBody>
      </p:sp>
      <p:sp>
        <p:nvSpPr>
          <p:cNvPr id="2" name="テキスト ボックス 1">
            <a:extLst>
              <a:ext uri="{FF2B5EF4-FFF2-40B4-BE49-F238E27FC236}">
                <a16:creationId xmlns:a16="http://schemas.microsoft.com/office/drawing/2014/main" id="{363127AD-3786-8EF6-CC50-479186C086D8}"/>
              </a:ext>
            </a:extLst>
          </p:cNvPr>
          <p:cNvSpPr txBox="1"/>
          <p:nvPr/>
        </p:nvSpPr>
        <p:spPr>
          <a:xfrm>
            <a:off x="5359463" y="6374077"/>
            <a:ext cx="3235897" cy="330860"/>
          </a:xfrm>
          <a:prstGeom prst="rect">
            <a:avLst/>
          </a:prstGeom>
          <a:noFill/>
        </p:spPr>
        <p:txBody>
          <a:bodyPr vert="horz" wrap="square" rtlCol="0">
            <a:spAutoFit/>
          </a:bodyPr>
          <a:lstStyle/>
          <a:p>
            <a:pPr algn="dist"/>
            <a:r>
              <a:rPr kumimoji="1" lang="ja-JP" altLang="en-US" sz="1550" spc="-10" dirty="0">
                <a:solidFill>
                  <a:srgbClr val="005BAD"/>
                </a:solidFill>
                <a:latin typeface="+mn-ea"/>
              </a:rPr>
              <a:t>宮崎県租税教育推進協議会</a:t>
            </a:r>
            <a:endParaRPr kumimoji="1" lang="ja-JP" altLang="en-US" sz="1550" spc="-10" dirty="0">
              <a:solidFill>
                <a:srgbClr val="005BAD"/>
              </a:solidFill>
              <a:latin typeface="+mn-ea"/>
              <a:ea typeface="+mn-ea"/>
            </a:endParaRPr>
          </a:p>
        </p:txBody>
      </p:sp>
    </p:spTree>
    <p:extLst>
      <p:ext uri="{BB962C8B-B14F-4D97-AF65-F5344CB8AC3E}">
        <p14:creationId xmlns:p14="http://schemas.microsoft.com/office/powerpoint/2010/main" val="29839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67831" y="1094283"/>
            <a:ext cx="929017" cy="105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1661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10262" y="2637641"/>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400"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40030" y="21449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32252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506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647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24837" y="4934505"/>
            <a:ext cx="64617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a:t>
            </a:r>
            <a:endParaRPr kumimoji="0" lang="en-US"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65386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512677" y="1090040"/>
            <a:ext cx="8277821" cy="954107"/>
          </a:xfrm>
          <a:prstGeom prst="rect">
            <a:avLst/>
          </a:prstGeom>
          <a:noFill/>
        </p:spPr>
        <p:txBody>
          <a:bodyPr wrap="square" rtlCol="0">
            <a:spAutoFit/>
          </a:bodyPr>
          <a:lstStyle/>
          <a:p>
            <a:r>
              <a:rPr kumimoji="1" lang="ja-JP" altLang="en-US" sz="2800" dirty="0">
                <a:solidFill>
                  <a:srgbClr val="005BAD"/>
                </a:solidFill>
                <a:latin typeface="+mj-ea"/>
                <a:ea typeface="+mj-ea"/>
              </a:rPr>
              <a:t>税金には、みんながより</a:t>
            </a:r>
            <a:r>
              <a:rPr kumimoji="1" lang="ja-JP" altLang="en-US" sz="2800" u="sng" dirty="0">
                <a:solidFill>
                  <a:srgbClr val="FF0000"/>
                </a:solidFill>
                <a:latin typeface="+mj-ea"/>
                <a:ea typeface="+mj-ea"/>
              </a:rPr>
              <a:t>公平だと思える仕組み</a:t>
            </a:r>
            <a:r>
              <a:rPr kumimoji="1" lang="ja-JP" altLang="en-US" sz="2800" dirty="0">
                <a:solidFill>
                  <a:srgbClr val="005BAD"/>
                </a:solidFill>
                <a:latin typeface="+mj-ea"/>
                <a:ea typeface="+mj-ea"/>
              </a:rPr>
              <a:t>が</a:t>
            </a:r>
            <a:endParaRPr kumimoji="1" lang="en-US" altLang="ja-JP" sz="2800" dirty="0">
              <a:solidFill>
                <a:srgbClr val="005BAD"/>
              </a:solidFill>
              <a:latin typeface="+mj-ea"/>
              <a:ea typeface="+mj-ea"/>
            </a:endParaRPr>
          </a:p>
          <a:p>
            <a:r>
              <a:rPr kumimoji="1" lang="ja-JP" altLang="en-US" sz="2800" dirty="0">
                <a:solidFill>
                  <a:srgbClr val="005BAD"/>
                </a:solidFill>
                <a:latin typeface="+mj-ea"/>
                <a:ea typeface="+mj-ea"/>
              </a:rPr>
              <a:t>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42"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600"/>
                                        <p:tgtEl>
                                          <p:spTgt spid="11"/>
                                        </p:tgtEl>
                                      </p:cBhvr>
                                    </p:animEffect>
                                    <p:anim calcmode="lin" valueType="num">
                                      <p:cBhvr>
                                        <p:cTn id="91" dur="600" fill="hold"/>
                                        <p:tgtEl>
                                          <p:spTgt spid="11"/>
                                        </p:tgtEl>
                                        <p:attrNameLst>
                                          <p:attrName>ppt_x</p:attrName>
                                        </p:attrNameLst>
                                      </p:cBhvr>
                                      <p:tavLst>
                                        <p:tav tm="0">
                                          <p:val>
                                            <p:strVal val="#ppt_x"/>
                                          </p:val>
                                        </p:tav>
                                        <p:tav tm="100000">
                                          <p:val>
                                            <p:strVal val="#ppt_x"/>
                                          </p:val>
                                        </p:tav>
                                      </p:tavLst>
                                    </p:anim>
                                    <p:anim calcmode="lin" valueType="num">
                                      <p:cBhvr>
                                        <p:cTn id="92"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5">
                                            <p:txEl>
                                              <p:pRg st="0" end="0"/>
                                            </p:txEl>
                                          </p:spTgt>
                                        </p:tgtEl>
                                        <p:attrNameLst>
                                          <p:attrName>style.visibility</p:attrName>
                                        </p:attrNameLst>
                                      </p:cBhvr>
                                      <p:to>
                                        <p:strVal val="visible"/>
                                      </p:to>
                                    </p:set>
                                    <p:animEffect transition="in" filter="fade">
                                      <p:cBhvr>
                                        <p:cTn id="97" dur="500"/>
                                        <p:tgtEl>
                                          <p:spTgt spid="45">
                                            <p:txEl>
                                              <p:pRg st="0" end="0"/>
                                            </p:txEl>
                                          </p:spTgt>
                                        </p:tgtEl>
                                      </p:cBhvr>
                                    </p:animEffect>
                                  </p:childTnLst>
                                </p:cTn>
                              </p:par>
                              <p:par>
                                <p:cTn id="98" presetID="22" presetClass="entr" presetSubtype="8" fill="hold" nodeType="withEffect">
                                  <p:stCondLst>
                                    <p:cond delay="0"/>
                                  </p:stCondLst>
                                  <p:childTnLst>
                                    <p:set>
                                      <p:cBhvr>
                                        <p:cTn id="99" dur="1" fill="hold">
                                          <p:stCondLst>
                                            <p:cond delay="0"/>
                                          </p:stCondLst>
                                        </p:cTn>
                                        <p:tgtEl>
                                          <p:spTgt spid="44">
                                            <p:txEl>
                                              <p:pRg st="0" end="0"/>
                                            </p:txEl>
                                          </p:spTgt>
                                        </p:tgtEl>
                                        <p:attrNameLst>
                                          <p:attrName>style.visibility</p:attrName>
                                        </p:attrNameLst>
                                      </p:cBhvr>
                                      <p:to>
                                        <p:strVal val="visible"/>
                                      </p:to>
                                    </p:set>
                                    <p:animEffect transition="in" filter="wipe(left)">
                                      <p:cBhvr>
                                        <p:cTn id="100" dur="1000"/>
                                        <p:tgtEl>
                                          <p:spTgt spid="44">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13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17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left)">
                                      <p:cBhvr>
                                        <p:cTn id="118" dur="1750"/>
                                        <p:tgtEl>
                                          <p:spTgt spid="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wipe(left)">
                                      <p:cBhvr>
                                        <p:cTn id="124"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年度（令和７年度）予算の国の一般会計歳出</a:t>
            </a:r>
            <a:r>
              <a:rPr kumimoji="1" lang="en-US" altLang="ja-JP" sz="2000" dirty="0">
                <a:solidFill>
                  <a:srgbClr val="005BAD"/>
                </a:solidFill>
                <a:latin typeface="+mn-ea"/>
              </a:rPr>
              <a:t>115.2</a:t>
            </a:r>
            <a:r>
              <a:rPr kumimoji="1" lang="ja-JP" altLang="en-US" sz="2000" dirty="0">
                <a:solidFill>
                  <a:srgbClr val="005BAD"/>
                </a:solidFill>
                <a:latin typeface="+mn-ea"/>
              </a:rPr>
              <a:t>兆円</a:t>
            </a:r>
            <a:r>
              <a:rPr kumimoji="1" lang="ja-JP" altLang="en-US" dirty="0">
                <a:latin typeface="+mn-ea"/>
              </a:rPr>
              <a:t>は、主に、</a:t>
            </a:r>
            <a:r>
              <a:rPr kumimoji="1" lang="ja-JP" altLang="en-US" sz="2000" dirty="0">
                <a:solidFill>
                  <a:srgbClr val="005BAD"/>
                </a:solidFill>
                <a:latin typeface="+mn-ea"/>
              </a:rPr>
              <a:t>①社会保障、②国債費、③地方交付税交付金等に使われており、これらで約</a:t>
            </a:r>
            <a:r>
              <a:rPr kumimoji="1" lang="en-US" altLang="ja-JP" sz="2000" dirty="0">
                <a:solidFill>
                  <a:srgbClr val="005BAD"/>
                </a:solidFill>
                <a:latin typeface="+mn-ea"/>
              </a:rPr>
              <a:t>3/</a:t>
            </a:r>
            <a:r>
              <a:rPr lang="en-US" altLang="ja-JP" sz="2000" dirty="0">
                <a:solidFill>
                  <a:srgbClr val="005BAD"/>
                </a:solidFill>
                <a:latin typeface="+mn-ea"/>
              </a:rPr>
              <a:t>4</a:t>
            </a:r>
            <a:r>
              <a:rPr lang="ja-JP" altLang="en-US" sz="2000" dirty="0">
                <a:solidFill>
                  <a:srgbClr val="005BAD"/>
                </a:solidFill>
                <a:latin typeface="+mn-ea"/>
              </a:rPr>
              <a:t>　</a:t>
            </a:r>
            <a:r>
              <a:rPr kumimoji="1" lang="ja-JP" altLang="en-US" dirty="0">
                <a:latin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年度（令和７年度）予算の国の一般会計歳入</a:t>
            </a:r>
            <a:r>
              <a:rPr kumimoji="1" lang="en-US" altLang="ja-JP" sz="2000" dirty="0">
                <a:solidFill>
                  <a:srgbClr val="005BAD"/>
                </a:solidFill>
                <a:latin typeface="+mn-ea"/>
              </a:rPr>
              <a:t>115.2</a:t>
            </a:r>
            <a:r>
              <a:rPr kumimoji="1" lang="ja-JP" altLang="en-US" sz="2000" dirty="0">
                <a:solidFill>
                  <a:srgbClr val="005BAD"/>
                </a:solidFill>
                <a:latin typeface="+mn-ea"/>
              </a:rPr>
              <a:t>兆円は、</a:t>
            </a:r>
            <a:r>
              <a:rPr kumimoji="1" lang="ja-JP" altLang="en-US" sz="2000" dirty="0">
                <a:solidFill>
                  <a:srgbClr val="005BAD"/>
                </a:solidFill>
                <a:latin typeface="+mn-ea"/>
                <a:ea typeface="+mn-ea"/>
              </a:rPr>
              <a:t>税収等と公債金（借金）で構成</a:t>
            </a:r>
            <a:r>
              <a:rPr kumimoji="1" lang="ja-JP" altLang="en-US"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dirty="0">
                <a:latin typeface="+mn-ea"/>
                <a:ea typeface="+mn-ea"/>
              </a:rPr>
              <a:t>現在、</a:t>
            </a:r>
            <a:r>
              <a:rPr kumimoji="1" lang="ja-JP" altLang="en-US" sz="2000" dirty="0">
                <a:solidFill>
                  <a:srgbClr val="005BAD"/>
                </a:solidFill>
                <a:latin typeface="+mn-ea"/>
              </a:rPr>
              <a:t>税収等では歳出全体の約</a:t>
            </a:r>
            <a:r>
              <a:rPr kumimoji="1" lang="en-US" altLang="ja-JP" sz="2000" dirty="0">
                <a:solidFill>
                  <a:srgbClr val="005BAD"/>
                </a:solidFill>
                <a:latin typeface="+mn-ea"/>
              </a:rPr>
              <a:t>3/</a:t>
            </a:r>
            <a:r>
              <a:rPr lang="en-US" altLang="ja-JP" sz="2000" dirty="0">
                <a:solidFill>
                  <a:srgbClr val="005BAD"/>
                </a:solidFill>
                <a:latin typeface="+mn-ea"/>
              </a:rPr>
              <a:t>4</a:t>
            </a:r>
            <a:r>
              <a:rPr kumimoji="1" lang="ja-JP" altLang="en-US" sz="2000" dirty="0">
                <a:solidFill>
                  <a:srgbClr val="005BAD"/>
                </a:solidFill>
                <a:latin typeface="+mn-ea"/>
              </a:rPr>
              <a:t>しか賄えておらず、</a:t>
            </a:r>
            <a:r>
              <a:rPr kumimoji="1" lang="ja-JP" altLang="en-US" sz="2000" dirty="0">
                <a:solidFill>
                  <a:srgbClr val="005BAD"/>
                </a:solidFill>
                <a:latin typeface="+mn-ea"/>
                <a:ea typeface="+mn-ea"/>
              </a:rPr>
              <a:t>残りの約</a:t>
            </a:r>
            <a:r>
              <a:rPr kumimoji="1" lang="en-US" altLang="ja-JP" sz="2000" dirty="0">
                <a:solidFill>
                  <a:srgbClr val="005BAD"/>
                </a:solidFill>
                <a:latin typeface="+mn-ea"/>
                <a:ea typeface="+mn-ea"/>
              </a:rPr>
              <a:t>1/</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は公債金（借金）に依存</a:t>
            </a:r>
            <a:r>
              <a:rPr kumimoji="1" lang="ja-JP" altLang="en-US" dirty="0">
                <a:latin typeface="+mn-ea"/>
                <a:ea typeface="+mn-ea"/>
              </a:rPr>
              <a:t>しています。</a:t>
            </a:r>
            <a:endParaRPr kumimoji="1" lang="en-US" altLang="ja-JP" dirty="0">
              <a:latin typeface="+mn-ea"/>
              <a:ea typeface="+mn-ea"/>
            </a:endParaRPr>
          </a:p>
          <a:p>
            <a:pPr marL="252000" indent="-252000">
              <a:lnSpc>
                <a:spcPct val="110000"/>
              </a:lnSpc>
              <a:spcBef>
                <a:spcPts val="0"/>
              </a:spcBef>
              <a:buClr>
                <a:srgbClr val="005BAD"/>
              </a:buClr>
            </a:pPr>
            <a:r>
              <a:rPr kumimoji="1" lang="ja-JP" altLang="en-US" dirty="0">
                <a:latin typeface="+mn-ea"/>
                <a:ea typeface="+mn-ea"/>
              </a:rPr>
              <a:t>  </a:t>
            </a:r>
            <a:r>
              <a:rPr kumimoji="1" lang="ja-JP" altLang="en-US" spc="100" dirty="0">
                <a:latin typeface="+mn-ea"/>
                <a:ea typeface="+mn-ea"/>
              </a:rPr>
              <a:t> </a:t>
            </a:r>
            <a:r>
              <a:rPr kumimoji="1" lang="ja-JP" altLang="en-US" dirty="0">
                <a:latin typeface="+mn-ea"/>
                <a:ea typeface="+mn-ea"/>
              </a:rPr>
              <a:t>この借金の返済には将来世代の税収等が充てられることになるため、将来世代へ負担を先送りしています。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23851" y="1081703"/>
            <a:ext cx="7834531" cy="830997"/>
          </a:xfrm>
          <a:prstGeom prst="rect">
            <a:avLst/>
          </a:prstGeom>
          <a:noFill/>
        </p:spPr>
        <p:txBody>
          <a:bodyPr wrap="square" rtlCol="0">
            <a:spAutoFit/>
          </a:bodyPr>
          <a:lstStyle/>
          <a:p>
            <a:r>
              <a:rPr kumimoji="1" lang="en-US" altLang="ja-JP" sz="2400" dirty="0">
                <a:latin typeface="+mn-ea"/>
                <a:ea typeface="+mn-ea"/>
              </a:rPr>
              <a:t>1</a:t>
            </a:r>
            <a:r>
              <a:rPr kumimoji="1" lang="ja-JP" altLang="en-US" sz="2400" dirty="0">
                <a:latin typeface="+mn-ea"/>
                <a:ea typeface="+mn-ea"/>
              </a:rPr>
              <a:t>年間に得た国の収入を「</a:t>
            </a:r>
            <a:r>
              <a:rPr kumimoji="1" lang="ja-JP" altLang="en-US" sz="2400" dirty="0">
                <a:solidFill>
                  <a:srgbClr val="FF0000"/>
                </a:solidFill>
                <a:latin typeface="+mn-ea"/>
                <a:ea typeface="+mn-ea"/>
              </a:rPr>
              <a:t>歳入</a:t>
            </a:r>
            <a:r>
              <a:rPr kumimoji="1" lang="ja-JP" altLang="en-US" sz="2400" dirty="0">
                <a:latin typeface="+mn-ea"/>
                <a:ea typeface="+mn-ea"/>
              </a:rPr>
              <a:t>」、支出を「</a:t>
            </a:r>
            <a:r>
              <a:rPr kumimoji="1" lang="ja-JP" altLang="en-US" sz="2400" dirty="0">
                <a:solidFill>
                  <a:srgbClr val="FF0000"/>
                </a:solidFill>
                <a:latin typeface="+mn-ea"/>
                <a:ea typeface="+mn-ea"/>
              </a:rPr>
              <a:t>歳出</a:t>
            </a:r>
            <a:r>
              <a:rPr kumimoji="1" lang="ja-JP" altLang="en-US" sz="2400" dirty="0">
                <a:latin typeface="+mn-ea"/>
                <a:ea typeface="+mn-ea"/>
              </a:rPr>
              <a:t>」といい、</a:t>
            </a:r>
          </a:p>
          <a:p>
            <a:r>
              <a:rPr kumimoji="1" lang="ja-JP" altLang="en-US" sz="2400" dirty="0">
                <a:latin typeface="+mn-ea"/>
                <a:ea typeface="+mn-ea"/>
              </a:rPr>
              <a:t>国や地方公共団体が行う経済活動を「</a:t>
            </a:r>
            <a:r>
              <a:rPr kumimoji="1" lang="ja-JP" altLang="en-US" sz="2400" dirty="0">
                <a:solidFill>
                  <a:srgbClr val="FF0000"/>
                </a:solidFill>
                <a:latin typeface="+mn-ea"/>
                <a:ea typeface="+mn-ea"/>
              </a:rPr>
              <a:t>財政</a:t>
            </a:r>
            <a:r>
              <a:rPr kumimoji="1" lang="ja-JP" altLang="en-US" sz="2400" dirty="0">
                <a:latin typeface="+mn-ea"/>
                <a:ea typeface="+mn-ea"/>
              </a:rPr>
              <a:t>」といいます。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build="allAtOnce"/>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4580100"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400" dirty="0">
                <a:latin typeface="HGPｺﾞｼｯｸE" panose="020B0900000000000000" pitchFamily="50" charset="-128"/>
                <a:ea typeface="HGPｺﾞｼｯｸE" panose="020B0900000000000000" pitchFamily="50" charset="-128"/>
              </a:rPr>
              <a:t>（令和</a:t>
            </a:r>
            <a:r>
              <a:rPr lang="ja-JP" altLang="en-US" sz="2400" dirty="0">
                <a:latin typeface="HGPｺﾞｼｯｸE" panose="020B0900000000000000" pitchFamily="50" charset="-128"/>
                <a:ea typeface="HGPｺﾞｼｯｸE" panose="020B0900000000000000" pitchFamily="50" charset="-128"/>
              </a:rPr>
              <a:t>７</a:t>
            </a:r>
            <a:r>
              <a:rPr lang="zh-CN" altLang="en-US" sz="2400" dirty="0">
                <a:latin typeface="HGPｺﾞｼｯｸE" panose="020B0900000000000000" pitchFamily="50" charset="-128"/>
                <a:ea typeface="HGPｺﾞｼｯｸE" panose="020B0900000000000000" pitchFamily="50" charset="-128"/>
              </a:rPr>
              <a:t>年度当初予算）</a:t>
            </a:r>
          </a:p>
        </p:txBody>
      </p:sp>
      <p:grpSp>
        <p:nvGrpSpPr>
          <p:cNvPr id="6" name="グループ化 5">
            <a:extLst>
              <a:ext uri="{FF2B5EF4-FFF2-40B4-BE49-F238E27FC236}">
                <a16:creationId xmlns:a16="http://schemas.microsoft.com/office/drawing/2014/main" id="{3EF8F929-B46E-4C00-BBDE-53475993277F}"/>
              </a:ext>
            </a:extLst>
          </p:cNvPr>
          <p:cNvGrpSpPr/>
          <p:nvPr/>
        </p:nvGrpSpPr>
        <p:grpSpPr>
          <a:xfrm>
            <a:off x="252000" y="1980000"/>
            <a:ext cx="4140000" cy="3720776"/>
            <a:chOff x="252000" y="1980000"/>
            <a:chExt cx="4140000" cy="3720776"/>
          </a:xfrm>
        </p:grpSpPr>
        <p:pic>
          <p:nvPicPr>
            <p:cNvPr id="3" name="図 2">
              <a:extLst>
                <a:ext uri="{FF2B5EF4-FFF2-40B4-BE49-F238E27FC236}">
                  <a16:creationId xmlns:a16="http://schemas.microsoft.com/office/drawing/2014/main" id="{71E24B0C-CE31-49DD-9223-FF3BFC6EBEBB}"/>
                </a:ext>
              </a:extLst>
            </p:cNvPr>
            <p:cNvPicPr>
              <a:picLocks noChangeAspect="1"/>
            </p:cNvPicPr>
            <p:nvPr/>
          </p:nvPicPr>
          <p:blipFill rotWithShape="1">
            <a:blip r:embed="rId3"/>
            <a:srcRect l="8265" t="7496" r="8126" b="12766"/>
            <a:stretch/>
          </p:blipFill>
          <p:spPr>
            <a:xfrm>
              <a:off x="252000" y="1980000"/>
              <a:ext cx="4140000" cy="3720776"/>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nvGrpSpPr>
          <p:cNvPr id="7" name="グループ化 6">
            <a:extLst>
              <a:ext uri="{FF2B5EF4-FFF2-40B4-BE49-F238E27FC236}">
                <a16:creationId xmlns:a16="http://schemas.microsoft.com/office/drawing/2014/main" id="{D243D9F2-E705-4D64-9E44-6F09A3A09E6C}"/>
              </a:ext>
            </a:extLst>
          </p:cNvPr>
          <p:cNvGrpSpPr/>
          <p:nvPr/>
        </p:nvGrpSpPr>
        <p:grpSpPr>
          <a:xfrm>
            <a:off x="4752000" y="1980000"/>
            <a:ext cx="4140000" cy="3746852"/>
            <a:chOff x="4752000" y="1980000"/>
            <a:chExt cx="4140000" cy="3746852"/>
          </a:xfrm>
        </p:grpSpPr>
        <p:pic>
          <p:nvPicPr>
            <p:cNvPr id="5" name="図 4">
              <a:extLst>
                <a:ext uri="{FF2B5EF4-FFF2-40B4-BE49-F238E27FC236}">
                  <a16:creationId xmlns:a16="http://schemas.microsoft.com/office/drawing/2014/main" id="{90CB7B0D-3CBE-4D11-B191-6C2BC8875F44}"/>
                </a:ext>
              </a:extLst>
            </p:cNvPr>
            <p:cNvPicPr>
              <a:picLocks noChangeAspect="1"/>
            </p:cNvPicPr>
            <p:nvPr/>
          </p:nvPicPr>
          <p:blipFill rotWithShape="1">
            <a:blip r:embed="rId4"/>
            <a:srcRect l="8125" t="7525" r="8262" b="11921"/>
            <a:stretch/>
          </p:blipFill>
          <p:spPr>
            <a:xfrm>
              <a:off x="4752000" y="1980000"/>
              <a:ext cx="4140000" cy="3746852"/>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5" dirty="0">
                <a:solidFill>
                  <a:schemeClr val="tx1"/>
                </a:solidFill>
              </a:rPr>
              <a:t>出典：財務省「これからの日本のために財政を考える」（令和７年４月）</a:t>
            </a:r>
            <a:endParaRPr lang="en-US" altLang="ja-JP" sz="855" dirty="0">
              <a:solidFill>
                <a:schemeClr val="tx1"/>
              </a:solidFill>
            </a:endParaRPr>
          </a:p>
        </p:txBody>
      </p:sp>
    </p:spTree>
    <p:extLst>
      <p:ext uri="{BB962C8B-B14F-4D97-AF65-F5344CB8AC3E}">
        <p14:creationId xmlns:p14="http://schemas.microsoft.com/office/powerpoint/2010/main" val="399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4" y="1182201"/>
              <a:ext cx="7260817" cy="523220"/>
            </a:xfrm>
            <a:prstGeom prst="rect">
              <a:avLst/>
            </a:prstGeom>
            <a:noFill/>
          </p:spPr>
          <p:txBody>
            <a:bodyPr wrap="square" rtlCol="0">
              <a:spAutoFit/>
            </a:bodyPr>
            <a:lstStyle/>
            <a:p>
              <a:r>
                <a:rPr kumimoji="1" lang="ja-JP" altLang="en-US" sz="2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172158" y="2420937"/>
            <a:ext cx="8670827" cy="3486252"/>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2000" dirty="0">
                <a:latin typeface="+mn-ea"/>
                <a:ea typeface="+mn-ea"/>
              </a:rPr>
              <a:t>1990</a:t>
            </a:r>
            <a:r>
              <a:rPr kumimoji="1" lang="ja-JP" altLang="en-US" sz="2000" dirty="0">
                <a:latin typeface="+mn-ea"/>
                <a:ea typeface="+mn-ea"/>
              </a:rPr>
              <a:t>年度（平成２年度）と現在の歳出を比較すると、</a:t>
            </a:r>
            <a:r>
              <a:rPr kumimoji="1" lang="ja-JP" altLang="en-US" sz="2400" dirty="0">
                <a:solidFill>
                  <a:srgbClr val="005BAD"/>
                </a:solidFill>
                <a:latin typeface="+mn-ea"/>
                <a:ea typeface="+mn-ea"/>
              </a:rPr>
              <a:t>社会保障関係費や国債費が大きく伸びて</a:t>
            </a:r>
            <a:r>
              <a:rPr kumimoji="1" lang="ja-JP" altLang="en-US" sz="2000" dirty="0">
                <a:latin typeface="+mn-ea"/>
                <a:ea typeface="+mn-ea"/>
              </a:rPr>
              <a:t>います。特に社会保障は、</a:t>
            </a:r>
            <a:r>
              <a:rPr lang="ja-JP" altLang="en-US" sz="2400" dirty="0">
                <a:solidFill>
                  <a:srgbClr val="005BAD"/>
                </a:solidFill>
                <a:latin typeface="+mn-ea"/>
                <a:ea typeface="+mn-ea"/>
              </a:rPr>
              <a:t>年金、医療、介護、こども・子育て</a:t>
            </a:r>
            <a:r>
              <a:rPr kumimoji="1" lang="ja-JP" altLang="en-US" sz="2000" dirty="0">
                <a:latin typeface="+mn-ea"/>
                <a:ea typeface="+mn-ea"/>
              </a:rPr>
              <a:t>などの分野に分けられ、</a:t>
            </a:r>
            <a:r>
              <a:rPr lang="ja-JP" altLang="en-US" sz="2400" dirty="0">
                <a:solidFill>
                  <a:srgbClr val="005BAD"/>
                </a:solidFill>
                <a:latin typeface="+mn-ea"/>
                <a:ea typeface="+mn-ea"/>
              </a:rPr>
              <a:t>国の一般会計歳出の約</a:t>
            </a:r>
            <a:r>
              <a:rPr lang="en-US" altLang="ja-JP" sz="2400" dirty="0">
                <a:solidFill>
                  <a:srgbClr val="005BAD"/>
                </a:solidFill>
                <a:latin typeface="+mn-ea"/>
                <a:ea typeface="+mn-ea"/>
              </a:rPr>
              <a:t>1/3</a:t>
            </a:r>
            <a:r>
              <a:rPr kumimoji="1" lang="ja-JP" altLang="en-US" sz="2000" dirty="0">
                <a:latin typeface="+mn-ea"/>
                <a:ea typeface="+mn-ea"/>
              </a:rPr>
              <a:t>を占める最大の支出項目となっています。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2000" dirty="0">
                <a:latin typeface="+mn-ea"/>
                <a:ea typeface="+mn-ea"/>
              </a:rPr>
              <a:t>歳出の増加に対し歳入は、経済成長の停滞などが影響して</a:t>
            </a:r>
            <a:r>
              <a:rPr lang="ja-JP" altLang="en-US" sz="2400" dirty="0">
                <a:solidFill>
                  <a:srgbClr val="005BAD"/>
                </a:solidFill>
                <a:latin typeface="+mn-ea"/>
                <a:ea typeface="+mn-ea"/>
              </a:rPr>
              <a:t>税収の伸びが見合っておらず、不足分を借金に頼っている</a:t>
            </a:r>
            <a:r>
              <a:rPr kumimoji="1" lang="ja-JP" altLang="en-US" sz="2000" dirty="0">
                <a:latin typeface="+mn-ea"/>
                <a:ea typeface="+mn-ea"/>
              </a:rPr>
              <a:t>ため、公債金は約５倍と大幅に増加しています。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4140" y="161416"/>
            <a:ext cx="4605704" cy="6001444"/>
            <a:chOff x="4527724" y="1207262"/>
            <a:chExt cx="3960000" cy="5212025"/>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797066" y="6079943"/>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855347" y="1968906"/>
              <a:ext cx="3156208" cy="4450381"/>
              <a:chOff x="4855347" y="1968906"/>
              <a:chExt cx="3156208" cy="4450381"/>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4970437" y="4482574"/>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60.6</a:t>
                </a:r>
                <a:r>
                  <a:rPr kumimoji="1" lang="ja-JP" altLang="en-US" sz="1200" kern="0" dirty="0">
                    <a:latin typeface="+mn-ea"/>
                    <a:ea typeface="+mn-ea"/>
                  </a:rPr>
                  <a:t>兆円</a:t>
                </a:r>
                <a:endParaRPr kumimoji="1" lang="zh-CN" altLang="en-US" sz="120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06673" y="3996622"/>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86.6</a:t>
                </a:r>
                <a:r>
                  <a:rPr kumimoji="1" lang="ja-JP" altLang="en-US" sz="1200" kern="0" dirty="0">
                    <a:latin typeface="+mn-ea"/>
                    <a:ea typeface="+mn-ea"/>
                  </a:rPr>
                  <a:t>兆円</a:t>
                </a:r>
                <a:endParaRPr kumimoji="1" lang="zh-CN" altLang="en-US" sz="120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693544" cy="227198"/>
              </a:xfrm>
              <a:prstGeom prst="rect">
                <a:avLst/>
              </a:prstGeom>
              <a:noFill/>
            </p:spPr>
            <p:txBody>
              <a:bodyPr wrap="none" rtlCol="0">
                <a:spAutoFit/>
              </a:bodyPr>
              <a:lstStyle/>
              <a:p>
                <a:r>
                  <a:rPr lang="en-US" altLang="ja-JP" sz="1100" b="1" dirty="0">
                    <a:solidFill>
                      <a:srgbClr val="216FCD"/>
                    </a:solidFill>
                    <a:latin typeface="+mn-ea"/>
                    <a:ea typeface="+mn-ea"/>
                  </a:rPr>
                  <a:t>+</a:t>
                </a:r>
                <a:r>
                  <a:rPr kumimoji="1" lang="en-US" altLang="ja-JP" sz="1100" b="1" dirty="0">
                    <a:solidFill>
                      <a:srgbClr val="216FCD"/>
                    </a:solidFill>
                    <a:latin typeface="+mn-ea"/>
                    <a:ea typeface="+mn-ea"/>
                  </a:rPr>
                  <a:t>25.9</a:t>
                </a:r>
                <a:r>
                  <a:rPr kumimoji="1" lang="ja-JP" altLang="en-US" sz="11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32472" y="2293813"/>
                <a:ext cx="969198" cy="425496"/>
              </a:xfrm>
              <a:prstGeom prst="rect">
                <a:avLst/>
              </a:prstGeom>
              <a:noFill/>
            </p:spPr>
            <p:txBody>
              <a:bodyPr wrap="non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ja-JP" sz="1200" kern="0" dirty="0">
                    <a:solidFill>
                      <a:srgbClr val="EA5050"/>
                    </a:solidFill>
                    <a:latin typeface="+mn-ea"/>
                  </a:rPr>
                  <a:t>28.6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37576" y="5751057"/>
                <a:ext cx="936671" cy="668230"/>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7718" y="5751057"/>
                <a:ext cx="968371" cy="668230"/>
              </a:xfrm>
              <a:prstGeom prst="rect">
                <a:avLst/>
              </a:prstGeom>
              <a:noFill/>
            </p:spPr>
            <p:txBody>
              <a:bodyPr wrap="none" rtlCol="0">
                <a:spAutoFit/>
              </a:bodyPr>
              <a:lstStyle/>
              <a:p>
                <a:pPr algn="ctr"/>
                <a:r>
                  <a:rPr lang="en-US" altLang="ja-JP" sz="1600" kern="0" spc="40" dirty="0">
                    <a:latin typeface="+mn-ea"/>
                    <a:ea typeface="+mn-ea"/>
                  </a:rPr>
                  <a:t>2025</a:t>
                </a:r>
                <a:r>
                  <a:rPr kumimoji="1" lang="ja-JP" altLang="en-US" sz="1600" kern="0" spc="40" dirty="0">
                    <a:latin typeface="+mn-ea"/>
                    <a:ea typeface="+mn-ea"/>
                  </a:rPr>
                  <a:t>年度</a:t>
                </a:r>
                <a:endParaRPr kumimoji="1" lang="en-US" altLang="ja-JP" sz="1600" kern="0" spc="40" dirty="0">
                  <a:latin typeface="+mn-ea"/>
                  <a:ea typeface="+mn-ea"/>
                </a:endParaRPr>
              </a:p>
              <a:p>
                <a:pPr algn="ctr"/>
                <a:r>
                  <a:rPr lang="ja-JP" altLang="en-US" sz="1200" kern="0" spc="40" dirty="0">
                    <a:latin typeface="+mn-ea"/>
                    <a:ea typeface="+mn-ea"/>
                  </a:rPr>
                  <a:t>（令和７年度）</a:t>
                </a:r>
                <a:endParaRPr kumimoji="1" lang="en-US" altLang="ja-JP" sz="1200" kern="0" spc="40" dirty="0">
                  <a:latin typeface="+mn-ea"/>
                  <a:ea typeface="+mn-ea"/>
                </a:endParaRPr>
              </a:p>
              <a:p>
                <a:pPr algn="ctr"/>
                <a:r>
                  <a:rPr kumimoji="1" lang="en-US" altLang="ja-JP" sz="1600" kern="0" spc="40" dirty="0">
                    <a:latin typeface="+mn-ea"/>
                  </a:rPr>
                  <a:t>115.2</a:t>
                </a:r>
                <a:r>
                  <a:rPr kumimoji="1" lang="ja-JP" altLang="en-US" sz="16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693544" cy="227198"/>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23.1</a:t>
                </a:r>
                <a:r>
                  <a:rPr kumimoji="1" lang="ja-JP" altLang="en-US" sz="11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5496"/>
                <a:chOff x="4834843" y="3601937"/>
                <a:chExt cx="1123559" cy="425496"/>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5496"/>
                </a:xfrm>
                <a:prstGeom prst="rect">
                  <a:avLst/>
                </a:prstGeom>
                <a:noFill/>
              </p:spPr>
              <p:txBody>
                <a:bodyPr wrap="squar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zh-TW" sz="1200" kern="0" dirty="0">
                      <a:solidFill>
                        <a:srgbClr val="EA5050"/>
                      </a:solidFill>
                      <a:latin typeface="+mn-ea"/>
                      <a:ea typeface="+mn-ea"/>
                    </a:rPr>
                    <a:t>5.6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86522" y="2306934"/>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855347" y="1968906"/>
                <a:ext cx="828219" cy="296521"/>
                <a:chOff x="4855347" y="2758874"/>
                <a:chExt cx="828219" cy="296521"/>
              </a:xfrm>
            </p:grpSpPr>
            <p:sp>
              <p:nvSpPr>
                <p:cNvPr id="12" name="object 21">
                  <a:extLst>
                    <a:ext uri="{FF2B5EF4-FFF2-40B4-BE49-F238E27FC236}">
                      <a16:creationId xmlns:a16="http://schemas.microsoft.com/office/drawing/2014/main" id="{22F27C77-2D58-E0FA-944E-BC58E6A9BC3F}"/>
                    </a:ext>
                  </a:extLst>
                </p:cNvPr>
                <p:cNvSpPr txBox="1"/>
                <p:nvPr/>
              </p:nvSpPr>
              <p:spPr>
                <a:xfrm>
                  <a:off x="4914551" y="2758874"/>
                  <a:ext cx="679837" cy="240563"/>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入</a:t>
                  </a:r>
                  <a:endParaRPr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855347" y="2770992"/>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550408" y="265345"/>
            <a:ext cx="4749040" cy="5940614"/>
            <a:chOff x="323850" y="1200511"/>
            <a:chExt cx="4159662" cy="5227641"/>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27627" y="5751057"/>
              <a:ext cx="954201" cy="677095"/>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2306" y="5751057"/>
              <a:ext cx="986495" cy="677095"/>
            </a:xfrm>
            <a:prstGeom prst="rect">
              <a:avLst/>
            </a:prstGeom>
            <a:noFill/>
          </p:spPr>
          <p:txBody>
            <a:bodyPr wrap="none" rtlCol="0">
              <a:spAutoFit/>
            </a:bodyPr>
            <a:lstStyle/>
            <a:p>
              <a:pPr algn="ctr"/>
              <a:r>
                <a:rPr lang="en-US" altLang="ja-JP" sz="1600" kern="0" spc="40" dirty="0">
                  <a:latin typeface="+mn-ea"/>
                </a:rPr>
                <a:t>2025</a:t>
              </a:r>
              <a:r>
                <a:rPr kumimoji="1" lang="ja-JP" altLang="en-US" sz="1600" kern="0" spc="40" dirty="0">
                  <a:latin typeface="+mn-ea"/>
                </a:rPr>
                <a:t>年度</a:t>
              </a:r>
              <a:endParaRPr kumimoji="1" lang="en-US" altLang="ja-JP" sz="1600" kern="0" spc="40" dirty="0">
                <a:latin typeface="+mn-ea"/>
              </a:endParaRPr>
            </a:p>
            <a:p>
              <a:pPr algn="ctr"/>
              <a:r>
                <a:rPr lang="ja-JP" altLang="en-US" sz="1200" kern="0" spc="40" dirty="0">
                  <a:latin typeface="+mn-ea"/>
                </a:rPr>
                <a:t>（令和７年度）</a:t>
              </a:r>
              <a:endParaRPr kumimoji="1" lang="en-US" altLang="ja-JP" sz="1200" kern="0" spc="40" dirty="0">
                <a:latin typeface="+mn-ea"/>
              </a:endParaRPr>
            </a:p>
            <a:p>
              <a:pPr algn="ctr"/>
              <a:r>
                <a:rPr kumimoji="1" lang="en-US" altLang="ja-JP" sz="1600" kern="0" spc="40" dirty="0">
                  <a:latin typeface="+mn-ea"/>
                </a:rPr>
                <a:t>115.2</a:t>
              </a:r>
              <a:r>
                <a:rPr kumimoji="1" lang="ja-JP" altLang="en-US" sz="1600" kern="0" spc="40" dirty="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780955" y="4905257"/>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rPr>
                <a:t>29.8</a:t>
              </a:r>
              <a:r>
                <a:rPr kumimoji="1" lang="ja-JP" altLang="en-US" sz="120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39129" cy="230212"/>
            </a:xfrm>
            <a:prstGeom prst="rect">
              <a:avLst/>
            </a:prstGeom>
            <a:noFill/>
          </p:spPr>
          <p:txBody>
            <a:bodyPr wrap="none" rtlCol="0">
              <a:spAutoFit/>
            </a:bodyPr>
            <a:lstStyle/>
            <a:p>
              <a:r>
                <a:rPr kumimoji="1" lang="en-US" altLang="ja-JP" sz="1100" b="1" dirty="0">
                  <a:solidFill>
                    <a:schemeClr val="tx1">
                      <a:lumMod val="75000"/>
                      <a:lumOff val="25000"/>
                    </a:schemeClr>
                  </a:solidFill>
                  <a:latin typeface="+mn-ea"/>
                  <a:ea typeface="+mn-ea"/>
                </a:rPr>
                <a:t>+4.8</a:t>
              </a:r>
              <a:r>
                <a:rPr kumimoji="1" lang="ja-JP" altLang="en-US" sz="11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40513"/>
              <a:chOff x="2085845" y="6241617"/>
              <a:chExt cx="825255" cy="340513"/>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06525" cy="230212"/>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49.0</a:t>
                </a:r>
                <a:r>
                  <a:rPr kumimoji="1" lang="ja-JP" altLang="en-US" sz="11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682936" cy="230212"/>
            </a:xfrm>
            <a:prstGeom prst="rect">
              <a:avLst/>
            </a:prstGeom>
            <a:noFill/>
          </p:spPr>
          <p:txBody>
            <a:bodyPr wrap="none" rtlCol="0">
              <a:spAutoFit/>
            </a:bodyPr>
            <a:lstStyle/>
            <a:p>
              <a:r>
                <a:rPr kumimoji="1" lang="en-US" altLang="ja-JP" sz="1100" b="1" kern="0" spc="-30" dirty="0">
                  <a:solidFill>
                    <a:srgbClr val="009E47"/>
                  </a:solidFill>
                  <a:latin typeface="+mn-ea"/>
                  <a:ea typeface="+mn-ea"/>
                </a:rPr>
                <a:t>+26.7</a:t>
              </a:r>
              <a:r>
                <a:rPr kumimoji="1" lang="ja-JP" altLang="en-US" sz="11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39129" cy="230212"/>
            </a:xfrm>
            <a:prstGeom prst="rect">
              <a:avLst/>
            </a:prstGeom>
            <a:noFill/>
          </p:spPr>
          <p:txBody>
            <a:bodyPr wrap="none" rtlCol="0">
              <a:spAutoFit/>
            </a:bodyPr>
            <a:lstStyle/>
            <a:p>
              <a:r>
                <a:rPr lang="en-US" altLang="ja-JP" sz="1100" b="1" dirty="0">
                  <a:solidFill>
                    <a:srgbClr val="AE900E"/>
                  </a:solidFill>
                  <a:effectLst>
                    <a:glow rad="63500">
                      <a:schemeClr val="bg1">
                        <a:alpha val="80000"/>
                      </a:schemeClr>
                    </a:glow>
                  </a:effectLst>
                  <a:latin typeface="+mn-ea"/>
                  <a:ea typeface="+mn-ea"/>
                </a:rPr>
                <a:t>+</a:t>
              </a:r>
              <a:r>
                <a:rPr lang="en-US" altLang="ja-JP" sz="1100" b="1" dirty="0">
                  <a:solidFill>
                    <a:srgbClr val="AE900E"/>
                  </a:solidFill>
                  <a:effectLst>
                    <a:glow rad="63500">
                      <a:schemeClr val="bg1">
                        <a:alpha val="80000"/>
                      </a:schemeClr>
                    </a:glow>
                  </a:effectLst>
                  <a:latin typeface="+mn-ea"/>
                </a:rPr>
                <a:t>3.6</a:t>
              </a:r>
              <a:r>
                <a:rPr kumimoji="1" lang="ja-JP" altLang="en-US" sz="11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06524" cy="230212"/>
            </a:xfrm>
            <a:prstGeom prst="rect">
              <a:avLst/>
            </a:prstGeom>
            <a:noFill/>
          </p:spPr>
          <p:txBody>
            <a:bodyPr wrap="none" rtlCol="0">
              <a:spAutoFit/>
            </a:bodyPr>
            <a:lstStyle/>
            <a:p>
              <a:r>
                <a:rPr kumimoji="1" lang="en-US" altLang="ja-JP" sz="1100" b="1" dirty="0">
                  <a:solidFill>
                    <a:srgbClr val="EA5050"/>
                  </a:solidFill>
                  <a:latin typeface="+mn-ea"/>
                  <a:ea typeface="+mn-ea"/>
                </a:rPr>
                <a:t>+13.9</a:t>
              </a:r>
              <a:r>
                <a:rPr kumimoji="1" lang="ja-JP" altLang="en-US" sz="1100" b="1" dirty="0">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24397" y="4594752"/>
              <a:ext cx="1311395" cy="257240"/>
            </a:xfrm>
            <a:prstGeom prst="rect">
              <a:avLst/>
            </a:prstGeom>
            <a:noFill/>
            <a:ln w="15875">
              <a:noFill/>
            </a:ln>
          </p:spPr>
          <p:txBody>
            <a:bodyPr wrap="none" rtlCol="0">
              <a:spAutoFit/>
            </a:bodyPr>
            <a:lstStyle/>
            <a:p>
              <a:pPr algn="ctr">
                <a:lnSpc>
                  <a:spcPct val="105000"/>
                </a:lnSpc>
              </a:pPr>
              <a:r>
                <a:rPr kumimoji="1" lang="zh-CN" altLang="en-US" sz="1400" kern="0" spc="-40" dirty="0">
                  <a:latin typeface="+mn-ea"/>
                  <a:ea typeface="+mn-ea"/>
                </a:rPr>
                <a:t>社会保障</a:t>
              </a:r>
              <a:r>
                <a:rPr lang="en-US" altLang="zh-CN" sz="1400" kern="0" spc="-40" dirty="0">
                  <a:latin typeface="+mn-ea"/>
                  <a:ea typeface="+mn-ea"/>
                </a:rPr>
                <a:t> </a:t>
              </a:r>
              <a:r>
                <a:rPr kumimoji="1" lang="en-US" altLang="zh-CN" sz="1200" kern="0" spc="-40" dirty="0">
                  <a:latin typeface="+mn-ea"/>
                  <a:ea typeface="+mn-ea"/>
                </a:rPr>
                <a:t>11.6</a:t>
              </a:r>
              <a:r>
                <a:rPr kumimoji="1" lang="zh-CN" altLang="en-US" sz="120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56307"/>
            </a:xfrm>
            <a:prstGeom prst="rect">
              <a:avLst/>
            </a:prstGeom>
            <a:noFill/>
          </p:spPr>
          <p:txBody>
            <a:bodyPr wrap="square" rtlCol="0">
              <a:spAutoFit/>
            </a:bodyPr>
            <a:lstStyle/>
            <a:p>
              <a:pPr algn="ctr">
                <a:lnSpc>
                  <a:spcPct val="105000"/>
                </a:lnSpc>
              </a:pPr>
              <a:r>
                <a:rPr kumimoji="1" lang="zh-CN" altLang="en-US" sz="1400" kern="0" spc="-30" dirty="0">
                  <a:latin typeface="+mn-ea"/>
                  <a:ea typeface="+mn-ea"/>
                </a:rPr>
                <a:t>地方交付税</a:t>
              </a:r>
              <a:endParaRPr kumimoji="1" lang="en-US" altLang="zh-CN" sz="1400" kern="0" spc="-30" dirty="0">
                <a:latin typeface="+mn-ea"/>
                <a:ea typeface="+mn-ea"/>
              </a:endParaRPr>
            </a:p>
            <a:p>
              <a:pPr algn="ctr">
                <a:lnSpc>
                  <a:spcPct val="105000"/>
                </a:lnSpc>
              </a:pPr>
              <a:r>
                <a:rPr kumimoji="1" lang="zh-CN" altLang="en-US" sz="1400" kern="0" spc="-30" dirty="0">
                  <a:latin typeface="+mn-ea"/>
                  <a:ea typeface="+mn-ea"/>
                </a:rPr>
                <a:t>交付金等</a:t>
              </a:r>
              <a:r>
                <a:rPr kumimoji="1" lang="en-US" altLang="zh-CN" sz="1200" kern="0" spc="-30" dirty="0">
                  <a:latin typeface="+mn-ea"/>
                  <a:ea typeface="+mn-ea"/>
                </a:rPr>
                <a:t>15.3</a:t>
              </a:r>
              <a:r>
                <a:rPr kumimoji="1" lang="zh-CN" altLang="en-US" sz="1200" kern="0" spc="-30" dirty="0">
                  <a:latin typeface="+mn-ea"/>
                  <a:ea typeface="+mn-ea"/>
                </a:rPr>
                <a:t>兆円</a:t>
              </a:r>
              <a:endParaRPr kumimoji="1" lang="ja-JP" altLang="en-US" sz="120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62274" y="2144617"/>
              <a:ext cx="883436" cy="7297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50" dirty="0">
                  <a:latin typeface="+mn-ea"/>
                  <a:ea typeface="+mn-ea"/>
                </a:rPr>
                <a:t>（過去の借金の</a:t>
              </a:r>
              <a:endParaRPr kumimoji="1" lang="en-US" altLang="ja-JP" sz="1050" kern="0" spc="-50" dirty="0">
                <a:latin typeface="+mn-ea"/>
                <a:ea typeface="+mn-ea"/>
              </a:endParaRPr>
            </a:p>
            <a:p>
              <a:pPr algn="ctr">
                <a:lnSpc>
                  <a:spcPct val="105000"/>
                </a:lnSpc>
              </a:pPr>
              <a:r>
                <a:rPr kumimoji="1" lang="ja-JP" altLang="en-US" sz="1050" kern="0" spc="-50" dirty="0">
                  <a:latin typeface="+mn-ea"/>
                  <a:ea typeface="+mn-ea"/>
                </a:rPr>
                <a:t>返済と利息）</a:t>
              </a:r>
              <a:endParaRPr kumimoji="1" lang="en-US" altLang="ja-JP" sz="1050" kern="0" spc="-50" dirty="0">
                <a:latin typeface="+mn-ea"/>
                <a:ea typeface="+mn-ea"/>
              </a:endParaRPr>
            </a:p>
            <a:p>
              <a:pPr algn="ctr">
                <a:lnSpc>
                  <a:spcPct val="105000"/>
                </a:lnSpc>
              </a:pPr>
              <a:r>
                <a:rPr kumimoji="1" lang="en-US" altLang="ja-JP" sz="1200" kern="0" dirty="0">
                  <a:latin typeface="+mn-ea"/>
                  <a:ea typeface="+mn-ea"/>
                </a:rPr>
                <a:t>28.2</a:t>
              </a:r>
              <a:r>
                <a:rPr kumimoji="1" lang="ja-JP" altLang="en-US" sz="120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76565" y="3012986"/>
              <a:ext cx="1275170" cy="456307"/>
            </a:xfrm>
            <a:prstGeom prst="rect">
              <a:avLst/>
            </a:prstGeom>
            <a:noFill/>
          </p:spPr>
          <p:txBody>
            <a:bodyPr wrap="none" rtlCol="0">
              <a:spAutoFit/>
            </a:bodyPr>
            <a:lstStyle/>
            <a:p>
              <a:pPr algn="ctr">
                <a:lnSpc>
                  <a:spcPct val="105000"/>
                </a:lnSpc>
              </a:pPr>
              <a:r>
                <a:rPr lang="zh-CN" altLang="en-US" sz="1400" kern="0" spc="-30" dirty="0">
                  <a:latin typeface="+mn-ea"/>
                  <a:ea typeface="+mn-ea"/>
                </a:rPr>
                <a:t>地方交付税</a:t>
              </a:r>
              <a:endParaRPr lang="en-US" altLang="zh-CN" sz="1400" kern="0" spc="-30" dirty="0">
                <a:latin typeface="+mn-ea"/>
                <a:ea typeface="+mn-ea"/>
              </a:endParaRPr>
            </a:p>
            <a:p>
              <a:pPr algn="ctr">
                <a:lnSpc>
                  <a:spcPct val="105000"/>
                </a:lnSpc>
              </a:pPr>
              <a:r>
                <a:rPr lang="zh-CN" altLang="en-US" sz="1400" kern="0" spc="-30" dirty="0">
                  <a:latin typeface="+mn-ea"/>
                  <a:ea typeface="+mn-ea"/>
                </a:rPr>
                <a:t>交付金等</a:t>
              </a:r>
              <a:r>
                <a:rPr lang="en-US" altLang="ja-JP" sz="1200" kern="0" spc="-30" dirty="0">
                  <a:latin typeface="+mn-ea"/>
                  <a:ea typeface="+mn-ea"/>
                </a:rPr>
                <a:t>18.9</a:t>
              </a:r>
              <a:r>
                <a:rPr lang="zh-CN" altLang="en-US" sz="1200" kern="0" spc="-30" dirty="0">
                  <a:latin typeface="+mn-ea"/>
                  <a:ea typeface="+mn-ea"/>
                </a:rPr>
                <a:t>兆円</a:t>
              </a:r>
              <a:endParaRPr lang="ja-JP" altLang="en-US" sz="120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41550" y="2892116"/>
              <a:ext cx="1486341" cy="5804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40" dirty="0">
                  <a:latin typeface="+mn-ea"/>
                  <a:ea typeface="+mn-ea"/>
                </a:rPr>
                <a:t>（過去の借金の返済と利息）</a:t>
              </a:r>
              <a:endParaRPr kumimoji="1" lang="en-US" altLang="ja-JP" sz="1050" kern="0" spc="-40" dirty="0">
                <a:latin typeface="+mn-ea"/>
                <a:ea typeface="+mn-ea"/>
              </a:endParaRPr>
            </a:p>
            <a:p>
              <a:pPr algn="ctr">
                <a:lnSpc>
                  <a:spcPct val="105000"/>
                </a:lnSpc>
              </a:pPr>
              <a:r>
                <a:rPr kumimoji="1" lang="en-US" altLang="ja-JP" sz="1200" kern="0" dirty="0">
                  <a:latin typeface="+mn-ea"/>
                  <a:ea typeface="+mn-ea"/>
                </a:rPr>
                <a:t>14.3</a:t>
              </a:r>
              <a:r>
                <a:rPr kumimoji="1" lang="ja-JP" altLang="en-US" sz="120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431141"/>
            </a:xfrm>
            <a:prstGeom prst="rect">
              <a:avLst/>
            </a:prstGeom>
            <a:noFill/>
          </p:spPr>
          <p:txBody>
            <a:bodyPr wrap="square" rtlCol="0">
              <a:spAutoFit/>
            </a:bodyPr>
            <a:lstStyle/>
            <a:p>
              <a:pPr algn="ctr">
                <a:lnSpc>
                  <a:spcPct val="105000"/>
                </a:lnSpc>
              </a:pPr>
              <a:r>
                <a:rPr kumimoji="1" lang="zh-CN" altLang="en-US" sz="1400" kern="0" spc="-50" dirty="0">
                  <a:latin typeface="+mn-ea"/>
                  <a:ea typeface="+mn-ea"/>
                </a:rPr>
                <a:t>社会保障</a:t>
              </a:r>
              <a:r>
                <a:rPr lang="ja-JP" altLang="en-US" sz="1400" kern="0" spc="-50" dirty="0">
                  <a:latin typeface="+mn-ea"/>
                  <a:ea typeface="+mn-ea"/>
                </a:rPr>
                <a:t> </a:t>
              </a:r>
              <a:endParaRPr lang="en-US" altLang="ja-JP" sz="1400" kern="0" spc="-50" dirty="0">
                <a:latin typeface="+mn-ea"/>
                <a:ea typeface="+mn-ea"/>
              </a:endParaRPr>
            </a:p>
            <a:p>
              <a:pPr algn="ctr">
                <a:lnSpc>
                  <a:spcPct val="105000"/>
                </a:lnSpc>
              </a:pPr>
              <a:r>
                <a:rPr kumimoji="1" lang="en-US" altLang="ja-JP" sz="1200" kern="0" spc="-50" dirty="0">
                  <a:latin typeface="+mn-ea"/>
                </a:rPr>
                <a:t>38.3</a:t>
              </a:r>
              <a:r>
                <a:rPr kumimoji="1" lang="zh-CN" altLang="en-US" sz="1200" kern="0" spc="-50" dirty="0">
                  <a:latin typeface="+mn-ea"/>
                  <a:ea typeface="+mn-ea"/>
                </a:rPr>
                <a:t>兆円</a:t>
              </a:r>
              <a:endParaRPr kumimoji="1" lang="ja-JP" altLang="en-US" sz="120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407179"/>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48185" y="4953936"/>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ea typeface="+mn-ea"/>
                </a:rPr>
                <a:t>25.1</a:t>
              </a:r>
              <a:r>
                <a:rPr kumimoji="1" lang="ja-JP" altLang="en-US" sz="120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4375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出</a:t>
                </a:r>
                <a:endParaRPr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485742" y="6318000"/>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518314" y="6517566"/>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出所：財務省「これからの日本のために財政を考える」（令和７年４月）</a:t>
            </a:r>
            <a:endParaRPr lang="en-US" altLang="ja-JP" sz="1000" dirty="0">
              <a:latin typeface="+mn-ea"/>
              <a:ea typeface="+mn-ea"/>
            </a:endParaRPr>
          </a:p>
        </p:txBody>
      </p:sp>
    </p:spTree>
    <p:extLst>
      <p:ext uri="{BB962C8B-B14F-4D97-AF65-F5344CB8AC3E}">
        <p14:creationId xmlns:p14="http://schemas.microsoft.com/office/powerpoint/2010/main" val="42191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440788" y="1223796"/>
              <a:ext cx="6252619" cy="523220"/>
            </a:xfrm>
            <a:prstGeom prst="rect">
              <a:avLst/>
            </a:prstGeom>
            <a:noFill/>
          </p:spPr>
          <p:txBody>
            <a:bodyPr wrap="square" rtlCol="0">
              <a:spAutoFit/>
            </a:bodyPr>
            <a:lstStyle/>
            <a:p>
              <a:r>
                <a:rPr kumimoji="1" lang="ja-JP" altLang="en-US" sz="2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4968000" cy="4248000"/>
          </a:xfrm>
          <a:prstGeom prst="rect">
            <a:avLst/>
          </a:prstGeom>
          <a:noFill/>
        </p:spPr>
        <p:txBody>
          <a:bodyPr wrap="square" lIns="0" rIns="0" rtlCol="0">
            <a:noAutofit/>
          </a:bodyPr>
          <a:lstStyle/>
          <a:p>
            <a:pPr indent="180000" algn="just">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日本は、他国に類をみない速度で高齢化が進んで</a:t>
            </a:r>
            <a:endParaRPr kumimoji="1" lang="en-US" altLang="ja-JP" sz="1700" dirty="0">
              <a:latin typeface="+mn-ea"/>
              <a:ea typeface="+mn-ea"/>
            </a:endParaRPr>
          </a:p>
          <a:p>
            <a:pPr marL="180000" algn="just">
              <a:lnSpc>
                <a:spcPct val="110000"/>
              </a:lnSpc>
              <a:buClr>
                <a:srgbClr val="005BAD"/>
              </a:buClr>
            </a:pPr>
            <a:r>
              <a:rPr kumimoji="1" lang="ja-JP" altLang="en-US" sz="1700" dirty="0">
                <a:latin typeface="+mn-ea"/>
                <a:ea typeface="+mn-ea"/>
              </a:rPr>
              <a:t>います。今後、高齢化はさらに進展し、</a:t>
            </a:r>
            <a:endParaRPr kumimoji="1" lang="en-US" altLang="ja-JP" sz="1700" dirty="0">
              <a:latin typeface="+mn-ea"/>
              <a:ea typeface="+mn-ea"/>
            </a:endParaRPr>
          </a:p>
          <a:p>
            <a:pPr marL="180000" algn="just">
              <a:lnSpc>
                <a:spcPct val="110000"/>
              </a:lnSpc>
              <a:buClr>
                <a:srgbClr val="005BAD"/>
              </a:buClr>
            </a:pPr>
            <a:r>
              <a:rPr kumimoji="1" lang="en-US" altLang="ja-JP" sz="1700" dirty="0">
                <a:latin typeface="+mn-ea"/>
                <a:ea typeface="+mn-ea"/>
              </a:rPr>
              <a:t>2025</a:t>
            </a:r>
            <a:r>
              <a:rPr kumimoji="1" lang="ja-JP" altLang="en-US" sz="1700" dirty="0">
                <a:latin typeface="+mn-ea"/>
                <a:ea typeface="+mn-ea"/>
              </a:rPr>
              <a:t>年（令和７年）には</a:t>
            </a:r>
            <a:r>
              <a:rPr lang="ja-JP" altLang="en-US" sz="2000" dirty="0">
                <a:solidFill>
                  <a:srgbClr val="005BAD"/>
                </a:solidFill>
                <a:latin typeface="+mn-ea"/>
                <a:ea typeface="+mn-ea"/>
              </a:rPr>
              <a:t>いわゆる「団塊の世代」</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lang="ja-JP" altLang="en-US" sz="2000" dirty="0">
                <a:solidFill>
                  <a:srgbClr val="005BAD"/>
                </a:solidFill>
                <a:latin typeface="+mn-ea"/>
                <a:ea typeface="+mn-ea"/>
              </a:rPr>
              <a:t>の全員が後期高齢者である</a:t>
            </a:r>
            <a:r>
              <a:rPr lang="en-US" altLang="ja-JP" sz="2000" dirty="0">
                <a:solidFill>
                  <a:srgbClr val="005BAD"/>
                </a:solidFill>
                <a:latin typeface="+mn-ea"/>
                <a:ea typeface="+mn-ea"/>
              </a:rPr>
              <a:t>75</a:t>
            </a:r>
            <a:r>
              <a:rPr lang="ja-JP" altLang="en-US" sz="2000" dirty="0">
                <a:solidFill>
                  <a:srgbClr val="005BAD"/>
                </a:solidFill>
                <a:latin typeface="+mn-ea"/>
                <a:ea typeface="+mn-ea"/>
              </a:rPr>
              <a:t>歳以上となり</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kumimoji="1" lang="ja-JP" altLang="en-US" sz="1700" dirty="0">
                <a:latin typeface="+mn-ea"/>
                <a:ea typeface="+mn-ea"/>
              </a:rPr>
              <a:t>ます。</a:t>
            </a:r>
            <a:endParaRPr lang="en-US" altLang="ja-JP" sz="1700" dirty="0">
              <a:latin typeface="+mn-ea"/>
            </a:endParaRPr>
          </a:p>
          <a:p>
            <a:pPr marL="180000" algn="just">
              <a:lnSpc>
                <a:spcPct val="110000"/>
              </a:lnSpc>
              <a:spcBef>
                <a:spcPts val="0"/>
              </a:spcBef>
              <a:buClr>
                <a:srgbClr val="005BAD"/>
              </a:buClr>
            </a:pPr>
            <a:r>
              <a:rPr kumimoji="1" lang="en-US" altLang="ja-JP" sz="1700" dirty="0">
                <a:latin typeface="+mn-ea"/>
                <a:ea typeface="+mn-ea"/>
              </a:rPr>
              <a:t>※</a:t>
            </a:r>
            <a:r>
              <a:rPr kumimoji="1" lang="ja-JP" altLang="en-US" sz="1700" dirty="0">
                <a:latin typeface="+mn-ea"/>
                <a:ea typeface="+mn-ea"/>
              </a:rPr>
              <a:t>「団塊の世代」とは、出生率の高かった昭和</a:t>
            </a:r>
            <a:r>
              <a:rPr kumimoji="1" lang="en-US" altLang="ja-JP" sz="1700" dirty="0">
                <a:latin typeface="+mn-ea"/>
                <a:ea typeface="+mn-ea"/>
              </a:rPr>
              <a:t>22</a:t>
            </a:r>
            <a:r>
              <a:rPr kumimoji="1" lang="ja-JP" altLang="en-US" sz="1700" dirty="0">
                <a:latin typeface="+mn-ea"/>
                <a:ea typeface="+mn-ea"/>
              </a:rPr>
              <a:t>年</a:t>
            </a:r>
            <a:endParaRPr kumimoji="1" lang="en-US" altLang="ja-JP" sz="1700" dirty="0">
              <a:latin typeface="+mn-ea"/>
              <a:ea typeface="+mn-ea"/>
            </a:endParaRPr>
          </a:p>
          <a:p>
            <a:pPr marL="360000" algn="just">
              <a:lnSpc>
                <a:spcPct val="110000"/>
              </a:lnSpc>
              <a:spcBef>
                <a:spcPts val="0"/>
              </a:spcBef>
              <a:buClr>
                <a:srgbClr val="005BAD"/>
              </a:buClr>
            </a:pPr>
            <a:r>
              <a:rPr kumimoji="1" lang="ja-JP" altLang="en-US" sz="1700" dirty="0">
                <a:latin typeface="+mn-ea"/>
                <a:ea typeface="+mn-ea"/>
              </a:rPr>
              <a:t>から昭和</a:t>
            </a:r>
            <a:r>
              <a:rPr kumimoji="1" lang="en-US" altLang="ja-JP" sz="1700" dirty="0">
                <a:latin typeface="+mn-ea"/>
                <a:ea typeface="+mn-ea"/>
              </a:rPr>
              <a:t>24</a:t>
            </a:r>
            <a:r>
              <a:rPr kumimoji="1" lang="ja-JP" altLang="en-US" sz="1700" dirty="0">
                <a:latin typeface="+mn-ea"/>
                <a:ea typeface="+mn-ea"/>
              </a:rPr>
              <a:t>年に生まれた世代</a:t>
            </a:r>
            <a:endParaRPr kumimoji="1" lang="en-US" altLang="ja-JP" sz="1700" dirty="0">
              <a:latin typeface="+mn-ea"/>
              <a:ea typeface="+mn-ea"/>
            </a:endParaRPr>
          </a:p>
          <a:p>
            <a:pPr marL="792000" indent="-396000" algn="just">
              <a:lnSpc>
                <a:spcPct val="110000"/>
              </a:lnSpc>
              <a:spcBef>
                <a:spcPts val="0"/>
              </a:spcBef>
              <a:buClr>
                <a:srgbClr val="005BAD"/>
              </a:buClr>
            </a:pPr>
            <a:endParaRPr kumimoji="1" lang="ja-JP" altLang="en-US" sz="1700" dirty="0">
              <a:latin typeface="+mn-ea"/>
              <a:ea typeface="+mn-ea"/>
            </a:endParaRPr>
          </a:p>
          <a:p>
            <a:pPr indent="-180000" algn="just">
              <a:lnSpc>
                <a:spcPct val="110000"/>
              </a:lnSpc>
              <a:buClr>
                <a:srgbClr val="005BAD"/>
              </a:buClr>
              <a:buSzPct val="85000"/>
              <a:buFont typeface="Wingdings" panose="05000000000000000000" pitchFamily="2" charset="2"/>
              <a:buChar char="l"/>
            </a:pPr>
            <a:r>
              <a:rPr lang="ja-JP" altLang="en-US" sz="1700" dirty="0">
                <a:solidFill>
                  <a:prstClr val="black"/>
                </a:solidFill>
                <a:latin typeface="+mn-ea"/>
              </a:rPr>
              <a:t>さらに、これまでの推計よりも相当程度早く少子化が</a:t>
            </a:r>
            <a:endParaRPr lang="en-US" altLang="ja-JP" sz="1700" dirty="0">
              <a:solidFill>
                <a:prstClr val="black"/>
              </a:solidFill>
              <a:latin typeface="+mn-ea"/>
            </a:endParaRPr>
          </a:p>
          <a:p>
            <a:pPr marL="180000" algn="just">
              <a:lnSpc>
                <a:spcPct val="110000"/>
              </a:lnSpc>
              <a:buClr>
                <a:srgbClr val="005BAD"/>
              </a:buClr>
              <a:buSzPct val="85000"/>
            </a:pPr>
            <a:r>
              <a:rPr lang="ja-JP" altLang="en-US" sz="1700" dirty="0">
                <a:solidFill>
                  <a:prstClr val="black"/>
                </a:solidFill>
                <a:latin typeface="+mn-ea"/>
              </a:rPr>
              <a:t>進行しており、</a:t>
            </a:r>
            <a:r>
              <a:rPr lang="ja-JP" altLang="en-US" sz="2000" dirty="0">
                <a:solidFill>
                  <a:srgbClr val="005BAD"/>
                </a:solidFill>
                <a:latin typeface="+mn-ea"/>
              </a:rPr>
              <a:t>社会保障制度の支え手である</a:t>
            </a:r>
            <a:endParaRPr lang="en-US" altLang="ja-JP" sz="2000" dirty="0">
              <a:solidFill>
                <a:srgbClr val="005BAD"/>
              </a:solidFill>
              <a:latin typeface="+mn-ea"/>
            </a:endParaRPr>
          </a:p>
          <a:p>
            <a:pPr marL="180000" algn="just">
              <a:lnSpc>
                <a:spcPct val="110000"/>
              </a:lnSpc>
              <a:buClr>
                <a:srgbClr val="005BAD"/>
              </a:buClr>
              <a:buSzPct val="85000"/>
            </a:pPr>
            <a:r>
              <a:rPr lang="ja-JP" altLang="en-US" sz="2000" dirty="0">
                <a:solidFill>
                  <a:srgbClr val="005BAD"/>
                </a:solidFill>
                <a:latin typeface="+mn-ea"/>
              </a:rPr>
              <a:t>現役世代の人口が減少し負担がより重くなる</a:t>
            </a:r>
            <a:endParaRPr lang="en-US" altLang="ja-JP" sz="2000" dirty="0">
              <a:solidFill>
                <a:srgbClr val="005BAD"/>
              </a:solidFill>
              <a:latin typeface="+mn-ea"/>
            </a:endParaRPr>
          </a:p>
          <a:p>
            <a:pPr marL="180000" algn="just">
              <a:lnSpc>
                <a:spcPct val="110000"/>
              </a:lnSpc>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364000" y="6084000"/>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出典：財務省「これからの日本のために財政を考える」（令和７年４月）</a:t>
            </a:r>
            <a:endParaRPr lang="en-US" altLang="ja-JP" sz="900" dirty="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00000" y="2520000"/>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grpSp>
    </p:spTree>
    <p:extLst>
      <p:ext uri="{BB962C8B-B14F-4D97-AF65-F5344CB8AC3E}">
        <p14:creationId xmlns:p14="http://schemas.microsoft.com/office/powerpoint/2010/main" val="546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2">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2">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2">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2">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2">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2">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2">
                                            <p:txEl>
                                              <p:pRg st="10" end="1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2">
                                            <p:txEl>
                                              <p:pRg st="11" end="11"/>
                                            </p:txEl>
                                          </p:spTgt>
                                        </p:tgtEl>
                                        <p:attrNameLst>
                                          <p:attrName>style.visibility</p:attrName>
                                        </p:attrNameLst>
                                      </p:cBhvr>
                                      <p:to>
                                        <p:strVal val="visible"/>
                                      </p:to>
                                    </p:se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allAtOnce"/>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82072" y="1178671"/>
              <a:ext cx="5420516" cy="584775"/>
            </a:xfrm>
            <a:prstGeom prst="rect">
              <a:avLst/>
            </a:prstGeom>
            <a:noFill/>
          </p:spPr>
          <p:txBody>
            <a:bodyPr wrap="square" rtlCol="0">
              <a:spAutoFit/>
            </a:bodyPr>
            <a:lstStyle/>
            <a:p>
              <a:r>
                <a:rPr kumimoji="1" lang="ja-JP" altLang="en-US" sz="32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16022" y="2531646"/>
            <a:ext cx="9041539"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000" dirty="0">
                <a:latin typeface="+mn-ea"/>
                <a:ea typeface="+mn-ea"/>
              </a:rPr>
              <a:t>普通国債残高は、累増の一途をたどり、</a:t>
            </a:r>
            <a:r>
              <a:rPr kumimoji="1" lang="en-US" altLang="ja-JP" sz="2000" dirty="0">
                <a:latin typeface="+mn-ea"/>
                <a:ea typeface="+mn-ea"/>
              </a:rPr>
              <a:t>2025</a:t>
            </a:r>
            <a:r>
              <a:rPr kumimoji="1" lang="ja-JP" altLang="en-US" sz="2000" dirty="0">
                <a:latin typeface="+mn-ea"/>
                <a:ea typeface="+mn-ea"/>
              </a:rPr>
              <a:t>年度（令和７年度）末には</a:t>
            </a:r>
            <a:r>
              <a:rPr kumimoji="1" lang="en-US" altLang="ja-JP" sz="2000" dirty="0">
                <a:latin typeface="+mn-ea"/>
                <a:ea typeface="+mn-ea"/>
              </a:rPr>
              <a:t>1,129</a:t>
            </a:r>
            <a:r>
              <a:rPr kumimoji="1" lang="ja-JP" altLang="en-US" sz="2000" dirty="0">
                <a:latin typeface="+mn-ea"/>
                <a:ea typeface="+mn-ea"/>
              </a:rPr>
              <a:t>兆円に上ると見込まれています。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2000" dirty="0">
                <a:latin typeface="+mn-ea"/>
                <a:ea typeface="+mn-ea"/>
              </a:rPr>
              <a:t>また、財政の持続可能性を見る上では、税収を生み出す元となる国の経済規模（</a:t>
            </a:r>
            <a:r>
              <a:rPr lang="en-US" altLang="ja-JP" sz="2000" dirty="0">
                <a:latin typeface="+mn-ea"/>
                <a:ea typeface="+mn-ea"/>
              </a:rPr>
              <a:t>GDP</a:t>
            </a:r>
            <a:r>
              <a:rPr lang="ja-JP" altLang="en-US" sz="2000" dirty="0">
                <a:latin typeface="+mn-ea"/>
                <a:ea typeface="+mn-ea"/>
              </a:rPr>
              <a:t>）に対して、総額でどのぐらいの借金をしているかが重要です。</a:t>
            </a:r>
            <a:endParaRPr lang="en-US" altLang="ja-JP" sz="20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400" dirty="0">
                <a:solidFill>
                  <a:srgbClr val="005BAD"/>
                </a:solidFill>
                <a:latin typeface="+mn-ea"/>
                <a:ea typeface="+mn-ea"/>
              </a:rPr>
              <a:t>日本の債務残高は</a:t>
            </a:r>
            <a:r>
              <a:rPr lang="en-US" altLang="ja-JP" sz="2400" dirty="0">
                <a:solidFill>
                  <a:srgbClr val="005BAD"/>
                </a:solidFill>
                <a:latin typeface="+mn-ea"/>
                <a:ea typeface="+mn-ea"/>
              </a:rPr>
              <a:t>GDP</a:t>
            </a:r>
            <a:r>
              <a:rPr lang="ja-JP" altLang="en-US" sz="2400" dirty="0">
                <a:solidFill>
                  <a:srgbClr val="005BAD"/>
                </a:solidFill>
                <a:latin typeface="+mn-ea"/>
                <a:ea typeface="+mn-ea"/>
              </a:rPr>
              <a:t>の２倍を超えており、主要先進国の中で最も  </a:t>
            </a:r>
            <a:endParaRPr lang="en-US" altLang="ja-JP" sz="2400" dirty="0">
              <a:solidFill>
                <a:srgbClr val="005BAD"/>
              </a:solidFill>
              <a:latin typeface="+mn-ea"/>
              <a:ea typeface="+mn-ea"/>
            </a:endParaRPr>
          </a:p>
          <a:p>
            <a:pPr>
              <a:lnSpc>
                <a:spcPct val="110000"/>
              </a:lnSpc>
              <a:spcBef>
                <a:spcPts val="0"/>
              </a:spcBef>
              <a:buClr>
                <a:srgbClr val="005BAD"/>
              </a:buClr>
            </a:pPr>
            <a:r>
              <a:rPr lang="ja-JP" altLang="en-US" sz="2400" dirty="0">
                <a:solidFill>
                  <a:srgbClr val="005BAD"/>
                </a:solidFill>
                <a:latin typeface="+mn-ea"/>
              </a:rPr>
              <a:t>　</a:t>
            </a:r>
            <a:r>
              <a:rPr lang="ja-JP" altLang="en-US" sz="2400" dirty="0">
                <a:solidFill>
                  <a:srgbClr val="005BAD"/>
                </a:solidFill>
                <a:latin typeface="+mn-ea"/>
                <a:ea typeface="+mn-ea"/>
              </a:rPr>
              <a:t>高い水準</a:t>
            </a:r>
            <a:r>
              <a:rPr lang="ja-JP" altLang="en-US" sz="2000" dirty="0">
                <a:latin typeface="+mn-ea"/>
                <a:ea typeface="+mn-ea"/>
              </a:rPr>
              <a:t>にあ</a:t>
            </a:r>
            <a:r>
              <a:rPr lang="ja-JP" altLang="en-US" sz="2000" dirty="0">
                <a:latin typeface="+mn-ea"/>
              </a:rPr>
              <a:t>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8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03948" y="1076954"/>
            <a:ext cx="2298523" cy="942165"/>
            <a:chOff x="543947" y="1116027"/>
            <a:chExt cx="2221196"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8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755609" cy="714276"/>
              <a:chOff x="897608" y="1223729"/>
              <a:chExt cx="1755609" cy="714276"/>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755609" cy="400110"/>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sz="2000"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766687" y="1061136"/>
            <a:ext cx="2673107" cy="903092"/>
            <a:chOff x="4970206" y="1164174"/>
            <a:chExt cx="2450850"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867819" cy="707232"/>
              <a:chOff x="6929462" y="2642814"/>
              <a:chExt cx="1867819" cy="707232"/>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867819"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所得税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給料</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975890" y="5580786"/>
            <a:ext cx="7299282" cy="565695"/>
            <a:chOff x="1374709" y="5556178"/>
            <a:chExt cx="6778884"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908348" cy="400110"/>
              <a:chOff x="2442079" y="5549752"/>
              <a:chExt cx="5908348" cy="400110"/>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93514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入湯税</a:t>
                </a:r>
                <a:r>
                  <a:rPr lang="ja-JP" altLang="en-US" dirty="0">
                    <a:solidFill>
                      <a:srgbClr val="005BAD"/>
                    </a:solidFill>
                    <a:latin typeface="HGPｺﾞｼｯｸE" panose="020B0900000000000000" pitchFamily="50" charset="-128"/>
                    <a:ea typeface="HGPｺﾞｼｯｸE" panose="020B0900000000000000" pitchFamily="50" charset="-128"/>
                  </a:rPr>
                  <a:t>（温泉）</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208422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消費税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買い物</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739853"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揮発油税</a:t>
                </a:r>
                <a:r>
                  <a:rPr lang="ja-JP" altLang="en-US"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899999"/>
            <a:ext cx="5135544" cy="384751"/>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3200" spc="32" dirty="0">
                <a:solidFill>
                  <a:srgbClr val="231916"/>
                </a:solidFill>
                <a:latin typeface="+mn-ea"/>
                <a:ea typeface="+mn-ea"/>
                <a:cs typeface="Meiryo"/>
              </a:rPr>
              <a:t>日本の普通国債残高の推移</a:t>
            </a:r>
            <a:endParaRPr sz="3200" dirty="0">
              <a:solidFill>
                <a:prstClr val="black"/>
              </a:solidFill>
              <a:latin typeface="+mn-ea"/>
              <a:ea typeface="+mn-ea"/>
              <a:cs typeface="Yu Gothic"/>
            </a:endParaRPr>
          </a:p>
        </p:txBody>
      </p:sp>
      <p:grpSp>
        <p:nvGrpSpPr>
          <p:cNvPr id="19" name="グループ化 18">
            <a:extLst>
              <a:ext uri="{FF2B5EF4-FFF2-40B4-BE49-F238E27FC236}">
                <a16:creationId xmlns:a16="http://schemas.microsoft.com/office/drawing/2014/main" id="{8B90CC2E-5107-4E5D-84B4-574A2E1FEF45}"/>
              </a:ext>
            </a:extLst>
          </p:cNvPr>
          <p:cNvGrpSpPr>
            <a:grpSpLocks noChangeAspect="1"/>
          </p:cNvGrpSpPr>
          <p:nvPr/>
        </p:nvGrpSpPr>
        <p:grpSpPr>
          <a:xfrm>
            <a:off x="252000" y="1440000"/>
            <a:ext cx="8640000" cy="4374175"/>
            <a:chOff x="1142337" y="1800000"/>
            <a:chExt cx="6118082" cy="3097403"/>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3"/>
            <a:srcRect t="2034" b="52801"/>
            <a:stretch/>
          </p:blipFill>
          <p:spPr>
            <a:xfrm>
              <a:off x="1142337" y="1800000"/>
              <a:ext cx="6118082" cy="3097403"/>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noChangeAspect="1"/>
            </p:cNvPicPr>
            <p:nvPr/>
          </p:nvPicPr>
          <p:blipFill rotWithShape="1">
            <a:blip r:embed="rId3"/>
            <a:srcRect l="65061" t="283" b="94898"/>
            <a:stretch/>
          </p:blipFill>
          <p:spPr>
            <a:xfrm>
              <a:off x="3315470" y="1800000"/>
              <a:ext cx="2137576" cy="330505"/>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4181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5592744" cy="243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3200" spc="32" dirty="0">
                <a:solidFill>
                  <a:srgbClr val="231916"/>
                </a:solidFill>
                <a:latin typeface="+mn-ea"/>
                <a:cs typeface="Meiryo"/>
              </a:rPr>
              <a:t>主な国の債務残高（対</a:t>
            </a:r>
            <a:r>
              <a:rPr lang="en-US" altLang="ja-JP" sz="3200" spc="32" dirty="0">
                <a:solidFill>
                  <a:srgbClr val="231916"/>
                </a:solidFill>
                <a:latin typeface="+mn-ea"/>
                <a:cs typeface="Meiryo"/>
              </a:rPr>
              <a:t>GDP</a:t>
            </a:r>
            <a:r>
              <a:rPr lang="ja-JP" altLang="en-US" sz="3200" spc="32" dirty="0">
                <a:solidFill>
                  <a:srgbClr val="231916"/>
                </a:solidFill>
                <a:latin typeface="+mn-ea"/>
                <a:cs typeface="Meiryo"/>
              </a:rPr>
              <a:t>比）</a:t>
            </a:r>
          </a:p>
        </p:txBody>
      </p:sp>
      <p:grpSp>
        <p:nvGrpSpPr>
          <p:cNvPr id="21" name="グループ化 20">
            <a:extLst>
              <a:ext uri="{FF2B5EF4-FFF2-40B4-BE49-F238E27FC236}">
                <a16:creationId xmlns:a16="http://schemas.microsoft.com/office/drawing/2014/main" id="{BC5062DE-D7D9-4A8D-A112-538A80B46ABA}"/>
              </a:ext>
            </a:extLst>
          </p:cNvPr>
          <p:cNvGrpSpPr>
            <a:grpSpLocks noChangeAspect="1"/>
          </p:cNvGrpSpPr>
          <p:nvPr/>
        </p:nvGrpSpPr>
        <p:grpSpPr>
          <a:xfrm>
            <a:off x="511200" y="1404000"/>
            <a:ext cx="8121600" cy="4553331"/>
            <a:chOff x="287921" y="1260000"/>
            <a:chExt cx="8640000" cy="4843970"/>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4"/>
            <a:srcRect t="48464" b="1521"/>
            <a:stretch/>
          </p:blipFill>
          <p:spPr>
            <a:xfrm>
              <a:off x="287921" y="1260000"/>
              <a:ext cx="8640000" cy="4843970"/>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p:cNvPicPr>
            <p:nvPr/>
          </p:nvPicPr>
          <p:blipFill rotWithShape="1">
            <a:blip r:embed="rId4"/>
            <a:srcRect l="65061" t="283" b="94898"/>
            <a:stretch/>
          </p:blipFill>
          <p:spPr>
            <a:xfrm>
              <a:off x="2664000" y="1260000"/>
              <a:ext cx="3600000" cy="396000"/>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125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D20E4D3-069C-65C3-59B8-91CD60BDA4E6}"/>
              </a:ext>
            </a:extLst>
          </p:cNvPr>
          <p:cNvGrpSpPr/>
          <p:nvPr/>
        </p:nvGrpSpPr>
        <p:grpSpPr>
          <a:xfrm>
            <a:off x="312433" y="968152"/>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4000"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90461" y="1262617"/>
              <a:ext cx="8429688" cy="461665"/>
            </a:xfrm>
            <a:prstGeom prst="rect">
              <a:avLst/>
            </a:prstGeom>
            <a:noFill/>
          </p:spPr>
          <p:txBody>
            <a:bodyPr wrap="square" rtlCol="0">
              <a:spAutoFit/>
            </a:bodyPr>
            <a:lstStyle/>
            <a:p>
              <a:r>
                <a:rPr kumimoji="1" lang="ja-JP" altLang="en-US" sz="2400" dirty="0">
                  <a:latin typeface="+mn-ea"/>
                  <a:ea typeface="+mn-ea"/>
                </a:rPr>
                <a:t>国の歳入と同じく</a:t>
              </a:r>
              <a:r>
                <a:rPr lang="ja-JP" altLang="en-US" sz="2400" dirty="0">
                  <a:solidFill>
                    <a:srgbClr val="FF0000"/>
                  </a:solidFill>
                  <a:latin typeface="+mn-ea"/>
                  <a:ea typeface="+mn-ea"/>
                </a:rPr>
                <a:t>税金</a:t>
              </a:r>
              <a:r>
                <a:rPr kumimoji="1" lang="ja-JP" altLang="en-US" sz="2400" dirty="0">
                  <a:latin typeface="+mn-ea"/>
                  <a:ea typeface="+mn-ea"/>
                </a:rPr>
                <a:t>が地方の財政を支えています。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368222" y="1924671"/>
            <a:ext cx="4475905"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宮崎県の歳入の内訳（令和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5925703" y="1941635"/>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4949118" y="2349068"/>
            <a:ext cx="4007828" cy="338554"/>
          </a:xfrm>
          <a:prstGeom prst="rect">
            <a:avLst/>
          </a:prstGeom>
          <a:noFill/>
        </p:spPr>
        <p:txBody>
          <a:bodyPr wrap="none" rtlCol="0">
            <a:spAutoFit/>
          </a:bodyPr>
          <a:lstStyle/>
          <a:p>
            <a:r>
              <a:rPr lang="ja-JP" altLang="en-US" sz="1600" dirty="0">
                <a:solidFill>
                  <a:srgbClr val="005BAD"/>
                </a:solidFill>
                <a:latin typeface="+mj-ea"/>
                <a:ea typeface="+mj-ea"/>
              </a:rPr>
              <a:t>歳入の多くは地方税と国からの給付金です。</a:t>
            </a:r>
          </a:p>
        </p:txBody>
      </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885608" y="744072"/>
            <a:ext cx="923123" cy="10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5" name="グループ化 114694">
            <a:extLst>
              <a:ext uri="{FF2B5EF4-FFF2-40B4-BE49-F238E27FC236}">
                <a16:creationId xmlns:a16="http://schemas.microsoft.com/office/drawing/2014/main" id="{54772B91-9F0F-7334-8124-1B49DB427C53}"/>
              </a:ext>
            </a:extLst>
          </p:cNvPr>
          <p:cNvGrpSpPr/>
          <p:nvPr/>
        </p:nvGrpSpPr>
        <p:grpSpPr>
          <a:xfrm>
            <a:off x="5255225" y="2769576"/>
            <a:ext cx="3395613" cy="3421803"/>
            <a:chOff x="5413697" y="2608749"/>
            <a:chExt cx="3395613" cy="3421803"/>
          </a:xfrm>
        </p:grpSpPr>
        <p:sp>
          <p:nvSpPr>
            <p:cNvPr id="114716" name="正方形/長方形 114715">
              <a:extLst>
                <a:ext uri="{FF2B5EF4-FFF2-40B4-BE49-F238E27FC236}">
                  <a16:creationId xmlns:a16="http://schemas.microsoft.com/office/drawing/2014/main" id="{2B42EC9C-B0B3-952B-2617-B7F90AE34801}"/>
                </a:ext>
              </a:extLst>
            </p:cNvPr>
            <p:cNvSpPr/>
            <p:nvPr/>
          </p:nvSpPr>
          <p:spPr bwMode="auto">
            <a:xfrm>
              <a:off x="5459417" y="2841405"/>
              <a:ext cx="3242884" cy="27736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ts val="1880"/>
                </a:lnSpc>
                <a:spcBef>
                  <a:spcPct val="0"/>
                </a:spcBef>
                <a:spcAft>
                  <a:spcPct val="0"/>
                </a:spcAft>
                <a:buClrTx/>
                <a:buSzPct val="120000"/>
                <a:tabLst/>
              </a:pPr>
              <a:r>
                <a:rPr lang="ja-JP" altLang="en-US" sz="1100" dirty="0">
                  <a:solidFill>
                    <a:schemeClr val="accent1"/>
                  </a:solidFill>
                  <a:latin typeface="+mn-ea"/>
                  <a:ea typeface="+mn-ea"/>
                </a:rPr>
                <a:t>国の決定や割り当てに基づき交付される財源</a:t>
              </a:r>
              <a:endParaRPr lang="en-US" altLang="ja-JP" sz="1100" dirty="0">
                <a:solidFill>
                  <a:schemeClr val="accent1"/>
                </a:solidFill>
                <a:latin typeface="+mn-ea"/>
                <a:ea typeface="+mn-ea"/>
              </a:endParaRPr>
            </a:p>
          </p:txBody>
        </p:sp>
        <p:sp>
          <p:nvSpPr>
            <p:cNvPr id="114717" name="正方形/長方形 114716">
              <a:extLst>
                <a:ext uri="{FF2B5EF4-FFF2-40B4-BE49-F238E27FC236}">
                  <a16:creationId xmlns:a16="http://schemas.microsoft.com/office/drawing/2014/main" id="{93180429-3F7A-A2D0-5343-715EBDA104D7}"/>
                </a:ext>
              </a:extLst>
            </p:cNvPr>
            <p:cNvSpPr/>
            <p:nvPr/>
          </p:nvSpPr>
          <p:spPr bwMode="auto">
            <a:xfrm>
              <a:off x="5520974" y="324505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dirty="0">
                  <a:latin typeface="+mn-ea"/>
                  <a:ea typeface="+mn-ea"/>
                </a:rPr>
                <a:t>地方交付税：</a:t>
              </a:r>
              <a:endParaRPr lang="en-US" altLang="ja-JP" sz="1400" dirty="0">
                <a:latin typeface="+mn-ea"/>
                <a:ea typeface="+mn-ea"/>
              </a:endParaRPr>
            </a:p>
          </p:txBody>
        </p:sp>
        <p:sp>
          <p:nvSpPr>
            <p:cNvPr id="114718" name="正方形/長方形 114717">
              <a:extLst>
                <a:ext uri="{FF2B5EF4-FFF2-40B4-BE49-F238E27FC236}">
                  <a16:creationId xmlns:a16="http://schemas.microsoft.com/office/drawing/2014/main" id="{47CD163C-BA4C-4E10-CB33-71803E3D9869}"/>
                </a:ext>
              </a:extLst>
            </p:cNvPr>
            <p:cNvSpPr/>
            <p:nvPr/>
          </p:nvSpPr>
          <p:spPr bwMode="auto">
            <a:xfrm>
              <a:off x="6443470" y="322213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dirty="0">
                  <a:latin typeface="+mn-ea"/>
                  <a:ea typeface="+mn-ea"/>
                </a:rPr>
                <a:t>地域ごとの住民に対する公共サービスに差が出ないよう、国が地方公共団体の財政力の差を調整するために支出するもの</a:t>
              </a:r>
              <a:endParaRPr lang="en-US" altLang="ja-JP" sz="1100" dirty="0">
                <a:latin typeface="+mn-ea"/>
                <a:ea typeface="+mn-ea"/>
              </a:endParaRPr>
            </a:p>
          </p:txBody>
        </p:sp>
        <p:sp>
          <p:nvSpPr>
            <p:cNvPr id="114720" name="正方形/長方形 114719">
              <a:extLst>
                <a:ext uri="{FF2B5EF4-FFF2-40B4-BE49-F238E27FC236}">
                  <a16:creationId xmlns:a16="http://schemas.microsoft.com/office/drawing/2014/main" id="{8468ED1C-49D5-968C-4717-31910B5063D6}"/>
                </a:ext>
              </a:extLst>
            </p:cNvPr>
            <p:cNvSpPr/>
            <p:nvPr/>
          </p:nvSpPr>
          <p:spPr bwMode="auto">
            <a:xfrm>
              <a:off x="5520974" y="422311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dirty="0">
                  <a:latin typeface="+mn-ea"/>
                  <a:ea typeface="+mn-ea"/>
                </a:rPr>
                <a:t>国庫支出金：</a:t>
              </a:r>
              <a:endParaRPr lang="en-US" altLang="ja-JP" sz="1400" dirty="0">
                <a:latin typeface="+mn-ea"/>
                <a:ea typeface="+mn-ea"/>
              </a:endParaRPr>
            </a:p>
          </p:txBody>
        </p:sp>
        <p:sp>
          <p:nvSpPr>
            <p:cNvPr id="114721" name="正方形/長方形 114720">
              <a:extLst>
                <a:ext uri="{FF2B5EF4-FFF2-40B4-BE49-F238E27FC236}">
                  <a16:creationId xmlns:a16="http://schemas.microsoft.com/office/drawing/2014/main" id="{AF27FE2E-7CB1-7A8E-7882-0950FF3BC990}"/>
                </a:ext>
              </a:extLst>
            </p:cNvPr>
            <p:cNvSpPr/>
            <p:nvPr/>
          </p:nvSpPr>
          <p:spPr bwMode="auto">
            <a:xfrm>
              <a:off x="6443470" y="4197636"/>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dirty="0">
                  <a:latin typeface="+mn-ea"/>
                  <a:ea typeface="+mn-ea"/>
                </a:rPr>
                <a:t>国が地方公共団体に対し、特定の事業（道路整備や義務教育など）に充てるため支出する補助金・負担金</a:t>
              </a:r>
              <a:endParaRPr lang="en-US" altLang="ja-JP" sz="1100" dirty="0">
                <a:latin typeface="+mn-ea"/>
                <a:ea typeface="+mn-ea"/>
              </a:endParaRPr>
            </a:p>
          </p:txBody>
        </p:sp>
        <p:sp>
          <p:nvSpPr>
            <p:cNvPr id="114722" name="正方形/長方形 114721">
              <a:extLst>
                <a:ext uri="{FF2B5EF4-FFF2-40B4-BE49-F238E27FC236}">
                  <a16:creationId xmlns:a16="http://schemas.microsoft.com/office/drawing/2014/main" id="{6BBC660D-FD6F-239B-9853-33D58F89879C}"/>
                </a:ext>
              </a:extLst>
            </p:cNvPr>
            <p:cNvSpPr/>
            <p:nvPr/>
          </p:nvSpPr>
          <p:spPr bwMode="auto">
            <a:xfrm>
              <a:off x="5520974" y="4965569"/>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県　　　債　</a:t>
              </a:r>
              <a:r>
                <a:rPr lang="en-US" altLang="ja-JP" sz="1400" dirty="0">
                  <a:latin typeface="+mn-ea"/>
                  <a:ea typeface="+mn-ea"/>
                </a:rPr>
                <a:t> </a:t>
              </a:r>
              <a:r>
                <a:rPr lang="ja-JP" altLang="en-US" sz="1400">
                  <a:latin typeface="+mn-ea"/>
                  <a:ea typeface="+mn-ea"/>
                </a:rPr>
                <a:t>：</a:t>
              </a:r>
              <a:endParaRPr lang="en-US" altLang="ja-JP" sz="1400" dirty="0">
                <a:latin typeface="+mn-ea"/>
                <a:ea typeface="+mn-ea"/>
              </a:endParaRPr>
            </a:p>
          </p:txBody>
        </p:sp>
        <p:sp>
          <p:nvSpPr>
            <p:cNvPr id="114723" name="正方形/長方形 114722">
              <a:extLst>
                <a:ext uri="{FF2B5EF4-FFF2-40B4-BE49-F238E27FC236}">
                  <a16:creationId xmlns:a16="http://schemas.microsoft.com/office/drawing/2014/main" id="{E4D365F6-26C6-43E9-AC36-8E44312EBFC1}"/>
                </a:ext>
              </a:extLst>
            </p:cNvPr>
            <p:cNvSpPr/>
            <p:nvPr/>
          </p:nvSpPr>
          <p:spPr bwMode="auto">
            <a:xfrm>
              <a:off x="6443470" y="4940091"/>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一時的に多額の資金が必要となるときに県が銀行等から借り入れる資金</a:t>
              </a:r>
              <a:endParaRPr lang="en-US" altLang="ja-JP" sz="1100" dirty="0">
                <a:latin typeface="+mn-ea"/>
                <a:ea typeface="+mn-ea"/>
              </a:endParaRPr>
            </a:p>
          </p:txBody>
        </p:sp>
        <p:sp>
          <p:nvSpPr>
            <p:cNvPr id="114724" name="正方形/長方形 114723">
              <a:extLst>
                <a:ext uri="{FF2B5EF4-FFF2-40B4-BE49-F238E27FC236}">
                  <a16:creationId xmlns:a16="http://schemas.microsoft.com/office/drawing/2014/main" id="{B6FBBED0-449F-C5A2-A27A-FB7E753A7D61}"/>
                </a:ext>
              </a:extLst>
            </p:cNvPr>
            <p:cNvSpPr/>
            <p:nvPr/>
          </p:nvSpPr>
          <p:spPr bwMode="auto">
            <a:xfrm>
              <a:off x="5520974" y="5456696"/>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地方譲与税：</a:t>
              </a:r>
              <a:endParaRPr lang="en-US" altLang="ja-JP" sz="1400" dirty="0">
                <a:latin typeface="+mn-ea"/>
                <a:ea typeface="+mn-ea"/>
              </a:endParaRPr>
            </a:p>
          </p:txBody>
        </p:sp>
        <p:sp>
          <p:nvSpPr>
            <p:cNvPr id="114725" name="正方形/長方形 114724">
              <a:extLst>
                <a:ext uri="{FF2B5EF4-FFF2-40B4-BE49-F238E27FC236}">
                  <a16:creationId xmlns:a16="http://schemas.microsoft.com/office/drawing/2014/main" id="{802F8871-D048-7684-7842-76D49DC51D36}"/>
                </a:ext>
              </a:extLst>
            </p:cNvPr>
            <p:cNvSpPr/>
            <p:nvPr/>
          </p:nvSpPr>
          <p:spPr bwMode="auto">
            <a:xfrm>
              <a:off x="6443470" y="543121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国が徴収した国税を一定の基準により地方公共団体に譲与するもの</a:t>
              </a:r>
              <a:endParaRPr lang="en-US" altLang="ja-JP" sz="1100" dirty="0">
                <a:latin typeface="+mn-ea"/>
                <a:ea typeface="+mn-ea"/>
              </a:endParaRPr>
            </a:p>
          </p:txBody>
        </p:sp>
        <p:sp>
          <p:nvSpPr>
            <p:cNvPr id="114726" name="角丸四角形 12">
              <a:extLst>
                <a:ext uri="{FF2B5EF4-FFF2-40B4-BE49-F238E27FC236}">
                  <a16:creationId xmlns:a16="http://schemas.microsoft.com/office/drawing/2014/main" id="{0721196B-6F9C-A761-4AB8-D68A57FB5D54}"/>
                </a:ext>
              </a:extLst>
            </p:cNvPr>
            <p:cNvSpPr/>
            <p:nvPr/>
          </p:nvSpPr>
          <p:spPr bwMode="auto">
            <a:xfrm>
              <a:off x="5413697" y="2608749"/>
              <a:ext cx="3395613" cy="3421803"/>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accent1"/>
                  </a:solidFill>
                  <a:effectLst/>
                  <a:latin typeface="+mn-ea"/>
                  <a:ea typeface="+mn-ea"/>
                </a:rPr>
                <a:t>依存財源</a:t>
              </a:r>
            </a:p>
          </p:txBody>
        </p:sp>
      </p:grpSp>
      <p:grpSp>
        <p:nvGrpSpPr>
          <p:cNvPr id="38" name="グループ化 37">
            <a:extLst>
              <a:ext uri="{FF2B5EF4-FFF2-40B4-BE49-F238E27FC236}">
                <a16:creationId xmlns:a16="http://schemas.microsoft.com/office/drawing/2014/main" id="{09A35BE8-A04E-887C-74B0-92DCE4F5F864}"/>
              </a:ext>
            </a:extLst>
          </p:cNvPr>
          <p:cNvGrpSpPr/>
          <p:nvPr/>
        </p:nvGrpSpPr>
        <p:grpSpPr>
          <a:xfrm>
            <a:off x="-30386" y="6156398"/>
            <a:ext cx="8848978" cy="749281"/>
            <a:chOff x="-29057" y="6108719"/>
            <a:chExt cx="8848978" cy="749281"/>
          </a:xfrm>
        </p:grpSpPr>
        <p:grpSp>
          <p:nvGrpSpPr>
            <p:cNvPr id="40" name="グループ化 39">
              <a:extLst>
                <a:ext uri="{FF2B5EF4-FFF2-40B4-BE49-F238E27FC236}">
                  <a16:creationId xmlns:a16="http://schemas.microsoft.com/office/drawing/2014/main" id="{13FD35FA-D439-C2FC-733A-95FEB372BBA9}"/>
                </a:ext>
              </a:extLst>
            </p:cNvPr>
            <p:cNvGrpSpPr/>
            <p:nvPr/>
          </p:nvGrpSpPr>
          <p:grpSpPr>
            <a:xfrm>
              <a:off x="287921" y="6410880"/>
              <a:ext cx="8532000" cy="374400"/>
              <a:chOff x="322211" y="6410880"/>
              <a:chExt cx="8532000" cy="374400"/>
            </a:xfrm>
          </p:grpSpPr>
          <p:sp>
            <p:nvSpPr>
              <p:cNvPr id="114688" name="正方形/長方形 114687">
                <a:extLst>
                  <a:ext uri="{FF2B5EF4-FFF2-40B4-BE49-F238E27FC236}">
                    <a16:creationId xmlns:a16="http://schemas.microsoft.com/office/drawing/2014/main" id="{8241DCA2-26A5-1CB0-7A0D-02937A607CD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4689" name="正方形/長方形 114688">
                <a:extLst>
                  <a:ext uri="{FF2B5EF4-FFF2-40B4-BE49-F238E27FC236}">
                    <a16:creationId xmlns:a16="http://schemas.microsoft.com/office/drawing/2014/main" id="{91B11895-E435-D6D2-6D70-DB5E19D2FBF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43" name="テキスト ボックス 42">
              <a:extLst>
                <a:ext uri="{FF2B5EF4-FFF2-40B4-BE49-F238E27FC236}">
                  <a16:creationId xmlns:a16="http://schemas.microsoft.com/office/drawing/2014/main" id="{3AC69B02-5CAA-2EAC-0ECA-33EB893A404A}"/>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宮崎県ホームページ</a:t>
              </a:r>
              <a:r>
                <a:rPr kumimoji="1" lang="ja-JP" altLang="en-US" sz="1100" b="1" dirty="0">
                  <a:solidFill>
                    <a:srgbClr val="005BAD"/>
                  </a:solidFill>
                  <a:latin typeface="+mj-ea"/>
                  <a:ea typeface="+mj-ea"/>
                </a:rPr>
                <a:t>：　</a:t>
              </a:r>
              <a:r>
                <a:rPr lang="en-US" altLang="ja-JP" sz="1100" dirty="0">
                  <a:hlinkClick r:id="rId5"/>
                </a:rPr>
                <a:t>https://www.pref.miyazaki.lg.jp/</a:t>
              </a:r>
              <a:endParaRPr kumimoji="1" lang="ja-JP" altLang="en-US" sz="1100" dirty="0">
                <a:latin typeface="Arial" panose="020B0604020202020204" pitchFamily="34" charset="0"/>
                <a:cs typeface="Arial" panose="020B0604020202020204" pitchFamily="34" charset="0"/>
              </a:endParaRPr>
            </a:p>
          </p:txBody>
        </p:sp>
        <p:grpSp>
          <p:nvGrpSpPr>
            <p:cNvPr id="47" name="グループ化 46">
              <a:extLst>
                <a:ext uri="{FF2B5EF4-FFF2-40B4-BE49-F238E27FC236}">
                  <a16:creationId xmlns:a16="http://schemas.microsoft.com/office/drawing/2014/main" id="{D1C844BA-ABC8-C564-CF1F-EBBAC44BEE06}"/>
                </a:ext>
              </a:extLst>
            </p:cNvPr>
            <p:cNvGrpSpPr/>
            <p:nvPr/>
          </p:nvGrpSpPr>
          <p:grpSpPr>
            <a:xfrm>
              <a:off x="-29057" y="6108719"/>
              <a:ext cx="832606" cy="749281"/>
              <a:chOff x="-35154" y="5996309"/>
              <a:chExt cx="945432" cy="850816"/>
            </a:xfrm>
          </p:grpSpPr>
          <p:sp>
            <p:nvSpPr>
              <p:cNvPr id="55" name="フリーフォーム: 図形 54">
                <a:extLst>
                  <a:ext uri="{FF2B5EF4-FFF2-40B4-BE49-F238E27FC236}">
                    <a16:creationId xmlns:a16="http://schemas.microsoft.com/office/drawing/2014/main" id="{79B80E4D-7892-F59A-F064-49E7FB313DB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6" name="フリーフォーム: 図形 55">
                <a:extLst>
                  <a:ext uri="{FF2B5EF4-FFF2-40B4-BE49-F238E27FC236}">
                    <a16:creationId xmlns:a16="http://schemas.microsoft.com/office/drawing/2014/main" id="{CBB3ADBB-C44B-8B00-B354-79B2CBF7170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テキスト ボックス 57">
                <a:extLst>
                  <a:ext uri="{FF2B5EF4-FFF2-40B4-BE49-F238E27FC236}">
                    <a16:creationId xmlns:a16="http://schemas.microsoft.com/office/drawing/2014/main" id="{410A4CDF-5F59-BD2D-C5F1-E68C307CE481}"/>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pic>
        <p:nvPicPr>
          <p:cNvPr id="7" name="図 6">
            <a:extLst>
              <a:ext uri="{FF2B5EF4-FFF2-40B4-BE49-F238E27FC236}">
                <a16:creationId xmlns:a16="http://schemas.microsoft.com/office/drawing/2014/main" id="{1E8DF1B5-DFDD-EF1A-CEC7-4F6B6AA2ADC4}"/>
              </a:ext>
            </a:extLst>
          </p:cNvPr>
          <p:cNvPicPr>
            <a:picLocks noChangeAspect="1"/>
          </p:cNvPicPr>
          <p:nvPr/>
        </p:nvPicPr>
        <p:blipFill>
          <a:blip r:embed="rId6"/>
          <a:stretch>
            <a:fillRect/>
          </a:stretch>
        </p:blipFill>
        <p:spPr>
          <a:xfrm>
            <a:off x="379043" y="2319916"/>
            <a:ext cx="4157832" cy="4035902"/>
          </a:xfrm>
          <a:prstGeom prst="rect">
            <a:avLst/>
          </a:prstGeom>
        </p:spPr>
      </p:pic>
      <p:grpSp>
        <p:nvGrpSpPr>
          <p:cNvPr id="59" name="グループ化 58">
            <a:extLst>
              <a:ext uri="{FF2B5EF4-FFF2-40B4-BE49-F238E27FC236}">
                <a16:creationId xmlns:a16="http://schemas.microsoft.com/office/drawing/2014/main" id="{EDED5FDC-D464-9F7E-7DBB-61ADB0343603}"/>
              </a:ext>
            </a:extLst>
          </p:cNvPr>
          <p:cNvGrpSpPr/>
          <p:nvPr/>
        </p:nvGrpSpPr>
        <p:grpSpPr>
          <a:xfrm>
            <a:off x="1678666" y="3644165"/>
            <a:ext cx="1501568" cy="1501568"/>
            <a:chOff x="1595773" y="3051110"/>
            <a:chExt cx="1501568" cy="1501568"/>
          </a:xfrm>
        </p:grpSpPr>
        <p:sp>
          <p:nvSpPr>
            <p:cNvPr id="60" name="楕円 59">
              <a:extLst>
                <a:ext uri="{FF2B5EF4-FFF2-40B4-BE49-F238E27FC236}">
                  <a16:creationId xmlns:a16="http://schemas.microsoft.com/office/drawing/2014/main" id="{15F728D2-3156-8C9B-57A5-861CCE14ED42}"/>
                </a:ext>
              </a:extLst>
            </p:cNvPr>
            <p:cNvSpPr/>
            <p:nvPr/>
          </p:nvSpPr>
          <p:spPr>
            <a:xfrm>
              <a:off x="1595773" y="3051110"/>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235CFC5D-A033-3461-C738-B60ED58A2237}"/>
                </a:ext>
              </a:extLst>
            </p:cNvPr>
            <p:cNvSpPr txBox="1"/>
            <p:nvPr/>
          </p:nvSpPr>
          <p:spPr>
            <a:xfrm>
              <a:off x="1689967" y="350589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6,680</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grpSp>
        <p:nvGrpSpPr>
          <p:cNvPr id="9" name="グループ化 8">
            <a:extLst>
              <a:ext uri="{FF2B5EF4-FFF2-40B4-BE49-F238E27FC236}">
                <a16:creationId xmlns:a16="http://schemas.microsoft.com/office/drawing/2014/main" id="{CEB04D40-433A-A2EC-4ABE-3450FC97DE2D}"/>
              </a:ext>
            </a:extLst>
          </p:cNvPr>
          <p:cNvGrpSpPr/>
          <p:nvPr/>
        </p:nvGrpSpPr>
        <p:grpSpPr>
          <a:xfrm>
            <a:off x="539116" y="2592362"/>
            <a:ext cx="3763259" cy="3656976"/>
            <a:chOff x="468950" y="2026408"/>
            <a:chExt cx="3763259" cy="3656976"/>
          </a:xfrm>
        </p:grpSpPr>
        <p:sp>
          <p:nvSpPr>
            <p:cNvPr id="11" name="テキスト ボックス 10">
              <a:extLst>
                <a:ext uri="{FF2B5EF4-FFF2-40B4-BE49-F238E27FC236}">
                  <a16:creationId xmlns:a16="http://schemas.microsoft.com/office/drawing/2014/main" id="{E447DC9B-154A-2FAE-771A-953875E3685B}"/>
                </a:ext>
              </a:extLst>
            </p:cNvPr>
            <p:cNvSpPr txBox="1"/>
            <p:nvPr/>
          </p:nvSpPr>
          <p:spPr>
            <a:xfrm>
              <a:off x="468950" y="2567680"/>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1,938</a:t>
              </a:r>
            </a:p>
            <a:p>
              <a:pPr algn="ctr"/>
              <a:r>
                <a:rPr kumimoji="1" lang="en-US" altLang="ja-JP" sz="1400" dirty="0">
                  <a:latin typeface="HGPｺﾞｼｯｸE" panose="020B0900000000000000" pitchFamily="50" charset="-128"/>
                  <a:ea typeface="HGPｺﾞｼｯｸE" panose="020B0900000000000000" pitchFamily="50" charset="-128"/>
                </a:rPr>
                <a:t>(29.0</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5167F082-1004-C8B0-68DD-C789830D17BD}"/>
                </a:ext>
              </a:extLst>
            </p:cNvPr>
            <p:cNvSpPr txBox="1"/>
            <p:nvPr/>
          </p:nvSpPr>
          <p:spPr>
            <a:xfrm>
              <a:off x="2545142" y="2026408"/>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1,123</a:t>
              </a:r>
            </a:p>
            <a:p>
              <a:pPr algn="ctr"/>
              <a:r>
                <a:rPr kumimoji="1" lang="en-US" altLang="ja-JP" sz="1400" dirty="0">
                  <a:latin typeface="HGPｺﾞｼｯｸE" panose="020B0900000000000000" pitchFamily="50" charset="-128"/>
                  <a:ea typeface="HGPｺﾞｼｯｸE" panose="020B0900000000000000" pitchFamily="50" charset="-128"/>
                </a:rPr>
                <a:t>(16.8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36" name="テキスト ボックス 35">
              <a:extLst>
                <a:ext uri="{FF2B5EF4-FFF2-40B4-BE49-F238E27FC236}">
                  <a16:creationId xmlns:a16="http://schemas.microsoft.com/office/drawing/2014/main" id="{C1D38E16-7C02-C3AB-40D6-A8C5C2F6DEB9}"/>
                </a:ext>
              </a:extLst>
            </p:cNvPr>
            <p:cNvSpPr txBox="1"/>
            <p:nvPr/>
          </p:nvSpPr>
          <p:spPr>
            <a:xfrm>
              <a:off x="3215226" y="4275555"/>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1,234</a:t>
              </a:r>
            </a:p>
            <a:p>
              <a:pPr algn="ctr"/>
              <a:r>
                <a:rPr kumimoji="1" lang="en-US" altLang="ja-JP" sz="1400" dirty="0">
                  <a:latin typeface="HGPｺﾞｼｯｸE" panose="020B0900000000000000" pitchFamily="50" charset="-128"/>
                  <a:ea typeface="HGPｺﾞｼｯｸE" panose="020B0900000000000000" pitchFamily="50" charset="-128"/>
                </a:rPr>
                <a:t>(18.5</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39" name="テキスト ボックス 38">
              <a:extLst>
                <a:ext uri="{FF2B5EF4-FFF2-40B4-BE49-F238E27FC236}">
                  <a16:creationId xmlns:a16="http://schemas.microsoft.com/office/drawing/2014/main" id="{BF4C9113-282C-8AB6-EA4C-B30A75214330}"/>
                </a:ext>
              </a:extLst>
            </p:cNvPr>
            <p:cNvSpPr txBox="1"/>
            <p:nvPr/>
          </p:nvSpPr>
          <p:spPr>
            <a:xfrm>
              <a:off x="728277" y="4710720"/>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1,040</a:t>
              </a:r>
            </a:p>
            <a:p>
              <a:pPr algn="ctr"/>
              <a:r>
                <a:rPr kumimoji="1" lang="en-US" altLang="ja-JP" sz="1400" dirty="0">
                  <a:latin typeface="HGPｺﾞｼｯｸE" panose="020B0900000000000000" pitchFamily="50" charset="-128"/>
                  <a:ea typeface="HGPｺﾞｼｯｸE" panose="020B0900000000000000" pitchFamily="50" charset="-128"/>
                </a:rPr>
                <a:t>(15.6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grpSp>
          <p:nvGrpSpPr>
            <p:cNvPr id="41" name="グループ化 40">
              <a:extLst>
                <a:ext uri="{FF2B5EF4-FFF2-40B4-BE49-F238E27FC236}">
                  <a16:creationId xmlns:a16="http://schemas.microsoft.com/office/drawing/2014/main" id="{A9237242-C4AA-0B4B-82F7-C244A035496A}"/>
                </a:ext>
              </a:extLst>
            </p:cNvPr>
            <p:cNvGrpSpPr/>
            <p:nvPr/>
          </p:nvGrpSpPr>
          <p:grpSpPr>
            <a:xfrm>
              <a:off x="811884" y="3328597"/>
              <a:ext cx="941375" cy="795511"/>
              <a:chOff x="811884" y="3328597"/>
              <a:chExt cx="941375" cy="795511"/>
            </a:xfrm>
          </p:grpSpPr>
          <p:sp>
            <p:nvSpPr>
              <p:cNvPr id="53" name="テキスト ボックス 52">
                <a:extLst>
                  <a:ext uri="{FF2B5EF4-FFF2-40B4-BE49-F238E27FC236}">
                    <a16:creationId xmlns:a16="http://schemas.microsoft.com/office/drawing/2014/main" id="{9D2DE3FB-9268-306B-BC65-74E0DBA28C4C}"/>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3,835</a:t>
                </a:r>
              </a:p>
              <a:p>
                <a:pPr algn="ctr"/>
                <a:r>
                  <a:rPr kumimoji="1" lang="en-US" altLang="ja-JP" sz="1400" dirty="0">
                    <a:latin typeface="HGPｺﾞｼｯｸE" panose="020B0900000000000000" pitchFamily="50" charset="-128"/>
                    <a:ea typeface="HGPｺﾞｼｯｸE" panose="020B0900000000000000" pitchFamily="50" charset="-128"/>
                  </a:rPr>
                  <a:t>(57.4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7F9389E9-57D6-077B-9C9B-489CB6151BAE}"/>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42" name="グループ化 41">
              <a:extLst>
                <a:ext uri="{FF2B5EF4-FFF2-40B4-BE49-F238E27FC236}">
                  <a16:creationId xmlns:a16="http://schemas.microsoft.com/office/drawing/2014/main" id="{FE9F02A5-CB10-8B5F-294D-10634D883E6E}"/>
                </a:ext>
              </a:extLst>
            </p:cNvPr>
            <p:cNvGrpSpPr/>
            <p:nvPr/>
          </p:nvGrpSpPr>
          <p:grpSpPr>
            <a:xfrm>
              <a:off x="2586957" y="2747753"/>
              <a:ext cx="903771" cy="798153"/>
              <a:chOff x="2586957" y="2747753"/>
              <a:chExt cx="903771" cy="798153"/>
            </a:xfrm>
          </p:grpSpPr>
          <p:sp>
            <p:nvSpPr>
              <p:cNvPr id="51" name="テキスト ボックス 50">
                <a:extLst>
                  <a:ext uri="{FF2B5EF4-FFF2-40B4-BE49-F238E27FC236}">
                    <a16:creationId xmlns:a16="http://schemas.microsoft.com/office/drawing/2014/main" id="{AA1ABFC1-FCDC-D433-FE6D-8B029633F4D4}"/>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2,844</a:t>
                </a:r>
              </a:p>
              <a:p>
                <a:pPr algn="ctr"/>
                <a:r>
                  <a:rPr kumimoji="1" lang="en-US" altLang="ja-JP" sz="1400" dirty="0">
                    <a:latin typeface="HGPｺﾞｼｯｸE" panose="020B0900000000000000" pitchFamily="50" charset="-128"/>
                    <a:ea typeface="HGPｺﾞｼｯｸE" panose="020B0900000000000000" pitchFamily="50" charset="-128"/>
                  </a:rPr>
                  <a:t>(42.6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1A0E3420-1ABB-6A39-3FCD-11B5AB12A6FF}"/>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44" name="グループ化 43">
              <a:extLst>
                <a:ext uri="{FF2B5EF4-FFF2-40B4-BE49-F238E27FC236}">
                  <a16:creationId xmlns:a16="http://schemas.microsoft.com/office/drawing/2014/main" id="{12C96688-2740-8D0E-E4B8-ADF498DA7226}"/>
                </a:ext>
              </a:extLst>
            </p:cNvPr>
            <p:cNvGrpSpPr/>
            <p:nvPr/>
          </p:nvGrpSpPr>
          <p:grpSpPr>
            <a:xfrm>
              <a:off x="2208281" y="4879023"/>
              <a:ext cx="757351" cy="804361"/>
              <a:chOff x="1860278" y="4879023"/>
              <a:chExt cx="757351" cy="804361"/>
            </a:xfrm>
          </p:grpSpPr>
          <p:sp>
            <p:nvSpPr>
              <p:cNvPr id="49" name="テキスト ボックス 48">
                <a:extLst>
                  <a:ext uri="{FF2B5EF4-FFF2-40B4-BE49-F238E27FC236}">
                    <a16:creationId xmlns:a16="http://schemas.microsoft.com/office/drawing/2014/main" id="{40B330A4-8D2C-A9E8-6106-30707409F9F2}"/>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621</a:t>
                </a:r>
              </a:p>
              <a:p>
                <a:pPr algn="ctr"/>
                <a:r>
                  <a:rPr kumimoji="1" lang="en-US" altLang="ja-JP" sz="1400" dirty="0">
                    <a:latin typeface="HGPｺﾞｼｯｸE" panose="020B0900000000000000" pitchFamily="50" charset="-128"/>
                    <a:ea typeface="HGPｺﾞｼｯｸE" panose="020B0900000000000000" pitchFamily="50" charset="-128"/>
                  </a:rPr>
                  <a:t>(9.3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50" name="テキスト ボックス 49">
                <a:extLst>
                  <a:ext uri="{FF2B5EF4-FFF2-40B4-BE49-F238E27FC236}">
                    <a16:creationId xmlns:a16="http://schemas.microsoft.com/office/drawing/2014/main" id="{8225D4C2-7B2F-4C0D-DD31-48CF3882A3B5}"/>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45" name="グループ化 44">
              <a:extLst>
                <a:ext uri="{FF2B5EF4-FFF2-40B4-BE49-F238E27FC236}">
                  <a16:creationId xmlns:a16="http://schemas.microsoft.com/office/drawing/2014/main" id="{7409D558-837B-92F8-64D5-2A3E196BB0E8}"/>
                </a:ext>
              </a:extLst>
            </p:cNvPr>
            <p:cNvGrpSpPr/>
            <p:nvPr/>
          </p:nvGrpSpPr>
          <p:grpSpPr>
            <a:xfrm>
              <a:off x="3476874" y="3017572"/>
              <a:ext cx="755335" cy="805104"/>
              <a:chOff x="3476874" y="3205916"/>
              <a:chExt cx="755335" cy="805104"/>
            </a:xfrm>
          </p:grpSpPr>
          <p:sp>
            <p:nvSpPr>
              <p:cNvPr id="46" name="テキスト ボックス 45">
                <a:extLst>
                  <a:ext uri="{FF2B5EF4-FFF2-40B4-BE49-F238E27FC236}">
                    <a16:creationId xmlns:a16="http://schemas.microsoft.com/office/drawing/2014/main" id="{3C7B6039-8CF2-51AD-0D93-03E60EC7D665}"/>
                  </a:ext>
                </a:extLst>
              </p:cNvPr>
              <p:cNvSpPr txBox="1"/>
              <p:nvPr/>
            </p:nvSpPr>
            <p:spPr>
              <a:xfrm>
                <a:off x="3483242" y="3272356"/>
                <a:ext cx="73963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487</a:t>
                </a:r>
              </a:p>
              <a:p>
                <a:pPr algn="ctr"/>
                <a:r>
                  <a:rPr kumimoji="1" lang="en-US" altLang="ja-JP" sz="1400" dirty="0">
                    <a:latin typeface="HGPｺﾞｼｯｸE" panose="020B0900000000000000" pitchFamily="50" charset="-128"/>
                    <a:ea typeface="HGPｺﾞｼｯｸE" panose="020B0900000000000000" pitchFamily="50" charset="-128"/>
                  </a:rPr>
                  <a:t>(7.3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48" name="テキスト ボックス 47">
                <a:extLst>
                  <a:ext uri="{FF2B5EF4-FFF2-40B4-BE49-F238E27FC236}">
                    <a16:creationId xmlns:a16="http://schemas.microsoft.com/office/drawing/2014/main" id="{3DBF14B0-69BD-3315-0DE2-E1F1FA725D71}"/>
                  </a:ext>
                </a:extLst>
              </p:cNvPr>
              <p:cNvSpPr txBox="1"/>
              <p:nvPr/>
            </p:nvSpPr>
            <p:spPr>
              <a:xfrm>
                <a:off x="3476874" y="3205916"/>
                <a:ext cx="755335" cy="200055"/>
              </a:xfrm>
              <a:prstGeom prst="rect">
                <a:avLst/>
              </a:prstGeom>
              <a:noFill/>
            </p:spPr>
            <p:txBody>
              <a:bodyPr wrap="none" rtlCol="0">
                <a:spAutoFit/>
              </a:bodyPr>
              <a:lstStyle/>
              <a:p>
                <a:r>
                  <a:rPr kumimoji="1" lang="ja-JP" altLang="en-US" sz="700" dirty="0"/>
                  <a:t>しょしゅうにゅう</a:t>
                </a:r>
              </a:p>
            </p:txBody>
          </p:sp>
        </p:grpSp>
      </p:grpSp>
      <p:sp>
        <p:nvSpPr>
          <p:cNvPr id="62" name="テキスト ボックス 61">
            <a:extLst>
              <a:ext uri="{FF2B5EF4-FFF2-40B4-BE49-F238E27FC236}">
                <a16:creationId xmlns:a16="http://schemas.microsoft.com/office/drawing/2014/main" id="{3ED39DD5-D823-5421-36C5-265BF211C71D}"/>
              </a:ext>
            </a:extLst>
          </p:cNvPr>
          <p:cNvSpPr txBox="1"/>
          <p:nvPr/>
        </p:nvSpPr>
        <p:spPr>
          <a:xfrm>
            <a:off x="1766204" y="2444705"/>
            <a:ext cx="775904"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237</a:t>
            </a:r>
          </a:p>
          <a:p>
            <a:pPr algn="ctr"/>
            <a:r>
              <a:rPr kumimoji="1" lang="en-US" altLang="ja-JP" sz="1400" dirty="0">
                <a:latin typeface="HGPｺﾞｼｯｸE" panose="020B0900000000000000" pitchFamily="50" charset="-128"/>
                <a:ea typeface="HGPｺﾞｼｯｸE" panose="020B0900000000000000" pitchFamily="50" charset="-128"/>
              </a:rPr>
              <a:t>(3.6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spTree>
    <p:custDataLst>
      <p:tags r:id="rId1"/>
    </p:custDataLst>
    <p:extLst>
      <p:ext uri="{BB962C8B-B14F-4D97-AF65-F5344CB8AC3E}">
        <p14:creationId xmlns:p14="http://schemas.microsoft.com/office/powerpoint/2010/main" val="2213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a:extLst>
              <a:ext uri="{FF2B5EF4-FFF2-40B4-BE49-F238E27FC236}">
                <a16:creationId xmlns:a16="http://schemas.microsoft.com/office/drawing/2014/main" id="{CF529155-117F-8DD6-6CE3-87C8639FC163}"/>
              </a:ext>
            </a:extLst>
          </p:cNvPr>
          <p:cNvGrpSpPr/>
          <p:nvPr/>
        </p:nvGrpSpPr>
        <p:grpSpPr>
          <a:xfrm>
            <a:off x="391588" y="2404080"/>
            <a:ext cx="4340728" cy="4115157"/>
            <a:chOff x="391588" y="2404080"/>
            <a:chExt cx="4340728" cy="4115157"/>
          </a:xfrm>
        </p:grpSpPr>
        <p:pic>
          <p:nvPicPr>
            <p:cNvPr id="2" name="図 1">
              <a:extLst>
                <a:ext uri="{FF2B5EF4-FFF2-40B4-BE49-F238E27FC236}">
                  <a16:creationId xmlns:a16="http://schemas.microsoft.com/office/drawing/2014/main" id="{1AF33E35-46E3-7D12-D8AF-7DBF70BBF872}"/>
                </a:ext>
              </a:extLst>
            </p:cNvPr>
            <p:cNvPicPr>
              <a:picLocks noChangeAspect="1"/>
            </p:cNvPicPr>
            <p:nvPr/>
          </p:nvPicPr>
          <p:blipFill>
            <a:blip r:embed="rId4"/>
            <a:stretch>
              <a:fillRect/>
            </a:stretch>
          </p:blipFill>
          <p:spPr>
            <a:xfrm>
              <a:off x="391588" y="2404080"/>
              <a:ext cx="4340728" cy="4115157"/>
            </a:xfrm>
            <a:prstGeom prst="rect">
              <a:avLst/>
            </a:prstGeom>
          </p:spPr>
        </p:pic>
        <p:sp>
          <p:nvSpPr>
            <p:cNvPr id="46" name="楕円 45">
              <a:extLst>
                <a:ext uri="{FF2B5EF4-FFF2-40B4-BE49-F238E27FC236}">
                  <a16:creationId xmlns:a16="http://schemas.microsoft.com/office/drawing/2014/main" id="{DA70F1A6-4CBA-4CB1-9497-5537691E6364}"/>
                </a:ext>
              </a:extLst>
            </p:cNvPr>
            <p:cNvSpPr/>
            <p:nvPr/>
          </p:nvSpPr>
          <p:spPr>
            <a:xfrm>
              <a:off x="1802960" y="3694176"/>
              <a:ext cx="1528356" cy="1508121"/>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A129A898-4567-1B26-A345-4CD550004737}"/>
              </a:ext>
            </a:extLst>
          </p:cNvPr>
          <p:cNvGrpSpPr/>
          <p:nvPr/>
        </p:nvGrpSpPr>
        <p:grpSpPr>
          <a:xfrm>
            <a:off x="312710" y="920974"/>
            <a:ext cx="8519134" cy="837889"/>
            <a:chOff x="323851" y="1085670"/>
            <a:chExt cx="8519134" cy="837889"/>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092562"/>
              <a:ext cx="8074272" cy="830997"/>
            </a:xfrm>
            <a:prstGeom prst="rect">
              <a:avLst/>
            </a:prstGeom>
            <a:noFill/>
          </p:spPr>
          <p:txBody>
            <a:bodyPr wrap="square" rtlCol="0">
              <a:spAutoFit/>
            </a:bodyPr>
            <a:lstStyle/>
            <a:p>
              <a:r>
                <a:rPr kumimoji="1" lang="ja-JP" altLang="en-US" sz="2400" dirty="0">
                  <a:latin typeface="+mn-ea"/>
                  <a:ea typeface="+mn-ea"/>
                </a:rPr>
                <a:t>地方公共団体は、私たちの暮らしに結びついた</a:t>
              </a:r>
              <a:r>
                <a:rPr kumimoji="1" lang="ja-JP" altLang="en-US" sz="2400" dirty="0">
                  <a:solidFill>
                    <a:srgbClr val="FF0000"/>
                  </a:solidFill>
                  <a:latin typeface="+mn-ea"/>
                  <a:ea typeface="+mn-ea"/>
                </a:rPr>
                <a:t>公共サービス</a:t>
              </a:r>
              <a:r>
                <a:rPr kumimoji="1" lang="ja-JP" altLang="en-US" sz="2400" dirty="0">
                  <a:latin typeface="+mn-ea"/>
                  <a:ea typeface="+mn-ea"/>
                </a:rPr>
                <a:t>を行っています。</a:t>
              </a:r>
            </a:p>
          </p:txBody>
        </p:sp>
      </p:gr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dirty="0"/>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5088579" y="2279901"/>
            <a:ext cx="3868367" cy="307777"/>
          </a:xfrm>
          <a:prstGeom prst="rect">
            <a:avLst/>
          </a:prstGeom>
          <a:noFill/>
        </p:spPr>
        <p:txBody>
          <a:bodyPr wrap="none" rtlCol="0">
            <a:spAutoFit/>
          </a:bodyPr>
          <a:lstStyle/>
          <a:p>
            <a:r>
              <a:rPr lang="ja-JP" altLang="en-US" sz="1400" dirty="0">
                <a:solidFill>
                  <a:srgbClr val="005BAD"/>
                </a:solidFill>
                <a:latin typeface="+mj-ea"/>
                <a:ea typeface="+mj-ea"/>
              </a:rPr>
              <a:t>住人の生活を支えるためにお金を使っています。</a:t>
            </a:r>
          </a:p>
        </p:txBody>
      </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148535" y="712048"/>
            <a:ext cx="923755" cy="104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55">
            <a:extLst>
              <a:ext uri="{FF2B5EF4-FFF2-40B4-BE49-F238E27FC236}">
                <a16:creationId xmlns:a16="http://schemas.microsoft.com/office/drawing/2014/main" id="{740C8F71-03EE-4582-9AC9-43AD6862F7B0}"/>
              </a:ext>
            </a:extLst>
          </p:cNvPr>
          <p:cNvSpPr txBox="1"/>
          <p:nvPr/>
        </p:nvSpPr>
        <p:spPr>
          <a:xfrm>
            <a:off x="5299755" y="2684418"/>
            <a:ext cx="3487982" cy="4057289"/>
          </a:xfrm>
          <a:prstGeom prst="rect">
            <a:avLst/>
          </a:prstGeom>
          <a:noFill/>
        </p:spPr>
        <p:txBody>
          <a:bodyPr wrap="square" lIns="72000" tIns="36000" rIns="72000" bIns="36000" rtlCol="0">
            <a:noAutofit/>
          </a:bodyPr>
          <a:lstStyle/>
          <a:p>
            <a:pPr>
              <a:lnSpc>
                <a:spcPts val="1600"/>
              </a:lnSpc>
            </a:pPr>
            <a:r>
              <a:rPr lang="ja-JP" altLang="en-US" sz="1400" dirty="0">
                <a:latin typeface="+mn-ea"/>
                <a:ea typeface="+mn-ea"/>
              </a:rPr>
              <a:t>歳出のトップ５は、以下のとおりです。</a:t>
            </a:r>
            <a:endParaRPr lang="en-US" altLang="ja-JP" sz="1400" dirty="0">
              <a:latin typeface="+mn-ea"/>
              <a:ea typeface="+mn-ea"/>
            </a:endParaRPr>
          </a:p>
          <a:p>
            <a:pPr>
              <a:lnSpc>
                <a:spcPts val="1600"/>
              </a:lnSpc>
            </a:pPr>
            <a:endParaRPr lang="en-US" altLang="ja-JP" sz="1000" dirty="0">
              <a:latin typeface="+mn-ea"/>
            </a:endParaRPr>
          </a:p>
          <a:p>
            <a:pPr>
              <a:lnSpc>
                <a:spcPts val="1600"/>
              </a:lnSpc>
            </a:pPr>
            <a:r>
              <a:rPr lang="ja-JP" altLang="en-US" sz="1400" dirty="0">
                <a:solidFill>
                  <a:srgbClr val="E4B212"/>
                </a:solidFill>
                <a:latin typeface="+mn-ea"/>
                <a:ea typeface="+mn-ea"/>
              </a:rPr>
              <a:t>１．教育費</a:t>
            </a:r>
            <a:endParaRPr lang="en-US" altLang="ja-JP" sz="1400" dirty="0">
              <a:solidFill>
                <a:srgbClr val="E4B212"/>
              </a:solidFill>
              <a:latin typeface="+mn-ea"/>
              <a:ea typeface="+mn-ea"/>
            </a:endParaRPr>
          </a:p>
          <a:p>
            <a:pPr>
              <a:lnSpc>
                <a:spcPts val="1600"/>
              </a:lnSpc>
            </a:pPr>
            <a:r>
              <a:rPr lang="ja-JP" altLang="en-US" sz="1400" dirty="0">
                <a:latin typeface="+mn-ea"/>
                <a:ea typeface="+mn-ea"/>
              </a:rPr>
              <a:t>幼稚園や小・中学校、公民館、体育館の運営の費用など、教育全般に使うお金</a:t>
            </a:r>
            <a:endParaRPr lang="en-US" altLang="ja-JP" sz="1400" dirty="0">
              <a:latin typeface="+mn-ea"/>
            </a:endParaRPr>
          </a:p>
          <a:p>
            <a:pPr>
              <a:lnSpc>
                <a:spcPts val="1600"/>
              </a:lnSpc>
            </a:pPr>
            <a:endParaRPr lang="en-US" altLang="ja-JP" sz="1400" dirty="0">
              <a:latin typeface="+mn-ea"/>
              <a:ea typeface="+mn-ea"/>
            </a:endParaRPr>
          </a:p>
          <a:p>
            <a:pPr>
              <a:lnSpc>
                <a:spcPts val="1600"/>
              </a:lnSpc>
            </a:pPr>
            <a:r>
              <a:rPr lang="ja-JP" altLang="en-US" sz="1400" dirty="0">
                <a:solidFill>
                  <a:schemeClr val="accent4">
                    <a:lumMod val="75000"/>
                  </a:schemeClr>
                </a:solidFill>
                <a:latin typeface="+mn-ea"/>
              </a:rPr>
              <a:t>２．民生費</a:t>
            </a:r>
            <a:endParaRPr lang="en-US" altLang="ja-JP" sz="1400" dirty="0">
              <a:solidFill>
                <a:schemeClr val="accent4">
                  <a:lumMod val="75000"/>
                </a:schemeClr>
              </a:solidFill>
              <a:latin typeface="+mn-ea"/>
            </a:endParaRPr>
          </a:p>
          <a:p>
            <a:pPr>
              <a:lnSpc>
                <a:spcPts val="1600"/>
              </a:lnSpc>
            </a:pPr>
            <a:r>
              <a:rPr lang="ja-JP" altLang="en-US" sz="1400" dirty="0">
                <a:latin typeface="+mn-ea"/>
              </a:rPr>
              <a:t>児童、高齢者、障害者等のための福祉施設の整備、運営、生活保護等に使うお金</a:t>
            </a:r>
            <a:endParaRPr lang="en-US" altLang="ja-JP" sz="1400" dirty="0">
              <a:latin typeface="+mn-ea"/>
            </a:endParaRPr>
          </a:p>
          <a:p>
            <a:pPr>
              <a:lnSpc>
                <a:spcPts val="1600"/>
              </a:lnSpc>
            </a:pPr>
            <a:r>
              <a:rPr lang="ja-JP" altLang="en-US" sz="1400" dirty="0">
                <a:latin typeface="+mn-ea"/>
                <a:ea typeface="+mn-ea"/>
              </a:rPr>
              <a:t>　</a:t>
            </a:r>
            <a:endParaRPr lang="en-US" altLang="ja-JP" sz="1400" dirty="0">
              <a:latin typeface="+mn-ea"/>
              <a:ea typeface="+mn-ea"/>
            </a:endParaRPr>
          </a:p>
          <a:p>
            <a:pPr>
              <a:lnSpc>
                <a:spcPts val="1600"/>
              </a:lnSpc>
            </a:pPr>
            <a:r>
              <a:rPr lang="ja-JP" altLang="en-US" sz="1400" dirty="0">
                <a:solidFill>
                  <a:srgbClr val="3C9359"/>
                </a:solidFill>
                <a:latin typeface="+mn-ea"/>
              </a:rPr>
              <a:t>２．公債費</a:t>
            </a:r>
            <a:endParaRPr lang="en-US" altLang="ja-JP" sz="1400" dirty="0">
              <a:solidFill>
                <a:srgbClr val="3C9359"/>
              </a:solidFill>
              <a:latin typeface="+mn-ea"/>
            </a:endParaRPr>
          </a:p>
          <a:p>
            <a:pPr>
              <a:lnSpc>
                <a:spcPts val="1600"/>
              </a:lnSpc>
            </a:pPr>
            <a:r>
              <a:rPr lang="ja-JP" altLang="en-US" sz="1400" dirty="0">
                <a:latin typeface="+mn-ea"/>
              </a:rPr>
              <a:t>県債の元金の償還及び利子を支払うお金</a:t>
            </a:r>
            <a:endParaRPr lang="en-US" altLang="ja-JP" sz="1400" dirty="0">
              <a:latin typeface="+mn-ea"/>
            </a:endParaRPr>
          </a:p>
          <a:p>
            <a:pPr>
              <a:lnSpc>
                <a:spcPts val="1600"/>
              </a:lnSpc>
            </a:pPr>
            <a:endParaRPr lang="en-US" altLang="ja-JP" sz="1400" dirty="0">
              <a:latin typeface="+mn-ea"/>
            </a:endParaRPr>
          </a:p>
          <a:p>
            <a:pPr>
              <a:lnSpc>
                <a:spcPts val="1600"/>
              </a:lnSpc>
            </a:pPr>
            <a:r>
              <a:rPr lang="ja-JP" altLang="en-US" sz="1400" dirty="0">
                <a:solidFill>
                  <a:schemeClr val="accent2">
                    <a:lumMod val="60000"/>
                    <a:lumOff val="40000"/>
                  </a:schemeClr>
                </a:solidFill>
                <a:latin typeface="+mn-ea"/>
                <a:ea typeface="+mn-ea"/>
              </a:rPr>
              <a:t>４．</a:t>
            </a:r>
            <a:r>
              <a:rPr lang="ja-JP" altLang="en-US" sz="1400" dirty="0">
                <a:solidFill>
                  <a:schemeClr val="accent2">
                    <a:lumMod val="60000"/>
                    <a:lumOff val="40000"/>
                  </a:schemeClr>
                </a:solidFill>
                <a:latin typeface="+mn-ea"/>
              </a:rPr>
              <a:t>土木費</a:t>
            </a:r>
            <a:endParaRPr lang="en-US" altLang="ja-JP" sz="1400" dirty="0">
              <a:solidFill>
                <a:schemeClr val="accent2">
                  <a:lumMod val="60000"/>
                  <a:lumOff val="40000"/>
                </a:schemeClr>
              </a:solidFill>
              <a:latin typeface="+mn-ea"/>
            </a:endParaRPr>
          </a:p>
          <a:p>
            <a:pPr>
              <a:lnSpc>
                <a:spcPts val="1600"/>
              </a:lnSpc>
            </a:pPr>
            <a:r>
              <a:rPr lang="ja-JP" altLang="en-US" sz="1400" dirty="0">
                <a:latin typeface="+mn-ea"/>
                <a:ea typeface="+mn-ea"/>
              </a:rPr>
              <a:t>道路やトンネル等の整備、老朽化対策、防災対策、維持管理の推進に使うお金</a:t>
            </a:r>
            <a:endParaRPr lang="en-US" altLang="ja-JP" sz="1400" dirty="0">
              <a:latin typeface="+mn-ea"/>
              <a:ea typeface="+mn-ea"/>
            </a:endParaRPr>
          </a:p>
          <a:p>
            <a:pPr>
              <a:lnSpc>
                <a:spcPts val="1600"/>
              </a:lnSpc>
            </a:pPr>
            <a:endParaRPr lang="en-US" altLang="ja-JP" sz="1400" dirty="0">
              <a:latin typeface="+mn-ea"/>
            </a:endParaRPr>
          </a:p>
          <a:p>
            <a:pPr>
              <a:lnSpc>
                <a:spcPts val="1600"/>
              </a:lnSpc>
            </a:pPr>
            <a:r>
              <a:rPr lang="ja-JP" altLang="en-US" sz="1400" dirty="0">
                <a:solidFill>
                  <a:srgbClr val="807DD4"/>
                </a:solidFill>
                <a:latin typeface="+mn-ea"/>
              </a:rPr>
              <a:t>５、農林水産業費</a:t>
            </a:r>
            <a:endParaRPr lang="en-US" altLang="ja-JP" sz="1400" dirty="0">
              <a:solidFill>
                <a:srgbClr val="807DD4"/>
              </a:solidFill>
              <a:latin typeface="+mn-ea"/>
              <a:ea typeface="+mn-ea"/>
            </a:endParaRPr>
          </a:p>
          <a:p>
            <a:pPr>
              <a:lnSpc>
                <a:spcPts val="1600"/>
              </a:lnSpc>
            </a:pPr>
            <a:r>
              <a:rPr lang="ja-JP" altLang="en-US" sz="1400" dirty="0">
                <a:latin typeface="+mn-ea"/>
              </a:rPr>
              <a:t>農林水産業の振興・支援</a:t>
            </a:r>
            <a:r>
              <a:rPr lang="ja-JP" altLang="en-US" sz="1400" dirty="0">
                <a:latin typeface="+mn-ea"/>
                <a:ea typeface="+mn-ea"/>
              </a:rPr>
              <a:t>に使うお金</a:t>
            </a:r>
            <a:endParaRPr lang="en-US" altLang="ja-JP" sz="1400" dirty="0">
              <a:latin typeface="+mn-ea"/>
            </a:endParaRPr>
          </a:p>
        </p:txBody>
      </p:sp>
      <p:sp>
        <p:nvSpPr>
          <p:cNvPr id="21517" name="角丸四角形 12">
            <a:extLst>
              <a:ext uri="{FF2B5EF4-FFF2-40B4-BE49-F238E27FC236}">
                <a16:creationId xmlns:a16="http://schemas.microsoft.com/office/drawing/2014/main" id="{4EF5B8E7-A643-9B11-943F-EBA8AA4E2FAB}"/>
              </a:ext>
            </a:extLst>
          </p:cNvPr>
          <p:cNvSpPr/>
          <p:nvPr/>
        </p:nvSpPr>
        <p:spPr bwMode="auto">
          <a:xfrm>
            <a:off x="5189166" y="2636896"/>
            <a:ext cx="3598571" cy="4057289"/>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accent1"/>
              </a:solidFill>
              <a:effectLst/>
              <a:latin typeface="+mn-ea"/>
              <a:ea typeface="+mn-ea"/>
            </a:endParaRPr>
          </a:p>
        </p:txBody>
      </p:sp>
      <p:sp>
        <p:nvSpPr>
          <p:cNvPr id="21518" name="正方形/長方形 21517">
            <a:extLst>
              <a:ext uri="{FF2B5EF4-FFF2-40B4-BE49-F238E27FC236}">
                <a16:creationId xmlns:a16="http://schemas.microsoft.com/office/drawing/2014/main" id="{FE9C6062-0A5E-918A-0C6E-014A38ADEAB0}"/>
              </a:ext>
            </a:extLst>
          </p:cNvPr>
          <p:cNvSpPr/>
          <p:nvPr/>
        </p:nvSpPr>
        <p:spPr bwMode="auto">
          <a:xfrm>
            <a:off x="5882529" y="1902611"/>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1519" name="Rectangle 8">
            <a:extLst>
              <a:ext uri="{FF2B5EF4-FFF2-40B4-BE49-F238E27FC236}">
                <a16:creationId xmlns:a16="http://schemas.microsoft.com/office/drawing/2014/main" id="{3EF506A4-2A70-C4EC-0EEF-AF31B7D745F4}"/>
              </a:ext>
            </a:extLst>
          </p:cNvPr>
          <p:cNvSpPr>
            <a:spLocks noChangeArrowheads="1"/>
          </p:cNvSpPr>
          <p:nvPr/>
        </p:nvSpPr>
        <p:spPr bwMode="auto">
          <a:xfrm>
            <a:off x="374960" y="1921913"/>
            <a:ext cx="4475905"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宮崎県の歳出の内訳（令和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grpSp>
        <p:nvGrpSpPr>
          <p:cNvPr id="5" name="グループ化 4">
            <a:extLst>
              <a:ext uri="{FF2B5EF4-FFF2-40B4-BE49-F238E27FC236}">
                <a16:creationId xmlns:a16="http://schemas.microsoft.com/office/drawing/2014/main" id="{CE85EF38-E8FB-7BF5-452A-A2D606749C7D}"/>
              </a:ext>
            </a:extLst>
          </p:cNvPr>
          <p:cNvGrpSpPr/>
          <p:nvPr/>
        </p:nvGrpSpPr>
        <p:grpSpPr>
          <a:xfrm>
            <a:off x="386946" y="2511236"/>
            <a:ext cx="3878670" cy="3714661"/>
            <a:chOff x="4468694" y="1777963"/>
            <a:chExt cx="3878670" cy="3714661"/>
          </a:xfrm>
        </p:grpSpPr>
        <p:sp>
          <p:nvSpPr>
            <p:cNvPr id="7" name="テキスト ボックス 6">
              <a:extLst>
                <a:ext uri="{FF2B5EF4-FFF2-40B4-BE49-F238E27FC236}">
                  <a16:creationId xmlns:a16="http://schemas.microsoft.com/office/drawing/2014/main" id="{AA9D6561-50AC-B9F2-B7E6-1901286F1BCB}"/>
                </a:ext>
              </a:extLst>
            </p:cNvPr>
            <p:cNvSpPr txBox="1"/>
            <p:nvPr/>
          </p:nvSpPr>
          <p:spPr>
            <a:xfrm>
              <a:off x="6869474" y="229693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1,294</a:t>
              </a:r>
            </a:p>
            <a:p>
              <a:pPr algn="ctr"/>
              <a:r>
                <a:rPr kumimoji="1" lang="en-US" altLang="ja-JP" sz="1200" dirty="0">
                  <a:latin typeface="HGPｺﾞｼｯｸE" panose="020B0900000000000000" pitchFamily="50" charset="-128"/>
                  <a:ea typeface="HGPｺﾞｼｯｸE" panose="020B0900000000000000" pitchFamily="50" charset="-128"/>
                </a:rPr>
                <a:t>(19.4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3" name="テキスト ボックス 22">
              <a:extLst>
                <a:ext uri="{FF2B5EF4-FFF2-40B4-BE49-F238E27FC236}">
                  <a16:creationId xmlns:a16="http://schemas.microsoft.com/office/drawing/2014/main" id="{841E659E-34D5-BB3D-86B5-D98C14C07EF2}"/>
                </a:ext>
              </a:extLst>
            </p:cNvPr>
            <p:cNvSpPr txBox="1"/>
            <p:nvPr/>
          </p:nvSpPr>
          <p:spPr>
            <a:xfrm>
              <a:off x="7544240" y="362294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民生費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1,061</a:t>
              </a:r>
            </a:p>
            <a:p>
              <a:pPr algn="ctr"/>
              <a:r>
                <a:rPr kumimoji="1" lang="en-US" altLang="ja-JP" sz="1200" dirty="0">
                  <a:latin typeface="HGPｺﾞｼｯｸE" panose="020B0900000000000000" pitchFamily="50" charset="-128"/>
                  <a:ea typeface="HGPｺﾞｼｯｸE" panose="020B0900000000000000" pitchFamily="50" charset="-128"/>
                </a:rPr>
                <a:t>(15.9</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4" name="テキスト ボックス 23">
              <a:extLst>
                <a:ext uri="{FF2B5EF4-FFF2-40B4-BE49-F238E27FC236}">
                  <a16:creationId xmlns:a16="http://schemas.microsoft.com/office/drawing/2014/main" id="{63140285-F058-00FF-38C7-2D08E26D8BF4}"/>
                </a:ext>
              </a:extLst>
            </p:cNvPr>
            <p:cNvSpPr txBox="1"/>
            <p:nvPr/>
          </p:nvSpPr>
          <p:spPr>
            <a:xfrm>
              <a:off x="4832383" y="4019714"/>
              <a:ext cx="941736"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460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(6.9</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5" name="テキスト ボックス 24">
              <a:extLst>
                <a:ext uri="{FF2B5EF4-FFF2-40B4-BE49-F238E27FC236}">
                  <a16:creationId xmlns:a16="http://schemas.microsoft.com/office/drawing/2014/main" id="{E3C2AAB7-9145-A318-0F18-5B006FE318E1}"/>
                </a:ext>
              </a:extLst>
            </p:cNvPr>
            <p:cNvSpPr txBox="1"/>
            <p:nvPr/>
          </p:nvSpPr>
          <p:spPr>
            <a:xfrm>
              <a:off x="4752783" y="2339694"/>
              <a:ext cx="965410"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衛生費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276</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2" name="テキスト ボックス 31">
              <a:extLst>
                <a:ext uri="{FF2B5EF4-FFF2-40B4-BE49-F238E27FC236}">
                  <a16:creationId xmlns:a16="http://schemas.microsoft.com/office/drawing/2014/main" id="{953C2AB9-D765-5BA0-9F4A-014A5E196ACD}"/>
                </a:ext>
              </a:extLst>
            </p:cNvPr>
            <p:cNvSpPr txBox="1"/>
            <p:nvPr/>
          </p:nvSpPr>
          <p:spPr>
            <a:xfrm>
              <a:off x="4659036" y="3440465"/>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479</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(7.2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1A6D9855-2C1E-0B17-0B6B-4F88BE9306DD}"/>
                </a:ext>
              </a:extLst>
            </p:cNvPr>
            <p:cNvSpPr txBox="1"/>
            <p:nvPr/>
          </p:nvSpPr>
          <p:spPr>
            <a:xfrm>
              <a:off x="4468694" y="1777963"/>
              <a:ext cx="1012563"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災害復旧費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187</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(2.8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4" name="テキスト ボックス 33">
              <a:extLst>
                <a:ext uri="{FF2B5EF4-FFF2-40B4-BE49-F238E27FC236}">
                  <a16:creationId xmlns:a16="http://schemas.microsoft.com/office/drawing/2014/main" id="{865C5A06-2DD9-41D2-69EB-C40454A5B06D}"/>
                </a:ext>
              </a:extLst>
            </p:cNvPr>
            <p:cNvSpPr txBox="1"/>
            <p:nvPr/>
          </p:nvSpPr>
          <p:spPr>
            <a:xfrm>
              <a:off x="5817874" y="2073504"/>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574</a:t>
              </a:r>
            </a:p>
            <a:p>
              <a:pPr algn="ctr"/>
              <a:r>
                <a:rPr kumimoji="1" lang="en-US" altLang="ja-JP" sz="1200" dirty="0">
                  <a:latin typeface="HGPｺﾞｼｯｸE" panose="020B0900000000000000" pitchFamily="50" charset="-128"/>
                  <a:ea typeface="HGPｺﾞｼｯｸE" panose="020B0900000000000000" pitchFamily="50" charset="-128"/>
                </a:rPr>
                <a:t>(8.6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6" name="テキスト ボックス 35">
              <a:extLst>
                <a:ext uri="{FF2B5EF4-FFF2-40B4-BE49-F238E27FC236}">
                  <a16:creationId xmlns:a16="http://schemas.microsoft.com/office/drawing/2014/main" id="{7068EBFB-8BB0-5024-365F-ED940C388AA3}"/>
                </a:ext>
              </a:extLst>
            </p:cNvPr>
            <p:cNvSpPr txBox="1"/>
            <p:nvPr/>
          </p:nvSpPr>
          <p:spPr>
            <a:xfrm>
              <a:off x="4974445" y="4644887"/>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549</a:t>
              </a:r>
            </a:p>
            <a:p>
              <a:pPr algn="ctr"/>
              <a:r>
                <a:rPr kumimoji="1" lang="en-US" altLang="ja-JP" sz="1200" dirty="0">
                  <a:latin typeface="HGPｺﾞｼｯｸE" panose="020B0900000000000000" pitchFamily="50" charset="-128"/>
                  <a:ea typeface="HGPｺﾞｼｯｸE" panose="020B0900000000000000" pitchFamily="50" charset="-128"/>
                </a:rPr>
                <a:t>(8.2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7" name="テキスト ボックス 36">
              <a:extLst>
                <a:ext uri="{FF2B5EF4-FFF2-40B4-BE49-F238E27FC236}">
                  <a16:creationId xmlns:a16="http://schemas.microsoft.com/office/drawing/2014/main" id="{239E4FCA-077D-9F46-0460-9CD61273C55C}"/>
                </a:ext>
              </a:extLst>
            </p:cNvPr>
            <p:cNvSpPr txBox="1"/>
            <p:nvPr/>
          </p:nvSpPr>
          <p:spPr>
            <a:xfrm>
              <a:off x="6093291" y="4846293"/>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760</a:t>
              </a:r>
            </a:p>
            <a:p>
              <a:pPr algn="ctr"/>
              <a:r>
                <a:rPr kumimoji="1" lang="en-US" altLang="ja-JP" sz="1200" dirty="0">
                  <a:latin typeface="HGPｺﾞｼｯｸE" panose="020B0900000000000000" pitchFamily="50" charset="-128"/>
                  <a:ea typeface="HGPｺﾞｼｯｸE" panose="020B0900000000000000" pitchFamily="50" charset="-128"/>
                </a:rPr>
                <a:t>(11.4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38" name="グループ化 37">
              <a:extLst>
                <a:ext uri="{FF2B5EF4-FFF2-40B4-BE49-F238E27FC236}">
                  <a16:creationId xmlns:a16="http://schemas.microsoft.com/office/drawing/2014/main" id="{AA1749C7-2597-1921-8948-70A93FB70C1E}"/>
                </a:ext>
              </a:extLst>
            </p:cNvPr>
            <p:cNvGrpSpPr/>
            <p:nvPr/>
          </p:nvGrpSpPr>
          <p:grpSpPr>
            <a:xfrm>
              <a:off x="6970051" y="4627212"/>
              <a:ext cx="803124" cy="711569"/>
              <a:chOff x="7231605" y="4319390"/>
              <a:chExt cx="803124" cy="711569"/>
            </a:xfrm>
          </p:grpSpPr>
          <p:sp>
            <p:nvSpPr>
              <p:cNvPr id="42" name="テキスト ボックス 41">
                <a:extLst>
                  <a:ext uri="{FF2B5EF4-FFF2-40B4-BE49-F238E27FC236}">
                    <a16:creationId xmlns:a16="http://schemas.microsoft.com/office/drawing/2014/main" id="{DA8D0985-E06D-789B-072B-16E1FD1E1B58}"/>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738</a:t>
                </a:r>
              </a:p>
              <a:p>
                <a:pPr algn="ctr"/>
                <a:r>
                  <a:rPr kumimoji="1" lang="en-US" altLang="ja-JP" sz="1200" dirty="0">
                    <a:latin typeface="HGPｺﾞｼｯｸE" panose="020B0900000000000000" pitchFamily="50" charset="-128"/>
                    <a:ea typeface="HGPｺﾞｼｯｸE" panose="020B0900000000000000" pitchFamily="50" charset="-128"/>
                  </a:rPr>
                  <a:t>(11.1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3" name="テキスト ボックス 42">
                <a:extLst>
                  <a:ext uri="{FF2B5EF4-FFF2-40B4-BE49-F238E27FC236}">
                    <a16:creationId xmlns:a16="http://schemas.microsoft.com/office/drawing/2014/main" id="{44EF2761-4E1F-31B3-C5A0-E83277C6FD56}"/>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39" name="グループ化 38">
              <a:extLst>
                <a:ext uri="{FF2B5EF4-FFF2-40B4-BE49-F238E27FC236}">
                  <a16:creationId xmlns:a16="http://schemas.microsoft.com/office/drawing/2014/main" id="{DB19DAC7-66A0-E8DE-7531-33053299C88F}"/>
                </a:ext>
              </a:extLst>
            </p:cNvPr>
            <p:cNvGrpSpPr/>
            <p:nvPr/>
          </p:nvGrpSpPr>
          <p:grpSpPr>
            <a:xfrm>
              <a:off x="4653102" y="2771550"/>
              <a:ext cx="989841" cy="530529"/>
              <a:chOff x="4758837" y="2631822"/>
              <a:chExt cx="989841" cy="530529"/>
            </a:xfrm>
          </p:grpSpPr>
          <p:sp>
            <p:nvSpPr>
              <p:cNvPr id="40" name="テキスト ボックス 39">
                <a:extLst>
                  <a:ext uri="{FF2B5EF4-FFF2-40B4-BE49-F238E27FC236}">
                    <a16:creationId xmlns:a16="http://schemas.microsoft.com/office/drawing/2014/main" id="{0DB42E36-F7D1-B8CD-2230-08AA58661086}"/>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301</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1" name="テキスト ボックス 40">
                <a:extLst>
                  <a:ext uri="{FF2B5EF4-FFF2-40B4-BE49-F238E27FC236}">
                    <a16:creationId xmlns:a16="http://schemas.microsoft.com/office/drawing/2014/main" id="{5F2BB3AC-537F-073B-D632-674662A3FA3B}"/>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grpSp>
      <p:cxnSp>
        <p:nvCxnSpPr>
          <p:cNvPr id="44" name="直線コネクタ 43">
            <a:extLst>
              <a:ext uri="{FF2B5EF4-FFF2-40B4-BE49-F238E27FC236}">
                <a16:creationId xmlns:a16="http://schemas.microsoft.com/office/drawing/2014/main" id="{D375A475-BDF2-4102-B22D-C12F62D5DFF6}"/>
              </a:ext>
            </a:extLst>
          </p:cNvPr>
          <p:cNvCxnSpPr>
            <a:cxnSpLocks/>
          </p:cNvCxnSpPr>
          <p:nvPr/>
        </p:nvCxnSpPr>
        <p:spPr bwMode="auto">
          <a:xfrm flipH="1" flipV="1">
            <a:off x="1364172" y="2852731"/>
            <a:ext cx="232549" cy="364950"/>
          </a:xfrm>
          <a:prstGeom prst="line">
            <a:avLst/>
          </a:prstGeom>
          <a:noFill/>
          <a:ln w="12700" cap="flat" cmpd="sng" algn="ctr">
            <a:solidFill>
              <a:schemeClr val="tx1"/>
            </a:solidFill>
            <a:prstDash val="solid"/>
            <a:round/>
            <a:headEnd type="oval" w="med" len="med"/>
            <a:tailEnd type="none" w="med" len="med"/>
          </a:ln>
          <a:effectLst/>
        </p:spPr>
      </p:cxnSp>
      <p:sp>
        <p:nvSpPr>
          <p:cNvPr id="45" name="テキスト ボックス 44">
            <a:extLst>
              <a:ext uri="{FF2B5EF4-FFF2-40B4-BE49-F238E27FC236}">
                <a16:creationId xmlns:a16="http://schemas.microsoft.com/office/drawing/2014/main" id="{ACCD2A81-ECB2-6B12-3C0C-EAD25C1BB57C}"/>
              </a:ext>
            </a:extLst>
          </p:cNvPr>
          <p:cNvSpPr txBox="1"/>
          <p:nvPr/>
        </p:nvSpPr>
        <p:spPr>
          <a:xfrm>
            <a:off x="1897428" y="4183810"/>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6,680</a:t>
            </a:r>
            <a:r>
              <a:rPr lang="zh-TW" altLang="en-US" sz="1600" dirty="0">
                <a:solidFill>
                  <a:srgbClr val="000000"/>
                </a:solidFill>
                <a:latin typeface="HGPｺﾞｼｯｸE" panose="020B0900000000000000" pitchFamily="50" charset="-128"/>
                <a:ea typeface="HGPｺﾞｼｯｸE" panose="020B0900000000000000" pitchFamily="50" charset="-128"/>
              </a:rPr>
              <a:t>億円</a:t>
            </a:r>
          </a:p>
        </p:txBody>
      </p:sp>
    </p:spTree>
    <p:custDataLst>
      <p:tags r:id="rId1"/>
    </p:custDataLst>
    <p:extLst>
      <p:ext uri="{BB962C8B-B14F-4D97-AF65-F5344CB8AC3E}">
        <p14:creationId xmlns:p14="http://schemas.microsoft.com/office/powerpoint/2010/main" val="37254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04361" y="1319487"/>
              <a:ext cx="1659429" cy="7280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747266" y="1427208"/>
              <a:ext cx="1973617"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dirty="0">
                <a:latin typeface="+mn-ea"/>
                <a:ea typeface="+mn-ea"/>
              </a:rPr>
              <a:t>税金を考えることは、日本の将来の姿を考えることにも通じます。</a:t>
            </a:r>
          </a:p>
          <a:p>
            <a:pPr marL="105750">
              <a:lnSpc>
                <a:spcPct val="120000"/>
              </a:lnSpc>
              <a:buClr>
                <a:srgbClr val="005BAD"/>
              </a:buClr>
            </a:pPr>
            <a:r>
              <a:rPr kumimoji="1" lang="ja-JP" altLang="en-US" dirty="0">
                <a:latin typeface="+mn-ea"/>
                <a:ea typeface="+mn-ea"/>
              </a:rPr>
              <a:t>様々な課題がある中、</a:t>
            </a:r>
            <a:r>
              <a:rPr kumimoji="1" lang="ja-JP" altLang="en-US" dirty="0">
                <a:solidFill>
                  <a:srgbClr val="FF0000"/>
                </a:solidFill>
                <a:latin typeface="+mn-ea"/>
                <a:ea typeface="+mn-ea"/>
              </a:rPr>
              <a:t>税金のあり方や国民の負担と受益（福祉・公共サービス）が</a:t>
            </a:r>
            <a:endParaRPr kumimoji="1" lang="en-US" altLang="ja-JP" dirty="0">
              <a:solidFill>
                <a:srgbClr val="FF0000"/>
              </a:solidFill>
              <a:latin typeface="+mn-ea"/>
              <a:ea typeface="+mn-ea"/>
            </a:endParaRPr>
          </a:p>
          <a:p>
            <a:pPr marL="105750">
              <a:lnSpc>
                <a:spcPct val="120000"/>
              </a:lnSpc>
              <a:buClr>
                <a:srgbClr val="005BAD"/>
              </a:buClr>
            </a:pPr>
            <a:r>
              <a:rPr kumimoji="1" lang="ja-JP" altLang="en-US" dirty="0">
                <a:solidFill>
                  <a:srgbClr val="FF0000"/>
                </a:solidFill>
                <a:latin typeface="+mn-ea"/>
                <a:ea typeface="+mn-ea"/>
              </a:rPr>
              <a:t>どうあるべきか</a:t>
            </a:r>
            <a:r>
              <a:rPr kumimoji="1" lang="ja-JP" altLang="en-US" dirty="0">
                <a:latin typeface="+mn-ea"/>
                <a:ea typeface="+mn-ea"/>
              </a:rPr>
              <a:t>、私たち一人ひとりが考えることが大切です。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536101" y="1973937"/>
            <a:ext cx="2220801" cy="1110346"/>
            <a:chOff x="1623672" y="1133884"/>
            <a:chExt cx="2220801"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623672" y="1343984"/>
              <a:ext cx="2220801"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28780" y="1339670"/>
              <a:ext cx="1210589" cy="707886"/>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2000" dirty="0">
                  <a:solidFill>
                    <a:prstClr val="black"/>
                  </a:solidFill>
                  <a:latin typeface="+mn-ea"/>
                  <a:ea typeface="+mn-ea"/>
                </a:rPr>
                <a:t>公債の</a:t>
              </a:r>
            </a:p>
            <a:p>
              <a:pPr algn="ctr" defTabSz="390997" eaLnBrk="1" fontAlgn="auto" hangingPunct="1">
                <a:spcBef>
                  <a:spcPts val="0"/>
                </a:spcBef>
                <a:spcAft>
                  <a:spcPts val="0"/>
                </a:spcAft>
              </a:pPr>
              <a:r>
                <a:rPr lang="ja-JP" altLang="en-US" sz="20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1890943" y="1321614"/>
              <a:ext cx="1709122"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5967738" y="3751365"/>
            <a:ext cx="2398679" cy="1347913"/>
            <a:chOff x="1686673" y="1133884"/>
            <a:chExt cx="2094805"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686673" y="1288518"/>
              <a:ext cx="2094805"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24</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1580"/>
                                        <p:tgtEl>
                                          <p:spTgt spid="8">
                                            <p:txEl>
                                              <p:pRg st="0" end="0"/>
                                            </p:txEl>
                                          </p:spTgt>
                                        </p:tgtEl>
                                      </p:cBhvr>
                                    </p:animEffect>
                                  </p:childTnLst>
                                </p:cTn>
                              </p:par>
                            </p:childTnLst>
                          </p:cTn>
                        </p:par>
                        <p:par>
                          <p:cTn id="34" fill="hold">
                            <p:stCondLst>
                              <p:cond delay="1580"/>
                            </p:stCondLst>
                            <p:childTnLst>
                              <p:par>
                                <p:cTn id="35" presetID="22" presetClass="entr" presetSubtype="8" fill="hold" nodeType="after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left)">
                                      <p:cBhvr>
                                        <p:cTn id="37" dur="1800"/>
                                        <p:tgtEl>
                                          <p:spTgt spid="8">
                                            <p:txEl>
                                              <p:pRg st="1" end="1"/>
                                            </p:txEl>
                                          </p:spTgt>
                                        </p:tgtEl>
                                      </p:cBhvr>
                                    </p:animEffect>
                                  </p:childTnLst>
                                </p:cTn>
                              </p:par>
                            </p:childTnLst>
                          </p:cTn>
                        </p:par>
                        <p:par>
                          <p:cTn id="38" fill="hold">
                            <p:stCondLst>
                              <p:cond delay="3380"/>
                            </p:stCondLst>
                            <p:childTnLst>
                              <p:par>
                                <p:cTn id="39" presetID="22" presetClass="entr" presetSubtype="8" fill="hold"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25</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2725" y="1501288"/>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flipV="1">
            <a:off x="1847088" y="1571525"/>
            <a:ext cx="1024698" cy="4410992"/>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2871786" y="1466062"/>
            <a:ext cx="5863994" cy="4517054"/>
          </a:xfrm>
          <a:prstGeom prst="rect">
            <a:avLst/>
          </a:prstGeom>
          <a:ln w="25400">
            <a:solidFill>
              <a:schemeClr val="tx1"/>
            </a:solidFill>
          </a:ln>
        </p:spPr>
      </p:pic>
      <p:grpSp>
        <p:nvGrpSpPr>
          <p:cNvPr id="2" name="グループ化 1">
            <a:extLst>
              <a:ext uri="{FF2B5EF4-FFF2-40B4-BE49-F238E27FC236}">
                <a16:creationId xmlns:a16="http://schemas.microsoft.com/office/drawing/2014/main" id="{CFAD0EA5-2A30-5FB2-63BE-D6881DBEB436}"/>
              </a:ext>
            </a:extLst>
          </p:cNvPr>
          <p:cNvGrpSpPr/>
          <p:nvPr/>
        </p:nvGrpSpPr>
        <p:grpSpPr>
          <a:xfrm>
            <a:off x="287921" y="3667225"/>
            <a:ext cx="2406825" cy="2351098"/>
            <a:chOff x="149763" y="1043465"/>
            <a:chExt cx="2406825" cy="2128942"/>
          </a:xfrm>
        </p:grpSpPr>
        <p:sp>
          <p:nvSpPr>
            <p:cNvPr id="16" name="四角形: 角を丸くする 15">
              <a:extLst>
                <a:ext uri="{FF2B5EF4-FFF2-40B4-BE49-F238E27FC236}">
                  <a16:creationId xmlns:a16="http://schemas.microsoft.com/office/drawing/2014/main" id="{DB29A897-2508-28B9-433A-C0293A7D68AA}"/>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12">
              <a:extLst>
                <a:ext uri="{FF2B5EF4-FFF2-40B4-BE49-F238E27FC236}">
                  <a16:creationId xmlns:a16="http://schemas.microsoft.com/office/drawing/2014/main" id="{83D21543-A7B9-0333-EBFC-2730B00F259B}"/>
                </a:ext>
              </a:extLst>
            </p:cNvPr>
            <p:cNvSpPr txBox="1">
              <a:spLocks noChangeArrowheads="1"/>
            </p:cNvSpPr>
            <p:nvPr/>
          </p:nvSpPr>
          <p:spPr bwMode="auto">
            <a:xfrm>
              <a:off x="149764" y="1080789"/>
              <a:ext cx="240682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宮崎県租税教育推進中央協議会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宮崎県教育庁義務教育課</a:t>
              </a:r>
              <a:endParaRPr lang="en-US" altLang="ja-JP" sz="1000" dirty="0">
                <a:latin typeface="HGPｺﾞｼｯｸE" panose="020B0900000000000000" pitchFamily="50" charset="-128"/>
                <a:ea typeface="HGPｺﾞｼｯｸE" panose="020B0900000000000000" pitchFamily="50" charset="-128"/>
              </a:endParaRP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宮崎県総務部税務課</a:t>
              </a:r>
            </a:p>
          </p:txBody>
        </p:sp>
        <p:sp>
          <p:nvSpPr>
            <p:cNvPr id="18" name="Text Box 12">
              <a:extLst>
                <a:ext uri="{FF2B5EF4-FFF2-40B4-BE49-F238E27FC236}">
                  <a16:creationId xmlns:a16="http://schemas.microsoft.com/office/drawing/2014/main" id="{9C1F9E77-2AB0-EC63-82CE-E038AFFFD12F}"/>
                </a:ext>
              </a:extLst>
            </p:cNvPr>
            <p:cNvSpPr txBox="1">
              <a:spLocks noChangeArrowheads="1"/>
            </p:cNvSpPr>
            <p:nvPr/>
          </p:nvSpPr>
          <p:spPr bwMode="auto">
            <a:xfrm>
              <a:off x="195940" y="2115974"/>
              <a:ext cx="2313991" cy="99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180" y="991753"/>
          <a:ext cx="8497741" cy="3531976"/>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09510">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40822">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40822">
                <a:tc>
                  <a:txBody>
                    <a:bodyPr/>
                    <a:lstStyle/>
                    <a:p>
                      <a:pPr algn="ctr"/>
                      <a:r>
                        <a:rPr kumimoji="1" lang="zh-CN" altLang="en-US" dirty="0"/>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40822">
                <a:tc>
                  <a:txBody>
                    <a:bodyPr/>
                    <a:lstStyle/>
                    <a:p>
                      <a:pPr algn="ctr"/>
                      <a:r>
                        <a:rPr kumimoji="1" lang="zh-CN" altLang="en-US" dirty="0"/>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99420" y="4523703"/>
            <a:ext cx="8674744" cy="1764329"/>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国に納める税金を「</a:t>
            </a:r>
            <a:r>
              <a:rPr lang="ja-JP" altLang="en-US" sz="1600" dirty="0">
                <a:solidFill>
                  <a:srgbClr val="005BAD"/>
                </a:solidFill>
                <a:latin typeface="HGPｺﾞｼｯｸE" panose="020B0900000000000000" pitchFamily="50" charset="-128"/>
                <a:ea typeface="HGPｺﾞｼｯｸE" panose="020B0900000000000000" pitchFamily="50" charset="-128"/>
              </a:rPr>
              <a:t>国税</a:t>
            </a:r>
            <a:r>
              <a:rPr lang="ja-JP" altLang="en-US" sz="1600" dirty="0">
                <a:latin typeface="HGPｺﾞｼｯｸM" panose="020B0600000000000000" pitchFamily="50" charset="-128"/>
                <a:ea typeface="HGPｺﾞｼｯｸM" panose="020B0600000000000000" pitchFamily="50" charset="-128"/>
              </a:rPr>
              <a:t>」、地方公共団体に納める税金を「</a:t>
            </a:r>
            <a:r>
              <a:rPr lang="ja-JP" altLang="en-US" sz="1600" dirty="0">
                <a:solidFill>
                  <a:srgbClr val="005BAD"/>
                </a:solidFill>
                <a:latin typeface="+mn-ea"/>
              </a:rPr>
              <a:t>地方税</a:t>
            </a:r>
            <a:r>
              <a:rPr lang="ja-JP" altLang="en-US" sz="1600" dirty="0">
                <a:latin typeface="HGPｺﾞｼｯｸM" panose="020B0600000000000000" pitchFamily="50" charset="-128"/>
                <a:ea typeface="HGPｺﾞｼｯｸM" panose="020B0600000000000000" pitchFamily="50" charset="-128"/>
              </a:rPr>
              <a:t>」といい、地方税はさらに「</a:t>
            </a:r>
            <a:r>
              <a:rPr lang="ja-JP" altLang="en-US" sz="1600" b="1" dirty="0">
                <a:solidFill>
                  <a:srgbClr val="0070C0"/>
                </a:solidFill>
                <a:latin typeface="+mn-ea"/>
              </a:rPr>
              <a:t>道府県税</a:t>
            </a:r>
            <a:r>
              <a:rPr lang="ja-JP" altLang="en-US" sz="1600" dirty="0">
                <a:latin typeface="HGPｺﾞｼｯｸM" panose="020B0600000000000000" pitchFamily="50" charset="-128"/>
                <a:ea typeface="HGPｺﾞｼｯｸM" panose="020B0600000000000000" pitchFamily="50" charset="-128"/>
              </a:rPr>
              <a:t>」と</a:t>
            </a:r>
            <a:r>
              <a:rPr lang="en-US" altLang="ja-JP" sz="1600" dirty="0">
                <a:latin typeface="HGPｺﾞｼｯｸM" panose="020B0600000000000000" pitchFamily="50" charset="-128"/>
                <a:ea typeface="HGPｺﾞｼｯｸM" panose="020B0600000000000000" pitchFamily="50" charset="-128"/>
              </a:rPr>
              <a:t> </a:t>
            </a:r>
            <a:r>
              <a:rPr lang="ja-JP" altLang="en-US" sz="1600" dirty="0">
                <a:latin typeface="HGPｺﾞｼｯｸM" panose="020B0600000000000000" pitchFamily="50" charset="-128"/>
                <a:ea typeface="HGPｺﾞｼｯｸM" panose="020B0600000000000000" pitchFamily="50" charset="-128"/>
              </a:rPr>
              <a:t>「</a:t>
            </a:r>
            <a:r>
              <a:rPr lang="ja-JP" altLang="en-US" sz="1600" dirty="0">
                <a:solidFill>
                  <a:srgbClr val="005BAD"/>
                </a:solidFill>
                <a:latin typeface="+mn-ea"/>
              </a:rPr>
              <a:t>市町村税</a:t>
            </a:r>
            <a:r>
              <a:rPr lang="ja-JP" altLang="en-US" sz="1600" dirty="0">
                <a:latin typeface="HGPｺﾞｼｯｸM" panose="020B0600000000000000" pitchFamily="50" charset="-128"/>
                <a:ea typeface="HGPｺﾞｼｯｸM" panose="020B0600000000000000" pitchFamily="50" charset="-128"/>
              </a:rPr>
              <a:t>」に分けられます。</a:t>
            </a:r>
            <a:endParaRPr lang="ja-JP" altLang="en-US" sz="16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600" dirty="0">
                <a:solidFill>
                  <a:srgbClr val="005BAD"/>
                </a:solidFill>
                <a:latin typeface="+mn-ea"/>
              </a:rPr>
              <a:t>直接税</a:t>
            </a:r>
            <a:r>
              <a:rPr lang="ja-JP" altLang="en-US" sz="1600" dirty="0">
                <a:latin typeface="HGPｺﾞｼｯｸM" panose="020B0600000000000000" pitchFamily="50" charset="-128"/>
                <a:ea typeface="HGPｺﾞｼｯｸM" panose="020B0600000000000000" pitchFamily="50" charset="-128"/>
              </a:rPr>
              <a:t>」といい、税金を納める人と負担する人が異なる税金を 「</a:t>
            </a:r>
            <a:r>
              <a:rPr lang="ja-JP" altLang="en-US" sz="1600" dirty="0">
                <a:solidFill>
                  <a:srgbClr val="005BAD"/>
                </a:solidFill>
                <a:latin typeface="+mn-ea"/>
              </a:rPr>
              <a:t>間接税</a:t>
            </a:r>
            <a:r>
              <a:rPr lang="ja-JP" altLang="en-US" sz="16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17576" y="1441082"/>
            <a:ext cx="2257832" cy="554786"/>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79436" y="941134"/>
            <a:ext cx="1904688" cy="1064202"/>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452132"/>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100618" y="946278"/>
            <a:ext cx="2095445" cy="1039965"/>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600"/>
                                        <p:tgtEl>
                                          <p:spTgt spid="15"/>
                                        </p:tgtEl>
                                      </p:cBhvr>
                                    </p:animEffect>
                                    <p:anim calcmode="lin" valueType="num">
                                      <p:cBhvr>
                                        <p:cTn id="23" dur="600" fill="hold"/>
                                        <p:tgtEl>
                                          <p:spTgt spid="15"/>
                                        </p:tgtEl>
                                        <p:attrNameLst>
                                          <p:attrName>ppt_x</p:attrName>
                                        </p:attrNameLst>
                                      </p:cBhvr>
                                      <p:tavLst>
                                        <p:tav tm="0">
                                          <p:val>
                                            <p:strVal val="#ppt_x"/>
                                          </p:val>
                                        </p:tav>
                                        <p:tav tm="100000">
                                          <p:val>
                                            <p:strVal val="#ppt_x"/>
                                          </p:val>
                                        </p:tav>
                                      </p:tavLst>
                                    </p:anim>
                                    <p:anim calcmode="lin" valueType="num">
                                      <p:cBhvr>
                                        <p:cTn id="24"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wipe(left)">
                                      <p:cBhvr>
                                        <p:cTn id="29" dur="1750"/>
                                        <p:tgtEl>
                                          <p:spTgt spid="33">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wipe(left)">
                                      <p:cBhvr>
                                        <p:cTn id="32" dur="21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194203" y="1400548"/>
            <a:ext cx="2351926" cy="2601618"/>
            <a:chOff x="194203" y="1066180"/>
            <a:chExt cx="2351926"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194203" y="2905569"/>
              <a:ext cx="2351926" cy="744627"/>
            </a:xfrm>
            <a:prstGeom prst="rect">
              <a:avLst/>
            </a:prstGeom>
            <a:noFill/>
          </p:spPr>
          <p:txBody>
            <a:bodyPr wrap="none" rtlCol="0">
              <a:spAutoFit/>
            </a:bodyPr>
            <a:lstStyle/>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品物の金額</a:t>
              </a:r>
              <a:r>
                <a:rPr lang="en-US" altLang="ja-JP" sz="1400" b="0" i="0" u="none" strike="noStrike" dirty="0">
                  <a:effectLst/>
                  <a:latin typeface="HGPｺﾞｼｯｸE" panose="020B0900000000000000" pitchFamily="50" charset="-128"/>
                  <a:ea typeface="HGPｺﾞｼｯｸE" panose="020B0900000000000000" pitchFamily="50" charset="-128"/>
                </a:rPr>
                <a:t>1,000</a:t>
              </a:r>
              <a:r>
                <a:rPr lang="ja-JP" altLang="en-US" sz="14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消費税</a:t>
              </a:r>
              <a:r>
                <a:rPr lang="en-US" altLang="ja-JP" sz="1400" b="0" i="0" u="none" strike="noStrike" dirty="0">
                  <a:effectLst/>
                  <a:latin typeface="HGPｺﾞｼｯｸE" panose="020B0900000000000000" pitchFamily="50" charset="-128"/>
                  <a:ea typeface="HGPｺﾞｼｯｸE" panose="020B0900000000000000" pitchFamily="50" charset="-128"/>
                </a:rPr>
                <a:t>100</a:t>
              </a:r>
              <a:r>
                <a:rPr lang="ja-JP" altLang="en-US" sz="1400" b="0" i="0" u="none" strike="noStrike" dirty="0">
                  <a:effectLst/>
                  <a:latin typeface="HGPｺﾞｼｯｸE" panose="020B0900000000000000" pitchFamily="50" charset="-128"/>
                  <a:ea typeface="HGPｺﾞｼｯｸE" panose="020B0900000000000000" pitchFamily="50" charset="-128"/>
                </a:rPr>
                <a:t>円を</a:t>
              </a:r>
              <a:r>
                <a:rPr lang="ja-JP" altLang="en-US" sz="1400" dirty="0">
                  <a:latin typeface="HGPｺﾞｼｯｸE" panose="020B0900000000000000" pitchFamily="50" charset="-128"/>
                  <a:ea typeface="HGPｺﾞｼｯｸE" panose="020B0900000000000000" pitchFamily="50" charset="-128"/>
                </a:rPr>
                <a:t>支払う</a:t>
              </a:r>
              <a:r>
                <a:rPr lang="ja-JP" altLang="en-US" sz="1400" b="0" i="0" u="none" strike="noStrike" dirty="0">
                  <a:effectLst/>
                  <a:latin typeface="HGPｺﾞｼｯｸE" panose="020B0900000000000000" pitchFamily="50" charset="-128"/>
                  <a:ea typeface="HGPｺﾞｼｯｸE" panose="020B0900000000000000" pitchFamily="50" charset="-128"/>
                </a:rPr>
                <a:t>。</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消費税を</a:t>
              </a:r>
              <a:r>
                <a:rPr lang="ja-JP" altLang="en-US" sz="1200" dirty="0">
                  <a:latin typeface="HGPｺﾞｼｯｸE" panose="020B0900000000000000" pitchFamily="50" charset="-128"/>
                  <a:ea typeface="HGPｺﾞｼｯｸE" panose="020B0900000000000000" pitchFamily="50" charset="-128"/>
                </a:rPr>
                <a:t>負担する</a:t>
              </a:r>
              <a:r>
                <a:rPr lang="en-US" altLang="ja-JP" sz="1200" b="0" i="0" u="none" strike="noStrike" dirty="0">
                  <a:effectLst/>
                  <a:latin typeface="HGPｺﾞｼｯｸE" panose="020B0900000000000000" pitchFamily="50" charset="-128"/>
                  <a:ea typeface="HGPｺﾞｼｯｸE" panose="020B0900000000000000" pitchFamily="50" charset="-128"/>
                </a:rPr>
                <a:t>)</a:t>
              </a:r>
              <a:endParaRPr lang="ja-JP" altLang="en-US" sz="12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821" y="5252730"/>
            <a:ext cx="1184136" cy="1372153"/>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56972"/>
            <a:chOff x="3188676" y="3882453"/>
            <a:chExt cx="5775937" cy="956972"/>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21898" y="4252085"/>
              <a:ext cx="3638776" cy="587340"/>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国庫金</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en-US" altLang="ja-JP" sz="1400" b="0" i="0" u="none" strike="noStrike" dirty="0">
                  <a:effectLst/>
                  <a:latin typeface="HGPｺﾞｼｯｸE" panose="020B0900000000000000" pitchFamily="50" charset="-128"/>
                  <a:ea typeface="HGPｺﾞｼｯｸE" panose="020B0900000000000000" pitchFamily="50" charset="-128"/>
                </a:rPr>
                <a:t> </a:t>
              </a:r>
              <a:r>
                <a:rPr lang="ja-JP" altLang="en-US" sz="1400" b="0" i="0" u="none" strike="noStrike" dirty="0">
                  <a:effectLst/>
                  <a:latin typeface="HGPｺﾞｼｯｸE" panose="020B0900000000000000" pitchFamily="50" charset="-128"/>
                  <a:ea typeface="HGPｺﾞｼｯｸE" panose="020B0900000000000000" pitchFamily="50" charset="-128"/>
                </a:rPr>
                <a:t>として</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保管する。</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86754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７．８％</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867545" cy="369332"/>
            </a:xfrm>
            <a:prstGeom prst="rect">
              <a:avLst/>
            </a:prstGeom>
            <a:noFill/>
          </p:spPr>
          <p:txBody>
            <a:bodyPr wrap="none" rtlCol="0">
              <a:spAutoFit/>
            </a:bodyPr>
            <a:lstStyle/>
            <a:p>
              <a:pPr rtl="0">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２</a:t>
              </a:r>
              <a:r>
                <a:rPr lang="ja-JP" altLang="en-US" b="0" i="0" u="none" strike="noStrike" dirty="0">
                  <a:effectLst/>
                  <a:latin typeface="HGPｺﾞｼｯｸE" panose="020B0900000000000000" pitchFamily="50" charset="-128"/>
                  <a:ea typeface="HGPｺﾞｼｯｸE" panose="020B0900000000000000" pitchFamily="50" charset="-128"/>
                </a:rPr>
                <a:t>．２％</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386483" y="4108141"/>
            <a:ext cx="2724459" cy="1271756"/>
            <a:chOff x="933635" y="4335523"/>
            <a:chExt cx="2219823"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933635" y="433552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93391" y="4530453"/>
              <a:ext cx="2160067" cy="444085"/>
            </a:xfrm>
            <a:prstGeom prst="rect">
              <a:avLst/>
            </a:prstGeom>
            <a:noFill/>
          </p:spPr>
          <p:txBody>
            <a:bodyPr wrap="square" rtlCol="0">
              <a:spAutoFit/>
            </a:bodyPr>
            <a:lstStyle/>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6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40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410240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5267677" y="2930311"/>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wipe(left)">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500"/>
                                        <p:tgtEl>
                                          <p:spTgt spid="172"/>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up)">
                                      <p:cBhvr>
                                        <p:cTn id="35" dur="500"/>
                                        <p:tgtEl>
                                          <p:spTgt spid="10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fade">
                                      <p:cBhvr>
                                        <p:cTn id="47" dur="500"/>
                                        <p:tgtEl>
                                          <p:spTgt spid="17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up)">
                                      <p:cBhvr>
                                        <p:cTn id="54" dur="500"/>
                                        <p:tgtEl>
                                          <p:spTgt spid="1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74"/>
                                        </p:tgtEl>
                                        <p:attrNameLst>
                                          <p:attrName>style.visibility</p:attrName>
                                        </p:attrNameLst>
                                      </p:cBhvr>
                                      <p:to>
                                        <p:strVal val="visible"/>
                                      </p:to>
                                    </p:set>
                                    <p:animEffect transition="in" filter="fade">
                                      <p:cBhvr>
                                        <p:cTn id="63" dur="500"/>
                                        <p:tgtEl>
                                          <p:spTgt spid="174"/>
                                        </p:tgtEl>
                                      </p:cBhvr>
                                    </p:animEffect>
                                  </p:childTnLst>
                                </p:cTn>
                              </p:par>
                              <p:par>
                                <p:cTn id="64" presetID="10"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500"/>
                                        <p:tgtEl>
                                          <p:spTgt spid="23"/>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up)">
                                      <p:cBhvr>
                                        <p:cTn id="76" dur="500"/>
                                        <p:tgtEl>
                                          <p:spTgt spid="123"/>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171"/>
                                        </p:tgtEl>
                                        <p:attrNameLst>
                                          <p:attrName>style.visibility</p:attrName>
                                        </p:attrNameLst>
                                      </p:cBhvr>
                                      <p:to>
                                        <p:strVal val="visible"/>
                                      </p:to>
                                    </p:set>
                                    <p:animEffect transition="in" filter="fade">
                                      <p:cBhvr>
                                        <p:cTn id="85" dur="500"/>
                                        <p:tgtEl>
                                          <p:spTgt spid="17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216632" y="848728"/>
            <a:ext cx="2419252" cy="400110"/>
          </a:xfrm>
          <a:prstGeom prst="rect">
            <a:avLst/>
          </a:prstGeom>
          <a:noFill/>
        </p:spPr>
        <p:txBody>
          <a:bodyPr wrap="none" rtlCol="0">
            <a:spAutoFit/>
          </a:bodyPr>
          <a:lstStyle/>
          <a:p>
            <a:pPr>
              <a:spcBef>
                <a:spcPts val="0"/>
              </a:spcBef>
              <a:spcAft>
                <a:spcPts val="500"/>
              </a:spcAft>
            </a:pPr>
            <a:r>
              <a:rPr lang="ja-JP" altLang="en-US" sz="20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22" presetClass="entr" presetSubtype="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129211" y="1257363"/>
            <a:ext cx="830481" cy="9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23851" y="1129865"/>
            <a:ext cx="832036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公共サービス</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」や</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公共施設</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41184" y="2647308"/>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5923896" y="2739419"/>
            <a:ext cx="2447883" cy="547009"/>
            <a:chOff x="6132843" y="2713461"/>
            <a:chExt cx="2447883"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132843" y="274112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541155" y="2812868"/>
            <a:ext cx="4901122" cy="672251"/>
            <a:chOff x="704970" y="2786910"/>
            <a:chExt cx="4591217" cy="672251"/>
          </a:xfrm>
        </p:grpSpPr>
        <p:sp>
          <p:nvSpPr>
            <p:cNvPr id="6178" name="Rectangle 45"/>
            <p:cNvSpPr>
              <a:spLocks noChangeArrowheads="1"/>
            </p:cNvSpPr>
            <p:nvPr/>
          </p:nvSpPr>
          <p:spPr bwMode="auto">
            <a:xfrm>
              <a:off x="2390020" y="2858227"/>
              <a:ext cx="2906167" cy="60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1999361" y="3669522"/>
            <a:ext cx="1633433" cy="2301821"/>
            <a:chOff x="410416" y="3669522"/>
            <a:chExt cx="1633433"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10416" y="4482915"/>
              <a:ext cx="1633433"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4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6,002</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２</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20,910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14101" y="3669522"/>
            <a:ext cx="1777830" cy="2357041"/>
            <a:chOff x="3514101" y="3669522"/>
            <a:chExt cx="1777830" cy="2357041"/>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14101" y="4452857"/>
              <a:ext cx="1777830"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1</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6,837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lang="ja-JP" altLang="en-US" sz="1200" b="1" baseline="30000" dirty="0">
                  <a:latin typeface="HGPｺﾞｼｯｸM" panose="020B0600000000000000" pitchFamily="50" charset="-128"/>
                  <a:ea typeface="HGPｺﾞｼｯｸM" panose="020B0600000000000000" pitchFamily="50" charset="-128"/>
                </a:rPr>
                <a:t>３</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141,530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7176" y="3669522"/>
            <a:ext cx="1633437" cy="2310765"/>
            <a:chOff x="1996375" y="3669522"/>
            <a:chExt cx="1633437" cy="2310765"/>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96375" y="4491859"/>
              <a:ext cx="16334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4,456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１</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43,792</a:t>
              </a:r>
              <a:r>
                <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315808" y="3669522"/>
            <a:ext cx="2263717" cy="1813703"/>
            <a:chOff x="5315808" y="3669522"/>
            <a:chExt cx="2263717" cy="1813703"/>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315808" y="4443499"/>
              <a:ext cx="2263717"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200" dirty="0">
                  <a:solidFill>
                    <a:srgbClr val="005BAD"/>
                  </a:solidFill>
                  <a:latin typeface="HGP創英角ｺﾞｼｯｸUB" panose="020B0900000000000000" pitchFamily="50" charset="-128"/>
                  <a:ea typeface="HGP創英角ｺﾞｼｯｸUB" panose="020B0900000000000000" pitchFamily="50" charset="-128"/>
                </a:rPr>
                <a:t>７</a:t>
              </a: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6,721</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ja-JP" altLang="en-US" sz="1200" b="1" baseline="30000" dirty="0">
                  <a:solidFill>
                    <a:srgbClr val="000000"/>
                  </a:solidFill>
                  <a:latin typeface="HGPｺﾞｼｯｸM" panose="020B0600000000000000" pitchFamily="50" charset="-128"/>
                  <a:ea typeface="HGPｺﾞｼｯｸM" panose="020B0600000000000000" pitchFamily="50" charset="-128"/>
                </a:rPr>
                <a:t>４</a:t>
              </a:r>
              <a:endParaRPr kumimoji="1" lang="zh-TW"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73</a:t>
              </a:r>
              <a:r>
                <a:rPr kumimoji="1" lang="en-US" altLang="ja-JP" sz="1400" b="1" dirty="0">
                  <a:latin typeface="HGPｺﾞｼｯｸM" panose="020B0600000000000000" pitchFamily="50" charset="-128"/>
                  <a:ea typeface="HGPｺﾞｼｯｸM" panose="020B0600000000000000" pitchFamily="50" charset="-128"/>
                </a:rPr>
                <a:t>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zh-TW"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５</a:t>
              </a:r>
              <a:endParaRPr kumimoji="1" lang="ja-JP"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418111" y="6305304"/>
            <a:ext cx="7405073" cy="511918"/>
            <a:chOff x="407658" y="6318359"/>
            <a:chExt cx="6551829"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407658" y="6318359"/>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900" dirty="0">
                  <a:solidFill>
                    <a:schemeClr val="tx1"/>
                  </a:solidFill>
                  <a:latin typeface="+mn-ea"/>
                </a:rPr>
                <a:t>※</a:t>
              </a:r>
              <a:r>
                <a:rPr lang="ja-JP" altLang="en-US" sz="900" dirty="0">
                  <a:solidFill>
                    <a:schemeClr val="tx1"/>
                  </a:solidFill>
                  <a:latin typeface="+mn-ea"/>
                </a:rPr>
                <a:t>１・２　出所：総務省「令和７年版地方財政白書」　　　</a:t>
              </a:r>
              <a:endParaRPr lang="en-US" altLang="ja-JP" sz="900" dirty="0">
                <a:solidFill>
                  <a:schemeClr val="tx1"/>
                </a:solidFill>
                <a:latin typeface="+mn-ea"/>
              </a:endParaRPr>
            </a:p>
            <a:p>
              <a:pPr>
                <a:lnSpc>
                  <a:spcPct val="130000"/>
                </a:lnSpc>
              </a:pPr>
              <a:r>
                <a:rPr lang="en-US" altLang="ja-JP" sz="900" dirty="0">
                  <a:solidFill>
                    <a:schemeClr val="tx1"/>
                  </a:solidFill>
                  <a:latin typeface="+mn-ea"/>
                </a:rPr>
                <a:t>※</a:t>
              </a:r>
              <a:r>
                <a:rPr lang="ja-JP" altLang="en-US" sz="900" dirty="0">
                  <a:solidFill>
                    <a:schemeClr val="tx1"/>
                  </a:solidFill>
                  <a:latin typeface="+mn-ea"/>
                </a:rPr>
                <a:t>３　出所：厚生労働省「令和４（</a:t>
              </a:r>
              <a:r>
                <a:rPr lang="en-US" altLang="ja-JP" sz="900" dirty="0">
                  <a:solidFill>
                    <a:schemeClr val="tx1"/>
                  </a:solidFill>
                  <a:latin typeface="+mn-ea"/>
                </a:rPr>
                <a:t>2022</a:t>
              </a:r>
              <a:r>
                <a:rPr lang="ja-JP" altLang="en-US" sz="9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21207" y="6350628"/>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900" dirty="0">
                  <a:solidFill>
                    <a:schemeClr val="tx1"/>
                  </a:solidFill>
                  <a:latin typeface="+mn-ea"/>
                </a:rPr>
                <a:t>※</a:t>
              </a:r>
              <a:r>
                <a:rPr lang="ja-JP" altLang="en-US" sz="900" dirty="0">
                  <a:solidFill>
                    <a:schemeClr val="tx1"/>
                  </a:solidFill>
                  <a:latin typeface="+mn-ea"/>
                </a:rPr>
                <a:t>４・５　出所：財務省</a:t>
              </a:r>
              <a:r>
                <a:rPr lang="en-US" altLang="ja-JP" sz="900" dirty="0">
                  <a:solidFill>
                    <a:schemeClr val="tx1"/>
                  </a:solidFill>
                  <a:latin typeface="+mn-ea"/>
                </a:rPr>
                <a:t>｢</a:t>
              </a:r>
              <a:r>
                <a:rPr lang="ja-JP" altLang="en-US" sz="900" dirty="0">
                  <a:solidFill>
                    <a:schemeClr val="tx1"/>
                  </a:solidFill>
                  <a:latin typeface="+mn-ea"/>
                </a:rPr>
                <a:t>令和７年度予算及び財政投融資計画の説明（予算修正後）」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23851" y="692073"/>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20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20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10128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par>
                                <p:cTn id="28" presetID="42" presetClass="entr" presetSubtype="0" fill="hold" nodeType="withEffect">
                                  <p:stCondLst>
                                    <p:cond delay="0"/>
                                  </p:stCondLst>
                                  <p:childTnLst>
                                    <p:set>
                                      <p:cBhvr>
                                        <p:cTn id="29" dur="1" fill="hold">
                                          <p:stCondLst>
                                            <p:cond delay="0"/>
                                          </p:stCondLst>
                                        </p:cTn>
                                        <p:tgtEl>
                                          <p:spTgt spid="6182"/>
                                        </p:tgtEl>
                                        <p:attrNameLst>
                                          <p:attrName>style.visibility</p:attrName>
                                        </p:attrNameLst>
                                      </p:cBhvr>
                                      <p:to>
                                        <p:strVal val="visible"/>
                                      </p:to>
                                    </p:set>
                                    <p:animEffect transition="in" filter="fade">
                                      <p:cBhvr>
                                        <p:cTn id="30" dur="600"/>
                                        <p:tgtEl>
                                          <p:spTgt spid="6182"/>
                                        </p:tgtEl>
                                      </p:cBhvr>
                                    </p:animEffect>
                                    <p:anim calcmode="lin" valueType="num">
                                      <p:cBhvr>
                                        <p:cTn id="31" dur="600" fill="hold"/>
                                        <p:tgtEl>
                                          <p:spTgt spid="6182"/>
                                        </p:tgtEl>
                                        <p:attrNameLst>
                                          <p:attrName>ppt_x</p:attrName>
                                        </p:attrNameLst>
                                      </p:cBhvr>
                                      <p:tavLst>
                                        <p:tav tm="0">
                                          <p:val>
                                            <p:strVal val="#ppt_x"/>
                                          </p:val>
                                        </p:tav>
                                        <p:tav tm="100000">
                                          <p:val>
                                            <p:strVal val="#ppt_x"/>
                                          </p:val>
                                        </p:tav>
                                      </p:tavLst>
                                    </p:anim>
                                    <p:anim calcmode="lin" valueType="num">
                                      <p:cBhvr>
                                        <p:cTn id="32" dur="600" fill="hold"/>
                                        <p:tgtEl>
                                          <p:spTgt spid="6182"/>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wipe(left)">
                                      <p:cBhvr>
                                        <p:cTn id="38" dur="1250"/>
                                        <p:tgtEl>
                                          <p:spTgt spid="6160"/>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22" presetClass="entr" presetSubtype="8" fill="hold" nodeType="withEffect">
                                  <p:stCondLst>
                                    <p:cond delay="0"/>
                                  </p:stCondLst>
                                  <p:childTnLst>
                                    <p:set>
                                      <p:cBhvr>
                                        <p:cTn id="58" dur="1" fill="hold">
                                          <p:stCondLst>
                                            <p:cond delay="0"/>
                                          </p:stCondLst>
                                        </p:cTn>
                                        <p:tgtEl>
                                          <p:spTgt spid="6157"/>
                                        </p:tgtEl>
                                        <p:attrNameLst>
                                          <p:attrName>style.visibility</p:attrName>
                                        </p:attrNameLst>
                                      </p:cBhvr>
                                      <p:to>
                                        <p:strVal val="visible"/>
                                      </p:to>
                                    </p:set>
                                    <p:animEffect transition="in" filter="wipe(left)">
                                      <p:cBhvr>
                                        <p:cTn id="59" dur="900"/>
                                        <p:tgtEl>
                                          <p:spTgt spid="6157"/>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nodeType="withEffect">
                                  <p:stCondLst>
                                    <p:cond delay="0"/>
                                  </p:stCondLst>
                                  <p:childTnLst>
                                    <p:set>
                                      <p:cBhvr>
                                        <p:cTn id="64" dur="1" fill="hold">
                                          <p:stCondLst>
                                            <p:cond delay="0"/>
                                          </p:stCondLst>
                                        </p:cTn>
                                        <p:tgtEl>
                                          <p:spTgt spid="6151"/>
                                        </p:tgtEl>
                                        <p:attrNameLst>
                                          <p:attrName>style.visibility</p:attrName>
                                        </p:attrNameLst>
                                      </p:cBhvr>
                                      <p:to>
                                        <p:strVal val="visible"/>
                                      </p:to>
                                    </p:set>
                                    <p:animEffect transition="in" filter="fade">
                                      <p:cBhvr>
                                        <p:cTn id="65" dur="500"/>
                                        <p:tgtEl>
                                          <p:spTgt spid="6151"/>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12" name="グループ化 11">
            <a:extLst>
              <a:ext uri="{FF2B5EF4-FFF2-40B4-BE49-F238E27FC236}">
                <a16:creationId xmlns:a16="http://schemas.microsoft.com/office/drawing/2014/main" id="{19852D70-CA39-AEDD-BE06-06DCF8CA48E4}"/>
              </a:ext>
            </a:extLst>
          </p:cNvPr>
          <p:cNvGrpSpPr/>
          <p:nvPr/>
        </p:nvGrpSpPr>
        <p:grpSpPr>
          <a:xfrm>
            <a:off x="6074925" y="1738614"/>
            <a:ext cx="2247847" cy="3683156"/>
            <a:chOff x="6074925" y="1738614"/>
            <a:chExt cx="2247847" cy="3683156"/>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gr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127,000</a:t>
            </a:r>
            <a:r>
              <a:rPr kumimoji="1" lang="zh-TW" altLang="en-US" sz="2000" spc="-30" dirty="0">
                <a:latin typeface="+mn-ea"/>
                <a:ea typeface="+mn-ea"/>
              </a:rPr>
              <a:t>円</a:t>
            </a:r>
            <a:endParaRPr kumimoji="1" lang="zh-TW" altLang="en-US" sz="2200" spc="-30" dirty="0">
              <a:latin typeface="+mn-ea"/>
              <a:ea typeface="+mn-ea"/>
            </a:endParaRP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1,086,000</a:t>
            </a:r>
            <a:r>
              <a:rPr kumimoji="1" lang="zh-TW" altLang="en-US" sz="2000" spc="-30" dirty="0">
                <a:latin typeface="+mn-ea"/>
                <a:ea typeface="+mn-ea"/>
              </a:rPr>
              <a:t>円</a:t>
            </a:r>
            <a:endParaRPr kumimoji="1" lang="zh-TW" altLang="en-US" sz="2200" spc="-30" dirty="0">
              <a:latin typeface="+mn-ea"/>
              <a:ea typeface="+mn-ea"/>
            </a:endParaRP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941,000</a:t>
            </a:r>
            <a:r>
              <a:rPr kumimoji="1" lang="zh-TW" altLang="en-US" sz="2000" spc="-30" dirty="0">
                <a:latin typeface="+mn-ea"/>
                <a:ea typeface="+mn-ea"/>
              </a:rPr>
              <a:t>円</a:t>
            </a:r>
            <a:endParaRPr kumimoji="1" lang="zh-TW" altLang="en-US" sz="2200" spc="-30" dirty="0">
              <a:latin typeface="+mn-ea"/>
              <a:ea typeface="+mn-ea"/>
            </a:endParaRPr>
          </a:p>
        </p:txBody>
      </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021820" y="1025387"/>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2" name="角丸四角形 31">
            <a:extLst>
              <a:ext uri="{FF2B5EF4-FFF2-40B4-BE49-F238E27FC236}">
                <a16:creationId xmlns:a16="http://schemas.microsoft.com/office/drawing/2014/main" id="{CAEAE36E-BD59-4979-8354-4AD2E636EAF6}"/>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grpSp>
        <p:nvGrpSpPr>
          <p:cNvPr id="13" name="グループ化 12">
            <a:extLst>
              <a:ext uri="{FF2B5EF4-FFF2-40B4-BE49-F238E27FC236}">
                <a16:creationId xmlns:a16="http://schemas.microsoft.com/office/drawing/2014/main" id="{DFB09643-E625-ADA7-E62A-F486E3EA9967}"/>
              </a:ext>
            </a:extLst>
          </p:cNvPr>
          <p:cNvGrpSpPr/>
          <p:nvPr/>
        </p:nvGrpSpPr>
        <p:grpSpPr>
          <a:xfrm>
            <a:off x="3521508" y="2121418"/>
            <a:ext cx="2247847" cy="3300330"/>
            <a:chOff x="3424782" y="2121440"/>
            <a:chExt cx="2247847" cy="3300330"/>
          </a:xfrm>
        </p:grpSpPr>
        <p:pic>
          <p:nvPicPr>
            <p:cNvPr id="14" name="図 13">
              <a:extLst>
                <a:ext uri="{FF2B5EF4-FFF2-40B4-BE49-F238E27FC236}">
                  <a16:creationId xmlns:a16="http://schemas.microsoft.com/office/drawing/2014/main" id="{2202103F-89B4-008A-5562-7A3081DC6B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15" name="四角形: 角を丸くする 14">
              <a:extLst>
                <a:ext uri="{FF2B5EF4-FFF2-40B4-BE49-F238E27FC236}">
                  <a16:creationId xmlns:a16="http://schemas.microsoft.com/office/drawing/2014/main" id="{04239461-B25D-9AE1-D90E-2E1E63EFAF93}"/>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grpSp>
      <p:grpSp>
        <p:nvGrpSpPr>
          <p:cNvPr id="16" name="グループ化 15">
            <a:extLst>
              <a:ext uri="{FF2B5EF4-FFF2-40B4-BE49-F238E27FC236}">
                <a16:creationId xmlns:a16="http://schemas.microsoft.com/office/drawing/2014/main" id="{F6BC8CB2-440A-C01A-7F1E-9FB22C1B0DF5}"/>
              </a:ext>
            </a:extLst>
          </p:cNvPr>
          <p:cNvGrpSpPr/>
          <p:nvPr/>
        </p:nvGrpSpPr>
        <p:grpSpPr>
          <a:xfrm>
            <a:off x="960804" y="2843282"/>
            <a:ext cx="2247847" cy="2578466"/>
            <a:chOff x="774639" y="2843304"/>
            <a:chExt cx="2247847" cy="2578466"/>
          </a:xfrm>
        </p:grpSpPr>
        <p:pic>
          <p:nvPicPr>
            <p:cNvPr id="17" name="図 16">
              <a:extLst>
                <a:ext uri="{FF2B5EF4-FFF2-40B4-BE49-F238E27FC236}">
                  <a16:creationId xmlns:a16="http://schemas.microsoft.com/office/drawing/2014/main" id="{7E671476-05EA-589E-2109-962A5FE1B8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18" name="四角形: 角を丸くする 17">
              <a:extLst>
                <a:ext uri="{FF2B5EF4-FFF2-40B4-BE49-F238E27FC236}">
                  <a16:creationId xmlns:a16="http://schemas.microsoft.com/office/drawing/2014/main" id="{8E1583CF-C49F-B134-47B6-2451CC7E3584}"/>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grpSp>
    </p:spTree>
    <p:custDataLst>
      <p:tags r:id="rId1"/>
    </p:custDataLst>
    <p:extLst>
      <p:ext uri="{BB962C8B-B14F-4D97-AF65-F5344CB8AC3E}">
        <p14:creationId xmlns:p14="http://schemas.microsoft.com/office/powerpoint/2010/main" val="2909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2" grpId="0"/>
      <p:bldP spid="39" grpId="0"/>
      <p:bldP spid="36"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769510" cy="821924"/>
            <a:chOff x="1824106" y="1238551"/>
            <a:chExt cx="159370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593706" cy="443711"/>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いろんなところで税金が</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115758" y="1458215"/>
            <a:ext cx="1672292" cy="821924"/>
            <a:chOff x="240030" y="1238551"/>
            <a:chExt cx="1548020"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508746" cy="625812"/>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税金って本当に</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わたしたちの生活には</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240030" y="902886"/>
            <a:ext cx="3557384" cy="461665"/>
          </a:xfrm>
          <a:prstGeom prst="rect">
            <a:avLst/>
          </a:prstGeom>
          <a:noFill/>
        </p:spPr>
        <p:txBody>
          <a:bodyPr wrap="none" rtlCol="0">
            <a:spAutoFit/>
          </a:bodyPr>
          <a:lstStyle/>
          <a:p>
            <a:pP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802009"/>
            <a:ext cx="9079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3600" dirty="0">
                <a:solidFill>
                  <a:prstClr val="black"/>
                </a:solidFill>
                <a:latin typeface="+mn-ea"/>
                <a:ea typeface="+mn-ea"/>
              </a:rPr>
              <a:t>納税の義務は</a:t>
            </a:r>
            <a:r>
              <a:rPr lang="ja-JP" altLang="en-US" sz="3600" dirty="0">
                <a:solidFill>
                  <a:srgbClr val="FF0000"/>
                </a:solidFill>
                <a:latin typeface="+mn-ea"/>
                <a:ea typeface="+mn-ea"/>
              </a:rPr>
              <a:t>憲法</a:t>
            </a:r>
            <a:r>
              <a:rPr lang="ja-JP" altLang="en-US" sz="3600" dirty="0">
                <a:solidFill>
                  <a:prstClr val="black"/>
                </a:solidFill>
                <a:latin typeface="+mn-ea"/>
                <a:ea typeface="+mn-ea"/>
              </a:rPr>
              <a:t>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18778" y="1635084"/>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spc="120" dirty="0">
                  <a:solidFill>
                    <a:schemeClr val="bg1"/>
                  </a:solidFill>
                  <a:latin typeface="+mn-ea"/>
                  <a:ea typeface="+mn-ea"/>
                </a:rPr>
                <a:t>日本国憲法</a:t>
              </a:r>
              <a:endParaRPr lang="en-US" altLang="ja-JP" sz="20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spc="120" normalizeH="0" baseline="0" dirty="0">
                  <a:ln>
                    <a:noFill/>
                  </a:ln>
                  <a:solidFill>
                    <a:schemeClr val="bg1"/>
                  </a:solidFill>
                  <a:effectLst/>
                  <a:latin typeface="+mn-ea"/>
                  <a:ea typeface="+mn-ea"/>
                </a:rPr>
                <a:t>第</a:t>
              </a:r>
              <a:r>
                <a:rPr kumimoji="1" lang="ja-JP" altLang="en-US" sz="2000" b="0" i="0" u="none" strike="noStrike" cap="none" spc="120" normalizeH="0" baseline="0" dirty="0">
                  <a:ln>
                    <a:noFill/>
                  </a:ln>
                  <a:solidFill>
                    <a:schemeClr val="bg1"/>
                  </a:solidFill>
                  <a:effectLst/>
                  <a:latin typeface="+mn-ea"/>
                  <a:ea typeface="+mn-ea"/>
                </a:rPr>
                <a:t>３０</a:t>
              </a:r>
              <a:r>
                <a:rPr kumimoji="1" lang="ja-JP" altLang="en-US" b="0" i="0" u="none" strike="noStrike" cap="none" spc="120" normalizeH="0" baseline="0" dirty="0">
                  <a:ln>
                    <a:noFill/>
                  </a:ln>
                  <a:solidFill>
                    <a:schemeClr val="bg1"/>
                  </a:solidFill>
                  <a:effectLst/>
                  <a:latin typeface="+mn-ea"/>
                  <a:ea typeface="+mn-ea"/>
                </a:rPr>
                <a:t>条</a:t>
              </a:r>
              <a:endParaRPr kumimoji="1" lang="ja-JP" altLang="en-US" sz="20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543509" y="1735283"/>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02898" y="2775775"/>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3857314" y="5445574"/>
            <a:ext cx="4858294" cy="639766"/>
          </a:xfrm>
          <a:prstGeom prst="rect">
            <a:avLst/>
          </a:prstGeom>
          <a:noFill/>
          <a:ln>
            <a:noFill/>
          </a:ln>
          <a:effectLst/>
        </p:spPr>
        <p:txBody>
          <a:bodyPr wrap="none" anchor="ctr"/>
          <a:lstStyle/>
          <a:p>
            <a:pPr algn="ctr">
              <a:spcBef>
                <a:spcPts val="0"/>
              </a:spcBef>
              <a:spcAft>
                <a:spcPts val="500"/>
              </a:spcAft>
            </a:pPr>
            <a:r>
              <a:rPr lang="ja-JP" altLang="en-US" sz="2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24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国民の</a:t>
              </a:r>
              <a:r>
                <a:rPr lang="ja-JP" altLang="en-US" sz="2800" b="1"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24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公平感とは？？</a:t>
              </a:r>
              <a:endParaRPr lang="en-US" altLang="ja-JP" sz="24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600"/>
                                        <p:tgtEl>
                                          <p:spTgt spid="4"/>
                                        </p:tgtEl>
                                      </p:cBhvr>
                                    </p:animEffect>
                                    <p:anim calcmode="lin" valueType="num">
                                      <p:cBhvr>
                                        <p:cTn id="21" dur="600" fill="hold"/>
                                        <p:tgtEl>
                                          <p:spTgt spid="4"/>
                                        </p:tgtEl>
                                        <p:attrNameLst>
                                          <p:attrName>ppt_x</p:attrName>
                                        </p:attrNameLst>
                                      </p:cBhvr>
                                      <p:tavLst>
                                        <p:tav tm="0">
                                          <p:val>
                                            <p:strVal val="#ppt_x"/>
                                          </p:val>
                                        </p:tav>
                                        <p:tav tm="100000">
                                          <p:val>
                                            <p:strVal val="#ppt_x"/>
                                          </p:val>
                                        </p:tav>
                                      </p:tavLst>
                                    </p:anim>
                                    <p:anim calcmode="lin" valueType="num">
                                      <p:cBhvr>
                                        <p:cTn id="22" dur="6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6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600"/>
                                        <p:tgtEl>
                                          <p:spTgt spid="9"/>
                                        </p:tgtEl>
                                      </p:cBhvr>
                                    </p:animEffect>
                                    <p:anim calcmode="lin" valueType="num">
                                      <p:cBhvr>
                                        <p:cTn id="32" dur="600" fill="hold"/>
                                        <p:tgtEl>
                                          <p:spTgt spid="9"/>
                                        </p:tgtEl>
                                        <p:attrNameLst>
                                          <p:attrName>ppt_x</p:attrName>
                                        </p:attrNameLst>
                                      </p:cBhvr>
                                      <p:tavLst>
                                        <p:tav tm="0">
                                          <p:val>
                                            <p:strVal val="#ppt_x"/>
                                          </p:val>
                                        </p:tav>
                                        <p:tav tm="100000">
                                          <p:val>
                                            <p:strVal val="#ppt_x"/>
                                          </p:val>
                                        </p:tav>
                                      </p:tavLst>
                                    </p:anim>
                                    <p:anim calcmode="lin" valueType="num">
                                      <p:cBhvr>
                                        <p:cTn id="33" dur="6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1100"/>
                            </p:stCondLst>
                            <p:childTnLst>
                              <p:par>
                                <p:cTn id="39" presetID="32" presetClass="emph" presetSubtype="0" fill="hold" nodeType="afterEffect">
                                  <p:stCondLst>
                                    <p:cond delay="0"/>
                                  </p:stCondLst>
                                  <p:childTnLst>
                                    <p:animRot by="120000">
                                      <p:cBhvr>
                                        <p:cTn id="40" dur="50" fill="hold">
                                          <p:stCondLst>
                                            <p:cond delay="0"/>
                                          </p:stCondLst>
                                        </p:cTn>
                                        <p:tgtEl>
                                          <p:spTgt spid="9"/>
                                        </p:tgtEl>
                                        <p:attrNameLst>
                                          <p:attrName>r</p:attrName>
                                        </p:attrNameLst>
                                      </p:cBhvr>
                                    </p:animRot>
                                    <p:animRot by="-240000">
                                      <p:cBhvr>
                                        <p:cTn id="41" dur="100" fill="hold">
                                          <p:stCondLst>
                                            <p:cond delay="100"/>
                                          </p:stCondLst>
                                        </p:cTn>
                                        <p:tgtEl>
                                          <p:spTgt spid="9"/>
                                        </p:tgtEl>
                                        <p:attrNameLst>
                                          <p:attrName>r</p:attrName>
                                        </p:attrNameLst>
                                      </p:cBhvr>
                                    </p:animRot>
                                    <p:animRot by="240000">
                                      <p:cBhvr>
                                        <p:cTn id="42" dur="100" fill="hold">
                                          <p:stCondLst>
                                            <p:cond delay="200"/>
                                          </p:stCondLst>
                                        </p:cTn>
                                        <p:tgtEl>
                                          <p:spTgt spid="9"/>
                                        </p:tgtEl>
                                        <p:attrNameLst>
                                          <p:attrName>r</p:attrName>
                                        </p:attrNameLst>
                                      </p:cBhvr>
                                    </p:animRot>
                                    <p:animRot by="-240000">
                                      <p:cBhvr>
                                        <p:cTn id="43" dur="100" fill="hold">
                                          <p:stCondLst>
                                            <p:cond delay="300"/>
                                          </p:stCondLst>
                                        </p:cTn>
                                        <p:tgtEl>
                                          <p:spTgt spid="9"/>
                                        </p:tgtEl>
                                        <p:attrNameLst>
                                          <p:attrName>r</p:attrName>
                                        </p:attrNameLst>
                                      </p:cBhvr>
                                    </p:animRot>
                                    <p:animRot by="120000">
                                      <p:cBhvr>
                                        <p:cTn id="44" dur="100" fill="hold">
                                          <p:stCondLst>
                                            <p:cond delay="400"/>
                                          </p:stCondLst>
                                        </p:cTn>
                                        <p:tgtEl>
                                          <p:spTgt spid="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
                            </p:stCondLst>
                            <p:childTnLst>
                              <p:par>
                                <p:cTn id="51" presetID="26" presetClass="emph" presetSubtype="0" fill="hold" grpId="0" nodeType="afterEffect">
                                  <p:stCondLst>
                                    <p:cond delay="300"/>
                                  </p:stCondLst>
                                  <p:childTnLst>
                                    <p:animEffect transition="out" filter="fade">
                                      <p:cBhvr>
                                        <p:cTn id="52" dur="600" tmFilter="0, 0; .2, .5; .8, .5; 1, 0"/>
                                        <p:tgtEl>
                                          <p:spTgt spid="6"/>
                                        </p:tgtEl>
                                      </p:cBhvr>
                                    </p:animEffect>
                                    <p:animScale>
                                      <p:cBhvr>
                                        <p:cTn id="53"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2.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D8AAD9-E590-4290-A363-413F466E722A}">
  <ds:schemaRefs>
    <ds:schemaRef ds:uri="http://www.w3.org/XML/1998/namespace"/>
    <ds:schemaRef ds:uri="http://purl.org/dc/elements/1.1/"/>
    <ds:schemaRef ds:uri="http://schemas.openxmlformats.org/package/2006/metadata/core-properties"/>
    <ds:schemaRef ds:uri="8fe4d1f7-9dac-473b-bde5-951e1cbc35f9"/>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3162</Words>
  <Application>Microsoft Office PowerPoint</Application>
  <PresentationFormat>画面に合わせる (4:3)</PresentationFormat>
  <Paragraphs>533</Paragraphs>
  <Slides>25</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HGPｺﾞｼｯｸM</vt:lpstr>
      <vt:lpstr>Arial</vt:lpstr>
      <vt:lpstr>HGPｺﾞｼｯｸE</vt:lpstr>
      <vt:lpstr>HGP創英角ｺﾞｼｯｸUB</vt:lpstr>
      <vt:lpstr>Wingdings</vt:lpstr>
      <vt:lpstr>ＭＳ Ｐゴシック</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2026-04-02T02:02:50Z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