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0"/>
  </p:notesMasterIdLst>
  <p:handoutMasterIdLst>
    <p:handoutMasterId r:id="rId31"/>
  </p:handoutMasterIdLst>
  <p:sldIdLst>
    <p:sldId id="1184" r:id="rId5"/>
    <p:sldId id="1169" r:id="rId6"/>
    <p:sldId id="305" r:id="rId7"/>
    <p:sldId id="1172" r:id="rId8"/>
    <p:sldId id="1176" r:id="rId9"/>
    <p:sldId id="1191" r:id="rId10"/>
    <p:sldId id="1192" r:id="rId11"/>
    <p:sldId id="1170" r:id="rId12"/>
    <p:sldId id="483" r:id="rId13"/>
    <p:sldId id="1174" r:id="rId14"/>
    <p:sldId id="1175" r:id="rId15"/>
    <p:sldId id="303" r:id="rId16"/>
    <p:sldId id="1178" r:id="rId17"/>
    <p:sldId id="1188" r:id="rId18"/>
    <p:sldId id="1194" r:id="rId19"/>
    <p:sldId id="1196" r:id="rId20"/>
    <p:sldId id="1206" r:id="rId21"/>
    <p:sldId id="1205" r:id="rId22"/>
    <p:sldId id="1198" r:id="rId23"/>
    <p:sldId id="1204" r:id="rId24"/>
    <p:sldId id="1203" r:id="rId25"/>
    <p:sldId id="1185" r:id="rId26"/>
    <p:sldId id="1186" r:id="rId27"/>
    <p:sldId id="328" r:id="rId28"/>
    <p:sldId id="1173" r:id="rId29"/>
  </p:sldIdLst>
  <p:sldSz cx="9144000" cy="6858000" type="screen4x3"/>
  <p:notesSz cx="6735763" cy="9866313"/>
  <p:embeddedFontLst>
    <p:embeddedFont>
      <p:font typeface="HGPｺﾞｼｯｸE" panose="020B0900000000000000" pitchFamily="50" charset="-128"/>
      <p:regular r:id="rId32"/>
    </p:embeddedFont>
    <p:embeddedFont>
      <p:font typeface="HGPｺﾞｼｯｸM" panose="020B0600000000000000" pitchFamily="50" charset="-128"/>
      <p:regular r:id="rId33"/>
    </p:embeddedFont>
    <p:embeddedFont>
      <p:font typeface="HGP創英角ｺﾞｼｯｸUB" panose="020B0900000000000000" pitchFamily="50" charset="-128"/>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212"/>
    <a:srgbClr val="005BAD"/>
    <a:srgbClr val="9B4D0D"/>
    <a:srgbClr val="FF66CC"/>
    <a:srgbClr val="FF99CC"/>
    <a:srgbClr val="FF7C80"/>
    <a:srgbClr val="E83030"/>
    <a:srgbClr val="EE3030"/>
    <a:srgbClr val="E6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6B64E8-E5CF-415C-8D6A-B1148848A3C7}" v="589" dt="2026-04-02T01:59:50.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69" autoAdjust="0"/>
    <p:restoredTop sz="94129" autoAdjust="0"/>
  </p:normalViewPr>
  <p:slideViewPr>
    <p:cSldViewPr snapToGrid="0">
      <p:cViewPr varScale="1">
        <p:scale>
          <a:sx n="70" d="100"/>
          <a:sy n="70" d="100"/>
        </p:scale>
        <p:origin x="272" y="48"/>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755459489215E-2"/>
          <c:y val="5.3753103527202167E-2"/>
          <c:w val="0.9106306835820952"/>
          <c:h val="0.95491868296624538"/>
        </c:manualLayout>
      </c:layout>
      <c:doughnutChart>
        <c:varyColors val="1"/>
        <c:ser>
          <c:idx val="0"/>
          <c:order val="0"/>
          <c:tx>
            <c:strRef>
              <c:f>Sheet1!$B$1</c:f>
              <c:strCache>
                <c:ptCount val="1"/>
                <c:pt idx="0">
                  <c:v>列2</c:v>
                </c:pt>
              </c:strCache>
            </c:strRef>
          </c:tx>
          <c:spPr>
            <a:ln>
              <a:noFill/>
            </a:ln>
          </c:spPr>
          <c:dPt>
            <c:idx val="0"/>
            <c:bubble3D val="0"/>
            <c:spPr>
              <a:solidFill>
                <a:srgbClr val="E9D09F"/>
              </a:solidFill>
              <a:ln w="19050">
                <a:noFill/>
              </a:ln>
              <a:effectLst/>
            </c:spPr>
            <c:extLst>
              <c:ext xmlns:c16="http://schemas.microsoft.com/office/drawing/2014/chart" uri="{C3380CC4-5D6E-409C-BE32-E72D297353CC}">
                <c16:uniqueId val="{00000001-E974-4512-8DF0-976F0ECA70FC}"/>
              </c:ext>
            </c:extLst>
          </c:dPt>
          <c:dPt>
            <c:idx val="1"/>
            <c:bubble3D val="0"/>
            <c:spPr>
              <a:solidFill>
                <a:schemeClr val="accent2"/>
              </a:solidFill>
              <a:ln w="19050">
                <a:noFill/>
              </a:ln>
              <a:effectLst/>
            </c:spPr>
            <c:extLst>
              <c:ext xmlns:c16="http://schemas.microsoft.com/office/drawing/2014/chart" uri="{C3380CC4-5D6E-409C-BE32-E72D297353CC}">
                <c16:uniqueId val="{00000003-E974-4512-8DF0-976F0ECA70FC}"/>
              </c:ext>
            </c:extLst>
          </c:dPt>
          <c:dPt>
            <c:idx val="2"/>
            <c:bubble3D val="0"/>
            <c:spPr>
              <a:solidFill>
                <a:schemeClr val="accent3"/>
              </a:solidFill>
              <a:ln w="19050">
                <a:noFill/>
              </a:ln>
              <a:effectLst/>
            </c:spPr>
            <c:extLst>
              <c:ext xmlns:c16="http://schemas.microsoft.com/office/drawing/2014/chart" uri="{C3380CC4-5D6E-409C-BE32-E72D297353CC}">
                <c16:uniqueId val="{00000005-E974-4512-8DF0-976F0ECA70FC}"/>
              </c:ext>
            </c:extLst>
          </c:dPt>
          <c:dPt>
            <c:idx val="3"/>
            <c:bubble3D val="0"/>
            <c:spPr>
              <a:solidFill>
                <a:schemeClr val="bg2">
                  <a:lumMod val="50000"/>
                </a:schemeClr>
              </a:solidFill>
              <a:ln w="19050">
                <a:noFill/>
              </a:ln>
              <a:effectLst/>
            </c:spPr>
            <c:extLst>
              <c:ext xmlns:c16="http://schemas.microsoft.com/office/drawing/2014/chart" uri="{C3380CC4-5D6E-409C-BE32-E72D297353CC}">
                <c16:uniqueId val="{00000007-E974-4512-8DF0-976F0ECA70FC}"/>
              </c:ext>
            </c:extLst>
          </c:dPt>
          <c:dPt>
            <c:idx val="4"/>
            <c:bubble3D val="0"/>
            <c:spPr>
              <a:solidFill>
                <a:schemeClr val="accent5"/>
              </a:solidFill>
              <a:ln w="19050">
                <a:noFill/>
              </a:ln>
              <a:effectLst/>
            </c:spPr>
            <c:extLst>
              <c:ext xmlns:c16="http://schemas.microsoft.com/office/drawing/2014/chart" uri="{C3380CC4-5D6E-409C-BE32-E72D297353CC}">
                <c16:uniqueId val="{00000009-E974-4512-8DF0-976F0ECA70FC}"/>
              </c:ext>
            </c:extLst>
          </c:dPt>
          <c:dPt>
            <c:idx val="5"/>
            <c:bubble3D val="0"/>
            <c:spPr>
              <a:solidFill>
                <a:schemeClr val="accent6"/>
              </a:solidFill>
              <a:ln w="19050">
                <a:noFill/>
              </a:ln>
              <a:effectLst/>
            </c:spPr>
            <c:extLst>
              <c:ext xmlns:c16="http://schemas.microsoft.com/office/drawing/2014/chart" uri="{C3380CC4-5D6E-409C-BE32-E72D297353CC}">
                <c16:uniqueId val="{0000000B-E974-4512-8DF0-976F0ECA70FC}"/>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E974-4512-8DF0-976F0ECA70FC}"/>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Sheet1!$B$2:$B$8</c:f>
              <c:numCache>
                <c:formatCode>General</c:formatCode>
                <c:ptCount val="7"/>
                <c:pt idx="0">
                  <c:v>45.9</c:v>
                </c:pt>
                <c:pt idx="3">
                  <c:v>54.1</c:v>
                </c:pt>
              </c:numCache>
            </c:numRef>
          </c:val>
          <c:extLst>
            <c:ext xmlns:c16="http://schemas.microsoft.com/office/drawing/2014/chart" uri="{C3380CC4-5D6E-409C-BE32-E72D297353CC}">
              <c16:uniqueId val="{0000000E-E974-4512-8DF0-976F0ECA70FC}"/>
            </c:ext>
          </c:extLst>
        </c:ser>
        <c:ser>
          <c:idx val="1"/>
          <c:order val="1"/>
          <c:tx>
            <c:strRef>
              <c:f>Sheet1!$C$1</c:f>
              <c:strCache>
                <c:ptCount val="1"/>
                <c:pt idx="0">
                  <c:v>列3</c:v>
                </c:pt>
              </c:strCache>
            </c:strRef>
          </c:tx>
          <c:spPr>
            <a:ln>
              <a:noFill/>
            </a:ln>
          </c:spPr>
          <c:dPt>
            <c:idx val="0"/>
            <c:bubble3D val="0"/>
            <c:spPr>
              <a:solidFill>
                <a:srgbClr val="FFFF99"/>
              </a:solidFill>
              <a:ln w="19050">
                <a:noFill/>
              </a:ln>
              <a:effectLst/>
            </c:spPr>
            <c:extLst>
              <c:ext xmlns:c16="http://schemas.microsoft.com/office/drawing/2014/chart" uri="{C3380CC4-5D6E-409C-BE32-E72D297353CC}">
                <c16:uniqueId val="{00000010-E974-4512-8DF0-976F0ECA70FC}"/>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12-E974-4512-8DF0-976F0ECA70FC}"/>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14-E974-4512-8DF0-976F0ECA70FC}"/>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16-E974-4512-8DF0-976F0ECA70FC}"/>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18-E974-4512-8DF0-976F0ECA70FC}"/>
              </c:ext>
            </c:extLst>
          </c:dPt>
          <c:dPt>
            <c:idx val="5"/>
            <c:bubble3D val="0"/>
            <c:spPr>
              <a:solidFill>
                <a:srgbClr val="9999FF"/>
              </a:solidFill>
              <a:ln w="19050">
                <a:noFill/>
              </a:ln>
              <a:effectLst/>
            </c:spPr>
            <c:extLst>
              <c:ext xmlns:c16="http://schemas.microsoft.com/office/drawing/2014/chart" uri="{C3380CC4-5D6E-409C-BE32-E72D297353CC}">
                <c16:uniqueId val="{0000001A-E974-4512-8DF0-976F0ECA70FC}"/>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1C-E974-4512-8DF0-976F0ECA70FC}"/>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Sheet1!$C$2:$C$8</c:f>
              <c:numCache>
                <c:formatCode>General</c:formatCode>
                <c:ptCount val="7"/>
                <c:pt idx="0">
                  <c:v>19.399999999999999</c:v>
                </c:pt>
                <c:pt idx="1">
                  <c:v>7</c:v>
                </c:pt>
                <c:pt idx="2">
                  <c:v>19.5</c:v>
                </c:pt>
                <c:pt idx="3">
                  <c:v>9.6999999999999993</c:v>
                </c:pt>
                <c:pt idx="4">
                  <c:v>14.1</c:v>
                </c:pt>
                <c:pt idx="5">
                  <c:v>26.4</c:v>
                </c:pt>
                <c:pt idx="6">
                  <c:v>3.9</c:v>
                </c:pt>
              </c:numCache>
            </c:numRef>
          </c:val>
          <c:extLst>
            <c:ext xmlns:c16="http://schemas.microsoft.com/office/drawing/2014/chart" uri="{C3380CC4-5D6E-409C-BE32-E72D297353CC}">
              <c16:uniqueId val="{0000001D-E974-4512-8DF0-976F0ECA70FC}"/>
            </c:ext>
          </c:extLst>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w="6350">
              <a:noFill/>
            </a:ln>
          </c:spPr>
          <c:dPt>
            <c:idx val="0"/>
            <c:bubble3D val="0"/>
            <c:spPr>
              <a:solidFill>
                <a:srgbClr val="FFFFCC"/>
              </a:solidFill>
              <a:ln w="6350">
                <a:noFill/>
              </a:ln>
              <a:effectLst/>
            </c:spPr>
            <c:extLst>
              <c:ext xmlns:c16="http://schemas.microsoft.com/office/drawing/2014/chart" uri="{C3380CC4-5D6E-409C-BE32-E72D297353CC}">
                <c16:uniqueId val="{00000001-A5F6-4FC5-933D-6071897979CE}"/>
              </c:ext>
            </c:extLst>
          </c:dPt>
          <c:dPt>
            <c:idx val="1"/>
            <c:bubble3D val="0"/>
            <c:spPr>
              <a:solidFill>
                <a:schemeClr val="accent4">
                  <a:lumMod val="20000"/>
                  <a:lumOff val="80000"/>
                </a:schemeClr>
              </a:solidFill>
              <a:ln w="6350">
                <a:noFill/>
              </a:ln>
              <a:effectLst/>
            </c:spPr>
            <c:extLst>
              <c:ext xmlns:c16="http://schemas.microsoft.com/office/drawing/2014/chart" uri="{C3380CC4-5D6E-409C-BE32-E72D297353CC}">
                <c16:uniqueId val="{00000003-A5F6-4FC5-933D-6071897979CE}"/>
              </c:ext>
            </c:extLst>
          </c:dPt>
          <c:dPt>
            <c:idx val="2"/>
            <c:bubble3D val="0"/>
            <c:spPr>
              <a:solidFill>
                <a:schemeClr val="accent6">
                  <a:lumMod val="60000"/>
                  <a:lumOff val="40000"/>
                </a:schemeClr>
              </a:solidFill>
              <a:ln w="6350">
                <a:noFill/>
              </a:ln>
              <a:effectLst/>
            </c:spPr>
            <c:extLst>
              <c:ext xmlns:c16="http://schemas.microsoft.com/office/drawing/2014/chart" uri="{C3380CC4-5D6E-409C-BE32-E72D297353CC}">
                <c16:uniqueId val="{00000005-A5F6-4FC5-933D-6071897979CE}"/>
              </c:ext>
            </c:extLst>
          </c:dPt>
          <c:dPt>
            <c:idx val="3"/>
            <c:bubble3D val="0"/>
            <c:spPr>
              <a:solidFill>
                <a:srgbClr val="FFCC99"/>
              </a:solidFill>
              <a:ln w="6350">
                <a:noFill/>
              </a:ln>
              <a:effectLst/>
            </c:spPr>
            <c:extLst>
              <c:ext xmlns:c16="http://schemas.microsoft.com/office/drawing/2014/chart" uri="{C3380CC4-5D6E-409C-BE32-E72D297353CC}">
                <c16:uniqueId val="{00000007-A5F6-4FC5-933D-6071897979CE}"/>
              </c:ext>
            </c:extLst>
          </c:dPt>
          <c:dPt>
            <c:idx val="4"/>
            <c:bubble3D val="0"/>
            <c:spPr>
              <a:solidFill>
                <a:schemeClr val="tx2">
                  <a:lumMod val="25000"/>
                  <a:lumOff val="75000"/>
                </a:schemeClr>
              </a:solidFill>
              <a:ln w="6350">
                <a:noFill/>
              </a:ln>
              <a:effectLst/>
            </c:spPr>
            <c:extLst>
              <c:ext xmlns:c16="http://schemas.microsoft.com/office/drawing/2014/chart" uri="{C3380CC4-5D6E-409C-BE32-E72D297353CC}">
                <c16:uniqueId val="{00000009-A5F6-4FC5-933D-6071897979CE}"/>
              </c:ext>
            </c:extLst>
          </c:dPt>
          <c:dPt>
            <c:idx val="5"/>
            <c:bubble3D val="0"/>
            <c:spPr>
              <a:solidFill>
                <a:schemeClr val="accent3">
                  <a:lumMod val="20000"/>
                  <a:lumOff val="80000"/>
                </a:schemeClr>
              </a:solidFill>
              <a:ln w="6350">
                <a:noFill/>
              </a:ln>
              <a:effectLst/>
            </c:spPr>
            <c:extLst>
              <c:ext xmlns:c16="http://schemas.microsoft.com/office/drawing/2014/chart" uri="{C3380CC4-5D6E-409C-BE32-E72D297353CC}">
                <c16:uniqueId val="{0000000B-A5F6-4FC5-933D-6071897979CE}"/>
              </c:ext>
            </c:extLst>
          </c:dPt>
          <c:dPt>
            <c:idx val="6"/>
            <c:bubble3D val="0"/>
            <c:spPr>
              <a:solidFill>
                <a:schemeClr val="accent6">
                  <a:lumMod val="40000"/>
                  <a:lumOff val="60000"/>
                </a:schemeClr>
              </a:solidFill>
              <a:ln w="6350">
                <a:noFill/>
              </a:ln>
              <a:effectLst/>
            </c:spPr>
            <c:extLst>
              <c:ext xmlns:c16="http://schemas.microsoft.com/office/drawing/2014/chart" uri="{C3380CC4-5D6E-409C-BE32-E72D297353CC}">
                <c16:uniqueId val="{0000000D-A5F6-4FC5-933D-6071897979CE}"/>
              </c:ext>
            </c:extLst>
          </c:dPt>
          <c:dPt>
            <c:idx val="7"/>
            <c:bubble3D val="0"/>
            <c:spPr>
              <a:solidFill>
                <a:srgbClr val="9999FF"/>
              </a:solidFill>
              <a:ln w="6350">
                <a:noFill/>
              </a:ln>
              <a:effectLst/>
            </c:spPr>
            <c:extLst>
              <c:ext xmlns:c16="http://schemas.microsoft.com/office/drawing/2014/chart" uri="{C3380CC4-5D6E-409C-BE32-E72D297353CC}">
                <c16:uniqueId val="{0000000F-A5F6-4FC5-933D-6071897979CE}"/>
              </c:ext>
            </c:extLst>
          </c:dPt>
          <c:dPt>
            <c:idx val="8"/>
            <c:bubble3D val="0"/>
            <c:spPr>
              <a:solidFill>
                <a:srgbClr val="FFCCFF"/>
              </a:solidFill>
              <a:ln w="6350">
                <a:noFill/>
              </a:ln>
              <a:effectLst/>
            </c:spPr>
            <c:extLst>
              <c:ext xmlns:c16="http://schemas.microsoft.com/office/drawing/2014/chart" uri="{C3380CC4-5D6E-409C-BE32-E72D297353CC}">
                <c16:uniqueId val="{00000011-A5F6-4FC5-933D-6071897979CE}"/>
              </c:ext>
            </c:extLst>
          </c:dPt>
          <c:dPt>
            <c:idx val="9"/>
            <c:bubble3D val="0"/>
            <c:spPr>
              <a:solidFill>
                <a:srgbClr val="FFFF00"/>
              </a:solidFill>
              <a:ln w="6350">
                <a:noFill/>
              </a:ln>
              <a:effectLst/>
            </c:spPr>
            <c:extLst>
              <c:ext xmlns:c16="http://schemas.microsoft.com/office/drawing/2014/chart" uri="{C3380CC4-5D6E-409C-BE32-E72D297353CC}">
                <c16:uniqueId val="{00000013-A5F6-4FC5-933D-6071897979CE}"/>
              </c:ext>
            </c:extLst>
          </c:dPt>
          <c:dPt>
            <c:idx val="10"/>
            <c:bubble3D val="0"/>
            <c:spPr>
              <a:solidFill>
                <a:schemeClr val="accent5">
                  <a:lumMod val="60000"/>
                  <a:lumOff val="40000"/>
                </a:schemeClr>
              </a:solidFill>
              <a:ln w="6350">
                <a:noFill/>
              </a:ln>
              <a:effectLst/>
            </c:spPr>
            <c:extLst>
              <c:ext xmlns:c16="http://schemas.microsoft.com/office/drawing/2014/chart" uri="{C3380CC4-5D6E-409C-BE32-E72D297353CC}">
                <c16:uniqueId val="{00000015-A5F6-4FC5-933D-6071897979CE}"/>
              </c:ext>
            </c:extLst>
          </c:dPt>
          <c:val>
            <c:numRef>
              <c:f>Sheet1!$B$2:$B$12</c:f>
              <c:numCache>
                <c:formatCode>General</c:formatCode>
                <c:ptCount val="11"/>
                <c:pt idx="0">
                  <c:v>17.600000000000001</c:v>
                </c:pt>
                <c:pt idx="1">
                  <c:v>12.6</c:v>
                </c:pt>
                <c:pt idx="2">
                  <c:v>12.6</c:v>
                </c:pt>
                <c:pt idx="3">
                  <c:v>11.2</c:v>
                </c:pt>
                <c:pt idx="4">
                  <c:v>8</c:v>
                </c:pt>
                <c:pt idx="5">
                  <c:v>7.1</c:v>
                </c:pt>
                <c:pt idx="6">
                  <c:v>7.1</c:v>
                </c:pt>
                <c:pt idx="7">
                  <c:v>4.9000000000000004</c:v>
                </c:pt>
                <c:pt idx="8">
                  <c:v>5.3</c:v>
                </c:pt>
                <c:pt idx="9">
                  <c:v>2.1</c:v>
                </c:pt>
                <c:pt idx="10">
                  <c:v>11.4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Sheet1!$A$2:$A$12</c15:sqref>
                        </c15:formulaRef>
                      </c:ext>
                    </c:extLst>
                    <c:strCache>
                      <c:ptCount val="11"/>
                      <c:pt idx="0">
                        <c:v>教育費</c:v>
                      </c:pt>
                      <c:pt idx="1">
                        <c:v>民生費</c:v>
                      </c:pt>
                      <c:pt idx="2">
                        <c:v>公債費</c:v>
                      </c:pt>
                      <c:pt idx="3">
                        <c:v>土木費</c:v>
                      </c:pt>
                      <c:pt idx="4">
                        <c:v>農林水産業費</c:v>
                      </c:pt>
                      <c:pt idx="5">
                        <c:v>商工費</c:v>
                      </c:pt>
                      <c:pt idx="6">
                        <c:v>衛生費</c:v>
                      </c:pt>
                      <c:pt idx="7">
                        <c:v>総務費</c:v>
                      </c:pt>
                      <c:pt idx="8">
                        <c:v>警察費</c:v>
                      </c:pt>
                      <c:pt idx="9">
                        <c:v>災害復旧費</c:v>
                      </c:pt>
                      <c:pt idx="10">
                        <c:v>その他</c:v>
                      </c:pt>
                    </c:strCache>
                  </c:strRef>
                </c15:cat>
              </c15:filteredCategoryTitle>
            </c:ext>
            <c:ext xmlns:c16="http://schemas.microsoft.com/office/drawing/2014/chart" uri="{C3380CC4-5D6E-409C-BE32-E72D297353CC}">
              <c16:uniqueId val="{00000016-A5F6-4FC5-933D-6071897979CE}"/>
            </c:ext>
          </c:extLst>
        </c:ser>
        <c:dLbls>
          <c:showLegendKey val="0"/>
          <c:showVal val="0"/>
          <c:showCatName val="0"/>
          <c:showSerName val="0"/>
          <c:showPercent val="0"/>
          <c:showBubbleSize val="0"/>
          <c:showLeaderLines val="1"/>
        </c:dLbls>
        <c:firstSliceAng val="0"/>
        <c:holeSize val="39"/>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2026/4/2</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2026/4/2</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22</a:t>
            </a:fld>
            <a:endParaRPr kumimoji="1" lang="ja-JP" altLang="en-US" dirty="0"/>
          </a:p>
        </p:txBody>
      </p:sp>
    </p:spTree>
    <p:extLst>
      <p:ext uri="{BB962C8B-B14F-4D97-AF65-F5344CB8AC3E}">
        <p14:creationId xmlns:p14="http://schemas.microsoft.com/office/powerpoint/2010/main" val="51072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13448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hyperlink" Target="https://www.pref.kumamoto.jp/" TargetMode="External"/><Relationship Id="rId5" Type="http://schemas.openxmlformats.org/officeDocument/2006/relationships/chart" Target="../charts/chart3.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chart" Target="../charts/chart4.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0319" y="6084517"/>
            <a:ext cx="3338414" cy="330860"/>
          </a:xfrm>
          <a:prstGeom prst="rect">
            <a:avLst/>
          </a:prstGeom>
          <a:noFill/>
        </p:spPr>
        <p:txBody>
          <a:bodyPr vert="horz" wrap="none" rtlCol="0">
            <a:spAutoFit/>
          </a:bodyPr>
          <a:lstStyle/>
          <a:p>
            <a:r>
              <a:rPr lang="ja-JP" altLang="en-US" sz="1550" spc="-10" dirty="0">
                <a:solidFill>
                  <a:srgbClr val="005BAD"/>
                </a:solidFill>
                <a:latin typeface="+mn-ea"/>
                <a:ea typeface="+mn-ea"/>
              </a:rPr>
              <a:t>令和８年度版 </a:t>
            </a:r>
            <a:r>
              <a:rPr kumimoji="1" lang="ja-JP" altLang="en-US" sz="1550" spc="-10" dirty="0">
                <a:solidFill>
                  <a:srgbClr val="005BAD"/>
                </a:solidFill>
                <a:latin typeface="+mn-ea"/>
                <a:ea typeface="+mn-ea"/>
              </a:rPr>
              <a:t>中学生用租税教育教材</a:t>
            </a:r>
          </a:p>
        </p:txBody>
      </p:sp>
      <p:sp>
        <p:nvSpPr>
          <p:cNvPr id="2" name="テキスト ボックス 1">
            <a:extLst>
              <a:ext uri="{FF2B5EF4-FFF2-40B4-BE49-F238E27FC236}">
                <a16:creationId xmlns:a16="http://schemas.microsoft.com/office/drawing/2014/main" id="{363127AD-3786-8EF6-CC50-479186C086D8}"/>
              </a:ext>
            </a:extLst>
          </p:cNvPr>
          <p:cNvSpPr txBox="1"/>
          <p:nvPr/>
        </p:nvSpPr>
        <p:spPr>
          <a:xfrm>
            <a:off x="5359463" y="6374077"/>
            <a:ext cx="3235897" cy="330860"/>
          </a:xfrm>
          <a:prstGeom prst="rect">
            <a:avLst/>
          </a:prstGeom>
          <a:noFill/>
        </p:spPr>
        <p:txBody>
          <a:bodyPr vert="horz" wrap="square" rtlCol="0">
            <a:spAutoFit/>
          </a:bodyPr>
          <a:lstStyle/>
          <a:p>
            <a:pPr algn="dist"/>
            <a:r>
              <a:rPr kumimoji="1" lang="ja-JP" altLang="en-US" sz="1550" spc="-10" dirty="0">
                <a:solidFill>
                  <a:srgbClr val="005BAD"/>
                </a:solidFill>
                <a:latin typeface="+mn-ea"/>
              </a:rPr>
              <a:t>熊本県租税教育推進協議会</a:t>
            </a:r>
            <a:endParaRPr kumimoji="1" lang="ja-JP" altLang="en-US" sz="1550" spc="-10" dirty="0">
              <a:solidFill>
                <a:srgbClr val="005BAD"/>
              </a:solidFill>
              <a:latin typeface="+mn-ea"/>
              <a:ea typeface="+mn-ea"/>
            </a:endParaRPr>
          </a:p>
        </p:txBody>
      </p:sp>
    </p:spTree>
    <p:extLst>
      <p:ext uri="{BB962C8B-B14F-4D97-AF65-F5344CB8AC3E}">
        <p14:creationId xmlns:p14="http://schemas.microsoft.com/office/powerpoint/2010/main" val="29839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67831" y="1094283"/>
            <a:ext cx="929017" cy="10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1661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10262" y="2637641"/>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400"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40030" y="21449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3225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506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647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24837" y="4934505"/>
            <a:ext cx="6461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a:t>
            </a:r>
            <a:endParaRPr kumimoji="0" lang="en-US"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65386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512677" y="1090040"/>
            <a:ext cx="8277821" cy="954107"/>
          </a:xfrm>
          <a:prstGeom prst="rect">
            <a:avLst/>
          </a:prstGeom>
          <a:noFill/>
        </p:spPr>
        <p:txBody>
          <a:bodyPr wrap="square" rtlCol="0">
            <a:spAutoFit/>
          </a:bodyPr>
          <a:lstStyle/>
          <a:p>
            <a:r>
              <a:rPr kumimoji="1" lang="ja-JP" altLang="en-US" sz="2800" dirty="0">
                <a:solidFill>
                  <a:srgbClr val="005BAD"/>
                </a:solidFill>
                <a:latin typeface="+mj-ea"/>
                <a:ea typeface="+mj-ea"/>
              </a:rPr>
              <a:t>税金には、みんながより</a:t>
            </a:r>
            <a:r>
              <a:rPr kumimoji="1" lang="ja-JP" altLang="en-US" sz="2800" u="sng" dirty="0">
                <a:solidFill>
                  <a:srgbClr val="FF0000"/>
                </a:solidFill>
                <a:latin typeface="+mj-ea"/>
                <a:ea typeface="+mj-ea"/>
              </a:rPr>
              <a:t>公平だと思える仕組み</a:t>
            </a:r>
            <a:r>
              <a:rPr kumimoji="1" lang="ja-JP" altLang="en-US" sz="2800" dirty="0">
                <a:solidFill>
                  <a:srgbClr val="005BAD"/>
                </a:solidFill>
                <a:latin typeface="+mj-ea"/>
                <a:ea typeface="+mj-ea"/>
              </a:rPr>
              <a:t>が</a:t>
            </a:r>
            <a:endParaRPr kumimoji="1" lang="en-US" altLang="ja-JP" sz="2800" dirty="0">
              <a:solidFill>
                <a:srgbClr val="005BAD"/>
              </a:solidFill>
              <a:latin typeface="+mj-ea"/>
              <a:ea typeface="+mj-ea"/>
            </a:endParaRPr>
          </a:p>
          <a:p>
            <a:r>
              <a:rPr kumimoji="1" lang="ja-JP" altLang="en-US" sz="2800" dirty="0">
                <a:solidFill>
                  <a:srgbClr val="005BAD"/>
                </a:solidFill>
                <a:latin typeface="+mj-ea"/>
                <a:ea typeface="+mj-ea"/>
              </a:rPr>
              <a:t>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42"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600"/>
                                        <p:tgtEl>
                                          <p:spTgt spid="11"/>
                                        </p:tgtEl>
                                      </p:cBhvr>
                                    </p:animEffect>
                                    <p:anim calcmode="lin" valueType="num">
                                      <p:cBhvr>
                                        <p:cTn id="91" dur="600" fill="hold"/>
                                        <p:tgtEl>
                                          <p:spTgt spid="11"/>
                                        </p:tgtEl>
                                        <p:attrNameLst>
                                          <p:attrName>ppt_x</p:attrName>
                                        </p:attrNameLst>
                                      </p:cBhvr>
                                      <p:tavLst>
                                        <p:tav tm="0">
                                          <p:val>
                                            <p:strVal val="#ppt_x"/>
                                          </p:val>
                                        </p:tav>
                                        <p:tav tm="100000">
                                          <p:val>
                                            <p:strVal val="#ppt_x"/>
                                          </p:val>
                                        </p:tav>
                                      </p:tavLst>
                                    </p:anim>
                                    <p:anim calcmode="lin" valueType="num">
                                      <p:cBhvr>
                                        <p:cTn id="92"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5">
                                            <p:txEl>
                                              <p:pRg st="0" end="0"/>
                                            </p:txEl>
                                          </p:spTgt>
                                        </p:tgtEl>
                                        <p:attrNameLst>
                                          <p:attrName>style.visibility</p:attrName>
                                        </p:attrNameLst>
                                      </p:cBhvr>
                                      <p:to>
                                        <p:strVal val="visible"/>
                                      </p:to>
                                    </p:set>
                                    <p:animEffect transition="in" filter="fade">
                                      <p:cBhvr>
                                        <p:cTn id="97" dur="500"/>
                                        <p:tgtEl>
                                          <p:spTgt spid="45">
                                            <p:txEl>
                                              <p:pRg st="0" end="0"/>
                                            </p:txEl>
                                          </p:spTgt>
                                        </p:tgtEl>
                                      </p:cBhvr>
                                    </p:animEffect>
                                  </p:childTnLst>
                                </p:cTn>
                              </p:par>
                              <p:par>
                                <p:cTn id="98" presetID="22" presetClass="entr" presetSubtype="8" fill="hold" nodeType="withEffect">
                                  <p:stCondLst>
                                    <p:cond delay="0"/>
                                  </p:stCondLst>
                                  <p:childTnLst>
                                    <p:set>
                                      <p:cBhvr>
                                        <p:cTn id="99" dur="1" fill="hold">
                                          <p:stCondLst>
                                            <p:cond delay="0"/>
                                          </p:stCondLst>
                                        </p:cTn>
                                        <p:tgtEl>
                                          <p:spTgt spid="44">
                                            <p:txEl>
                                              <p:pRg st="0" end="0"/>
                                            </p:txEl>
                                          </p:spTgt>
                                        </p:tgtEl>
                                        <p:attrNameLst>
                                          <p:attrName>style.visibility</p:attrName>
                                        </p:attrNameLst>
                                      </p:cBhvr>
                                      <p:to>
                                        <p:strVal val="visible"/>
                                      </p:to>
                                    </p:set>
                                    <p:animEffect transition="in" filter="wipe(left)">
                                      <p:cBhvr>
                                        <p:cTn id="100" dur="1000"/>
                                        <p:tgtEl>
                                          <p:spTgt spid="44">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13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17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left)">
                                      <p:cBhvr>
                                        <p:cTn id="118" dur="1750"/>
                                        <p:tgtEl>
                                          <p:spTgt spid="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left)">
                                      <p:cBhvr>
                                        <p:cTn id="124"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年度（令和７年度）予算の国の一般会計歳出</a:t>
            </a:r>
            <a:r>
              <a:rPr kumimoji="1" lang="en-US" altLang="ja-JP" sz="2000" dirty="0">
                <a:solidFill>
                  <a:srgbClr val="005BAD"/>
                </a:solidFill>
                <a:latin typeface="+mn-ea"/>
              </a:rPr>
              <a:t>115.2</a:t>
            </a:r>
            <a:r>
              <a:rPr kumimoji="1" lang="ja-JP" altLang="en-US" sz="2000" dirty="0">
                <a:solidFill>
                  <a:srgbClr val="005BAD"/>
                </a:solidFill>
                <a:latin typeface="+mn-ea"/>
              </a:rPr>
              <a:t>兆円</a:t>
            </a:r>
            <a:r>
              <a:rPr kumimoji="1" lang="ja-JP" altLang="en-US" dirty="0">
                <a:latin typeface="+mn-ea"/>
              </a:rPr>
              <a:t>は、主に、</a:t>
            </a:r>
            <a:r>
              <a:rPr kumimoji="1" lang="ja-JP" altLang="en-US" sz="2000" dirty="0">
                <a:solidFill>
                  <a:srgbClr val="005BAD"/>
                </a:solidFill>
                <a:latin typeface="+mn-ea"/>
              </a:rPr>
              <a:t>①社会保障、②国債費、③地方交付税交付金等に使われており、これらで約</a:t>
            </a:r>
            <a:r>
              <a:rPr kumimoji="1" lang="en-US" altLang="ja-JP" sz="2000" dirty="0">
                <a:solidFill>
                  <a:srgbClr val="005BAD"/>
                </a:solidFill>
                <a:latin typeface="+mn-ea"/>
              </a:rPr>
              <a:t>3/</a:t>
            </a:r>
            <a:r>
              <a:rPr lang="en-US" altLang="ja-JP" sz="2000" dirty="0">
                <a:solidFill>
                  <a:srgbClr val="005BAD"/>
                </a:solidFill>
                <a:latin typeface="+mn-ea"/>
              </a:rPr>
              <a:t>4</a:t>
            </a:r>
            <a:r>
              <a:rPr lang="ja-JP" altLang="en-US" sz="2000" dirty="0">
                <a:solidFill>
                  <a:srgbClr val="005BAD"/>
                </a:solidFill>
                <a:latin typeface="+mn-ea"/>
              </a:rPr>
              <a:t>　</a:t>
            </a:r>
            <a:r>
              <a:rPr kumimoji="1" lang="ja-JP" altLang="en-US" dirty="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年度（令和７年度）予算の国の一般会計歳入</a:t>
            </a:r>
            <a:r>
              <a:rPr kumimoji="1" lang="en-US" altLang="ja-JP" sz="2000" dirty="0">
                <a:solidFill>
                  <a:srgbClr val="005BAD"/>
                </a:solidFill>
                <a:latin typeface="+mn-ea"/>
              </a:rPr>
              <a:t>115.2</a:t>
            </a:r>
            <a:r>
              <a:rPr kumimoji="1" lang="ja-JP" altLang="en-US" sz="2000" dirty="0">
                <a:solidFill>
                  <a:srgbClr val="005BAD"/>
                </a:solidFill>
                <a:latin typeface="+mn-ea"/>
              </a:rPr>
              <a:t>兆円は、</a:t>
            </a:r>
            <a:r>
              <a:rPr kumimoji="1" lang="ja-JP" altLang="en-US" sz="2000" dirty="0">
                <a:solidFill>
                  <a:srgbClr val="005BAD"/>
                </a:solidFill>
                <a:latin typeface="+mn-ea"/>
                <a:ea typeface="+mn-ea"/>
              </a:rPr>
              <a:t>税収等と公債金（借金）で構成</a:t>
            </a:r>
            <a:r>
              <a:rPr kumimoji="1" lang="ja-JP" altLang="en-US"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dirty="0">
                <a:latin typeface="+mn-ea"/>
                <a:ea typeface="+mn-ea"/>
              </a:rPr>
              <a:t>現在、</a:t>
            </a:r>
            <a:r>
              <a:rPr kumimoji="1" lang="ja-JP" altLang="en-US" sz="2000" dirty="0">
                <a:solidFill>
                  <a:srgbClr val="005BAD"/>
                </a:solidFill>
                <a:latin typeface="+mn-ea"/>
              </a:rPr>
              <a:t>税収等では歳出全体の約</a:t>
            </a:r>
            <a:r>
              <a:rPr kumimoji="1" lang="en-US" altLang="ja-JP" sz="2000" dirty="0">
                <a:solidFill>
                  <a:srgbClr val="005BAD"/>
                </a:solidFill>
                <a:latin typeface="+mn-ea"/>
              </a:rPr>
              <a:t>3/</a:t>
            </a:r>
            <a:r>
              <a:rPr lang="en-US" altLang="ja-JP" sz="2000" dirty="0">
                <a:solidFill>
                  <a:srgbClr val="005BAD"/>
                </a:solidFill>
                <a:latin typeface="+mn-ea"/>
              </a:rPr>
              <a:t>4</a:t>
            </a:r>
            <a:r>
              <a:rPr kumimoji="1" lang="ja-JP" altLang="en-US" sz="2000" dirty="0">
                <a:solidFill>
                  <a:srgbClr val="005BAD"/>
                </a:solidFill>
                <a:latin typeface="+mn-ea"/>
              </a:rPr>
              <a:t>しか賄えておらず、</a:t>
            </a:r>
            <a:r>
              <a:rPr kumimoji="1" lang="ja-JP" altLang="en-US" sz="2000" dirty="0">
                <a:solidFill>
                  <a:srgbClr val="005BAD"/>
                </a:solidFill>
                <a:latin typeface="+mn-ea"/>
                <a:ea typeface="+mn-ea"/>
              </a:rPr>
              <a:t>残りの約</a:t>
            </a:r>
            <a:r>
              <a:rPr kumimoji="1" lang="en-US" altLang="ja-JP" sz="2000" dirty="0">
                <a:solidFill>
                  <a:srgbClr val="005BAD"/>
                </a:solidFill>
                <a:latin typeface="+mn-ea"/>
                <a:ea typeface="+mn-ea"/>
              </a:rPr>
              <a:t>1/</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は公債金（借金）に依存</a:t>
            </a:r>
            <a:r>
              <a:rPr kumimoji="1" lang="ja-JP" altLang="en-US" dirty="0">
                <a:latin typeface="+mn-ea"/>
                <a:ea typeface="+mn-ea"/>
              </a:rPr>
              <a:t>しています。</a:t>
            </a:r>
            <a:endParaRPr kumimoji="1" lang="en-US" altLang="ja-JP" dirty="0">
              <a:latin typeface="+mn-ea"/>
              <a:ea typeface="+mn-ea"/>
            </a:endParaRPr>
          </a:p>
          <a:p>
            <a:pPr marL="252000" indent="-252000">
              <a:lnSpc>
                <a:spcPct val="110000"/>
              </a:lnSpc>
              <a:spcBef>
                <a:spcPts val="0"/>
              </a:spcBef>
              <a:buClr>
                <a:srgbClr val="005BAD"/>
              </a:buClr>
            </a:pPr>
            <a:r>
              <a:rPr kumimoji="1" lang="ja-JP" altLang="en-US" dirty="0">
                <a:latin typeface="+mn-ea"/>
                <a:ea typeface="+mn-ea"/>
              </a:rPr>
              <a:t>  </a:t>
            </a:r>
            <a:r>
              <a:rPr kumimoji="1" lang="ja-JP" altLang="en-US" spc="100" dirty="0">
                <a:latin typeface="+mn-ea"/>
                <a:ea typeface="+mn-ea"/>
              </a:rPr>
              <a:t> </a:t>
            </a:r>
            <a:r>
              <a:rPr kumimoji="1" lang="ja-JP" altLang="en-US" dirty="0">
                <a:latin typeface="+mn-ea"/>
                <a:ea typeface="+mn-ea"/>
              </a:rPr>
              <a:t>この借金の返済には将来世代の税収等が充てられることになるため、将来世代へ負担を先送りしています。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23851" y="1081703"/>
            <a:ext cx="7834531" cy="830997"/>
          </a:xfrm>
          <a:prstGeom prst="rect">
            <a:avLst/>
          </a:prstGeom>
          <a:noFill/>
        </p:spPr>
        <p:txBody>
          <a:bodyPr wrap="square" rtlCol="0">
            <a:spAutoFit/>
          </a:bodyPr>
          <a:lstStyle/>
          <a:p>
            <a:r>
              <a:rPr kumimoji="1" lang="en-US" altLang="ja-JP" sz="2400" dirty="0">
                <a:latin typeface="+mn-ea"/>
                <a:ea typeface="+mn-ea"/>
              </a:rPr>
              <a:t>1</a:t>
            </a:r>
            <a:r>
              <a:rPr kumimoji="1" lang="ja-JP" altLang="en-US" sz="2400" dirty="0">
                <a:latin typeface="+mn-ea"/>
                <a:ea typeface="+mn-ea"/>
              </a:rPr>
              <a:t>年間に得た国の収入を「</a:t>
            </a:r>
            <a:r>
              <a:rPr kumimoji="1" lang="ja-JP" altLang="en-US" sz="2400" dirty="0">
                <a:solidFill>
                  <a:srgbClr val="FF0000"/>
                </a:solidFill>
                <a:latin typeface="+mn-ea"/>
                <a:ea typeface="+mn-ea"/>
              </a:rPr>
              <a:t>歳入</a:t>
            </a:r>
            <a:r>
              <a:rPr kumimoji="1" lang="ja-JP" altLang="en-US" sz="2400" dirty="0">
                <a:latin typeface="+mn-ea"/>
                <a:ea typeface="+mn-ea"/>
              </a:rPr>
              <a:t>」、支出を「</a:t>
            </a:r>
            <a:r>
              <a:rPr kumimoji="1" lang="ja-JP" altLang="en-US" sz="2400" dirty="0">
                <a:solidFill>
                  <a:srgbClr val="FF0000"/>
                </a:solidFill>
                <a:latin typeface="+mn-ea"/>
                <a:ea typeface="+mn-ea"/>
              </a:rPr>
              <a:t>歳出</a:t>
            </a:r>
            <a:r>
              <a:rPr kumimoji="1" lang="ja-JP" altLang="en-US" sz="2400" dirty="0">
                <a:latin typeface="+mn-ea"/>
                <a:ea typeface="+mn-ea"/>
              </a:rPr>
              <a:t>」といい、</a:t>
            </a:r>
          </a:p>
          <a:p>
            <a:r>
              <a:rPr kumimoji="1" lang="ja-JP" altLang="en-US" sz="2400" dirty="0">
                <a:latin typeface="+mn-ea"/>
                <a:ea typeface="+mn-ea"/>
              </a:rPr>
              <a:t>国や地方公共団体が行う経済活動を「</a:t>
            </a:r>
            <a:r>
              <a:rPr kumimoji="1" lang="ja-JP" altLang="en-US" sz="2400" dirty="0">
                <a:solidFill>
                  <a:srgbClr val="FF0000"/>
                </a:solidFill>
                <a:latin typeface="+mn-ea"/>
                <a:ea typeface="+mn-ea"/>
              </a:rPr>
              <a:t>財政</a:t>
            </a:r>
            <a:r>
              <a:rPr kumimoji="1" lang="ja-JP" altLang="en-US" sz="2400" dirty="0">
                <a:latin typeface="+mn-ea"/>
                <a:ea typeface="+mn-ea"/>
              </a:rPr>
              <a:t>」といいます。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build="allAtOnce"/>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4580100"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400" dirty="0">
                <a:latin typeface="HGPｺﾞｼｯｸE" panose="020B0900000000000000" pitchFamily="50" charset="-128"/>
                <a:ea typeface="HGPｺﾞｼｯｸE" panose="020B0900000000000000" pitchFamily="50" charset="-128"/>
              </a:rPr>
              <a:t>（令和</a:t>
            </a:r>
            <a:r>
              <a:rPr lang="ja-JP" altLang="en-US" sz="2400" dirty="0">
                <a:latin typeface="HGPｺﾞｼｯｸE" panose="020B0900000000000000" pitchFamily="50" charset="-128"/>
                <a:ea typeface="HGPｺﾞｼｯｸE" panose="020B0900000000000000" pitchFamily="50" charset="-128"/>
              </a:rPr>
              <a:t>７</a:t>
            </a:r>
            <a:r>
              <a:rPr lang="zh-CN" altLang="en-US" sz="2400" dirty="0">
                <a:latin typeface="HGPｺﾞｼｯｸE" panose="020B0900000000000000" pitchFamily="50" charset="-128"/>
                <a:ea typeface="HGPｺﾞｼｯｸE" panose="020B0900000000000000" pitchFamily="50" charset="-128"/>
              </a:rPr>
              <a:t>年度当初予算）</a:t>
            </a:r>
          </a:p>
        </p:txBody>
      </p:sp>
      <p:grpSp>
        <p:nvGrpSpPr>
          <p:cNvPr id="6" name="グループ化 5">
            <a:extLst>
              <a:ext uri="{FF2B5EF4-FFF2-40B4-BE49-F238E27FC236}">
                <a16:creationId xmlns:a16="http://schemas.microsoft.com/office/drawing/2014/main" id="{3EF8F929-B46E-4C00-BBDE-53475993277F}"/>
              </a:ext>
            </a:extLst>
          </p:cNvPr>
          <p:cNvGrpSpPr/>
          <p:nvPr/>
        </p:nvGrpSpPr>
        <p:grpSpPr>
          <a:xfrm>
            <a:off x="252000" y="1980000"/>
            <a:ext cx="4140000" cy="3720776"/>
            <a:chOff x="252000" y="1980000"/>
            <a:chExt cx="4140000" cy="3720776"/>
          </a:xfrm>
        </p:grpSpPr>
        <p:pic>
          <p:nvPicPr>
            <p:cNvPr id="3" name="図 2">
              <a:extLst>
                <a:ext uri="{FF2B5EF4-FFF2-40B4-BE49-F238E27FC236}">
                  <a16:creationId xmlns:a16="http://schemas.microsoft.com/office/drawing/2014/main" id="{71E24B0C-CE31-49DD-9223-FF3BFC6EBEBB}"/>
                </a:ext>
              </a:extLst>
            </p:cNvPr>
            <p:cNvPicPr>
              <a:picLocks noChangeAspect="1"/>
            </p:cNvPicPr>
            <p:nvPr/>
          </p:nvPicPr>
          <p:blipFill rotWithShape="1">
            <a:blip r:embed="rId3"/>
            <a:srcRect l="8265" t="7496" r="8126" b="12766"/>
            <a:stretch/>
          </p:blipFill>
          <p:spPr>
            <a:xfrm>
              <a:off x="252000" y="1980000"/>
              <a:ext cx="4140000" cy="3720776"/>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7" name="グループ化 6">
            <a:extLst>
              <a:ext uri="{FF2B5EF4-FFF2-40B4-BE49-F238E27FC236}">
                <a16:creationId xmlns:a16="http://schemas.microsoft.com/office/drawing/2014/main" id="{D243D9F2-E705-4D64-9E44-6F09A3A09E6C}"/>
              </a:ext>
            </a:extLst>
          </p:cNvPr>
          <p:cNvGrpSpPr/>
          <p:nvPr/>
        </p:nvGrpSpPr>
        <p:grpSpPr>
          <a:xfrm>
            <a:off x="4752000" y="1980000"/>
            <a:ext cx="4140000" cy="3746852"/>
            <a:chOff x="4752000" y="1980000"/>
            <a:chExt cx="4140000" cy="3746852"/>
          </a:xfrm>
        </p:grpSpPr>
        <p:pic>
          <p:nvPicPr>
            <p:cNvPr id="5" name="図 4">
              <a:extLst>
                <a:ext uri="{FF2B5EF4-FFF2-40B4-BE49-F238E27FC236}">
                  <a16:creationId xmlns:a16="http://schemas.microsoft.com/office/drawing/2014/main" id="{90CB7B0D-3CBE-4D11-B191-6C2BC8875F44}"/>
                </a:ext>
              </a:extLst>
            </p:cNvPr>
            <p:cNvPicPr>
              <a:picLocks noChangeAspect="1"/>
            </p:cNvPicPr>
            <p:nvPr/>
          </p:nvPicPr>
          <p:blipFill rotWithShape="1">
            <a:blip r:embed="rId4"/>
            <a:srcRect l="8125" t="7525" r="8262" b="11921"/>
            <a:stretch/>
          </p:blipFill>
          <p:spPr>
            <a:xfrm>
              <a:off x="4752000" y="1980000"/>
              <a:ext cx="4140000" cy="3746852"/>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dirty="0">
                <a:solidFill>
                  <a:schemeClr val="tx1"/>
                </a:solidFill>
              </a:rPr>
              <a:t>出典：財務省「これからの日本のために財政を考える」（令和７年４月）</a:t>
            </a:r>
            <a:endParaRPr lang="en-US" altLang="ja-JP" sz="855" dirty="0">
              <a:solidFill>
                <a:schemeClr val="tx1"/>
              </a:solidFill>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4" y="1182201"/>
              <a:ext cx="7260817" cy="523220"/>
            </a:xfrm>
            <a:prstGeom prst="rect">
              <a:avLst/>
            </a:prstGeom>
            <a:noFill/>
          </p:spPr>
          <p:txBody>
            <a:bodyPr wrap="square" rtlCol="0">
              <a:spAutoFit/>
            </a:bodyPr>
            <a:lstStyle/>
            <a:p>
              <a:r>
                <a:rPr kumimoji="1" lang="ja-JP" altLang="en-US" sz="2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172158" y="2420937"/>
            <a:ext cx="8670827" cy="348625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000" dirty="0">
                <a:latin typeface="+mn-ea"/>
                <a:ea typeface="+mn-ea"/>
              </a:rPr>
              <a:t>1990</a:t>
            </a:r>
            <a:r>
              <a:rPr kumimoji="1" lang="ja-JP" altLang="en-US" sz="2000" dirty="0">
                <a:latin typeface="+mn-ea"/>
                <a:ea typeface="+mn-ea"/>
              </a:rPr>
              <a:t>年度（平成２年度）と現在の歳出を比較すると、</a:t>
            </a:r>
            <a:r>
              <a:rPr kumimoji="1" lang="ja-JP" altLang="en-US" sz="2400" dirty="0">
                <a:solidFill>
                  <a:srgbClr val="005BAD"/>
                </a:solidFill>
                <a:latin typeface="+mn-ea"/>
                <a:ea typeface="+mn-ea"/>
              </a:rPr>
              <a:t>社会保障関係費や国債費が大きく伸びて</a:t>
            </a:r>
            <a:r>
              <a:rPr kumimoji="1" lang="ja-JP" altLang="en-US" sz="2000" dirty="0">
                <a:latin typeface="+mn-ea"/>
                <a:ea typeface="+mn-ea"/>
              </a:rPr>
              <a:t>います。特に社会保障は、</a:t>
            </a:r>
            <a:r>
              <a:rPr lang="ja-JP" altLang="en-US" sz="2400" dirty="0">
                <a:solidFill>
                  <a:srgbClr val="005BAD"/>
                </a:solidFill>
                <a:latin typeface="+mn-ea"/>
                <a:ea typeface="+mn-ea"/>
              </a:rPr>
              <a:t>年金、医療、介護、こども・子育て</a:t>
            </a:r>
            <a:r>
              <a:rPr kumimoji="1" lang="ja-JP" altLang="en-US" sz="2000" dirty="0">
                <a:latin typeface="+mn-ea"/>
                <a:ea typeface="+mn-ea"/>
              </a:rPr>
              <a:t>などの分野に分けられ、</a:t>
            </a:r>
            <a:r>
              <a:rPr lang="ja-JP" altLang="en-US" sz="2400" dirty="0">
                <a:solidFill>
                  <a:srgbClr val="005BAD"/>
                </a:solidFill>
                <a:latin typeface="+mn-ea"/>
                <a:ea typeface="+mn-ea"/>
              </a:rPr>
              <a:t>国の一般会計歳出の約</a:t>
            </a:r>
            <a:r>
              <a:rPr lang="en-US" altLang="ja-JP" sz="2400" dirty="0">
                <a:solidFill>
                  <a:srgbClr val="005BAD"/>
                </a:solidFill>
                <a:latin typeface="+mn-ea"/>
                <a:ea typeface="+mn-ea"/>
              </a:rPr>
              <a:t>1/3</a:t>
            </a:r>
            <a:r>
              <a:rPr kumimoji="1" lang="ja-JP" altLang="en-US" sz="20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000" dirty="0">
                <a:latin typeface="+mn-ea"/>
                <a:ea typeface="+mn-ea"/>
              </a:rPr>
              <a:t>歳出の増加に対し歳入は、経済成長の停滞などが影響して</a:t>
            </a:r>
            <a:r>
              <a:rPr lang="ja-JP" altLang="en-US" sz="2400" dirty="0">
                <a:solidFill>
                  <a:srgbClr val="005BAD"/>
                </a:solidFill>
                <a:latin typeface="+mn-ea"/>
                <a:ea typeface="+mn-ea"/>
              </a:rPr>
              <a:t>税収の伸びが見合っておらず、不足分を借金に頼っている</a:t>
            </a:r>
            <a:r>
              <a:rPr kumimoji="1" lang="ja-JP" altLang="en-US" sz="2000" dirty="0">
                <a:latin typeface="+mn-ea"/>
                <a:ea typeface="+mn-ea"/>
              </a:rPr>
              <a:t>ため、公債金は約５倍と大幅に増加しています。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4140" y="161416"/>
            <a:ext cx="4605704" cy="6001444"/>
            <a:chOff x="4527724" y="1207262"/>
            <a:chExt cx="3960000" cy="5212025"/>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797066" y="6079943"/>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855347" y="1968906"/>
              <a:ext cx="3156208" cy="4450381"/>
              <a:chOff x="4855347" y="1968906"/>
              <a:chExt cx="3156208" cy="4450381"/>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4970437" y="4482574"/>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60.6</a:t>
                </a:r>
                <a:r>
                  <a:rPr kumimoji="1" lang="ja-JP" altLang="en-US" sz="1200" kern="0" dirty="0">
                    <a:latin typeface="+mn-ea"/>
                    <a:ea typeface="+mn-ea"/>
                  </a:rPr>
                  <a:t>兆円</a:t>
                </a:r>
                <a:endParaRPr kumimoji="1" lang="zh-CN" altLang="en-US" sz="120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06673" y="3996622"/>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86.6</a:t>
                </a:r>
                <a:r>
                  <a:rPr kumimoji="1" lang="ja-JP" altLang="en-US" sz="1200" kern="0" dirty="0">
                    <a:latin typeface="+mn-ea"/>
                    <a:ea typeface="+mn-ea"/>
                  </a:rPr>
                  <a:t>兆円</a:t>
                </a:r>
                <a:endParaRPr kumimoji="1" lang="zh-CN" altLang="en-US" sz="120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693544" cy="227198"/>
              </a:xfrm>
              <a:prstGeom prst="rect">
                <a:avLst/>
              </a:prstGeom>
              <a:noFill/>
            </p:spPr>
            <p:txBody>
              <a:bodyPr wrap="none" rtlCol="0">
                <a:spAutoFit/>
              </a:bodyPr>
              <a:lstStyle/>
              <a:p>
                <a:r>
                  <a:rPr lang="en-US" altLang="ja-JP" sz="1100" b="1" dirty="0">
                    <a:solidFill>
                      <a:srgbClr val="216FCD"/>
                    </a:solidFill>
                    <a:latin typeface="+mn-ea"/>
                    <a:ea typeface="+mn-ea"/>
                  </a:rPr>
                  <a:t>+</a:t>
                </a:r>
                <a:r>
                  <a:rPr kumimoji="1" lang="en-US" altLang="ja-JP" sz="1100" b="1" dirty="0">
                    <a:solidFill>
                      <a:srgbClr val="216FCD"/>
                    </a:solidFill>
                    <a:latin typeface="+mn-ea"/>
                    <a:ea typeface="+mn-ea"/>
                  </a:rPr>
                  <a:t>25.9</a:t>
                </a:r>
                <a:r>
                  <a:rPr kumimoji="1" lang="ja-JP" altLang="en-US" sz="11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32472" y="2293813"/>
                <a:ext cx="969198" cy="425496"/>
              </a:xfrm>
              <a:prstGeom prst="rect">
                <a:avLst/>
              </a:prstGeom>
              <a:noFill/>
            </p:spPr>
            <p:txBody>
              <a:bodyPr wrap="non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ja-JP" sz="1200" kern="0" dirty="0">
                    <a:solidFill>
                      <a:srgbClr val="EA5050"/>
                    </a:solidFill>
                    <a:latin typeface="+mn-ea"/>
                  </a:rPr>
                  <a:t>28.6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37576" y="5751057"/>
                <a:ext cx="936671" cy="668230"/>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7718" y="5751057"/>
                <a:ext cx="968371" cy="668230"/>
              </a:xfrm>
              <a:prstGeom prst="rect">
                <a:avLst/>
              </a:prstGeom>
              <a:noFill/>
            </p:spPr>
            <p:txBody>
              <a:bodyPr wrap="none" rtlCol="0">
                <a:spAutoFit/>
              </a:bodyPr>
              <a:lstStyle/>
              <a:p>
                <a:pPr algn="ctr"/>
                <a:r>
                  <a:rPr lang="en-US" altLang="ja-JP" sz="1600" kern="0" spc="40" dirty="0">
                    <a:latin typeface="+mn-ea"/>
                    <a:ea typeface="+mn-ea"/>
                  </a:rPr>
                  <a:t>2025</a:t>
                </a:r>
                <a:r>
                  <a:rPr kumimoji="1" lang="ja-JP" altLang="en-US" sz="1600" kern="0" spc="40" dirty="0">
                    <a:latin typeface="+mn-ea"/>
                    <a:ea typeface="+mn-ea"/>
                  </a:rPr>
                  <a:t>年度</a:t>
                </a:r>
                <a:endParaRPr kumimoji="1" lang="en-US" altLang="ja-JP" sz="1600" kern="0" spc="40" dirty="0">
                  <a:latin typeface="+mn-ea"/>
                  <a:ea typeface="+mn-ea"/>
                </a:endParaRPr>
              </a:p>
              <a:p>
                <a:pPr algn="ctr"/>
                <a:r>
                  <a:rPr lang="ja-JP" altLang="en-US" sz="1200" kern="0" spc="40" dirty="0">
                    <a:latin typeface="+mn-ea"/>
                    <a:ea typeface="+mn-ea"/>
                  </a:rPr>
                  <a:t>（令和７年度）</a:t>
                </a:r>
                <a:endParaRPr kumimoji="1" lang="en-US" altLang="ja-JP" sz="1200" kern="0" spc="40" dirty="0">
                  <a:latin typeface="+mn-ea"/>
                  <a:ea typeface="+mn-ea"/>
                </a:endParaRPr>
              </a:p>
              <a:p>
                <a:pPr algn="ctr"/>
                <a:r>
                  <a:rPr kumimoji="1" lang="en-US" altLang="ja-JP" sz="1600" kern="0" spc="40" dirty="0">
                    <a:latin typeface="+mn-ea"/>
                  </a:rPr>
                  <a:t>115.2</a:t>
                </a:r>
                <a:r>
                  <a:rPr kumimoji="1" lang="ja-JP" altLang="en-US" sz="16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693544" cy="227198"/>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23.1</a:t>
                </a:r>
                <a:r>
                  <a:rPr kumimoji="1" lang="ja-JP" altLang="en-US" sz="11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5496"/>
                <a:chOff x="4834843" y="3601937"/>
                <a:chExt cx="1123559" cy="425496"/>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5496"/>
                </a:xfrm>
                <a:prstGeom prst="rect">
                  <a:avLst/>
                </a:prstGeom>
                <a:noFill/>
              </p:spPr>
              <p:txBody>
                <a:bodyPr wrap="squar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zh-TW" sz="1200" kern="0" dirty="0">
                      <a:solidFill>
                        <a:srgbClr val="EA5050"/>
                      </a:solidFill>
                      <a:latin typeface="+mn-ea"/>
                      <a:ea typeface="+mn-ea"/>
                    </a:rPr>
                    <a:t>5.6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86522" y="2306934"/>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855347" y="1968906"/>
                <a:ext cx="828219" cy="296521"/>
                <a:chOff x="4855347" y="2758874"/>
                <a:chExt cx="828219" cy="296521"/>
              </a:xfrm>
            </p:grpSpPr>
            <p:sp>
              <p:nvSpPr>
                <p:cNvPr id="12" name="object 21">
                  <a:extLst>
                    <a:ext uri="{FF2B5EF4-FFF2-40B4-BE49-F238E27FC236}">
                      <a16:creationId xmlns:a16="http://schemas.microsoft.com/office/drawing/2014/main" id="{22F27C77-2D58-E0FA-944E-BC58E6A9BC3F}"/>
                    </a:ext>
                  </a:extLst>
                </p:cNvPr>
                <p:cNvSpPr txBox="1"/>
                <p:nvPr/>
              </p:nvSpPr>
              <p:spPr>
                <a:xfrm>
                  <a:off x="4914551" y="2758874"/>
                  <a:ext cx="679837" cy="240563"/>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入</a:t>
                  </a:r>
                  <a:endParaRPr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855347" y="2770992"/>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550408" y="265345"/>
            <a:ext cx="4749040" cy="5940614"/>
            <a:chOff x="323850" y="1200511"/>
            <a:chExt cx="4159662" cy="5227641"/>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extLst>
                  <p:ext uri="{D42A27DB-BD31-4B8C-83A1-F6EECF244321}">
                    <p14:modId xmlns:p14="http://schemas.microsoft.com/office/powerpoint/2010/main" val="202516028"/>
                  </p:ext>
                </p:extLst>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27627" y="5751057"/>
              <a:ext cx="954201" cy="677095"/>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2306" y="5751057"/>
              <a:ext cx="986495" cy="677095"/>
            </a:xfrm>
            <a:prstGeom prst="rect">
              <a:avLst/>
            </a:prstGeom>
            <a:noFill/>
          </p:spPr>
          <p:txBody>
            <a:bodyPr wrap="none" rtlCol="0">
              <a:spAutoFit/>
            </a:bodyPr>
            <a:lstStyle/>
            <a:p>
              <a:pPr algn="ctr"/>
              <a:r>
                <a:rPr lang="en-US" altLang="ja-JP" sz="1600" kern="0" spc="40" dirty="0">
                  <a:latin typeface="+mn-ea"/>
                </a:rPr>
                <a:t>2025</a:t>
              </a:r>
              <a:r>
                <a:rPr kumimoji="1" lang="ja-JP" altLang="en-US" sz="1600" kern="0" spc="40" dirty="0">
                  <a:latin typeface="+mn-ea"/>
                </a:rPr>
                <a:t>年度</a:t>
              </a:r>
              <a:endParaRPr kumimoji="1" lang="en-US" altLang="ja-JP" sz="1600" kern="0" spc="40" dirty="0">
                <a:latin typeface="+mn-ea"/>
              </a:endParaRPr>
            </a:p>
            <a:p>
              <a:pPr algn="ctr"/>
              <a:r>
                <a:rPr lang="ja-JP" altLang="en-US" sz="1200" kern="0" spc="40" dirty="0">
                  <a:latin typeface="+mn-ea"/>
                </a:rPr>
                <a:t>（令和７年度）</a:t>
              </a:r>
              <a:endParaRPr kumimoji="1" lang="en-US" altLang="ja-JP" sz="1200" kern="0" spc="40" dirty="0">
                <a:latin typeface="+mn-ea"/>
              </a:endParaRPr>
            </a:p>
            <a:p>
              <a:pPr algn="ctr"/>
              <a:r>
                <a:rPr kumimoji="1" lang="en-US" altLang="ja-JP" sz="1600" kern="0" spc="40" dirty="0">
                  <a:latin typeface="+mn-ea"/>
                </a:rPr>
                <a:t>115.2</a:t>
              </a:r>
              <a:r>
                <a:rPr kumimoji="1" lang="ja-JP" altLang="en-US" sz="16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780955" y="4905257"/>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rPr>
                <a:t>29.8</a:t>
              </a:r>
              <a:r>
                <a:rPr kumimoji="1" lang="ja-JP" altLang="en-US" sz="120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39129" cy="230212"/>
            </a:xfrm>
            <a:prstGeom prst="rect">
              <a:avLst/>
            </a:prstGeom>
            <a:noFill/>
          </p:spPr>
          <p:txBody>
            <a:bodyPr wrap="none" rtlCol="0">
              <a:spAutoFit/>
            </a:bodyPr>
            <a:lstStyle/>
            <a:p>
              <a:r>
                <a:rPr kumimoji="1" lang="en-US" altLang="ja-JP" sz="1100" b="1" dirty="0">
                  <a:solidFill>
                    <a:schemeClr val="tx1">
                      <a:lumMod val="75000"/>
                      <a:lumOff val="25000"/>
                    </a:schemeClr>
                  </a:solidFill>
                  <a:latin typeface="+mn-ea"/>
                  <a:ea typeface="+mn-ea"/>
                </a:rPr>
                <a:t>+4.8</a:t>
              </a:r>
              <a:r>
                <a:rPr kumimoji="1" lang="ja-JP" altLang="en-US" sz="11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40513"/>
              <a:chOff x="2085845" y="6241617"/>
              <a:chExt cx="825255" cy="340513"/>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06525" cy="230212"/>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49.0</a:t>
                </a:r>
                <a:r>
                  <a:rPr kumimoji="1" lang="ja-JP" altLang="en-US" sz="11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682936" cy="230212"/>
            </a:xfrm>
            <a:prstGeom prst="rect">
              <a:avLst/>
            </a:prstGeom>
            <a:noFill/>
          </p:spPr>
          <p:txBody>
            <a:bodyPr wrap="none" rtlCol="0">
              <a:spAutoFit/>
            </a:bodyPr>
            <a:lstStyle/>
            <a:p>
              <a:r>
                <a:rPr kumimoji="1" lang="en-US" altLang="ja-JP" sz="1100" b="1" kern="0" spc="-30" dirty="0">
                  <a:solidFill>
                    <a:srgbClr val="009E47"/>
                  </a:solidFill>
                  <a:latin typeface="+mn-ea"/>
                  <a:ea typeface="+mn-ea"/>
                </a:rPr>
                <a:t>+26.7</a:t>
              </a:r>
              <a:r>
                <a:rPr kumimoji="1" lang="ja-JP" altLang="en-US" sz="11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39129" cy="230212"/>
            </a:xfrm>
            <a:prstGeom prst="rect">
              <a:avLst/>
            </a:prstGeom>
            <a:noFill/>
          </p:spPr>
          <p:txBody>
            <a:bodyPr wrap="none" rtlCol="0">
              <a:spAutoFit/>
            </a:bodyPr>
            <a:lstStyle/>
            <a:p>
              <a:r>
                <a:rPr lang="en-US" altLang="ja-JP" sz="1100" b="1" dirty="0">
                  <a:solidFill>
                    <a:srgbClr val="AE900E"/>
                  </a:solidFill>
                  <a:effectLst>
                    <a:glow rad="63500">
                      <a:schemeClr val="bg1">
                        <a:alpha val="80000"/>
                      </a:schemeClr>
                    </a:glow>
                  </a:effectLst>
                  <a:latin typeface="+mn-ea"/>
                  <a:ea typeface="+mn-ea"/>
                </a:rPr>
                <a:t>+</a:t>
              </a:r>
              <a:r>
                <a:rPr lang="en-US" altLang="ja-JP" sz="1100" b="1" dirty="0">
                  <a:solidFill>
                    <a:srgbClr val="AE900E"/>
                  </a:solidFill>
                  <a:effectLst>
                    <a:glow rad="63500">
                      <a:schemeClr val="bg1">
                        <a:alpha val="80000"/>
                      </a:schemeClr>
                    </a:glow>
                  </a:effectLst>
                  <a:latin typeface="+mn-ea"/>
                </a:rPr>
                <a:t>3.6</a:t>
              </a:r>
              <a:r>
                <a:rPr kumimoji="1" lang="ja-JP" altLang="en-US" sz="11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06524" cy="230212"/>
            </a:xfrm>
            <a:prstGeom prst="rect">
              <a:avLst/>
            </a:prstGeom>
            <a:noFill/>
          </p:spPr>
          <p:txBody>
            <a:bodyPr wrap="none" rtlCol="0">
              <a:spAutoFit/>
            </a:bodyPr>
            <a:lstStyle/>
            <a:p>
              <a:r>
                <a:rPr kumimoji="1" lang="en-US" altLang="ja-JP" sz="1100" b="1" dirty="0">
                  <a:solidFill>
                    <a:srgbClr val="EA5050"/>
                  </a:solidFill>
                  <a:latin typeface="+mn-ea"/>
                  <a:ea typeface="+mn-ea"/>
                </a:rPr>
                <a:t>+13.9</a:t>
              </a:r>
              <a:r>
                <a:rPr kumimoji="1" lang="ja-JP" altLang="en-US" sz="11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24397" y="4594752"/>
              <a:ext cx="1311395" cy="257240"/>
            </a:xfrm>
            <a:prstGeom prst="rect">
              <a:avLst/>
            </a:prstGeom>
            <a:noFill/>
            <a:ln w="15875">
              <a:noFill/>
            </a:ln>
          </p:spPr>
          <p:txBody>
            <a:bodyPr wrap="none" rtlCol="0">
              <a:spAutoFit/>
            </a:bodyPr>
            <a:lstStyle/>
            <a:p>
              <a:pPr algn="ctr">
                <a:lnSpc>
                  <a:spcPct val="105000"/>
                </a:lnSpc>
              </a:pPr>
              <a:r>
                <a:rPr kumimoji="1" lang="zh-CN" altLang="en-US" sz="1400" kern="0" spc="-40" dirty="0">
                  <a:latin typeface="+mn-ea"/>
                  <a:ea typeface="+mn-ea"/>
                </a:rPr>
                <a:t>社会保障</a:t>
              </a:r>
              <a:r>
                <a:rPr lang="en-US" altLang="zh-CN" sz="1400" kern="0" spc="-40" dirty="0">
                  <a:latin typeface="+mn-ea"/>
                  <a:ea typeface="+mn-ea"/>
                </a:rPr>
                <a:t> </a:t>
              </a:r>
              <a:r>
                <a:rPr kumimoji="1" lang="en-US" altLang="zh-CN" sz="1200" kern="0" spc="-40" dirty="0">
                  <a:latin typeface="+mn-ea"/>
                  <a:ea typeface="+mn-ea"/>
                </a:rPr>
                <a:t>11.6</a:t>
              </a:r>
              <a:r>
                <a:rPr kumimoji="1" lang="zh-CN" altLang="en-US" sz="120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56307"/>
            </a:xfrm>
            <a:prstGeom prst="rect">
              <a:avLst/>
            </a:prstGeom>
            <a:noFill/>
          </p:spPr>
          <p:txBody>
            <a:bodyPr wrap="square" rtlCol="0">
              <a:spAutoFit/>
            </a:bodyPr>
            <a:lstStyle/>
            <a:p>
              <a:pPr algn="ctr">
                <a:lnSpc>
                  <a:spcPct val="105000"/>
                </a:lnSpc>
              </a:pPr>
              <a:r>
                <a:rPr kumimoji="1" lang="zh-CN" altLang="en-US" sz="1400" kern="0" spc="-30" dirty="0">
                  <a:latin typeface="+mn-ea"/>
                  <a:ea typeface="+mn-ea"/>
                </a:rPr>
                <a:t>地方交付税</a:t>
              </a:r>
              <a:endParaRPr kumimoji="1" lang="en-US" altLang="zh-CN" sz="1400" kern="0" spc="-30" dirty="0">
                <a:latin typeface="+mn-ea"/>
                <a:ea typeface="+mn-ea"/>
              </a:endParaRPr>
            </a:p>
            <a:p>
              <a:pPr algn="ctr">
                <a:lnSpc>
                  <a:spcPct val="105000"/>
                </a:lnSpc>
              </a:pPr>
              <a:r>
                <a:rPr kumimoji="1" lang="zh-CN" altLang="en-US" sz="1400" kern="0" spc="-30" dirty="0">
                  <a:latin typeface="+mn-ea"/>
                  <a:ea typeface="+mn-ea"/>
                </a:rPr>
                <a:t>交付金等</a:t>
              </a:r>
              <a:r>
                <a:rPr kumimoji="1" lang="en-US" altLang="zh-CN" sz="1200" kern="0" spc="-30" dirty="0">
                  <a:latin typeface="+mn-ea"/>
                  <a:ea typeface="+mn-ea"/>
                </a:rPr>
                <a:t>15.3</a:t>
              </a:r>
              <a:r>
                <a:rPr kumimoji="1" lang="zh-CN" altLang="en-US" sz="1200" kern="0" spc="-30" dirty="0">
                  <a:latin typeface="+mn-ea"/>
                  <a:ea typeface="+mn-ea"/>
                </a:rPr>
                <a:t>兆円</a:t>
              </a:r>
              <a:endParaRPr kumimoji="1" lang="ja-JP" altLang="en-US" sz="120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62274" y="2144617"/>
              <a:ext cx="883436" cy="7297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50" dirty="0">
                  <a:latin typeface="+mn-ea"/>
                  <a:ea typeface="+mn-ea"/>
                </a:rPr>
                <a:t>（過去の借金の</a:t>
              </a:r>
              <a:endParaRPr kumimoji="1" lang="en-US" altLang="ja-JP" sz="1050" kern="0" spc="-50" dirty="0">
                <a:latin typeface="+mn-ea"/>
                <a:ea typeface="+mn-ea"/>
              </a:endParaRPr>
            </a:p>
            <a:p>
              <a:pPr algn="ctr">
                <a:lnSpc>
                  <a:spcPct val="105000"/>
                </a:lnSpc>
              </a:pPr>
              <a:r>
                <a:rPr kumimoji="1" lang="ja-JP" altLang="en-US" sz="1050" kern="0" spc="-50" dirty="0">
                  <a:latin typeface="+mn-ea"/>
                  <a:ea typeface="+mn-ea"/>
                </a:rPr>
                <a:t>返済と利息）</a:t>
              </a:r>
              <a:endParaRPr kumimoji="1" lang="en-US" altLang="ja-JP" sz="1050" kern="0" spc="-50" dirty="0">
                <a:latin typeface="+mn-ea"/>
                <a:ea typeface="+mn-ea"/>
              </a:endParaRPr>
            </a:p>
            <a:p>
              <a:pPr algn="ctr">
                <a:lnSpc>
                  <a:spcPct val="105000"/>
                </a:lnSpc>
              </a:pPr>
              <a:r>
                <a:rPr kumimoji="1" lang="en-US" altLang="ja-JP" sz="1200" kern="0" dirty="0">
                  <a:latin typeface="+mn-ea"/>
                  <a:ea typeface="+mn-ea"/>
                </a:rPr>
                <a:t>28.2</a:t>
              </a:r>
              <a:r>
                <a:rPr kumimoji="1" lang="ja-JP" altLang="en-US" sz="120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76565" y="3012986"/>
              <a:ext cx="1275170" cy="456307"/>
            </a:xfrm>
            <a:prstGeom prst="rect">
              <a:avLst/>
            </a:prstGeom>
            <a:noFill/>
          </p:spPr>
          <p:txBody>
            <a:bodyPr wrap="none" rtlCol="0">
              <a:spAutoFit/>
            </a:bodyPr>
            <a:lstStyle/>
            <a:p>
              <a:pPr algn="ctr">
                <a:lnSpc>
                  <a:spcPct val="105000"/>
                </a:lnSpc>
              </a:pPr>
              <a:r>
                <a:rPr lang="zh-CN" altLang="en-US" sz="1400" kern="0" spc="-30" dirty="0">
                  <a:latin typeface="+mn-ea"/>
                  <a:ea typeface="+mn-ea"/>
                </a:rPr>
                <a:t>地方交付税</a:t>
              </a:r>
              <a:endParaRPr lang="en-US" altLang="zh-CN" sz="1400" kern="0" spc="-30" dirty="0">
                <a:latin typeface="+mn-ea"/>
                <a:ea typeface="+mn-ea"/>
              </a:endParaRPr>
            </a:p>
            <a:p>
              <a:pPr algn="ctr">
                <a:lnSpc>
                  <a:spcPct val="105000"/>
                </a:lnSpc>
              </a:pPr>
              <a:r>
                <a:rPr lang="zh-CN" altLang="en-US" sz="1400" kern="0" spc="-30" dirty="0">
                  <a:latin typeface="+mn-ea"/>
                  <a:ea typeface="+mn-ea"/>
                </a:rPr>
                <a:t>交付金等</a:t>
              </a:r>
              <a:r>
                <a:rPr lang="en-US" altLang="ja-JP" sz="1200" kern="0" spc="-30" dirty="0">
                  <a:latin typeface="+mn-ea"/>
                  <a:ea typeface="+mn-ea"/>
                </a:rPr>
                <a:t>18.9</a:t>
              </a:r>
              <a:r>
                <a:rPr lang="zh-CN" altLang="en-US" sz="1200" kern="0" spc="-30" dirty="0">
                  <a:latin typeface="+mn-ea"/>
                  <a:ea typeface="+mn-ea"/>
                </a:rPr>
                <a:t>兆円</a:t>
              </a:r>
              <a:endParaRPr lang="ja-JP" altLang="en-US" sz="120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41550" y="2892116"/>
              <a:ext cx="1486341" cy="5804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40" dirty="0">
                  <a:latin typeface="+mn-ea"/>
                  <a:ea typeface="+mn-ea"/>
                </a:rPr>
                <a:t>（過去の借金の返済と利息）</a:t>
              </a:r>
              <a:endParaRPr kumimoji="1" lang="en-US" altLang="ja-JP" sz="1050" kern="0" spc="-40" dirty="0">
                <a:latin typeface="+mn-ea"/>
                <a:ea typeface="+mn-ea"/>
              </a:endParaRPr>
            </a:p>
            <a:p>
              <a:pPr algn="ctr">
                <a:lnSpc>
                  <a:spcPct val="105000"/>
                </a:lnSpc>
              </a:pPr>
              <a:r>
                <a:rPr kumimoji="1" lang="en-US" altLang="ja-JP" sz="1200" kern="0" dirty="0">
                  <a:latin typeface="+mn-ea"/>
                  <a:ea typeface="+mn-ea"/>
                </a:rPr>
                <a:t>14.3</a:t>
              </a:r>
              <a:r>
                <a:rPr kumimoji="1" lang="ja-JP" altLang="en-US" sz="120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431141"/>
            </a:xfrm>
            <a:prstGeom prst="rect">
              <a:avLst/>
            </a:prstGeom>
            <a:noFill/>
          </p:spPr>
          <p:txBody>
            <a:bodyPr wrap="square" rtlCol="0">
              <a:spAutoFit/>
            </a:bodyPr>
            <a:lstStyle/>
            <a:p>
              <a:pPr algn="ctr">
                <a:lnSpc>
                  <a:spcPct val="105000"/>
                </a:lnSpc>
              </a:pPr>
              <a:r>
                <a:rPr kumimoji="1" lang="zh-CN" altLang="en-US" sz="1400" kern="0" spc="-50" dirty="0">
                  <a:latin typeface="+mn-ea"/>
                  <a:ea typeface="+mn-ea"/>
                </a:rPr>
                <a:t>社会保障</a:t>
              </a:r>
              <a:r>
                <a:rPr lang="ja-JP" altLang="en-US" sz="1400" kern="0" spc="-50" dirty="0">
                  <a:latin typeface="+mn-ea"/>
                  <a:ea typeface="+mn-ea"/>
                </a:rPr>
                <a:t> </a:t>
              </a:r>
              <a:endParaRPr lang="en-US" altLang="ja-JP" sz="1400" kern="0" spc="-50" dirty="0">
                <a:latin typeface="+mn-ea"/>
                <a:ea typeface="+mn-ea"/>
              </a:endParaRPr>
            </a:p>
            <a:p>
              <a:pPr algn="ctr">
                <a:lnSpc>
                  <a:spcPct val="105000"/>
                </a:lnSpc>
              </a:pPr>
              <a:r>
                <a:rPr kumimoji="1" lang="en-US" altLang="ja-JP" sz="1200" kern="0" spc="-50" dirty="0">
                  <a:latin typeface="+mn-ea"/>
                </a:rPr>
                <a:t>38.3</a:t>
              </a:r>
              <a:r>
                <a:rPr kumimoji="1" lang="zh-CN" altLang="en-US" sz="1200" kern="0" spc="-50" dirty="0">
                  <a:latin typeface="+mn-ea"/>
                  <a:ea typeface="+mn-ea"/>
                </a:rPr>
                <a:t>兆円</a:t>
              </a:r>
              <a:endParaRPr kumimoji="1" lang="ja-JP" altLang="en-US" sz="120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407179"/>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48185" y="4953936"/>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ea typeface="+mn-ea"/>
                </a:rPr>
                <a:t>25.1</a:t>
              </a:r>
              <a:r>
                <a:rPr kumimoji="1" lang="ja-JP" altLang="en-US" sz="120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4375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出</a:t>
                </a:r>
                <a:endParaRPr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485742" y="6318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518314" y="6517566"/>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出所：財務省「これからの日本のために財政を考える」（令和７年４月）</a:t>
            </a:r>
            <a:endParaRPr lang="en-US" altLang="ja-JP" sz="1000" dirty="0">
              <a:latin typeface="+mn-ea"/>
              <a:ea typeface="+mn-ea"/>
            </a:endParaRPr>
          </a:p>
        </p:txBody>
      </p:sp>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440788" y="1223796"/>
              <a:ext cx="6252619" cy="523220"/>
            </a:xfrm>
            <a:prstGeom prst="rect">
              <a:avLst/>
            </a:prstGeom>
            <a:noFill/>
          </p:spPr>
          <p:txBody>
            <a:bodyPr wrap="square" rtlCol="0">
              <a:spAutoFit/>
            </a:bodyPr>
            <a:lstStyle/>
            <a:p>
              <a:r>
                <a:rPr kumimoji="1" lang="ja-JP" altLang="en-US" sz="2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ea typeface="+mn-ea"/>
              </a:rPr>
              <a:t>います。今後、高齢化はさらに進展し、</a:t>
            </a:r>
            <a:endParaRPr kumimoji="1" lang="en-US" altLang="ja-JP" sz="1700" dirty="0">
              <a:latin typeface="+mn-ea"/>
              <a:ea typeface="+mn-ea"/>
            </a:endParaRPr>
          </a:p>
          <a:p>
            <a:pPr marL="180000" algn="just">
              <a:lnSpc>
                <a:spcPct val="110000"/>
              </a:lnSpc>
              <a:buClr>
                <a:srgbClr val="005BAD"/>
              </a:buClr>
            </a:pPr>
            <a:r>
              <a:rPr kumimoji="1" lang="en-US" altLang="ja-JP" sz="1700" dirty="0">
                <a:latin typeface="+mn-ea"/>
                <a:ea typeface="+mn-ea"/>
              </a:rPr>
              <a:t>2025</a:t>
            </a:r>
            <a:r>
              <a:rPr kumimoji="1" lang="ja-JP" altLang="en-US" sz="1700" dirty="0">
                <a:latin typeface="+mn-ea"/>
                <a:ea typeface="+mn-ea"/>
              </a:rPr>
              <a:t>年（令和７年）には</a:t>
            </a:r>
            <a:r>
              <a:rPr lang="ja-JP" altLang="en-US" sz="2000" dirty="0">
                <a:solidFill>
                  <a:srgbClr val="005BAD"/>
                </a:solidFill>
                <a:latin typeface="+mn-ea"/>
                <a:ea typeface="+mn-ea"/>
              </a:rPr>
              <a:t>いわゆる「団塊の世代」</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lang="ja-JP" altLang="en-US" sz="2000" dirty="0">
                <a:solidFill>
                  <a:srgbClr val="005BAD"/>
                </a:solidFill>
                <a:latin typeface="+mn-ea"/>
                <a:ea typeface="+mn-ea"/>
              </a:rPr>
              <a:t>の全員が後期高齢者である</a:t>
            </a:r>
            <a:r>
              <a:rPr lang="en-US" altLang="ja-JP" sz="2000" dirty="0">
                <a:solidFill>
                  <a:srgbClr val="005BAD"/>
                </a:solidFill>
                <a:latin typeface="+mn-ea"/>
                <a:ea typeface="+mn-ea"/>
              </a:rPr>
              <a:t>75</a:t>
            </a:r>
            <a:r>
              <a:rPr lang="ja-JP" altLang="en-US" sz="2000" dirty="0">
                <a:solidFill>
                  <a:srgbClr val="005BAD"/>
                </a:solidFill>
                <a:latin typeface="+mn-ea"/>
                <a:ea typeface="+mn-ea"/>
              </a:rPr>
              <a:t>歳以上となり</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kumimoji="1" lang="ja-JP" altLang="en-US" sz="1700" dirty="0">
                <a:latin typeface="+mn-ea"/>
                <a:ea typeface="+mn-ea"/>
              </a:rPr>
              <a:t>ます。</a:t>
            </a:r>
            <a:endParaRPr lang="en-US" altLang="ja-JP" sz="1700" dirty="0">
              <a:latin typeface="+mn-ea"/>
            </a:endParaRPr>
          </a:p>
          <a:p>
            <a:pPr marL="180000" algn="just">
              <a:lnSpc>
                <a:spcPct val="110000"/>
              </a:lnSpc>
              <a:spcBef>
                <a:spcPts val="0"/>
              </a:spcBef>
              <a:buClr>
                <a:srgbClr val="005BAD"/>
              </a:buClr>
            </a:pPr>
            <a:r>
              <a:rPr kumimoji="1" lang="en-US" altLang="ja-JP" sz="1700" dirty="0">
                <a:latin typeface="+mn-ea"/>
                <a:ea typeface="+mn-ea"/>
              </a:rPr>
              <a:t>※</a:t>
            </a:r>
            <a:r>
              <a:rPr kumimoji="1" lang="ja-JP" altLang="en-US" sz="1700" dirty="0">
                <a:latin typeface="+mn-ea"/>
                <a:ea typeface="+mn-ea"/>
              </a:rPr>
              <a:t>「団塊の世代」とは、出生率の高かった昭和</a:t>
            </a:r>
            <a:r>
              <a:rPr kumimoji="1" lang="en-US" altLang="ja-JP" sz="1700" dirty="0">
                <a:latin typeface="+mn-ea"/>
                <a:ea typeface="+mn-ea"/>
              </a:rPr>
              <a:t>22</a:t>
            </a:r>
            <a:r>
              <a:rPr kumimoji="1" lang="ja-JP" altLang="en-US" sz="1700" dirty="0">
                <a:latin typeface="+mn-ea"/>
                <a:ea typeface="+mn-ea"/>
              </a:rPr>
              <a:t>年</a:t>
            </a:r>
            <a:endParaRPr kumimoji="1" lang="en-US" altLang="ja-JP" sz="1700" dirty="0">
              <a:latin typeface="+mn-ea"/>
              <a:ea typeface="+mn-ea"/>
            </a:endParaRPr>
          </a:p>
          <a:p>
            <a:pPr marL="360000" algn="just">
              <a:lnSpc>
                <a:spcPct val="110000"/>
              </a:lnSpc>
              <a:spcBef>
                <a:spcPts val="0"/>
              </a:spcBef>
              <a:buClr>
                <a:srgbClr val="005BAD"/>
              </a:buClr>
            </a:pPr>
            <a:r>
              <a:rPr kumimoji="1" lang="ja-JP" altLang="en-US" sz="1700" dirty="0">
                <a:latin typeface="+mn-ea"/>
                <a:ea typeface="+mn-ea"/>
              </a:rPr>
              <a:t>から昭和</a:t>
            </a:r>
            <a:r>
              <a:rPr kumimoji="1" lang="en-US" altLang="ja-JP" sz="1700" dirty="0">
                <a:latin typeface="+mn-ea"/>
                <a:ea typeface="+mn-ea"/>
              </a:rPr>
              <a:t>24</a:t>
            </a:r>
            <a:r>
              <a:rPr kumimoji="1" lang="ja-JP" altLang="en-US" sz="1700" dirty="0">
                <a:latin typeface="+mn-ea"/>
                <a:ea typeface="+mn-ea"/>
              </a:rPr>
              <a:t>年に生まれた世代</a:t>
            </a:r>
            <a:endParaRPr kumimoji="1" lang="en-US" altLang="ja-JP" sz="1700" dirty="0">
              <a:latin typeface="+mn-ea"/>
              <a:ea typeface="+mn-ea"/>
            </a:endParaRPr>
          </a:p>
          <a:p>
            <a:pPr marL="792000" indent="-396000" algn="just">
              <a:lnSpc>
                <a:spcPct val="110000"/>
              </a:lnSpc>
              <a:spcBef>
                <a:spcPts val="0"/>
              </a:spcBef>
              <a:buClr>
                <a:srgbClr val="005BAD"/>
              </a:buClr>
            </a:pPr>
            <a:endParaRPr kumimoji="1" lang="ja-JP" altLang="en-US" sz="1700" dirty="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dirty="0">
                <a:solidFill>
                  <a:prstClr val="black"/>
                </a:solidFill>
                <a:latin typeface="+mn-ea"/>
              </a:rPr>
              <a:t>さらに、これまでの推計よりも相当程度早く少子化が</a:t>
            </a:r>
            <a:endParaRPr lang="en-US" altLang="ja-JP" sz="1700" dirty="0">
              <a:solidFill>
                <a:prstClr val="black"/>
              </a:solidFill>
              <a:latin typeface="+mn-ea"/>
            </a:endParaRPr>
          </a:p>
          <a:p>
            <a:pPr marL="180000" algn="just">
              <a:lnSpc>
                <a:spcPct val="110000"/>
              </a:lnSpc>
              <a:buClr>
                <a:srgbClr val="005BAD"/>
              </a:buClr>
              <a:buSzPct val="85000"/>
            </a:pPr>
            <a:r>
              <a:rPr lang="ja-JP" altLang="en-US" sz="1700" dirty="0">
                <a:solidFill>
                  <a:prstClr val="black"/>
                </a:solidFill>
                <a:latin typeface="+mn-ea"/>
              </a:rPr>
              <a:t>進行しており、</a:t>
            </a:r>
            <a:r>
              <a:rPr lang="ja-JP" altLang="en-US" sz="2000" dirty="0">
                <a:solidFill>
                  <a:srgbClr val="005BAD"/>
                </a:solidFill>
                <a:latin typeface="+mn-ea"/>
              </a:rPr>
              <a:t>社会保障制度の支え手である</a:t>
            </a:r>
            <a:endParaRPr lang="en-US" altLang="ja-JP" sz="2000" dirty="0">
              <a:solidFill>
                <a:srgbClr val="005BAD"/>
              </a:solidFill>
              <a:latin typeface="+mn-ea"/>
            </a:endParaRPr>
          </a:p>
          <a:p>
            <a:pPr marL="180000" algn="just">
              <a:lnSpc>
                <a:spcPct val="110000"/>
              </a:lnSpc>
              <a:buClr>
                <a:srgbClr val="005BAD"/>
              </a:buClr>
              <a:buSzPct val="85000"/>
            </a:pPr>
            <a:r>
              <a:rPr lang="ja-JP" altLang="en-US" sz="2000" dirty="0">
                <a:solidFill>
                  <a:srgbClr val="005BAD"/>
                </a:solidFill>
                <a:latin typeface="+mn-ea"/>
              </a:rPr>
              <a:t>現役世代の人口が減少し負担がより重くなる</a:t>
            </a:r>
            <a:endParaRPr lang="en-US" altLang="ja-JP" sz="2000" dirty="0">
              <a:solidFill>
                <a:srgbClr val="005BAD"/>
              </a:solidFill>
              <a:latin typeface="+mn-ea"/>
            </a:endParaRPr>
          </a:p>
          <a:p>
            <a:pPr marL="180000" algn="just">
              <a:lnSpc>
                <a:spcPct val="110000"/>
              </a:lnSpc>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出典：財務省「これからの日本のために財政を考える」（令和７年４月）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00000" y="2520000"/>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2">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2">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2">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2">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2">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2">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2">
                                            <p:txEl>
                                              <p:pRg st="10" end="1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2">
                                            <p:txEl>
                                              <p:pRg st="11" end="11"/>
                                            </p:txEl>
                                          </p:spTgt>
                                        </p:tgtEl>
                                        <p:attrNameLst>
                                          <p:attrName>style.visibility</p:attrName>
                                        </p:attrNameLst>
                                      </p:cBhvr>
                                      <p:to>
                                        <p:strVal val="visible"/>
                                      </p:to>
                                    </p:se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allAtOnce"/>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82072" y="1178671"/>
              <a:ext cx="5420516" cy="584775"/>
            </a:xfrm>
            <a:prstGeom prst="rect">
              <a:avLst/>
            </a:prstGeom>
            <a:noFill/>
          </p:spPr>
          <p:txBody>
            <a:bodyPr wrap="square" rtlCol="0">
              <a:spAutoFit/>
            </a:bodyPr>
            <a:lstStyle/>
            <a:p>
              <a:r>
                <a:rPr kumimoji="1" lang="ja-JP" altLang="en-US" sz="32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16022" y="2531646"/>
            <a:ext cx="9041539"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000" dirty="0">
                <a:latin typeface="+mn-ea"/>
                <a:ea typeface="+mn-ea"/>
              </a:rPr>
              <a:t>普通国債残高は、累増の一途をたどり、</a:t>
            </a:r>
            <a:r>
              <a:rPr kumimoji="1" lang="en-US" altLang="ja-JP" sz="2000" dirty="0">
                <a:latin typeface="+mn-ea"/>
                <a:ea typeface="+mn-ea"/>
              </a:rPr>
              <a:t>2025</a:t>
            </a:r>
            <a:r>
              <a:rPr kumimoji="1" lang="ja-JP" altLang="en-US" sz="2000" dirty="0">
                <a:latin typeface="+mn-ea"/>
                <a:ea typeface="+mn-ea"/>
              </a:rPr>
              <a:t>年度（令和７年度）末には</a:t>
            </a:r>
            <a:r>
              <a:rPr kumimoji="1" lang="en-US" altLang="ja-JP" sz="2000" dirty="0">
                <a:latin typeface="+mn-ea"/>
                <a:ea typeface="+mn-ea"/>
              </a:rPr>
              <a:t>1,129</a:t>
            </a:r>
            <a:r>
              <a:rPr kumimoji="1" lang="ja-JP" altLang="en-US" sz="20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000" dirty="0">
                <a:latin typeface="+mn-ea"/>
                <a:ea typeface="+mn-ea"/>
              </a:rPr>
              <a:t>また、財政の持続可能性を見る上では、税収を生み出す元となる国の経済規模（</a:t>
            </a:r>
            <a:r>
              <a:rPr lang="en-US" altLang="ja-JP" sz="2000" dirty="0">
                <a:latin typeface="+mn-ea"/>
                <a:ea typeface="+mn-ea"/>
              </a:rPr>
              <a:t>GDP</a:t>
            </a:r>
            <a:r>
              <a:rPr lang="ja-JP" altLang="en-US" sz="2000" dirty="0">
                <a:latin typeface="+mn-ea"/>
                <a:ea typeface="+mn-ea"/>
              </a:rPr>
              <a:t>）に対して、総額でどのぐらいの借金をしているかが重要です。</a:t>
            </a:r>
            <a:endParaRPr lang="en-US" altLang="ja-JP" sz="20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400" dirty="0">
                <a:solidFill>
                  <a:srgbClr val="005BAD"/>
                </a:solidFill>
                <a:latin typeface="+mn-ea"/>
                <a:ea typeface="+mn-ea"/>
              </a:rPr>
              <a:t>日本の債務残高は</a:t>
            </a:r>
            <a:r>
              <a:rPr lang="en-US" altLang="ja-JP" sz="2400" dirty="0">
                <a:solidFill>
                  <a:srgbClr val="005BAD"/>
                </a:solidFill>
                <a:latin typeface="+mn-ea"/>
                <a:ea typeface="+mn-ea"/>
              </a:rPr>
              <a:t>GDP</a:t>
            </a:r>
            <a:r>
              <a:rPr lang="ja-JP" altLang="en-US" sz="2400" dirty="0">
                <a:solidFill>
                  <a:srgbClr val="005BAD"/>
                </a:solidFill>
                <a:latin typeface="+mn-ea"/>
                <a:ea typeface="+mn-ea"/>
              </a:rPr>
              <a:t>の２倍を超えており、主要先進国の中で最も  </a:t>
            </a:r>
            <a:endParaRPr lang="en-US" altLang="ja-JP" sz="2400" dirty="0">
              <a:solidFill>
                <a:srgbClr val="005BAD"/>
              </a:solidFill>
              <a:latin typeface="+mn-ea"/>
              <a:ea typeface="+mn-ea"/>
            </a:endParaRPr>
          </a:p>
          <a:p>
            <a:pPr>
              <a:lnSpc>
                <a:spcPct val="110000"/>
              </a:lnSpc>
              <a:spcBef>
                <a:spcPts val="0"/>
              </a:spcBef>
              <a:buClr>
                <a:srgbClr val="005BAD"/>
              </a:buClr>
            </a:pPr>
            <a:r>
              <a:rPr lang="ja-JP" altLang="en-US" sz="2400" dirty="0">
                <a:solidFill>
                  <a:srgbClr val="005BAD"/>
                </a:solidFill>
                <a:latin typeface="+mn-ea"/>
              </a:rPr>
              <a:t>　</a:t>
            </a:r>
            <a:r>
              <a:rPr lang="ja-JP" altLang="en-US" sz="2400" dirty="0">
                <a:solidFill>
                  <a:srgbClr val="005BAD"/>
                </a:solidFill>
                <a:latin typeface="+mn-ea"/>
                <a:ea typeface="+mn-ea"/>
              </a:rPr>
              <a:t>高い水準</a:t>
            </a:r>
            <a:r>
              <a:rPr lang="ja-JP" altLang="en-US" sz="2000" dirty="0">
                <a:latin typeface="+mn-ea"/>
                <a:ea typeface="+mn-ea"/>
              </a:rPr>
              <a:t>にあ</a:t>
            </a:r>
            <a:r>
              <a:rPr lang="ja-JP" altLang="en-US" sz="2000" dirty="0">
                <a:latin typeface="+mn-ea"/>
              </a:rPr>
              <a:t>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03948" y="1076954"/>
            <a:ext cx="2298523" cy="942165"/>
            <a:chOff x="543947" y="1116027"/>
            <a:chExt cx="2221196"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8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755609" cy="714276"/>
              <a:chOff x="897608" y="1223729"/>
              <a:chExt cx="1755609" cy="714276"/>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755609" cy="400110"/>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sz="2000"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766687" y="1061136"/>
            <a:ext cx="2673107" cy="903092"/>
            <a:chOff x="4970206" y="1164174"/>
            <a:chExt cx="2450850"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867819" cy="707232"/>
              <a:chOff x="6929462" y="2642814"/>
              <a:chExt cx="1867819" cy="707232"/>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867819"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所得税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給料</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975890" y="5580786"/>
            <a:ext cx="7299282" cy="565695"/>
            <a:chOff x="1374709" y="5556178"/>
            <a:chExt cx="6778884"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908348" cy="400110"/>
              <a:chOff x="2442079" y="5549752"/>
              <a:chExt cx="5908348" cy="400110"/>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93514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入湯税</a:t>
                </a:r>
                <a:r>
                  <a:rPr lang="ja-JP" altLang="en-US" dirty="0">
                    <a:solidFill>
                      <a:srgbClr val="005BAD"/>
                    </a:solidFill>
                    <a:latin typeface="HGPｺﾞｼｯｸE" panose="020B0900000000000000" pitchFamily="50" charset="-128"/>
                    <a:ea typeface="HGPｺﾞｼｯｸE" panose="020B0900000000000000" pitchFamily="50" charset="-128"/>
                  </a:rPr>
                  <a:t>（温泉）</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208422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消費税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買い物</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739853"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揮発油税</a:t>
                </a:r>
                <a:r>
                  <a:rPr lang="ja-JP" altLang="en-US"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899999"/>
            <a:ext cx="5135544" cy="384751"/>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3200" spc="32" dirty="0">
                <a:solidFill>
                  <a:srgbClr val="231916"/>
                </a:solidFill>
                <a:latin typeface="+mn-ea"/>
                <a:ea typeface="+mn-ea"/>
                <a:cs typeface="Meiryo"/>
              </a:rPr>
              <a:t>日本の普通国債残高の推移</a:t>
            </a:r>
            <a:endParaRPr sz="3200" dirty="0">
              <a:solidFill>
                <a:prstClr val="black"/>
              </a:solidFill>
              <a:latin typeface="+mn-ea"/>
              <a:ea typeface="+mn-ea"/>
              <a:cs typeface="Yu Gothic"/>
            </a:endParaRPr>
          </a:p>
        </p:txBody>
      </p:sp>
      <p:grpSp>
        <p:nvGrpSpPr>
          <p:cNvPr id="19" name="グループ化 18">
            <a:extLst>
              <a:ext uri="{FF2B5EF4-FFF2-40B4-BE49-F238E27FC236}">
                <a16:creationId xmlns:a16="http://schemas.microsoft.com/office/drawing/2014/main" id="{8B90CC2E-5107-4E5D-84B4-574A2E1FEF45}"/>
              </a:ext>
            </a:extLst>
          </p:cNvPr>
          <p:cNvGrpSpPr>
            <a:grpSpLocks noChangeAspect="1"/>
          </p:cNvGrpSpPr>
          <p:nvPr/>
        </p:nvGrpSpPr>
        <p:grpSpPr>
          <a:xfrm>
            <a:off x="252000" y="1440000"/>
            <a:ext cx="8640000" cy="4374175"/>
            <a:chOff x="1142337" y="1800000"/>
            <a:chExt cx="6118082" cy="3097403"/>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3"/>
            <a:srcRect t="2034" b="52801"/>
            <a:stretch/>
          </p:blipFill>
          <p:spPr>
            <a:xfrm>
              <a:off x="1142337" y="1800000"/>
              <a:ext cx="6118082" cy="3097403"/>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noChangeAspect="1"/>
            </p:cNvPicPr>
            <p:nvPr/>
          </p:nvPicPr>
          <p:blipFill rotWithShape="1">
            <a:blip r:embed="rId3"/>
            <a:srcRect l="65061" t="283" b="94898"/>
            <a:stretch/>
          </p:blipFill>
          <p:spPr>
            <a:xfrm>
              <a:off x="3315470" y="1800000"/>
              <a:ext cx="2137576" cy="330505"/>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5592744" cy="243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3200" spc="32" dirty="0">
                <a:solidFill>
                  <a:srgbClr val="231916"/>
                </a:solidFill>
                <a:latin typeface="+mn-ea"/>
                <a:cs typeface="Meiryo"/>
              </a:rPr>
              <a:t>主な国の債務残高（対</a:t>
            </a:r>
            <a:r>
              <a:rPr lang="en-US" altLang="ja-JP" sz="3200" spc="32" dirty="0">
                <a:solidFill>
                  <a:srgbClr val="231916"/>
                </a:solidFill>
                <a:latin typeface="+mn-ea"/>
                <a:cs typeface="Meiryo"/>
              </a:rPr>
              <a:t>GDP</a:t>
            </a:r>
            <a:r>
              <a:rPr lang="ja-JP" altLang="en-US" sz="3200" spc="32" dirty="0">
                <a:solidFill>
                  <a:srgbClr val="231916"/>
                </a:solidFill>
                <a:latin typeface="+mn-ea"/>
                <a:cs typeface="Meiryo"/>
              </a:rPr>
              <a:t>比）</a:t>
            </a:r>
          </a:p>
        </p:txBody>
      </p:sp>
      <p:grpSp>
        <p:nvGrpSpPr>
          <p:cNvPr id="21" name="グループ化 20">
            <a:extLst>
              <a:ext uri="{FF2B5EF4-FFF2-40B4-BE49-F238E27FC236}">
                <a16:creationId xmlns:a16="http://schemas.microsoft.com/office/drawing/2014/main" id="{BC5062DE-D7D9-4A8D-A112-538A80B46ABA}"/>
              </a:ext>
            </a:extLst>
          </p:cNvPr>
          <p:cNvGrpSpPr>
            <a:grpSpLocks noChangeAspect="1"/>
          </p:cNvGrpSpPr>
          <p:nvPr/>
        </p:nvGrpSpPr>
        <p:grpSpPr>
          <a:xfrm>
            <a:off x="511200" y="1404000"/>
            <a:ext cx="8121600" cy="4553331"/>
            <a:chOff x="287921" y="1260000"/>
            <a:chExt cx="8640000" cy="4843970"/>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4"/>
            <a:srcRect t="48464" b="1521"/>
            <a:stretch/>
          </p:blipFill>
          <p:spPr>
            <a:xfrm>
              <a:off x="287921" y="1260000"/>
              <a:ext cx="8640000" cy="4843970"/>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p:cNvPicPr>
            <p:nvPr/>
          </p:nvPicPr>
          <p:blipFill rotWithShape="1">
            <a:blip r:embed="rId4"/>
            <a:srcRect l="65061" t="283" b="94898"/>
            <a:stretch/>
          </p:blipFill>
          <p:spPr>
            <a:xfrm>
              <a:off x="2664000" y="1260000"/>
              <a:ext cx="3600000" cy="396000"/>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12433" y="968152"/>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4000"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90461" y="1262617"/>
              <a:ext cx="8429688" cy="461665"/>
            </a:xfrm>
            <a:prstGeom prst="rect">
              <a:avLst/>
            </a:prstGeom>
            <a:noFill/>
          </p:spPr>
          <p:txBody>
            <a:bodyPr wrap="square" rtlCol="0">
              <a:spAutoFit/>
            </a:bodyPr>
            <a:lstStyle/>
            <a:p>
              <a:r>
                <a:rPr kumimoji="1" lang="ja-JP" altLang="en-US" sz="2400" dirty="0">
                  <a:latin typeface="+mn-ea"/>
                  <a:ea typeface="+mn-ea"/>
                </a:rPr>
                <a:t>国の歳入と同じく</a:t>
              </a:r>
              <a:r>
                <a:rPr lang="ja-JP" altLang="en-US" sz="2400" dirty="0">
                  <a:solidFill>
                    <a:srgbClr val="FF0000"/>
                  </a:solidFill>
                  <a:latin typeface="+mn-ea"/>
                  <a:ea typeface="+mn-ea"/>
                </a:rPr>
                <a:t>税金</a:t>
              </a:r>
              <a:r>
                <a:rPr kumimoji="1" lang="ja-JP" altLang="en-US" sz="24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369196" y="2021148"/>
            <a:ext cx="4475905"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熊本県の歳入の内訳（令和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5816037" y="2076222"/>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4975812" y="2522055"/>
            <a:ext cx="4007828" cy="338554"/>
          </a:xfrm>
          <a:prstGeom prst="rect">
            <a:avLst/>
          </a:prstGeom>
          <a:noFill/>
        </p:spPr>
        <p:txBody>
          <a:bodyPr wrap="none" rtlCol="0">
            <a:spAutoFit/>
          </a:bodyPr>
          <a:lstStyle/>
          <a:p>
            <a:r>
              <a:rPr lang="ja-JP" altLang="en-US" sz="1600" dirty="0">
                <a:solidFill>
                  <a:srgbClr val="005BAD"/>
                </a:solidFill>
                <a:latin typeface="+mj-ea"/>
                <a:ea typeface="+mj-ea"/>
              </a:rPr>
              <a:t>歳入の多くは地方税と国からの給付金です。</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885608" y="744072"/>
            <a:ext cx="923123" cy="10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グループ化 34">
            <a:extLst>
              <a:ext uri="{FF2B5EF4-FFF2-40B4-BE49-F238E27FC236}">
                <a16:creationId xmlns:a16="http://schemas.microsoft.com/office/drawing/2014/main" id="{2ECDF2E4-0C07-56E8-63C4-382BEA14F714}"/>
              </a:ext>
            </a:extLst>
          </p:cNvPr>
          <p:cNvGrpSpPr/>
          <p:nvPr/>
        </p:nvGrpSpPr>
        <p:grpSpPr>
          <a:xfrm>
            <a:off x="385839" y="2332251"/>
            <a:ext cx="4156387" cy="4036939"/>
            <a:chOff x="-3979032" y="2350791"/>
            <a:chExt cx="4118635" cy="4036939"/>
          </a:xfrm>
        </p:grpSpPr>
        <p:graphicFrame>
          <p:nvGraphicFramePr>
            <p:cNvPr id="36" name="グラフ 35">
              <a:extLst>
                <a:ext uri="{FF2B5EF4-FFF2-40B4-BE49-F238E27FC236}">
                  <a16:creationId xmlns:a16="http://schemas.microsoft.com/office/drawing/2014/main" id="{E42E3CB5-491B-E5C0-BE7D-67925CFBFA60}"/>
                </a:ext>
              </a:extLst>
            </p:cNvPr>
            <p:cNvGraphicFramePr/>
            <p:nvPr>
              <p:extLst>
                <p:ext uri="{D42A27DB-BD31-4B8C-83A1-F6EECF244321}">
                  <p14:modId xmlns:p14="http://schemas.microsoft.com/office/powerpoint/2010/main" val="4033758872"/>
                </p:ext>
              </p:extLst>
            </p:nvPr>
          </p:nvGraphicFramePr>
          <p:xfrm>
            <a:off x="-3979032" y="2350791"/>
            <a:ext cx="4118635" cy="4036939"/>
          </p:xfrm>
          <a:graphic>
            <a:graphicData uri="http://schemas.openxmlformats.org/drawingml/2006/chart">
              <c:chart xmlns:c="http://schemas.openxmlformats.org/drawingml/2006/chart" xmlns:r="http://schemas.openxmlformats.org/officeDocument/2006/relationships" r:id="rId5"/>
            </a:graphicData>
          </a:graphic>
        </p:graphicFrame>
        <p:sp>
          <p:nvSpPr>
            <p:cNvPr id="39" name="テキスト ボックス 38">
              <a:extLst>
                <a:ext uri="{FF2B5EF4-FFF2-40B4-BE49-F238E27FC236}">
                  <a16:creationId xmlns:a16="http://schemas.microsoft.com/office/drawing/2014/main" id="{43DF9D24-4CB6-B8A5-07D5-59547ED7B07E}"/>
                </a:ext>
              </a:extLst>
            </p:cNvPr>
            <p:cNvSpPr txBox="1"/>
            <p:nvPr/>
          </p:nvSpPr>
          <p:spPr>
            <a:xfrm>
              <a:off x="-2586474" y="2571698"/>
              <a:ext cx="768857"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328</a:t>
              </a:r>
            </a:p>
            <a:p>
              <a:pPr algn="ctr"/>
              <a:r>
                <a:rPr kumimoji="1" lang="en-US" altLang="ja-JP" sz="1400" dirty="0">
                  <a:latin typeface="HGPｺﾞｼｯｸE" panose="020B0900000000000000" pitchFamily="50" charset="-128"/>
                  <a:ea typeface="HGPｺﾞｼｯｸE" panose="020B0900000000000000" pitchFamily="50" charset="-128"/>
                </a:rPr>
                <a:t>(3.9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grpSp>
      <p:sp>
        <p:nvSpPr>
          <p:cNvPr id="46" name="テキスト ボックス 45">
            <a:extLst>
              <a:ext uri="{FF2B5EF4-FFF2-40B4-BE49-F238E27FC236}">
                <a16:creationId xmlns:a16="http://schemas.microsoft.com/office/drawing/2014/main" id="{7E7EE1AD-89DE-FFF5-E250-CD3DCE1D0639}"/>
              </a:ext>
            </a:extLst>
          </p:cNvPr>
          <p:cNvSpPr txBox="1"/>
          <p:nvPr/>
        </p:nvSpPr>
        <p:spPr>
          <a:xfrm>
            <a:off x="2741214" y="2746276"/>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1,640</a:t>
            </a:r>
          </a:p>
          <a:p>
            <a:pPr algn="ctr"/>
            <a:r>
              <a:rPr kumimoji="1" lang="en-US" altLang="ja-JP" sz="1400" dirty="0">
                <a:latin typeface="HGPｺﾞｼｯｸE" panose="020B0900000000000000" pitchFamily="50" charset="-128"/>
                <a:ea typeface="HGPｺﾞｼｯｸE" panose="020B0900000000000000" pitchFamily="50" charset="-128"/>
              </a:rPr>
              <a:t>(19.4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grpSp>
        <p:nvGrpSpPr>
          <p:cNvPr id="114692" name="グループ化 114691">
            <a:extLst>
              <a:ext uri="{FF2B5EF4-FFF2-40B4-BE49-F238E27FC236}">
                <a16:creationId xmlns:a16="http://schemas.microsoft.com/office/drawing/2014/main" id="{9D237897-C066-1089-1EC4-7BF7FCDF0C4A}"/>
              </a:ext>
            </a:extLst>
          </p:cNvPr>
          <p:cNvGrpSpPr/>
          <p:nvPr/>
        </p:nvGrpSpPr>
        <p:grpSpPr>
          <a:xfrm>
            <a:off x="539353" y="3191779"/>
            <a:ext cx="3763259" cy="3115704"/>
            <a:chOff x="468950" y="2567680"/>
            <a:chExt cx="3763259" cy="3115704"/>
          </a:xfrm>
        </p:grpSpPr>
        <p:grpSp>
          <p:nvGrpSpPr>
            <p:cNvPr id="41" name="グループ化 40">
              <a:extLst>
                <a:ext uri="{FF2B5EF4-FFF2-40B4-BE49-F238E27FC236}">
                  <a16:creationId xmlns:a16="http://schemas.microsoft.com/office/drawing/2014/main" id="{C18C658B-7DAE-6279-F13B-A4BDE7BF3678}"/>
                </a:ext>
              </a:extLst>
            </p:cNvPr>
            <p:cNvGrpSpPr/>
            <p:nvPr/>
          </p:nvGrpSpPr>
          <p:grpSpPr>
            <a:xfrm>
              <a:off x="1595773" y="3051110"/>
              <a:ext cx="1501568" cy="1501568"/>
              <a:chOff x="1595773" y="3051110"/>
              <a:chExt cx="1501568" cy="1501568"/>
            </a:xfrm>
          </p:grpSpPr>
          <p:sp>
            <p:nvSpPr>
              <p:cNvPr id="42" name="楕円 41">
                <a:extLst>
                  <a:ext uri="{FF2B5EF4-FFF2-40B4-BE49-F238E27FC236}">
                    <a16:creationId xmlns:a16="http://schemas.microsoft.com/office/drawing/2014/main" id="{2118D92F-3EC8-0177-58B7-769BA9E27C07}"/>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D6253884-BD72-BCA7-6AA6-EC9AA475D383}"/>
                  </a:ext>
                </a:extLst>
              </p:cNvPr>
              <p:cNvSpPr txBox="1"/>
              <p:nvPr/>
            </p:nvSpPr>
            <p:spPr>
              <a:xfrm>
                <a:off x="1689967"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8,448</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45" name="テキスト ボックス 44">
              <a:extLst>
                <a:ext uri="{FF2B5EF4-FFF2-40B4-BE49-F238E27FC236}">
                  <a16:creationId xmlns:a16="http://schemas.microsoft.com/office/drawing/2014/main" id="{45421A91-2B9B-14CB-2358-4D9156B11A81}"/>
                </a:ext>
              </a:extLst>
            </p:cNvPr>
            <p:cNvSpPr txBox="1"/>
            <p:nvPr/>
          </p:nvSpPr>
          <p:spPr>
            <a:xfrm>
              <a:off x="468950" y="2567680"/>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2,230</a:t>
              </a:r>
            </a:p>
            <a:p>
              <a:pPr algn="ctr"/>
              <a:r>
                <a:rPr kumimoji="1" lang="en-US" altLang="ja-JP" sz="1400" dirty="0">
                  <a:latin typeface="HGPｺﾞｼｯｸE" panose="020B0900000000000000" pitchFamily="50" charset="-128"/>
                  <a:ea typeface="HGPｺﾞｼｯｸE" panose="020B0900000000000000" pitchFamily="50" charset="-128"/>
                </a:rPr>
                <a:t>(26.4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A3030833-8755-54F3-C8E4-E23978E511A2}"/>
                </a:ext>
              </a:extLst>
            </p:cNvPr>
            <p:cNvSpPr txBox="1"/>
            <p:nvPr/>
          </p:nvSpPr>
          <p:spPr>
            <a:xfrm>
              <a:off x="3131308" y="4379358"/>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1,649</a:t>
              </a:r>
            </a:p>
            <a:p>
              <a:pPr algn="ctr"/>
              <a:r>
                <a:rPr kumimoji="1" lang="en-US" altLang="ja-JP" sz="1400" dirty="0">
                  <a:latin typeface="HGPｺﾞｼｯｸE" panose="020B0900000000000000" pitchFamily="50" charset="-128"/>
                  <a:ea typeface="HGPｺﾞｼｯｸE" panose="020B0900000000000000" pitchFamily="50" charset="-128"/>
                </a:rPr>
                <a:t>(19.5</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49" name="テキスト ボックス 48">
              <a:extLst>
                <a:ext uri="{FF2B5EF4-FFF2-40B4-BE49-F238E27FC236}">
                  <a16:creationId xmlns:a16="http://schemas.microsoft.com/office/drawing/2014/main" id="{3E75C631-85FF-2D0E-1A98-A677B0944CE0}"/>
                </a:ext>
              </a:extLst>
            </p:cNvPr>
            <p:cNvSpPr txBox="1"/>
            <p:nvPr/>
          </p:nvSpPr>
          <p:spPr>
            <a:xfrm>
              <a:off x="542057" y="4545505"/>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1,191</a:t>
              </a:r>
            </a:p>
            <a:p>
              <a:pPr algn="ctr"/>
              <a:r>
                <a:rPr kumimoji="1" lang="en-US" altLang="ja-JP" sz="1400" dirty="0">
                  <a:latin typeface="HGPｺﾞｼｯｸE" panose="020B0900000000000000" pitchFamily="50" charset="-128"/>
                  <a:ea typeface="HGPｺﾞｼｯｸE" panose="020B0900000000000000" pitchFamily="50" charset="-128"/>
                </a:rPr>
                <a:t>(14.1</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grpSp>
          <p:nvGrpSpPr>
            <p:cNvPr id="50" name="グループ化 49">
              <a:extLst>
                <a:ext uri="{FF2B5EF4-FFF2-40B4-BE49-F238E27FC236}">
                  <a16:creationId xmlns:a16="http://schemas.microsoft.com/office/drawing/2014/main" id="{ABD6E163-976A-76C6-0100-874D59B13561}"/>
                </a:ext>
              </a:extLst>
            </p:cNvPr>
            <p:cNvGrpSpPr/>
            <p:nvPr/>
          </p:nvGrpSpPr>
          <p:grpSpPr>
            <a:xfrm>
              <a:off x="811884" y="3328597"/>
              <a:ext cx="941375" cy="795511"/>
              <a:chOff x="811884" y="3328597"/>
              <a:chExt cx="941375" cy="795511"/>
            </a:xfrm>
          </p:grpSpPr>
          <p:sp>
            <p:nvSpPr>
              <p:cNvPr id="51" name="テキスト ボックス 50">
                <a:extLst>
                  <a:ext uri="{FF2B5EF4-FFF2-40B4-BE49-F238E27FC236}">
                    <a16:creationId xmlns:a16="http://schemas.microsoft.com/office/drawing/2014/main" id="{2A607E94-0C87-914A-1D01-0AA0E5C45FC8}"/>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4,569</a:t>
                </a:r>
              </a:p>
              <a:p>
                <a:pPr algn="ctr"/>
                <a:r>
                  <a:rPr kumimoji="1" lang="en-US" altLang="ja-JP" sz="1400" dirty="0">
                    <a:latin typeface="HGPｺﾞｼｯｸE" panose="020B0900000000000000" pitchFamily="50" charset="-128"/>
                    <a:ea typeface="HGPｺﾞｼｯｸE" panose="020B0900000000000000" pitchFamily="50" charset="-128"/>
                  </a:rPr>
                  <a:t>(54.1</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AA8C3C8C-9E84-3447-C842-6027774A337F}"/>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53" name="グループ化 52">
              <a:extLst>
                <a:ext uri="{FF2B5EF4-FFF2-40B4-BE49-F238E27FC236}">
                  <a16:creationId xmlns:a16="http://schemas.microsoft.com/office/drawing/2014/main" id="{BA2BF2DF-F873-1A4A-1216-08238D872EF8}"/>
                </a:ext>
              </a:extLst>
            </p:cNvPr>
            <p:cNvGrpSpPr/>
            <p:nvPr/>
          </p:nvGrpSpPr>
          <p:grpSpPr>
            <a:xfrm>
              <a:off x="2586957" y="2747753"/>
              <a:ext cx="903771" cy="798153"/>
              <a:chOff x="2586957" y="2747753"/>
              <a:chExt cx="903771" cy="798153"/>
            </a:xfrm>
          </p:grpSpPr>
          <p:sp>
            <p:nvSpPr>
              <p:cNvPr id="54" name="テキスト ボックス 53">
                <a:extLst>
                  <a:ext uri="{FF2B5EF4-FFF2-40B4-BE49-F238E27FC236}">
                    <a16:creationId xmlns:a16="http://schemas.microsoft.com/office/drawing/2014/main" id="{CEC29CCF-A62F-1517-B812-1B62FFDD5761}"/>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3,879</a:t>
                </a:r>
              </a:p>
              <a:p>
                <a:pPr algn="ctr"/>
                <a:r>
                  <a:rPr kumimoji="1" lang="en-US" altLang="ja-JP" sz="1400" dirty="0">
                    <a:latin typeface="HGPｺﾞｼｯｸE" panose="020B0900000000000000" pitchFamily="50" charset="-128"/>
                    <a:ea typeface="HGPｺﾞｼｯｸE" panose="020B0900000000000000" pitchFamily="50" charset="-128"/>
                  </a:rPr>
                  <a:t>(45.9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59" name="テキスト ボックス 58">
                <a:extLst>
                  <a:ext uri="{FF2B5EF4-FFF2-40B4-BE49-F238E27FC236}">
                    <a16:creationId xmlns:a16="http://schemas.microsoft.com/office/drawing/2014/main" id="{C3CF9CE5-24A0-3D58-218D-C192D375697F}"/>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60" name="グループ化 59">
              <a:extLst>
                <a:ext uri="{FF2B5EF4-FFF2-40B4-BE49-F238E27FC236}">
                  <a16:creationId xmlns:a16="http://schemas.microsoft.com/office/drawing/2014/main" id="{9D4E4AE2-241C-B213-C561-8E2188E4C7F0}"/>
                </a:ext>
              </a:extLst>
            </p:cNvPr>
            <p:cNvGrpSpPr/>
            <p:nvPr/>
          </p:nvGrpSpPr>
          <p:grpSpPr>
            <a:xfrm>
              <a:off x="1860278" y="4879023"/>
              <a:ext cx="757351" cy="804361"/>
              <a:chOff x="1860278" y="4879023"/>
              <a:chExt cx="757351" cy="804361"/>
            </a:xfrm>
          </p:grpSpPr>
          <p:sp>
            <p:nvSpPr>
              <p:cNvPr id="61" name="テキスト ボックス 60">
                <a:extLst>
                  <a:ext uri="{FF2B5EF4-FFF2-40B4-BE49-F238E27FC236}">
                    <a16:creationId xmlns:a16="http://schemas.microsoft.com/office/drawing/2014/main" id="{BD407A02-33EC-C660-5438-C903399D213C}"/>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820</a:t>
                </a:r>
              </a:p>
              <a:p>
                <a:pPr algn="ctr"/>
                <a:r>
                  <a:rPr kumimoji="1" lang="en-US" altLang="ja-JP" sz="1400" dirty="0">
                    <a:latin typeface="HGPｺﾞｼｯｸE" panose="020B0900000000000000" pitchFamily="50" charset="-128"/>
                    <a:ea typeface="HGPｺﾞｼｯｸE" panose="020B0900000000000000" pitchFamily="50" charset="-128"/>
                  </a:rPr>
                  <a:t>(9.7</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62" name="テキスト ボックス 61">
                <a:extLst>
                  <a:ext uri="{FF2B5EF4-FFF2-40B4-BE49-F238E27FC236}">
                    <a16:creationId xmlns:a16="http://schemas.microsoft.com/office/drawing/2014/main" id="{85547E6D-07D4-FB68-A190-056F22836DB5}"/>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63" name="グループ化 62">
              <a:extLst>
                <a:ext uri="{FF2B5EF4-FFF2-40B4-BE49-F238E27FC236}">
                  <a16:creationId xmlns:a16="http://schemas.microsoft.com/office/drawing/2014/main" id="{E6D5427F-C31F-3D44-7BFD-11753D9380E0}"/>
                </a:ext>
              </a:extLst>
            </p:cNvPr>
            <p:cNvGrpSpPr/>
            <p:nvPr/>
          </p:nvGrpSpPr>
          <p:grpSpPr>
            <a:xfrm>
              <a:off x="3476874" y="3205916"/>
              <a:ext cx="755335" cy="805104"/>
              <a:chOff x="3476874" y="3205916"/>
              <a:chExt cx="755335" cy="805104"/>
            </a:xfrm>
          </p:grpSpPr>
          <p:sp>
            <p:nvSpPr>
              <p:cNvPr id="114690" name="テキスト ボックス 114689">
                <a:extLst>
                  <a:ext uri="{FF2B5EF4-FFF2-40B4-BE49-F238E27FC236}">
                    <a16:creationId xmlns:a16="http://schemas.microsoft.com/office/drawing/2014/main" id="{E142F1EB-6476-248A-97CA-F6E06A18317E}"/>
                  </a:ext>
                </a:extLst>
              </p:cNvPr>
              <p:cNvSpPr txBox="1"/>
              <p:nvPr/>
            </p:nvSpPr>
            <p:spPr>
              <a:xfrm>
                <a:off x="3483242" y="3272356"/>
                <a:ext cx="73963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590</a:t>
                </a:r>
              </a:p>
              <a:p>
                <a:pPr algn="ctr"/>
                <a:r>
                  <a:rPr kumimoji="1" lang="en-US" altLang="ja-JP" sz="1400" dirty="0">
                    <a:latin typeface="HGPｺﾞｼｯｸE" panose="020B0900000000000000" pitchFamily="50" charset="-128"/>
                    <a:ea typeface="HGPｺﾞｼｯｸE" panose="020B0900000000000000" pitchFamily="50" charset="-128"/>
                  </a:rPr>
                  <a:t>(7.0</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114691" name="テキスト ボックス 114690">
                <a:extLst>
                  <a:ext uri="{FF2B5EF4-FFF2-40B4-BE49-F238E27FC236}">
                    <a16:creationId xmlns:a16="http://schemas.microsoft.com/office/drawing/2014/main" id="{791A7499-A39E-759D-0965-10967D791068}"/>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grpSp>
        <p:nvGrpSpPr>
          <p:cNvPr id="114695" name="グループ化 114694">
            <a:extLst>
              <a:ext uri="{FF2B5EF4-FFF2-40B4-BE49-F238E27FC236}">
                <a16:creationId xmlns:a16="http://schemas.microsoft.com/office/drawing/2014/main" id="{54772B91-9F0F-7334-8124-1B49DB427C53}"/>
              </a:ext>
            </a:extLst>
          </p:cNvPr>
          <p:cNvGrpSpPr/>
          <p:nvPr/>
        </p:nvGrpSpPr>
        <p:grpSpPr>
          <a:xfrm>
            <a:off x="5193218" y="2947387"/>
            <a:ext cx="3395613" cy="3421803"/>
            <a:chOff x="5413697" y="2608749"/>
            <a:chExt cx="3395613" cy="3421803"/>
          </a:xfrm>
        </p:grpSpPr>
        <p:sp>
          <p:nvSpPr>
            <p:cNvPr id="114716" name="正方形/長方形 114715">
              <a:extLst>
                <a:ext uri="{FF2B5EF4-FFF2-40B4-BE49-F238E27FC236}">
                  <a16:creationId xmlns:a16="http://schemas.microsoft.com/office/drawing/2014/main" id="{2B42EC9C-B0B3-952B-2617-B7F90AE34801}"/>
                </a:ext>
              </a:extLst>
            </p:cNvPr>
            <p:cNvSpPr/>
            <p:nvPr/>
          </p:nvSpPr>
          <p:spPr bwMode="auto">
            <a:xfrm>
              <a:off x="5459417" y="2841405"/>
              <a:ext cx="3242884" cy="27736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ts val="1880"/>
                </a:lnSpc>
                <a:spcBef>
                  <a:spcPct val="0"/>
                </a:spcBef>
                <a:spcAft>
                  <a:spcPct val="0"/>
                </a:spcAft>
                <a:buClrTx/>
                <a:buSzPct val="120000"/>
                <a:tabLst/>
              </a:pPr>
              <a:r>
                <a:rPr lang="ja-JP" altLang="en-US" sz="1100" dirty="0">
                  <a:solidFill>
                    <a:schemeClr val="accent1"/>
                  </a:solidFill>
                  <a:latin typeface="+mn-ea"/>
                  <a:ea typeface="+mn-ea"/>
                </a:rPr>
                <a:t>国の決定や割り当てに基づき交付される財源</a:t>
              </a:r>
              <a:endParaRPr lang="en-US" altLang="ja-JP" sz="1100" dirty="0">
                <a:solidFill>
                  <a:schemeClr val="accent1"/>
                </a:solidFill>
                <a:latin typeface="+mn-ea"/>
                <a:ea typeface="+mn-ea"/>
              </a:endParaRPr>
            </a:p>
          </p:txBody>
        </p:sp>
        <p:sp>
          <p:nvSpPr>
            <p:cNvPr id="114717" name="正方形/長方形 114716">
              <a:extLst>
                <a:ext uri="{FF2B5EF4-FFF2-40B4-BE49-F238E27FC236}">
                  <a16:creationId xmlns:a16="http://schemas.microsoft.com/office/drawing/2014/main" id="{93180429-3F7A-A2D0-5343-715EBDA104D7}"/>
                </a:ext>
              </a:extLst>
            </p:cNvPr>
            <p:cNvSpPr/>
            <p:nvPr/>
          </p:nvSpPr>
          <p:spPr bwMode="auto">
            <a:xfrm>
              <a:off x="5520974" y="324505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地方交付税：</a:t>
              </a:r>
              <a:endParaRPr lang="en-US" altLang="ja-JP" sz="1400" dirty="0">
                <a:latin typeface="+mn-ea"/>
                <a:ea typeface="+mn-ea"/>
              </a:endParaRPr>
            </a:p>
          </p:txBody>
        </p:sp>
        <p:sp>
          <p:nvSpPr>
            <p:cNvPr id="114718" name="正方形/長方形 114717">
              <a:extLst>
                <a:ext uri="{FF2B5EF4-FFF2-40B4-BE49-F238E27FC236}">
                  <a16:creationId xmlns:a16="http://schemas.microsoft.com/office/drawing/2014/main" id="{47CD163C-BA4C-4E10-CB33-71803E3D9869}"/>
                </a:ext>
              </a:extLst>
            </p:cNvPr>
            <p:cNvSpPr/>
            <p:nvPr/>
          </p:nvSpPr>
          <p:spPr bwMode="auto">
            <a:xfrm>
              <a:off x="6443470" y="322213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地域ごとの住民に対する公共サービスに差が出ないよう、国が地方公共団体の財政力の差を調整するために支出するもの</a:t>
              </a:r>
              <a:endParaRPr lang="en-US" altLang="ja-JP" sz="1100" dirty="0">
                <a:latin typeface="+mn-ea"/>
                <a:ea typeface="+mn-ea"/>
              </a:endParaRPr>
            </a:p>
          </p:txBody>
        </p:sp>
        <p:sp>
          <p:nvSpPr>
            <p:cNvPr id="114720" name="正方形/長方形 114719">
              <a:extLst>
                <a:ext uri="{FF2B5EF4-FFF2-40B4-BE49-F238E27FC236}">
                  <a16:creationId xmlns:a16="http://schemas.microsoft.com/office/drawing/2014/main" id="{8468ED1C-49D5-968C-4717-31910B5063D6}"/>
                </a:ext>
              </a:extLst>
            </p:cNvPr>
            <p:cNvSpPr/>
            <p:nvPr/>
          </p:nvSpPr>
          <p:spPr bwMode="auto">
            <a:xfrm>
              <a:off x="5520974" y="422311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国庫支出金：</a:t>
              </a:r>
              <a:endParaRPr lang="en-US" altLang="ja-JP" sz="1400" dirty="0">
                <a:latin typeface="+mn-ea"/>
                <a:ea typeface="+mn-ea"/>
              </a:endParaRPr>
            </a:p>
          </p:txBody>
        </p:sp>
        <p:sp>
          <p:nvSpPr>
            <p:cNvPr id="114721" name="正方形/長方形 114720">
              <a:extLst>
                <a:ext uri="{FF2B5EF4-FFF2-40B4-BE49-F238E27FC236}">
                  <a16:creationId xmlns:a16="http://schemas.microsoft.com/office/drawing/2014/main" id="{AF27FE2E-7CB1-7A8E-7882-0950FF3BC990}"/>
                </a:ext>
              </a:extLst>
            </p:cNvPr>
            <p:cNvSpPr/>
            <p:nvPr/>
          </p:nvSpPr>
          <p:spPr bwMode="auto">
            <a:xfrm>
              <a:off x="6443470" y="4197636"/>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国が地方公共団体に対し、特定の事業（道路整備や義務教育など）に充てるため支出する補助金・負担金</a:t>
              </a:r>
              <a:endParaRPr lang="en-US" altLang="ja-JP" sz="1100" dirty="0">
                <a:latin typeface="+mn-ea"/>
                <a:ea typeface="+mn-ea"/>
              </a:endParaRPr>
            </a:p>
          </p:txBody>
        </p:sp>
        <p:sp>
          <p:nvSpPr>
            <p:cNvPr id="114722" name="正方形/長方形 114721">
              <a:extLst>
                <a:ext uri="{FF2B5EF4-FFF2-40B4-BE49-F238E27FC236}">
                  <a16:creationId xmlns:a16="http://schemas.microsoft.com/office/drawing/2014/main" id="{6BBC660D-FD6F-239B-9853-33D58F89879C}"/>
                </a:ext>
              </a:extLst>
            </p:cNvPr>
            <p:cNvSpPr/>
            <p:nvPr/>
          </p:nvSpPr>
          <p:spPr bwMode="auto">
            <a:xfrm>
              <a:off x="5520974" y="4965569"/>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県　　　債　</a:t>
              </a:r>
              <a:r>
                <a:rPr lang="en-US" altLang="ja-JP" sz="1400" dirty="0">
                  <a:latin typeface="+mn-ea"/>
                  <a:ea typeface="+mn-ea"/>
                </a:rPr>
                <a:t> </a:t>
              </a:r>
              <a:r>
                <a:rPr lang="ja-JP" altLang="en-US" sz="1400">
                  <a:latin typeface="+mn-ea"/>
                  <a:ea typeface="+mn-ea"/>
                </a:rPr>
                <a:t>：</a:t>
              </a:r>
              <a:endParaRPr lang="en-US" altLang="ja-JP" sz="1400" dirty="0">
                <a:latin typeface="+mn-ea"/>
                <a:ea typeface="+mn-ea"/>
              </a:endParaRPr>
            </a:p>
          </p:txBody>
        </p:sp>
        <p:sp>
          <p:nvSpPr>
            <p:cNvPr id="114723" name="正方形/長方形 114722">
              <a:extLst>
                <a:ext uri="{FF2B5EF4-FFF2-40B4-BE49-F238E27FC236}">
                  <a16:creationId xmlns:a16="http://schemas.microsoft.com/office/drawing/2014/main" id="{E4D365F6-26C6-43E9-AC36-8E44312EBFC1}"/>
                </a:ext>
              </a:extLst>
            </p:cNvPr>
            <p:cNvSpPr/>
            <p:nvPr/>
          </p:nvSpPr>
          <p:spPr bwMode="auto">
            <a:xfrm>
              <a:off x="6443470" y="4940091"/>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一時的に多額の資金が必要となるときに県が銀行等から借り入れる資金</a:t>
              </a:r>
              <a:endParaRPr lang="en-US" altLang="ja-JP" sz="1100" dirty="0">
                <a:latin typeface="+mn-ea"/>
                <a:ea typeface="+mn-ea"/>
              </a:endParaRPr>
            </a:p>
          </p:txBody>
        </p:sp>
        <p:sp>
          <p:nvSpPr>
            <p:cNvPr id="114724" name="正方形/長方形 114723">
              <a:extLst>
                <a:ext uri="{FF2B5EF4-FFF2-40B4-BE49-F238E27FC236}">
                  <a16:creationId xmlns:a16="http://schemas.microsoft.com/office/drawing/2014/main" id="{B6FBBED0-449F-C5A2-A27A-FB7E753A7D61}"/>
                </a:ext>
              </a:extLst>
            </p:cNvPr>
            <p:cNvSpPr/>
            <p:nvPr/>
          </p:nvSpPr>
          <p:spPr bwMode="auto">
            <a:xfrm>
              <a:off x="5520974" y="5456696"/>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地方譲与税：</a:t>
              </a:r>
              <a:endParaRPr lang="en-US" altLang="ja-JP" sz="1400" dirty="0">
                <a:latin typeface="+mn-ea"/>
                <a:ea typeface="+mn-ea"/>
              </a:endParaRPr>
            </a:p>
          </p:txBody>
        </p:sp>
        <p:sp>
          <p:nvSpPr>
            <p:cNvPr id="114725" name="正方形/長方形 114724">
              <a:extLst>
                <a:ext uri="{FF2B5EF4-FFF2-40B4-BE49-F238E27FC236}">
                  <a16:creationId xmlns:a16="http://schemas.microsoft.com/office/drawing/2014/main" id="{802F8871-D048-7684-7842-76D49DC51D36}"/>
                </a:ext>
              </a:extLst>
            </p:cNvPr>
            <p:cNvSpPr/>
            <p:nvPr/>
          </p:nvSpPr>
          <p:spPr bwMode="auto">
            <a:xfrm>
              <a:off x="6443470" y="543121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国が徴収した国税を一定の基準により地方公共団体に譲与するもの</a:t>
              </a:r>
              <a:endParaRPr lang="en-US" altLang="ja-JP" sz="1100" dirty="0">
                <a:latin typeface="+mn-ea"/>
                <a:ea typeface="+mn-ea"/>
              </a:endParaRPr>
            </a:p>
          </p:txBody>
        </p:sp>
        <p:sp>
          <p:nvSpPr>
            <p:cNvPr id="114726" name="角丸四角形 12">
              <a:extLst>
                <a:ext uri="{FF2B5EF4-FFF2-40B4-BE49-F238E27FC236}">
                  <a16:creationId xmlns:a16="http://schemas.microsoft.com/office/drawing/2014/main" id="{0721196B-6F9C-A761-4AB8-D68A57FB5D54}"/>
                </a:ext>
              </a:extLst>
            </p:cNvPr>
            <p:cNvSpPr/>
            <p:nvPr/>
          </p:nvSpPr>
          <p:spPr bwMode="auto">
            <a:xfrm>
              <a:off x="5413697" y="2608749"/>
              <a:ext cx="3395613" cy="3421803"/>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accent1"/>
                  </a:solidFill>
                  <a:effectLst/>
                  <a:latin typeface="+mn-ea"/>
                  <a:ea typeface="+mn-ea"/>
                </a:rPr>
                <a:t>依存財源</a:t>
              </a:r>
            </a:p>
          </p:txBody>
        </p:sp>
      </p:grpSp>
      <p:grpSp>
        <p:nvGrpSpPr>
          <p:cNvPr id="2" name="グループ化 1">
            <a:extLst>
              <a:ext uri="{FF2B5EF4-FFF2-40B4-BE49-F238E27FC236}">
                <a16:creationId xmlns:a16="http://schemas.microsoft.com/office/drawing/2014/main" id="{07ECF2DD-8BCA-C6D9-3CE7-85D577F544A5}"/>
              </a:ext>
            </a:extLst>
          </p:cNvPr>
          <p:cNvGrpSpPr/>
          <p:nvPr/>
        </p:nvGrpSpPr>
        <p:grpSpPr>
          <a:xfrm>
            <a:off x="-30386" y="6156398"/>
            <a:ext cx="8848978" cy="749281"/>
            <a:chOff x="-29057" y="6108719"/>
            <a:chExt cx="8848978" cy="749281"/>
          </a:xfrm>
        </p:grpSpPr>
        <p:grpSp>
          <p:nvGrpSpPr>
            <p:cNvPr id="4" name="グループ化 3">
              <a:extLst>
                <a:ext uri="{FF2B5EF4-FFF2-40B4-BE49-F238E27FC236}">
                  <a16:creationId xmlns:a16="http://schemas.microsoft.com/office/drawing/2014/main" id="{AACA7EE0-DC57-124F-9278-2F8A70238E8A}"/>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9B117B93-9C7C-6FC4-F367-D675740A63D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371AF8CA-0DFD-6C88-A8D0-A316D734B4A3}"/>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DD4A93CD-90F4-24D8-8449-C275F680DC43}"/>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熊本県ホームページ</a:t>
              </a:r>
              <a:r>
                <a:rPr kumimoji="1" lang="ja-JP" altLang="en-US" sz="1100" b="1" dirty="0">
                  <a:solidFill>
                    <a:srgbClr val="005BAD"/>
                  </a:solidFill>
                  <a:latin typeface="+mj-ea"/>
                  <a:ea typeface="+mj-ea"/>
                </a:rPr>
                <a:t>：　</a:t>
              </a:r>
              <a:r>
                <a:rPr lang="en-US" altLang="ja-JP" sz="1100" dirty="0">
                  <a:hlinkClick r:id="rId6"/>
                </a:rPr>
                <a:t>https://www.pref.kumamoto.jp/</a:t>
              </a:r>
              <a:endParaRPr kumimoji="1" lang="ja-JP" altLang="en-US"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2740C22C-3185-D49B-533F-3264E241789F}"/>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C7D5FB0-2374-D1F8-BF31-8466A4A02FE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33CE28E6-C82E-2D8A-CF80-C3431B0C1F5F}"/>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46C46A10-2877-2957-E220-A6E639A41BA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spTree>
    <p:custDataLst>
      <p:tags r:id="rId1"/>
    </p:custDataLst>
    <p:extLst>
      <p:ext uri="{BB962C8B-B14F-4D97-AF65-F5344CB8AC3E}">
        <p14:creationId xmlns:p14="http://schemas.microsoft.com/office/powerpoint/2010/main" val="221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129A898-4567-1B26-A345-4CD550004737}"/>
              </a:ext>
            </a:extLst>
          </p:cNvPr>
          <p:cNvGrpSpPr/>
          <p:nvPr/>
        </p:nvGrpSpPr>
        <p:grpSpPr>
          <a:xfrm>
            <a:off x="312710" y="920974"/>
            <a:ext cx="8519134" cy="837889"/>
            <a:chOff x="323851" y="1085670"/>
            <a:chExt cx="8519134" cy="837889"/>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092562"/>
              <a:ext cx="8074272" cy="830997"/>
            </a:xfrm>
            <a:prstGeom prst="rect">
              <a:avLst/>
            </a:prstGeom>
            <a:noFill/>
          </p:spPr>
          <p:txBody>
            <a:bodyPr wrap="square" rtlCol="0">
              <a:spAutoFit/>
            </a:bodyPr>
            <a:lstStyle/>
            <a:p>
              <a:r>
                <a:rPr kumimoji="1" lang="ja-JP" altLang="en-US" sz="2400" dirty="0">
                  <a:latin typeface="+mn-ea"/>
                  <a:ea typeface="+mn-ea"/>
                </a:rPr>
                <a:t>地方公共団体は、私たちの暮らしに結びついた</a:t>
              </a:r>
              <a:r>
                <a:rPr kumimoji="1" lang="ja-JP" altLang="en-US" sz="2400" dirty="0">
                  <a:solidFill>
                    <a:srgbClr val="FF0000"/>
                  </a:solidFill>
                  <a:latin typeface="+mn-ea"/>
                  <a:ea typeface="+mn-ea"/>
                </a:rPr>
                <a:t>公共サービス</a:t>
              </a:r>
              <a:r>
                <a:rPr kumimoji="1" lang="ja-JP" altLang="en-US" sz="2400" dirty="0">
                  <a:latin typeface="+mn-ea"/>
                  <a:ea typeface="+mn-ea"/>
                </a:rPr>
                <a:t>を行っています。</a:t>
              </a:r>
            </a:p>
          </p:txBody>
        </p:sp>
      </p:gr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dirty="0"/>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5088579" y="2279901"/>
            <a:ext cx="3868367" cy="307777"/>
          </a:xfrm>
          <a:prstGeom prst="rect">
            <a:avLst/>
          </a:prstGeom>
          <a:noFill/>
        </p:spPr>
        <p:txBody>
          <a:bodyPr wrap="none" rtlCol="0">
            <a:spAutoFit/>
          </a:bodyPr>
          <a:lstStyle/>
          <a:p>
            <a:r>
              <a:rPr lang="ja-JP" altLang="en-US" sz="1400" dirty="0">
                <a:solidFill>
                  <a:srgbClr val="005BAD"/>
                </a:solidFill>
                <a:latin typeface="+mj-ea"/>
                <a:ea typeface="+mj-ea"/>
              </a:rPr>
              <a:t>住人の生活を支えるためにお金を使っています。</a:t>
            </a:r>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8148535" y="712048"/>
            <a:ext cx="923755" cy="104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グループ化 52">
            <a:extLst>
              <a:ext uri="{FF2B5EF4-FFF2-40B4-BE49-F238E27FC236}">
                <a16:creationId xmlns:a16="http://schemas.microsoft.com/office/drawing/2014/main" id="{080412CF-C7CD-CA2C-0AB5-659D5AFD6024}"/>
              </a:ext>
            </a:extLst>
          </p:cNvPr>
          <p:cNvGrpSpPr/>
          <p:nvPr/>
        </p:nvGrpSpPr>
        <p:grpSpPr>
          <a:xfrm>
            <a:off x="312710" y="2576451"/>
            <a:ext cx="4469012" cy="4117734"/>
            <a:chOff x="600998" y="2474760"/>
            <a:chExt cx="4469012" cy="4117734"/>
          </a:xfrm>
        </p:grpSpPr>
        <p:graphicFrame>
          <p:nvGraphicFramePr>
            <p:cNvPr id="52" name="グラフ 51">
              <a:extLst>
                <a:ext uri="{FF2B5EF4-FFF2-40B4-BE49-F238E27FC236}">
                  <a16:creationId xmlns:a16="http://schemas.microsoft.com/office/drawing/2014/main" id="{DA696AF8-EF37-74AD-96E5-EB504D6FB47F}"/>
                </a:ext>
              </a:extLst>
            </p:cNvPr>
            <p:cNvGraphicFramePr/>
            <p:nvPr>
              <p:extLst>
                <p:ext uri="{D42A27DB-BD31-4B8C-83A1-F6EECF244321}">
                  <p14:modId xmlns:p14="http://schemas.microsoft.com/office/powerpoint/2010/main" val="3837045272"/>
                </p:ext>
              </p:extLst>
            </p:nvPr>
          </p:nvGraphicFramePr>
          <p:xfrm>
            <a:off x="732392" y="2474760"/>
            <a:ext cx="4337618" cy="4117734"/>
          </p:xfrm>
          <a:graphic>
            <a:graphicData uri="http://schemas.openxmlformats.org/drawingml/2006/chart">
              <c:chart xmlns:c="http://schemas.openxmlformats.org/drawingml/2006/chart" xmlns:r="http://schemas.openxmlformats.org/officeDocument/2006/relationships" r:id="rId5"/>
            </a:graphicData>
          </a:graphic>
        </p:graphicFrame>
        <p:grpSp>
          <p:nvGrpSpPr>
            <p:cNvPr id="5" name="グループ化 4">
              <a:extLst>
                <a:ext uri="{FF2B5EF4-FFF2-40B4-BE49-F238E27FC236}">
                  <a16:creationId xmlns:a16="http://schemas.microsoft.com/office/drawing/2014/main" id="{24C6490B-E2ED-A41D-BD11-3D97B852DBAB}"/>
                </a:ext>
              </a:extLst>
            </p:cNvPr>
            <p:cNvGrpSpPr/>
            <p:nvPr/>
          </p:nvGrpSpPr>
          <p:grpSpPr>
            <a:xfrm>
              <a:off x="600998" y="2496675"/>
              <a:ext cx="4010064" cy="4035374"/>
              <a:chOff x="4337300" y="1777963"/>
              <a:chExt cx="4010064" cy="4035374"/>
            </a:xfrm>
          </p:grpSpPr>
          <p:cxnSp>
            <p:nvCxnSpPr>
              <p:cNvPr id="7" name="直線コネクタ 6">
                <a:extLst>
                  <a:ext uri="{FF2B5EF4-FFF2-40B4-BE49-F238E27FC236}">
                    <a16:creationId xmlns:a16="http://schemas.microsoft.com/office/drawing/2014/main" id="{581AE808-C674-8ABB-2CF2-2B87E455949F}"/>
                  </a:ext>
                </a:extLst>
              </p:cNvPr>
              <p:cNvCxnSpPr>
                <a:cxnSpLocks/>
              </p:cNvCxnSpPr>
              <p:nvPr/>
            </p:nvCxnSpPr>
            <p:spPr bwMode="auto">
              <a:xfrm flipH="1">
                <a:off x="5333206" y="5238003"/>
                <a:ext cx="624650" cy="294333"/>
              </a:xfrm>
              <a:prstGeom prst="line">
                <a:avLst/>
              </a:prstGeom>
              <a:noFill/>
              <a:ln w="12700" cap="flat" cmpd="sng" algn="ctr">
                <a:solidFill>
                  <a:schemeClr val="tx1"/>
                </a:solidFill>
                <a:prstDash val="solid"/>
                <a:round/>
                <a:headEnd type="oval" w="med" len="med"/>
                <a:tailEnd type="none" w="med" len="med"/>
              </a:ln>
              <a:effectLst/>
            </p:spPr>
          </p:cxnSp>
          <p:sp>
            <p:nvSpPr>
              <p:cNvPr id="23" name="テキスト ボックス 22">
                <a:extLst>
                  <a:ext uri="{FF2B5EF4-FFF2-40B4-BE49-F238E27FC236}">
                    <a16:creationId xmlns:a16="http://schemas.microsoft.com/office/drawing/2014/main" id="{A46CBD75-8715-91ED-38B2-87813B39C982}"/>
                  </a:ext>
                </a:extLst>
              </p:cNvPr>
              <p:cNvSpPr txBox="1"/>
              <p:nvPr/>
            </p:nvSpPr>
            <p:spPr>
              <a:xfrm>
                <a:off x="6869474" y="229693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1,490</a:t>
                </a:r>
              </a:p>
              <a:p>
                <a:pPr algn="ctr"/>
                <a:r>
                  <a:rPr kumimoji="1" lang="en-US" altLang="ja-JP" sz="1200" dirty="0">
                    <a:latin typeface="HGPｺﾞｼｯｸE" panose="020B0900000000000000" pitchFamily="50" charset="-128"/>
                    <a:ea typeface="HGPｺﾞｼｯｸE" panose="020B0900000000000000" pitchFamily="50" charset="-128"/>
                  </a:rPr>
                  <a:t>(17.6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4" name="テキスト ボックス 23">
                <a:extLst>
                  <a:ext uri="{FF2B5EF4-FFF2-40B4-BE49-F238E27FC236}">
                    <a16:creationId xmlns:a16="http://schemas.microsoft.com/office/drawing/2014/main" id="{5AEF79EB-532C-2B97-37B0-8348CD8FAC91}"/>
                  </a:ext>
                </a:extLst>
              </p:cNvPr>
              <p:cNvSpPr txBox="1"/>
              <p:nvPr/>
            </p:nvSpPr>
            <p:spPr>
              <a:xfrm>
                <a:off x="7544240" y="3366436"/>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民生費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1,063</a:t>
                </a:r>
              </a:p>
              <a:p>
                <a:pPr algn="ctr"/>
                <a:r>
                  <a:rPr kumimoji="1" lang="en-US" altLang="ja-JP" sz="1200" dirty="0">
                    <a:latin typeface="HGPｺﾞｼｯｸE" panose="020B0900000000000000" pitchFamily="50" charset="-128"/>
                    <a:ea typeface="HGPｺﾞｼｯｸE" panose="020B0900000000000000" pitchFamily="50" charset="-128"/>
                  </a:rPr>
                  <a:t>(12.6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5" name="テキスト ボックス 24">
                <a:extLst>
                  <a:ext uri="{FF2B5EF4-FFF2-40B4-BE49-F238E27FC236}">
                    <a16:creationId xmlns:a16="http://schemas.microsoft.com/office/drawing/2014/main" id="{33C733DA-090B-8B5B-4F02-EE814766B6AC}"/>
                  </a:ext>
                </a:extLst>
              </p:cNvPr>
              <p:cNvSpPr txBox="1"/>
              <p:nvPr/>
            </p:nvSpPr>
            <p:spPr>
              <a:xfrm>
                <a:off x="4876138" y="4384628"/>
                <a:ext cx="941736"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600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(7.1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2" name="テキスト ボックス 31">
                <a:extLst>
                  <a:ext uri="{FF2B5EF4-FFF2-40B4-BE49-F238E27FC236}">
                    <a16:creationId xmlns:a16="http://schemas.microsoft.com/office/drawing/2014/main" id="{29BC1A02-ADDE-9F07-049C-014E3A7922B7}"/>
                  </a:ext>
                </a:extLst>
              </p:cNvPr>
              <p:cNvSpPr txBox="1"/>
              <p:nvPr/>
            </p:nvSpPr>
            <p:spPr>
              <a:xfrm>
                <a:off x="4931644" y="36637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衛生費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603</a:t>
                </a:r>
              </a:p>
              <a:p>
                <a:pPr algn="ctr"/>
                <a:r>
                  <a:rPr kumimoji="1" lang="en-US" altLang="ja-JP" sz="1200" dirty="0">
                    <a:latin typeface="HGPｺﾞｼｯｸE" panose="020B0900000000000000" pitchFamily="50" charset="-128"/>
                    <a:ea typeface="HGPｺﾞｼｯｸE" panose="020B0900000000000000" pitchFamily="50" charset="-128"/>
                  </a:rPr>
                  <a:t>(7.1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3" name="テキスト ボックス 32">
                <a:extLst>
                  <a:ext uri="{FF2B5EF4-FFF2-40B4-BE49-F238E27FC236}">
                    <a16:creationId xmlns:a16="http://schemas.microsoft.com/office/drawing/2014/main" id="{CAA17247-AEC2-A889-E311-D27CFDE53273}"/>
                  </a:ext>
                </a:extLst>
              </p:cNvPr>
              <p:cNvSpPr txBox="1"/>
              <p:nvPr/>
            </p:nvSpPr>
            <p:spPr>
              <a:xfrm>
                <a:off x="4730738" y="3208289"/>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414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(4.9</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4" name="テキスト ボックス 33">
                <a:extLst>
                  <a:ext uri="{FF2B5EF4-FFF2-40B4-BE49-F238E27FC236}">
                    <a16:creationId xmlns:a16="http://schemas.microsoft.com/office/drawing/2014/main" id="{7859EB71-2AD7-4839-90C3-9E51A0DA1B9E}"/>
                  </a:ext>
                </a:extLst>
              </p:cNvPr>
              <p:cNvSpPr txBox="1"/>
              <p:nvPr/>
            </p:nvSpPr>
            <p:spPr>
              <a:xfrm>
                <a:off x="4468694" y="1777963"/>
                <a:ext cx="1012563"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災害復旧費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180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(2.1</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3" name="テキスト ボックス 42">
                <a:extLst>
                  <a:ext uri="{FF2B5EF4-FFF2-40B4-BE49-F238E27FC236}">
                    <a16:creationId xmlns:a16="http://schemas.microsoft.com/office/drawing/2014/main" id="{F2FAEC9F-41CE-8D37-4045-C4CB31FD53C8}"/>
                  </a:ext>
                </a:extLst>
              </p:cNvPr>
              <p:cNvSpPr txBox="1"/>
              <p:nvPr/>
            </p:nvSpPr>
            <p:spPr>
              <a:xfrm>
                <a:off x="5732328" y="217701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959</a:t>
                </a:r>
              </a:p>
              <a:p>
                <a:pPr algn="ctr"/>
                <a:r>
                  <a:rPr kumimoji="1" lang="en-US" altLang="ja-JP" sz="1200" dirty="0">
                    <a:latin typeface="HGPｺﾞｼｯｸE" panose="020B0900000000000000" pitchFamily="50" charset="-128"/>
                    <a:ea typeface="HGPｺﾞｼｯｸE" panose="020B0900000000000000" pitchFamily="50" charset="-128"/>
                  </a:rPr>
                  <a:t>(11.4</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4" name="テキスト ボックス 43">
                <a:extLst>
                  <a:ext uri="{FF2B5EF4-FFF2-40B4-BE49-F238E27FC236}">
                    <a16:creationId xmlns:a16="http://schemas.microsoft.com/office/drawing/2014/main" id="{A6A9A483-7DE5-8288-B669-19244094A417}"/>
                  </a:ext>
                </a:extLst>
              </p:cNvPr>
              <p:cNvSpPr txBox="1"/>
              <p:nvPr/>
            </p:nvSpPr>
            <p:spPr>
              <a:xfrm>
                <a:off x="4337300" y="5167006"/>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675</a:t>
                </a:r>
              </a:p>
              <a:p>
                <a:pPr algn="ctr"/>
                <a:r>
                  <a:rPr kumimoji="1" lang="en-US" altLang="ja-JP" sz="1200" dirty="0">
                    <a:latin typeface="HGPｺﾞｼｯｸE" panose="020B0900000000000000" pitchFamily="50" charset="-128"/>
                    <a:ea typeface="HGPｺﾞｼｯｸE" panose="020B0900000000000000" pitchFamily="50" charset="-128"/>
                  </a:rPr>
                  <a:t>(8.0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5" name="テキスト ボックス 44">
                <a:extLst>
                  <a:ext uri="{FF2B5EF4-FFF2-40B4-BE49-F238E27FC236}">
                    <a16:creationId xmlns:a16="http://schemas.microsoft.com/office/drawing/2014/main" id="{B82929DB-81DC-43BC-0FD3-D7D322074008}"/>
                  </a:ext>
                </a:extLst>
              </p:cNvPr>
              <p:cNvSpPr txBox="1"/>
              <p:nvPr/>
            </p:nvSpPr>
            <p:spPr>
              <a:xfrm>
                <a:off x="6335054" y="491483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948</a:t>
                </a:r>
              </a:p>
              <a:p>
                <a:pPr algn="ctr"/>
                <a:r>
                  <a:rPr kumimoji="1" lang="en-US" altLang="ja-JP" sz="1200" dirty="0">
                    <a:latin typeface="HGPｺﾞｼｯｸE" panose="020B0900000000000000" pitchFamily="50" charset="-128"/>
                    <a:ea typeface="HGPｺﾞｼｯｸE" panose="020B0900000000000000" pitchFamily="50" charset="-128"/>
                  </a:rPr>
                  <a:t>(11.2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46" name="グループ化 45">
                <a:extLst>
                  <a:ext uri="{FF2B5EF4-FFF2-40B4-BE49-F238E27FC236}">
                    <a16:creationId xmlns:a16="http://schemas.microsoft.com/office/drawing/2014/main" id="{9528164E-65F5-F151-DD63-B5D9FC46AA67}"/>
                  </a:ext>
                </a:extLst>
              </p:cNvPr>
              <p:cNvGrpSpPr/>
              <p:nvPr/>
            </p:nvGrpSpPr>
            <p:grpSpPr>
              <a:xfrm>
                <a:off x="7231605" y="4319390"/>
                <a:ext cx="803124" cy="711569"/>
                <a:chOff x="7231605" y="4319390"/>
                <a:chExt cx="803124" cy="711569"/>
              </a:xfrm>
            </p:grpSpPr>
            <p:sp>
              <p:nvSpPr>
                <p:cNvPr id="50" name="テキスト ボックス 49">
                  <a:extLst>
                    <a:ext uri="{FF2B5EF4-FFF2-40B4-BE49-F238E27FC236}">
                      <a16:creationId xmlns:a16="http://schemas.microsoft.com/office/drawing/2014/main" id="{EDB06566-333B-DAD4-ADBE-7F7A9472C734}"/>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1,066</a:t>
                  </a:r>
                </a:p>
                <a:p>
                  <a:pPr algn="ctr"/>
                  <a:r>
                    <a:rPr kumimoji="1" lang="en-US" altLang="ja-JP" sz="1200" dirty="0">
                      <a:latin typeface="HGPｺﾞｼｯｸE" panose="020B0900000000000000" pitchFamily="50" charset="-128"/>
                      <a:ea typeface="HGPｺﾞｼｯｸE" panose="020B0900000000000000" pitchFamily="50" charset="-128"/>
                    </a:rPr>
                    <a:t>(12.6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51" name="テキスト ボックス 50">
                  <a:extLst>
                    <a:ext uri="{FF2B5EF4-FFF2-40B4-BE49-F238E27FC236}">
                      <a16:creationId xmlns:a16="http://schemas.microsoft.com/office/drawing/2014/main" id="{8873A9B4-C765-6C4A-4C84-600870D4C410}"/>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47" name="グループ化 46">
                <a:extLst>
                  <a:ext uri="{FF2B5EF4-FFF2-40B4-BE49-F238E27FC236}">
                    <a16:creationId xmlns:a16="http://schemas.microsoft.com/office/drawing/2014/main" id="{98403693-A5C2-03E5-76DA-0E3A4038FD55}"/>
                  </a:ext>
                </a:extLst>
              </p:cNvPr>
              <p:cNvGrpSpPr/>
              <p:nvPr/>
            </p:nvGrpSpPr>
            <p:grpSpPr>
              <a:xfrm>
                <a:off x="4758837" y="2631822"/>
                <a:ext cx="989841" cy="530529"/>
                <a:chOff x="4758837" y="2631822"/>
                <a:chExt cx="989841" cy="530529"/>
              </a:xfrm>
            </p:grpSpPr>
            <p:sp>
              <p:nvSpPr>
                <p:cNvPr id="48" name="テキスト ボックス 47">
                  <a:extLst>
                    <a:ext uri="{FF2B5EF4-FFF2-40B4-BE49-F238E27FC236}">
                      <a16:creationId xmlns:a16="http://schemas.microsoft.com/office/drawing/2014/main" id="{BB462277-FCCE-EF11-3F2F-042E7251BA7C}"/>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450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(5.3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49" name="テキスト ボックス 48">
                  <a:extLst>
                    <a:ext uri="{FF2B5EF4-FFF2-40B4-BE49-F238E27FC236}">
                      <a16:creationId xmlns:a16="http://schemas.microsoft.com/office/drawing/2014/main" id="{6682E8A7-7866-3BEA-8C75-15EB3F53964A}"/>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grpSp>
      </p:grpSp>
      <p:sp>
        <p:nvSpPr>
          <p:cNvPr id="54" name="テキスト ボックス 53">
            <a:extLst>
              <a:ext uri="{FF2B5EF4-FFF2-40B4-BE49-F238E27FC236}">
                <a16:creationId xmlns:a16="http://schemas.microsoft.com/office/drawing/2014/main" id="{8DB19A3B-AFDF-11A1-8508-7D0C59286863}"/>
              </a:ext>
            </a:extLst>
          </p:cNvPr>
          <p:cNvSpPr txBox="1"/>
          <p:nvPr/>
        </p:nvSpPr>
        <p:spPr>
          <a:xfrm>
            <a:off x="1973310" y="439697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8,448</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cxnSp>
        <p:nvCxnSpPr>
          <p:cNvPr id="55" name="直線コネクタ 54">
            <a:extLst>
              <a:ext uri="{FF2B5EF4-FFF2-40B4-BE49-F238E27FC236}">
                <a16:creationId xmlns:a16="http://schemas.microsoft.com/office/drawing/2014/main" id="{7D09B56F-6413-56D5-5B6F-0C87EBDBD39C}"/>
              </a:ext>
            </a:extLst>
          </p:cNvPr>
          <p:cNvCxnSpPr>
            <a:cxnSpLocks/>
          </p:cNvCxnSpPr>
          <p:nvPr/>
        </p:nvCxnSpPr>
        <p:spPr bwMode="auto">
          <a:xfrm flipH="1" flipV="1">
            <a:off x="944446" y="3060031"/>
            <a:ext cx="364170" cy="255208"/>
          </a:xfrm>
          <a:prstGeom prst="line">
            <a:avLst/>
          </a:prstGeom>
          <a:noFill/>
          <a:ln w="12700" cap="flat" cmpd="sng" algn="ctr">
            <a:solidFill>
              <a:schemeClr val="tx1"/>
            </a:solidFill>
            <a:prstDash val="solid"/>
            <a:round/>
            <a:headEnd type="oval" w="med" len="med"/>
            <a:tailEnd type="none" w="med" len="med"/>
          </a:ln>
          <a:effectLst/>
        </p:spPr>
      </p:cxnSp>
      <p:sp>
        <p:nvSpPr>
          <p:cNvPr id="56" name="テキスト ボックス 55">
            <a:extLst>
              <a:ext uri="{FF2B5EF4-FFF2-40B4-BE49-F238E27FC236}">
                <a16:creationId xmlns:a16="http://schemas.microsoft.com/office/drawing/2014/main" id="{740C8F71-03EE-4582-9AC9-43AD6862F7B0}"/>
              </a:ext>
            </a:extLst>
          </p:cNvPr>
          <p:cNvSpPr txBox="1"/>
          <p:nvPr/>
        </p:nvSpPr>
        <p:spPr>
          <a:xfrm>
            <a:off x="5299755" y="2684418"/>
            <a:ext cx="3487982" cy="4057289"/>
          </a:xfrm>
          <a:prstGeom prst="rect">
            <a:avLst/>
          </a:prstGeom>
          <a:noFill/>
        </p:spPr>
        <p:txBody>
          <a:bodyPr wrap="square" lIns="72000" tIns="36000" rIns="72000" bIns="36000" rtlCol="0">
            <a:noAutofit/>
          </a:bodyPr>
          <a:lstStyle/>
          <a:p>
            <a:pPr>
              <a:lnSpc>
                <a:spcPts val="1600"/>
              </a:lnSpc>
            </a:pPr>
            <a:r>
              <a:rPr lang="ja-JP" altLang="en-US" sz="1400" dirty="0">
                <a:latin typeface="+mn-ea"/>
                <a:ea typeface="+mn-ea"/>
              </a:rPr>
              <a:t>歳出のトップ５は、以下のとおりです。</a:t>
            </a:r>
            <a:endParaRPr lang="en-US" altLang="ja-JP" sz="1400" dirty="0">
              <a:latin typeface="+mn-ea"/>
              <a:ea typeface="+mn-ea"/>
            </a:endParaRPr>
          </a:p>
          <a:p>
            <a:pPr>
              <a:lnSpc>
                <a:spcPts val="1600"/>
              </a:lnSpc>
            </a:pPr>
            <a:endParaRPr lang="en-US" altLang="ja-JP" sz="1000" dirty="0">
              <a:latin typeface="+mn-ea"/>
            </a:endParaRPr>
          </a:p>
          <a:p>
            <a:pPr>
              <a:lnSpc>
                <a:spcPts val="1600"/>
              </a:lnSpc>
            </a:pPr>
            <a:r>
              <a:rPr lang="ja-JP" altLang="en-US" sz="1400" dirty="0">
                <a:solidFill>
                  <a:srgbClr val="E4B212"/>
                </a:solidFill>
                <a:latin typeface="+mn-ea"/>
                <a:ea typeface="+mn-ea"/>
              </a:rPr>
              <a:t>１．教育費</a:t>
            </a:r>
            <a:endParaRPr lang="en-US" altLang="ja-JP" sz="1400" dirty="0">
              <a:solidFill>
                <a:srgbClr val="E4B212"/>
              </a:solidFill>
              <a:latin typeface="+mn-ea"/>
              <a:ea typeface="+mn-ea"/>
            </a:endParaRPr>
          </a:p>
          <a:p>
            <a:pPr>
              <a:lnSpc>
                <a:spcPts val="1600"/>
              </a:lnSpc>
            </a:pPr>
            <a:r>
              <a:rPr lang="ja-JP" altLang="en-US" sz="1400" dirty="0">
                <a:latin typeface="+mn-ea"/>
                <a:ea typeface="+mn-ea"/>
              </a:rPr>
              <a:t>幼稚園や小・中学校、公民館、体育館の運営の費用など、教育全般に使うお金</a:t>
            </a:r>
            <a:endParaRPr lang="en-US" altLang="ja-JP" sz="1400" dirty="0">
              <a:latin typeface="+mn-ea"/>
            </a:endParaRPr>
          </a:p>
          <a:p>
            <a:pPr>
              <a:lnSpc>
                <a:spcPts val="1600"/>
              </a:lnSpc>
            </a:pPr>
            <a:endParaRPr lang="en-US" altLang="ja-JP" sz="1400" dirty="0">
              <a:latin typeface="+mn-ea"/>
              <a:ea typeface="+mn-ea"/>
            </a:endParaRPr>
          </a:p>
          <a:p>
            <a:pPr>
              <a:lnSpc>
                <a:spcPts val="1600"/>
              </a:lnSpc>
            </a:pPr>
            <a:r>
              <a:rPr lang="ja-JP" altLang="en-US" sz="1400" dirty="0">
                <a:solidFill>
                  <a:srgbClr val="005AAC"/>
                </a:solidFill>
                <a:latin typeface="+mn-ea"/>
                <a:ea typeface="+mn-ea"/>
              </a:rPr>
              <a:t>２．</a:t>
            </a:r>
            <a:r>
              <a:rPr lang="ja-JP" altLang="en-US" sz="1400" dirty="0">
                <a:solidFill>
                  <a:srgbClr val="005AAC"/>
                </a:solidFill>
                <a:latin typeface="+mn-ea"/>
              </a:rPr>
              <a:t>民生</a:t>
            </a:r>
            <a:r>
              <a:rPr lang="ja-JP" altLang="en-US" sz="1400" dirty="0">
                <a:solidFill>
                  <a:srgbClr val="005AAC"/>
                </a:solidFill>
                <a:latin typeface="+mn-ea"/>
                <a:ea typeface="+mn-ea"/>
              </a:rPr>
              <a:t>費</a:t>
            </a:r>
            <a:endParaRPr lang="en-US" altLang="ja-JP" sz="1400" dirty="0">
              <a:solidFill>
                <a:srgbClr val="005AAC"/>
              </a:solidFill>
              <a:latin typeface="+mn-ea"/>
              <a:ea typeface="+mn-ea"/>
            </a:endParaRPr>
          </a:p>
          <a:p>
            <a:pPr>
              <a:lnSpc>
                <a:spcPts val="1600"/>
              </a:lnSpc>
            </a:pPr>
            <a:r>
              <a:rPr lang="ja-JP" altLang="en-US" sz="1400" dirty="0">
                <a:latin typeface="+mn-ea"/>
              </a:rPr>
              <a:t>児童、高齢者、障害者等のための福祉施設の整備、運営、生活保護等に使うお金</a:t>
            </a:r>
            <a:endParaRPr lang="en-US" altLang="ja-JP" sz="1400" dirty="0">
              <a:latin typeface="+mn-ea"/>
            </a:endParaRPr>
          </a:p>
          <a:p>
            <a:pPr>
              <a:lnSpc>
                <a:spcPts val="1600"/>
              </a:lnSpc>
            </a:pPr>
            <a:r>
              <a:rPr lang="ja-JP" altLang="en-US" sz="1400" dirty="0">
                <a:latin typeface="+mn-ea"/>
                <a:ea typeface="+mn-ea"/>
              </a:rPr>
              <a:t>　</a:t>
            </a:r>
            <a:endParaRPr lang="en-US" altLang="ja-JP" sz="1400" dirty="0">
              <a:latin typeface="+mn-ea"/>
              <a:ea typeface="+mn-ea"/>
            </a:endParaRPr>
          </a:p>
          <a:p>
            <a:pPr>
              <a:lnSpc>
                <a:spcPts val="1600"/>
              </a:lnSpc>
            </a:pPr>
            <a:r>
              <a:rPr lang="ja-JP" altLang="en-US" sz="1400" dirty="0">
                <a:solidFill>
                  <a:srgbClr val="3C9359"/>
                </a:solidFill>
                <a:latin typeface="+mn-ea"/>
                <a:ea typeface="+mn-ea"/>
              </a:rPr>
              <a:t>３．</a:t>
            </a:r>
            <a:r>
              <a:rPr lang="ja-JP" altLang="en-US" sz="1400" dirty="0">
                <a:solidFill>
                  <a:srgbClr val="3C9359"/>
                </a:solidFill>
                <a:latin typeface="+mn-ea"/>
              </a:rPr>
              <a:t>公債</a:t>
            </a:r>
            <a:r>
              <a:rPr lang="ja-JP" altLang="en-US" sz="1400" dirty="0">
                <a:solidFill>
                  <a:srgbClr val="3C9359"/>
                </a:solidFill>
                <a:latin typeface="+mn-ea"/>
                <a:ea typeface="+mn-ea"/>
              </a:rPr>
              <a:t>費</a:t>
            </a:r>
            <a:endParaRPr lang="en-US" altLang="ja-JP" sz="1400" dirty="0">
              <a:solidFill>
                <a:srgbClr val="3C9359"/>
              </a:solidFill>
              <a:latin typeface="+mn-ea"/>
              <a:ea typeface="+mn-ea"/>
            </a:endParaRPr>
          </a:p>
          <a:p>
            <a:pPr>
              <a:lnSpc>
                <a:spcPts val="1600"/>
              </a:lnSpc>
            </a:pPr>
            <a:r>
              <a:rPr lang="ja-JP" altLang="en-US" sz="1400" dirty="0">
                <a:latin typeface="+mn-ea"/>
              </a:rPr>
              <a:t>県債の元金の償還及び利子を支払うお金</a:t>
            </a:r>
          </a:p>
          <a:p>
            <a:pPr>
              <a:lnSpc>
                <a:spcPts val="1600"/>
              </a:lnSpc>
            </a:pPr>
            <a:endParaRPr lang="en-US" altLang="ja-JP" sz="1400" dirty="0">
              <a:latin typeface="+mn-ea"/>
            </a:endParaRPr>
          </a:p>
          <a:p>
            <a:pPr>
              <a:lnSpc>
                <a:spcPts val="1600"/>
              </a:lnSpc>
            </a:pPr>
            <a:r>
              <a:rPr lang="ja-JP" altLang="en-US" sz="1400" dirty="0">
                <a:solidFill>
                  <a:schemeClr val="accent2">
                    <a:lumMod val="60000"/>
                    <a:lumOff val="40000"/>
                  </a:schemeClr>
                </a:solidFill>
                <a:latin typeface="+mn-ea"/>
                <a:ea typeface="+mn-ea"/>
              </a:rPr>
              <a:t>４．</a:t>
            </a:r>
            <a:r>
              <a:rPr lang="ja-JP" altLang="en-US" sz="1400" dirty="0">
                <a:solidFill>
                  <a:schemeClr val="accent2">
                    <a:lumMod val="60000"/>
                    <a:lumOff val="40000"/>
                  </a:schemeClr>
                </a:solidFill>
                <a:latin typeface="+mn-ea"/>
              </a:rPr>
              <a:t>土木費</a:t>
            </a:r>
            <a:endParaRPr lang="en-US" altLang="ja-JP" sz="1400" dirty="0">
              <a:solidFill>
                <a:schemeClr val="accent2">
                  <a:lumMod val="60000"/>
                  <a:lumOff val="40000"/>
                </a:schemeClr>
              </a:solidFill>
              <a:latin typeface="+mn-ea"/>
            </a:endParaRPr>
          </a:p>
          <a:p>
            <a:pPr>
              <a:lnSpc>
                <a:spcPts val="1600"/>
              </a:lnSpc>
            </a:pPr>
            <a:r>
              <a:rPr lang="ja-JP" altLang="en-US" sz="1400" dirty="0">
                <a:latin typeface="+mn-ea"/>
                <a:ea typeface="+mn-ea"/>
              </a:rPr>
              <a:t>道路やトンネル等の整備、老朽化対策、防災対策、維持管理の推進に使うお金</a:t>
            </a:r>
            <a:endParaRPr lang="en-US" altLang="ja-JP" sz="1400" dirty="0">
              <a:latin typeface="+mn-ea"/>
              <a:ea typeface="+mn-ea"/>
            </a:endParaRPr>
          </a:p>
          <a:p>
            <a:pPr>
              <a:lnSpc>
                <a:spcPts val="1600"/>
              </a:lnSpc>
            </a:pPr>
            <a:endParaRPr lang="en-US" altLang="ja-JP" sz="1400" dirty="0">
              <a:latin typeface="+mn-ea"/>
            </a:endParaRPr>
          </a:p>
          <a:p>
            <a:pPr>
              <a:lnSpc>
                <a:spcPts val="1600"/>
              </a:lnSpc>
            </a:pPr>
            <a:r>
              <a:rPr lang="ja-JP" altLang="en-US" sz="1400" dirty="0">
                <a:solidFill>
                  <a:srgbClr val="807DD4"/>
                </a:solidFill>
                <a:latin typeface="+mn-ea"/>
              </a:rPr>
              <a:t>５、農林水産業費</a:t>
            </a:r>
            <a:endParaRPr lang="en-US" altLang="ja-JP" sz="1400" dirty="0">
              <a:solidFill>
                <a:srgbClr val="807DD4"/>
              </a:solidFill>
              <a:latin typeface="+mn-ea"/>
              <a:ea typeface="+mn-ea"/>
            </a:endParaRPr>
          </a:p>
          <a:p>
            <a:pPr>
              <a:lnSpc>
                <a:spcPts val="1600"/>
              </a:lnSpc>
            </a:pPr>
            <a:r>
              <a:rPr lang="ja-JP" altLang="en-US" sz="1400" dirty="0">
                <a:latin typeface="+mn-ea"/>
              </a:rPr>
              <a:t>農林水産業の振興・支援</a:t>
            </a:r>
            <a:r>
              <a:rPr lang="ja-JP" altLang="en-US" sz="1400" dirty="0">
                <a:latin typeface="+mn-ea"/>
                <a:ea typeface="+mn-ea"/>
              </a:rPr>
              <a:t>に使うお金</a:t>
            </a:r>
            <a:endParaRPr lang="en-US" altLang="ja-JP" sz="1400" dirty="0">
              <a:latin typeface="+mn-ea"/>
            </a:endParaRPr>
          </a:p>
        </p:txBody>
      </p:sp>
      <p:sp>
        <p:nvSpPr>
          <p:cNvPr id="21517" name="角丸四角形 12">
            <a:extLst>
              <a:ext uri="{FF2B5EF4-FFF2-40B4-BE49-F238E27FC236}">
                <a16:creationId xmlns:a16="http://schemas.microsoft.com/office/drawing/2014/main" id="{4EF5B8E7-A643-9B11-943F-EBA8AA4E2FAB}"/>
              </a:ext>
            </a:extLst>
          </p:cNvPr>
          <p:cNvSpPr/>
          <p:nvPr/>
        </p:nvSpPr>
        <p:spPr bwMode="auto">
          <a:xfrm>
            <a:off x="5189166" y="2636896"/>
            <a:ext cx="3598571" cy="4057289"/>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accent1"/>
              </a:solidFill>
              <a:effectLst/>
              <a:latin typeface="+mn-ea"/>
              <a:ea typeface="+mn-ea"/>
            </a:endParaRPr>
          </a:p>
        </p:txBody>
      </p:sp>
      <p:sp>
        <p:nvSpPr>
          <p:cNvPr id="21518" name="正方形/長方形 21517">
            <a:extLst>
              <a:ext uri="{FF2B5EF4-FFF2-40B4-BE49-F238E27FC236}">
                <a16:creationId xmlns:a16="http://schemas.microsoft.com/office/drawing/2014/main" id="{FE9C6062-0A5E-918A-0C6E-014A38ADEAB0}"/>
              </a:ext>
            </a:extLst>
          </p:cNvPr>
          <p:cNvSpPr/>
          <p:nvPr/>
        </p:nvSpPr>
        <p:spPr bwMode="auto">
          <a:xfrm>
            <a:off x="5882529" y="1902611"/>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1519" name="Rectangle 8">
            <a:extLst>
              <a:ext uri="{FF2B5EF4-FFF2-40B4-BE49-F238E27FC236}">
                <a16:creationId xmlns:a16="http://schemas.microsoft.com/office/drawing/2014/main" id="{3EF506A4-2A70-C4EC-0EEF-AF31B7D745F4}"/>
              </a:ext>
            </a:extLst>
          </p:cNvPr>
          <p:cNvSpPr>
            <a:spLocks noChangeArrowheads="1"/>
          </p:cNvSpPr>
          <p:nvPr/>
        </p:nvSpPr>
        <p:spPr bwMode="auto">
          <a:xfrm>
            <a:off x="374960" y="1921913"/>
            <a:ext cx="4475905"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熊本県の歳出の内訳（令和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sp>
        <p:nvSpPr>
          <p:cNvPr id="18" name="楕円 17">
            <a:extLst>
              <a:ext uri="{FF2B5EF4-FFF2-40B4-BE49-F238E27FC236}">
                <a16:creationId xmlns:a16="http://schemas.microsoft.com/office/drawing/2014/main" id="{320F5501-F9B1-73DC-3625-3DFE5AFE3643}"/>
              </a:ext>
            </a:extLst>
          </p:cNvPr>
          <p:cNvSpPr/>
          <p:nvPr/>
        </p:nvSpPr>
        <p:spPr>
          <a:xfrm>
            <a:off x="1874096" y="3895930"/>
            <a:ext cx="1475496" cy="14942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3725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04361" y="1319487"/>
              <a:ext cx="1659429" cy="7280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747266" y="1427208"/>
              <a:ext cx="1973617"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dirty="0">
                <a:latin typeface="+mn-ea"/>
                <a:ea typeface="+mn-ea"/>
              </a:rPr>
              <a:t>税金を考えることは、日本の将来の姿を考えることにも通じます。</a:t>
            </a:r>
          </a:p>
          <a:p>
            <a:pPr marL="105750">
              <a:lnSpc>
                <a:spcPct val="120000"/>
              </a:lnSpc>
              <a:buClr>
                <a:srgbClr val="005BAD"/>
              </a:buClr>
            </a:pPr>
            <a:r>
              <a:rPr kumimoji="1" lang="ja-JP" altLang="en-US" dirty="0">
                <a:latin typeface="+mn-ea"/>
                <a:ea typeface="+mn-ea"/>
              </a:rPr>
              <a:t>様々な課題がある中、</a:t>
            </a:r>
            <a:r>
              <a:rPr kumimoji="1" lang="ja-JP" altLang="en-US" dirty="0">
                <a:solidFill>
                  <a:srgbClr val="FF0000"/>
                </a:solidFill>
                <a:latin typeface="+mn-ea"/>
                <a:ea typeface="+mn-ea"/>
              </a:rPr>
              <a:t>税金のあり方や国民の負担と受益（福祉・公共サービス）が</a:t>
            </a:r>
            <a:endParaRPr kumimoji="1" lang="en-US" altLang="ja-JP" dirty="0">
              <a:solidFill>
                <a:srgbClr val="FF0000"/>
              </a:solidFill>
              <a:latin typeface="+mn-ea"/>
              <a:ea typeface="+mn-ea"/>
            </a:endParaRPr>
          </a:p>
          <a:p>
            <a:pPr marL="105750">
              <a:lnSpc>
                <a:spcPct val="120000"/>
              </a:lnSpc>
              <a:buClr>
                <a:srgbClr val="005BAD"/>
              </a:buClr>
            </a:pPr>
            <a:r>
              <a:rPr kumimoji="1" lang="ja-JP" altLang="en-US" dirty="0">
                <a:solidFill>
                  <a:srgbClr val="FF0000"/>
                </a:solidFill>
                <a:latin typeface="+mn-ea"/>
                <a:ea typeface="+mn-ea"/>
              </a:rPr>
              <a:t>どうあるべきか</a:t>
            </a:r>
            <a:r>
              <a:rPr kumimoji="1" lang="ja-JP" altLang="en-US" dirty="0">
                <a:latin typeface="+mn-ea"/>
                <a:ea typeface="+mn-ea"/>
              </a:rPr>
              <a:t>、私たち一人ひとりが考えることが大切です。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536101" y="1973937"/>
            <a:ext cx="2220801" cy="1110346"/>
            <a:chOff x="1623672" y="1133884"/>
            <a:chExt cx="2220801"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623672" y="1343984"/>
              <a:ext cx="2220801"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28780" y="1339670"/>
              <a:ext cx="1210589" cy="707886"/>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2000" dirty="0">
                  <a:solidFill>
                    <a:prstClr val="black"/>
                  </a:solidFill>
                  <a:latin typeface="+mn-ea"/>
                  <a:ea typeface="+mn-ea"/>
                </a:rPr>
                <a:t>公債の</a:t>
              </a:r>
            </a:p>
            <a:p>
              <a:pPr algn="ctr" defTabSz="390997" eaLnBrk="1" fontAlgn="auto" hangingPunct="1">
                <a:spcBef>
                  <a:spcPts val="0"/>
                </a:spcBef>
                <a:spcAft>
                  <a:spcPts val="0"/>
                </a:spcAft>
              </a:pPr>
              <a:r>
                <a:rPr lang="ja-JP" altLang="en-US" sz="20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1890943" y="1321614"/>
              <a:ext cx="1709122"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5967738" y="3751365"/>
            <a:ext cx="2398679" cy="1347913"/>
            <a:chOff x="1686673" y="1133884"/>
            <a:chExt cx="2094805"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686673" y="1288518"/>
              <a:ext cx="2094805"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24</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1580"/>
                                        <p:tgtEl>
                                          <p:spTgt spid="8">
                                            <p:txEl>
                                              <p:pRg st="0" end="0"/>
                                            </p:txEl>
                                          </p:spTgt>
                                        </p:tgtEl>
                                      </p:cBhvr>
                                    </p:animEffect>
                                  </p:childTnLst>
                                </p:cTn>
                              </p:par>
                            </p:childTnLst>
                          </p:cTn>
                        </p:par>
                        <p:par>
                          <p:cTn id="34" fill="hold">
                            <p:stCondLst>
                              <p:cond delay="1580"/>
                            </p:stCondLst>
                            <p:childTnLst>
                              <p:par>
                                <p:cTn id="35" presetID="22" presetClass="entr" presetSubtype="8" fill="hold" nodeType="after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left)">
                                      <p:cBhvr>
                                        <p:cTn id="37" dur="1800"/>
                                        <p:tgtEl>
                                          <p:spTgt spid="8">
                                            <p:txEl>
                                              <p:pRg st="1" end="1"/>
                                            </p:txEl>
                                          </p:spTgt>
                                        </p:tgtEl>
                                      </p:cBhvr>
                                    </p:animEffect>
                                  </p:childTnLst>
                                </p:cTn>
                              </p:par>
                            </p:childTnLst>
                          </p:cTn>
                        </p:par>
                        <p:par>
                          <p:cTn id="38" fill="hold">
                            <p:stCondLst>
                              <p:cond delay="3380"/>
                            </p:stCondLst>
                            <p:childTnLst>
                              <p:par>
                                <p:cTn id="39" presetID="22" presetClass="entr" presetSubtype="8" fill="hold"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25167" y="828952"/>
            <a:ext cx="8823249"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8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2725" y="1501288"/>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flipV="1">
            <a:off x="1847088" y="1571525"/>
            <a:ext cx="1024698" cy="441099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5863994" cy="4517054"/>
          </a:xfrm>
          <a:prstGeom prst="rect">
            <a:avLst/>
          </a:prstGeom>
          <a:ln w="25400">
            <a:solidFill>
              <a:schemeClr val="tx1"/>
            </a:solidFill>
          </a:ln>
        </p:spPr>
      </p:pic>
      <p:grpSp>
        <p:nvGrpSpPr>
          <p:cNvPr id="2" name="グループ化 1">
            <a:extLst>
              <a:ext uri="{FF2B5EF4-FFF2-40B4-BE49-F238E27FC236}">
                <a16:creationId xmlns:a16="http://schemas.microsoft.com/office/drawing/2014/main" id="{CFAD0EA5-2A30-5FB2-63BE-D6881DBEB436}"/>
              </a:ext>
            </a:extLst>
          </p:cNvPr>
          <p:cNvGrpSpPr/>
          <p:nvPr/>
        </p:nvGrpSpPr>
        <p:grpSpPr>
          <a:xfrm>
            <a:off x="287921" y="3889381"/>
            <a:ext cx="2406825" cy="2128942"/>
            <a:chOff x="149763" y="1043465"/>
            <a:chExt cx="2406825" cy="2128942"/>
          </a:xfrm>
        </p:grpSpPr>
        <p:sp>
          <p:nvSpPr>
            <p:cNvPr id="16" name="四角形: 角を丸くする 15">
              <a:extLst>
                <a:ext uri="{FF2B5EF4-FFF2-40B4-BE49-F238E27FC236}">
                  <a16:creationId xmlns:a16="http://schemas.microsoft.com/office/drawing/2014/main" id="{DB29A897-2508-28B9-433A-C0293A7D68AA}"/>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12">
              <a:extLst>
                <a:ext uri="{FF2B5EF4-FFF2-40B4-BE49-F238E27FC236}">
                  <a16:creationId xmlns:a16="http://schemas.microsoft.com/office/drawing/2014/main" id="{83D21543-A7B9-0333-EBFC-2730B00F259B}"/>
                </a:ext>
              </a:extLst>
            </p:cNvPr>
            <p:cNvSpPr txBox="1">
              <a:spLocks noChangeArrowheads="1"/>
            </p:cNvSpPr>
            <p:nvPr/>
          </p:nvSpPr>
          <p:spPr bwMode="auto">
            <a:xfrm>
              <a:off x="149764" y="1080789"/>
              <a:ext cx="240682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熊本県租税教育推進協議会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熊本県教育庁市町村教育局義務教育課</a:t>
              </a:r>
              <a:endParaRPr lang="en-US" altLang="ja-JP" sz="1000" dirty="0">
                <a:latin typeface="HGPｺﾞｼｯｸE" panose="020B0900000000000000" pitchFamily="50" charset="-128"/>
                <a:ea typeface="HGPｺﾞｼｯｸE" panose="020B0900000000000000" pitchFamily="50" charset="-128"/>
              </a:endParaRP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熊本県総務部市町村・税務局税務課</a:t>
              </a:r>
            </a:p>
          </p:txBody>
        </p:sp>
        <p:sp>
          <p:nvSpPr>
            <p:cNvPr id="18" name="Text Box 12">
              <a:extLst>
                <a:ext uri="{FF2B5EF4-FFF2-40B4-BE49-F238E27FC236}">
                  <a16:creationId xmlns:a16="http://schemas.microsoft.com/office/drawing/2014/main" id="{9C1F9E77-2AB0-EC63-82CE-E038AFFFD12F}"/>
                </a:ext>
              </a:extLst>
            </p:cNvPr>
            <p:cNvSpPr txBox="1">
              <a:spLocks noChangeArrowheads="1"/>
            </p:cNvSpPr>
            <p:nvPr/>
          </p:nvSpPr>
          <p:spPr bwMode="auto">
            <a:xfrm>
              <a:off x="195940" y="2115974"/>
              <a:ext cx="2313991" cy="99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extLst>
              <p:ext uri="{D42A27DB-BD31-4B8C-83A1-F6EECF244321}">
                <p14:modId xmlns:p14="http://schemas.microsoft.com/office/powerpoint/2010/main" val="1934981965"/>
              </p:ext>
            </p:extLst>
          </p:nvPr>
        </p:nvGraphicFramePr>
        <p:xfrm>
          <a:off x="322180" y="991753"/>
          <a:ext cx="8497741" cy="3531976"/>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09510">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40822">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40822">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40822">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99420" y="4523703"/>
            <a:ext cx="8674744" cy="1764329"/>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国に納める税金を「</a:t>
            </a:r>
            <a:r>
              <a:rPr lang="ja-JP" altLang="en-US" sz="1600" dirty="0">
                <a:solidFill>
                  <a:srgbClr val="005BAD"/>
                </a:solidFill>
                <a:latin typeface="HGPｺﾞｼｯｸE" panose="020B0900000000000000" pitchFamily="50" charset="-128"/>
                <a:ea typeface="HGPｺﾞｼｯｸE" panose="020B0900000000000000" pitchFamily="50" charset="-128"/>
              </a:rPr>
              <a:t>国税</a:t>
            </a:r>
            <a:r>
              <a:rPr lang="ja-JP" altLang="en-US" sz="1600" dirty="0">
                <a:latin typeface="HGPｺﾞｼｯｸM" panose="020B0600000000000000" pitchFamily="50" charset="-128"/>
                <a:ea typeface="HGPｺﾞｼｯｸM" panose="020B0600000000000000" pitchFamily="50" charset="-128"/>
              </a:rPr>
              <a:t>」、地方公共団体に納める税金を「</a:t>
            </a:r>
            <a:r>
              <a:rPr lang="ja-JP" altLang="en-US" sz="1600" dirty="0">
                <a:solidFill>
                  <a:srgbClr val="005BAD"/>
                </a:solidFill>
                <a:latin typeface="+mn-ea"/>
              </a:rPr>
              <a:t>地方税</a:t>
            </a:r>
            <a:r>
              <a:rPr lang="ja-JP" altLang="en-US" sz="1600" dirty="0">
                <a:latin typeface="HGPｺﾞｼｯｸM" panose="020B0600000000000000" pitchFamily="50" charset="-128"/>
                <a:ea typeface="HGPｺﾞｼｯｸM" panose="020B0600000000000000" pitchFamily="50" charset="-128"/>
              </a:rPr>
              <a:t>」といい、地方税はさらに「</a:t>
            </a:r>
            <a:r>
              <a:rPr lang="ja-JP" altLang="en-US" sz="1600" b="1" dirty="0">
                <a:solidFill>
                  <a:srgbClr val="0070C0"/>
                </a:solidFill>
                <a:latin typeface="+mn-ea"/>
              </a:rPr>
              <a:t>道府県税</a:t>
            </a:r>
            <a:r>
              <a:rPr lang="ja-JP" altLang="en-US" sz="1600" dirty="0">
                <a:latin typeface="HGPｺﾞｼｯｸM" panose="020B0600000000000000" pitchFamily="50" charset="-128"/>
                <a:ea typeface="HGPｺﾞｼｯｸM" panose="020B0600000000000000" pitchFamily="50" charset="-128"/>
              </a:rPr>
              <a:t>」と</a:t>
            </a:r>
            <a:r>
              <a:rPr lang="en-US" altLang="ja-JP" sz="1600" dirty="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a:t>
            </a:r>
            <a:r>
              <a:rPr lang="ja-JP" altLang="en-US" sz="1600" dirty="0">
                <a:solidFill>
                  <a:srgbClr val="005BAD"/>
                </a:solidFill>
                <a:latin typeface="+mn-ea"/>
              </a:rPr>
              <a:t>市町村税</a:t>
            </a:r>
            <a:r>
              <a:rPr lang="ja-JP" altLang="en-US" sz="1600" dirty="0">
                <a:latin typeface="HGPｺﾞｼｯｸM" panose="020B0600000000000000" pitchFamily="50" charset="-128"/>
                <a:ea typeface="HGPｺﾞｼｯｸM" panose="020B0600000000000000" pitchFamily="50" charset="-128"/>
              </a:rPr>
              <a:t>」に分けられます。</a:t>
            </a:r>
            <a:endParaRPr lang="ja-JP" altLang="en-US" sz="16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600" dirty="0">
                <a:solidFill>
                  <a:srgbClr val="005BAD"/>
                </a:solidFill>
                <a:latin typeface="+mn-ea"/>
              </a:rPr>
              <a:t>直接税</a:t>
            </a:r>
            <a:r>
              <a:rPr lang="ja-JP" altLang="en-US" sz="1600" dirty="0">
                <a:latin typeface="HGPｺﾞｼｯｸM" panose="020B0600000000000000" pitchFamily="50" charset="-128"/>
                <a:ea typeface="HGPｺﾞｼｯｸM" panose="020B0600000000000000" pitchFamily="50" charset="-128"/>
              </a:rPr>
              <a:t>」といい、税金を納める人と負担する人が異なる税金を 「</a:t>
            </a:r>
            <a:r>
              <a:rPr lang="ja-JP" altLang="en-US" sz="1600" dirty="0">
                <a:solidFill>
                  <a:srgbClr val="005BAD"/>
                </a:solidFill>
                <a:latin typeface="+mn-ea"/>
              </a:rPr>
              <a:t>間接税</a:t>
            </a:r>
            <a:r>
              <a:rPr lang="ja-JP" altLang="en-US" sz="16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17576" y="1441082"/>
            <a:ext cx="2257832" cy="554786"/>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79436" y="941134"/>
            <a:ext cx="1904688" cy="1064202"/>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452132"/>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100618" y="946278"/>
            <a:ext cx="2095445" cy="1039965"/>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600"/>
                                        <p:tgtEl>
                                          <p:spTgt spid="15"/>
                                        </p:tgtEl>
                                      </p:cBhvr>
                                    </p:animEffect>
                                    <p:anim calcmode="lin" valueType="num">
                                      <p:cBhvr>
                                        <p:cTn id="23" dur="600" fill="hold"/>
                                        <p:tgtEl>
                                          <p:spTgt spid="15"/>
                                        </p:tgtEl>
                                        <p:attrNameLst>
                                          <p:attrName>ppt_x</p:attrName>
                                        </p:attrNameLst>
                                      </p:cBhvr>
                                      <p:tavLst>
                                        <p:tav tm="0">
                                          <p:val>
                                            <p:strVal val="#ppt_x"/>
                                          </p:val>
                                        </p:tav>
                                        <p:tav tm="100000">
                                          <p:val>
                                            <p:strVal val="#ppt_x"/>
                                          </p:val>
                                        </p:tav>
                                      </p:tavLst>
                                    </p:anim>
                                    <p:anim calcmode="lin" valueType="num">
                                      <p:cBhvr>
                                        <p:cTn id="24"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wipe(left)">
                                      <p:cBhvr>
                                        <p:cTn id="29" dur="1750"/>
                                        <p:tgtEl>
                                          <p:spTgt spid="33">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wipe(left)">
                                      <p:cBhvr>
                                        <p:cTn id="32" dur="21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194203" y="1400548"/>
            <a:ext cx="2351926" cy="2601618"/>
            <a:chOff x="194203" y="1066180"/>
            <a:chExt cx="2351926"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194203" y="2905569"/>
              <a:ext cx="2351926" cy="744627"/>
            </a:xfrm>
            <a:prstGeom prst="rect">
              <a:avLst/>
            </a:prstGeom>
            <a:noFill/>
          </p:spPr>
          <p:txBody>
            <a:bodyPr wrap="none" rtlCol="0">
              <a:spAutoFit/>
            </a:bodyPr>
            <a:lstStyle/>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品物の金額</a:t>
              </a:r>
              <a:r>
                <a:rPr lang="en-US" altLang="ja-JP" sz="1400" b="0" i="0" u="none" strike="noStrike" dirty="0">
                  <a:effectLst/>
                  <a:latin typeface="HGPｺﾞｼｯｸE" panose="020B0900000000000000" pitchFamily="50" charset="-128"/>
                  <a:ea typeface="HGPｺﾞｼｯｸE" panose="020B0900000000000000" pitchFamily="50" charset="-128"/>
                </a:rPr>
                <a:t>1,000</a:t>
              </a:r>
              <a:r>
                <a:rPr lang="ja-JP" altLang="en-US" sz="14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消費税</a:t>
              </a:r>
              <a:r>
                <a:rPr lang="en-US" altLang="ja-JP" sz="1400" b="0" i="0" u="none" strike="noStrike" dirty="0">
                  <a:effectLst/>
                  <a:latin typeface="HGPｺﾞｼｯｸE" panose="020B0900000000000000" pitchFamily="50" charset="-128"/>
                  <a:ea typeface="HGPｺﾞｼｯｸE" panose="020B0900000000000000" pitchFamily="50" charset="-128"/>
                </a:rPr>
                <a:t>100</a:t>
              </a:r>
              <a:r>
                <a:rPr lang="ja-JP" altLang="en-US" sz="1400" b="0" i="0" u="none" strike="noStrike" dirty="0">
                  <a:effectLst/>
                  <a:latin typeface="HGPｺﾞｼｯｸE" panose="020B0900000000000000" pitchFamily="50" charset="-128"/>
                  <a:ea typeface="HGPｺﾞｼｯｸE" panose="020B0900000000000000" pitchFamily="50" charset="-128"/>
                </a:rPr>
                <a:t>円を</a:t>
              </a:r>
              <a:r>
                <a:rPr lang="ja-JP" altLang="en-US" sz="1400" dirty="0">
                  <a:latin typeface="HGPｺﾞｼｯｸE" panose="020B0900000000000000" pitchFamily="50" charset="-128"/>
                  <a:ea typeface="HGPｺﾞｼｯｸE" panose="020B0900000000000000" pitchFamily="50" charset="-128"/>
                </a:rPr>
                <a:t>支払う</a:t>
              </a:r>
              <a:r>
                <a:rPr lang="ja-JP" altLang="en-US" sz="1400" b="0" i="0" u="none" strike="noStrike" dirty="0">
                  <a:effectLst/>
                  <a:latin typeface="HGPｺﾞｼｯｸE" panose="020B0900000000000000" pitchFamily="50" charset="-128"/>
                  <a:ea typeface="HGPｺﾞｼｯｸE" panose="020B0900000000000000" pitchFamily="50" charset="-128"/>
                </a:rPr>
                <a:t>。</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消費税を</a:t>
              </a:r>
              <a:r>
                <a:rPr lang="ja-JP" altLang="en-US" sz="1200" dirty="0">
                  <a:latin typeface="HGPｺﾞｼｯｸE" panose="020B0900000000000000" pitchFamily="50" charset="-128"/>
                  <a:ea typeface="HGPｺﾞｼｯｸE" panose="020B0900000000000000" pitchFamily="50" charset="-128"/>
                </a:rPr>
                <a:t>負担する</a:t>
              </a:r>
              <a:r>
                <a:rPr lang="en-US" altLang="ja-JP" sz="1200" b="0" i="0" u="none" strike="noStrike" dirty="0">
                  <a:effectLst/>
                  <a:latin typeface="HGPｺﾞｼｯｸE" panose="020B0900000000000000" pitchFamily="50" charset="-128"/>
                  <a:ea typeface="HGPｺﾞｼｯｸE" panose="020B0900000000000000" pitchFamily="50" charset="-128"/>
                </a:rPr>
                <a:t>)</a:t>
              </a:r>
              <a:endParaRPr lang="ja-JP" altLang="en-US" sz="12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821" y="5252730"/>
            <a:ext cx="1184136" cy="1372153"/>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56972"/>
            <a:chOff x="3188676" y="3882453"/>
            <a:chExt cx="5775937" cy="956972"/>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21898" y="4252085"/>
              <a:ext cx="3638776" cy="587340"/>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国庫金</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en-US" altLang="ja-JP" sz="1400" b="0" i="0" u="none" strike="noStrike" dirty="0">
                  <a:effectLst/>
                  <a:latin typeface="HGPｺﾞｼｯｸE" panose="020B0900000000000000" pitchFamily="50" charset="-128"/>
                  <a:ea typeface="HGPｺﾞｼｯｸE" panose="020B0900000000000000" pitchFamily="50" charset="-128"/>
                </a:rPr>
                <a:t> </a:t>
              </a:r>
              <a:r>
                <a:rPr lang="ja-JP" altLang="en-US" sz="1400" b="0" i="0" u="none" strike="noStrike" dirty="0">
                  <a:effectLst/>
                  <a:latin typeface="HGPｺﾞｼｯｸE" panose="020B0900000000000000" pitchFamily="50" charset="-128"/>
                  <a:ea typeface="HGPｺﾞｼｯｸE" panose="020B0900000000000000" pitchFamily="50" charset="-128"/>
                </a:rPr>
                <a:t>として</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保管する。</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86754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７．８％</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867545" cy="369332"/>
            </a:xfrm>
            <a:prstGeom prst="rect">
              <a:avLst/>
            </a:prstGeom>
            <a:noFill/>
          </p:spPr>
          <p:txBody>
            <a:bodyPr wrap="none" rtlCol="0">
              <a:spAutoFit/>
            </a:bodyPr>
            <a:lstStyle/>
            <a:p>
              <a:pPr rtl="0">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２</a:t>
              </a:r>
              <a:r>
                <a:rPr lang="ja-JP" altLang="en-US" b="0" i="0" u="none" strike="noStrike" dirty="0">
                  <a:effectLst/>
                  <a:latin typeface="HGPｺﾞｼｯｸE" panose="020B0900000000000000" pitchFamily="50" charset="-128"/>
                  <a:ea typeface="HGPｺﾞｼｯｸE" panose="020B0900000000000000" pitchFamily="50" charset="-128"/>
                </a:rPr>
                <a:t>．２％</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386483" y="4108141"/>
            <a:ext cx="2724459" cy="1271756"/>
            <a:chOff x="933635" y="4335523"/>
            <a:chExt cx="2219823"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933635" y="433552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93391" y="4530453"/>
              <a:ext cx="2160067" cy="444085"/>
            </a:xfrm>
            <a:prstGeom prst="rect">
              <a:avLst/>
            </a:prstGeom>
            <a:noFill/>
          </p:spPr>
          <p:txBody>
            <a:bodyPr wrap="squar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6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40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410240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5267677" y="2930311"/>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left)">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500"/>
                                        <p:tgtEl>
                                          <p:spTgt spid="172"/>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up)">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500"/>
                                        <p:tgtEl>
                                          <p:spTgt spid="17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up)">
                                      <p:cBhvr>
                                        <p:cTn id="54" dur="500"/>
                                        <p:tgtEl>
                                          <p:spTgt spid="1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fade">
                                      <p:cBhvr>
                                        <p:cTn id="63" dur="500"/>
                                        <p:tgtEl>
                                          <p:spTgt spid="174"/>
                                        </p:tgtEl>
                                      </p:cBhvr>
                                    </p:animEffect>
                                  </p:childTnLst>
                                </p:cTn>
                              </p:par>
                              <p:par>
                                <p:cTn id="64" presetID="10"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216632" y="848728"/>
            <a:ext cx="2419252" cy="400110"/>
          </a:xfrm>
          <a:prstGeom prst="rect">
            <a:avLst/>
          </a:prstGeom>
          <a:noFill/>
        </p:spPr>
        <p:txBody>
          <a:bodyPr wrap="none" rtlCol="0">
            <a:spAutoFit/>
          </a:bodyPr>
          <a:lstStyle/>
          <a:p>
            <a:pPr>
              <a:spcBef>
                <a:spcPts val="0"/>
              </a:spcBef>
              <a:spcAft>
                <a:spcPts val="500"/>
              </a:spcAft>
            </a:pPr>
            <a:r>
              <a:rPr lang="ja-JP" altLang="en-US" sz="20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129211" y="1257363"/>
            <a:ext cx="830481" cy="9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23851" y="1129865"/>
            <a:ext cx="832036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公共サービス</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」や</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公共施設</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41184" y="2647308"/>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5923896" y="2739419"/>
            <a:ext cx="2447883" cy="547009"/>
            <a:chOff x="6132843" y="2713461"/>
            <a:chExt cx="2447883"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132843" y="274112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541155" y="2812868"/>
            <a:ext cx="4901122" cy="672251"/>
            <a:chOff x="704970" y="2786910"/>
            <a:chExt cx="4591217" cy="672251"/>
          </a:xfrm>
        </p:grpSpPr>
        <p:sp>
          <p:nvSpPr>
            <p:cNvPr id="6178" name="Rectangle 45"/>
            <p:cNvSpPr>
              <a:spLocks noChangeArrowheads="1"/>
            </p:cNvSpPr>
            <p:nvPr/>
          </p:nvSpPr>
          <p:spPr bwMode="auto">
            <a:xfrm>
              <a:off x="2390020" y="2858227"/>
              <a:ext cx="2906167" cy="60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1999361" y="3669522"/>
            <a:ext cx="1633433" cy="2301821"/>
            <a:chOff x="410416" y="3669522"/>
            <a:chExt cx="1633433"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10416" y="4482915"/>
              <a:ext cx="1633433"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4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6,002</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２</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20,910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14101" y="3669522"/>
            <a:ext cx="1777830" cy="2357041"/>
            <a:chOff x="3514101" y="3669522"/>
            <a:chExt cx="1777830" cy="2357041"/>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14101" y="4452857"/>
              <a:ext cx="1777830"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6,837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lang="ja-JP" altLang="en-US" sz="1200" b="1" baseline="30000" dirty="0">
                  <a:latin typeface="HGPｺﾞｼｯｸM" panose="020B0600000000000000" pitchFamily="50" charset="-128"/>
                  <a:ea typeface="HGPｺﾞｼｯｸM" panose="020B0600000000000000" pitchFamily="50" charset="-128"/>
                </a:rPr>
                <a:t>３</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141,530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7176" y="3669522"/>
            <a:ext cx="1633437" cy="2310765"/>
            <a:chOff x="1996375" y="3669522"/>
            <a:chExt cx="1633437" cy="2310765"/>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96375" y="4491859"/>
              <a:ext cx="16334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4,456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１</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43,792</a:t>
              </a:r>
              <a:r>
                <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315808" y="3669522"/>
            <a:ext cx="2263717" cy="1813703"/>
            <a:chOff x="5315808" y="3669522"/>
            <a:chExt cx="2263717" cy="1813703"/>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315808" y="4443499"/>
              <a:ext cx="2263717"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200" dirty="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6,721</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200" b="1" baseline="30000" dirty="0">
                  <a:solidFill>
                    <a:srgbClr val="000000"/>
                  </a:solidFill>
                  <a:latin typeface="HGPｺﾞｼｯｸM" panose="020B0600000000000000" pitchFamily="50" charset="-128"/>
                  <a:ea typeface="HGPｺﾞｼｯｸM" panose="020B0600000000000000" pitchFamily="50" charset="-128"/>
                </a:rPr>
                <a:t>４</a:t>
              </a:r>
              <a:endParaRPr kumimoji="1" lang="zh-TW"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73</a:t>
              </a:r>
              <a:r>
                <a:rPr kumimoji="1" lang="en-US" altLang="ja-JP" sz="1400" b="1" dirty="0">
                  <a:latin typeface="HGPｺﾞｼｯｸM" panose="020B0600000000000000" pitchFamily="50" charset="-128"/>
                  <a:ea typeface="HGPｺﾞｼｯｸM" panose="020B0600000000000000" pitchFamily="50" charset="-128"/>
                </a:rPr>
                <a:t>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zh-TW"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418111" y="6305304"/>
            <a:ext cx="7405073" cy="511918"/>
            <a:chOff x="407658" y="6318359"/>
            <a:chExt cx="6551829"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407658" y="6318359"/>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900" dirty="0">
                  <a:solidFill>
                    <a:schemeClr val="tx1"/>
                  </a:solidFill>
                  <a:latin typeface="+mn-ea"/>
                </a:rPr>
                <a:t>※</a:t>
              </a:r>
              <a:r>
                <a:rPr lang="ja-JP" altLang="en-US" sz="900" dirty="0">
                  <a:solidFill>
                    <a:schemeClr val="tx1"/>
                  </a:solidFill>
                  <a:latin typeface="+mn-ea"/>
                </a:rPr>
                <a:t>１・２　出所：総務省「令和７年版地方財政白書」　　　</a:t>
              </a:r>
              <a:endParaRPr lang="en-US" altLang="ja-JP" sz="900" dirty="0">
                <a:solidFill>
                  <a:schemeClr val="tx1"/>
                </a:solidFill>
                <a:latin typeface="+mn-ea"/>
              </a:endParaRPr>
            </a:p>
            <a:p>
              <a:pPr>
                <a:lnSpc>
                  <a:spcPct val="130000"/>
                </a:lnSpc>
              </a:pPr>
              <a:r>
                <a:rPr lang="en-US" altLang="ja-JP" sz="900" dirty="0">
                  <a:solidFill>
                    <a:schemeClr val="tx1"/>
                  </a:solidFill>
                  <a:latin typeface="+mn-ea"/>
                </a:rPr>
                <a:t>※</a:t>
              </a:r>
              <a:r>
                <a:rPr lang="ja-JP" altLang="en-US" sz="900" dirty="0">
                  <a:solidFill>
                    <a:schemeClr val="tx1"/>
                  </a:solidFill>
                  <a:latin typeface="+mn-ea"/>
                </a:rPr>
                <a:t>３　出所：厚生労働省「令和４（</a:t>
              </a:r>
              <a:r>
                <a:rPr lang="en-US" altLang="ja-JP" sz="900" dirty="0">
                  <a:solidFill>
                    <a:schemeClr val="tx1"/>
                  </a:solidFill>
                  <a:latin typeface="+mn-ea"/>
                </a:rPr>
                <a:t>2022</a:t>
              </a:r>
              <a:r>
                <a:rPr lang="ja-JP" altLang="en-US" sz="9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21207" y="6350628"/>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900" dirty="0">
                  <a:solidFill>
                    <a:schemeClr val="tx1"/>
                  </a:solidFill>
                  <a:latin typeface="+mn-ea"/>
                </a:rPr>
                <a:t>※</a:t>
              </a:r>
              <a:r>
                <a:rPr lang="ja-JP" altLang="en-US" sz="900" dirty="0">
                  <a:solidFill>
                    <a:schemeClr val="tx1"/>
                  </a:solidFill>
                  <a:latin typeface="+mn-ea"/>
                </a:rPr>
                <a:t>４・５　出所：財務省</a:t>
              </a:r>
              <a:r>
                <a:rPr lang="en-US" altLang="ja-JP" sz="900" dirty="0">
                  <a:solidFill>
                    <a:schemeClr val="tx1"/>
                  </a:solidFill>
                  <a:latin typeface="+mn-ea"/>
                </a:rPr>
                <a:t>｢</a:t>
              </a:r>
              <a:r>
                <a:rPr lang="ja-JP" altLang="en-US" sz="900" dirty="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23851" y="692073"/>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20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20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par>
                                <p:cTn id="28" presetID="42" presetClass="entr" presetSubtype="0" fill="hold" nodeType="withEffect">
                                  <p:stCondLst>
                                    <p:cond delay="0"/>
                                  </p:stCondLst>
                                  <p:childTnLst>
                                    <p:set>
                                      <p:cBhvr>
                                        <p:cTn id="29" dur="1" fill="hold">
                                          <p:stCondLst>
                                            <p:cond delay="0"/>
                                          </p:stCondLst>
                                        </p:cTn>
                                        <p:tgtEl>
                                          <p:spTgt spid="6182"/>
                                        </p:tgtEl>
                                        <p:attrNameLst>
                                          <p:attrName>style.visibility</p:attrName>
                                        </p:attrNameLst>
                                      </p:cBhvr>
                                      <p:to>
                                        <p:strVal val="visible"/>
                                      </p:to>
                                    </p:set>
                                    <p:animEffect transition="in" filter="fade">
                                      <p:cBhvr>
                                        <p:cTn id="30" dur="600"/>
                                        <p:tgtEl>
                                          <p:spTgt spid="6182"/>
                                        </p:tgtEl>
                                      </p:cBhvr>
                                    </p:animEffect>
                                    <p:anim calcmode="lin" valueType="num">
                                      <p:cBhvr>
                                        <p:cTn id="31" dur="600" fill="hold"/>
                                        <p:tgtEl>
                                          <p:spTgt spid="6182"/>
                                        </p:tgtEl>
                                        <p:attrNameLst>
                                          <p:attrName>ppt_x</p:attrName>
                                        </p:attrNameLst>
                                      </p:cBhvr>
                                      <p:tavLst>
                                        <p:tav tm="0">
                                          <p:val>
                                            <p:strVal val="#ppt_x"/>
                                          </p:val>
                                        </p:tav>
                                        <p:tav tm="100000">
                                          <p:val>
                                            <p:strVal val="#ppt_x"/>
                                          </p:val>
                                        </p:tav>
                                      </p:tavLst>
                                    </p:anim>
                                    <p:anim calcmode="lin" valueType="num">
                                      <p:cBhvr>
                                        <p:cTn id="32" dur="600" fill="hold"/>
                                        <p:tgtEl>
                                          <p:spTgt spid="618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wipe(left)">
                                      <p:cBhvr>
                                        <p:cTn id="38" dur="1250"/>
                                        <p:tgtEl>
                                          <p:spTgt spid="6160"/>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22" presetClass="entr" presetSubtype="8" fill="hold" nodeType="withEffect">
                                  <p:stCondLst>
                                    <p:cond delay="0"/>
                                  </p:stCondLst>
                                  <p:childTnLst>
                                    <p:set>
                                      <p:cBhvr>
                                        <p:cTn id="58" dur="1" fill="hold">
                                          <p:stCondLst>
                                            <p:cond delay="0"/>
                                          </p:stCondLst>
                                        </p:cTn>
                                        <p:tgtEl>
                                          <p:spTgt spid="6157"/>
                                        </p:tgtEl>
                                        <p:attrNameLst>
                                          <p:attrName>style.visibility</p:attrName>
                                        </p:attrNameLst>
                                      </p:cBhvr>
                                      <p:to>
                                        <p:strVal val="visible"/>
                                      </p:to>
                                    </p:set>
                                    <p:animEffect transition="in" filter="wipe(left)">
                                      <p:cBhvr>
                                        <p:cTn id="59" dur="900"/>
                                        <p:tgtEl>
                                          <p:spTgt spid="6157"/>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6151"/>
                                        </p:tgtEl>
                                        <p:attrNameLst>
                                          <p:attrName>style.visibility</p:attrName>
                                        </p:attrNameLst>
                                      </p:cBhvr>
                                      <p:to>
                                        <p:strVal val="visible"/>
                                      </p:to>
                                    </p:set>
                                    <p:animEffect transition="in" filter="fade">
                                      <p:cBhvr>
                                        <p:cTn id="65" dur="500"/>
                                        <p:tgtEl>
                                          <p:spTgt spid="6151"/>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12" name="グループ化 11">
            <a:extLst>
              <a:ext uri="{FF2B5EF4-FFF2-40B4-BE49-F238E27FC236}">
                <a16:creationId xmlns:a16="http://schemas.microsoft.com/office/drawing/2014/main" id="{19852D70-CA39-AEDD-BE06-06DCF8CA48E4}"/>
              </a:ext>
            </a:extLst>
          </p:cNvPr>
          <p:cNvGrpSpPr/>
          <p:nvPr/>
        </p:nvGrpSpPr>
        <p:grpSpPr>
          <a:xfrm>
            <a:off x="6074925" y="1738614"/>
            <a:ext cx="2247847" cy="3683156"/>
            <a:chOff x="6074925" y="1738614"/>
            <a:chExt cx="2247847" cy="3683156"/>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gr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127,000</a:t>
            </a:r>
            <a:r>
              <a:rPr kumimoji="1" lang="zh-TW" altLang="en-US" sz="2000" spc="-30" dirty="0">
                <a:latin typeface="+mn-ea"/>
                <a:ea typeface="+mn-ea"/>
              </a:rPr>
              <a:t>円</a:t>
            </a:r>
            <a:endParaRPr kumimoji="1" lang="zh-TW" altLang="en-US" sz="2200" spc="-30" dirty="0">
              <a:latin typeface="+mn-ea"/>
              <a:ea typeface="+mn-ea"/>
            </a:endParaRP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1,086,000</a:t>
            </a:r>
            <a:r>
              <a:rPr kumimoji="1" lang="zh-TW" altLang="en-US" sz="2000" spc="-30" dirty="0">
                <a:latin typeface="+mn-ea"/>
                <a:ea typeface="+mn-ea"/>
              </a:rPr>
              <a:t>円</a:t>
            </a:r>
            <a:endParaRPr kumimoji="1" lang="zh-TW" altLang="en-US" sz="2200" spc="-30" dirty="0">
              <a:latin typeface="+mn-ea"/>
              <a:ea typeface="+mn-ea"/>
            </a:endParaRP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941,000</a:t>
            </a:r>
            <a:r>
              <a:rPr kumimoji="1" lang="zh-TW" altLang="en-US" sz="2000" spc="-30" dirty="0">
                <a:latin typeface="+mn-ea"/>
                <a:ea typeface="+mn-ea"/>
              </a:rPr>
              <a:t>円</a:t>
            </a:r>
            <a:endParaRPr kumimoji="1" lang="zh-TW" altLang="en-US" sz="2200" spc="-30" dirty="0">
              <a:latin typeface="+mn-ea"/>
              <a:ea typeface="+mn-ea"/>
            </a:endParaRPr>
          </a:p>
        </p:txBody>
      </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021820" y="1025387"/>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grpSp>
        <p:nvGrpSpPr>
          <p:cNvPr id="13" name="グループ化 12">
            <a:extLst>
              <a:ext uri="{FF2B5EF4-FFF2-40B4-BE49-F238E27FC236}">
                <a16:creationId xmlns:a16="http://schemas.microsoft.com/office/drawing/2014/main" id="{DFB09643-E625-ADA7-E62A-F486E3EA9967}"/>
              </a:ext>
            </a:extLst>
          </p:cNvPr>
          <p:cNvGrpSpPr/>
          <p:nvPr/>
        </p:nvGrpSpPr>
        <p:grpSpPr>
          <a:xfrm>
            <a:off x="3521508" y="2121418"/>
            <a:ext cx="2247847" cy="3300330"/>
            <a:chOff x="3424782" y="2121440"/>
            <a:chExt cx="2247847" cy="3300330"/>
          </a:xfrm>
        </p:grpSpPr>
        <p:pic>
          <p:nvPicPr>
            <p:cNvPr id="14" name="図 13">
              <a:extLst>
                <a:ext uri="{FF2B5EF4-FFF2-40B4-BE49-F238E27FC236}">
                  <a16:creationId xmlns:a16="http://schemas.microsoft.com/office/drawing/2014/main" id="{2202103F-89B4-008A-5562-7A3081DC6B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15" name="四角形: 角を丸くする 14">
              <a:extLst>
                <a:ext uri="{FF2B5EF4-FFF2-40B4-BE49-F238E27FC236}">
                  <a16:creationId xmlns:a16="http://schemas.microsoft.com/office/drawing/2014/main" id="{04239461-B25D-9AE1-D90E-2E1E63EFAF93}"/>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grpSp>
      <p:grpSp>
        <p:nvGrpSpPr>
          <p:cNvPr id="16" name="グループ化 15">
            <a:extLst>
              <a:ext uri="{FF2B5EF4-FFF2-40B4-BE49-F238E27FC236}">
                <a16:creationId xmlns:a16="http://schemas.microsoft.com/office/drawing/2014/main" id="{F6BC8CB2-440A-C01A-7F1E-9FB22C1B0DF5}"/>
              </a:ext>
            </a:extLst>
          </p:cNvPr>
          <p:cNvGrpSpPr/>
          <p:nvPr/>
        </p:nvGrpSpPr>
        <p:grpSpPr>
          <a:xfrm>
            <a:off x="960804" y="2843282"/>
            <a:ext cx="2247847" cy="2578466"/>
            <a:chOff x="774639" y="2843304"/>
            <a:chExt cx="2247847" cy="2578466"/>
          </a:xfrm>
        </p:grpSpPr>
        <p:pic>
          <p:nvPicPr>
            <p:cNvPr id="17" name="図 16">
              <a:extLst>
                <a:ext uri="{FF2B5EF4-FFF2-40B4-BE49-F238E27FC236}">
                  <a16:creationId xmlns:a16="http://schemas.microsoft.com/office/drawing/2014/main" id="{7E671476-05EA-589E-2109-962A5FE1B8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18" name="四角形: 角を丸くする 17">
              <a:extLst>
                <a:ext uri="{FF2B5EF4-FFF2-40B4-BE49-F238E27FC236}">
                  <a16:creationId xmlns:a16="http://schemas.microsoft.com/office/drawing/2014/main" id="{8E1583CF-C49F-B134-47B6-2451CC7E3584}"/>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gr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2" grpId="0"/>
      <p:bldP spid="39" grpId="0"/>
      <p:bldP spid="3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769510" cy="821924"/>
            <a:chOff x="1824106" y="1238551"/>
            <a:chExt cx="159370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593706" cy="443711"/>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いろんなところで税金が</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115758" y="1458215"/>
            <a:ext cx="1672292" cy="821924"/>
            <a:chOff x="240030" y="1238551"/>
            <a:chExt cx="1548020"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508746" cy="625812"/>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税金って本当に</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わたしたちの生活には</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240030" y="902886"/>
            <a:ext cx="3557384" cy="461665"/>
          </a:xfrm>
          <a:prstGeom prst="rect">
            <a:avLst/>
          </a:prstGeom>
          <a:noFill/>
        </p:spPr>
        <p:txBody>
          <a:bodyPr wrap="none" rtlCol="0">
            <a:spAutoFit/>
          </a:bodyPr>
          <a:lstStyle/>
          <a:p>
            <a:pP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802009"/>
            <a:ext cx="9079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3600" dirty="0">
                <a:solidFill>
                  <a:prstClr val="black"/>
                </a:solidFill>
                <a:latin typeface="+mn-ea"/>
                <a:ea typeface="+mn-ea"/>
              </a:rPr>
              <a:t>納税の義務は</a:t>
            </a:r>
            <a:r>
              <a:rPr lang="ja-JP" altLang="en-US" sz="3600" dirty="0">
                <a:solidFill>
                  <a:srgbClr val="FF0000"/>
                </a:solidFill>
                <a:latin typeface="+mn-ea"/>
                <a:ea typeface="+mn-ea"/>
              </a:rPr>
              <a:t>憲法</a:t>
            </a:r>
            <a:r>
              <a:rPr lang="ja-JP" altLang="en-US" sz="3600" dirty="0">
                <a:solidFill>
                  <a:prstClr val="black"/>
                </a:solidFill>
                <a:latin typeface="+mn-ea"/>
                <a:ea typeface="+mn-ea"/>
              </a:rPr>
              <a:t>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18778" y="1635084"/>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spc="120" dirty="0">
                  <a:solidFill>
                    <a:schemeClr val="bg1"/>
                  </a:solidFill>
                  <a:latin typeface="+mn-ea"/>
                  <a:ea typeface="+mn-ea"/>
                </a:rPr>
                <a:t>日本国憲法</a:t>
              </a:r>
              <a:endParaRPr lang="en-US" altLang="ja-JP" sz="20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spc="120" normalizeH="0" baseline="0" dirty="0">
                  <a:ln>
                    <a:noFill/>
                  </a:ln>
                  <a:solidFill>
                    <a:schemeClr val="bg1"/>
                  </a:solidFill>
                  <a:effectLst/>
                  <a:latin typeface="+mn-ea"/>
                  <a:ea typeface="+mn-ea"/>
                </a:rPr>
                <a:t>第</a:t>
              </a:r>
              <a:r>
                <a:rPr kumimoji="1" lang="ja-JP" altLang="en-US" sz="2000" b="0" i="0" u="none" strike="noStrike" cap="none" spc="120" normalizeH="0" baseline="0" dirty="0">
                  <a:ln>
                    <a:noFill/>
                  </a:ln>
                  <a:solidFill>
                    <a:schemeClr val="bg1"/>
                  </a:solidFill>
                  <a:effectLst/>
                  <a:latin typeface="+mn-ea"/>
                  <a:ea typeface="+mn-ea"/>
                </a:rPr>
                <a:t>３０</a:t>
              </a:r>
              <a:r>
                <a:rPr kumimoji="1" lang="ja-JP" altLang="en-US" b="0" i="0" u="none" strike="noStrike" cap="none" spc="120" normalizeH="0" baseline="0" dirty="0">
                  <a:ln>
                    <a:noFill/>
                  </a:ln>
                  <a:solidFill>
                    <a:schemeClr val="bg1"/>
                  </a:solidFill>
                  <a:effectLst/>
                  <a:latin typeface="+mn-ea"/>
                  <a:ea typeface="+mn-ea"/>
                </a:rPr>
                <a:t>条</a:t>
              </a:r>
              <a:endParaRPr kumimoji="1" lang="ja-JP" altLang="en-US" sz="20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543509" y="1735283"/>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02898" y="2775775"/>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3857314" y="5445574"/>
            <a:ext cx="4858294" cy="639766"/>
          </a:xfrm>
          <a:prstGeom prst="rect">
            <a:avLst/>
          </a:prstGeom>
          <a:noFill/>
          <a:ln>
            <a:noFill/>
          </a:ln>
          <a:effectLst/>
        </p:spPr>
        <p:txBody>
          <a:bodyPr wrap="none" anchor="ctr"/>
          <a:lstStyle/>
          <a:p>
            <a:pPr algn="ctr">
              <a:spcBef>
                <a:spcPts val="0"/>
              </a:spcBef>
              <a:spcAft>
                <a:spcPts val="500"/>
              </a:spcAft>
            </a:pPr>
            <a:r>
              <a:rPr lang="ja-JP" altLang="en-US" sz="2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24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国民の</a:t>
              </a:r>
              <a:r>
                <a:rPr lang="ja-JP" altLang="en-US" sz="2800" b="1"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24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公平感とは？？</a:t>
              </a:r>
              <a:endParaRPr lang="en-US" altLang="ja-JP" sz="24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600"/>
                                        <p:tgtEl>
                                          <p:spTgt spid="4"/>
                                        </p:tgtEl>
                                      </p:cBhvr>
                                    </p:animEffect>
                                    <p:anim calcmode="lin" valueType="num">
                                      <p:cBhvr>
                                        <p:cTn id="21" dur="600" fill="hold"/>
                                        <p:tgtEl>
                                          <p:spTgt spid="4"/>
                                        </p:tgtEl>
                                        <p:attrNameLst>
                                          <p:attrName>ppt_x</p:attrName>
                                        </p:attrNameLst>
                                      </p:cBhvr>
                                      <p:tavLst>
                                        <p:tav tm="0">
                                          <p:val>
                                            <p:strVal val="#ppt_x"/>
                                          </p:val>
                                        </p:tav>
                                        <p:tav tm="100000">
                                          <p:val>
                                            <p:strVal val="#ppt_x"/>
                                          </p:val>
                                        </p:tav>
                                      </p:tavLst>
                                    </p:anim>
                                    <p:anim calcmode="lin" valueType="num">
                                      <p:cBhvr>
                                        <p:cTn id="22" dur="6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6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600"/>
                                        <p:tgtEl>
                                          <p:spTgt spid="9"/>
                                        </p:tgtEl>
                                      </p:cBhvr>
                                    </p:animEffect>
                                    <p:anim calcmode="lin" valueType="num">
                                      <p:cBhvr>
                                        <p:cTn id="32" dur="600" fill="hold"/>
                                        <p:tgtEl>
                                          <p:spTgt spid="9"/>
                                        </p:tgtEl>
                                        <p:attrNameLst>
                                          <p:attrName>ppt_x</p:attrName>
                                        </p:attrNameLst>
                                      </p:cBhvr>
                                      <p:tavLst>
                                        <p:tav tm="0">
                                          <p:val>
                                            <p:strVal val="#ppt_x"/>
                                          </p:val>
                                        </p:tav>
                                        <p:tav tm="100000">
                                          <p:val>
                                            <p:strVal val="#ppt_x"/>
                                          </p:val>
                                        </p:tav>
                                      </p:tavLst>
                                    </p:anim>
                                    <p:anim calcmode="lin" valueType="num">
                                      <p:cBhvr>
                                        <p:cTn id="33" dur="6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1100"/>
                            </p:stCondLst>
                            <p:childTnLst>
                              <p:par>
                                <p:cTn id="39" presetID="32" presetClass="emph" presetSubtype="0" fill="hold" nodeType="afterEffect">
                                  <p:stCondLst>
                                    <p:cond delay="0"/>
                                  </p:stCondLst>
                                  <p:childTnLst>
                                    <p:animRot by="120000">
                                      <p:cBhvr>
                                        <p:cTn id="40" dur="50" fill="hold">
                                          <p:stCondLst>
                                            <p:cond delay="0"/>
                                          </p:stCondLst>
                                        </p:cTn>
                                        <p:tgtEl>
                                          <p:spTgt spid="9"/>
                                        </p:tgtEl>
                                        <p:attrNameLst>
                                          <p:attrName>r</p:attrName>
                                        </p:attrNameLst>
                                      </p:cBhvr>
                                    </p:animRot>
                                    <p:animRot by="-240000">
                                      <p:cBhvr>
                                        <p:cTn id="41" dur="100" fill="hold">
                                          <p:stCondLst>
                                            <p:cond delay="100"/>
                                          </p:stCondLst>
                                        </p:cTn>
                                        <p:tgtEl>
                                          <p:spTgt spid="9"/>
                                        </p:tgtEl>
                                        <p:attrNameLst>
                                          <p:attrName>r</p:attrName>
                                        </p:attrNameLst>
                                      </p:cBhvr>
                                    </p:animRot>
                                    <p:animRot by="240000">
                                      <p:cBhvr>
                                        <p:cTn id="42" dur="100" fill="hold">
                                          <p:stCondLst>
                                            <p:cond delay="200"/>
                                          </p:stCondLst>
                                        </p:cTn>
                                        <p:tgtEl>
                                          <p:spTgt spid="9"/>
                                        </p:tgtEl>
                                        <p:attrNameLst>
                                          <p:attrName>r</p:attrName>
                                        </p:attrNameLst>
                                      </p:cBhvr>
                                    </p:animRot>
                                    <p:animRot by="-240000">
                                      <p:cBhvr>
                                        <p:cTn id="43" dur="100" fill="hold">
                                          <p:stCondLst>
                                            <p:cond delay="300"/>
                                          </p:stCondLst>
                                        </p:cTn>
                                        <p:tgtEl>
                                          <p:spTgt spid="9"/>
                                        </p:tgtEl>
                                        <p:attrNameLst>
                                          <p:attrName>r</p:attrName>
                                        </p:attrNameLst>
                                      </p:cBhvr>
                                    </p:animRot>
                                    <p:animRot by="120000">
                                      <p:cBhvr>
                                        <p:cTn id="44" dur="100" fill="hold">
                                          <p:stCondLst>
                                            <p:cond delay="400"/>
                                          </p:stCondLst>
                                        </p:cTn>
                                        <p:tgtEl>
                                          <p:spTgt spid="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26" presetClass="emph" presetSubtype="0" fill="hold" grpId="0" nodeType="afterEffect">
                                  <p:stCondLst>
                                    <p:cond delay="300"/>
                                  </p:stCondLst>
                                  <p:childTnLst>
                                    <p:animEffect transition="out" filter="fade">
                                      <p:cBhvr>
                                        <p:cTn id="52" dur="600" tmFilter="0, 0; .2, .5; .8, .5; 1, 0"/>
                                        <p:tgtEl>
                                          <p:spTgt spid="6"/>
                                        </p:tgtEl>
                                      </p:cBhvr>
                                    </p:animEffect>
                                    <p:animScale>
                                      <p:cBhvr>
                                        <p:cTn id="53"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8AAD9-E590-4290-A363-413F466E722A}">
  <ds:schemaRefs>
    <ds:schemaRef ds:uri="http://www.w3.org/XML/1998/namespace"/>
    <ds:schemaRef ds:uri="http://purl.org/dc/elements/1.1/"/>
    <ds:schemaRef ds:uri="http://schemas.openxmlformats.org/package/2006/metadata/core-properties"/>
    <ds:schemaRef ds:uri="8fe4d1f7-9dac-473b-bde5-951e1cbc35f9"/>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3164</Words>
  <Application>Microsoft Office PowerPoint</Application>
  <PresentationFormat>画面に合わせる (4:3)</PresentationFormat>
  <Paragraphs>534</Paragraphs>
  <Slides>25</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HGPｺﾞｼｯｸM</vt:lpstr>
      <vt:lpstr>Arial</vt:lpstr>
      <vt:lpstr>HGPｺﾞｼｯｸE</vt:lpstr>
      <vt:lpstr>HGP創英角ｺﾞｼｯｸUB</vt:lpstr>
      <vt:lpstr>Wingdings</vt:lpstr>
      <vt:lpstr>ＭＳ Ｐゴシック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2026-04-02T01:59:54Z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