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30"/>
  </p:notesMasterIdLst>
  <p:handoutMasterIdLst>
    <p:handoutMasterId r:id="rId31"/>
  </p:handoutMasterIdLst>
  <p:sldIdLst>
    <p:sldId id="1184" r:id="rId5"/>
    <p:sldId id="1169" r:id="rId6"/>
    <p:sldId id="305" r:id="rId7"/>
    <p:sldId id="1172" r:id="rId8"/>
    <p:sldId id="1176" r:id="rId9"/>
    <p:sldId id="1191" r:id="rId10"/>
    <p:sldId id="1192" r:id="rId11"/>
    <p:sldId id="1170" r:id="rId12"/>
    <p:sldId id="483" r:id="rId13"/>
    <p:sldId id="1174" r:id="rId14"/>
    <p:sldId id="1175" r:id="rId15"/>
    <p:sldId id="303" r:id="rId16"/>
    <p:sldId id="1178" r:id="rId17"/>
    <p:sldId id="1188" r:id="rId18"/>
    <p:sldId id="1194" r:id="rId19"/>
    <p:sldId id="1196" r:id="rId20"/>
    <p:sldId id="1206" r:id="rId21"/>
    <p:sldId id="1205" r:id="rId22"/>
    <p:sldId id="1198" r:id="rId23"/>
    <p:sldId id="1204" r:id="rId24"/>
    <p:sldId id="1203" r:id="rId25"/>
    <p:sldId id="1185" r:id="rId26"/>
    <p:sldId id="1186" r:id="rId27"/>
    <p:sldId id="328" r:id="rId28"/>
    <p:sldId id="1173" r:id="rId29"/>
  </p:sldIdLst>
  <p:sldSz cx="9144000" cy="6858000" type="screen4x3"/>
  <p:notesSz cx="6735763" cy="9866313"/>
  <p:embeddedFontLst>
    <p:embeddedFont>
      <p:font typeface="HGPｺﾞｼｯｸE" panose="020B0900000000000000" pitchFamily="50" charset="-128"/>
      <p:regular r:id="rId32"/>
    </p:embeddedFont>
    <p:embeddedFont>
      <p:font typeface="HGPｺﾞｼｯｸM" panose="020B0600000000000000" pitchFamily="50" charset="-128"/>
      <p:regular r:id="rId33"/>
    </p:embeddedFont>
    <p:embeddedFont>
      <p:font typeface="HGP創英角ｺﾞｼｯｸUB" panose="020B0900000000000000" pitchFamily="50" charset="-128"/>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212"/>
    <a:srgbClr val="005BAD"/>
    <a:srgbClr val="9B4D0D"/>
    <a:srgbClr val="FF66CC"/>
    <a:srgbClr val="FF99CC"/>
    <a:srgbClr val="FF7C80"/>
    <a:srgbClr val="E83030"/>
    <a:srgbClr val="EE3030"/>
    <a:srgbClr val="E6E6E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9D0E4E-28FF-4ACA-AAB8-ADD6FEA8399C}" v="1" dt="2026-04-02T02:03:58.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69" autoAdjust="0"/>
    <p:restoredTop sz="94129" autoAdjust="0"/>
  </p:normalViewPr>
  <p:slideViewPr>
    <p:cSldViewPr snapToGrid="0">
      <p:cViewPr varScale="1">
        <p:scale>
          <a:sx n="66" d="100"/>
          <a:sy n="66" d="100"/>
        </p:scale>
        <p:origin x="992" y="36"/>
      </p:cViewPr>
      <p:guideLst>
        <p:guide orient="horz"/>
        <p:guide pos="5760"/>
      </p:guideLst>
    </p:cSldViewPr>
  </p:slideViewPr>
  <p:notesTextViewPr>
    <p:cViewPr>
      <p:scale>
        <a:sx n="1" d="1"/>
        <a:sy n="1" d="1"/>
      </p:scale>
      <p:origin x="0" y="0"/>
    </p:cViewPr>
  </p:notesTextViewPr>
  <p:notesViewPr>
    <p:cSldViewPr snapToGrid="0">
      <p:cViewPr varScale="1">
        <p:scale>
          <a:sx n="79" d="100"/>
          <a:sy n="79" d="100"/>
        </p:scale>
        <p:origin x="24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spPr>
            <a:solidFill>
              <a:srgbClr val="5394E3"/>
            </a:solidFill>
            <a:ln>
              <a:noFill/>
            </a:ln>
            <a:effectLst/>
          </c:spPr>
          <c:invertIfNegative val="0"/>
          <c:val>
            <c:numRef>
              <c:f>Sheet1!$B$2:$B$3</c:f>
              <c:numCache>
                <c:formatCode>General</c:formatCode>
                <c:ptCount val="2"/>
                <c:pt idx="0">
                  <c:v>60.6</c:v>
                </c:pt>
                <c:pt idx="1">
                  <c:v>86.6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2024</c:v>
                      </c:pt>
                    </c:numCache>
                  </c:numRef>
                </c15:cat>
              </c15:filteredCategoryTitle>
            </c:ext>
            <c:ext xmlns:c16="http://schemas.microsoft.com/office/drawing/2014/chart" uri="{C3380CC4-5D6E-409C-BE32-E72D297353CC}">
              <c16:uniqueId val="{00000000-8178-49FB-89E2-64F2CEE98FFA}"/>
            </c:ext>
          </c:extLst>
        </c:ser>
        <c:ser>
          <c:idx val="1"/>
          <c:order val="1"/>
          <c:spPr>
            <a:noFill/>
            <a:ln w="19050">
              <a:solidFill>
                <a:srgbClr val="EE6E6E"/>
              </a:solidFill>
              <a:prstDash val="sysDash"/>
            </a:ln>
            <a:effectLst/>
          </c:spPr>
          <c:invertIfNegative val="0"/>
          <c:val>
            <c:numRef>
              <c:f>Sheet1!$C$2:$C$3</c:f>
              <c:numCache>
                <c:formatCode>General</c:formatCode>
                <c:ptCount val="2"/>
                <c:pt idx="0">
                  <c:v>5.6</c:v>
                </c:pt>
                <c:pt idx="1">
                  <c:v>28.6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2024</c:v>
                      </c:pt>
                    </c:numCache>
                  </c:numRef>
                </c15:cat>
              </c15:filteredCategoryTitle>
            </c:ext>
            <c:ext xmlns:c16="http://schemas.microsoft.com/office/drawing/2014/chart" uri="{C3380CC4-5D6E-409C-BE32-E72D297353CC}">
              <c16:uniqueId val="{00000001-8178-49FB-89E2-64F2CEE98FFA}"/>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60264"/>
        <c:axId val="834054864"/>
      </c:barChart>
      <c:catAx>
        <c:axId val="834060264"/>
        <c:scaling>
          <c:orientation val="minMax"/>
        </c:scaling>
        <c:delete val="1"/>
        <c:axPos val="b"/>
        <c:numFmt formatCode="General" sourceLinked="1"/>
        <c:majorTickMark val="none"/>
        <c:minorTickMark val="none"/>
        <c:tickLblPos val="nextTo"/>
        <c:crossAx val="834054864"/>
        <c:crosses val="autoZero"/>
        <c:auto val="1"/>
        <c:lblAlgn val="ctr"/>
        <c:lblOffset val="100"/>
        <c:noMultiLvlLbl val="0"/>
      </c:catAx>
      <c:valAx>
        <c:axId val="834054864"/>
        <c:scaling>
          <c:orientation val="minMax"/>
        </c:scaling>
        <c:delete val="1"/>
        <c:axPos val="l"/>
        <c:numFmt formatCode="General" sourceLinked="1"/>
        <c:majorTickMark val="out"/>
        <c:minorTickMark val="none"/>
        <c:tickLblPos val="nextTo"/>
        <c:crossAx val="834060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72282071202546E-2"/>
          <c:y val="2.4584515239818396E-2"/>
          <c:w val="0.92945543585759494"/>
          <c:h val="0.93990451830266619"/>
        </c:manualLayout>
      </c:layout>
      <c:barChart>
        <c:barDir val="col"/>
        <c:grouping val="stacked"/>
        <c:varyColors val="0"/>
        <c:ser>
          <c:idx val="0"/>
          <c:order val="0"/>
          <c:spPr>
            <a:solidFill>
              <a:srgbClr val="A6A6A6"/>
            </a:solidFill>
            <a:ln>
              <a:noFill/>
            </a:ln>
            <a:effectLst/>
          </c:spPr>
          <c:invertIfNegative val="0"/>
          <c:val>
            <c:numRef>
              <c:f>Sheet1!$B$2:$B$3</c:f>
              <c:numCache>
                <c:formatCode>General</c:formatCode>
                <c:ptCount val="2"/>
                <c:pt idx="0">
                  <c:v>25.1</c:v>
                </c:pt>
                <c:pt idx="1">
                  <c:v>29.8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0-A3B9-46A4-A811-51CB1163067E}"/>
            </c:ext>
          </c:extLst>
        </c:ser>
        <c:ser>
          <c:idx val="1"/>
          <c:order val="1"/>
          <c:spPr>
            <a:solidFill>
              <a:srgbClr val="EAEAEA"/>
            </a:solidFill>
            <a:ln>
              <a:noFill/>
            </a:ln>
            <a:effectLst/>
          </c:spPr>
          <c:invertIfNegative val="0"/>
          <c:val>
            <c:numRef>
              <c:f>Sheet1!$C$2:$C$3</c:f>
              <c:numCache>
                <c:formatCode>General</c:formatCode>
                <c:ptCount val="2"/>
                <c:pt idx="0">
                  <c:v>0</c:v>
                </c:pt>
                <c:pt idx="1">
                  <c:v>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3-A3B9-46A4-A811-51CB1163067E}"/>
            </c:ext>
          </c:extLst>
        </c:ser>
        <c:ser>
          <c:idx val="2"/>
          <c:order val="2"/>
          <c:spPr>
            <a:solidFill>
              <a:srgbClr val="009E47"/>
            </a:solidFill>
            <a:ln>
              <a:noFill/>
            </a:ln>
            <a:effectLst/>
          </c:spPr>
          <c:invertIfNegative val="0"/>
          <c:val>
            <c:numRef>
              <c:f>Sheet1!$D$2:$D$3</c:f>
              <c:numCache>
                <c:formatCode>General</c:formatCode>
                <c:ptCount val="2"/>
                <c:pt idx="0">
                  <c:v>11.6</c:v>
                </c:pt>
                <c:pt idx="1">
                  <c:v>38.299999999999997</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4-A3B9-46A4-A811-51CB1163067E}"/>
            </c:ext>
          </c:extLst>
        </c:ser>
        <c:ser>
          <c:idx val="3"/>
          <c:order val="3"/>
          <c:spPr>
            <a:solidFill>
              <a:srgbClr val="EEC92E"/>
            </a:solidFill>
            <a:ln>
              <a:noFill/>
            </a:ln>
            <a:effectLst/>
          </c:spPr>
          <c:invertIfNegative val="0"/>
          <c:val>
            <c:numRef>
              <c:f>Sheet1!$E$2:$E$3</c:f>
              <c:numCache>
                <c:formatCode>General</c:formatCode>
                <c:ptCount val="2"/>
                <c:pt idx="0">
                  <c:v>15.3</c:v>
                </c:pt>
                <c:pt idx="1">
                  <c:v>18.899999999999999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系列 4</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5-A3B9-46A4-A811-51CB1163067E}"/>
            </c:ext>
          </c:extLst>
        </c:ser>
        <c:ser>
          <c:idx val="4"/>
          <c:order val="4"/>
          <c:spPr>
            <a:solidFill>
              <a:srgbClr val="EE6E6E"/>
            </a:solidFill>
            <a:ln>
              <a:noFill/>
            </a:ln>
            <a:effectLst/>
          </c:spPr>
          <c:invertIfNegative val="0"/>
          <c:val>
            <c:numRef>
              <c:f>Sheet1!$F$2:$F$3</c:f>
              <c:numCache>
                <c:formatCode>General</c:formatCode>
                <c:ptCount val="2"/>
                <c:pt idx="0">
                  <c:v>14.3</c:v>
                </c:pt>
                <c:pt idx="1">
                  <c:v>28.2</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系列 5</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6-A3B9-46A4-A811-51CB1163067E}"/>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51624"/>
        <c:axId val="834042624"/>
      </c:barChart>
      <c:catAx>
        <c:axId val="834051624"/>
        <c:scaling>
          <c:orientation val="minMax"/>
        </c:scaling>
        <c:delete val="1"/>
        <c:axPos val="b"/>
        <c:numFmt formatCode="General" sourceLinked="1"/>
        <c:majorTickMark val="none"/>
        <c:minorTickMark val="none"/>
        <c:tickLblPos val="nextTo"/>
        <c:crossAx val="834042624"/>
        <c:crosses val="autoZero"/>
        <c:auto val="1"/>
        <c:lblAlgn val="ctr"/>
        <c:lblOffset val="100"/>
        <c:noMultiLvlLbl val="0"/>
      </c:catAx>
      <c:valAx>
        <c:axId val="834042624"/>
        <c:scaling>
          <c:orientation val="minMax"/>
        </c:scaling>
        <c:delete val="1"/>
        <c:axPos val="l"/>
        <c:numFmt formatCode="General" sourceLinked="1"/>
        <c:majorTickMark val="out"/>
        <c:minorTickMark val="none"/>
        <c:tickLblPos val="nextTo"/>
        <c:crossAx val="834051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A755CBD-867A-8C17-1F84-A472A4E7FC5A}"/>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latin typeface="Arial" panose="020B0604020202020204" pitchFamily="34" charset="0"/>
              <a:cs typeface="Arial" panose="020B0604020202020204" pitchFamily="34" charset="0"/>
            </a:endParaRPr>
          </a:p>
        </p:txBody>
      </p:sp>
      <p:sp>
        <p:nvSpPr>
          <p:cNvPr id="3" name="日付プレースホルダー 2">
            <a:extLst>
              <a:ext uri="{FF2B5EF4-FFF2-40B4-BE49-F238E27FC236}">
                <a16:creationId xmlns:a16="http://schemas.microsoft.com/office/drawing/2014/main" id="{56B7BE75-7D93-B609-A6CF-5D09FBF07C0A}"/>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77EEE18-1C25-4E7B-A9BB-6C403591A6E6}" type="datetimeFigureOut">
              <a:rPr kumimoji="1" lang="ja-JP" altLang="en-US" smtClean="0">
                <a:latin typeface="Arial" panose="020B0604020202020204" pitchFamily="34" charset="0"/>
                <a:cs typeface="Arial" panose="020B0604020202020204" pitchFamily="34" charset="0"/>
              </a:rPr>
              <a:t>2026/4/2</a:t>
            </a:fld>
            <a:endParaRPr kumimoji="1" lang="ja-JP" altLang="en-US" dirty="0">
              <a:latin typeface="Arial" panose="020B0604020202020204" pitchFamily="34" charset="0"/>
              <a:cs typeface="Arial" panose="020B0604020202020204" pitchFamily="34" charset="0"/>
            </a:endParaRPr>
          </a:p>
        </p:txBody>
      </p:sp>
      <p:sp>
        <p:nvSpPr>
          <p:cNvPr id="4" name="フッター プレースホルダー 3">
            <a:extLst>
              <a:ext uri="{FF2B5EF4-FFF2-40B4-BE49-F238E27FC236}">
                <a16:creationId xmlns:a16="http://schemas.microsoft.com/office/drawing/2014/main" id="{E0CAB21F-778E-206F-9C54-6E324A99C601}"/>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latin typeface="Arial" panose="020B0604020202020204" pitchFamily="34" charset="0"/>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66B82D84-8246-56DD-B4D5-4C5E7364BC16}"/>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4A59A06-C165-4EF6-BFFB-58789231A595}" type="slidenum">
              <a:rPr kumimoji="1" lang="ja-JP" altLang="en-US" smtClean="0">
                <a:latin typeface="Arial" panose="020B0604020202020204" pitchFamily="34" charset="0"/>
                <a:cs typeface="Arial" panose="020B0604020202020204" pitchFamily="34" charset="0"/>
              </a:rPr>
              <a:t>‹#›</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61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HGPｺﾞｼｯｸE" panose="020B0900000000000000" pitchFamily="50" charset="-128"/>
                <a:ea typeface="HGPｺﾞｼｯｸE" panose="020B0900000000000000" pitchFamily="50" charset="-128"/>
              </a:defRPr>
            </a:lvl1pPr>
          </a:lstStyle>
          <a:p>
            <a:fld id="{F206DF94-7F3B-4F0E-AE01-70F6763788F1}" type="datetimeFigureOut">
              <a:rPr kumimoji="1" lang="ja-JP" altLang="en-US" smtClean="0"/>
              <a:pPr/>
              <a:t>2026/4/2</a:t>
            </a:fld>
            <a:endParaRPr kumimoji="1" lang="ja-JP" altLang="en-US" dirty="0"/>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HGPｺﾞｼｯｸE" panose="020B0900000000000000" pitchFamily="50" charset="-128"/>
                <a:ea typeface="HGPｺﾞｼｯｸE" panose="020B0900000000000000" pitchFamily="50" charset="-128"/>
              </a:defRPr>
            </a:lvl1pPr>
          </a:lstStyle>
          <a:p>
            <a:fld id="{FE82EA10-0265-43DC-8CCF-1CA193DC6686}" type="slidenum">
              <a:rPr kumimoji="1" lang="ja-JP" altLang="en-US" smtClean="0"/>
              <a:pPr/>
              <a:t>‹#›</a:t>
            </a:fld>
            <a:endParaRPr kumimoji="1" lang="ja-JP" altLang="en-US" dirty="0"/>
          </a:p>
        </p:txBody>
      </p:sp>
    </p:spTree>
    <p:extLst>
      <p:ext uri="{BB962C8B-B14F-4D97-AF65-F5344CB8AC3E}">
        <p14:creationId xmlns:p14="http://schemas.microsoft.com/office/powerpoint/2010/main" val="2681714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1pPr>
    <a:lvl2pPr marL="4572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2pPr>
    <a:lvl3pPr marL="9144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3pPr>
    <a:lvl4pPr marL="13716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4pPr>
    <a:lvl5pPr marL="18288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18</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336605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19</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1149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20</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81070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21</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81069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22</a:t>
            </a:fld>
            <a:endParaRPr kumimoji="1" lang="ja-JP" altLang="en-US" dirty="0"/>
          </a:p>
        </p:txBody>
      </p:sp>
    </p:spTree>
    <p:extLst>
      <p:ext uri="{BB962C8B-B14F-4D97-AF65-F5344CB8AC3E}">
        <p14:creationId xmlns:p14="http://schemas.microsoft.com/office/powerpoint/2010/main" val="2694076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23</a:t>
            </a:fld>
            <a:endParaRPr lang="en-US" altLang="ja-JP"/>
          </a:p>
        </p:txBody>
      </p:sp>
    </p:spTree>
    <p:extLst>
      <p:ext uri="{BB962C8B-B14F-4D97-AF65-F5344CB8AC3E}">
        <p14:creationId xmlns:p14="http://schemas.microsoft.com/office/powerpoint/2010/main" val="134481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3740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736600" y="593725"/>
            <a:ext cx="5461000" cy="40957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3923360" y="10377021"/>
            <a:ext cx="2999637" cy="546714"/>
          </a:xfrm>
        </p:spPr>
        <p:txBody>
          <a:bodyPr/>
          <a:lstStyle/>
          <a:p>
            <a:pPr defTabSz="453188">
              <a:defRPr/>
            </a:pPr>
            <a:fld id="{4374078C-8597-4BCE-AD2D-AB8AAB46821F}" type="slidenum">
              <a:rPr lang="ja-JP" altLang="en-US" sz="1100">
                <a:solidFill>
                  <a:prstClr val="black"/>
                </a:solidFill>
                <a:ea typeface="HGPｺﾞｼｯｸE" panose="020B0900000000000000" pitchFamily="50" charset="-128"/>
              </a:rPr>
              <a:pPr defTabSz="453188">
                <a:defRPr/>
              </a:pPr>
              <a:t>9</a:t>
            </a:fld>
            <a:endParaRPr lang="en-US" altLang="ja-JP" sz="1100" dirty="0">
              <a:solidFill>
                <a:prstClr val="black"/>
              </a:solidFill>
              <a:ea typeface="HGPｺﾞｼｯｸE" panose="020B0900000000000000" pitchFamily="50" charset="-128"/>
            </a:endParaRPr>
          </a:p>
        </p:txBody>
      </p:sp>
    </p:spTree>
    <p:extLst>
      <p:ext uri="{BB962C8B-B14F-4D97-AF65-F5344CB8AC3E}">
        <p14:creationId xmlns:p14="http://schemas.microsoft.com/office/powerpoint/2010/main" val="99579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12</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736600" y="593725"/>
            <a:ext cx="5461000" cy="4095750"/>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3923360" y="10377021"/>
            <a:ext cx="2999637" cy="546714"/>
          </a:xfrm>
        </p:spPr>
        <p:txBody>
          <a:bodyPr/>
          <a:lstStyle/>
          <a:p>
            <a:pPr defTabSz="453188">
              <a:defRPr/>
            </a:pPr>
            <a:fld id="{4374078C-8597-4BCE-AD2D-AB8AAB46821F}" type="slidenum">
              <a:rPr lang="ja-JP" altLang="en-US" sz="1100">
                <a:solidFill>
                  <a:prstClr val="black"/>
                </a:solidFill>
                <a:ea typeface="HGPｺﾞｼｯｸE" panose="020B0900000000000000" pitchFamily="50" charset="-128"/>
              </a:rPr>
              <a:pPr defTabSz="453188">
                <a:defRPr/>
              </a:pPr>
              <a:t>13</a:t>
            </a:fld>
            <a:endParaRPr lang="en-US" altLang="ja-JP" sz="1100" dirty="0">
              <a:solidFill>
                <a:prstClr val="black"/>
              </a:solidFill>
              <a:ea typeface="HGPｺﾞｼｯｸE" panose="020B0900000000000000" pitchFamily="50" charset="-128"/>
            </a:endParaRPr>
          </a:p>
        </p:txBody>
      </p:sp>
    </p:spTree>
    <p:extLst>
      <p:ext uri="{BB962C8B-B14F-4D97-AF65-F5344CB8AC3E}">
        <p14:creationId xmlns:p14="http://schemas.microsoft.com/office/powerpoint/2010/main" val="70632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35953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111186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274003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102379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1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09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255187145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320322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userDrawn="1">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311587455"/>
      </p:ext>
    </p:extLst>
  </p:cSld>
  <p:clrMapOvr>
    <a:masterClrMapping/>
  </p:clrMapOvr>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userDrawn="1">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723582103"/>
      </p:ext>
    </p:extLst>
  </p:cSld>
  <p:clrMapOvr>
    <a:masterClrMapping/>
  </p:clrMapOvr>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51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nta.go.jp/taxes/kids/oyo/page08.htm" TargetMode="External"/><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hyperlink" Target="https://www.mof.go.jp/tax_information/index.html"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58.png"/><Relationship Id="rId5" Type="http://schemas.openxmlformats.org/officeDocument/2006/relationships/hyperlink" Target="https://www.pref.kagoshima.jp/" TargetMode="Externa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59.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nta.go.jp/taxes/kids/index.htm" TargetMode="Externa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4AB25BA-5121-54A3-2F0F-41CCF3478291}"/>
              </a:ext>
            </a:extLst>
          </p:cNvPr>
          <p:cNvSpPr txBox="1"/>
          <p:nvPr/>
        </p:nvSpPr>
        <p:spPr>
          <a:xfrm>
            <a:off x="5350319" y="6084517"/>
            <a:ext cx="3338414" cy="330860"/>
          </a:xfrm>
          <a:prstGeom prst="rect">
            <a:avLst/>
          </a:prstGeom>
          <a:noFill/>
        </p:spPr>
        <p:txBody>
          <a:bodyPr vert="horz" wrap="none" rtlCol="0">
            <a:spAutoFit/>
          </a:bodyPr>
          <a:lstStyle/>
          <a:p>
            <a:r>
              <a:rPr lang="ja-JP" altLang="en-US" sz="1550" spc="-10" dirty="0">
                <a:solidFill>
                  <a:srgbClr val="005BAD"/>
                </a:solidFill>
                <a:latin typeface="+mn-ea"/>
                <a:ea typeface="+mn-ea"/>
              </a:rPr>
              <a:t>令和８年度版 </a:t>
            </a:r>
            <a:r>
              <a:rPr kumimoji="1" lang="ja-JP" altLang="en-US" sz="1550" spc="-10" dirty="0">
                <a:solidFill>
                  <a:srgbClr val="005BAD"/>
                </a:solidFill>
                <a:latin typeface="+mn-ea"/>
                <a:ea typeface="+mn-ea"/>
              </a:rPr>
              <a:t>中学生用租税教育教材</a:t>
            </a:r>
          </a:p>
        </p:txBody>
      </p:sp>
      <p:sp>
        <p:nvSpPr>
          <p:cNvPr id="2" name="テキスト ボックス 1">
            <a:extLst>
              <a:ext uri="{FF2B5EF4-FFF2-40B4-BE49-F238E27FC236}">
                <a16:creationId xmlns:a16="http://schemas.microsoft.com/office/drawing/2014/main" id="{363127AD-3786-8EF6-CC50-479186C086D8}"/>
              </a:ext>
            </a:extLst>
          </p:cNvPr>
          <p:cNvSpPr txBox="1"/>
          <p:nvPr/>
        </p:nvSpPr>
        <p:spPr>
          <a:xfrm>
            <a:off x="5359463" y="6374077"/>
            <a:ext cx="3235897" cy="330860"/>
          </a:xfrm>
          <a:prstGeom prst="rect">
            <a:avLst/>
          </a:prstGeom>
          <a:noFill/>
        </p:spPr>
        <p:txBody>
          <a:bodyPr vert="horz" wrap="square" rtlCol="0">
            <a:spAutoFit/>
          </a:bodyPr>
          <a:lstStyle/>
          <a:p>
            <a:pPr algn="dist"/>
            <a:r>
              <a:rPr kumimoji="1" lang="ja-JP" altLang="en-US" sz="1550" spc="-10">
                <a:solidFill>
                  <a:srgbClr val="005BAD"/>
                </a:solidFill>
                <a:latin typeface="+mn-ea"/>
              </a:rPr>
              <a:t>鹿児島県</a:t>
            </a:r>
            <a:r>
              <a:rPr kumimoji="1" lang="ja-JP" altLang="en-US" sz="1550" spc="-10" dirty="0">
                <a:solidFill>
                  <a:srgbClr val="005BAD"/>
                </a:solidFill>
                <a:latin typeface="+mn-ea"/>
              </a:rPr>
              <a:t>租税教育推進協議会</a:t>
            </a:r>
            <a:endParaRPr kumimoji="1" lang="ja-JP" altLang="en-US" sz="1550" spc="-10" dirty="0">
              <a:solidFill>
                <a:srgbClr val="005BAD"/>
              </a:solidFill>
              <a:latin typeface="+mn-ea"/>
              <a:ea typeface="+mn-ea"/>
            </a:endParaRPr>
          </a:p>
        </p:txBody>
      </p:sp>
    </p:spTree>
    <p:extLst>
      <p:ext uri="{BB962C8B-B14F-4D97-AF65-F5344CB8AC3E}">
        <p14:creationId xmlns:p14="http://schemas.microsoft.com/office/powerpoint/2010/main" val="298396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D4073E-C580-42F0-881C-E06902F5B33E}"/>
              </a:ext>
            </a:extLst>
          </p:cNvPr>
          <p:cNvSpPr>
            <a:spLocks noGrp="1"/>
          </p:cNvSpPr>
          <p:nvPr>
            <p:ph type="sldNum" sz="quarter" idx="12"/>
          </p:nvPr>
        </p:nvSpPr>
        <p:spPr/>
        <p:txBody>
          <a:bodyPr/>
          <a:lstStyle/>
          <a:p>
            <a:pPr>
              <a:defRPr/>
            </a:pPr>
            <a:fld id="{40E3B949-1179-4387-B307-F356BE6486A4}" type="slidenum">
              <a:rPr lang="en-US" altLang="ja-JP" smtClean="0"/>
              <a:pPr>
                <a:defRPr/>
              </a:pPr>
              <a:t>10</a:t>
            </a:fld>
            <a:endParaRPr lang="en-US" altLang="ja-JP" dirty="0"/>
          </a:p>
        </p:txBody>
      </p:sp>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lstStyle/>
          <a:p>
            <a:endParaRPr lang="ja-JP" altLang="en-US" dirty="0"/>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lstStyle/>
          <a:p>
            <a:endParaRPr lang="ja-JP" altLang="en-US" dirty="0"/>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lstStyle/>
          <a:p>
            <a:endParaRPr lang="ja-JP" altLang="en-US" dirty="0"/>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lstStyle/>
          <a:p>
            <a:endParaRPr lang="ja-JP" altLang="en-US" dirty="0"/>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99DA94-FB25-4C13-BAEA-A59ADC3775C9}"/>
              </a:ext>
            </a:extLst>
          </p:cNvPr>
          <p:cNvSpPr>
            <a:spLocks noGrp="1"/>
          </p:cNvSpPr>
          <p:nvPr>
            <p:ph type="sldNum" sz="quarter" idx="12"/>
          </p:nvPr>
        </p:nvSpPr>
        <p:spPr/>
        <p:txBody>
          <a:bodyPr/>
          <a:lstStyle/>
          <a:p>
            <a:pPr>
              <a:defRPr/>
            </a:pPr>
            <a:fld id="{40E3B949-1179-4387-B307-F356BE6486A4}" type="slidenum">
              <a:rPr lang="en-US" altLang="ja-JP" smtClean="0"/>
              <a:pPr>
                <a:defRPr/>
              </a:pPr>
              <a:t>11</a:t>
            </a:fld>
            <a:endParaRPr lang="en-US" altLang="ja-JP" dirty="0"/>
          </a:p>
        </p:txBody>
      </p:sp>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lstStyle/>
          <a:p>
            <a:endParaRPr lang="ja-JP" altLang="en-US" dirty="0"/>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lstStyle/>
          <a:p>
            <a:endParaRPr lang="ja-JP" altLang="en-US" dirty="0"/>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67831" y="1094283"/>
            <a:ext cx="929017" cy="105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1661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10262" y="2637641"/>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2400"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40030" y="21449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701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32252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4506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64745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24837" y="4934505"/>
            <a:ext cx="64617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a:t>
            </a:r>
            <a:endParaRPr kumimoji="0" lang="en-US"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考え方</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65386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708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8532000"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9" name="スライド番号プレースホルダー 8">
            <a:extLst>
              <a:ext uri="{FF2B5EF4-FFF2-40B4-BE49-F238E27FC236}">
                <a16:creationId xmlns:a16="http://schemas.microsoft.com/office/drawing/2014/main" id="{E9F72DD9-23EB-0B91-91AA-2381005D5F0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12</a:t>
            </a:fld>
            <a:endParaRPr lang="en-US" altLang="ja-JP" dirty="0"/>
          </a:p>
        </p:txBody>
      </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512677" y="1090040"/>
            <a:ext cx="8277821" cy="954107"/>
          </a:xfrm>
          <a:prstGeom prst="rect">
            <a:avLst/>
          </a:prstGeom>
          <a:noFill/>
        </p:spPr>
        <p:txBody>
          <a:bodyPr wrap="square" rtlCol="0">
            <a:spAutoFit/>
          </a:bodyPr>
          <a:lstStyle/>
          <a:p>
            <a:r>
              <a:rPr kumimoji="1" lang="ja-JP" altLang="en-US" sz="2800" dirty="0">
                <a:solidFill>
                  <a:srgbClr val="005BAD"/>
                </a:solidFill>
                <a:latin typeface="+mj-ea"/>
                <a:ea typeface="+mj-ea"/>
              </a:rPr>
              <a:t>税金には、みんながより</a:t>
            </a:r>
            <a:r>
              <a:rPr kumimoji="1" lang="ja-JP" altLang="en-US" sz="2800" u="sng" dirty="0">
                <a:solidFill>
                  <a:srgbClr val="FF0000"/>
                </a:solidFill>
                <a:latin typeface="+mj-ea"/>
                <a:ea typeface="+mj-ea"/>
              </a:rPr>
              <a:t>公平だと思える仕組み</a:t>
            </a:r>
            <a:r>
              <a:rPr kumimoji="1" lang="ja-JP" altLang="en-US" sz="2800" dirty="0">
                <a:solidFill>
                  <a:srgbClr val="005BAD"/>
                </a:solidFill>
                <a:latin typeface="+mj-ea"/>
                <a:ea typeface="+mj-ea"/>
              </a:rPr>
              <a:t>が</a:t>
            </a:r>
            <a:endParaRPr kumimoji="1" lang="en-US" altLang="ja-JP" sz="2800" dirty="0">
              <a:solidFill>
                <a:srgbClr val="005BAD"/>
              </a:solidFill>
              <a:latin typeface="+mj-ea"/>
              <a:ea typeface="+mj-ea"/>
            </a:endParaRPr>
          </a:p>
          <a:p>
            <a:r>
              <a:rPr kumimoji="1" lang="ja-JP" altLang="en-US" sz="2800" dirty="0">
                <a:solidFill>
                  <a:srgbClr val="005BAD"/>
                </a:solidFill>
                <a:latin typeface="+mj-ea"/>
                <a:ea typeface="+mj-ea"/>
              </a:rPr>
              <a:t>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683569"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dirty="0">
                <a:latin typeface="Arial" panose="020B0604020202020204" pitchFamily="34" charset="0"/>
                <a:cs typeface="Arial" panose="020B0604020202020204" pitchFamily="34" charset="0"/>
              </a:rPr>
              <a:t>  </a:t>
            </a:r>
            <a:r>
              <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par>
                                <p:cTn id="88" presetID="42" presetClass="entr" presetSubtype="0" fill="hold"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600"/>
                                        <p:tgtEl>
                                          <p:spTgt spid="11"/>
                                        </p:tgtEl>
                                      </p:cBhvr>
                                    </p:animEffect>
                                    <p:anim calcmode="lin" valueType="num">
                                      <p:cBhvr>
                                        <p:cTn id="91" dur="600" fill="hold"/>
                                        <p:tgtEl>
                                          <p:spTgt spid="11"/>
                                        </p:tgtEl>
                                        <p:attrNameLst>
                                          <p:attrName>ppt_x</p:attrName>
                                        </p:attrNameLst>
                                      </p:cBhvr>
                                      <p:tavLst>
                                        <p:tav tm="0">
                                          <p:val>
                                            <p:strVal val="#ppt_x"/>
                                          </p:val>
                                        </p:tav>
                                        <p:tav tm="100000">
                                          <p:val>
                                            <p:strVal val="#ppt_x"/>
                                          </p:val>
                                        </p:tav>
                                      </p:tavLst>
                                    </p:anim>
                                    <p:anim calcmode="lin" valueType="num">
                                      <p:cBhvr>
                                        <p:cTn id="92"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5">
                                            <p:txEl>
                                              <p:pRg st="0" end="0"/>
                                            </p:txEl>
                                          </p:spTgt>
                                        </p:tgtEl>
                                        <p:attrNameLst>
                                          <p:attrName>style.visibility</p:attrName>
                                        </p:attrNameLst>
                                      </p:cBhvr>
                                      <p:to>
                                        <p:strVal val="visible"/>
                                      </p:to>
                                    </p:set>
                                    <p:animEffect transition="in" filter="fade">
                                      <p:cBhvr>
                                        <p:cTn id="97" dur="500"/>
                                        <p:tgtEl>
                                          <p:spTgt spid="45">
                                            <p:txEl>
                                              <p:pRg st="0" end="0"/>
                                            </p:txEl>
                                          </p:spTgt>
                                        </p:tgtEl>
                                      </p:cBhvr>
                                    </p:animEffect>
                                  </p:childTnLst>
                                </p:cTn>
                              </p:par>
                              <p:par>
                                <p:cTn id="98" presetID="22" presetClass="entr" presetSubtype="8" fill="hold" nodeType="withEffect">
                                  <p:stCondLst>
                                    <p:cond delay="0"/>
                                  </p:stCondLst>
                                  <p:childTnLst>
                                    <p:set>
                                      <p:cBhvr>
                                        <p:cTn id="99" dur="1" fill="hold">
                                          <p:stCondLst>
                                            <p:cond delay="0"/>
                                          </p:stCondLst>
                                        </p:cTn>
                                        <p:tgtEl>
                                          <p:spTgt spid="44">
                                            <p:txEl>
                                              <p:pRg st="0" end="0"/>
                                            </p:txEl>
                                          </p:spTgt>
                                        </p:tgtEl>
                                        <p:attrNameLst>
                                          <p:attrName>style.visibility</p:attrName>
                                        </p:attrNameLst>
                                      </p:cBhvr>
                                      <p:to>
                                        <p:strVal val="visible"/>
                                      </p:to>
                                    </p:set>
                                    <p:animEffect transition="in" filter="wipe(left)">
                                      <p:cBhvr>
                                        <p:cTn id="100" dur="1000"/>
                                        <p:tgtEl>
                                          <p:spTgt spid="44">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wipe(left)">
                                      <p:cBhvr>
                                        <p:cTn id="106" dur="1300"/>
                                        <p:tgtEl>
                                          <p:spTgt spid="4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fade">
                                      <p:cBhvr>
                                        <p:cTn id="109" dur="500"/>
                                        <p:tgtEl>
                                          <p:spTgt spid="49"/>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1700"/>
                                        <p:tgtEl>
                                          <p:spTgt spid="4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wipe(left)">
                                      <p:cBhvr>
                                        <p:cTn id="118" dur="1750"/>
                                        <p:tgtEl>
                                          <p:spTgt spid="5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3"/>
                                        </p:tgtEl>
                                        <p:attrNameLst>
                                          <p:attrName>style.visibility</p:attrName>
                                        </p:attrNameLst>
                                      </p:cBhvr>
                                      <p:to>
                                        <p:strVal val="visible"/>
                                      </p:to>
                                    </p:set>
                                    <p:animEffect transition="in" filter="fade">
                                      <p:cBhvr>
                                        <p:cTn id="121" dur="500"/>
                                        <p:tgtEl>
                                          <p:spTgt spid="53"/>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wipe(left)">
                                      <p:cBhvr>
                                        <p:cTn id="124"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26088" y="926930"/>
            <a:ext cx="8891825"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と税金の使い道</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dirty="0">
                <a:solidFill>
                  <a:srgbClr val="005BAD"/>
                </a:solidFill>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889C64A4-27AA-53FE-4326-F7EB97EFA9E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13</a:t>
            </a:fld>
            <a:endParaRPr lang="en-US" altLang="ja-JP" dirty="0"/>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38096" y="3950360"/>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30582"/>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都道府県知事・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dirty="0">
                  <a:solidFill>
                    <a:schemeClr val="bg1"/>
                  </a:solidFill>
                  <a:latin typeface="+mn-ea"/>
                  <a:ea typeface="+mn-ea"/>
                </a:rPr>
                <a:t>国　民</a:t>
              </a:r>
              <a:endParaRPr kumimoji="1" lang="ja-JP" altLang="en-US" sz="1150" i="0" u="none" strike="noStrike" cap="none" normalizeH="0" baseline="0" dirty="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BFC59406-BE32-0A1E-EB10-9B231ABF7CF4}"/>
              </a:ext>
            </a:extLst>
          </p:cNvPr>
          <p:cNvSpPr txBox="1"/>
          <p:nvPr/>
        </p:nvSpPr>
        <p:spPr>
          <a:xfrm>
            <a:off x="340205" y="2438019"/>
            <a:ext cx="8479945" cy="369131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dirty="0">
                <a:latin typeface="+mn-ea"/>
              </a:rPr>
              <a:t>2025</a:t>
            </a:r>
            <a:r>
              <a:rPr kumimoji="1" lang="ja-JP" altLang="en-US" dirty="0">
                <a:latin typeface="+mn-ea"/>
              </a:rPr>
              <a:t>年度（令和７年度）予算の国の一般会計歳出</a:t>
            </a:r>
            <a:r>
              <a:rPr kumimoji="1" lang="en-US" altLang="ja-JP" sz="2000" dirty="0">
                <a:solidFill>
                  <a:srgbClr val="005BAD"/>
                </a:solidFill>
                <a:latin typeface="+mn-ea"/>
              </a:rPr>
              <a:t>115.2</a:t>
            </a:r>
            <a:r>
              <a:rPr kumimoji="1" lang="ja-JP" altLang="en-US" sz="2000" dirty="0">
                <a:solidFill>
                  <a:srgbClr val="005BAD"/>
                </a:solidFill>
                <a:latin typeface="+mn-ea"/>
              </a:rPr>
              <a:t>兆円</a:t>
            </a:r>
            <a:r>
              <a:rPr kumimoji="1" lang="ja-JP" altLang="en-US" dirty="0">
                <a:latin typeface="+mn-ea"/>
              </a:rPr>
              <a:t>は、主に、</a:t>
            </a:r>
            <a:r>
              <a:rPr kumimoji="1" lang="ja-JP" altLang="en-US" sz="2000" dirty="0">
                <a:solidFill>
                  <a:srgbClr val="005BAD"/>
                </a:solidFill>
                <a:latin typeface="+mn-ea"/>
              </a:rPr>
              <a:t>①社会保障、②国債費、③地方交付税交付金等に使われており、これらで約</a:t>
            </a:r>
            <a:r>
              <a:rPr kumimoji="1" lang="en-US" altLang="ja-JP" sz="2000" dirty="0">
                <a:solidFill>
                  <a:srgbClr val="005BAD"/>
                </a:solidFill>
                <a:latin typeface="+mn-ea"/>
              </a:rPr>
              <a:t>3/</a:t>
            </a:r>
            <a:r>
              <a:rPr lang="en-US" altLang="ja-JP" sz="2000" dirty="0">
                <a:solidFill>
                  <a:srgbClr val="005BAD"/>
                </a:solidFill>
                <a:latin typeface="+mn-ea"/>
              </a:rPr>
              <a:t>4</a:t>
            </a:r>
            <a:r>
              <a:rPr lang="ja-JP" altLang="en-US" sz="2000" dirty="0">
                <a:solidFill>
                  <a:srgbClr val="005BAD"/>
                </a:solidFill>
                <a:latin typeface="+mn-ea"/>
              </a:rPr>
              <a:t>　</a:t>
            </a:r>
            <a:r>
              <a:rPr kumimoji="1" lang="ja-JP" altLang="en-US" dirty="0">
                <a:latin typeface="+mn-ea"/>
              </a:rPr>
              <a:t>を占めています。</a:t>
            </a:r>
          </a:p>
          <a:p>
            <a:pPr marL="252000" indent="-252000">
              <a:lnSpc>
                <a:spcPct val="110000"/>
              </a:lnSpc>
              <a:spcBef>
                <a:spcPts val="1800"/>
              </a:spcBef>
              <a:buClr>
                <a:srgbClr val="005BAD"/>
              </a:buClr>
              <a:buFont typeface="Wingdings" panose="05000000000000000000" pitchFamily="2" charset="2"/>
              <a:buChar char="l"/>
            </a:pPr>
            <a:r>
              <a:rPr kumimoji="1" lang="en-US" altLang="ja-JP" dirty="0">
                <a:latin typeface="+mn-ea"/>
              </a:rPr>
              <a:t>2025</a:t>
            </a:r>
            <a:r>
              <a:rPr kumimoji="1" lang="ja-JP" altLang="en-US" dirty="0">
                <a:latin typeface="+mn-ea"/>
              </a:rPr>
              <a:t>年度（令和７年度）予算の国の一般会計歳入</a:t>
            </a:r>
            <a:r>
              <a:rPr kumimoji="1" lang="en-US" altLang="ja-JP" sz="2000" dirty="0">
                <a:solidFill>
                  <a:srgbClr val="005BAD"/>
                </a:solidFill>
                <a:latin typeface="+mn-ea"/>
              </a:rPr>
              <a:t>115.2</a:t>
            </a:r>
            <a:r>
              <a:rPr kumimoji="1" lang="ja-JP" altLang="en-US" sz="2000" dirty="0">
                <a:solidFill>
                  <a:srgbClr val="005BAD"/>
                </a:solidFill>
                <a:latin typeface="+mn-ea"/>
              </a:rPr>
              <a:t>兆円は、</a:t>
            </a:r>
            <a:r>
              <a:rPr kumimoji="1" lang="ja-JP" altLang="en-US" sz="2000" dirty="0">
                <a:solidFill>
                  <a:srgbClr val="005BAD"/>
                </a:solidFill>
                <a:latin typeface="+mn-ea"/>
                <a:ea typeface="+mn-ea"/>
              </a:rPr>
              <a:t>税収等と公債金（借金）で構成</a:t>
            </a:r>
            <a:r>
              <a:rPr kumimoji="1" lang="ja-JP" altLang="en-US" dirty="0">
                <a:latin typeface="+mn-ea"/>
                <a:ea typeface="+mn-ea"/>
              </a:rPr>
              <a:t>されています。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dirty="0">
                <a:latin typeface="+mn-ea"/>
                <a:ea typeface="+mn-ea"/>
              </a:rPr>
              <a:t>現在、</a:t>
            </a:r>
            <a:r>
              <a:rPr kumimoji="1" lang="ja-JP" altLang="en-US" sz="2000" dirty="0">
                <a:solidFill>
                  <a:srgbClr val="005BAD"/>
                </a:solidFill>
                <a:latin typeface="+mn-ea"/>
              </a:rPr>
              <a:t>税収等では歳出全体の約</a:t>
            </a:r>
            <a:r>
              <a:rPr kumimoji="1" lang="en-US" altLang="ja-JP" sz="2000" dirty="0">
                <a:solidFill>
                  <a:srgbClr val="005BAD"/>
                </a:solidFill>
                <a:latin typeface="+mn-ea"/>
              </a:rPr>
              <a:t>3/</a:t>
            </a:r>
            <a:r>
              <a:rPr lang="en-US" altLang="ja-JP" sz="2000" dirty="0">
                <a:solidFill>
                  <a:srgbClr val="005BAD"/>
                </a:solidFill>
                <a:latin typeface="+mn-ea"/>
              </a:rPr>
              <a:t>4</a:t>
            </a:r>
            <a:r>
              <a:rPr kumimoji="1" lang="ja-JP" altLang="en-US" sz="2000" dirty="0">
                <a:solidFill>
                  <a:srgbClr val="005BAD"/>
                </a:solidFill>
                <a:latin typeface="+mn-ea"/>
              </a:rPr>
              <a:t>しか賄えておらず、</a:t>
            </a:r>
            <a:r>
              <a:rPr kumimoji="1" lang="ja-JP" altLang="en-US" sz="2000" dirty="0">
                <a:solidFill>
                  <a:srgbClr val="005BAD"/>
                </a:solidFill>
                <a:latin typeface="+mn-ea"/>
                <a:ea typeface="+mn-ea"/>
              </a:rPr>
              <a:t>残りの約</a:t>
            </a:r>
            <a:r>
              <a:rPr kumimoji="1" lang="en-US" altLang="ja-JP" sz="2000" dirty="0">
                <a:solidFill>
                  <a:srgbClr val="005BAD"/>
                </a:solidFill>
                <a:latin typeface="+mn-ea"/>
                <a:ea typeface="+mn-ea"/>
              </a:rPr>
              <a:t>1/</a:t>
            </a:r>
            <a:r>
              <a:rPr lang="en-US" altLang="ja-JP" sz="2000" dirty="0">
                <a:solidFill>
                  <a:srgbClr val="005BAD"/>
                </a:solidFill>
                <a:latin typeface="+mn-ea"/>
                <a:ea typeface="+mn-ea"/>
              </a:rPr>
              <a:t>4</a:t>
            </a:r>
            <a:r>
              <a:rPr kumimoji="1" lang="ja-JP" altLang="en-US" sz="2000" dirty="0">
                <a:solidFill>
                  <a:srgbClr val="005BAD"/>
                </a:solidFill>
                <a:latin typeface="+mn-ea"/>
                <a:ea typeface="+mn-ea"/>
              </a:rPr>
              <a:t>は公債金（借金）に依存</a:t>
            </a:r>
            <a:r>
              <a:rPr kumimoji="1" lang="ja-JP" altLang="en-US" dirty="0">
                <a:latin typeface="+mn-ea"/>
                <a:ea typeface="+mn-ea"/>
              </a:rPr>
              <a:t>しています。</a:t>
            </a:r>
            <a:endParaRPr kumimoji="1" lang="en-US" altLang="ja-JP" dirty="0">
              <a:latin typeface="+mn-ea"/>
              <a:ea typeface="+mn-ea"/>
            </a:endParaRPr>
          </a:p>
          <a:p>
            <a:pPr marL="252000" indent="-252000">
              <a:lnSpc>
                <a:spcPct val="110000"/>
              </a:lnSpc>
              <a:spcBef>
                <a:spcPts val="0"/>
              </a:spcBef>
              <a:buClr>
                <a:srgbClr val="005BAD"/>
              </a:buClr>
            </a:pPr>
            <a:r>
              <a:rPr kumimoji="1" lang="ja-JP" altLang="en-US" dirty="0">
                <a:latin typeface="+mn-ea"/>
                <a:ea typeface="+mn-ea"/>
              </a:rPr>
              <a:t>  </a:t>
            </a:r>
            <a:r>
              <a:rPr kumimoji="1" lang="ja-JP" altLang="en-US" spc="100" dirty="0">
                <a:latin typeface="+mn-ea"/>
                <a:ea typeface="+mn-ea"/>
              </a:rPr>
              <a:t> </a:t>
            </a:r>
            <a:r>
              <a:rPr kumimoji="1" lang="ja-JP" altLang="en-US" dirty="0">
                <a:latin typeface="+mn-ea"/>
                <a:ea typeface="+mn-ea"/>
              </a:rPr>
              <a:t>この借金の返済には将来世代の税収等が充てられることになるため、将来世代へ負担を先送りしています。</a:t>
            </a:r>
          </a:p>
        </p:txBody>
      </p:sp>
      <p:sp>
        <p:nvSpPr>
          <p:cNvPr id="30" name="スライド番号プレースホルダー 29">
            <a:extLst>
              <a:ext uri="{FF2B5EF4-FFF2-40B4-BE49-F238E27FC236}">
                <a16:creationId xmlns:a16="http://schemas.microsoft.com/office/drawing/2014/main" id="{9845313A-A272-D98D-9255-116C5C94087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14</a:t>
            </a:fld>
            <a:endParaRPr lang="en-US" altLang="ja-JP" dirty="0"/>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23851" y="1081703"/>
            <a:ext cx="7834531" cy="830997"/>
          </a:xfrm>
          <a:prstGeom prst="rect">
            <a:avLst/>
          </a:prstGeom>
          <a:noFill/>
        </p:spPr>
        <p:txBody>
          <a:bodyPr wrap="square" rtlCol="0">
            <a:spAutoFit/>
          </a:bodyPr>
          <a:lstStyle/>
          <a:p>
            <a:r>
              <a:rPr kumimoji="1" lang="en-US" altLang="ja-JP" sz="2400" dirty="0">
                <a:latin typeface="+mn-ea"/>
                <a:ea typeface="+mn-ea"/>
              </a:rPr>
              <a:t>1</a:t>
            </a:r>
            <a:r>
              <a:rPr kumimoji="1" lang="ja-JP" altLang="en-US" sz="2400" dirty="0">
                <a:latin typeface="+mn-ea"/>
                <a:ea typeface="+mn-ea"/>
              </a:rPr>
              <a:t>年間に得た国の収入を「</a:t>
            </a:r>
            <a:r>
              <a:rPr kumimoji="1" lang="ja-JP" altLang="en-US" sz="2400" dirty="0">
                <a:solidFill>
                  <a:srgbClr val="FF0000"/>
                </a:solidFill>
                <a:latin typeface="+mn-ea"/>
                <a:ea typeface="+mn-ea"/>
              </a:rPr>
              <a:t>歳入</a:t>
            </a:r>
            <a:r>
              <a:rPr kumimoji="1" lang="ja-JP" altLang="en-US" sz="2400" dirty="0">
                <a:latin typeface="+mn-ea"/>
                <a:ea typeface="+mn-ea"/>
              </a:rPr>
              <a:t>」、支出を「</a:t>
            </a:r>
            <a:r>
              <a:rPr kumimoji="1" lang="ja-JP" altLang="en-US" sz="2400" dirty="0">
                <a:solidFill>
                  <a:srgbClr val="FF0000"/>
                </a:solidFill>
                <a:latin typeface="+mn-ea"/>
                <a:ea typeface="+mn-ea"/>
              </a:rPr>
              <a:t>歳出</a:t>
            </a:r>
            <a:r>
              <a:rPr kumimoji="1" lang="ja-JP" altLang="en-US" sz="2400" dirty="0">
                <a:latin typeface="+mn-ea"/>
                <a:ea typeface="+mn-ea"/>
              </a:rPr>
              <a:t>」といい、</a:t>
            </a:r>
          </a:p>
          <a:p>
            <a:r>
              <a:rPr kumimoji="1" lang="ja-JP" altLang="en-US" sz="2400" dirty="0">
                <a:latin typeface="+mn-ea"/>
                <a:ea typeface="+mn-ea"/>
              </a:rPr>
              <a:t>国や地方公共団体が行う経済活動を「</a:t>
            </a:r>
            <a:r>
              <a:rPr kumimoji="1" lang="ja-JP" altLang="en-US" sz="2400" dirty="0">
                <a:solidFill>
                  <a:srgbClr val="FF0000"/>
                </a:solidFill>
                <a:latin typeface="+mn-ea"/>
                <a:ea typeface="+mn-ea"/>
              </a:rPr>
              <a:t>財政</a:t>
            </a:r>
            <a:r>
              <a:rPr kumimoji="1" lang="ja-JP" altLang="en-US" sz="2400" dirty="0">
                <a:latin typeface="+mn-ea"/>
                <a:ea typeface="+mn-ea"/>
              </a:rPr>
              <a:t>」といいます。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72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build="allAtOnce"/>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sp>
        <p:nvSpPr>
          <p:cNvPr id="30" name="スライド番号プレースホルダー 29">
            <a:extLst>
              <a:ext uri="{FF2B5EF4-FFF2-40B4-BE49-F238E27FC236}">
                <a16:creationId xmlns:a16="http://schemas.microsoft.com/office/drawing/2014/main" id="{498FF9D3-F5D9-B6F5-1F03-1BD0EBDCE2AE}"/>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15</a:t>
            </a:fld>
            <a:endParaRPr lang="en-US" altLang="ja-JP" dirty="0"/>
          </a:p>
        </p:txBody>
      </p:sp>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39" name="テキスト ボックス 38">
            <a:extLst>
              <a:ext uri="{FF2B5EF4-FFF2-40B4-BE49-F238E27FC236}">
                <a16:creationId xmlns:a16="http://schemas.microsoft.com/office/drawing/2014/main" id="{BA993332-4B3C-44F8-A340-6E66947FF544}"/>
              </a:ext>
            </a:extLst>
          </p:cNvPr>
          <p:cNvSpPr txBox="1"/>
          <p:nvPr/>
        </p:nvSpPr>
        <p:spPr>
          <a:xfrm>
            <a:off x="139768" y="942237"/>
            <a:ext cx="4580100"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a:t>
            </a:r>
            <a:r>
              <a:rPr lang="zh-CN" altLang="en-US" sz="2400" dirty="0">
                <a:latin typeface="HGPｺﾞｼｯｸE" panose="020B0900000000000000" pitchFamily="50" charset="-128"/>
                <a:ea typeface="HGPｺﾞｼｯｸE" panose="020B0900000000000000" pitchFamily="50" charset="-128"/>
              </a:rPr>
              <a:t>（令和</a:t>
            </a:r>
            <a:r>
              <a:rPr lang="ja-JP" altLang="en-US" sz="2400" dirty="0">
                <a:latin typeface="HGPｺﾞｼｯｸE" panose="020B0900000000000000" pitchFamily="50" charset="-128"/>
                <a:ea typeface="HGPｺﾞｼｯｸE" panose="020B0900000000000000" pitchFamily="50" charset="-128"/>
              </a:rPr>
              <a:t>７</a:t>
            </a:r>
            <a:r>
              <a:rPr lang="zh-CN" altLang="en-US" sz="2400" dirty="0">
                <a:latin typeface="HGPｺﾞｼｯｸE" panose="020B0900000000000000" pitchFamily="50" charset="-128"/>
                <a:ea typeface="HGPｺﾞｼｯｸE" panose="020B0900000000000000" pitchFamily="50" charset="-128"/>
              </a:rPr>
              <a:t>年度当初予算）</a:t>
            </a:r>
          </a:p>
        </p:txBody>
      </p:sp>
      <p:grpSp>
        <p:nvGrpSpPr>
          <p:cNvPr id="6" name="グループ化 5">
            <a:extLst>
              <a:ext uri="{FF2B5EF4-FFF2-40B4-BE49-F238E27FC236}">
                <a16:creationId xmlns:a16="http://schemas.microsoft.com/office/drawing/2014/main" id="{3EF8F929-B46E-4C00-BBDE-53475993277F}"/>
              </a:ext>
            </a:extLst>
          </p:cNvPr>
          <p:cNvGrpSpPr/>
          <p:nvPr/>
        </p:nvGrpSpPr>
        <p:grpSpPr>
          <a:xfrm>
            <a:off x="252000" y="1980000"/>
            <a:ext cx="4140000" cy="3720776"/>
            <a:chOff x="252000" y="1980000"/>
            <a:chExt cx="4140000" cy="3720776"/>
          </a:xfrm>
        </p:grpSpPr>
        <p:pic>
          <p:nvPicPr>
            <p:cNvPr id="3" name="図 2">
              <a:extLst>
                <a:ext uri="{FF2B5EF4-FFF2-40B4-BE49-F238E27FC236}">
                  <a16:creationId xmlns:a16="http://schemas.microsoft.com/office/drawing/2014/main" id="{71E24B0C-CE31-49DD-9223-FF3BFC6EBEBB}"/>
                </a:ext>
              </a:extLst>
            </p:cNvPr>
            <p:cNvPicPr>
              <a:picLocks noChangeAspect="1"/>
            </p:cNvPicPr>
            <p:nvPr/>
          </p:nvPicPr>
          <p:blipFill rotWithShape="1">
            <a:blip r:embed="rId3"/>
            <a:srcRect l="8265" t="7496" r="8126" b="12766"/>
            <a:stretch/>
          </p:blipFill>
          <p:spPr>
            <a:xfrm>
              <a:off x="252000" y="1980000"/>
              <a:ext cx="4140000" cy="3720776"/>
            </a:xfrm>
            <a:prstGeom prst="rect">
              <a:avLst/>
            </a:prstGeom>
          </p:spPr>
        </p:pic>
        <p:grpSp>
          <p:nvGrpSpPr>
            <p:cNvPr id="22" name="グループ化 21">
              <a:extLst>
                <a:ext uri="{FF2B5EF4-FFF2-40B4-BE49-F238E27FC236}">
                  <a16:creationId xmlns:a16="http://schemas.microsoft.com/office/drawing/2014/main" id="{78FE59C7-19D9-6866-51EC-03689BFA1DC2}"/>
                </a:ext>
              </a:extLst>
            </p:cNvPr>
            <p:cNvGrpSpPr/>
            <p:nvPr/>
          </p:nvGrpSpPr>
          <p:grpSpPr>
            <a:xfrm>
              <a:off x="287373" y="1980000"/>
              <a:ext cx="828219" cy="284403"/>
              <a:chOff x="4781156" y="2669544"/>
              <a:chExt cx="828219" cy="284403"/>
            </a:xfrm>
          </p:grpSpPr>
          <p:sp>
            <p:nvSpPr>
              <p:cNvPr id="10" name="object 21">
                <a:extLst>
                  <a:ext uri="{FF2B5EF4-FFF2-40B4-BE49-F238E27FC236}">
                    <a16:creationId xmlns:a16="http://schemas.microsoft.com/office/drawing/2014/main" id="{914BFF45-2A52-DF66-AE38-B35D87C523E2}"/>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21" name="正方形/長方形 20">
                <a:extLst>
                  <a:ext uri="{FF2B5EF4-FFF2-40B4-BE49-F238E27FC236}">
                    <a16:creationId xmlns:a16="http://schemas.microsoft.com/office/drawing/2014/main" id="{F2934427-BF98-FB0B-B4D1-CCCBC91A599A}"/>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grpSp>
        <p:nvGrpSpPr>
          <p:cNvPr id="7" name="グループ化 6">
            <a:extLst>
              <a:ext uri="{FF2B5EF4-FFF2-40B4-BE49-F238E27FC236}">
                <a16:creationId xmlns:a16="http://schemas.microsoft.com/office/drawing/2014/main" id="{D243D9F2-E705-4D64-9E44-6F09A3A09E6C}"/>
              </a:ext>
            </a:extLst>
          </p:cNvPr>
          <p:cNvGrpSpPr/>
          <p:nvPr/>
        </p:nvGrpSpPr>
        <p:grpSpPr>
          <a:xfrm>
            <a:off x="4752000" y="1980000"/>
            <a:ext cx="4140000" cy="3746852"/>
            <a:chOff x="4752000" y="1980000"/>
            <a:chExt cx="4140000" cy="3746852"/>
          </a:xfrm>
        </p:grpSpPr>
        <p:pic>
          <p:nvPicPr>
            <p:cNvPr id="5" name="図 4">
              <a:extLst>
                <a:ext uri="{FF2B5EF4-FFF2-40B4-BE49-F238E27FC236}">
                  <a16:creationId xmlns:a16="http://schemas.microsoft.com/office/drawing/2014/main" id="{90CB7B0D-3CBE-4D11-B191-6C2BC8875F44}"/>
                </a:ext>
              </a:extLst>
            </p:cNvPr>
            <p:cNvPicPr>
              <a:picLocks noChangeAspect="1"/>
            </p:cNvPicPr>
            <p:nvPr/>
          </p:nvPicPr>
          <p:blipFill rotWithShape="1">
            <a:blip r:embed="rId4"/>
            <a:srcRect l="8125" t="7525" r="8262" b="11921"/>
            <a:stretch/>
          </p:blipFill>
          <p:spPr>
            <a:xfrm>
              <a:off x="4752000" y="1980000"/>
              <a:ext cx="4140000" cy="3746852"/>
            </a:xfrm>
            <a:prstGeom prst="rect">
              <a:avLst/>
            </a:prstGeom>
          </p:spPr>
        </p:pic>
        <p:grpSp>
          <p:nvGrpSpPr>
            <p:cNvPr id="23" name="グループ化 22">
              <a:extLst>
                <a:ext uri="{FF2B5EF4-FFF2-40B4-BE49-F238E27FC236}">
                  <a16:creationId xmlns:a16="http://schemas.microsoft.com/office/drawing/2014/main" id="{B75CCE71-0210-8549-A1D2-7452FA490A52}"/>
                </a:ext>
              </a:extLst>
            </p:cNvPr>
            <p:cNvGrpSpPr/>
            <p:nvPr/>
          </p:nvGrpSpPr>
          <p:grpSpPr>
            <a:xfrm>
              <a:off x="4752000" y="1990159"/>
              <a:ext cx="828219" cy="284403"/>
              <a:chOff x="4781156" y="2669544"/>
              <a:chExt cx="828219" cy="284403"/>
            </a:xfrm>
          </p:grpSpPr>
          <p:sp>
            <p:nvSpPr>
              <p:cNvPr id="24" name="object 21">
                <a:extLst>
                  <a:ext uri="{FF2B5EF4-FFF2-40B4-BE49-F238E27FC236}">
                    <a16:creationId xmlns:a16="http://schemas.microsoft.com/office/drawing/2014/main" id="{B7681F03-7B32-8EA2-2C5F-C5E1FFE65781}"/>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25" name="正方形/長方形 24">
                <a:extLst>
                  <a:ext uri="{FF2B5EF4-FFF2-40B4-BE49-F238E27FC236}">
                    <a16:creationId xmlns:a16="http://schemas.microsoft.com/office/drawing/2014/main" id="{4484938D-D69E-3AB2-DB51-6EE1FC34D865}"/>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47" name="角丸四角形 31">
            <a:extLst>
              <a:ext uri="{FF2B5EF4-FFF2-40B4-BE49-F238E27FC236}">
                <a16:creationId xmlns:a16="http://schemas.microsoft.com/office/drawing/2014/main" id="{1140AE1F-96D4-457A-AC8A-A4211C812392}"/>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55" dirty="0">
                <a:solidFill>
                  <a:schemeClr val="tx1"/>
                </a:solidFill>
              </a:rPr>
              <a:t>出典：財務省「これからの日本のために財政を考える」（令和７年４月）</a:t>
            </a:r>
            <a:endParaRPr lang="en-US" altLang="ja-JP" sz="855" dirty="0">
              <a:solidFill>
                <a:schemeClr val="tx1"/>
              </a:solidFill>
            </a:endParaRPr>
          </a:p>
        </p:txBody>
      </p:sp>
    </p:spTree>
    <p:extLst>
      <p:ext uri="{BB962C8B-B14F-4D97-AF65-F5344CB8AC3E}">
        <p14:creationId xmlns:p14="http://schemas.microsoft.com/office/powerpoint/2010/main" val="399682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800" dirty="0">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4" y="1182201"/>
              <a:ext cx="7260817" cy="523220"/>
            </a:xfrm>
            <a:prstGeom prst="rect">
              <a:avLst/>
            </a:prstGeom>
            <a:noFill/>
          </p:spPr>
          <p:txBody>
            <a:bodyPr wrap="square" rtlCol="0">
              <a:spAutoFit/>
            </a:bodyPr>
            <a:lstStyle/>
            <a:p>
              <a:r>
                <a:rPr kumimoji="1" lang="ja-JP" altLang="en-US" sz="2800" dirty="0">
                  <a:latin typeface="+mn-ea"/>
                  <a:ea typeface="+mn-ea"/>
                </a:rPr>
                <a:t>なぜ財政は悪化したのか（財政構造の変化）</a:t>
              </a:r>
            </a:p>
          </p:txBody>
        </p:sp>
      </p:grpSp>
      <p:sp>
        <p:nvSpPr>
          <p:cNvPr id="169" name="スライド番号プレースホルダー 168">
            <a:extLst>
              <a:ext uri="{FF2B5EF4-FFF2-40B4-BE49-F238E27FC236}">
                <a16:creationId xmlns:a16="http://schemas.microsoft.com/office/drawing/2014/main" id="{F4B859ED-DDC5-5919-FF62-9DD7824C103D}"/>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16</a:t>
            </a:fld>
            <a:endParaRPr lang="en-US" altLang="ja-JP" dirty="0"/>
          </a:p>
        </p:txBody>
      </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sp>
        <p:nvSpPr>
          <p:cNvPr id="19" name="テキスト ボックス 18">
            <a:extLst>
              <a:ext uri="{FF2B5EF4-FFF2-40B4-BE49-F238E27FC236}">
                <a16:creationId xmlns:a16="http://schemas.microsoft.com/office/drawing/2014/main" id="{42A22258-102B-3FBE-4D4B-F8BB01F34D9F}"/>
              </a:ext>
            </a:extLst>
          </p:cNvPr>
          <p:cNvSpPr txBox="1"/>
          <p:nvPr/>
        </p:nvSpPr>
        <p:spPr>
          <a:xfrm>
            <a:off x="172158" y="2420937"/>
            <a:ext cx="8670827" cy="3486252"/>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2000" dirty="0">
                <a:latin typeface="+mn-ea"/>
                <a:ea typeface="+mn-ea"/>
              </a:rPr>
              <a:t>1990</a:t>
            </a:r>
            <a:r>
              <a:rPr kumimoji="1" lang="ja-JP" altLang="en-US" sz="2000" dirty="0">
                <a:latin typeface="+mn-ea"/>
                <a:ea typeface="+mn-ea"/>
              </a:rPr>
              <a:t>年度（平成２年度）と現在の歳出を比較すると、</a:t>
            </a:r>
            <a:r>
              <a:rPr kumimoji="1" lang="ja-JP" altLang="en-US" sz="2400" dirty="0">
                <a:solidFill>
                  <a:srgbClr val="005BAD"/>
                </a:solidFill>
                <a:latin typeface="+mn-ea"/>
                <a:ea typeface="+mn-ea"/>
              </a:rPr>
              <a:t>社会保障関係費や国債費が大きく伸びて</a:t>
            </a:r>
            <a:r>
              <a:rPr kumimoji="1" lang="ja-JP" altLang="en-US" sz="2000" dirty="0">
                <a:latin typeface="+mn-ea"/>
                <a:ea typeface="+mn-ea"/>
              </a:rPr>
              <a:t>います。特に社会保障は、</a:t>
            </a:r>
            <a:r>
              <a:rPr lang="ja-JP" altLang="en-US" sz="2400" dirty="0">
                <a:solidFill>
                  <a:srgbClr val="005BAD"/>
                </a:solidFill>
                <a:latin typeface="+mn-ea"/>
                <a:ea typeface="+mn-ea"/>
              </a:rPr>
              <a:t>年金、医療、介護、こども・子育て</a:t>
            </a:r>
            <a:r>
              <a:rPr kumimoji="1" lang="ja-JP" altLang="en-US" sz="2000" dirty="0">
                <a:latin typeface="+mn-ea"/>
                <a:ea typeface="+mn-ea"/>
              </a:rPr>
              <a:t>などの分野に分けられ、</a:t>
            </a:r>
            <a:r>
              <a:rPr lang="ja-JP" altLang="en-US" sz="2400" dirty="0">
                <a:solidFill>
                  <a:srgbClr val="005BAD"/>
                </a:solidFill>
                <a:latin typeface="+mn-ea"/>
                <a:ea typeface="+mn-ea"/>
              </a:rPr>
              <a:t>国の一般会計歳出の約</a:t>
            </a:r>
            <a:r>
              <a:rPr lang="en-US" altLang="ja-JP" sz="2400" dirty="0">
                <a:solidFill>
                  <a:srgbClr val="005BAD"/>
                </a:solidFill>
                <a:latin typeface="+mn-ea"/>
                <a:ea typeface="+mn-ea"/>
              </a:rPr>
              <a:t>1/3</a:t>
            </a:r>
            <a:r>
              <a:rPr kumimoji="1" lang="ja-JP" altLang="en-US" sz="2000" dirty="0">
                <a:latin typeface="+mn-ea"/>
                <a:ea typeface="+mn-ea"/>
              </a:rPr>
              <a:t>を占める最大の支出項目となっています。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2000" dirty="0">
                <a:latin typeface="+mn-ea"/>
                <a:ea typeface="+mn-ea"/>
              </a:rPr>
              <a:t>歳出の増加に対し歳入は、経済成長の停滞などが影響して</a:t>
            </a:r>
            <a:r>
              <a:rPr lang="ja-JP" altLang="en-US" sz="2400" dirty="0">
                <a:solidFill>
                  <a:srgbClr val="005BAD"/>
                </a:solidFill>
                <a:latin typeface="+mn-ea"/>
                <a:ea typeface="+mn-ea"/>
              </a:rPr>
              <a:t>税収の伸びが見合っておらず、不足分を借金に頼っている</a:t>
            </a:r>
            <a:r>
              <a:rPr kumimoji="1" lang="ja-JP" altLang="en-US" sz="2000" dirty="0">
                <a:latin typeface="+mn-ea"/>
                <a:ea typeface="+mn-ea"/>
              </a:rPr>
              <a:t>ため、公債金は約５倍と大幅に増加しています。</a:t>
            </a: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75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169" name="スライド番号プレースホルダー 168">
            <a:extLst>
              <a:ext uri="{FF2B5EF4-FFF2-40B4-BE49-F238E27FC236}">
                <a16:creationId xmlns:a16="http://schemas.microsoft.com/office/drawing/2014/main" id="{3C1746B7-6883-964A-4F74-CE7DE576E954}"/>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17</a:t>
            </a:fld>
            <a:endParaRPr lang="en-US" altLang="ja-JP" dirty="0"/>
          </a:p>
        </p:txBody>
      </p:sp>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grpSp>
        <p:nvGrpSpPr>
          <p:cNvPr id="6" name="グループ化 5">
            <a:extLst>
              <a:ext uri="{FF2B5EF4-FFF2-40B4-BE49-F238E27FC236}">
                <a16:creationId xmlns:a16="http://schemas.microsoft.com/office/drawing/2014/main" id="{E1C808ED-F900-7193-9C11-DC6A4AB1A3B1}"/>
              </a:ext>
            </a:extLst>
          </p:cNvPr>
          <p:cNvGrpSpPr/>
          <p:nvPr/>
        </p:nvGrpSpPr>
        <p:grpSpPr>
          <a:xfrm>
            <a:off x="-24140" y="161416"/>
            <a:ext cx="4605704" cy="6001444"/>
            <a:chOff x="4527724" y="1207262"/>
            <a:chExt cx="3960000" cy="5212025"/>
          </a:xfrm>
        </p:grpSpPr>
        <p:grpSp>
          <p:nvGrpSpPr>
            <p:cNvPr id="139" name="グループ化 138">
              <a:extLst>
                <a:ext uri="{FF2B5EF4-FFF2-40B4-BE49-F238E27FC236}">
                  <a16:creationId xmlns:a16="http://schemas.microsoft.com/office/drawing/2014/main" id="{6EBE00C2-3924-2A93-BA40-1784F1C44145}"/>
                </a:ext>
              </a:extLst>
            </p:cNvPr>
            <p:cNvGrpSpPr>
              <a:grpSpLocks/>
            </p:cNvGrpSpPr>
            <p:nvPr/>
          </p:nvGrpSpPr>
          <p:grpSpPr>
            <a:xfrm>
              <a:off x="4527724" y="1207262"/>
              <a:ext cx="3960000" cy="4648372"/>
              <a:chOff x="4527724" y="2423028"/>
              <a:chExt cx="3960000" cy="3744000"/>
            </a:xfrm>
          </p:grpSpPr>
          <p:graphicFrame>
            <p:nvGraphicFramePr>
              <p:cNvPr id="135" name="グラフ 134">
                <a:extLst>
                  <a:ext uri="{FF2B5EF4-FFF2-40B4-BE49-F238E27FC236}">
                    <a16:creationId xmlns:a16="http://schemas.microsoft.com/office/drawing/2014/main" id="{414BED73-23C7-8192-190B-1874F4451F87}"/>
                  </a:ext>
                </a:extLst>
              </p:cNvPr>
              <p:cNvGraphicFramePr>
                <a:graphicFrameLocks/>
              </p:cNvGraphicFramePr>
              <p:nvPr/>
            </p:nvGraphicFramePr>
            <p:xfrm>
              <a:off x="4527724" y="2423028"/>
              <a:ext cx="3960000" cy="374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7" name="直線コネクタ 136">
                <a:extLst>
                  <a:ext uri="{FF2B5EF4-FFF2-40B4-BE49-F238E27FC236}">
                    <a16:creationId xmlns:a16="http://schemas.microsoft.com/office/drawing/2014/main" id="{B9446D6C-55A1-BE0F-FE2B-6FE1B985B016}"/>
                  </a:ext>
                </a:extLst>
              </p:cNvPr>
              <p:cNvCxnSpPr>
                <a:cxnSpLocks/>
              </p:cNvCxnSpPr>
              <p:nvPr/>
            </p:nvCxnSpPr>
            <p:spPr bwMode="auto">
              <a:xfrm>
                <a:off x="4797066" y="6079943"/>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grpSp>
          <p:nvGrpSpPr>
            <p:cNvPr id="5" name="グループ化 4">
              <a:extLst>
                <a:ext uri="{FF2B5EF4-FFF2-40B4-BE49-F238E27FC236}">
                  <a16:creationId xmlns:a16="http://schemas.microsoft.com/office/drawing/2014/main" id="{E38C7A32-F33F-9E9A-018B-DCCE65592A5F}"/>
                </a:ext>
              </a:extLst>
            </p:cNvPr>
            <p:cNvGrpSpPr/>
            <p:nvPr/>
          </p:nvGrpSpPr>
          <p:grpSpPr>
            <a:xfrm>
              <a:off x="4855347" y="1968906"/>
              <a:ext cx="3156208" cy="4450381"/>
              <a:chOff x="4855347" y="1968906"/>
              <a:chExt cx="3156208" cy="4450381"/>
            </a:xfrm>
          </p:grpSpPr>
          <p:sp>
            <p:nvSpPr>
              <p:cNvPr id="114" name="テキスト ボックス 113">
                <a:extLst>
                  <a:ext uri="{FF2B5EF4-FFF2-40B4-BE49-F238E27FC236}">
                    <a16:creationId xmlns:a16="http://schemas.microsoft.com/office/drawing/2014/main" id="{B6B5C4FB-35B9-8C1B-216F-626E448C55DB}"/>
                  </a:ext>
                </a:extLst>
              </p:cNvPr>
              <p:cNvSpPr txBox="1">
                <a:spLocks/>
              </p:cNvSpPr>
              <p:nvPr/>
            </p:nvSpPr>
            <p:spPr>
              <a:xfrm>
                <a:off x="4970437" y="4482574"/>
                <a:ext cx="1204882" cy="425496"/>
              </a:xfrm>
              <a:prstGeom prst="rect">
                <a:avLst/>
              </a:prstGeom>
              <a:noFill/>
            </p:spPr>
            <p:txBody>
              <a:bodyPr wrap="none" rtlCol="0">
                <a:spAutoFit/>
              </a:bodyPr>
              <a:lstStyle/>
              <a:p>
                <a:pPr algn="ctr">
                  <a:lnSpc>
                    <a:spcPct val="105000"/>
                  </a:lnSpc>
                </a:pPr>
                <a:r>
                  <a:rPr kumimoji="1" lang="ja-JP" altLang="en-US" sz="1400" kern="0" dirty="0">
                    <a:latin typeface="+mn-ea"/>
                    <a:ea typeface="+mn-ea"/>
                  </a:rPr>
                  <a:t>税収などの収入</a:t>
                </a:r>
                <a:endParaRPr kumimoji="1" lang="en-US" altLang="ja-JP" sz="1400" kern="0" dirty="0">
                  <a:latin typeface="+mn-ea"/>
                  <a:ea typeface="+mn-ea"/>
                </a:endParaRPr>
              </a:p>
              <a:p>
                <a:pPr algn="ctr">
                  <a:lnSpc>
                    <a:spcPct val="105000"/>
                  </a:lnSpc>
                </a:pPr>
                <a:r>
                  <a:rPr kumimoji="1" lang="en-US" altLang="ja-JP" sz="1200" kern="0" dirty="0">
                    <a:latin typeface="+mn-ea"/>
                    <a:ea typeface="+mn-ea"/>
                  </a:rPr>
                  <a:t>60.6</a:t>
                </a:r>
                <a:r>
                  <a:rPr kumimoji="1" lang="ja-JP" altLang="en-US" sz="1200" kern="0" dirty="0">
                    <a:latin typeface="+mn-ea"/>
                    <a:ea typeface="+mn-ea"/>
                  </a:rPr>
                  <a:t>兆円</a:t>
                </a:r>
                <a:endParaRPr kumimoji="1" lang="zh-CN" altLang="en-US" sz="1200" kern="0" dirty="0">
                  <a:latin typeface="+mn-ea"/>
                  <a:ea typeface="+mn-ea"/>
                </a:endParaRPr>
              </a:p>
            </p:txBody>
          </p:sp>
          <p:sp>
            <p:nvSpPr>
              <p:cNvPr id="117" name="テキスト ボックス 116">
                <a:extLst>
                  <a:ext uri="{FF2B5EF4-FFF2-40B4-BE49-F238E27FC236}">
                    <a16:creationId xmlns:a16="http://schemas.microsoft.com/office/drawing/2014/main" id="{63B13439-C81D-54E9-1D1C-BAD78DD48A18}"/>
                  </a:ext>
                </a:extLst>
              </p:cNvPr>
              <p:cNvSpPr txBox="1">
                <a:spLocks/>
              </p:cNvSpPr>
              <p:nvPr/>
            </p:nvSpPr>
            <p:spPr>
              <a:xfrm>
                <a:off x="6806673" y="3996622"/>
                <a:ext cx="1204882" cy="425496"/>
              </a:xfrm>
              <a:prstGeom prst="rect">
                <a:avLst/>
              </a:prstGeom>
              <a:noFill/>
            </p:spPr>
            <p:txBody>
              <a:bodyPr wrap="none" rtlCol="0">
                <a:spAutoFit/>
              </a:bodyPr>
              <a:lstStyle/>
              <a:p>
                <a:pPr algn="ctr">
                  <a:lnSpc>
                    <a:spcPct val="105000"/>
                  </a:lnSpc>
                </a:pPr>
                <a:r>
                  <a:rPr kumimoji="1" lang="ja-JP" altLang="en-US" sz="1400" kern="0" dirty="0">
                    <a:latin typeface="+mn-ea"/>
                    <a:ea typeface="+mn-ea"/>
                  </a:rPr>
                  <a:t>税収などの収入</a:t>
                </a:r>
                <a:endParaRPr kumimoji="1" lang="en-US" altLang="ja-JP" sz="1400" kern="0" dirty="0">
                  <a:latin typeface="+mn-ea"/>
                  <a:ea typeface="+mn-ea"/>
                </a:endParaRPr>
              </a:p>
              <a:p>
                <a:pPr algn="ctr">
                  <a:lnSpc>
                    <a:spcPct val="105000"/>
                  </a:lnSpc>
                </a:pPr>
                <a:r>
                  <a:rPr kumimoji="1" lang="en-US" altLang="ja-JP" sz="1200" kern="0" dirty="0">
                    <a:latin typeface="+mn-ea"/>
                    <a:ea typeface="+mn-ea"/>
                  </a:rPr>
                  <a:t>86.6</a:t>
                </a:r>
                <a:r>
                  <a:rPr kumimoji="1" lang="ja-JP" altLang="en-US" sz="1200" kern="0" dirty="0">
                    <a:latin typeface="+mn-ea"/>
                    <a:ea typeface="+mn-ea"/>
                  </a:rPr>
                  <a:t>兆円</a:t>
                </a:r>
                <a:endParaRPr kumimoji="1" lang="zh-CN" altLang="en-US" sz="1200" kern="0" dirty="0">
                  <a:latin typeface="+mn-ea"/>
                  <a:ea typeface="+mn-ea"/>
                </a:endParaRPr>
              </a:p>
            </p:txBody>
          </p:sp>
          <p:sp>
            <p:nvSpPr>
              <p:cNvPr id="118" name="矢印: 右 117">
                <a:extLst>
                  <a:ext uri="{FF2B5EF4-FFF2-40B4-BE49-F238E27FC236}">
                    <a16:creationId xmlns:a16="http://schemas.microsoft.com/office/drawing/2014/main" id="{E0ABABA4-EE1C-FD84-BB2B-FB5B4DC69705}"/>
                  </a:ext>
                </a:extLst>
              </p:cNvPr>
              <p:cNvSpPr>
                <a:spLocks/>
              </p:cNvSpPr>
              <p:nvPr/>
            </p:nvSpPr>
            <p:spPr bwMode="auto">
              <a:xfrm rot="19572920">
                <a:off x="6115037" y="4663216"/>
                <a:ext cx="773009" cy="116996"/>
              </a:xfrm>
              <a:prstGeom prst="rightArrow">
                <a:avLst>
                  <a:gd name="adj1" fmla="val 31772"/>
                  <a:gd name="adj2" fmla="val 65569"/>
                </a:avLst>
              </a:prstGeom>
              <a:solidFill>
                <a:srgbClr val="5394E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119" name="テキスト ボックス 118">
                <a:extLst>
                  <a:ext uri="{FF2B5EF4-FFF2-40B4-BE49-F238E27FC236}">
                    <a16:creationId xmlns:a16="http://schemas.microsoft.com/office/drawing/2014/main" id="{539CC568-6C15-DAA3-EB66-E4AF72537CF2}"/>
                  </a:ext>
                </a:extLst>
              </p:cNvPr>
              <p:cNvSpPr txBox="1">
                <a:spLocks/>
              </p:cNvSpPr>
              <p:nvPr/>
            </p:nvSpPr>
            <p:spPr>
              <a:xfrm>
                <a:off x="6159607" y="4931464"/>
                <a:ext cx="693544" cy="227198"/>
              </a:xfrm>
              <a:prstGeom prst="rect">
                <a:avLst/>
              </a:prstGeom>
              <a:noFill/>
            </p:spPr>
            <p:txBody>
              <a:bodyPr wrap="none" rtlCol="0">
                <a:spAutoFit/>
              </a:bodyPr>
              <a:lstStyle/>
              <a:p>
                <a:r>
                  <a:rPr lang="en-US" altLang="ja-JP" sz="1100" b="1" dirty="0">
                    <a:solidFill>
                      <a:srgbClr val="216FCD"/>
                    </a:solidFill>
                    <a:latin typeface="+mn-ea"/>
                    <a:ea typeface="+mn-ea"/>
                  </a:rPr>
                  <a:t>+</a:t>
                </a:r>
                <a:r>
                  <a:rPr kumimoji="1" lang="en-US" altLang="ja-JP" sz="1100" b="1" dirty="0">
                    <a:solidFill>
                      <a:srgbClr val="216FCD"/>
                    </a:solidFill>
                    <a:latin typeface="+mn-ea"/>
                    <a:ea typeface="+mn-ea"/>
                  </a:rPr>
                  <a:t>25.9</a:t>
                </a:r>
                <a:r>
                  <a:rPr kumimoji="1" lang="ja-JP" altLang="en-US" sz="1100" b="1" dirty="0">
                    <a:solidFill>
                      <a:srgbClr val="216FCD"/>
                    </a:solidFill>
                    <a:latin typeface="+mn-ea"/>
                    <a:ea typeface="+mn-ea"/>
                  </a:rPr>
                  <a:t>兆円</a:t>
                </a:r>
              </a:p>
            </p:txBody>
          </p:sp>
          <p:sp>
            <p:nvSpPr>
              <p:cNvPr id="121" name="テキスト ボックス 120">
                <a:extLst>
                  <a:ext uri="{FF2B5EF4-FFF2-40B4-BE49-F238E27FC236}">
                    <a16:creationId xmlns:a16="http://schemas.microsoft.com/office/drawing/2014/main" id="{335438F0-2ECE-EC85-A564-71F1643CAA23}"/>
                  </a:ext>
                </a:extLst>
              </p:cNvPr>
              <p:cNvSpPr txBox="1">
                <a:spLocks/>
              </p:cNvSpPr>
              <p:nvPr/>
            </p:nvSpPr>
            <p:spPr>
              <a:xfrm>
                <a:off x="6932472" y="2293813"/>
                <a:ext cx="969198" cy="425496"/>
              </a:xfrm>
              <a:prstGeom prst="rect">
                <a:avLst/>
              </a:prstGeom>
              <a:noFill/>
            </p:spPr>
            <p:txBody>
              <a:bodyPr wrap="none" rtlCol="0">
                <a:spAutoFit/>
              </a:bodyPr>
              <a:lstStyle/>
              <a:p>
                <a:pPr algn="ctr">
                  <a:lnSpc>
                    <a:spcPct val="105000"/>
                  </a:lnSpc>
                </a:pPr>
                <a:r>
                  <a:rPr kumimoji="1" lang="zh-TW" altLang="en-US" sz="1400" kern="0" dirty="0">
                    <a:solidFill>
                      <a:srgbClr val="EA5050"/>
                    </a:solidFill>
                    <a:latin typeface="+mn-ea"/>
                    <a:ea typeface="+mn-ea"/>
                  </a:rPr>
                  <a:t>公債金</a:t>
                </a:r>
                <a:r>
                  <a:rPr kumimoji="1" lang="zh-TW" altLang="en-US" sz="1050" kern="0" dirty="0">
                    <a:solidFill>
                      <a:srgbClr val="EA5050"/>
                    </a:solidFill>
                    <a:latin typeface="+mn-ea"/>
                    <a:ea typeface="+mn-ea"/>
                  </a:rPr>
                  <a:t>（借金）</a:t>
                </a:r>
                <a:endParaRPr kumimoji="1" lang="en-US" altLang="zh-TW" sz="1050" kern="0" dirty="0">
                  <a:solidFill>
                    <a:srgbClr val="EA5050"/>
                  </a:solidFill>
                  <a:latin typeface="+mn-ea"/>
                  <a:ea typeface="+mn-ea"/>
                </a:endParaRPr>
              </a:p>
              <a:p>
                <a:pPr algn="ctr">
                  <a:lnSpc>
                    <a:spcPct val="105000"/>
                  </a:lnSpc>
                </a:pPr>
                <a:r>
                  <a:rPr kumimoji="1" lang="en-US" altLang="ja-JP" sz="1200" kern="0" dirty="0">
                    <a:solidFill>
                      <a:srgbClr val="EA5050"/>
                    </a:solidFill>
                    <a:latin typeface="+mn-ea"/>
                  </a:rPr>
                  <a:t>28.6</a:t>
                </a:r>
                <a:r>
                  <a:rPr kumimoji="1" lang="zh-TW" altLang="en-US" sz="1200" kern="0" dirty="0">
                    <a:solidFill>
                      <a:srgbClr val="EA5050"/>
                    </a:solidFill>
                    <a:latin typeface="+mn-ea"/>
                    <a:ea typeface="+mn-ea"/>
                  </a:rPr>
                  <a:t>兆円</a:t>
                </a:r>
                <a:endParaRPr kumimoji="1" lang="zh-CN" altLang="en-US" sz="1200" kern="0" dirty="0">
                  <a:solidFill>
                    <a:srgbClr val="EA5050"/>
                  </a:solidFill>
                  <a:latin typeface="+mn-ea"/>
                  <a:ea typeface="+mn-ea"/>
                </a:endParaRPr>
              </a:p>
            </p:txBody>
          </p:sp>
          <p:sp>
            <p:nvSpPr>
              <p:cNvPr id="150" name="テキスト ボックス 149">
                <a:extLst>
                  <a:ext uri="{FF2B5EF4-FFF2-40B4-BE49-F238E27FC236}">
                    <a16:creationId xmlns:a16="http://schemas.microsoft.com/office/drawing/2014/main" id="{7031F8E0-B231-EB25-C039-12EFA2B1B001}"/>
                  </a:ext>
                </a:extLst>
              </p:cNvPr>
              <p:cNvSpPr txBox="1">
                <a:spLocks/>
              </p:cNvSpPr>
              <p:nvPr/>
            </p:nvSpPr>
            <p:spPr>
              <a:xfrm>
                <a:off x="5137576" y="5751057"/>
                <a:ext cx="936671" cy="668230"/>
              </a:xfrm>
              <a:prstGeom prst="rect">
                <a:avLst/>
              </a:prstGeom>
              <a:noFill/>
            </p:spPr>
            <p:txBody>
              <a:bodyPr wrap="none" rtlCol="0">
                <a:spAutoFit/>
              </a:bodyPr>
              <a:lstStyle/>
              <a:p>
                <a:pPr algn="ctr"/>
                <a:r>
                  <a:rPr kumimoji="1" lang="en-US" altLang="ja-JP" sz="1600" kern="0" spc="40" dirty="0">
                    <a:latin typeface="+mn-ea"/>
                    <a:ea typeface="+mn-ea"/>
                  </a:rPr>
                  <a:t>1990</a:t>
                </a:r>
                <a:r>
                  <a:rPr kumimoji="1" lang="ja-JP" altLang="en-US" sz="1600" kern="0" spc="40" dirty="0">
                    <a:latin typeface="+mn-ea"/>
                    <a:ea typeface="+mn-ea"/>
                  </a:rPr>
                  <a:t>年度</a:t>
                </a:r>
                <a:endParaRPr kumimoji="1" lang="en-US" altLang="ja-JP" sz="1600" kern="0" spc="40" dirty="0">
                  <a:latin typeface="+mn-ea"/>
                  <a:ea typeface="+mn-ea"/>
                </a:endParaRPr>
              </a:p>
              <a:p>
                <a:pPr algn="ctr"/>
                <a:r>
                  <a:rPr kumimoji="1" lang="ja-JP" altLang="en-US" sz="1200" kern="0" spc="40" dirty="0">
                    <a:latin typeface="+mn-ea"/>
                  </a:rPr>
                  <a:t>（平成２年度）</a:t>
                </a:r>
                <a:endParaRPr kumimoji="1" lang="en-US" altLang="ja-JP" sz="1200" kern="0" spc="40" dirty="0">
                  <a:latin typeface="+mn-ea"/>
                  <a:ea typeface="+mn-ea"/>
                </a:endParaRPr>
              </a:p>
              <a:p>
                <a:pPr algn="ctr"/>
                <a:r>
                  <a:rPr kumimoji="1" lang="en-US" altLang="ja-JP" sz="1600" kern="0" spc="40" dirty="0">
                    <a:latin typeface="+mn-ea"/>
                    <a:ea typeface="+mn-ea"/>
                  </a:rPr>
                  <a:t>66.2</a:t>
                </a:r>
                <a:r>
                  <a:rPr kumimoji="1" lang="ja-JP" altLang="en-US" sz="1600" kern="0" spc="40" dirty="0">
                    <a:latin typeface="+mn-ea"/>
                    <a:ea typeface="+mn-ea"/>
                  </a:rPr>
                  <a:t>兆円</a:t>
                </a:r>
              </a:p>
            </p:txBody>
          </p:sp>
          <p:sp>
            <p:nvSpPr>
              <p:cNvPr id="151" name="テキスト ボックス 150">
                <a:extLst>
                  <a:ext uri="{FF2B5EF4-FFF2-40B4-BE49-F238E27FC236}">
                    <a16:creationId xmlns:a16="http://schemas.microsoft.com/office/drawing/2014/main" id="{D7BD5F3F-A1D5-D0DE-0F29-B37AAF6CB27F}"/>
                  </a:ext>
                </a:extLst>
              </p:cNvPr>
              <p:cNvSpPr txBox="1">
                <a:spLocks/>
              </p:cNvSpPr>
              <p:nvPr/>
            </p:nvSpPr>
            <p:spPr>
              <a:xfrm>
                <a:off x="6967718" y="5751057"/>
                <a:ext cx="968371" cy="668230"/>
              </a:xfrm>
              <a:prstGeom prst="rect">
                <a:avLst/>
              </a:prstGeom>
              <a:noFill/>
            </p:spPr>
            <p:txBody>
              <a:bodyPr wrap="none" rtlCol="0">
                <a:spAutoFit/>
              </a:bodyPr>
              <a:lstStyle/>
              <a:p>
                <a:pPr algn="ctr"/>
                <a:r>
                  <a:rPr lang="en-US" altLang="ja-JP" sz="1600" kern="0" spc="40" dirty="0">
                    <a:latin typeface="+mn-ea"/>
                    <a:ea typeface="+mn-ea"/>
                  </a:rPr>
                  <a:t>2025</a:t>
                </a:r>
                <a:r>
                  <a:rPr kumimoji="1" lang="ja-JP" altLang="en-US" sz="1600" kern="0" spc="40" dirty="0">
                    <a:latin typeface="+mn-ea"/>
                    <a:ea typeface="+mn-ea"/>
                  </a:rPr>
                  <a:t>年度</a:t>
                </a:r>
                <a:endParaRPr kumimoji="1" lang="en-US" altLang="ja-JP" sz="1600" kern="0" spc="40" dirty="0">
                  <a:latin typeface="+mn-ea"/>
                  <a:ea typeface="+mn-ea"/>
                </a:endParaRPr>
              </a:p>
              <a:p>
                <a:pPr algn="ctr"/>
                <a:r>
                  <a:rPr lang="ja-JP" altLang="en-US" sz="1200" kern="0" spc="40" dirty="0">
                    <a:latin typeface="+mn-ea"/>
                    <a:ea typeface="+mn-ea"/>
                  </a:rPr>
                  <a:t>（令和７年度）</a:t>
                </a:r>
                <a:endParaRPr kumimoji="1" lang="en-US" altLang="ja-JP" sz="1200" kern="0" spc="40" dirty="0">
                  <a:latin typeface="+mn-ea"/>
                  <a:ea typeface="+mn-ea"/>
                </a:endParaRPr>
              </a:p>
              <a:p>
                <a:pPr algn="ctr"/>
                <a:r>
                  <a:rPr kumimoji="1" lang="en-US" altLang="ja-JP" sz="1600" kern="0" spc="40" dirty="0">
                    <a:latin typeface="+mn-ea"/>
                  </a:rPr>
                  <a:t>115.2</a:t>
                </a:r>
                <a:r>
                  <a:rPr kumimoji="1" lang="ja-JP" altLang="en-US" sz="1600" kern="0" spc="40" dirty="0">
                    <a:latin typeface="+mn-ea"/>
                    <a:ea typeface="+mn-ea"/>
                  </a:rPr>
                  <a:t>兆円</a:t>
                </a:r>
              </a:p>
            </p:txBody>
          </p:sp>
          <p:cxnSp>
            <p:nvCxnSpPr>
              <p:cNvPr id="153" name="直線コネクタ 152">
                <a:extLst>
                  <a:ext uri="{FF2B5EF4-FFF2-40B4-BE49-F238E27FC236}">
                    <a16:creationId xmlns:a16="http://schemas.microsoft.com/office/drawing/2014/main" id="{89640CF2-7C0B-979B-B167-374C4D234608}"/>
                  </a:ext>
                </a:extLst>
              </p:cNvPr>
              <p:cNvCxnSpPr>
                <a:cxnSpLocks/>
              </p:cNvCxnSpPr>
              <p:nvPr/>
            </p:nvCxnSpPr>
            <p:spPr bwMode="auto">
              <a:xfrm flipH="1" flipV="1">
                <a:off x="5461923" y="3329585"/>
                <a:ext cx="79875" cy="379352"/>
              </a:xfrm>
              <a:prstGeom prst="line">
                <a:avLst/>
              </a:prstGeom>
              <a:noFill/>
              <a:ln w="15875" cap="flat" cmpd="sng" algn="ctr">
                <a:solidFill>
                  <a:schemeClr val="tx1"/>
                </a:solidFill>
                <a:prstDash val="solid"/>
                <a:round/>
                <a:headEnd type="none" w="med" len="med"/>
                <a:tailEnd type="none" w="med" len="med"/>
              </a:ln>
              <a:effectLst/>
            </p:spPr>
          </p:cxnSp>
          <p:sp>
            <p:nvSpPr>
              <p:cNvPr id="159" name="テキスト ボックス 158">
                <a:extLst>
                  <a:ext uri="{FF2B5EF4-FFF2-40B4-BE49-F238E27FC236}">
                    <a16:creationId xmlns:a16="http://schemas.microsoft.com/office/drawing/2014/main" id="{4C4719D4-336C-87BB-BBA6-85D2DCB552D5}"/>
                  </a:ext>
                </a:extLst>
              </p:cNvPr>
              <p:cNvSpPr txBox="1">
                <a:spLocks/>
              </p:cNvSpPr>
              <p:nvPr/>
            </p:nvSpPr>
            <p:spPr>
              <a:xfrm>
                <a:off x="6186304" y="3544291"/>
                <a:ext cx="693544" cy="227198"/>
              </a:xfrm>
              <a:prstGeom prst="rect">
                <a:avLst/>
              </a:prstGeom>
              <a:noFill/>
            </p:spPr>
            <p:txBody>
              <a:bodyPr wrap="none" rtlCol="0">
                <a:spAutoFit/>
              </a:bodyPr>
              <a:lstStyle/>
              <a:p>
                <a:r>
                  <a:rPr kumimoji="1" lang="en-US" altLang="ja-JP" sz="1100" b="1" dirty="0">
                    <a:solidFill>
                      <a:srgbClr val="EA5050"/>
                    </a:solidFill>
                    <a:latin typeface="+mn-ea"/>
                    <a:ea typeface="+mn-ea"/>
                  </a:rPr>
                  <a:t>+</a:t>
                </a:r>
                <a:r>
                  <a:rPr kumimoji="1" lang="en-US" altLang="ja-JP" sz="1100" b="1" dirty="0">
                    <a:solidFill>
                      <a:srgbClr val="EA5050"/>
                    </a:solidFill>
                    <a:latin typeface="+mn-ea"/>
                  </a:rPr>
                  <a:t>23.1</a:t>
                </a:r>
                <a:r>
                  <a:rPr kumimoji="1" lang="ja-JP" altLang="en-US" sz="1100" b="1" dirty="0">
                    <a:solidFill>
                      <a:srgbClr val="EA5050"/>
                    </a:solidFill>
                    <a:latin typeface="+mn-ea"/>
                    <a:ea typeface="+mn-ea"/>
                  </a:rPr>
                  <a:t>兆円</a:t>
                </a:r>
              </a:p>
            </p:txBody>
          </p:sp>
          <p:grpSp>
            <p:nvGrpSpPr>
              <p:cNvPr id="161" name="グループ化 160">
                <a:extLst>
                  <a:ext uri="{FF2B5EF4-FFF2-40B4-BE49-F238E27FC236}">
                    <a16:creationId xmlns:a16="http://schemas.microsoft.com/office/drawing/2014/main" id="{02D90C89-0AE2-4D5B-1DCC-E1FB25FA547D}"/>
                  </a:ext>
                </a:extLst>
              </p:cNvPr>
              <p:cNvGrpSpPr>
                <a:grpSpLocks/>
              </p:cNvGrpSpPr>
              <p:nvPr/>
            </p:nvGrpSpPr>
            <p:grpSpPr>
              <a:xfrm>
                <a:off x="4905242" y="2909534"/>
                <a:ext cx="1123559" cy="425496"/>
                <a:chOff x="4834843" y="3601937"/>
                <a:chExt cx="1123559" cy="425496"/>
              </a:xfrm>
            </p:grpSpPr>
            <p:sp>
              <p:nvSpPr>
                <p:cNvPr id="120" name="テキスト ボックス 119">
                  <a:extLst>
                    <a:ext uri="{FF2B5EF4-FFF2-40B4-BE49-F238E27FC236}">
                      <a16:creationId xmlns:a16="http://schemas.microsoft.com/office/drawing/2014/main" id="{C121DE90-5B05-4A80-802C-1543AE2CFB99}"/>
                    </a:ext>
                  </a:extLst>
                </p:cNvPr>
                <p:cNvSpPr txBox="1">
                  <a:spLocks/>
                </p:cNvSpPr>
                <p:nvPr/>
              </p:nvSpPr>
              <p:spPr>
                <a:xfrm>
                  <a:off x="4834843" y="3601937"/>
                  <a:ext cx="1123559" cy="425496"/>
                </a:xfrm>
                <a:prstGeom prst="rect">
                  <a:avLst/>
                </a:prstGeom>
                <a:noFill/>
              </p:spPr>
              <p:txBody>
                <a:bodyPr wrap="square" rtlCol="0">
                  <a:spAutoFit/>
                </a:bodyPr>
                <a:lstStyle/>
                <a:p>
                  <a:pPr algn="ctr">
                    <a:lnSpc>
                      <a:spcPct val="105000"/>
                    </a:lnSpc>
                  </a:pPr>
                  <a:r>
                    <a:rPr kumimoji="1" lang="zh-TW" altLang="en-US" sz="1400" kern="0" dirty="0">
                      <a:solidFill>
                        <a:srgbClr val="EA5050"/>
                      </a:solidFill>
                      <a:latin typeface="+mn-ea"/>
                      <a:ea typeface="+mn-ea"/>
                    </a:rPr>
                    <a:t>公債金</a:t>
                  </a:r>
                  <a:r>
                    <a:rPr kumimoji="1" lang="zh-TW" altLang="en-US" sz="1050" kern="0" dirty="0">
                      <a:solidFill>
                        <a:srgbClr val="EA5050"/>
                      </a:solidFill>
                      <a:latin typeface="+mn-ea"/>
                      <a:ea typeface="+mn-ea"/>
                    </a:rPr>
                    <a:t>（借金）</a:t>
                  </a:r>
                  <a:endParaRPr kumimoji="1" lang="en-US" altLang="zh-TW" sz="1050" kern="0" dirty="0">
                    <a:solidFill>
                      <a:srgbClr val="EA5050"/>
                    </a:solidFill>
                    <a:latin typeface="+mn-ea"/>
                    <a:ea typeface="+mn-ea"/>
                  </a:endParaRPr>
                </a:p>
                <a:p>
                  <a:pPr algn="ctr">
                    <a:lnSpc>
                      <a:spcPct val="105000"/>
                    </a:lnSpc>
                  </a:pPr>
                  <a:r>
                    <a:rPr kumimoji="1" lang="en-US" altLang="zh-TW" sz="1200" kern="0" dirty="0">
                      <a:solidFill>
                        <a:srgbClr val="EA5050"/>
                      </a:solidFill>
                      <a:latin typeface="+mn-ea"/>
                      <a:ea typeface="+mn-ea"/>
                    </a:rPr>
                    <a:t>5.6</a:t>
                  </a:r>
                  <a:r>
                    <a:rPr kumimoji="1" lang="zh-TW" altLang="en-US" sz="1200" kern="0" dirty="0">
                      <a:solidFill>
                        <a:srgbClr val="EA5050"/>
                      </a:solidFill>
                      <a:latin typeface="+mn-ea"/>
                      <a:ea typeface="+mn-ea"/>
                    </a:rPr>
                    <a:t>兆円</a:t>
                  </a:r>
                  <a:endParaRPr kumimoji="1" lang="zh-CN" altLang="en-US" sz="1200" kern="0" dirty="0">
                    <a:solidFill>
                      <a:srgbClr val="EA5050"/>
                    </a:solidFill>
                    <a:latin typeface="+mn-ea"/>
                    <a:ea typeface="+mn-ea"/>
                  </a:endParaRPr>
                </a:p>
              </p:txBody>
            </p:sp>
            <p:sp>
              <p:nvSpPr>
                <p:cNvPr id="160" name="正方形/長方形 159">
                  <a:extLst>
                    <a:ext uri="{FF2B5EF4-FFF2-40B4-BE49-F238E27FC236}">
                      <a16:creationId xmlns:a16="http://schemas.microsoft.com/office/drawing/2014/main" id="{DD7C60A0-D0C1-512E-AB83-2BCF33BDA456}"/>
                    </a:ext>
                  </a:extLst>
                </p:cNvPr>
                <p:cNvSpPr>
                  <a:spLocks/>
                </p:cNvSpPr>
                <p:nvPr/>
              </p:nvSpPr>
              <p:spPr bwMode="auto">
                <a:xfrm>
                  <a:off x="4966423" y="3607056"/>
                  <a:ext cx="860400" cy="416514"/>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sp>
            <p:nvSpPr>
              <p:cNvPr id="163" name="正方形/長方形 162">
                <a:extLst>
                  <a:ext uri="{FF2B5EF4-FFF2-40B4-BE49-F238E27FC236}">
                    <a16:creationId xmlns:a16="http://schemas.microsoft.com/office/drawing/2014/main" id="{BEC68C2D-5D57-4023-501A-3CBC58F22E4C}"/>
                  </a:ext>
                </a:extLst>
              </p:cNvPr>
              <p:cNvSpPr>
                <a:spLocks/>
              </p:cNvSpPr>
              <p:nvPr/>
            </p:nvSpPr>
            <p:spPr bwMode="auto">
              <a:xfrm>
                <a:off x="6986522" y="2306934"/>
                <a:ext cx="861096" cy="427168"/>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16" name="矢印: 右 15">
                <a:extLst>
                  <a:ext uri="{FF2B5EF4-FFF2-40B4-BE49-F238E27FC236}">
                    <a16:creationId xmlns:a16="http://schemas.microsoft.com/office/drawing/2014/main" id="{6B7B385A-C4D6-6C8D-39A3-F3C3753627C0}"/>
                  </a:ext>
                </a:extLst>
              </p:cNvPr>
              <p:cNvSpPr>
                <a:spLocks/>
              </p:cNvSpPr>
              <p:nvPr/>
            </p:nvSpPr>
            <p:spPr bwMode="auto">
              <a:xfrm rot="18274761">
                <a:off x="5927227" y="3207121"/>
                <a:ext cx="1089186" cy="12838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nvGrpSpPr>
              <p:cNvPr id="9" name="グループ化 8">
                <a:extLst>
                  <a:ext uri="{FF2B5EF4-FFF2-40B4-BE49-F238E27FC236}">
                    <a16:creationId xmlns:a16="http://schemas.microsoft.com/office/drawing/2014/main" id="{CE9C983E-5DDA-0963-F5B8-8747C8B5C8AD}"/>
                  </a:ext>
                </a:extLst>
              </p:cNvPr>
              <p:cNvGrpSpPr/>
              <p:nvPr/>
            </p:nvGrpSpPr>
            <p:grpSpPr>
              <a:xfrm>
                <a:off x="4855347" y="1968906"/>
                <a:ext cx="828219" cy="296521"/>
                <a:chOff x="4855347" y="2758874"/>
                <a:chExt cx="828219" cy="296521"/>
              </a:xfrm>
            </p:grpSpPr>
            <p:sp>
              <p:nvSpPr>
                <p:cNvPr id="12" name="object 21">
                  <a:extLst>
                    <a:ext uri="{FF2B5EF4-FFF2-40B4-BE49-F238E27FC236}">
                      <a16:creationId xmlns:a16="http://schemas.microsoft.com/office/drawing/2014/main" id="{22F27C77-2D58-E0FA-944E-BC58E6A9BC3F}"/>
                    </a:ext>
                  </a:extLst>
                </p:cNvPr>
                <p:cNvSpPr txBox="1"/>
                <p:nvPr/>
              </p:nvSpPr>
              <p:spPr>
                <a:xfrm>
                  <a:off x="4914551" y="2758874"/>
                  <a:ext cx="679837" cy="240563"/>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pc="18" dirty="0">
                      <a:solidFill>
                        <a:srgbClr val="231916"/>
                      </a:solidFill>
                      <a:latin typeface="+mn-ea"/>
                      <a:ea typeface="+mn-ea"/>
                      <a:cs typeface="Meiryo"/>
                    </a:rPr>
                    <a:t>歳 入</a:t>
                  </a:r>
                  <a:endParaRPr dirty="0">
                    <a:solidFill>
                      <a:prstClr val="black"/>
                    </a:solidFill>
                    <a:latin typeface="+mn-ea"/>
                    <a:ea typeface="+mn-ea"/>
                    <a:cs typeface="Meiryo"/>
                  </a:endParaRPr>
                </a:p>
              </p:txBody>
            </p:sp>
            <p:sp>
              <p:nvSpPr>
                <p:cNvPr id="13" name="正方形/長方形 12">
                  <a:extLst>
                    <a:ext uri="{FF2B5EF4-FFF2-40B4-BE49-F238E27FC236}">
                      <a16:creationId xmlns:a16="http://schemas.microsoft.com/office/drawing/2014/main" id="{85E490C2-BE3A-2311-50E3-1B747CE28228}"/>
                    </a:ext>
                  </a:extLst>
                </p:cNvPr>
                <p:cNvSpPr/>
                <p:nvPr/>
              </p:nvSpPr>
              <p:spPr bwMode="auto">
                <a:xfrm>
                  <a:off x="4855347" y="2770992"/>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grpSp>
      </p:grpSp>
      <p:grpSp>
        <p:nvGrpSpPr>
          <p:cNvPr id="4" name="グループ化 3">
            <a:extLst>
              <a:ext uri="{FF2B5EF4-FFF2-40B4-BE49-F238E27FC236}">
                <a16:creationId xmlns:a16="http://schemas.microsoft.com/office/drawing/2014/main" id="{BD716D72-CE49-57A2-3053-231A63EDFE26}"/>
              </a:ext>
            </a:extLst>
          </p:cNvPr>
          <p:cNvGrpSpPr/>
          <p:nvPr/>
        </p:nvGrpSpPr>
        <p:grpSpPr>
          <a:xfrm>
            <a:off x="4550408" y="265345"/>
            <a:ext cx="4749040" cy="5940614"/>
            <a:chOff x="323850" y="1200511"/>
            <a:chExt cx="4159662" cy="5227641"/>
          </a:xfrm>
        </p:grpSpPr>
        <p:grpSp>
          <p:nvGrpSpPr>
            <p:cNvPr id="138" name="グループ化 137">
              <a:extLst>
                <a:ext uri="{FF2B5EF4-FFF2-40B4-BE49-F238E27FC236}">
                  <a16:creationId xmlns:a16="http://schemas.microsoft.com/office/drawing/2014/main" id="{CD0CAF0C-40D7-06E5-98B5-44C00B57BCDA}"/>
                </a:ext>
              </a:extLst>
            </p:cNvPr>
            <p:cNvGrpSpPr>
              <a:grpSpLocks/>
            </p:cNvGrpSpPr>
            <p:nvPr/>
          </p:nvGrpSpPr>
          <p:grpSpPr>
            <a:xfrm>
              <a:off x="522895" y="1200511"/>
              <a:ext cx="3960617" cy="4649268"/>
              <a:chOff x="522895" y="2416451"/>
              <a:chExt cx="3960617" cy="3744722"/>
            </a:xfrm>
          </p:grpSpPr>
          <p:graphicFrame>
            <p:nvGraphicFramePr>
              <p:cNvPr id="130" name="グラフ 129">
                <a:extLst>
                  <a:ext uri="{FF2B5EF4-FFF2-40B4-BE49-F238E27FC236}">
                    <a16:creationId xmlns:a16="http://schemas.microsoft.com/office/drawing/2014/main" id="{53B51F48-6909-59D9-5D2D-4179A8022B14}"/>
                  </a:ext>
                </a:extLst>
              </p:cNvPr>
              <p:cNvGraphicFramePr>
                <a:graphicFrameLocks/>
              </p:cNvGraphicFramePr>
              <p:nvPr/>
            </p:nvGraphicFramePr>
            <p:xfrm>
              <a:off x="522895" y="2416451"/>
              <a:ext cx="3960617" cy="3744722"/>
            </p:xfrm>
            <a:graphic>
              <a:graphicData uri="http://schemas.openxmlformats.org/drawingml/2006/chart">
                <c:chart xmlns:c="http://schemas.openxmlformats.org/drawingml/2006/chart" xmlns:r="http://schemas.openxmlformats.org/officeDocument/2006/relationships" r:id="rId4"/>
              </a:graphicData>
            </a:graphic>
          </p:graphicFrame>
          <p:cxnSp>
            <p:nvCxnSpPr>
              <p:cNvPr id="136" name="直線コネクタ 135">
                <a:extLst>
                  <a:ext uri="{FF2B5EF4-FFF2-40B4-BE49-F238E27FC236}">
                    <a16:creationId xmlns:a16="http://schemas.microsoft.com/office/drawing/2014/main" id="{CB4D172D-C309-FB8C-A92A-4B7E4D63A507}"/>
                  </a:ext>
                </a:extLst>
              </p:cNvPr>
              <p:cNvCxnSpPr>
                <a:cxnSpLocks/>
              </p:cNvCxnSpPr>
              <p:nvPr/>
            </p:nvCxnSpPr>
            <p:spPr bwMode="auto">
              <a:xfrm>
                <a:off x="808269"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sp>
          <p:nvSpPr>
            <p:cNvPr id="42" name="テキスト ボックス 41">
              <a:extLst>
                <a:ext uri="{FF2B5EF4-FFF2-40B4-BE49-F238E27FC236}">
                  <a16:creationId xmlns:a16="http://schemas.microsoft.com/office/drawing/2014/main" id="{6D1A125D-48F4-9893-EE2D-29909D0E6A70}"/>
                </a:ext>
              </a:extLst>
            </p:cNvPr>
            <p:cNvSpPr txBox="1">
              <a:spLocks/>
            </p:cNvSpPr>
            <p:nvPr/>
          </p:nvSpPr>
          <p:spPr>
            <a:xfrm>
              <a:off x="1127627" y="5751057"/>
              <a:ext cx="954201" cy="677095"/>
            </a:xfrm>
            <a:prstGeom prst="rect">
              <a:avLst/>
            </a:prstGeom>
            <a:noFill/>
          </p:spPr>
          <p:txBody>
            <a:bodyPr wrap="none" rtlCol="0">
              <a:spAutoFit/>
            </a:bodyPr>
            <a:lstStyle/>
            <a:p>
              <a:pPr algn="ctr"/>
              <a:r>
                <a:rPr kumimoji="1" lang="en-US" altLang="ja-JP" sz="1600" kern="0" spc="40" dirty="0">
                  <a:latin typeface="+mn-ea"/>
                  <a:ea typeface="+mn-ea"/>
                </a:rPr>
                <a:t>1990</a:t>
              </a:r>
              <a:r>
                <a:rPr kumimoji="1" lang="ja-JP" altLang="en-US" sz="1600" kern="0" spc="40" dirty="0">
                  <a:latin typeface="+mn-ea"/>
                  <a:ea typeface="+mn-ea"/>
                </a:rPr>
                <a:t>年度</a:t>
              </a:r>
              <a:endParaRPr kumimoji="1" lang="en-US" altLang="ja-JP" sz="1600" kern="0" spc="40" dirty="0">
                <a:latin typeface="+mn-ea"/>
                <a:ea typeface="+mn-ea"/>
              </a:endParaRPr>
            </a:p>
            <a:p>
              <a:pPr algn="ctr"/>
              <a:r>
                <a:rPr kumimoji="1" lang="ja-JP" altLang="en-US" sz="1200" kern="0" spc="40" dirty="0">
                  <a:latin typeface="+mn-ea"/>
                </a:rPr>
                <a:t>（平成２年度）</a:t>
              </a:r>
              <a:endParaRPr kumimoji="1" lang="en-US" altLang="ja-JP" sz="1200" kern="0" spc="40" dirty="0">
                <a:latin typeface="+mn-ea"/>
                <a:ea typeface="+mn-ea"/>
              </a:endParaRPr>
            </a:p>
            <a:p>
              <a:pPr algn="ctr"/>
              <a:r>
                <a:rPr kumimoji="1" lang="en-US" altLang="ja-JP" sz="1600" kern="0" spc="40" dirty="0">
                  <a:latin typeface="+mn-ea"/>
                  <a:ea typeface="+mn-ea"/>
                </a:rPr>
                <a:t>66.2</a:t>
              </a:r>
              <a:r>
                <a:rPr kumimoji="1" lang="ja-JP" altLang="en-US" sz="1600" kern="0" spc="40" dirty="0">
                  <a:latin typeface="+mn-ea"/>
                  <a:ea typeface="+mn-ea"/>
                </a:rPr>
                <a:t>兆円</a:t>
              </a:r>
            </a:p>
          </p:txBody>
        </p:sp>
        <p:sp>
          <p:nvSpPr>
            <p:cNvPr id="45" name="テキスト ボックス 44">
              <a:extLst>
                <a:ext uri="{FF2B5EF4-FFF2-40B4-BE49-F238E27FC236}">
                  <a16:creationId xmlns:a16="http://schemas.microsoft.com/office/drawing/2014/main" id="{697D0D1C-A01E-6188-2B92-9C485AC81085}"/>
                </a:ext>
              </a:extLst>
            </p:cNvPr>
            <p:cNvSpPr txBox="1">
              <a:spLocks/>
            </p:cNvSpPr>
            <p:nvPr/>
          </p:nvSpPr>
          <p:spPr>
            <a:xfrm>
              <a:off x="2922306" y="5751057"/>
              <a:ext cx="986495" cy="677095"/>
            </a:xfrm>
            <a:prstGeom prst="rect">
              <a:avLst/>
            </a:prstGeom>
            <a:noFill/>
          </p:spPr>
          <p:txBody>
            <a:bodyPr wrap="none" rtlCol="0">
              <a:spAutoFit/>
            </a:bodyPr>
            <a:lstStyle/>
            <a:p>
              <a:pPr algn="ctr"/>
              <a:r>
                <a:rPr lang="en-US" altLang="ja-JP" sz="1600" kern="0" spc="40" dirty="0">
                  <a:latin typeface="+mn-ea"/>
                </a:rPr>
                <a:t>2025</a:t>
              </a:r>
              <a:r>
                <a:rPr kumimoji="1" lang="ja-JP" altLang="en-US" sz="1600" kern="0" spc="40" dirty="0">
                  <a:latin typeface="+mn-ea"/>
                </a:rPr>
                <a:t>年度</a:t>
              </a:r>
              <a:endParaRPr kumimoji="1" lang="en-US" altLang="ja-JP" sz="1600" kern="0" spc="40" dirty="0">
                <a:latin typeface="+mn-ea"/>
              </a:endParaRPr>
            </a:p>
            <a:p>
              <a:pPr algn="ctr"/>
              <a:r>
                <a:rPr lang="ja-JP" altLang="en-US" sz="1200" kern="0" spc="40" dirty="0">
                  <a:latin typeface="+mn-ea"/>
                </a:rPr>
                <a:t>（令和７年度）</a:t>
              </a:r>
              <a:endParaRPr kumimoji="1" lang="en-US" altLang="ja-JP" sz="1200" kern="0" spc="40" dirty="0">
                <a:latin typeface="+mn-ea"/>
              </a:endParaRPr>
            </a:p>
            <a:p>
              <a:pPr algn="ctr"/>
              <a:r>
                <a:rPr kumimoji="1" lang="en-US" altLang="ja-JP" sz="1600" kern="0" spc="40" dirty="0">
                  <a:latin typeface="+mn-ea"/>
                </a:rPr>
                <a:t>115.2</a:t>
              </a:r>
              <a:r>
                <a:rPr kumimoji="1" lang="ja-JP" altLang="en-US" sz="1600" kern="0" spc="40" dirty="0">
                  <a:latin typeface="+mn-ea"/>
                </a:rPr>
                <a:t>兆円</a:t>
              </a:r>
            </a:p>
          </p:txBody>
        </p:sp>
        <p:sp>
          <p:nvSpPr>
            <p:cNvPr id="47" name="テキスト ボックス 46">
              <a:extLst>
                <a:ext uri="{FF2B5EF4-FFF2-40B4-BE49-F238E27FC236}">
                  <a16:creationId xmlns:a16="http://schemas.microsoft.com/office/drawing/2014/main" id="{8E253A08-3496-7E9B-7F12-3F9DC6AC5DD7}"/>
                </a:ext>
              </a:extLst>
            </p:cNvPr>
            <p:cNvSpPr txBox="1">
              <a:spLocks/>
            </p:cNvSpPr>
            <p:nvPr/>
          </p:nvSpPr>
          <p:spPr>
            <a:xfrm>
              <a:off x="2780955" y="4905257"/>
              <a:ext cx="1313079" cy="630207"/>
            </a:xfrm>
            <a:prstGeom prst="rect">
              <a:avLst/>
            </a:prstGeom>
            <a:noFill/>
          </p:spPr>
          <p:txBody>
            <a:bodyPr wrap="none" rtlCol="0">
              <a:spAutoFit/>
            </a:bodyPr>
            <a:lstStyle/>
            <a:p>
              <a:pPr algn="ctr">
                <a:lnSpc>
                  <a:spcPct val="105000"/>
                </a:lnSpc>
              </a:pPr>
              <a:r>
                <a:rPr kumimoji="1" lang="ja-JP" altLang="en-US" sz="1400" kern="0" dirty="0">
                  <a:latin typeface="+mn-ea"/>
                  <a:ea typeface="+mn-ea"/>
                </a:rPr>
                <a:t>公共事業、教育、</a:t>
              </a:r>
              <a:endParaRPr kumimoji="1" lang="en-US" altLang="ja-JP" sz="1400" kern="0" dirty="0">
                <a:latin typeface="+mn-ea"/>
                <a:ea typeface="+mn-ea"/>
              </a:endParaRPr>
            </a:p>
            <a:p>
              <a:pPr algn="ctr">
                <a:lnSpc>
                  <a:spcPct val="105000"/>
                </a:lnSpc>
              </a:pPr>
              <a:r>
                <a:rPr kumimoji="1" lang="ja-JP" altLang="en-US" sz="1400" kern="0" dirty="0">
                  <a:latin typeface="+mn-ea"/>
                  <a:ea typeface="+mn-ea"/>
                </a:rPr>
                <a:t>防衛など</a:t>
              </a:r>
              <a:endParaRPr kumimoji="1" lang="en-US" altLang="ja-JP" sz="1400" kern="0" dirty="0">
                <a:latin typeface="+mn-ea"/>
                <a:ea typeface="+mn-ea"/>
              </a:endParaRPr>
            </a:p>
            <a:p>
              <a:pPr algn="ctr">
                <a:lnSpc>
                  <a:spcPct val="105000"/>
                </a:lnSpc>
              </a:pPr>
              <a:r>
                <a:rPr kumimoji="1" lang="en-US" altLang="ja-JP" sz="1200" kern="0" dirty="0">
                  <a:latin typeface="+mn-ea"/>
                </a:rPr>
                <a:t>29.8</a:t>
              </a:r>
              <a:r>
                <a:rPr kumimoji="1" lang="ja-JP" altLang="en-US" sz="1200" kern="0" dirty="0">
                  <a:latin typeface="+mn-ea"/>
                  <a:ea typeface="+mn-ea"/>
                </a:rPr>
                <a:t>兆円</a:t>
              </a:r>
            </a:p>
          </p:txBody>
        </p:sp>
        <p:sp>
          <p:nvSpPr>
            <p:cNvPr id="50" name="矢印: 右 49">
              <a:extLst>
                <a:ext uri="{FF2B5EF4-FFF2-40B4-BE49-F238E27FC236}">
                  <a16:creationId xmlns:a16="http://schemas.microsoft.com/office/drawing/2014/main" id="{9AA45F38-54C6-34FE-E1CA-77929828F634}"/>
                </a:ext>
              </a:extLst>
            </p:cNvPr>
            <p:cNvSpPr>
              <a:spLocks/>
            </p:cNvSpPr>
            <p:nvPr/>
          </p:nvSpPr>
          <p:spPr bwMode="auto">
            <a:xfrm rot="21290028">
              <a:off x="2124076" y="5218784"/>
              <a:ext cx="733767" cy="116996"/>
            </a:xfrm>
            <a:prstGeom prst="rightArrow">
              <a:avLst>
                <a:gd name="adj1" fmla="val 38545"/>
                <a:gd name="adj2" fmla="val 65569"/>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1" i="0" u="none" strike="noStrike" cap="none" normalizeH="0" baseline="0" dirty="0">
                <a:ln>
                  <a:noFill/>
                </a:ln>
                <a:solidFill>
                  <a:schemeClr val="tx1"/>
                </a:solidFill>
                <a:effectLst/>
                <a:latin typeface="+mn-ea"/>
              </a:endParaRPr>
            </a:p>
          </p:txBody>
        </p:sp>
        <p:sp>
          <p:nvSpPr>
            <p:cNvPr id="51" name="テキスト ボックス 50">
              <a:extLst>
                <a:ext uri="{FF2B5EF4-FFF2-40B4-BE49-F238E27FC236}">
                  <a16:creationId xmlns:a16="http://schemas.microsoft.com/office/drawing/2014/main" id="{D9804FC6-48E3-C31F-C54D-E175D40EF81E}"/>
                </a:ext>
              </a:extLst>
            </p:cNvPr>
            <p:cNvSpPr txBox="1">
              <a:spLocks/>
            </p:cNvSpPr>
            <p:nvPr/>
          </p:nvSpPr>
          <p:spPr>
            <a:xfrm>
              <a:off x="2157868" y="5295226"/>
              <a:ext cx="639129" cy="230212"/>
            </a:xfrm>
            <a:prstGeom prst="rect">
              <a:avLst/>
            </a:prstGeom>
            <a:noFill/>
          </p:spPr>
          <p:txBody>
            <a:bodyPr wrap="none" rtlCol="0">
              <a:spAutoFit/>
            </a:bodyPr>
            <a:lstStyle/>
            <a:p>
              <a:r>
                <a:rPr kumimoji="1" lang="en-US" altLang="ja-JP" sz="1100" b="1" dirty="0">
                  <a:solidFill>
                    <a:schemeClr val="tx1">
                      <a:lumMod val="75000"/>
                      <a:lumOff val="25000"/>
                    </a:schemeClr>
                  </a:solidFill>
                  <a:latin typeface="+mn-ea"/>
                  <a:ea typeface="+mn-ea"/>
                </a:rPr>
                <a:t>+4.8</a:t>
              </a:r>
              <a:r>
                <a:rPr kumimoji="1" lang="ja-JP" altLang="en-US" sz="1100" b="1" dirty="0">
                  <a:solidFill>
                    <a:schemeClr val="tx1">
                      <a:lumMod val="75000"/>
                      <a:lumOff val="25000"/>
                    </a:schemeClr>
                  </a:solidFill>
                  <a:latin typeface="+mn-ea"/>
                  <a:ea typeface="+mn-ea"/>
                </a:rPr>
                <a:t>兆円</a:t>
              </a:r>
            </a:p>
          </p:txBody>
        </p:sp>
        <p:grpSp>
          <p:nvGrpSpPr>
            <p:cNvPr id="140" name="グループ化 139">
              <a:extLst>
                <a:ext uri="{FF2B5EF4-FFF2-40B4-BE49-F238E27FC236}">
                  <a16:creationId xmlns:a16="http://schemas.microsoft.com/office/drawing/2014/main" id="{51D75D1A-66B7-60E9-A8F3-0CA2653EEF98}"/>
                </a:ext>
              </a:extLst>
            </p:cNvPr>
            <p:cNvGrpSpPr>
              <a:grpSpLocks/>
            </p:cNvGrpSpPr>
            <p:nvPr/>
          </p:nvGrpSpPr>
          <p:grpSpPr>
            <a:xfrm>
              <a:off x="2078811" y="5858032"/>
              <a:ext cx="825255" cy="340513"/>
              <a:chOff x="2085845" y="6241617"/>
              <a:chExt cx="825255" cy="340513"/>
            </a:xfrm>
          </p:grpSpPr>
          <p:sp>
            <p:nvSpPr>
              <p:cNvPr id="52" name="矢印: 右 51">
                <a:extLst>
                  <a:ext uri="{FF2B5EF4-FFF2-40B4-BE49-F238E27FC236}">
                    <a16:creationId xmlns:a16="http://schemas.microsoft.com/office/drawing/2014/main" id="{6CB493E2-92C6-6D42-530B-0323708ED050}"/>
                  </a:ext>
                </a:extLst>
              </p:cNvPr>
              <p:cNvSpPr>
                <a:spLocks/>
              </p:cNvSpPr>
              <p:nvPr/>
            </p:nvSpPr>
            <p:spPr bwMode="auto">
              <a:xfrm>
                <a:off x="2102308" y="6241617"/>
                <a:ext cx="808792" cy="116996"/>
              </a:xfrm>
              <a:prstGeom prst="rightArrow">
                <a:avLst>
                  <a:gd name="adj1" fmla="val 40412"/>
                  <a:gd name="adj2" fmla="val 6868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1" i="0" u="none" strike="noStrike" cap="none" normalizeH="0" baseline="0" dirty="0">
                  <a:ln>
                    <a:noFill/>
                  </a:ln>
                  <a:solidFill>
                    <a:schemeClr val="tx1"/>
                  </a:solidFill>
                  <a:effectLst/>
                  <a:latin typeface="+mn-ea"/>
                </a:endParaRPr>
              </a:p>
            </p:txBody>
          </p:sp>
          <p:sp>
            <p:nvSpPr>
              <p:cNvPr id="53" name="テキスト ボックス 52">
                <a:extLst>
                  <a:ext uri="{FF2B5EF4-FFF2-40B4-BE49-F238E27FC236}">
                    <a16:creationId xmlns:a16="http://schemas.microsoft.com/office/drawing/2014/main" id="{2F24B769-E223-D9D3-C778-31C6BBC8CE50}"/>
                  </a:ext>
                </a:extLst>
              </p:cNvPr>
              <p:cNvSpPr txBox="1">
                <a:spLocks/>
              </p:cNvSpPr>
              <p:nvPr/>
            </p:nvSpPr>
            <p:spPr>
              <a:xfrm>
                <a:off x="2085845" y="6351918"/>
                <a:ext cx="706525" cy="230212"/>
              </a:xfrm>
              <a:prstGeom prst="rect">
                <a:avLst/>
              </a:prstGeom>
              <a:noFill/>
            </p:spPr>
            <p:txBody>
              <a:bodyPr wrap="none" rtlCol="0">
                <a:spAutoFit/>
              </a:bodyPr>
              <a:lstStyle/>
              <a:p>
                <a:r>
                  <a:rPr kumimoji="1" lang="en-US" altLang="ja-JP" sz="1100" b="1" dirty="0">
                    <a:solidFill>
                      <a:srgbClr val="EA5050"/>
                    </a:solidFill>
                    <a:latin typeface="+mn-ea"/>
                    <a:ea typeface="+mn-ea"/>
                  </a:rPr>
                  <a:t>+</a:t>
                </a:r>
                <a:r>
                  <a:rPr kumimoji="1" lang="en-US" altLang="ja-JP" sz="1100" b="1" dirty="0">
                    <a:solidFill>
                      <a:srgbClr val="EA5050"/>
                    </a:solidFill>
                    <a:latin typeface="+mn-ea"/>
                  </a:rPr>
                  <a:t>49.0</a:t>
                </a:r>
                <a:r>
                  <a:rPr kumimoji="1" lang="ja-JP" altLang="en-US" sz="1100" b="1" dirty="0">
                    <a:solidFill>
                      <a:srgbClr val="EA5050"/>
                    </a:solidFill>
                    <a:latin typeface="+mn-ea"/>
                    <a:ea typeface="+mn-ea"/>
                  </a:rPr>
                  <a:t>兆円</a:t>
                </a:r>
              </a:p>
            </p:txBody>
          </p:sp>
        </p:grpSp>
        <p:sp>
          <p:nvSpPr>
            <p:cNvPr id="55" name="矢印: 右 54">
              <a:extLst>
                <a:ext uri="{FF2B5EF4-FFF2-40B4-BE49-F238E27FC236}">
                  <a16:creationId xmlns:a16="http://schemas.microsoft.com/office/drawing/2014/main" id="{D8D49A2A-B3A9-D55A-4B85-818B75239959}"/>
                </a:ext>
              </a:extLst>
            </p:cNvPr>
            <p:cNvSpPr>
              <a:spLocks/>
            </p:cNvSpPr>
            <p:nvPr/>
          </p:nvSpPr>
          <p:spPr bwMode="auto">
            <a:xfrm rot="19104277">
              <a:off x="2028700" y="4427800"/>
              <a:ext cx="828391" cy="116996"/>
            </a:xfrm>
            <a:prstGeom prst="rightArrow">
              <a:avLst>
                <a:gd name="adj1" fmla="val 31464"/>
                <a:gd name="adj2" fmla="val 65569"/>
              </a:avLst>
            </a:prstGeom>
            <a:solidFill>
              <a:srgbClr val="009E4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56" name="テキスト ボックス 55">
              <a:extLst>
                <a:ext uri="{FF2B5EF4-FFF2-40B4-BE49-F238E27FC236}">
                  <a16:creationId xmlns:a16="http://schemas.microsoft.com/office/drawing/2014/main" id="{92E2678D-97DF-237E-5C82-61102223B4C1}"/>
                </a:ext>
              </a:extLst>
            </p:cNvPr>
            <p:cNvSpPr txBox="1">
              <a:spLocks/>
            </p:cNvSpPr>
            <p:nvPr/>
          </p:nvSpPr>
          <p:spPr>
            <a:xfrm>
              <a:off x="2180505" y="4590226"/>
              <a:ext cx="682936" cy="230212"/>
            </a:xfrm>
            <a:prstGeom prst="rect">
              <a:avLst/>
            </a:prstGeom>
            <a:noFill/>
          </p:spPr>
          <p:txBody>
            <a:bodyPr wrap="none" rtlCol="0">
              <a:spAutoFit/>
            </a:bodyPr>
            <a:lstStyle/>
            <a:p>
              <a:r>
                <a:rPr kumimoji="1" lang="en-US" altLang="ja-JP" sz="1100" b="1" kern="0" spc="-30" dirty="0">
                  <a:solidFill>
                    <a:srgbClr val="009E47"/>
                  </a:solidFill>
                  <a:latin typeface="+mn-ea"/>
                  <a:ea typeface="+mn-ea"/>
                </a:rPr>
                <a:t>+26.7</a:t>
              </a:r>
              <a:r>
                <a:rPr kumimoji="1" lang="ja-JP" altLang="en-US" sz="1100" b="1" kern="0" spc="-30" dirty="0">
                  <a:solidFill>
                    <a:srgbClr val="009E47"/>
                  </a:solidFill>
                  <a:latin typeface="+mn-ea"/>
                  <a:ea typeface="+mn-ea"/>
                </a:rPr>
                <a:t>兆円</a:t>
              </a:r>
            </a:p>
          </p:txBody>
        </p:sp>
        <p:sp>
          <p:nvSpPr>
            <p:cNvPr id="57" name="矢印: 右 56">
              <a:extLst>
                <a:ext uri="{FF2B5EF4-FFF2-40B4-BE49-F238E27FC236}">
                  <a16:creationId xmlns:a16="http://schemas.microsoft.com/office/drawing/2014/main" id="{03BFB879-9AA9-31D1-AE46-DDFB45F9D22D}"/>
                </a:ext>
              </a:extLst>
            </p:cNvPr>
            <p:cNvSpPr>
              <a:spLocks/>
            </p:cNvSpPr>
            <p:nvPr/>
          </p:nvSpPr>
          <p:spPr bwMode="auto">
            <a:xfrm rot="18188065">
              <a:off x="1842827" y="3805625"/>
              <a:ext cx="1199353" cy="116996"/>
            </a:xfrm>
            <a:prstGeom prst="rightArrow">
              <a:avLst>
                <a:gd name="adj1" fmla="val 31630"/>
                <a:gd name="adj2" fmla="val 65569"/>
              </a:avLst>
            </a:prstGeom>
            <a:solidFill>
              <a:srgbClr val="EEC92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73" name="テキスト ボックス 72">
              <a:extLst>
                <a:ext uri="{FF2B5EF4-FFF2-40B4-BE49-F238E27FC236}">
                  <a16:creationId xmlns:a16="http://schemas.microsoft.com/office/drawing/2014/main" id="{AE762718-3F8D-6CE6-EC26-834363A46106}"/>
                </a:ext>
              </a:extLst>
            </p:cNvPr>
            <p:cNvSpPr txBox="1">
              <a:spLocks/>
            </p:cNvSpPr>
            <p:nvPr/>
          </p:nvSpPr>
          <p:spPr>
            <a:xfrm>
              <a:off x="2134626" y="3972300"/>
              <a:ext cx="639129" cy="230212"/>
            </a:xfrm>
            <a:prstGeom prst="rect">
              <a:avLst/>
            </a:prstGeom>
            <a:noFill/>
          </p:spPr>
          <p:txBody>
            <a:bodyPr wrap="none" rtlCol="0">
              <a:spAutoFit/>
            </a:bodyPr>
            <a:lstStyle/>
            <a:p>
              <a:r>
                <a:rPr lang="en-US" altLang="ja-JP" sz="1100" b="1" dirty="0">
                  <a:solidFill>
                    <a:srgbClr val="AE900E"/>
                  </a:solidFill>
                  <a:effectLst>
                    <a:glow rad="63500">
                      <a:schemeClr val="bg1">
                        <a:alpha val="80000"/>
                      </a:schemeClr>
                    </a:glow>
                  </a:effectLst>
                  <a:latin typeface="+mn-ea"/>
                  <a:ea typeface="+mn-ea"/>
                </a:rPr>
                <a:t>+</a:t>
              </a:r>
              <a:r>
                <a:rPr lang="en-US" altLang="ja-JP" sz="1100" b="1" dirty="0">
                  <a:solidFill>
                    <a:srgbClr val="AE900E"/>
                  </a:solidFill>
                  <a:effectLst>
                    <a:glow rad="63500">
                      <a:schemeClr val="bg1">
                        <a:alpha val="80000"/>
                      </a:schemeClr>
                    </a:glow>
                  </a:effectLst>
                  <a:latin typeface="+mn-ea"/>
                </a:rPr>
                <a:t>3.6</a:t>
              </a:r>
              <a:r>
                <a:rPr kumimoji="1" lang="ja-JP" altLang="en-US" sz="1100" b="1" dirty="0">
                  <a:solidFill>
                    <a:srgbClr val="AE900E"/>
                  </a:solidFill>
                  <a:effectLst>
                    <a:glow rad="63500">
                      <a:schemeClr val="bg1">
                        <a:alpha val="80000"/>
                      </a:schemeClr>
                    </a:glow>
                  </a:effectLst>
                  <a:latin typeface="+mn-ea"/>
                  <a:ea typeface="+mn-ea"/>
                </a:rPr>
                <a:t>兆円</a:t>
              </a:r>
            </a:p>
          </p:txBody>
        </p:sp>
        <p:sp>
          <p:nvSpPr>
            <p:cNvPr id="74" name="矢印: 右 73">
              <a:extLst>
                <a:ext uri="{FF2B5EF4-FFF2-40B4-BE49-F238E27FC236}">
                  <a16:creationId xmlns:a16="http://schemas.microsoft.com/office/drawing/2014/main" id="{8DFAAD40-4A76-F898-0A72-146F54ADC9A7}"/>
                </a:ext>
              </a:extLst>
            </p:cNvPr>
            <p:cNvSpPr>
              <a:spLocks/>
            </p:cNvSpPr>
            <p:nvPr/>
          </p:nvSpPr>
          <p:spPr bwMode="auto">
            <a:xfrm rot="18077574">
              <a:off x="1844657" y="3214775"/>
              <a:ext cx="1231656"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77" name="テキスト ボックス 76">
              <a:extLst>
                <a:ext uri="{FF2B5EF4-FFF2-40B4-BE49-F238E27FC236}">
                  <a16:creationId xmlns:a16="http://schemas.microsoft.com/office/drawing/2014/main" id="{0A1931BE-BCF3-FDC9-C4CD-8901A3559F81}"/>
                </a:ext>
              </a:extLst>
            </p:cNvPr>
            <p:cNvSpPr txBox="1">
              <a:spLocks/>
            </p:cNvSpPr>
            <p:nvPr/>
          </p:nvSpPr>
          <p:spPr>
            <a:xfrm>
              <a:off x="1831574" y="2935382"/>
              <a:ext cx="706524" cy="230212"/>
            </a:xfrm>
            <a:prstGeom prst="rect">
              <a:avLst/>
            </a:prstGeom>
            <a:noFill/>
          </p:spPr>
          <p:txBody>
            <a:bodyPr wrap="none" rtlCol="0">
              <a:spAutoFit/>
            </a:bodyPr>
            <a:lstStyle/>
            <a:p>
              <a:r>
                <a:rPr kumimoji="1" lang="en-US" altLang="ja-JP" sz="1100" b="1" dirty="0">
                  <a:solidFill>
                    <a:srgbClr val="EA5050"/>
                  </a:solidFill>
                  <a:latin typeface="+mn-ea"/>
                  <a:ea typeface="+mn-ea"/>
                </a:rPr>
                <a:t>+13.9</a:t>
              </a:r>
              <a:r>
                <a:rPr kumimoji="1" lang="ja-JP" altLang="en-US" sz="1100" b="1" dirty="0">
                  <a:solidFill>
                    <a:srgbClr val="EA5050"/>
                  </a:solidFill>
                  <a:latin typeface="+mn-ea"/>
                  <a:ea typeface="+mn-ea"/>
                </a:rPr>
                <a:t>兆円</a:t>
              </a:r>
            </a:p>
          </p:txBody>
        </p:sp>
        <p:sp>
          <p:nvSpPr>
            <p:cNvPr id="80" name="テキスト ボックス 79">
              <a:extLst>
                <a:ext uri="{FF2B5EF4-FFF2-40B4-BE49-F238E27FC236}">
                  <a16:creationId xmlns:a16="http://schemas.microsoft.com/office/drawing/2014/main" id="{59F078BC-8041-87BF-E854-CC0464CC88BC}"/>
                </a:ext>
              </a:extLst>
            </p:cNvPr>
            <p:cNvSpPr txBox="1">
              <a:spLocks/>
            </p:cNvSpPr>
            <p:nvPr/>
          </p:nvSpPr>
          <p:spPr>
            <a:xfrm>
              <a:off x="924397" y="4594752"/>
              <a:ext cx="1311395" cy="257240"/>
            </a:xfrm>
            <a:prstGeom prst="rect">
              <a:avLst/>
            </a:prstGeom>
            <a:noFill/>
            <a:ln w="15875">
              <a:noFill/>
            </a:ln>
          </p:spPr>
          <p:txBody>
            <a:bodyPr wrap="none" rtlCol="0">
              <a:spAutoFit/>
            </a:bodyPr>
            <a:lstStyle/>
            <a:p>
              <a:pPr algn="ctr">
                <a:lnSpc>
                  <a:spcPct val="105000"/>
                </a:lnSpc>
              </a:pPr>
              <a:r>
                <a:rPr kumimoji="1" lang="zh-CN" altLang="en-US" sz="1400" kern="0" spc="-40" dirty="0">
                  <a:latin typeface="+mn-ea"/>
                  <a:ea typeface="+mn-ea"/>
                </a:rPr>
                <a:t>社会保障</a:t>
              </a:r>
              <a:r>
                <a:rPr lang="en-US" altLang="zh-CN" sz="1400" kern="0" spc="-40" dirty="0">
                  <a:latin typeface="+mn-ea"/>
                  <a:ea typeface="+mn-ea"/>
                </a:rPr>
                <a:t> </a:t>
              </a:r>
              <a:r>
                <a:rPr kumimoji="1" lang="en-US" altLang="zh-CN" sz="1200" kern="0" spc="-40" dirty="0">
                  <a:latin typeface="+mn-ea"/>
                  <a:ea typeface="+mn-ea"/>
                </a:rPr>
                <a:t>11.6</a:t>
              </a:r>
              <a:r>
                <a:rPr kumimoji="1" lang="zh-CN" altLang="en-US" sz="1200" kern="0" spc="-40" dirty="0">
                  <a:latin typeface="+mn-ea"/>
                  <a:ea typeface="+mn-ea"/>
                </a:rPr>
                <a:t>兆円</a:t>
              </a:r>
            </a:p>
          </p:txBody>
        </p:sp>
        <p:sp>
          <p:nvSpPr>
            <p:cNvPr id="81" name="テキスト ボックス 80">
              <a:extLst>
                <a:ext uri="{FF2B5EF4-FFF2-40B4-BE49-F238E27FC236}">
                  <a16:creationId xmlns:a16="http://schemas.microsoft.com/office/drawing/2014/main" id="{37C2D94B-4C93-9280-F6DC-444782C3B8FB}"/>
                </a:ext>
              </a:extLst>
            </p:cNvPr>
            <p:cNvSpPr txBox="1">
              <a:spLocks/>
            </p:cNvSpPr>
            <p:nvPr/>
          </p:nvSpPr>
          <p:spPr>
            <a:xfrm>
              <a:off x="918110" y="4072447"/>
              <a:ext cx="1293944" cy="456307"/>
            </a:xfrm>
            <a:prstGeom prst="rect">
              <a:avLst/>
            </a:prstGeom>
            <a:noFill/>
          </p:spPr>
          <p:txBody>
            <a:bodyPr wrap="square" rtlCol="0">
              <a:spAutoFit/>
            </a:bodyPr>
            <a:lstStyle/>
            <a:p>
              <a:pPr algn="ctr">
                <a:lnSpc>
                  <a:spcPct val="105000"/>
                </a:lnSpc>
              </a:pPr>
              <a:r>
                <a:rPr kumimoji="1" lang="zh-CN" altLang="en-US" sz="1400" kern="0" spc="-30" dirty="0">
                  <a:latin typeface="+mn-ea"/>
                  <a:ea typeface="+mn-ea"/>
                </a:rPr>
                <a:t>地方交付税</a:t>
              </a:r>
              <a:endParaRPr kumimoji="1" lang="en-US" altLang="zh-CN" sz="1400" kern="0" spc="-30" dirty="0">
                <a:latin typeface="+mn-ea"/>
                <a:ea typeface="+mn-ea"/>
              </a:endParaRPr>
            </a:p>
            <a:p>
              <a:pPr algn="ctr">
                <a:lnSpc>
                  <a:spcPct val="105000"/>
                </a:lnSpc>
              </a:pPr>
              <a:r>
                <a:rPr kumimoji="1" lang="zh-CN" altLang="en-US" sz="1400" kern="0" spc="-30" dirty="0">
                  <a:latin typeface="+mn-ea"/>
                  <a:ea typeface="+mn-ea"/>
                </a:rPr>
                <a:t>交付金等</a:t>
              </a:r>
              <a:r>
                <a:rPr kumimoji="1" lang="en-US" altLang="zh-CN" sz="1200" kern="0" spc="-30" dirty="0">
                  <a:latin typeface="+mn-ea"/>
                  <a:ea typeface="+mn-ea"/>
                </a:rPr>
                <a:t>15.3</a:t>
              </a:r>
              <a:r>
                <a:rPr kumimoji="1" lang="zh-CN" altLang="en-US" sz="1200" kern="0" spc="-30" dirty="0">
                  <a:latin typeface="+mn-ea"/>
                  <a:ea typeface="+mn-ea"/>
                </a:rPr>
                <a:t>兆円</a:t>
              </a:r>
              <a:endParaRPr kumimoji="1" lang="ja-JP" altLang="en-US" sz="1200" kern="0" spc="-30" dirty="0">
                <a:latin typeface="+mn-ea"/>
                <a:ea typeface="+mn-ea"/>
              </a:endParaRPr>
            </a:p>
          </p:txBody>
        </p:sp>
        <p:sp>
          <p:nvSpPr>
            <p:cNvPr id="87" name="テキスト ボックス 86">
              <a:extLst>
                <a:ext uri="{FF2B5EF4-FFF2-40B4-BE49-F238E27FC236}">
                  <a16:creationId xmlns:a16="http://schemas.microsoft.com/office/drawing/2014/main" id="{8210EFCC-BCD8-38A7-6E22-184B7AE35CFF}"/>
                </a:ext>
              </a:extLst>
            </p:cNvPr>
            <p:cNvSpPr txBox="1">
              <a:spLocks/>
            </p:cNvSpPr>
            <p:nvPr/>
          </p:nvSpPr>
          <p:spPr>
            <a:xfrm>
              <a:off x="2962274" y="2144617"/>
              <a:ext cx="883436" cy="729740"/>
            </a:xfrm>
            <a:prstGeom prst="rect">
              <a:avLst/>
            </a:prstGeom>
            <a:noFill/>
          </p:spPr>
          <p:txBody>
            <a:bodyPr wrap="none" rtlCol="0">
              <a:spAutoFit/>
            </a:bodyPr>
            <a:lstStyle/>
            <a:p>
              <a:pPr algn="ctr">
                <a:lnSpc>
                  <a:spcPct val="105000"/>
                </a:lnSpc>
              </a:pPr>
              <a:r>
                <a:rPr kumimoji="1" lang="ja-JP" altLang="en-US" sz="1400" kern="0" dirty="0">
                  <a:latin typeface="+mn-ea"/>
                  <a:ea typeface="+mn-ea"/>
                </a:rPr>
                <a:t>国債費</a:t>
              </a:r>
              <a:endParaRPr kumimoji="1" lang="en-US" altLang="ja-JP" sz="1400" kern="0" dirty="0">
                <a:latin typeface="+mn-ea"/>
                <a:ea typeface="+mn-ea"/>
              </a:endParaRPr>
            </a:p>
            <a:p>
              <a:pPr algn="ctr">
                <a:lnSpc>
                  <a:spcPct val="105000"/>
                </a:lnSpc>
              </a:pPr>
              <a:r>
                <a:rPr kumimoji="1" lang="ja-JP" altLang="en-US" sz="1050" kern="0" spc="-50" dirty="0">
                  <a:latin typeface="+mn-ea"/>
                  <a:ea typeface="+mn-ea"/>
                </a:rPr>
                <a:t>（過去の借金の</a:t>
              </a:r>
              <a:endParaRPr kumimoji="1" lang="en-US" altLang="ja-JP" sz="1050" kern="0" spc="-50" dirty="0">
                <a:latin typeface="+mn-ea"/>
                <a:ea typeface="+mn-ea"/>
              </a:endParaRPr>
            </a:p>
            <a:p>
              <a:pPr algn="ctr">
                <a:lnSpc>
                  <a:spcPct val="105000"/>
                </a:lnSpc>
              </a:pPr>
              <a:r>
                <a:rPr kumimoji="1" lang="ja-JP" altLang="en-US" sz="1050" kern="0" spc="-50" dirty="0">
                  <a:latin typeface="+mn-ea"/>
                  <a:ea typeface="+mn-ea"/>
                </a:rPr>
                <a:t>返済と利息）</a:t>
              </a:r>
              <a:endParaRPr kumimoji="1" lang="en-US" altLang="ja-JP" sz="1050" kern="0" spc="-50" dirty="0">
                <a:latin typeface="+mn-ea"/>
                <a:ea typeface="+mn-ea"/>
              </a:endParaRPr>
            </a:p>
            <a:p>
              <a:pPr algn="ctr">
                <a:lnSpc>
                  <a:spcPct val="105000"/>
                </a:lnSpc>
              </a:pPr>
              <a:r>
                <a:rPr kumimoji="1" lang="en-US" altLang="ja-JP" sz="1200" kern="0" dirty="0">
                  <a:latin typeface="+mn-ea"/>
                  <a:ea typeface="+mn-ea"/>
                </a:rPr>
                <a:t>28.2</a:t>
              </a:r>
              <a:r>
                <a:rPr kumimoji="1" lang="ja-JP" altLang="en-US" sz="1200" kern="0" dirty="0">
                  <a:latin typeface="+mn-ea"/>
                  <a:ea typeface="+mn-ea"/>
                </a:rPr>
                <a:t>兆円</a:t>
              </a:r>
            </a:p>
          </p:txBody>
        </p:sp>
        <p:sp>
          <p:nvSpPr>
            <p:cNvPr id="93" name="テキスト ボックス 92">
              <a:extLst>
                <a:ext uri="{FF2B5EF4-FFF2-40B4-BE49-F238E27FC236}">
                  <a16:creationId xmlns:a16="http://schemas.microsoft.com/office/drawing/2014/main" id="{84443C1D-5126-DBD0-CF74-3B046E3931EB}"/>
                </a:ext>
              </a:extLst>
            </p:cNvPr>
            <p:cNvSpPr txBox="1">
              <a:spLocks/>
            </p:cNvSpPr>
            <p:nvPr/>
          </p:nvSpPr>
          <p:spPr>
            <a:xfrm>
              <a:off x="2776565" y="3012986"/>
              <a:ext cx="1275170" cy="456307"/>
            </a:xfrm>
            <a:prstGeom prst="rect">
              <a:avLst/>
            </a:prstGeom>
            <a:noFill/>
          </p:spPr>
          <p:txBody>
            <a:bodyPr wrap="none" rtlCol="0">
              <a:spAutoFit/>
            </a:bodyPr>
            <a:lstStyle/>
            <a:p>
              <a:pPr algn="ctr">
                <a:lnSpc>
                  <a:spcPct val="105000"/>
                </a:lnSpc>
              </a:pPr>
              <a:r>
                <a:rPr lang="zh-CN" altLang="en-US" sz="1400" kern="0" spc="-30" dirty="0">
                  <a:latin typeface="+mn-ea"/>
                  <a:ea typeface="+mn-ea"/>
                </a:rPr>
                <a:t>地方交付税</a:t>
              </a:r>
              <a:endParaRPr lang="en-US" altLang="zh-CN" sz="1400" kern="0" spc="-30" dirty="0">
                <a:latin typeface="+mn-ea"/>
                <a:ea typeface="+mn-ea"/>
              </a:endParaRPr>
            </a:p>
            <a:p>
              <a:pPr algn="ctr">
                <a:lnSpc>
                  <a:spcPct val="105000"/>
                </a:lnSpc>
              </a:pPr>
              <a:r>
                <a:rPr lang="zh-CN" altLang="en-US" sz="1400" kern="0" spc="-30" dirty="0">
                  <a:latin typeface="+mn-ea"/>
                  <a:ea typeface="+mn-ea"/>
                </a:rPr>
                <a:t>交付金等</a:t>
              </a:r>
              <a:r>
                <a:rPr lang="en-US" altLang="ja-JP" sz="1200" kern="0" spc="-30" dirty="0">
                  <a:latin typeface="+mn-ea"/>
                  <a:ea typeface="+mn-ea"/>
                </a:rPr>
                <a:t>18.9</a:t>
              </a:r>
              <a:r>
                <a:rPr lang="zh-CN" altLang="en-US" sz="1200" kern="0" spc="-30" dirty="0">
                  <a:latin typeface="+mn-ea"/>
                  <a:ea typeface="+mn-ea"/>
                </a:rPr>
                <a:t>兆円</a:t>
              </a:r>
              <a:endParaRPr lang="ja-JP" altLang="en-US" sz="1200" kern="0" spc="-30" dirty="0">
                <a:latin typeface="+mn-ea"/>
                <a:ea typeface="+mn-ea"/>
              </a:endParaRPr>
            </a:p>
          </p:txBody>
        </p:sp>
        <p:sp>
          <p:nvSpPr>
            <p:cNvPr id="94" name="テキスト ボックス 93">
              <a:extLst>
                <a:ext uri="{FF2B5EF4-FFF2-40B4-BE49-F238E27FC236}">
                  <a16:creationId xmlns:a16="http://schemas.microsoft.com/office/drawing/2014/main" id="{99FA5610-B81B-50F2-172E-5DE70D6455CA}"/>
                </a:ext>
              </a:extLst>
            </p:cNvPr>
            <p:cNvSpPr txBox="1">
              <a:spLocks/>
            </p:cNvSpPr>
            <p:nvPr/>
          </p:nvSpPr>
          <p:spPr>
            <a:xfrm>
              <a:off x="541550" y="2892116"/>
              <a:ext cx="1486341" cy="580440"/>
            </a:xfrm>
            <a:prstGeom prst="rect">
              <a:avLst/>
            </a:prstGeom>
            <a:noFill/>
          </p:spPr>
          <p:txBody>
            <a:bodyPr wrap="none" rtlCol="0">
              <a:spAutoFit/>
            </a:bodyPr>
            <a:lstStyle/>
            <a:p>
              <a:pPr algn="ctr">
                <a:lnSpc>
                  <a:spcPct val="105000"/>
                </a:lnSpc>
              </a:pPr>
              <a:r>
                <a:rPr kumimoji="1" lang="ja-JP" altLang="en-US" sz="1400" kern="0" dirty="0">
                  <a:latin typeface="+mn-ea"/>
                  <a:ea typeface="+mn-ea"/>
                </a:rPr>
                <a:t>国債費</a:t>
              </a:r>
              <a:endParaRPr kumimoji="1" lang="en-US" altLang="ja-JP" sz="1400" kern="0" dirty="0">
                <a:latin typeface="+mn-ea"/>
                <a:ea typeface="+mn-ea"/>
              </a:endParaRPr>
            </a:p>
            <a:p>
              <a:pPr algn="ctr">
                <a:lnSpc>
                  <a:spcPct val="105000"/>
                </a:lnSpc>
              </a:pPr>
              <a:r>
                <a:rPr kumimoji="1" lang="ja-JP" altLang="en-US" sz="1050" kern="0" spc="-40" dirty="0">
                  <a:latin typeface="+mn-ea"/>
                  <a:ea typeface="+mn-ea"/>
                </a:rPr>
                <a:t>（過去の借金の返済と利息）</a:t>
              </a:r>
              <a:endParaRPr kumimoji="1" lang="en-US" altLang="ja-JP" sz="1050" kern="0" spc="-40" dirty="0">
                <a:latin typeface="+mn-ea"/>
                <a:ea typeface="+mn-ea"/>
              </a:endParaRPr>
            </a:p>
            <a:p>
              <a:pPr algn="ctr">
                <a:lnSpc>
                  <a:spcPct val="105000"/>
                </a:lnSpc>
              </a:pPr>
              <a:r>
                <a:rPr kumimoji="1" lang="en-US" altLang="ja-JP" sz="1200" kern="0" dirty="0">
                  <a:latin typeface="+mn-ea"/>
                  <a:ea typeface="+mn-ea"/>
                </a:rPr>
                <a:t>14.3</a:t>
              </a:r>
              <a:r>
                <a:rPr kumimoji="1" lang="ja-JP" altLang="en-US" sz="1200" kern="0" dirty="0">
                  <a:latin typeface="+mn-ea"/>
                  <a:ea typeface="+mn-ea"/>
                </a:rPr>
                <a:t>兆円</a:t>
              </a:r>
            </a:p>
          </p:txBody>
        </p:sp>
        <p:cxnSp>
          <p:nvCxnSpPr>
            <p:cNvPr id="99" name="直線コネクタ 98">
              <a:extLst>
                <a:ext uri="{FF2B5EF4-FFF2-40B4-BE49-F238E27FC236}">
                  <a16:creationId xmlns:a16="http://schemas.microsoft.com/office/drawing/2014/main" id="{C639B91C-3DFC-C861-ADA0-1131638723C6}"/>
                </a:ext>
              </a:extLst>
            </p:cNvPr>
            <p:cNvCxnSpPr>
              <a:cxnSpLocks/>
            </p:cNvCxnSpPr>
            <p:nvPr/>
          </p:nvCxnSpPr>
          <p:spPr bwMode="auto">
            <a:xfrm flipH="1" flipV="1">
              <a:off x="1536820" y="3417267"/>
              <a:ext cx="106050" cy="297966"/>
            </a:xfrm>
            <a:prstGeom prst="line">
              <a:avLst/>
            </a:prstGeom>
            <a:noFill/>
            <a:ln w="15875" cap="flat" cmpd="sng" algn="ctr">
              <a:solidFill>
                <a:schemeClr val="tx1"/>
              </a:solidFill>
              <a:prstDash val="solid"/>
              <a:round/>
              <a:headEnd type="none" w="med" len="med"/>
              <a:tailEnd type="none" w="med" len="med"/>
            </a:ln>
            <a:effectLst/>
          </p:spPr>
        </p:cxnSp>
        <p:sp>
          <p:nvSpPr>
            <p:cNvPr id="113" name="テキスト ボックス 112">
              <a:extLst>
                <a:ext uri="{FF2B5EF4-FFF2-40B4-BE49-F238E27FC236}">
                  <a16:creationId xmlns:a16="http://schemas.microsoft.com/office/drawing/2014/main" id="{35600262-1F85-8770-9507-C0FD1D2994EC}"/>
                </a:ext>
              </a:extLst>
            </p:cNvPr>
            <p:cNvSpPr txBox="1">
              <a:spLocks/>
            </p:cNvSpPr>
            <p:nvPr/>
          </p:nvSpPr>
          <p:spPr>
            <a:xfrm>
              <a:off x="2761990" y="3978278"/>
              <a:ext cx="1284006" cy="431141"/>
            </a:xfrm>
            <a:prstGeom prst="rect">
              <a:avLst/>
            </a:prstGeom>
            <a:noFill/>
          </p:spPr>
          <p:txBody>
            <a:bodyPr wrap="square" rtlCol="0">
              <a:spAutoFit/>
            </a:bodyPr>
            <a:lstStyle/>
            <a:p>
              <a:pPr algn="ctr">
                <a:lnSpc>
                  <a:spcPct val="105000"/>
                </a:lnSpc>
              </a:pPr>
              <a:r>
                <a:rPr kumimoji="1" lang="zh-CN" altLang="en-US" sz="1400" kern="0" spc="-50" dirty="0">
                  <a:latin typeface="+mn-ea"/>
                  <a:ea typeface="+mn-ea"/>
                </a:rPr>
                <a:t>社会保障</a:t>
              </a:r>
              <a:r>
                <a:rPr lang="ja-JP" altLang="en-US" sz="1400" kern="0" spc="-50" dirty="0">
                  <a:latin typeface="+mn-ea"/>
                  <a:ea typeface="+mn-ea"/>
                </a:rPr>
                <a:t> </a:t>
              </a:r>
              <a:endParaRPr lang="en-US" altLang="ja-JP" sz="1400" kern="0" spc="-50" dirty="0">
                <a:latin typeface="+mn-ea"/>
                <a:ea typeface="+mn-ea"/>
              </a:endParaRPr>
            </a:p>
            <a:p>
              <a:pPr algn="ctr">
                <a:lnSpc>
                  <a:spcPct val="105000"/>
                </a:lnSpc>
              </a:pPr>
              <a:r>
                <a:rPr kumimoji="1" lang="en-US" altLang="ja-JP" sz="1200" kern="0" spc="-50" dirty="0">
                  <a:latin typeface="+mn-ea"/>
                </a:rPr>
                <a:t>38.3</a:t>
              </a:r>
              <a:r>
                <a:rPr kumimoji="1" lang="zh-CN" altLang="en-US" sz="1200" kern="0" spc="-50" dirty="0">
                  <a:latin typeface="+mn-ea"/>
                  <a:ea typeface="+mn-ea"/>
                </a:rPr>
                <a:t>兆円</a:t>
              </a:r>
              <a:endParaRPr kumimoji="1" lang="ja-JP" altLang="en-US" sz="1200" kern="0" spc="-50" dirty="0">
                <a:latin typeface="+mn-ea"/>
                <a:ea typeface="+mn-ea"/>
              </a:endParaRPr>
            </a:p>
          </p:txBody>
        </p:sp>
        <p:sp>
          <p:nvSpPr>
            <p:cNvPr id="116" name="正方形/長方形 115">
              <a:extLst>
                <a:ext uri="{FF2B5EF4-FFF2-40B4-BE49-F238E27FC236}">
                  <a16:creationId xmlns:a16="http://schemas.microsoft.com/office/drawing/2014/main" id="{7EC82E39-8A0A-A518-9471-CB9EED6E1606}"/>
                </a:ext>
              </a:extLst>
            </p:cNvPr>
            <p:cNvSpPr>
              <a:spLocks/>
            </p:cNvSpPr>
            <p:nvPr/>
          </p:nvSpPr>
          <p:spPr bwMode="auto">
            <a:xfrm>
              <a:off x="2866810" y="3991233"/>
              <a:ext cx="1094681" cy="407179"/>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30FB8DF0-DC88-76B3-225A-6400185AE873}"/>
                </a:ext>
              </a:extLst>
            </p:cNvPr>
            <p:cNvSpPr txBox="1">
              <a:spLocks/>
            </p:cNvSpPr>
            <p:nvPr/>
          </p:nvSpPr>
          <p:spPr>
            <a:xfrm>
              <a:off x="948185" y="4953936"/>
              <a:ext cx="1313079" cy="630207"/>
            </a:xfrm>
            <a:prstGeom prst="rect">
              <a:avLst/>
            </a:prstGeom>
            <a:noFill/>
          </p:spPr>
          <p:txBody>
            <a:bodyPr wrap="none" rtlCol="0">
              <a:spAutoFit/>
            </a:bodyPr>
            <a:lstStyle/>
            <a:p>
              <a:pPr algn="ctr">
                <a:lnSpc>
                  <a:spcPct val="105000"/>
                </a:lnSpc>
              </a:pPr>
              <a:r>
                <a:rPr kumimoji="1" lang="ja-JP" altLang="en-US" sz="1400" kern="0" dirty="0">
                  <a:latin typeface="+mn-ea"/>
                  <a:ea typeface="+mn-ea"/>
                </a:rPr>
                <a:t>公共事業、教育、</a:t>
              </a:r>
              <a:endParaRPr kumimoji="1" lang="en-US" altLang="ja-JP" sz="1400" kern="0" dirty="0">
                <a:latin typeface="+mn-ea"/>
                <a:ea typeface="+mn-ea"/>
              </a:endParaRPr>
            </a:p>
            <a:p>
              <a:pPr algn="ctr">
                <a:lnSpc>
                  <a:spcPct val="105000"/>
                </a:lnSpc>
              </a:pPr>
              <a:r>
                <a:rPr kumimoji="1" lang="ja-JP" altLang="en-US" sz="1400" kern="0" dirty="0">
                  <a:latin typeface="+mn-ea"/>
                  <a:ea typeface="+mn-ea"/>
                </a:rPr>
                <a:t>防衛など</a:t>
              </a:r>
              <a:endParaRPr kumimoji="1" lang="en-US" altLang="ja-JP" sz="1400" kern="0" dirty="0">
                <a:latin typeface="+mn-ea"/>
                <a:ea typeface="+mn-ea"/>
              </a:endParaRPr>
            </a:p>
            <a:p>
              <a:pPr algn="ctr">
                <a:lnSpc>
                  <a:spcPct val="105000"/>
                </a:lnSpc>
              </a:pPr>
              <a:r>
                <a:rPr kumimoji="1" lang="en-US" altLang="ja-JP" sz="1200" kern="0" dirty="0">
                  <a:latin typeface="+mn-ea"/>
                  <a:ea typeface="+mn-ea"/>
                </a:rPr>
                <a:t>25.1</a:t>
              </a:r>
              <a:r>
                <a:rPr kumimoji="1" lang="ja-JP" altLang="en-US" sz="1200" kern="0" dirty="0">
                  <a:latin typeface="+mn-ea"/>
                  <a:ea typeface="+mn-ea"/>
                </a:rPr>
                <a:t>兆円</a:t>
              </a:r>
            </a:p>
          </p:txBody>
        </p:sp>
        <p:sp>
          <p:nvSpPr>
            <p:cNvPr id="147" name="正方形/長方形 146">
              <a:extLst>
                <a:ext uri="{FF2B5EF4-FFF2-40B4-BE49-F238E27FC236}">
                  <a16:creationId xmlns:a16="http://schemas.microsoft.com/office/drawing/2014/main" id="{1BCF1068-2D3F-484F-B6BF-2796E0C1A03A}"/>
                </a:ext>
              </a:extLst>
            </p:cNvPr>
            <p:cNvSpPr>
              <a:spLocks/>
            </p:cNvSpPr>
            <p:nvPr/>
          </p:nvSpPr>
          <p:spPr bwMode="auto">
            <a:xfrm>
              <a:off x="1027705" y="4608308"/>
              <a:ext cx="110692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nvGrpSpPr>
            <p:cNvPr id="15" name="グループ化 14">
              <a:extLst>
                <a:ext uri="{FF2B5EF4-FFF2-40B4-BE49-F238E27FC236}">
                  <a16:creationId xmlns:a16="http://schemas.microsoft.com/office/drawing/2014/main" id="{BF16D924-6889-C015-CADB-768EA7A30EAE}"/>
                </a:ext>
              </a:extLst>
            </p:cNvPr>
            <p:cNvGrpSpPr/>
            <p:nvPr/>
          </p:nvGrpSpPr>
          <p:grpSpPr>
            <a:xfrm>
              <a:off x="323850" y="1879576"/>
              <a:ext cx="828219" cy="284403"/>
              <a:chOff x="4781156" y="2669544"/>
              <a:chExt cx="828219" cy="284403"/>
            </a:xfrm>
          </p:grpSpPr>
          <p:sp>
            <p:nvSpPr>
              <p:cNvPr id="17" name="object 21">
                <a:extLst>
                  <a:ext uri="{FF2B5EF4-FFF2-40B4-BE49-F238E27FC236}">
                    <a16:creationId xmlns:a16="http://schemas.microsoft.com/office/drawing/2014/main" id="{3B408E0B-84B7-C55F-D3D1-F257F040A33A}"/>
                  </a:ext>
                </a:extLst>
              </p:cNvPr>
              <p:cNvSpPr txBox="1"/>
              <p:nvPr/>
            </p:nvSpPr>
            <p:spPr>
              <a:xfrm>
                <a:off x="4855347" y="2679703"/>
                <a:ext cx="679837" cy="243755"/>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pc="18" dirty="0">
                    <a:solidFill>
                      <a:srgbClr val="231916"/>
                    </a:solidFill>
                    <a:latin typeface="+mn-ea"/>
                    <a:ea typeface="+mn-ea"/>
                    <a:cs typeface="Meiryo"/>
                  </a:rPr>
                  <a:t>歳 出</a:t>
                </a:r>
                <a:endParaRPr dirty="0">
                  <a:solidFill>
                    <a:prstClr val="black"/>
                  </a:solidFill>
                  <a:latin typeface="+mn-ea"/>
                  <a:ea typeface="+mn-ea"/>
                  <a:cs typeface="Meiryo"/>
                </a:endParaRPr>
              </a:p>
            </p:txBody>
          </p:sp>
          <p:sp>
            <p:nvSpPr>
              <p:cNvPr id="18" name="正方形/長方形 17">
                <a:extLst>
                  <a:ext uri="{FF2B5EF4-FFF2-40B4-BE49-F238E27FC236}">
                    <a16:creationId xmlns:a16="http://schemas.microsoft.com/office/drawing/2014/main" id="{D93B78F4-A0CA-761A-49EE-7CAA7AF786A0}"/>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grpSp>
      <p:sp>
        <p:nvSpPr>
          <p:cNvPr id="58" name="object 66">
            <a:extLst>
              <a:ext uri="{FF2B5EF4-FFF2-40B4-BE49-F238E27FC236}">
                <a16:creationId xmlns:a16="http://schemas.microsoft.com/office/drawing/2014/main" id="{2F9534CF-E00B-4590-AA09-C07961BAA76D}"/>
              </a:ext>
            </a:extLst>
          </p:cNvPr>
          <p:cNvSpPr txBox="1"/>
          <p:nvPr/>
        </p:nvSpPr>
        <p:spPr>
          <a:xfrm>
            <a:off x="485742" y="6318000"/>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（注）</a:t>
            </a:r>
            <a:r>
              <a:rPr lang="ja-JP" altLang="en-US" sz="1000" dirty="0">
                <a:latin typeface="+mn-ea"/>
                <a:ea typeface="+mn-ea"/>
              </a:rPr>
              <a:t>当初予算ベース。</a:t>
            </a:r>
            <a:endParaRPr lang="en-US" altLang="ja-JP" sz="1000" dirty="0">
              <a:latin typeface="+mn-ea"/>
              <a:ea typeface="+mn-ea"/>
            </a:endParaRPr>
          </a:p>
        </p:txBody>
      </p:sp>
      <p:sp>
        <p:nvSpPr>
          <p:cNvPr id="59" name="object 66">
            <a:extLst>
              <a:ext uri="{FF2B5EF4-FFF2-40B4-BE49-F238E27FC236}">
                <a16:creationId xmlns:a16="http://schemas.microsoft.com/office/drawing/2014/main" id="{B2A864DF-7AAB-4329-A436-E3B7A7C6A221}"/>
              </a:ext>
            </a:extLst>
          </p:cNvPr>
          <p:cNvSpPr txBox="1"/>
          <p:nvPr/>
        </p:nvSpPr>
        <p:spPr>
          <a:xfrm>
            <a:off x="518314" y="6517566"/>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出所：財務省「これからの日本のために財政を考える」（令和７年４月）</a:t>
            </a:r>
            <a:endParaRPr lang="en-US" altLang="ja-JP" sz="1000" dirty="0">
              <a:latin typeface="+mn-ea"/>
              <a:ea typeface="+mn-ea"/>
            </a:endParaRPr>
          </a:p>
        </p:txBody>
      </p:sp>
    </p:spTree>
    <p:extLst>
      <p:ext uri="{BB962C8B-B14F-4D97-AF65-F5344CB8AC3E}">
        <p14:creationId xmlns:p14="http://schemas.microsoft.com/office/powerpoint/2010/main" val="421915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3200" dirty="0">
                <a:solidFill>
                  <a:prstClr val="black"/>
                </a:solidFill>
                <a:latin typeface="HGPｺﾞｼｯｸE" panose="020B0900000000000000" pitchFamily="50" charset="-128"/>
                <a:ea typeface="HGPｺﾞｼｯｸE" panose="020B0900000000000000" pitchFamily="50" charset="-128"/>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440788" y="1223796"/>
              <a:ext cx="6252619" cy="523220"/>
            </a:xfrm>
            <a:prstGeom prst="rect">
              <a:avLst/>
            </a:prstGeom>
            <a:noFill/>
          </p:spPr>
          <p:txBody>
            <a:bodyPr wrap="square" rtlCol="0">
              <a:spAutoFit/>
            </a:bodyPr>
            <a:lstStyle/>
            <a:p>
              <a:r>
                <a:rPr kumimoji="1" lang="ja-JP" altLang="en-US" sz="2800" dirty="0">
                  <a:latin typeface="+mn-ea"/>
                  <a:ea typeface="+mn-ea"/>
                </a:rPr>
                <a:t>社会保障関係費は今後も増えるのか</a:t>
              </a:r>
            </a:p>
          </p:txBody>
        </p:sp>
      </p:grpSp>
      <p:sp>
        <p:nvSpPr>
          <p:cNvPr id="28" name="スライド番号プレースホルダー 27">
            <a:extLst>
              <a:ext uri="{FF2B5EF4-FFF2-40B4-BE49-F238E27FC236}">
                <a16:creationId xmlns:a16="http://schemas.microsoft.com/office/drawing/2014/main" id="{23884669-48C2-26A1-4089-C95D2EBC9B2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18</a:t>
            </a:fld>
            <a:endParaRPr lang="en-US" altLang="ja-JP" dirty="0"/>
          </a:p>
        </p:txBody>
      </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sp>
        <p:nvSpPr>
          <p:cNvPr id="132" name="テキスト ボックス 131">
            <a:extLst>
              <a:ext uri="{FF2B5EF4-FFF2-40B4-BE49-F238E27FC236}">
                <a16:creationId xmlns:a16="http://schemas.microsoft.com/office/drawing/2014/main" id="{511F9FB5-6A30-28E0-D77E-F1A4FED7C125}"/>
              </a:ext>
            </a:extLst>
          </p:cNvPr>
          <p:cNvSpPr txBox="1"/>
          <p:nvPr/>
        </p:nvSpPr>
        <p:spPr>
          <a:xfrm>
            <a:off x="323851" y="2312276"/>
            <a:ext cx="4968000" cy="4248000"/>
          </a:xfrm>
          <a:prstGeom prst="rect">
            <a:avLst/>
          </a:prstGeom>
          <a:noFill/>
        </p:spPr>
        <p:txBody>
          <a:bodyPr wrap="square" lIns="0" rIns="0" rtlCol="0">
            <a:noAutofit/>
          </a:bodyPr>
          <a:lstStyle/>
          <a:p>
            <a:pPr indent="180000" algn="just">
              <a:lnSpc>
                <a:spcPct val="110000"/>
              </a:lnSpc>
              <a:spcBef>
                <a:spcPts val="600"/>
              </a:spcBef>
              <a:buClr>
                <a:srgbClr val="005BAD"/>
              </a:buClr>
              <a:buFont typeface="Wingdings" panose="05000000000000000000" pitchFamily="2" charset="2"/>
              <a:buChar char="l"/>
            </a:pPr>
            <a:r>
              <a:rPr kumimoji="1" lang="ja-JP" altLang="en-US" sz="1700" dirty="0">
                <a:latin typeface="+mn-ea"/>
                <a:ea typeface="+mn-ea"/>
              </a:rPr>
              <a:t>日本は、他国に類をみない速度で高齢化が進んで</a:t>
            </a:r>
            <a:endParaRPr kumimoji="1" lang="en-US" altLang="ja-JP" sz="1700" dirty="0">
              <a:latin typeface="+mn-ea"/>
              <a:ea typeface="+mn-ea"/>
            </a:endParaRPr>
          </a:p>
          <a:p>
            <a:pPr marL="180000" algn="just">
              <a:lnSpc>
                <a:spcPct val="110000"/>
              </a:lnSpc>
              <a:buClr>
                <a:srgbClr val="005BAD"/>
              </a:buClr>
            </a:pPr>
            <a:r>
              <a:rPr kumimoji="1" lang="ja-JP" altLang="en-US" sz="1700" dirty="0">
                <a:latin typeface="+mn-ea"/>
                <a:ea typeface="+mn-ea"/>
              </a:rPr>
              <a:t>います。今後、高齢化はさらに進展し、</a:t>
            </a:r>
            <a:endParaRPr kumimoji="1" lang="en-US" altLang="ja-JP" sz="1700" dirty="0">
              <a:latin typeface="+mn-ea"/>
              <a:ea typeface="+mn-ea"/>
            </a:endParaRPr>
          </a:p>
          <a:p>
            <a:pPr marL="180000" algn="just">
              <a:lnSpc>
                <a:spcPct val="110000"/>
              </a:lnSpc>
              <a:buClr>
                <a:srgbClr val="005BAD"/>
              </a:buClr>
            </a:pPr>
            <a:r>
              <a:rPr kumimoji="1" lang="en-US" altLang="ja-JP" sz="1700" dirty="0">
                <a:latin typeface="+mn-ea"/>
                <a:ea typeface="+mn-ea"/>
              </a:rPr>
              <a:t>2025</a:t>
            </a:r>
            <a:r>
              <a:rPr kumimoji="1" lang="ja-JP" altLang="en-US" sz="1700" dirty="0">
                <a:latin typeface="+mn-ea"/>
                <a:ea typeface="+mn-ea"/>
              </a:rPr>
              <a:t>年（令和７年）には</a:t>
            </a:r>
            <a:r>
              <a:rPr lang="ja-JP" altLang="en-US" sz="2000" dirty="0">
                <a:solidFill>
                  <a:srgbClr val="005BAD"/>
                </a:solidFill>
                <a:latin typeface="+mn-ea"/>
                <a:ea typeface="+mn-ea"/>
              </a:rPr>
              <a:t>いわゆる「団塊の世代」</a:t>
            </a:r>
            <a:endParaRPr lang="en-US" altLang="ja-JP" sz="2000" dirty="0">
              <a:solidFill>
                <a:srgbClr val="005BAD"/>
              </a:solidFill>
              <a:latin typeface="+mn-ea"/>
              <a:ea typeface="+mn-ea"/>
            </a:endParaRPr>
          </a:p>
          <a:p>
            <a:pPr marL="180000" algn="just">
              <a:lnSpc>
                <a:spcPct val="110000"/>
              </a:lnSpc>
              <a:spcBef>
                <a:spcPts val="0"/>
              </a:spcBef>
              <a:buClr>
                <a:srgbClr val="005BAD"/>
              </a:buClr>
            </a:pPr>
            <a:r>
              <a:rPr lang="ja-JP" altLang="en-US" sz="2000" dirty="0">
                <a:solidFill>
                  <a:srgbClr val="005BAD"/>
                </a:solidFill>
                <a:latin typeface="+mn-ea"/>
                <a:ea typeface="+mn-ea"/>
              </a:rPr>
              <a:t>の全員が後期高齢者である</a:t>
            </a:r>
            <a:r>
              <a:rPr lang="en-US" altLang="ja-JP" sz="2000" dirty="0">
                <a:solidFill>
                  <a:srgbClr val="005BAD"/>
                </a:solidFill>
                <a:latin typeface="+mn-ea"/>
                <a:ea typeface="+mn-ea"/>
              </a:rPr>
              <a:t>75</a:t>
            </a:r>
            <a:r>
              <a:rPr lang="ja-JP" altLang="en-US" sz="2000" dirty="0">
                <a:solidFill>
                  <a:srgbClr val="005BAD"/>
                </a:solidFill>
                <a:latin typeface="+mn-ea"/>
                <a:ea typeface="+mn-ea"/>
              </a:rPr>
              <a:t>歳以上となり</a:t>
            </a:r>
            <a:endParaRPr lang="en-US" altLang="ja-JP" sz="2000" dirty="0">
              <a:solidFill>
                <a:srgbClr val="005BAD"/>
              </a:solidFill>
              <a:latin typeface="+mn-ea"/>
              <a:ea typeface="+mn-ea"/>
            </a:endParaRPr>
          </a:p>
          <a:p>
            <a:pPr marL="180000" algn="just">
              <a:lnSpc>
                <a:spcPct val="110000"/>
              </a:lnSpc>
              <a:spcBef>
                <a:spcPts val="0"/>
              </a:spcBef>
              <a:buClr>
                <a:srgbClr val="005BAD"/>
              </a:buClr>
            </a:pPr>
            <a:r>
              <a:rPr kumimoji="1" lang="ja-JP" altLang="en-US" sz="1700" dirty="0">
                <a:latin typeface="+mn-ea"/>
                <a:ea typeface="+mn-ea"/>
              </a:rPr>
              <a:t>ます。</a:t>
            </a:r>
            <a:endParaRPr lang="en-US" altLang="ja-JP" sz="1700" dirty="0">
              <a:latin typeface="+mn-ea"/>
            </a:endParaRPr>
          </a:p>
          <a:p>
            <a:pPr marL="180000" algn="just">
              <a:lnSpc>
                <a:spcPct val="110000"/>
              </a:lnSpc>
              <a:spcBef>
                <a:spcPts val="0"/>
              </a:spcBef>
              <a:buClr>
                <a:srgbClr val="005BAD"/>
              </a:buClr>
            </a:pPr>
            <a:r>
              <a:rPr kumimoji="1" lang="en-US" altLang="ja-JP" sz="1700" dirty="0">
                <a:latin typeface="+mn-ea"/>
                <a:ea typeface="+mn-ea"/>
              </a:rPr>
              <a:t>※</a:t>
            </a:r>
            <a:r>
              <a:rPr kumimoji="1" lang="ja-JP" altLang="en-US" sz="1700" dirty="0">
                <a:latin typeface="+mn-ea"/>
                <a:ea typeface="+mn-ea"/>
              </a:rPr>
              <a:t>「団塊の世代」とは、出生率の高かった昭和</a:t>
            </a:r>
            <a:r>
              <a:rPr kumimoji="1" lang="en-US" altLang="ja-JP" sz="1700" dirty="0">
                <a:latin typeface="+mn-ea"/>
                <a:ea typeface="+mn-ea"/>
              </a:rPr>
              <a:t>22</a:t>
            </a:r>
            <a:r>
              <a:rPr kumimoji="1" lang="ja-JP" altLang="en-US" sz="1700" dirty="0">
                <a:latin typeface="+mn-ea"/>
                <a:ea typeface="+mn-ea"/>
              </a:rPr>
              <a:t>年</a:t>
            </a:r>
            <a:endParaRPr kumimoji="1" lang="en-US" altLang="ja-JP" sz="1700" dirty="0">
              <a:latin typeface="+mn-ea"/>
              <a:ea typeface="+mn-ea"/>
            </a:endParaRPr>
          </a:p>
          <a:p>
            <a:pPr marL="360000" algn="just">
              <a:lnSpc>
                <a:spcPct val="110000"/>
              </a:lnSpc>
              <a:spcBef>
                <a:spcPts val="0"/>
              </a:spcBef>
              <a:buClr>
                <a:srgbClr val="005BAD"/>
              </a:buClr>
            </a:pPr>
            <a:r>
              <a:rPr kumimoji="1" lang="ja-JP" altLang="en-US" sz="1700" dirty="0">
                <a:latin typeface="+mn-ea"/>
                <a:ea typeface="+mn-ea"/>
              </a:rPr>
              <a:t>から昭和</a:t>
            </a:r>
            <a:r>
              <a:rPr kumimoji="1" lang="en-US" altLang="ja-JP" sz="1700" dirty="0">
                <a:latin typeface="+mn-ea"/>
                <a:ea typeface="+mn-ea"/>
              </a:rPr>
              <a:t>24</a:t>
            </a:r>
            <a:r>
              <a:rPr kumimoji="1" lang="ja-JP" altLang="en-US" sz="1700" dirty="0">
                <a:latin typeface="+mn-ea"/>
                <a:ea typeface="+mn-ea"/>
              </a:rPr>
              <a:t>年に生まれた世代</a:t>
            </a:r>
            <a:endParaRPr kumimoji="1" lang="en-US" altLang="ja-JP" sz="1700" dirty="0">
              <a:latin typeface="+mn-ea"/>
              <a:ea typeface="+mn-ea"/>
            </a:endParaRPr>
          </a:p>
          <a:p>
            <a:pPr marL="792000" indent="-396000" algn="just">
              <a:lnSpc>
                <a:spcPct val="110000"/>
              </a:lnSpc>
              <a:spcBef>
                <a:spcPts val="0"/>
              </a:spcBef>
              <a:buClr>
                <a:srgbClr val="005BAD"/>
              </a:buClr>
            </a:pPr>
            <a:endParaRPr kumimoji="1" lang="ja-JP" altLang="en-US" sz="1700" dirty="0">
              <a:latin typeface="+mn-ea"/>
              <a:ea typeface="+mn-ea"/>
            </a:endParaRPr>
          </a:p>
          <a:p>
            <a:pPr indent="-180000" algn="just">
              <a:lnSpc>
                <a:spcPct val="110000"/>
              </a:lnSpc>
              <a:buClr>
                <a:srgbClr val="005BAD"/>
              </a:buClr>
              <a:buSzPct val="85000"/>
              <a:buFont typeface="Wingdings" panose="05000000000000000000" pitchFamily="2" charset="2"/>
              <a:buChar char="l"/>
            </a:pPr>
            <a:r>
              <a:rPr lang="ja-JP" altLang="en-US" sz="1700" dirty="0">
                <a:solidFill>
                  <a:prstClr val="black"/>
                </a:solidFill>
                <a:latin typeface="+mn-ea"/>
              </a:rPr>
              <a:t>さらに、これまでの推計よりも相当程度早く少子化が</a:t>
            </a:r>
            <a:endParaRPr lang="en-US" altLang="ja-JP" sz="1700" dirty="0">
              <a:solidFill>
                <a:prstClr val="black"/>
              </a:solidFill>
              <a:latin typeface="+mn-ea"/>
            </a:endParaRPr>
          </a:p>
          <a:p>
            <a:pPr marL="180000" algn="just">
              <a:lnSpc>
                <a:spcPct val="110000"/>
              </a:lnSpc>
              <a:buClr>
                <a:srgbClr val="005BAD"/>
              </a:buClr>
              <a:buSzPct val="85000"/>
            </a:pPr>
            <a:r>
              <a:rPr lang="ja-JP" altLang="en-US" sz="1700" dirty="0">
                <a:solidFill>
                  <a:prstClr val="black"/>
                </a:solidFill>
                <a:latin typeface="+mn-ea"/>
              </a:rPr>
              <a:t>進行しており、</a:t>
            </a:r>
            <a:r>
              <a:rPr lang="ja-JP" altLang="en-US" sz="2000" dirty="0">
                <a:solidFill>
                  <a:srgbClr val="005BAD"/>
                </a:solidFill>
                <a:latin typeface="+mn-ea"/>
              </a:rPr>
              <a:t>社会保障制度の支え手である</a:t>
            </a:r>
            <a:endParaRPr lang="en-US" altLang="ja-JP" sz="2000" dirty="0">
              <a:solidFill>
                <a:srgbClr val="005BAD"/>
              </a:solidFill>
              <a:latin typeface="+mn-ea"/>
            </a:endParaRPr>
          </a:p>
          <a:p>
            <a:pPr marL="180000" algn="just">
              <a:lnSpc>
                <a:spcPct val="110000"/>
              </a:lnSpc>
              <a:buClr>
                <a:srgbClr val="005BAD"/>
              </a:buClr>
              <a:buSzPct val="85000"/>
            </a:pPr>
            <a:r>
              <a:rPr lang="ja-JP" altLang="en-US" sz="2000" dirty="0">
                <a:solidFill>
                  <a:srgbClr val="005BAD"/>
                </a:solidFill>
                <a:latin typeface="+mn-ea"/>
              </a:rPr>
              <a:t>現役世代の人口が減少し負担がより重くなる</a:t>
            </a:r>
            <a:endParaRPr lang="en-US" altLang="ja-JP" sz="2000" dirty="0">
              <a:solidFill>
                <a:srgbClr val="005BAD"/>
              </a:solidFill>
              <a:latin typeface="+mn-ea"/>
            </a:endParaRPr>
          </a:p>
          <a:p>
            <a:pPr marL="180000" algn="just">
              <a:lnSpc>
                <a:spcPct val="110000"/>
              </a:lnSpc>
              <a:buClr>
                <a:srgbClr val="005BAD"/>
              </a:buClr>
              <a:buSzPct val="85000"/>
            </a:pPr>
            <a:r>
              <a:rPr lang="ja-JP" altLang="en-US" sz="1700" dirty="0">
                <a:solidFill>
                  <a:prstClr val="black"/>
                </a:solidFill>
              </a:rPr>
              <a:t>ことが見込まれます。</a:t>
            </a:r>
            <a:endParaRPr kumimoji="1" lang="ja-JP" altLang="en-US" sz="1700" dirty="0">
              <a:latin typeface="+mn-ea"/>
            </a:endParaRP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31">
            <a:extLst>
              <a:ext uri="{FF2B5EF4-FFF2-40B4-BE49-F238E27FC236}">
                <a16:creationId xmlns:a16="http://schemas.microsoft.com/office/drawing/2014/main" id="{4907EEE9-8619-4F1F-B61E-4F2402DE4570}"/>
              </a:ext>
            </a:extLst>
          </p:cNvPr>
          <p:cNvSpPr/>
          <p:nvPr/>
        </p:nvSpPr>
        <p:spPr>
          <a:xfrm>
            <a:off x="5364000" y="6084000"/>
            <a:ext cx="360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900" dirty="0">
                <a:solidFill>
                  <a:schemeClr val="tx1"/>
                </a:solidFill>
                <a:latin typeface="+mn-ea"/>
              </a:rPr>
              <a:t>※</a:t>
            </a:r>
            <a:r>
              <a:rPr lang="ja-JP" altLang="en-US" sz="900" dirty="0">
                <a:solidFill>
                  <a:schemeClr val="tx1"/>
                </a:solidFill>
                <a:latin typeface="+mn-ea"/>
              </a:rPr>
              <a:t>出典：財務省「これからの日本のために財政を考える」（令和７年４月）</a:t>
            </a:r>
            <a:endParaRPr lang="en-US" altLang="ja-JP" sz="900" dirty="0">
              <a:solidFill>
                <a:schemeClr val="tx1"/>
              </a:solidFill>
              <a:latin typeface="+mn-ea"/>
            </a:endParaRPr>
          </a:p>
        </p:txBody>
      </p:sp>
      <p:grpSp>
        <p:nvGrpSpPr>
          <p:cNvPr id="3" name="グループ化 2">
            <a:extLst>
              <a:ext uri="{FF2B5EF4-FFF2-40B4-BE49-F238E27FC236}">
                <a16:creationId xmlns:a16="http://schemas.microsoft.com/office/drawing/2014/main" id="{70384C4F-DDC9-4911-B014-DDFF12AFB9E3}"/>
              </a:ext>
            </a:extLst>
          </p:cNvPr>
          <p:cNvGrpSpPr/>
          <p:nvPr/>
        </p:nvGrpSpPr>
        <p:grpSpPr>
          <a:xfrm>
            <a:off x="5400000" y="2520000"/>
            <a:ext cx="3420000" cy="3505587"/>
            <a:chOff x="5400000" y="2520000"/>
            <a:chExt cx="3420000" cy="3505587"/>
          </a:xfrm>
        </p:grpSpPr>
        <p:pic>
          <p:nvPicPr>
            <p:cNvPr id="5" name="図 4">
              <a:extLst>
                <a:ext uri="{FF2B5EF4-FFF2-40B4-BE49-F238E27FC236}">
                  <a16:creationId xmlns:a16="http://schemas.microsoft.com/office/drawing/2014/main" id="{530303DA-E1D6-46CA-ACEE-627C6FB9E98F}"/>
                </a:ext>
              </a:extLst>
            </p:cNvPr>
            <p:cNvPicPr>
              <a:picLocks noChangeAspect="1"/>
            </p:cNvPicPr>
            <p:nvPr/>
          </p:nvPicPr>
          <p:blipFill rotWithShape="1">
            <a:blip r:embed="rId4"/>
            <a:srcRect t="3061" r="51330" b="57667"/>
            <a:stretch/>
          </p:blipFill>
          <p:spPr>
            <a:xfrm>
              <a:off x="5400000" y="2880000"/>
              <a:ext cx="3420000" cy="3145587"/>
            </a:xfrm>
            <a:prstGeom prst="rect">
              <a:avLst/>
            </a:prstGeom>
          </p:spPr>
        </p:pic>
        <p:sp>
          <p:nvSpPr>
            <p:cNvPr id="12" name="object 131">
              <a:extLst>
                <a:ext uri="{FF2B5EF4-FFF2-40B4-BE49-F238E27FC236}">
                  <a16:creationId xmlns:a16="http://schemas.microsoft.com/office/drawing/2014/main" id="{31EEDA89-FB0B-4E22-A5C5-7E60CBB32B10}"/>
                </a:ext>
              </a:extLst>
            </p:cNvPr>
            <p:cNvSpPr txBox="1"/>
            <p:nvPr/>
          </p:nvSpPr>
          <p:spPr>
            <a:xfrm>
              <a:off x="5400000" y="2520000"/>
              <a:ext cx="3420000" cy="252000"/>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sz="1500" spc="32" dirty="0" err="1">
                  <a:solidFill>
                    <a:srgbClr val="231916"/>
                  </a:solidFill>
                  <a:latin typeface="+mn-ea"/>
                  <a:ea typeface="+mn-ea"/>
                </a:rPr>
                <a:t>日本の高齢化率</a:t>
              </a:r>
              <a:endParaRPr sz="1500" spc="32" dirty="0">
                <a:solidFill>
                  <a:srgbClr val="231916"/>
                </a:solidFill>
                <a:latin typeface="+mn-ea"/>
                <a:ea typeface="+mn-ea"/>
              </a:endParaRPr>
            </a:p>
          </p:txBody>
        </p:sp>
      </p:grpSp>
    </p:spTree>
    <p:extLst>
      <p:ext uri="{BB962C8B-B14F-4D97-AF65-F5344CB8AC3E}">
        <p14:creationId xmlns:p14="http://schemas.microsoft.com/office/powerpoint/2010/main" val="54600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2">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2">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2">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2">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2">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2">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2">
                                            <p:txEl>
                                              <p:pRg st="8" end="8"/>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2">
                                            <p:txEl>
                                              <p:pRg st="9" end="9"/>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2">
                                            <p:txEl>
                                              <p:pRg st="10" end="10"/>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2">
                                            <p:txEl>
                                              <p:pRg st="11" end="11"/>
                                            </p:txEl>
                                          </p:spTgt>
                                        </p:tgtEl>
                                        <p:attrNameLst>
                                          <p:attrName>style.visibility</p:attrName>
                                        </p:attrNameLst>
                                      </p:cBhvr>
                                      <p:to>
                                        <p:strVal val="visible"/>
                                      </p:to>
                                    </p:set>
                                  </p:childTnLst>
                                </p:cTn>
                              </p:par>
                              <p:par>
                                <p:cTn id="38" presetID="42"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build="allAtOnce"/>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3200" dirty="0">
                <a:solidFill>
                  <a:prstClr val="black"/>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82072" y="1178671"/>
              <a:ext cx="5420516" cy="584775"/>
            </a:xfrm>
            <a:prstGeom prst="rect">
              <a:avLst/>
            </a:prstGeom>
            <a:noFill/>
          </p:spPr>
          <p:txBody>
            <a:bodyPr wrap="square" rtlCol="0">
              <a:spAutoFit/>
            </a:bodyPr>
            <a:lstStyle/>
            <a:p>
              <a:r>
                <a:rPr kumimoji="1" lang="ja-JP" altLang="en-US" sz="3200" dirty="0">
                  <a:latin typeface="+mn-ea"/>
                  <a:ea typeface="+mn-ea"/>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915B15F-FFFD-BAC6-CD8D-121D074292F1}"/>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19</a:t>
            </a:fld>
            <a:endParaRPr lang="en-US" altLang="ja-JP" dirty="0"/>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23" name="テキスト ボックス 22">
            <a:extLst>
              <a:ext uri="{FF2B5EF4-FFF2-40B4-BE49-F238E27FC236}">
                <a16:creationId xmlns:a16="http://schemas.microsoft.com/office/drawing/2014/main" id="{3026D49E-D3D3-083E-4A5F-143F17016536}"/>
              </a:ext>
            </a:extLst>
          </p:cNvPr>
          <p:cNvSpPr txBox="1"/>
          <p:nvPr/>
        </p:nvSpPr>
        <p:spPr>
          <a:xfrm>
            <a:off x="16022" y="2531646"/>
            <a:ext cx="9041539" cy="236575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2000" dirty="0">
                <a:latin typeface="+mn-ea"/>
                <a:ea typeface="+mn-ea"/>
              </a:rPr>
              <a:t>普通国債残高は、累増の一途をたどり、</a:t>
            </a:r>
            <a:r>
              <a:rPr kumimoji="1" lang="en-US" altLang="ja-JP" sz="2000" dirty="0">
                <a:latin typeface="+mn-ea"/>
                <a:ea typeface="+mn-ea"/>
              </a:rPr>
              <a:t>2025</a:t>
            </a:r>
            <a:r>
              <a:rPr kumimoji="1" lang="ja-JP" altLang="en-US" sz="2000" dirty="0">
                <a:latin typeface="+mn-ea"/>
                <a:ea typeface="+mn-ea"/>
              </a:rPr>
              <a:t>年度（令和７年度）末には</a:t>
            </a:r>
            <a:r>
              <a:rPr kumimoji="1" lang="en-US" altLang="ja-JP" sz="2000" dirty="0">
                <a:latin typeface="+mn-ea"/>
                <a:ea typeface="+mn-ea"/>
              </a:rPr>
              <a:t>1,129</a:t>
            </a:r>
            <a:r>
              <a:rPr kumimoji="1" lang="ja-JP" altLang="en-US" sz="2000" dirty="0">
                <a:latin typeface="+mn-ea"/>
                <a:ea typeface="+mn-ea"/>
              </a:rPr>
              <a:t>兆円に上ると見込まれています。</a:t>
            </a:r>
          </a:p>
          <a:p>
            <a:pPr marL="252000" indent="-252000">
              <a:lnSpc>
                <a:spcPct val="110000"/>
              </a:lnSpc>
              <a:spcBef>
                <a:spcPts val="1800"/>
              </a:spcBef>
              <a:buClr>
                <a:srgbClr val="005BAD"/>
              </a:buClr>
              <a:buFont typeface="Wingdings" panose="05000000000000000000" pitchFamily="2" charset="2"/>
              <a:buChar char="l"/>
            </a:pPr>
            <a:r>
              <a:rPr lang="ja-JP" altLang="en-US" sz="2000" dirty="0">
                <a:latin typeface="+mn-ea"/>
                <a:ea typeface="+mn-ea"/>
              </a:rPr>
              <a:t>また、財政の持続可能性を見る上では、税収を生み出す元となる国の経済規模（</a:t>
            </a:r>
            <a:r>
              <a:rPr lang="en-US" altLang="ja-JP" sz="2000" dirty="0">
                <a:latin typeface="+mn-ea"/>
                <a:ea typeface="+mn-ea"/>
              </a:rPr>
              <a:t>GDP</a:t>
            </a:r>
            <a:r>
              <a:rPr lang="ja-JP" altLang="en-US" sz="2000" dirty="0">
                <a:latin typeface="+mn-ea"/>
                <a:ea typeface="+mn-ea"/>
              </a:rPr>
              <a:t>）に対して、総額でどのぐらいの借金をしているかが重要です。</a:t>
            </a:r>
            <a:endParaRPr lang="en-US" altLang="ja-JP" sz="2000" dirty="0">
              <a:latin typeface="+mn-ea"/>
              <a:ea typeface="+mn-ea"/>
            </a:endParaRPr>
          </a:p>
          <a:p>
            <a:pPr>
              <a:lnSpc>
                <a:spcPct val="110000"/>
              </a:lnSpc>
              <a:spcBef>
                <a:spcPts val="0"/>
              </a:spcBef>
              <a:buClr>
                <a:srgbClr val="005BAD"/>
              </a:buClr>
            </a:pPr>
            <a:r>
              <a:rPr lang="ja-JP" altLang="en-US" sz="2000" dirty="0">
                <a:solidFill>
                  <a:srgbClr val="005BAD"/>
                </a:solidFill>
                <a:latin typeface="+mn-ea"/>
                <a:ea typeface="+mn-ea"/>
              </a:rPr>
              <a:t>   </a:t>
            </a:r>
            <a:r>
              <a:rPr lang="ja-JP" altLang="en-US" sz="2400" dirty="0">
                <a:solidFill>
                  <a:srgbClr val="005BAD"/>
                </a:solidFill>
                <a:latin typeface="+mn-ea"/>
                <a:ea typeface="+mn-ea"/>
              </a:rPr>
              <a:t>日本の債務残高は</a:t>
            </a:r>
            <a:r>
              <a:rPr lang="en-US" altLang="ja-JP" sz="2400" dirty="0">
                <a:solidFill>
                  <a:srgbClr val="005BAD"/>
                </a:solidFill>
                <a:latin typeface="+mn-ea"/>
                <a:ea typeface="+mn-ea"/>
              </a:rPr>
              <a:t>GDP</a:t>
            </a:r>
            <a:r>
              <a:rPr lang="ja-JP" altLang="en-US" sz="2400" dirty="0">
                <a:solidFill>
                  <a:srgbClr val="005BAD"/>
                </a:solidFill>
                <a:latin typeface="+mn-ea"/>
                <a:ea typeface="+mn-ea"/>
              </a:rPr>
              <a:t>の２倍を超えており、主要先進国の中で最も  </a:t>
            </a:r>
            <a:endParaRPr lang="en-US" altLang="ja-JP" sz="2400" dirty="0">
              <a:solidFill>
                <a:srgbClr val="005BAD"/>
              </a:solidFill>
              <a:latin typeface="+mn-ea"/>
              <a:ea typeface="+mn-ea"/>
            </a:endParaRPr>
          </a:p>
          <a:p>
            <a:pPr>
              <a:lnSpc>
                <a:spcPct val="110000"/>
              </a:lnSpc>
              <a:spcBef>
                <a:spcPts val="0"/>
              </a:spcBef>
              <a:buClr>
                <a:srgbClr val="005BAD"/>
              </a:buClr>
            </a:pPr>
            <a:r>
              <a:rPr lang="ja-JP" altLang="en-US" sz="2400" dirty="0">
                <a:solidFill>
                  <a:srgbClr val="005BAD"/>
                </a:solidFill>
                <a:latin typeface="+mn-ea"/>
              </a:rPr>
              <a:t>　</a:t>
            </a:r>
            <a:r>
              <a:rPr lang="ja-JP" altLang="en-US" sz="2400" dirty="0">
                <a:solidFill>
                  <a:srgbClr val="005BAD"/>
                </a:solidFill>
                <a:latin typeface="+mn-ea"/>
                <a:ea typeface="+mn-ea"/>
              </a:rPr>
              <a:t>高い水準</a:t>
            </a:r>
            <a:r>
              <a:rPr lang="ja-JP" altLang="en-US" sz="2000" dirty="0">
                <a:latin typeface="+mn-ea"/>
                <a:ea typeface="+mn-ea"/>
              </a:rPr>
              <a:t>にあ</a:t>
            </a:r>
            <a:r>
              <a:rPr lang="ja-JP" altLang="en-US" sz="2000" dirty="0">
                <a:latin typeface="+mn-ea"/>
              </a:rPr>
              <a:t>ります。</a:t>
            </a:r>
          </a:p>
        </p:txBody>
      </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8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grpSp>
        <p:nvGrpSpPr>
          <p:cNvPr id="17" name="グループ化 16">
            <a:extLst>
              <a:ext uri="{FF2B5EF4-FFF2-40B4-BE49-F238E27FC236}">
                <a16:creationId xmlns:a16="http://schemas.microsoft.com/office/drawing/2014/main" id="{E2277BE4-655C-D257-B0CF-F8619C91CE83}"/>
              </a:ext>
            </a:extLst>
          </p:cNvPr>
          <p:cNvGrpSpPr>
            <a:grpSpLocks noGrp="1" noUngrp="1" noRot="1" noMove="1" noResize="1"/>
          </p:cNvGrpSpPr>
          <p:nvPr/>
        </p:nvGrpSpPr>
        <p:grpSpPr>
          <a:xfrm>
            <a:off x="287921" y="6410880"/>
            <a:ext cx="8532000" cy="374400"/>
            <a:chOff x="322211" y="6410880"/>
            <a:chExt cx="8532000" cy="374400"/>
          </a:xfrm>
        </p:grpSpPr>
        <p:sp>
          <p:nvSpPr>
            <p:cNvPr id="18" name="正方形/長方形 17">
              <a:extLst>
                <a:ext uri="{FF2B5EF4-FFF2-40B4-BE49-F238E27FC236}">
                  <a16:creationId xmlns:a16="http://schemas.microsoft.com/office/drawing/2014/main" id="{FBF960A9-300F-9F46-67DF-6DDF6E817A85}"/>
                </a:ext>
              </a:extLst>
            </p:cNvPr>
            <p:cNvSpPr>
              <a:spLocks noGrp="1" noRot="1" noMove="1" noResize="1" noEditPoints="1" noAdjustHandles="1" noChangeArrowheads="1" noChangeShapeType="1"/>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sp>
          <p:nvSpPr>
            <p:cNvPr id="19" name="正方形/長方形 18">
              <a:extLst>
                <a:ext uri="{FF2B5EF4-FFF2-40B4-BE49-F238E27FC236}">
                  <a16:creationId xmlns:a16="http://schemas.microsoft.com/office/drawing/2014/main" id="{6CA8983A-272D-E330-3C88-ED13D40EAF21}"/>
                </a:ext>
              </a:extLst>
            </p:cNvPr>
            <p:cNvSpPr>
              <a:spLocks noGrp="1" noRot="1" noMove="1" noResize="1" noEditPoints="1" noAdjustHandles="1" noChangeArrowheads="1" noChangeShapeType="1"/>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grpSp>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6" name="スライド番号プレースホルダー 5">
            <a:extLst>
              <a:ext uri="{FF2B5EF4-FFF2-40B4-BE49-F238E27FC236}">
                <a16:creationId xmlns:a16="http://schemas.microsoft.com/office/drawing/2014/main" id="{72F2F6D7-4A26-29F6-35EC-23F4F9EF64E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a:t>
            </a:fld>
            <a:endParaRPr lang="en-US" altLang="ja-JP" dirty="0"/>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762244" y="6473251"/>
            <a:ext cx="5739072" cy="261610"/>
          </a:xfrm>
          <a:prstGeom prst="rect">
            <a:avLst/>
          </a:prstGeom>
          <a:noFill/>
        </p:spPr>
        <p:txBody>
          <a:bodyPr wrap="non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財務省</a:t>
            </a:r>
            <a:r>
              <a:rPr kumimoji="1" lang="en-US" altLang="ja-JP" sz="1000" dirty="0">
                <a:latin typeface="ＭＳ Ｐゴシック" panose="020B0600070205080204" pitchFamily="50" charset="-128"/>
                <a:ea typeface="ＭＳ Ｐゴシック" panose="020B0600070205080204" pitchFamily="50" charset="-128"/>
              </a:rPr>
              <a:t>HP</a:t>
            </a:r>
            <a:r>
              <a:rPr lang="ja-JP" altLang="en-US" sz="1000" dirty="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19"/>
            <a:ext cx="832606" cy="749281"/>
            <a:chOff x="-35154" y="5996309"/>
            <a:chExt cx="945432" cy="850816"/>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dirty="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起床</a:t>
              </a:r>
              <a:endParaRPr kumimoji="1" lang="ja-JP" altLang="en-US" sz="1800" dirty="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03948" y="1076954"/>
            <a:ext cx="2298523" cy="942165"/>
            <a:chOff x="543947" y="1116027"/>
            <a:chExt cx="2221196"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160591" cy="792000"/>
              <a:chOff x="403588" y="1116027"/>
              <a:chExt cx="2160591"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160591"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2000" dirty="0">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sz="2800"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rPr>
                  <a:t>家</a:t>
                </a: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755609" cy="714276"/>
              <a:chOff x="897608" y="1223729"/>
              <a:chExt cx="1755609" cy="714276"/>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242648"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755609" cy="400110"/>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sz="2000" dirty="0"/>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766687" y="1061136"/>
            <a:ext cx="2673107" cy="903092"/>
            <a:chOff x="4970206" y="1164174"/>
            <a:chExt cx="2450850"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970206" y="1164174"/>
              <a:ext cx="2315497" cy="791657"/>
              <a:chOff x="6297163" y="2594917"/>
              <a:chExt cx="231549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297163" y="2594917"/>
                <a:ext cx="231549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eaLnBrk="1" hangingPunct="1"/>
                <a:r>
                  <a:rPr lang="ja-JP" altLang="en-US" sz="2000" dirty="0">
                    <a:solidFill>
                      <a:srgbClr val="005BAD"/>
                    </a:solidFill>
                    <a:latin typeface="HGP創英角ｺﾞｼｯｸUB" panose="020B0900000000000000" pitchFamily="50" charset="-128"/>
                    <a:ea typeface="HGP創英角ｺﾞｼｯｸUB" panose="020B0900000000000000" pitchFamily="50" charset="-128"/>
                  </a:rPr>
                  <a:t> 会社</a:t>
                </a: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867819" cy="707232"/>
              <a:chOff x="6929462" y="2642814"/>
              <a:chExt cx="1867819" cy="707232"/>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242648"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867819"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所得税</a:t>
                </a:r>
                <a:r>
                  <a:rPr lang="en-US" altLang="ja-JP" dirty="0">
                    <a:solidFill>
                      <a:srgbClr val="005BAD"/>
                    </a:solidFill>
                    <a:latin typeface="HGPｺﾞｼｯｸE" panose="020B0900000000000000" pitchFamily="50" charset="-128"/>
                    <a:ea typeface="HGPｺﾞｼｯｸE" panose="020B0900000000000000" pitchFamily="50" charset="-128"/>
                  </a:rPr>
                  <a:t>(</a:t>
                </a:r>
                <a:r>
                  <a:rPr lang="ja-JP" altLang="en-US" dirty="0">
                    <a:solidFill>
                      <a:srgbClr val="005BAD"/>
                    </a:solidFill>
                    <a:latin typeface="HGPｺﾞｼｯｸE" panose="020B0900000000000000" pitchFamily="50" charset="-128"/>
                    <a:ea typeface="HGPｺﾞｼｯｸE" panose="020B0900000000000000" pitchFamily="50" charset="-128"/>
                  </a:rPr>
                  <a:t>給料</a:t>
                </a:r>
                <a:r>
                  <a:rPr lang="en-US" altLang="ja-JP" dirty="0">
                    <a:solidFill>
                      <a:srgbClr val="005BAD"/>
                    </a:solidFill>
                    <a:latin typeface="HGPｺﾞｼｯｸE" panose="020B0900000000000000" pitchFamily="50" charset="-128"/>
                    <a:ea typeface="HGPｺﾞｼｯｸE" panose="020B0900000000000000" pitchFamily="50" charset="-128"/>
                  </a:rPr>
                  <a:t>)</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975890" y="5580786"/>
            <a:ext cx="7299282" cy="565695"/>
            <a:chOff x="1374709" y="5556178"/>
            <a:chExt cx="6778884"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374709" y="5556178"/>
              <a:ext cx="6624994" cy="499594"/>
              <a:chOff x="5697778" y="4643078"/>
              <a:chExt cx="3595339"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697778" y="4643078"/>
                <a:ext cx="3595339"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sz="2000" dirty="0">
                    <a:solidFill>
                      <a:srgbClr val="005BAD"/>
                    </a:solidFill>
                    <a:latin typeface="HGP創英角ｺﾞｼｯｸUB" panose="020B0900000000000000" pitchFamily="50" charset="-128"/>
                    <a:ea typeface="HGP創英角ｺﾞｼｯｸUB" panose="020B0900000000000000" pitchFamily="50" charset="-128"/>
                  </a:rPr>
                  <a:t> 外出先</a:t>
                </a: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908348" cy="400110"/>
              <a:chOff x="2442079" y="5549752"/>
              <a:chExt cx="5908348" cy="400110"/>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935145"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入湯税</a:t>
                </a:r>
                <a:r>
                  <a:rPr lang="ja-JP" altLang="en-US" dirty="0">
                    <a:solidFill>
                      <a:srgbClr val="005BAD"/>
                    </a:solidFill>
                    <a:latin typeface="HGPｺﾞｼｯｸE" panose="020B0900000000000000" pitchFamily="50" charset="-128"/>
                    <a:ea typeface="HGPｺﾞｼｯｸE" panose="020B0900000000000000" pitchFamily="50" charset="-128"/>
                  </a:rPr>
                  <a:t>（温泉）</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2084225"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消費税</a:t>
                </a:r>
                <a:r>
                  <a:rPr lang="en-US" altLang="ja-JP" dirty="0">
                    <a:solidFill>
                      <a:srgbClr val="005BAD"/>
                    </a:solidFill>
                    <a:latin typeface="HGPｺﾞｼｯｸE" panose="020B0900000000000000" pitchFamily="50" charset="-128"/>
                    <a:ea typeface="HGPｺﾞｼｯｸE" panose="020B0900000000000000" pitchFamily="50" charset="-128"/>
                  </a:rPr>
                  <a:t>(</a:t>
                </a:r>
                <a:r>
                  <a:rPr lang="ja-JP" altLang="en-US" dirty="0">
                    <a:solidFill>
                      <a:srgbClr val="005BAD"/>
                    </a:solidFill>
                    <a:latin typeface="HGPｺﾞｼｯｸE" panose="020B0900000000000000" pitchFamily="50" charset="-128"/>
                    <a:ea typeface="HGPｺﾞｼｯｸE" panose="020B0900000000000000" pitchFamily="50" charset="-128"/>
                  </a:rPr>
                  <a:t>買い物</a:t>
                </a:r>
                <a:r>
                  <a:rPr lang="en-US" altLang="ja-JP" dirty="0">
                    <a:solidFill>
                      <a:srgbClr val="005BAD"/>
                    </a:solidFill>
                    <a:latin typeface="HGPｺﾞｼｯｸE" panose="020B0900000000000000" pitchFamily="50" charset="-128"/>
                    <a:ea typeface="HGPｺﾞｼｯｸE" panose="020B0900000000000000" pitchFamily="50" charset="-128"/>
                  </a:rPr>
                  <a:t>)</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739853"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揮発油税</a:t>
                </a:r>
                <a:r>
                  <a:rPr lang="ja-JP" altLang="en-US" dirty="0">
                    <a:solidFill>
                      <a:srgbClr val="005BAD"/>
                    </a:solidFill>
                    <a:latin typeface="HGPｺﾞｼｯｸE" panose="020B0900000000000000" pitchFamily="50" charset="-128"/>
                    <a:ea typeface="HGPｺﾞｼｯｸE" panose="020B0900000000000000" pitchFamily="50" charset="-128"/>
                  </a:rPr>
                  <a:t>（ガソリン税）</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grpSp>
      </p:gr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20</a:t>
            </a:fld>
            <a:endParaRPr lang="en-US" altLang="ja-JP" dirty="0"/>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0" name="object 23">
            <a:extLst>
              <a:ext uri="{FF2B5EF4-FFF2-40B4-BE49-F238E27FC236}">
                <a16:creationId xmlns:a16="http://schemas.microsoft.com/office/drawing/2014/main" id="{E6D3C259-7C10-BB44-4E48-072460E97262}"/>
              </a:ext>
            </a:extLst>
          </p:cNvPr>
          <p:cNvSpPr txBox="1"/>
          <p:nvPr/>
        </p:nvSpPr>
        <p:spPr>
          <a:xfrm>
            <a:off x="360000" y="899999"/>
            <a:ext cx="5135544" cy="384751"/>
          </a:xfrm>
          <a:prstGeom prst="rect">
            <a:avLst/>
          </a:prstGeom>
        </p:spPr>
        <p:txBody>
          <a:bodyPr vert="horz" wrap="square" lIns="0" tIns="0" rIns="0" bIns="0" rtlCol="0" anchor="ctr" anchorCtr="0">
            <a:noAutofit/>
          </a:bodyPr>
          <a:lstStyle/>
          <a:p>
            <a:pPr marL="185815" marR="4689" indent="-174678" defTabSz="844007" eaLnBrk="1" fontAlgn="auto" hangingPunct="1">
              <a:lnSpc>
                <a:spcPct val="113999"/>
              </a:lnSpc>
              <a:spcBef>
                <a:spcPts val="0"/>
              </a:spcBef>
              <a:spcAft>
                <a:spcPts val="0"/>
              </a:spcAft>
              <a:defRPr/>
            </a:pPr>
            <a:r>
              <a:rPr lang="ja-JP" altLang="en-US" sz="3200" spc="32" dirty="0">
                <a:solidFill>
                  <a:srgbClr val="231916"/>
                </a:solidFill>
                <a:latin typeface="+mn-ea"/>
                <a:ea typeface="+mn-ea"/>
                <a:cs typeface="Meiryo"/>
              </a:rPr>
              <a:t>日本の普通国債残高の推移</a:t>
            </a:r>
            <a:endParaRPr sz="3200" dirty="0">
              <a:solidFill>
                <a:prstClr val="black"/>
              </a:solidFill>
              <a:latin typeface="+mn-ea"/>
              <a:ea typeface="+mn-ea"/>
              <a:cs typeface="Yu Gothic"/>
            </a:endParaRPr>
          </a:p>
        </p:txBody>
      </p:sp>
      <p:grpSp>
        <p:nvGrpSpPr>
          <p:cNvPr id="19" name="グループ化 18">
            <a:extLst>
              <a:ext uri="{FF2B5EF4-FFF2-40B4-BE49-F238E27FC236}">
                <a16:creationId xmlns:a16="http://schemas.microsoft.com/office/drawing/2014/main" id="{8B90CC2E-5107-4E5D-84B4-574A2E1FEF45}"/>
              </a:ext>
            </a:extLst>
          </p:cNvPr>
          <p:cNvGrpSpPr>
            <a:grpSpLocks noChangeAspect="1"/>
          </p:cNvGrpSpPr>
          <p:nvPr/>
        </p:nvGrpSpPr>
        <p:grpSpPr>
          <a:xfrm>
            <a:off x="252000" y="1440000"/>
            <a:ext cx="8640000" cy="4374175"/>
            <a:chOff x="1142337" y="1800000"/>
            <a:chExt cx="6118082" cy="3097403"/>
          </a:xfrm>
        </p:grpSpPr>
        <p:pic>
          <p:nvPicPr>
            <p:cNvPr id="18" name="図 17">
              <a:extLst>
                <a:ext uri="{FF2B5EF4-FFF2-40B4-BE49-F238E27FC236}">
                  <a16:creationId xmlns:a16="http://schemas.microsoft.com/office/drawing/2014/main" id="{E8EACC68-148F-4D96-A1BC-A29BC533821F}"/>
                </a:ext>
              </a:extLst>
            </p:cNvPr>
            <p:cNvPicPr>
              <a:picLocks noChangeAspect="1"/>
            </p:cNvPicPr>
            <p:nvPr/>
          </p:nvPicPr>
          <p:blipFill rotWithShape="1">
            <a:blip r:embed="rId3"/>
            <a:srcRect t="2034" b="52801"/>
            <a:stretch/>
          </p:blipFill>
          <p:spPr>
            <a:xfrm>
              <a:off x="1142337" y="1800000"/>
              <a:ext cx="6118082" cy="3097403"/>
            </a:xfrm>
            <a:prstGeom prst="rect">
              <a:avLst/>
            </a:prstGeom>
          </p:spPr>
        </p:pic>
        <p:pic>
          <p:nvPicPr>
            <p:cNvPr id="85" name="図 84">
              <a:extLst>
                <a:ext uri="{FF2B5EF4-FFF2-40B4-BE49-F238E27FC236}">
                  <a16:creationId xmlns:a16="http://schemas.microsoft.com/office/drawing/2014/main" id="{E67A82DA-B1AF-4BF7-B982-770B900E6F5A}"/>
                </a:ext>
              </a:extLst>
            </p:cNvPr>
            <p:cNvPicPr>
              <a:picLocks noChangeAspect="1"/>
            </p:cNvPicPr>
            <p:nvPr/>
          </p:nvPicPr>
          <p:blipFill rotWithShape="1">
            <a:blip r:embed="rId3"/>
            <a:srcRect l="65061" t="283" b="94898"/>
            <a:stretch/>
          </p:blipFill>
          <p:spPr>
            <a:xfrm>
              <a:off x="3315470" y="1800000"/>
              <a:ext cx="2137576" cy="330505"/>
            </a:xfrm>
            <a:prstGeom prst="rect">
              <a:avLst/>
            </a:prstGeom>
          </p:spPr>
        </p:pic>
      </p:grpSp>
      <p:sp>
        <p:nvSpPr>
          <p:cNvPr id="87" name="角丸四角形 31">
            <a:extLst>
              <a:ext uri="{FF2B5EF4-FFF2-40B4-BE49-F238E27FC236}">
                <a16:creationId xmlns:a16="http://schemas.microsoft.com/office/drawing/2014/main" id="{5BACA4CC-7DC9-4D9E-AD9D-4D2C1E64934B}"/>
              </a:ext>
            </a:extLst>
          </p:cNvPr>
          <p:cNvSpPr/>
          <p:nvPr/>
        </p:nvSpPr>
        <p:spPr>
          <a:xfrm>
            <a:off x="3960000" y="5940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出典：財務省「これからの日本のために財政を考える」（令和７年４月）</a:t>
            </a:r>
            <a:endParaRPr lang="en-US" altLang="ja-JP" sz="1200" dirty="0">
              <a:solidFill>
                <a:schemeClr val="tx1"/>
              </a:solidFill>
              <a:latin typeface="+mn-ea"/>
            </a:endParaRPr>
          </a:p>
        </p:txBody>
      </p:sp>
    </p:spTree>
    <p:extLst>
      <p:ext uri="{BB962C8B-B14F-4D97-AF65-F5344CB8AC3E}">
        <p14:creationId xmlns:p14="http://schemas.microsoft.com/office/powerpoint/2010/main" val="41810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500"/>
                                  </p:stCondLst>
                                  <p:childTnLst>
                                    <p:set>
                                      <p:cBhvr>
                                        <p:cTn id="13" dur="1" fill="hold">
                                          <p:stCondLst>
                                            <p:cond delay="0"/>
                                          </p:stCondLst>
                                        </p:cTn>
                                        <p:tgtEl>
                                          <p:spTgt spid="87"/>
                                        </p:tgtEl>
                                        <p:attrNameLst>
                                          <p:attrName>style.visibility</p:attrName>
                                        </p:attrNameLst>
                                      </p:cBhvr>
                                      <p:to>
                                        <p:strVal val="visible"/>
                                      </p:to>
                                    </p:set>
                                    <p:animEffect transition="in" filter="fade">
                                      <p:cBhvr>
                                        <p:cTn id="14"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21</a:t>
            </a:fld>
            <a:endParaRPr lang="en-US" altLang="ja-JP" dirty="0"/>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30" name="object 23">
            <a:extLst>
              <a:ext uri="{FF2B5EF4-FFF2-40B4-BE49-F238E27FC236}">
                <a16:creationId xmlns:a16="http://schemas.microsoft.com/office/drawing/2014/main" id="{E6D3C259-7C10-BB44-4E48-072460E97262}"/>
              </a:ext>
            </a:extLst>
          </p:cNvPr>
          <p:cNvSpPr txBox="1"/>
          <p:nvPr/>
        </p:nvSpPr>
        <p:spPr>
          <a:xfrm>
            <a:off x="360000" y="900000"/>
            <a:ext cx="5592744" cy="243000"/>
          </a:xfrm>
          <a:prstGeom prst="rect">
            <a:avLst/>
          </a:prstGeom>
        </p:spPr>
        <p:txBody>
          <a:bodyPr vert="horz" wrap="square" lIns="0" tIns="0" rIns="0" bIns="0" rtlCol="0" anchor="ctr" anchorCtr="0">
            <a:noAutofit/>
          </a:bodyPr>
          <a:lstStyle/>
          <a:p>
            <a:pPr marL="185815" marR="4689" indent="-174678" defTabSz="844007">
              <a:lnSpc>
                <a:spcPct val="113999"/>
              </a:lnSpc>
              <a:defRPr/>
            </a:pPr>
            <a:r>
              <a:rPr lang="ja-JP" altLang="en-US" sz="3200" spc="32" dirty="0">
                <a:solidFill>
                  <a:srgbClr val="231916"/>
                </a:solidFill>
                <a:latin typeface="+mn-ea"/>
                <a:cs typeface="Meiryo"/>
              </a:rPr>
              <a:t>主な国の債務残高（対</a:t>
            </a:r>
            <a:r>
              <a:rPr lang="en-US" altLang="ja-JP" sz="3200" spc="32" dirty="0">
                <a:solidFill>
                  <a:srgbClr val="231916"/>
                </a:solidFill>
                <a:latin typeface="+mn-ea"/>
                <a:cs typeface="Meiryo"/>
              </a:rPr>
              <a:t>GDP</a:t>
            </a:r>
            <a:r>
              <a:rPr lang="ja-JP" altLang="en-US" sz="3200" spc="32" dirty="0">
                <a:solidFill>
                  <a:srgbClr val="231916"/>
                </a:solidFill>
                <a:latin typeface="+mn-ea"/>
                <a:cs typeface="Meiryo"/>
              </a:rPr>
              <a:t>比）</a:t>
            </a:r>
          </a:p>
        </p:txBody>
      </p:sp>
      <p:grpSp>
        <p:nvGrpSpPr>
          <p:cNvPr id="21" name="グループ化 20">
            <a:extLst>
              <a:ext uri="{FF2B5EF4-FFF2-40B4-BE49-F238E27FC236}">
                <a16:creationId xmlns:a16="http://schemas.microsoft.com/office/drawing/2014/main" id="{BC5062DE-D7D9-4A8D-A112-538A80B46ABA}"/>
              </a:ext>
            </a:extLst>
          </p:cNvPr>
          <p:cNvGrpSpPr>
            <a:grpSpLocks noChangeAspect="1"/>
          </p:cNvGrpSpPr>
          <p:nvPr/>
        </p:nvGrpSpPr>
        <p:grpSpPr>
          <a:xfrm>
            <a:off x="511200" y="1404000"/>
            <a:ext cx="8121600" cy="4553331"/>
            <a:chOff x="287921" y="1260000"/>
            <a:chExt cx="8640000" cy="4843970"/>
          </a:xfrm>
        </p:grpSpPr>
        <p:pic>
          <p:nvPicPr>
            <p:cNvPr id="18" name="図 17">
              <a:extLst>
                <a:ext uri="{FF2B5EF4-FFF2-40B4-BE49-F238E27FC236}">
                  <a16:creationId xmlns:a16="http://schemas.microsoft.com/office/drawing/2014/main" id="{E8EACC68-148F-4D96-A1BC-A29BC533821F}"/>
                </a:ext>
              </a:extLst>
            </p:cNvPr>
            <p:cNvPicPr>
              <a:picLocks noChangeAspect="1"/>
            </p:cNvPicPr>
            <p:nvPr/>
          </p:nvPicPr>
          <p:blipFill rotWithShape="1">
            <a:blip r:embed="rId4"/>
            <a:srcRect t="48464" b="1521"/>
            <a:stretch/>
          </p:blipFill>
          <p:spPr>
            <a:xfrm>
              <a:off x="287921" y="1260000"/>
              <a:ext cx="8640000" cy="4843970"/>
            </a:xfrm>
            <a:prstGeom prst="rect">
              <a:avLst/>
            </a:prstGeom>
          </p:spPr>
        </p:pic>
        <p:pic>
          <p:nvPicPr>
            <p:cNvPr id="85" name="図 84">
              <a:extLst>
                <a:ext uri="{FF2B5EF4-FFF2-40B4-BE49-F238E27FC236}">
                  <a16:creationId xmlns:a16="http://schemas.microsoft.com/office/drawing/2014/main" id="{E67A82DA-B1AF-4BF7-B982-770B900E6F5A}"/>
                </a:ext>
              </a:extLst>
            </p:cNvPr>
            <p:cNvPicPr>
              <a:picLocks/>
            </p:cNvPicPr>
            <p:nvPr/>
          </p:nvPicPr>
          <p:blipFill rotWithShape="1">
            <a:blip r:embed="rId4"/>
            <a:srcRect l="65061" t="283" b="94898"/>
            <a:stretch/>
          </p:blipFill>
          <p:spPr>
            <a:xfrm>
              <a:off x="2664000" y="1260000"/>
              <a:ext cx="3600000" cy="396000"/>
            </a:xfrm>
            <a:prstGeom prst="rect">
              <a:avLst/>
            </a:prstGeom>
          </p:spPr>
        </p:pic>
      </p:grpSp>
      <p:sp>
        <p:nvSpPr>
          <p:cNvPr id="87" name="角丸四角形 31">
            <a:extLst>
              <a:ext uri="{FF2B5EF4-FFF2-40B4-BE49-F238E27FC236}">
                <a16:creationId xmlns:a16="http://schemas.microsoft.com/office/drawing/2014/main" id="{5BACA4CC-7DC9-4D9E-AD9D-4D2C1E64934B}"/>
              </a:ext>
            </a:extLst>
          </p:cNvPr>
          <p:cNvSpPr/>
          <p:nvPr/>
        </p:nvSpPr>
        <p:spPr>
          <a:xfrm>
            <a:off x="3780000" y="5976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出典：財務省「これからの日本のために財政を考える」（令和７年４月）</a:t>
            </a:r>
            <a:endParaRPr lang="en-US" altLang="ja-JP" sz="1200" dirty="0">
              <a:solidFill>
                <a:schemeClr val="tx1"/>
              </a:solidFill>
              <a:latin typeface="+mn-ea"/>
            </a:endParaRPr>
          </a:p>
        </p:txBody>
      </p:sp>
    </p:spTree>
    <p:extLst>
      <p:ext uri="{BB962C8B-B14F-4D97-AF65-F5344CB8AC3E}">
        <p14:creationId xmlns:p14="http://schemas.microsoft.com/office/powerpoint/2010/main" val="125307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FD20E4D3-069C-65C3-59B8-91CD60BDA4E6}"/>
              </a:ext>
            </a:extLst>
          </p:cNvPr>
          <p:cNvGrpSpPr/>
          <p:nvPr/>
        </p:nvGrpSpPr>
        <p:grpSpPr>
          <a:xfrm>
            <a:off x="312433" y="968152"/>
            <a:ext cx="8519134" cy="827030"/>
            <a:chOff x="323851" y="1085670"/>
            <a:chExt cx="8519134" cy="827030"/>
          </a:xfrm>
        </p:grpSpPr>
        <p:sp>
          <p:nvSpPr>
            <p:cNvPr id="3" name="AutoShape 353">
              <a:extLst>
                <a:ext uri="{FF2B5EF4-FFF2-40B4-BE49-F238E27FC236}">
                  <a16:creationId xmlns:a16="http://schemas.microsoft.com/office/drawing/2014/main" id="{FA6825F3-D512-A283-AFFE-0AEAECEBFB29}"/>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4000"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94B6C0B5-D683-5242-8A42-028C093D560A}"/>
                </a:ext>
              </a:extLst>
            </p:cNvPr>
            <p:cNvSpPr txBox="1"/>
            <p:nvPr/>
          </p:nvSpPr>
          <p:spPr>
            <a:xfrm>
              <a:off x="390461" y="1262617"/>
              <a:ext cx="8429688" cy="461665"/>
            </a:xfrm>
            <a:prstGeom prst="rect">
              <a:avLst/>
            </a:prstGeom>
            <a:noFill/>
          </p:spPr>
          <p:txBody>
            <a:bodyPr wrap="square" rtlCol="0">
              <a:spAutoFit/>
            </a:bodyPr>
            <a:lstStyle/>
            <a:p>
              <a:r>
                <a:rPr kumimoji="1" lang="ja-JP" altLang="en-US" sz="2400" dirty="0">
                  <a:latin typeface="+mn-ea"/>
                  <a:ea typeface="+mn-ea"/>
                </a:rPr>
                <a:t>国の歳入と同じく</a:t>
              </a:r>
              <a:r>
                <a:rPr lang="ja-JP" altLang="en-US" sz="2400" dirty="0">
                  <a:solidFill>
                    <a:srgbClr val="FF0000"/>
                  </a:solidFill>
                  <a:latin typeface="+mn-ea"/>
                  <a:ea typeface="+mn-ea"/>
                </a:rPr>
                <a:t>税金</a:t>
              </a:r>
              <a:r>
                <a:rPr kumimoji="1" lang="ja-JP" altLang="en-US" sz="2400" dirty="0">
                  <a:latin typeface="+mn-ea"/>
                  <a:ea typeface="+mn-ea"/>
                </a:rPr>
                <a:t>が地方の財政を支えています。</a:t>
              </a:r>
            </a:p>
          </p:txBody>
        </p:sp>
      </p:grpSp>
      <p:sp>
        <p:nvSpPr>
          <p:cNvPr id="5" name="Rectangle 8">
            <a:extLst>
              <a:ext uri="{FF2B5EF4-FFF2-40B4-BE49-F238E27FC236}">
                <a16:creationId xmlns:a16="http://schemas.microsoft.com/office/drawing/2014/main" id="{C5DD5603-BB57-AE24-3D6A-245C466284A4}"/>
              </a:ext>
            </a:extLst>
          </p:cNvPr>
          <p:cNvSpPr>
            <a:spLocks noChangeArrowheads="1"/>
          </p:cNvSpPr>
          <p:nvPr/>
        </p:nvSpPr>
        <p:spPr bwMode="auto">
          <a:xfrm>
            <a:off x="368222" y="1924671"/>
            <a:ext cx="4847802" cy="380553"/>
          </a:xfrm>
          <a:prstGeom prst="rect">
            <a:avLst/>
          </a:prstGeom>
          <a:noFill/>
          <a:ln w="19050">
            <a:solidFill>
              <a:schemeClr val="tx2">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800" dirty="0">
                <a:solidFill>
                  <a:srgbClr val="000000"/>
                </a:solidFill>
                <a:latin typeface="+mn-ea"/>
                <a:ea typeface="+mn-ea"/>
                <a:cs typeface="メイリオ" panose="020B0604030504040204" pitchFamily="50" charset="-128"/>
              </a:rPr>
              <a:t>鹿児島県の歳入の内訳（令和</a:t>
            </a:r>
            <a:r>
              <a:rPr lang="ja-JP" altLang="en-US" sz="1800" dirty="0">
                <a:latin typeface="+mn-ea"/>
                <a:ea typeface="+mn-ea"/>
                <a:cs typeface="メイリオ" panose="020B0604030504040204" pitchFamily="50" charset="-128"/>
              </a:rPr>
              <a:t>７</a:t>
            </a:r>
            <a:r>
              <a:rPr lang="ja-JP" altLang="en-US" sz="1800" dirty="0">
                <a:solidFill>
                  <a:srgbClr val="000000"/>
                </a:solidFill>
                <a:latin typeface="+mn-ea"/>
                <a:ea typeface="+mn-ea"/>
                <a:cs typeface="メイリオ" panose="020B0604030504040204" pitchFamily="50" charset="-128"/>
              </a:rPr>
              <a:t>年度当初予算）</a:t>
            </a:r>
          </a:p>
        </p:txBody>
      </p:sp>
      <p:sp>
        <p:nvSpPr>
          <p:cNvPr id="6" name="Rectangle 14">
            <a:extLst>
              <a:ext uri="{FF2B5EF4-FFF2-40B4-BE49-F238E27FC236}">
                <a16:creationId xmlns:a16="http://schemas.microsoft.com/office/drawing/2014/main" id="{829F2594-513E-6AA9-BBD0-3F82E190FC72}"/>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地方の財政−①歳入</a:t>
            </a:r>
          </a:p>
        </p:txBody>
      </p:sp>
      <p:sp>
        <p:nvSpPr>
          <p:cNvPr id="22" name="正方形/長方形 21">
            <a:extLst>
              <a:ext uri="{FF2B5EF4-FFF2-40B4-BE49-F238E27FC236}">
                <a16:creationId xmlns:a16="http://schemas.microsoft.com/office/drawing/2014/main" id="{45E8F525-5CCE-56E7-4E67-8363510B0B4C}"/>
              </a:ext>
            </a:extLst>
          </p:cNvPr>
          <p:cNvSpPr/>
          <p:nvPr/>
        </p:nvSpPr>
        <p:spPr bwMode="auto">
          <a:xfrm>
            <a:off x="5925703" y="1941635"/>
            <a:ext cx="1846478" cy="325479"/>
          </a:xfrm>
          <a:prstGeom prst="rect">
            <a:avLst/>
          </a:prstGeom>
          <a:noFill/>
          <a:ln w="19050" cap="flat" cmpd="sng" algn="ctr">
            <a:solidFill>
              <a:schemeClr val="tx2">
                <a:lumMod val="75000"/>
                <a:lumOff val="25000"/>
              </a:schemeClr>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effectLst/>
                <a:latin typeface="+mn-ea"/>
                <a:ea typeface="+mn-ea"/>
              </a:rPr>
              <a:t>グラフから見えてくる</a:t>
            </a:r>
          </a:p>
        </p:txBody>
      </p:sp>
      <p:sp>
        <p:nvSpPr>
          <p:cNvPr id="23" name="テキスト ボックス 22">
            <a:extLst>
              <a:ext uri="{FF2B5EF4-FFF2-40B4-BE49-F238E27FC236}">
                <a16:creationId xmlns:a16="http://schemas.microsoft.com/office/drawing/2014/main" id="{3DAB34F4-B386-F875-E872-B05CD164E096}"/>
              </a:ext>
            </a:extLst>
          </p:cNvPr>
          <p:cNvSpPr txBox="1"/>
          <p:nvPr/>
        </p:nvSpPr>
        <p:spPr>
          <a:xfrm>
            <a:off x="4949118" y="2349068"/>
            <a:ext cx="4007828" cy="338554"/>
          </a:xfrm>
          <a:prstGeom prst="rect">
            <a:avLst/>
          </a:prstGeom>
          <a:noFill/>
        </p:spPr>
        <p:txBody>
          <a:bodyPr wrap="none" rtlCol="0">
            <a:spAutoFit/>
          </a:bodyPr>
          <a:lstStyle/>
          <a:p>
            <a:r>
              <a:rPr lang="ja-JP" altLang="en-US" sz="1600" dirty="0">
                <a:solidFill>
                  <a:srgbClr val="005BAD"/>
                </a:solidFill>
                <a:latin typeface="+mj-ea"/>
                <a:ea typeface="+mj-ea"/>
              </a:rPr>
              <a:t>歳入の多くは地方税と国からの給付金です。</a:t>
            </a:r>
          </a:p>
        </p:txBody>
      </p:sp>
      <p:sp>
        <p:nvSpPr>
          <p:cNvPr id="57" name="スライド番号プレースホルダー 56">
            <a:extLst>
              <a:ext uri="{FF2B5EF4-FFF2-40B4-BE49-F238E27FC236}">
                <a16:creationId xmlns:a16="http://schemas.microsoft.com/office/drawing/2014/main" id="{1999D968-59E7-BAD5-E65B-B1B0699F7D22}"/>
              </a:ext>
            </a:extLst>
          </p:cNvPr>
          <p:cNvSpPr>
            <a:spLocks noGrp="1"/>
          </p:cNvSpPr>
          <p:nvPr>
            <p:ph type="sldNum" sz="quarter" idx="12"/>
          </p:nvPr>
        </p:nvSpPr>
        <p:spPr/>
        <p:txBody>
          <a:bodyPr/>
          <a:lstStyle/>
          <a:p>
            <a:pPr>
              <a:defRPr/>
            </a:pPr>
            <a:fld id="{40E3B949-1179-4387-B307-F356BE6486A4}" type="slidenum">
              <a:rPr lang="en-US" altLang="ja-JP" smtClean="0"/>
              <a:pPr>
                <a:defRPr/>
              </a:pPr>
              <a:t>22</a:t>
            </a:fld>
            <a:endParaRPr lang="en-US" altLang="ja-JP" dirty="0"/>
          </a:p>
        </p:txBody>
      </p:sp>
      <p:pic>
        <p:nvPicPr>
          <p:cNvPr id="26" name="Picture 29">
            <a:extLst>
              <a:ext uri="{FF2B5EF4-FFF2-40B4-BE49-F238E27FC236}">
                <a16:creationId xmlns:a16="http://schemas.microsoft.com/office/drawing/2014/main" id="{EFC6B4C8-4ED4-7E88-D45A-30A080A647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885608" y="744072"/>
            <a:ext cx="923123" cy="10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4695" name="グループ化 114694">
            <a:extLst>
              <a:ext uri="{FF2B5EF4-FFF2-40B4-BE49-F238E27FC236}">
                <a16:creationId xmlns:a16="http://schemas.microsoft.com/office/drawing/2014/main" id="{54772B91-9F0F-7334-8124-1B49DB427C53}"/>
              </a:ext>
            </a:extLst>
          </p:cNvPr>
          <p:cNvGrpSpPr/>
          <p:nvPr/>
        </p:nvGrpSpPr>
        <p:grpSpPr>
          <a:xfrm>
            <a:off x="5255225" y="2769576"/>
            <a:ext cx="3395613" cy="3421803"/>
            <a:chOff x="5413697" y="2608749"/>
            <a:chExt cx="3395613" cy="3421803"/>
          </a:xfrm>
        </p:grpSpPr>
        <p:sp>
          <p:nvSpPr>
            <p:cNvPr id="114716" name="正方形/長方形 114715">
              <a:extLst>
                <a:ext uri="{FF2B5EF4-FFF2-40B4-BE49-F238E27FC236}">
                  <a16:creationId xmlns:a16="http://schemas.microsoft.com/office/drawing/2014/main" id="{2B42EC9C-B0B3-952B-2617-B7F90AE34801}"/>
                </a:ext>
              </a:extLst>
            </p:cNvPr>
            <p:cNvSpPr/>
            <p:nvPr/>
          </p:nvSpPr>
          <p:spPr bwMode="auto">
            <a:xfrm>
              <a:off x="5459417" y="2841405"/>
              <a:ext cx="3242884" cy="277361"/>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ts val="1880"/>
                </a:lnSpc>
                <a:spcBef>
                  <a:spcPct val="0"/>
                </a:spcBef>
                <a:spcAft>
                  <a:spcPct val="0"/>
                </a:spcAft>
                <a:buClrTx/>
                <a:buSzPct val="120000"/>
                <a:tabLst/>
              </a:pPr>
              <a:r>
                <a:rPr lang="ja-JP" altLang="en-US" sz="1100" dirty="0">
                  <a:solidFill>
                    <a:schemeClr val="accent1"/>
                  </a:solidFill>
                  <a:latin typeface="+mn-ea"/>
                  <a:ea typeface="+mn-ea"/>
                </a:rPr>
                <a:t>国の決定や割り当てに基づき交付される財源</a:t>
              </a:r>
              <a:endParaRPr lang="en-US" altLang="ja-JP" sz="1100" dirty="0">
                <a:solidFill>
                  <a:schemeClr val="accent1"/>
                </a:solidFill>
                <a:latin typeface="+mn-ea"/>
                <a:ea typeface="+mn-ea"/>
              </a:endParaRPr>
            </a:p>
          </p:txBody>
        </p:sp>
        <p:sp>
          <p:nvSpPr>
            <p:cNvPr id="114717" name="正方形/長方形 114716">
              <a:extLst>
                <a:ext uri="{FF2B5EF4-FFF2-40B4-BE49-F238E27FC236}">
                  <a16:creationId xmlns:a16="http://schemas.microsoft.com/office/drawing/2014/main" id="{93180429-3F7A-A2D0-5343-715EBDA104D7}"/>
                </a:ext>
              </a:extLst>
            </p:cNvPr>
            <p:cNvSpPr/>
            <p:nvPr/>
          </p:nvSpPr>
          <p:spPr bwMode="auto">
            <a:xfrm>
              <a:off x="5520974" y="3245054"/>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dirty="0">
                  <a:latin typeface="+mn-ea"/>
                  <a:ea typeface="+mn-ea"/>
                </a:rPr>
                <a:t>地方交付税：</a:t>
              </a:r>
              <a:endParaRPr lang="en-US" altLang="ja-JP" sz="1400" dirty="0">
                <a:latin typeface="+mn-ea"/>
                <a:ea typeface="+mn-ea"/>
              </a:endParaRPr>
            </a:p>
          </p:txBody>
        </p:sp>
        <p:sp>
          <p:nvSpPr>
            <p:cNvPr id="114718" name="正方形/長方形 114717">
              <a:extLst>
                <a:ext uri="{FF2B5EF4-FFF2-40B4-BE49-F238E27FC236}">
                  <a16:creationId xmlns:a16="http://schemas.microsoft.com/office/drawing/2014/main" id="{47CD163C-BA4C-4E10-CB33-71803E3D9869}"/>
                </a:ext>
              </a:extLst>
            </p:cNvPr>
            <p:cNvSpPr/>
            <p:nvPr/>
          </p:nvSpPr>
          <p:spPr bwMode="auto">
            <a:xfrm>
              <a:off x="6443470" y="3222138"/>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dirty="0">
                  <a:latin typeface="+mn-ea"/>
                  <a:ea typeface="+mn-ea"/>
                </a:rPr>
                <a:t>地域ごとの住民に対する公共サービスに差が出ないよう、国が地方公共団体の財政力の差を調整するために支出するもの</a:t>
              </a:r>
              <a:endParaRPr lang="en-US" altLang="ja-JP" sz="1100" dirty="0">
                <a:latin typeface="+mn-ea"/>
                <a:ea typeface="+mn-ea"/>
              </a:endParaRPr>
            </a:p>
          </p:txBody>
        </p:sp>
        <p:sp>
          <p:nvSpPr>
            <p:cNvPr id="114720" name="正方形/長方形 114719">
              <a:extLst>
                <a:ext uri="{FF2B5EF4-FFF2-40B4-BE49-F238E27FC236}">
                  <a16:creationId xmlns:a16="http://schemas.microsoft.com/office/drawing/2014/main" id="{8468ED1C-49D5-968C-4717-31910B5063D6}"/>
                </a:ext>
              </a:extLst>
            </p:cNvPr>
            <p:cNvSpPr/>
            <p:nvPr/>
          </p:nvSpPr>
          <p:spPr bwMode="auto">
            <a:xfrm>
              <a:off x="5520974" y="4223114"/>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dirty="0">
                  <a:latin typeface="+mn-ea"/>
                  <a:ea typeface="+mn-ea"/>
                </a:rPr>
                <a:t>国庫支出金：</a:t>
              </a:r>
              <a:endParaRPr lang="en-US" altLang="ja-JP" sz="1400" dirty="0">
                <a:latin typeface="+mn-ea"/>
                <a:ea typeface="+mn-ea"/>
              </a:endParaRPr>
            </a:p>
          </p:txBody>
        </p:sp>
        <p:sp>
          <p:nvSpPr>
            <p:cNvPr id="114721" name="正方形/長方形 114720">
              <a:extLst>
                <a:ext uri="{FF2B5EF4-FFF2-40B4-BE49-F238E27FC236}">
                  <a16:creationId xmlns:a16="http://schemas.microsoft.com/office/drawing/2014/main" id="{AF27FE2E-7CB1-7A8E-7882-0950FF3BC990}"/>
                </a:ext>
              </a:extLst>
            </p:cNvPr>
            <p:cNvSpPr/>
            <p:nvPr/>
          </p:nvSpPr>
          <p:spPr bwMode="auto">
            <a:xfrm>
              <a:off x="6443470" y="4197636"/>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dirty="0">
                  <a:latin typeface="+mn-ea"/>
                  <a:ea typeface="+mn-ea"/>
                </a:rPr>
                <a:t>国が地方公共団体に対し、特定の事業（道路整備や義務教育など）に充てるため支出する補助金・負担金</a:t>
              </a:r>
              <a:endParaRPr lang="en-US" altLang="ja-JP" sz="1100" dirty="0">
                <a:latin typeface="+mn-ea"/>
                <a:ea typeface="+mn-ea"/>
              </a:endParaRPr>
            </a:p>
          </p:txBody>
        </p:sp>
        <p:sp>
          <p:nvSpPr>
            <p:cNvPr id="114722" name="正方形/長方形 114721">
              <a:extLst>
                <a:ext uri="{FF2B5EF4-FFF2-40B4-BE49-F238E27FC236}">
                  <a16:creationId xmlns:a16="http://schemas.microsoft.com/office/drawing/2014/main" id="{6BBC660D-FD6F-239B-9853-33D58F89879C}"/>
                </a:ext>
              </a:extLst>
            </p:cNvPr>
            <p:cNvSpPr/>
            <p:nvPr/>
          </p:nvSpPr>
          <p:spPr bwMode="auto">
            <a:xfrm>
              <a:off x="5520974" y="4965569"/>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a:latin typeface="+mn-ea"/>
                  <a:ea typeface="+mn-ea"/>
                </a:rPr>
                <a:t>県　　　債　</a:t>
              </a:r>
              <a:r>
                <a:rPr lang="en-US" altLang="ja-JP" sz="1400" dirty="0">
                  <a:latin typeface="+mn-ea"/>
                  <a:ea typeface="+mn-ea"/>
                </a:rPr>
                <a:t> </a:t>
              </a:r>
              <a:r>
                <a:rPr lang="ja-JP" altLang="en-US" sz="1400">
                  <a:latin typeface="+mn-ea"/>
                  <a:ea typeface="+mn-ea"/>
                </a:rPr>
                <a:t>：</a:t>
              </a:r>
              <a:endParaRPr lang="en-US" altLang="ja-JP" sz="1400" dirty="0">
                <a:latin typeface="+mn-ea"/>
                <a:ea typeface="+mn-ea"/>
              </a:endParaRPr>
            </a:p>
          </p:txBody>
        </p:sp>
        <p:sp>
          <p:nvSpPr>
            <p:cNvPr id="114723" name="正方形/長方形 114722">
              <a:extLst>
                <a:ext uri="{FF2B5EF4-FFF2-40B4-BE49-F238E27FC236}">
                  <a16:creationId xmlns:a16="http://schemas.microsoft.com/office/drawing/2014/main" id="{E4D365F6-26C6-43E9-AC36-8E44312EBFC1}"/>
                </a:ext>
              </a:extLst>
            </p:cNvPr>
            <p:cNvSpPr/>
            <p:nvPr/>
          </p:nvSpPr>
          <p:spPr bwMode="auto">
            <a:xfrm>
              <a:off x="6443470" y="4940091"/>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a:latin typeface="+mn-ea"/>
                  <a:ea typeface="+mn-ea"/>
                </a:rPr>
                <a:t>一時的に多額の資金が必要となるときに県が銀行等から借り入れる資金</a:t>
              </a:r>
              <a:endParaRPr lang="en-US" altLang="ja-JP" sz="1100" dirty="0">
                <a:latin typeface="+mn-ea"/>
                <a:ea typeface="+mn-ea"/>
              </a:endParaRPr>
            </a:p>
          </p:txBody>
        </p:sp>
        <p:sp>
          <p:nvSpPr>
            <p:cNvPr id="114724" name="正方形/長方形 114723">
              <a:extLst>
                <a:ext uri="{FF2B5EF4-FFF2-40B4-BE49-F238E27FC236}">
                  <a16:creationId xmlns:a16="http://schemas.microsoft.com/office/drawing/2014/main" id="{B6FBBED0-449F-C5A2-A27A-FB7E753A7D61}"/>
                </a:ext>
              </a:extLst>
            </p:cNvPr>
            <p:cNvSpPr/>
            <p:nvPr/>
          </p:nvSpPr>
          <p:spPr bwMode="auto">
            <a:xfrm>
              <a:off x="5520974" y="5456696"/>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a:latin typeface="+mn-ea"/>
                  <a:ea typeface="+mn-ea"/>
                </a:rPr>
                <a:t>地方譲与税：</a:t>
              </a:r>
              <a:endParaRPr lang="en-US" altLang="ja-JP" sz="1400" dirty="0">
                <a:latin typeface="+mn-ea"/>
                <a:ea typeface="+mn-ea"/>
              </a:endParaRPr>
            </a:p>
          </p:txBody>
        </p:sp>
        <p:sp>
          <p:nvSpPr>
            <p:cNvPr id="114725" name="正方形/長方形 114724">
              <a:extLst>
                <a:ext uri="{FF2B5EF4-FFF2-40B4-BE49-F238E27FC236}">
                  <a16:creationId xmlns:a16="http://schemas.microsoft.com/office/drawing/2014/main" id="{802F8871-D048-7684-7842-76D49DC51D36}"/>
                </a:ext>
              </a:extLst>
            </p:cNvPr>
            <p:cNvSpPr/>
            <p:nvPr/>
          </p:nvSpPr>
          <p:spPr bwMode="auto">
            <a:xfrm>
              <a:off x="6443470" y="5431218"/>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a:latin typeface="+mn-ea"/>
                  <a:ea typeface="+mn-ea"/>
                </a:rPr>
                <a:t>国が徴収した国税を一定の基準により地方公共団体に譲与するもの</a:t>
              </a:r>
              <a:endParaRPr lang="en-US" altLang="ja-JP" sz="1100" dirty="0">
                <a:latin typeface="+mn-ea"/>
                <a:ea typeface="+mn-ea"/>
              </a:endParaRPr>
            </a:p>
          </p:txBody>
        </p:sp>
        <p:sp>
          <p:nvSpPr>
            <p:cNvPr id="114726" name="角丸四角形 12">
              <a:extLst>
                <a:ext uri="{FF2B5EF4-FFF2-40B4-BE49-F238E27FC236}">
                  <a16:creationId xmlns:a16="http://schemas.microsoft.com/office/drawing/2014/main" id="{0721196B-6F9C-A761-4AB8-D68A57FB5D54}"/>
                </a:ext>
              </a:extLst>
            </p:cNvPr>
            <p:cNvSpPr/>
            <p:nvPr/>
          </p:nvSpPr>
          <p:spPr bwMode="auto">
            <a:xfrm>
              <a:off x="5413697" y="2608749"/>
              <a:ext cx="3395613" cy="3421803"/>
            </a:xfrm>
            <a:prstGeom prst="roundRect">
              <a:avLst>
                <a:gd name="adj" fmla="val 1166"/>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accent1"/>
                  </a:solidFill>
                  <a:effectLst/>
                  <a:latin typeface="+mn-ea"/>
                  <a:ea typeface="+mn-ea"/>
                </a:rPr>
                <a:t>依存財源</a:t>
              </a:r>
            </a:p>
          </p:txBody>
        </p:sp>
      </p:grpSp>
      <p:grpSp>
        <p:nvGrpSpPr>
          <p:cNvPr id="38" name="グループ化 37">
            <a:extLst>
              <a:ext uri="{FF2B5EF4-FFF2-40B4-BE49-F238E27FC236}">
                <a16:creationId xmlns:a16="http://schemas.microsoft.com/office/drawing/2014/main" id="{09A35BE8-A04E-887C-74B0-92DCE4F5F864}"/>
              </a:ext>
            </a:extLst>
          </p:cNvPr>
          <p:cNvGrpSpPr/>
          <p:nvPr/>
        </p:nvGrpSpPr>
        <p:grpSpPr>
          <a:xfrm>
            <a:off x="-30386" y="6156398"/>
            <a:ext cx="8848978" cy="749281"/>
            <a:chOff x="-29057" y="6108719"/>
            <a:chExt cx="8848978" cy="749281"/>
          </a:xfrm>
        </p:grpSpPr>
        <p:grpSp>
          <p:nvGrpSpPr>
            <p:cNvPr id="40" name="グループ化 39">
              <a:extLst>
                <a:ext uri="{FF2B5EF4-FFF2-40B4-BE49-F238E27FC236}">
                  <a16:creationId xmlns:a16="http://schemas.microsoft.com/office/drawing/2014/main" id="{13FD35FA-D439-C2FC-733A-95FEB372BBA9}"/>
                </a:ext>
              </a:extLst>
            </p:cNvPr>
            <p:cNvGrpSpPr/>
            <p:nvPr/>
          </p:nvGrpSpPr>
          <p:grpSpPr>
            <a:xfrm>
              <a:off x="287921" y="6410880"/>
              <a:ext cx="8532000" cy="374400"/>
              <a:chOff x="322211" y="6410880"/>
              <a:chExt cx="8532000" cy="374400"/>
            </a:xfrm>
          </p:grpSpPr>
          <p:sp>
            <p:nvSpPr>
              <p:cNvPr id="114688" name="正方形/長方形 114687">
                <a:extLst>
                  <a:ext uri="{FF2B5EF4-FFF2-40B4-BE49-F238E27FC236}">
                    <a16:creationId xmlns:a16="http://schemas.microsoft.com/office/drawing/2014/main" id="{8241DCA2-26A5-1CB0-7A0D-02937A607CDE}"/>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4689" name="正方形/長方形 114688">
                <a:extLst>
                  <a:ext uri="{FF2B5EF4-FFF2-40B4-BE49-F238E27FC236}">
                    <a16:creationId xmlns:a16="http://schemas.microsoft.com/office/drawing/2014/main" id="{91B11895-E435-D6D2-6D70-DB5E19D2FBF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43" name="テキスト ボックス 42">
              <a:extLst>
                <a:ext uri="{FF2B5EF4-FFF2-40B4-BE49-F238E27FC236}">
                  <a16:creationId xmlns:a16="http://schemas.microsoft.com/office/drawing/2014/main" id="{3AC69B02-5CAA-2EAC-0ECA-33EB893A404A}"/>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鹿児島県ホームページ</a:t>
              </a:r>
              <a:r>
                <a:rPr kumimoji="1" lang="ja-JP" altLang="en-US" sz="1100" b="1" dirty="0">
                  <a:solidFill>
                    <a:srgbClr val="005BAD"/>
                  </a:solidFill>
                  <a:latin typeface="+mj-ea"/>
                  <a:ea typeface="+mj-ea"/>
                </a:rPr>
                <a:t>：　</a:t>
              </a:r>
              <a:r>
                <a:rPr lang="en-US" altLang="ja-JP" sz="1100" dirty="0">
                  <a:hlinkClick r:id="rId5"/>
                </a:rPr>
                <a:t>https://www.pref.kagoshima.jp/</a:t>
              </a:r>
              <a:endParaRPr kumimoji="1" lang="ja-JP" altLang="en-US" sz="1100" dirty="0">
                <a:latin typeface="Arial" panose="020B0604020202020204" pitchFamily="34" charset="0"/>
                <a:cs typeface="Arial" panose="020B0604020202020204" pitchFamily="34" charset="0"/>
              </a:endParaRPr>
            </a:p>
          </p:txBody>
        </p:sp>
        <p:grpSp>
          <p:nvGrpSpPr>
            <p:cNvPr id="47" name="グループ化 46">
              <a:extLst>
                <a:ext uri="{FF2B5EF4-FFF2-40B4-BE49-F238E27FC236}">
                  <a16:creationId xmlns:a16="http://schemas.microsoft.com/office/drawing/2014/main" id="{D1C844BA-ABC8-C564-CF1F-EBBAC44BEE06}"/>
                </a:ext>
              </a:extLst>
            </p:cNvPr>
            <p:cNvGrpSpPr/>
            <p:nvPr/>
          </p:nvGrpSpPr>
          <p:grpSpPr>
            <a:xfrm>
              <a:off x="-29057" y="6108719"/>
              <a:ext cx="832606" cy="749281"/>
              <a:chOff x="-35154" y="5996309"/>
              <a:chExt cx="945432" cy="850816"/>
            </a:xfrm>
          </p:grpSpPr>
          <p:sp>
            <p:nvSpPr>
              <p:cNvPr id="55" name="フリーフォーム: 図形 54">
                <a:extLst>
                  <a:ext uri="{FF2B5EF4-FFF2-40B4-BE49-F238E27FC236}">
                    <a16:creationId xmlns:a16="http://schemas.microsoft.com/office/drawing/2014/main" id="{79B80E4D-7892-F59A-F064-49E7FB313DB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6" name="フリーフォーム: 図形 55">
                <a:extLst>
                  <a:ext uri="{FF2B5EF4-FFF2-40B4-BE49-F238E27FC236}">
                    <a16:creationId xmlns:a16="http://schemas.microsoft.com/office/drawing/2014/main" id="{CBB3ADBB-C44B-8B00-B354-79B2CBF7170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テキスト ボックス 57">
                <a:extLst>
                  <a:ext uri="{FF2B5EF4-FFF2-40B4-BE49-F238E27FC236}">
                    <a16:creationId xmlns:a16="http://schemas.microsoft.com/office/drawing/2014/main" id="{410A4CDF-5F59-BD2D-C5F1-E68C307CE481}"/>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pic>
        <p:nvPicPr>
          <p:cNvPr id="2" name="図 1">
            <a:extLst>
              <a:ext uri="{FF2B5EF4-FFF2-40B4-BE49-F238E27FC236}">
                <a16:creationId xmlns:a16="http://schemas.microsoft.com/office/drawing/2014/main" id="{E0DD739A-D324-6860-6C57-B4D803108C6B}"/>
              </a:ext>
            </a:extLst>
          </p:cNvPr>
          <p:cNvPicPr>
            <a:picLocks noChangeAspect="1"/>
          </p:cNvPicPr>
          <p:nvPr/>
        </p:nvPicPr>
        <p:blipFill>
          <a:blip r:embed="rId6"/>
          <a:stretch>
            <a:fillRect/>
          </a:stretch>
        </p:blipFill>
        <p:spPr>
          <a:xfrm>
            <a:off x="522755" y="2344049"/>
            <a:ext cx="4157832" cy="4035902"/>
          </a:xfrm>
          <a:prstGeom prst="rect">
            <a:avLst/>
          </a:prstGeom>
        </p:spPr>
      </p:pic>
      <p:sp>
        <p:nvSpPr>
          <p:cNvPr id="32" name="楕円 31">
            <a:extLst>
              <a:ext uri="{FF2B5EF4-FFF2-40B4-BE49-F238E27FC236}">
                <a16:creationId xmlns:a16="http://schemas.microsoft.com/office/drawing/2014/main" id="{E90B6810-47F3-B2CA-525D-D33C26B4D5F6}"/>
              </a:ext>
            </a:extLst>
          </p:cNvPr>
          <p:cNvSpPr/>
          <p:nvPr/>
        </p:nvSpPr>
        <p:spPr>
          <a:xfrm>
            <a:off x="1829763" y="3661704"/>
            <a:ext cx="1501568" cy="1501568"/>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F28F0DD2-4B03-9053-0E8A-5B0E5AD5EFB3}"/>
              </a:ext>
            </a:extLst>
          </p:cNvPr>
          <p:cNvSpPr txBox="1"/>
          <p:nvPr/>
        </p:nvSpPr>
        <p:spPr>
          <a:xfrm>
            <a:off x="1904125" y="4116766"/>
            <a:ext cx="1313180"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歳入</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8,527</a:t>
            </a:r>
            <a:r>
              <a:rPr lang="zh-TW" altLang="en-US" sz="16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nvGrpSpPr>
          <p:cNvPr id="4" name="グループ化 3">
            <a:extLst>
              <a:ext uri="{FF2B5EF4-FFF2-40B4-BE49-F238E27FC236}">
                <a16:creationId xmlns:a16="http://schemas.microsoft.com/office/drawing/2014/main" id="{8B7C2D66-1779-78CE-6BDC-33F18B7FB24D}"/>
              </a:ext>
            </a:extLst>
          </p:cNvPr>
          <p:cNvGrpSpPr/>
          <p:nvPr/>
        </p:nvGrpSpPr>
        <p:grpSpPr>
          <a:xfrm>
            <a:off x="656200" y="2631917"/>
            <a:ext cx="4282846" cy="3748034"/>
            <a:chOff x="396083" y="2026408"/>
            <a:chExt cx="4282846" cy="3748034"/>
          </a:xfrm>
        </p:grpSpPr>
        <p:sp>
          <p:nvSpPr>
            <p:cNvPr id="10" name="テキスト ボックス 9">
              <a:extLst>
                <a:ext uri="{FF2B5EF4-FFF2-40B4-BE49-F238E27FC236}">
                  <a16:creationId xmlns:a16="http://schemas.microsoft.com/office/drawing/2014/main" id="{57DA05A9-B7D9-5407-0BC1-CE8603A8CF00}"/>
                </a:ext>
              </a:extLst>
            </p:cNvPr>
            <p:cNvSpPr txBox="1"/>
            <p:nvPr/>
          </p:nvSpPr>
          <p:spPr>
            <a:xfrm>
              <a:off x="396083" y="2708815"/>
              <a:ext cx="1092856"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地方交付税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2,844</a:t>
              </a:r>
            </a:p>
            <a:p>
              <a:pPr algn="ctr"/>
              <a:r>
                <a:rPr kumimoji="1" lang="en-US" altLang="ja-JP" sz="1400" dirty="0">
                  <a:latin typeface="HGPｺﾞｼｯｸE" panose="020B0900000000000000" pitchFamily="50" charset="-128"/>
                  <a:ea typeface="HGPｺﾞｼｯｸE" panose="020B0900000000000000" pitchFamily="50" charset="-128"/>
                </a:rPr>
                <a:t>(33.3</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12" name="テキスト ボックス 11">
              <a:extLst>
                <a:ext uri="{FF2B5EF4-FFF2-40B4-BE49-F238E27FC236}">
                  <a16:creationId xmlns:a16="http://schemas.microsoft.com/office/drawing/2014/main" id="{4BF2ED2E-808B-55CC-F3F5-FF75B44EBB14}"/>
                </a:ext>
              </a:extLst>
            </p:cNvPr>
            <p:cNvSpPr txBox="1"/>
            <p:nvPr/>
          </p:nvSpPr>
          <p:spPr>
            <a:xfrm>
              <a:off x="2545142" y="2026408"/>
              <a:ext cx="824499"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1,684</a:t>
              </a:r>
            </a:p>
            <a:p>
              <a:pPr algn="ctr"/>
              <a:r>
                <a:rPr kumimoji="1" lang="en-US" altLang="ja-JP" sz="1400" dirty="0">
                  <a:latin typeface="HGPｺﾞｼｯｸE" panose="020B0900000000000000" pitchFamily="50" charset="-128"/>
                  <a:ea typeface="HGPｺﾞｼｯｸE" panose="020B0900000000000000" pitchFamily="50" charset="-128"/>
                </a:rPr>
                <a:t>(19.7</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3C523287-E3B0-B9F1-7AA4-F429B78AAB6F}"/>
                </a:ext>
              </a:extLst>
            </p:cNvPr>
            <p:cNvSpPr txBox="1"/>
            <p:nvPr/>
          </p:nvSpPr>
          <p:spPr>
            <a:xfrm>
              <a:off x="3370982" y="3810452"/>
              <a:ext cx="852942"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1,352</a:t>
              </a:r>
            </a:p>
            <a:p>
              <a:pPr algn="ctr"/>
              <a:r>
                <a:rPr kumimoji="1" lang="en-US" altLang="ja-JP" sz="1400" dirty="0">
                  <a:latin typeface="HGPｺﾞｼｯｸE" panose="020B0900000000000000" pitchFamily="50" charset="-128"/>
                  <a:ea typeface="HGPｺﾞｼｯｸE" panose="020B0900000000000000" pitchFamily="50" charset="-128"/>
                </a:rPr>
                <a:t>(15.9</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15" name="テキスト ボックス 14">
              <a:extLst>
                <a:ext uri="{FF2B5EF4-FFF2-40B4-BE49-F238E27FC236}">
                  <a16:creationId xmlns:a16="http://schemas.microsoft.com/office/drawing/2014/main" id="{71EF6A57-B0BC-4D99-E3CB-D6F92E253796}"/>
                </a:ext>
              </a:extLst>
            </p:cNvPr>
            <p:cNvSpPr txBox="1"/>
            <p:nvPr/>
          </p:nvSpPr>
          <p:spPr>
            <a:xfrm>
              <a:off x="1481306" y="4900039"/>
              <a:ext cx="109285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国庫支出金</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1,523</a:t>
              </a:r>
            </a:p>
            <a:p>
              <a:pPr algn="ctr"/>
              <a:r>
                <a:rPr kumimoji="1" lang="en-US" altLang="ja-JP" sz="1400" dirty="0">
                  <a:latin typeface="HGPｺﾞｼｯｸE" panose="020B0900000000000000" pitchFamily="50" charset="-128"/>
                  <a:ea typeface="HGPｺﾞｼｯｸE" panose="020B0900000000000000" pitchFamily="50" charset="-128"/>
                </a:rPr>
                <a:t>(17.9</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grpSp>
          <p:nvGrpSpPr>
            <p:cNvPr id="16" name="グループ化 15">
              <a:extLst>
                <a:ext uri="{FF2B5EF4-FFF2-40B4-BE49-F238E27FC236}">
                  <a16:creationId xmlns:a16="http://schemas.microsoft.com/office/drawing/2014/main" id="{57C6C901-2CB6-B63E-7CD8-13D7C300D286}"/>
                </a:ext>
              </a:extLst>
            </p:cNvPr>
            <p:cNvGrpSpPr/>
            <p:nvPr/>
          </p:nvGrpSpPr>
          <p:grpSpPr>
            <a:xfrm>
              <a:off x="796636" y="3786053"/>
              <a:ext cx="941375" cy="795511"/>
              <a:chOff x="811884" y="3328597"/>
              <a:chExt cx="941375" cy="795511"/>
            </a:xfrm>
          </p:grpSpPr>
          <p:sp>
            <p:nvSpPr>
              <p:cNvPr id="29" name="テキスト ボックス 28">
                <a:extLst>
                  <a:ext uri="{FF2B5EF4-FFF2-40B4-BE49-F238E27FC236}">
                    <a16:creationId xmlns:a16="http://schemas.microsoft.com/office/drawing/2014/main" id="{99DAA6BC-BC8D-BABF-0CD5-F1683D1B3451}"/>
                  </a:ext>
                </a:extLst>
              </p:cNvPr>
              <p:cNvSpPr txBox="1"/>
              <p:nvPr/>
            </p:nvSpPr>
            <p:spPr>
              <a:xfrm>
                <a:off x="811884" y="3385444"/>
                <a:ext cx="94137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依存財源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5,389</a:t>
                </a:r>
              </a:p>
              <a:p>
                <a:pPr algn="ctr"/>
                <a:r>
                  <a:rPr kumimoji="1" lang="en-US" altLang="ja-JP" sz="1400" dirty="0">
                    <a:latin typeface="HGPｺﾞｼｯｸE" panose="020B0900000000000000" pitchFamily="50" charset="-128"/>
                    <a:ea typeface="HGPｺﾞｼｯｸE" panose="020B0900000000000000" pitchFamily="50" charset="-128"/>
                  </a:rPr>
                  <a:t>(63.2</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FB65147C-E697-554B-4345-7BDF2640FC64}"/>
                  </a:ext>
                </a:extLst>
              </p:cNvPr>
              <p:cNvSpPr txBox="1"/>
              <p:nvPr/>
            </p:nvSpPr>
            <p:spPr>
              <a:xfrm>
                <a:off x="903683" y="3328597"/>
                <a:ext cx="785793" cy="200055"/>
              </a:xfrm>
              <a:prstGeom prst="rect">
                <a:avLst/>
              </a:prstGeom>
              <a:noFill/>
            </p:spPr>
            <p:txBody>
              <a:bodyPr wrap="none" rtlCol="0">
                <a:spAutoFit/>
              </a:bodyPr>
              <a:lstStyle/>
              <a:p>
                <a:r>
                  <a:rPr kumimoji="1" lang="ja-JP" altLang="en-US" sz="700" dirty="0"/>
                  <a:t>いぞんざいげん</a:t>
                </a:r>
              </a:p>
            </p:txBody>
          </p:sp>
        </p:grpSp>
        <p:grpSp>
          <p:nvGrpSpPr>
            <p:cNvPr id="17" name="グループ化 16">
              <a:extLst>
                <a:ext uri="{FF2B5EF4-FFF2-40B4-BE49-F238E27FC236}">
                  <a16:creationId xmlns:a16="http://schemas.microsoft.com/office/drawing/2014/main" id="{68D0ADF7-6919-D3B5-F7CD-A1C24C8B0E5E}"/>
                </a:ext>
              </a:extLst>
            </p:cNvPr>
            <p:cNvGrpSpPr/>
            <p:nvPr/>
          </p:nvGrpSpPr>
          <p:grpSpPr>
            <a:xfrm>
              <a:off x="2586957" y="2747753"/>
              <a:ext cx="903771" cy="798153"/>
              <a:chOff x="2586957" y="2747753"/>
              <a:chExt cx="903771" cy="798153"/>
            </a:xfrm>
          </p:grpSpPr>
          <p:sp>
            <p:nvSpPr>
              <p:cNvPr id="27" name="テキスト ボックス 26">
                <a:extLst>
                  <a:ext uri="{FF2B5EF4-FFF2-40B4-BE49-F238E27FC236}">
                    <a16:creationId xmlns:a16="http://schemas.microsoft.com/office/drawing/2014/main" id="{C6267651-9629-64BB-8109-59A4B1F493C1}"/>
                  </a:ext>
                </a:extLst>
              </p:cNvPr>
              <p:cNvSpPr txBox="1"/>
              <p:nvPr/>
            </p:nvSpPr>
            <p:spPr>
              <a:xfrm>
                <a:off x="2586957" y="2807242"/>
                <a:ext cx="90377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自主財源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3,139</a:t>
                </a:r>
              </a:p>
              <a:p>
                <a:pPr algn="ctr"/>
                <a:r>
                  <a:rPr kumimoji="1" lang="en-US" altLang="ja-JP" sz="1400" dirty="0">
                    <a:latin typeface="HGPｺﾞｼｯｸE" panose="020B0900000000000000" pitchFamily="50" charset="-128"/>
                    <a:ea typeface="HGPｺﾞｼｯｸE" panose="020B0900000000000000" pitchFamily="50" charset="-128"/>
                  </a:rPr>
                  <a:t>(36.8</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900" dirty="0">
                  <a:latin typeface="HGPｺﾞｼｯｸE" panose="020B0900000000000000" pitchFamily="50" charset="-128"/>
                  <a:ea typeface="HGPｺﾞｼｯｸE" panose="020B0900000000000000" pitchFamily="50" charset="-128"/>
                </a:endParaRPr>
              </a:p>
            </p:txBody>
          </p:sp>
          <p:sp>
            <p:nvSpPr>
              <p:cNvPr id="28" name="テキスト ボックス 27">
                <a:extLst>
                  <a:ext uri="{FF2B5EF4-FFF2-40B4-BE49-F238E27FC236}">
                    <a16:creationId xmlns:a16="http://schemas.microsoft.com/office/drawing/2014/main" id="{1544381F-CA82-5782-7325-CCC34F0E67D9}"/>
                  </a:ext>
                </a:extLst>
              </p:cNvPr>
              <p:cNvSpPr txBox="1"/>
              <p:nvPr/>
            </p:nvSpPr>
            <p:spPr>
              <a:xfrm>
                <a:off x="2950768" y="2747753"/>
                <a:ext cx="526106" cy="200055"/>
              </a:xfrm>
              <a:prstGeom prst="rect">
                <a:avLst/>
              </a:prstGeom>
              <a:noFill/>
            </p:spPr>
            <p:txBody>
              <a:bodyPr wrap="none" rtlCol="0">
                <a:spAutoFit/>
              </a:bodyPr>
              <a:lstStyle/>
              <a:p>
                <a:r>
                  <a:rPr kumimoji="1" lang="ja-JP" altLang="en-US" sz="700" dirty="0"/>
                  <a:t>ざいげん</a:t>
                </a:r>
              </a:p>
            </p:txBody>
          </p:sp>
        </p:grpSp>
        <p:grpSp>
          <p:nvGrpSpPr>
            <p:cNvPr id="18" name="グループ化 17">
              <a:extLst>
                <a:ext uri="{FF2B5EF4-FFF2-40B4-BE49-F238E27FC236}">
                  <a16:creationId xmlns:a16="http://schemas.microsoft.com/office/drawing/2014/main" id="{CC115CC7-6469-2F1F-7817-AE9035FF63FF}"/>
                </a:ext>
              </a:extLst>
            </p:cNvPr>
            <p:cNvGrpSpPr/>
            <p:nvPr/>
          </p:nvGrpSpPr>
          <p:grpSpPr>
            <a:xfrm>
              <a:off x="2793015" y="4654717"/>
              <a:ext cx="757351" cy="804361"/>
              <a:chOff x="1860278" y="4879023"/>
              <a:chExt cx="757351" cy="804361"/>
            </a:xfrm>
          </p:grpSpPr>
          <p:sp>
            <p:nvSpPr>
              <p:cNvPr id="24" name="テキスト ボックス 23">
                <a:extLst>
                  <a:ext uri="{FF2B5EF4-FFF2-40B4-BE49-F238E27FC236}">
                    <a16:creationId xmlns:a16="http://schemas.microsoft.com/office/drawing/2014/main" id="{2A1F542D-36C7-23C9-E8C3-5AD015C13ED2}"/>
                  </a:ext>
                </a:extLst>
              </p:cNvPr>
              <p:cNvSpPr txBox="1"/>
              <p:nvPr/>
            </p:nvSpPr>
            <p:spPr>
              <a:xfrm>
                <a:off x="1860278" y="4944720"/>
                <a:ext cx="75735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県債</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651</a:t>
                </a:r>
              </a:p>
              <a:p>
                <a:pPr algn="ctr"/>
                <a:r>
                  <a:rPr kumimoji="1" lang="en-US" altLang="ja-JP" sz="1400" dirty="0">
                    <a:latin typeface="HGPｺﾞｼｯｸE" panose="020B0900000000000000" pitchFamily="50" charset="-128"/>
                    <a:ea typeface="HGPｺﾞｼｯｸE" panose="020B0900000000000000" pitchFamily="50" charset="-128"/>
                  </a:rPr>
                  <a:t>(7.6</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25" name="テキスト ボックス 24">
                <a:extLst>
                  <a:ext uri="{FF2B5EF4-FFF2-40B4-BE49-F238E27FC236}">
                    <a16:creationId xmlns:a16="http://schemas.microsoft.com/office/drawing/2014/main" id="{5691C9A5-AA7B-8034-0336-E789D1B0DB96}"/>
                  </a:ext>
                </a:extLst>
              </p:cNvPr>
              <p:cNvSpPr txBox="1"/>
              <p:nvPr/>
            </p:nvSpPr>
            <p:spPr>
              <a:xfrm>
                <a:off x="2163823" y="4879023"/>
                <a:ext cx="340158" cy="200055"/>
              </a:xfrm>
              <a:prstGeom prst="rect">
                <a:avLst/>
              </a:prstGeom>
              <a:noFill/>
            </p:spPr>
            <p:txBody>
              <a:bodyPr wrap="none" rtlCol="0">
                <a:spAutoFit/>
              </a:bodyPr>
              <a:lstStyle/>
              <a:p>
                <a:r>
                  <a:rPr kumimoji="1" lang="ja-JP" altLang="en-US" sz="700" dirty="0"/>
                  <a:t>さい</a:t>
                </a:r>
              </a:p>
            </p:txBody>
          </p:sp>
        </p:grpSp>
        <p:grpSp>
          <p:nvGrpSpPr>
            <p:cNvPr id="19" name="グループ化 18">
              <a:extLst>
                <a:ext uri="{FF2B5EF4-FFF2-40B4-BE49-F238E27FC236}">
                  <a16:creationId xmlns:a16="http://schemas.microsoft.com/office/drawing/2014/main" id="{2AC30783-44CB-B488-0D1B-AF1B4C2CDA2C}"/>
                </a:ext>
              </a:extLst>
            </p:cNvPr>
            <p:cNvGrpSpPr/>
            <p:nvPr/>
          </p:nvGrpSpPr>
          <p:grpSpPr>
            <a:xfrm>
              <a:off x="3914807" y="4952087"/>
              <a:ext cx="764122" cy="822355"/>
              <a:chOff x="3559518" y="3089414"/>
              <a:chExt cx="764122" cy="822355"/>
            </a:xfrm>
          </p:grpSpPr>
          <p:sp>
            <p:nvSpPr>
              <p:cNvPr id="20" name="テキスト ボックス 19">
                <a:extLst>
                  <a:ext uri="{FF2B5EF4-FFF2-40B4-BE49-F238E27FC236}">
                    <a16:creationId xmlns:a16="http://schemas.microsoft.com/office/drawing/2014/main" id="{CCC18FBF-BA94-3B39-0218-7649BA50DBF3}"/>
                  </a:ext>
                </a:extLst>
              </p:cNvPr>
              <p:cNvSpPr txBox="1"/>
              <p:nvPr/>
            </p:nvSpPr>
            <p:spPr>
              <a:xfrm>
                <a:off x="3584004" y="3173105"/>
                <a:ext cx="739636"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諸収入</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102</a:t>
                </a:r>
              </a:p>
              <a:p>
                <a:pPr algn="ctr"/>
                <a:r>
                  <a:rPr kumimoji="1" lang="en-US" altLang="ja-JP" sz="1400" dirty="0">
                    <a:latin typeface="HGPｺﾞｼｯｸE" panose="020B0900000000000000" pitchFamily="50" charset="-128"/>
                    <a:ea typeface="HGPｺﾞｼｯｸE" panose="020B0900000000000000" pitchFamily="50" charset="-128"/>
                  </a:rPr>
                  <a:t>(1.2</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21" name="テキスト ボックス 20">
                <a:extLst>
                  <a:ext uri="{FF2B5EF4-FFF2-40B4-BE49-F238E27FC236}">
                    <a16:creationId xmlns:a16="http://schemas.microsoft.com/office/drawing/2014/main" id="{ACF2C3CF-5A2D-2E15-2B44-FBA5A1F76A20}"/>
                  </a:ext>
                </a:extLst>
              </p:cNvPr>
              <p:cNvSpPr txBox="1"/>
              <p:nvPr/>
            </p:nvSpPr>
            <p:spPr>
              <a:xfrm>
                <a:off x="3559518" y="3089414"/>
                <a:ext cx="755335" cy="200055"/>
              </a:xfrm>
              <a:prstGeom prst="rect">
                <a:avLst/>
              </a:prstGeom>
              <a:noFill/>
            </p:spPr>
            <p:txBody>
              <a:bodyPr wrap="none" rtlCol="0">
                <a:spAutoFit/>
              </a:bodyPr>
              <a:lstStyle/>
              <a:p>
                <a:r>
                  <a:rPr kumimoji="1" lang="ja-JP" altLang="en-US" sz="700" dirty="0"/>
                  <a:t>しょしゅうにゅう</a:t>
                </a:r>
              </a:p>
            </p:txBody>
          </p:sp>
        </p:grpSp>
      </p:grpSp>
      <p:sp>
        <p:nvSpPr>
          <p:cNvPr id="33" name="テキスト ボックス 32">
            <a:extLst>
              <a:ext uri="{FF2B5EF4-FFF2-40B4-BE49-F238E27FC236}">
                <a16:creationId xmlns:a16="http://schemas.microsoft.com/office/drawing/2014/main" id="{C27B81A8-22F8-19FD-E8CC-7A4E65762527}"/>
              </a:ext>
            </a:extLst>
          </p:cNvPr>
          <p:cNvSpPr txBox="1"/>
          <p:nvPr/>
        </p:nvSpPr>
        <p:spPr>
          <a:xfrm>
            <a:off x="1880006" y="2418737"/>
            <a:ext cx="775904"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371</a:t>
            </a:r>
          </a:p>
          <a:p>
            <a:pPr algn="ctr"/>
            <a:r>
              <a:rPr kumimoji="1" lang="en-US" altLang="ja-JP" sz="1400" dirty="0">
                <a:latin typeface="HGPｺﾞｼｯｸE" panose="020B0900000000000000" pitchFamily="50" charset="-128"/>
                <a:ea typeface="HGPｺﾞｼｯｸE" panose="020B0900000000000000" pitchFamily="50" charset="-128"/>
              </a:rPr>
              <a:t>(4.3</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50" dirty="0">
              <a:latin typeface="HGPｺﾞｼｯｸE" panose="020B0900000000000000" pitchFamily="50" charset="-128"/>
              <a:ea typeface="HGPｺﾞｼｯｸE" panose="020B0900000000000000" pitchFamily="50" charset="-128"/>
            </a:endParaRPr>
          </a:p>
        </p:txBody>
      </p:sp>
      <p:grpSp>
        <p:nvGrpSpPr>
          <p:cNvPr id="34" name="グループ化 33">
            <a:extLst>
              <a:ext uri="{FF2B5EF4-FFF2-40B4-BE49-F238E27FC236}">
                <a16:creationId xmlns:a16="http://schemas.microsoft.com/office/drawing/2014/main" id="{466A7BA8-1325-5EBA-2D51-EE2CA4A9AFD3}"/>
              </a:ext>
            </a:extLst>
          </p:cNvPr>
          <p:cNvGrpSpPr/>
          <p:nvPr/>
        </p:nvGrpSpPr>
        <p:grpSpPr>
          <a:xfrm>
            <a:off x="4067048" y="3808618"/>
            <a:ext cx="446909" cy="1738462"/>
            <a:chOff x="3827898" y="3189627"/>
            <a:chExt cx="446909" cy="1900119"/>
          </a:xfrm>
        </p:grpSpPr>
        <p:cxnSp>
          <p:nvCxnSpPr>
            <p:cNvPr id="37" name="直線コネクタ 36">
              <a:extLst>
                <a:ext uri="{FF2B5EF4-FFF2-40B4-BE49-F238E27FC236}">
                  <a16:creationId xmlns:a16="http://schemas.microsoft.com/office/drawing/2014/main" id="{C9077625-F2FF-17B7-647F-5C4B24F37EBF}"/>
                </a:ext>
              </a:extLst>
            </p:cNvPr>
            <p:cNvCxnSpPr>
              <a:cxnSpLocks/>
            </p:cNvCxnSpPr>
            <p:nvPr/>
          </p:nvCxnSpPr>
          <p:spPr bwMode="auto">
            <a:xfrm flipV="1">
              <a:off x="3827898" y="3189627"/>
              <a:ext cx="446909" cy="158147"/>
            </a:xfrm>
            <a:prstGeom prst="line">
              <a:avLst/>
            </a:prstGeom>
            <a:noFill/>
            <a:ln w="12700" cap="flat" cmpd="sng" algn="ctr">
              <a:solidFill>
                <a:schemeClr val="tx1"/>
              </a:solidFill>
              <a:prstDash val="solid"/>
              <a:round/>
              <a:headEnd type="oval" w="med" len="med"/>
              <a:tailEnd type="none" w="med" len="med"/>
            </a:ln>
            <a:effectLst/>
          </p:spPr>
        </p:cxnSp>
        <p:cxnSp>
          <p:nvCxnSpPr>
            <p:cNvPr id="63" name="直線コネクタ 62">
              <a:extLst>
                <a:ext uri="{FF2B5EF4-FFF2-40B4-BE49-F238E27FC236}">
                  <a16:creationId xmlns:a16="http://schemas.microsoft.com/office/drawing/2014/main" id="{BC229F91-051B-72EA-6488-0120E21AFCF3}"/>
                </a:ext>
              </a:extLst>
            </p:cNvPr>
            <p:cNvCxnSpPr>
              <a:cxnSpLocks/>
            </p:cNvCxnSpPr>
            <p:nvPr/>
          </p:nvCxnSpPr>
          <p:spPr>
            <a:xfrm>
              <a:off x="4274807" y="3195236"/>
              <a:ext cx="0" cy="1894510"/>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grpSp>
    </p:spTree>
    <p:custDataLst>
      <p:tags r:id="rId1"/>
    </p:custDataLst>
    <p:extLst>
      <p:ext uri="{BB962C8B-B14F-4D97-AF65-F5344CB8AC3E}">
        <p14:creationId xmlns:p14="http://schemas.microsoft.com/office/powerpoint/2010/main" val="22132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129A898-4567-1B26-A345-4CD550004737}"/>
              </a:ext>
            </a:extLst>
          </p:cNvPr>
          <p:cNvGrpSpPr/>
          <p:nvPr/>
        </p:nvGrpSpPr>
        <p:grpSpPr>
          <a:xfrm>
            <a:off x="312710" y="920974"/>
            <a:ext cx="8519134" cy="837889"/>
            <a:chOff x="323851" y="1085670"/>
            <a:chExt cx="8519134" cy="837889"/>
          </a:xfrm>
        </p:grpSpPr>
        <p:sp>
          <p:nvSpPr>
            <p:cNvPr id="8" name="AutoShape 353">
              <a:extLst>
                <a:ext uri="{FF2B5EF4-FFF2-40B4-BE49-F238E27FC236}">
                  <a16:creationId xmlns:a16="http://schemas.microsoft.com/office/drawing/2014/main" id="{70B90FB7-E7F5-07B8-A45D-F4A053713C25}"/>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939421DD-11B4-8554-10A4-60B58A9472B6}"/>
                </a:ext>
              </a:extLst>
            </p:cNvPr>
            <p:cNvSpPr txBox="1"/>
            <p:nvPr/>
          </p:nvSpPr>
          <p:spPr>
            <a:xfrm>
              <a:off x="340205" y="1092562"/>
              <a:ext cx="8074272" cy="830997"/>
            </a:xfrm>
            <a:prstGeom prst="rect">
              <a:avLst/>
            </a:prstGeom>
            <a:noFill/>
          </p:spPr>
          <p:txBody>
            <a:bodyPr wrap="square" rtlCol="0">
              <a:spAutoFit/>
            </a:bodyPr>
            <a:lstStyle/>
            <a:p>
              <a:r>
                <a:rPr kumimoji="1" lang="ja-JP" altLang="en-US" sz="2400" dirty="0">
                  <a:latin typeface="+mn-ea"/>
                  <a:ea typeface="+mn-ea"/>
                </a:rPr>
                <a:t>地方公共団体は、私たちの暮らしに結びついた</a:t>
              </a:r>
              <a:r>
                <a:rPr kumimoji="1" lang="ja-JP" altLang="en-US" sz="2400" dirty="0">
                  <a:solidFill>
                    <a:srgbClr val="FF0000"/>
                  </a:solidFill>
                  <a:latin typeface="+mn-ea"/>
                  <a:ea typeface="+mn-ea"/>
                </a:rPr>
                <a:t>公共サービス</a:t>
              </a:r>
              <a:r>
                <a:rPr kumimoji="1" lang="ja-JP" altLang="en-US" sz="2400" dirty="0">
                  <a:latin typeface="+mn-ea"/>
                  <a:ea typeface="+mn-ea"/>
                </a:rPr>
                <a:t>を行っています。</a:t>
              </a:r>
            </a:p>
          </p:txBody>
        </p:sp>
      </p:grpSp>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地方の財政−②歳出</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pPr>
                <a:defRPr/>
              </a:pPr>
              <a:t>23</a:t>
            </a:fld>
            <a:endParaRPr lang="en-US" altLang="ja-JP" dirty="0"/>
          </a:p>
        </p:txBody>
      </p:sp>
      <p:sp>
        <p:nvSpPr>
          <p:cNvPr id="21511" name="テキスト ボックス 21510">
            <a:extLst>
              <a:ext uri="{FF2B5EF4-FFF2-40B4-BE49-F238E27FC236}">
                <a16:creationId xmlns:a16="http://schemas.microsoft.com/office/drawing/2014/main" id="{A0DF572C-149D-B36E-268E-6AA308A6B6FE}"/>
              </a:ext>
            </a:extLst>
          </p:cNvPr>
          <p:cNvSpPr txBox="1"/>
          <p:nvPr/>
        </p:nvSpPr>
        <p:spPr>
          <a:xfrm>
            <a:off x="5088579" y="2279901"/>
            <a:ext cx="3868367" cy="307777"/>
          </a:xfrm>
          <a:prstGeom prst="rect">
            <a:avLst/>
          </a:prstGeom>
          <a:noFill/>
        </p:spPr>
        <p:txBody>
          <a:bodyPr wrap="none" rtlCol="0">
            <a:spAutoFit/>
          </a:bodyPr>
          <a:lstStyle/>
          <a:p>
            <a:r>
              <a:rPr lang="ja-JP" altLang="en-US" sz="1400" dirty="0">
                <a:solidFill>
                  <a:srgbClr val="005BAD"/>
                </a:solidFill>
                <a:latin typeface="+mj-ea"/>
                <a:ea typeface="+mj-ea"/>
              </a:rPr>
              <a:t>住人の生活を支えるためにお金を使っています。</a:t>
            </a:r>
          </a:p>
        </p:txBody>
      </p:sp>
      <p:pic>
        <p:nvPicPr>
          <p:cNvPr id="22" name="Picture 29">
            <a:extLst>
              <a:ext uri="{FF2B5EF4-FFF2-40B4-BE49-F238E27FC236}">
                <a16:creationId xmlns:a16="http://schemas.microsoft.com/office/drawing/2014/main" id="{6645D454-3325-78DA-3395-5CB43AE491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8148535" y="712048"/>
            <a:ext cx="923755" cy="104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テキスト ボックス 55">
            <a:extLst>
              <a:ext uri="{FF2B5EF4-FFF2-40B4-BE49-F238E27FC236}">
                <a16:creationId xmlns:a16="http://schemas.microsoft.com/office/drawing/2014/main" id="{740C8F71-03EE-4582-9AC9-43AD6862F7B0}"/>
              </a:ext>
            </a:extLst>
          </p:cNvPr>
          <p:cNvSpPr txBox="1"/>
          <p:nvPr/>
        </p:nvSpPr>
        <p:spPr>
          <a:xfrm>
            <a:off x="5299755" y="2684418"/>
            <a:ext cx="3487982" cy="4057289"/>
          </a:xfrm>
          <a:prstGeom prst="rect">
            <a:avLst/>
          </a:prstGeom>
          <a:noFill/>
        </p:spPr>
        <p:txBody>
          <a:bodyPr wrap="square" lIns="72000" tIns="36000" rIns="72000" bIns="36000" rtlCol="0">
            <a:noAutofit/>
          </a:bodyPr>
          <a:lstStyle/>
          <a:p>
            <a:pPr>
              <a:lnSpc>
                <a:spcPts val="1600"/>
              </a:lnSpc>
            </a:pPr>
            <a:r>
              <a:rPr lang="ja-JP" altLang="en-US" sz="1400" dirty="0">
                <a:latin typeface="+mn-ea"/>
                <a:ea typeface="+mn-ea"/>
              </a:rPr>
              <a:t>歳出のトップ５は、以下のとおりです。</a:t>
            </a:r>
            <a:endParaRPr lang="en-US" altLang="ja-JP" sz="1400" dirty="0">
              <a:latin typeface="+mn-ea"/>
              <a:ea typeface="+mn-ea"/>
            </a:endParaRPr>
          </a:p>
          <a:p>
            <a:pPr>
              <a:lnSpc>
                <a:spcPts val="1600"/>
              </a:lnSpc>
            </a:pPr>
            <a:endParaRPr lang="en-US" altLang="ja-JP" sz="1000" dirty="0">
              <a:latin typeface="+mn-ea"/>
            </a:endParaRPr>
          </a:p>
          <a:p>
            <a:pPr>
              <a:lnSpc>
                <a:spcPts val="1600"/>
              </a:lnSpc>
            </a:pPr>
            <a:r>
              <a:rPr lang="ja-JP" altLang="en-US" sz="1400" dirty="0">
                <a:solidFill>
                  <a:srgbClr val="E4B212"/>
                </a:solidFill>
                <a:latin typeface="+mn-ea"/>
                <a:ea typeface="+mn-ea"/>
              </a:rPr>
              <a:t>１．教育費</a:t>
            </a:r>
            <a:endParaRPr lang="en-US" altLang="ja-JP" sz="1400" dirty="0">
              <a:solidFill>
                <a:srgbClr val="E4B212"/>
              </a:solidFill>
              <a:latin typeface="+mn-ea"/>
              <a:ea typeface="+mn-ea"/>
            </a:endParaRPr>
          </a:p>
          <a:p>
            <a:pPr>
              <a:lnSpc>
                <a:spcPts val="1600"/>
              </a:lnSpc>
            </a:pPr>
            <a:r>
              <a:rPr lang="ja-JP" altLang="en-US" sz="1400" dirty="0">
                <a:latin typeface="+mn-ea"/>
                <a:ea typeface="+mn-ea"/>
              </a:rPr>
              <a:t>幼稚園や小・中学校、公民館、体育館の運営の費用など、教育全般に使うお金</a:t>
            </a:r>
            <a:endParaRPr lang="en-US" altLang="ja-JP" sz="1400" dirty="0">
              <a:latin typeface="+mn-ea"/>
            </a:endParaRPr>
          </a:p>
          <a:p>
            <a:pPr>
              <a:lnSpc>
                <a:spcPts val="1600"/>
              </a:lnSpc>
            </a:pPr>
            <a:endParaRPr lang="en-US" altLang="ja-JP" sz="1400" dirty="0">
              <a:latin typeface="+mn-ea"/>
              <a:ea typeface="+mn-ea"/>
            </a:endParaRPr>
          </a:p>
          <a:p>
            <a:pPr>
              <a:lnSpc>
                <a:spcPts val="1600"/>
              </a:lnSpc>
            </a:pPr>
            <a:r>
              <a:rPr lang="ja-JP" altLang="en-US" sz="1400" dirty="0">
                <a:solidFill>
                  <a:schemeClr val="accent4">
                    <a:lumMod val="75000"/>
                  </a:schemeClr>
                </a:solidFill>
                <a:latin typeface="+mn-ea"/>
              </a:rPr>
              <a:t>２．民生費</a:t>
            </a:r>
            <a:endParaRPr lang="en-US" altLang="ja-JP" sz="1400" dirty="0">
              <a:solidFill>
                <a:schemeClr val="accent4">
                  <a:lumMod val="75000"/>
                </a:schemeClr>
              </a:solidFill>
              <a:latin typeface="+mn-ea"/>
            </a:endParaRPr>
          </a:p>
          <a:p>
            <a:pPr>
              <a:lnSpc>
                <a:spcPts val="1600"/>
              </a:lnSpc>
            </a:pPr>
            <a:r>
              <a:rPr lang="ja-JP" altLang="en-US" sz="1400" dirty="0">
                <a:latin typeface="+mn-ea"/>
              </a:rPr>
              <a:t>児童、高齢者、障害者等のための福祉施設の整備、運営、生活保護等に使うお金</a:t>
            </a:r>
            <a:endParaRPr lang="en-US" altLang="ja-JP" sz="1400" dirty="0">
              <a:latin typeface="+mn-ea"/>
            </a:endParaRPr>
          </a:p>
          <a:p>
            <a:pPr>
              <a:lnSpc>
                <a:spcPts val="1600"/>
              </a:lnSpc>
            </a:pPr>
            <a:r>
              <a:rPr lang="ja-JP" altLang="en-US" sz="1400" dirty="0">
                <a:latin typeface="+mn-ea"/>
                <a:ea typeface="+mn-ea"/>
              </a:rPr>
              <a:t>　</a:t>
            </a:r>
            <a:endParaRPr lang="en-US" altLang="ja-JP" sz="1400" dirty="0">
              <a:latin typeface="+mn-ea"/>
              <a:ea typeface="+mn-ea"/>
            </a:endParaRPr>
          </a:p>
          <a:p>
            <a:pPr>
              <a:lnSpc>
                <a:spcPts val="1600"/>
              </a:lnSpc>
            </a:pPr>
            <a:r>
              <a:rPr lang="ja-JP" altLang="en-US" sz="1400" dirty="0">
                <a:solidFill>
                  <a:srgbClr val="3C9359"/>
                </a:solidFill>
                <a:latin typeface="+mn-ea"/>
              </a:rPr>
              <a:t>２．公債費</a:t>
            </a:r>
            <a:endParaRPr lang="en-US" altLang="ja-JP" sz="1400" dirty="0">
              <a:solidFill>
                <a:srgbClr val="3C9359"/>
              </a:solidFill>
              <a:latin typeface="+mn-ea"/>
            </a:endParaRPr>
          </a:p>
          <a:p>
            <a:pPr>
              <a:lnSpc>
                <a:spcPts val="1600"/>
              </a:lnSpc>
            </a:pPr>
            <a:r>
              <a:rPr lang="ja-JP" altLang="en-US" sz="1400" dirty="0">
                <a:latin typeface="+mn-ea"/>
              </a:rPr>
              <a:t>県債の元金の償還及び利子を支払うお金</a:t>
            </a:r>
            <a:endParaRPr lang="en-US" altLang="ja-JP" sz="1400" dirty="0">
              <a:latin typeface="+mn-ea"/>
            </a:endParaRPr>
          </a:p>
          <a:p>
            <a:pPr>
              <a:lnSpc>
                <a:spcPts val="1600"/>
              </a:lnSpc>
            </a:pPr>
            <a:endParaRPr lang="en-US" altLang="ja-JP" sz="1400" dirty="0">
              <a:latin typeface="+mn-ea"/>
            </a:endParaRPr>
          </a:p>
          <a:p>
            <a:pPr>
              <a:lnSpc>
                <a:spcPts val="1600"/>
              </a:lnSpc>
            </a:pPr>
            <a:r>
              <a:rPr lang="ja-JP" altLang="en-US" sz="1400" dirty="0">
                <a:solidFill>
                  <a:schemeClr val="accent2">
                    <a:lumMod val="60000"/>
                    <a:lumOff val="40000"/>
                  </a:schemeClr>
                </a:solidFill>
                <a:latin typeface="+mn-ea"/>
                <a:ea typeface="+mn-ea"/>
              </a:rPr>
              <a:t>４．</a:t>
            </a:r>
            <a:r>
              <a:rPr lang="ja-JP" altLang="en-US" sz="1400" dirty="0">
                <a:solidFill>
                  <a:schemeClr val="accent2">
                    <a:lumMod val="60000"/>
                    <a:lumOff val="40000"/>
                  </a:schemeClr>
                </a:solidFill>
                <a:latin typeface="+mn-ea"/>
              </a:rPr>
              <a:t>土木費</a:t>
            </a:r>
            <a:endParaRPr lang="en-US" altLang="ja-JP" sz="1400" dirty="0">
              <a:solidFill>
                <a:schemeClr val="accent2">
                  <a:lumMod val="60000"/>
                  <a:lumOff val="40000"/>
                </a:schemeClr>
              </a:solidFill>
              <a:latin typeface="+mn-ea"/>
            </a:endParaRPr>
          </a:p>
          <a:p>
            <a:pPr>
              <a:lnSpc>
                <a:spcPts val="1600"/>
              </a:lnSpc>
            </a:pPr>
            <a:r>
              <a:rPr lang="ja-JP" altLang="en-US" sz="1400" dirty="0">
                <a:latin typeface="+mn-ea"/>
                <a:ea typeface="+mn-ea"/>
              </a:rPr>
              <a:t>道路やトンネル等の整備、老朽化対策、防災対策、維持管理の推進に使うお金</a:t>
            </a:r>
            <a:endParaRPr lang="en-US" altLang="ja-JP" sz="1400" dirty="0">
              <a:latin typeface="+mn-ea"/>
              <a:ea typeface="+mn-ea"/>
            </a:endParaRPr>
          </a:p>
          <a:p>
            <a:pPr>
              <a:lnSpc>
                <a:spcPts val="1600"/>
              </a:lnSpc>
            </a:pPr>
            <a:endParaRPr lang="en-US" altLang="ja-JP" sz="1400" dirty="0">
              <a:latin typeface="+mn-ea"/>
            </a:endParaRPr>
          </a:p>
          <a:p>
            <a:pPr>
              <a:lnSpc>
                <a:spcPts val="1600"/>
              </a:lnSpc>
            </a:pPr>
            <a:r>
              <a:rPr lang="ja-JP" altLang="en-US" sz="1400" dirty="0">
                <a:solidFill>
                  <a:srgbClr val="807DD4"/>
                </a:solidFill>
                <a:latin typeface="+mn-ea"/>
              </a:rPr>
              <a:t>５、農林水産業費</a:t>
            </a:r>
            <a:endParaRPr lang="en-US" altLang="ja-JP" sz="1400" dirty="0">
              <a:solidFill>
                <a:srgbClr val="807DD4"/>
              </a:solidFill>
              <a:latin typeface="+mn-ea"/>
              <a:ea typeface="+mn-ea"/>
            </a:endParaRPr>
          </a:p>
          <a:p>
            <a:pPr>
              <a:lnSpc>
                <a:spcPts val="1600"/>
              </a:lnSpc>
            </a:pPr>
            <a:r>
              <a:rPr lang="ja-JP" altLang="en-US" sz="1400" dirty="0">
                <a:latin typeface="+mn-ea"/>
              </a:rPr>
              <a:t>農林水産業の振興・支援</a:t>
            </a:r>
            <a:r>
              <a:rPr lang="ja-JP" altLang="en-US" sz="1400" dirty="0">
                <a:latin typeface="+mn-ea"/>
                <a:ea typeface="+mn-ea"/>
              </a:rPr>
              <a:t>に使うお金</a:t>
            </a:r>
            <a:endParaRPr lang="en-US" altLang="ja-JP" sz="1400" dirty="0">
              <a:latin typeface="+mn-ea"/>
            </a:endParaRPr>
          </a:p>
        </p:txBody>
      </p:sp>
      <p:sp>
        <p:nvSpPr>
          <p:cNvPr id="21517" name="角丸四角形 12">
            <a:extLst>
              <a:ext uri="{FF2B5EF4-FFF2-40B4-BE49-F238E27FC236}">
                <a16:creationId xmlns:a16="http://schemas.microsoft.com/office/drawing/2014/main" id="{4EF5B8E7-A643-9B11-943F-EBA8AA4E2FAB}"/>
              </a:ext>
            </a:extLst>
          </p:cNvPr>
          <p:cNvSpPr/>
          <p:nvPr/>
        </p:nvSpPr>
        <p:spPr bwMode="auto">
          <a:xfrm>
            <a:off x="5189166" y="2636896"/>
            <a:ext cx="3598571" cy="4057289"/>
          </a:xfrm>
          <a:prstGeom prst="roundRect">
            <a:avLst>
              <a:gd name="adj" fmla="val 1166"/>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accent1"/>
              </a:solidFill>
              <a:effectLst/>
              <a:latin typeface="+mn-ea"/>
              <a:ea typeface="+mn-ea"/>
            </a:endParaRPr>
          </a:p>
        </p:txBody>
      </p:sp>
      <p:sp>
        <p:nvSpPr>
          <p:cNvPr id="21518" name="正方形/長方形 21517">
            <a:extLst>
              <a:ext uri="{FF2B5EF4-FFF2-40B4-BE49-F238E27FC236}">
                <a16:creationId xmlns:a16="http://schemas.microsoft.com/office/drawing/2014/main" id="{FE9C6062-0A5E-918A-0C6E-014A38ADEAB0}"/>
              </a:ext>
            </a:extLst>
          </p:cNvPr>
          <p:cNvSpPr/>
          <p:nvPr/>
        </p:nvSpPr>
        <p:spPr bwMode="auto">
          <a:xfrm>
            <a:off x="5882529" y="1902611"/>
            <a:ext cx="1846478" cy="325479"/>
          </a:xfrm>
          <a:prstGeom prst="rect">
            <a:avLst/>
          </a:prstGeom>
          <a:noFill/>
          <a:ln w="19050" cap="flat" cmpd="sng" algn="ctr">
            <a:solidFill>
              <a:schemeClr val="tx2">
                <a:lumMod val="75000"/>
                <a:lumOff val="25000"/>
              </a:schemeClr>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effectLst/>
                <a:latin typeface="+mn-ea"/>
                <a:ea typeface="+mn-ea"/>
              </a:rPr>
              <a:t>グラフから見えてくる</a:t>
            </a:r>
          </a:p>
        </p:txBody>
      </p:sp>
      <p:sp>
        <p:nvSpPr>
          <p:cNvPr id="21519" name="Rectangle 8">
            <a:extLst>
              <a:ext uri="{FF2B5EF4-FFF2-40B4-BE49-F238E27FC236}">
                <a16:creationId xmlns:a16="http://schemas.microsoft.com/office/drawing/2014/main" id="{3EF506A4-2A70-C4EC-0EEF-AF31B7D745F4}"/>
              </a:ext>
            </a:extLst>
          </p:cNvPr>
          <p:cNvSpPr>
            <a:spLocks noChangeArrowheads="1"/>
          </p:cNvSpPr>
          <p:nvPr/>
        </p:nvSpPr>
        <p:spPr bwMode="auto">
          <a:xfrm>
            <a:off x="374960" y="1921913"/>
            <a:ext cx="4847802" cy="380553"/>
          </a:xfrm>
          <a:prstGeom prst="rect">
            <a:avLst/>
          </a:prstGeom>
          <a:noFill/>
          <a:ln w="19050">
            <a:solidFill>
              <a:schemeClr val="tx2">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800" dirty="0">
                <a:solidFill>
                  <a:srgbClr val="000000"/>
                </a:solidFill>
                <a:latin typeface="+mn-ea"/>
                <a:ea typeface="+mn-ea"/>
                <a:cs typeface="メイリオ" panose="020B0604030504040204" pitchFamily="50" charset="-128"/>
              </a:rPr>
              <a:t>鹿児島県の歳出の内訳（令和</a:t>
            </a:r>
            <a:r>
              <a:rPr lang="ja-JP" altLang="en-US" sz="1800" dirty="0">
                <a:latin typeface="+mn-ea"/>
                <a:ea typeface="+mn-ea"/>
                <a:cs typeface="メイリオ" panose="020B0604030504040204" pitchFamily="50" charset="-128"/>
              </a:rPr>
              <a:t>７</a:t>
            </a:r>
            <a:r>
              <a:rPr lang="ja-JP" altLang="en-US" sz="1800" dirty="0">
                <a:solidFill>
                  <a:srgbClr val="000000"/>
                </a:solidFill>
                <a:latin typeface="+mn-ea"/>
                <a:ea typeface="+mn-ea"/>
                <a:cs typeface="メイリオ" panose="020B0604030504040204" pitchFamily="50" charset="-128"/>
              </a:rPr>
              <a:t>年度当初予算）</a:t>
            </a:r>
          </a:p>
        </p:txBody>
      </p:sp>
      <p:pic>
        <p:nvPicPr>
          <p:cNvPr id="15" name="図 14">
            <a:extLst>
              <a:ext uri="{FF2B5EF4-FFF2-40B4-BE49-F238E27FC236}">
                <a16:creationId xmlns:a16="http://schemas.microsoft.com/office/drawing/2014/main" id="{466933A4-A9CA-8EF2-F2F2-90B95BA15A44}"/>
              </a:ext>
            </a:extLst>
          </p:cNvPr>
          <p:cNvPicPr>
            <a:picLocks noChangeAspect="1"/>
          </p:cNvPicPr>
          <p:nvPr/>
        </p:nvPicPr>
        <p:blipFill>
          <a:blip r:embed="rId5"/>
          <a:stretch>
            <a:fillRect/>
          </a:stretch>
        </p:blipFill>
        <p:spPr>
          <a:xfrm>
            <a:off x="391588" y="2497956"/>
            <a:ext cx="4340728" cy="4115157"/>
          </a:xfrm>
          <a:prstGeom prst="rect">
            <a:avLst/>
          </a:prstGeom>
        </p:spPr>
      </p:pic>
      <p:grpSp>
        <p:nvGrpSpPr>
          <p:cNvPr id="3" name="グループ化 2">
            <a:extLst>
              <a:ext uri="{FF2B5EF4-FFF2-40B4-BE49-F238E27FC236}">
                <a16:creationId xmlns:a16="http://schemas.microsoft.com/office/drawing/2014/main" id="{C049899B-7DBD-004D-4E50-E22FB97F5440}"/>
              </a:ext>
            </a:extLst>
          </p:cNvPr>
          <p:cNvGrpSpPr/>
          <p:nvPr/>
        </p:nvGrpSpPr>
        <p:grpSpPr>
          <a:xfrm>
            <a:off x="374960" y="2587678"/>
            <a:ext cx="3811594" cy="3664526"/>
            <a:chOff x="4482886" y="1806615"/>
            <a:chExt cx="3811594" cy="3664526"/>
          </a:xfrm>
        </p:grpSpPr>
        <p:sp>
          <p:nvSpPr>
            <p:cNvPr id="11" name="テキスト ボックス 10">
              <a:extLst>
                <a:ext uri="{FF2B5EF4-FFF2-40B4-BE49-F238E27FC236}">
                  <a16:creationId xmlns:a16="http://schemas.microsoft.com/office/drawing/2014/main" id="{94888A60-36C2-59D2-9E4A-84D040BAD61B}"/>
                </a:ext>
              </a:extLst>
            </p:cNvPr>
            <p:cNvSpPr txBox="1"/>
            <p:nvPr/>
          </p:nvSpPr>
          <p:spPr>
            <a:xfrm>
              <a:off x="7070620" y="2508711"/>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教育費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1,969</a:t>
              </a:r>
            </a:p>
            <a:p>
              <a:pPr algn="ctr"/>
              <a:r>
                <a:rPr kumimoji="1" lang="en-US" altLang="ja-JP" sz="1200" dirty="0">
                  <a:latin typeface="HGPｺﾞｼｯｸE" panose="020B0900000000000000" pitchFamily="50" charset="-128"/>
                  <a:ea typeface="HGPｺﾞｼｯｸE" panose="020B0900000000000000" pitchFamily="50" charset="-128"/>
                </a:rPr>
                <a:t>(23.1</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12" name="テキスト ボックス 11">
              <a:extLst>
                <a:ext uri="{FF2B5EF4-FFF2-40B4-BE49-F238E27FC236}">
                  <a16:creationId xmlns:a16="http://schemas.microsoft.com/office/drawing/2014/main" id="{5E41415F-54CD-83CE-CA55-CA5714FEA987}"/>
                </a:ext>
              </a:extLst>
            </p:cNvPr>
            <p:cNvSpPr txBox="1"/>
            <p:nvPr/>
          </p:nvSpPr>
          <p:spPr>
            <a:xfrm>
              <a:off x="7491356" y="3889066"/>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民生費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1,256</a:t>
              </a:r>
            </a:p>
            <a:p>
              <a:pPr algn="ctr"/>
              <a:r>
                <a:rPr kumimoji="1" lang="en-US" altLang="ja-JP" sz="1200" dirty="0">
                  <a:latin typeface="HGPｺﾞｼｯｸE" panose="020B0900000000000000" pitchFamily="50" charset="-128"/>
                  <a:ea typeface="HGPｺﾞｼｯｸE" panose="020B0900000000000000" pitchFamily="50" charset="-128"/>
                </a:rPr>
                <a:t>(14.7</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13" name="テキスト ボックス 12">
              <a:extLst>
                <a:ext uri="{FF2B5EF4-FFF2-40B4-BE49-F238E27FC236}">
                  <a16:creationId xmlns:a16="http://schemas.microsoft.com/office/drawing/2014/main" id="{B6C3F47D-CC79-7051-5055-A35D192665DD}"/>
                </a:ext>
              </a:extLst>
            </p:cNvPr>
            <p:cNvSpPr txBox="1"/>
            <p:nvPr/>
          </p:nvSpPr>
          <p:spPr>
            <a:xfrm>
              <a:off x="4482886" y="1806615"/>
              <a:ext cx="941736"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商工費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134</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(1.6</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14" name="テキスト ボックス 13">
              <a:extLst>
                <a:ext uri="{FF2B5EF4-FFF2-40B4-BE49-F238E27FC236}">
                  <a16:creationId xmlns:a16="http://schemas.microsoft.com/office/drawing/2014/main" id="{C9CD2BDB-5B17-9E2E-05A1-4B130FAB5B84}"/>
                </a:ext>
              </a:extLst>
            </p:cNvPr>
            <p:cNvSpPr txBox="1"/>
            <p:nvPr/>
          </p:nvSpPr>
          <p:spPr>
            <a:xfrm>
              <a:off x="4807602" y="3704125"/>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衛生費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635</a:t>
              </a:r>
            </a:p>
            <a:p>
              <a:pPr algn="ctr"/>
              <a:r>
                <a:rPr kumimoji="1" lang="en-US" altLang="ja-JP" sz="1200" dirty="0">
                  <a:latin typeface="HGPｺﾞｼｯｸE" panose="020B0900000000000000" pitchFamily="50" charset="-128"/>
                  <a:ea typeface="HGPｺﾞｼｯｸE" panose="020B0900000000000000" pitchFamily="50" charset="-128"/>
                </a:rPr>
                <a:t>(7.5</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16" name="テキスト ボックス 15">
              <a:extLst>
                <a:ext uri="{FF2B5EF4-FFF2-40B4-BE49-F238E27FC236}">
                  <a16:creationId xmlns:a16="http://schemas.microsoft.com/office/drawing/2014/main" id="{2E854FD5-8EA4-036B-4E4A-B5BD909BB2FE}"/>
                </a:ext>
              </a:extLst>
            </p:cNvPr>
            <p:cNvSpPr txBox="1"/>
            <p:nvPr/>
          </p:nvSpPr>
          <p:spPr>
            <a:xfrm>
              <a:off x="4730738" y="3208289"/>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総務費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454</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(5.3</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17" name="テキスト ボックス 16">
              <a:extLst>
                <a:ext uri="{FF2B5EF4-FFF2-40B4-BE49-F238E27FC236}">
                  <a16:creationId xmlns:a16="http://schemas.microsoft.com/office/drawing/2014/main" id="{F670C98D-D9E8-FCF0-EA4F-D7C3752FC062}"/>
                </a:ext>
              </a:extLst>
            </p:cNvPr>
            <p:cNvSpPr txBox="1"/>
            <p:nvPr/>
          </p:nvSpPr>
          <p:spPr>
            <a:xfrm>
              <a:off x="5732328" y="2177017"/>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その他</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1,046</a:t>
              </a:r>
            </a:p>
            <a:p>
              <a:pPr algn="ctr"/>
              <a:r>
                <a:rPr kumimoji="1" lang="en-US" altLang="ja-JP" sz="1200" dirty="0">
                  <a:latin typeface="HGPｺﾞｼｯｸE" panose="020B0900000000000000" pitchFamily="50" charset="-128"/>
                  <a:ea typeface="HGPｺﾞｼｯｸE" panose="020B0900000000000000" pitchFamily="50" charset="-128"/>
                </a:rPr>
                <a:t>(12.3</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18" name="テキスト ボックス 17">
              <a:extLst>
                <a:ext uri="{FF2B5EF4-FFF2-40B4-BE49-F238E27FC236}">
                  <a16:creationId xmlns:a16="http://schemas.microsoft.com/office/drawing/2014/main" id="{9BAB7BE4-8196-47E0-1C4F-DBB08F8E8F1B}"/>
                </a:ext>
              </a:extLst>
            </p:cNvPr>
            <p:cNvSpPr txBox="1"/>
            <p:nvPr/>
          </p:nvSpPr>
          <p:spPr>
            <a:xfrm>
              <a:off x="4876342" y="4420008"/>
              <a:ext cx="1210820"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農林水産業費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716</a:t>
              </a:r>
            </a:p>
            <a:p>
              <a:pPr algn="ctr"/>
              <a:r>
                <a:rPr kumimoji="1" lang="en-US" altLang="ja-JP" sz="1200" dirty="0">
                  <a:latin typeface="HGPｺﾞｼｯｸE" panose="020B0900000000000000" pitchFamily="50" charset="-128"/>
                  <a:ea typeface="HGPｺﾞｼｯｸE" panose="020B0900000000000000" pitchFamily="50" charset="-128"/>
                </a:rPr>
                <a:t>(8.4</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19" name="テキスト ボックス 18">
              <a:extLst>
                <a:ext uri="{FF2B5EF4-FFF2-40B4-BE49-F238E27FC236}">
                  <a16:creationId xmlns:a16="http://schemas.microsoft.com/office/drawing/2014/main" id="{43BE1EE5-574A-5019-C770-E9A3A1F668E0}"/>
                </a:ext>
              </a:extLst>
            </p:cNvPr>
            <p:cNvSpPr txBox="1"/>
            <p:nvPr/>
          </p:nvSpPr>
          <p:spPr>
            <a:xfrm>
              <a:off x="5755095" y="4824810"/>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土木費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853</a:t>
              </a:r>
            </a:p>
            <a:p>
              <a:pPr algn="ctr"/>
              <a:r>
                <a:rPr kumimoji="1" lang="en-US" altLang="ja-JP" sz="1200" dirty="0">
                  <a:latin typeface="HGPｺﾞｼｯｸE" panose="020B0900000000000000" pitchFamily="50" charset="-128"/>
                  <a:ea typeface="HGPｺﾞｼｯｸE" panose="020B0900000000000000" pitchFamily="50" charset="-128"/>
                </a:rPr>
                <a:t>(10.0</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grpSp>
          <p:nvGrpSpPr>
            <p:cNvPr id="20" name="グループ化 19">
              <a:extLst>
                <a:ext uri="{FF2B5EF4-FFF2-40B4-BE49-F238E27FC236}">
                  <a16:creationId xmlns:a16="http://schemas.microsoft.com/office/drawing/2014/main" id="{F7544ACD-24A7-FD0C-3D28-5F19D833ED39}"/>
                </a:ext>
              </a:extLst>
            </p:cNvPr>
            <p:cNvGrpSpPr/>
            <p:nvPr/>
          </p:nvGrpSpPr>
          <p:grpSpPr>
            <a:xfrm>
              <a:off x="6710003" y="4710554"/>
              <a:ext cx="803124" cy="711569"/>
              <a:chOff x="7231605" y="4319390"/>
              <a:chExt cx="803124" cy="711569"/>
            </a:xfrm>
          </p:grpSpPr>
          <p:sp>
            <p:nvSpPr>
              <p:cNvPr id="28" name="テキスト ボックス 27">
                <a:extLst>
                  <a:ext uri="{FF2B5EF4-FFF2-40B4-BE49-F238E27FC236}">
                    <a16:creationId xmlns:a16="http://schemas.microsoft.com/office/drawing/2014/main" id="{042EA5B3-8F95-4EBD-EE8D-2BC19B7FB300}"/>
                  </a:ext>
                </a:extLst>
              </p:cNvPr>
              <p:cNvSpPr txBox="1"/>
              <p:nvPr/>
            </p:nvSpPr>
            <p:spPr>
              <a:xfrm>
                <a:off x="7231605" y="4384628"/>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公債費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1,055</a:t>
                </a:r>
              </a:p>
              <a:p>
                <a:pPr algn="ctr"/>
                <a:r>
                  <a:rPr kumimoji="1" lang="en-US" altLang="ja-JP" sz="1200" dirty="0">
                    <a:latin typeface="HGPｺﾞｼｯｸE" panose="020B0900000000000000" pitchFamily="50" charset="-128"/>
                    <a:ea typeface="HGPｺﾞｼｯｸE" panose="020B0900000000000000" pitchFamily="50" charset="-128"/>
                  </a:rPr>
                  <a:t>(12.4</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29" name="テキスト ボックス 28">
                <a:extLst>
                  <a:ext uri="{FF2B5EF4-FFF2-40B4-BE49-F238E27FC236}">
                    <a16:creationId xmlns:a16="http://schemas.microsoft.com/office/drawing/2014/main" id="{4EC03A2C-AE66-3DBE-ACDA-36B77113430B}"/>
                  </a:ext>
                </a:extLst>
              </p:cNvPr>
              <p:cNvSpPr txBox="1"/>
              <p:nvPr/>
            </p:nvSpPr>
            <p:spPr>
              <a:xfrm>
                <a:off x="7321413" y="4319390"/>
                <a:ext cx="474810" cy="200055"/>
              </a:xfrm>
              <a:prstGeom prst="rect">
                <a:avLst/>
              </a:prstGeom>
              <a:noFill/>
            </p:spPr>
            <p:txBody>
              <a:bodyPr wrap="none" rtlCol="0">
                <a:spAutoFit/>
              </a:bodyPr>
              <a:lstStyle/>
              <a:p>
                <a:r>
                  <a:rPr kumimoji="1" lang="ja-JP" altLang="en-US" sz="700" dirty="0"/>
                  <a:t>こうさい</a:t>
                </a:r>
              </a:p>
            </p:txBody>
          </p:sp>
        </p:grpSp>
        <p:grpSp>
          <p:nvGrpSpPr>
            <p:cNvPr id="21" name="グループ化 20">
              <a:extLst>
                <a:ext uri="{FF2B5EF4-FFF2-40B4-BE49-F238E27FC236}">
                  <a16:creationId xmlns:a16="http://schemas.microsoft.com/office/drawing/2014/main" id="{B0F93B90-A38E-74F9-6460-EE67808A61E8}"/>
                </a:ext>
              </a:extLst>
            </p:cNvPr>
            <p:cNvGrpSpPr/>
            <p:nvPr/>
          </p:nvGrpSpPr>
          <p:grpSpPr>
            <a:xfrm>
              <a:off x="4814747" y="2668594"/>
              <a:ext cx="989841" cy="530529"/>
              <a:chOff x="4758837" y="2631822"/>
              <a:chExt cx="989841" cy="530529"/>
            </a:xfrm>
          </p:grpSpPr>
          <p:sp>
            <p:nvSpPr>
              <p:cNvPr id="26" name="テキスト ボックス 25">
                <a:extLst>
                  <a:ext uri="{FF2B5EF4-FFF2-40B4-BE49-F238E27FC236}">
                    <a16:creationId xmlns:a16="http://schemas.microsoft.com/office/drawing/2014/main" id="{4CBBDE3E-C9E3-8CEA-12DE-89658B5AF90E}"/>
                  </a:ext>
                </a:extLst>
              </p:cNvPr>
              <p:cNvSpPr txBox="1"/>
              <p:nvPr/>
            </p:nvSpPr>
            <p:spPr>
              <a:xfrm>
                <a:off x="4758837" y="2700686"/>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警察費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410</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(4.8</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27" name="テキスト ボックス 26">
                <a:extLst>
                  <a:ext uri="{FF2B5EF4-FFF2-40B4-BE49-F238E27FC236}">
                    <a16:creationId xmlns:a16="http://schemas.microsoft.com/office/drawing/2014/main" id="{8104431B-B196-75FB-C3AA-B53D229B5669}"/>
                  </a:ext>
                </a:extLst>
              </p:cNvPr>
              <p:cNvSpPr txBox="1"/>
              <p:nvPr/>
            </p:nvSpPr>
            <p:spPr>
              <a:xfrm>
                <a:off x="4758837" y="2631822"/>
                <a:ext cx="510076" cy="200055"/>
              </a:xfrm>
              <a:prstGeom prst="rect">
                <a:avLst/>
              </a:prstGeom>
              <a:noFill/>
            </p:spPr>
            <p:txBody>
              <a:bodyPr wrap="none" rtlCol="0">
                <a:spAutoFit/>
              </a:bodyPr>
              <a:lstStyle/>
              <a:p>
                <a:r>
                  <a:rPr kumimoji="1" lang="ja-JP" altLang="en-US" sz="700" dirty="0"/>
                  <a:t>けいさつ</a:t>
                </a:r>
              </a:p>
            </p:txBody>
          </p:sp>
        </p:grpSp>
      </p:grpSp>
      <p:sp>
        <p:nvSpPr>
          <p:cNvPr id="30" name="テキスト ボックス 29">
            <a:extLst>
              <a:ext uri="{FF2B5EF4-FFF2-40B4-BE49-F238E27FC236}">
                <a16:creationId xmlns:a16="http://schemas.microsoft.com/office/drawing/2014/main" id="{F5640F30-E39A-D9EA-5608-675BC911BD24}"/>
              </a:ext>
            </a:extLst>
          </p:cNvPr>
          <p:cNvSpPr txBox="1"/>
          <p:nvPr/>
        </p:nvSpPr>
        <p:spPr>
          <a:xfrm>
            <a:off x="1905522" y="4256760"/>
            <a:ext cx="1313180"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a:lnSpc>
                <a:spcPct val="110000"/>
              </a:lnSpc>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8,527</a:t>
            </a:r>
            <a:r>
              <a:rPr lang="zh-TW" altLang="en-US" sz="1600" dirty="0">
                <a:solidFill>
                  <a:srgbClr val="000000"/>
                </a:solidFill>
                <a:latin typeface="HGPｺﾞｼｯｸE" panose="020B0900000000000000" pitchFamily="50" charset="-128"/>
                <a:ea typeface="HGPｺﾞｼｯｸE" panose="020B0900000000000000" pitchFamily="50" charset="-128"/>
              </a:rPr>
              <a:t>億円</a:t>
            </a:r>
          </a:p>
        </p:txBody>
      </p:sp>
      <p:cxnSp>
        <p:nvCxnSpPr>
          <p:cNvPr id="31" name="直線コネクタ 30">
            <a:extLst>
              <a:ext uri="{FF2B5EF4-FFF2-40B4-BE49-F238E27FC236}">
                <a16:creationId xmlns:a16="http://schemas.microsoft.com/office/drawing/2014/main" id="{64FACA62-4AAC-CE76-B1E4-14E89BC04204}"/>
              </a:ext>
            </a:extLst>
          </p:cNvPr>
          <p:cNvCxnSpPr>
            <a:cxnSpLocks/>
          </p:cNvCxnSpPr>
          <p:nvPr/>
        </p:nvCxnSpPr>
        <p:spPr bwMode="auto">
          <a:xfrm flipH="1" flipV="1">
            <a:off x="921654" y="3026513"/>
            <a:ext cx="365930" cy="328556"/>
          </a:xfrm>
          <a:prstGeom prst="line">
            <a:avLst/>
          </a:prstGeom>
          <a:noFill/>
          <a:ln w="12700" cap="flat" cmpd="sng" algn="ctr">
            <a:solidFill>
              <a:schemeClr val="tx1"/>
            </a:solidFill>
            <a:prstDash val="solid"/>
            <a:round/>
            <a:headEnd type="oval" w="med" len="med"/>
            <a:tailEnd type="none" w="med" len="med"/>
          </a:ln>
          <a:effectLst/>
        </p:spPr>
      </p:cxnSp>
      <p:sp>
        <p:nvSpPr>
          <p:cNvPr id="35" name="楕円 34">
            <a:extLst>
              <a:ext uri="{FF2B5EF4-FFF2-40B4-BE49-F238E27FC236}">
                <a16:creationId xmlns:a16="http://schemas.microsoft.com/office/drawing/2014/main" id="{9BC84FEB-4E8A-B672-2CC5-039080954D49}"/>
              </a:ext>
            </a:extLst>
          </p:cNvPr>
          <p:cNvSpPr/>
          <p:nvPr/>
        </p:nvSpPr>
        <p:spPr>
          <a:xfrm>
            <a:off x="1815220" y="3819924"/>
            <a:ext cx="1475496" cy="149421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72544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24549" y="824470"/>
            <a:ext cx="3991983" cy="4480372"/>
          </a:xfrm>
          <a:prstGeom prst="rect">
            <a:avLst/>
          </a:prstGeom>
        </p:spPr>
      </p:pic>
      <p:grpSp>
        <p:nvGrpSpPr>
          <p:cNvPr id="39" name="グループ化 38">
            <a:extLst>
              <a:ext uri="{FF2B5EF4-FFF2-40B4-BE49-F238E27FC236}">
                <a16:creationId xmlns:a16="http://schemas.microsoft.com/office/drawing/2014/main" id="{F66337BA-0271-C711-8E08-6A1358FAEE14}"/>
              </a:ext>
            </a:extLst>
          </p:cNvPr>
          <p:cNvGrpSpPr/>
          <p:nvPr/>
        </p:nvGrpSpPr>
        <p:grpSpPr>
          <a:xfrm>
            <a:off x="6383991" y="1089025"/>
            <a:ext cx="1982426" cy="1110346"/>
            <a:chOff x="1747258" y="1133884"/>
            <a:chExt cx="1982426" cy="1110346"/>
          </a:xfrm>
        </p:grpSpPr>
        <p:sp>
          <p:nvSpPr>
            <p:cNvPr id="48" name="楕円 47">
              <a:extLst>
                <a:ext uri="{FF2B5EF4-FFF2-40B4-BE49-F238E27FC236}">
                  <a16:creationId xmlns:a16="http://schemas.microsoft.com/office/drawing/2014/main" id="{A5DE2CC3-CFA2-649B-1937-D63522413876}"/>
                </a:ext>
              </a:extLst>
            </p:cNvPr>
            <p:cNvSpPr/>
            <p:nvPr/>
          </p:nvSpPr>
          <p:spPr bwMode="auto">
            <a:xfrm>
              <a:off x="1747258" y="1133884"/>
              <a:ext cx="1982426" cy="1110346"/>
            </a:xfrm>
            <a:prstGeom prst="ellipse">
              <a:avLst/>
            </a:prstGeom>
            <a:solidFill>
              <a:srgbClr val="DCD1F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49" name="テキスト ボックス 48">
              <a:extLst>
                <a:ext uri="{FF2B5EF4-FFF2-40B4-BE49-F238E27FC236}">
                  <a16:creationId xmlns:a16="http://schemas.microsoft.com/office/drawing/2014/main" id="{659BFC85-DA69-2916-B599-15619F75A33F}"/>
                </a:ext>
              </a:extLst>
            </p:cNvPr>
            <p:cNvSpPr txBox="1"/>
            <p:nvPr/>
          </p:nvSpPr>
          <p:spPr>
            <a:xfrm>
              <a:off x="1904361" y="1319487"/>
              <a:ext cx="1659429" cy="728084"/>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グローバル化</a:t>
              </a:r>
            </a:p>
          </p:txBody>
        </p:sp>
      </p:grpSp>
      <p:grpSp>
        <p:nvGrpSpPr>
          <p:cNvPr id="15" name="グループ化 14">
            <a:extLst>
              <a:ext uri="{FF2B5EF4-FFF2-40B4-BE49-F238E27FC236}">
                <a16:creationId xmlns:a16="http://schemas.microsoft.com/office/drawing/2014/main" id="{9B430CD7-E653-C72E-B82C-A52A9F049ADF}"/>
              </a:ext>
            </a:extLst>
          </p:cNvPr>
          <p:cNvGrpSpPr/>
          <p:nvPr/>
        </p:nvGrpSpPr>
        <p:grpSpPr>
          <a:xfrm>
            <a:off x="2531645" y="964878"/>
            <a:ext cx="1982426" cy="1110346"/>
            <a:chOff x="1747258" y="1133884"/>
            <a:chExt cx="1982426" cy="1110346"/>
          </a:xfrm>
        </p:grpSpPr>
        <p:sp>
          <p:nvSpPr>
            <p:cNvPr id="9" name="楕円 8">
              <a:extLst>
                <a:ext uri="{FF2B5EF4-FFF2-40B4-BE49-F238E27FC236}">
                  <a16:creationId xmlns:a16="http://schemas.microsoft.com/office/drawing/2014/main" id="{D7934800-A460-8498-376A-F4E86FCA1817}"/>
                </a:ext>
              </a:extLst>
            </p:cNvPr>
            <p:cNvSpPr/>
            <p:nvPr/>
          </p:nvSpPr>
          <p:spPr bwMode="auto">
            <a:xfrm>
              <a:off x="1747258" y="1133884"/>
              <a:ext cx="1982426" cy="1110346"/>
            </a:xfrm>
            <a:prstGeom prst="ellipse">
              <a:avLst/>
            </a:prstGeom>
            <a:solidFill>
              <a:srgbClr val="BBD5FB"/>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35" name="テキスト ボックス 34">
              <a:extLst>
                <a:ext uri="{FF2B5EF4-FFF2-40B4-BE49-F238E27FC236}">
                  <a16:creationId xmlns:a16="http://schemas.microsoft.com/office/drawing/2014/main" id="{3820BC44-850C-C451-588C-DB7B28B240C5}"/>
                </a:ext>
              </a:extLst>
            </p:cNvPr>
            <p:cNvSpPr txBox="1"/>
            <p:nvPr/>
          </p:nvSpPr>
          <p:spPr>
            <a:xfrm>
              <a:off x="1747266" y="1427208"/>
              <a:ext cx="1973617" cy="63895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（デフレ・不況）</a:t>
              </a:r>
            </a:p>
          </p:txBody>
        </p:sp>
      </p:grpSp>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323851" y="5223353"/>
            <a:ext cx="8519134" cy="1229835"/>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337348" y="5324024"/>
            <a:ext cx="8393293" cy="1066534"/>
          </a:xfrm>
          <a:prstGeom prst="rect">
            <a:avLst/>
          </a:prstGeom>
          <a:noFill/>
        </p:spPr>
        <p:txBody>
          <a:bodyPr wrap="square" rtlCol="0">
            <a:noAutofit/>
          </a:bodyPr>
          <a:lstStyle/>
          <a:p>
            <a:pPr marL="105750">
              <a:lnSpc>
                <a:spcPct val="120000"/>
              </a:lnSpc>
              <a:buClr>
                <a:srgbClr val="005BAD"/>
              </a:buClr>
            </a:pPr>
            <a:r>
              <a:rPr kumimoji="1" lang="ja-JP" altLang="en-US" dirty="0">
                <a:latin typeface="+mn-ea"/>
                <a:ea typeface="+mn-ea"/>
              </a:rPr>
              <a:t>税金を考えることは、日本の将来の姿を考えることにも通じます。</a:t>
            </a:r>
          </a:p>
          <a:p>
            <a:pPr marL="105750">
              <a:lnSpc>
                <a:spcPct val="120000"/>
              </a:lnSpc>
              <a:buClr>
                <a:srgbClr val="005BAD"/>
              </a:buClr>
            </a:pPr>
            <a:r>
              <a:rPr kumimoji="1" lang="ja-JP" altLang="en-US" dirty="0">
                <a:latin typeface="+mn-ea"/>
                <a:ea typeface="+mn-ea"/>
              </a:rPr>
              <a:t>様々な課題がある中、</a:t>
            </a:r>
            <a:r>
              <a:rPr kumimoji="1" lang="ja-JP" altLang="en-US" dirty="0">
                <a:solidFill>
                  <a:srgbClr val="FF0000"/>
                </a:solidFill>
                <a:latin typeface="+mn-ea"/>
                <a:ea typeface="+mn-ea"/>
              </a:rPr>
              <a:t>税金のあり方や国民の負担と受益（福祉・公共サービス）が</a:t>
            </a:r>
            <a:endParaRPr kumimoji="1" lang="en-US" altLang="ja-JP" dirty="0">
              <a:solidFill>
                <a:srgbClr val="FF0000"/>
              </a:solidFill>
              <a:latin typeface="+mn-ea"/>
              <a:ea typeface="+mn-ea"/>
            </a:endParaRPr>
          </a:p>
          <a:p>
            <a:pPr marL="105750">
              <a:lnSpc>
                <a:spcPct val="120000"/>
              </a:lnSpc>
              <a:buClr>
                <a:srgbClr val="005BAD"/>
              </a:buClr>
            </a:pPr>
            <a:r>
              <a:rPr kumimoji="1" lang="ja-JP" altLang="en-US" dirty="0">
                <a:solidFill>
                  <a:srgbClr val="FF0000"/>
                </a:solidFill>
                <a:latin typeface="+mn-ea"/>
                <a:ea typeface="+mn-ea"/>
              </a:rPr>
              <a:t>どうあるべきか</a:t>
            </a:r>
            <a:r>
              <a:rPr kumimoji="1" lang="ja-JP" altLang="en-US" dirty="0">
                <a:latin typeface="+mn-ea"/>
                <a:ea typeface="+mn-ea"/>
              </a:rPr>
              <a:t>、私たち一人ひとりが考えることが大切です。</a:t>
            </a:r>
          </a:p>
        </p:txBody>
      </p:sp>
      <p:grpSp>
        <p:nvGrpSpPr>
          <p:cNvPr id="16" name="グループ化 15">
            <a:extLst>
              <a:ext uri="{FF2B5EF4-FFF2-40B4-BE49-F238E27FC236}">
                <a16:creationId xmlns:a16="http://schemas.microsoft.com/office/drawing/2014/main" id="{F196BF4C-F280-022E-FF4C-38FC360D9263}"/>
              </a:ext>
            </a:extLst>
          </p:cNvPr>
          <p:cNvGrpSpPr/>
          <p:nvPr/>
        </p:nvGrpSpPr>
        <p:grpSpPr>
          <a:xfrm>
            <a:off x="536101" y="1973937"/>
            <a:ext cx="2220801" cy="1110346"/>
            <a:chOff x="1623672" y="1133884"/>
            <a:chExt cx="2220801" cy="1110346"/>
          </a:xfrm>
        </p:grpSpPr>
        <p:sp>
          <p:nvSpPr>
            <p:cNvPr id="17" name="楕円 16">
              <a:extLst>
                <a:ext uri="{FF2B5EF4-FFF2-40B4-BE49-F238E27FC236}">
                  <a16:creationId xmlns:a16="http://schemas.microsoft.com/office/drawing/2014/main" id="{414D78E0-0AA2-EA10-B0F4-217FCAAA0264}"/>
                </a:ext>
              </a:extLst>
            </p:cNvPr>
            <p:cNvSpPr/>
            <p:nvPr/>
          </p:nvSpPr>
          <p:spPr bwMode="auto">
            <a:xfrm>
              <a:off x="1747258" y="1133884"/>
              <a:ext cx="1982426" cy="1110346"/>
            </a:xfrm>
            <a:prstGeom prst="ellipse">
              <a:avLst/>
            </a:prstGeom>
            <a:solidFill>
              <a:srgbClr val="AEEAF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18" name="テキスト ボックス 17">
              <a:extLst>
                <a:ext uri="{FF2B5EF4-FFF2-40B4-BE49-F238E27FC236}">
                  <a16:creationId xmlns:a16="http://schemas.microsoft.com/office/drawing/2014/main" id="{CA3C4DA9-F97F-4596-B634-52453C37DCFB}"/>
                </a:ext>
              </a:extLst>
            </p:cNvPr>
            <p:cNvSpPr txBox="1"/>
            <p:nvPr/>
          </p:nvSpPr>
          <p:spPr>
            <a:xfrm>
              <a:off x="1623672" y="1343984"/>
              <a:ext cx="2220801" cy="63895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（財政健全化・歳出の見直し）</a:t>
              </a:r>
            </a:p>
          </p:txBody>
        </p:sp>
      </p:grpSp>
      <p:grpSp>
        <p:nvGrpSpPr>
          <p:cNvPr id="19" name="グループ化 18">
            <a:extLst>
              <a:ext uri="{FF2B5EF4-FFF2-40B4-BE49-F238E27FC236}">
                <a16:creationId xmlns:a16="http://schemas.microsoft.com/office/drawing/2014/main" id="{D803C19F-EB62-3DEA-F463-2A8BF023478F}"/>
              </a:ext>
            </a:extLst>
          </p:cNvPr>
          <p:cNvGrpSpPr/>
          <p:nvPr/>
        </p:nvGrpSpPr>
        <p:grpSpPr>
          <a:xfrm>
            <a:off x="337348" y="3517943"/>
            <a:ext cx="1982426" cy="1110346"/>
            <a:chOff x="1747258" y="1133884"/>
            <a:chExt cx="1982426" cy="1110346"/>
          </a:xfrm>
        </p:grpSpPr>
        <p:sp>
          <p:nvSpPr>
            <p:cNvPr id="20" name="楕円 19">
              <a:extLst>
                <a:ext uri="{FF2B5EF4-FFF2-40B4-BE49-F238E27FC236}">
                  <a16:creationId xmlns:a16="http://schemas.microsoft.com/office/drawing/2014/main" id="{2A3EB963-331D-2E5B-3136-5F3C5915FF99}"/>
                </a:ext>
              </a:extLst>
            </p:cNvPr>
            <p:cNvSpPr/>
            <p:nvPr/>
          </p:nvSpPr>
          <p:spPr bwMode="auto">
            <a:xfrm>
              <a:off x="1747258" y="1133884"/>
              <a:ext cx="1982426" cy="1110346"/>
            </a:xfrm>
            <a:prstGeom prst="ellipse">
              <a:avLst/>
            </a:prstGeom>
            <a:solidFill>
              <a:srgbClr val="BAF08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21" name="テキスト ボックス 20">
              <a:extLst>
                <a:ext uri="{FF2B5EF4-FFF2-40B4-BE49-F238E27FC236}">
                  <a16:creationId xmlns:a16="http://schemas.microsoft.com/office/drawing/2014/main" id="{7E049168-B564-8C1D-D00C-5CCFEA9219A8}"/>
                </a:ext>
              </a:extLst>
            </p:cNvPr>
            <p:cNvSpPr txBox="1"/>
            <p:nvPr/>
          </p:nvSpPr>
          <p:spPr>
            <a:xfrm>
              <a:off x="2128780" y="1339670"/>
              <a:ext cx="1210589" cy="707886"/>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2000" dirty="0">
                  <a:solidFill>
                    <a:prstClr val="black"/>
                  </a:solidFill>
                  <a:latin typeface="+mn-ea"/>
                  <a:ea typeface="+mn-ea"/>
                </a:rPr>
                <a:t>公債の</a:t>
              </a:r>
            </a:p>
            <a:p>
              <a:pPr algn="ctr" defTabSz="390997" eaLnBrk="1" fontAlgn="auto" hangingPunct="1">
                <a:spcBef>
                  <a:spcPts val="0"/>
                </a:spcBef>
                <a:spcAft>
                  <a:spcPts val="0"/>
                </a:spcAft>
              </a:pPr>
              <a:r>
                <a:rPr lang="ja-JP" altLang="en-US" sz="2000" dirty="0">
                  <a:solidFill>
                    <a:prstClr val="black"/>
                  </a:solidFill>
                  <a:latin typeface="+mn-ea"/>
                  <a:ea typeface="+mn-ea"/>
                </a:rPr>
                <a:t>債務残高</a:t>
              </a:r>
            </a:p>
          </p:txBody>
        </p:sp>
      </p:grpSp>
      <p:grpSp>
        <p:nvGrpSpPr>
          <p:cNvPr id="50" name="グループ化 49">
            <a:extLst>
              <a:ext uri="{FF2B5EF4-FFF2-40B4-BE49-F238E27FC236}">
                <a16:creationId xmlns:a16="http://schemas.microsoft.com/office/drawing/2014/main" id="{4B71D341-9C0A-B2AF-B026-54C270A4F64C}"/>
              </a:ext>
            </a:extLst>
          </p:cNvPr>
          <p:cNvGrpSpPr/>
          <p:nvPr/>
        </p:nvGrpSpPr>
        <p:grpSpPr>
          <a:xfrm>
            <a:off x="6790325" y="2499960"/>
            <a:ext cx="1982426" cy="1110346"/>
            <a:chOff x="1747258" y="1133884"/>
            <a:chExt cx="1982426" cy="1110346"/>
          </a:xfrm>
        </p:grpSpPr>
        <p:sp>
          <p:nvSpPr>
            <p:cNvPr id="51" name="楕円 50">
              <a:extLst>
                <a:ext uri="{FF2B5EF4-FFF2-40B4-BE49-F238E27FC236}">
                  <a16:creationId xmlns:a16="http://schemas.microsoft.com/office/drawing/2014/main" id="{48705674-673A-9F1C-008C-15993B7A10D2}"/>
                </a:ext>
              </a:extLst>
            </p:cNvPr>
            <p:cNvSpPr/>
            <p:nvPr/>
          </p:nvSpPr>
          <p:spPr bwMode="auto">
            <a:xfrm>
              <a:off x="1747258" y="1133884"/>
              <a:ext cx="1982426" cy="1110346"/>
            </a:xfrm>
            <a:prstGeom prst="ellipse">
              <a:avLst/>
            </a:prstGeom>
            <a:solidFill>
              <a:srgbClr val="FBD1E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52" name="テキスト ボックス 51">
              <a:extLst>
                <a:ext uri="{FF2B5EF4-FFF2-40B4-BE49-F238E27FC236}">
                  <a16:creationId xmlns:a16="http://schemas.microsoft.com/office/drawing/2014/main" id="{CE24159F-783F-9F80-3A5A-67B12B9DB81C}"/>
                </a:ext>
              </a:extLst>
            </p:cNvPr>
            <p:cNvSpPr txBox="1"/>
            <p:nvPr/>
          </p:nvSpPr>
          <p:spPr>
            <a:xfrm>
              <a:off x="1890943" y="1321614"/>
              <a:ext cx="1709122" cy="875945"/>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働き手の減少）</a:t>
              </a:r>
            </a:p>
          </p:txBody>
        </p:sp>
      </p:grpSp>
      <p:grpSp>
        <p:nvGrpSpPr>
          <p:cNvPr id="53" name="グループ化 52">
            <a:extLst>
              <a:ext uri="{FF2B5EF4-FFF2-40B4-BE49-F238E27FC236}">
                <a16:creationId xmlns:a16="http://schemas.microsoft.com/office/drawing/2014/main" id="{F7FC771C-77C4-1975-2CE9-6A06FD1D3803}"/>
              </a:ext>
            </a:extLst>
          </p:cNvPr>
          <p:cNvGrpSpPr/>
          <p:nvPr/>
        </p:nvGrpSpPr>
        <p:grpSpPr>
          <a:xfrm>
            <a:off x="5967738" y="3751365"/>
            <a:ext cx="2398679" cy="1347913"/>
            <a:chOff x="1686673" y="1133884"/>
            <a:chExt cx="2094805" cy="1110346"/>
          </a:xfrm>
        </p:grpSpPr>
        <p:sp>
          <p:nvSpPr>
            <p:cNvPr id="54" name="楕円 53">
              <a:extLst>
                <a:ext uri="{FF2B5EF4-FFF2-40B4-BE49-F238E27FC236}">
                  <a16:creationId xmlns:a16="http://schemas.microsoft.com/office/drawing/2014/main" id="{0ED9254F-011E-1F65-75BC-5D707B8A29FF}"/>
                </a:ext>
              </a:extLst>
            </p:cNvPr>
            <p:cNvSpPr/>
            <p:nvPr/>
          </p:nvSpPr>
          <p:spPr bwMode="auto">
            <a:xfrm>
              <a:off x="1747258" y="1133884"/>
              <a:ext cx="1982426" cy="1110346"/>
            </a:xfrm>
            <a:prstGeom prst="ellipse">
              <a:avLst/>
            </a:prstGeom>
            <a:solidFill>
              <a:srgbClr val="FFD7C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55" name="テキスト ボックス 54">
              <a:extLst>
                <a:ext uri="{FF2B5EF4-FFF2-40B4-BE49-F238E27FC236}">
                  <a16:creationId xmlns:a16="http://schemas.microsoft.com/office/drawing/2014/main" id="{DC58E151-ACB1-0A13-5561-FD4C75108DD7}"/>
                </a:ext>
              </a:extLst>
            </p:cNvPr>
            <p:cNvSpPr txBox="1"/>
            <p:nvPr/>
          </p:nvSpPr>
          <p:spPr>
            <a:xfrm>
              <a:off x="1686673" y="1288518"/>
              <a:ext cx="2094805" cy="875945"/>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外国人労働者の受け入れ）</a:t>
              </a:r>
            </a:p>
          </p:txBody>
        </p:sp>
      </p:gr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24</a:t>
            </a:fld>
            <a:endParaRPr lang="en-US" altLang="ja-JP" dirty="0"/>
          </a:p>
        </p:txBody>
      </p:sp>
    </p:spTree>
    <p:extLst>
      <p:ext uri="{BB962C8B-B14F-4D97-AF65-F5344CB8AC3E}">
        <p14:creationId xmlns:p14="http://schemas.microsoft.com/office/powerpoint/2010/main" val="1363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left)">
                                      <p:cBhvr>
                                        <p:cTn id="33" dur="1580"/>
                                        <p:tgtEl>
                                          <p:spTgt spid="8">
                                            <p:txEl>
                                              <p:pRg st="0" end="0"/>
                                            </p:txEl>
                                          </p:spTgt>
                                        </p:tgtEl>
                                      </p:cBhvr>
                                    </p:animEffect>
                                  </p:childTnLst>
                                </p:cTn>
                              </p:par>
                            </p:childTnLst>
                          </p:cTn>
                        </p:par>
                        <p:par>
                          <p:cTn id="34" fill="hold">
                            <p:stCondLst>
                              <p:cond delay="1580"/>
                            </p:stCondLst>
                            <p:childTnLst>
                              <p:par>
                                <p:cTn id="35" presetID="22" presetClass="entr" presetSubtype="8" fill="hold" nodeType="after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wipe(left)">
                                      <p:cBhvr>
                                        <p:cTn id="37" dur="1800"/>
                                        <p:tgtEl>
                                          <p:spTgt spid="8">
                                            <p:txEl>
                                              <p:pRg st="1" end="1"/>
                                            </p:txEl>
                                          </p:spTgt>
                                        </p:tgtEl>
                                      </p:cBhvr>
                                    </p:animEffect>
                                  </p:childTnLst>
                                </p:cTn>
                              </p:par>
                            </p:childTnLst>
                          </p:cTn>
                        </p:par>
                        <p:par>
                          <p:cTn id="38" fill="hold">
                            <p:stCondLst>
                              <p:cond delay="3380"/>
                            </p:stCondLst>
                            <p:childTnLst>
                              <p:par>
                                <p:cTn id="39" presetID="22" presetClass="entr" presetSubtype="8" fill="hold" nodeType="after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wipe(left)">
                                      <p:cBhvr>
                                        <p:cTn id="41" dur="16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国税庁ホームページの紹介</a:t>
            </a:r>
          </a:p>
        </p:txBody>
      </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25</a:t>
            </a:fld>
            <a:endParaRPr lang="en-US" altLang="ja-JP" dirty="0"/>
          </a:p>
        </p:txBody>
      </p:sp>
      <p:sp>
        <p:nvSpPr>
          <p:cNvPr id="25" name="Text Box 12">
            <a:extLst>
              <a:ext uri="{FF2B5EF4-FFF2-40B4-BE49-F238E27FC236}">
                <a16:creationId xmlns:a16="http://schemas.microsoft.com/office/drawing/2014/main" id="{F842B513-5A15-4235-9E8A-70E380B5267A}"/>
              </a:ext>
            </a:extLst>
          </p:cNvPr>
          <p:cNvSpPr txBox="1">
            <a:spLocks noChangeArrowheads="1"/>
          </p:cNvSpPr>
          <p:nvPr/>
        </p:nvSpPr>
        <p:spPr bwMode="auto">
          <a:xfrm>
            <a:off x="190151" y="926462"/>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27" name="図 26">
            <a:extLst>
              <a:ext uri="{FF2B5EF4-FFF2-40B4-BE49-F238E27FC236}">
                <a16:creationId xmlns:a16="http://schemas.microsoft.com/office/drawing/2014/main" id="{86AEF594-01AF-46D7-A775-885862327B51}"/>
              </a:ext>
            </a:extLst>
          </p:cNvPr>
          <p:cNvPicPr>
            <a:picLocks noChangeAspect="1"/>
          </p:cNvPicPr>
          <p:nvPr/>
        </p:nvPicPr>
        <p:blipFill>
          <a:blip r:embed="rId3"/>
          <a:stretch>
            <a:fillRect/>
          </a:stretch>
        </p:blipFill>
        <p:spPr>
          <a:xfrm>
            <a:off x="8261595" y="62531"/>
            <a:ext cx="606279" cy="602069"/>
          </a:xfrm>
          <a:prstGeom prst="rect">
            <a:avLst/>
          </a:prstGeom>
        </p:spPr>
      </p:pic>
      <p:grpSp>
        <p:nvGrpSpPr>
          <p:cNvPr id="7" name="グループ化 6">
            <a:extLst>
              <a:ext uri="{FF2B5EF4-FFF2-40B4-BE49-F238E27FC236}">
                <a16:creationId xmlns:a16="http://schemas.microsoft.com/office/drawing/2014/main" id="{011F2541-3ADE-AB84-04E6-371BBB0FAB2F}"/>
              </a:ext>
            </a:extLst>
          </p:cNvPr>
          <p:cNvGrpSpPr/>
          <p:nvPr/>
        </p:nvGrpSpPr>
        <p:grpSpPr>
          <a:xfrm>
            <a:off x="402725" y="1501288"/>
            <a:ext cx="2006355" cy="1408734"/>
            <a:chOff x="276126" y="4999439"/>
            <a:chExt cx="2070467" cy="1453749"/>
          </a:xfrm>
        </p:grpSpPr>
        <p:pic>
          <p:nvPicPr>
            <p:cNvPr id="3" name="図 2" descr="コンピュータ が含まれている画像&#10;&#10;自動的に生成された説明">
              <a:extLst>
                <a:ext uri="{FF2B5EF4-FFF2-40B4-BE49-F238E27FC236}">
                  <a16:creationId xmlns:a16="http://schemas.microsoft.com/office/drawing/2014/main" id="{C945A88D-D1C4-5250-26B5-0E97BB3CF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5" name="図 4">
              <a:extLst>
                <a:ext uri="{FF2B5EF4-FFF2-40B4-BE49-F238E27FC236}">
                  <a16:creationId xmlns:a16="http://schemas.microsoft.com/office/drawing/2014/main" id="{0FE9B8AF-148E-A682-50C5-8D21134978D3}"/>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sp>
        <p:nvSpPr>
          <p:cNvPr id="4" name="フリーフォーム: 図形 3">
            <a:extLst>
              <a:ext uri="{FF2B5EF4-FFF2-40B4-BE49-F238E27FC236}">
                <a16:creationId xmlns:a16="http://schemas.microsoft.com/office/drawing/2014/main" id="{85273A7B-58F3-2FB4-A09A-472D7AE38EE8}"/>
              </a:ext>
            </a:extLst>
          </p:cNvPr>
          <p:cNvSpPr/>
          <p:nvPr/>
        </p:nvSpPr>
        <p:spPr bwMode="auto">
          <a:xfrm flipV="1">
            <a:off x="1847088" y="1571525"/>
            <a:ext cx="1024698" cy="4410992"/>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8" name="グループ化 7">
            <a:extLst>
              <a:ext uri="{FF2B5EF4-FFF2-40B4-BE49-F238E27FC236}">
                <a16:creationId xmlns:a16="http://schemas.microsoft.com/office/drawing/2014/main" id="{227777BC-DE72-6F4B-5665-EE17DD22BCD4}"/>
              </a:ext>
            </a:extLst>
          </p:cNvPr>
          <p:cNvGrpSpPr/>
          <p:nvPr/>
        </p:nvGrpSpPr>
        <p:grpSpPr>
          <a:xfrm>
            <a:off x="287921" y="6410880"/>
            <a:ext cx="8532000" cy="374400"/>
            <a:chOff x="322211" y="6410880"/>
            <a:chExt cx="8532000" cy="374400"/>
          </a:xfrm>
        </p:grpSpPr>
        <p:sp>
          <p:nvSpPr>
            <p:cNvPr id="9" name="正方形/長方形 8">
              <a:extLst>
                <a:ext uri="{FF2B5EF4-FFF2-40B4-BE49-F238E27FC236}">
                  <a16:creationId xmlns:a16="http://schemas.microsoft.com/office/drawing/2014/main" id="{1FA24665-2568-81B0-3254-42B51C163752}"/>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0" name="正方形/長方形 9">
              <a:extLst>
                <a:ext uri="{FF2B5EF4-FFF2-40B4-BE49-F238E27FC236}">
                  <a16:creationId xmlns:a16="http://schemas.microsoft.com/office/drawing/2014/main" id="{7E6497B7-41F7-D80F-25B3-35379112552D}"/>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1" name="テキスト ボックス 10">
            <a:extLst>
              <a:ext uri="{FF2B5EF4-FFF2-40B4-BE49-F238E27FC236}">
                <a16:creationId xmlns:a16="http://schemas.microsoft.com/office/drawing/2014/main" id="{2449650D-7D8E-924D-E288-47380376F370}"/>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1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https://www.nta.go.jp/taxes/kids/index.htm</a:t>
            </a:r>
            <a:endParaRPr kumimoji="1" lang="en-US" altLang="ja-JP" sz="1100" dirty="0">
              <a:latin typeface="Arial" panose="020B0604020202020204" pitchFamily="34" charset="0"/>
              <a:cs typeface="Arial" panose="020B0604020202020204" pitchFamily="34" charset="0"/>
            </a:endParaRPr>
          </a:p>
        </p:txBody>
      </p:sp>
      <p:grpSp>
        <p:nvGrpSpPr>
          <p:cNvPr id="12" name="グループ化 11">
            <a:extLst>
              <a:ext uri="{FF2B5EF4-FFF2-40B4-BE49-F238E27FC236}">
                <a16:creationId xmlns:a16="http://schemas.microsoft.com/office/drawing/2014/main" id="{7A6771B9-C17C-8A32-78FF-6BD9E5FA363D}"/>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879C51B4-77E8-B2C9-DA3E-58D4628A7E31}"/>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F29C7BAD-1A2E-10D0-6DFB-89654508E75C}"/>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57DC6D8D-788E-0CA5-4AA1-FBFB9EEDD45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21" name="図 20">
            <a:extLst>
              <a:ext uri="{FF2B5EF4-FFF2-40B4-BE49-F238E27FC236}">
                <a16:creationId xmlns:a16="http://schemas.microsoft.com/office/drawing/2014/main" id="{1A1D2B0E-DF74-492C-BA44-CC87663F15F8}"/>
              </a:ext>
            </a:extLst>
          </p:cNvPr>
          <p:cNvPicPr>
            <a:picLocks noChangeAspect="1"/>
          </p:cNvPicPr>
          <p:nvPr/>
        </p:nvPicPr>
        <p:blipFill rotWithShape="1">
          <a:blip r:embed="rId7"/>
          <a:srcRect l="1063" t="1924" r="1901" b="5417"/>
          <a:stretch/>
        </p:blipFill>
        <p:spPr>
          <a:xfrm>
            <a:off x="2871786" y="1466062"/>
            <a:ext cx="5863994" cy="4517054"/>
          </a:xfrm>
          <a:prstGeom prst="rect">
            <a:avLst/>
          </a:prstGeom>
          <a:ln w="25400">
            <a:solidFill>
              <a:schemeClr val="tx1"/>
            </a:solidFill>
          </a:ln>
        </p:spPr>
      </p:pic>
      <p:grpSp>
        <p:nvGrpSpPr>
          <p:cNvPr id="2" name="グループ化 1">
            <a:extLst>
              <a:ext uri="{FF2B5EF4-FFF2-40B4-BE49-F238E27FC236}">
                <a16:creationId xmlns:a16="http://schemas.microsoft.com/office/drawing/2014/main" id="{CFAD0EA5-2A30-5FB2-63BE-D6881DBEB436}"/>
              </a:ext>
            </a:extLst>
          </p:cNvPr>
          <p:cNvGrpSpPr/>
          <p:nvPr/>
        </p:nvGrpSpPr>
        <p:grpSpPr>
          <a:xfrm>
            <a:off x="287921" y="3889381"/>
            <a:ext cx="2406825" cy="2128942"/>
            <a:chOff x="149763" y="1043465"/>
            <a:chExt cx="2406825" cy="2128942"/>
          </a:xfrm>
        </p:grpSpPr>
        <p:sp>
          <p:nvSpPr>
            <p:cNvPr id="16" name="四角形: 角を丸くする 15">
              <a:extLst>
                <a:ext uri="{FF2B5EF4-FFF2-40B4-BE49-F238E27FC236}">
                  <a16:creationId xmlns:a16="http://schemas.microsoft.com/office/drawing/2014/main" id="{DB29A897-2508-28B9-433A-C0293A7D68AA}"/>
                </a:ext>
              </a:extLst>
            </p:cNvPr>
            <p:cNvSpPr/>
            <p:nvPr/>
          </p:nvSpPr>
          <p:spPr>
            <a:xfrm>
              <a:off x="149763" y="1043465"/>
              <a:ext cx="2406824" cy="2128942"/>
            </a:xfrm>
            <a:prstGeom prst="roundRect">
              <a:avLst>
                <a:gd name="adj" fmla="val 7858"/>
              </a:avLst>
            </a:prstGeom>
            <a:solidFill>
              <a:srgbClr val="FFFFCC"/>
            </a:solidFill>
            <a:ln w="31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12">
              <a:extLst>
                <a:ext uri="{FF2B5EF4-FFF2-40B4-BE49-F238E27FC236}">
                  <a16:creationId xmlns:a16="http://schemas.microsoft.com/office/drawing/2014/main" id="{83D21543-A7B9-0333-EBFC-2730B00F259B}"/>
                </a:ext>
              </a:extLst>
            </p:cNvPr>
            <p:cNvSpPr txBox="1">
              <a:spLocks noChangeArrowheads="1"/>
            </p:cNvSpPr>
            <p:nvPr/>
          </p:nvSpPr>
          <p:spPr bwMode="auto">
            <a:xfrm>
              <a:off x="149764" y="1080789"/>
              <a:ext cx="240682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編集・発行</a:t>
              </a:r>
              <a:r>
                <a:rPr lang="en-US" altLang="ja-JP" sz="1000" dirty="0">
                  <a:latin typeface="HGPｺﾞｼｯｸE" panose="020B0900000000000000" pitchFamily="50" charset="-128"/>
                  <a:ea typeface="HGPｺﾞｼｯｸE" panose="020B0900000000000000" pitchFamily="50" charset="-128"/>
                </a:rPr>
                <a:t>】</a:t>
              </a:r>
            </a:p>
            <a:p>
              <a:pPr eaLnBrk="1" hangingPunct="1">
                <a:lnSpc>
                  <a:spcPct val="150000"/>
                </a:lnSpc>
                <a:spcBef>
                  <a:spcPct val="0"/>
                </a:spcBef>
                <a:buNone/>
              </a:pPr>
              <a:r>
                <a:rPr lang="ja-JP" altLang="en-US" sz="1000" dirty="0">
                  <a:latin typeface="HGPｺﾞｼｯｸE" panose="020B0900000000000000" pitchFamily="50" charset="-128"/>
                  <a:ea typeface="HGPｺﾞｼｯｸE" panose="020B0900000000000000" pitchFamily="50" charset="-128"/>
                </a:rPr>
                <a:t>鹿児島県租税教育推進協議会</a:t>
              </a:r>
              <a:endParaRPr lang="en-US" altLang="ja-JP" sz="1000" dirty="0">
                <a:latin typeface="HGPｺﾞｼｯｸE" panose="020B0900000000000000" pitchFamily="50" charset="-128"/>
                <a:ea typeface="HGPｺﾞｼｯｸE" panose="020B0900000000000000" pitchFamily="50" charset="-128"/>
              </a:endParaRPr>
            </a:p>
            <a:p>
              <a:pPr eaLnBrk="1" hangingPunct="1">
                <a:lnSpc>
                  <a:spcPct val="200000"/>
                </a:lnSpc>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監修協力</a:t>
              </a:r>
              <a:r>
                <a:rPr lang="en-US" altLang="ja-JP" sz="1000" dirty="0">
                  <a:latin typeface="HGPｺﾞｼｯｸE" panose="020B0900000000000000" pitchFamily="50" charset="-128"/>
                  <a:ea typeface="HGPｺﾞｼｯｸE" panose="020B0900000000000000" pitchFamily="50" charset="-128"/>
                </a:rPr>
                <a:t>】</a:t>
              </a:r>
            </a:p>
            <a:p>
              <a:pPr eaLnBrk="1" hangingPunct="1">
                <a:spcBef>
                  <a:spcPct val="0"/>
                </a:spcBef>
                <a:buNone/>
              </a:pPr>
              <a:r>
                <a:rPr lang="ja-JP" altLang="en-US" sz="1000">
                  <a:latin typeface="HGPｺﾞｼｯｸE" panose="020B0900000000000000" pitchFamily="50" charset="-128"/>
                  <a:ea typeface="HGPｺﾞｼｯｸE" panose="020B0900000000000000" pitchFamily="50" charset="-128"/>
                </a:rPr>
                <a:t>鹿児島県教育庁義務教育課</a:t>
              </a:r>
              <a:endParaRPr lang="en-US" altLang="ja-JP" sz="1000" dirty="0">
                <a:latin typeface="HGPｺﾞｼｯｸE" panose="020B0900000000000000" pitchFamily="50" charset="-128"/>
                <a:ea typeface="HGPｺﾞｼｯｸE" panose="020B0900000000000000" pitchFamily="50" charset="-128"/>
              </a:endParaRPr>
            </a:p>
          </p:txBody>
        </p:sp>
        <p:sp>
          <p:nvSpPr>
            <p:cNvPr id="18" name="Text Box 12">
              <a:extLst>
                <a:ext uri="{FF2B5EF4-FFF2-40B4-BE49-F238E27FC236}">
                  <a16:creationId xmlns:a16="http://schemas.microsoft.com/office/drawing/2014/main" id="{9C1F9E77-2AB0-EC63-82CE-E038AFFFD12F}"/>
                </a:ext>
              </a:extLst>
            </p:cNvPr>
            <p:cNvSpPr txBox="1">
              <a:spLocks noChangeArrowheads="1"/>
            </p:cNvSpPr>
            <p:nvPr/>
          </p:nvSpPr>
          <p:spPr bwMode="auto">
            <a:xfrm>
              <a:off x="195940" y="2115974"/>
              <a:ext cx="2313991" cy="99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租税教育推進協議会とは、教育関係機関等が相互に協力し、次代の担い手である児童・生徒の皆さんに、税に関する理解を深めていただくことを目的に設立されたものです。</a:t>
              </a:r>
              <a:endParaRPr lang="en-US" altLang="ja-JP" sz="900" dirty="0">
                <a:latin typeface="HGPｺﾞｼｯｸE" panose="020B0900000000000000" pitchFamily="50" charset="-128"/>
                <a:ea typeface="HGPｺﾞｼｯｸE" panose="020B0900000000000000" pitchFamily="50" charset="-128"/>
              </a:endParaRPr>
            </a:p>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この資料も、その事業の一環として作成されたものです。</a:t>
              </a:r>
            </a:p>
          </p:txBody>
        </p:sp>
      </p:grpSp>
    </p:spTree>
    <p:extLst>
      <p:ext uri="{BB962C8B-B14F-4D97-AF65-F5344CB8AC3E}">
        <p14:creationId xmlns:p14="http://schemas.microsoft.com/office/powerpoint/2010/main" val="3720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nvGraphicFramePr>
        <p:xfrm>
          <a:off x="322180" y="991753"/>
          <a:ext cx="8497741" cy="3531976"/>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09510">
                <a:tc>
                  <a:txBody>
                    <a:bodyPr/>
                    <a:lstStyle/>
                    <a:p>
                      <a:pPr algn="ctr"/>
                      <a:endParaRPr kumimoji="1" lang="ja-JP" altLang="en-US" dirty="0"/>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dirty="0">
                        <a:solidFill>
                          <a:srgbClr val="FFB64B"/>
                        </a:solidFill>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kern="1200" dirty="0">
                        <a:solidFill>
                          <a:schemeClr val="tx1"/>
                        </a:solidFill>
                        <a:latin typeface="+mn-lt"/>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40822">
                <a:tc>
                  <a:txBody>
                    <a:bodyPr/>
                    <a:lstStyle/>
                    <a:p>
                      <a:pPr algn="ctr"/>
                      <a:r>
                        <a:rPr kumimoji="1" lang="ja-JP" altLang="en-US" dirty="0"/>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40822">
                <a:tc>
                  <a:txBody>
                    <a:bodyPr/>
                    <a:lstStyle/>
                    <a:p>
                      <a:pPr algn="ctr"/>
                      <a:r>
                        <a:rPr kumimoji="1" lang="zh-CN" altLang="en-US" dirty="0"/>
                        <a:t>地方税</a:t>
                      </a:r>
                      <a:endParaRPr kumimoji="1" lang="en-US" altLang="zh-CN" dirty="0"/>
                    </a:p>
                    <a:p>
                      <a:pPr algn="ctr"/>
                      <a:r>
                        <a:rPr kumimoji="1" lang="zh-CN" altLang="en-US" sz="1500" dirty="0"/>
                        <a:t>（道府県税）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道府県民税・事業税・</a:t>
                      </a:r>
                    </a:p>
                    <a:p>
                      <a:pPr marL="0" algn="ctr" defTabSz="914400" rtl="0" eaLnBrk="1" latinLnBrk="0" hangingPunct="1"/>
                      <a:r>
                        <a:rPr kumimoji="1" lang="ja-JP" altLang="en-US" sz="1800" kern="1200" dirty="0">
                          <a:solidFill>
                            <a:srgbClr val="E38013"/>
                          </a:solidFill>
                          <a:latin typeface="+mn-lt"/>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地方消費税・道府県たばこ税・</a:t>
                      </a:r>
                    </a:p>
                    <a:p>
                      <a:pPr marL="0" algn="ctr" defTabSz="914400" rtl="0" eaLnBrk="1" latinLnBrk="0" hangingPunct="1"/>
                      <a:r>
                        <a:rPr kumimoji="1" lang="ja-JP" altLang="en-US" sz="1800" kern="1200" dirty="0">
                          <a:solidFill>
                            <a:srgbClr val="3D935A"/>
                          </a:solidFill>
                          <a:latin typeface="+mn-lt"/>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40822">
                <a:tc>
                  <a:txBody>
                    <a:bodyPr/>
                    <a:lstStyle/>
                    <a:p>
                      <a:pPr algn="ctr"/>
                      <a:r>
                        <a:rPr kumimoji="1" lang="zh-CN" altLang="en-US" dirty="0"/>
                        <a:t>地方税</a:t>
                      </a:r>
                      <a:endParaRPr kumimoji="1" lang="en-US" altLang="zh-CN" dirty="0"/>
                    </a:p>
                    <a:p>
                      <a:pPr algn="ctr"/>
                      <a:r>
                        <a:rPr kumimoji="1" lang="zh-CN" altLang="en-US" sz="1500" dirty="0"/>
                        <a:t>（市町村税）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市町村民税・固定資産税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rgbClr val="3D935A"/>
                          </a:solidFill>
                          <a:latin typeface="+mn-lt"/>
                          <a:ea typeface="+mn-ea"/>
                          <a:cs typeface="+mn-cs"/>
                        </a:rPr>
                        <a:t>市町村たばこ税・入湯税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99420" y="4523703"/>
            <a:ext cx="8674744" cy="1764329"/>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600" dirty="0">
                <a:latin typeface="HGPｺﾞｼｯｸM" panose="020B0600000000000000" pitchFamily="50" charset="-128"/>
                <a:ea typeface="HGPｺﾞｼｯｸM" panose="020B0600000000000000" pitchFamily="50" charset="-128"/>
              </a:rPr>
              <a:t>国に納める税金を「</a:t>
            </a:r>
            <a:r>
              <a:rPr lang="ja-JP" altLang="en-US" sz="1600" dirty="0">
                <a:solidFill>
                  <a:srgbClr val="005BAD"/>
                </a:solidFill>
                <a:latin typeface="HGPｺﾞｼｯｸE" panose="020B0900000000000000" pitchFamily="50" charset="-128"/>
                <a:ea typeface="HGPｺﾞｼｯｸE" panose="020B0900000000000000" pitchFamily="50" charset="-128"/>
              </a:rPr>
              <a:t>国税</a:t>
            </a:r>
            <a:r>
              <a:rPr lang="ja-JP" altLang="en-US" sz="1600" dirty="0">
                <a:latin typeface="HGPｺﾞｼｯｸM" panose="020B0600000000000000" pitchFamily="50" charset="-128"/>
                <a:ea typeface="HGPｺﾞｼｯｸM" panose="020B0600000000000000" pitchFamily="50" charset="-128"/>
              </a:rPr>
              <a:t>」、地方公共団体に納める税金を「</a:t>
            </a:r>
            <a:r>
              <a:rPr lang="ja-JP" altLang="en-US" sz="1600" dirty="0">
                <a:solidFill>
                  <a:srgbClr val="005BAD"/>
                </a:solidFill>
                <a:latin typeface="+mn-ea"/>
              </a:rPr>
              <a:t>地方税</a:t>
            </a:r>
            <a:r>
              <a:rPr lang="ja-JP" altLang="en-US" sz="1600" dirty="0">
                <a:latin typeface="HGPｺﾞｼｯｸM" panose="020B0600000000000000" pitchFamily="50" charset="-128"/>
                <a:ea typeface="HGPｺﾞｼｯｸM" panose="020B0600000000000000" pitchFamily="50" charset="-128"/>
              </a:rPr>
              <a:t>」といい、地方税はさらに「</a:t>
            </a:r>
            <a:r>
              <a:rPr lang="ja-JP" altLang="en-US" sz="1600" b="1" dirty="0">
                <a:solidFill>
                  <a:srgbClr val="0070C0"/>
                </a:solidFill>
                <a:latin typeface="+mn-ea"/>
              </a:rPr>
              <a:t>道府県税</a:t>
            </a:r>
            <a:r>
              <a:rPr lang="ja-JP" altLang="en-US" sz="1600" dirty="0">
                <a:latin typeface="HGPｺﾞｼｯｸM" panose="020B0600000000000000" pitchFamily="50" charset="-128"/>
                <a:ea typeface="HGPｺﾞｼｯｸM" panose="020B0600000000000000" pitchFamily="50" charset="-128"/>
              </a:rPr>
              <a:t>」と</a:t>
            </a:r>
            <a:r>
              <a:rPr lang="en-US" altLang="ja-JP" sz="1600" dirty="0">
                <a:latin typeface="HGPｺﾞｼｯｸM" panose="020B0600000000000000" pitchFamily="50" charset="-128"/>
                <a:ea typeface="HGPｺﾞｼｯｸM" panose="020B0600000000000000" pitchFamily="50" charset="-128"/>
              </a:rPr>
              <a:t> </a:t>
            </a:r>
            <a:r>
              <a:rPr lang="ja-JP" altLang="en-US" sz="1600" dirty="0">
                <a:latin typeface="HGPｺﾞｼｯｸM" panose="020B0600000000000000" pitchFamily="50" charset="-128"/>
                <a:ea typeface="HGPｺﾞｼｯｸM" panose="020B0600000000000000" pitchFamily="50" charset="-128"/>
              </a:rPr>
              <a:t>「</a:t>
            </a:r>
            <a:r>
              <a:rPr lang="ja-JP" altLang="en-US" sz="1600" dirty="0">
                <a:solidFill>
                  <a:srgbClr val="005BAD"/>
                </a:solidFill>
                <a:latin typeface="+mn-ea"/>
              </a:rPr>
              <a:t>市町村税</a:t>
            </a:r>
            <a:r>
              <a:rPr lang="ja-JP" altLang="en-US" sz="1600" dirty="0">
                <a:latin typeface="HGPｺﾞｼｯｸM" panose="020B0600000000000000" pitchFamily="50" charset="-128"/>
                <a:ea typeface="HGPｺﾞｼｯｸM" panose="020B0600000000000000" pitchFamily="50" charset="-128"/>
              </a:rPr>
              <a:t>」に分けられます。</a:t>
            </a:r>
            <a:endParaRPr lang="ja-JP" altLang="en-US" sz="1600" dirty="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600" dirty="0">
                <a:latin typeface="HGPｺﾞｼｯｸM" panose="020B0600000000000000" pitchFamily="50" charset="-128"/>
                <a:ea typeface="HGPｺﾞｼｯｸM" panose="020B0600000000000000" pitchFamily="50" charset="-128"/>
              </a:rPr>
              <a:t>税金を納める人と負担する人が同じ税金を「</a:t>
            </a:r>
            <a:r>
              <a:rPr lang="ja-JP" altLang="en-US" sz="1600" dirty="0">
                <a:solidFill>
                  <a:srgbClr val="005BAD"/>
                </a:solidFill>
                <a:latin typeface="+mn-ea"/>
              </a:rPr>
              <a:t>直接税</a:t>
            </a:r>
            <a:r>
              <a:rPr lang="ja-JP" altLang="en-US" sz="1600" dirty="0">
                <a:latin typeface="HGPｺﾞｼｯｸM" panose="020B0600000000000000" pitchFamily="50" charset="-128"/>
                <a:ea typeface="HGPｺﾞｼｯｸM" panose="020B0600000000000000" pitchFamily="50" charset="-128"/>
              </a:rPr>
              <a:t>」といい、税金を納める人と負担する人が異なる税金を 「</a:t>
            </a:r>
            <a:r>
              <a:rPr lang="ja-JP" altLang="en-US" sz="1600" dirty="0">
                <a:solidFill>
                  <a:srgbClr val="005BAD"/>
                </a:solidFill>
                <a:latin typeface="+mn-ea"/>
              </a:rPr>
              <a:t>間接税</a:t>
            </a:r>
            <a:r>
              <a:rPr lang="ja-JP" altLang="en-US" sz="1600" dirty="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sp>
        <p:nvSpPr>
          <p:cNvPr id="5" name="スライド番号プレースホルダー 4">
            <a:extLst>
              <a:ext uri="{FF2B5EF4-FFF2-40B4-BE49-F238E27FC236}">
                <a16:creationId xmlns:a16="http://schemas.microsoft.com/office/drawing/2014/main" id="{1D7B086C-43A1-1426-7A30-3130CF28FB7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3</a:t>
            </a:fld>
            <a:endParaRPr lang="en-US" altLang="ja-JP" dirty="0"/>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853200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https://www.nta.go.jp/taxes/kids/hatten/page02.htm</a:t>
            </a:r>
            <a:endParaRPr kumimoji="1" lang="en-US" altLang="ja-JP" sz="1100" dirty="0">
              <a:latin typeface="Arial" panose="020B0604020202020204" pitchFamily="34" charset="0"/>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17576" y="1441082"/>
            <a:ext cx="2257832" cy="554786"/>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79436" y="941134"/>
            <a:ext cx="1904688" cy="1064202"/>
          </a:xfrm>
          <a:prstGeom prst="rect">
            <a:avLst/>
          </a:prstGeom>
          <a:noFill/>
        </p:spPr>
        <p:txBody>
          <a:bodyPr wrap="none" rtlCol="0">
            <a:spAutoFit/>
          </a:bodyPr>
          <a:lstStyle/>
          <a:p>
            <a:pPr algn="ctr" eaLnBrk="1" hangingPunct="1">
              <a:lnSpc>
                <a:spcPct val="125000"/>
              </a:lnSpc>
            </a:pPr>
            <a:r>
              <a:rPr lang="ja-JP" altLang="en-US" sz="2400" dirty="0">
                <a:latin typeface="+mn-lt"/>
                <a:ea typeface="+mn-ea"/>
              </a:rPr>
              <a:t>直　接　税</a:t>
            </a:r>
          </a:p>
          <a:p>
            <a:pPr algn="ctr" eaLnBrk="1" hangingPunct="1">
              <a:lnSpc>
                <a:spcPct val="125000"/>
              </a:lnSpc>
            </a:pPr>
            <a:r>
              <a:rPr lang="ja-JP" altLang="en-US" sz="1400" dirty="0">
                <a:latin typeface="+mn-lt"/>
                <a:ea typeface="+mn-ea"/>
              </a:rPr>
              <a:t>税金を納める人と</a:t>
            </a:r>
            <a:endParaRPr lang="en-US" altLang="ja-JP" sz="1400" dirty="0">
              <a:latin typeface="+mn-lt"/>
              <a:ea typeface="+mn-ea"/>
            </a:endParaRPr>
          </a:p>
          <a:p>
            <a:pPr algn="ctr" eaLnBrk="1" hangingPunct="1">
              <a:lnSpc>
                <a:spcPct val="125000"/>
              </a:lnSpc>
            </a:pPr>
            <a:r>
              <a:rPr lang="ja-JP" altLang="en-US" sz="1400" dirty="0">
                <a:latin typeface="+mn-lt"/>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452132"/>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100618" y="946278"/>
            <a:ext cx="2095445" cy="1039965"/>
          </a:xfrm>
          <a:prstGeom prst="rect">
            <a:avLst/>
          </a:prstGeom>
          <a:noFill/>
        </p:spPr>
        <p:txBody>
          <a:bodyPr wrap="none" rtlCol="0">
            <a:spAutoFit/>
          </a:bodyPr>
          <a:lstStyle/>
          <a:p>
            <a:pPr algn="ctr" eaLnBrk="1" hangingPunct="1">
              <a:lnSpc>
                <a:spcPct val="125000"/>
              </a:lnSpc>
            </a:pPr>
            <a:r>
              <a:rPr lang="ja-JP" altLang="en-US" sz="2400" dirty="0">
                <a:latin typeface="+mn-lt"/>
                <a:ea typeface="+mn-ea"/>
              </a:rPr>
              <a:t>間　接　税</a:t>
            </a:r>
          </a:p>
          <a:p>
            <a:pPr algn="ctr" eaLnBrk="1" hangingPunct="1">
              <a:lnSpc>
                <a:spcPct val="125000"/>
              </a:lnSpc>
            </a:pPr>
            <a:r>
              <a:rPr lang="ja-JP" altLang="en-US" sz="1400" dirty="0">
                <a:latin typeface="+mn-lt"/>
                <a:ea typeface="+mn-ea"/>
              </a:rPr>
              <a:t>税金を納める人と</a:t>
            </a:r>
          </a:p>
          <a:p>
            <a:pPr algn="ctr" eaLnBrk="1" hangingPunct="1">
              <a:lnSpc>
                <a:spcPct val="110000"/>
              </a:lnSpc>
            </a:pPr>
            <a:r>
              <a:rPr lang="ja-JP" altLang="en-US" sz="1400" dirty="0">
                <a:latin typeface="+mn-lt"/>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600"/>
                                        <p:tgtEl>
                                          <p:spTgt spid="15"/>
                                        </p:tgtEl>
                                      </p:cBhvr>
                                    </p:animEffect>
                                    <p:anim calcmode="lin" valueType="num">
                                      <p:cBhvr>
                                        <p:cTn id="23" dur="600" fill="hold"/>
                                        <p:tgtEl>
                                          <p:spTgt spid="15"/>
                                        </p:tgtEl>
                                        <p:attrNameLst>
                                          <p:attrName>ppt_x</p:attrName>
                                        </p:attrNameLst>
                                      </p:cBhvr>
                                      <p:tavLst>
                                        <p:tav tm="0">
                                          <p:val>
                                            <p:strVal val="#ppt_x"/>
                                          </p:val>
                                        </p:tav>
                                        <p:tav tm="100000">
                                          <p:val>
                                            <p:strVal val="#ppt_x"/>
                                          </p:val>
                                        </p:tav>
                                      </p:tavLst>
                                    </p:anim>
                                    <p:anim calcmode="lin" valueType="num">
                                      <p:cBhvr>
                                        <p:cTn id="24"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wipe(left)">
                                      <p:cBhvr>
                                        <p:cTn id="29" dur="1750"/>
                                        <p:tgtEl>
                                          <p:spTgt spid="33">
                                            <p:txEl>
                                              <p:pRg st="0" end="0"/>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3">
                                            <p:txEl>
                                              <p:pRg st="1" end="1"/>
                                            </p:txEl>
                                          </p:spTgt>
                                        </p:tgtEl>
                                        <p:attrNameLst>
                                          <p:attrName>style.visibility</p:attrName>
                                        </p:attrNameLst>
                                      </p:cBhvr>
                                      <p:to>
                                        <p:strVal val="visible"/>
                                      </p:to>
                                    </p:set>
                                    <p:animEffect transition="in" filter="wipe(left)">
                                      <p:cBhvr>
                                        <p:cTn id="32" dur="21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194203" y="1400548"/>
            <a:ext cx="2351926" cy="2601618"/>
            <a:chOff x="194203" y="1066180"/>
            <a:chExt cx="2351926"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194203" y="2905569"/>
              <a:ext cx="2351926" cy="744627"/>
            </a:xfrm>
            <a:prstGeom prst="rect">
              <a:avLst/>
            </a:prstGeom>
            <a:noFill/>
          </p:spPr>
          <p:txBody>
            <a:bodyPr wrap="none" rtlCol="0">
              <a:spAutoFit/>
            </a:bodyPr>
            <a:lstStyle/>
            <a:p>
              <a:pPr rtl="0">
                <a:lnSpc>
                  <a:spcPct val="110000"/>
                </a:lnSpc>
                <a:spcBef>
                  <a:spcPts val="0"/>
                </a:spcBef>
                <a:spcAft>
                  <a:spcPts val="0"/>
                </a:spcAft>
              </a:pPr>
              <a:r>
                <a:rPr lang="ja-JP" altLang="en-US" sz="1400" b="0" i="0" u="none" strike="noStrike" dirty="0">
                  <a:effectLst/>
                  <a:latin typeface="HGPｺﾞｼｯｸE" panose="020B0900000000000000" pitchFamily="50" charset="-128"/>
                  <a:ea typeface="HGPｺﾞｼｯｸE" panose="020B0900000000000000" pitchFamily="50" charset="-128"/>
                </a:rPr>
                <a:t>品物の金額</a:t>
              </a:r>
              <a:r>
                <a:rPr lang="en-US" altLang="ja-JP" sz="1400" b="0" i="0" u="none" strike="noStrike" dirty="0">
                  <a:effectLst/>
                  <a:latin typeface="HGPｺﾞｼｯｸE" panose="020B0900000000000000" pitchFamily="50" charset="-128"/>
                  <a:ea typeface="HGPｺﾞｼｯｸE" panose="020B0900000000000000" pitchFamily="50" charset="-128"/>
                </a:rPr>
                <a:t>1,000</a:t>
              </a:r>
              <a:r>
                <a:rPr lang="ja-JP" altLang="en-US" sz="14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4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400" b="0" i="0" u="none" strike="noStrike" dirty="0">
                  <a:effectLst/>
                  <a:latin typeface="HGPｺﾞｼｯｸE" panose="020B0900000000000000" pitchFamily="50" charset="-128"/>
                  <a:ea typeface="HGPｺﾞｼｯｸE" panose="020B0900000000000000" pitchFamily="50" charset="-128"/>
                </a:rPr>
                <a:t>消費税</a:t>
              </a:r>
              <a:r>
                <a:rPr lang="en-US" altLang="ja-JP" sz="1400" b="0" i="0" u="none" strike="noStrike" dirty="0">
                  <a:effectLst/>
                  <a:latin typeface="HGPｺﾞｼｯｸE" panose="020B0900000000000000" pitchFamily="50" charset="-128"/>
                  <a:ea typeface="HGPｺﾞｼｯｸE" panose="020B0900000000000000" pitchFamily="50" charset="-128"/>
                </a:rPr>
                <a:t>100</a:t>
              </a:r>
              <a:r>
                <a:rPr lang="ja-JP" altLang="en-US" sz="1400" b="0" i="0" u="none" strike="noStrike" dirty="0">
                  <a:effectLst/>
                  <a:latin typeface="HGPｺﾞｼｯｸE" panose="020B0900000000000000" pitchFamily="50" charset="-128"/>
                  <a:ea typeface="HGPｺﾞｼｯｸE" panose="020B0900000000000000" pitchFamily="50" charset="-128"/>
                </a:rPr>
                <a:t>円を</a:t>
              </a:r>
              <a:r>
                <a:rPr lang="ja-JP" altLang="en-US" sz="1400" dirty="0">
                  <a:latin typeface="HGPｺﾞｼｯｸE" panose="020B0900000000000000" pitchFamily="50" charset="-128"/>
                  <a:ea typeface="HGPｺﾞｼｯｸE" panose="020B0900000000000000" pitchFamily="50" charset="-128"/>
                </a:rPr>
                <a:t>支払う</a:t>
              </a:r>
              <a:r>
                <a:rPr lang="ja-JP" altLang="en-US" sz="1400" b="0" i="0" u="none" strike="noStrike" dirty="0">
                  <a:effectLst/>
                  <a:latin typeface="HGPｺﾞｼｯｸE" panose="020B0900000000000000" pitchFamily="50" charset="-128"/>
                  <a:ea typeface="HGPｺﾞｼｯｸE" panose="020B0900000000000000" pitchFamily="50" charset="-128"/>
                </a:rPr>
                <a:t>。</a:t>
              </a:r>
              <a:endParaRPr lang="en-US" altLang="ja-JP" sz="14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2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消費税を</a:t>
              </a:r>
              <a:r>
                <a:rPr lang="ja-JP" altLang="en-US" sz="1200" dirty="0">
                  <a:latin typeface="HGPｺﾞｼｯｸE" panose="020B0900000000000000" pitchFamily="50" charset="-128"/>
                  <a:ea typeface="HGPｺﾞｼｯｸE" panose="020B0900000000000000" pitchFamily="50" charset="-128"/>
                </a:rPr>
                <a:t>負担する</a:t>
              </a:r>
              <a:r>
                <a:rPr lang="en-US" altLang="ja-JP" sz="1200" b="0" i="0" u="none" strike="noStrike" dirty="0">
                  <a:effectLst/>
                  <a:latin typeface="HGPｺﾞｼｯｸE" panose="020B0900000000000000" pitchFamily="50" charset="-128"/>
                  <a:ea typeface="HGPｺﾞｼｯｸE" panose="020B0900000000000000" pitchFamily="50" charset="-128"/>
                </a:rPr>
                <a:t>)</a:t>
              </a:r>
              <a:endParaRPr lang="ja-JP" altLang="en-US" sz="1200" b="0" dirty="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4</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821" y="5252730"/>
            <a:ext cx="1184136" cy="1372153"/>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56972"/>
            <a:chOff x="3188676" y="3882453"/>
            <a:chExt cx="5775937" cy="956972"/>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21898" y="4252085"/>
              <a:ext cx="3638776" cy="587340"/>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2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国庫金</a:t>
              </a:r>
              <a:r>
                <a:rPr lang="en-US" altLang="ja-JP" sz="1200" b="0" i="0" u="none" strike="noStrike" dirty="0">
                  <a:effectLst/>
                  <a:latin typeface="HGPｺﾞｼｯｸE" panose="020B0900000000000000" pitchFamily="50" charset="-128"/>
                  <a:ea typeface="HGPｺﾞｼｯｸE" panose="020B0900000000000000" pitchFamily="50" charset="-128"/>
                </a:rPr>
                <a:t>)</a:t>
              </a:r>
              <a:r>
                <a:rPr lang="en-US" altLang="ja-JP" sz="1400" b="0" i="0" u="none" strike="noStrike" dirty="0">
                  <a:effectLst/>
                  <a:latin typeface="HGPｺﾞｼｯｸE" panose="020B0900000000000000" pitchFamily="50" charset="-128"/>
                  <a:ea typeface="HGPｺﾞｼｯｸE" panose="020B0900000000000000" pitchFamily="50" charset="-128"/>
                </a:rPr>
                <a:t> </a:t>
              </a:r>
              <a:r>
                <a:rPr lang="ja-JP" altLang="en-US" sz="1400" b="0" i="0" u="none" strike="noStrike" dirty="0">
                  <a:effectLst/>
                  <a:latin typeface="HGPｺﾞｼｯｸE" panose="020B0900000000000000" pitchFamily="50" charset="-128"/>
                  <a:ea typeface="HGPｺﾞｼｯｸE" panose="020B0900000000000000" pitchFamily="50" charset="-128"/>
                </a:rPr>
                <a:t>として</a:t>
              </a:r>
              <a:endParaRPr lang="en-US" altLang="ja-JP" sz="14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保管する。</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867545" cy="369332"/>
            </a:xfrm>
            <a:prstGeom prst="rect">
              <a:avLst/>
            </a:prstGeom>
            <a:noFill/>
          </p:spPr>
          <p:txBody>
            <a:bodyPr wrap="none" rtlCol="0">
              <a:spAutoFit/>
            </a:bodyPr>
            <a:lstStyle/>
            <a:p>
              <a:pPr rtl="0">
                <a:spcBef>
                  <a:spcPts val="0"/>
                </a:spcBef>
                <a:spcAft>
                  <a:spcPts val="500"/>
                </a:spcAft>
              </a:pPr>
              <a:r>
                <a:rPr lang="ja-JP" altLang="en-US" b="0" i="0" u="none" strike="noStrike" dirty="0">
                  <a:effectLst/>
                  <a:latin typeface="HGPｺﾞｼｯｸE" panose="020B0900000000000000" pitchFamily="50" charset="-128"/>
                  <a:ea typeface="HGPｺﾞｼｯｸE" panose="020B0900000000000000" pitchFamily="50" charset="-128"/>
                </a:rPr>
                <a:t>７．８％</a:t>
              </a:r>
              <a:endParaRPr lang="en-US" altLang="ja-JP" b="0" i="0" u="none" strike="noStrike" dirty="0">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867545" cy="369332"/>
            </a:xfrm>
            <a:prstGeom prst="rect">
              <a:avLst/>
            </a:prstGeom>
            <a:noFill/>
          </p:spPr>
          <p:txBody>
            <a:bodyPr wrap="none" rtlCol="0">
              <a:spAutoFit/>
            </a:bodyPr>
            <a:lstStyle/>
            <a:p>
              <a:pPr rtl="0">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２</a:t>
              </a:r>
              <a:r>
                <a:rPr lang="ja-JP" altLang="en-US" b="0" i="0" u="none" strike="noStrike" dirty="0">
                  <a:effectLst/>
                  <a:latin typeface="HGPｺﾞｼｯｸE" panose="020B0900000000000000" pitchFamily="50" charset="-128"/>
                  <a:ea typeface="HGPｺﾞｼｯｸE" panose="020B0900000000000000" pitchFamily="50" charset="-128"/>
                </a:rPr>
                <a:t>．２％</a:t>
              </a:r>
              <a:endParaRPr lang="en-US" altLang="ja-JP" b="0" i="0" u="none" strike="noStrike" dirty="0">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386483" y="4108141"/>
            <a:ext cx="2724459" cy="1271756"/>
            <a:chOff x="933635" y="4335523"/>
            <a:chExt cx="2219823"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933635" y="433552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93391" y="4530453"/>
              <a:ext cx="2160067" cy="444085"/>
            </a:xfrm>
            <a:prstGeom prst="rect">
              <a:avLst/>
            </a:prstGeom>
            <a:noFill/>
          </p:spPr>
          <p:txBody>
            <a:bodyPr wrap="square" rtlCol="0">
              <a:spAutoFit/>
            </a:bodyPr>
            <a:lstStyle/>
            <a:p>
              <a:pPr rtl="0">
                <a:spcBef>
                  <a:spcPts val="0"/>
                </a:spcBef>
                <a:spcAft>
                  <a:spcPts val="500"/>
                </a:spcAft>
              </a:pPr>
              <a:r>
                <a:rPr lang="ja-JP" altLang="en-US" sz="16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6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6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400" b="0" dirty="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lt1"/>
                </a:solidFill>
                <a:latin typeface="+mn-lt"/>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4102405" cy="369332"/>
            </a:xfrm>
            <a:prstGeom prst="rect">
              <a:avLst/>
            </a:prstGeom>
            <a:noFill/>
          </p:spPr>
          <p:txBody>
            <a:bodyPr wrap="none" rtlCol="0">
              <a:spAutoFit/>
            </a:bodyPr>
            <a:lstStyle/>
            <a:p>
              <a:pPr rtl="0">
                <a:spcBef>
                  <a:spcPts val="0"/>
                </a:spcBef>
                <a:spcAft>
                  <a:spcPts val="500"/>
                </a:spcAft>
              </a:pPr>
              <a:r>
                <a:rPr lang="ja-JP" altLang="en-US"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5267677" y="2930311"/>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dirty="0"/>
              <a:t>にっぽん</a:t>
            </a: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wipe(left)">
                                      <p:cBhvr>
                                        <p:cTn id="17" dur="500"/>
                                        <p:tgtEl>
                                          <p:spTgt spid="1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72"/>
                                        </p:tgtEl>
                                        <p:attrNameLst>
                                          <p:attrName>style.visibility</p:attrName>
                                        </p:attrNameLst>
                                      </p:cBhvr>
                                      <p:to>
                                        <p:strVal val="visible"/>
                                      </p:to>
                                    </p:set>
                                    <p:animEffect transition="in" filter="fade">
                                      <p:cBhvr>
                                        <p:cTn id="28" dur="500"/>
                                        <p:tgtEl>
                                          <p:spTgt spid="172"/>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up)">
                                      <p:cBhvr>
                                        <p:cTn id="35" dur="500"/>
                                        <p:tgtEl>
                                          <p:spTgt spid="10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73"/>
                                        </p:tgtEl>
                                        <p:attrNameLst>
                                          <p:attrName>style.visibility</p:attrName>
                                        </p:attrNameLst>
                                      </p:cBhvr>
                                      <p:to>
                                        <p:strVal val="visible"/>
                                      </p:to>
                                    </p:set>
                                    <p:animEffect transition="in" filter="fade">
                                      <p:cBhvr>
                                        <p:cTn id="47" dur="500"/>
                                        <p:tgtEl>
                                          <p:spTgt spid="173"/>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wipe(up)">
                                      <p:cBhvr>
                                        <p:cTn id="54" dur="500"/>
                                        <p:tgtEl>
                                          <p:spTgt spid="1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74"/>
                                        </p:tgtEl>
                                        <p:attrNameLst>
                                          <p:attrName>style.visibility</p:attrName>
                                        </p:attrNameLst>
                                      </p:cBhvr>
                                      <p:to>
                                        <p:strVal val="visible"/>
                                      </p:to>
                                    </p:set>
                                    <p:animEffect transition="in" filter="fade">
                                      <p:cBhvr>
                                        <p:cTn id="63" dur="500"/>
                                        <p:tgtEl>
                                          <p:spTgt spid="174"/>
                                        </p:tgtEl>
                                      </p:cBhvr>
                                    </p:animEffect>
                                  </p:childTnLst>
                                </p:cTn>
                              </p:par>
                              <p:par>
                                <p:cTn id="64" presetID="10" presetClass="entr" presetSubtype="0"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par>
                          <p:cTn id="70" fill="hold">
                            <p:stCondLst>
                              <p:cond delay="1000"/>
                            </p:stCondLst>
                            <p:childTnLst>
                              <p:par>
                                <p:cTn id="71" presetID="22" presetClass="entr" presetSubtype="1"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up)">
                                      <p:cBhvr>
                                        <p:cTn id="73" dur="500"/>
                                        <p:tgtEl>
                                          <p:spTgt spid="23"/>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23"/>
                                        </p:tgtEl>
                                        <p:attrNameLst>
                                          <p:attrName>style.visibility</p:attrName>
                                        </p:attrNameLst>
                                      </p:cBhvr>
                                      <p:to>
                                        <p:strVal val="visible"/>
                                      </p:to>
                                    </p:set>
                                    <p:animEffect transition="in" filter="wipe(up)">
                                      <p:cBhvr>
                                        <p:cTn id="76" dur="500"/>
                                        <p:tgtEl>
                                          <p:spTgt spid="123"/>
                                        </p:tgtEl>
                                      </p:cBhvr>
                                    </p:animEffect>
                                  </p:childTnLst>
                                </p:cTn>
                              </p:par>
                              <p:par>
                                <p:cTn id="77" presetID="10"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171"/>
                                        </p:tgtEl>
                                        <p:attrNameLst>
                                          <p:attrName>style.visibility</p:attrName>
                                        </p:attrNameLst>
                                      </p:cBhvr>
                                      <p:to>
                                        <p:strVal val="visible"/>
                                      </p:to>
                                    </p:set>
                                    <p:animEffect transition="in" filter="fade">
                                      <p:cBhvr>
                                        <p:cTn id="85" dur="500"/>
                                        <p:tgtEl>
                                          <p:spTgt spid="17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500"/>
                                        <p:tgtEl>
                                          <p:spTgt spid="94"/>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住民税</a:t>
              </a:r>
            </a:p>
          </p:txBody>
        </p:sp>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5</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818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48208"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申し出ること）し、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確定申告</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6081549" y="3405887"/>
              <a:ext cx="1329210"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預かった税金を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都道府県</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市区町村</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05BAD"/>
                  </a:solidFill>
                  <a:latin typeface="HGPｺﾞｼｯｸE" panose="020B0900000000000000" pitchFamily="50" charset="-128"/>
                  <a:ea typeface="HGPｺﾞｼｯｸE" panose="020B0900000000000000" pitchFamily="50" charset="-128"/>
                </a:rPr>
                <a:t>税務署</a:t>
              </a:r>
              <a:endParaRPr lang="en-US" altLang="ja-JP" sz="20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216632" y="848728"/>
            <a:ext cx="2419252" cy="400110"/>
          </a:xfrm>
          <a:prstGeom prst="rect">
            <a:avLst/>
          </a:prstGeom>
          <a:noFill/>
        </p:spPr>
        <p:txBody>
          <a:bodyPr wrap="none" rtlCol="0">
            <a:spAutoFit/>
          </a:bodyPr>
          <a:lstStyle/>
          <a:p>
            <a:pPr>
              <a:spcBef>
                <a:spcPts val="0"/>
              </a:spcBef>
              <a:spcAft>
                <a:spcPts val="500"/>
              </a:spcAft>
            </a:pPr>
            <a:r>
              <a:rPr lang="ja-JP" altLang="en-US" sz="2000" dirty="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13712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par>
                                <p:cTn id="40" presetID="22" presetClass="entr" presetSubtype="1"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up)">
                                      <p:cBhvr>
                                        <p:cTn id="42" dur="500"/>
                                        <p:tgtEl>
                                          <p:spTgt spid="50"/>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8129211" y="1257363"/>
            <a:ext cx="830481" cy="94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23851" y="1129865"/>
            <a:ext cx="832036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20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20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a:t>
            </a:r>
            <a:r>
              <a:rPr kumimoji="1" lang="ja-JP" altLang="en-US" sz="200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rPr>
              <a:t>公共サービス</a:t>
            </a: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」や</a:t>
            </a:r>
            <a:endParaRPr lang="en-US" altLang="ja-JP" sz="2000" dirty="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a:t>
            </a:r>
            <a:r>
              <a:rPr kumimoji="1" lang="ja-JP" altLang="en-US" sz="200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rPr>
              <a:t>公共施設</a:t>
            </a: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」があります。</a:t>
            </a:r>
          </a:p>
        </p:txBody>
      </p:sp>
      <p:sp>
        <p:nvSpPr>
          <p:cNvPr id="12" name="四角形: 角を丸くする 11">
            <a:extLst>
              <a:ext uri="{FF2B5EF4-FFF2-40B4-BE49-F238E27FC236}">
                <a16:creationId xmlns:a16="http://schemas.microsoft.com/office/drawing/2014/main" id="{A9C44020-2D07-A284-EC2F-3FBC6676B96E}"/>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29" name="正方形/長方形 28">
            <a:extLst>
              <a:ext uri="{FF2B5EF4-FFF2-40B4-BE49-F238E27FC236}">
                <a16:creationId xmlns:a16="http://schemas.microsoft.com/office/drawing/2014/main" id="{0FC400A9-B3AB-5941-AAF0-1865A288A376}"/>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1" name="四角形: 角を丸くする 10">
            <a:extLst>
              <a:ext uri="{FF2B5EF4-FFF2-40B4-BE49-F238E27FC236}">
                <a16:creationId xmlns:a16="http://schemas.microsoft.com/office/drawing/2014/main" id="{F9F9F496-2535-A33A-1C85-54A3D80B4066}"/>
              </a:ext>
            </a:extLst>
          </p:cNvPr>
          <p:cNvSpPr/>
          <p:nvPr/>
        </p:nvSpPr>
        <p:spPr bwMode="auto">
          <a:xfrm>
            <a:off x="341184" y="2647308"/>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3" name="正方形/長方形 12">
            <a:extLst>
              <a:ext uri="{FF2B5EF4-FFF2-40B4-BE49-F238E27FC236}">
                <a16:creationId xmlns:a16="http://schemas.microsoft.com/office/drawing/2014/main" id="{0010F418-6D9E-9BE7-E9B0-CF5ED6C5679C}"/>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mn-ea"/>
              <a:ea typeface="+mn-ea"/>
              <a:cs typeface="+mn-cs"/>
            </a:endParaRPr>
          </a:p>
        </p:txBody>
      </p:sp>
      <p:grpSp>
        <p:nvGrpSpPr>
          <p:cNvPr id="6157" name="グループ化 6156">
            <a:extLst>
              <a:ext uri="{FF2B5EF4-FFF2-40B4-BE49-F238E27FC236}">
                <a16:creationId xmlns:a16="http://schemas.microsoft.com/office/drawing/2014/main" id="{18415396-4843-87EF-D8A2-56127A77D613}"/>
              </a:ext>
            </a:extLst>
          </p:cNvPr>
          <p:cNvGrpSpPr/>
          <p:nvPr/>
        </p:nvGrpSpPr>
        <p:grpSpPr>
          <a:xfrm>
            <a:off x="5923896" y="2739419"/>
            <a:ext cx="2447883" cy="547009"/>
            <a:chOff x="6132843" y="2713461"/>
            <a:chExt cx="2447883" cy="547009"/>
          </a:xfrm>
        </p:grpSpPr>
        <p:sp>
          <p:nvSpPr>
            <p:cNvPr id="6164" name="Rectangle 56"/>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6155" name="Text Box 23"/>
            <p:cNvSpPr txBox="1">
              <a:spLocks noChangeArrowheads="1"/>
            </p:cNvSpPr>
            <p:nvPr/>
          </p:nvSpPr>
          <p:spPr bwMode="auto">
            <a:xfrm>
              <a:off x="6132843" y="2741123"/>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6160" name="グループ化 6159">
            <a:extLst>
              <a:ext uri="{FF2B5EF4-FFF2-40B4-BE49-F238E27FC236}">
                <a16:creationId xmlns:a16="http://schemas.microsoft.com/office/drawing/2014/main" id="{AADA83D9-5EF8-BF38-6800-8C3151A6C433}"/>
              </a:ext>
            </a:extLst>
          </p:cNvPr>
          <p:cNvGrpSpPr/>
          <p:nvPr/>
        </p:nvGrpSpPr>
        <p:grpSpPr>
          <a:xfrm>
            <a:off x="541155" y="2812868"/>
            <a:ext cx="4901122" cy="672251"/>
            <a:chOff x="704970" y="2786910"/>
            <a:chExt cx="4591217" cy="672251"/>
          </a:xfrm>
        </p:grpSpPr>
        <p:sp>
          <p:nvSpPr>
            <p:cNvPr id="6178" name="Rectangle 45"/>
            <p:cNvSpPr>
              <a:spLocks noChangeArrowheads="1"/>
            </p:cNvSpPr>
            <p:nvPr/>
          </p:nvSpPr>
          <p:spPr bwMode="auto">
            <a:xfrm>
              <a:off x="2390020" y="2858227"/>
              <a:ext cx="2906167" cy="60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6153" name="Text Box 22"/>
            <p:cNvSpPr txBox="1">
              <a:spLocks noChangeArrowheads="1"/>
            </p:cNvSpPr>
            <p:nvPr/>
          </p:nvSpPr>
          <p:spPr bwMode="auto">
            <a:xfrm>
              <a:off x="704970" y="2786910"/>
              <a:ext cx="1850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 name="グループ化 1">
            <a:extLst>
              <a:ext uri="{FF2B5EF4-FFF2-40B4-BE49-F238E27FC236}">
                <a16:creationId xmlns:a16="http://schemas.microsoft.com/office/drawing/2014/main" id="{F7A7315C-47F6-7848-0A99-6BF882002004}"/>
              </a:ext>
            </a:extLst>
          </p:cNvPr>
          <p:cNvGrpSpPr/>
          <p:nvPr/>
        </p:nvGrpSpPr>
        <p:grpSpPr>
          <a:xfrm>
            <a:off x="1999361" y="3669522"/>
            <a:ext cx="1633433" cy="2301821"/>
            <a:chOff x="410416" y="3669522"/>
            <a:chExt cx="1633433" cy="2301821"/>
          </a:xfrm>
        </p:grpSpPr>
        <p:sp>
          <p:nvSpPr>
            <p:cNvPr id="6184" name="正方形/長方形 6183">
              <a:extLst>
                <a:ext uri="{FF2B5EF4-FFF2-40B4-BE49-F238E27FC236}">
                  <a16:creationId xmlns:a16="http://schemas.microsoft.com/office/drawing/2014/main" id="{FA8D1C75-1463-A880-D9EB-7699AF42F3FB}"/>
                </a:ext>
              </a:extLst>
            </p:cNvPr>
            <p:cNvSpPr/>
            <p:nvPr/>
          </p:nvSpPr>
          <p:spPr bwMode="auto">
            <a:xfrm>
              <a:off x="410416" y="4482915"/>
              <a:ext cx="1633433"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400" dirty="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400" b="1" dirty="0">
                  <a:latin typeface="HGPｺﾞｼｯｸM" panose="020B0600000000000000" pitchFamily="50" charset="-128"/>
                  <a:ea typeface="HGPｺﾞｼｯｸM" panose="020B0600000000000000" pitchFamily="50" charset="-128"/>
                </a:rPr>
                <a:t>6,002</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kumimoji="1" lang="ja-JP" altLang="en-US"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２</a:t>
              </a:r>
              <a:endParaRPr kumimoji="1" lang="ja-JP" altLang="en-US" sz="14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400" b="1" dirty="0">
                  <a:latin typeface="HGPｺﾞｼｯｸM" panose="020B0600000000000000" pitchFamily="50" charset="-128"/>
                  <a:ea typeface="HGPｺﾞｼｯｸM" panose="020B0600000000000000" pitchFamily="50" charset="-128"/>
                </a:rPr>
                <a:t>20,910</a:t>
              </a: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616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グループ化 5">
            <a:extLst>
              <a:ext uri="{FF2B5EF4-FFF2-40B4-BE49-F238E27FC236}">
                <a16:creationId xmlns:a16="http://schemas.microsoft.com/office/drawing/2014/main" id="{3C7801CA-FCAD-8E47-6743-D5D3051E8D04}"/>
              </a:ext>
            </a:extLst>
          </p:cNvPr>
          <p:cNvGrpSpPr/>
          <p:nvPr/>
        </p:nvGrpSpPr>
        <p:grpSpPr>
          <a:xfrm>
            <a:off x="3514101" y="3669522"/>
            <a:ext cx="1777830" cy="2357041"/>
            <a:chOff x="3514101" y="3669522"/>
            <a:chExt cx="1777830" cy="2357041"/>
          </a:xfrm>
        </p:grpSpPr>
        <p:sp>
          <p:nvSpPr>
            <p:cNvPr id="6185" name="正方形/長方形 6184">
              <a:extLst>
                <a:ext uri="{FF2B5EF4-FFF2-40B4-BE49-F238E27FC236}">
                  <a16:creationId xmlns:a16="http://schemas.microsoft.com/office/drawing/2014/main" id="{2FCE51A4-FDCA-70FC-EE01-DAC1FA9542FC}"/>
                </a:ext>
              </a:extLst>
            </p:cNvPr>
            <p:cNvSpPr/>
            <p:nvPr/>
          </p:nvSpPr>
          <p:spPr bwMode="auto">
            <a:xfrm>
              <a:off x="3514101" y="4452857"/>
              <a:ext cx="1777830"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1</a:t>
              </a:r>
              <a:r>
                <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7</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兆</a:t>
              </a:r>
              <a:r>
                <a:rPr kumimoji="1" lang="en-US" altLang="ja-JP" sz="1400" b="1" dirty="0">
                  <a:latin typeface="HGPｺﾞｼｯｸM" panose="020B0600000000000000" pitchFamily="50" charset="-128"/>
                  <a:ea typeface="HGPｺﾞｼｯｸM" panose="020B0600000000000000" pitchFamily="50" charset="-128"/>
                </a:rPr>
                <a:t>6,837</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lang="ja-JP" altLang="en-US" sz="1200" b="1" baseline="30000" dirty="0">
                  <a:latin typeface="HGPｺﾞｼｯｸM" panose="020B0600000000000000" pitchFamily="50" charset="-128"/>
                  <a:ea typeface="HGPｺﾞｼｯｸM" panose="020B0600000000000000" pitchFamily="50" charset="-128"/>
                </a:rPr>
                <a:t>３</a:t>
              </a:r>
              <a:endParaRPr kumimoji="1" lang="ja-JP" altLang="en-US" sz="14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400" b="1" dirty="0">
                  <a:latin typeface="HGPｺﾞｼｯｸM" panose="020B0600000000000000" pitchFamily="50" charset="-128"/>
                  <a:ea typeface="HGPｺﾞｼｯｸM" panose="020B0600000000000000" pitchFamily="50" charset="-128"/>
                </a:rPr>
                <a:t>141,530</a:t>
              </a: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6169"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グループ化 4">
            <a:extLst>
              <a:ext uri="{FF2B5EF4-FFF2-40B4-BE49-F238E27FC236}">
                <a16:creationId xmlns:a16="http://schemas.microsoft.com/office/drawing/2014/main" id="{F2F54D04-59C2-7F1A-BB61-42D6F6D2E162}"/>
              </a:ext>
            </a:extLst>
          </p:cNvPr>
          <p:cNvGrpSpPr/>
          <p:nvPr/>
        </p:nvGrpSpPr>
        <p:grpSpPr>
          <a:xfrm>
            <a:off x="427176" y="3669522"/>
            <a:ext cx="1633437" cy="2310765"/>
            <a:chOff x="1996375" y="3669522"/>
            <a:chExt cx="1633437" cy="2310765"/>
          </a:xfrm>
        </p:grpSpPr>
        <p:sp>
          <p:nvSpPr>
            <p:cNvPr id="6186" name="正方形/長方形 6185">
              <a:extLst>
                <a:ext uri="{FF2B5EF4-FFF2-40B4-BE49-F238E27FC236}">
                  <a16:creationId xmlns:a16="http://schemas.microsoft.com/office/drawing/2014/main" id="{B07155DD-FB65-224B-B91B-023A5219324B}"/>
                </a:ext>
              </a:extLst>
            </p:cNvPr>
            <p:cNvSpPr/>
            <p:nvPr/>
          </p:nvSpPr>
          <p:spPr bwMode="auto">
            <a:xfrm>
              <a:off x="1996375" y="4491859"/>
              <a:ext cx="1633437"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4,456</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kumimoji="1" lang="ja-JP" altLang="en-US"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１</a:t>
              </a:r>
              <a:endParaRPr kumimoji="1" lang="ja-JP" altLang="en-US" sz="14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400" b="1" dirty="0">
                  <a:latin typeface="HGPｺﾞｼｯｸM" panose="020B0600000000000000" pitchFamily="50" charset="-128"/>
                  <a:ea typeface="HGPｺﾞｼｯｸM" panose="020B0600000000000000" pitchFamily="50" charset="-128"/>
                </a:rPr>
                <a:t>43,792</a:t>
              </a:r>
              <a:r>
                <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58" name="Picture 50"/>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6">
            <a:extLst>
              <a:ext uri="{FF2B5EF4-FFF2-40B4-BE49-F238E27FC236}">
                <a16:creationId xmlns:a16="http://schemas.microsoft.com/office/drawing/2014/main" id="{6C9A8061-BB10-9DB0-3C15-C39BF0C102DD}"/>
              </a:ext>
            </a:extLst>
          </p:cNvPr>
          <p:cNvGrpSpPr/>
          <p:nvPr/>
        </p:nvGrpSpPr>
        <p:grpSpPr>
          <a:xfrm>
            <a:off x="5315808" y="3669522"/>
            <a:ext cx="2263717" cy="1813703"/>
            <a:chOff x="5315808" y="3669522"/>
            <a:chExt cx="2263717" cy="1813703"/>
          </a:xfrm>
        </p:grpSpPr>
        <p:sp>
          <p:nvSpPr>
            <p:cNvPr id="6188" name="正方形/長方形 6187">
              <a:extLst>
                <a:ext uri="{FF2B5EF4-FFF2-40B4-BE49-F238E27FC236}">
                  <a16:creationId xmlns:a16="http://schemas.microsoft.com/office/drawing/2014/main" id="{4422EE7B-58D4-F34E-A080-BA347A5C9CF1}"/>
                </a:ext>
              </a:extLst>
            </p:cNvPr>
            <p:cNvSpPr/>
            <p:nvPr/>
          </p:nvSpPr>
          <p:spPr bwMode="auto">
            <a:xfrm>
              <a:off x="5315808" y="4443499"/>
              <a:ext cx="2263717"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a:t>
              </a:r>
              <a:r>
                <a:rPr kumimoji="1" lang="ja-JP" altLang="en-US" sz="1200" dirty="0">
                  <a:solidFill>
                    <a:srgbClr val="005BAD"/>
                  </a:solidFill>
                  <a:latin typeface="HGP創英角ｺﾞｼｯｸUB" panose="020B0900000000000000" pitchFamily="50" charset="-128"/>
                  <a:ea typeface="HGP創英角ｺﾞｼｯｸUB" panose="020B0900000000000000" pitchFamily="50" charset="-128"/>
                </a:rPr>
                <a:t>７</a:t>
              </a:r>
              <a:r>
                <a:rPr kumimoji="1" lang="zh-TW"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400" b="1" dirty="0">
                  <a:latin typeface="HGPｺﾞｼｯｸM" panose="020B0600000000000000" pitchFamily="50" charset="-128"/>
                  <a:ea typeface="HGPｺﾞｼｯｸM" panose="020B0600000000000000" pitchFamily="50" charset="-128"/>
                </a:rPr>
                <a:t>6,721</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ja-JP" altLang="en-US" sz="1200" b="1" baseline="30000" dirty="0">
                  <a:solidFill>
                    <a:srgbClr val="000000"/>
                  </a:solidFill>
                  <a:latin typeface="HGPｺﾞｼｯｸM" panose="020B0600000000000000" pitchFamily="50" charset="-128"/>
                  <a:ea typeface="HGPｺﾞｼｯｸM" panose="020B0600000000000000" pitchFamily="50" charset="-128"/>
                </a:rPr>
                <a:t>４</a:t>
              </a:r>
              <a:endParaRPr kumimoji="1" lang="zh-TW" altLang="en-US" sz="14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59" name="Picture 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DAE833CE-A1A1-CE84-808B-4B45A49D6076}"/>
              </a:ext>
            </a:extLst>
          </p:cNvPr>
          <p:cNvGrpSpPr/>
          <p:nvPr/>
        </p:nvGrpSpPr>
        <p:grpSpPr>
          <a:xfrm>
            <a:off x="7188402" y="3669522"/>
            <a:ext cx="1549281" cy="2301821"/>
            <a:chOff x="7188402" y="3669522"/>
            <a:chExt cx="1549281" cy="2301821"/>
          </a:xfrm>
        </p:grpSpPr>
        <p:sp>
          <p:nvSpPr>
            <p:cNvPr id="6189" name="正方形/長方形 6188">
              <a:extLst>
                <a:ext uri="{FF2B5EF4-FFF2-40B4-BE49-F238E27FC236}">
                  <a16:creationId xmlns:a16="http://schemas.microsoft.com/office/drawing/2014/main" id="{3CEB7047-E49B-C7DB-C94A-2B9B4E368B45}"/>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73</a:t>
              </a:r>
              <a:r>
                <a:rPr kumimoji="1" lang="en-US" altLang="ja-JP" sz="1400" b="1" dirty="0">
                  <a:latin typeface="HGPｺﾞｼｯｸM" panose="020B0600000000000000" pitchFamily="50" charset="-128"/>
                  <a:ea typeface="HGPｺﾞｼｯｸM" panose="020B0600000000000000" pitchFamily="50" charset="-128"/>
                </a:rPr>
                <a:t>6</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zh-TW" sz="12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2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５</a:t>
              </a:r>
              <a:endParaRPr kumimoji="1" lang="ja-JP" altLang="en-US" sz="14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67"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直線コネクタ 16">
            <a:extLst>
              <a:ext uri="{FF2B5EF4-FFF2-40B4-BE49-F238E27FC236}">
                <a16:creationId xmlns:a16="http://schemas.microsoft.com/office/drawing/2014/main" id="{38C029BE-CF28-2CA7-8C46-43DFD7E2458D}"/>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5BB4B92F-84AF-4D17-DEAB-DA30BC4FBFDB}"/>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6151" name="直線コネクタ 6150">
            <a:extLst>
              <a:ext uri="{FF2B5EF4-FFF2-40B4-BE49-F238E27FC236}">
                <a16:creationId xmlns:a16="http://schemas.microsoft.com/office/drawing/2014/main" id="{157E2902-A67F-C96A-98AE-C1603D4343D9}"/>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3" name="スライド番号プレースホルダー 2">
            <a:extLst>
              <a:ext uri="{FF2B5EF4-FFF2-40B4-BE49-F238E27FC236}">
                <a16:creationId xmlns:a16="http://schemas.microsoft.com/office/drawing/2014/main" id="{F63FA8D0-6493-88C0-C475-BC0B86BC8DE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pPr>
                <a:defRPr/>
              </a:pPr>
              <a:t>6</a:t>
            </a:fld>
            <a:endParaRPr lang="en-US" altLang="ja-JP" dirty="0"/>
          </a:p>
        </p:txBody>
      </p:sp>
      <p:sp>
        <p:nvSpPr>
          <p:cNvPr id="6194" name="四角形: 角を丸くする 6193">
            <a:extLst>
              <a:ext uri="{FF2B5EF4-FFF2-40B4-BE49-F238E27FC236}">
                <a16:creationId xmlns:a16="http://schemas.microsoft.com/office/drawing/2014/main" id="{6C03400A-A1C6-5B6B-E574-2912CD497C52}"/>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6195" name="正方形/長方形 6194">
            <a:extLst>
              <a:ext uri="{FF2B5EF4-FFF2-40B4-BE49-F238E27FC236}">
                <a16:creationId xmlns:a16="http://schemas.microsoft.com/office/drawing/2014/main" id="{0B8F34F1-1991-A93C-469E-F9D8ABE3E76D}"/>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rgbClr val="FDC741"/>
                </a:solidFill>
                <a:latin typeface="+mn-ea"/>
              </a:rPr>
              <a:t>「税金」</a:t>
            </a:r>
            <a:r>
              <a:rPr lang="ja-JP" altLang="en-US" sz="2800" kern="0" spc="-1000" dirty="0">
                <a:solidFill>
                  <a:srgbClr val="FDC741"/>
                </a:solidFill>
                <a:latin typeface="+mn-ea"/>
              </a:rPr>
              <a:t>　</a:t>
            </a:r>
            <a:r>
              <a:rPr lang="ja-JP" altLang="en-US" sz="1710" dirty="0">
                <a:solidFill>
                  <a:schemeClr val="bg1"/>
                </a:solidFill>
                <a:latin typeface="+mn-ea"/>
              </a:rPr>
              <a:t>により賄われています。</a:t>
            </a:r>
            <a:endParaRPr lang="ja-JP" altLang="en-US" sz="2052" dirty="0">
              <a:solidFill>
                <a:schemeClr val="bg1"/>
              </a:solidFill>
              <a:latin typeface="+mn-ea"/>
            </a:endParaRPr>
          </a:p>
        </p:txBody>
      </p:sp>
      <p:grpSp>
        <p:nvGrpSpPr>
          <p:cNvPr id="9" name="グループ化 8">
            <a:extLst>
              <a:ext uri="{FF2B5EF4-FFF2-40B4-BE49-F238E27FC236}">
                <a16:creationId xmlns:a16="http://schemas.microsoft.com/office/drawing/2014/main" id="{28FE4AA5-5DAF-AE44-1530-91DC83955F52}"/>
              </a:ext>
            </a:extLst>
          </p:cNvPr>
          <p:cNvGrpSpPr/>
          <p:nvPr/>
        </p:nvGrpSpPr>
        <p:grpSpPr>
          <a:xfrm>
            <a:off x="418111" y="6305304"/>
            <a:ext cx="7405073" cy="511918"/>
            <a:chOff x="407658" y="6318359"/>
            <a:chExt cx="6551829" cy="348032"/>
          </a:xfrm>
        </p:grpSpPr>
        <p:sp>
          <p:nvSpPr>
            <p:cNvPr id="6235" name="角丸四角形 15">
              <a:extLst>
                <a:ext uri="{FF2B5EF4-FFF2-40B4-BE49-F238E27FC236}">
                  <a16:creationId xmlns:a16="http://schemas.microsoft.com/office/drawing/2014/main" id="{A8508A09-3A04-B980-C2E4-62A4BEA76F3D}"/>
                </a:ext>
              </a:extLst>
            </p:cNvPr>
            <p:cNvSpPr/>
            <p:nvPr/>
          </p:nvSpPr>
          <p:spPr>
            <a:xfrm>
              <a:off x="407658" y="6318359"/>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900" dirty="0">
                  <a:solidFill>
                    <a:schemeClr val="tx1"/>
                  </a:solidFill>
                  <a:latin typeface="+mn-ea"/>
                </a:rPr>
                <a:t>※</a:t>
              </a:r>
              <a:r>
                <a:rPr lang="ja-JP" altLang="en-US" sz="900" dirty="0">
                  <a:solidFill>
                    <a:schemeClr val="tx1"/>
                  </a:solidFill>
                  <a:latin typeface="+mn-ea"/>
                </a:rPr>
                <a:t>１・２　出所：総務省「令和７年版地方財政白書」　　　</a:t>
              </a:r>
              <a:endParaRPr lang="en-US" altLang="ja-JP" sz="900" dirty="0">
                <a:solidFill>
                  <a:schemeClr val="tx1"/>
                </a:solidFill>
                <a:latin typeface="+mn-ea"/>
              </a:endParaRPr>
            </a:p>
            <a:p>
              <a:pPr>
                <a:lnSpc>
                  <a:spcPct val="130000"/>
                </a:lnSpc>
              </a:pPr>
              <a:r>
                <a:rPr lang="en-US" altLang="ja-JP" sz="900" dirty="0">
                  <a:solidFill>
                    <a:schemeClr val="tx1"/>
                  </a:solidFill>
                  <a:latin typeface="+mn-ea"/>
                </a:rPr>
                <a:t>※</a:t>
              </a:r>
              <a:r>
                <a:rPr lang="ja-JP" altLang="en-US" sz="900" dirty="0">
                  <a:solidFill>
                    <a:schemeClr val="tx1"/>
                  </a:solidFill>
                  <a:latin typeface="+mn-ea"/>
                </a:rPr>
                <a:t>３　出所：厚生労働省「令和４（</a:t>
              </a:r>
              <a:r>
                <a:rPr lang="en-US" altLang="ja-JP" sz="900" dirty="0">
                  <a:solidFill>
                    <a:schemeClr val="tx1"/>
                  </a:solidFill>
                  <a:latin typeface="+mn-ea"/>
                </a:rPr>
                <a:t>2022</a:t>
              </a:r>
              <a:r>
                <a:rPr lang="ja-JP" altLang="en-US" sz="900" dirty="0">
                  <a:solidFill>
                    <a:schemeClr val="tx1"/>
                  </a:solidFill>
                  <a:latin typeface="+mn-ea"/>
                </a:rPr>
                <a:t>）年度国民医療費の概況」</a:t>
              </a:r>
            </a:p>
          </p:txBody>
        </p:sp>
        <p:sp>
          <p:nvSpPr>
            <p:cNvPr id="6236" name="角丸四角形 40">
              <a:extLst>
                <a:ext uri="{FF2B5EF4-FFF2-40B4-BE49-F238E27FC236}">
                  <a16:creationId xmlns:a16="http://schemas.microsoft.com/office/drawing/2014/main" id="{379B8E8D-FF91-5F8B-327C-DFA2FCB280E6}"/>
                </a:ext>
              </a:extLst>
            </p:cNvPr>
            <p:cNvSpPr/>
            <p:nvPr/>
          </p:nvSpPr>
          <p:spPr>
            <a:xfrm>
              <a:off x="3221207" y="6350628"/>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900" dirty="0">
                  <a:solidFill>
                    <a:schemeClr val="tx1"/>
                  </a:solidFill>
                  <a:latin typeface="+mn-ea"/>
                </a:rPr>
                <a:t>※</a:t>
              </a:r>
              <a:r>
                <a:rPr lang="ja-JP" altLang="en-US" sz="900" dirty="0">
                  <a:solidFill>
                    <a:schemeClr val="tx1"/>
                  </a:solidFill>
                  <a:latin typeface="+mn-ea"/>
                </a:rPr>
                <a:t>４・５　出所：財務省</a:t>
              </a:r>
              <a:r>
                <a:rPr lang="en-US" altLang="ja-JP" sz="900" dirty="0">
                  <a:solidFill>
                    <a:schemeClr val="tx1"/>
                  </a:solidFill>
                  <a:latin typeface="+mn-ea"/>
                </a:rPr>
                <a:t>｢</a:t>
              </a:r>
              <a:r>
                <a:rPr lang="ja-JP" altLang="en-US" sz="900" dirty="0">
                  <a:solidFill>
                    <a:schemeClr val="tx1"/>
                  </a:solidFill>
                  <a:latin typeface="+mn-ea"/>
                </a:rPr>
                <a:t>令和７年度予算及び財政投融資計画の説明（予算修正後）」　　　</a:t>
              </a:r>
            </a:p>
          </p:txBody>
        </p:sp>
      </p:gr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23851" y="692073"/>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2000" b="1" dirty="0">
                <a:solidFill>
                  <a:schemeClr val="tx1"/>
                </a:solidFill>
                <a:latin typeface="HGPｺﾞｼｯｸE" panose="020B0900000000000000" pitchFamily="50" charset="-128"/>
                <a:ea typeface="HGPｺﾞｼｯｸE" panose="020B0900000000000000" pitchFamily="50" charset="-128"/>
                <a:cs typeface="+mn-cs"/>
              </a:rPr>
              <a:t> </a:t>
            </a:r>
            <a:r>
              <a:rPr lang="ja-JP" altLang="en-US" sz="2000" b="1" dirty="0">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Tree>
    <p:extLst>
      <p:ext uri="{BB962C8B-B14F-4D97-AF65-F5344CB8AC3E}">
        <p14:creationId xmlns:p14="http://schemas.microsoft.com/office/powerpoint/2010/main" val="101285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94"/>
                                        </p:tgtEl>
                                        <p:attrNameLst>
                                          <p:attrName>style.visibility</p:attrName>
                                        </p:attrNameLst>
                                      </p:cBhvr>
                                      <p:to>
                                        <p:strVal val="visible"/>
                                      </p:to>
                                    </p:set>
                                    <p:animEffect transition="in" filter="fade">
                                      <p:cBhvr>
                                        <p:cTn id="24" dur="500"/>
                                        <p:tgtEl>
                                          <p:spTgt spid="619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95"/>
                                        </p:tgtEl>
                                        <p:attrNameLst>
                                          <p:attrName>style.visibility</p:attrName>
                                        </p:attrNameLst>
                                      </p:cBhvr>
                                      <p:to>
                                        <p:strVal val="visible"/>
                                      </p:to>
                                    </p:set>
                                    <p:animEffect transition="in" filter="fade">
                                      <p:cBhvr>
                                        <p:cTn id="27" dur="500"/>
                                        <p:tgtEl>
                                          <p:spTgt spid="6195"/>
                                        </p:tgtEl>
                                      </p:cBhvr>
                                    </p:animEffect>
                                  </p:childTnLst>
                                </p:cTn>
                              </p:par>
                              <p:par>
                                <p:cTn id="28" presetID="42" presetClass="entr" presetSubtype="0" fill="hold" nodeType="withEffect">
                                  <p:stCondLst>
                                    <p:cond delay="0"/>
                                  </p:stCondLst>
                                  <p:childTnLst>
                                    <p:set>
                                      <p:cBhvr>
                                        <p:cTn id="29" dur="1" fill="hold">
                                          <p:stCondLst>
                                            <p:cond delay="0"/>
                                          </p:stCondLst>
                                        </p:cTn>
                                        <p:tgtEl>
                                          <p:spTgt spid="6182"/>
                                        </p:tgtEl>
                                        <p:attrNameLst>
                                          <p:attrName>style.visibility</p:attrName>
                                        </p:attrNameLst>
                                      </p:cBhvr>
                                      <p:to>
                                        <p:strVal val="visible"/>
                                      </p:to>
                                    </p:set>
                                    <p:animEffect transition="in" filter="fade">
                                      <p:cBhvr>
                                        <p:cTn id="30" dur="600"/>
                                        <p:tgtEl>
                                          <p:spTgt spid="6182"/>
                                        </p:tgtEl>
                                      </p:cBhvr>
                                    </p:animEffect>
                                    <p:anim calcmode="lin" valueType="num">
                                      <p:cBhvr>
                                        <p:cTn id="31" dur="600" fill="hold"/>
                                        <p:tgtEl>
                                          <p:spTgt spid="6182"/>
                                        </p:tgtEl>
                                        <p:attrNameLst>
                                          <p:attrName>ppt_x</p:attrName>
                                        </p:attrNameLst>
                                      </p:cBhvr>
                                      <p:tavLst>
                                        <p:tav tm="0">
                                          <p:val>
                                            <p:strVal val="#ppt_x"/>
                                          </p:val>
                                        </p:tav>
                                        <p:tav tm="100000">
                                          <p:val>
                                            <p:strVal val="#ppt_x"/>
                                          </p:val>
                                        </p:tav>
                                      </p:tavLst>
                                    </p:anim>
                                    <p:anim calcmode="lin" valueType="num">
                                      <p:cBhvr>
                                        <p:cTn id="32" dur="600" fill="hold"/>
                                        <p:tgtEl>
                                          <p:spTgt spid="6182"/>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22" presetClass="entr" presetSubtype="8" fill="hold" nodeType="withEffect">
                                  <p:stCondLst>
                                    <p:cond delay="0"/>
                                  </p:stCondLst>
                                  <p:childTnLst>
                                    <p:set>
                                      <p:cBhvr>
                                        <p:cTn id="37" dur="1" fill="hold">
                                          <p:stCondLst>
                                            <p:cond delay="0"/>
                                          </p:stCondLst>
                                        </p:cTn>
                                        <p:tgtEl>
                                          <p:spTgt spid="6160"/>
                                        </p:tgtEl>
                                        <p:attrNameLst>
                                          <p:attrName>style.visibility</p:attrName>
                                        </p:attrNameLst>
                                      </p:cBhvr>
                                      <p:to>
                                        <p:strVal val="visible"/>
                                      </p:to>
                                    </p:set>
                                    <p:animEffect transition="in" filter="wipe(left)">
                                      <p:cBhvr>
                                        <p:cTn id="38" dur="1250"/>
                                        <p:tgtEl>
                                          <p:spTgt spid="6160"/>
                                        </p:tgtEl>
                                      </p:cBhvr>
                                    </p:animEffec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22" presetClass="entr" presetSubtype="8" fill="hold" nodeType="withEffect">
                                  <p:stCondLst>
                                    <p:cond delay="0"/>
                                  </p:stCondLst>
                                  <p:childTnLst>
                                    <p:set>
                                      <p:cBhvr>
                                        <p:cTn id="58" dur="1" fill="hold">
                                          <p:stCondLst>
                                            <p:cond delay="0"/>
                                          </p:stCondLst>
                                        </p:cTn>
                                        <p:tgtEl>
                                          <p:spTgt spid="6157"/>
                                        </p:tgtEl>
                                        <p:attrNameLst>
                                          <p:attrName>style.visibility</p:attrName>
                                        </p:attrNameLst>
                                      </p:cBhvr>
                                      <p:to>
                                        <p:strVal val="visible"/>
                                      </p:to>
                                    </p:set>
                                    <p:animEffect transition="in" filter="wipe(left)">
                                      <p:cBhvr>
                                        <p:cTn id="59" dur="900"/>
                                        <p:tgtEl>
                                          <p:spTgt spid="6157"/>
                                        </p:tgtEl>
                                      </p:cBhvr>
                                    </p:animEffect>
                                  </p:childTnLst>
                                </p:cTn>
                              </p:par>
                              <p:par>
                                <p:cTn id="60" presetID="10"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nodeType="withEffect">
                                  <p:stCondLst>
                                    <p:cond delay="0"/>
                                  </p:stCondLst>
                                  <p:childTnLst>
                                    <p:set>
                                      <p:cBhvr>
                                        <p:cTn id="64" dur="1" fill="hold">
                                          <p:stCondLst>
                                            <p:cond delay="0"/>
                                          </p:stCondLst>
                                        </p:cTn>
                                        <p:tgtEl>
                                          <p:spTgt spid="6151"/>
                                        </p:tgtEl>
                                        <p:attrNameLst>
                                          <p:attrName>style.visibility</p:attrName>
                                        </p:attrNameLst>
                                      </p:cBhvr>
                                      <p:to>
                                        <p:strVal val="visible"/>
                                      </p:to>
                                    </p:set>
                                    <p:animEffect transition="in" filter="fade">
                                      <p:cBhvr>
                                        <p:cTn id="65" dur="500"/>
                                        <p:tgtEl>
                                          <p:spTgt spid="6151"/>
                                        </p:tgtEl>
                                      </p:cBhvr>
                                    </p:animEffect>
                                  </p:childTnLst>
                                </p:cTn>
                              </p:par>
                              <p:par>
                                <p:cTn id="66" presetID="10"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10"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6194" grpId="0" animBg="1"/>
      <p:bldP spid="619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599238" y="1750457"/>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mn-ea"/>
                <a:ea typeface="+mn-ea"/>
              </a:rPr>
              <a:t>（全国平均）</a:t>
            </a:r>
          </a:p>
        </p:txBody>
      </p:sp>
      <p:grpSp>
        <p:nvGrpSpPr>
          <p:cNvPr id="12" name="グループ化 11">
            <a:extLst>
              <a:ext uri="{FF2B5EF4-FFF2-40B4-BE49-F238E27FC236}">
                <a16:creationId xmlns:a16="http://schemas.microsoft.com/office/drawing/2014/main" id="{19852D70-CA39-AEDD-BE06-06DCF8CA48E4}"/>
              </a:ext>
            </a:extLst>
          </p:cNvPr>
          <p:cNvGrpSpPr/>
          <p:nvPr/>
        </p:nvGrpSpPr>
        <p:grpSpPr>
          <a:xfrm>
            <a:off x="6074925" y="1738614"/>
            <a:ext cx="2247847" cy="3683156"/>
            <a:chOff x="6074925" y="1738614"/>
            <a:chExt cx="2247847" cy="3683156"/>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高校生</a:t>
              </a:r>
              <a:r>
                <a:rPr kumimoji="1" lang="ja-JP" altLang="en-US" sz="1600" dirty="0"/>
                <a:t>（全日制）</a:t>
              </a:r>
              <a:endParaRPr kumimoji="1" lang="ja-JP" altLang="en-US" sz="2000" dirty="0"/>
            </a:p>
          </p:txBody>
        </p:sp>
      </p:gr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ea typeface="+mn-ea"/>
              </a:rPr>
              <a:t>127,000</a:t>
            </a:r>
            <a:r>
              <a:rPr kumimoji="1" lang="zh-TW" altLang="en-US" sz="2000" spc="-30" dirty="0">
                <a:latin typeface="+mn-ea"/>
                <a:ea typeface="+mn-ea"/>
              </a:rPr>
              <a:t>円</a:t>
            </a:r>
            <a:endParaRPr kumimoji="1" lang="zh-TW" altLang="en-US" sz="2200" spc="-30" dirty="0">
              <a:latin typeface="+mn-ea"/>
              <a:ea typeface="+mn-ea"/>
            </a:endParaRP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rPr>
              <a:t>1,086,000</a:t>
            </a:r>
            <a:r>
              <a:rPr kumimoji="1" lang="zh-TW" altLang="en-US" sz="2000" spc="-30" dirty="0">
                <a:latin typeface="+mn-ea"/>
                <a:ea typeface="+mn-ea"/>
              </a:rPr>
              <a:t>円</a:t>
            </a:r>
            <a:endParaRPr kumimoji="1" lang="zh-TW" altLang="en-US" sz="2200" spc="-30" dirty="0">
              <a:latin typeface="+mn-ea"/>
              <a:ea typeface="+mn-ea"/>
            </a:endParaRP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rPr>
              <a:t>941,000</a:t>
            </a:r>
            <a:r>
              <a:rPr kumimoji="1" lang="zh-TW" altLang="en-US" sz="2000" spc="-30" dirty="0">
                <a:latin typeface="+mn-ea"/>
                <a:ea typeface="+mn-ea"/>
              </a:rPr>
              <a:t>円</a:t>
            </a:r>
            <a:endParaRPr kumimoji="1" lang="zh-TW" altLang="en-US" sz="2200" spc="-30" dirty="0">
              <a:latin typeface="+mn-ea"/>
              <a:ea typeface="+mn-ea"/>
            </a:endParaRPr>
          </a:p>
        </p:txBody>
      </p:sp>
      <p:sp>
        <p:nvSpPr>
          <p:cNvPr id="2" name="スライド番号プレースホルダー 1">
            <a:extLst>
              <a:ext uri="{FF2B5EF4-FFF2-40B4-BE49-F238E27FC236}">
                <a16:creationId xmlns:a16="http://schemas.microsoft.com/office/drawing/2014/main" id="{EFE7593F-59CC-D85E-7BC8-784CAE0A06E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7</a:t>
            </a:fld>
            <a:endParaRPr lang="en-US" altLang="ja-JP" dirty="0"/>
          </a:p>
        </p:txBody>
      </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021820" y="1025387"/>
            <a:ext cx="7207422" cy="400110"/>
          </a:xfrm>
          <a:prstGeom prst="rect">
            <a:avLst/>
          </a:prstGeom>
          <a:noFill/>
        </p:spPr>
        <p:txBody>
          <a:bodyPr wrap="none" rtlCol="0">
            <a:spAutoFit/>
          </a:bodyPr>
          <a:lstStyle/>
          <a:p>
            <a:r>
              <a:rPr lang="ja-JP" altLang="en-US" sz="2000" dirty="0">
                <a:latin typeface="HGPｺﾞｼｯｸE" panose="020B0900000000000000" pitchFamily="50" charset="-128"/>
                <a:ea typeface="HGPｺﾞｼｯｸE" panose="020B0900000000000000" pitchFamily="50" charset="-128"/>
              </a:rPr>
              <a:t>公立学校の児童・生徒１人当たりの公費負担教育費（令和４年度）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22" name="角丸四角形 31">
            <a:extLst>
              <a:ext uri="{FF2B5EF4-FFF2-40B4-BE49-F238E27FC236}">
                <a16:creationId xmlns:a16="http://schemas.microsoft.com/office/drawing/2014/main" id="{CAEAE36E-BD59-4979-8354-4AD2E636EAF6}"/>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５</a:t>
            </a:r>
            <a:r>
              <a:rPr lang="zh-TW" altLang="en-US" sz="855" dirty="0">
                <a:solidFill>
                  <a:schemeClr val="tx1"/>
                </a:solidFill>
              </a:rPr>
              <a:t>年度地方教育費調査（令和</a:t>
            </a:r>
            <a:r>
              <a:rPr lang="ja-JP" altLang="en-US" sz="855" dirty="0">
                <a:solidFill>
                  <a:schemeClr val="tx1"/>
                </a:solidFill>
              </a:rPr>
              <a:t>４</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grpSp>
        <p:nvGrpSpPr>
          <p:cNvPr id="13" name="グループ化 12">
            <a:extLst>
              <a:ext uri="{FF2B5EF4-FFF2-40B4-BE49-F238E27FC236}">
                <a16:creationId xmlns:a16="http://schemas.microsoft.com/office/drawing/2014/main" id="{DFB09643-E625-ADA7-E62A-F486E3EA9967}"/>
              </a:ext>
            </a:extLst>
          </p:cNvPr>
          <p:cNvGrpSpPr/>
          <p:nvPr/>
        </p:nvGrpSpPr>
        <p:grpSpPr>
          <a:xfrm>
            <a:off x="3521508" y="2121418"/>
            <a:ext cx="2247847" cy="3300330"/>
            <a:chOff x="3424782" y="2121440"/>
            <a:chExt cx="2247847" cy="3300330"/>
          </a:xfrm>
        </p:grpSpPr>
        <p:pic>
          <p:nvPicPr>
            <p:cNvPr id="14" name="図 13">
              <a:extLst>
                <a:ext uri="{FF2B5EF4-FFF2-40B4-BE49-F238E27FC236}">
                  <a16:creationId xmlns:a16="http://schemas.microsoft.com/office/drawing/2014/main" id="{2202103F-89B4-008A-5562-7A3081DC6BD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15" name="四角形: 角を丸くする 14">
              <a:extLst>
                <a:ext uri="{FF2B5EF4-FFF2-40B4-BE49-F238E27FC236}">
                  <a16:creationId xmlns:a16="http://schemas.microsoft.com/office/drawing/2014/main" id="{04239461-B25D-9AE1-D90E-2E1E63EFAF93}"/>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中学生</a:t>
              </a:r>
            </a:p>
          </p:txBody>
        </p:sp>
      </p:grpSp>
      <p:grpSp>
        <p:nvGrpSpPr>
          <p:cNvPr id="16" name="グループ化 15">
            <a:extLst>
              <a:ext uri="{FF2B5EF4-FFF2-40B4-BE49-F238E27FC236}">
                <a16:creationId xmlns:a16="http://schemas.microsoft.com/office/drawing/2014/main" id="{F6BC8CB2-440A-C01A-7F1E-9FB22C1B0DF5}"/>
              </a:ext>
            </a:extLst>
          </p:cNvPr>
          <p:cNvGrpSpPr/>
          <p:nvPr/>
        </p:nvGrpSpPr>
        <p:grpSpPr>
          <a:xfrm>
            <a:off x="960804" y="2843282"/>
            <a:ext cx="2247847" cy="2578466"/>
            <a:chOff x="774639" y="2843304"/>
            <a:chExt cx="2247847" cy="2578466"/>
          </a:xfrm>
        </p:grpSpPr>
        <p:pic>
          <p:nvPicPr>
            <p:cNvPr id="17" name="図 16">
              <a:extLst>
                <a:ext uri="{FF2B5EF4-FFF2-40B4-BE49-F238E27FC236}">
                  <a16:creationId xmlns:a16="http://schemas.microsoft.com/office/drawing/2014/main" id="{7E671476-05EA-589E-2109-962A5FE1B8F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18" name="四角形: 角を丸くする 17">
              <a:extLst>
                <a:ext uri="{FF2B5EF4-FFF2-40B4-BE49-F238E27FC236}">
                  <a16:creationId xmlns:a16="http://schemas.microsoft.com/office/drawing/2014/main" id="{8E1583CF-C49F-B134-47B6-2451CC7E3584}"/>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小学生</a:t>
              </a:r>
            </a:p>
          </p:txBody>
        </p:sp>
      </p:grpSp>
    </p:spTree>
    <p:custDataLst>
      <p:tags r:id="rId1"/>
    </p:custDataLst>
    <p:extLst>
      <p:ext uri="{BB962C8B-B14F-4D97-AF65-F5344CB8AC3E}">
        <p14:creationId xmlns:p14="http://schemas.microsoft.com/office/powerpoint/2010/main" val="29095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2" grpId="0"/>
      <p:bldP spid="39" grpId="0"/>
      <p:bldP spid="36"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sp>
        <p:nvSpPr>
          <p:cNvPr id="2" name="スライド番号プレースホルダー 1">
            <a:extLst>
              <a:ext uri="{FF2B5EF4-FFF2-40B4-BE49-F238E27FC236}">
                <a16:creationId xmlns:a16="http://schemas.microsoft.com/office/drawing/2014/main" id="{D4A80ADA-04A3-42BD-844C-870AC28CA7AE}"/>
              </a:ext>
            </a:extLst>
          </p:cNvPr>
          <p:cNvSpPr>
            <a:spLocks noGrp="1" noRot="1" noMove="1" noResize="1" noEditPoints="1" noAdjustHandles="1" noChangeArrowheads="1" noChangeShapeType="1"/>
          </p:cNvSpPr>
          <p:nvPr>
            <p:ph type="sldNum" sz="quarter" idx="12"/>
          </p:nvPr>
        </p:nvSpPr>
        <p:spPr/>
        <p:txBody>
          <a:bodyPr/>
          <a:lstStyle/>
          <a:p>
            <a:pPr>
              <a:defRPr/>
            </a:pPr>
            <a:fld id="{40E3B949-1179-4387-B307-F356BE6486A4}" type="slidenum">
              <a:rPr lang="en-US" altLang="ja-JP" smtClean="0"/>
              <a:pPr>
                <a:defRPr/>
              </a:pPr>
              <a:t>8</a:t>
            </a:fld>
            <a:endParaRPr lang="en-US" altLang="ja-JP" dirty="0"/>
          </a:p>
        </p:txBody>
      </p:sp>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dirty="0">
                <a:latin typeface="+mn-ea"/>
                <a:ea typeface="+mn-ea"/>
              </a:rPr>
              <a:t>学校など教育施設の建設や、</a:t>
            </a:r>
            <a:endParaRPr lang="en-US" altLang="ja-JP" sz="1300" dirty="0">
              <a:latin typeface="+mn-ea"/>
              <a:ea typeface="+mn-ea"/>
            </a:endParaRPr>
          </a:p>
          <a:p>
            <a:pPr algn="ctr"/>
            <a:r>
              <a:rPr lang="ja-JP" altLang="en-US" sz="1300" dirty="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dirty="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dirty="0">
                <a:latin typeface="+mn-ea"/>
                <a:ea typeface="+mn-ea"/>
              </a:rPr>
              <a:t>大会やコンクールなどが行われる</a:t>
            </a:r>
            <a:endParaRPr lang="en-US" altLang="ja-JP" sz="1300" dirty="0">
              <a:latin typeface="+mn-ea"/>
              <a:ea typeface="+mn-ea"/>
            </a:endParaRPr>
          </a:p>
          <a:p>
            <a:pPr algn="ctr"/>
            <a:r>
              <a:rPr lang="ja-JP" altLang="en-US" sz="1300" dirty="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dirty="0">
                <a:latin typeface="+mn-ea"/>
                <a:ea typeface="+mn-ea"/>
              </a:rPr>
              <a:t>学校へ安全に通うための</a:t>
            </a:r>
            <a:endParaRPr lang="en-US" altLang="ja-JP" sz="1300" dirty="0">
              <a:latin typeface="+mn-ea"/>
              <a:ea typeface="+mn-ea"/>
            </a:endParaRPr>
          </a:p>
          <a:p>
            <a:pPr algn="ctr"/>
            <a:r>
              <a:rPr lang="ja-JP" altLang="en-US" sz="1300" dirty="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dirty="0">
                <a:latin typeface="+mn-ea"/>
                <a:ea typeface="+mn-ea"/>
              </a:rPr>
              <a:t>安全な食品を作るための</a:t>
            </a:r>
            <a:endParaRPr lang="en-US" altLang="ja-JP" sz="1400" dirty="0">
              <a:latin typeface="+mn-ea"/>
              <a:ea typeface="+mn-ea"/>
            </a:endParaRPr>
          </a:p>
          <a:p>
            <a:pPr algn="ctr"/>
            <a:r>
              <a:rPr lang="ja-JP" altLang="en-US" sz="1400" dirty="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dirty="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dirty="0">
                <a:latin typeface="+mn-ea"/>
                <a:ea typeface="+mn-ea"/>
              </a:rPr>
              <a:t>安心な夜、日々の安全を</a:t>
            </a:r>
            <a:endParaRPr lang="en-US" altLang="ja-JP" sz="1400" dirty="0">
              <a:latin typeface="+mn-ea"/>
              <a:ea typeface="+mn-ea"/>
            </a:endParaRPr>
          </a:p>
          <a:p>
            <a:pPr algn="ctr"/>
            <a:r>
              <a:rPr lang="ja-JP" altLang="en-US" sz="1400" dirty="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769510" cy="821924"/>
            <a:chOff x="1824106" y="1238551"/>
            <a:chExt cx="159370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chemeClr val="lt1"/>
                </a:solidFill>
                <a:latin typeface="+mn-lt"/>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593706" cy="443711"/>
            </a:xfrm>
            <a:prstGeom prst="rect">
              <a:avLst/>
            </a:prstGeom>
            <a:noFill/>
          </p:spPr>
          <p:txBody>
            <a:bodyPr wrap="none" rtlCol="0">
              <a:spAutoFit/>
            </a:bodyPr>
            <a:lstStyle/>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いろんなところで税金が</a:t>
              </a:r>
              <a:endParaRPr lang="en-US" altLang="ja-JP" sz="11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115758" y="1458215"/>
            <a:ext cx="1672292" cy="821924"/>
            <a:chOff x="240030" y="1238551"/>
            <a:chExt cx="1548020"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chemeClr val="lt1"/>
                </a:solidFill>
                <a:latin typeface="+mn-lt"/>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508746" cy="625812"/>
            </a:xfrm>
            <a:prstGeom prst="rect">
              <a:avLst/>
            </a:prstGeom>
            <a:noFill/>
          </p:spPr>
          <p:txBody>
            <a:bodyPr wrap="none" rtlCol="0">
              <a:spAutoFit/>
            </a:bodyPr>
            <a:lstStyle/>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税金って本当に</a:t>
              </a:r>
              <a:endParaRPr lang="en-US" altLang="ja-JP" sz="11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わたしたちの生活には</a:t>
              </a:r>
              <a:endParaRPr lang="en-US" altLang="ja-JP" sz="11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240030" y="902886"/>
            <a:ext cx="3557384" cy="461665"/>
          </a:xfrm>
          <a:prstGeom prst="rect">
            <a:avLst/>
          </a:prstGeom>
          <a:noFill/>
        </p:spPr>
        <p:txBody>
          <a:bodyPr wrap="none" rtlCol="0">
            <a:spAutoFit/>
          </a:bodyPr>
          <a:lstStyle/>
          <a:p>
            <a:pP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わたしたちと税金の関わり</a:t>
            </a: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802009"/>
            <a:ext cx="9079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3600" dirty="0">
                <a:solidFill>
                  <a:prstClr val="black"/>
                </a:solidFill>
                <a:latin typeface="+mn-ea"/>
                <a:ea typeface="+mn-ea"/>
              </a:rPr>
              <a:t>納税の義務は</a:t>
            </a:r>
            <a:r>
              <a:rPr lang="ja-JP" altLang="en-US" sz="3600" dirty="0">
                <a:solidFill>
                  <a:srgbClr val="FF0000"/>
                </a:solidFill>
                <a:latin typeface="+mn-ea"/>
                <a:ea typeface="+mn-ea"/>
              </a:rPr>
              <a:t>憲法</a:t>
            </a:r>
            <a:r>
              <a:rPr lang="ja-JP" altLang="en-US" sz="3600" dirty="0">
                <a:solidFill>
                  <a:prstClr val="black"/>
                </a:solidFill>
                <a:latin typeface="+mn-ea"/>
                <a:ea typeface="+mn-ea"/>
              </a:rPr>
              <a:t>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dirty="0">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C12B9816-0444-75AD-BDA4-0F3379E409B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9</a:t>
            </a:fld>
            <a:endParaRPr lang="en-US" altLang="ja-JP" dirty="0"/>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18778" y="1635084"/>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spc="120" dirty="0">
                  <a:solidFill>
                    <a:schemeClr val="bg1"/>
                  </a:solidFill>
                  <a:latin typeface="+mn-ea"/>
                  <a:ea typeface="+mn-ea"/>
                </a:rPr>
                <a:t>日本国憲法</a:t>
              </a:r>
              <a:endParaRPr lang="en-US" altLang="ja-JP" sz="2000" spc="120" dirty="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spc="120" normalizeH="0" baseline="0" dirty="0">
                  <a:ln>
                    <a:noFill/>
                  </a:ln>
                  <a:solidFill>
                    <a:schemeClr val="bg1"/>
                  </a:solidFill>
                  <a:effectLst/>
                  <a:latin typeface="+mn-ea"/>
                  <a:ea typeface="+mn-ea"/>
                </a:rPr>
                <a:t>第</a:t>
              </a:r>
              <a:r>
                <a:rPr kumimoji="1" lang="ja-JP" altLang="en-US" sz="2000" b="0" i="0" u="none" strike="noStrike" cap="none" spc="120" normalizeH="0" baseline="0" dirty="0">
                  <a:ln>
                    <a:noFill/>
                  </a:ln>
                  <a:solidFill>
                    <a:schemeClr val="bg1"/>
                  </a:solidFill>
                  <a:effectLst/>
                  <a:latin typeface="+mn-ea"/>
                  <a:ea typeface="+mn-ea"/>
                </a:rPr>
                <a:t>３０</a:t>
              </a:r>
              <a:r>
                <a:rPr kumimoji="1" lang="ja-JP" altLang="en-US" b="0" i="0" u="none" strike="noStrike" cap="none" spc="120" normalizeH="0" baseline="0" dirty="0">
                  <a:ln>
                    <a:noFill/>
                  </a:ln>
                  <a:solidFill>
                    <a:schemeClr val="bg1"/>
                  </a:solidFill>
                  <a:effectLst/>
                  <a:latin typeface="+mn-ea"/>
                  <a:ea typeface="+mn-ea"/>
                </a:rPr>
                <a:t>条</a:t>
              </a:r>
              <a:endParaRPr kumimoji="1" lang="ja-JP" altLang="en-US" sz="2000" b="0" i="0" u="none" strike="noStrike" cap="none" spc="120" normalizeH="0" baseline="0" dirty="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543509" y="1735283"/>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dirty="0">
                <a:solidFill>
                  <a:srgbClr val="005BAD"/>
                </a:solidFill>
                <a:latin typeface="+mn-ea"/>
                <a:ea typeface="+mn-ea"/>
              </a:rPr>
              <a:t>国民は、法律の定めるところにより、納税の義務を</a:t>
            </a:r>
            <a:r>
              <a:rPr lang="ja-JP" altLang="en-US" sz="2000" dirty="0" err="1">
                <a:solidFill>
                  <a:srgbClr val="005BAD"/>
                </a:solidFill>
                <a:latin typeface="+mn-ea"/>
                <a:ea typeface="+mn-ea"/>
              </a:rPr>
              <a:t>負ふ</a:t>
            </a:r>
            <a:r>
              <a:rPr lang="ja-JP" altLang="en-US" sz="2000" dirty="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02898" y="2775775"/>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3857314" y="5445574"/>
            <a:ext cx="4858294" cy="639766"/>
          </a:xfrm>
          <a:prstGeom prst="rect">
            <a:avLst/>
          </a:prstGeom>
          <a:noFill/>
          <a:ln>
            <a:noFill/>
          </a:ln>
          <a:effectLst/>
        </p:spPr>
        <p:txBody>
          <a:bodyPr wrap="none" anchor="ctr"/>
          <a:lstStyle/>
          <a:p>
            <a:pPr algn="ctr">
              <a:spcBef>
                <a:spcPts val="0"/>
              </a:spcBef>
              <a:spcAft>
                <a:spcPts val="500"/>
              </a:spcAft>
            </a:pPr>
            <a:r>
              <a:rPr lang="ja-JP" altLang="en-US" sz="2800" dirty="0">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納税の義務を果たしてもらうためには、</a:t>
              </a:r>
              <a:endParaRPr lang="en-US" altLang="ja-JP" sz="2400" dirty="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国民の</a:t>
              </a:r>
              <a:r>
                <a:rPr lang="ja-JP" altLang="en-US" sz="2800" b="1" dirty="0">
                  <a:solidFill>
                    <a:srgbClr val="005BAD"/>
                  </a:solidFill>
                  <a:latin typeface="HGPｺﾞｼｯｸE" panose="020B0900000000000000" pitchFamily="50" charset="-128"/>
                  <a:ea typeface="HGPｺﾞｼｯｸE" panose="020B0900000000000000" pitchFamily="50" charset="-128"/>
                </a:rPr>
                <a:t>公平感（納得感）</a:t>
              </a:r>
              <a:r>
                <a:rPr lang="ja-JP" altLang="en-US" sz="2400" dirty="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24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公平感とは？？</a:t>
              </a:r>
              <a:endParaRPr lang="en-US" altLang="ja-JP" sz="2400" dirty="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240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600"/>
                                        <p:tgtEl>
                                          <p:spTgt spid="4"/>
                                        </p:tgtEl>
                                      </p:cBhvr>
                                    </p:animEffect>
                                    <p:anim calcmode="lin" valueType="num">
                                      <p:cBhvr>
                                        <p:cTn id="21" dur="600" fill="hold"/>
                                        <p:tgtEl>
                                          <p:spTgt spid="4"/>
                                        </p:tgtEl>
                                        <p:attrNameLst>
                                          <p:attrName>ppt_x</p:attrName>
                                        </p:attrNameLst>
                                      </p:cBhvr>
                                      <p:tavLst>
                                        <p:tav tm="0">
                                          <p:val>
                                            <p:strVal val="#ppt_x"/>
                                          </p:val>
                                        </p:tav>
                                        <p:tav tm="100000">
                                          <p:val>
                                            <p:strVal val="#ppt_x"/>
                                          </p:val>
                                        </p:tav>
                                      </p:tavLst>
                                    </p:anim>
                                    <p:anim calcmode="lin" valueType="num">
                                      <p:cBhvr>
                                        <p:cTn id="22" dur="6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600"/>
                            </p:stCondLst>
                            <p:childTnLst>
                              <p:par>
                                <p:cTn id="24" presetID="10"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75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600"/>
                                        <p:tgtEl>
                                          <p:spTgt spid="9"/>
                                        </p:tgtEl>
                                      </p:cBhvr>
                                    </p:animEffect>
                                    <p:anim calcmode="lin" valueType="num">
                                      <p:cBhvr>
                                        <p:cTn id="32" dur="600" fill="hold"/>
                                        <p:tgtEl>
                                          <p:spTgt spid="9"/>
                                        </p:tgtEl>
                                        <p:attrNameLst>
                                          <p:attrName>ppt_x</p:attrName>
                                        </p:attrNameLst>
                                      </p:cBhvr>
                                      <p:tavLst>
                                        <p:tav tm="0">
                                          <p:val>
                                            <p:strVal val="#ppt_x"/>
                                          </p:val>
                                        </p:tav>
                                        <p:tav tm="100000">
                                          <p:val>
                                            <p:strVal val="#ppt_x"/>
                                          </p:val>
                                        </p:tav>
                                      </p:tavLst>
                                    </p:anim>
                                    <p:anim calcmode="lin" valueType="num">
                                      <p:cBhvr>
                                        <p:cTn id="33" dur="6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600"/>
                            </p:stCondLst>
                            <p:childTnLst>
                              <p:par>
                                <p:cTn id="35" presetID="10"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1100"/>
                            </p:stCondLst>
                            <p:childTnLst>
                              <p:par>
                                <p:cTn id="39" presetID="32" presetClass="emph" presetSubtype="0" fill="hold" nodeType="afterEffect">
                                  <p:stCondLst>
                                    <p:cond delay="0"/>
                                  </p:stCondLst>
                                  <p:childTnLst>
                                    <p:animRot by="120000">
                                      <p:cBhvr>
                                        <p:cTn id="40" dur="50" fill="hold">
                                          <p:stCondLst>
                                            <p:cond delay="0"/>
                                          </p:stCondLst>
                                        </p:cTn>
                                        <p:tgtEl>
                                          <p:spTgt spid="9"/>
                                        </p:tgtEl>
                                        <p:attrNameLst>
                                          <p:attrName>r</p:attrName>
                                        </p:attrNameLst>
                                      </p:cBhvr>
                                    </p:animRot>
                                    <p:animRot by="-240000">
                                      <p:cBhvr>
                                        <p:cTn id="41" dur="100" fill="hold">
                                          <p:stCondLst>
                                            <p:cond delay="100"/>
                                          </p:stCondLst>
                                        </p:cTn>
                                        <p:tgtEl>
                                          <p:spTgt spid="9"/>
                                        </p:tgtEl>
                                        <p:attrNameLst>
                                          <p:attrName>r</p:attrName>
                                        </p:attrNameLst>
                                      </p:cBhvr>
                                    </p:animRot>
                                    <p:animRot by="240000">
                                      <p:cBhvr>
                                        <p:cTn id="42" dur="100" fill="hold">
                                          <p:stCondLst>
                                            <p:cond delay="200"/>
                                          </p:stCondLst>
                                        </p:cTn>
                                        <p:tgtEl>
                                          <p:spTgt spid="9"/>
                                        </p:tgtEl>
                                        <p:attrNameLst>
                                          <p:attrName>r</p:attrName>
                                        </p:attrNameLst>
                                      </p:cBhvr>
                                    </p:animRot>
                                    <p:animRot by="-240000">
                                      <p:cBhvr>
                                        <p:cTn id="43" dur="100" fill="hold">
                                          <p:stCondLst>
                                            <p:cond delay="300"/>
                                          </p:stCondLst>
                                        </p:cTn>
                                        <p:tgtEl>
                                          <p:spTgt spid="9"/>
                                        </p:tgtEl>
                                        <p:attrNameLst>
                                          <p:attrName>r</p:attrName>
                                        </p:attrNameLst>
                                      </p:cBhvr>
                                    </p:animRot>
                                    <p:animRot by="120000">
                                      <p:cBhvr>
                                        <p:cTn id="44" dur="100" fill="hold">
                                          <p:stCondLst>
                                            <p:cond delay="400"/>
                                          </p:stCondLst>
                                        </p:cTn>
                                        <p:tgtEl>
                                          <p:spTgt spid="9"/>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par>
                          <p:cTn id="50" fill="hold">
                            <p:stCondLst>
                              <p:cond delay="500"/>
                            </p:stCondLst>
                            <p:childTnLst>
                              <p:par>
                                <p:cTn id="51" presetID="26" presetClass="emph" presetSubtype="0" fill="hold" grpId="0" nodeType="afterEffect">
                                  <p:stCondLst>
                                    <p:cond delay="300"/>
                                  </p:stCondLst>
                                  <p:childTnLst>
                                    <p:animEffect transition="out" filter="fade">
                                      <p:cBhvr>
                                        <p:cTn id="52" dur="600" tmFilter="0, 0; .2, .5; .8, .5; 1, 0"/>
                                        <p:tgtEl>
                                          <p:spTgt spid="6"/>
                                        </p:tgtEl>
                                      </p:cBhvr>
                                    </p:animEffect>
                                    <p:animScale>
                                      <p:cBhvr>
                                        <p:cTn id="53"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2">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8">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9D49DD-EE94-43DA-8EB2-AF8E85744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D8AAD9-E590-4290-A363-413F466E722A}">
  <ds:schemaRefs>
    <ds:schemaRef ds:uri="http://www.w3.org/XML/1998/namespace"/>
    <ds:schemaRef ds:uri="http://purl.org/dc/elements/1.1/"/>
    <ds:schemaRef ds:uri="http://schemas.openxmlformats.org/package/2006/metadata/core-properties"/>
    <ds:schemaRef ds:uri="8fe4d1f7-9dac-473b-bde5-951e1cbc35f9"/>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04FB32A4-64E6-487D-B74B-5DA76832B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3149</Words>
  <Application>Microsoft Office PowerPoint</Application>
  <PresentationFormat>画面に合わせる (4:3)</PresentationFormat>
  <Paragraphs>531</Paragraphs>
  <Slides>25</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25</vt:i4>
      </vt:variant>
    </vt:vector>
  </HeadingPairs>
  <TitlesOfParts>
    <vt:vector size="32" baseType="lpstr">
      <vt:lpstr>HGPｺﾞｼｯｸM</vt:lpstr>
      <vt:lpstr>Arial</vt:lpstr>
      <vt:lpstr>HGPｺﾞｼｯｸE</vt:lpstr>
      <vt:lpstr>HGP創英角ｺﾞｼｯｸUB</vt:lpstr>
      <vt:lpstr>Wingdings</vt:lpstr>
      <vt:lpstr>ＭＳ Ｐゴシック</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2024-03-27T07:15:31Z</dcterms:created>
  <dcterms:modified xsi:type="dcterms:W3CDTF">2026-04-02T02:04:05Z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