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735750" cy="9866300"/>
  <p:embeddedFontLst>
    <p:embeddedFont>
      <p:font typeface="Noto Sans JP"/>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8B541D-D485-4ADD-8905-759A9F088481}">
  <a:tblStyle styleId="{8F8B541D-D485-4ADD-8905-759A9F08848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JP-bold.fntdata"/><Relationship Id="rId10" Type="http://schemas.openxmlformats.org/officeDocument/2006/relationships/slide" Target="slides/slide4.xml"/><Relationship Id="rId32" Type="http://schemas.openxmlformats.org/officeDocument/2006/relationships/font" Target="fonts/NotoSansJP-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3: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3: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1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1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2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2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2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9: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6287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パターン２</a:t>
            </a:r>
            <a:endParaRPr>
              <a:latin typeface="Noto Sans JP"/>
              <a:ea typeface="Noto Sans JP"/>
              <a:cs typeface="Noto Sans JP"/>
              <a:sym typeface="Noto Sans JP"/>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 </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24" name="Google Shape;24;p5"/>
          <p:cNvSpPr/>
          <p:nvPr/>
        </p:nvSpPr>
        <p:spPr>
          <a:xfrm>
            <a:off x="821050" y="2583500"/>
            <a:ext cx="2179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880750"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４軒とも同じ条件だから</a:t>
            </a:r>
            <a:r>
              <a:rPr lang="ja-JP" sz="1100">
                <a:solidFill>
                  <a:schemeClr val="dk1"/>
                </a:solidFill>
                <a:latin typeface="Noto Sans JP"/>
                <a:ea typeface="Noto Sans JP"/>
                <a:cs typeface="Noto Sans JP"/>
                <a:sym typeface="Noto Sans JP"/>
              </a:rPr>
              <a:t>､</a:t>
            </a:r>
            <a:endParaRPr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公平に負担すると…</a:t>
            </a:r>
            <a:endParaRPr sz="1100">
              <a:solidFill>
                <a:schemeClr val="dk1"/>
              </a:solidFill>
              <a:latin typeface="Noto Sans JP"/>
              <a:ea typeface="Noto Sans JP"/>
              <a:cs typeface="Noto Sans JP"/>
              <a:sym typeface="Noto Sans JP"/>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{8F8B541D-D485-4ADD-8905-759A9F088481}</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sz="14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家族</a:t>
                      </a:r>
                      <a:endParaRPr b="1">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所得金額</a:t>
                      </a:r>
                      <a:endParaRPr b="1" sz="11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使用回数</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負担金額</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所得金額によって</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負担する金額を変えてみよう</a:t>
            </a:r>
            <a:endParaRPr>
              <a:latin typeface="Noto Sans JP"/>
              <a:ea typeface="Noto Sans JP"/>
              <a:cs typeface="Noto Sans JP"/>
              <a:sym typeface="Noto Sans JP"/>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が異なる場合</a:t>
            </a:r>
            <a:endParaRPr b="1">
              <a:latin typeface="Noto Sans JP"/>
              <a:ea typeface="Noto Sans JP"/>
              <a:cs typeface="Noto Sans JP"/>
              <a:sym typeface="Noto Sans JP"/>
            </a:endParaRPr>
          </a:p>
        </p:txBody>
      </p:sp>
      <p:grpSp>
        <p:nvGrpSpPr>
          <p:cNvPr id="34" name="Google Shape;34;p5"/>
          <p:cNvGrpSpPr/>
          <p:nvPr/>
        </p:nvGrpSpPr>
        <p:grpSpPr>
          <a:xfrm>
            <a:off x="727310" y="5444694"/>
            <a:ext cx="2220900" cy="1141426"/>
            <a:chOff x="608967" y="5456726"/>
            <a:chExt cx="2220900" cy="1141426"/>
          </a:xfrm>
        </p:grpSpPr>
        <p:pic>
          <p:nvPicPr>
            <p:cNvPr id="35" name="Google Shape;35;p5"/>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44173" y="5977219"/>
              <a:ext cx="652800" cy="5232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メタバ</a:t>
              </a:r>
              <a:endParaRPr sz="1400">
                <a:solidFill>
                  <a:srgbClr val="EBFFFC"/>
                </a:solidFill>
                <a:latin typeface="Noto Sans JP"/>
                <a:ea typeface="Noto Sans JP"/>
                <a:cs typeface="Noto Sans JP"/>
                <a:sym typeface="Noto Sans JP"/>
              </a:endParaRPr>
            </a:p>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タウン</a:t>
              </a:r>
              <a:endParaRPr>
                <a:latin typeface="Noto Sans JP"/>
                <a:ea typeface="Noto Sans JP"/>
                <a:cs typeface="Noto Sans JP"/>
                <a:sym typeface="Noto Sans JP"/>
              </a:endParaRPr>
            </a:p>
          </p:txBody>
        </p:sp>
      </p:grpSp>
      <p:sp>
        <p:nvSpPr>
          <p:cNvPr id="38" name="Google Shape;38;p5"/>
          <p:cNvSpPr/>
          <p:nvPr/>
        </p:nvSpPr>
        <p:spPr>
          <a:xfrm>
            <a:off x="3928375" y="1257125"/>
            <a:ext cx="1628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{8F8B541D-D485-4ADD-8905-759A9F088481}</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000000"/>
              </a:solidFill>
              <a:latin typeface="Noto Sans JP"/>
              <a:ea typeface="Noto Sans JP"/>
              <a:cs typeface="Noto Sans JP"/>
              <a:sym typeface="Noto Sans JP"/>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Noto Sans JP"/>
                <a:ea typeface="Noto Sans JP"/>
                <a:cs typeface="Noto Sans JP"/>
                <a:sym typeface="Noto Sans JP"/>
              </a:defRPr>
            </a:lvl1pPr>
            <a:lvl2pPr indent="0" lvl="1" marL="0" marR="0" rtl="0" algn="ctr">
              <a:spcBef>
                <a:spcPts val="0"/>
              </a:spcBef>
              <a:buNone/>
              <a:defRPr b="1" sz="1200">
                <a:solidFill>
                  <a:schemeClr val="dk1"/>
                </a:solidFill>
                <a:latin typeface="Noto Sans JP"/>
                <a:ea typeface="Noto Sans JP"/>
                <a:cs typeface="Noto Sans JP"/>
                <a:sym typeface="Noto Sans JP"/>
              </a:defRPr>
            </a:lvl2pPr>
            <a:lvl3pPr indent="0" lvl="2" marL="0" marR="0" rtl="0" algn="ctr">
              <a:spcBef>
                <a:spcPts val="0"/>
              </a:spcBef>
              <a:buNone/>
              <a:defRPr b="1" sz="1200">
                <a:solidFill>
                  <a:schemeClr val="dk1"/>
                </a:solidFill>
                <a:latin typeface="Noto Sans JP"/>
                <a:ea typeface="Noto Sans JP"/>
                <a:cs typeface="Noto Sans JP"/>
                <a:sym typeface="Noto Sans JP"/>
              </a:defRPr>
            </a:lvl3pPr>
            <a:lvl4pPr indent="0" lvl="3" marL="0" marR="0" rtl="0" algn="ctr">
              <a:spcBef>
                <a:spcPts val="0"/>
              </a:spcBef>
              <a:buNone/>
              <a:defRPr b="1" sz="1200">
                <a:solidFill>
                  <a:schemeClr val="dk1"/>
                </a:solidFill>
                <a:latin typeface="Noto Sans JP"/>
                <a:ea typeface="Noto Sans JP"/>
                <a:cs typeface="Noto Sans JP"/>
                <a:sym typeface="Noto Sans JP"/>
              </a:defRPr>
            </a:lvl4pPr>
            <a:lvl5pPr indent="0" lvl="4" marL="0" marR="0" rtl="0" algn="ctr">
              <a:spcBef>
                <a:spcPts val="0"/>
              </a:spcBef>
              <a:buNone/>
              <a:defRPr b="1" sz="1200">
                <a:solidFill>
                  <a:schemeClr val="dk1"/>
                </a:solidFill>
                <a:latin typeface="Noto Sans JP"/>
                <a:ea typeface="Noto Sans JP"/>
                <a:cs typeface="Noto Sans JP"/>
                <a:sym typeface="Noto Sans JP"/>
              </a:defRPr>
            </a:lvl5pPr>
            <a:lvl6pPr indent="0" lvl="5" marL="0" marR="0" rtl="0" algn="ctr">
              <a:spcBef>
                <a:spcPts val="0"/>
              </a:spcBef>
              <a:buNone/>
              <a:defRPr b="1" sz="1200">
                <a:solidFill>
                  <a:schemeClr val="dk1"/>
                </a:solidFill>
                <a:latin typeface="Noto Sans JP"/>
                <a:ea typeface="Noto Sans JP"/>
                <a:cs typeface="Noto Sans JP"/>
                <a:sym typeface="Noto Sans JP"/>
              </a:defRPr>
            </a:lvl6pPr>
            <a:lvl7pPr indent="0" lvl="6" marL="0" marR="0" rtl="0" algn="ctr">
              <a:spcBef>
                <a:spcPts val="0"/>
              </a:spcBef>
              <a:buNone/>
              <a:defRPr b="1" sz="1200">
                <a:solidFill>
                  <a:schemeClr val="dk1"/>
                </a:solidFill>
                <a:latin typeface="Noto Sans JP"/>
                <a:ea typeface="Noto Sans JP"/>
                <a:cs typeface="Noto Sans JP"/>
                <a:sym typeface="Noto Sans JP"/>
              </a:defRPr>
            </a:lvl7pPr>
            <a:lvl8pPr indent="0" lvl="7" marL="0" marR="0" rtl="0" algn="ctr">
              <a:spcBef>
                <a:spcPts val="0"/>
              </a:spcBef>
              <a:buNone/>
              <a:defRPr b="1" sz="1200">
                <a:solidFill>
                  <a:schemeClr val="dk1"/>
                </a:solidFill>
                <a:latin typeface="Noto Sans JP"/>
                <a:ea typeface="Noto Sans JP"/>
                <a:cs typeface="Noto Sans JP"/>
                <a:sym typeface="Noto Sans JP"/>
              </a:defRPr>
            </a:lvl8pPr>
            <a:lvl9pPr indent="0" lvl="8" marL="0" marR="0" rtl="0" algn="ctr">
              <a:spcBef>
                <a:spcPts val="0"/>
              </a:spcBef>
              <a:buNone/>
              <a:defRPr b="1" sz="1200">
                <a:solidFill>
                  <a:schemeClr val="dk1"/>
                </a:solidFill>
                <a:latin typeface="Noto Sans JP"/>
                <a:ea typeface="Noto Sans JP"/>
                <a:cs typeface="Noto Sans JP"/>
                <a:sym typeface="Noto Sans JP"/>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前提条件</a:t>
            </a:r>
            <a:endParaRPr>
              <a:latin typeface="Noto Sans JP"/>
              <a:ea typeface="Noto Sans JP"/>
              <a:cs typeface="Noto Sans JP"/>
              <a:sym typeface="Noto Sans JP"/>
            </a:endParaRPr>
          </a:p>
        </p:txBody>
      </p:sp>
      <p:sp>
        <p:nvSpPr>
          <p:cNvPr id="45" name="Google Shape;45;p6"/>
          <p:cNvSpPr/>
          <p:nvPr/>
        </p:nvSpPr>
        <p:spPr>
          <a:xfrm>
            <a:off x="323850" y="3614850"/>
            <a:ext cx="313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パターン３　※グループ発表あり</a:t>
            </a:r>
            <a:endParaRPr>
              <a:latin typeface="Noto Sans JP"/>
              <a:ea typeface="Noto Sans JP"/>
              <a:cs typeface="Noto Sans JP"/>
              <a:sym typeface="Noto Sans JP"/>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47" name="Google Shape;47;p6"/>
          <p:cNvSpPr/>
          <p:nvPr/>
        </p:nvSpPr>
        <p:spPr>
          <a:xfrm>
            <a:off x="811525"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9" name="Google Shape;49;p6"/>
          <p:cNvSpPr/>
          <p:nvPr/>
        </p:nvSpPr>
        <p:spPr>
          <a:xfrm>
            <a:off x="3879943" y="1541750"/>
            <a:ext cx="2003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４軒とも同じ条件だから、</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公平に負担すると…</a:t>
            </a:r>
            <a:endParaRPr sz="1100">
              <a:solidFill>
                <a:schemeClr val="dk1"/>
              </a:solidFill>
              <a:latin typeface="Noto Sans JP"/>
              <a:ea typeface="Noto Sans JP"/>
              <a:cs typeface="Noto Sans JP"/>
              <a:sym typeface="Noto Sans JP"/>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{8F8B541D-D485-4ADD-8905-759A9F088481}</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sz="105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所得金額</a:t>
                      </a:r>
                      <a:endParaRPr b="1"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月20回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50" y="5376925"/>
            <a:ext cx="28197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いくつかの負担方法を組み合わせる</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方法も考えてみよう！</a:t>
            </a:r>
            <a:endParaRPr>
              <a:latin typeface="Noto Sans JP"/>
              <a:ea typeface="Noto Sans JP"/>
              <a:cs typeface="Noto Sans JP"/>
              <a:sym typeface="Noto Sans JP"/>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と</a:t>
            </a:r>
            <a:endParaRPr b="1" sz="16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橋の使用回数が異なる場合</a:t>
            </a:r>
            <a:endParaRPr b="1">
              <a:latin typeface="Noto Sans JP"/>
              <a:ea typeface="Noto Sans JP"/>
              <a:cs typeface="Noto Sans JP"/>
              <a:sym typeface="Noto Sans JP"/>
            </a:endParaRPr>
          </a:p>
        </p:txBody>
      </p:sp>
      <p:sp>
        <p:nvSpPr>
          <p:cNvPr id="57" name="Google Shape;57;p6"/>
          <p:cNvSpPr/>
          <p:nvPr/>
        </p:nvSpPr>
        <p:spPr>
          <a:xfrm>
            <a:off x="3928375" y="1257125"/>
            <a:ext cx="1731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sp>
        <p:nvSpPr>
          <p:cNvPr id="58" name="Google Shape;58;p6"/>
          <p:cNvSpPr/>
          <p:nvPr/>
        </p:nvSpPr>
        <p:spPr>
          <a:xfrm>
            <a:off x="323650" y="4576475"/>
            <a:ext cx="27528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※グループの意見を集約し、「負担金額」</a:t>
            </a:r>
            <a:endParaRPr b="1" sz="105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　</a:t>
            </a:r>
            <a:r>
              <a:rPr b="1" lang="ja-JP" sz="1050">
                <a:solidFill>
                  <a:srgbClr val="005BAD"/>
                </a:solidFill>
                <a:latin typeface="Noto Sans JP"/>
                <a:ea typeface="Noto Sans JP"/>
                <a:cs typeface="Noto Sans JP"/>
                <a:sym typeface="Noto Sans JP"/>
              </a:rPr>
              <a:t>を記入しましょう！</a:t>
            </a:r>
            <a:endParaRPr b="1">
              <a:latin typeface="Noto Sans JP"/>
              <a:ea typeface="Noto Sans JP"/>
              <a:cs typeface="Noto Sans JP"/>
              <a:sym typeface="Noto Sans JP"/>
            </a:endParaRPr>
          </a:p>
        </p:txBody>
      </p:sp>
      <p:sp>
        <p:nvSpPr>
          <p:cNvPr id="59" name="Google Shape;59;p6"/>
          <p:cNvSpPr/>
          <p:nvPr/>
        </p:nvSpPr>
        <p:spPr>
          <a:xfrm>
            <a:off x="6940625" y="3944300"/>
            <a:ext cx="2003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※グループでは、どの要素をどれくらい重要視しますか？下の図のどの辺りに位置するか★を動かしてみましょう！</a:t>
            </a:r>
            <a:endParaRPr>
              <a:latin typeface="Noto Sans JP"/>
              <a:ea typeface="Noto Sans JP"/>
              <a:cs typeface="Noto Sans JP"/>
              <a:sym typeface="Noto Sans JP"/>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所得金額</a:t>
            </a:r>
            <a:endParaRPr>
              <a:latin typeface="Noto Sans JP"/>
              <a:ea typeface="Noto Sans JP"/>
              <a:cs typeface="Noto Sans JP"/>
              <a:sym typeface="Noto Sans JP"/>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使用回数</a:t>
            </a:r>
            <a:endParaRPr>
              <a:latin typeface="Noto Sans JP"/>
              <a:ea typeface="Noto Sans JP"/>
              <a:cs typeface="Noto Sans JP"/>
              <a:sym typeface="Noto Sans JP"/>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その他の要素</a:t>
            </a:r>
            <a:endParaRPr>
              <a:latin typeface="Noto Sans JP"/>
              <a:ea typeface="Noto Sans JP"/>
              <a:cs typeface="Noto Sans JP"/>
              <a:sym typeface="Noto Sans JP"/>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70" name="Google Shape;70;p6"/>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FFC000"/>
              </a:solidFill>
              <a:latin typeface="Noto Sans JP"/>
              <a:ea typeface="Noto Sans JP"/>
              <a:cs typeface="Noto Sans JP"/>
              <a:sym typeface="Noto Sans JP"/>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{8F8B541D-D485-4ADD-8905-759A9F088481}</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2"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ta.go.jp/taxes/kids/oyo/page08.htm" TargetMode="External"/><Relationship Id="rId4"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39.png"/><Relationship Id="rId7" Type="http://schemas.openxmlformats.org/officeDocument/2006/relationships/image" Target="../media/image50.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8.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1.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sVKTluQsCEs" TargetMode="Externa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1.png"/><Relationship Id="rId4" Type="http://schemas.openxmlformats.org/officeDocument/2006/relationships/image" Target="../media/image67.png"/><Relationship Id="rId5" Type="http://schemas.openxmlformats.org/officeDocument/2006/relationships/hyperlink" Target="https://www.pref.kagoshima.j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1.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5.png"/><Relationship Id="rId4" Type="http://schemas.openxmlformats.org/officeDocument/2006/relationships/image" Target="../media/image65.png"/><Relationship Id="rId5" Type="http://schemas.openxmlformats.org/officeDocument/2006/relationships/image" Target="../media/image64.png"/><Relationship Id="rId6" Type="http://schemas.openxmlformats.org/officeDocument/2006/relationships/hyperlink" Target="https://www.nta.go.jp/taxes/kids/index.htm" TargetMode="External"/><Relationship Id="rId7"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5.png"/><Relationship Id="rId11" Type="http://schemas.openxmlformats.org/officeDocument/2006/relationships/image" Target="../media/image14.png"/><Relationship Id="rId10" Type="http://schemas.openxmlformats.org/officeDocument/2006/relationships/image" Target="../media/image8.png"/><Relationship Id="rId12" Type="http://schemas.openxmlformats.org/officeDocument/2006/relationships/image" Target="../media/image21.png"/><Relationship Id="rId9"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5.png"/><Relationship Id="rId11" Type="http://schemas.openxmlformats.org/officeDocument/2006/relationships/image" Target="../media/image16.png"/><Relationship Id="rId10" Type="http://schemas.openxmlformats.org/officeDocument/2006/relationships/image" Target="../media/image43.png"/><Relationship Id="rId9"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54.png"/><Relationship Id="rId5" Type="http://schemas.openxmlformats.org/officeDocument/2006/relationships/image" Target="../media/image42.png"/><Relationship Id="rId6" Type="http://schemas.openxmlformats.org/officeDocument/2006/relationships/image" Target="../media/image37.png"/><Relationship Id="rId7" Type="http://schemas.openxmlformats.org/officeDocument/2006/relationships/image" Target="../media/image46.png"/><Relationship Id="rId8"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31.pn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5350325" y="6084525"/>
            <a:ext cx="3580200" cy="3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550" u="none" cap="none" strike="noStrike">
                <a:solidFill>
                  <a:srgbClr val="005BAD"/>
                </a:solidFill>
                <a:latin typeface="Noto Sans JP"/>
                <a:ea typeface="Noto Sans JP"/>
                <a:cs typeface="Noto Sans JP"/>
                <a:sym typeface="Noto Sans JP"/>
              </a:rPr>
              <a:t>令和８年度版 中学生用租税教育教材</a:t>
            </a:r>
            <a:endParaRPr>
              <a:latin typeface="Noto Sans JP"/>
              <a:ea typeface="Noto Sans JP"/>
              <a:cs typeface="Noto Sans JP"/>
              <a:sym typeface="Noto Sans JP"/>
            </a:endParaRPr>
          </a:p>
        </p:txBody>
      </p:sp>
      <p:sp>
        <p:nvSpPr>
          <p:cNvPr id="78" name="Google Shape;78;p8"/>
          <p:cNvSpPr txBox="1"/>
          <p:nvPr/>
        </p:nvSpPr>
        <p:spPr>
          <a:xfrm>
            <a:off x="5359463" y="6374077"/>
            <a:ext cx="3235897" cy="3308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1550">
                <a:solidFill>
                  <a:srgbClr val="005BAD"/>
                </a:solidFill>
                <a:latin typeface="Noto Sans JP"/>
                <a:ea typeface="Noto Sans JP"/>
                <a:cs typeface="Noto Sans JP"/>
                <a:sym typeface="Noto Sans JP"/>
              </a:rPr>
              <a:t>鹿児島</a:t>
            </a:r>
            <a:r>
              <a:rPr lang="ja-JP" sz="1550">
                <a:solidFill>
                  <a:srgbClr val="005BAD"/>
                </a:solidFill>
                <a:latin typeface="Noto Sans JP"/>
                <a:ea typeface="Noto Sans JP"/>
                <a:cs typeface="Noto Sans JP"/>
                <a:sym typeface="Noto Sans JP"/>
              </a:rPr>
              <a:t>県租税教育推進協議会</a:t>
            </a:r>
            <a:endParaRPr sz="1550">
              <a:solidFill>
                <a:srgbClr val="005BAD"/>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17" name="Google Shape;417;p1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8" name="Google Shape;418;p1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9" name="Google Shape;419;p1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0" name="Google Shape;420;p1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1" name="Google Shape;421;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27" name="Google Shape;427;p1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8" name="Google Shape;428;p1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9" name="Google Shape;429;p1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0" name="Google Shape;430;p1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1" name="Google Shape;431;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32" name="Google Shape;432;p18"/>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19"/>
          <p:cNvPicPr preferRelativeResize="0"/>
          <p:nvPr/>
        </p:nvPicPr>
        <p:blipFill rotWithShape="1">
          <a:blip r:embed="rId3">
            <a:alphaModFix/>
          </a:blip>
          <a:srcRect b="0" l="0" r="0" t="0"/>
          <a:stretch/>
        </p:blipFill>
        <p:spPr>
          <a:xfrm>
            <a:off x="7867831" y="1094283"/>
            <a:ext cx="929017" cy="1052777"/>
          </a:xfrm>
          <a:prstGeom prst="rect">
            <a:avLst/>
          </a:prstGeom>
          <a:noFill/>
          <a:ln>
            <a:noFill/>
          </a:ln>
        </p:spPr>
      </p:pic>
      <p:sp>
        <p:nvSpPr>
          <p:cNvPr id="439" name="Google Shape;439;p19"/>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19"/>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19"/>
          <p:cNvSpPr/>
          <p:nvPr/>
        </p:nvSpPr>
        <p:spPr>
          <a:xfrm>
            <a:off x="181661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19"/>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9"/>
          <p:cNvSpPr/>
          <p:nvPr/>
        </p:nvSpPr>
        <p:spPr>
          <a:xfrm>
            <a:off x="1810262" y="2637641"/>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44" name="Google Shape;444;p19"/>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9"/>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9"/>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19"/>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19"/>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19"/>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19"/>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19"/>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2" name="Google Shape;452;p19"/>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3" name="Google Shape;453;p19"/>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54" name="Google Shape;454;p19"/>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5" name="Google Shape;455;p19"/>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6" name="Google Shape;456;p19"/>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7" name="Google Shape;457;p19"/>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8" name="Google Shape;458;p19"/>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9" name="Google Shape;459;p19"/>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460" name="Google Shape;460;p19"/>
          <p:cNvCxnSpPr/>
          <p:nvPr/>
        </p:nvCxnSpPr>
        <p:spPr>
          <a:xfrm>
            <a:off x="240030" y="214496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61" name="Google Shape;461;p19"/>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462" name="Google Shape;462;p19"/>
          <p:cNvSpPr/>
          <p:nvPr/>
        </p:nvSpPr>
        <p:spPr>
          <a:xfrm>
            <a:off x="4583623"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内</a:t>
            </a:r>
            <a:endParaRPr b="1" i="0" sz="1800" u="none" cap="none" strike="noStrike">
              <a:solidFill>
                <a:schemeClr val="dk1"/>
              </a:solidFill>
              <a:latin typeface="Noto Sans JP"/>
              <a:ea typeface="Noto Sans JP"/>
              <a:cs typeface="Noto Sans JP"/>
              <a:sym typeface="Noto Sans JP"/>
            </a:endParaRPr>
          </a:p>
        </p:txBody>
      </p:sp>
      <p:sp>
        <p:nvSpPr>
          <p:cNvPr id="463" name="Google Shape;463;p19"/>
          <p:cNvSpPr/>
          <p:nvPr/>
        </p:nvSpPr>
        <p:spPr>
          <a:xfrm>
            <a:off x="5005898"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容</a:t>
            </a:r>
            <a:endParaRPr b="1" i="0" sz="1800" u="none" cap="none" strike="noStrike">
              <a:solidFill>
                <a:schemeClr val="dk1"/>
              </a:solidFill>
              <a:latin typeface="Noto Sans JP"/>
              <a:ea typeface="Noto Sans JP"/>
              <a:cs typeface="Noto Sans JP"/>
              <a:sym typeface="Noto Sans JP"/>
            </a:endParaRPr>
          </a:p>
        </p:txBody>
      </p:sp>
      <p:sp>
        <p:nvSpPr>
          <p:cNvPr id="464" name="Google Shape;464;p19"/>
          <p:cNvSpPr/>
          <p:nvPr/>
        </p:nvSpPr>
        <p:spPr>
          <a:xfrm>
            <a:off x="289425" y="228942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i="0" lang="ja-JP" sz="1600" u="none" cap="none" strike="noStrike">
                <a:solidFill>
                  <a:srgbClr val="FFFFFF"/>
                </a:solidFill>
                <a:latin typeface="Noto Sans JP"/>
                <a:ea typeface="Noto Sans JP"/>
                <a:cs typeface="Noto Sans JP"/>
                <a:sym typeface="Noto Sans JP"/>
              </a:rPr>
              <a:t>公平の考え方</a:t>
            </a:r>
            <a:endParaRPr b="1" i="0" sz="1800" u="none" cap="none" strike="noStrike">
              <a:solidFill>
                <a:schemeClr val="dk1"/>
              </a:solidFill>
              <a:latin typeface="Noto Sans JP"/>
              <a:ea typeface="Noto Sans JP"/>
              <a:cs typeface="Noto Sans JP"/>
              <a:sym typeface="Noto Sans JP"/>
            </a:endParaRPr>
          </a:p>
        </p:txBody>
      </p:sp>
      <p:sp>
        <p:nvSpPr>
          <p:cNvPr id="465" name="Google Shape;465;p19"/>
          <p:cNvSpPr/>
          <p:nvPr/>
        </p:nvSpPr>
        <p:spPr>
          <a:xfrm>
            <a:off x="2037277" y="2887900"/>
            <a:ext cx="61446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各自の能力に応じて負担すること</a:t>
            </a:r>
            <a:endParaRPr i="0" sz="2000" u="none" cap="none" strike="noStrike">
              <a:solidFill>
                <a:schemeClr val="dk1"/>
              </a:solidFill>
              <a:latin typeface="Noto Sans JP"/>
              <a:ea typeface="Noto Sans JP"/>
              <a:cs typeface="Noto Sans JP"/>
              <a:sym typeface="Noto Sans JP"/>
            </a:endParaRPr>
          </a:p>
        </p:txBody>
      </p:sp>
      <p:sp>
        <p:nvSpPr>
          <p:cNvPr id="466" name="Google Shape;466;p19"/>
          <p:cNvSpPr/>
          <p:nvPr/>
        </p:nvSpPr>
        <p:spPr>
          <a:xfrm>
            <a:off x="285896" y="28879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応能負担</a:t>
            </a:r>
            <a:endParaRPr b="1" i="0" sz="1800" u="none" cap="none" strike="noStrike">
              <a:solidFill>
                <a:schemeClr val="dk1"/>
              </a:solidFill>
              <a:latin typeface="Noto Sans JP"/>
              <a:ea typeface="Noto Sans JP"/>
              <a:cs typeface="Noto Sans JP"/>
              <a:sym typeface="Noto Sans JP"/>
            </a:endParaRPr>
          </a:p>
        </p:txBody>
      </p:sp>
      <p:sp>
        <p:nvSpPr>
          <p:cNvPr id="467" name="Google Shape;467;p19"/>
          <p:cNvSpPr/>
          <p:nvPr/>
        </p:nvSpPr>
        <p:spPr>
          <a:xfrm>
            <a:off x="2037275" y="3619750"/>
            <a:ext cx="56208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自分が受けた利益に応じたものを負担すること</a:t>
            </a:r>
            <a:endParaRPr i="0" sz="2000" u="none" cap="none" strike="noStrike">
              <a:solidFill>
                <a:schemeClr val="dk1"/>
              </a:solidFill>
              <a:latin typeface="Noto Sans JP"/>
              <a:ea typeface="Noto Sans JP"/>
              <a:cs typeface="Noto Sans JP"/>
              <a:sym typeface="Noto Sans JP"/>
            </a:endParaRPr>
          </a:p>
        </p:txBody>
      </p:sp>
      <p:sp>
        <p:nvSpPr>
          <p:cNvPr id="468" name="Google Shape;468;p19"/>
          <p:cNvSpPr/>
          <p:nvPr/>
        </p:nvSpPr>
        <p:spPr>
          <a:xfrm>
            <a:off x="285896" y="361975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応益負担</a:t>
            </a:r>
            <a:endParaRPr b="1" i="0" sz="1800" u="none" cap="none" strike="noStrike">
              <a:solidFill>
                <a:schemeClr val="dk1"/>
              </a:solidFill>
              <a:latin typeface="Noto Sans JP"/>
              <a:ea typeface="Noto Sans JP"/>
              <a:cs typeface="Noto Sans JP"/>
              <a:sym typeface="Noto Sans JP"/>
            </a:endParaRPr>
          </a:p>
        </p:txBody>
      </p:sp>
      <p:sp>
        <p:nvSpPr>
          <p:cNvPr id="469" name="Google Shape;469;p19"/>
          <p:cNvSpPr/>
          <p:nvPr/>
        </p:nvSpPr>
        <p:spPr>
          <a:xfrm>
            <a:off x="2037275" y="4226932"/>
            <a:ext cx="64746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「負担能力が同じ人には、同じ負担を求めるのが公平」という考え方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0" name="Google Shape;470;p19"/>
          <p:cNvSpPr/>
          <p:nvPr/>
        </p:nvSpPr>
        <p:spPr>
          <a:xfrm>
            <a:off x="286176" y="435237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水平的公平</a:t>
            </a:r>
            <a:endParaRPr b="1" i="0" sz="1800" u="none" cap="none" strike="noStrike">
              <a:solidFill>
                <a:schemeClr val="dk1"/>
              </a:solidFill>
              <a:latin typeface="Noto Sans JP"/>
              <a:ea typeface="Noto Sans JP"/>
              <a:cs typeface="Noto Sans JP"/>
              <a:sym typeface="Noto Sans JP"/>
            </a:endParaRPr>
          </a:p>
        </p:txBody>
      </p:sp>
      <p:sp>
        <p:nvSpPr>
          <p:cNvPr id="471" name="Google Shape;471;p19"/>
          <p:cNvSpPr/>
          <p:nvPr/>
        </p:nvSpPr>
        <p:spPr>
          <a:xfrm>
            <a:off x="2024837" y="4934505"/>
            <a:ext cx="6461705"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「負担能力が高い人には、より大きな負担を求めるのが公平」という考え方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2" name="Google Shape;472;p19"/>
          <p:cNvSpPr/>
          <p:nvPr/>
        </p:nvSpPr>
        <p:spPr>
          <a:xfrm>
            <a:off x="286176" y="50850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垂直的公平</a:t>
            </a:r>
            <a:endParaRPr b="1" i="0" sz="1800" u="none" cap="none" strike="noStrike">
              <a:solidFill>
                <a:schemeClr val="dk1"/>
              </a:solidFill>
              <a:latin typeface="Noto Sans JP"/>
              <a:ea typeface="Noto Sans JP"/>
              <a:cs typeface="Noto Sans JP"/>
              <a:sym typeface="Noto Sans JP"/>
            </a:endParaRPr>
          </a:p>
        </p:txBody>
      </p:sp>
      <p:sp>
        <p:nvSpPr>
          <p:cNvPr id="473" name="Google Shape;473;p19"/>
          <p:cNvSpPr/>
          <p:nvPr/>
        </p:nvSpPr>
        <p:spPr>
          <a:xfrm>
            <a:off x="2037275" y="5662875"/>
            <a:ext cx="6538800" cy="59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「現役世代と将来世代の受益と負担のバランスを保つ」という考え方</a:t>
            </a:r>
            <a:endParaRPr i="0" sz="2000" u="none" cap="none" strike="noStrike">
              <a:solidFill>
                <a:schemeClr val="dk1"/>
              </a:solidFill>
              <a:latin typeface="Noto Sans JP"/>
              <a:ea typeface="Noto Sans JP"/>
              <a:cs typeface="Noto Sans JP"/>
              <a:sym typeface="Noto Sans JP"/>
            </a:endParaRPr>
          </a:p>
        </p:txBody>
      </p:sp>
      <p:sp>
        <p:nvSpPr>
          <p:cNvPr id="474" name="Google Shape;474;p19"/>
          <p:cNvSpPr/>
          <p:nvPr/>
        </p:nvSpPr>
        <p:spPr>
          <a:xfrm>
            <a:off x="289351" y="5816851"/>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世代間の公平</a:t>
            </a:r>
            <a:endParaRPr b="1" i="0" sz="1800" u="none" cap="none" strike="noStrike">
              <a:solidFill>
                <a:schemeClr val="dk1"/>
              </a:solidFill>
              <a:latin typeface="Noto Sans JP"/>
              <a:ea typeface="Noto Sans JP"/>
              <a:cs typeface="Noto Sans JP"/>
              <a:sym typeface="Noto Sans JP"/>
            </a:endParaRPr>
          </a:p>
        </p:txBody>
      </p:sp>
      <p:grpSp>
        <p:nvGrpSpPr>
          <p:cNvPr id="475" name="Google Shape;475;p19"/>
          <p:cNvGrpSpPr/>
          <p:nvPr/>
        </p:nvGrpSpPr>
        <p:grpSpPr>
          <a:xfrm>
            <a:off x="287921" y="6410880"/>
            <a:ext cx="8532000" cy="374400"/>
            <a:chOff x="322211" y="6410880"/>
            <a:chExt cx="8532000" cy="374400"/>
          </a:xfrm>
        </p:grpSpPr>
        <p:sp>
          <p:nvSpPr>
            <p:cNvPr id="476" name="Google Shape;476;p1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7" name="Google Shape;477;p1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78" name="Google Shape;478;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79" name="Google Shape;479;p19"/>
          <p:cNvSpPr txBox="1"/>
          <p:nvPr/>
        </p:nvSpPr>
        <p:spPr>
          <a:xfrm>
            <a:off x="512675" y="1090050"/>
            <a:ext cx="674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rgbClr val="005BAD"/>
                </a:solidFill>
                <a:latin typeface="Noto Sans JP"/>
                <a:ea typeface="Noto Sans JP"/>
                <a:cs typeface="Noto Sans JP"/>
                <a:sym typeface="Noto Sans JP"/>
              </a:rPr>
              <a:t>税金には、みんながより</a:t>
            </a:r>
            <a:r>
              <a:rPr b="1" lang="ja-JP" sz="2800" u="sng">
                <a:solidFill>
                  <a:srgbClr val="FF0000"/>
                </a:solidFill>
                <a:latin typeface="Noto Sans JP"/>
                <a:ea typeface="Noto Sans JP"/>
                <a:cs typeface="Noto Sans JP"/>
                <a:sym typeface="Noto Sans JP"/>
              </a:rPr>
              <a:t>公平だと思える仕組み</a:t>
            </a:r>
            <a:r>
              <a:rPr b="1" lang="ja-JP" sz="2800">
                <a:solidFill>
                  <a:srgbClr val="005BAD"/>
                </a:solidFill>
                <a:latin typeface="Noto Sans JP"/>
                <a:ea typeface="Noto Sans JP"/>
                <a:cs typeface="Noto Sans JP"/>
                <a:sym typeface="Noto Sans JP"/>
              </a:rPr>
              <a:t>が必要！</a:t>
            </a:r>
            <a:endParaRPr b="1">
              <a:latin typeface="Noto Sans JP"/>
              <a:ea typeface="Noto Sans JP"/>
              <a:cs typeface="Noto Sans JP"/>
              <a:sym typeface="Noto Sans JP"/>
            </a:endParaRPr>
          </a:p>
        </p:txBody>
      </p:sp>
      <p:grpSp>
        <p:nvGrpSpPr>
          <p:cNvPr id="480" name="Google Shape;480;p19"/>
          <p:cNvGrpSpPr/>
          <p:nvPr/>
        </p:nvGrpSpPr>
        <p:grpSpPr>
          <a:xfrm>
            <a:off x="-29057" y="6108719"/>
            <a:ext cx="832606" cy="749280"/>
            <a:chOff x="-35154" y="5996310"/>
            <a:chExt cx="945432" cy="850815"/>
          </a:xfrm>
        </p:grpSpPr>
        <p:sp>
          <p:nvSpPr>
            <p:cNvPr id="481" name="Google Shape;481;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3" name="Google Shape;483;p1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484" name="Google Shape;484;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85" name="Google Shape;485;p19"/>
          <p:cNvSpPr txBox="1"/>
          <p:nvPr/>
        </p:nvSpPr>
        <p:spPr>
          <a:xfrm>
            <a:off x="839467" y="6461424"/>
            <a:ext cx="768356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https://www.nichizeiren.or.jp/taxaccount/education/sozei_nichizei/</a:t>
            </a:r>
            <a:r>
              <a:rPr lang="ja-JP" sz="1100">
                <a:solidFill>
                  <a:schemeClr val="dk1"/>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（日本税理士会連合会HP）</a:t>
            </a:r>
            <a:endParaRPr sz="1100">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6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500"/>
                                        <p:tgtEl>
                                          <p:spTgt spid="46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1000"/>
                                        <p:tgtEl>
                                          <p:spTgt spid="4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3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7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75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7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20"/>
          <p:cNvGrpSpPr/>
          <p:nvPr/>
        </p:nvGrpSpPr>
        <p:grpSpPr>
          <a:xfrm>
            <a:off x="287921" y="6410880"/>
            <a:ext cx="8532000" cy="374400"/>
            <a:chOff x="322211" y="6410880"/>
            <a:chExt cx="8532000" cy="374400"/>
          </a:xfrm>
        </p:grpSpPr>
        <p:sp>
          <p:nvSpPr>
            <p:cNvPr id="492" name="Google Shape;492;p2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3" name="Google Shape;493;p2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94" name="Google Shape;494;p20"/>
          <p:cNvSpPr txBox="1"/>
          <p:nvPr/>
        </p:nvSpPr>
        <p:spPr>
          <a:xfrm>
            <a:off x="0" y="926925"/>
            <a:ext cx="9144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lang="ja-JP" sz="1500">
                <a:solidFill>
                  <a:srgbClr val="000000"/>
                </a:solidFill>
                <a:latin typeface="Noto Sans JP"/>
                <a:ea typeface="Noto Sans JP"/>
                <a:cs typeface="Noto Sans JP"/>
                <a:sym typeface="Noto Sans JP"/>
              </a:rPr>
              <a:t>国の税金に関する法律</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税負担の方法</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と税金の使い道</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予算</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は</a:t>
            </a:r>
            <a:r>
              <a:rPr b="1" lang="ja-JP" sz="15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国民の代表者である国会議員が決めています。</a:t>
            </a:r>
            <a:endParaRPr>
              <a:latin typeface="Noto Sans JP"/>
              <a:ea typeface="Noto Sans JP"/>
              <a:cs typeface="Noto Sans JP"/>
              <a:sym typeface="Noto Sans JP"/>
            </a:endParaRPr>
          </a:p>
        </p:txBody>
      </p:sp>
      <p:sp>
        <p:nvSpPr>
          <p:cNvPr id="495" name="Google Shape;495;p20"/>
          <p:cNvSpPr txBox="1"/>
          <p:nvPr/>
        </p:nvSpPr>
        <p:spPr>
          <a:xfrm>
            <a:off x="843890" y="6473251"/>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税の決定者：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https://www.nta.go.jp/taxes/kids/oyo/page08.htm</a:t>
            </a:r>
            <a:endParaRPr sz="1100">
              <a:solidFill>
                <a:schemeClr val="dk1"/>
              </a:solidFill>
              <a:latin typeface="Noto Sans JP"/>
              <a:ea typeface="Noto Sans JP"/>
              <a:cs typeface="Noto Sans JP"/>
              <a:sym typeface="Noto Sans JP"/>
            </a:endParaRPr>
          </a:p>
        </p:txBody>
      </p:sp>
      <p:sp>
        <p:nvSpPr>
          <p:cNvPr id="496" name="Google Shape;496;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497" name="Google Shape;497;p20"/>
          <p:cNvGrpSpPr/>
          <p:nvPr/>
        </p:nvGrpSpPr>
        <p:grpSpPr>
          <a:xfrm>
            <a:off x="6136099" y="1358233"/>
            <a:ext cx="2699421" cy="4250369"/>
            <a:chOff x="6265192" y="1052509"/>
            <a:chExt cx="2699421" cy="4250369"/>
          </a:xfrm>
        </p:grpSpPr>
        <p:sp>
          <p:nvSpPr>
            <p:cNvPr id="498" name="Google Shape;498;p20"/>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499" name="Google Shape;499;p20"/>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都道府県・市区町村</a:t>
              </a:r>
              <a:endParaRPr b="1">
                <a:latin typeface="Noto Sans JP"/>
                <a:ea typeface="Noto Sans JP"/>
                <a:cs typeface="Noto Sans JP"/>
                <a:sym typeface="Noto Sans JP"/>
              </a:endParaRPr>
            </a:p>
          </p:txBody>
        </p:sp>
      </p:grpSp>
      <p:grpSp>
        <p:nvGrpSpPr>
          <p:cNvPr id="500" name="Google Shape;500;p20"/>
          <p:cNvGrpSpPr/>
          <p:nvPr/>
        </p:nvGrpSpPr>
        <p:grpSpPr>
          <a:xfrm>
            <a:off x="328341" y="1358233"/>
            <a:ext cx="2697447" cy="4224635"/>
            <a:chOff x="328341" y="1358233"/>
            <a:chExt cx="2697447" cy="4224635"/>
          </a:xfrm>
        </p:grpSpPr>
        <p:sp>
          <p:nvSpPr>
            <p:cNvPr id="501" name="Google Shape;501;p20"/>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02" name="Google Shape;502;p20"/>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503" name="Google Shape;503;p20"/>
          <p:cNvGrpSpPr/>
          <p:nvPr/>
        </p:nvGrpSpPr>
        <p:grpSpPr>
          <a:xfrm>
            <a:off x="658264" y="1847090"/>
            <a:ext cx="2037600" cy="1275464"/>
            <a:chOff x="658264" y="1847090"/>
            <a:chExt cx="2037600" cy="1275464"/>
          </a:xfrm>
        </p:grpSpPr>
        <p:sp>
          <p:nvSpPr>
            <p:cNvPr id="504" name="Google Shape;504;p20"/>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内　閣</a:t>
              </a:r>
              <a:endParaRPr b="1">
                <a:latin typeface="Noto Sans JP"/>
                <a:ea typeface="Noto Sans JP"/>
                <a:cs typeface="Noto Sans JP"/>
                <a:sym typeface="Noto Sans JP"/>
              </a:endParaRPr>
            </a:p>
          </p:txBody>
        </p:sp>
        <p:pic>
          <p:nvPicPr>
            <p:cNvPr descr="建物, 障子, ウィンドウ, 時計 が含まれている画像&#10;&#10;自動的に生成された説明" id="505" name="Google Shape;505;p20"/>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506" name="Google Shape;506;p20"/>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07" name="Google Shape;507;p20"/>
          <p:cNvGrpSpPr/>
          <p:nvPr/>
        </p:nvGrpSpPr>
        <p:grpSpPr>
          <a:xfrm>
            <a:off x="6466951" y="1847090"/>
            <a:ext cx="2035742" cy="1245954"/>
            <a:chOff x="6466951" y="1847090"/>
            <a:chExt cx="2035742" cy="1245954"/>
          </a:xfrm>
        </p:grpSpPr>
        <p:sp>
          <p:nvSpPr>
            <p:cNvPr id="508" name="Google Shape;508;p20"/>
            <p:cNvSpPr/>
            <p:nvPr/>
          </p:nvSpPr>
          <p:spPr>
            <a:xfrm>
              <a:off x="6466951" y="18470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都道府県知事・市区町村長</a:t>
              </a:r>
              <a:endParaRPr b="1" i="0" sz="1200" u="none" cap="none" strike="noStrike">
                <a:solidFill>
                  <a:schemeClr val="lt1"/>
                </a:solidFill>
                <a:latin typeface="Noto Sans JP"/>
                <a:ea typeface="Noto Sans JP"/>
                <a:cs typeface="Noto Sans JP"/>
                <a:sym typeface="Noto Sans JP"/>
              </a:endParaRPr>
            </a:p>
          </p:txBody>
        </p:sp>
        <p:pic>
          <p:nvPicPr>
            <p:cNvPr id="509" name="Google Shape;509;p20"/>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510" name="Google Shape;510;p20"/>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11" name="Google Shape;511;p20"/>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6BA42C"/>
                </a:solidFill>
                <a:latin typeface="Noto Sans JP"/>
                <a:ea typeface="Noto Sans JP"/>
                <a:cs typeface="Noto Sans JP"/>
                <a:sym typeface="Noto Sans JP"/>
              </a:rPr>
              <a:t>予算案の提出</a:t>
            </a:r>
            <a:endParaRPr b="1" sz="1200">
              <a:solidFill>
                <a:srgbClr val="6BA42C"/>
              </a:solidFill>
              <a:latin typeface="Noto Sans JP"/>
              <a:ea typeface="Noto Sans JP"/>
              <a:cs typeface="Noto Sans JP"/>
              <a:sym typeface="Noto Sans JP"/>
            </a:endParaRPr>
          </a:p>
        </p:txBody>
      </p:sp>
      <p:sp>
        <p:nvSpPr>
          <p:cNvPr id="512" name="Google Shape;512;p20"/>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13" name="Google Shape;513;p20"/>
          <p:cNvGrpSpPr/>
          <p:nvPr/>
        </p:nvGrpSpPr>
        <p:grpSpPr>
          <a:xfrm>
            <a:off x="328341" y="5578914"/>
            <a:ext cx="2697659" cy="637215"/>
            <a:chOff x="274551" y="5671510"/>
            <a:chExt cx="2697659" cy="637215"/>
          </a:xfrm>
        </p:grpSpPr>
        <p:sp>
          <p:nvSpPr>
            <p:cNvPr id="514" name="Google Shape;514;p2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15" name="Google Shape;515;p2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16" name="Google Shape;516;p20"/>
            <p:cNvSpPr txBox="1"/>
            <p:nvPr/>
          </p:nvSpPr>
          <p:spPr>
            <a:xfrm>
              <a:off x="274610" y="5981071"/>
              <a:ext cx="26976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国会の話し合いで予算が決まります。</a:t>
              </a:r>
              <a:endParaRPr sz="1200">
                <a:solidFill>
                  <a:schemeClr val="dk1"/>
                </a:solidFill>
                <a:latin typeface="Noto Sans JP"/>
                <a:ea typeface="Noto Sans JP"/>
                <a:cs typeface="Noto Sans JP"/>
                <a:sym typeface="Noto Sans JP"/>
              </a:endParaRPr>
            </a:p>
          </p:txBody>
        </p:sp>
      </p:grpSp>
      <p:grpSp>
        <p:nvGrpSpPr>
          <p:cNvPr id="517" name="Google Shape;517;p20"/>
          <p:cNvGrpSpPr/>
          <p:nvPr/>
        </p:nvGrpSpPr>
        <p:grpSpPr>
          <a:xfrm>
            <a:off x="6134125" y="5578914"/>
            <a:ext cx="2706275" cy="637215"/>
            <a:chOff x="6263218" y="5671510"/>
            <a:chExt cx="2706275" cy="637215"/>
          </a:xfrm>
        </p:grpSpPr>
        <p:sp>
          <p:nvSpPr>
            <p:cNvPr id="518" name="Google Shape;518;p2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519" name="Google Shape;519;p2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20" name="Google Shape;520;p20"/>
            <p:cNvSpPr txBox="1"/>
            <p:nvPr/>
          </p:nvSpPr>
          <p:spPr>
            <a:xfrm>
              <a:off x="6270093" y="5981071"/>
              <a:ext cx="26994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議会の話し合いで予算が決まります。</a:t>
              </a:r>
              <a:endParaRPr sz="1200">
                <a:solidFill>
                  <a:schemeClr val="dk1"/>
                </a:solidFill>
                <a:latin typeface="Noto Sans JP"/>
                <a:ea typeface="Noto Sans JP"/>
                <a:cs typeface="Noto Sans JP"/>
                <a:sym typeface="Noto Sans JP"/>
              </a:endParaRPr>
            </a:p>
          </p:txBody>
        </p:sp>
      </p:grpSp>
      <p:grpSp>
        <p:nvGrpSpPr>
          <p:cNvPr id="521" name="Google Shape;521;p20"/>
          <p:cNvGrpSpPr/>
          <p:nvPr/>
        </p:nvGrpSpPr>
        <p:grpSpPr>
          <a:xfrm>
            <a:off x="3111626" y="3004534"/>
            <a:ext cx="1269300" cy="636066"/>
            <a:chOff x="3051235" y="3743701"/>
            <a:chExt cx="1269300" cy="636066"/>
          </a:xfrm>
        </p:grpSpPr>
        <p:sp>
          <p:nvSpPr>
            <p:cNvPr id="522" name="Google Shape;522;p20"/>
            <p:cNvSpPr txBox="1"/>
            <p:nvPr/>
          </p:nvSpPr>
          <p:spPr>
            <a:xfrm>
              <a:off x="3377434" y="3743701"/>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3" name="Google Shape;523;p20"/>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国会議員を選びます</a:t>
              </a:r>
              <a:endParaRPr sz="900">
                <a:solidFill>
                  <a:schemeClr val="dk1"/>
                </a:solidFill>
                <a:latin typeface="Noto Sans JP"/>
                <a:ea typeface="Noto Sans JP"/>
                <a:cs typeface="Noto Sans JP"/>
                <a:sym typeface="Noto Sans JP"/>
              </a:endParaRPr>
            </a:p>
          </p:txBody>
        </p:sp>
      </p:grpSp>
      <p:grpSp>
        <p:nvGrpSpPr>
          <p:cNvPr id="524" name="Google Shape;524;p20"/>
          <p:cNvGrpSpPr/>
          <p:nvPr/>
        </p:nvGrpSpPr>
        <p:grpSpPr>
          <a:xfrm>
            <a:off x="5038100" y="3950360"/>
            <a:ext cx="1103100" cy="935465"/>
            <a:chOff x="5189578" y="3749095"/>
            <a:chExt cx="1103100" cy="935465"/>
          </a:xfrm>
        </p:grpSpPr>
        <p:sp>
          <p:nvSpPr>
            <p:cNvPr id="525" name="Google Shape;525;p20"/>
            <p:cNvSpPr txBox="1"/>
            <p:nvPr/>
          </p:nvSpPr>
          <p:spPr>
            <a:xfrm>
              <a:off x="5421485" y="3749095"/>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6" name="Google Shape;526;p20"/>
            <p:cNvSpPr txBox="1"/>
            <p:nvPr/>
          </p:nvSpPr>
          <p:spPr>
            <a:xfrm>
              <a:off x="5189578" y="39966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市区町村議会</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議員を選びます</a:t>
              </a:r>
              <a:endParaRPr sz="900">
                <a:solidFill>
                  <a:schemeClr val="dk1"/>
                </a:solidFill>
                <a:latin typeface="Noto Sans JP"/>
                <a:ea typeface="Noto Sans JP"/>
                <a:cs typeface="Noto Sans JP"/>
                <a:sym typeface="Noto Sans JP"/>
              </a:endParaRPr>
            </a:p>
          </p:txBody>
        </p:sp>
      </p:grpSp>
      <p:grpSp>
        <p:nvGrpSpPr>
          <p:cNvPr id="527" name="Google Shape;527;p20"/>
          <p:cNvGrpSpPr/>
          <p:nvPr/>
        </p:nvGrpSpPr>
        <p:grpSpPr>
          <a:xfrm>
            <a:off x="5014800" y="2530582"/>
            <a:ext cx="1103100" cy="940343"/>
            <a:chOff x="5159273" y="2180717"/>
            <a:chExt cx="1103100" cy="940343"/>
          </a:xfrm>
        </p:grpSpPr>
        <p:sp>
          <p:nvSpPr>
            <p:cNvPr id="528" name="Google Shape;528;p20"/>
            <p:cNvSpPr txBox="1"/>
            <p:nvPr/>
          </p:nvSpPr>
          <p:spPr>
            <a:xfrm>
              <a:off x="5426090" y="2180717"/>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9" name="Google Shape;529;p20"/>
            <p:cNvSpPr txBox="1"/>
            <p:nvPr/>
          </p:nvSpPr>
          <p:spPr>
            <a:xfrm>
              <a:off x="5159273" y="24331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都道府県知事・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市区町村長</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を選びます</a:t>
              </a:r>
              <a:endParaRPr sz="900">
                <a:solidFill>
                  <a:schemeClr val="dk1"/>
                </a:solidFill>
                <a:latin typeface="Noto Sans JP"/>
                <a:ea typeface="Noto Sans JP"/>
                <a:cs typeface="Noto Sans JP"/>
                <a:sym typeface="Noto Sans JP"/>
              </a:endParaRPr>
            </a:p>
          </p:txBody>
        </p:sp>
      </p:grpSp>
      <p:sp>
        <p:nvSpPr>
          <p:cNvPr id="530" name="Google Shape;530;p20"/>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6BA42C"/>
                </a:solidFill>
                <a:latin typeface="Noto Sans JP"/>
                <a:ea typeface="Noto Sans JP"/>
                <a:cs typeface="Noto Sans JP"/>
                <a:sym typeface="Noto Sans JP"/>
              </a:rPr>
              <a:t>税金</a:t>
            </a:r>
            <a:endParaRPr b="1" sz="1400">
              <a:solidFill>
                <a:srgbClr val="6BA42C"/>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6BA42C"/>
                </a:solidFill>
                <a:latin typeface="Noto Sans JP"/>
                <a:ea typeface="Noto Sans JP"/>
                <a:cs typeface="Noto Sans JP"/>
                <a:sym typeface="Noto Sans JP"/>
              </a:rPr>
              <a:t>（国税）</a:t>
            </a:r>
            <a:endParaRPr b="1" sz="1200">
              <a:solidFill>
                <a:srgbClr val="6BA42C"/>
              </a:solidFill>
              <a:latin typeface="Noto Sans JP"/>
              <a:ea typeface="Noto Sans JP"/>
              <a:cs typeface="Noto Sans JP"/>
              <a:sym typeface="Noto Sans JP"/>
            </a:endParaRPr>
          </a:p>
        </p:txBody>
      </p:sp>
      <p:sp>
        <p:nvSpPr>
          <p:cNvPr id="531" name="Google Shape;531;p20"/>
          <p:cNvSpPr txBox="1"/>
          <p:nvPr/>
        </p:nvSpPr>
        <p:spPr>
          <a:xfrm>
            <a:off x="5018450" y="1743775"/>
            <a:ext cx="832500" cy="492600"/>
          </a:xfrm>
          <a:prstGeom prst="rect">
            <a:avLst/>
          </a:prstGeom>
          <a:noFill/>
          <a:ln>
            <a:noFill/>
          </a:ln>
        </p:spPr>
        <p:txBody>
          <a:bodyPr anchorCtr="0" anchor="t" bIns="45700" lIns="18000" spcFirstLastPara="1" rIns="18000" wrap="square" tIns="45700">
            <a:spAutoFit/>
          </a:bodyPr>
          <a:lstStyle/>
          <a:p>
            <a:pPr indent="0" lvl="0" marL="0" marR="0" rtl="0" algn="ctr">
              <a:spcBef>
                <a:spcPts val="0"/>
              </a:spcBef>
              <a:spcAft>
                <a:spcPts val="0"/>
              </a:spcAft>
              <a:buNone/>
            </a:pPr>
            <a:r>
              <a:rPr b="1" lang="ja-JP" sz="1400">
                <a:solidFill>
                  <a:srgbClr val="1F7EA9"/>
                </a:solidFill>
                <a:latin typeface="Noto Sans JP"/>
                <a:ea typeface="Noto Sans JP"/>
                <a:cs typeface="Noto Sans JP"/>
                <a:sym typeface="Noto Sans JP"/>
              </a:rPr>
              <a:t>税金</a:t>
            </a:r>
            <a:endParaRPr b="1" sz="1400">
              <a:solidFill>
                <a:srgbClr val="1F7EA9"/>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1F7EA9"/>
                </a:solidFill>
                <a:latin typeface="Noto Sans JP"/>
                <a:ea typeface="Noto Sans JP"/>
                <a:cs typeface="Noto Sans JP"/>
                <a:sym typeface="Noto Sans JP"/>
              </a:rPr>
              <a:t>（地方税）</a:t>
            </a:r>
            <a:endParaRPr b="1" sz="1200">
              <a:solidFill>
                <a:srgbClr val="1F7EA9"/>
              </a:solidFill>
              <a:latin typeface="Noto Sans JP"/>
              <a:ea typeface="Noto Sans JP"/>
              <a:cs typeface="Noto Sans JP"/>
              <a:sym typeface="Noto Sans JP"/>
            </a:endParaRPr>
          </a:p>
        </p:txBody>
      </p:sp>
      <p:grpSp>
        <p:nvGrpSpPr>
          <p:cNvPr id="532" name="Google Shape;532;p20"/>
          <p:cNvGrpSpPr/>
          <p:nvPr/>
        </p:nvGrpSpPr>
        <p:grpSpPr>
          <a:xfrm>
            <a:off x="-29057" y="6108718"/>
            <a:ext cx="832606" cy="749280"/>
            <a:chOff x="-35154" y="5996310"/>
            <a:chExt cx="945432" cy="850815"/>
          </a:xfrm>
        </p:grpSpPr>
        <p:sp>
          <p:nvSpPr>
            <p:cNvPr id="533" name="Google Shape;533;p20"/>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4" name="Google Shape;534;p2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2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536" name="Google Shape;536;p20"/>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37" name="Google Shape;537;p20"/>
          <p:cNvGrpSpPr/>
          <p:nvPr/>
        </p:nvGrpSpPr>
        <p:grpSpPr>
          <a:xfrm>
            <a:off x="6232922" y="3715330"/>
            <a:ext cx="2599637" cy="1512077"/>
            <a:chOff x="6232922" y="3715330"/>
            <a:chExt cx="2599637" cy="1512077"/>
          </a:xfrm>
        </p:grpSpPr>
        <p:sp>
          <p:nvSpPr>
            <p:cNvPr id="538" name="Google Shape;538;p20"/>
            <p:cNvSpPr/>
            <p:nvPr/>
          </p:nvSpPr>
          <p:spPr>
            <a:xfrm>
              <a:off x="6471852" y="371533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都道府県・市区町村の議会</a:t>
              </a:r>
              <a:endParaRPr b="1" i="0" sz="1200" u="none" cap="none" strike="noStrike">
                <a:solidFill>
                  <a:schemeClr val="lt1"/>
                </a:solidFill>
                <a:latin typeface="Noto Sans JP"/>
                <a:ea typeface="Noto Sans JP"/>
                <a:cs typeface="Noto Sans JP"/>
                <a:sym typeface="Noto Sans JP"/>
              </a:endParaRPr>
            </a:p>
          </p:txBody>
        </p:sp>
        <p:pic>
          <p:nvPicPr>
            <p:cNvPr id="539" name="Google Shape;539;p20"/>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540" name="Google Shape;540;p20"/>
          <p:cNvGrpSpPr/>
          <p:nvPr/>
        </p:nvGrpSpPr>
        <p:grpSpPr>
          <a:xfrm>
            <a:off x="659193" y="3715330"/>
            <a:ext cx="2035742" cy="1506300"/>
            <a:chOff x="659193" y="3715330"/>
            <a:chExt cx="2035742" cy="1506300"/>
          </a:xfrm>
        </p:grpSpPr>
        <p:sp>
          <p:nvSpPr>
            <p:cNvPr id="541" name="Google Shape;541;p20"/>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1" i="0" lang="ja-JP" sz="1200" u="none" cap="none" strike="noStrike">
                  <a:solidFill>
                    <a:schemeClr val="lt1"/>
                  </a:solidFill>
                  <a:latin typeface="Noto Sans JP"/>
                  <a:ea typeface="Noto Sans JP"/>
                  <a:cs typeface="Noto Sans JP"/>
                  <a:sym typeface="Noto Sans JP"/>
                </a:rPr>
                <a:t>国会</a:t>
              </a:r>
              <a:endParaRPr b="1">
                <a:latin typeface="Noto Sans JP"/>
                <a:ea typeface="Noto Sans JP"/>
                <a:cs typeface="Noto Sans JP"/>
                <a:sym typeface="Noto Sans JP"/>
              </a:endParaRPr>
            </a:p>
          </p:txBody>
        </p:sp>
        <p:pic>
          <p:nvPicPr>
            <p:cNvPr id="542" name="Google Shape;542;p20"/>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543" name="Google Shape;543;p20"/>
          <p:cNvGrpSpPr/>
          <p:nvPr/>
        </p:nvGrpSpPr>
        <p:grpSpPr>
          <a:xfrm>
            <a:off x="6931254" y="3201573"/>
            <a:ext cx="1103100" cy="453782"/>
            <a:chOff x="6931254" y="3201573"/>
            <a:chExt cx="1103100" cy="453782"/>
          </a:xfrm>
        </p:grpSpPr>
        <p:sp>
          <p:nvSpPr>
            <p:cNvPr id="544" name="Google Shape;544;p20"/>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1F7EA9"/>
                  </a:solidFill>
                  <a:latin typeface="Noto Sans JP"/>
                  <a:ea typeface="Noto Sans JP"/>
                  <a:cs typeface="Noto Sans JP"/>
                  <a:sym typeface="Noto Sans JP"/>
                </a:rPr>
                <a:t>予算案の提出</a:t>
              </a:r>
              <a:endParaRPr b="1" sz="1200">
                <a:solidFill>
                  <a:srgbClr val="1F7EA9"/>
                </a:solidFill>
                <a:latin typeface="Noto Sans JP"/>
                <a:ea typeface="Noto Sans JP"/>
                <a:cs typeface="Noto Sans JP"/>
                <a:sym typeface="Noto Sans JP"/>
              </a:endParaRPr>
            </a:p>
          </p:txBody>
        </p:sp>
        <p:sp>
          <p:nvSpPr>
            <p:cNvPr id="545" name="Google Shape;545;p20"/>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546" name="Google Shape;546;p20"/>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47" name="Google Shape;547;p20"/>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8" name="Google Shape;548;p20"/>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9" name="Google Shape;549;p20"/>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50" name="Google Shape;550;p20"/>
          <p:cNvGrpSpPr/>
          <p:nvPr/>
        </p:nvGrpSpPr>
        <p:grpSpPr>
          <a:xfrm>
            <a:off x="3344844" y="4771999"/>
            <a:ext cx="2454312" cy="1453558"/>
            <a:chOff x="3344844" y="4762571"/>
            <a:chExt cx="2454312" cy="1453558"/>
          </a:xfrm>
        </p:grpSpPr>
        <p:pic>
          <p:nvPicPr>
            <p:cNvPr id="551" name="Google Shape;551;p20"/>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552" name="Google Shape;552;p20"/>
            <p:cNvSpPr/>
            <p:nvPr/>
          </p:nvSpPr>
          <p:spPr>
            <a:xfrm>
              <a:off x="3344844" y="5954179"/>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b="1" lang="ja-JP" sz="1150">
                  <a:solidFill>
                    <a:schemeClr val="lt1"/>
                  </a:solidFill>
                  <a:latin typeface="Noto Sans JP"/>
                  <a:ea typeface="Noto Sans JP"/>
                  <a:cs typeface="Noto Sans JP"/>
                  <a:sym typeface="Noto Sans JP"/>
                </a:rPr>
                <a:t>国　民</a:t>
              </a:r>
              <a:endParaRPr b="1" i="0" sz="1150" u="none" cap="none" strike="noStrike">
                <a:solidFill>
                  <a:schemeClr val="lt1"/>
                </a:solidFill>
                <a:latin typeface="Noto Sans JP"/>
                <a:ea typeface="Noto Sans JP"/>
                <a:cs typeface="Noto Sans JP"/>
                <a:sym typeface="Noto Sans JP"/>
              </a:endParaRPr>
            </a:p>
          </p:txBody>
        </p:sp>
      </p:grpSp>
      <p:sp>
        <p:nvSpPr>
          <p:cNvPr id="553" name="Google Shape;553;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1750"/>
                                        <p:tgtEl>
                                          <p:spTgt spid="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1"/>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560" name="Google Shape;560;p21"/>
          <p:cNvSpPr txBox="1"/>
          <p:nvPr/>
        </p:nvSpPr>
        <p:spPr>
          <a:xfrm>
            <a:off x="397350" y="2438025"/>
            <a:ext cx="8429700" cy="36912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2025年度（令和７年度）予算の国の一般会計歳出</a:t>
            </a:r>
            <a:r>
              <a:rPr b="1" lang="ja-JP" sz="2000">
                <a:solidFill>
                  <a:srgbClr val="005BAD"/>
                </a:solidFill>
                <a:latin typeface="Noto Sans JP"/>
                <a:ea typeface="Noto Sans JP"/>
                <a:cs typeface="Noto Sans JP"/>
                <a:sym typeface="Noto Sans JP"/>
              </a:rPr>
              <a:t>115.2兆円</a:t>
            </a:r>
            <a:r>
              <a:rPr lang="ja-JP" sz="1800">
                <a:solidFill>
                  <a:schemeClr val="dk1"/>
                </a:solidFill>
                <a:latin typeface="Noto Sans JP"/>
                <a:ea typeface="Noto Sans JP"/>
                <a:cs typeface="Noto Sans JP"/>
                <a:sym typeface="Noto Sans JP"/>
              </a:rPr>
              <a:t>は、主に、</a:t>
            </a:r>
            <a:r>
              <a:rPr b="1" lang="ja-JP" sz="2000">
                <a:solidFill>
                  <a:srgbClr val="005BAD"/>
                </a:solidFill>
                <a:latin typeface="Noto Sans JP"/>
                <a:ea typeface="Noto Sans JP"/>
                <a:cs typeface="Noto Sans JP"/>
                <a:sym typeface="Noto Sans JP"/>
              </a:rPr>
              <a:t>①社会保障、②国債費、③地方交付税交付金等に使われており、これらで約3/4</a:t>
            </a:r>
            <a:r>
              <a:rPr lang="ja-JP" sz="2000">
                <a:solidFill>
                  <a:srgbClr val="005BAD"/>
                </a:solidFill>
                <a:latin typeface="Noto Sans JP"/>
                <a:ea typeface="Noto Sans JP"/>
                <a:cs typeface="Noto Sans JP"/>
                <a:sym typeface="Noto Sans JP"/>
              </a:rPr>
              <a:t>　</a:t>
            </a:r>
            <a:r>
              <a:rPr lang="ja-JP" sz="1800">
                <a:solidFill>
                  <a:schemeClr val="dk1"/>
                </a:solidFill>
                <a:latin typeface="Noto Sans JP"/>
                <a:ea typeface="Noto Sans JP"/>
                <a:cs typeface="Noto Sans JP"/>
                <a:sym typeface="Noto Sans JP"/>
              </a:rPr>
              <a:t>を占めています。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2025年度（令和７年度）予算の国の一般会計歳入</a:t>
            </a:r>
            <a:r>
              <a:rPr b="1" lang="ja-JP" sz="2000">
                <a:solidFill>
                  <a:srgbClr val="005BAD"/>
                </a:solidFill>
                <a:latin typeface="Noto Sans JP"/>
                <a:ea typeface="Noto Sans JP"/>
                <a:cs typeface="Noto Sans JP"/>
                <a:sym typeface="Noto Sans JP"/>
              </a:rPr>
              <a:t>115.2兆円は、税収等と公債金（借金）で構成</a:t>
            </a:r>
            <a:r>
              <a:rPr lang="ja-JP" sz="1800">
                <a:solidFill>
                  <a:schemeClr val="dk1"/>
                </a:solidFill>
                <a:latin typeface="Noto Sans JP"/>
                <a:ea typeface="Noto Sans JP"/>
                <a:cs typeface="Noto Sans JP"/>
                <a:sym typeface="Noto Sans JP"/>
              </a:rPr>
              <a:t>されています。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現在、</a:t>
            </a:r>
            <a:r>
              <a:rPr b="1" lang="ja-JP" sz="2000">
                <a:solidFill>
                  <a:srgbClr val="005BAD"/>
                </a:solidFill>
                <a:latin typeface="Noto Sans JP"/>
                <a:ea typeface="Noto Sans JP"/>
                <a:cs typeface="Noto Sans JP"/>
                <a:sym typeface="Noto Sans JP"/>
              </a:rPr>
              <a:t>税収等では歳出全体の約3/4しか賄えておらず、残りの約1/4は公債金（借金）に依存</a:t>
            </a:r>
            <a:r>
              <a:rPr lang="ja-JP" sz="1800">
                <a:solidFill>
                  <a:schemeClr val="dk1"/>
                </a:solidFill>
                <a:latin typeface="Noto Sans JP"/>
                <a:ea typeface="Noto Sans JP"/>
                <a:cs typeface="Noto Sans JP"/>
                <a:sym typeface="Noto Sans JP"/>
              </a:rPr>
              <a:t>しています。</a:t>
            </a:r>
            <a:endParaRPr sz="1800">
              <a:solidFill>
                <a:schemeClr val="dk1"/>
              </a:solidFill>
              <a:latin typeface="Noto Sans JP"/>
              <a:ea typeface="Noto Sans JP"/>
              <a:cs typeface="Noto Sans JP"/>
              <a:sym typeface="Noto Sans JP"/>
            </a:endParaRPr>
          </a:p>
          <a:p>
            <a:pPr indent="-252000" lvl="0" marL="252000" marR="0" rtl="0" algn="just">
              <a:lnSpc>
                <a:spcPct val="110000"/>
              </a:lnSpc>
              <a:spcBef>
                <a:spcPts val="0"/>
              </a:spcBef>
              <a:spcAft>
                <a:spcPts val="0"/>
              </a:spcAft>
              <a:buNone/>
            </a:pPr>
            <a:r>
              <a:rPr lang="ja-JP" sz="1800">
                <a:solidFill>
                  <a:schemeClr val="dk1"/>
                </a:solidFill>
                <a:latin typeface="Noto Sans JP"/>
                <a:ea typeface="Noto Sans JP"/>
                <a:cs typeface="Noto Sans JP"/>
                <a:sym typeface="Noto Sans JP"/>
              </a:rPr>
              <a:t>   この借金の返済には将来世代の税収等が充てられることになるため、将来世代へ負担を先送りしています。</a:t>
            </a:r>
            <a:endParaRPr>
              <a:latin typeface="Noto Sans JP"/>
              <a:ea typeface="Noto Sans JP"/>
              <a:cs typeface="Noto Sans JP"/>
              <a:sym typeface="Noto Sans JP"/>
            </a:endParaRPr>
          </a:p>
        </p:txBody>
      </p:sp>
      <p:sp>
        <p:nvSpPr>
          <p:cNvPr id="561" name="Google Shape;561;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62" name="Google Shape;562;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63" name="Google Shape;563;p21"/>
          <p:cNvSpPr txBox="1"/>
          <p:nvPr/>
        </p:nvSpPr>
        <p:spPr>
          <a:xfrm>
            <a:off x="323851" y="1081703"/>
            <a:ext cx="78345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1年間に得た国の収入を｢</a:t>
            </a:r>
            <a:r>
              <a:rPr b="1" lang="ja-JP" sz="2300">
                <a:solidFill>
                  <a:srgbClr val="FF0000"/>
                </a:solidFill>
                <a:latin typeface="Noto Sans JP"/>
                <a:ea typeface="Noto Sans JP"/>
                <a:cs typeface="Noto Sans JP"/>
                <a:sym typeface="Noto Sans JP"/>
              </a:rPr>
              <a:t>歳入</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支出を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歳出</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a:t>
            </a:r>
            <a:endParaRPr b="1" sz="2300">
              <a:latin typeface="Noto Sans JP"/>
              <a:ea typeface="Noto Sans JP"/>
              <a:cs typeface="Noto Sans JP"/>
              <a:sym typeface="Noto Sans JP"/>
            </a:endParaRPr>
          </a:p>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国や地方公共団体が行う経済活動を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財政</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といいます。</a:t>
            </a:r>
            <a:endParaRPr b="1" sz="2300">
              <a:latin typeface="Noto Sans JP"/>
              <a:ea typeface="Noto Sans JP"/>
              <a:cs typeface="Noto Sans JP"/>
              <a:sym typeface="Noto Sans JP"/>
            </a:endParaRPr>
          </a:p>
        </p:txBody>
      </p:sp>
      <p:pic>
        <p:nvPicPr>
          <p:cNvPr id="564" name="Google Shape;564;p21"/>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600"/>
                                        <p:tgtEl>
                                          <p:spTgt spid="56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71" name="Google Shape;571;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72" name="Google Shape;572;p22"/>
          <p:cNvSpPr txBox="1"/>
          <p:nvPr/>
        </p:nvSpPr>
        <p:spPr>
          <a:xfrm>
            <a:off x="139776" y="942225"/>
            <a:ext cx="4975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国の予算</a:t>
            </a:r>
            <a:r>
              <a:rPr b="1" lang="ja-JP" sz="2400">
                <a:solidFill>
                  <a:schemeClr val="dk1"/>
                </a:solidFill>
                <a:latin typeface="Noto Sans JP"/>
                <a:ea typeface="Noto Sans JP"/>
                <a:cs typeface="Noto Sans JP"/>
                <a:sym typeface="Noto Sans JP"/>
              </a:rPr>
              <a:t>（令和７年度当初予算）</a:t>
            </a:r>
            <a:endParaRPr b="1">
              <a:latin typeface="Noto Sans JP"/>
              <a:ea typeface="Noto Sans JP"/>
              <a:cs typeface="Noto Sans JP"/>
              <a:sym typeface="Noto Sans JP"/>
            </a:endParaRPr>
          </a:p>
        </p:txBody>
      </p:sp>
      <p:grpSp>
        <p:nvGrpSpPr>
          <p:cNvPr id="573" name="Google Shape;573;p22"/>
          <p:cNvGrpSpPr/>
          <p:nvPr/>
        </p:nvGrpSpPr>
        <p:grpSpPr>
          <a:xfrm>
            <a:off x="252000" y="1980000"/>
            <a:ext cx="4140000" cy="3720776"/>
            <a:chOff x="252000" y="1980000"/>
            <a:chExt cx="4140000" cy="3720776"/>
          </a:xfrm>
        </p:grpSpPr>
        <p:pic>
          <p:nvPicPr>
            <p:cNvPr id="574" name="Google Shape;574;p22"/>
            <p:cNvPicPr preferRelativeResize="0"/>
            <p:nvPr/>
          </p:nvPicPr>
          <p:blipFill rotWithShape="1">
            <a:blip r:embed="rId3">
              <a:alphaModFix/>
            </a:blip>
            <a:srcRect b="12766" l="8265" r="8126" t="7496"/>
            <a:stretch/>
          </p:blipFill>
          <p:spPr>
            <a:xfrm>
              <a:off x="252000" y="1980000"/>
              <a:ext cx="4140000" cy="3720776"/>
            </a:xfrm>
            <a:prstGeom prst="rect">
              <a:avLst/>
            </a:prstGeom>
            <a:noFill/>
            <a:ln>
              <a:noFill/>
            </a:ln>
          </p:spPr>
        </p:pic>
        <p:grpSp>
          <p:nvGrpSpPr>
            <p:cNvPr id="575" name="Google Shape;575;p22"/>
            <p:cNvGrpSpPr/>
            <p:nvPr/>
          </p:nvGrpSpPr>
          <p:grpSpPr>
            <a:xfrm>
              <a:off x="287373" y="1980000"/>
              <a:ext cx="828219" cy="284403"/>
              <a:chOff x="4781156" y="2669544"/>
              <a:chExt cx="828219" cy="284403"/>
            </a:xfrm>
          </p:grpSpPr>
          <p:sp>
            <p:nvSpPr>
              <p:cNvPr id="576" name="Google Shape;576;p22"/>
              <p:cNvSpPr txBox="1"/>
              <p:nvPr/>
            </p:nvSpPr>
            <p:spPr>
              <a:xfrm>
                <a:off x="4855347" y="2679703"/>
                <a:ext cx="679800" cy="2307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577" name="Google Shape;577;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grpSp>
        <p:nvGrpSpPr>
          <p:cNvPr id="578" name="Google Shape;578;p22"/>
          <p:cNvGrpSpPr/>
          <p:nvPr/>
        </p:nvGrpSpPr>
        <p:grpSpPr>
          <a:xfrm>
            <a:off x="4752000" y="1980000"/>
            <a:ext cx="4140000" cy="3746852"/>
            <a:chOff x="4752000" y="1980000"/>
            <a:chExt cx="4140000" cy="3746852"/>
          </a:xfrm>
        </p:grpSpPr>
        <p:pic>
          <p:nvPicPr>
            <p:cNvPr id="579" name="Google Shape;579;p22"/>
            <p:cNvPicPr preferRelativeResize="0"/>
            <p:nvPr/>
          </p:nvPicPr>
          <p:blipFill rotWithShape="1">
            <a:blip r:embed="rId4">
              <a:alphaModFix/>
            </a:blip>
            <a:srcRect b="11921" l="8125" r="8262" t="7525"/>
            <a:stretch/>
          </p:blipFill>
          <p:spPr>
            <a:xfrm>
              <a:off x="4752000" y="1980000"/>
              <a:ext cx="4140000" cy="3746852"/>
            </a:xfrm>
            <a:prstGeom prst="rect">
              <a:avLst/>
            </a:prstGeom>
            <a:noFill/>
            <a:ln>
              <a:noFill/>
            </a:ln>
          </p:spPr>
        </p:pic>
        <p:grpSp>
          <p:nvGrpSpPr>
            <p:cNvPr id="580" name="Google Shape;580;p22"/>
            <p:cNvGrpSpPr/>
            <p:nvPr/>
          </p:nvGrpSpPr>
          <p:grpSpPr>
            <a:xfrm>
              <a:off x="4752000" y="1990159"/>
              <a:ext cx="828219" cy="284403"/>
              <a:chOff x="4781156" y="2669544"/>
              <a:chExt cx="828219" cy="284403"/>
            </a:xfrm>
          </p:grpSpPr>
          <p:sp>
            <p:nvSpPr>
              <p:cNvPr id="581" name="Google Shape;581;p22"/>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582" name="Google Shape;582;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sp>
        <p:nvSpPr>
          <p:cNvPr id="583" name="Google Shape;583;p22"/>
          <p:cNvSpPr/>
          <p:nvPr/>
        </p:nvSpPr>
        <p:spPr>
          <a:xfrm>
            <a:off x="4962525" y="6336025"/>
            <a:ext cx="38574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Noto Sans JP"/>
                <a:ea typeface="Noto Sans JP"/>
                <a:cs typeface="Noto Sans JP"/>
                <a:sym typeface="Noto Sans JP"/>
              </a:rPr>
              <a:t>出典：財務省「これからの日本のために財政を考える」（令和７年４月）</a:t>
            </a:r>
            <a:endParaRPr sz="855">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10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1000"/>
                                        <p:tgtEl>
                                          <p:spTgt spid="57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grpSp>
        <p:nvGrpSpPr>
          <p:cNvPr id="589" name="Google Shape;589;p23"/>
          <p:cNvGrpSpPr/>
          <p:nvPr/>
        </p:nvGrpSpPr>
        <p:grpSpPr>
          <a:xfrm>
            <a:off x="323851" y="1085670"/>
            <a:ext cx="8519134" cy="827030"/>
            <a:chOff x="323851" y="1085670"/>
            <a:chExt cx="8519134" cy="827030"/>
          </a:xfrm>
        </p:grpSpPr>
        <p:sp>
          <p:nvSpPr>
            <p:cNvPr id="590" name="Google Shape;590;p23"/>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sz="2800">
                <a:solidFill>
                  <a:srgbClr val="000000"/>
                </a:solidFill>
                <a:latin typeface="Noto Sans JP"/>
                <a:ea typeface="Noto Sans JP"/>
                <a:cs typeface="Noto Sans JP"/>
                <a:sym typeface="Noto Sans JP"/>
              </a:endParaRPr>
            </a:p>
          </p:txBody>
        </p:sp>
        <p:sp>
          <p:nvSpPr>
            <p:cNvPr id="591" name="Google Shape;591;p23"/>
            <p:cNvSpPr txBox="1"/>
            <p:nvPr/>
          </p:nvSpPr>
          <p:spPr>
            <a:xfrm>
              <a:off x="340200" y="1182200"/>
              <a:ext cx="736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なぜ財政は悪化したのか（財政構造の変化）</a:t>
              </a:r>
              <a:endParaRPr b="1">
                <a:latin typeface="Noto Sans JP"/>
                <a:ea typeface="Noto Sans JP"/>
                <a:cs typeface="Noto Sans JP"/>
                <a:sym typeface="Noto Sans JP"/>
              </a:endParaRPr>
            </a:p>
          </p:txBody>
        </p:sp>
      </p:grpSp>
      <p:sp>
        <p:nvSpPr>
          <p:cNvPr id="592" name="Google Shape;592;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93" name="Google Shape;593;p2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594" name="Google Shape;594;p23"/>
          <p:cNvSpPr txBox="1"/>
          <p:nvPr/>
        </p:nvSpPr>
        <p:spPr>
          <a:xfrm>
            <a:off x="172158" y="2420937"/>
            <a:ext cx="8670827" cy="3486252"/>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1990年度（平成２年度）と現在の歳出を比較すると、</a:t>
            </a:r>
            <a:r>
              <a:rPr b="1" lang="ja-JP" sz="2400">
                <a:solidFill>
                  <a:srgbClr val="005BAD"/>
                </a:solidFill>
                <a:latin typeface="Noto Sans JP"/>
                <a:ea typeface="Noto Sans JP"/>
                <a:cs typeface="Noto Sans JP"/>
                <a:sym typeface="Noto Sans JP"/>
              </a:rPr>
              <a:t>社会保障関係費や国債費が大きく伸びて</a:t>
            </a:r>
            <a:r>
              <a:rPr lang="ja-JP" sz="2000">
                <a:solidFill>
                  <a:schemeClr val="dk1"/>
                </a:solidFill>
                <a:latin typeface="Noto Sans JP"/>
                <a:ea typeface="Noto Sans JP"/>
                <a:cs typeface="Noto Sans JP"/>
                <a:sym typeface="Noto Sans JP"/>
              </a:rPr>
              <a:t>います。特に社会保障は、</a:t>
            </a:r>
            <a:r>
              <a:rPr b="1" lang="ja-JP" sz="2400">
                <a:solidFill>
                  <a:srgbClr val="005BAD"/>
                </a:solidFill>
                <a:latin typeface="Noto Sans JP"/>
                <a:ea typeface="Noto Sans JP"/>
                <a:cs typeface="Noto Sans JP"/>
                <a:sym typeface="Noto Sans JP"/>
              </a:rPr>
              <a:t>年金、医療、介護、こども・子育て</a:t>
            </a:r>
            <a:r>
              <a:rPr lang="ja-JP" sz="2000">
                <a:solidFill>
                  <a:schemeClr val="dk1"/>
                </a:solidFill>
                <a:latin typeface="Noto Sans JP"/>
                <a:ea typeface="Noto Sans JP"/>
                <a:cs typeface="Noto Sans JP"/>
                <a:sym typeface="Noto Sans JP"/>
              </a:rPr>
              <a:t>などの分野に分けられ、</a:t>
            </a:r>
            <a:r>
              <a:rPr b="1" lang="ja-JP" sz="2400">
                <a:solidFill>
                  <a:srgbClr val="005BAD"/>
                </a:solidFill>
                <a:latin typeface="Noto Sans JP"/>
                <a:ea typeface="Noto Sans JP"/>
                <a:cs typeface="Noto Sans JP"/>
                <a:sym typeface="Noto Sans JP"/>
              </a:rPr>
              <a:t>国の一般会計歳出の約1/3</a:t>
            </a:r>
            <a:r>
              <a:rPr lang="ja-JP" sz="2000">
                <a:solidFill>
                  <a:schemeClr val="dk1"/>
                </a:solidFill>
                <a:latin typeface="Noto Sans JP"/>
                <a:ea typeface="Noto Sans JP"/>
                <a:cs typeface="Noto Sans JP"/>
                <a:sym typeface="Noto Sans JP"/>
              </a:rPr>
              <a:t>を占める最大の支出項目となっています。</a:t>
            </a:r>
            <a:endParaRPr>
              <a:latin typeface="Noto Sans JP"/>
              <a:ea typeface="Noto Sans JP"/>
              <a:cs typeface="Noto Sans JP"/>
              <a:sym typeface="Noto Sans JP"/>
            </a:endParaRPr>
          </a:p>
          <a:p>
            <a:pPr indent="-252000" lvl="0" marL="252000" marR="0" rtl="0" algn="l">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歳出の増加に対し歳入は、経済成長の停滞などが影響して</a:t>
            </a:r>
            <a:r>
              <a:rPr b="1" lang="ja-JP" sz="2400">
                <a:solidFill>
                  <a:srgbClr val="005BAD"/>
                </a:solidFill>
                <a:latin typeface="Noto Sans JP"/>
                <a:ea typeface="Noto Sans JP"/>
                <a:cs typeface="Noto Sans JP"/>
                <a:sym typeface="Noto Sans JP"/>
              </a:rPr>
              <a:t>税収の伸びが見合っておらず、不足分を借金に頼っている</a:t>
            </a:r>
            <a:r>
              <a:rPr lang="ja-JP" sz="2000">
                <a:solidFill>
                  <a:schemeClr val="dk1"/>
                </a:solidFill>
                <a:latin typeface="Noto Sans JP"/>
                <a:ea typeface="Noto Sans JP"/>
                <a:cs typeface="Noto Sans JP"/>
                <a:sym typeface="Noto Sans JP"/>
              </a:rPr>
              <a:t>ため、公債金は約５倍と大幅に増加しています。</a:t>
            </a:r>
            <a:endParaRPr>
              <a:latin typeface="Noto Sans JP"/>
              <a:ea typeface="Noto Sans JP"/>
              <a:cs typeface="Noto Sans JP"/>
              <a:sym typeface="Noto Sans JP"/>
            </a:endParaRPr>
          </a:p>
        </p:txBody>
      </p:sp>
      <p:pic>
        <p:nvPicPr>
          <p:cNvPr id="595" name="Google Shape;595;p23"/>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95"/>
                                        </p:tgtEl>
                                        <p:attrNameLst>
                                          <p:attrName>style.visibility</p:attrName>
                                        </p:attrNameLst>
                                      </p:cBhvr>
                                      <p:to>
                                        <p:strVal val="visible"/>
                                      </p:to>
                                    </p:set>
                                    <p:anim calcmode="lin" valueType="num">
                                      <p:cBhvr additive="base">
                                        <p:cTn dur="600"/>
                                        <p:tgtEl>
                                          <p:spTgt spid="5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02" name="Google Shape;602;p2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603" name="Google Shape;603;p24"/>
          <p:cNvSpPr txBox="1"/>
          <p:nvPr/>
        </p:nvSpPr>
        <p:spPr>
          <a:xfrm>
            <a:off x="485742" y="6318000"/>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（注）当初予算ベース。</a:t>
            </a:r>
            <a:endParaRPr sz="1000">
              <a:solidFill>
                <a:schemeClr val="dk1"/>
              </a:solidFill>
              <a:latin typeface="Noto Sans JP"/>
              <a:ea typeface="Noto Sans JP"/>
              <a:cs typeface="Noto Sans JP"/>
              <a:sym typeface="Noto Sans JP"/>
            </a:endParaRPr>
          </a:p>
        </p:txBody>
      </p:sp>
      <p:sp>
        <p:nvSpPr>
          <p:cNvPr id="604" name="Google Shape;604;p24"/>
          <p:cNvSpPr txBox="1"/>
          <p:nvPr/>
        </p:nvSpPr>
        <p:spPr>
          <a:xfrm>
            <a:off x="518314" y="6517566"/>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出所：財務省「これからの日本のために財政を考える」（令和７年４月）</a:t>
            </a:r>
            <a:endParaRPr sz="1000">
              <a:solidFill>
                <a:schemeClr val="dk1"/>
              </a:solidFill>
              <a:latin typeface="Noto Sans JP"/>
              <a:ea typeface="Noto Sans JP"/>
              <a:cs typeface="Noto Sans JP"/>
              <a:sym typeface="Noto Sans JP"/>
            </a:endParaRPr>
          </a:p>
        </p:txBody>
      </p:sp>
      <p:grpSp>
        <p:nvGrpSpPr>
          <p:cNvPr id="605" name="Google Shape;605;p24"/>
          <p:cNvGrpSpPr/>
          <p:nvPr/>
        </p:nvGrpSpPr>
        <p:grpSpPr>
          <a:xfrm>
            <a:off x="-23943" y="209043"/>
            <a:ext cx="4605876" cy="5954013"/>
            <a:chOff x="-23943" y="209043"/>
            <a:chExt cx="4605876" cy="5954013"/>
          </a:xfrm>
        </p:grpSpPr>
        <p:grpSp>
          <p:nvGrpSpPr>
            <p:cNvPr id="606" name="Google Shape;606;p24"/>
            <p:cNvGrpSpPr/>
            <p:nvPr/>
          </p:nvGrpSpPr>
          <p:grpSpPr>
            <a:xfrm>
              <a:off x="-23943" y="209043"/>
              <a:ext cx="4605876" cy="5352422"/>
              <a:chOff x="4527724" y="2456342"/>
              <a:chExt cx="3960000" cy="3744000"/>
            </a:xfrm>
          </p:grpSpPr>
          <p:pic>
            <p:nvPicPr>
              <p:cNvPr id="607" name="Google Shape;607;p24"/>
              <p:cNvPicPr preferRelativeResize="0"/>
              <p:nvPr/>
            </p:nvPicPr>
            <p:blipFill rotWithShape="1">
              <a:blip r:embed="rId3">
                <a:alphaModFix/>
              </a:blip>
              <a:srcRect b="0" l="0" r="0" t="0"/>
              <a:stretch/>
            </p:blipFill>
            <p:spPr>
              <a:xfrm>
                <a:off x="4527724" y="2456342"/>
                <a:ext cx="3960000" cy="3744000"/>
              </a:xfrm>
              <a:prstGeom prst="rect">
                <a:avLst/>
              </a:prstGeom>
              <a:noFill/>
              <a:ln>
                <a:noFill/>
              </a:ln>
            </p:spPr>
          </p:pic>
          <p:cxnSp>
            <p:nvCxnSpPr>
              <p:cNvPr id="608" name="Google Shape;608;p24"/>
              <p:cNvCxnSpPr/>
              <p:nvPr/>
            </p:nvCxnSpPr>
            <p:spPr>
              <a:xfrm>
                <a:off x="4797066" y="6079943"/>
                <a:ext cx="3389868" cy="0"/>
              </a:xfrm>
              <a:prstGeom prst="straightConnector1">
                <a:avLst/>
              </a:prstGeom>
              <a:noFill/>
              <a:ln cap="flat" cmpd="sng" w="19050">
                <a:solidFill>
                  <a:srgbClr val="595959"/>
                </a:solidFill>
                <a:prstDash val="dash"/>
                <a:round/>
                <a:headEnd len="sm" w="sm" type="none"/>
                <a:tailEnd len="sm" w="sm" type="none"/>
              </a:ln>
            </p:spPr>
          </p:cxnSp>
        </p:grpSp>
        <p:sp>
          <p:nvSpPr>
            <p:cNvPr id="609" name="Google Shape;609;p24"/>
            <p:cNvSpPr txBox="1"/>
            <p:nvPr/>
          </p:nvSpPr>
          <p:spPr>
            <a:xfrm>
              <a:off x="490760" y="3932810"/>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税収などの収入</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60.6兆円</a:t>
              </a:r>
              <a:endParaRPr sz="1200">
                <a:solidFill>
                  <a:schemeClr val="dk1"/>
                </a:solidFill>
                <a:latin typeface="Noto Sans JP"/>
                <a:ea typeface="Noto Sans JP"/>
                <a:cs typeface="Noto Sans JP"/>
                <a:sym typeface="Noto Sans JP"/>
              </a:endParaRPr>
            </a:p>
          </p:txBody>
        </p:sp>
        <p:sp>
          <p:nvSpPr>
            <p:cNvPr id="610" name="Google Shape;610;p24"/>
            <p:cNvSpPr txBox="1"/>
            <p:nvPr/>
          </p:nvSpPr>
          <p:spPr>
            <a:xfrm>
              <a:off x="2626407" y="3373256"/>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税収などの収入</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86.6兆円</a:t>
              </a:r>
              <a:endParaRPr sz="1200">
                <a:solidFill>
                  <a:schemeClr val="dk1"/>
                </a:solidFill>
                <a:latin typeface="Arial"/>
                <a:ea typeface="Arial"/>
                <a:cs typeface="Arial"/>
                <a:sym typeface="Arial"/>
              </a:endParaRPr>
            </a:p>
          </p:txBody>
        </p:sp>
        <p:sp>
          <p:nvSpPr>
            <p:cNvPr id="611" name="Google Shape;611;p24"/>
            <p:cNvSpPr/>
            <p:nvPr/>
          </p:nvSpPr>
          <p:spPr>
            <a:xfrm rot="-2011191">
              <a:off x="1823376" y="4140602"/>
              <a:ext cx="896291" cy="135137"/>
            </a:xfrm>
            <a:prstGeom prst="rightArrow">
              <a:avLst>
                <a:gd fmla="val 31772" name="adj1"/>
                <a:gd fmla="val 65569" name="adj2"/>
              </a:avLst>
            </a:prstGeom>
            <a:solidFill>
              <a:srgbClr val="5394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12" name="Google Shape;612;p24"/>
            <p:cNvSpPr txBox="1"/>
            <p:nvPr/>
          </p:nvSpPr>
          <p:spPr>
            <a:xfrm>
              <a:off x="1921457" y="4449690"/>
              <a:ext cx="806696" cy="261497"/>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216FCD"/>
                  </a:solidFill>
                  <a:latin typeface="Noto Sans JP"/>
                  <a:ea typeface="Noto Sans JP"/>
                  <a:cs typeface="Noto Sans JP"/>
                  <a:sym typeface="Noto Sans JP"/>
                </a:rPr>
                <a:t>+25.9兆円</a:t>
              </a:r>
              <a:endParaRPr>
                <a:latin typeface="Noto Sans JP"/>
                <a:ea typeface="Noto Sans JP"/>
                <a:cs typeface="Noto Sans JP"/>
                <a:sym typeface="Noto Sans JP"/>
              </a:endParaRPr>
            </a:p>
          </p:txBody>
        </p:sp>
        <p:sp>
          <p:nvSpPr>
            <p:cNvPr id="613" name="Google Shape;613;p24"/>
            <p:cNvSpPr txBox="1"/>
            <p:nvPr/>
          </p:nvSpPr>
          <p:spPr>
            <a:xfrm>
              <a:off x="2772718" y="1412537"/>
              <a:ext cx="1127351" cy="503304"/>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28.6兆円</a:t>
              </a:r>
              <a:endParaRPr sz="1200">
                <a:solidFill>
                  <a:srgbClr val="EA5050"/>
                </a:solidFill>
                <a:latin typeface="Noto Sans JP"/>
                <a:ea typeface="Noto Sans JP"/>
                <a:cs typeface="Noto Sans JP"/>
                <a:sym typeface="Noto Sans JP"/>
              </a:endParaRPr>
            </a:p>
          </p:txBody>
        </p:sp>
        <p:sp>
          <p:nvSpPr>
            <p:cNvPr id="614" name="Google Shape;614;p24"/>
            <p:cNvSpPr txBox="1"/>
            <p:nvPr/>
          </p:nvSpPr>
          <p:spPr>
            <a:xfrm>
              <a:off x="685152" y="5393419"/>
              <a:ext cx="1089319"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15" name="Google Shape;615;p24"/>
            <p:cNvSpPr txBox="1"/>
            <p:nvPr/>
          </p:nvSpPr>
          <p:spPr>
            <a:xfrm>
              <a:off x="2813711" y="5393419"/>
              <a:ext cx="1126304"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cxnSp>
          <p:nvCxnSpPr>
            <p:cNvPr id="616" name="Google Shape;616;p24"/>
            <p:cNvCxnSpPr/>
            <p:nvPr/>
          </p:nvCxnSpPr>
          <p:spPr>
            <a:xfrm rot="10800000">
              <a:off x="1062386" y="2605188"/>
              <a:ext cx="92899" cy="436809"/>
            </a:xfrm>
            <a:prstGeom prst="straightConnector1">
              <a:avLst/>
            </a:prstGeom>
            <a:noFill/>
            <a:ln cap="flat" cmpd="sng" w="15875">
              <a:solidFill>
                <a:schemeClr val="dk1"/>
              </a:solidFill>
              <a:prstDash val="solid"/>
              <a:round/>
              <a:headEnd len="sm" w="sm" type="none"/>
              <a:tailEnd len="sm" w="sm" type="none"/>
            </a:ln>
          </p:spPr>
        </p:cxnSp>
        <p:sp>
          <p:nvSpPr>
            <p:cNvPr id="617" name="Google Shape;617;p24"/>
            <p:cNvSpPr txBox="1"/>
            <p:nvPr/>
          </p:nvSpPr>
          <p:spPr>
            <a:xfrm>
              <a:off x="1876307" y="2938139"/>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+23.1兆円</a:t>
              </a:r>
              <a:endParaRPr>
                <a:latin typeface="Noto Sans JP"/>
                <a:ea typeface="Noto Sans JP"/>
                <a:cs typeface="Noto Sans JP"/>
                <a:sym typeface="Noto Sans JP"/>
              </a:endParaRPr>
            </a:p>
          </p:txBody>
        </p:sp>
        <p:grpSp>
          <p:nvGrpSpPr>
            <p:cNvPr id="618" name="Google Shape;618;p24"/>
            <p:cNvGrpSpPr/>
            <p:nvPr/>
          </p:nvGrpSpPr>
          <p:grpSpPr>
            <a:xfrm>
              <a:off x="518325" y="2121525"/>
              <a:ext cx="1089319" cy="503304"/>
              <a:chOff x="4923738" y="3601945"/>
              <a:chExt cx="936600" cy="437100"/>
            </a:xfrm>
          </p:grpSpPr>
          <p:sp>
            <p:nvSpPr>
              <p:cNvPr id="619" name="Google Shape;619;p24"/>
              <p:cNvSpPr txBox="1"/>
              <p:nvPr/>
            </p:nvSpPr>
            <p:spPr>
              <a:xfrm>
                <a:off x="4923738" y="3601945"/>
                <a:ext cx="936600" cy="4371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5.6兆円</a:t>
                </a:r>
                <a:endParaRPr sz="1200">
                  <a:solidFill>
                    <a:srgbClr val="EA5050"/>
                  </a:solidFill>
                  <a:latin typeface="Noto Sans JP"/>
                  <a:ea typeface="Noto Sans JP"/>
                  <a:cs typeface="Noto Sans JP"/>
                  <a:sym typeface="Noto Sans JP"/>
                </a:endParaRPr>
              </a:p>
            </p:txBody>
          </p:sp>
          <p:sp>
            <p:nvSpPr>
              <p:cNvPr id="620" name="Google Shape;620;p24"/>
              <p:cNvSpPr/>
              <p:nvPr/>
            </p:nvSpPr>
            <p:spPr>
              <a:xfrm>
                <a:off x="4966423" y="3607056"/>
                <a:ext cx="860400" cy="416514"/>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sp>
          <p:nvSpPr>
            <p:cNvPr id="621" name="Google Shape;621;p24"/>
            <p:cNvSpPr/>
            <p:nvPr/>
          </p:nvSpPr>
          <p:spPr>
            <a:xfrm>
              <a:off x="2835581" y="1427646"/>
              <a:ext cx="1001503" cy="491867"/>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22" name="Google Shape;622;p24"/>
            <p:cNvSpPr/>
            <p:nvPr/>
          </p:nvSpPr>
          <p:spPr>
            <a:xfrm rot="-3308805">
              <a:off x="1607743" y="2511415"/>
              <a:ext cx="1258319" cy="148699"/>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nvGrpSpPr>
            <p:cNvPr id="623" name="Google Shape;623;p24"/>
            <p:cNvGrpSpPr/>
            <p:nvPr/>
          </p:nvGrpSpPr>
          <p:grpSpPr>
            <a:xfrm>
              <a:off x="356904" y="1052373"/>
              <a:ext cx="963360" cy="327476"/>
              <a:chOff x="356904" y="1052373"/>
              <a:chExt cx="963360" cy="327476"/>
            </a:xfrm>
          </p:grpSpPr>
          <p:sp>
            <p:nvSpPr>
              <p:cNvPr id="624" name="Google Shape;624;p24"/>
              <p:cNvSpPr txBox="1"/>
              <p:nvPr/>
            </p:nvSpPr>
            <p:spPr>
              <a:xfrm>
                <a:off x="425762" y="1076519"/>
                <a:ext cx="790500" cy="2772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入</a:t>
                </a:r>
                <a:endParaRPr b="1" sz="1800">
                  <a:solidFill>
                    <a:srgbClr val="000000"/>
                  </a:solidFill>
                  <a:latin typeface="Noto Sans JP"/>
                  <a:ea typeface="Noto Sans JP"/>
                  <a:cs typeface="Noto Sans JP"/>
                  <a:sym typeface="Noto Sans JP"/>
                </a:endParaRPr>
              </a:p>
            </p:txBody>
          </p:sp>
          <p:sp>
            <p:nvSpPr>
              <p:cNvPr id="625" name="Google Shape;625;p24"/>
              <p:cNvSpPr/>
              <p:nvPr/>
            </p:nvSpPr>
            <p:spPr>
              <a:xfrm>
                <a:off x="356904" y="1052373"/>
                <a:ext cx="963360" cy="327476"/>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Noto Sans JP"/>
                  <a:ea typeface="Noto Sans JP"/>
                  <a:cs typeface="Noto Sans JP"/>
                  <a:sym typeface="Noto Sans JP"/>
                </a:endParaRPr>
              </a:p>
            </p:txBody>
          </p:sp>
        </p:grpSp>
        <p:cxnSp>
          <p:nvCxnSpPr>
            <p:cNvPr id="626" name="Google Shape;626;p24"/>
            <p:cNvCxnSpPr/>
            <p:nvPr/>
          </p:nvCxnSpPr>
          <p:spPr>
            <a:xfrm flipH="1" rot="10800000">
              <a:off x="1877353" y="1276490"/>
              <a:ext cx="799200" cy="1720800"/>
            </a:xfrm>
            <a:prstGeom prst="straightConnector1">
              <a:avLst/>
            </a:prstGeom>
            <a:noFill/>
            <a:ln cap="flat" cmpd="sng" w="9525">
              <a:solidFill>
                <a:srgbClr val="999999"/>
              </a:solidFill>
              <a:prstDash val="dash"/>
              <a:round/>
              <a:headEnd len="med" w="med" type="none"/>
              <a:tailEnd len="med" w="med" type="none"/>
            </a:ln>
          </p:spPr>
        </p:cxnSp>
        <p:cxnSp>
          <p:nvCxnSpPr>
            <p:cNvPr id="627" name="Google Shape;627;p24"/>
            <p:cNvCxnSpPr/>
            <p:nvPr/>
          </p:nvCxnSpPr>
          <p:spPr>
            <a:xfrm flipH="1" rot="10800000">
              <a:off x="1876425" y="2285850"/>
              <a:ext cx="809700" cy="971700"/>
            </a:xfrm>
            <a:prstGeom prst="straightConnector1">
              <a:avLst/>
            </a:prstGeom>
            <a:noFill/>
            <a:ln cap="flat" cmpd="sng" w="9525">
              <a:solidFill>
                <a:srgbClr val="999999"/>
              </a:solidFill>
              <a:prstDash val="dash"/>
              <a:round/>
              <a:headEnd len="med" w="med" type="none"/>
              <a:tailEnd len="med" w="med" type="none"/>
            </a:ln>
          </p:spPr>
        </p:cxnSp>
      </p:grpSp>
      <p:grpSp>
        <p:nvGrpSpPr>
          <p:cNvPr id="628" name="Google Shape;628;p24"/>
          <p:cNvGrpSpPr/>
          <p:nvPr/>
        </p:nvGrpSpPr>
        <p:grpSpPr>
          <a:xfrm>
            <a:off x="4550408" y="265389"/>
            <a:ext cx="4749090" cy="5940629"/>
            <a:chOff x="4550408" y="265389"/>
            <a:chExt cx="4749090" cy="5940629"/>
          </a:xfrm>
        </p:grpSpPr>
        <p:grpSp>
          <p:nvGrpSpPr>
            <p:cNvPr id="629" name="Google Shape;629;p24"/>
            <p:cNvGrpSpPr/>
            <p:nvPr/>
          </p:nvGrpSpPr>
          <p:grpSpPr>
            <a:xfrm>
              <a:off x="4777661" y="265389"/>
              <a:ext cx="4521836" cy="5283428"/>
              <a:chOff x="522895" y="2416451"/>
              <a:chExt cx="3960617" cy="3744722"/>
            </a:xfrm>
          </p:grpSpPr>
          <p:pic>
            <p:nvPicPr>
              <p:cNvPr id="630" name="Google Shape;630;p24"/>
              <p:cNvPicPr preferRelativeResize="0"/>
              <p:nvPr/>
            </p:nvPicPr>
            <p:blipFill rotWithShape="1">
              <a:blip r:embed="rId4">
                <a:alphaModFix/>
              </a:blip>
              <a:srcRect b="0" l="0" r="0" t="0"/>
              <a:stretch/>
            </p:blipFill>
            <p:spPr>
              <a:xfrm>
                <a:off x="522895" y="2416451"/>
                <a:ext cx="3960617" cy="3744722"/>
              </a:xfrm>
              <a:prstGeom prst="rect">
                <a:avLst/>
              </a:prstGeom>
              <a:noFill/>
              <a:ln>
                <a:noFill/>
              </a:ln>
            </p:spPr>
          </p:pic>
          <p:cxnSp>
            <p:nvCxnSpPr>
              <p:cNvPr id="631" name="Google Shape;631;p24"/>
              <p:cNvCxnSpPr/>
              <p:nvPr/>
            </p:nvCxnSpPr>
            <p:spPr>
              <a:xfrm>
                <a:off x="808269" y="6041566"/>
                <a:ext cx="3389868" cy="0"/>
              </a:xfrm>
              <a:prstGeom prst="straightConnector1">
                <a:avLst/>
              </a:prstGeom>
              <a:noFill/>
              <a:ln cap="flat" cmpd="sng" w="19050">
                <a:solidFill>
                  <a:srgbClr val="595959"/>
                </a:solidFill>
                <a:prstDash val="dash"/>
                <a:round/>
                <a:headEnd len="sm" w="sm" type="none"/>
                <a:tailEnd len="sm" w="sm" type="none"/>
              </a:ln>
            </p:spPr>
          </p:cxnSp>
        </p:grpSp>
        <p:sp>
          <p:nvSpPr>
            <p:cNvPr id="632" name="Google Shape;632;p24"/>
            <p:cNvSpPr txBox="1"/>
            <p:nvPr/>
          </p:nvSpPr>
          <p:spPr>
            <a:xfrm>
              <a:off x="5468071" y="5436518"/>
              <a:ext cx="10896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33" name="Google Shape;633;p24"/>
            <p:cNvSpPr txBox="1"/>
            <p:nvPr/>
          </p:nvSpPr>
          <p:spPr>
            <a:xfrm>
              <a:off x="7517036" y="5436518"/>
              <a:ext cx="11262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sp>
          <p:nvSpPr>
            <p:cNvPr id="634" name="Google Shape;634;p24"/>
            <p:cNvSpPr txBox="1"/>
            <p:nvPr/>
          </p:nvSpPr>
          <p:spPr>
            <a:xfrm>
              <a:off x="7393758" y="4475364"/>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29.8兆円</a:t>
              </a:r>
              <a:endParaRPr>
                <a:latin typeface="Noto Sans JP"/>
                <a:ea typeface="Noto Sans JP"/>
                <a:cs typeface="Noto Sans JP"/>
                <a:sym typeface="Noto Sans JP"/>
              </a:endParaRPr>
            </a:p>
          </p:txBody>
        </p:sp>
        <p:sp>
          <p:nvSpPr>
            <p:cNvPr id="635" name="Google Shape;635;p24"/>
            <p:cNvSpPr/>
            <p:nvPr/>
          </p:nvSpPr>
          <p:spPr>
            <a:xfrm rot="-308210">
              <a:off x="6605712" y="4831691"/>
              <a:ext cx="837664" cy="132843"/>
            </a:xfrm>
            <a:prstGeom prst="rightArrow">
              <a:avLst>
                <a:gd fmla="val 38545" name="adj1"/>
                <a:gd fmla="val 65569" name="adj2"/>
              </a:avLst>
            </a:prstGeom>
            <a:solidFill>
              <a:srgbClr val="A6A6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6" name="Google Shape;636;p24"/>
            <p:cNvSpPr txBox="1"/>
            <p:nvPr/>
          </p:nvSpPr>
          <p:spPr>
            <a:xfrm>
              <a:off x="6644286" y="4918519"/>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3F3F3F"/>
                  </a:solidFill>
                  <a:latin typeface="Noto Sans JP"/>
                  <a:ea typeface="Noto Sans JP"/>
                  <a:cs typeface="Noto Sans JP"/>
                  <a:sym typeface="Noto Sans JP"/>
                </a:rPr>
                <a:t>+4.8兆円</a:t>
              </a:r>
              <a:endParaRPr>
                <a:latin typeface="Noto Sans JP"/>
                <a:ea typeface="Noto Sans JP"/>
                <a:cs typeface="Noto Sans JP"/>
                <a:sym typeface="Noto Sans JP"/>
              </a:endParaRPr>
            </a:p>
          </p:txBody>
        </p:sp>
        <p:grpSp>
          <p:nvGrpSpPr>
            <p:cNvPr id="637" name="Google Shape;637;p24"/>
            <p:cNvGrpSpPr/>
            <p:nvPr/>
          </p:nvGrpSpPr>
          <p:grpSpPr>
            <a:xfrm>
              <a:off x="6554051" y="5558175"/>
              <a:ext cx="942194" cy="386959"/>
              <a:chOff x="2085845" y="6241617"/>
              <a:chExt cx="825255" cy="340513"/>
            </a:xfrm>
          </p:grpSpPr>
          <p:sp>
            <p:nvSpPr>
              <p:cNvPr id="638" name="Google Shape;638;p24"/>
              <p:cNvSpPr/>
              <p:nvPr/>
            </p:nvSpPr>
            <p:spPr>
              <a:xfrm>
                <a:off x="2102308" y="6241617"/>
                <a:ext cx="808792" cy="116996"/>
              </a:xfrm>
              <a:prstGeom prst="rightArrow">
                <a:avLst>
                  <a:gd fmla="val 40412" name="adj1"/>
                  <a:gd fmla="val 6868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9" name="Google Shape;639;p24"/>
              <p:cNvSpPr txBox="1"/>
              <p:nvPr/>
            </p:nvSpPr>
            <p:spPr>
              <a:xfrm>
                <a:off x="2085845" y="6351918"/>
                <a:ext cx="706525" cy="230212"/>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EA5050"/>
                    </a:solidFill>
                    <a:latin typeface="Noto Sans JP"/>
                    <a:ea typeface="Noto Sans JP"/>
                    <a:cs typeface="Noto Sans JP"/>
                    <a:sym typeface="Noto Sans JP"/>
                  </a:rPr>
                  <a:t>+49.0兆円</a:t>
                </a:r>
                <a:endParaRPr>
                  <a:latin typeface="Noto Sans JP"/>
                  <a:ea typeface="Noto Sans JP"/>
                  <a:cs typeface="Noto Sans JP"/>
                  <a:sym typeface="Noto Sans JP"/>
                </a:endParaRPr>
              </a:p>
            </p:txBody>
          </p:sp>
        </p:grpSp>
        <p:sp>
          <p:nvSpPr>
            <p:cNvPr id="640" name="Google Shape;640;p24"/>
            <p:cNvSpPr/>
            <p:nvPr/>
          </p:nvSpPr>
          <p:spPr>
            <a:xfrm rot="-2487396">
              <a:off x="6497874" y="3932616"/>
              <a:ext cx="943883" cy="133214"/>
            </a:xfrm>
            <a:prstGeom prst="rightArrow">
              <a:avLst>
                <a:gd fmla="val 31464" name="adj1"/>
                <a:gd fmla="val 65569" name="adj2"/>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1" name="Google Shape;641;p24"/>
            <p:cNvSpPr txBox="1"/>
            <p:nvPr/>
          </p:nvSpPr>
          <p:spPr>
            <a:xfrm>
              <a:off x="6641555" y="4184042"/>
              <a:ext cx="779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009E47"/>
                  </a:solidFill>
                  <a:latin typeface="Noto Sans JP"/>
                  <a:ea typeface="Noto Sans JP"/>
                  <a:cs typeface="Noto Sans JP"/>
                  <a:sym typeface="Noto Sans JP"/>
                </a:rPr>
                <a:t>+26.7兆円</a:t>
              </a:r>
              <a:endParaRPr>
                <a:latin typeface="Noto Sans JP"/>
                <a:ea typeface="Noto Sans JP"/>
                <a:cs typeface="Noto Sans JP"/>
                <a:sym typeface="Noto Sans JP"/>
              </a:endParaRPr>
            </a:p>
          </p:txBody>
        </p:sp>
        <p:sp>
          <p:nvSpPr>
            <p:cNvPr id="642" name="Google Shape;642;p24"/>
            <p:cNvSpPr/>
            <p:nvPr/>
          </p:nvSpPr>
          <p:spPr>
            <a:xfrm rot="-3404375">
              <a:off x="6286911" y="3225555"/>
              <a:ext cx="1364767" cy="133388"/>
            </a:xfrm>
            <a:prstGeom prst="rightArrow">
              <a:avLst>
                <a:gd fmla="val 31630" name="adj1"/>
                <a:gd fmla="val 65569" name="adj2"/>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3" name="Google Shape;643;p24"/>
            <p:cNvSpPr txBox="1"/>
            <p:nvPr/>
          </p:nvSpPr>
          <p:spPr>
            <a:xfrm>
              <a:off x="6617751" y="3415165"/>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AE900E"/>
                  </a:solidFill>
                  <a:latin typeface="Noto Sans JP"/>
                  <a:ea typeface="Noto Sans JP"/>
                  <a:cs typeface="Noto Sans JP"/>
                  <a:sym typeface="Noto Sans JP"/>
                </a:rPr>
                <a:t>+3.6兆円</a:t>
              </a:r>
              <a:endParaRPr>
                <a:latin typeface="Noto Sans JP"/>
                <a:ea typeface="Noto Sans JP"/>
                <a:cs typeface="Noto Sans JP"/>
                <a:sym typeface="Noto Sans JP"/>
              </a:endParaRPr>
            </a:p>
          </p:txBody>
        </p:sp>
        <p:sp>
          <p:nvSpPr>
            <p:cNvPr id="644" name="Google Shape;644;p24"/>
            <p:cNvSpPr/>
            <p:nvPr/>
          </p:nvSpPr>
          <p:spPr>
            <a:xfrm rot="-3515168">
              <a:off x="6289004" y="2554105"/>
              <a:ext cx="1401530" cy="133255"/>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5" name="Google Shape;645;p24"/>
            <p:cNvSpPr txBox="1"/>
            <p:nvPr/>
          </p:nvSpPr>
          <p:spPr>
            <a:xfrm>
              <a:off x="6271760" y="2236827"/>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+13.9兆円</a:t>
              </a:r>
              <a:endParaRPr>
                <a:latin typeface="Noto Sans JP"/>
                <a:ea typeface="Noto Sans JP"/>
                <a:cs typeface="Noto Sans JP"/>
                <a:sym typeface="Noto Sans JP"/>
              </a:endParaRPr>
            </a:p>
          </p:txBody>
        </p:sp>
        <p:sp>
          <p:nvSpPr>
            <p:cNvPr id="646" name="Google Shape;646;p24"/>
            <p:cNvSpPr txBox="1"/>
            <p:nvPr/>
          </p:nvSpPr>
          <p:spPr>
            <a:xfrm>
              <a:off x="5236046" y="4122510"/>
              <a:ext cx="1497300" cy="3078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社会保障</a:t>
              </a:r>
              <a:r>
                <a:rPr lang="ja-JP" sz="1200">
                  <a:solidFill>
                    <a:schemeClr val="dk1"/>
                  </a:solidFill>
                  <a:latin typeface="Noto Sans JP"/>
                  <a:ea typeface="Noto Sans JP"/>
                  <a:cs typeface="Noto Sans JP"/>
                  <a:sym typeface="Noto Sans JP"/>
                </a:rPr>
                <a:t>11.6兆円</a:t>
              </a:r>
              <a:endParaRPr>
                <a:latin typeface="Noto Sans JP"/>
                <a:ea typeface="Noto Sans JP"/>
                <a:cs typeface="Noto Sans JP"/>
                <a:sym typeface="Noto Sans JP"/>
              </a:endParaRPr>
            </a:p>
          </p:txBody>
        </p:sp>
        <p:sp>
          <p:nvSpPr>
            <p:cNvPr id="647" name="Google Shape;647;p24"/>
            <p:cNvSpPr txBox="1"/>
            <p:nvPr/>
          </p:nvSpPr>
          <p:spPr>
            <a:xfrm>
              <a:off x="5228868" y="3528971"/>
              <a:ext cx="14772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15.3兆円</a:t>
              </a:r>
              <a:endParaRPr sz="1200">
                <a:solidFill>
                  <a:schemeClr val="dk1"/>
                </a:solidFill>
                <a:latin typeface="Noto Sans JP"/>
                <a:ea typeface="Noto Sans JP"/>
                <a:cs typeface="Noto Sans JP"/>
                <a:sym typeface="Noto Sans JP"/>
              </a:endParaRPr>
            </a:p>
          </p:txBody>
        </p:sp>
        <p:sp>
          <p:nvSpPr>
            <p:cNvPr id="648" name="Google Shape;648;p24"/>
            <p:cNvSpPr txBox="1"/>
            <p:nvPr/>
          </p:nvSpPr>
          <p:spPr>
            <a:xfrm>
              <a:off x="7481775" y="1338225"/>
              <a:ext cx="1221600" cy="8427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（過去の借金の</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返済と利息）</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28.2兆円</a:t>
              </a:r>
              <a:endParaRPr>
                <a:latin typeface="Noto Sans JP"/>
                <a:ea typeface="Noto Sans JP"/>
                <a:cs typeface="Noto Sans JP"/>
                <a:sym typeface="Noto Sans JP"/>
              </a:endParaRPr>
            </a:p>
          </p:txBody>
        </p:sp>
        <p:sp>
          <p:nvSpPr>
            <p:cNvPr id="649" name="Google Shape;649;p24"/>
            <p:cNvSpPr txBox="1"/>
            <p:nvPr/>
          </p:nvSpPr>
          <p:spPr>
            <a:xfrm>
              <a:off x="7350646" y="2325015"/>
              <a:ext cx="14559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18.9兆円</a:t>
              </a:r>
              <a:endParaRPr sz="1200">
                <a:solidFill>
                  <a:schemeClr val="dk1"/>
                </a:solidFill>
                <a:latin typeface="Noto Sans JP"/>
                <a:ea typeface="Noto Sans JP"/>
                <a:cs typeface="Noto Sans JP"/>
                <a:sym typeface="Noto Sans JP"/>
              </a:endParaRPr>
            </a:p>
          </p:txBody>
        </p:sp>
        <p:sp>
          <p:nvSpPr>
            <p:cNvPr id="650" name="Google Shape;650;p24"/>
            <p:cNvSpPr txBox="1"/>
            <p:nvPr/>
          </p:nvSpPr>
          <p:spPr>
            <a:xfrm>
              <a:off x="4798954" y="2187660"/>
              <a:ext cx="1696800" cy="6729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a:t>
              </a:r>
              <a:r>
                <a:rPr lang="ja-JP" sz="1050">
                  <a:solidFill>
                    <a:schemeClr val="dk1"/>
                  </a:solidFill>
                  <a:latin typeface="Noto Sans JP"/>
                  <a:ea typeface="Noto Sans JP"/>
                  <a:cs typeface="Noto Sans JP"/>
                  <a:sym typeface="Noto Sans JP"/>
                </a:rPr>
                <a:t>過去の借金の返済と利息</a:t>
              </a:r>
              <a:r>
                <a:rPr lang="ja-JP" sz="1050">
                  <a:solidFill>
                    <a:schemeClr val="dk1"/>
                  </a:solidFill>
                  <a:latin typeface="Noto Sans JP"/>
                  <a:ea typeface="Noto Sans JP"/>
                  <a:cs typeface="Noto Sans JP"/>
                  <a:sym typeface="Noto Sans JP"/>
                </a:rPr>
                <a:t>)</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14.3兆円</a:t>
              </a:r>
              <a:endParaRPr>
                <a:latin typeface="Noto Sans JP"/>
                <a:ea typeface="Noto Sans JP"/>
                <a:cs typeface="Noto Sans JP"/>
                <a:sym typeface="Noto Sans JP"/>
              </a:endParaRPr>
            </a:p>
          </p:txBody>
        </p:sp>
        <p:cxnSp>
          <p:nvCxnSpPr>
            <p:cNvPr id="651" name="Google Shape;651;p24"/>
            <p:cNvCxnSpPr/>
            <p:nvPr/>
          </p:nvCxnSpPr>
          <p:spPr>
            <a:xfrm rot="10800000">
              <a:off x="5935119" y="2831963"/>
              <a:ext cx="121200" cy="338700"/>
            </a:xfrm>
            <a:prstGeom prst="straightConnector1">
              <a:avLst/>
            </a:prstGeom>
            <a:noFill/>
            <a:ln cap="flat" cmpd="sng" w="15875">
              <a:solidFill>
                <a:schemeClr val="dk1"/>
              </a:solidFill>
              <a:prstDash val="solid"/>
              <a:round/>
              <a:headEnd len="sm" w="sm" type="none"/>
              <a:tailEnd len="sm" w="sm" type="none"/>
            </a:ln>
          </p:spPr>
        </p:cxnSp>
        <p:sp>
          <p:nvSpPr>
            <p:cNvPr id="652" name="Google Shape;652;p24"/>
            <p:cNvSpPr txBox="1"/>
            <p:nvPr/>
          </p:nvSpPr>
          <p:spPr>
            <a:xfrm>
              <a:off x="7334005" y="3421958"/>
              <a:ext cx="1465800" cy="5034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社会保障 </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38.3兆円</a:t>
              </a:r>
              <a:endParaRPr sz="1200">
                <a:solidFill>
                  <a:schemeClr val="dk1"/>
                </a:solidFill>
                <a:latin typeface="Arial"/>
                <a:ea typeface="Arial"/>
                <a:cs typeface="Arial"/>
                <a:sym typeface="Arial"/>
              </a:endParaRPr>
            </a:p>
          </p:txBody>
        </p:sp>
        <p:sp>
          <p:nvSpPr>
            <p:cNvPr id="653" name="Google Shape;653;p24"/>
            <p:cNvSpPr/>
            <p:nvPr/>
          </p:nvSpPr>
          <p:spPr>
            <a:xfrm>
              <a:off x="7453677" y="3436680"/>
              <a:ext cx="1249800" cy="4626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sp>
          <p:nvSpPr>
            <p:cNvPr id="654" name="Google Shape;654;p24"/>
            <p:cNvSpPr txBox="1"/>
            <p:nvPr/>
          </p:nvSpPr>
          <p:spPr>
            <a:xfrm>
              <a:off x="5291779" y="4578307"/>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25.1兆円</a:t>
              </a:r>
              <a:endParaRPr>
                <a:latin typeface="Noto Sans JP"/>
                <a:ea typeface="Noto Sans JP"/>
                <a:cs typeface="Noto Sans JP"/>
                <a:sym typeface="Noto Sans JP"/>
              </a:endParaRPr>
            </a:p>
          </p:txBody>
        </p:sp>
        <p:sp>
          <p:nvSpPr>
            <p:cNvPr id="655" name="Google Shape;655;p24"/>
            <p:cNvSpPr/>
            <p:nvPr/>
          </p:nvSpPr>
          <p:spPr>
            <a:xfrm>
              <a:off x="5353991" y="4137915"/>
              <a:ext cx="1263900" cy="2433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nvGrpSpPr>
            <p:cNvPr id="656" name="Google Shape;656;p24"/>
            <p:cNvGrpSpPr/>
            <p:nvPr/>
          </p:nvGrpSpPr>
          <p:grpSpPr>
            <a:xfrm>
              <a:off x="4550408" y="1037024"/>
              <a:ext cx="945568" cy="323191"/>
              <a:chOff x="4550408" y="1037024"/>
              <a:chExt cx="945568" cy="323191"/>
            </a:xfrm>
          </p:grpSpPr>
          <p:sp>
            <p:nvSpPr>
              <p:cNvPr id="657" name="Google Shape;657;p24"/>
              <p:cNvSpPr txBox="1"/>
              <p:nvPr/>
            </p:nvSpPr>
            <p:spPr>
              <a:xfrm>
                <a:off x="4635111" y="1048569"/>
                <a:ext cx="776120" cy="277164"/>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出</a:t>
                </a:r>
                <a:endParaRPr b="1" sz="1800">
                  <a:solidFill>
                    <a:srgbClr val="000000"/>
                  </a:solidFill>
                  <a:latin typeface="Noto Sans JP"/>
                  <a:ea typeface="Noto Sans JP"/>
                  <a:cs typeface="Noto Sans JP"/>
                  <a:sym typeface="Noto Sans JP"/>
                </a:endParaRPr>
              </a:p>
            </p:txBody>
          </p:sp>
          <p:sp>
            <p:nvSpPr>
              <p:cNvPr id="658" name="Google Shape;658;p24"/>
              <p:cNvSpPr/>
              <p:nvPr/>
            </p:nvSpPr>
            <p:spPr>
              <a:xfrm>
                <a:off x="4550408" y="1037024"/>
                <a:ext cx="945568" cy="323191"/>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cxnSp>
          <p:nvCxnSpPr>
            <p:cNvPr id="659" name="Google Shape;659;p24"/>
            <p:cNvCxnSpPr/>
            <p:nvPr/>
          </p:nvCxnSpPr>
          <p:spPr>
            <a:xfrm flipH="1" rot="10800000">
              <a:off x="6657975" y="4314825"/>
              <a:ext cx="763200" cy="152400"/>
            </a:xfrm>
            <a:prstGeom prst="straightConnector1">
              <a:avLst/>
            </a:prstGeom>
            <a:noFill/>
            <a:ln cap="flat" cmpd="sng" w="9525">
              <a:solidFill>
                <a:srgbClr val="999999"/>
              </a:solidFill>
              <a:prstDash val="dash"/>
              <a:round/>
              <a:headEnd len="med" w="med" type="none"/>
              <a:tailEnd len="med" w="med" type="none"/>
            </a:ln>
          </p:spPr>
        </p:cxnSp>
        <p:cxnSp>
          <p:nvCxnSpPr>
            <p:cNvPr id="660" name="Google Shape;660;p24"/>
            <p:cNvCxnSpPr/>
            <p:nvPr/>
          </p:nvCxnSpPr>
          <p:spPr>
            <a:xfrm flipH="1" rot="10800000">
              <a:off x="6637000" y="2952688"/>
              <a:ext cx="792600" cy="1105800"/>
            </a:xfrm>
            <a:prstGeom prst="straightConnector1">
              <a:avLst/>
            </a:prstGeom>
            <a:noFill/>
            <a:ln cap="flat" cmpd="sng" w="9525">
              <a:solidFill>
                <a:srgbClr val="999999"/>
              </a:solidFill>
              <a:prstDash val="dash"/>
              <a:round/>
              <a:headEnd len="med" w="med" type="none"/>
              <a:tailEnd len="med" w="med" type="none"/>
            </a:ln>
          </p:spPr>
        </p:cxnSp>
        <p:cxnSp>
          <p:nvCxnSpPr>
            <p:cNvPr id="661" name="Google Shape;661;p24"/>
            <p:cNvCxnSpPr/>
            <p:nvPr/>
          </p:nvCxnSpPr>
          <p:spPr>
            <a:xfrm flipH="1" rot="10800000">
              <a:off x="6643275" y="2276538"/>
              <a:ext cx="795900" cy="1242900"/>
            </a:xfrm>
            <a:prstGeom prst="straightConnector1">
              <a:avLst/>
            </a:prstGeom>
            <a:noFill/>
            <a:ln cap="flat" cmpd="sng" w="9525">
              <a:solidFill>
                <a:srgbClr val="999999"/>
              </a:solidFill>
              <a:prstDash val="dash"/>
              <a:round/>
              <a:headEnd len="med" w="med" type="none"/>
              <a:tailEnd len="med" w="med" type="none"/>
            </a:ln>
          </p:spPr>
        </p:cxnSp>
        <p:cxnSp>
          <p:nvCxnSpPr>
            <p:cNvPr id="662" name="Google Shape;662;p24"/>
            <p:cNvCxnSpPr/>
            <p:nvPr/>
          </p:nvCxnSpPr>
          <p:spPr>
            <a:xfrm flipH="1" rot="10800000">
              <a:off x="6643275" y="1285750"/>
              <a:ext cx="795900" cy="1723800"/>
            </a:xfrm>
            <a:prstGeom prst="straightConnector1">
              <a:avLst/>
            </a:prstGeom>
            <a:noFill/>
            <a:ln cap="flat" cmpd="sng" w="9525">
              <a:solidFill>
                <a:srgbClr val="999999"/>
              </a:solidFill>
              <a:prstDash val="dash"/>
              <a:round/>
              <a:headEnd len="med" w="med" type="none"/>
              <a:tailEnd len="med" w="med"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1000"/>
                                        <p:tgtEl>
                                          <p:spTgt spid="6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500"/>
                                        <p:tgtEl>
                                          <p:spTgt spid="60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pSp>
        <p:nvGrpSpPr>
          <p:cNvPr id="668" name="Google Shape;668;p25"/>
          <p:cNvGrpSpPr/>
          <p:nvPr/>
        </p:nvGrpSpPr>
        <p:grpSpPr>
          <a:xfrm>
            <a:off x="323851" y="1085670"/>
            <a:ext cx="8519134" cy="827030"/>
            <a:chOff x="323851" y="1085670"/>
            <a:chExt cx="8519134" cy="827030"/>
          </a:xfrm>
        </p:grpSpPr>
        <p:sp>
          <p:nvSpPr>
            <p:cNvPr id="669" name="Google Shape;669;p2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b="1" sz="3200">
                <a:solidFill>
                  <a:srgbClr val="000000"/>
                </a:solidFill>
                <a:latin typeface="Noto Sans JP"/>
                <a:ea typeface="Noto Sans JP"/>
                <a:cs typeface="Noto Sans JP"/>
                <a:sym typeface="Noto Sans JP"/>
              </a:endParaRPr>
            </a:p>
          </p:txBody>
        </p:sp>
        <p:sp>
          <p:nvSpPr>
            <p:cNvPr id="670" name="Google Shape;670;p25"/>
            <p:cNvSpPr txBox="1"/>
            <p:nvPr/>
          </p:nvSpPr>
          <p:spPr>
            <a:xfrm>
              <a:off x="440788" y="1223796"/>
              <a:ext cx="62526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社会保障関係費は今後も増えるのか</a:t>
              </a:r>
              <a:endParaRPr b="1">
                <a:latin typeface="Noto Sans JP"/>
                <a:ea typeface="Noto Sans JP"/>
                <a:cs typeface="Noto Sans JP"/>
                <a:sym typeface="Noto Sans JP"/>
              </a:endParaRPr>
            </a:p>
          </p:txBody>
        </p:sp>
      </p:grpSp>
      <p:sp>
        <p:nvSpPr>
          <p:cNvPr id="671" name="Google Shape;671;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72" name="Google Shape;672;p2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国の財政をみてみよう③</a:t>
            </a:r>
            <a:endParaRPr b="1">
              <a:latin typeface="Noto Sans JP"/>
              <a:ea typeface="Noto Sans JP"/>
              <a:cs typeface="Noto Sans JP"/>
              <a:sym typeface="Noto Sans JP"/>
            </a:endParaRPr>
          </a:p>
        </p:txBody>
      </p:sp>
      <p:sp>
        <p:nvSpPr>
          <p:cNvPr id="673" name="Google Shape;673;p25"/>
          <p:cNvSpPr txBox="1"/>
          <p:nvPr/>
        </p:nvSpPr>
        <p:spPr>
          <a:xfrm>
            <a:off x="323850" y="2312275"/>
            <a:ext cx="4953000" cy="3926700"/>
          </a:xfrm>
          <a:prstGeom prst="rect">
            <a:avLst/>
          </a:prstGeom>
          <a:noFill/>
          <a:ln>
            <a:noFill/>
          </a:ln>
        </p:spPr>
        <p:txBody>
          <a:bodyPr anchorCtr="0" anchor="t" bIns="45700" lIns="0" spcFirstLastPara="1" rIns="0" wrap="square" tIns="45700">
            <a:noAutofit/>
          </a:bodyPr>
          <a:lstStyle/>
          <a:p>
            <a:pPr indent="-183175" lvl="0" marL="180000" marR="0" rtl="0" algn="just">
              <a:lnSpc>
                <a:spcPct val="110000"/>
              </a:lnSpc>
              <a:spcBef>
                <a:spcPts val="0"/>
              </a:spcBef>
              <a:spcAft>
                <a:spcPts val="0"/>
              </a:spcAft>
              <a:buClr>
                <a:srgbClr val="005BAD"/>
              </a:buClr>
              <a:buSzPts val="1700"/>
              <a:buFont typeface="Noto Sans JP"/>
              <a:buChar char="●"/>
            </a:pPr>
            <a:r>
              <a:rPr lang="ja-JP" sz="1700">
                <a:solidFill>
                  <a:schemeClr val="dk1"/>
                </a:solidFill>
                <a:latin typeface="Noto Sans JP"/>
                <a:ea typeface="Noto Sans JP"/>
                <a:cs typeface="Noto Sans JP"/>
                <a:sym typeface="Noto Sans JP"/>
              </a:rPr>
              <a:t>日本は、他国に類をみない速度で高齢化が進んでいます。今後、高齢化はさらに進展し、2025年（令和７年）には</a:t>
            </a:r>
            <a:r>
              <a:rPr b="1" lang="ja-JP" sz="2000">
                <a:solidFill>
                  <a:srgbClr val="005BAD"/>
                </a:solidFill>
                <a:latin typeface="Noto Sans JP"/>
                <a:ea typeface="Noto Sans JP"/>
                <a:cs typeface="Noto Sans JP"/>
                <a:sym typeface="Noto Sans JP"/>
              </a:rPr>
              <a:t>いわゆる「団塊の世代」の全員が後期高齢者である75歳以上となり</a:t>
            </a:r>
            <a:r>
              <a:rPr lang="ja-JP" sz="1700">
                <a:solidFill>
                  <a:schemeClr val="dk1"/>
                </a:solidFill>
                <a:latin typeface="Noto Sans JP"/>
                <a:ea typeface="Noto Sans JP"/>
                <a:cs typeface="Noto Sans JP"/>
                <a:sym typeface="Noto Sans JP"/>
              </a:rPr>
              <a:t>ます。</a:t>
            </a:r>
            <a:endParaRPr sz="1700">
              <a:solidFill>
                <a:schemeClr val="dk1"/>
              </a:solidFill>
              <a:latin typeface="Noto Sans JP"/>
              <a:ea typeface="Noto Sans JP"/>
              <a:cs typeface="Noto Sans JP"/>
              <a:sym typeface="Noto Sans JP"/>
            </a:endParaRPr>
          </a:p>
          <a:p>
            <a:pPr indent="0" lvl="0" marL="180000" marR="0" rtl="0" algn="just">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※「団塊の世代」とは、出生率の高かった昭和22年から昭和24年に生まれた世代</a:t>
            </a:r>
            <a:endParaRPr sz="1700">
              <a:solidFill>
                <a:schemeClr val="dk1"/>
              </a:solidFill>
              <a:latin typeface="Noto Sans JP"/>
              <a:ea typeface="Noto Sans JP"/>
              <a:cs typeface="Noto Sans JP"/>
              <a:sym typeface="Noto Sans JP"/>
            </a:endParaRPr>
          </a:p>
          <a:p>
            <a:pPr indent="-396000" lvl="0" marL="792000" marR="0" rtl="0" algn="just">
              <a:lnSpc>
                <a:spcPct val="110000"/>
              </a:lnSpc>
              <a:spcBef>
                <a:spcPts val="0"/>
              </a:spcBef>
              <a:spcAft>
                <a:spcPts val="0"/>
              </a:spcAft>
              <a:buNone/>
            </a:pPr>
            <a:r>
              <a:t/>
            </a:r>
            <a:endParaRPr sz="1700">
              <a:solidFill>
                <a:schemeClr val="dk1"/>
              </a:solidFill>
              <a:latin typeface="Noto Sans JP"/>
              <a:ea typeface="Noto Sans JP"/>
              <a:cs typeface="Noto Sans JP"/>
              <a:sym typeface="Noto Sans JP"/>
            </a:endParaRPr>
          </a:p>
          <a:p>
            <a:pPr indent="-166982" lvl="0" marL="180000" marR="0" rtl="0" algn="just">
              <a:lnSpc>
                <a:spcPct val="110000"/>
              </a:lnSpc>
              <a:spcBef>
                <a:spcPts val="0"/>
              </a:spcBef>
              <a:spcAft>
                <a:spcPts val="0"/>
              </a:spcAft>
              <a:buClr>
                <a:srgbClr val="005BAD"/>
              </a:buClr>
              <a:buSzPts val="1445"/>
              <a:buFont typeface="Noto Sans JP"/>
              <a:buChar char="●"/>
            </a:pPr>
            <a:r>
              <a:rPr lang="ja-JP" sz="1700">
                <a:solidFill>
                  <a:srgbClr val="000000"/>
                </a:solidFill>
                <a:latin typeface="Noto Sans JP"/>
                <a:ea typeface="Noto Sans JP"/>
                <a:cs typeface="Noto Sans JP"/>
                <a:sym typeface="Noto Sans JP"/>
              </a:rPr>
              <a:t>さらに、これまでの推計よりも相当程度早く少子化が進行しており、</a:t>
            </a:r>
            <a:r>
              <a:rPr b="1" lang="ja-JP" sz="2000">
                <a:solidFill>
                  <a:srgbClr val="005BAD"/>
                </a:solidFill>
                <a:latin typeface="Noto Sans JP"/>
                <a:ea typeface="Noto Sans JP"/>
                <a:cs typeface="Noto Sans JP"/>
                <a:sym typeface="Noto Sans JP"/>
              </a:rPr>
              <a:t>社会保障制度の支え手である現役世代の人口が減少し負担がより重くなる</a:t>
            </a:r>
            <a:r>
              <a:rPr lang="ja-JP" sz="1700">
                <a:solidFill>
                  <a:srgbClr val="000000"/>
                </a:solidFill>
                <a:latin typeface="Noto Sans JP"/>
                <a:ea typeface="Noto Sans JP"/>
                <a:cs typeface="Noto Sans JP"/>
                <a:sym typeface="Noto Sans JP"/>
              </a:rPr>
              <a:t>ことが見込まれます。</a:t>
            </a:r>
            <a:endParaRPr sz="1700">
              <a:solidFill>
                <a:schemeClr val="dk1"/>
              </a:solidFill>
              <a:latin typeface="Noto Sans JP"/>
              <a:ea typeface="Noto Sans JP"/>
              <a:cs typeface="Noto Sans JP"/>
              <a:sym typeface="Noto Sans JP"/>
            </a:endParaRPr>
          </a:p>
        </p:txBody>
      </p:sp>
      <p:pic>
        <p:nvPicPr>
          <p:cNvPr id="674" name="Google Shape;674;p2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675" name="Google Shape;675;p25"/>
          <p:cNvSpPr/>
          <p:nvPr/>
        </p:nvSpPr>
        <p:spPr>
          <a:xfrm>
            <a:off x="5000625" y="6133575"/>
            <a:ext cx="3963300" cy="2985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r>
              <a:rPr lang="ja-JP" sz="900">
                <a:solidFill>
                  <a:schemeClr val="dk1"/>
                </a:solidFill>
                <a:latin typeface="Noto Sans JP"/>
                <a:ea typeface="Noto Sans JP"/>
                <a:cs typeface="Noto Sans JP"/>
                <a:sym typeface="Noto Sans JP"/>
              </a:rPr>
              <a:t>※出典：財務省「これからの日本のために財政を考える」（令和７年４月）</a:t>
            </a:r>
            <a:endParaRPr sz="900">
              <a:solidFill>
                <a:schemeClr val="dk1"/>
              </a:solidFill>
              <a:latin typeface="Noto Sans JP"/>
              <a:ea typeface="Noto Sans JP"/>
              <a:cs typeface="Noto Sans JP"/>
              <a:sym typeface="Noto Sans JP"/>
            </a:endParaRPr>
          </a:p>
        </p:txBody>
      </p:sp>
      <p:grpSp>
        <p:nvGrpSpPr>
          <p:cNvPr id="676" name="Google Shape;676;p25"/>
          <p:cNvGrpSpPr/>
          <p:nvPr/>
        </p:nvGrpSpPr>
        <p:grpSpPr>
          <a:xfrm>
            <a:off x="5400000" y="2520000"/>
            <a:ext cx="3420000" cy="3505587"/>
            <a:chOff x="5400000" y="2520000"/>
            <a:chExt cx="3420000" cy="3505587"/>
          </a:xfrm>
        </p:grpSpPr>
        <p:pic>
          <p:nvPicPr>
            <p:cNvPr id="677" name="Google Shape;677;p25"/>
            <p:cNvPicPr preferRelativeResize="0"/>
            <p:nvPr/>
          </p:nvPicPr>
          <p:blipFill rotWithShape="1">
            <a:blip r:embed="rId4">
              <a:alphaModFix/>
            </a:blip>
            <a:srcRect b="57667" l="0" r="51330" t="3061"/>
            <a:stretch/>
          </p:blipFill>
          <p:spPr>
            <a:xfrm>
              <a:off x="5400000" y="2880000"/>
              <a:ext cx="3420000" cy="3145587"/>
            </a:xfrm>
            <a:prstGeom prst="rect">
              <a:avLst/>
            </a:prstGeom>
            <a:noFill/>
            <a:ln>
              <a:noFill/>
            </a:ln>
          </p:spPr>
        </p:pic>
        <p:sp>
          <p:nvSpPr>
            <p:cNvPr id="678" name="Google Shape;678;p25"/>
            <p:cNvSpPr txBox="1"/>
            <p:nvPr/>
          </p:nvSpPr>
          <p:spPr>
            <a:xfrm>
              <a:off x="5400000" y="2520000"/>
              <a:ext cx="3420000" cy="231000"/>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b="1" lang="ja-JP" sz="1500">
                  <a:solidFill>
                    <a:srgbClr val="231916"/>
                  </a:solidFill>
                  <a:latin typeface="Noto Sans JP"/>
                  <a:ea typeface="Noto Sans JP"/>
                  <a:cs typeface="Noto Sans JP"/>
                  <a:sym typeface="Noto Sans JP"/>
                </a:rPr>
                <a:t>日本の高齢化率</a:t>
              </a:r>
              <a:endParaRPr b="1" sz="1500">
                <a:solidFill>
                  <a:srgbClr val="231916"/>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6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1000"/>
                                        <p:tgtEl>
                                          <p:spTgt spid="67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grpSp>
        <p:nvGrpSpPr>
          <p:cNvPr id="684" name="Google Shape;684;p26"/>
          <p:cNvGrpSpPr/>
          <p:nvPr/>
        </p:nvGrpSpPr>
        <p:grpSpPr>
          <a:xfrm>
            <a:off x="323851" y="1085670"/>
            <a:ext cx="8519134" cy="827030"/>
            <a:chOff x="323851" y="1085670"/>
            <a:chExt cx="8519134" cy="827030"/>
          </a:xfrm>
        </p:grpSpPr>
        <p:sp>
          <p:nvSpPr>
            <p:cNvPr id="685" name="Google Shape;685;p26"/>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sz="3200">
                <a:solidFill>
                  <a:srgbClr val="000000"/>
                </a:solidFill>
                <a:latin typeface="Noto Sans JP"/>
                <a:ea typeface="Noto Sans JP"/>
                <a:cs typeface="Noto Sans JP"/>
                <a:sym typeface="Noto Sans JP"/>
              </a:endParaRPr>
            </a:p>
          </p:txBody>
        </p:sp>
        <p:sp>
          <p:nvSpPr>
            <p:cNvPr id="686" name="Google Shape;686;p26"/>
            <p:cNvSpPr txBox="1"/>
            <p:nvPr/>
          </p:nvSpPr>
          <p:spPr>
            <a:xfrm>
              <a:off x="382072" y="1178671"/>
              <a:ext cx="5420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chemeClr val="dk1"/>
                  </a:solidFill>
                  <a:latin typeface="Noto Sans JP"/>
                  <a:ea typeface="Noto Sans JP"/>
                  <a:cs typeface="Noto Sans JP"/>
                  <a:sym typeface="Noto Sans JP"/>
                </a:rPr>
                <a:t>日本の借金の状況</a:t>
              </a:r>
              <a:endParaRPr b="1">
                <a:latin typeface="Noto Sans JP"/>
                <a:ea typeface="Noto Sans JP"/>
                <a:cs typeface="Noto Sans JP"/>
                <a:sym typeface="Noto Sans JP"/>
              </a:endParaRPr>
            </a:p>
          </p:txBody>
        </p:sp>
      </p:grpSp>
      <p:grpSp>
        <p:nvGrpSpPr>
          <p:cNvPr id="687" name="Google Shape;687;p26"/>
          <p:cNvGrpSpPr/>
          <p:nvPr/>
        </p:nvGrpSpPr>
        <p:grpSpPr>
          <a:xfrm>
            <a:off x="287921" y="6410880"/>
            <a:ext cx="8532000" cy="374400"/>
            <a:chOff x="322211" y="6410880"/>
            <a:chExt cx="8532000" cy="374400"/>
          </a:xfrm>
        </p:grpSpPr>
        <p:sp>
          <p:nvSpPr>
            <p:cNvPr id="688" name="Google Shape;688;p2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9" name="Google Shape;689;p2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90" name="Google Shape;690;p26"/>
          <p:cNvSpPr txBox="1"/>
          <p:nvPr/>
        </p:nvSpPr>
        <p:spPr>
          <a:xfrm>
            <a:off x="827549" y="6473250"/>
            <a:ext cx="7898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691" name="Google Shape;691;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92" name="Google Shape;692;p2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693" name="Google Shape;693;p26"/>
          <p:cNvGrpSpPr/>
          <p:nvPr/>
        </p:nvGrpSpPr>
        <p:grpSpPr>
          <a:xfrm>
            <a:off x="-29057" y="6108719"/>
            <a:ext cx="832606" cy="749280"/>
            <a:chOff x="-35154" y="5996310"/>
            <a:chExt cx="945432" cy="850815"/>
          </a:xfrm>
        </p:grpSpPr>
        <p:sp>
          <p:nvSpPr>
            <p:cNvPr id="694" name="Google Shape;694;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5" name="Google Shape;695;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6" name="Google Shape;696;p2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697" name="Google Shape;697;p26"/>
          <p:cNvSpPr txBox="1"/>
          <p:nvPr/>
        </p:nvSpPr>
        <p:spPr>
          <a:xfrm>
            <a:off x="16025" y="2531650"/>
            <a:ext cx="8771100" cy="28500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普通国債残高は、累増の一途をたどり、2025年度（令和７年度）末には1,129兆円に上ると見込まれています。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また、財政の持続可能性を見る上では、税収を生み出す元となる国の経済規模（GDP）に対して、総額でどのぐらいの借金をしているかが重要です。</a:t>
            </a:r>
            <a:endParaRPr sz="2000">
              <a:solidFill>
                <a:schemeClr val="dk1"/>
              </a:solidFill>
              <a:latin typeface="Noto Sans JP"/>
              <a:ea typeface="Noto Sans JP"/>
              <a:cs typeface="Noto Sans JP"/>
              <a:sym typeface="Noto Sans JP"/>
            </a:endParaRPr>
          </a:p>
          <a:p>
            <a:pPr indent="0" lvl="0" marL="269999" marR="0" rtl="0" algn="just">
              <a:lnSpc>
                <a:spcPct val="110000"/>
              </a:lnSpc>
              <a:spcBef>
                <a:spcPts val="0"/>
              </a:spcBef>
              <a:spcAft>
                <a:spcPts val="0"/>
              </a:spcAft>
              <a:buNone/>
            </a:pPr>
            <a:r>
              <a:rPr b="1" lang="ja-JP" sz="2400">
                <a:solidFill>
                  <a:srgbClr val="005BAD"/>
                </a:solidFill>
                <a:latin typeface="Noto Sans JP"/>
                <a:ea typeface="Noto Sans JP"/>
                <a:cs typeface="Noto Sans JP"/>
                <a:sym typeface="Noto Sans JP"/>
              </a:rPr>
              <a:t>日本の債務残高はGDPの２倍を超えており、主要先進国の中で最も高い水準</a:t>
            </a:r>
            <a:r>
              <a:rPr b="1" lang="ja-JP" sz="2400">
                <a:solidFill>
                  <a:srgbClr val="005BAD"/>
                </a:solidFill>
                <a:latin typeface="Noto Sans JP"/>
                <a:ea typeface="Noto Sans JP"/>
                <a:cs typeface="Noto Sans JP"/>
                <a:sym typeface="Noto Sans JP"/>
              </a:rPr>
              <a:t> </a:t>
            </a:r>
            <a:r>
              <a:rPr lang="ja-JP" sz="2000">
                <a:solidFill>
                  <a:schemeClr val="dk1"/>
                </a:solidFill>
                <a:latin typeface="Noto Sans JP"/>
                <a:ea typeface="Noto Sans JP"/>
                <a:cs typeface="Noto Sans JP"/>
                <a:sym typeface="Noto Sans JP"/>
              </a:rPr>
              <a:t>にあります。</a:t>
            </a:r>
            <a:endParaRPr>
              <a:latin typeface="Noto Sans JP"/>
              <a:ea typeface="Noto Sans JP"/>
              <a:cs typeface="Noto Sans JP"/>
              <a:sym typeface="Noto Sans JP"/>
            </a:endParaRPr>
          </a:p>
        </p:txBody>
      </p:sp>
      <p:pic>
        <p:nvPicPr>
          <p:cNvPr id="698" name="Google Shape;698;p26"/>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600"/>
                                        <p:tgtEl>
                                          <p:spTgt spid="6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85" name="Google Shape;85;p9"/>
          <p:cNvGrpSpPr/>
          <p:nvPr/>
        </p:nvGrpSpPr>
        <p:grpSpPr>
          <a:xfrm>
            <a:off x="287921" y="6410880"/>
            <a:ext cx="8532000" cy="374400"/>
            <a:chOff x="322211" y="6410880"/>
            <a:chExt cx="8532000" cy="374400"/>
          </a:xfrm>
        </p:grpSpPr>
        <p:sp>
          <p:nvSpPr>
            <p:cNvPr id="86" name="Google Shape;86;p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p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88" name="Google Shape;88;p9">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9" name="Google Shape;89;p9">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90" name="Google Shape;90;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1" name="Google Shape;91;p9"/>
          <p:cNvSpPr txBox="1"/>
          <p:nvPr/>
        </p:nvSpPr>
        <p:spPr>
          <a:xfrm>
            <a:off x="762251" y="6473250"/>
            <a:ext cx="6859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身近な税金をもっと調べよう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https://www.mof.go.jp/tax_information/index.html </a:t>
            </a:r>
            <a:r>
              <a:rPr lang="ja-JP" sz="1000">
                <a:solidFill>
                  <a:schemeClr val="dk1"/>
                </a:solidFill>
                <a:latin typeface="Noto Sans JP"/>
                <a:ea typeface="Noto Sans JP"/>
                <a:cs typeface="Noto Sans JP"/>
                <a:sym typeface="Noto Sans JP"/>
              </a:rPr>
              <a:t>(財務省HP）</a:t>
            </a:r>
            <a:endParaRPr sz="1100">
              <a:solidFill>
                <a:schemeClr val="dk1"/>
              </a:solidFill>
              <a:latin typeface="Noto Sans JP"/>
              <a:ea typeface="Noto Sans JP"/>
              <a:cs typeface="Noto Sans JP"/>
              <a:sym typeface="Noto Sans JP"/>
            </a:endParaRPr>
          </a:p>
        </p:txBody>
      </p:sp>
      <p:sp>
        <p:nvSpPr>
          <p:cNvPr id="92" name="Google Shape;92;p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grpSp>
        <p:nvGrpSpPr>
          <p:cNvPr id="93" name="Google Shape;93;p9"/>
          <p:cNvGrpSpPr/>
          <p:nvPr/>
        </p:nvGrpSpPr>
        <p:grpSpPr>
          <a:xfrm>
            <a:off x="-29057" y="6108719"/>
            <a:ext cx="832606" cy="749280"/>
            <a:chOff x="-35154" y="5996310"/>
            <a:chExt cx="945432" cy="850815"/>
          </a:xfrm>
        </p:grpSpPr>
        <p:sp>
          <p:nvSpPr>
            <p:cNvPr id="94" name="Google Shape;94;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nvGrpSpPr>
          <p:cNvPr id="97" name="Google Shape;97;p9"/>
          <p:cNvGrpSpPr/>
          <p:nvPr/>
        </p:nvGrpSpPr>
        <p:grpSpPr>
          <a:xfrm>
            <a:off x="503948" y="1076954"/>
            <a:ext cx="2298514" cy="942165"/>
            <a:chOff x="543947" y="1116027"/>
            <a:chExt cx="2221187" cy="792000"/>
          </a:xfrm>
        </p:grpSpPr>
        <p:grpSp>
          <p:nvGrpSpPr>
            <p:cNvPr id="98" name="Google Shape;98;p9"/>
            <p:cNvGrpSpPr/>
            <p:nvPr/>
          </p:nvGrpSpPr>
          <p:grpSpPr>
            <a:xfrm>
              <a:off x="543947" y="1116027"/>
              <a:ext cx="2160591" cy="792000"/>
              <a:chOff x="403588" y="1116027"/>
              <a:chExt cx="2160591" cy="792000"/>
            </a:xfrm>
          </p:grpSpPr>
          <p:sp>
            <p:nvSpPr>
              <p:cNvPr id="99" name="Google Shape;99;p9"/>
              <p:cNvSpPr/>
              <p:nvPr/>
            </p:nvSpPr>
            <p:spPr>
              <a:xfrm>
                <a:off x="403588" y="1116027"/>
                <a:ext cx="2160591" cy="792000"/>
              </a:xfrm>
              <a:prstGeom prst="rect">
                <a:avLst/>
              </a:prstGeom>
              <a:solidFill>
                <a:schemeClr val="lt1">
                  <a:alpha val="90196"/>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 </a:t>
                </a:r>
                <a:r>
                  <a:rPr b="1" i="0" lang="ja-JP" sz="2800" u="none" cap="none" strike="noStrike">
                    <a:solidFill>
                      <a:srgbClr val="005BAD"/>
                    </a:solidFill>
                    <a:latin typeface="Noto Sans JP"/>
                    <a:ea typeface="Noto Sans JP"/>
                    <a:cs typeface="Noto Sans JP"/>
                    <a:sym typeface="Noto Sans JP"/>
                  </a:rPr>
                  <a:t>家</a:t>
                </a:r>
                <a:endParaRPr b="1">
                  <a:latin typeface="Noto Sans JP"/>
                  <a:ea typeface="Noto Sans JP"/>
                  <a:cs typeface="Noto Sans JP"/>
                  <a:sym typeface="Noto Sans JP"/>
                </a:endParaRPr>
              </a:p>
            </p:txBody>
          </p:sp>
          <p:cxnSp>
            <p:nvCxnSpPr>
              <p:cNvPr id="100" name="Google Shape;100;p9"/>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1" name="Google Shape;101;p9"/>
            <p:cNvGrpSpPr/>
            <p:nvPr/>
          </p:nvGrpSpPr>
          <p:grpSpPr>
            <a:xfrm>
              <a:off x="1009534" y="1170278"/>
              <a:ext cx="1755600" cy="702366"/>
              <a:chOff x="897608" y="1223729"/>
              <a:chExt cx="1755600" cy="702366"/>
            </a:xfrm>
          </p:grpSpPr>
          <p:sp>
            <p:nvSpPr>
              <p:cNvPr id="102" name="Google Shape;102;p9"/>
              <p:cNvSpPr txBox="1"/>
              <p:nvPr/>
            </p:nvSpPr>
            <p:spPr>
              <a:xfrm>
                <a:off x="897608" y="1223729"/>
                <a:ext cx="1242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住民税</a:t>
                </a:r>
                <a:endParaRPr>
                  <a:latin typeface="Noto Sans JP"/>
                  <a:ea typeface="Noto Sans JP"/>
                  <a:cs typeface="Noto Sans JP"/>
                  <a:sym typeface="Noto Sans JP"/>
                </a:endParaRPr>
              </a:p>
            </p:txBody>
          </p:sp>
          <p:sp>
            <p:nvSpPr>
              <p:cNvPr id="103" name="Google Shape;103;p9"/>
              <p:cNvSpPr txBox="1"/>
              <p:nvPr/>
            </p:nvSpPr>
            <p:spPr>
              <a:xfrm>
                <a:off x="897608" y="1537895"/>
                <a:ext cx="1755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固定資産税</a:t>
                </a:r>
                <a:endParaRPr>
                  <a:latin typeface="Noto Sans JP"/>
                  <a:ea typeface="Noto Sans JP"/>
                  <a:cs typeface="Noto Sans JP"/>
                  <a:sym typeface="Noto Sans JP"/>
                </a:endParaRPr>
              </a:p>
            </p:txBody>
          </p:sp>
        </p:grpSp>
      </p:grpSp>
      <p:grpSp>
        <p:nvGrpSpPr>
          <p:cNvPr id="104" name="Google Shape;104;p9"/>
          <p:cNvGrpSpPr/>
          <p:nvPr/>
        </p:nvGrpSpPr>
        <p:grpSpPr>
          <a:xfrm>
            <a:off x="4766687" y="1061136"/>
            <a:ext cx="2673086" cy="903092"/>
            <a:chOff x="4970206" y="1164174"/>
            <a:chExt cx="2450831" cy="791657"/>
          </a:xfrm>
        </p:grpSpPr>
        <p:grpSp>
          <p:nvGrpSpPr>
            <p:cNvPr id="105" name="Google Shape;105;p9"/>
            <p:cNvGrpSpPr/>
            <p:nvPr/>
          </p:nvGrpSpPr>
          <p:grpSpPr>
            <a:xfrm>
              <a:off x="4970206" y="1164174"/>
              <a:ext cx="2315497" cy="791657"/>
              <a:chOff x="6297163" y="2594917"/>
              <a:chExt cx="2315497" cy="791657"/>
            </a:xfrm>
          </p:grpSpPr>
          <p:sp>
            <p:nvSpPr>
              <p:cNvPr id="106" name="Google Shape;106;p9"/>
              <p:cNvSpPr/>
              <p:nvPr/>
            </p:nvSpPr>
            <p:spPr>
              <a:xfrm>
                <a:off x="6297163" y="2594917"/>
                <a:ext cx="2315497" cy="791657"/>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会社</a:t>
                </a:r>
                <a:endParaRPr b="1">
                  <a:latin typeface="Noto Sans JP"/>
                  <a:ea typeface="Noto Sans JP"/>
                  <a:cs typeface="Noto Sans JP"/>
                  <a:sym typeface="Noto Sans JP"/>
                </a:endParaRPr>
              </a:p>
            </p:txBody>
          </p:sp>
          <p:cxnSp>
            <p:nvCxnSpPr>
              <p:cNvPr id="107" name="Google Shape;107;p9"/>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8" name="Google Shape;108;p9"/>
            <p:cNvGrpSpPr/>
            <p:nvPr/>
          </p:nvGrpSpPr>
          <p:grpSpPr>
            <a:xfrm>
              <a:off x="5553237" y="1221775"/>
              <a:ext cx="1867800" cy="711822"/>
              <a:chOff x="6929462" y="2642814"/>
              <a:chExt cx="1867800" cy="711822"/>
            </a:xfrm>
          </p:grpSpPr>
          <p:sp>
            <p:nvSpPr>
              <p:cNvPr id="109" name="Google Shape;109;p9"/>
              <p:cNvSpPr txBox="1"/>
              <p:nvPr/>
            </p:nvSpPr>
            <p:spPr>
              <a:xfrm>
                <a:off x="6929462" y="2642814"/>
                <a:ext cx="12426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法人税</a:t>
                </a:r>
                <a:endParaRPr>
                  <a:latin typeface="Noto Sans JP"/>
                  <a:ea typeface="Noto Sans JP"/>
                  <a:cs typeface="Noto Sans JP"/>
                  <a:sym typeface="Noto Sans JP"/>
                </a:endParaRPr>
              </a:p>
            </p:txBody>
          </p:sp>
          <p:sp>
            <p:nvSpPr>
              <p:cNvPr id="110" name="Google Shape;110;p9"/>
              <p:cNvSpPr txBox="1"/>
              <p:nvPr/>
            </p:nvSpPr>
            <p:spPr>
              <a:xfrm>
                <a:off x="6929462" y="2949936"/>
                <a:ext cx="18678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所得税</a:t>
                </a:r>
                <a:r>
                  <a:rPr lang="ja-JP" sz="1800">
                    <a:solidFill>
                      <a:srgbClr val="005BAD"/>
                    </a:solidFill>
                    <a:latin typeface="Noto Sans JP"/>
                    <a:ea typeface="Noto Sans JP"/>
                    <a:cs typeface="Noto Sans JP"/>
                    <a:sym typeface="Noto Sans JP"/>
                  </a:rPr>
                  <a:t>(給料)</a:t>
                </a:r>
                <a:endParaRPr sz="2000">
                  <a:solidFill>
                    <a:srgbClr val="005BAD"/>
                  </a:solidFill>
                  <a:latin typeface="Noto Sans JP"/>
                  <a:ea typeface="Noto Sans JP"/>
                  <a:cs typeface="Noto Sans JP"/>
                  <a:sym typeface="Noto Sans JP"/>
                </a:endParaRPr>
              </a:p>
            </p:txBody>
          </p:sp>
        </p:grpSp>
      </p:grpSp>
      <p:grpSp>
        <p:nvGrpSpPr>
          <p:cNvPr id="111" name="Google Shape;111;p9"/>
          <p:cNvGrpSpPr/>
          <p:nvPr/>
        </p:nvGrpSpPr>
        <p:grpSpPr>
          <a:xfrm>
            <a:off x="975890" y="5580786"/>
            <a:ext cx="7299126" cy="565695"/>
            <a:chOff x="1374709" y="5556178"/>
            <a:chExt cx="6778739" cy="499594"/>
          </a:xfrm>
        </p:grpSpPr>
        <p:grpSp>
          <p:nvGrpSpPr>
            <p:cNvPr id="112" name="Google Shape;112;p9"/>
            <p:cNvGrpSpPr/>
            <p:nvPr/>
          </p:nvGrpSpPr>
          <p:grpSpPr>
            <a:xfrm>
              <a:off x="1374709" y="5556178"/>
              <a:ext cx="6624994" cy="499594"/>
              <a:chOff x="5697778" y="4643078"/>
              <a:chExt cx="3595339" cy="1277643"/>
            </a:xfrm>
          </p:grpSpPr>
          <p:sp>
            <p:nvSpPr>
              <p:cNvPr id="113" name="Google Shape;113;p9"/>
              <p:cNvSpPr/>
              <p:nvPr/>
            </p:nvSpPr>
            <p:spPr>
              <a:xfrm>
                <a:off x="5697778" y="4643078"/>
                <a:ext cx="3595339"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外出先</a:t>
                </a:r>
                <a:endParaRPr b="1">
                  <a:latin typeface="Noto Sans JP"/>
                  <a:ea typeface="Noto Sans JP"/>
                  <a:cs typeface="Noto Sans JP"/>
                  <a:sym typeface="Noto Sans JP"/>
                </a:endParaRPr>
              </a:p>
            </p:txBody>
          </p:sp>
          <p:cxnSp>
            <p:nvCxnSpPr>
              <p:cNvPr id="114" name="Google Shape;114;p9"/>
              <p:cNvCxnSpPr/>
              <p:nvPr/>
            </p:nvCxnSpPr>
            <p:spPr>
              <a:xfrm>
                <a:off x="6161167"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115" name="Google Shape;115;p9"/>
            <p:cNvGrpSpPr/>
            <p:nvPr/>
          </p:nvGrpSpPr>
          <p:grpSpPr>
            <a:xfrm>
              <a:off x="2200892" y="5596003"/>
              <a:ext cx="5952556" cy="407700"/>
              <a:chOff x="2397726" y="5524446"/>
              <a:chExt cx="5952556" cy="407700"/>
            </a:xfrm>
          </p:grpSpPr>
          <p:sp>
            <p:nvSpPr>
              <p:cNvPr id="116" name="Google Shape;116;p9"/>
              <p:cNvSpPr txBox="1"/>
              <p:nvPr/>
            </p:nvSpPr>
            <p:spPr>
              <a:xfrm>
                <a:off x="6415282" y="5524446"/>
                <a:ext cx="19350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入湯税</a:t>
                </a:r>
                <a:r>
                  <a:rPr lang="ja-JP" sz="1600">
                    <a:solidFill>
                      <a:srgbClr val="005BAD"/>
                    </a:solidFill>
                    <a:latin typeface="Noto Sans JP"/>
                    <a:ea typeface="Noto Sans JP"/>
                    <a:cs typeface="Noto Sans JP"/>
                    <a:sym typeface="Noto Sans JP"/>
                  </a:rPr>
                  <a:t>(温泉)</a:t>
                </a:r>
                <a:endParaRPr sz="1600">
                  <a:solidFill>
                    <a:srgbClr val="005BAD"/>
                  </a:solidFill>
                  <a:latin typeface="Noto Sans JP"/>
                  <a:ea typeface="Noto Sans JP"/>
                  <a:cs typeface="Noto Sans JP"/>
                  <a:sym typeface="Noto Sans JP"/>
                </a:endParaRPr>
              </a:p>
            </p:txBody>
          </p:sp>
          <p:sp>
            <p:nvSpPr>
              <p:cNvPr id="117" name="Google Shape;117;p9"/>
              <p:cNvSpPr txBox="1"/>
              <p:nvPr/>
            </p:nvSpPr>
            <p:spPr>
              <a:xfrm>
                <a:off x="4700342" y="5524446"/>
                <a:ext cx="20841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消費税</a:t>
                </a:r>
                <a:r>
                  <a:rPr lang="ja-JP" sz="1600">
                    <a:solidFill>
                      <a:srgbClr val="005BAD"/>
                    </a:solidFill>
                    <a:latin typeface="Noto Sans JP"/>
                    <a:ea typeface="Noto Sans JP"/>
                    <a:cs typeface="Noto Sans JP"/>
                    <a:sym typeface="Noto Sans JP"/>
                  </a:rPr>
                  <a:t>(買い物</a:t>
                </a:r>
                <a:r>
                  <a:rPr lang="ja-JP" sz="1600">
                    <a:solidFill>
                      <a:srgbClr val="005BAD"/>
                    </a:solidFill>
                    <a:latin typeface="Noto Sans JP"/>
                    <a:ea typeface="Noto Sans JP"/>
                    <a:cs typeface="Noto Sans JP"/>
                    <a:sym typeface="Noto Sans JP"/>
                  </a:rPr>
                  <a:t>)</a:t>
                </a:r>
                <a:endParaRPr sz="1800">
                  <a:solidFill>
                    <a:srgbClr val="005BAD"/>
                  </a:solidFill>
                  <a:latin typeface="Noto Sans JP"/>
                  <a:ea typeface="Noto Sans JP"/>
                  <a:cs typeface="Noto Sans JP"/>
                  <a:sym typeface="Noto Sans JP"/>
                </a:endParaRPr>
              </a:p>
            </p:txBody>
          </p:sp>
          <p:sp>
            <p:nvSpPr>
              <p:cNvPr id="118" name="Google Shape;118;p9"/>
              <p:cNvSpPr txBox="1"/>
              <p:nvPr/>
            </p:nvSpPr>
            <p:spPr>
              <a:xfrm>
                <a:off x="2397726" y="5524446"/>
                <a:ext cx="27399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揮発油税</a:t>
                </a:r>
                <a:r>
                  <a:rPr lang="ja-JP" sz="1600">
                    <a:solidFill>
                      <a:srgbClr val="005BAD"/>
                    </a:solidFill>
                    <a:latin typeface="Noto Sans JP"/>
                    <a:ea typeface="Noto Sans JP"/>
                    <a:cs typeface="Noto Sans JP"/>
                    <a:sym typeface="Noto Sans JP"/>
                  </a:rPr>
                  <a:t>(</a:t>
                </a:r>
                <a:r>
                  <a:rPr lang="ja-JP" sz="1600">
                    <a:solidFill>
                      <a:srgbClr val="005BAD"/>
                    </a:solidFill>
                    <a:latin typeface="Noto Sans JP"/>
                    <a:ea typeface="Noto Sans JP"/>
                    <a:cs typeface="Noto Sans JP"/>
                    <a:sym typeface="Noto Sans JP"/>
                  </a:rPr>
                  <a:t>ガソリン税)</a:t>
                </a:r>
                <a:endParaRPr sz="18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5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50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05" name="Google Shape;705;p2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sp>
        <p:nvSpPr>
          <p:cNvPr id="706" name="Google Shape;706;p27"/>
          <p:cNvSpPr txBox="1"/>
          <p:nvPr/>
        </p:nvSpPr>
        <p:spPr>
          <a:xfrm>
            <a:off x="360000" y="899999"/>
            <a:ext cx="5135544" cy="384751"/>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日本の普通国債残高の推移</a:t>
            </a:r>
            <a:endParaRPr b="1" sz="3200">
              <a:solidFill>
                <a:srgbClr val="000000"/>
              </a:solidFill>
              <a:latin typeface="Noto Sans JP"/>
              <a:ea typeface="Noto Sans JP"/>
              <a:cs typeface="Noto Sans JP"/>
              <a:sym typeface="Noto Sans JP"/>
            </a:endParaRPr>
          </a:p>
        </p:txBody>
      </p:sp>
      <p:grpSp>
        <p:nvGrpSpPr>
          <p:cNvPr id="707" name="Google Shape;707;p27"/>
          <p:cNvGrpSpPr/>
          <p:nvPr/>
        </p:nvGrpSpPr>
        <p:grpSpPr>
          <a:xfrm>
            <a:off x="252000" y="1440000"/>
            <a:ext cx="8640000" cy="4374175"/>
            <a:chOff x="1142337" y="1800000"/>
            <a:chExt cx="6118082" cy="3097403"/>
          </a:xfrm>
        </p:grpSpPr>
        <p:pic>
          <p:nvPicPr>
            <p:cNvPr id="708" name="Google Shape;708;p27"/>
            <p:cNvPicPr preferRelativeResize="0"/>
            <p:nvPr/>
          </p:nvPicPr>
          <p:blipFill rotWithShape="1">
            <a:blip r:embed="rId3">
              <a:alphaModFix/>
            </a:blip>
            <a:srcRect b="52801" l="0" r="0" t="2034"/>
            <a:stretch/>
          </p:blipFill>
          <p:spPr>
            <a:xfrm>
              <a:off x="1142337" y="1800000"/>
              <a:ext cx="6118082" cy="3097403"/>
            </a:xfrm>
            <a:prstGeom prst="rect">
              <a:avLst/>
            </a:prstGeom>
            <a:noFill/>
            <a:ln>
              <a:noFill/>
            </a:ln>
          </p:spPr>
        </p:pic>
        <p:pic>
          <p:nvPicPr>
            <p:cNvPr id="709" name="Google Shape;709;p27"/>
            <p:cNvPicPr preferRelativeResize="0"/>
            <p:nvPr/>
          </p:nvPicPr>
          <p:blipFill rotWithShape="1">
            <a:blip r:embed="rId3">
              <a:alphaModFix/>
            </a:blip>
            <a:srcRect b="94898" l="65061" r="0" t="283"/>
            <a:stretch/>
          </p:blipFill>
          <p:spPr>
            <a:xfrm>
              <a:off x="3315470" y="1800000"/>
              <a:ext cx="2137576" cy="330505"/>
            </a:xfrm>
            <a:prstGeom prst="rect">
              <a:avLst/>
            </a:prstGeom>
            <a:noFill/>
            <a:ln>
              <a:noFill/>
            </a:ln>
          </p:spPr>
        </p:pic>
      </p:grpSp>
      <p:sp>
        <p:nvSpPr>
          <p:cNvPr id="710" name="Google Shape;710;p27"/>
          <p:cNvSpPr/>
          <p:nvPr/>
        </p:nvSpPr>
        <p:spPr>
          <a:xfrm>
            <a:off x="3257550" y="5940000"/>
            <a:ext cx="55626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0" presetSubtype="0">
                                  <p:stCondLst>
                                    <p:cond delay="500"/>
                                  </p:stCondLst>
                                  <p:childTnLst>
                                    <p:set>
                                      <p:cBhvr>
                                        <p:cTn dur="1" fill="hold">
                                          <p:stCondLst>
                                            <p:cond delay="0"/>
                                          </p:stCondLst>
                                        </p:cTn>
                                        <p:tgtEl>
                                          <p:spTgt spid="710"/>
                                        </p:tgtEl>
                                        <p:attrNameLst>
                                          <p:attrName>style.visibility</p:attrName>
                                        </p:attrNameLst>
                                      </p:cBhvr>
                                      <p:to>
                                        <p:strVal val="visible"/>
                                      </p:to>
                                    </p:set>
                                    <p:animEffect filter="fade" transition="in">
                                      <p:cBhvr>
                                        <p:cTn dur="7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28"/>
          <p:cNvGrpSpPr/>
          <p:nvPr/>
        </p:nvGrpSpPr>
        <p:grpSpPr>
          <a:xfrm>
            <a:off x="287921" y="6410880"/>
            <a:ext cx="8532000" cy="374400"/>
            <a:chOff x="322211" y="6410880"/>
            <a:chExt cx="8532000" cy="374400"/>
          </a:xfrm>
        </p:grpSpPr>
        <p:sp>
          <p:nvSpPr>
            <p:cNvPr id="717" name="Google Shape;717;p28"/>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8" name="Google Shape;718;p28"/>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19" name="Google Shape;719;p28"/>
          <p:cNvSpPr txBox="1"/>
          <p:nvPr/>
        </p:nvSpPr>
        <p:spPr>
          <a:xfrm>
            <a:off x="827549" y="6473250"/>
            <a:ext cx="789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720" name="Google Shape;720;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1" name="Google Shape;721;p2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722" name="Google Shape;722;p28"/>
          <p:cNvGrpSpPr/>
          <p:nvPr/>
        </p:nvGrpSpPr>
        <p:grpSpPr>
          <a:xfrm>
            <a:off x="-29057" y="6108719"/>
            <a:ext cx="832606" cy="749280"/>
            <a:chOff x="-35154" y="5996310"/>
            <a:chExt cx="945432" cy="850815"/>
          </a:xfrm>
        </p:grpSpPr>
        <p:sp>
          <p:nvSpPr>
            <p:cNvPr id="723" name="Google Shape;723;p2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2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28"/>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726" name="Google Shape;726;p28"/>
          <p:cNvSpPr txBox="1"/>
          <p:nvPr/>
        </p:nvSpPr>
        <p:spPr>
          <a:xfrm>
            <a:off x="360000" y="900000"/>
            <a:ext cx="6631500" cy="243000"/>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主な国の債務残高（対GDP比）</a:t>
            </a:r>
            <a:endParaRPr b="1">
              <a:latin typeface="Noto Sans JP"/>
              <a:ea typeface="Noto Sans JP"/>
              <a:cs typeface="Noto Sans JP"/>
              <a:sym typeface="Noto Sans JP"/>
            </a:endParaRPr>
          </a:p>
        </p:txBody>
      </p:sp>
      <p:grpSp>
        <p:nvGrpSpPr>
          <p:cNvPr id="727" name="Google Shape;727;p28"/>
          <p:cNvGrpSpPr/>
          <p:nvPr/>
        </p:nvGrpSpPr>
        <p:grpSpPr>
          <a:xfrm>
            <a:off x="511200" y="1404000"/>
            <a:ext cx="8121600" cy="4553331"/>
            <a:chOff x="287921" y="1260000"/>
            <a:chExt cx="8640000" cy="4843970"/>
          </a:xfrm>
        </p:grpSpPr>
        <p:pic>
          <p:nvPicPr>
            <p:cNvPr id="728" name="Google Shape;728;p28"/>
            <p:cNvPicPr preferRelativeResize="0"/>
            <p:nvPr/>
          </p:nvPicPr>
          <p:blipFill rotWithShape="1">
            <a:blip r:embed="rId4">
              <a:alphaModFix/>
            </a:blip>
            <a:srcRect b="1521" l="0" r="0" t="48464"/>
            <a:stretch/>
          </p:blipFill>
          <p:spPr>
            <a:xfrm>
              <a:off x="287921" y="1260000"/>
              <a:ext cx="8640000" cy="4843970"/>
            </a:xfrm>
            <a:prstGeom prst="rect">
              <a:avLst/>
            </a:prstGeom>
            <a:noFill/>
            <a:ln>
              <a:noFill/>
            </a:ln>
          </p:spPr>
        </p:pic>
        <p:pic>
          <p:nvPicPr>
            <p:cNvPr id="729" name="Google Shape;729;p28"/>
            <p:cNvPicPr preferRelativeResize="0"/>
            <p:nvPr/>
          </p:nvPicPr>
          <p:blipFill rotWithShape="1">
            <a:blip r:embed="rId4">
              <a:alphaModFix/>
            </a:blip>
            <a:srcRect b="94898" l="65061" r="0" t="283"/>
            <a:stretch/>
          </p:blipFill>
          <p:spPr>
            <a:xfrm>
              <a:off x="2664000" y="1260000"/>
              <a:ext cx="3600000" cy="396000"/>
            </a:xfrm>
            <a:prstGeom prst="rect">
              <a:avLst/>
            </a:prstGeom>
            <a:noFill/>
            <a:ln>
              <a:noFill/>
            </a:ln>
          </p:spPr>
        </p:pic>
      </p:grpSp>
      <p:sp>
        <p:nvSpPr>
          <p:cNvPr id="730" name="Google Shape;730;p28"/>
          <p:cNvSpPr/>
          <p:nvPr/>
        </p:nvSpPr>
        <p:spPr>
          <a:xfrm>
            <a:off x="3152775" y="5976000"/>
            <a:ext cx="54873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7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9"/>
          <p:cNvSpPr/>
          <p:nvPr/>
        </p:nvSpPr>
        <p:spPr>
          <a:xfrm>
            <a:off x="5193218" y="2947387"/>
            <a:ext cx="3395700" cy="34218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Arial"/>
              <a:buNone/>
            </a:pPr>
            <a:r>
              <a:rPr b="1" i="0" lang="ja-JP" sz="1400" u="none" cap="none" strike="noStrike">
                <a:solidFill>
                  <a:schemeClr val="accent1"/>
                </a:solidFill>
                <a:latin typeface="Noto Sans JP"/>
                <a:ea typeface="Noto Sans JP"/>
                <a:cs typeface="Noto Sans JP"/>
                <a:sym typeface="Noto Sans JP"/>
              </a:rPr>
              <a:t>依存財源</a:t>
            </a:r>
            <a:endParaRPr b="1">
              <a:latin typeface="Noto Sans JP"/>
              <a:ea typeface="Noto Sans JP"/>
              <a:cs typeface="Noto Sans JP"/>
              <a:sym typeface="Noto Sans JP"/>
            </a:endParaRPr>
          </a:p>
        </p:txBody>
      </p:sp>
      <p:grpSp>
        <p:nvGrpSpPr>
          <p:cNvPr id="737" name="Google Shape;737;p29"/>
          <p:cNvGrpSpPr/>
          <p:nvPr/>
        </p:nvGrpSpPr>
        <p:grpSpPr>
          <a:xfrm>
            <a:off x="312433" y="968152"/>
            <a:ext cx="8519134" cy="827030"/>
            <a:chOff x="323851" y="1085670"/>
            <a:chExt cx="8519134" cy="827030"/>
          </a:xfrm>
        </p:grpSpPr>
        <p:sp>
          <p:nvSpPr>
            <p:cNvPr id="738" name="Google Shape;738;p2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t/>
              </a:r>
              <a:endParaRPr b="1" sz="4000">
                <a:solidFill>
                  <a:srgbClr val="000000"/>
                </a:solidFill>
                <a:latin typeface="Noto Sans JP"/>
                <a:ea typeface="Noto Sans JP"/>
                <a:cs typeface="Noto Sans JP"/>
                <a:sym typeface="Noto Sans JP"/>
              </a:endParaRPr>
            </a:p>
          </p:txBody>
        </p:sp>
        <p:sp>
          <p:nvSpPr>
            <p:cNvPr id="739" name="Google Shape;739;p29"/>
            <p:cNvSpPr txBox="1"/>
            <p:nvPr/>
          </p:nvSpPr>
          <p:spPr>
            <a:xfrm>
              <a:off x="390461" y="1262617"/>
              <a:ext cx="84296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国の歳入と同じく</a:t>
              </a:r>
              <a:r>
                <a:rPr b="1" lang="ja-JP" sz="2400">
                  <a:solidFill>
                    <a:srgbClr val="FF0000"/>
                  </a:solidFill>
                  <a:latin typeface="Noto Sans JP"/>
                  <a:ea typeface="Noto Sans JP"/>
                  <a:cs typeface="Noto Sans JP"/>
                  <a:sym typeface="Noto Sans JP"/>
                </a:rPr>
                <a:t>税金</a:t>
              </a:r>
              <a:r>
                <a:rPr b="1" lang="ja-JP" sz="2400">
                  <a:solidFill>
                    <a:schemeClr val="dk1"/>
                  </a:solidFill>
                  <a:latin typeface="Noto Sans JP"/>
                  <a:ea typeface="Noto Sans JP"/>
                  <a:cs typeface="Noto Sans JP"/>
                  <a:sym typeface="Noto Sans JP"/>
                </a:rPr>
                <a:t>が地方の財政を支えています。</a:t>
              </a:r>
              <a:endParaRPr b="1">
                <a:latin typeface="Noto Sans JP"/>
                <a:ea typeface="Noto Sans JP"/>
                <a:cs typeface="Noto Sans JP"/>
                <a:sym typeface="Noto Sans JP"/>
              </a:endParaRPr>
            </a:p>
          </p:txBody>
        </p:sp>
      </p:grpSp>
      <p:sp>
        <p:nvSpPr>
          <p:cNvPr id="740" name="Google Shape;740;p29"/>
          <p:cNvSpPr/>
          <p:nvPr/>
        </p:nvSpPr>
        <p:spPr>
          <a:xfrm>
            <a:off x="369200" y="2021150"/>
            <a:ext cx="4931400" cy="380700"/>
          </a:xfrm>
          <a:prstGeom prst="rect">
            <a:avLst/>
          </a:prstGeom>
          <a:noFill/>
          <a:ln cap="flat" cmpd="sng" w="19050">
            <a:solidFill>
              <a:srgbClr val="1F5C99"/>
            </a:solidFill>
            <a:prstDash val="solid"/>
            <a:miter lim="800000"/>
            <a:headEnd len="sm" w="sm" type="none"/>
            <a:tailEnd len="sm" w="sm" type="none"/>
          </a:ln>
        </p:spPr>
        <p:txBody>
          <a:bodyPr anchorCtr="0" anchor="t" bIns="45700" lIns="72000" spcFirstLastPara="1" rIns="36000"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latin typeface="Noto Sans JP"/>
                <a:ea typeface="Noto Sans JP"/>
                <a:cs typeface="Noto Sans JP"/>
                <a:sym typeface="Noto Sans JP"/>
              </a:rPr>
              <a:t>鹿児島</a:t>
            </a:r>
            <a:r>
              <a:rPr b="1" lang="ja-JP" sz="1800">
                <a:solidFill>
                  <a:srgbClr val="000000"/>
                </a:solidFill>
                <a:latin typeface="Noto Sans JP"/>
                <a:ea typeface="Noto Sans JP"/>
                <a:cs typeface="Noto Sans JP"/>
                <a:sym typeface="Noto Sans JP"/>
              </a:rPr>
              <a:t>県の歳入の内訳（令和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sp>
        <p:nvSpPr>
          <p:cNvPr id="741" name="Google Shape;741;p2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/地方の財政−①歳入</a:t>
            </a:r>
            <a:endParaRPr b="1">
              <a:latin typeface="Noto Sans JP"/>
              <a:ea typeface="Noto Sans JP"/>
              <a:cs typeface="Noto Sans JP"/>
              <a:sym typeface="Noto Sans JP"/>
            </a:endParaRPr>
          </a:p>
        </p:txBody>
      </p:sp>
      <p:sp>
        <p:nvSpPr>
          <p:cNvPr id="742" name="Google Shape;742;p29"/>
          <p:cNvSpPr/>
          <p:nvPr/>
        </p:nvSpPr>
        <p:spPr>
          <a:xfrm>
            <a:off x="5816025" y="2028600"/>
            <a:ext cx="20697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Arial"/>
                <a:ea typeface="Arial"/>
                <a:cs typeface="Arial"/>
                <a:sym typeface="Arial"/>
              </a:rPr>
              <a:t>グラフから見えてくる</a:t>
            </a:r>
            <a:endParaRPr b="1"/>
          </a:p>
        </p:txBody>
      </p:sp>
      <p:sp>
        <p:nvSpPr>
          <p:cNvPr id="743" name="Google Shape;743;p29"/>
          <p:cNvSpPr txBox="1"/>
          <p:nvPr/>
        </p:nvSpPr>
        <p:spPr>
          <a:xfrm>
            <a:off x="4975800" y="2522050"/>
            <a:ext cx="4063500" cy="3387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ja-JP" sz="1600">
                <a:solidFill>
                  <a:srgbClr val="005BAD"/>
                </a:solidFill>
              </a:rPr>
              <a:t>歳入の多くは地方税と国からの給付金です。</a:t>
            </a:r>
            <a:endParaRPr b="1"/>
          </a:p>
        </p:txBody>
      </p:sp>
      <p:sp>
        <p:nvSpPr>
          <p:cNvPr id="744" name="Google Shape;744;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745" name="Google Shape;745;p29"/>
          <p:cNvPicPr preferRelativeResize="0"/>
          <p:nvPr/>
        </p:nvPicPr>
        <p:blipFill rotWithShape="1">
          <a:blip r:embed="rId3">
            <a:alphaModFix/>
          </a:blip>
          <a:srcRect b="0" l="0" r="0" t="0"/>
          <a:stretch/>
        </p:blipFill>
        <p:spPr>
          <a:xfrm>
            <a:off x="7885608" y="744072"/>
            <a:ext cx="923123" cy="1046099"/>
          </a:xfrm>
          <a:prstGeom prst="rect">
            <a:avLst/>
          </a:prstGeom>
          <a:noFill/>
          <a:ln>
            <a:noFill/>
          </a:ln>
        </p:spPr>
      </p:pic>
      <p:pic>
        <p:nvPicPr>
          <p:cNvPr id="746" name="Google Shape;746;p29" title="kagoshima_graph.png"/>
          <p:cNvPicPr preferRelativeResize="0"/>
          <p:nvPr/>
        </p:nvPicPr>
        <p:blipFill rotWithShape="1">
          <a:blip r:embed="rId4">
            <a:alphaModFix/>
          </a:blip>
          <a:srcRect b="0" l="1362" r="1371" t="0"/>
          <a:stretch/>
        </p:blipFill>
        <p:spPr>
          <a:xfrm>
            <a:off x="385704" y="2408663"/>
            <a:ext cx="4156500" cy="4036800"/>
          </a:xfrm>
          <a:prstGeom prst="rect">
            <a:avLst/>
          </a:prstGeom>
          <a:noFill/>
          <a:ln>
            <a:noFill/>
          </a:ln>
        </p:spPr>
      </p:pic>
      <p:sp>
        <p:nvSpPr>
          <p:cNvPr id="747" name="Google Shape;747;p29"/>
          <p:cNvSpPr/>
          <p:nvPr/>
        </p:nvSpPr>
        <p:spPr>
          <a:xfrm>
            <a:off x="5238938" y="3180043"/>
            <a:ext cx="3242884" cy="277361"/>
          </a:xfrm>
          <a:prstGeom prst="rect">
            <a:avLst/>
          </a:prstGeom>
          <a:noFill/>
          <a:ln>
            <a:noFill/>
          </a:ln>
        </p:spPr>
        <p:txBody>
          <a:bodyPr anchorCtr="0" anchor="t" bIns="45700" lIns="91425" spcFirstLastPara="1" rIns="91425" wrap="square" tIns="45700">
            <a:noAutofit/>
          </a:bodyPr>
          <a:lstStyle/>
          <a:p>
            <a:pPr indent="0" lvl="0" marL="0" marR="0" rtl="0" algn="ctr">
              <a:lnSpc>
                <a:spcPct val="170909"/>
              </a:lnSpc>
              <a:spcBef>
                <a:spcPts val="0"/>
              </a:spcBef>
              <a:spcAft>
                <a:spcPts val="0"/>
              </a:spcAft>
              <a:buNone/>
            </a:pPr>
            <a:r>
              <a:rPr lang="ja-JP" sz="1100">
                <a:solidFill>
                  <a:schemeClr val="accent1"/>
                </a:solidFill>
                <a:latin typeface="Noto Sans JP"/>
                <a:ea typeface="Noto Sans JP"/>
                <a:cs typeface="Noto Sans JP"/>
                <a:sym typeface="Noto Sans JP"/>
              </a:rPr>
              <a:t>国の決定や割り当てに基づき交付される財源</a:t>
            </a:r>
            <a:endParaRPr sz="1100">
              <a:solidFill>
                <a:schemeClr val="accent1"/>
              </a:solidFill>
              <a:latin typeface="Noto Sans JP"/>
              <a:ea typeface="Noto Sans JP"/>
              <a:cs typeface="Noto Sans JP"/>
              <a:sym typeface="Noto Sans JP"/>
            </a:endParaRPr>
          </a:p>
        </p:txBody>
      </p:sp>
      <p:sp>
        <p:nvSpPr>
          <p:cNvPr id="748" name="Google Shape;748;p29"/>
          <p:cNvSpPr/>
          <p:nvPr/>
        </p:nvSpPr>
        <p:spPr>
          <a:xfrm>
            <a:off x="5300495" y="3469392"/>
            <a:ext cx="1250400" cy="5349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地方交付税：</a:t>
            </a:r>
            <a:endParaRPr b="1" sz="1400">
              <a:solidFill>
                <a:schemeClr val="dk1"/>
              </a:solidFill>
              <a:latin typeface="Noto Sans JP"/>
              <a:ea typeface="Noto Sans JP"/>
              <a:cs typeface="Noto Sans JP"/>
              <a:sym typeface="Noto Sans JP"/>
            </a:endParaRPr>
          </a:p>
        </p:txBody>
      </p:sp>
      <p:sp>
        <p:nvSpPr>
          <p:cNvPr id="749" name="Google Shape;749;p29"/>
          <p:cNvSpPr/>
          <p:nvPr/>
        </p:nvSpPr>
        <p:spPr>
          <a:xfrm>
            <a:off x="6270625" y="3494100"/>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地域ごとの住民に対する公共サービスに差が出ないよう、国が地方公共団体の財政力の差を調整するために支出するもの</a:t>
            </a:r>
            <a:endParaRPr sz="1100">
              <a:solidFill>
                <a:schemeClr val="dk1"/>
              </a:solidFill>
              <a:latin typeface="Noto Sans JP"/>
              <a:ea typeface="Noto Sans JP"/>
              <a:cs typeface="Noto Sans JP"/>
              <a:sym typeface="Noto Sans JP"/>
            </a:endParaRPr>
          </a:p>
        </p:txBody>
      </p:sp>
      <p:sp>
        <p:nvSpPr>
          <p:cNvPr id="750" name="Google Shape;750;p29"/>
          <p:cNvSpPr/>
          <p:nvPr/>
        </p:nvSpPr>
        <p:spPr>
          <a:xfrm>
            <a:off x="5300500" y="4323626"/>
            <a:ext cx="1250400" cy="3387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国庫支出金：</a:t>
            </a:r>
            <a:endParaRPr b="1" sz="1400">
              <a:solidFill>
                <a:schemeClr val="dk1"/>
              </a:solidFill>
              <a:latin typeface="Noto Sans JP"/>
              <a:ea typeface="Noto Sans JP"/>
              <a:cs typeface="Noto Sans JP"/>
              <a:sym typeface="Noto Sans JP"/>
            </a:endParaRPr>
          </a:p>
        </p:txBody>
      </p:sp>
      <p:sp>
        <p:nvSpPr>
          <p:cNvPr id="751" name="Google Shape;751;p29"/>
          <p:cNvSpPr/>
          <p:nvPr/>
        </p:nvSpPr>
        <p:spPr>
          <a:xfrm>
            <a:off x="6270625" y="4345777"/>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国が地方公共団体に対し、特定の事業（道路整備や義務教育など）に充てるため支出する補助金・負担金</a:t>
            </a:r>
            <a:endParaRPr sz="1100">
              <a:solidFill>
                <a:schemeClr val="dk1"/>
              </a:solidFill>
              <a:latin typeface="Noto Sans JP"/>
              <a:ea typeface="Noto Sans JP"/>
              <a:cs typeface="Noto Sans JP"/>
              <a:sym typeface="Noto Sans JP"/>
            </a:endParaRPr>
          </a:p>
        </p:txBody>
      </p:sp>
      <p:sp>
        <p:nvSpPr>
          <p:cNvPr id="752" name="Google Shape;752;p29"/>
          <p:cNvSpPr/>
          <p:nvPr/>
        </p:nvSpPr>
        <p:spPr>
          <a:xfrm>
            <a:off x="5300500" y="519942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県　　　債：</a:t>
            </a:r>
            <a:endParaRPr b="1" sz="1400">
              <a:solidFill>
                <a:schemeClr val="dk1"/>
              </a:solidFill>
              <a:latin typeface="Noto Sans JP"/>
              <a:ea typeface="Noto Sans JP"/>
              <a:cs typeface="Noto Sans JP"/>
              <a:sym typeface="Noto Sans JP"/>
            </a:endParaRPr>
          </a:p>
        </p:txBody>
      </p:sp>
      <p:sp>
        <p:nvSpPr>
          <p:cNvPr id="753" name="Google Shape;753;p29"/>
          <p:cNvSpPr/>
          <p:nvPr/>
        </p:nvSpPr>
        <p:spPr>
          <a:xfrm>
            <a:off x="6270625" y="5212049"/>
            <a:ext cx="2318400" cy="538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一時的に多額の資金が必要となるときに県が銀行等から借り入れる資金</a:t>
            </a:r>
            <a:endParaRPr sz="1100">
              <a:solidFill>
                <a:schemeClr val="dk1"/>
              </a:solidFill>
              <a:latin typeface="Noto Sans JP"/>
              <a:ea typeface="Noto Sans JP"/>
              <a:cs typeface="Noto Sans JP"/>
              <a:sym typeface="Noto Sans JP"/>
            </a:endParaRPr>
          </a:p>
        </p:txBody>
      </p:sp>
      <p:sp>
        <p:nvSpPr>
          <p:cNvPr id="754" name="Google Shape;754;p29"/>
          <p:cNvSpPr/>
          <p:nvPr/>
        </p:nvSpPr>
        <p:spPr>
          <a:xfrm>
            <a:off x="5300500" y="585247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地方譲与税：</a:t>
            </a:r>
            <a:endParaRPr b="1" sz="1400">
              <a:solidFill>
                <a:schemeClr val="dk1"/>
              </a:solidFill>
              <a:latin typeface="Noto Sans JP"/>
              <a:ea typeface="Noto Sans JP"/>
              <a:cs typeface="Noto Sans JP"/>
              <a:sym typeface="Noto Sans JP"/>
            </a:endParaRPr>
          </a:p>
        </p:txBody>
      </p:sp>
      <p:sp>
        <p:nvSpPr>
          <p:cNvPr id="755" name="Google Shape;755;p29"/>
          <p:cNvSpPr/>
          <p:nvPr/>
        </p:nvSpPr>
        <p:spPr>
          <a:xfrm>
            <a:off x="6270625" y="5865100"/>
            <a:ext cx="2318400" cy="437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国が徴収した国税を一定の基準により地方公共団体に譲与するもの</a:t>
            </a:r>
            <a:endParaRPr sz="1100">
              <a:solidFill>
                <a:schemeClr val="dk1"/>
              </a:solidFill>
              <a:latin typeface="Noto Sans JP"/>
              <a:ea typeface="Noto Sans JP"/>
              <a:cs typeface="Noto Sans JP"/>
              <a:sym typeface="Noto Sans JP"/>
            </a:endParaRPr>
          </a:p>
        </p:txBody>
      </p:sp>
      <p:grpSp>
        <p:nvGrpSpPr>
          <p:cNvPr id="756" name="Google Shape;756;p29"/>
          <p:cNvGrpSpPr/>
          <p:nvPr/>
        </p:nvGrpSpPr>
        <p:grpSpPr>
          <a:xfrm>
            <a:off x="-30386" y="6156398"/>
            <a:ext cx="8848978" cy="749280"/>
            <a:chOff x="-29057" y="6108719"/>
            <a:chExt cx="8848978" cy="749280"/>
          </a:xfrm>
        </p:grpSpPr>
        <p:grpSp>
          <p:nvGrpSpPr>
            <p:cNvPr id="757" name="Google Shape;757;p29"/>
            <p:cNvGrpSpPr/>
            <p:nvPr/>
          </p:nvGrpSpPr>
          <p:grpSpPr>
            <a:xfrm>
              <a:off x="287921" y="6410880"/>
              <a:ext cx="8532000" cy="374400"/>
              <a:chOff x="322211" y="6410880"/>
              <a:chExt cx="8532000" cy="374400"/>
            </a:xfrm>
          </p:grpSpPr>
          <p:sp>
            <p:nvSpPr>
              <p:cNvPr id="758" name="Google Shape;758;p2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9" name="Google Shape;759;p2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60" name="Google Shape;760;p29"/>
            <p:cNvSpPr txBox="1"/>
            <p:nvPr/>
          </p:nvSpPr>
          <p:spPr>
            <a:xfrm>
              <a:off x="827561" y="6473251"/>
              <a:ext cx="711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鹿児島県ホームページ</a:t>
              </a:r>
              <a:r>
                <a:rPr b="1" lang="ja-JP" sz="1100">
                  <a:solidFill>
                    <a:srgbClr val="005BAD"/>
                  </a:solidFill>
                  <a:latin typeface="Noto Sans JP"/>
                  <a:ea typeface="Noto Sans JP"/>
                  <a:cs typeface="Noto Sans JP"/>
                  <a:sym typeface="Noto Sans JP"/>
                </a:rPr>
                <a:t>：　</a:t>
              </a:r>
              <a:r>
                <a:rPr lang="ja-JP" sz="1100" u="sng">
                  <a:solidFill>
                    <a:schemeClr val="dk1"/>
                  </a:solidFill>
                  <a:hlinkClick r:id="rId5">
                    <a:extLst>
                      <a:ext uri="{A12FA001-AC4F-418D-AE19-62706E023703}">
                        <ahyp:hlinkClr val="tx"/>
                      </a:ext>
                    </a:extLst>
                  </a:hlinkClick>
                </a:rPr>
                <a:t>https://www.pref.kagoshima.jp/</a:t>
              </a:r>
              <a:endParaRPr sz="1100">
                <a:solidFill>
                  <a:srgbClr val="005BAD"/>
                </a:solidFill>
                <a:latin typeface="Noto Sans JP"/>
                <a:ea typeface="Noto Sans JP"/>
                <a:cs typeface="Noto Sans JP"/>
                <a:sym typeface="Noto Sans JP"/>
              </a:endParaRPr>
            </a:p>
          </p:txBody>
        </p:sp>
        <p:grpSp>
          <p:nvGrpSpPr>
            <p:cNvPr id="761" name="Google Shape;761;p29"/>
            <p:cNvGrpSpPr/>
            <p:nvPr/>
          </p:nvGrpSpPr>
          <p:grpSpPr>
            <a:xfrm>
              <a:off x="-29057" y="6108719"/>
              <a:ext cx="832606" cy="749280"/>
              <a:chOff x="-35154" y="5996310"/>
              <a:chExt cx="945432" cy="850815"/>
            </a:xfrm>
          </p:grpSpPr>
          <p:sp>
            <p:nvSpPr>
              <p:cNvPr id="762" name="Google Shape;762;p2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2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2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pSp>
        <p:nvGrpSpPr>
          <p:cNvPr id="770" name="Google Shape;770;p30"/>
          <p:cNvGrpSpPr/>
          <p:nvPr/>
        </p:nvGrpSpPr>
        <p:grpSpPr>
          <a:xfrm>
            <a:off x="312710" y="920974"/>
            <a:ext cx="8519134" cy="837901"/>
            <a:chOff x="323851" y="1085670"/>
            <a:chExt cx="8519134" cy="837901"/>
          </a:xfrm>
        </p:grpSpPr>
        <p:sp>
          <p:nvSpPr>
            <p:cNvPr id="771" name="Google Shape;771;p30"/>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b="1" sz="2567">
                <a:solidFill>
                  <a:srgbClr val="000000"/>
                </a:solidFill>
                <a:latin typeface="Noto Sans JP"/>
                <a:ea typeface="Noto Sans JP"/>
                <a:cs typeface="Noto Sans JP"/>
                <a:sym typeface="Noto Sans JP"/>
              </a:endParaRPr>
            </a:p>
          </p:txBody>
        </p:sp>
        <p:sp>
          <p:nvSpPr>
            <p:cNvPr id="772" name="Google Shape;772;p30"/>
            <p:cNvSpPr txBox="1"/>
            <p:nvPr/>
          </p:nvSpPr>
          <p:spPr>
            <a:xfrm>
              <a:off x="340216" y="1092571"/>
              <a:ext cx="7819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地方公共団体は、私たちの暮らしに結びついた</a:t>
              </a:r>
              <a:r>
                <a:rPr b="1" lang="ja-JP" sz="2400">
                  <a:solidFill>
                    <a:srgbClr val="FF0000"/>
                  </a:solidFill>
                  <a:latin typeface="Noto Sans JP"/>
                  <a:ea typeface="Noto Sans JP"/>
                  <a:cs typeface="Noto Sans JP"/>
                  <a:sym typeface="Noto Sans JP"/>
                </a:rPr>
                <a:t>公共サービス</a:t>
              </a:r>
              <a:r>
                <a:rPr b="1" lang="ja-JP" sz="2400">
                  <a:solidFill>
                    <a:schemeClr val="dk1"/>
                  </a:solidFill>
                  <a:latin typeface="Noto Sans JP"/>
                  <a:ea typeface="Noto Sans JP"/>
                  <a:cs typeface="Noto Sans JP"/>
                  <a:sym typeface="Noto Sans JP"/>
                </a:rPr>
                <a:t>を行っています。</a:t>
              </a:r>
              <a:endParaRPr b="1">
                <a:latin typeface="Noto Sans JP"/>
                <a:ea typeface="Noto Sans JP"/>
                <a:cs typeface="Noto Sans JP"/>
                <a:sym typeface="Noto Sans JP"/>
              </a:endParaRPr>
            </a:p>
          </p:txBody>
        </p:sp>
      </p:grpSp>
      <p:sp>
        <p:nvSpPr>
          <p:cNvPr id="773" name="Google Shape;773;p30"/>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/地方の財政−②歳出</a:t>
            </a:r>
            <a:endParaRPr b="1">
              <a:latin typeface="Noto Sans JP"/>
              <a:ea typeface="Noto Sans JP"/>
              <a:cs typeface="Noto Sans JP"/>
              <a:sym typeface="Noto Sans JP"/>
            </a:endParaRPr>
          </a:p>
        </p:txBody>
      </p:sp>
      <p:sp>
        <p:nvSpPr>
          <p:cNvPr id="774" name="Google Shape;774;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75" name="Google Shape;775;p30"/>
          <p:cNvSpPr txBox="1"/>
          <p:nvPr/>
        </p:nvSpPr>
        <p:spPr>
          <a:xfrm>
            <a:off x="5088575" y="2279900"/>
            <a:ext cx="4122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05BAD"/>
                </a:solidFill>
                <a:latin typeface="Noto Sans JP"/>
                <a:ea typeface="Noto Sans JP"/>
                <a:cs typeface="Noto Sans JP"/>
                <a:sym typeface="Noto Sans JP"/>
              </a:rPr>
              <a:t>住人の生活を支えるためにお金を使っています。</a:t>
            </a:r>
            <a:endParaRPr b="1">
              <a:latin typeface="Noto Sans JP"/>
              <a:ea typeface="Noto Sans JP"/>
              <a:cs typeface="Noto Sans JP"/>
              <a:sym typeface="Noto Sans JP"/>
            </a:endParaRPr>
          </a:p>
        </p:txBody>
      </p:sp>
      <p:pic>
        <p:nvPicPr>
          <p:cNvPr id="776" name="Google Shape;776;p30"/>
          <p:cNvPicPr preferRelativeResize="0"/>
          <p:nvPr/>
        </p:nvPicPr>
        <p:blipFill rotWithShape="1">
          <a:blip r:embed="rId3">
            <a:alphaModFix/>
          </a:blip>
          <a:srcRect b="0" l="0" r="0" t="0"/>
          <a:stretch/>
        </p:blipFill>
        <p:spPr>
          <a:xfrm>
            <a:off x="8148535" y="712048"/>
            <a:ext cx="923755" cy="1046815"/>
          </a:xfrm>
          <a:prstGeom prst="rect">
            <a:avLst/>
          </a:prstGeom>
          <a:noFill/>
          <a:ln>
            <a:noFill/>
          </a:ln>
        </p:spPr>
      </p:pic>
      <p:sp>
        <p:nvSpPr>
          <p:cNvPr id="777" name="Google Shape;777;p30"/>
          <p:cNvSpPr txBox="1"/>
          <p:nvPr/>
        </p:nvSpPr>
        <p:spPr>
          <a:xfrm>
            <a:off x="5299755" y="2684418"/>
            <a:ext cx="3487982" cy="4057289"/>
          </a:xfrm>
          <a:prstGeom prst="rect">
            <a:avLst/>
          </a:prstGeom>
          <a:noFill/>
          <a:ln>
            <a:noFill/>
          </a:ln>
        </p:spPr>
        <p:txBody>
          <a:bodyPr anchorCtr="0" anchor="t" bIns="36000" lIns="72000" spcFirstLastPara="1" rIns="72000" wrap="square" tIns="36000">
            <a:noAutofit/>
          </a:bodyPr>
          <a:lstStyle/>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歳出のトップ５は、以下のとおりです。</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E4B212"/>
                </a:solidFill>
                <a:latin typeface="Noto Sans JP"/>
                <a:ea typeface="Noto Sans JP"/>
                <a:cs typeface="Noto Sans JP"/>
                <a:sym typeface="Noto Sans JP"/>
              </a:rPr>
              <a:t>１．教育費</a:t>
            </a:r>
            <a:endParaRPr b="1" sz="1400">
              <a:solidFill>
                <a:srgbClr val="E4B21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幼稚園や小・中学校、公民館、体育館の運営の費用など、教育全般に使うお金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005AAC"/>
                </a:solidFill>
                <a:latin typeface="Noto Sans JP"/>
                <a:ea typeface="Noto Sans JP"/>
                <a:cs typeface="Noto Sans JP"/>
                <a:sym typeface="Noto Sans JP"/>
              </a:rPr>
              <a:t>２．民生費</a:t>
            </a:r>
            <a:endParaRPr b="1" sz="1400">
              <a:solidFill>
                <a:srgbClr val="005AAC"/>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児童、高齢者、障害者等のための福祉施設の整備、運営、生活保護等に使うお金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3C9359"/>
                </a:solidFill>
                <a:latin typeface="Noto Sans JP"/>
                <a:ea typeface="Noto Sans JP"/>
                <a:cs typeface="Noto Sans JP"/>
                <a:sym typeface="Noto Sans JP"/>
              </a:rPr>
              <a:t>３．公債費</a:t>
            </a:r>
            <a:endParaRPr b="1" sz="1400">
              <a:solidFill>
                <a:srgbClr val="3C9359"/>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県債の元金の償還及び利子を支払うお金</a:t>
            </a:r>
            <a:endParaRPr>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F2A982"/>
                </a:solidFill>
                <a:latin typeface="Noto Sans JP"/>
                <a:ea typeface="Noto Sans JP"/>
                <a:cs typeface="Noto Sans JP"/>
                <a:sym typeface="Noto Sans JP"/>
              </a:rPr>
              <a:t>４．土木費</a:t>
            </a:r>
            <a:endParaRPr b="1" sz="1400">
              <a:solidFill>
                <a:srgbClr val="F2A98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道路やトンネル等の整備、老朽化対策、防災対策、維持管理の推進に使うお金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807DD4"/>
                </a:solidFill>
                <a:latin typeface="Noto Sans JP"/>
                <a:ea typeface="Noto Sans JP"/>
                <a:cs typeface="Noto Sans JP"/>
                <a:sym typeface="Noto Sans JP"/>
              </a:rPr>
              <a:t>５、農林水産業費</a:t>
            </a:r>
            <a:endParaRPr b="1" sz="1400">
              <a:solidFill>
                <a:srgbClr val="807DD4"/>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農林水産業の振興・支援に使うお金</a:t>
            </a:r>
            <a:endParaRPr sz="1400">
              <a:solidFill>
                <a:schemeClr val="dk1"/>
              </a:solidFill>
              <a:latin typeface="Noto Sans JP"/>
              <a:ea typeface="Noto Sans JP"/>
              <a:cs typeface="Noto Sans JP"/>
              <a:sym typeface="Noto Sans JP"/>
            </a:endParaRPr>
          </a:p>
        </p:txBody>
      </p:sp>
      <p:sp>
        <p:nvSpPr>
          <p:cNvPr id="778" name="Google Shape;778;p30"/>
          <p:cNvSpPr/>
          <p:nvPr/>
        </p:nvSpPr>
        <p:spPr>
          <a:xfrm>
            <a:off x="5171391" y="2639496"/>
            <a:ext cx="3598500" cy="40572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i="0" sz="1400" u="none" cap="none" strike="noStrike">
              <a:solidFill>
                <a:schemeClr val="accent1"/>
              </a:solidFill>
              <a:latin typeface="Noto Sans JP"/>
              <a:ea typeface="Noto Sans JP"/>
              <a:cs typeface="Noto Sans JP"/>
              <a:sym typeface="Noto Sans JP"/>
            </a:endParaRPr>
          </a:p>
        </p:txBody>
      </p:sp>
      <p:sp>
        <p:nvSpPr>
          <p:cNvPr id="779" name="Google Shape;779;p30"/>
          <p:cNvSpPr/>
          <p:nvPr/>
        </p:nvSpPr>
        <p:spPr>
          <a:xfrm>
            <a:off x="5882525" y="1902600"/>
            <a:ext cx="20709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グラフから見えてくる</a:t>
            </a:r>
            <a:endParaRPr>
              <a:latin typeface="Noto Sans JP"/>
              <a:ea typeface="Noto Sans JP"/>
              <a:cs typeface="Noto Sans JP"/>
              <a:sym typeface="Noto Sans JP"/>
            </a:endParaRPr>
          </a:p>
        </p:txBody>
      </p:sp>
      <p:sp>
        <p:nvSpPr>
          <p:cNvPr id="780" name="Google Shape;780;p30"/>
          <p:cNvSpPr/>
          <p:nvPr/>
        </p:nvSpPr>
        <p:spPr>
          <a:xfrm>
            <a:off x="312700" y="1921925"/>
            <a:ext cx="4986900" cy="380400"/>
          </a:xfrm>
          <a:prstGeom prst="rect">
            <a:avLst/>
          </a:prstGeom>
          <a:noFill/>
          <a:ln cap="flat" cmpd="sng" w="19050">
            <a:solidFill>
              <a:srgbClr val="1F5C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latin typeface="Noto Sans JP"/>
                <a:ea typeface="Noto Sans JP"/>
                <a:cs typeface="Noto Sans JP"/>
                <a:sym typeface="Noto Sans JP"/>
              </a:rPr>
              <a:t>鹿児島</a:t>
            </a:r>
            <a:r>
              <a:rPr b="1" lang="ja-JP" sz="1800">
                <a:solidFill>
                  <a:srgbClr val="000000"/>
                </a:solidFill>
                <a:latin typeface="Noto Sans JP"/>
                <a:ea typeface="Noto Sans JP"/>
                <a:cs typeface="Noto Sans JP"/>
                <a:sym typeface="Noto Sans JP"/>
              </a:rPr>
              <a:t>県の歳出の内訳（令和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pic>
        <p:nvPicPr>
          <p:cNvPr id="781" name="Google Shape;781;p30"/>
          <p:cNvPicPr preferRelativeResize="0"/>
          <p:nvPr/>
        </p:nvPicPr>
        <p:blipFill rotWithShape="1">
          <a:blip r:embed="rId4">
            <a:alphaModFix/>
          </a:blip>
          <a:srcRect b="0" l="0" r="0" t="0"/>
          <a:stretch/>
        </p:blipFill>
        <p:spPr>
          <a:xfrm>
            <a:off x="391588" y="2497956"/>
            <a:ext cx="4340728" cy="4115158"/>
          </a:xfrm>
          <a:prstGeom prst="rect">
            <a:avLst/>
          </a:prstGeom>
          <a:noFill/>
          <a:ln>
            <a:noFill/>
          </a:ln>
        </p:spPr>
      </p:pic>
      <p:grpSp>
        <p:nvGrpSpPr>
          <p:cNvPr id="782" name="Google Shape;782;p30"/>
          <p:cNvGrpSpPr/>
          <p:nvPr/>
        </p:nvGrpSpPr>
        <p:grpSpPr>
          <a:xfrm>
            <a:off x="374960" y="2587678"/>
            <a:ext cx="3811570" cy="3664695"/>
            <a:chOff x="4482886" y="1806615"/>
            <a:chExt cx="3811570" cy="3664695"/>
          </a:xfrm>
        </p:grpSpPr>
        <p:sp>
          <p:nvSpPr>
            <p:cNvPr id="783" name="Google Shape;783;p30"/>
            <p:cNvSpPr txBox="1"/>
            <p:nvPr/>
          </p:nvSpPr>
          <p:spPr>
            <a:xfrm>
              <a:off x="7070620" y="2508711"/>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教育費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1,969</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(23.1％)</a:t>
              </a:r>
              <a:endParaRPr>
                <a:latin typeface="Noto Sans JP"/>
                <a:ea typeface="Noto Sans JP"/>
                <a:cs typeface="Noto Sans JP"/>
                <a:sym typeface="Noto Sans JP"/>
              </a:endParaRPr>
            </a:p>
          </p:txBody>
        </p:sp>
        <p:sp>
          <p:nvSpPr>
            <p:cNvPr id="784" name="Google Shape;784;p30"/>
            <p:cNvSpPr txBox="1"/>
            <p:nvPr/>
          </p:nvSpPr>
          <p:spPr>
            <a:xfrm>
              <a:off x="7491356" y="3889066"/>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民生費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1,256</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(14.7％)</a:t>
              </a:r>
              <a:endParaRPr>
                <a:latin typeface="Noto Sans JP"/>
                <a:ea typeface="Noto Sans JP"/>
                <a:cs typeface="Noto Sans JP"/>
                <a:sym typeface="Noto Sans JP"/>
              </a:endParaRPr>
            </a:p>
          </p:txBody>
        </p:sp>
        <p:sp>
          <p:nvSpPr>
            <p:cNvPr id="785" name="Google Shape;785;p30"/>
            <p:cNvSpPr txBox="1"/>
            <p:nvPr/>
          </p:nvSpPr>
          <p:spPr>
            <a:xfrm>
              <a:off x="4482886" y="1806615"/>
              <a:ext cx="941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商工費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134 (1.6％)</a:t>
              </a:r>
              <a:endParaRPr>
                <a:latin typeface="Noto Sans JP"/>
                <a:ea typeface="Noto Sans JP"/>
                <a:cs typeface="Noto Sans JP"/>
                <a:sym typeface="Noto Sans JP"/>
              </a:endParaRPr>
            </a:p>
          </p:txBody>
        </p:sp>
        <p:sp>
          <p:nvSpPr>
            <p:cNvPr id="786" name="Google Shape;786;p30"/>
            <p:cNvSpPr txBox="1"/>
            <p:nvPr/>
          </p:nvSpPr>
          <p:spPr>
            <a:xfrm>
              <a:off x="4807602" y="3704125"/>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衛生費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635</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(7.5％)</a:t>
              </a:r>
              <a:endParaRPr>
                <a:latin typeface="Noto Sans JP"/>
                <a:ea typeface="Noto Sans JP"/>
                <a:cs typeface="Noto Sans JP"/>
                <a:sym typeface="Noto Sans JP"/>
              </a:endParaRPr>
            </a:p>
          </p:txBody>
        </p:sp>
        <p:sp>
          <p:nvSpPr>
            <p:cNvPr id="787" name="Google Shape;787;p30"/>
            <p:cNvSpPr txBox="1"/>
            <p:nvPr/>
          </p:nvSpPr>
          <p:spPr>
            <a:xfrm>
              <a:off x="4730738" y="3208289"/>
              <a:ext cx="9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総務費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454 (5.3％)</a:t>
              </a:r>
              <a:endParaRPr>
                <a:latin typeface="Noto Sans JP"/>
                <a:ea typeface="Noto Sans JP"/>
                <a:cs typeface="Noto Sans JP"/>
                <a:sym typeface="Noto Sans JP"/>
              </a:endParaRPr>
            </a:p>
          </p:txBody>
        </p:sp>
        <p:sp>
          <p:nvSpPr>
            <p:cNvPr id="788" name="Google Shape;788;p30"/>
            <p:cNvSpPr txBox="1"/>
            <p:nvPr/>
          </p:nvSpPr>
          <p:spPr>
            <a:xfrm>
              <a:off x="5732328" y="2177017"/>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その他</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1,046</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(12.3％)</a:t>
              </a:r>
              <a:endParaRPr>
                <a:latin typeface="Noto Sans JP"/>
                <a:ea typeface="Noto Sans JP"/>
                <a:cs typeface="Noto Sans JP"/>
                <a:sym typeface="Noto Sans JP"/>
              </a:endParaRPr>
            </a:p>
          </p:txBody>
        </p:sp>
        <p:sp>
          <p:nvSpPr>
            <p:cNvPr id="789" name="Google Shape;789;p30"/>
            <p:cNvSpPr txBox="1"/>
            <p:nvPr/>
          </p:nvSpPr>
          <p:spPr>
            <a:xfrm>
              <a:off x="4876342" y="4420008"/>
              <a:ext cx="1210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農林水産業費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716</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(8.4％)</a:t>
              </a:r>
              <a:endParaRPr>
                <a:latin typeface="Noto Sans JP"/>
                <a:ea typeface="Noto Sans JP"/>
                <a:cs typeface="Noto Sans JP"/>
                <a:sym typeface="Noto Sans JP"/>
              </a:endParaRPr>
            </a:p>
          </p:txBody>
        </p:sp>
        <p:sp>
          <p:nvSpPr>
            <p:cNvPr id="790" name="Google Shape;790;p30"/>
            <p:cNvSpPr txBox="1"/>
            <p:nvPr/>
          </p:nvSpPr>
          <p:spPr>
            <a:xfrm>
              <a:off x="5755095" y="4824810"/>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土木費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853</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(10.0％)</a:t>
              </a:r>
              <a:endParaRPr>
                <a:latin typeface="Noto Sans JP"/>
                <a:ea typeface="Noto Sans JP"/>
                <a:cs typeface="Noto Sans JP"/>
                <a:sym typeface="Noto Sans JP"/>
              </a:endParaRPr>
            </a:p>
          </p:txBody>
        </p:sp>
        <p:grpSp>
          <p:nvGrpSpPr>
            <p:cNvPr id="791" name="Google Shape;791;p30"/>
            <p:cNvGrpSpPr/>
            <p:nvPr/>
          </p:nvGrpSpPr>
          <p:grpSpPr>
            <a:xfrm>
              <a:off x="6710003" y="4672348"/>
              <a:ext cx="803100" cy="749944"/>
              <a:chOff x="7231605" y="4281184"/>
              <a:chExt cx="803100" cy="749944"/>
            </a:xfrm>
          </p:grpSpPr>
          <p:sp>
            <p:nvSpPr>
              <p:cNvPr id="792" name="Google Shape;792;p30"/>
              <p:cNvSpPr txBox="1"/>
              <p:nvPr/>
            </p:nvSpPr>
            <p:spPr>
              <a:xfrm>
                <a:off x="7231605" y="4384628"/>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公債費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1,055</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(12.4％)</a:t>
                </a:r>
                <a:endParaRPr>
                  <a:latin typeface="Noto Sans JP"/>
                  <a:ea typeface="Noto Sans JP"/>
                  <a:cs typeface="Noto Sans JP"/>
                  <a:sym typeface="Noto Sans JP"/>
                </a:endParaRPr>
              </a:p>
            </p:txBody>
          </p:sp>
          <p:sp>
            <p:nvSpPr>
              <p:cNvPr id="793" name="Google Shape;793;p30"/>
              <p:cNvSpPr txBox="1"/>
              <p:nvPr/>
            </p:nvSpPr>
            <p:spPr>
              <a:xfrm>
                <a:off x="7321413" y="4281184"/>
                <a:ext cx="4749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rgbClr val="000000"/>
                    </a:solidFill>
                    <a:latin typeface="Noto Sans JP"/>
                    <a:ea typeface="Noto Sans JP"/>
                    <a:cs typeface="Noto Sans JP"/>
                    <a:sym typeface="Noto Sans JP"/>
                  </a:rPr>
                  <a:t>こうさい</a:t>
                </a:r>
                <a:endParaRPr>
                  <a:latin typeface="Noto Sans JP"/>
                  <a:ea typeface="Noto Sans JP"/>
                  <a:cs typeface="Noto Sans JP"/>
                  <a:sym typeface="Noto Sans JP"/>
                </a:endParaRPr>
              </a:p>
            </p:txBody>
          </p:sp>
        </p:grpSp>
        <p:grpSp>
          <p:nvGrpSpPr>
            <p:cNvPr id="794" name="Google Shape;794;p30"/>
            <p:cNvGrpSpPr/>
            <p:nvPr/>
          </p:nvGrpSpPr>
          <p:grpSpPr>
            <a:xfrm>
              <a:off x="4814747" y="2630388"/>
              <a:ext cx="989700" cy="568770"/>
              <a:chOff x="4758837" y="2593616"/>
              <a:chExt cx="989700" cy="568770"/>
            </a:xfrm>
          </p:grpSpPr>
          <p:sp>
            <p:nvSpPr>
              <p:cNvPr id="795" name="Google Shape;795;p30"/>
              <p:cNvSpPr txBox="1"/>
              <p:nvPr/>
            </p:nvSpPr>
            <p:spPr>
              <a:xfrm>
                <a:off x="4758837" y="2700686"/>
                <a:ext cx="9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警察費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410 (4.8％)</a:t>
                </a:r>
                <a:endParaRPr>
                  <a:latin typeface="Noto Sans JP"/>
                  <a:ea typeface="Noto Sans JP"/>
                  <a:cs typeface="Noto Sans JP"/>
                  <a:sym typeface="Noto Sans JP"/>
                </a:endParaRPr>
              </a:p>
            </p:txBody>
          </p:sp>
          <p:sp>
            <p:nvSpPr>
              <p:cNvPr id="796" name="Google Shape;796;p30"/>
              <p:cNvSpPr txBox="1"/>
              <p:nvPr/>
            </p:nvSpPr>
            <p:spPr>
              <a:xfrm>
                <a:off x="4758837" y="2593616"/>
                <a:ext cx="5100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rgbClr val="000000"/>
                    </a:solidFill>
                    <a:latin typeface="Noto Sans JP"/>
                    <a:ea typeface="Noto Sans JP"/>
                    <a:cs typeface="Noto Sans JP"/>
                    <a:sym typeface="Noto Sans JP"/>
                  </a:rPr>
                  <a:t>けいさつ</a:t>
                </a:r>
                <a:endParaRPr>
                  <a:latin typeface="Noto Sans JP"/>
                  <a:ea typeface="Noto Sans JP"/>
                  <a:cs typeface="Noto Sans JP"/>
                  <a:sym typeface="Noto Sans JP"/>
                </a:endParaRPr>
              </a:p>
            </p:txBody>
          </p:sp>
        </p:grpSp>
      </p:grpSp>
      <p:sp>
        <p:nvSpPr>
          <p:cNvPr id="797" name="Google Shape;797;p30"/>
          <p:cNvSpPr txBox="1"/>
          <p:nvPr/>
        </p:nvSpPr>
        <p:spPr>
          <a:xfrm>
            <a:off x="1905522" y="4256760"/>
            <a:ext cx="1313100" cy="673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ja-JP" sz="2200" u="none" strike="noStrike">
                <a:solidFill>
                  <a:srgbClr val="000000"/>
                </a:solidFill>
                <a:latin typeface="Noto Sans JP"/>
                <a:ea typeface="Noto Sans JP"/>
                <a:cs typeface="Noto Sans JP"/>
                <a:sym typeface="Noto Sans JP"/>
              </a:rPr>
              <a:t>歳出総額</a:t>
            </a:r>
            <a:endParaRPr b="1">
              <a:latin typeface="Noto Sans JP"/>
              <a:ea typeface="Noto Sans JP"/>
              <a:cs typeface="Noto Sans JP"/>
              <a:sym typeface="Noto Sans JP"/>
            </a:endParaRPr>
          </a:p>
          <a:p>
            <a:pPr indent="0" lvl="0" marL="0" marR="0" rtl="0" algn="ctr">
              <a:lnSpc>
                <a:spcPct val="110000"/>
              </a:lnSpc>
              <a:spcBef>
                <a:spcPts val="500"/>
              </a:spcBef>
              <a:spcAft>
                <a:spcPts val="0"/>
              </a:spcAft>
              <a:buNone/>
            </a:pPr>
            <a:r>
              <a:rPr b="1" lang="ja-JP" sz="1600">
                <a:solidFill>
                  <a:srgbClr val="000000"/>
                </a:solidFill>
                <a:latin typeface="Noto Sans JP"/>
                <a:ea typeface="Noto Sans JP"/>
                <a:cs typeface="Noto Sans JP"/>
                <a:sym typeface="Noto Sans JP"/>
              </a:rPr>
              <a:t>8,527億円</a:t>
            </a:r>
            <a:endParaRPr b="1">
              <a:latin typeface="Noto Sans JP"/>
              <a:ea typeface="Noto Sans JP"/>
              <a:cs typeface="Noto Sans JP"/>
              <a:sym typeface="Noto Sans JP"/>
            </a:endParaRPr>
          </a:p>
        </p:txBody>
      </p:sp>
      <p:cxnSp>
        <p:nvCxnSpPr>
          <p:cNvPr id="798" name="Google Shape;798;p30"/>
          <p:cNvCxnSpPr/>
          <p:nvPr/>
        </p:nvCxnSpPr>
        <p:spPr>
          <a:xfrm rot="10800000">
            <a:off x="921584" y="3026569"/>
            <a:ext cx="366000" cy="328500"/>
          </a:xfrm>
          <a:prstGeom prst="straightConnector1">
            <a:avLst/>
          </a:prstGeom>
          <a:noFill/>
          <a:ln cap="flat" cmpd="sng" w="12700">
            <a:solidFill>
              <a:srgbClr val="000000"/>
            </a:solidFill>
            <a:prstDash val="solid"/>
            <a:round/>
            <a:headEnd len="med" w="med" type="oval"/>
            <a:tailEnd len="sm" w="sm" type="none"/>
          </a:ln>
        </p:spPr>
      </p:cxnSp>
      <p:sp>
        <p:nvSpPr>
          <p:cNvPr id="799" name="Google Shape;799;p30"/>
          <p:cNvSpPr/>
          <p:nvPr/>
        </p:nvSpPr>
        <p:spPr>
          <a:xfrm>
            <a:off x="1824258" y="3819924"/>
            <a:ext cx="1475400" cy="1494300"/>
          </a:xfrm>
          <a:prstGeom prst="ellipse">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pic>
        <p:nvPicPr>
          <p:cNvPr id="804" name="Google Shape;804;p31"/>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805" name="Google Shape;805;p31"/>
          <p:cNvGrpSpPr/>
          <p:nvPr/>
        </p:nvGrpSpPr>
        <p:grpSpPr>
          <a:xfrm>
            <a:off x="6383991" y="1089025"/>
            <a:ext cx="1982426" cy="1110346"/>
            <a:chOff x="1747258" y="1133884"/>
            <a:chExt cx="1982426" cy="1110346"/>
          </a:xfrm>
        </p:grpSpPr>
        <p:sp>
          <p:nvSpPr>
            <p:cNvPr id="806" name="Google Shape;806;p31"/>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07" name="Google Shape;807;p31"/>
            <p:cNvSpPr txBox="1"/>
            <p:nvPr/>
          </p:nvSpPr>
          <p:spPr>
            <a:xfrm>
              <a:off x="1904361" y="1319487"/>
              <a:ext cx="1659300" cy="738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経済の</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グローバル化</a:t>
              </a:r>
              <a:endParaRPr b="1">
                <a:latin typeface="Noto Sans JP"/>
                <a:ea typeface="Noto Sans JP"/>
                <a:cs typeface="Noto Sans JP"/>
                <a:sym typeface="Noto Sans JP"/>
              </a:endParaRPr>
            </a:p>
          </p:txBody>
        </p:sp>
      </p:grpSp>
      <p:grpSp>
        <p:nvGrpSpPr>
          <p:cNvPr id="808" name="Google Shape;808;p31"/>
          <p:cNvGrpSpPr/>
          <p:nvPr/>
        </p:nvGrpSpPr>
        <p:grpSpPr>
          <a:xfrm>
            <a:off x="2531645" y="964878"/>
            <a:ext cx="1982426" cy="1110346"/>
            <a:chOff x="1747258" y="1133884"/>
            <a:chExt cx="1982426" cy="1110346"/>
          </a:xfrm>
        </p:grpSpPr>
        <p:sp>
          <p:nvSpPr>
            <p:cNvPr id="809" name="Google Shape;809;p31"/>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0" name="Google Shape;810;p31"/>
            <p:cNvSpPr txBox="1"/>
            <p:nvPr/>
          </p:nvSpPr>
          <p:spPr>
            <a:xfrm>
              <a:off x="1747266" y="1427208"/>
              <a:ext cx="1973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経済成長の停滞</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（デフレ・不況）</a:t>
              </a:r>
              <a:endParaRPr>
                <a:latin typeface="Noto Sans JP"/>
                <a:ea typeface="Noto Sans JP"/>
                <a:cs typeface="Noto Sans JP"/>
                <a:sym typeface="Noto Sans JP"/>
              </a:endParaRPr>
            </a:p>
          </p:txBody>
        </p:sp>
      </p:grpSp>
      <p:sp>
        <p:nvSpPr>
          <p:cNvPr id="811" name="Google Shape;811;p3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おわりに</a:t>
            </a:r>
            <a:endParaRPr b="1">
              <a:latin typeface="Noto Sans JP"/>
              <a:ea typeface="Noto Sans JP"/>
              <a:cs typeface="Noto Sans JP"/>
              <a:sym typeface="Noto Sans JP"/>
            </a:endParaRPr>
          </a:p>
        </p:txBody>
      </p:sp>
      <p:sp>
        <p:nvSpPr>
          <p:cNvPr id="812" name="Google Shape;812;p31"/>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813" name="Google Shape;813;p31"/>
          <p:cNvSpPr txBox="1"/>
          <p:nvPr/>
        </p:nvSpPr>
        <p:spPr>
          <a:xfrm>
            <a:off x="337350" y="5324025"/>
            <a:ext cx="85191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税金を考えることは、日本の将来の姿を考えることにも通じます。</a:t>
            </a:r>
            <a:endParaRPr>
              <a:latin typeface="Noto Sans JP"/>
              <a:ea typeface="Noto Sans JP"/>
              <a:cs typeface="Noto Sans JP"/>
              <a:sym typeface="Noto Sans JP"/>
            </a:endParaRPr>
          </a:p>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様々な課題がある中、</a:t>
            </a:r>
            <a:r>
              <a:rPr b="1" lang="ja-JP" sz="1800">
                <a:solidFill>
                  <a:srgbClr val="FF0000"/>
                </a:solidFill>
                <a:latin typeface="Noto Sans JP"/>
                <a:ea typeface="Noto Sans JP"/>
                <a:cs typeface="Noto Sans JP"/>
                <a:sym typeface="Noto Sans JP"/>
              </a:rPr>
              <a:t>税金のあり方や国民の負担と受益（福祉・公共サービス）がどうあるべきか</a:t>
            </a:r>
            <a:r>
              <a:rPr b="1" lang="ja-JP" sz="1800">
                <a:solidFill>
                  <a:schemeClr val="dk1"/>
                </a:solidFill>
                <a:latin typeface="Noto Sans JP"/>
                <a:ea typeface="Noto Sans JP"/>
                <a:cs typeface="Noto Sans JP"/>
                <a:sym typeface="Noto Sans JP"/>
              </a:rPr>
              <a:t>、</a:t>
            </a:r>
            <a:r>
              <a:rPr lang="ja-JP" sz="1800">
                <a:solidFill>
                  <a:schemeClr val="dk1"/>
                </a:solidFill>
                <a:latin typeface="Noto Sans JP"/>
                <a:ea typeface="Noto Sans JP"/>
                <a:cs typeface="Noto Sans JP"/>
                <a:sym typeface="Noto Sans JP"/>
              </a:rPr>
              <a:t>私たち一人ひとりが考えることが大切です。</a:t>
            </a:r>
            <a:endParaRPr>
              <a:latin typeface="Noto Sans JP"/>
              <a:ea typeface="Noto Sans JP"/>
              <a:cs typeface="Noto Sans JP"/>
              <a:sym typeface="Noto Sans JP"/>
            </a:endParaRPr>
          </a:p>
        </p:txBody>
      </p:sp>
      <p:grpSp>
        <p:nvGrpSpPr>
          <p:cNvPr id="814" name="Google Shape;814;p31"/>
          <p:cNvGrpSpPr/>
          <p:nvPr/>
        </p:nvGrpSpPr>
        <p:grpSpPr>
          <a:xfrm>
            <a:off x="390525" y="1973937"/>
            <a:ext cx="2552700" cy="1110346"/>
            <a:chOff x="1478096" y="1133884"/>
            <a:chExt cx="2552700" cy="1110346"/>
          </a:xfrm>
        </p:grpSpPr>
        <p:sp>
          <p:nvSpPr>
            <p:cNvPr id="815" name="Google Shape;815;p31"/>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6" name="Google Shape;816;p31"/>
            <p:cNvSpPr txBox="1"/>
            <p:nvPr/>
          </p:nvSpPr>
          <p:spPr>
            <a:xfrm>
              <a:off x="1478096" y="1343972"/>
              <a:ext cx="2552700" cy="646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財政赤字</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（財政健全化・歳出の見直し）</a:t>
              </a:r>
              <a:endParaRPr>
                <a:latin typeface="Noto Sans JP"/>
                <a:ea typeface="Noto Sans JP"/>
                <a:cs typeface="Noto Sans JP"/>
                <a:sym typeface="Noto Sans JP"/>
              </a:endParaRPr>
            </a:p>
          </p:txBody>
        </p:sp>
      </p:grpSp>
      <p:grpSp>
        <p:nvGrpSpPr>
          <p:cNvPr id="817" name="Google Shape;817;p31"/>
          <p:cNvGrpSpPr/>
          <p:nvPr/>
        </p:nvGrpSpPr>
        <p:grpSpPr>
          <a:xfrm>
            <a:off x="337348" y="3517943"/>
            <a:ext cx="1982426" cy="1110346"/>
            <a:chOff x="1747258" y="1133884"/>
            <a:chExt cx="1982426" cy="1110346"/>
          </a:xfrm>
        </p:grpSpPr>
        <p:sp>
          <p:nvSpPr>
            <p:cNvPr id="818" name="Google Shape;818;p31"/>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9" name="Google Shape;819;p31"/>
            <p:cNvSpPr txBox="1"/>
            <p:nvPr/>
          </p:nvSpPr>
          <p:spPr>
            <a:xfrm>
              <a:off x="2128780" y="1339670"/>
              <a:ext cx="121058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公債の</a:t>
              </a:r>
              <a:endParaRPr b="1">
                <a:latin typeface="Noto Sans JP"/>
                <a:ea typeface="Noto Sans JP"/>
                <a:cs typeface="Noto Sans JP"/>
                <a:sym typeface="Noto Sans JP"/>
              </a:endParaRPr>
            </a:p>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債務残高</a:t>
              </a:r>
              <a:endParaRPr b="1">
                <a:latin typeface="Noto Sans JP"/>
                <a:ea typeface="Noto Sans JP"/>
                <a:cs typeface="Noto Sans JP"/>
                <a:sym typeface="Noto Sans JP"/>
              </a:endParaRPr>
            </a:p>
          </p:txBody>
        </p:sp>
      </p:grpSp>
      <p:grpSp>
        <p:nvGrpSpPr>
          <p:cNvPr id="820" name="Google Shape;820;p31"/>
          <p:cNvGrpSpPr/>
          <p:nvPr/>
        </p:nvGrpSpPr>
        <p:grpSpPr>
          <a:xfrm>
            <a:off x="6790325" y="2499960"/>
            <a:ext cx="1982426" cy="1110346"/>
            <a:chOff x="1747258" y="1133884"/>
            <a:chExt cx="1982426" cy="1110346"/>
          </a:xfrm>
        </p:grpSpPr>
        <p:sp>
          <p:nvSpPr>
            <p:cNvPr id="821" name="Google Shape;821;p31"/>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2" name="Google Shape;822;p31"/>
            <p:cNvSpPr txBox="1"/>
            <p:nvPr/>
          </p:nvSpPr>
          <p:spPr>
            <a:xfrm>
              <a:off x="1853033" y="1321624"/>
              <a:ext cx="1781100" cy="883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少子高齢化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（社会保障費の増加、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働き手の減少）</a:t>
              </a:r>
              <a:endParaRPr>
                <a:latin typeface="Noto Sans JP"/>
                <a:ea typeface="Noto Sans JP"/>
                <a:cs typeface="Noto Sans JP"/>
                <a:sym typeface="Noto Sans JP"/>
              </a:endParaRPr>
            </a:p>
          </p:txBody>
        </p:sp>
      </p:grpSp>
      <p:grpSp>
        <p:nvGrpSpPr>
          <p:cNvPr id="823" name="Google Shape;823;p31"/>
          <p:cNvGrpSpPr/>
          <p:nvPr/>
        </p:nvGrpSpPr>
        <p:grpSpPr>
          <a:xfrm>
            <a:off x="5967738" y="3751365"/>
            <a:ext cx="2398788" cy="1347913"/>
            <a:chOff x="1686673" y="1133884"/>
            <a:chExt cx="2094900" cy="1110346"/>
          </a:xfrm>
        </p:grpSpPr>
        <p:sp>
          <p:nvSpPr>
            <p:cNvPr id="824" name="Google Shape;824;p31"/>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5" name="Google Shape;825;p31"/>
            <p:cNvSpPr txBox="1"/>
            <p:nvPr/>
          </p:nvSpPr>
          <p:spPr>
            <a:xfrm>
              <a:off x="1686673" y="1288518"/>
              <a:ext cx="2094900" cy="7278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雇用環境の変化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（非正規労働者の増加、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外国人労働者の受け入れ）</a:t>
              </a:r>
              <a:endParaRPr>
                <a:latin typeface="Noto Sans JP"/>
                <a:ea typeface="Noto Sans JP"/>
                <a:cs typeface="Noto Sans JP"/>
                <a:sym typeface="Noto Sans JP"/>
              </a:endParaRPr>
            </a:p>
          </p:txBody>
        </p:sp>
      </p:grpSp>
      <p:sp>
        <p:nvSpPr>
          <p:cNvPr id="826" name="Google Shape;826;p3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xEl>
                                              <p:pRg end="0" st="0"/>
                                            </p:txEl>
                                          </p:spTgt>
                                        </p:tgtEl>
                                        <p:attrNameLst>
                                          <p:attrName>style.visibility</p:attrName>
                                        </p:attrNameLst>
                                      </p:cBhvr>
                                      <p:to>
                                        <p:strVal val="visible"/>
                                      </p:to>
                                    </p:set>
                                    <p:animEffect filter="fade" transition="in">
                                      <p:cBhvr>
                                        <p:cTn dur="1580"/>
                                        <p:tgtEl>
                                          <p:spTgt spid="81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13">
                                            <p:txEl>
                                              <p:pRg end="1" st="1"/>
                                            </p:txEl>
                                          </p:spTgt>
                                        </p:tgtEl>
                                        <p:attrNameLst>
                                          <p:attrName>style.visibility</p:attrName>
                                        </p:attrNameLst>
                                      </p:cBhvr>
                                      <p:to>
                                        <p:strVal val="visible"/>
                                      </p:to>
                                    </p:set>
                                    <p:animEffect filter="fade" transition="in">
                                      <p:cBhvr>
                                        <p:cTn dur="1580"/>
                                        <p:tgtEl>
                                          <p:spTgt spid="81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3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国税庁ホームページの紹介</a:t>
            </a:r>
            <a:endParaRPr b="1">
              <a:latin typeface="Noto Sans JP"/>
              <a:ea typeface="Noto Sans JP"/>
              <a:cs typeface="Noto Sans JP"/>
              <a:sym typeface="Noto Sans JP"/>
            </a:endParaRPr>
          </a:p>
        </p:txBody>
      </p:sp>
      <p:sp>
        <p:nvSpPr>
          <p:cNvPr id="832" name="Google Shape;832;p3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33" name="Google Shape;833;p32"/>
          <p:cNvSpPr txBox="1"/>
          <p:nvPr/>
        </p:nvSpPr>
        <p:spPr>
          <a:xfrm>
            <a:off x="125167" y="828952"/>
            <a:ext cx="8823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税金について、もっと詳しく知りたい人は、国税庁ホームページの「税の学習コーナー」へ。</a:t>
            </a:r>
            <a:endParaRPr b="1">
              <a:latin typeface="Noto Sans JP"/>
              <a:ea typeface="Noto Sans JP"/>
              <a:cs typeface="Noto Sans JP"/>
              <a:sym typeface="Noto Sans JP"/>
            </a:endParaRPr>
          </a:p>
        </p:txBody>
      </p:sp>
      <p:pic>
        <p:nvPicPr>
          <p:cNvPr id="834" name="Google Shape;834;p32"/>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835" name="Google Shape;835;p32"/>
          <p:cNvGrpSpPr/>
          <p:nvPr/>
        </p:nvGrpSpPr>
        <p:grpSpPr>
          <a:xfrm>
            <a:off x="402725" y="1501288"/>
            <a:ext cx="2006355" cy="1408734"/>
            <a:chOff x="276126" y="4999439"/>
            <a:chExt cx="2070467" cy="1453749"/>
          </a:xfrm>
        </p:grpSpPr>
        <p:pic>
          <p:nvPicPr>
            <p:cNvPr descr="コンピュータ が含まれている画像&#10;&#10;自動的に生成された説明" id="836" name="Google Shape;836;p32"/>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837" name="Google Shape;837;p32"/>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sp>
        <p:nvSpPr>
          <p:cNvPr id="838" name="Google Shape;838;p32"/>
          <p:cNvSpPr/>
          <p:nvPr/>
        </p:nvSpPr>
        <p:spPr>
          <a:xfrm flipH="1" rot="10800000">
            <a:off x="1847088" y="1571525"/>
            <a:ext cx="1024698" cy="4410992"/>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839" name="Google Shape;839;p32"/>
          <p:cNvGrpSpPr/>
          <p:nvPr/>
        </p:nvGrpSpPr>
        <p:grpSpPr>
          <a:xfrm>
            <a:off x="287921" y="6410880"/>
            <a:ext cx="8532000" cy="374400"/>
            <a:chOff x="322211" y="6410880"/>
            <a:chExt cx="8532000" cy="374400"/>
          </a:xfrm>
        </p:grpSpPr>
        <p:sp>
          <p:nvSpPr>
            <p:cNvPr id="840" name="Google Shape;840;p3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1" name="Google Shape;841;p32"/>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42" name="Google Shape;842;p32"/>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税の学習コーナー  </a:t>
            </a:r>
            <a:r>
              <a:rPr lang="ja-JP" sz="1100" u="sng">
                <a:solidFill>
                  <a:schemeClr val="dk1"/>
                </a:solidFill>
                <a:latin typeface="Noto Sans JP"/>
                <a:ea typeface="Noto Sans JP"/>
                <a:cs typeface="Noto Sans JP"/>
                <a:sym typeface="Noto Sans JP"/>
                <a:hlinkClick r:id="rId6">
                  <a:extLst>
                    <a:ext uri="{A12FA001-AC4F-418D-AE19-62706E023703}">
                      <ahyp:hlinkClr val="tx"/>
                    </a:ext>
                  </a:extLst>
                </a:hlinkClick>
              </a:rPr>
              <a:t>https://www.nta.go.jp/taxes/kids/index.htm</a:t>
            </a:r>
            <a:endParaRPr sz="1100">
              <a:solidFill>
                <a:schemeClr val="dk1"/>
              </a:solidFill>
              <a:latin typeface="Noto Sans JP"/>
              <a:ea typeface="Noto Sans JP"/>
              <a:cs typeface="Noto Sans JP"/>
              <a:sym typeface="Noto Sans JP"/>
            </a:endParaRPr>
          </a:p>
        </p:txBody>
      </p:sp>
      <p:grpSp>
        <p:nvGrpSpPr>
          <p:cNvPr id="843" name="Google Shape;843;p32"/>
          <p:cNvGrpSpPr/>
          <p:nvPr/>
        </p:nvGrpSpPr>
        <p:grpSpPr>
          <a:xfrm>
            <a:off x="-29057" y="6108719"/>
            <a:ext cx="832606" cy="749280"/>
            <a:chOff x="-35154" y="5996310"/>
            <a:chExt cx="945432" cy="850815"/>
          </a:xfrm>
        </p:grpSpPr>
        <p:sp>
          <p:nvSpPr>
            <p:cNvPr id="844" name="Google Shape;844;p3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5" name="Google Shape;845;p3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6" name="Google Shape;846;p3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847" name="Google Shape;847;p32"/>
          <p:cNvPicPr preferRelativeResize="0"/>
          <p:nvPr/>
        </p:nvPicPr>
        <p:blipFill rotWithShape="1">
          <a:blip r:embed="rId7">
            <a:alphaModFix/>
          </a:blip>
          <a:srcRect b="5417" l="1063" r="1901" t="1924"/>
          <a:stretch/>
        </p:blipFill>
        <p:spPr>
          <a:xfrm>
            <a:off x="2871786" y="1466062"/>
            <a:ext cx="5863994" cy="4517054"/>
          </a:xfrm>
          <a:prstGeom prst="rect">
            <a:avLst/>
          </a:prstGeom>
          <a:noFill/>
          <a:ln cap="flat" cmpd="sng" w="25400">
            <a:solidFill>
              <a:schemeClr val="dk1"/>
            </a:solidFill>
            <a:prstDash val="solid"/>
            <a:round/>
            <a:headEnd len="sm" w="sm" type="none"/>
            <a:tailEnd len="sm" w="sm" type="none"/>
          </a:ln>
        </p:spPr>
      </p:pic>
      <p:grpSp>
        <p:nvGrpSpPr>
          <p:cNvPr id="848" name="Google Shape;848;p32"/>
          <p:cNvGrpSpPr/>
          <p:nvPr/>
        </p:nvGrpSpPr>
        <p:grpSpPr>
          <a:xfrm>
            <a:off x="287921" y="3889381"/>
            <a:ext cx="2406901" cy="2128942"/>
            <a:chOff x="149763" y="1043465"/>
            <a:chExt cx="2406901" cy="2128942"/>
          </a:xfrm>
        </p:grpSpPr>
        <p:sp>
          <p:nvSpPr>
            <p:cNvPr id="849" name="Google Shape;849;p32"/>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0" name="Google Shape;850;p32"/>
            <p:cNvSpPr txBox="1"/>
            <p:nvPr/>
          </p:nvSpPr>
          <p:spPr>
            <a:xfrm>
              <a:off x="149764" y="1080789"/>
              <a:ext cx="2406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【編集・発行】</a:t>
              </a:r>
              <a:endParaRPr>
                <a:latin typeface="Noto Sans JP"/>
                <a:ea typeface="Noto Sans JP"/>
                <a:cs typeface="Noto Sans JP"/>
                <a:sym typeface="Noto Sans JP"/>
              </a:endParaRPr>
            </a:p>
            <a:p>
              <a:pPr indent="0" lvl="0" marL="0" marR="0" rtl="0" algn="l">
                <a:lnSpc>
                  <a:spcPct val="150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鹿児島県租税教育推進協議会</a:t>
              </a:r>
              <a:endParaRPr sz="10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【監修協力】</a:t>
              </a:r>
              <a:endParaRPr>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鹿児島県教育庁義務教育課</a:t>
              </a:r>
              <a:endParaRPr>
                <a:latin typeface="Noto Sans JP"/>
                <a:ea typeface="Noto Sans JP"/>
                <a:cs typeface="Noto Sans JP"/>
                <a:sym typeface="Noto Sans JP"/>
              </a:endParaRPr>
            </a:p>
          </p:txBody>
        </p:sp>
        <p:sp>
          <p:nvSpPr>
            <p:cNvPr id="851" name="Google Shape;851;p32"/>
            <p:cNvSpPr txBox="1"/>
            <p:nvPr/>
          </p:nvSpPr>
          <p:spPr>
            <a:xfrm>
              <a:off x="195940" y="1905999"/>
              <a:ext cx="2313900" cy="1062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sz="9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この資料も、その事業の一環として作成されたものです。</a:t>
              </a:r>
              <a:endParaRPr>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124" name="Google Shape;124;p10"/>
          <p:cNvGraphicFramePr/>
          <p:nvPr/>
        </p:nvGraphicFramePr>
        <p:xfrm>
          <a:off x="322180" y="991753"/>
          <a:ext cx="3000000" cy="3000000"/>
        </p:xfrm>
        <a:graphic>
          <a:graphicData uri="http://schemas.openxmlformats.org/drawingml/2006/table">
            <a:tbl>
              <a:tblPr bandRow="1" firstRow="1">
                <a:noFill/>
                <a:tableStyleId>{8F8B541D-D485-4ADD-8905-759A9F088481}</a:tableStyleId>
              </a:tblPr>
              <a:tblGrid>
                <a:gridCol w="1660425"/>
                <a:gridCol w="3418675"/>
                <a:gridCol w="3418675"/>
              </a:tblGrid>
              <a:tr h="1009500">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国　　　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所得税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法人税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相続税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贈与税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消費税・酒税・たばこ税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（道府県税）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道府県民税・事業税・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自動車税（種別割）</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地方消費税・道府県たばこ税・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ゴルフ場利用税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（市町村税）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市町村民税・固定資産税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b="1" lang="ja-JP" sz="1800" u="none" cap="none" strike="noStrike">
                          <a:solidFill>
                            <a:srgbClr val="3D935A"/>
                          </a:solidFill>
                          <a:latin typeface="Noto Sans JP"/>
                          <a:ea typeface="Noto Sans JP"/>
                          <a:cs typeface="Noto Sans JP"/>
                          <a:sym typeface="Noto Sans JP"/>
                        </a:rPr>
                        <a:t>市町村たばこ税・入湯税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125" name="Google Shape;125;p10">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26" name="Google Shape;126;p10">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27" name="Google Shape;127;p10"/>
          <p:cNvSpPr/>
          <p:nvPr/>
        </p:nvSpPr>
        <p:spPr>
          <a:xfrm>
            <a:off x="199425" y="4601345"/>
            <a:ext cx="8620500" cy="1650300"/>
          </a:xfrm>
          <a:prstGeom prst="rect">
            <a:avLst/>
          </a:prstGeom>
          <a:noFill/>
          <a:ln>
            <a:noFill/>
          </a:ln>
        </p:spPr>
        <p:txBody>
          <a:bodyPr anchorCtr="0" anchor="t" bIns="45700" lIns="91425" spcFirstLastPara="1" rIns="91425" wrap="square" tIns="45700">
            <a:noAutofit/>
          </a:bodyPr>
          <a:lstStyle/>
          <a:p>
            <a:pPr indent="-216000" lvl="0" marL="285750" marR="0" rtl="0" algn="just">
              <a:lnSpc>
                <a:spcPct val="125000"/>
              </a:lnSpc>
              <a:spcBef>
                <a:spcPts val="0"/>
              </a:spcBef>
              <a:spcAft>
                <a:spcPts val="0"/>
              </a:spcAft>
              <a:buClr>
                <a:srgbClr val="005BAD"/>
              </a:buClr>
              <a:buSzPts val="1600"/>
              <a:buFont typeface="Noto Sans Symbols"/>
              <a:buChar char="●"/>
            </a:pPr>
            <a:r>
              <a:rPr lang="ja-JP" sz="1600">
                <a:solidFill>
                  <a:schemeClr val="dk1"/>
                </a:solidFill>
                <a:latin typeface="Noto Sans JP"/>
                <a:ea typeface="Noto Sans JP"/>
                <a:cs typeface="Noto Sans JP"/>
                <a:sym typeface="Noto Sans JP"/>
              </a:rPr>
              <a:t>国に納める税金を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国税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、地方公共団体に納める税金を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地方税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といい、地方税はさらに</a:t>
            </a:r>
            <a:r>
              <a:rPr b="1" lang="ja-JP" sz="1600">
                <a:solidFill>
                  <a:schemeClr val="dk1"/>
                </a:solidFill>
                <a:latin typeface="Noto Sans JP"/>
                <a:ea typeface="Noto Sans JP"/>
                <a:cs typeface="Noto Sans JP"/>
                <a:sym typeface="Noto Sans JP"/>
              </a:rPr>
              <a:t>「</a:t>
            </a:r>
            <a:r>
              <a:rPr b="1" lang="ja-JP" sz="1600">
                <a:solidFill>
                  <a:srgbClr val="0070C0"/>
                </a:solidFill>
                <a:latin typeface="Noto Sans JP"/>
                <a:ea typeface="Noto Sans JP"/>
                <a:cs typeface="Noto Sans JP"/>
                <a:sym typeface="Noto Sans JP"/>
              </a:rPr>
              <a:t>道府県税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 </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市町村税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に分けられます。</a:t>
            </a:r>
            <a:endParaRPr sz="1600">
              <a:solidFill>
                <a:srgbClr val="7030A0"/>
              </a:solidFill>
              <a:latin typeface="Noto Sans JP"/>
              <a:ea typeface="Noto Sans JP"/>
              <a:cs typeface="Noto Sans JP"/>
              <a:sym typeface="Noto Sans JP"/>
            </a:endParaRPr>
          </a:p>
          <a:p>
            <a:pPr indent="-216000" lvl="0" marL="285750" marR="0" rtl="0" algn="just">
              <a:lnSpc>
                <a:spcPct val="125000"/>
              </a:lnSpc>
              <a:spcBef>
                <a:spcPts val="0"/>
              </a:spcBef>
              <a:spcAft>
                <a:spcPts val="0"/>
              </a:spcAft>
              <a:buClr>
                <a:srgbClr val="005BAD"/>
              </a:buClr>
              <a:buSzPts val="1600"/>
              <a:buFont typeface="Noto Sans JP"/>
              <a:buChar char="●"/>
            </a:pPr>
            <a:r>
              <a:rPr lang="ja-JP" sz="1600">
                <a:solidFill>
                  <a:schemeClr val="dk1"/>
                </a:solidFill>
                <a:latin typeface="Noto Sans JP"/>
                <a:ea typeface="Noto Sans JP"/>
                <a:cs typeface="Noto Sans JP"/>
                <a:sym typeface="Noto Sans JP"/>
              </a:rPr>
              <a:t>税金を納める人と負担する人が同じ税金を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直接税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といい、税金を納める人と負担する人が異なる税金を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間接税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といいます。たとえば、消費税は、消費者が負担し、事業者が納めるため、間接税に分類されます。</a:t>
            </a:r>
            <a:endParaRPr>
              <a:latin typeface="Noto Sans JP"/>
              <a:ea typeface="Noto Sans JP"/>
              <a:cs typeface="Noto Sans JP"/>
              <a:sym typeface="Noto Sans JP"/>
            </a:endParaRPr>
          </a:p>
        </p:txBody>
      </p:sp>
      <p:sp>
        <p:nvSpPr>
          <p:cNvPr id="128" name="Google Shape;128;p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29" name="Google Shape;129;p10"/>
          <p:cNvGrpSpPr/>
          <p:nvPr/>
        </p:nvGrpSpPr>
        <p:grpSpPr>
          <a:xfrm>
            <a:off x="287921" y="6410880"/>
            <a:ext cx="8532000" cy="374400"/>
            <a:chOff x="322211" y="6410880"/>
            <a:chExt cx="8532000" cy="374400"/>
          </a:xfrm>
        </p:grpSpPr>
        <p:sp>
          <p:nvSpPr>
            <p:cNvPr id="130" name="Google Shape;130;p1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 name="Google Shape;131;p1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2" name="Google Shape;132;p10"/>
          <p:cNvSpPr txBox="1"/>
          <p:nvPr/>
        </p:nvSpPr>
        <p:spPr>
          <a:xfrm>
            <a:off x="762252" y="6473250"/>
            <a:ext cx="8057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税金の種類をもっと詳しく見てみよう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https://www.nta.go.jp/taxes/kids/hatten/page02.htm</a:t>
            </a:r>
            <a:endParaRPr sz="1100">
              <a:solidFill>
                <a:schemeClr val="dk1"/>
              </a:solidFill>
              <a:latin typeface="Noto Sans JP"/>
              <a:ea typeface="Noto Sans JP"/>
              <a:cs typeface="Noto Sans JP"/>
              <a:sym typeface="Noto Sans JP"/>
            </a:endParaRPr>
          </a:p>
        </p:txBody>
      </p:sp>
      <p:sp>
        <p:nvSpPr>
          <p:cNvPr id="133" name="Google Shape;133;p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sp>
        <p:nvSpPr>
          <p:cNvPr id="134" name="Google Shape;134;p10"/>
          <p:cNvSpPr/>
          <p:nvPr/>
        </p:nvSpPr>
        <p:spPr>
          <a:xfrm>
            <a:off x="2517576" y="1441082"/>
            <a:ext cx="2257832" cy="554786"/>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5" name="Google Shape;135;p10"/>
          <p:cNvSpPr txBox="1"/>
          <p:nvPr/>
        </p:nvSpPr>
        <p:spPr>
          <a:xfrm>
            <a:off x="2517100" y="99843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直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sz="1400">
              <a:solidFill>
                <a:schemeClr val="dk1"/>
              </a:solidFill>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負担する人が同じ税金</a:t>
            </a:r>
            <a:endParaRPr>
              <a:latin typeface="Noto Sans JP"/>
              <a:ea typeface="Noto Sans JP"/>
              <a:cs typeface="Noto Sans JP"/>
              <a:sym typeface="Noto Sans JP"/>
            </a:endParaRPr>
          </a:p>
        </p:txBody>
      </p:sp>
      <p:sp>
        <p:nvSpPr>
          <p:cNvPr id="136" name="Google Shape;136;p10"/>
          <p:cNvSpPr/>
          <p:nvPr/>
        </p:nvSpPr>
        <p:spPr>
          <a:xfrm>
            <a:off x="5990549" y="1452132"/>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7" name="Google Shape;137;p10"/>
          <p:cNvSpPr txBox="1"/>
          <p:nvPr/>
        </p:nvSpPr>
        <p:spPr>
          <a:xfrm>
            <a:off x="5990550" y="100358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間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負担する人が異なる税金</a:t>
            </a:r>
            <a:endParaRPr>
              <a:latin typeface="Noto Sans JP"/>
              <a:ea typeface="Noto Sans JP"/>
              <a:cs typeface="Noto Sans JP"/>
              <a:sym typeface="Noto Sans JP"/>
            </a:endParaRPr>
          </a:p>
        </p:txBody>
      </p:sp>
      <p:grpSp>
        <p:nvGrpSpPr>
          <p:cNvPr id="138" name="Google Shape;138;p10"/>
          <p:cNvGrpSpPr/>
          <p:nvPr/>
        </p:nvGrpSpPr>
        <p:grpSpPr>
          <a:xfrm>
            <a:off x="-29057" y="6108719"/>
            <a:ext cx="832606" cy="749280"/>
            <a:chOff x="-35154" y="5996310"/>
            <a:chExt cx="945432" cy="850815"/>
          </a:xfrm>
        </p:grpSpPr>
        <p:sp>
          <p:nvSpPr>
            <p:cNvPr id="139" name="Google Shape;139;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1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6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75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750"/>
                                        <p:tgtEl>
                                          <p:spTgt spid="12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11"/>
          <p:cNvGrpSpPr/>
          <p:nvPr/>
        </p:nvGrpSpPr>
        <p:grpSpPr>
          <a:xfrm>
            <a:off x="194200" y="1400548"/>
            <a:ext cx="2451600" cy="2601618"/>
            <a:chOff x="194200" y="1066180"/>
            <a:chExt cx="2451600" cy="2601618"/>
          </a:xfrm>
        </p:grpSpPr>
        <p:sp>
          <p:nvSpPr>
            <p:cNvPr id="148" name="Google Shape;148;p11"/>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1"/>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消費者</a:t>
              </a:r>
              <a:endParaRPr b="1">
                <a:latin typeface="Noto Sans JP"/>
                <a:ea typeface="Noto Sans JP"/>
                <a:cs typeface="Noto Sans JP"/>
                <a:sym typeface="Noto Sans JP"/>
              </a:endParaRPr>
            </a:p>
          </p:txBody>
        </p:sp>
        <p:sp>
          <p:nvSpPr>
            <p:cNvPr id="150" name="Google Shape;150;p11"/>
            <p:cNvSpPr txBox="1"/>
            <p:nvPr/>
          </p:nvSpPr>
          <p:spPr>
            <a:xfrm>
              <a:off x="194200" y="2905557"/>
              <a:ext cx="2451600" cy="75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品物の金額1,000円と一緒に</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消費税100円を</a:t>
              </a:r>
              <a:r>
                <a:rPr lang="ja-JP" sz="1400">
                  <a:solidFill>
                    <a:schemeClr val="dk1"/>
                  </a:solidFill>
                  <a:latin typeface="Noto Sans JP"/>
                  <a:ea typeface="Noto Sans JP"/>
                  <a:cs typeface="Noto Sans JP"/>
                  <a:sym typeface="Noto Sans JP"/>
                </a:rPr>
                <a:t>支払う</a:t>
              </a:r>
              <a:r>
                <a:rPr i="0" lang="ja-JP" sz="1400" u="none" strike="noStrike">
                  <a:solidFill>
                    <a:schemeClr val="dk1"/>
                  </a:solidFill>
                  <a:latin typeface="Noto Sans JP"/>
                  <a:ea typeface="Noto Sans JP"/>
                  <a:cs typeface="Noto Sans JP"/>
                  <a:sym typeface="Noto Sans JP"/>
                </a:rPr>
                <a:t>。</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(消費税を</a:t>
              </a:r>
              <a:r>
                <a:rPr lang="ja-JP" sz="1200">
                  <a:solidFill>
                    <a:schemeClr val="dk1"/>
                  </a:solidFill>
                  <a:latin typeface="Noto Sans JP"/>
                  <a:ea typeface="Noto Sans JP"/>
                  <a:cs typeface="Noto Sans JP"/>
                  <a:sym typeface="Noto Sans JP"/>
                </a:rPr>
                <a:t>負担する</a:t>
              </a:r>
              <a:r>
                <a:rPr i="0" lang="ja-JP" sz="1200" u="none" strike="noStrike">
                  <a:solidFill>
                    <a:schemeClr val="dk1"/>
                  </a:solidFill>
                  <a:latin typeface="Noto Sans JP"/>
                  <a:ea typeface="Noto Sans JP"/>
                  <a:cs typeface="Noto Sans JP"/>
                  <a:sym typeface="Noto Sans JP"/>
                </a:rPr>
                <a:t>)</a:t>
              </a:r>
              <a:endParaRPr sz="1200">
                <a:solidFill>
                  <a:schemeClr val="dk1"/>
                </a:solidFill>
                <a:latin typeface="Noto Sans JP"/>
                <a:ea typeface="Noto Sans JP"/>
                <a:cs typeface="Noto Sans JP"/>
                <a:sym typeface="Noto Sans JP"/>
              </a:endParaRPr>
            </a:p>
          </p:txBody>
        </p:sp>
        <p:pic>
          <p:nvPicPr>
            <p:cNvPr id="151" name="Google Shape;151;p11"/>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152" name="Google Shape;152;p1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3" name="Google Shape;153;p1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pic>
        <p:nvPicPr>
          <p:cNvPr id="154" name="Google Shape;154;p11"/>
          <p:cNvPicPr preferRelativeResize="0"/>
          <p:nvPr/>
        </p:nvPicPr>
        <p:blipFill rotWithShape="1">
          <a:blip r:embed="rId4">
            <a:alphaModFix/>
          </a:blip>
          <a:srcRect b="0" l="0" r="0" t="0"/>
          <a:stretch/>
        </p:blipFill>
        <p:spPr>
          <a:xfrm>
            <a:off x="42821" y="5252730"/>
            <a:ext cx="1184136" cy="1372153"/>
          </a:xfrm>
          <a:prstGeom prst="rect">
            <a:avLst/>
          </a:prstGeom>
          <a:noFill/>
          <a:ln>
            <a:noFill/>
          </a:ln>
        </p:spPr>
      </p:pic>
      <p:sp>
        <p:nvSpPr>
          <p:cNvPr id="155" name="Google Shape;155;p11"/>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6" name="Google Shape;156;p11"/>
          <p:cNvGrpSpPr/>
          <p:nvPr/>
        </p:nvGrpSpPr>
        <p:grpSpPr>
          <a:xfrm>
            <a:off x="5326437" y="2072885"/>
            <a:ext cx="439500" cy="373627"/>
            <a:chOff x="5326437" y="2072885"/>
            <a:chExt cx="439500" cy="373627"/>
          </a:xfrm>
        </p:grpSpPr>
        <p:pic>
          <p:nvPicPr>
            <p:cNvPr id="157" name="Google Shape;157;p11"/>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158" name="Google Shape;158;p11"/>
            <p:cNvSpPr txBox="1"/>
            <p:nvPr/>
          </p:nvSpPr>
          <p:spPr>
            <a:xfrm>
              <a:off x="5326437" y="2126998"/>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sp>
        <p:nvSpPr>
          <p:cNvPr id="159" name="Google Shape;159;p11"/>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1"/>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1" name="Google Shape;161;p11"/>
          <p:cNvGrpSpPr/>
          <p:nvPr/>
        </p:nvGrpSpPr>
        <p:grpSpPr>
          <a:xfrm>
            <a:off x="5326437" y="3468591"/>
            <a:ext cx="439500" cy="373627"/>
            <a:chOff x="5326437" y="3468591"/>
            <a:chExt cx="439500" cy="373627"/>
          </a:xfrm>
        </p:grpSpPr>
        <p:pic>
          <p:nvPicPr>
            <p:cNvPr id="162" name="Google Shape;162;p11"/>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163" name="Google Shape;163;p11"/>
            <p:cNvSpPr txBox="1"/>
            <p:nvPr/>
          </p:nvSpPr>
          <p:spPr>
            <a:xfrm>
              <a:off x="5326437" y="3522704"/>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164" name="Google Shape;164;p11"/>
          <p:cNvGrpSpPr/>
          <p:nvPr/>
        </p:nvGrpSpPr>
        <p:grpSpPr>
          <a:xfrm>
            <a:off x="3188677" y="3863347"/>
            <a:ext cx="5631474" cy="976128"/>
            <a:chOff x="3188676" y="3863347"/>
            <a:chExt cx="5775937" cy="976128"/>
          </a:xfrm>
        </p:grpSpPr>
        <p:sp>
          <p:nvSpPr>
            <p:cNvPr id="165" name="Google Shape;165;p11"/>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11"/>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日本銀行</a:t>
              </a:r>
              <a:endParaRPr b="1">
                <a:latin typeface="Noto Sans JP"/>
                <a:ea typeface="Noto Sans JP"/>
                <a:cs typeface="Noto Sans JP"/>
                <a:sym typeface="Noto Sans JP"/>
              </a:endParaRPr>
            </a:p>
          </p:txBody>
        </p:sp>
        <p:sp>
          <p:nvSpPr>
            <p:cNvPr id="167" name="Google Shape;167;p11"/>
            <p:cNvSpPr txBox="1"/>
            <p:nvPr/>
          </p:nvSpPr>
          <p:spPr>
            <a:xfrm>
              <a:off x="3221905" y="4252075"/>
              <a:ext cx="3927900" cy="58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400" u="none" strike="noStrike">
                  <a:solidFill>
                    <a:schemeClr val="dk1"/>
                  </a:solidFill>
                  <a:latin typeface="Noto Sans JP"/>
                  <a:ea typeface="Noto Sans JP"/>
                  <a:cs typeface="Noto Sans JP"/>
                  <a:sym typeface="Noto Sans JP"/>
                </a:rPr>
                <a:t>預けられた消費税を国のお金 </a:t>
              </a:r>
              <a:r>
                <a:rPr i="0" lang="ja-JP" sz="1200" u="none" strike="noStrike">
                  <a:solidFill>
                    <a:schemeClr val="dk1"/>
                  </a:solidFill>
                  <a:latin typeface="Noto Sans JP"/>
                  <a:ea typeface="Noto Sans JP"/>
                  <a:cs typeface="Noto Sans JP"/>
                  <a:sym typeface="Noto Sans JP"/>
                </a:rPr>
                <a:t>(国庫金)</a:t>
              </a:r>
              <a:r>
                <a:rPr i="0" lang="ja-JP" sz="1400" u="none" strike="noStrike">
                  <a:solidFill>
                    <a:schemeClr val="dk1"/>
                  </a:solidFill>
                  <a:latin typeface="Noto Sans JP"/>
                  <a:ea typeface="Noto Sans JP"/>
                  <a:cs typeface="Noto Sans JP"/>
                  <a:sym typeface="Noto Sans JP"/>
                </a:rPr>
                <a:t> として</a:t>
              </a:r>
              <a:endParaRPr i="0" sz="14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400" u="none" strike="noStrike">
                  <a:solidFill>
                    <a:schemeClr val="dk1"/>
                  </a:solidFill>
                  <a:latin typeface="Noto Sans JP"/>
                  <a:ea typeface="Noto Sans JP"/>
                  <a:cs typeface="Noto Sans JP"/>
                  <a:sym typeface="Noto Sans JP"/>
                </a:rPr>
                <a:t>保管する。</a:t>
              </a:r>
              <a:endParaRPr i="0" sz="1400" u="none" strike="noStrike">
                <a:solidFill>
                  <a:schemeClr val="dk1"/>
                </a:solidFill>
                <a:latin typeface="Noto Sans JP"/>
                <a:ea typeface="Noto Sans JP"/>
                <a:cs typeface="Noto Sans JP"/>
                <a:sym typeface="Noto Sans JP"/>
              </a:endParaRPr>
            </a:p>
          </p:txBody>
        </p:sp>
        <p:sp>
          <p:nvSpPr>
            <p:cNvPr id="168" name="Google Shape;168;p11"/>
            <p:cNvSpPr/>
            <p:nvPr/>
          </p:nvSpPr>
          <p:spPr>
            <a:xfrm>
              <a:off x="3376185" y="3863347"/>
              <a:ext cx="5112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600">
                  <a:solidFill>
                    <a:schemeClr val="lt1"/>
                  </a:solidFill>
                  <a:latin typeface="Arial"/>
                  <a:ea typeface="Arial"/>
                  <a:cs typeface="Arial"/>
                  <a:sym typeface="Arial"/>
                </a:rPr>
                <a:t>にっぽん</a:t>
              </a:r>
              <a:endParaRPr sz="1500"/>
            </a:p>
          </p:txBody>
        </p:sp>
      </p:grpSp>
      <p:sp>
        <p:nvSpPr>
          <p:cNvPr id="169" name="Google Shape;169;p11"/>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0" name="Google Shape;170;p11"/>
          <p:cNvGrpSpPr/>
          <p:nvPr/>
        </p:nvGrpSpPr>
        <p:grpSpPr>
          <a:xfrm>
            <a:off x="3544755" y="4870455"/>
            <a:ext cx="863837" cy="519561"/>
            <a:chOff x="3544755" y="4870455"/>
            <a:chExt cx="863837" cy="519561"/>
          </a:xfrm>
        </p:grpSpPr>
        <p:sp>
          <p:nvSpPr>
            <p:cNvPr id="171" name="Google Shape;171;p11"/>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2" name="Google Shape;172;p11"/>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173" name="Google Shape;173;p11"/>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174" name="Google Shape;174;p11"/>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175" name="Google Shape;175;p11"/>
            <p:cNvSpPr txBox="1"/>
            <p:nvPr/>
          </p:nvSpPr>
          <p:spPr>
            <a:xfrm>
              <a:off x="3656042" y="4956331"/>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78</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nvGrpSpPr>
          <p:cNvPr id="176" name="Google Shape;176;p11"/>
          <p:cNvGrpSpPr/>
          <p:nvPr/>
        </p:nvGrpSpPr>
        <p:grpSpPr>
          <a:xfrm>
            <a:off x="6741856" y="4870455"/>
            <a:ext cx="863837" cy="519561"/>
            <a:chOff x="6741856" y="4870455"/>
            <a:chExt cx="863837" cy="519561"/>
          </a:xfrm>
        </p:grpSpPr>
        <p:sp>
          <p:nvSpPr>
            <p:cNvPr id="177" name="Google Shape;177;p11"/>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8" name="Google Shape;178;p11"/>
            <p:cNvGrpSpPr/>
            <p:nvPr/>
          </p:nvGrpSpPr>
          <p:grpSpPr>
            <a:xfrm>
              <a:off x="6842206" y="4943421"/>
              <a:ext cx="681052" cy="373627"/>
              <a:chOff x="6842206" y="4943421"/>
              <a:chExt cx="681052" cy="373627"/>
            </a:xfrm>
          </p:grpSpPr>
          <p:pic>
            <p:nvPicPr>
              <p:cNvPr id="179" name="Google Shape;179;p11"/>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180" name="Google Shape;180;p11"/>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181" name="Google Shape;181;p11"/>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182" name="Google Shape;182;p11"/>
              <p:cNvSpPr txBox="1"/>
              <p:nvPr/>
            </p:nvSpPr>
            <p:spPr>
              <a:xfrm>
                <a:off x="6867309" y="4947089"/>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22</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grpSp>
        <p:nvGrpSpPr>
          <p:cNvPr id="183" name="Google Shape;183;p11"/>
          <p:cNvGrpSpPr/>
          <p:nvPr/>
        </p:nvGrpSpPr>
        <p:grpSpPr>
          <a:xfrm>
            <a:off x="3188676" y="5493830"/>
            <a:ext cx="2823484" cy="815490"/>
            <a:chOff x="3188676" y="5493830"/>
            <a:chExt cx="2823484" cy="815490"/>
          </a:xfrm>
        </p:grpSpPr>
        <p:sp>
          <p:nvSpPr>
            <p:cNvPr id="184" name="Google Shape;184;p11"/>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1"/>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国　（国税）</a:t>
              </a:r>
              <a:endParaRPr b="1" sz="1600">
                <a:solidFill>
                  <a:schemeClr val="lt1"/>
                </a:solidFill>
                <a:latin typeface="Noto Sans JP"/>
                <a:ea typeface="Noto Sans JP"/>
                <a:cs typeface="Noto Sans JP"/>
                <a:sym typeface="Noto Sans JP"/>
              </a:endParaRPr>
            </a:p>
          </p:txBody>
        </p:sp>
        <p:sp>
          <p:nvSpPr>
            <p:cNvPr id="186" name="Google Shape;186;p11"/>
            <p:cNvSpPr txBox="1"/>
            <p:nvPr/>
          </p:nvSpPr>
          <p:spPr>
            <a:xfrm>
              <a:off x="41549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800" u="none" strike="noStrike">
                  <a:solidFill>
                    <a:schemeClr val="dk1"/>
                  </a:solidFill>
                  <a:latin typeface="Noto Sans JP"/>
                  <a:ea typeface="Noto Sans JP"/>
                  <a:cs typeface="Noto Sans JP"/>
                  <a:sym typeface="Noto Sans JP"/>
                </a:rPr>
                <a:t>７．８％</a:t>
              </a:r>
              <a:endParaRPr b="1" i="0" sz="1800" u="none" strike="noStrike">
                <a:solidFill>
                  <a:schemeClr val="dk1"/>
                </a:solidFill>
                <a:latin typeface="Noto Sans JP"/>
                <a:ea typeface="Noto Sans JP"/>
                <a:cs typeface="Noto Sans JP"/>
                <a:sym typeface="Noto Sans JP"/>
              </a:endParaRPr>
            </a:p>
          </p:txBody>
        </p:sp>
      </p:grpSp>
      <p:grpSp>
        <p:nvGrpSpPr>
          <p:cNvPr id="187" name="Google Shape;187;p11"/>
          <p:cNvGrpSpPr/>
          <p:nvPr/>
        </p:nvGrpSpPr>
        <p:grpSpPr>
          <a:xfrm>
            <a:off x="6213137" y="5493830"/>
            <a:ext cx="2751476" cy="815490"/>
            <a:chOff x="6213137" y="5493830"/>
            <a:chExt cx="2751476" cy="815490"/>
          </a:xfrm>
        </p:grpSpPr>
        <p:sp>
          <p:nvSpPr>
            <p:cNvPr id="188" name="Google Shape;188;p11"/>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1"/>
            <p:cNvSpPr/>
            <p:nvPr/>
          </p:nvSpPr>
          <p:spPr>
            <a:xfrm>
              <a:off x="6221609"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地方　（地方税）</a:t>
              </a:r>
              <a:endParaRPr b="1">
                <a:latin typeface="Noto Sans JP"/>
                <a:ea typeface="Noto Sans JP"/>
                <a:cs typeface="Noto Sans JP"/>
                <a:sym typeface="Noto Sans JP"/>
              </a:endParaRPr>
            </a:p>
          </p:txBody>
        </p:sp>
        <p:sp>
          <p:nvSpPr>
            <p:cNvPr id="190" name="Google Shape;190;p11"/>
            <p:cNvSpPr txBox="1"/>
            <p:nvPr/>
          </p:nvSpPr>
          <p:spPr>
            <a:xfrm>
              <a:off x="70204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２</a:t>
              </a:r>
              <a:r>
                <a:rPr b="1" i="0" lang="ja-JP" sz="1800" u="none" strike="noStrike">
                  <a:solidFill>
                    <a:schemeClr val="dk1"/>
                  </a:solidFill>
                  <a:latin typeface="Noto Sans JP"/>
                  <a:ea typeface="Noto Sans JP"/>
                  <a:cs typeface="Noto Sans JP"/>
                  <a:sym typeface="Noto Sans JP"/>
                </a:rPr>
                <a:t>．２％</a:t>
              </a:r>
              <a:endParaRPr b="1" i="0" sz="1800" u="none" strike="noStrike">
                <a:solidFill>
                  <a:schemeClr val="dk1"/>
                </a:solidFill>
                <a:latin typeface="Noto Sans JP"/>
                <a:ea typeface="Noto Sans JP"/>
                <a:cs typeface="Noto Sans JP"/>
                <a:sym typeface="Noto Sans JP"/>
              </a:endParaRPr>
            </a:p>
          </p:txBody>
        </p:sp>
      </p:grpSp>
      <p:grpSp>
        <p:nvGrpSpPr>
          <p:cNvPr id="191" name="Google Shape;191;p11"/>
          <p:cNvGrpSpPr/>
          <p:nvPr/>
        </p:nvGrpSpPr>
        <p:grpSpPr>
          <a:xfrm>
            <a:off x="386475" y="4108141"/>
            <a:ext cx="2899203" cy="1271756"/>
            <a:chOff x="933628" y="4335523"/>
            <a:chExt cx="2362200" cy="870352"/>
          </a:xfrm>
        </p:grpSpPr>
        <p:sp>
          <p:nvSpPr>
            <p:cNvPr id="192" name="Google Shape;192;p11"/>
            <p:cNvSpPr/>
            <p:nvPr/>
          </p:nvSpPr>
          <p:spPr>
            <a:xfrm>
              <a:off x="933635" y="433552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93" name="Google Shape;193;p11"/>
            <p:cNvSpPr txBox="1"/>
            <p:nvPr/>
          </p:nvSpPr>
          <p:spPr>
            <a:xfrm>
              <a:off x="933628" y="4530455"/>
              <a:ext cx="2362200" cy="44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600" u="none" strike="noStrike">
                  <a:solidFill>
                    <a:schemeClr val="dk1"/>
                  </a:solidFill>
                  <a:latin typeface="Arial"/>
                  <a:ea typeface="Arial"/>
                  <a:cs typeface="Arial"/>
                  <a:sym typeface="Arial"/>
                </a:rPr>
                <a:t>お店は、 消費税を預かって</a:t>
              </a:r>
              <a:endParaRPr b="0" i="0" sz="16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600" u="none" strike="noStrike">
                  <a:solidFill>
                    <a:schemeClr val="dk1"/>
                  </a:solidFill>
                  <a:latin typeface="Arial"/>
                  <a:ea typeface="Arial"/>
                  <a:cs typeface="Arial"/>
                  <a:sym typeface="Arial"/>
                </a:rPr>
                <a:t>まとめて納めているんだね。</a:t>
              </a:r>
              <a:endParaRPr b="0" sz="1400">
                <a:solidFill>
                  <a:schemeClr val="dk1"/>
                </a:solidFill>
                <a:latin typeface="Arial"/>
                <a:ea typeface="Arial"/>
                <a:cs typeface="Arial"/>
                <a:sym typeface="Arial"/>
              </a:endParaRPr>
            </a:p>
          </p:txBody>
        </p:sp>
      </p:grpSp>
      <p:grpSp>
        <p:nvGrpSpPr>
          <p:cNvPr id="194" name="Google Shape;194;p11"/>
          <p:cNvGrpSpPr/>
          <p:nvPr/>
        </p:nvGrpSpPr>
        <p:grpSpPr>
          <a:xfrm>
            <a:off x="3188676" y="2525899"/>
            <a:ext cx="5631475" cy="900000"/>
            <a:chOff x="3188676" y="2525899"/>
            <a:chExt cx="5631475" cy="900000"/>
          </a:xfrm>
        </p:grpSpPr>
        <p:sp>
          <p:nvSpPr>
            <p:cNvPr id="195" name="Google Shape;195;p11"/>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96" name="Google Shape;196;p11"/>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800"/>
                <a:buFont typeface="Arial"/>
                <a:buNone/>
              </a:pPr>
              <a:r>
                <a:rPr b="1" lang="ja-JP" sz="1800">
                  <a:solidFill>
                    <a:schemeClr val="lt1"/>
                  </a:solidFill>
                  <a:latin typeface="Noto Sans JP"/>
                  <a:ea typeface="Noto Sans JP"/>
                  <a:cs typeface="Noto Sans JP"/>
                  <a:sym typeface="Noto Sans JP"/>
                </a:rPr>
                <a:t>税務署</a:t>
              </a:r>
              <a:endParaRPr b="1">
                <a:latin typeface="Noto Sans JP"/>
                <a:ea typeface="Noto Sans JP"/>
                <a:cs typeface="Noto Sans JP"/>
                <a:sym typeface="Noto Sans JP"/>
              </a:endParaRPr>
            </a:p>
          </p:txBody>
        </p:sp>
        <p:sp>
          <p:nvSpPr>
            <p:cNvPr id="197" name="Google Shape;197;p11"/>
            <p:cNvSpPr txBox="1"/>
            <p:nvPr/>
          </p:nvSpPr>
          <p:spPr>
            <a:xfrm>
              <a:off x="3204875" y="2995825"/>
              <a:ext cx="4350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800" u="none" strike="noStrike">
                  <a:solidFill>
                    <a:schemeClr val="dk1"/>
                  </a:solidFill>
                  <a:latin typeface="Noto Sans JP"/>
                  <a:ea typeface="Noto Sans JP"/>
                  <a:cs typeface="Noto Sans JP"/>
                  <a:sym typeface="Noto Sans JP"/>
                </a:rPr>
                <a:t>納められた消費税を日本銀行に預ける。</a:t>
              </a:r>
              <a:endParaRPr>
                <a:latin typeface="Noto Sans JP"/>
                <a:ea typeface="Noto Sans JP"/>
                <a:cs typeface="Noto Sans JP"/>
                <a:sym typeface="Noto Sans JP"/>
              </a:endParaRPr>
            </a:p>
          </p:txBody>
        </p:sp>
      </p:grpSp>
      <p:grpSp>
        <p:nvGrpSpPr>
          <p:cNvPr id="198" name="Google Shape;198;p11"/>
          <p:cNvGrpSpPr/>
          <p:nvPr/>
        </p:nvGrpSpPr>
        <p:grpSpPr>
          <a:xfrm>
            <a:off x="5390700" y="1116225"/>
            <a:ext cx="1660099" cy="846523"/>
            <a:chOff x="5390700" y="1116225"/>
            <a:chExt cx="1660099" cy="846523"/>
          </a:xfrm>
        </p:grpSpPr>
        <p:sp>
          <p:nvSpPr>
            <p:cNvPr id="199" name="Google Shape;199;p11"/>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txBox="1"/>
            <p:nvPr/>
          </p:nvSpPr>
          <p:spPr>
            <a:xfrm>
              <a:off x="5390700" y="1116225"/>
              <a:ext cx="1075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rgbClr val="005BAD"/>
                  </a:solidFill>
                  <a:latin typeface="Noto Sans JP"/>
                  <a:ea typeface="Noto Sans JP"/>
                  <a:cs typeface="Noto Sans JP"/>
                  <a:sym typeface="Noto Sans JP"/>
                </a:rPr>
                <a:t>お店の売上</a:t>
              </a:r>
              <a:endParaRPr sz="1100">
                <a:solidFill>
                  <a:srgbClr val="005BAD"/>
                </a:solidFill>
                <a:latin typeface="Noto Sans JP"/>
                <a:ea typeface="Noto Sans JP"/>
                <a:cs typeface="Noto Sans JP"/>
                <a:sym typeface="Noto Sans JP"/>
              </a:endParaRPr>
            </a:p>
          </p:txBody>
        </p:sp>
        <p:grpSp>
          <p:nvGrpSpPr>
            <p:cNvPr id="201" name="Google Shape;201;p11"/>
            <p:cNvGrpSpPr/>
            <p:nvPr/>
          </p:nvGrpSpPr>
          <p:grpSpPr>
            <a:xfrm>
              <a:off x="5817922" y="1419772"/>
              <a:ext cx="825763" cy="408386"/>
              <a:chOff x="2078852" y="2232915"/>
              <a:chExt cx="997800" cy="493469"/>
            </a:xfrm>
          </p:grpSpPr>
          <p:pic>
            <p:nvPicPr>
              <p:cNvPr descr="図形&#10;&#10;自動的に生成された説明" id="202" name="Google Shape;202;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03" name="Google Shape;203;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grpSp>
        <p:nvGrpSpPr>
          <p:cNvPr id="204" name="Google Shape;204;p11"/>
          <p:cNvGrpSpPr/>
          <p:nvPr/>
        </p:nvGrpSpPr>
        <p:grpSpPr>
          <a:xfrm>
            <a:off x="3165967" y="1070667"/>
            <a:ext cx="5654183" cy="976722"/>
            <a:chOff x="3165967" y="1065378"/>
            <a:chExt cx="5654183" cy="976722"/>
          </a:xfrm>
        </p:grpSpPr>
        <p:sp>
          <p:nvSpPr>
            <p:cNvPr id="205" name="Google Shape;205;p11"/>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6" name="Google Shape;206;p11"/>
            <p:cNvGrpSpPr/>
            <p:nvPr/>
          </p:nvGrpSpPr>
          <p:grpSpPr>
            <a:xfrm>
              <a:off x="3165967" y="1066181"/>
              <a:ext cx="2364508" cy="903769"/>
              <a:chOff x="3165967" y="1066181"/>
              <a:chExt cx="2364508" cy="903769"/>
            </a:xfrm>
          </p:grpSpPr>
          <p:sp>
            <p:nvSpPr>
              <p:cNvPr id="207" name="Google Shape;207;p11"/>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08" name="Google Shape;208;p11"/>
              <p:cNvSpPr txBox="1"/>
              <p:nvPr/>
            </p:nvSpPr>
            <p:spPr>
              <a:xfrm>
                <a:off x="3204875" y="1444050"/>
                <a:ext cx="2325600" cy="52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chemeClr val="dk1"/>
                    </a:solidFill>
                    <a:latin typeface="Noto Sans JP"/>
                    <a:ea typeface="Noto Sans JP"/>
                    <a:cs typeface="Noto Sans JP"/>
                    <a:sym typeface="Noto Sans JP"/>
                  </a:rPr>
                  <a:t>消費者から預かった</a:t>
                </a:r>
                <a:endParaRPr i="0" sz="12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200" u="none" strike="noStrike">
                    <a:solidFill>
                      <a:schemeClr val="dk1"/>
                    </a:solidFill>
                    <a:latin typeface="Noto Sans JP"/>
                    <a:ea typeface="Noto Sans JP"/>
                    <a:cs typeface="Noto Sans JP"/>
                    <a:sym typeface="Noto Sans JP"/>
                  </a:rPr>
                  <a:t>消費税の額を計算して納める。</a:t>
                </a:r>
                <a:endParaRPr sz="1100">
                  <a:solidFill>
                    <a:schemeClr val="dk1"/>
                  </a:solidFill>
                  <a:latin typeface="Noto Sans JP"/>
                  <a:ea typeface="Noto Sans JP"/>
                  <a:cs typeface="Noto Sans JP"/>
                  <a:sym typeface="Noto Sans JP"/>
                </a:endParaRPr>
              </a:p>
            </p:txBody>
          </p:sp>
        </p:grpSp>
      </p:grpSp>
      <p:sp>
        <p:nvSpPr>
          <p:cNvPr id="209" name="Google Shape;209;p11"/>
          <p:cNvSpPr/>
          <p:nvPr/>
        </p:nvSpPr>
        <p:spPr>
          <a:xfrm>
            <a:off x="3102975" y="6432900"/>
            <a:ext cx="55317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210" name="Google Shape;210;p11"/>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211" name="Google Shape;211;p11"/>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212" name="Google Shape;212;p11"/>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213" name="Google Shape;213;p11"/>
          <p:cNvGrpSpPr/>
          <p:nvPr/>
        </p:nvGrpSpPr>
        <p:grpSpPr>
          <a:xfrm>
            <a:off x="2262331" y="1884469"/>
            <a:ext cx="825763" cy="910293"/>
            <a:chOff x="2262331" y="1697320"/>
            <a:chExt cx="825763" cy="910293"/>
          </a:xfrm>
        </p:grpSpPr>
        <p:grpSp>
          <p:nvGrpSpPr>
            <p:cNvPr id="214" name="Google Shape;214;p11"/>
            <p:cNvGrpSpPr/>
            <p:nvPr/>
          </p:nvGrpSpPr>
          <p:grpSpPr>
            <a:xfrm>
              <a:off x="2262331" y="1697320"/>
              <a:ext cx="825763" cy="408386"/>
              <a:chOff x="2078852" y="2232915"/>
              <a:chExt cx="997800" cy="493469"/>
            </a:xfrm>
          </p:grpSpPr>
          <p:pic>
            <p:nvPicPr>
              <p:cNvPr descr="図形&#10;&#10;自動的に生成された説明" id="215" name="Google Shape;215;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16" name="Google Shape;216;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nvGrpSpPr>
            <p:cNvPr id="217" name="Google Shape;217;p11"/>
            <p:cNvGrpSpPr/>
            <p:nvPr/>
          </p:nvGrpSpPr>
          <p:grpSpPr>
            <a:xfrm>
              <a:off x="2424952" y="2162039"/>
              <a:ext cx="511800" cy="445574"/>
              <a:chOff x="1704581" y="1628189"/>
              <a:chExt cx="511800" cy="445574"/>
            </a:xfrm>
          </p:grpSpPr>
          <p:pic>
            <p:nvPicPr>
              <p:cNvPr id="218" name="Google Shape;218;p11"/>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219" name="Google Shape;219;p11"/>
              <p:cNvSpPr txBox="1"/>
              <p:nvPr/>
            </p:nvSpPr>
            <p:spPr>
              <a:xfrm>
                <a:off x="1704581" y="1692722"/>
                <a:ext cx="511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a:solidFill>
                      <a:schemeClr val="lt1"/>
                    </a:solidFill>
                  </a:rPr>
                  <a:t>100</a:t>
                </a:r>
                <a:endParaRPr b="1"/>
              </a:p>
            </p:txBody>
          </p:sp>
        </p:grpSp>
      </p:grpSp>
      <p:sp>
        <p:nvSpPr>
          <p:cNvPr id="220" name="Google Shape;220;p11"/>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1"/>
          <p:cNvSpPr txBox="1"/>
          <p:nvPr/>
        </p:nvSpPr>
        <p:spPr>
          <a:xfrm>
            <a:off x="194200" y="957275"/>
            <a:ext cx="2751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消費税についての説明</a:t>
            </a:r>
            <a:endParaRPr b="1">
              <a:latin typeface="Noto Sans JP"/>
              <a:ea typeface="Noto Sans JP"/>
              <a:cs typeface="Noto Sans JP"/>
              <a:sym typeface="Noto Sans JP"/>
            </a:endParaRPr>
          </a:p>
        </p:txBody>
      </p:sp>
      <p:sp>
        <p:nvSpPr>
          <p:cNvPr id="222" name="Google Shape;222;p11"/>
          <p:cNvSpPr txBox="1"/>
          <p:nvPr/>
        </p:nvSpPr>
        <p:spPr>
          <a:xfrm>
            <a:off x="5353638" y="2911197"/>
            <a:ext cx="4983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Noto Sans JP"/>
                <a:ea typeface="Noto Sans JP"/>
                <a:cs typeface="Noto Sans JP"/>
                <a:sym typeface="Noto Sans JP"/>
              </a:rPr>
              <a:t>にっぽん</a:t>
            </a:r>
            <a:endParaRPr sz="1500">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50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2"/>
          <p:cNvGrpSpPr/>
          <p:nvPr/>
        </p:nvGrpSpPr>
        <p:grpSpPr>
          <a:xfrm>
            <a:off x="1435943" y="2832623"/>
            <a:ext cx="6266532" cy="468000"/>
            <a:chOff x="1435943" y="2544991"/>
            <a:chExt cx="6266532" cy="468000"/>
          </a:xfrm>
        </p:grpSpPr>
        <p:sp>
          <p:nvSpPr>
            <p:cNvPr id="228" name="Google Shape;228;p12"/>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2"/>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2"/>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1" name="Google Shape;231;p12"/>
          <p:cNvGrpSpPr/>
          <p:nvPr/>
        </p:nvGrpSpPr>
        <p:grpSpPr>
          <a:xfrm>
            <a:off x="578819" y="4734156"/>
            <a:ext cx="1487626" cy="507254"/>
            <a:chOff x="578819" y="4380422"/>
            <a:chExt cx="1487626" cy="507254"/>
          </a:xfrm>
        </p:grpSpPr>
        <p:sp>
          <p:nvSpPr>
            <p:cNvPr id="232" name="Google Shape;232;p12"/>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b="1" lang="ja-JP" sz="2100">
                  <a:solidFill>
                    <a:srgbClr val="39B10F"/>
                  </a:solidFill>
                  <a:latin typeface="Noto Sans JP"/>
                  <a:ea typeface="Noto Sans JP"/>
                  <a:cs typeface="Noto Sans JP"/>
                  <a:sym typeface="Noto Sans JP"/>
                </a:rPr>
                <a:t>消費税</a:t>
              </a:r>
              <a:endParaRPr b="1">
                <a:latin typeface="Noto Sans JP"/>
                <a:ea typeface="Noto Sans JP"/>
                <a:cs typeface="Noto Sans JP"/>
                <a:sym typeface="Noto Sans JP"/>
              </a:endParaRPr>
            </a:p>
          </p:txBody>
        </p:sp>
        <p:sp>
          <p:nvSpPr>
            <p:cNvPr id="233" name="Google Shape;233;p12"/>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4" name="Google Shape;234;p12"/>
          <p:cNvGrpSpPr/>
          <p:nvPr/>
        </p:nvGrpSpPr>
        <p:grpSpPr>
          <a:xfrm>
            <a:off x="2428593" y="4624919"/>
            <a:ext cx="6112692" cy="604694"/>
            <a:chOff x="1935846" y="4624919"/>
            <a:chExt cx="6112692" cy="604694"/>
          </a:xfrm>
        </p:grpSpPr>
        <p:sp>
          <p:nvSpPr>
            <p:cNvPr id="235" name="Google Shape;235;p12"/>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2"/>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所得税</a:t>
              </a:r>
              <a:endParaRPr b="1">
                <a:latin typeface="Noto Sans JP"/>
                <a:ea typeface="Noto Sans JP"/>
                <a:cs typeface="Noto Sans JP"/>
                <a:sym typeface="Noto Sans JP"/>
              </a:endParaRPr>
            </a:p>
          </p:txBody>
        </p:sp>
        <p:sp>
          <p:nvSpPr>
            <p:cNvPr id="237" name="Google Shape;237;p12"/>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住民税</a:t>
              </a:r>
              <a:endParaRPr b="1">
                <a:latin typeface="Noto Sans JP"/>
                <a:ea typeface="Noto Sans JP"/>
                <a:cs typeface="Noto Sans JP"/>
                <a:sym typeface="Noto Sans JP"/>
              </a:endParaRPr>
            </a:p>
          </p:txBody>
        </p:sp>
      </p:grpSp>
      <p:sp>
        <p:nvSpPr>
          <p:cNvPr id="238" name="Google Shape;238;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239" name="Google Shape;239;p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grpSp>
        <p:nvGrpSpPr>
          <p:cNvPr id="240" name="Google Shape;240;p12"/>
          <p:cNvGrpSpPr/>
          <p:nvPr/>
        </p:nvGrpSpPr>
        <p:grpSpPr>
          <a:xfrm>
            <a:off x="3276624" y="1397881"/>
            <a:ext cx="2592001" cy="1447719"/>
            <a:chOff x="3276624" y="1066181"/>
            <a:chExt cx="2592001" cy="1447719"/>
          </a:xfrm>
        </p:grpSpPr>
        <p:sp>
          <p:nvSpPr>
            <p:cNvPr id="241" name="Google Shape;241;p12"/>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2" name="Google Shape;242;p12"/>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243" name="Google Shape;243;p12"/>
            <p:cNvSpPr/>
            <p:nvPr/>
          </p:nvSpPr>
          <p:spPr>
            <a:xfrm>
              <a:off x="3276625" y="1066181"/>
              <a:ext cx="2592000" cy="346500"/>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自分で商売をしている場合</a:t>
              </a:r>
              <a:endParaRPr b="1">
                <a:latin typeface="Noto Sans JP"/>
                <a:ea typeface="Noto Sans JP"/>
                <a:cs typeface="Noto Sans JP"/>
                <a:sym typeface="Noto Sans JP"/>
              </a:endParaRPr>
            </a:p>
          </p:txBody>
        </p:sp>
        <p:sp>
          <p:nvSpPr>
            <p:cNvPr id="244" name="Google Shape;244;p12"/>
            <p:cNvSpPr txBox="1"/>
            <p:nvPr/>
          </p:nvSpPr>
          <p:spPr>
            <a:xfrm>
              <a:off x="3276624" y="1460682"/>
              <a:ext cx="1696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YouTuber</a:t>
              </a:r>
              <a:r>
                <a:rPr lang="ja-JP" sz="1200">
                  <a:solidFill>
                    <a:schemeClr val="dk1"/>
                  </a:solidFill>
                  <a:latin typeface="Noto Sans JP"/>
                  <a:ea typeface="Noto Sans JP"/>
                  <a:cs typeface="Noto Sans JP"/>
                  <a:sym typeface="Noto Sans JP"/>
                </a:rPr>
                <a:t>や大工さん</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など自分で商売を</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している方は</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確定申告で税金を</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納めています。</a:t>
              </a:r>
              <a:endParaRPr>
                <a:latin typeface="Noto Sans JP"/>
                <a:ea typeface="Noto Sans JP"/>
                <a:cs typeface="Noto Sans JP"/>
                <a:sym typeface="Noto Sans JP"/>
              </a:endParaRPr>
            </a:p>
          </p:txBody>
        </p:sp>
      </p:grpSp>
      <p:grpSp>
        <p:nvGrpSpPr>
          <p:cNvPr id="245" name="Google Shape;245;p12"/>
          <p:cNvGrpSpPr/>
          <p:nvPr/>
        </p:nvGrpSpPr>
        <p:grpSpPr>
          <a:xfrm>
            <a:off x="6177892" y="1397881"/>
            <a:ext cx="2592001" cy="1447719"/>
            <a:chOff x="6177892" y="1066181"/>
            <a:chExt cx="2592001" cy="1447719"/>
          </a:xfrm>
        </p:grpSpPr>
        <p:sp>
          <p:nvSpPr>
            <p:cNvPr id="246" name="Google Shape;246;p12"/>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2"/>
            <p:cNvSpPr/>
            <p:nvPr/>
          </p:nvSpPr>
          <p:spPr>
            <a:xfrm>
              <a:off x="6177892" y="1066181"/>
              <a:ext cx="2592000" cy="346596"/>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会社などに勤めている場合</a:t>
              </a:r>
              <a:endParaRPr b="1">
                <a:latin typeface="Noto Sans JP"/>
                <a:ea typeface="Noto Sans JP"/>
                <a:cs typeface="Noto Sans JP"/>
                <a:sym typeface="Noto Sans JP"/>
              </a:endParaRPr>
            </a:p>
          </p:txBody>
        </p:sp>
        <p:sp>
          <p:nvSpPr>
            <p:cNvPr id="248" name="Google Shape;248;p12"/>
            <p:cNvSpPr txBox="1"/>
            <p:nvPr/>
          </p:nvSpPr>
          <p:spPr>
            <a:xfrm>
              <a:off x="6180626" y="1466300"/>
              <a:ext cx="18999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会社員は</a:t>
              </a:r>
              <a:r>
                <a:rPr lang="ja-JP" sz="1200">
                  <a:solidFill>
                    <a:schemeClr val="dk1"/>
                  </a:solidFill>
                  <a:latin typeface="Noto Sans JP"/>
                  <a:ea typeface="Noto Sans JP"/>
                  <a:cs typeface="Noto Sans JP"/>
                  <a:sym typeface="Noto Sans JP"/>
                </a:rPr>
                <a:t>、</a:t>
              </a:r>
              <a:r>
                <a:rPr i="0" lang="ja-JP" sz="1200" u="none" strike="noStrike">
                  <a:solidFill>
                    <a:schemeClr val="dk1"/>
                  </a:solidFill>
                  <a:latin typeface="Noto Sans JP"/>
                  <a:ea typeface="Noto Sans JP"/>
                  <a:cs typeface="Noto Sans JP"/>
                  <a:sym typeface="Noto Sans JP"/>
                </a:rPr>
                <a:t>毎月会社から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払われる給料の中から、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税金</a:t>
              </a:r>
              <a:r>
                <a:rPr i="0" lang="ja-JP" sz="1100" u="none" strike="noStrike">
                  <a:solidFill>
                    <a:schemeClr val="dk1"/>
                  </a:solidFill>
                  <a:latin typeface="Noto Sans JP"/>
                  <a:ea typeface="Noto Sans JP"/>
                  <a:cs typeface="Noto Sans JP"/>
                  <a:sym typeface="Noto Sans JP"/>
                </a:rPr>
                <a:t>(所得税・住民税)</a:t>
              </a:r>
              <a:r>
                <a:rPr i="0" lang="ja-JP" sz="1200" u="none" strike="noStrike">
                  <a:solidFill>
                    <a:schemeClr val="dk1"/>
                  </a:solidFill>
                  <a:latin typeface="Noto Sans JP"/>
                  <a:ea typeface="Noto Sans JP"/>
                  <a:cs typeface="Noto Sans JP"/>
                  <a:sym typeface="Noto Sans JP"/>
                </a:rPr>
                <a:t>が</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差し引かれています。</a:t>
              </a:r>
              <a:endParaRPr i="0" sz="1200" u="none" strike="noStrike">
                <a:solidFill>
                  <a:schemeClr val="dk1"/>
                </a:solidFill>
                <a:latin typeface="Noto Sans JP"/>
                <a:ea typeface="Noto Sans JP"/>
                <a:cs typeface="Noto Sans JP"/>
                <a:sym typeface="Noto Sans JP"/>
              </a:endParaRPr>
            </a:p>
          </p:txBody>
        </p:sp>
        <p:pic>
          <p:nvPicPr>
            <p:cNvPr id="249" name="Google Shape;249;p12"/>
            <p:cNvPicPr preferRelativeResize="0"/>
            <p:nvPr/>
          </p:nvPicPr>
          <p:blipFill rotWithShape="1">
            <a:blip r:embed="rId4">
              <a:alphaModFix/>
            </a:blip>
            <a:srcRect b="0" l="0" r="0" t="0"/>
            <a:stretch/>
          </p:blipFill>
          <p:spPr>
            <a:xfrm>
              <a:off x="7702475" y="1660318"/>
              <a:ext cx="1067418" cy="852403"/>
            </a:xfrm>
            <a:prstGeom prst="rect">
              <a:avLst/>
            </a:prstGeom>
            <a:noFill/>
            <a:ln>
              <a:noFill/>
            </a:ln>
          </p:spPr>
        </p:pic>
      </p:grpSp>
      <p:grpSp>
        <p:nvGrpSpPr>
          <p:cNvPr id="250" name="Google Shape;250;p12"/>
          <p:cNvGrpSpPr/>
          <p:nvPr/>
        </p:nvGrpSpPr>
        <p:grpSpPr>
          <a:xfrm>
            <a:off x="3276000" y="3303310"/>
            <a:ext cx="5636733" cy="1485812"/>
            <a:chOff x="3276000" y="2971610"/>
            <a:chExt cx="5636733" cy="1485812"/>
          </a:xfrm>
        </p:grpSpPr>
        <p:sp>
          <p:nvSpPr>
            <p:cNvPr id="251" name="Google Shape;251;p12"/>
            <p:cNvSpPr/>
            <p:nvPr/>
          </p:nvSpPr>
          <p:spPr>
            <a:xfrm>
              <a:off x="3276000" y="2971610"/>
              <a:ext cx="554415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2" name="Google Shape;252;p12"/>
            <p:cNvPicPr preferRelativeResize="0"/>
            <p:nvPr/>
          </p:nvPicPr>
          <p:blipFill rotWithShape="1">
            <a:blip r:embed="rId5">
              <a:alphaModFix/>
            </a:blip>
            <a:srcRect b="0" l="0" r="0" t="0"/>
            <a:stretch/>
          </p:blipFill>
          <p:spPr>
            <a:xfrm>
              <a:off x="7350438" y="3429158"/>
              <a:ext cx="1562295" cy="1028264"/>
            </a:xfrm>
            <a:prstGeom prst="rect">
              <a:avLst/>
            </a:prstGeom>
            <a:noFill/>
            <a:ln>
              <a:noFill/>
            </a:ln>
          </p:spPr>
        </p:pic>
        <p:sp>
          <p:nvSpPr>
            <p:cNvPr id="253" name="Google Shape;253;p12"/>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会社</a:t>
              </a:r>
              <a:endParaRPr b="1">
                <a:latin typeface="Noto Sans JP"/>
                <a:ea typeface="Noto Sans JP"/>
                <a:cs typeface="Noto Sans JP"/>
                <a:sym typeface="Noto Sans JP"/>
              </a:endParaRPr>
            </a:p>
          </p:txBody>
        </p:sp>
        <p:pic>
          <p:nvPicPr>
            <p:cNvPr id="254" name="Google Shape;254;p12"/>
            <p:cNvPicPr preferRelativeResize="0"/>
            <p:nvPr/>
          </p:nvPicPr>
          <p:blipFill rotWithShape="1">
            <a:blip r:embed="rId6">
              <a:alphaModFix/>
            </a:blip>
            <a:srcRect b="0" l="0" r="0" t="0"/>
            <a:stretch/>
          </p:blipFill>
          <p:spPr>
            <a:xfrm>
              <a:off x="4828181" y="3265682"/>
              <a:ext cx="1088211" cy="1014561"/>
            </a:xfrm>
            <a:prstGeom prst="rect">
              <a:avLst/>
            </a:prstGeom>
            <a:noFill/>
            <a:ln>
              <a:noFill/>
            </a:ln>
          </p:spPr>
        </p:pic>
        <p:sp>
          <p:nvSpPr>
            <p:cNvPr id="255" name="Google Shape;255;p12"/>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個人事業主</a:t>
              </a:r>
              <a:endParaRPr b="1">
                <a:latin typeface="Noto Sans JP"/>
                <a:ea typeface="Noto Sans JP"/>
                <a:cs typeface="Noto Sans JP"/>
                <a:sym typeface="Noto Sans JP"/>
              </a:endParaRPr>
            </a:p>
          </p:txBody>
        </p:sp>
        <p:sp>
          <p:nvSpPr>
            <p:cNvPr id="256" name="Google Shape;256;p12"/>
            <p:cNvSpPr txBox="1"/>
            <p:nvPr/>
          </p:nvSpPr>
          <p:spPr>
            <a:xfrm>
              <a:off x="3277625" y="3405875"/>
              <a:ext cx="17082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自分で税金を計算して</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税務署に申告</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(申し出ること）し、</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納めます (確定申告)。</a:t>
              </a:r>
              <a:endParaRPr sz="1200">
                <a:solidFill>
                  <a:schemeClr val="dk1"/>
                </a:solidFill>
                <a:latin typeface="Noto Sans JP"/>
                <a:ea typeface="Noto Sans JP"/>
                <a:cs typeface="Noto Sans JP"/>
                <a:sym typeface="Noto Sans JP"/>
              </a:endParaRPr>
            </a:p>
          </p:txBody>
        </p:sp>
        <p:sp>
          <p:nvSpPr>
            <p:cNvPr id="257" name="Google Shape;257;p12"/>
            <p:cNvSpPr txBox="1"/>
            <p:nvPr/>
          </p:nvSpPr>
          <p:spPr>
            <a:xfrm>
              <a:off x="6005138" y="3405875"/>
              <a:ext cx="1420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会社は、社員から</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預かった税金を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（源泉徴収）。</a:t>
              </a:r>
              <a:endParaRPr>
                <a:latin typeface="Noto Sans JP"/>
                <a:ea typeface="Noto Sans JP"/>
                <a:cs typeface="Noto Sans JP"/>
                <a:sym typeface="Noto Sans JP"/>
              </a:endParaRPr>
            </a:p>
          </p:txBody>
        </p:sp>
      </p:grpSp>
      <p:grpSp>
        <p:nvGrpSpPr>
          <p:cNvPr id="258" name="Google Shape;258;p12"/>
          <p:cNvGrpSpPr/>
          <p:nvPr/>
        </p:nvGrpSpPr>
        <p:grpSpPr>
          <a:xfrm>
            <a:off x="5039200" y="5201020"/>
            <a:ext cx="2592006" cy="1440000"/>
            <a:chOff x="5039200" y="4869320"/>
            <a:chExt cx="2592006" cy="1440000"/>
          </a:xfrm>
        </p:grpSpPr>
        <p:sp>
          <p:nvSpPr>
            <p:cNvPr id="259" name="Google Shape;259;p12"/>
            <p:cNvSpPr/>
            <p:nvPr/>
          </p:nvSpPr>
          <p:spPr>
            <a:xfrm>
              <a:off x="5039206"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12"/>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都道府県</a:t>
              </a:r>
              <a:endParaRPr b="1" sz="16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市区町村</a:t>
              </a:r>
              <a:endParaRPr b="1" sz="1600">
                <a:solidFill>
                  <a:srgbClr val="005BAD"/>
                </a:solidFill>
                <a:latin typeface="Noto Sans JP"/>
                <a:ea typeface="Noto Sans JP"/>
                <a:cs typeface="Noto Sans JP"/>
                <a:sym typeface="Noto Sans JP"/>
              </a:endParaRPr>
            </a:p>
          </p:txBody>
        </p:sp>
        <p:pic>
          <p:nvPicPr>
            <p:cNvPr id="261" name="Google Shape;261;p12"/>
            <p:cNvPicPr preferRelativeResize="0"/>
            <p:nvPr/>
          </p:nvPicPr>
          <p:blipFill rotWithShape="1">
            <a:blip r:embed="rId7">
              <a:alphaModFix/>
            </a:blip>
            <a:srcRect b="0" l="0" r="0" t="0"/>
            <a:stretch/>
          </p:blipFill>
          <p:spPr>
            <a:xfrm rot="-5400000">
              <a:off x="5726826" y="5206539"/>
              <a:ext cx="217112" cy="1184009"/>
            </a:xfrm>
            <a:prstGeom prst="rect">
              <a:avLst/>
            </a:prstGeom>
            <a:noFill/>
            <a:ln>
              <a:noFill/>
            </a:ln>
          </p:spPr>
        </p:pic>
        <p:sp>
          <p:nvSpPr>
            <p:cNvPr id="262" name="Google Shape;262;p12"/>
            <p:cNvSpPr/>
            <p:nvPr/>
          </p:nvSpPr>
          <p:spPr>
            <a:xfrm>
              <a:off x="5039200" y="5936250"/>
              <a:ext cx="1633500" cy="288300"/>
            </a:xfrm>
            <a:prstGeom prst="rect">
              <a:avLst/>
            </a:prstGeom>
            <a:no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（地方公共団体）</a:t>
              </a:r>
              <a:endParaRPr b="1">
                <a:latin typeface="Noto Sans JP"/>
                <a:ea typeface="Noto Sans JP"/>
                <a:cs typeface="Noto Sans JP"/>
                <a:sym typeface="Noto Sans JP"/>
              </a:endParaRPr>
            </a:p>
          </p:txBody>
        </p:sp>
      </p:grpSp>
      <p:grpSp>
        <p:nvGrpSpPr>
          <p:cNvPr id="263" name="Google Shape;263;p12"/>
          <p:cNvGrpSpPr/>
          <p:nvPr/>
        </p:nvGrpSpPr>
        <p:grpSpPr>
          <a:xfrm>
            <a:off x="1428224" y="5201020"/>
            <a:ext cx="2676570" cy="1440000"/>
            <a:chOff x="1428224" y="4869320"/>
            <a:chExt cx="2676570" cy="1440000"/>
          </a:xfrm>
        </p:grpSpPr>
        <p:sp>
          <p:nvSpPr>
            <p:cNvPr id="264" name="Google Shape;264;p12"/>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2"/>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税務署</a:t>
              </a:r>
              <a:endParaRPr b="1" sz="20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266" name="Google Shape;266;p12"/>
          <p:cNvGrpSpPr/>
          <p:nvPr/>
        </p:nvGrpSpPr>
        <p:grpSpPr>
          <a:xfrm>
            <a:off x="250337" y="3303310"/>
            <a:ext cx="2592000" cy="1440000"/>
            <a:chOff x="259302" y="2971610"/>
            <a:chExt cx="2592000" cy="1440000"/>
          </a:xfrm>
        </p:grpSpPr>
        <p:sp>
          <p:nvSpPr>
            <p:cNvPr id="267" name="Google Shape;267;p12"/>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2"/>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69" name="Google Shape;269;p12"/>
            <p:cNvSpPr txBox="1"/>
            <p:nvPr/>
          </p:nvSpPr>
          <p:spPr>
            <a:xfrm>
              <a:off x="259815" y="3405875"/>
              <a:ext cx="1554300" cy="68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お店は、預かった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消費税を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p:txBody>
        </p:sp>
      </p:grpSp>
      <p:pic>
        <p:nvPicPr>
          <p:cNvPr id="270" name="Google Shape;270;p12"/>
          <p:cNvPicPr preferRelativeResize="0"/>
          <p:nvPr/>
        </p:nvPicPr>
        <p:blipFill rotWithShape="1">
          <a:blip r:embed="rId8">
            <a:alphaModFix/>
          </a:blip>
          <a:srcRect b="0" l="0" r="0" t="0"/>
          <a:stretch/>
        </p:blipFill>
        <p:spPr>
          <a:xfrm>
            <a:off x="1680491" y="3832707"/>
            <a:ext cx="1420909" cy="918260"/>
          </a:xfrm>
          <a:prstGeom prst="rect">
            <a:avLst/>
          </a:prstGeom>
          <a:noFill/>
          <a:ln>
            <a:noFill/>
          </a:ln>
        </p:spPr>
      </p:pic>
      <p:pic>
        <p:nvPicPr>
          <p:cNvPr id="271" name="Google Shape;271;p12"/>
          <p:cNvPicPr preferRelativeResize="0"/>
          <p:nvPr/>
        </p:nvPicPr>
        <p:blipFill rotWithShape="1">
          <a:blip r:embed="rId9">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272" name="Google Shape;272;p12"/>
          <p:cNvPicPr preferRelativeResize="0"/>
          <p:nvPr/>
        </p:nvPicPr>
        <p:blipFill rotWithShape="1">
          <a:blip r:embed="rId10">
            <a:alphaModFix/>
          </a:blip>
          <a:srcRect b="0" l="0" r="0" t="0"/>
          <a:stretch/>
        </p:blipFill>
        <p:spPr>
          <a:xfrm>
            <a:off x="2940564" y="5344876"/>
            <a:ext cx="1335625" cy="1299499"/>
          </a:xfrm>
          <a:prstGeom prst="rect">
            <a:avLst/>
          </a:prstGeom>
          <a:noFill/>
          <a:ln>
            <a:noFill/>
          </a:ln>
        </p:spPr>
      </p:pic>
      <p:sp>
        <p:nvSpPr>
          <p:cNvPr id="273" name="Google Shape;273;p12"/>
          <p:cNvSpPr txBox="1"/>
          <p:nvPr/>
        </p:nvSpPr>
        <p:spPr>
          <a:xfrm>
            <a:off x="216625" y="848725"/>
            <a:ext cx="259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税金の流れと納め方</a:t>
            </a:r>
            <a:endParaRPr b="1">
              <a:latin typeface="Noto Sans JP"/>
              <a:ea typeface="Noto Sans JP"/>
              <a:cs typeface="Noto Sans JP"/>
              <a:sym typeface="Noto Sans JP"/>
            </a:endParaRPr>
          </a:p>
        </p:txBody>
      </p:sp>
      <p:grpSp>
        <p:nvGrpSpPr>
          <p:cNvPr id="274" name="Google Shape;274;p12"/>
          <p:cNvGrpSpPr/>
          <p:nvPr/>
        </p:nvGrpSpPr>
        <p:grpSpPr>
          <a:xfrm>
            <a:off x="250337" y="1397881"/>
            <a:ext cx="2604659" cy="1447719"/>
            <a:chOff x="259302" y="1066181"/>
            <a:chExt cx="2604659" cy="1447719"/>
          </a:xfrm>
        </p:grpSpPr>
        <p:sp>
          <p:nvSpPr>
            <p:cNvPr id="275" name="Google Shape;275;p12"/>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6" name="Google Shape;276;p12"/>
            <p:cNvPicPr preferRelativeResize="0"/>
            <p:nvPr/>
          </p:nvPicPr>
          <p:blipFill rotWithShape="1">
            <a:blip r:embed="rId11">
              <a:alphaModFix/>
            </a:blip>
            <a:srcRect b="0" l="0" r="0" t="0"/>
            <a:stretch/>
          </p:blipFill>
          <p:spPr>
            <a:xfrm>
              <a:off x="1485547" y="1530517"/>
              <a:ext cx="1378414" cy="976685"/>
            </a:xfrm>
            <a:prstGeom prst="rect">
              <a:avLst/>
            </a:prstGeom>
            <a:noFill/>
            <a:ln>
              <a:noFill/>
            </a:ln>
          </p:spPr>
        </p:pic>
        <p:sp>
          <p:nvSpPr>
            <p:cNvPr id="277" name="Google Shape;277;p12"/>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商品を買った場合</a:t>
              </a:r>
              <a:endParaRPr b="1">
                <a:latin typeface="Noto Sans JP"/>
                <a:ea typeface="Noto Sans JP"/>
                <a:cs typeface="Noto Sans JP"/>
                <a:sym typeface="Noto Sans JP"/>
              </a:endParaRPr>
            </a:p>
          </p:txBody>
        </p:sp>
        <p:sp>
          <p:nvSpPr>
            <p:cNvPr id="278" name="Google Shape;278;p12"/>
            <p:cNvSpPr txBox="1"/>
            <p:nvPr/>
          </p:nvSpPr>
          <p:spPr>
            <a:xfrm>
              <a:off x="259815" y="1466300"/>
              <a:ext cx="20607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お店で商品を買いました。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代金 1,000円と、</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税金100円を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支払いました。</a:t>
              </a:r>
              <a:endParaRPr sz="1200">
                <a:solidFill>
                  <a:schemeClr val="dk1"/>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284" name="Google Shape;284;p13"/>
          <p:cNvPicPr preferRelativeResize="0"/>
          <p:nvPr/>
        </p:nvPicPr>
        <p:blipFill rotWithShape="1">
          <a:blip r:embed="rId3">
            <a:alphaModFix/>
          </a:blip>
          <a:srcRect b="0" l="0" r="0" t="0"/>
          <a:stretch/>
        </p:blipFill>
        <p:spPr>
          <a:xfrm>
            <a:off x="8129211" y="1257363"/>
            <a:ext cx="830481" cy="941115"/>
          </a:xfrm>
          <a:prstGeom prst="rect">
            <a:avLst/>
          </a:prstGeom>
          <a:noFill/>
          <a:ln>
            <a:noFill/>
          </a:ln>
        </p:spPr>
      </p:pic>
      <p:sp>
        <p:nvSpPr>
          <p:cNvPr id="285" name="Google Shape;285;p13"/>
          <p:cNvSpPr/>
          <p:nvPr/>
        </p:nvSpPr>
        <p:spPr>
          <a:xfrm>
            <a:off x="323851" y="1101210"/>
            <a:ext cx="8320500" cy="10464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000"/>
              <a:buFont typeface="Arial"/>
              <a:buNone/>
            </a:pPr>
            <a:r>
              <a:rPr b="1" i="0" lang="ja-JP" sz="2000" u="none" cap="none" strike="noStrike">
                <a:solidFill>
                  <a:schemeClr val="dk1"/>
                </a:solidFill>
                <a:latin typeface="Noto Sans JP"/>
                <a:ea typeface="Noto Sans JP"/>
                <a:cs typeface="Noto Sans JP"/>
                <a:sym typeface="Noto Sans JP"/>
              </a:rPr>
              <a:t>皆さんは「税金」にどのようなイメージを持っていますか？</a:t>
            </a:r>
            <a:endParaRPr b="1" i="0" sz="2000" u="none" cap="none" strike="noStrike">
              <a:solidFill>
                <a:schemeClr val="dk1"/>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わたしたちの身の回りには、国や地方公共団体による</a:t>
            </a:r>
            <a:endParaRPr b="1" i="0" sz="2000" u="none" cap="none" strike="noStrike">
              <a:solidFill>
                <a:srgbClr val="000000"/>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a:t>
            </a:r>
            <a:r>
              <a:rPr b="1" i="0" lang="ja-JP" sz="2000" u="none" cap="none" strike="noStrike">
                <a:solidFill>
                  <a:srgbClr val="FF0000"/>
                </a:solidFill>
                <a:latin typeface="Noto Sans JP"/>
                <a:ea typeface="Noto Sans JP"/>
                <a:cs typeface="Noto Sans JP"/>
                <a:sym typeface="Noto Sans JP"/>
              </a:rPr>
              <a:t>公共サービス</a:t>
            </a:r>
            <a:r>
              <a:rPr b="1" i="0" lang="ja-JP" sz="2000" u="none" cap="none" strike="noStrike">
                <a:solidFill>
                  <a:srgbClr val="000000"/>
                </a:solidFill>
                <a:latin typeface="Noto Sans JP"/>
                <a:ea typeface="Noto Sans JP"/>
                <a:cs typeface="Noto Sans JP"/>
                <a:sym typeface="Noto Sans JP"/>
              </a:rPr>
              <a:t>」や「</a:t>
            </a:r>
            <a:r>
              <a:rPr b="1" i="0" lang="ja-JP" sz="2000" u="none" cap="none" strike="noStrike">
                <a:solidFill>
                  <a:srgbClr val="FF0000"/>
                </a:solidFill>
                <a:latin typeface="Noto Sans JP"/>
                <a:ea typeface="Noto Sans JP"/>
                <a:cs typeface="Noto Sans JP"/>
                <a:sym typeface="Noto Sans JP"/>
              </a:rPr>
              <a:t>公共施設</a:t>
            </a:r>
            <a:r>
              <a:rPr b="1" i="0" lang="ja-JP" sz="2000" u="none" cap="none" strike="noStrike">
                <a:solidFill>
                  <a:srgbClr val="000000"/>
                </a:solidFill>
                <a:latin typeface="Noto Sans JP"/>
                <a:ea typeface="Noto Sans JP"/>
                <a:cs typeface="Noto Sans JP"/>
                <a:sym typeface="Noto Sans JP"/>
              </a:rPr>
              <a:t>」があります。</a:t>
            </a:r>
            <a:endParaRPr b="1">
              <a:latin typeface="Noto Sans JP"/>
              <a:ea typeface="Noto Sans JP"/>
              <a:cs typeface="Noto Sans JP"/>
              <a:sym typeface="Noto Sans JP"/>
            </a:endParaRPr>
          </a:p>
        </p:txBody>
      </p:sp>
      <p:sp>
        <p:nvSpPr>
          <p:cNvPr id="286" name="Google Shape;286;p13"/>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7" name="Google Shape;287;p13"/>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8" name="Google Shape;288;p13"/>
          <p:cNvSpPr/>
          <p:nvPr/>
        </p:nvSpPr>
        <p:spPr>
          <a:xfrm>
            <a:off x="341184" y="2647308"/>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9" name="Google Shape;289;p13"/>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290" name="Google Shape;290;p13"/>
          <p:cNvGrpSpPr/>
          <p:nvPr/>
        </p:nvGrpSpPr>
        <p:grpSpPr>
          <a:xfrm>
            <a:off x="5732865" y="2739425"/>
            <a:ext cx="2720454" cy="546900"/>
            <a:chOff x="6132843" y="2713467"/>
            <a:chExt cx="2720454" cy="546900"/>
          </a:xfrm>
        </p:grpSpPr>
        <p:sp>
          <p:nvSpPr>
            <p:cNvPr id="291" name="Google Shape;291;p13"/>
            <p:cNvSpPr/>
            <p:nvPr/>
          </p:nvSpPr>
          <p:spPr>
            <a:xfrm>
              <a:off x="7563897" y="2713467"/>
              <a:ext cx="1289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i="0" lang="ja-JP" sz="1400" u="none" cap="none" strike="noStrike">
                  <a:solidFill>
                    <a:srgbClr val="000000"/>
                  </a:solidFill>
                  <a:latin typeface="Noto Sans JP"/>
                  <a:ea typeface="Noto Sans JP"/>
                  <a:cs typeface="Noto Sans JP"/>
                  <a:sym typeface="Noto Sans JP"/>
                </a:rPr>
                <a:t>道路、学校、公園 など</a:t>
              </a:r>
              <a:endParaRPr>
                <a:latin typeface="Noto Sans JP"/>
                <a:ea typeface="Noto Sans JP"/>
                <a:cs typeface="Noto Sans JP"/>
                <a:sym typeface="Noto Sans JP"/>
              </a:endParaRPr>
            </a:p>
          </p:txBody>
        </p:sp>
        <p:sp>
          <p:nvSpPr>
            <p:cNvPr id="292" name="Google Shape;292;p13"/>
            <p:cNvSpPr txBox="1"/>
            <p:nvPr/>
          </p:nvSpPr>
          <p:spPr>
            <a:xfrm>
              <a:off x="6132843" y="2741123"/>
              <a:ext cx="14157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公共施設</a:t>
              </a:r>
              <a:endParaRPr b="1">
                <a:latin typeface="Noto Sans JP"/>
                <a:ea typeface="Noto Sans JP"/>
                <a:cs typeface="Noto Sans JP"/>
                <a:sym typeface="Noto Sans JP"/>
              </a:endParaRPr>
            </a:p>
          </p:txBody>
        </p:sp>
      </p:grpSp>
      <p:grpSp>
        <p:nvGrpSpPr>
          <p:cNvPr id="293" name="Google Shape;293;p13"/>
          <p:cNvGrpSpPr/>
          <p:nvPr/>
        </p:nvGrpSpPr>
        <p:grpSpPr>
          <a:xfrm>
            <a:off x="378779" y="2812868"/>
            <a:ext cx="5063432" cy="502110"/>
            <a:chOff x="552861" y="2786910"/>
            <a:chExt cx="4743262" cy="502110"/>
          </a:xfrm>
        </p:grpSpPr>
        <p:sp>
          <p:nvSpPr>
            <p:cNvPr id="294" name="Google Shape;294;p13"/>
            <p:cNvSpPr/>
            <p:nvPr/>
          </p:nvSpPr>
          <p:spPr>
            <a:xfrm>
              <a:off x="2390024" y="2858220"/>
              <a:ext cx="29061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600"/>
                <a:buFont typeface="Arial"/>
                <a:buNone/>
              </a:pPr>
              <a:r>
                <a:rPr i="0" lang="ja-JP" sz="1600" u="none" cap="none" strike="noStrike">
                  <a:solidFill>
                    <a:srgbClr val="000000"/>
                  </a:solidFill>
                  <a:latin typeface="Noto Sans JP"/>
                  <a:ea typeface="Noto Sans JP"/>
                  <a:cs typeface="Noto Sans JP"/>
                  <a:sym typeface="Noto Sans JP"/>
                </a:rPr>
                <a:t>警察</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消防</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ごみ収集</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福祉 など</a:t>
              </a:r>
              <a:endParaRPr>
                <a:latin typeface="Noto Sans JP"/>
                <a:ea typeface="Noto Sans JP"/>
                <a:cs typeface="Noto Sans JP"/>
                <a:sym typeface="Noto Sans JP"/>
              </a:endParaRPr>
            </a:p>
          </p:txBody>
        </p:sp>
        <p:sp>
          <p:nvSpPr>
            <p:cNvPr id="295" name="Google Shape;295;p13"/>
            <p:cNvSpPr txBox="1"/>
            <p:nvPr/>
          </p:nvSpPr>
          <p:spPr>
            <a:xfrm>
              <a:off x="552861" y="2786910"/>
              <a:ext cx="1850100" cy="461700"/>
            </a:xfrm>
            <a:prstGeom prst="rect">
              <a:avLst/>
            </a:prstGeom>
            <a:noFill/>
            <a:ln>
              <a:noFill/>
            </a:ln>
          </p:spPr>
          <p:txBody>
            <a:bodyPr anchorCtr="0" anchor="t" bIns="45700" lIns="54000" spcFirstLastPara="1" rIns="54000"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公共サービス</a:t>
              </a:r>
              <a:endParaRPr b="1">
                <a:latin typeface="Noto Sans JP"/>
                <a:ea typeface="Noto Sans JP"/>
                <a:cs typeface="Noto Sans JP"/>
                <a:sym typeface="Noto Sans JP"/>
              </a:endParaRPr>
            </a:p>
          </p:txBody>
        </p:sp>
      </p:grpSp>
      <p:grpSp>
        <p:nvGrpSpPr>
          <p:cNvPr id="296" name="Google Shape;296;p13"/>
          <p:cNvGrpSpPr/>
          <p:nvPr/>
        </p:nvGrpSpPr>
        <p:grpSpPr>
          <a:xfrm>
            <a:off x="1999361" y="3669522"/>
            <a:ext cx="1633433" cy="2301821"/>
            <a:chOff x="410416" y="3669522"/>
            <a:chExt cx="1633433" cy="2301821"/>
          </a:xfrm>
        </p:grpSpPr>
        <p:sp>
          <p:nvSpPr>
            <p:cNvPr id="297" name="Google Shape;297;p13"/>
            <p:cNvSpPr/>
            <p:nvPr/>
          </p:nvSpPr>
          <p:spPr>
            <a:xfrm>
              <a:off x="410416" y="4482915"/>
              <a:ext cx="1633433" cy="1488428"/>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ごみ</a:t>
              </a:r>
              <a:r>
                <a:rPr b="1" i="0" lang="ja-JP" sz="1400" u="none" cap="none" strike="noStrike">
                  <a:solidFill>
                    <a:srgbClr val="005BAD"/>
                  </a:solidFill>
                  <a:latin typeface="Noto Sans JP"/>
                  <a:ea typeface="Noto Sans JP"/>
                  <a:cs typeface="Noto Sans JP"/>
                  <a:sym typeface="Noto Sans JP"/>
                </a:rPr>
                <a:t>処理費用</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約2兆</a:t>
              </a:r>
              <a:r>
                <a:rPr b="1" lang="ja-JP" sz="1400">
                  <a:solidFill>
                    <a:schemeClr val="dk1"/>
                  </a:solidFill>
                  <a:latin typeface="Noto Sans JP"/>
                  <a:ea typeface="Noto Sans JP"/>
                  <a:cs typeface="Noto Sans JP"/>
                  <a:sym typeface="Noto Sans JP"/>
                </a:rPr>
                <a:t>6,002</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※２</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20,910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298" name="Google Shape;298;p13"/>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299" name="Google Shape;299;p13"/>
          <p:cNvGrpSpPr/>
          <p:nvPr/>
        </p:nvGrpSpPr>
        <p:grpSpPr>
          <a:xfrm>
            <a:off x="3578972" y="3669522"/>
            <a:ext cx="1693800" cy="2357128"/>
            <a:chOff x="3578972" y="3669522"/>
            <a:chExt cx="1693800" cy="2357128"/>
          </a:xfrm>
        </p:grpSpPr>
        <p:sp>
          <p:nvSpPr>
            <p:cNvPr id="300" name="Google Shape;300;p13"/>
            <p:cNvSpPr/>
            <p:nvPr/>
          </p:nvSpPr>
          <p:spPr>
            <a:xfrm>
              <a:off x="3578972" y="4452850"/>
              <a:ext cx="1693800" cy="157380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国民医療費の</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公費負担額</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（令和４年度）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約17兆</a:t>
              </a:r>
              <a:r>
                <a:rPr b="1" lang="ja-JP" sz="1400">
                  <a:solidFill>
                    <a:schemeClr val="dk1"/>
                  </a:solidFill>
                  <a:latin typeface="Noto Sans JP"/>
                  <a:ea typeface="Noto Sans JP"/>
                  <a:cs typeface="Noto Sans JP"/>
                  <a:sym typeface="Noto Sans JP"/>
                </a:rPr>
                <a:t>6,837</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a:t>
              </a:r>
              <a:r>
                <a:rPr b="1" baseline="30000" lang="ja-JP" sz="1200">
                  <a:solidFill>
                    <a:schemeClr val="dk1"/>
                  </a:solidFill>
                  <a:latin typeface="Noto Sans JP"/>
                  <a:ea typeface="Noto Sans JP"/>
                  <a:cs typeface="Noto Sans JP"/>
                  <a:sym typeface="Noto Sans JP"/>
                </a:rPr>
                <a:t>３</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141,530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1" name="Google Shape;301;p13"/>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302" name="Google Shape;302;p13"/>
          <p:cNvGrpSpPr/>
          <p:nvPr/>
        </p:nvGrpSpPr>
        <p:grpSpPr>
          <a:xfrm>
            <a:off x="427176" y="3669522"/>
            <a:ext cx="1633437" cy="2310765"/>
            <a:chOff x="1996375" y="3669522"/>
            <a:chExt cx="1633437" cy="2310765"/>
          </a:xfrm>
        </p:grpSpPr>
        <p:sp>
          <p:nvSpPr>
            <p:cNvPr id="303" name="Google Shape;303;p13"/>
            <p:cNvSpPr/>
            <p:nvPr/>
          </p:nvSpPr>
          <p:spPr>
            <a:xfrm>
              <a:off x="1996375" y="4491859"/>
              <a:ext cx="1633437" cy="1488428"/>
            </a:xfrm>
            <a:prstGeom prst="rect">
              <a:avLst/>
            </a:prstGeom>
            <a:noFill/>
            <a:ln>
              <a:noFill/>
            </a:ln>
          </p:spPr>
          <p:txBody>
            <a:bodyPr anchorCtr="0" anchor="t" bIns="45700" lIns="54000"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警察費・消防費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約5兆</a:t>
              </a:r>
              <a:r>
                <a:rPr b="1" i="0" lang="ja-JP" sz="1400" u="none" cap="none" strike="noStrike">
                  <a:solidFill>
                    <a:schemeClr val="dk1"/>
                  </a:solidFill>
                  <a:latin typeface="Noto Sans JP"/>
                  <a:ea typeface="Noto Sans JP"/>
                  <a:cs typeface="Noto Sans JP"/>
                  <a:sym typeface="Noto Sans JP"/>
                </a:rPr>
                <a:t>4,456億円</a:t>
              </a:r>
              <a:r>
                <a:rPr b="1" baseline="30000" i="0" lang="ja-JP" sz="1200" u="none" cap="none" strike="noStrike">
                  <a:solidFill>
                    <a:schemeClr val="dk1"/>
                  </a:solidFill>
                  <a:latin typeface="Noto Sans JP"/>
                  <a:ea typeface="Noto Sans JP"/>
                  <a:cs typeface="Noto Sans JP"/>
                  <a:sym typeface="Noto Sans JP"/>
                </a:rPr>
                <a:t>※１</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43,792</a:t>
              </a:r>
              <a:r>
                <a:rPr b="1" i="0" lang="ja-JP" sz="1400" u="none" cap="none" strike="noStrike">
                  <a:solidFill>
                    <a:srgbClr val="000000"/>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4" name="Google Shape;304;p13"/>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305" name="Google Shape;305;p13"/>
          <p:cNvGrpSpPr/>
          <p:nvPr/>
        </p:nvGrpSpPr>
        <p:grpSpPr>
          <a:xfrm>
            <a:off x="5524408" y="3669522"/>
            <a:ext cx="1668000" cy="1813778"/>
            <a:chOff x="5524408" y="3669522"/>
            <a:chExt cx="1668000" cy="1813778"/>
          </a:xfrm>
        </p:grpSpPr>
        <p:sp>
          <p:nvSpPr>
            <p:cNvPr id="306" name="Google Shape;306;p13"/>
            <p:cNvSpPr/>
            <p:nvPr/>
          </p:nvSpPr>
          <p:spPr>
            <a:xfrm>
              <a:off x="5524408" y="4443500"/>
              <a:ext cx="16680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道路整備事業費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a:t>
              </a:r>
              <a:r>
                <a:rPr b="1" lang="ja-JP" sz="1200">
                  <a:solidFill>
                    <a:srgbClr val="005BAD"/>
                  </a:solidFill>
                  <a:latin typeface="Noto Sans JP"/>
                  <a:ea typeface="Noto Sans JP"/>
                  <a:cs typeface="Noto Sans JP"/>
                  <a:sym typeface="Noto Sans JP"/>
                </a:rPr>
                <a:t>７</a:t>
              </a:r>
              <a:r>
                <a:rPr b="1" i="0" lang="ja-JP" sz="1200" u="none" cap="none" strike="noStrike">
                  <a:solidFill>
                    <a:srgbClr val="005BAD"/>
                  </a:solidFill>
                  <a:latin typeface="Noto Sans JP"/>
                  <a:ea typeface="Noto Sans JP"/>
                  <a:cs typeface="Noto Sans JP"/>
                  <a:sym typeface="Noto Sans JP"/>
                </a:rPr>
                <a:t>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約1兆</a:t>
              </a:r>
              <a:r>
                <a:rPr b="1" lang="ja-JP" sz="1400">
                  <a:solidFill>
                    <a:schemeClr val="dk1"/>
                  </a:solidFill>
                  <a:latin typeface="Noto Sans JP"/>
                  <a:ea typeface="Noto Sans JP"/>
                  <a:cs typeface="Noto Sans JP"/>
                  <a:sym typeface="Noto Sans JP"/>
                </a:rPr>
                <a:t>6,721</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a:t>
              </a:r>
              <a:r>
                <a:rPr b="1" baseline="30000" lang="ja-JP" sz="1200">
                  <a:solidFill>
                    <a:srgbClr val="000000"/>
                  </a:solidFill>
                  <a:latin typeface="Noto Sans JP"/>
                  <a:ea typeface="Noto Sans JP"/>
                  <a:cs typeface="Noto Sans JP"/>
                  <a:sym typeface="Noto Sans JP"/>
                </a:rPr>
                <a:t>４</a:t>
              </a:r>
              <a:endParaRPr b="1" baseline="30000" i="0" sz="1400" u="none" cap="none" strike="noStrike">
                <a:solidFill>
                  <a:srgbClr val="000000"/>
                </a:solidFill>
                <a:latin typeface="Noto Sans JP"/>
                <a:ea typeface="Noto Sans JP"/>
                <a:cs typeface="Noto Sans JP"/>
                <a:sym typeface="Noto Sans JP"/>
              </a:endParaRPr>
            </a:p>
          </p:txBody>
        </p:sp>
        <p:pic>
          <p:nvPicPr>
            <p:cNvPr id="307" name="Google Shape;307;p13"/>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308" name="Google Shape;308;p13"/>
          <p:cNvGrpSpPr/>
          <p:nvPr/>
        </p:nvGrpSpPr>
        <p:grpSpPr>
          <a:xfrm>
            <a:off x="7188402" y="3669522"/>
            <a:ext cx="1549281" cy="2301821"/>
            <a:chOff x="7188402" y="3669522"/>
            <a:chExt cx="1549281" cy="2301821"/>
          </a:xfrm>
        </p:grpSpPr>
        <p:sp>
          <p:nvSpPr>
            <p:cNvPr id="309" name="Google Shape;309;p13"/>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校舎・体育館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などの建設費用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（令和７年度）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a:t>
              </a:r>
              <a:r>
                <a:rPr b="1" i="0" lang="ja-JP" sz="1400" u="none" cap="none" strike="noStrike">
                  <a:solidFill>
                    <a:schemeClr val="dk1"/>
                  </a:solidFill>
                  <a:latin typeface="Noto Sans JP"/>
                  <a:ea typeface="Noto Sans JP"/>
                  <a:cs typeface="Noto Sans JP"/>
                  <a:sym typeface="Noto Sans JP"/>
                </a:rPr>
                <a:t>73</a:t>
              </a:r>
              <a:r>
                <a:rPr b="1" lang="ja-JP" sz="1400">
                  <a:solidFill>
                    <a:schemeClr val="dk1"/>
                  </a:solidFill>
                  <a:latin typeface="Noto Sans JP"/>
                  <a:ea typeface="Noto Sans JP"/>
                  <a:cs typeface="Noto Sans JP"/>
                  <a:sym typeface="Noto Sans JP"/>
                </a:rPr>
                <a:t>6</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※５</a:t>
              </a:r>
              <a:endParaRPr b="1" baseline="30000" i="0" sz="1400" u="none" cap="none" strike="noStrike">
                <a:solidFill>
                  <a:srgbClr val="000000"/>
                </a:solidFill>
                <a:latin typeface="Noto Sans JP"/>
                <a:ea typeface="Noto Sans JP"/>
                <a:cs typeface="Noto Sans JP"/>
                <a:sym typeface="Noto Sans JP"/>
              </a:endParaRPr>
            </a:p>
          </p:txBody>
        </p:sp>
        <p:pic>
          <p:nvPicPr>
            <p:cNvPr id="310" name="Google Shape;310;p13"/>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311" name="Google Shape;311;p13"/>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2" name="Google Shape;312;p13"/>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3" name="Google Shape;313;p13"/>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314" name="Google Shape;314;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15" name="Google Shape;315;p13"/>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316" name="Google Shape;316;p13"/>
          <p:cNvSpPr/>
          <p:nvPr/>
        </p:nvSpPr>
        <p:spPr>
          <a:xfrm>
            <a:off x="2349675" y="2217625"/>
            <a:ext cx="44034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800">
                <a:solidFill>
                  <a:srgbClr val="FDC741"/>
                </a:solidFill>
                <a:latin typeface="Noto Sans JP"/>
                <a:ea typeface="Noto Sans JP"/>
                <a:cs typeface="Noto Sans JP"/>
                <a:sym typeface="Noto Sans JP"/>
              </a:rPr>
              <a:t>「税金」</a:t>
            </a:r>
            <a:r>
              <a:rPr lang="ja-JP" sz="1710">
                <a:solidFill>
                  <a:schemeClr val="lt1"/>
                </a:solidFill>
                <a:latin typeface="Noto Sans JP"/>
                <a:ea typeface="Noto Sans JP"/>
                <a:cs typeface="Noto Sans JP"/>
                <a:sym typeface="Noto Sans JP"/>
              </a:rPr>
              <a:t>により賄われています。</a:t>
            </a:r>
            <a:endParaRPr sz="2052">
              <a:solidFill>
                <a:schemeClr val="lt1"/>
              </a:solidFill>
              <a:latin typeface="Noto Sans JP"/>
              <a:ea typeface="Noto Sans JP"/>
              <a:cs typeface="Noto Sans JP"/>
              <a:sym typeface="Noto Sans JP"/>
            </a:endParaRPr>
          </a:p>
        </p:txBody>
      </p:sp>
      <p:grpSp>
        <p:nvGrpSpPr>
          <p:cNvPr id="317" name="Google Shape;317;p13"/>
          <p:cNvGrpSpPr/>
          <p:nvPr/>
        </p:nvGrpSpPr>
        <p:grpSpPr>
          <a:xfrm>
            <a:off x="418111" y="6305304"/>
            <a:ext cx="8130346" cy="511918"/>
            <a:chOff x="407658" y="6318359"/>
            <a:chExt cx="7193533" cy="348032"/>
          </a:xfrm>
        </p:grpSpPr>
        <p:sp>
          <p:nvSpPr>
            <p:cNvPr id="318" name="Google Shape;318;p13"/>
            <p:cNvSpPr/>
            <p:nvPr/>
          </p:nvSpPr>
          <p:spPr>
            <a:xfrm>
              <a:off x="407658" y="6318359"/>
              <a:ext cx="3207410" cy="348032"/>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※１</a:t>
              </a:r>
              <a:r>
                <a:rPr lang="ja-JP" sz="900">
                  <a:solidFill>
                    <a:schemeClr val="dk1"/>
                  </a:solidFill>
                </a:rPr>
                <a:t>･</a:t>
              </a:r>
              <a:r>
                <a:rPr lang="ja-JP" sz="900">
                  <a:solidFill>
                    <a:schemeClr val="dk1"/>
                  </a:solidFill>
                  <a:latin typeface="Arial"/>
                  <a:ea typeface="Arial"/>
                  <a:cs typeface="Arial"/>
                  <a:sym typeface="Arial"/>
                </a:rPr>
                <a:t>２　出所：総務省「令和７年版地方財政白書」　　　</a:t>
              </a:r>
              <a:endParaRPr sz="9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※３　出所：厚生労働省「令和４</a:t>
              </a:r>
              <a:r>
                <a:rPr lang="ja-JP" sz="900">
                  <a:solidFill>
                    <a:schemeClr val="dk1"/>
                  </a:solidFill>
                </a:rPr>
                <a:t>(</a:t>
              </a:r>
              <a:r>
                <a:rPr lang="ja-JP" sz="900">
                  <a:solidFill>
                    <a:schemeClr val="dk1"/>
                  </a:solidFill>
                  <a:latin typeface="Arial"/>
                  <a:ea typeface="Arial"/>
                  <a:cs typeface="Arial"/>
                  <a:sym typeface="Arial"/>
                </a:rPr>
                <a:t>2022</a:t>
              </a:r>
              <a:r>
                <a:rPr lang="ja-JP" sz="900">
                  <a:solidFill>
                    <a:schemeClr val="dk1"/>
                  </a:solidFill>
                </a:rPr>
                <a:t>)</a:t>
              </a:r>
              <a:r>
                <a:rPr lang="ja-JP" sz="900">
                  <a:solidFill>
                    <a:schemeClr val="dk1"/>
                  </a:solidFill>
                  <a:latin typeface="Arial"/>
                  <a:ea typeface="Arial"/>
                  <a:cs typeface="Arial"/>
                  <a:sym typeface="Arial"/>
                </a:rPr>
                <a:t>年度国民医療費の概況」</a:t>
              </a:r>
              <a:endParaRPr/>
            </a:p>
          </p:txBody>
        </p:sp>
        <p:sp>
          <p:nvSpPr>
            <p:cNvPr id="319" name="Google Shape;319;p13"/>
            <p:cNvSpPr/>
            <p:nvPr/>
          </p:nvSpPr>
          <p:spPr>
            <a:xfrm>
              <a:off x="3466291" y="6402582"/>
              <a:ext cx="41349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※４</a:t>
              </a:r>
              <a:r>
                <a:rPr lang="ja-JP" sz="900">
                  <a:solidFill>
                    <a:schemeClr val="dk1"/>
                  </a:solidFill>
                </a:rPr>
                <a:t>･</a:t>
              </a:r>
              <a:r>
                <a:rPr lang="ja-JP" sz="900">
                  <a:solidFill>
                    <a:schemeClr val="dk1"/>
                  </a:solidFill>
                  <a:latin typeface="Arial"/>
                  <a:ea typeface="Arial"/>
                  <a:cs typeface="Arial"/>
                  <a:sym typeface="Arial"/>
                </a:rPr>
                <a:t>５　出所：財務省｢令和７年度予算及び財政投融資計画の説明（予算修正後）」　　　</a:t>
              </a:r>
              <a:endParaRPr/>
            </a:p>
          </p:txBody>
        </p:sp>
      </p:grpSp>
      <p:sp>
        <p:nvSpPr>
          <p:cNvPr id="320" name="Google Shape;320;p13"/>
          <p:cNvSpPr txBox="1"/>
          <p:nvPr/>
        </p:nvSpPr>
        <p:spPr>
          <a:xfrm>
            <a:off x="323851" y="692073"/>
            <a:ext cx="5912827"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 税金は何のためにあるのだろうか</a:t>
            </a:r>
            <a:endParaRPr>
              <a:latin typeface="Noto Sans JP"/>
              <a:ea typeface="Noto Sans JP"/>
              <a:cs typeface="Noto Sans JP"/>
              <a:sym typeface="Noto Sans JP"/>
            </a:endParaRPr>
          </a:p>
        </p:txBody>
      </p:sp>
      <p:sp>
        <p:nvSpPr>
          <p:cNvPr id="321" name="Google Shape;321;p1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Effect filter="fade" transition="in">
                                      <p:cBhvr>
                                        <p:cTn dur="500"/>
                                        <p:tgtEl>
                                          <p:spTgt spid="2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Effect filter="fade" transition="in">
                                      <p:cBhvr>
                                        <p:cTn dur="500"/>
                                        <p:tgtEl>
                                          <p:spTgt spid="2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6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25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9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327" name="Google Shape;327;p14"/>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8" name="Google Shape;328;p14"/>
          <p:cNvSpPr txBox="1"/>
          <p:nvPr/>
        </p:nvSpPr>
        <p:spPr>
          <a:xfrm>
            <a:off x="599252" y="1750450"/>
            <a:ext cx="12252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600">
                <a:solidFill>
                  <a:schemeClr val="dk1"/>
                </a:solidFill>
              </a:rPr>
              <a:t>（全国平均）</a:t>
            </a:r>
            <a:endParaRPr b="1">
              <a:latin typeface="Noto Sans JP"/>
              <a:ea typeface="Noto Sans JP"/>
              <a:cs typeface="Noto Sans JP"/>
              <a:sym typeface="Noto Sans JP"/>
            </a:endParaRPr>
          </a:p>
        </p:txBody>
      </p:sp>
      <p:grpSp>
        <p:nvGrpSpPr>
          <p:cNvPr id="329" name="Google Shape;329;p14"/>
          <p:cNvGrpSpPr/>
          <p:nvPr/>
        </p:nvGrpSpPr>
        <p:grpSpPr>
          <a:xfrm>
            <a:off x="6074925" y="1738614"/>
            <a:ext cx="2247847" cy="3683156"/>
            <a:chOff x="6074925" y="1738614"/>
            <a:chExt cx="2247847" cy="3683156"/>
          </a:xfrm>
        </p:grpSpPr>
        <p:pic>
          <p:nvPicPr>
            <p:cNvPr id="330" name="Google Shape;330;p14"/>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331" name="Google Shape;331;p14"/>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高校生</a:t>
              </a:r>
              <a:r>
                <a:rPr b="1" lang="ja-JP" sz="1600">
                  <a:solidFill>
                    <a:schemeClr val="lt1"/>
                  </a:solidFill>
                  <a:latin typeface="Noto Sans JP"/>
                  <a:ea typeface="Noto Sans JP"/>
                  <a:cs typeface="Noto Sans JP"/>
                  <a:sym typeface="Noto Sans JP"/>
                </a:rPr>
                <a:t>（全日制）</a:t>
              </a:r>
              <a:endParaRPr b="1" sz="2000">
                <a:solidFill>
                  <a:schemeClr val="lt1"/>
                </a:solidFill>
                <a:latin typeface="Noto Sans JP"/>
                <a:ea typeface="Noto Sans JP"/>
                <a:cs typeface="Noto Sans JP"/>
                <a:sym typeface="Noto Sans JP"/>
              </a:endParaRPr>
            </a:p>
          </p:txBody>
        </p:sp>
      </p:grpSp>
      <p:sp>
        <p:nvSpPr>
          <p:cNvPr id="332" name="Google Shape;332;p14"/>
          <p:cNvSpPr txBox="1"/>
          <p:nvPr/>
        </p:nvSpPr>
        <p:spPr>
          <a:xfrm>
            <a:off x="6134704"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1,127,000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3" name="Google Shape;333;p14"/>
          <p:cNvSpPr txBox="1"/>
          <p:nvPr/>
        </p:nvSpPr>
        <p:spPr>
          <a:xfrm>
            <a:off x="3580076"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1,086,000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4" name="Google Shape;334;p14"/>
          <p:cNvSpPr txBox="1"/>
          <p:nvPr/>
        </p:nvSpPr>
        <p:spPr>
          <a:xfrm>
            <a:off x="987243"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941,000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5" name="Google Shape;335;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36" name="Google Shape;336;p14"/>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7" name="Google Shape;337;p14"/>
          <p:cNvSpPr txBox="1"/>
          <p:nvPr/>
        </p:nvSpPr>
        <p:spPr>
          <a:xfrm>
            <a:off x="342375" y="1025375"/>
            <a:ext cx="84276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公立学校の児童・生徒１人当たりの公費負担教育費（令和４年度）</a:t>
            </a:r>
            <a:endParaRPr b="1">
              <a:latin typeface="Noto Sans JP"/>
              <a:ea typeface="Noto Sans JP"/>
              <a:cs typeface="Noto Sans JP"/>
              <a:sym typeface="Noto Sans JP"/>
            </a:endParaRPr>
          </a:p>
        </p:txBody>
      </p:sp>
      <p:sp>
        <p:nvSpPr>
          <p:cNvPr id="338" name="Google Shape;338;p1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39" name="Google Shape;339;p14"/>
          <p:cNvSpPr/>
          <p:nvPr/>
        </p:nvSpPr>
        <p:spPr>
          <a:xfrm>
            <a:off x="4802575" y="6336025"/>
            <a:ext cx="37581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855">
                <a:solidFill>
                  <a:schemeClr val="dk1"/>
                </a:solidFill>
                <a:latin typeface="Noto Sans JP"/>
                <a:ea typeface="Noto Sans JP"/>
                <a:cs typeface="Noto Sans JP"/>
                <a:sym typeface="Noto Sans JP"/>
              </a:rPr>
              <a:t>※出所：文部科学省「令和５年度地方教育費調査（令和４会計年度）」</a:t>
            </a:r>
            <a:endParaRPr sz="855">
              <a:solidFill>
                <a:schemeClr val="dk1"/>
              </a:solidFill>
              <a:latin typeface="Noto Sans JP"/>
              <a:ea typeface="Noto Sans JP"/>
              <a:cs typeface="Noto Sans JP"/>
              <a:sym typeface="Noto Sans JP"/>
            </a:endParaRPr>
          </a:p>
        </p:txBody>
      </p:sp>
      <p:grpSp>
        <p:nvGrpSpPr>
          <p:cNvPr id="340" name="Google Shape;340;p14"/>
          <p:cNvGrpSpPr/>
          <p:nvPr/>
        </p:nvGrpSpPr>
        <p:grpSpPr>
          <a:xfrm>
            <a:off x="3521508" y="2121418"/>
            <a:ext cx="2247847" cy="3300330"/>
            <a:chOff x="3424782" y="2121440"/>
            <a:chExt cx="2247847" cy="3300330"/>
          </a:xfrm>
        </p:grpSpPr>
        <p:pic>
          <p:nvPicPr>
            <p:cNvPr id="341" name="Google Shape;341;p14"/>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342" name="Google Shape;342;p14"/>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中学生</a:t>
              </a:r>
              <a:endParaRPr b="1">
                <a:latin typeface="Noto Sans JP"/>
                <a:ea typeface="Noto Sans JP"/>
                <a:cs typeface="Noto Sans JP"/>
                <a:sym typeface="Noto Sans JP"/>
              </a:endParaRPr>
            </a:p>
          </p:txBody>
        </p:sp>
      </p:grpSp>
      <p:grpSp>
        <p:nvGrpSpPr>
          <p:cNvPr id="343" name="Google Shape;343;p14"/>
          <p:cNvGrpSpPr/>
          <p:nvPr/>
        </p:nvGrpSpPr>
        <p:grpSpPr>
          <a:xfrm>
            <a:off x="960804" y="2843282"/>
            <a:ext cx="2247847" cy="2578466"/>
            <a:chOff x="774639" y="2843304"/>
            <a:chExt cx="2247847" cy="2578466"/>
          </a:xfrm>
        </p:grpSpPr>
        <p:pic>
          <p:nvPicPr>
            <p:cNvPr id="344" name="Google Shape;344;p14"/>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345" name="Google Shape;345;p14"/>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小学生</a:t>
              </a:r>
              <a:endParaRPr b="1">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5"/>
          <p:cNvSpPr/>
          <p:nvPr/>
        </p:nvSpPr>
        <p:spPr>
          <a:xfrm flipH="1">
            <a:off x="5883572" y="4792175"/>
            <a:ext cx="7185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1" name="Google Shape;351;p15"/>
          <p:cNvGrpSpPr/>
          <p:nvPr/>
        </p:nvGrpSpPr>
        <p:grpSpPr>
          <a:xfrm>
            <a:off x="8489180" y="1938800"/>
            <a:ext cx="364185" cy="3142850"/>
            <a:chOff x="9110875" y="1938800"/>
            <a:chExt cx="364185" cy="3142850"/>
          </a:xfrm>
        </p:grpSpPr>
        <p:sp>
          <p:nvSpPr>
            <p:cNvPr id="352" name="Google Shape;352;p15"/>
            <p:cNvSpPr/>
            <p:nvPr/>
          </p:nvSpPr>
          <p:spPr>
            <a:xfrm>
              <a:off x="9163723" y="1938800"/>
              <a:ext cx="311336" cy="2996588"/>
            </a:xfrm>
            <a:custGeom>
              <a:rect b="b" l="l" r="r" t="t"/>
              <a:pathLst>
                <a:path extrusionOk="0" h="2996588" w="396607">
                  <a:moveTo>
                    <a:pt x="0" y="0"/>
                  </a:moveTo>
                  <a:lnTo>
                    <a:pt x="396607" y="0"/>
                  </a:lnTo>
                  <a:lnTo>
                    <a:pt x="396607" y="2996588"/>
                  </a:lnTo>
                  <a:lnTo>
                    <a:pt x="77118" y="2996588"/>
                  </a:lnTo>
                </a:path>
              </a:pathLst>
            </a:custGeom>
            <a:noFill/>
            <a:ln cap="flat" cmpd="sng" w="114300">
              <a:solidFill>
                <a:srgbClr val="005BAD"/>
              </a:solidFill>
              <a:prstDash val="solid"/>
              <a:round/>
              <a:headEnd len="sm" w="sm"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5"/>
            <p:cNvSpPr/>
            <p:nvPr/>
          </p:nvSpPr>
          <p:spPr>
            <a:xfrm flipH="1" rot="-5400000">
              <a:off x="9086125" y="4811800"/>
              <a:ext cx="294600" cy="245100"/>
            </a:xfrm>
            <a:prstGeom prst="triangle">
              <a:avLst>
                <a:gd fmla="val 50000" name="adj"/>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4" name="Google Shape;354;p15"/>
          <p:cNvSpPr/>
          <p:nvPr/>
        </p:nvSpPr>
        <p:spPr>
          <a:xfrm flipH="1" rot="10800000">
            <a:off x="5785247" y="1824050"/>
            <a:ext cx="8340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15"/>
          <p:cNvSpPr/>
          <p:nvPr/>
        </p:nvSpPr>
        <p:spPr>
          <a:xfrm flipH="1" rot="5400000">
            <a:off x="1929079" y="1989375"/>
            <a:ext cx="2237700" cy="1836600"/>
          </a:xfrm>
          <a:prstGeom prst="bentUpArrow">
            <a:avLst>
              <a:gd fmla="val 5628" name="adj1"/>
              <a:gd fmla="val 8709" name="adj2"/>
              <a:gd fmla="val 11720" name="adj3"/>
            </a:avLst>
          </a:prstGeom>
          <a:gradFill>
            <a:gsLst>
              <a:gs pos="0">
                <a:srgbClr val="DFEAFB"/>
              </a:gs>
              <a:gs pos="100000">
                <a:srgbClr val="6E9CE7"/>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シャツ, 時計 が含まれている画像&#10;&#10;自動的に生成された説明" id="356" name="Google Shape;356;p15"/>
          <p:cNvPicPr preferRelativeResize="0"/>
          <p:nvPr/>
        </p:nvPicPr>
        <p:blipFill rotWithShape="1">
          <a:blip r:embed="rId3">
            <a:alphaModFix/>
          </a:blip>
          <a:srcRect b="0" l="0" r="0" t="0"/>
          <a:stretch/>
        </p:blipFill>
        <p:spPr>
          <a:xfrm>
            <a:off x="1823590" y="2256843"/>
            <a:ext cx="1321155" cy="1387800"/>
          </a:xfrm>
          <a:prstGeom prst="rect">
            <a:avLst/>
          </a:prstGeom>
          <a:noFill/>
          <a:ln>
            <a:noFill/>
          </a:ln>
        </p:spPr>
      </p:pic>
      <p:sp>
        <p:nvSpPr>
          <p:cNvPr id="357" name="Google Shape;357;p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358" name="Google Shape;358;p15"/>
          <p:cNvPicPr preferRelativeResize="0"/>
          <p:nvPr/>
        </p:nvPicPr>
        <p:blipFill rotWithShape="1">
          <a:blip r:embed="rId4">
            <a:alphaModFix/>
          </a:blip>
          <a:srcRect b="0" l="0" r="0" t="0"/>
          <a:stretch/>
        </p:blipFill>
        <p:spPr>
          <a:xfrm>
            <a:off x="553985" y="2410296"/>
            <a:ext cx="931361" cy="1234347"/>
          </a:xfrm>
          <a:prstGeom prst="rect">
            <a:avLst/>
          </a:prstGeom>
          <a:noFill/>
          <a:ln>
            <a:noFill/>
          </a:ln>
        </p:spPr>
      </p:pic>
      <p:pic>
        <p:nvPicPr>
          <p:cNvPr id="359" name="Google Shape;359;p15"/>
          <p:cNvPicPr preferRelativeResize="0"/>
          <p:nvPr/>
        </p:nvPicPr>
        <p:blipFill rotWithShape="1">
          <a:blip r:embed="rId5">
            <a:alphaModFix/>
          </a:blip>
          <a:srcRect b="0" l="0" r="0" t="0"/>
          <a:stretch/>
        </p:blipFill>
        <p:spPr>
          <a:xfrm>
            <a:off x="6622338" y="1027651"/>
            <a:ext cx="1906702" cy="1904196"/>
          </a:xfrm>
          <a:prstGeom prst="rect">
            <a:avLst/>
          </a:prstGeom>
          <a:noFill/>
          <a:ln>
            <a:noFill/>
          </a:ln>
        </p:spPr>
      </p:pic>
      <p:sp>
        <p:nvSpPr>
          <p:cNvPr id="360" name="Google Shape;360;p15"/>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授業</a:t>
            </a:r>
            <a:endParaRPr b="1">
              <a:latin typeface="Noto Sans JP"/>
              <a:ea typeface="Noto Sans JP"/>
              <a:cs typeface="Noto Sans JP"/>
              <a:sym typeface="Noto Sans JP"/>
            </a:endParaRPr>
          </a:p>
        </p:txBody>
      </p:sp>
      <p:sp>
        <p:nvSpPr>
          <p:cNvPr id="361" name="Google Shape;361;p15"/>
          <p:cNvSpPr txBox="1"/>
          <p:nvPr/>
        </p:nvSpPr>
        <p:spPr>
          <a:xfrm>
            <a:off x="6367888" y="32360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学校など教育施設の建設や、</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机・椅子・教科書の購入に</a:t>
            </a:r>
            <a:endParaRPr>
              <a:latin typeface="Noto Sans JP"/>
              <a:ea typeface="Noto Sans JP"/>
              <a:cs typeface="Noto Sans JP"/>
              <a:sym typeface="Noto Sans JP"/>
            </a:endParaRPr>
          </a:p>
        </p:txBody>
      </p:sp>
      <p:pic>
        <p:nvPicPr>
          <p:cNvPr descr="ウィンドウ が含まれている画像&#10;&#10;自動的に生成された説明" id="362" name="Google Shape;362;p15"/>
          <p:cNvPicPr preferRelativeResize="0"/>
          <p:nvPr/>
        </p:nvPicPr>
        <p:blipFill rotWithShape="1">
          <a:blip r:embed="rId6">
            <a:alphaModFix/>
          </a:blip>
          <a:srcRect b="0" l="0" r="0" t="0"/>
          <a:stretch/>
        </p:blipFill>
        <p:spPr>
          <a:xfrm>
            <a:off x="6622338" y="3902450"/>
            <a:ext cx="1906702" cy="1906702"/>
          </a:xfrm>
          <a:prstGeom prst="rect">
            <a:avLst/>
          </a:prstGeom>
          <a:noFill/>
          <a:ln>
            <a:noFill/>
          </a:ln>
        </p:spPr>
      </p:pic>
      <p:sp>
        <p:nvSpPr>
          <p:cNvPr id="363" name="Google Shape;363;p15"/>
          <p:cNvSpPr txBox="1"/>
          <p:nvPr/>
        </p:nvSpPr>
        <p:spPr>
          <a:xfrm>
            <a:off x="7114090"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部活動</a:t>
            </a:r>
            <a:endParaRPr b="1">
              <a:latin typeface="Noto Sans JP"/>
              <a:ea typeface="Noto Sans JP"/>
              <a:cs typeface="Noto Sans JP"/>
              <a:sym typeface="Noto Sans JP"/>
            </a:endParaRPr>
          </a:p>
        </p:txBody>
      </p:sp>
      <p:sp>
        <p:nvSpPr>
          <p:cNvPr id="364" name="Google Shape;364;p15"/>
          <p:cNvSpPr txBox="1"/>
          <p:nvPr/>
        </p:nvSpPr>
        <p:spPr>
          <a:xfrm>
            <a:off x="6093750" y="6176150"/>
            <a:ext cx="29172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大会やコンクールなどが行われる</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競技場や公会堂などの施設づくりに</a:t>
            </a:r>
            <a:endParaRPr>
              <a:latin typeface="Noto Sans JP"/>
              <a:ea typeface="Noto Sans JP"/>
              <a:cs typeface="Noto Sans JP"/>
              <a:sym typeface="Noto Sans JP"/>
            </a:endParaRPr>
          </a:p>
        </p:txBody>
      </p:sp>
      <p:pic>
        <p:nvPicPr>
          <p:cNvPr descr="ロゴ が含まれている画像&#10;&#10;自動的に生成された説明" id="365" name="Google Shape;365;p15"/>
          <p:cNvPicPr preferRelativeResize="0"/>
          <p:nvPr/>
        </p:nvPicPr>
        <p:blipFill rotWithShape="1">
          <a:blip r:embed="rId7">
            <a:alphaModFix/>
          </a:blip>
          <a:srcRect b="0" l="0" r="0" t="0"/>
          <a:stretch/>
        </p:blipFill>
        <p:spPr>
          <a:xfrm>
            <a:off x="3963774" y="1026398"/>
            <a:ext cx="1906702" cy="1906702"/>
          </a:xfrm>
          <a:prstGeom prst="rect">
            <a:avLst/>
          </a:prstGeom>
          <a:noFill/>
          <a:ln>
            <a:noFill/>
          </a:ln>
        </p:spPr>
      </p:pic>
      <p:sp>
        <p:nvSpPr>
          <p:cNvPr id="366" name="Google Shape;366;p15"/>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通学</a:t>
            </a:r>
            <a:endParaRPr b="1">
              <a:latin typeface="Noto Sans JP"/>
              <a:ea typeface="Noto Sans JP"/>
              <a:cs typeface="Noto Sans JP"/>
              <a:sym typeface="Noto Sans JP"/>
            </a:endParaRPr>
          </a:p>
        </p:txBody>
      </p:sp>
      <p:sp>
        <p:nvSpPr>
          <p:cNvPr id="367" name="Google Shape;367;p15"/>
          <p:cNvSpPr txBox="1"/>
          <p:nvPr/>
        </p:nvSpPr>
        <p:spPr>
          <a:xfrm>
            <a:off x="3832399" y="32360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学校へ安全に通うための</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道路や信号などに</a:t>
            </a:r>
            <a:endParaRPr>
              <a:latin typeface="Noto Sans JP"/>
              <a:ea typeface="Noto Sans JP"/>
              <a:cs typeface="Noto Sans JP"/>
              <a:sym typeface="Noto Sans JP"/>
            </a:endParaRPr>
          </a:p>
        </p:txBody>
      </p:sp>
      <p:pic>
        <p:nvPicPr>
          <p:cNvPr descr="ロゴ が含まれている画像&#10;&#10;自動的に生成された説明" id="368" name="Google Shape;368;p15"/>
          <p:cNvPicPr preferRelativeResize="0"/>
          <p:nvPr/>
        </p:nvPicPr>
        <p:blipFill rotWithShape="1">
          <a:blip r:embed="rId8">
            <a:alphaModFix/>
          </a:blip>
          <a:srcRect b="0" l="0" r="0" t="0"/>
          <a:stretch/>
        </p:blipFill>
        <p:spPr>
          <a:xfrm>
            <a:off x="3964562" y="3960304"/>
            <a:ext cx="1905127" cy="1905127"/>
          </a:xfrm>
          <a:prstGeom prst="rect">
            <a:avLst/>
          </a:prstGeom>
          <a:noFill/>
          <a:ln>
            <a:noFill/>
          </a:ln>
        </p:spPr>
      </p:pic>
      <p:sp>
        <p:nvSpPr>
          <p:cNvPr id="369" name="Google Shape;369;p15"/>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夕食</a:t>
            </a:r>
            <a:endParaRPr b="1">
              <a:latin typeface="Noto Sans JP"/>
              <a:ea typeface="Noto Sans JP"/>
              <a:cs typeface="Noto Sans JP"/>
              <a:sym typeface="Noto Sans JP"/>
            </a:endParaRPr>
          </a:p>
        </p:txBody>
      </p:sp>
      <p:sp>
        <p:nvSpPr>
          <p:cNvPr id="370" name="Google Shape;370;p15"/>
          <p:cNvSpPr txBox="1"/>
          <p:nvPr/>
        </p:nvSpPr>
        <p:spPr>
          <a:xfrm>
            <a:off x="3832399"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安全な食品を作るための</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農業・漁業の支援に</a:t>
            </a:r>
            <a:endParaRPr>
              <a:latin typeface="Noto Sans JP"/>
              <a:ea typeface="Noto Sans JP"/>
              <a:cs typeface="Noto Sans JP"/>
              <a:sym typeface="Noto Sans JP"/>
            </a:endParaRPr>
          </a:p>
        </p:txBody>
      </p:sp>
      <p:pic>
        <p:nvPicPr>
          <p:cNvPr id="371" name="Google Shape;371;p15"/>
          <p:cNvPicPr preferRelativeResize="0"/>
          <p:nvPr/>
        </p:nvPicPr>
        <p:blipFill rotWithShape="1">
          <a:blip r:embed="rId9">
            <a:alphaModFix/>
          </a:blip>
          <a:srcRect b="0" l="0" r="0" t="0"/>
          <a:stretch/>
        </p:blipFill>
        <p:spPr>
          <a:xfrm>
            <a:off x="1252283" y="3958729"/>
            <a:ext cx="1905126" cy="1906702"/>
          </a:xfrm>
          <a:prstGeom prst="rect">
            <a:avLst/>
          </a:prstGeom>
          <a:noFill/>
          <a:ln>
            <a:noFill/>
          </a:ln>
        </p:spPr>
      </p:pic>
      <p:sp>
        <p:nvSpPr>
          <p:cNvPr id="372" name="Google Shape;372;p15"/>
          <p:cNvSpPr txBox="1"/>
          <p:nvPr/>
        </p:nvSpPr>
        <p:spPr>
          <a:xfrm>
            <a:off x="1200437" y="5874200"/>
            <a:ext cx="2008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勉強のあと就寝</a:t>
            </a:r>
            <a:endParaRPr b="1">
              <a:latin typeface="Noto Sans JP"/>
              <a:ea typeface="Noto Sans JP"/>
              <a:cs typeface="Noto Sans JP"/>
              <a:sym typeface="Noto Sans JP"/>
            </a:endParaRPr>
          </a:p>
        </p:txBody>
      </p:sp>
      <p:sp>
        <p:nvSpPr>
          <p:cNvPr id="373" name="Google Shape;373;p15"/>
          <p:cNvSpPr txBox="1"/>
          <p:nvPr/>
        </p:nvSpPr>
        <p:spPr>
          <a:xfrm>
            <a:off x="1120120"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安心な夜、日々の安全を</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守る警察や消防に</a:t>
            </a:r>
            <a:endParaRPr>
              <a:latin typeface="Noto Sans JP"/>
              <a:ea typeface="Noto Sans JP"/>
              <a:cs typeface="Noto Sans JP"/>
              <a:sym typeface="Noto Sans JP"/>
            </a:endParaRPr>
          </a:p>
        </p:txBody>
      </p:sp>
      <p:grpSp>
        <p:nvGrpSpPr>
          <p:cNvPr id="374" name="Google Shape;374;p15"/>
          <p:cNvGrpSpPr/>
          <p:nvPr/>
        </p:nvGrpSpPr>
        <p:grpSpPr>
          <a:xfrm>
            <a:off x="1824085" y="1458215"/>
            <a:ext cx="1627107" cy="821924"/>
            <a:chOff x="1824106" y="1238551"/>
            <a:chExt cx="1465466" cy="821924"/>
          </a:xfrm>
        </p:grpSpPr>
        <p:sp>
          <p:nvSpPr>
            <p:cNvPr id="375" name="Google Shape;375;p15"/>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6" name="Google Shape;376;p15"/>
            <p:cNvSpPr txBox="1"/>
            <p:nvPr/>
          </p:nvSpPr>
          <p:spPr>
            <a:xfrm>
              <a:off x="1901528" y="1288911"/>
              <a:ext cx="1353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いろんなところで</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税金が使われているんだね。</a:t>
              </a:r>
              <a:endParaRPr>
                <a:latin typeface="Noto Sans JP"/>
                <a:ea typeface="Noto Sans JP"/>
                <a:cs typeface="Noto Sans JP"/>
                <a:sym typeface="Noto Sans JP"/>
              </a:endParaRPr>
            </a:p>
          </p:txBody>
        </p:sp>
      </p:grpSp>
      <p:grpSp>
        <p:nvGrpSpPr>
          <p:cNvPr id="377" name="Google Shape;377;p15"/>
          <p:cNvGrpSpPr/>
          <p:nvPr/>
        </p:nvGrpSpPr>
        <p:grpSpPr>
          <a:xfrm>
            <a:off x="110417" y="1458215"/>
            <a:ext cx="1665465" cy="821924"/>
            <a:chOff x="235086" y="1238551"/>
            <a:chExt cx="1541700" cy="821924"/>
          </a:xfrm>
        </p:grpSpPr>
        <p:sp>
          <p:nvSpPr>
            <p:cNvPr id="378" name="Google Shape;378;p15"/>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9" name="Google Shape;379;p15"/>
            <p:cNvSpPr txBox="1"/>
            <p:nvPr/>
          </p:nvSpPr>
          <p:spPr>
            <a:xfrm>
              <a:off x="235086" y="1262881"/>
              <a:ext cx="1541700" cy="62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税金って本当に</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わたしたちの生活には</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欠かせないのね。</a:t>
              </a:r>
              <a:endParaRPr>
                <a:latin typeface="Noto Sans JP"/>
                <a:ea typeface="Noto Sans JP"/>
                <a:cs typeface="Noto Sans JP"/>
                <a:sym typeface="Noto Sans JP"/>
              </a:endParaRPr>
            </a:p>
          </p:txBody>
        </p:sp>
      </p:grpSp>
      <p:sp>
        <p:nvSpPr>
          <p:cNvPr id="380" name="Google Shape;380;p1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81" name="Google Shape;381;p15"/>
          <p:cNvSpPr txBox="1"/>
          <p:nvPr/>
        </p:nvSpPr>
        <p:spPr>
          <a:xfrm>
            <a:off x="240025" y="902875"/>
            <a:ext cx="4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わたしたちと税金の関わり</a:t>
            </a:r>
            <a:endParaRPr b="1">
              <a:latin typeface="Noto Sans JP"/>
              <a:ea typeface="Noto Sans JP"/>
              <a:cs typeface="Noto Sans JP"/>
              <a:sym typeface="Noto Sans JP"/>
            </a:endParaRPr>
          </a:p>
        </p:txBody>
      </p:sp>
      <p:sp>
        <p:nvSpPr>
          <p:cNvPr id="382" name="Google Shape;382;p15"/>
          <p:cNvSpPr/>
          <p:nvPr/>
        </p:nvSpPr>
        <p:spPr>
          <a:xfrm flipH="1">
            <a:off x="3157450" y="4796700"/>
            <a:ext cx="7743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2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2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2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2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16"/>
          <p:cNvGrpSpPr/>
          <p:nvPr/>
        </p:nvGrpSpPr>
        <p:grpSpPr>
          <a:xfrm>
            <a:off x="287921" y="6410880"/>
            <a:ext cx="8532000" cy="374400"/>
            <a:chOff x="322211" y="6410880"/>
            <a:chExt cx="8532000" cy="374400"/>
          </a:xfrm>
        </p:grpSpPr>
        <p:sp>
          <p:nvSpPr>
            <p:cNvPr id="389" name="Google Shape;389;p1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0" name="Google Shape;390;p1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91" name="Google Shape;391;p16"/>
          <p:cNvSpPr txBox="1"/>
          <p:nvPr/>
        </p:nvSpPr>
        <p:spPr>
          <a:xfrm>
            <a:off x="0" y="802000"/>
            <a:ext cx="9144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1" lang="ja-JP" sz="3600">
                <a:solidFill>
                  <a:srgbClr val="000000"/>
                </a:solidFill>
                <a:latin typeface="Noto Sans JP"/>
                <a:ea typeface="Noto Sans JP"/>
                <a:cs typeface="Noto Sans JP"/>
                <a:sym typeface="Noto Sans JP"/>
              </a:rPr>
              <a:t>納税の義務は</a:t>
            </a:r>
            <a:r>
              <a:rPr b="1" lang="ja-JP" sz="3600">
                <a:solidFill>
                  <a:srgbClr val="FF0000"/>
                </a:solidFill>
                <a:latin typeface="Noto Sans JP"/>
                <a:ea typeface="Noto Sans JP"/>
                <a:cs typeface="Noto Sans JP"/>
                <a:sym typeface="Noto Sans JP"/>
              </a:rPr>
              <a:t>憲法</a:t>
            </a:r>
            <a:r>
              <a:rPr b="1" lang="ja-JP" sz="3600">
                <a:solidFill>
                  <a:srgbClr val="000000"/>
                </a:solidFill>
                <a:latin typeface="Noto Sans JP"/>
                <a:ea typeface="Noto Sans JP"/>
                <a:cs typeface="Noto Sans JP"/>
                <a:sym typeface="Noto Sans JP"/>
              </a:rPr>
              <a:t>で定められています。</a:t>
            </a:r>
            <a:endParaRPr b="1">
              <a:latin typeface="Noto Sans JP"/>
              <a:ea typeface="Noto Sans JP"/>
              <a:cs typeface="Noto Sans JP"/>
              <a:sym typeface="Noto Sans JP"/>
            </a:endParaRPr>
          </a:p>
        </p:txBody>
      </p:sp>
      <p:sp>
        <p:nvSpPr>
          <p:cNvPr id="392" name="Google Shape;392;p16"/>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納税の義務</a:t>
            </a:r>
            <a:r>
              <a:rPr b="1" lang="ja-JP" sz="1100">
                <a:solidFill>
                  <a:schemeClr val="dk1"/>
                </a:solidFill>
                <a:latin typeface="Noto Sans JP"/>
                <a:ea typeface="Noto Sans JP"/>
                <a:cs typeface="Noto Sans JP"/>
                <a:sym typeface="Noto Sans JP"/>
              </a:rPr>
              <a:t>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https://www.nta.go.jp/taxes/kids/hatten/page14.htm</a:t>
            </a:r>
            <a:endParaRPr sz="1100">
              <a:solidFill>
                <a:schemeClr val="dk1"/>
              </a:solidFill>
              <a:latin typeface="Noto Sans JP"/>
              <a:ea typeface="Noto Sans JP"/>
              <a:cs typeface="Noto Sans JP"/>
              <a:sym typeface="Noto Sans JP"/>
            </a:endParaRPr>
          </a:p>
        </p:txBody>
      </p:sp>
      <p:sp>
        <p:nvSpPr>
          <p:cNvPr id="393" name="Google Shape;393;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394" name="Google Shape;394;p16"/>
          <p:cNvGrpSpPr/>
          <p:nvPr/>
        </p:nvGrpSpPr>
        <p:grpSpPr>
          <a:xfrm>
            <a:off x="318778" y="1635084"/>
            <a:ext cx="8506443" cy="639767"/>
            <a:chOff x="323849" y="1511737"/>
            <a:chExt cx="8506443" cy="639767"/>
          </a:xfrm>
        </p:grpSpPr>
        <p:sp>
          <p:nvSpPr>
            <p:cNvPr id="395" name="Google Shape;395;p16"/>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396" name="Google Shape;396;p16"/>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lang="ja-JP" sz="2000">
                  <a:solidFill>
                    <a:schemeClr val="lt1"/>
                  </a:solidFill>
                  <a:latin typeface="Noto Sans JP"/>
                  <a:ea typeface="Noto Sans JP"/>
                  <a:cs typeface="Noto Sans JP"/>
                  <a:sym typeface="Noto Sans JP"/>
                </a:rPr>
                <a:t>日本国憲法</a:t>
              </a:r>
              <a:endParaRPr b="1" sz="2000">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chemeClr val="lt1"/>
                </a:buClr>
                <a:buSzPts val="1800"/>
                <a:buFont typeface="Arial"/>
                <a:buNone/>
              </a:pPr>
              <a:r>
                <a:rPr b="1" i="0" lang="ja-JP" sz="1800" u="none" cap="none" strike="noStrike">
                  <a:solidFill>
                    <a:schemeClr val="lt1"/>
                  </a:solidFill>
                  <a:latin typeface="Noto Sans JP"/>
                  <a:ea typeface="Noto Sans JP"/>
                  <a:cs typeface="Noto Sans JP"/>
                  <a:sym typeface="Noto Sans JP"/>
                </a:rPr>
                <a:t>第</a:t>
              </a:r>
              <a:r>
                <a:rPr b="1" lang="ja-JP" sz="1800">
                  <a:solidFill>
                    <a:schemeClr val="lt1"/>
                  </a:solidFill>
                  <a:latin typeface="Noto Sans JP"/>
                  <a:ea typeface="Noto Sans JP"/>
                  <a:cs typeface="Noto Sans JP"/>
                  <a:sym typeface="Noto Sans JP"/>
                </a:rPr>
                <a:t>30</a:t>
              </a:r>
              <a:r>
                <a:rPr b="1" i="0" lang="ja-JP" sz="1800" u="none" cap="none" strike="noStrike">
                  <a:solidFill>
                    <a:schemeClr val="lt1"/>
                  </a:solidFill>
                  <a:latin typeface="Noto Sans JP"/>
                  <a:ea typeface="Noto Sans JP"/>
                  <a:cs typeface="Noto Sans JP"/>
                  <a:sym typeface="Noto Sans JP"/>
                </a:rPr>
                <a:t>条</a:t>
              </a:r>
              <a:endParaRPr b="1" i="0" sz="2000" u="none" cap="none" strike="noStrike">
                <a:solidFill>
                  <a:schemeClr val="lt1"/>
                </a:solidFill>
                <a:latin typeface="Noto Sans JP"/>
                <a:ea typeface="Noto Sans JP"/>
                <a:cs typeface="Noto Sans JP"/>
                <a:sym typeface="Noto Sans JP"/>
              </a:endParaRPr>
            </a:p>
          </p:txBody>
        </p:sp>
      </p:grpSp>
      <p:sp>
        <p:nvSpPr>
          <p:cNvPr id="397" name="Google Shape;397;p16"/>
          <p:cNvSpPr/>
          <p:nvPr/>
        </p:nvSpPr>
        <p:spPr>
          <a:xfrm>
            <a:off x="2409825" y="1735275"/>
            <a:ext cx="6491700" cy="400200"/>
          </a:xfrm>
          <a:prstGeom prst="rect">
            <a:avLst/>
          </a:prstGeom>
          <a:noFill/>
          <a:ln>
            <a:noFill/>
          </a:ln>
        </p:spPr>
        <p:txBody>
          <a:bodyPr anchorCtr="0" anchor="t" bIns="45700" lIns="54000" spcFirstLastPara="1" rIns="54000" wrap="square" tIns="45700">
            <a:noAutofit/>
          </a:bodyPr>
          <a:lstStyle/>
          <a:p>
            <a:pPr indent="0" lvl="0" marL="0" marR="0" rtl="0" algn="ctr">
              <a:spcBef>
                <a:spcPts val="0"/>
              </a:spcBef>
              <a:spcAft>
                <a:spcPts val="0"/>
              </a:spcAft>
              <a:buNone/>
            </a:pPr>
            <a:r>
              <a:rPr lang="ja-JP" sz="2000">
                <a:solidFill>
                  <a:srgbClr val="005BAD"/>
                </a:solidFill>
                <a:latin typeface="Noto Sans JP"/>
                <a:ea typeface="Noto Sans JP"/>
                <a:cs typeface="Noto Sans JP"/>
                <a:sym typeface="Noto Sans JP"/>
              </a:rPr>
              <a:t>国民は</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法律の定めるところにより</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納税の義務を負ふ</a:t>
            </a:r>
            <a:r>
              <a:rPr lang="ja-JP" sz="2000">
                <a:solidFill>
                  <a:srgbClr val="005BAD"/>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398" name="Google Shape;398;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grpSp>
        <p:nvGrpSpPr>
          <p:cNvPr id="399" name="Google Shape;399;p16"/>
          <p:cNvGrpSpPr/>
          <p:nvPr/>
        </p:nvGrpSpPr>
        <p:grpSpPr>
          <a:xfrm>
            <a:off x="-29057" y="6108718"/>
            <a:ext cx="832606" cy="749280"/>
            <a:chOff x="-35154" y="5996310"/>
            <a:chExt cx="945432" cy="850815"/>
          </a:xfrm>
        </p:grpSpPr>
        <p:sp>
          <p:nvSpPr>
            <p:cNvPr id="400" name="Google Shape;400;p16"/>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1" name="Google Shape;401;p1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1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403" name="Google Shape;403;p16"/>
          <p:cNvPicPr preferRelativeResize="0"/>
          <p:nvPr/>
        </p:nvPicPr>
        <p:blipFill rotWithShape="1">
          <a:blip r:embed="rId4">
            <a:alphaModFix/>
          </a:blip>
          <a:srcRect b="0" l="0" r="0" t="-1354"/>
          <a:stretch/>
        </p:blipFill>
        <p:spPr>
          <a:xfrm>
            <a:off x="7002898" y="2775775"/>
            <a:ext cx="1522642" cy="1652220"/>
          </a:xfrm>
          <a:prstGeom prst="rect">
            <a:avLst/>
          </a:prstGeom>
          <a:noFill/>
          <a:ln>
            <a:noFill/>
          </a:ln>
        </p:spPr>
      </p:pic>
      <p:sp>
        <p:nvSpPr>
          <p:cNvPr id="404" name="Google Shape;404;p16"/>
          <p:cNvSpPr/>
          <p:nvPr/>
        </p:nvSpPr>
        <p:spPr>
          <a:xfrm>
            <a:off x="2842625" y="5445575"/>
            <a:ext cx="63015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800">
                <a:solidFill>
                  <a:srgbClr val="005BAD"/>
                </a:solidFill>
                <a:latin typeface="Noto Sans JP"/>
                <a:ea typeface="Noto Sans JP"/>
                <a:cs typeface="Noto Sans JP"/>
                <a:sym typeface="Noto Sans JP"/>
              </a:rPr>
              <a:t>⇒ワークに取り組んで考えてみよう！</a:t>
            </a:r>
            <a:endParaRPr b="1">
              <a:latin typeface="Noto Sans JP"/>
              <a:ea typeface="Noto Sans JP"/>
              <a:cs typeface="Noto Sans JP"/>
              <a:sym typeface="Noto Sans JP"/>
            </a:endParaRPr>
          </a:p>
        </p:txBody>
      </p:sp>
      <p:pic>
        <p:nvPicPr>
          <p:cNvPr descr="挿絵 が含まれている画像&#10;&#10;自動的に生成された説明" id="405" name="Google Shape;405;p16"/>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406" name="Google Shape;406;p16"/>
          <p:cNvGrpSpPr/>
          <p:nvPr/>
        </p:nvGrpSpPr>
        <p:grpSpPr>
          <a:xfrm>
            <a:off x="818081" y="2655421"/>
            <a:ext cx="6052981" cy="1423960"/>
            <a:chOff x="818081" y="2552178"/>
            <a:chExt cx="6052981" cy="1423960"/>
          </a:xfrm>
        </p:grpSpPr>
        <p:sp>
          <p:nvSpPr>
            <p:cNvPr id="407" name="Google Shape;407;p16"/>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dk1"/>
                  </a:solidFill>
                  <a:latin typeface="Noto Sans JP"/>
                  <a:ea typeface="Noto Sans JP"/>
                  <a:cs typeface="Noto Sans JP"/>
                  <a:sym typeface="Noto Sans JP"/>
                </a:rPr>
                <a:t>納税の義務を果たしてもらうためには、</a:t>
              </a:r>
              <a:endParaRPr sz="2400">
                <a:solidFill>
                  <a:schemeClr val="dk1"/>
                </a:solidFill>
                <a:latin typeface="Noto Sans JP"/>
                <a:ea typeface="Noto Sans JP"/>
                <a:cs typeface="Noto Sans JP"/>
                <a:sym typeface="Noto Sans JP"/>
              </a:endParaRPr>
            </a:p>
            <a:p>
              <a:pPr indent="0" lvl="0" marL="0" marR="0" rtl="0" algn="ctr">
                <a:spcBef>
                  <a:spcPts val="500"/>
                </a:spcBef>
                <a:spcAft>
                  <a:spcPts val="0"/>
                </a:spcAft>
                <a:buNone/>
              </a:pPr>
              <a:r>
                <a:rPr lang="ja-JP" sz="2400">
                  <a:solidFill>
                    <a:schemeClr val="dk1"/>
                  </a:solidFill>
                  <a:latin typeface="Noto Sans JP"/>
                  <a:ea typeface="Noto Sans JP"/>
                  <a:cs typeface="Noto Sans JP"/>
                  <a:sym typeface="Noto Sans JP"/>
                </a:rPr>
                <a:t>国民の</a:t>
              </a:r>
              <a:r>
                <a:rPr b="1" lang="ja-JP" sz="2800">
                  <a:solidFill>
                    <a:srgbClr val="005BAD"/>
                  </a:solidFill>
                  <a:latin typeface="Noto Sans JP"/>
                  <a:ea typeface="Noto Sans JP"/>
                  <a:cs typeface="Noto Sans JP"/>
                  <a:sym typeface="Noto Sans JP"/>
                </a:rPr>
                <a:t>公平感（納得感）</a:t>
              </a:r>
              <a:r>
                <a:rPr lang="ja-JP" sz="2400">
                  <a:solidFill>
                    <a:schemeClr val="dk1"/>
                  </a:solidFill>
                  <a:latin typeface="Noto Sans JP"/>
                  <a:ea typeface="Noto Sans JP"/>
                  <a:cs typeface="Noto Sans JP"/>
                  <a:sym typeface="Noto Sans JP"/>
                </a:rPr>
                <a:t>が必要です。</a:t>
              </a:r>
              <a:endParaRPr>
                <a:latin typeface="Noto Sans JP"/>
                <a:ea typeface="Noto Sans JP"/>
                <a:cs typeface="Noto Sans JP"/>
                <a:sym typeface="Noto Sans JP"/>
              </a:endParaRPr>
            </a:p>
          </p:txBody>
        </p:sp>
        <p:sp>
          <p:nvSpPr>
            <p:cNvPr id="408" name="Google Shape;408;p16"/>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409" name="Google Shape;409;p16"/>
          <p:cNvGrpSpPr/>
          <p:nvPr/>
        </p:nvGrpSpPr>
        <p:grpSpPr>
          <a:xfrm>
            <a:off x="2842617" y="4519039"/>
            <a:ext cx="4676479" cy="851784"/>
            <a:chOff x="2575220" y="4314812"/>
            <a:chExt cx="4676479" cy="851784"/>
          </a:xfrm>
        </p:grpSpPr>
        <p:sp>
          <p:nvSpPr>
            <p:cNvPr id="410" name="Google Shape;410;p16"/>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400">
                  <a:solidFill>
                    <a:schemeClr val="dk1"/>
                  </a:solidFill>
                  <a:latin typeface="Noto Sans JP"/>
                  <a:ea typeface="Noto Sans JP"/>
                  <a:cs typeface="Noto Sans JP"/>
                  <a:sym typeface="Noto Sans JP"/>
                </a:rPr>
                <a:t>公平感とは？？</a:t>
              </a:r>
              <a:endParaRPr b="1" sz="2400">
                <a:solidFill>
                  <a:schemeClr val="dk1"/>
                </a:solidFill>
                <a:latin typeface="Noto Sans JP"/>
                <a:ea typeface="Noto Sans JP"/>
                <a:cs typeface="Noto Sans JP"/>
                <a:sym typeface="Noto Sans JP"/>
              </a:endParaRPr>
            </a:p>
          </p:txBody>
        </p:sp>
        <p:sp>
          <p:nvSpPr>
            <p:cNvPr id="411" name="Google Shape;411;p16"/>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8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600"/>
                                        <p:tgtEl>
                                          <p:spTgt spid="40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75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600"/>
                                        <p:tgtEl>
                                          <p:spTgt spid="405"/>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