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1"/>
  </p:notesMasterIdLst>
  <p:handoutMasterIdLst>
    <p:handoutMasterId r:id="rId22"/>
  </p:handoutMasterIdLst>
  <p:sldIdLst>
    <p:sldId id="356" r:id="rId5"/>
    <p:sldId id="258" r:id="rId6"/>
    <p:sldId id="354" r:id="rId7"/>
    <p:sldId id="365" r:id="rId8"/>
    <p:sldId id="350" r:id="rId9"/>
    <p:sldId id="353" r:id="rId10"/>
    <p:sldId id="344" r:id="rId11"/>
    <p:sldId id="361" r:id="rId12"/>
    <p:sldId id="358" r:id="rId13"/>
    <p:sldId id="341" r:id="rId14"/>
    <p:sldId id="352" r:id="rId15"/>
    <p:sldId id="359" r:id="rId16"/>
    <p:sldId id="363" r:id="rId17"/>
    <p:sldId id="284" r:id="rId18"/>
    <p:sldId id="362" r:id="rId19"/>
    <p:sldId id="336" r:id="rId20"/>
  </p:sldIdLst>
  <p:sldSz cx="9144000" cy="6858000" type="screen4x3"/>
  <p:notesSz cx="6797675" cy="9926638"/>
  <p:embeddedFontLst>
    <p:embeddedFont>
      <p:font typeface="BIZ UDPゴシック" panose="020B0400000000000000" pitchFamily="50" charset="-128"/>
      <p:regular r:id="rId23"/>
      <p:bold r:id="rId24"/>
    </p:embeddedFont>
    <p:embeddedFont>
      <p:font typeface="HGPｺﾞｼｯｸE" panose="020B0900000000000000" pitchFamily="50" charset="-128"/>
      <p:regular r:id="rId25"/>
    </p:embeddedFont>
    <p:embeddedFont>
      <p:font typeface="HGPｺﾞｼｯｸM" panose="020B0600000000000000" pitchFamily="50" charset="-128"/>
      <p:regular r:id="rId26"/>
    </p:embeddedFont>
    <p:embeddedFont>
      <p:font typeface="HGP創英角ｺﾞｼｯｸUB" panose="020B0900000000000000" pitchFamily="50" charset="-128"/>
      <p:regular r:id="rId27"/>
    </p:embeddedFont>
    <p:embeddedFont>
      <p:font typeface="HG丸ｺﾞｼｯｸM-PRO" panose="020F0600000000000000" pitchFamily="50" charset="-128"/>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6A0"/>
    <a:srgbClr val="FAF6A4"/>
    <a:srgbClr val="FBF8B7"/>
    <a:srgbClr val="F7F05F"/>
    <a:srgbClr val="F9F487"/>
    <a:srgbClr val="F8F888"/>
    <a:srgbClr val="FCFF81"/>
    <a:srgbClr val="FCFF93"/>
    <a:srgbClr val="FDFFAB"/>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55094" autoAdjust="0"/>
  </p:normalViewPr>
  <p:slideViewPr>
    <p:cSldViewPr snapToGrid="0">
      <p:cViewPr varScale="1">
        <p:scale>
          <a:sx n="41" d="100"/>
          <a:sy n="41" d="100"/>
        </p:scale>
        <p:origin x="1832" y="20"/>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金田 小和(KANEDA Koto)" userId="225d142b-faec-4777-a805-7979cb76d560" providerId="ADAL" clId="{EFBBE672-CAAB-4636-8943-2EC96AAEE058}"/>
    <pc:docChg chg="mod">
      <pc:chgData name="金田 小和(KANEDA Koto)" userId="225d142b-faec-4777-a805-7979cb76d560" providerId="ADAL" clId="{EFBBE672-CAAB-4636-8943-2EC96AAEE058}" dt="2026-06-09T05:39:50.925"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00B0F0"/>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chemeClr val="bg1">
                  <a:lumMod val="75000"/>
                </a:schemeClr>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FF0000"/>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7.6</c:v>
                </c:pt>
                <c:pt idx="2">
                  <c:v>24.9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そのほか</c:v>
                      </c:pt>
                      <c:pt idx="2">
                        <c:v>公債</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FF99FF"/>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6AE2F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FFC000"/>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chemeClr val="bg1">
                  <a:lumMod val="75000"/>
                </a:schemeClr>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0000"/>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chemeClr val="accent1">
                  <a:lumMod val="60000"/>
                </a:schemeClr>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16.399999999999999</c:v>
                </c:pt>
                <c:pt idx="2">
                  <c:v>5.3</c:v>
                </c:pt>
                <c:pt idx="3">
                  <c:v>4.9000000000000004</c:v>
                </c:pt>
                <c:pt idx="4">
                  <c:v>15.7</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都道府県や市区町村の財政をおぎなうために（地方交付税交付金等）</c:v>
                      </c:pt>
                      <c:pt idx="2">
                        <c:v>道路や住宅などの 整備のために（公共事業）</c:v>
                      </c:pt>
                      <c:pt idx="3">
                        <c:v>教育や科学技術をさかんにするために（文教及び科学振興）</c:v>
                      </c:pt>
                      <c:pt idx="4">
                        <c:v>そのほか（防衛関係費・その他）</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explosion val="1"/>
          <c:dPt>
            <c:idx val="0"/>
            <c:bubble3D val="0"/>
            <c:spPr>
              <a:solidFill>
                <a:srgbClr val="FF99FF"/>
              </a:solidFill>
              <a:ln w="6350">
                <a:solidFill>
                  <a:schemeClr val="bg1"/>
                </a:solidFill>
              </a:ln>
              <a:effectLst/>
            </c:spPr>
            <c:extLst>
              <c:ext xmlns:c16="http://schemas.microsoft.com/office/drawing/2014/chart" uri="{C3380CC4-5D6E-409C-BE32-E72D297353CC}">
                <c16:uniqueId val="{00000001-505B-4BB0-B601-BFE11FDBE408}"/>
              </c:ext>
            </c:extLst>
          </c:dPt>
          <c:dPt>
            <c:idx val="1"/>
            <c:bubble3D val="0"/>
            <c:spPr>
              <a:solidFill>
                <a:srgbClr val="0070C0"/>
              </a:solidFill>
              <a:ln w="6350">
                <a:solidFill>
                  <a:schemeClr val="bg1"/>
                </a:solidFill>
              </a:ln>
              <a:effectLst/>
            </c:spPr>
            <c:extLst>
              <c:ext xmlns:c16="http://schemas.microsoft.com/office/drawing/2014/chart" uri="{C3380CC4-5D6E-409C-BE32-E72D297353CC}">
                <c16:uniqueId val="{00000003-505B-4BB0-B601-BFE11FDBE408}"/>
              </c:ext>
            </c:extLst>
          </c:dPt>
          <c:dPt>
            <c:idx val="2"/>
            <c:bubble3D val="0"/>
            <c:spPr>
              <a:solidFill>
                <a:schemeClr val="accent2">
                  <a:lumMod val="40000"/>
                  <a:lumOff val="60000"/>
                </a:schemeClr>
              </a:solidFill>
              <a:ln w="6350">
                <a:solidFill>
                  <a:schemeClr val="bg1"/>
                </a:solidFill>
              </a:ln>
              <a:effectLst/>
            </c:spPr>
            <c:extLst>
              <c:ext xmlns:c16="http://schemas.microsoft.com/office/drawing/2014/chart" uri="{C3380CC4-5D6E-409C-BE32-E72D297353CC}">
                <c16:uniqueId val="{00000005-505B-4BB0-B601-BFE11FDBE408}"/>
              </c:ext>
            </c:extLst>
          </c:dPt>
          <c:dPt>
            <c:idx val="3"/>
            <c:bubble3D val="0"/>
            <c:spPr>
              <a:solidFill>
                <a:schemeClr val="bg1">
                  <a:lumMod val="75000"/>
                </a:schemeClr>
              </a:solidFill>
              <a:ln w="6350">
                <a:solidFill>
                  <a:schemeClr val="bg1"/>
                </a:solidFill>
              </a:ln>
              <a:effectLst/>
            </c:spPr>
            <c:extLst>
              <c:ext xmlns:c16="http://schemas.microsoft.com/office/drawing/2014/chart" uri="{C3380CC4-5D6E-409C-BE32-E72D297353CC}">
                <c16:uniqueId val="{00000007-505B-4BB0-B601-BFE11FDBE408}"/>
              </c:ext>
            </c:extLst>
          </c:dPt>
          <c:dPt>
            <c:idx val="4"/>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09-505B-4BB0-B601-BFE11FDBE408}"/>
              </c:ext>
            </c:extLst>
          </c:dPt>
          <c:dPt>
            <c:idx val="5"/>
            <c:bubble3D val="0"/>
            <c:spPr>
              <a:solidFill>
                <a:schemeClr val="accent6"/>
              </a:solidFill>
              <a:ln w="6350">
                <a:solidFill>
                  <a:schemeClr val="bg1"/>
                </a:solidFill>
              </a:ln>
              <a:effectLst/>
            </c:spPr>
            <c:extLst>
              <c:ext xmlns:c16="http://schemas.microsoft.com/office/drawing/2014/chart" uri="{C3380CC4-5D6E-409C-BE32-E72D297353CC}">
                <c16:uniqueId val="{0000000B-505B-4BB0-B601-BFE11FDBE408}"/>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505B-4BB0-B601-BFE11FDBE40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505B-4BB0-B601-BFE11FDBE408}"/>
              </c:ext>
            </c:extLst>
          </c:dPt>
          <c:val>
            <c:numRef>
              <c:f>Sheet1!$B$2:$B$6</c:f>
              <c:numCache>
                <c:formatCode>General</c:formatCode>
                <c:ptCount val="5"/>
                <c:pt idx="0">
                  <c:v>61.7</c:v>
                </c:pt>
                <c:pt idx="3">
                  <c:v>6.4</c:v>
                </c:pt>
                <c:pt idx="4">
                  <c:v>31.9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県税など</c:v>
                      </c:pt>
                      <c:pt idx="1">
                        <c:v>地方交付税</c:v>
                      </c:pt>
                      <c:pt idx="2">
                        <c:v>そのた</c:v>
                      </c:pt>
                      <c:pt idx="3">
                        <c:v>県の借金</c:v>
                      </c:pt>
                      <c:pt idx="4">
                        <c:v>国から入るお金</c:v>
                      </c:pt>
                    </c:strCache>
                  </c:strRef>
                </c15:cat>
              </c15:filteredCategoryTitle>
            </c:ext>
            <c:ext xmlns:c16="http://schemas.microsoft.com/office/drawing/2014/chart" uri="{C3380CC4-5D6E-409C-BE32-E72D297353CC}">
              <c16:uniqueId val="{00000010-505B-4BB0-B601-BFE11FDBE4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01-CF95-420F-9036-C810778B30EA}"/>
              </c:ext>
            </c:extLst>
          </c:dPt>
          <c:dPt>
            <c:idx val="1"/>
            <c:bubble3D val="0"/>
            <c:spPr>
              <a:solidFill>
                <a:srgbClr val="00B0F0"/>
              </a:solidFill>
              <a:ln w="6350">
                <a:solidFill>
                  <a:schemeClr val="bg1"/>
                </a:solidFill>
              </a:ln>
              <a:effectLst/>
            </c:spPr>
            <c:extLst>
              <c:ext xmlns:c16="http://schemas.microsoft.com/office/drawing/2014/chart" uri="{C3380CC4-5D6E-409C-BE32-E72D297353CC}">
                <c16:uniqueId val="{00000003-CF95-420F-9036-C810778B30EA}"/>
              </c:ext>
            </c:extLst>
          </c:dPt>
          <c:dPt>
            <c:idx val="2"/>
            <c:bubble3D val="0"/>
            <c:spPr>
              <a:solidFill>
                <a:srgbClr val="FF99FF"/>
              </a:solidFill>
              <a:ln w="6350">
                <a:solidFill>
                  <a:schemeClr val="bg1"/>
                </a:solidFill>
              </a:ln>
              <a:effectLst/>
            </c:spPr>
            <c:extLst>
              <c:ext xmlns:c16="http://schemas.microsoft.com/office/drawing/2014/chart" uri="{C3380CC4-5D6E-409C-BE32-E72D297353CC}">
                <c16:uniqueId val="{00000005-CF95-420F-9036-C810778B30EA}"/>
              </c:ext>
            </c:extLst>
          </c:dPt>
          <c:dPt>
            <c:idx val="3"/>
            <c:bubble3D val="0"/>
            <c:spPr>
              <a:solidFill>
                <a:srgbClr val="FFFF00"/>
              </a:solidFill>
              <a:ln w="6350">
                <a:solidFill>
                  <a:schemeClr val="bg1"/>
                </a:solidFill>
              </a:ln>
              <a:effectLst/>
            </c:spPr>
            <c:extLst>
              <c:ext xmlns:c16="http://schemas.microsoft.com/office/drawing/2014/chart" uri="{C3380CC4-5D6E-409C-BE32-E72D297353CC}">
                <c16:uniqueId val="{00000007-CF95-420F-9036-C810778B30EA}"/>
              </c:ext>
            </c:extLst>
          </c:dPt>
          <c:dPt>
            <c:idx val="4"/>
            <c:bubble3D val="0"/>
            <c:spPr>
              <a:solidFill>
                <a:schemeClr val="accent2">
                  <a:lumMod val="40000"/>
                  <a:lumOff val="60000"/>
                </a:schemeClr>
              </a:solidFill>
              <a:ln w="6350">
                <a:solidFill>
                  <a:schemeClr val="bg1"/>
                </a:solidFill>
              </a:ln>
              <a:effectLst/>
            </c:spPr>
            <c:extLst>
              <c:ext xmlns:c16="http://schemas.microsoft.com/office/drawing/2014/chart" uri="{C3380CC4-5D6E-409C-BE32-E72D297353CC}">
                <c16:uniqueId val="{00000009-CF95-420F-9036-C810778B30EA}"/>
              </c:ext>
            </c:extLst>
          </c:dPt>
          <c:dPt>
            <c:idx val="5"/>
            <c:bubble3D val="0"/>
            <c:spPr>
              <a:solidFill>
                <a:schemeClr val="tx2">
                  <a:lumMod val="50000"/>
                  <a:lumOff val="50000"/>
                </a:schemeClr>
              </a:solidFill>
              <a:ln w="6350">
                <a:solidFill>
                  <a:schemeClr val="bg1"/>
                </a:solidFill>
              </a:ln>
              <a:effectLst/>
            </c:spPr>
            <c:extLst>
              <c:ext xmlns:c16="http://schemas.microsoft.com/office/drawing/2014/chart" uri="{C3380CC4-5D6E-409C-BE32-E72D297353CC}">
                <c16:uniqueId val="{0000000B-CF95-420F-9036-C810778B30EA}"/>
              </c:ext>
            </c:extLst>
          </c:dPt>
          <c:dPt>
            <c:idx val="6"/>
            <c:bubble3D val="0"/>
            <c:spPr>
              <a:solidFill>
                <a:srgbClr val="FF0000"/>
              </a:solidFill>
              <a:ln w="6350">
                <a:solidFill>
                  <a:schemeClr val="bg1"/>
                </a:solidFill>
              </a:ln>
              <a:effectLst/>
            </c:spPr>
            <c:extLst>
              <c:ext xmlns:c16="http://schemas.microsoft.com/office/drawing/2014/chart" uri="{C3380CC4-5D6E-409C-BE32-E72D297353CC}">
                <c16:uniqueId val="{0000000D-CF95-420F-9036-C810778B30EA}"/>
              </c:ext>
            </c:extLst>
          </c:dPt>
          <c:dPt>
            <c:idx val="7"/>
            <c:bubble3D val="0"/>
            <c:spPr>
              <a:solidFill>
                <a:schemeClr val="bg1">
                  <a:lumMod val="75000"/>
                </a:schemeClr>
              </a:solidFill>
              <a:ln w="6350">
                <a:solidFill>
                  <a:schemeClr val="bg1"/>
                </a:solidFill>
              </a:ln>
              <a:effectLst/>
            </c:spPr>
            <c:extLst>
              <c:ext xmlns:c16="http://schemas.microsoft.com/office/drawing/2014/chart" uri="{C3380CC4-5D6E-409C-BE32-E72D297353CC}">
                <c16:uniqueId val="{0000000F-CF95-420F-9036-C810778B30EA}"/>
              </c:ext>
            </c:extLst>
          </c:dPt>
          <c:val>
            <c:numRef>
              <c:f>Sheet1!$B$2:$B$9</c:f>
              <c:numCache>
                <c:formatCode>General</c:formatCode>
                <c:ptCount val="8"/>
                <c:pt idx="0">
                  <c:v>20.399999999999999</c:v>
                </c:pt>
                <c:pt idx="1">
                  <c:v>14</c:v>
                </c:pt>
                <c:pt idx="2">
                  <c:v>12.6</c:v>
                </c:pt>
                <c:pt idx="3">
                  <c:v>8.3000000000000007</c:v>
                </c:pt>
                <c:pt idx="4">
                  <c:v>7.3</c:v>
                </c:pt>
                <c:pt idx="5">
                  <c:v>5.2</c:v>
                </c:pt>
                <c:pt idx="6">
                  <c:v>10.8</c:v>
                </c:pt>
                <c:pt idx="7">
                  <c:v>21.4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教育や科学技術をさかんにするために</c:v>
                      </c:pt>
                      <c:pt idx="1">
                        <c:v>商工業の発展のために</c:v>
                      </c:pt>
                      <c:pt idx="2">
                        <c:v>福祉や医療の充実などのため</c:v>
                      </c:pt>
                      <c:pt idx="3">
                        <c:v>道路・河川・住宅の充実のため</c:v>
                      </c:pt>
                      <c:pt idx="4">
                        <c:v>健康で快適な生活や環境を作るために</c:v>
                      </c:pt>
                      <c:pt idx="5">
                        <c:v>生活を守るために</c:v>
                      </c:pt>
                      <c:pt idx="6">
                        <c:v>県の借金を返したりするため</c:v>
                      </c:pt>
                      <c:pt idx="7">
                        <c:v>そのほか</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45660" cy="498056"/>
          </a:xfrm>
          <a:prstGeom prst="rect">
            <a:avLst/>
          </a:prstGeom>
        </p:spPr>
        <p:txBody>
          <a:bodyPr vert="horz" lIns="92099" tIns="46049" rIns="92099" bIns="46049"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0442" y="0"/>
            <a:ext cx="2945660" cy="498056"/>
          </a:xfrm>
          <a:prstGeom prst="rect">
            <a:avLst/>
          </a:prstGeom>
        </p:spPr>
        <p:txBody>
          <a:bodyPr vert="horz" lIns="92099" tIns="46049" rIns="92099" bIns="46049" rtlCol="0"/>
          <a:lstStyle>
            <a:lvl1pPr algn="r">
              <a:defRPr sz="1200"/>
            </a:lvl1pPr>
          </a:lstStyle>
          <a:p>
            <a:fld id="{2485A8FA-5CC2-40B4-90FF-50E52AF9D939}" type="datetimeFigureOut">
              <a:rPr kumimoji="1" lang="ja-JP" altLang="en-US" smtClean="0"/>
              <a:t>2026/6/9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428584"/>
            <a:ext cx="2945660" cy="498055"/>
          </a:xfrm>
          <a:prstGeom prst="rect">
            <a:avLst/>
          </a:prstGeom>
        </p:spPr>
        <p:txBody>
          <a:bodyPr vert="horz" lIns="92099" tIns="46049" rIns="92099" bIns="46049"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0442" y="9428584"/>
            <a:ext cx="2945660" cy="498055"/>
          </a:xfrm>
          <a:prstGeom prst="rect">
            <a:avLst/>
          </a:prstGeom>
        </p:spPr>
        <p:txBody>
          <a:bodyPr vert="horz" lIns="92099" tIns="46049" rIns="92099" bIns="46049"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99" tIns="46049" rIns="92099"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099" tIns="46049" rIns="92099" bIns="46049" rtlCol="0"/>
          <a:lstStyle>
            <a:lvl1pPr algn="r">
              <a:defRPr sz="1200"/>
            </a:lvl1pPr>
          </a:lstStyle>
          <a:p>
            <a:fld id="{8C1590E8-BF0F-4D58-AE9F-87B6FEB1C323}" type="datetimeFigureOut">
              <a:rPr kumimoji="1" lang="ja-JP" altLang="en-US" smtClean="0"/>
              <a:t>2026/6/9</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99" tIns="46049" rIns="92099" bIns="46049"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99" tIns="46049" rIns="92099"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099" tIns="46049" rIns="92099"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099" tIns="46049" rIns="92099" bIns="46049"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HG丸ｺﾞｼｯｸM-PRO" panose="020F0600000000000000" pitchFamily="50" charset="-128"/>
                <a:ea typeface="HG丸ｺﾞｼｯｸM-PRO" panose="020F0600000000000000" pitchFamily="50" charset="-128"/>
                <a:cs typeface="+mn-cs"/>
              </a:rPr>
              <a:t>導入・自己紹介</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INDEX1</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：所要時間</a:t>
            </a:r>
            <a:r>
              <a:rPr lang="ja-JP" altLang="en-US"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a:t>
            </a:r>
            <a:endParaRPr lang="en-US" altLang="ja-JP" sz="1200" b="0" kern="0" spc="0" dirty="0">
              <a:solidFill>
                <a:srgbClr val="2F549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fontAlgn="t"/>
            <a:r>
              <a:rPr lang="ja-JP" altLang="en-US" dirty="0">
                <a:latin typeface="HG丸ｺﾞｼｯｸM-PRO" panose="020F0600000000000000" pitchFamily="50" charset="-128"/>
                <a:ea typeface="HG丸ｺﾞｼｯｸM-PRO" panose="020F0600000000000000" pitchFamily="50" charset="-128"/>
              </a:rPr>
              <a:t>皆さん、こんにちは。</a:t>
            </a:r>
          </a:p>
          <a:p>
            <a:pPr fontAlgn="t"/>
            <a:r>
              <a:rPr lang="ja-JP" altLang="en-US" dirty="0">
                <a:latin typeface="HG丸ｺﾞｼｯｸM-PRO" panose="020F0600000000000000" pitchFamily="50" charset="-128"/>
                <a:ea typeface="HG丸ｺﾞｼｯｸM-PRO" panose="020F0600000000000000" pitchFamily="50" charset="-128"/>
              </a:rPr>
              <a:t>　●●（所属団体名）の●●と申します。よろしくお願いします。</a:t>
            </a:r>
          </a:p>
          <a:p>
            <a:pPr fontAlgn="t"/>
            <a:r>
              <a:rPr lang="ja-JP" altLang="en-US" dirty="0">
                <a:latin typeface="HG丸ｺﾞｼｯｸM-PRO" panose="020F0600000000000000" pitchFamily="50" charset="-128"/>
                <a:ea typeface="HG丸ｺﾞｼｯｸM-PRO" panose="020F0600000000000000" pitchFamily="50" charset="-128"/>
              </a:rPr>
              <a:t>　　</a:t>
            </a:r>
          </a:p>
          <a:p>
            <a:pPr fontAlgn="t"/>
            <a:r>
              <a:rPr lang="ja-JP" altLang="en-US" dirty="0">
                <a:latin typeface="HG丸ｺﾞｼｯｸM-PRO" panose="020F0600000000000000" pitchFamily="50" charset="-128"/>
                <a:ea typeface="HG丸ｺﾞｼｯｸM-PRO" panose="020F0600000000000000" pitchFamily="50" charset="-128"/>
              </a:rPr>
              <a:t>　今日は、みなさんと一緒に「税金」の種類や仕組み、使いみちについて勉強したいと思います。</a:t>
            </a:r>
          </a:p>
          <a:p>
            <a:pPr fontAlgn="t"/>
            <a:r>
              <a:rPr lang="ja-JP" altLang="en-US" dirty="0">
                <a:latin typeface="HG丸ｺﾞｼｯｸM-PRO" panose="020F0600000000000000" pitchFamily="50" charset="-128"/>
                <a:ea typeface="HG丸ｺﾞｼｯｸM-PRO" panose="020F0600000000000000" pitchFamily="50" charset="-128"/>
              </a:rPr>
              <a:t>　私たちの暮らしに、どう税金が関わっているのか、どうして税金が必要なのか、どう使っていくのがよいのか、皆さんと一緒に考えていきたいと思います。</a:t>
            </a:r>
          </a:p>
          <a:p>
            <a:pPr fontAlgn="t"/>
            <a:endParaRPr lang="ja-JP" altLang="en-US" dirty="0">
              <a:latin typeface="HG丸ｺﾞｼｯｸM-PRO" panose="020F0600000000000000" pitchFamily="50" charset="-128"/>
              <a:ea typeface="HG丸ｺﾞｼｯｸM-PRO" panose="020F0600000000000000" pitchFamily="50" charset="-128"/>
            </a:endParaRPr>
          </a:p>
          <a:p>
            <a:pPr fontAlgn="t"/>
            <a:r>
              <a:rPr lang="ja-JP" altLang="en-US" dirty="0">
                <a:latin typeface="HG丸ｺﾞｼｯｸM-PRO" panose="020F0600000000000000" pitchFamily="50" charset="-128"/>
                <a:ea typeface="HG丸ｺﾞｼｯｸM-PRO" panose="020F0600000000000000" pitchFamily="50" charset="-128"/>
              </a:rPr>
              <a:t>　ところで、みなさん、「税金」ってなんだかわかりますか？</a:t>
            </a:r>
            <a:endParaRPr lang="en-US" altLang="ja-JP" dirty="0">
              <a:latin typeface="HG丸ｺﾞｼｯｸM-PRO" panose="020F0600000000000000" pitchFamily="50" charset="-128"/>
              <a:ea typeface="HG丸ｺﾞｼｯｸM-PRO" panose="020F0600000000000000" pitchFamily="50" charset="-128"/>
            </a:endParaRPr>
          </a:p>
          <a:p>
            <a:pPr fontAlgn="t"/>
            <a:r>
              <a:rPr lang="ja-JP" altLang="en-US" dirty="0">
                <a:latin typeface="HG丸ｺﾞｼｯｸM-PRO" panose="020F0600000000000000" pitchFamily="50" charset="-128"/>
                <a:ea typeface="HG丸ｺﾞｼｯｸM-PRO" panose="020F0600000000000000" pitchFamily="50" charset="-128"/>
              </a:rPr>
              <a:t>　「税金」は、私たちが豊かで安全に暮らすための「会費」のようなものです。</a:t>
            </a:r>
            <a:endParaRPr lang="en-US" altLang="ja-JP" dirty="0">
              <a:latin typeface="HG丸ｺﾞｼｯｸM-PRO" panose="020F0600000000000000" pitchFamily="50" charset="-128"/>
              <a:ea typeface="HG丸ｺﾞｼｯｸM-PRO" panose="020F0600000000000000" pitchFamily="50" charset="-128"/>
            </a:endParaRPr>
          </a:p>
          <a:p>
            <a:pPr fontAlgn="t"/>
            <a:endParaRPr lang="en-US" altLang="ja-JP" dirty="0">
              <a:latin typeface="HG丸ｺﾞｼｯｸM-PRO" panose="020F0600000000000000" pitchFamily="50" charset="-128"/>
              <a:ea typeface="HG丸ｺﾞｼｯｸM-PRO" panose="020F0600000000000000" pitchFamily="50" charset="-128"/>
            </a:endParaRPr>
          </a:p>
          <a:p>
            <a:pPr fontAlgn="t"/>
            <a:r>
              <a:rPr lang="ja-JP" altLang="en-US" dirty="0">
                <a:latin typeface="HG丸ｺﾞｼｯｸM-PRO" panose="020F0600000000000000" pitchFamily="50" charset="-128"/>
                <a:ea typeface="HG丸ｺﾞｼｯｸM-PRO" panose="020F0600000000000000" pitchFamily="50" charset="-128"/>
              </a:rPr>
              <a:t>　では、みなさんが知っている「税金」には何がありますか？～消費税、所得税、～（生徒の発言を待つ）～ありがとうございます。</a:t>
            </a:r>
            <a:endParaRPr lang="en-US" altLang="ja-JP" dirty="0">
              <a:latin typeface="HG丸ｺﾞｼｯｸM-PRO" panose="020F0600000000000000" pitchFamily="50" charset="-128"/>
              <a:ea typeface="HG丸ｺﾞｼｯｸM-PRO" panose="020F0600000000000000" pitchFamily="50" charset="-128"/>
            </a:endParaRPr>
          </a:p>
          <a:p>
            <a:pPr fontAlgn="t"/>
            <a:endParaRPr lang="en-US" altLang="ja-JP" dirty="0">
              <a:latin typeface="HG丸ｺﾞｼｯｸM-PRO" panose="020F0600000000000000" pitchFamily="50" charset="-128"/>
              <a:ea typeface="HG丸ｺﾞｼｯｸM-PRO" panose="020F0600000000000000" pitchFamily="50" charset="-128"/>
            </a:endParaRPr>
          </a:p>
          <a:p>
            <a:pPr fontAlgn="t"/>
            <a:r>
              <a:rPr lang="ja-JP" altLang="en-US" dirty="0">
                <a:latin typeface="HG丸ｺﾞｼｯｸM-PRO" panose="020F0600000000000000" pitchFamily="50" charset="-128"/>
                <a:ea typeface="HG丸ｺﾞｼｯｸM-PRO" panose="020F0600000000000000" pitchFamily="50" charset="-128"/>
              </a:rPr>
              <a:t>　みなさんから、いくつか話してもらいましたが、ここで問題です。</a:t>
            </a:r>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270087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10</a:t>
            </a:fld>
            <a:endParaRPr lang="ja-JP" altLang="en-US"/>
          </a:p>
        </p:txBody>
      </p:sp>
      <p:sp>
        <p:nvSpPr>
          <p:cNvPr id="5" name="ノート プレースホルダー 4"/>
          <p:cNvSpPr>
            <a:spLocks noGrp="1"/>
          </p:cNvSpPr>
          <p:nvPr>
            <p:ph type="body" sz="quarter" idx="11"/>
          </p:nvPr>
        </p:nvSpPr>
        <p:spPr/>
        <p: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税金は何のためにあるのだろうか</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９</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ct val="100000"/>
              </a:lnSpc>
              <a:spcBef>
                <a:spcPts val="600"/>
              </a:spcBef>
              <a:spcAft>
                <a:spcPts val="60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このように、納められた税金は、「皆のために役立つ活動」や、「社会での助け合いのための活動」に使われており、こういった活動に必要な、たくさんのお金を皆で出し合って負担するのが「税金」です。</a:t>
            </a:r>
          </a:p>
          <a:p>
            <a:pPr>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つまり、税金は、皆で社会を支えるための「会費」のようなものです。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7738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税金の使いみちの決め方（</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INDEX10</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ここまでで、「税金がどこに使われているか」は分かってきましたね。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ではその「使いみち」って、一体</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誰が決めていると思いますか？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勝手に決めている人がいるのかな？</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（画像を画面に表示しながら）</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実は、税金の使いみちはちゃんと手順を踏んで決められています。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まず、大まかな使いみちを考えるのが「国」や「市役所」の人たち。</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学校を建てる？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道路を直す？ 何にいくら使うか、などをまとめた「予算案」を作ります。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次に、それをチェックして「決める」人たちがいます。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それが、「国会議員」や「市議会議員」たち。</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つまり、国会や地方議会で話し合って決めるんです。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③</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そして決まったら、各地でそのお金が使われていきます。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つまり税金の使いみちは、みんなの代表がきちんと話し合って、</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「どう使うか」を民主的に決めているんですね。</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だからこそ、税金を無駄にしないように、</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そしてみんなのためになるように、ルールが決まっているんです。</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11</a:t>
            </a:fld>
            <a:endParaRPr kumimoji="1" lang="ja-JP" altLang="en-US"/>
          </a:p>
        </p:txBody>
      </p:sp>
    </p:spTree>
    <p:extLst>
      <p:ext uri="{BB962C8B-B14F-4D97-AF65-F5344CB8AC3E}">
        <p14:creationId xmlns:p14="http://schemas.microsoft.com/office/powerpoint/2010/main" val="374880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予算を見てみよう！</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国</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INDEX11</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solidFill>
                <a:srgbClr val="2F549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ここからは、「集められた税金がどれくらいの量で、どこに使われているか」を、グラフで見てみましょう。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まずは「国の予算」です！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（歳入・歳出それぞれのドーナツグラフを見せながら）</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歳入（収入）：</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国には「消費税」「所得税」「法人税」などがあり、</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そのほかに「公債金収入（借金）」もあります。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歳出（支出）：</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一番多いのは</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「わたしたちの健康や生活を守るために」かかっているいわゆる</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「社会保障関係費」</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となります</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みんなが病院に行ったり、お年寄りが介護を受けたりするための費用です。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次に多いのが</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「国の借金を返済したり利子を払ったりするため」のいわゆる</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「国債費」、つまり昔の借金の返済です。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国のお金はとても大きな金額ですが、</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その多くが「みんなの生活を支えること」や「借金の返済」に使われているんですね。</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63683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予算を見てみよう！</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栃木県</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INDEX12</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次は、わたしたちが住んでいる「</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栃木</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県の予算」を見てみましょう。</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県の歳入には、「</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県税</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」や「</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国から入るお金（いわゆる地方交付税）</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」、「県債（けんさい＝県の借金）」があります。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「県税」は、会社やお店、自動車などにかかる税です。</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県の収入・支出が</a:t>
            </a:r>
            <a:r>
              <a:rPr kumimoji="1" lang="en-US" altLang="ja-JP" sz="1200" b="0" dirty="0">
                <a:latin typeface="HG丸ｺﾞｼｯｸM-PRO" panose="020F0600000000000000" pitchFamily="50" charset="-128"/>
                <a:ea typeface="HG丸ｺﾞｼｯｸM-PRO" panose="020F0600000000000000" pitchFamily="50" charset="-128"/>
              </a:rPr>
              <a:t>9,242</a:t>
            </a:r>
            <a:r>
              <a:rPr kumimoji="1" lang="ja-JP" altLang="en-US" sz="1200" b="0" dirty="0">
                <a:latin typeface="HG丸ｺﾞｼｯｸM-PRO" panose="020F0600000000000000" pitchFamily="50" charset="-128"/>
                <a:ea typeface="HG丸ｺﾞｼｯｸM-PRO" panose="020F0600000000000000" pitchFamily="50" charset="-128"/>
              </a:rPr>
              <a:t>億円</a:t>
            </a:r>
            <a:r>
              <a:rPr lang="ja-JP" altLang="ja-JP"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です。左側のグラフを見ますと、県の収入は、県民の方から納められる「県税」や、県の借金である「県債」などがあります。</a:t>
            </a:r>
            <a:endParaRPr lang="en-US" altLang="ja-JP"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1200" b="0" dirty="0">
                <a:latin typeface="HG丸ｺﾞｼｯｸM-PRO" panose="020F0600000000000000" pitchFamily="50" charset="-128"/>
                <a:ea typeface="HG丸ｺﾞｼｯｸM-PRO" panose="020F0600000000000000" pitchFamily="50" charset="-128"/>
              </a:rPr>
              <a:t>そのうち、県税などの収入は</a:t>
            </a:r>
            <a:r>
              <a:rPr kumimoji="1" lang="en-US" altLang="ja-JP" sz="1200" b="0" dirty="0">
                <a:latin typeface="HG丸ｺﾞｼｯｸM-PRO" panose="020F0600000000000000" pitchFamily="50" charset="-128"/>
                <a:ea typeface="HG丸ｺﾞｼｯｸM-PRO" panose="020F0600000000000000" pitchFamily="50" charset="-128"/>
              </a:rPr>
              <a:t>5,704</a:t>
            </a:r>
            <a:r>
              <a:rPr kumimoji="1" lang="ja-JP" altLang="en-US" sz="1200" b="0" dirty="0">
                <a:latin typeface="HG丸ｺﾞｼｯｸM-PRO" panose="020F0600000000000000" pitchFamily="50" charset="-128"/>
                <a:ea typeface="HG丸ｺﾞｼｯｸM-PRO" panose="020F0600000000000000" pitchFamily="50" charset="-128"/>
              </a:rPr>
              <a:t>億円で、予算額の</a:t>
            </a:r>
            <a:r>
              <a:rPr kumimoji="1" lang="en-US" altLang="ja-JP" sz="1200" b="0" dirty="0">
                <a:latin typeface="HG丸ｺﾞｼｯｸM-PRO" panose="020F0600000000000000" pitchFamily="50" charset="-128"/>
                <a:ea typeface="HG丸ｺﾞｼｯｸM-PRO" panose="020F0600000000000000" pitchFamily="50" charset="-128"/>
              </a:rPr>
              <a:t>61.7</a:t>
            </a:r>
            <a:r>
              <a:rPr kumimoji="1" lang="ja-JP" altLang="en-US" sz="1200" b="0" dirty="0">
                <a:latin typeface="HG丸ｺﾞｼｯｸM-PRO" panose="020F0600000000000000" pitchFamily="50" charset="-128"/>
                <a:ea typeface="HG丸ｺﾞｼｯｸM-PRO" panose="020F0600000000000000" pitchFamily="50" charset="-128"/>
              </a:rPr>
              <a:t>％を占め、県の財源として重要な役割を担っています。</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県の歳出では、</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一番多いのは「教育費」。学校の運営や先生の給料などが含まれます。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ほかにも「土木費（道路や橋など）」や「民生費（福祉関係）」などがあります。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グラフの</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真ん中に表示されている合計額にも注目してみましょう。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県の予算は、</a:t>
            </a:r>
            <a:r>
              <a:rPr lang="ja-JP" altLang="ja-JP"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右側のグラフを見ますと、教育や</a:t>
            </a:r>
            <a:r>
              <a:rPr lang="ja-JP" altLang="en-US"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商工業の発展のため</a:t>
            </a:r>
            <a:r>
              <a:rPr lang="ja-JP" altLang="ja-JP" sz="1200" b="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に多く使われていることが分かります。</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en-US" altLang="ja-JP" sz="1200" b="0" dirty="0">
              <a:latin typeface="HG丸ｺﾞｼｯｸM-PRO" panose="020F0600000000000000" pitchFamily="50" charset="-128"/>
              <a:ea typeface="HG丸ｺﾞｼｯｸM-PRO" panose="020F0600000000000000" pitchFamily="50" charset="-128"/>
            </a:endParaRPr>
          </a:p>
          <a:p>
            <a:endParaRPr kumimoji="1" lang="en-US" altLang="ja-JP"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126260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INDEX13</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solidFill>
                <a:srgbClr val="2F549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今日の授業のしめくくりとして、もう一度、考えてみましょう。</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「税金って、何のためにあるんだろうか？」</a:t>
            </a:r>
            <a:endParaRPr lang="en-US" altLang="ja-JP" sz="1200" b="0" spc="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【画像を見ながら問いかけ】（</a:t>
            </a:r>
            <a:r>
              <a:rPr lang="en-US"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r>
              <a:rPr lang="en-US"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solidFill>
                <a:srgbClr val="40404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（画像「税金は何のためにあるのだろうか」を見せながら）</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今まで学んだことをふりかえってみると、こんなことが分かってきましたね：</a:t>
            </a: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道路や橋をなおすため</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病院や学校を支えるため</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火事や事件から守るため</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子どもから高齢者まで、みんなのくらしを支えるため</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でも、これらはすべて、「自分ひとりではできないこと」です。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だからこそ、「みんなで力を出し合う＝税金」が必要なんですね。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このページには、「納税の義務」という言葉が出てきます。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これは、実は日本国憲法の</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条に書かれている、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国民の三大義務</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の一つです。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三大義務とは？</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教育を受けさせる義務（第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26</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勤労の義務（第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27</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納税の義務（第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つまり、「税金を納めること」は、</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単なるルールやルール違反の話ではなく、国民としての基本的な役割なのです。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ポイント：</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税金を納めることで、社会全体が支えられる</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自分もその「支える側の一員」になることが、義務であり、責任でもある</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solidFill>
                  <a:srgbClr val="40404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税金は、「とられるもの」ではなく、</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「安心して生きていくためのしくみ」なんです。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今日の授業で学んだことを、ぜひおうちの人にも話してみてくださいね。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そして、これから大人になる中で、税金のことを自分ごととして考えていけるようになるとすてきですね。</a:t>
            </a:r>
          </a:p>
          <a:p>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14</a:t>
            </a:fld>
            <a:endParaRPr kumimoji="1" lang="ja-JP" altLang="en-US"/>
          </a:p>
        </p:txBody>
      </p:sp>
    </p:spTree>
    <p:extLst>
      <p:ext uri="{BB962C8B-B14F-4D97-AF65-F5344CB8AC3E}">
        <p14:creationId xmlns:p14="http://schemas.microsoft.com/office/powerpoint/2010/main" val="637504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「時間調整の際に、ご使用ください。」</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それでは、ここで税金に関するクイズを行います。</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１　税金の種類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答えは、③消費税</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２　税金の使われ方</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答えは、②約</a:t>
            </a:r>
            <a:r>
              <a:rPr kumimoji="1" lang="en-US" altLang="ja-JP" dirty="0">
                <a:latin typeface="HG丸ｺﾞｼｯｸM-PRO" panose="020F0600000000000000" pitchFamily="50" charset="-128"/>
                <a:ea typeface="HG丸ｺﾞｼｯｸM-PRO" panose="020F0600000000000000" pitchFamily="50" charset="-128"/>
              </a:rPr>
              <a:t>43,792</a:t>
            </a:r>
            <a:r>
              <a:rPr kumimoji="1" lang="ja-JP" altLang="en-US" dirty="0">
                <a:latin typeface="HG丸ｺﾞｼｯｸM-PRO" panose="020F0600000000000000" pitchFamily="50" charset="-128"/>
                <a:ea typeface="HG丸ｺﾞｼｯｸM-PRO" panose="020F0600000000000000" pitchFamily="50" charset="-128"/>
              </a:rPr>
              <a:t>円</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３　公立小学校の教育費</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答えは、①約</a:t>
            </a:r>
            <a:r>
              <a:rPr kumimoji="1" lang="en-US" altLang="ja-JP" dirty="0">
                <a:latin typeface="HG丸ｺﾞｼｯｸM-PRO" panose="020F0600000000000000" pitchFamily="50" charset="-128"/>
                <a:ea typeface="HG丸ｺﾞｼｯｸM-PRO" panose="020F0600000000000000" pitchFamily="50" charset="-128"/>
              </a:rPr>
              <a:t>941,000</a:t>
            </a:r>
            <a:r>
              <a:rPr kumimoji="1" lang="ja-JP" altLang="en-US" dirty="0">
                <a:latin typeface="HG丸ｺﾞｼｯｸM-PRO" panose="020F0600000000000000" pitchFamily="50" charset="-128"/>
                <a:ea typeface="HG丸ｺﾞｼｯｸM-PRO" panose="020F0600000000000000" pitchFamily="50" charset="-128"/>
              </a:rPr>
              <a:t>円</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４　税金の使いみちの決め方</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答えは、③国会（国民の代表）</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５　国に納められる税金</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答えは、②約</a:t>
            </a:r>
            <a:r>
              <a:rPr kumimoji="1" lang="en-US" altLang="ja-JP" dirty="0">
                <a:latin typeface="HG丸ｺﾞｼｯｸM-PRO" panose="020F0600000000000000" pitchFamily="50" charset="-128"/>
                <a:ea typeface="HG丸ｺﾞｼｯｸM-PRO" panose="020F0600000000000000" pitchFamily="50" charset="-128"/>
              </a:rPr>
              <a:t>77</a:t>
            </a:r>
            <a:r>
              <a:rPr kumimoji="1" lang="ja-JP" altLang="en-US" dirty="0">
                <a:latin typeface="HG丸ｺﾞｼｯｸM-PRO" panose="020F0600000000000000" pitchFamily="50" charset="-128"/>
                <a:ea typeface="HG丸ｺﾞｼｯｸM-PRO" panose="020F0600000000000000" pitchFamily="50" charset="-128"/>
              </a:rPr>
              <a:t>兆</a:t>
            </a:r>
            <a:r>
              <a:rPr kumimoji="1" lang="en-US" altLang="ja-JP" dirty="0">
                <a:latin typeface="HG丸ｺﾞｼｯｸM-PRO" panose="020F0600000000000000" pitchFamily="50" charset="-128"/>
                <a:ea typeface="HG丸ｺﾞｼｯｸM-PRO" panose="020F0600000000000000" pitchFamily="50" charset="-128"/>
              </a:rPr>
              <a:t>8,190</a:t>
            </a:r>
            <a:r>
              <a:rPr kumimoji="1" lang="ja-JP" altLang="en-US" dirty="0">
                <a:latin typeface="HG丸ｺﾞｼｯｸM-PRO" panose="020F0600000000000000" pitchFamily="50" charset="-128"/>
                <a:ea typeface="HG丸ｺﾞｼｯｸM-PRO" panose="020F0600000000000000" pitchFamily="50" charset="-128"/>
              </a:rPr>
              <a:t>億円</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６　栃木県に国から入るお金</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答えは、①約</a:t>
            </a:r>
            <a:r>
              <a:rPr kumimoji="1" lang="en-US" altLang="ja-JP" dirty="0">
                <a:latin typeface="HG丸ｺﾞｼｯｸM-PRO" panose="020F0600000000000000" pitchFamily="50" charset="-128"/>
                <a:ea typeface="HG丸ｺﾞｼｯｸM-PRO" panose="020F0600000000000000" pitchFamily="50" charset="-128"/>
              </a:rPr>
              <a:t>2,946</a:t>
            </a:r>
            <a:r>
              <a:rPr kumimoji="1" lang="ja-JP" altLang="en-US" dirty="0">
                <a:latin typeface="HG丸ｺﾞｼｯｸM-PRO" panose="020F0600000000000000" pitchFamily="50" charset="-128"/>
                <a:ea typeface="HG丸ｺﾞｼｯｸM-PRO" panose="020F0600000000000000" pitchFamily="50" charset="-128"/>
              </a:rPr>
              <a:t>億円</a:t>
            </a:r>
          </a:p>
        </p:txBody>
      </p:sp>
      <p:sp>
        <p:nvSpPr>
          <p:cNvPr id="3" name="日付プレースホルダー 2">
            <a:extLst>
              <a:ext uri="{FF2B5EF4-FFF2-40B4-BE49-F238E27FC236}">
                <a16:creationId xmlns:a16="http://schemas.microsoft.com/office/drawing/2014/main" id="{9D3F23C9-6D07-48BB-A12F-6117FF9E2A55}"/>
              </a:ext>
            </a:extLst>
          </p:cNvPr>
          <p:cNvSpPr>
            <a:spLocks noGrp="1"/>
          </p:cNvSpPr>
          <p:nvPr>
            <p:ph type="dt" idx="1"/>
          </p:nvPr>
        </p:nvSpPr>
        <p:spPr/>
        <p:txBody>
          <a:bodyPr/>
          <a:lstStyle/>
          <a:p>
            <a:pPr defTabSz="457153">
              <a:defRPr/>
            </a:pPr>
            <a:endParaRPr kumimoji="1" lang="ja-JP" altLang="en-US">
              <a:solidFill>
                <a:prstClr val="black"/>
              </a:solidFill>
              <a:latin typeface="Arial"/>
              <a:ea typeface="HGPｺﾞｼｯｸE"/>
            </a:endParaRPr>
          </a:p>
        </p:txBody>
      </p:sp>
    </p:spTree>
    <p:extLst>
      <p:ext uri="{BB962C8B-B14F-4D97-AF65-F5344CB8AC3E}">
        <p14:creationId xmlns:p14="http://schemas.microsoft.com/office/powerpoint/2010/main" val="142755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16</a:t>
            </a:fld>
            <a:endParaRPr lang="ja-JP" altLang="en-US"/>
          </a:p>
        </p:txBody>
      </p:sp>
      <p:sp>
        <p:nvSpPr>
          <p:cNvPr id="5" name="ノート プレースホルダー 4"/>
          <p:cNvSpPr>
            <a:spLocks noGrp="1"/>
          </p:cNvSpPr>
          <p:nvPr>
            <p:ph type="body" sz="quarter" idx="11"/>
          </p:nvPr>
        </p:nvSpPr>
        <p:spPr/>
        <p:txBody>
          <a:bodyPr/>
          <a:lstStyle/>
          <a:p>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今日の授業をきっかけに、もし税金について、もっと学びたいと思ったら、是非、国税庁ホームページの「税の学習コーナー」も見てみてください。</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576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lnSpc>
                <a:spcPct val="100000"/>
              </a:lnSpc>
              <a:spcBef>
                <a:spcPts val="600"/>
              </a:spcBef>
              <a:spcAft>
                <a:spcPts val="600"/>
              </a:spcAft>
            </a:pPr>
            <a:r>
              <a:rPr lang="ja-JP" altLang="en-US"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ワーク：</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税金についてどう思う（</a:t>
            </a:r>
            <a:r>
              <a:rPr lang="en-US"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INDEX</a:t>
            </a:r>
            <a:r>
              <a:rPr lang="ja-JP" altLang="en-US"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：所要時間</a:t>
            </a:r>
            <a:r>
              <a:rPr lang="en-US"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ja-JP" sz="1200" b="0" kern="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a:t>
            </a:r>
            <a:endParaRPr lang="en-US" altLang="ja-JP" sz="1200" b="0" kern="0" spc="0" dirty="0">
              <a:solidFill>
                <a:srgbClr val="2F549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みなさん、こんにちは！</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今日は「税金」について、一緒に考えてみましょう！</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「税金」と聞いて、どんなイメージがありますか？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ちょっと難しそう？</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大人の話っぽい？</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でも、実はみなさんの身の回りにも、たくさん関わっているんですよ。</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：知っている税金を書いてみよう】（</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まずは、みなさんが「知っている税金」を書いてみましょう。</a:t>
            </a: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タブレットやパソコン上で「</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知っている税金を書いてみよう」の入力欄を指差して）</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たとえば</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「コンビニでお菓子を買うと、消費税がついてきますよね」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それも、立派な税金です！</a:t>
            </a: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ほかにはどんな税金があると思いますか？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おうちの人が言ってた「自動車税」や「住民税」など、聞いたことがある言葉もぜひ書いてみてください。</a:t>
            </a: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秒ほど自由記入の時間を設ける）</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：税金は必要？不要？】（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次に、「税金は必要だと思うか？それとも必要ないと思うか？」を考えてみましょう。</a:t>
            </a: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税金は必要だと思いますか？」の入力欄を指差して）</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必要だと思う人も、必要ないと思う人も、理由を自由に書いてくださいね。</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たとえば</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「病院に行くとき、お金がかかるけど、税金があるから安くなっているんだよ」</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「でも、自分はまだ子どもだから、払ってないし、必要ない気がする</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そんな気持ちでも</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OK</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考えたこと、思ったことを、そのまま書いてくれてかまいません。</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分ほど自由記入）</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みなさんの「税金」に対するイメージや意見、しっかり聞かせてもらいました！</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このあとも、税金がどんなふうに使われているのか、もっとくわしく見ていきますよ。</a:t>
            </a: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それでは次のページへ進みましょう！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必要に応じて、児童の意見を読み上げたり、画面に表示して紹介することで、双方向のやりとりが生まれ、より深い理解につながります。</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2</a:t>
            </a:fld>
            <a:endParaRPr kumimoji="1" lang="ja-JP" altLang="en-US"/>
          </a:p>
        </p:txBody>
      </p:sp>
    </p:spTree>
    <p:extLst>
      <p:ext uri="{BB962C8B-B14F-4D97-AF65-F5344CB8AC3E}">
        <p14:creationId xmlns:p14="http://schemas.microsoft.com/office/powerpoint/2010/main" val="193224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税金クイズ（</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４</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r>
              <a:rPr lang="en-US" altLang="ja-JP"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さあ、前の時間で「税金って何だろう？」というお話をしましたね。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今回は、どんな税金があるのか、実際に見ながら考えてみましょう！</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みなさんの生活の中でも、すでに関わっている税金がたくさんありますよ。</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【活動：税金の名前を当てよう】（</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今から、いくつかの「イラスト」が出てきます。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これは「何にかかる税金」か、みんなで考えてみましょう！</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（画面に表示された</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５</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イラスト</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を使って進行）</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ct val="100000"/>
              </a:lnSpc>
              <a:spcBef>
                <a:spcPts val="600"/>
              </a:spcBef>
              <a:spcAft>
                <a:spcPts val="600"/>
              </a:spcAft>
            </a:pP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つ目：</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スーツを着て、</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働いている人のイラスト（税</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これは会社やお店で働いている人ですね。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働いて給料をもらうと</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どんな税金がかかるでしょうか？</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所得税」。</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お給料など、働いて得たお金にかかる税金です。</a:t>
            </a:r>
          </a:p>
          <a:p>
            <a:pPr>
              <a:lnSpc>
                <a:spcPct val="100000"/>
              </a:lnSpc>
              <a:spcBef>
                <a:spcPts val="600"/>
              </a:spcBef>
              <a:spcAft>
                <a:spcPts val="600"/>
              </a:spcAft>
            </a:pPr>
            <a:r>
              <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つ目：家のイラスト（税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次はおうちの絵です。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を持っていると</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税金が</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かかる</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んですよ。知ってるかな？</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固定資産税」といいます。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家や土地などを持っている人が払う税金です。</a:t>
            </a:r>
            <a:endParaRPr lang="en-US" altLang="ja-JP"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つ目：買い物のイラスト（税</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これは、コンビニやスーパーで買い物をしたときの絵ですね。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このときにかかる税金は何だと思いますか？</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（児童に問いかけたり、挙手で意見を聞いたりする）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そうです、「消費税」といいます。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みんなもお菓子を買ったときなどに、知らないうちに</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税金の支払いをしてい</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るんですよ！</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つ目：車のイラスト（税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4</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は車です。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車を持っていると、毎年かかる税金があります。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自動車税」。</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車をもっている人が、毎年決まった金額を納めます。</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つ目：</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温泉</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のイラスト（税</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５</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最後は</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温泉</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温泉に入ると</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かかる税金があります。</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入湯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温泉に入る</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人が、</a:t>
            </a:r>
            <a:r>
              <a:rPr lang="ja-JP" altLang="en-US"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施設利用料と一緒に</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納めます。</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次のスライドで回答を表示します。</a:t>
            </a:r>
            <a:endParaRPr lang="en-US" altLang="ja-JP"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どうでしたか？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みなさんが普段目にしているものにも、いろんな税金が関わっているんですね。</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税金は、「物を買う」「家に住む」「働く」「車を持つ」</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「温泉に入る」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など、</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わたしたちの生活の中のいろんなところでかかっていることがわかりましたね。</a:t>
            </a:r>
            <a:endParaRPr lang="en-US" altLang="ja-JP" sz="1200" b="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40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pPr algn="l" defTabSz="917143">
              <a:lnSpc>
                <a:spcPct val="100000"/>
              </a:lnSpc>
              <a:spcBef>
                <a:spcPts val="600"/>
              </a:spcBef>
              <a:spcAft>
                <a:spcPts val="600"/>
              </a:spcAft>
              <a:tabLst>
                <a:tab pos="7104675" algn="l"/>
              </a:tabLs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いくつかの税金をを紹介しましたが、日本では、約</a:t>
            </a:r>
            <a:r>
              <a:rPr lang="en-US" altLang="ja-JP" sz="1200" b="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lang="ja-JP" altLang="en-US" sz="1200" b="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種類の税金があります。</a:t>
            </a:r>
            <a:endParaRPr lang="en-US" altLang="ja-JP" sz="12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ct val="100000"/>
              </a:lnSpc>
              <a:spcBef>
                <a:spcPts val="600"/>
              </a:spcBef>
              <a:spcAft>
                <a:spcPts val="600"/>
              </a:spcAft>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約</a:t>
            </a:r>
            <a:r>
              <a:rPr kumimoji="1" lang="en-US" altLang="ja-JP" dirty="0">
                <a:solidFill>
                  <a:schemeClr val="tx1"/>
                </a:solidFill>
                <a:latin typeface="HG丸ｺﾞｼｯｸM-PRO" panose="020F0600000000000000" pitchFamily="50" charset="-128"/>
                <a:ea typeface="HG丸ｺﾞｼｯｸM-PRO" panose="020F0600000000000000" pitchFamily="50" charset="-128"/>
              </a:rPr>
              <a:t>50</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種類ある税金は、納める（支払う）先が決まっています。その納める先によって、国税と地方税に分けられます。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defTabSz="919496">
              <a:lnSpc>
                <a:spcPct val="100000"/>
              </a:lnSpc>
              <a:spcBef>
                <a:spcPts val="600"/>
              </a:spcBef>
              <a:spcAft>
                <a:spcPts val="600"/>
              </a:spcAf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国に納める税金を国税、栃木県や市町村に納める税金を地方税といいます。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defTabSz="919496">
              <a:lnSpc>
                <a:spcPct val="100000"/>
              </a:lnSpc>
              <a:spcBef>
                <a:spcPts val="600"/>
              </a:spcBef>
              <a:spcAft>
                <a:spcPts val="600"/>
              </a:spcAf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例えば、みなさんが良く知っている消費税や所得税は、国に納めるので、国税といいます。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defTabSz="919496">
              <a:lnSpc>
                <a:spcPct val="100000"/>
              </a:lnSpc>
              <a:spcBef>
                <a:spcPts val="600"/>
              </a:spcBef>
              <a:spcAft>
                <a:spcPts val="600"/>
              </a:spcAf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自動車を持っている人が納める自動車税や、不動産（土地や建物、たとえばマンション）を買ったときに納める不動産取得税は県に納める税金なので、地方税のうち道府県税といいます。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defTabSz="919496">
              <a:lnSpc>
                <a:spcPct val="100000"/>
              </a:lnSpc>
              <a:spcBef>
                <a:spcPts val="600"/>
              </a:spcBef>
              <a:spcAft>
                <a:spcPts val="600"/>
              </a:spcAf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土地や建物をもっている人が納める固定資産税や住んでいる市町村に納める市町村民税は、市町村に納める税金なので、地方税のうち市町村税といいます。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defTabSz="919496">
              <a:lnSpc>
                <a:spcPct val="100000"/>
              </a:lnSpc>
              <a:spcBef>
                <a:spcPts val="600"/>
              </a:spcBef>
              <a:spcAft>
                <a:spcPts val="600"/>
              </a:spcAft>
              <a:defRP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では、皆さんは、税金を納めたことがありますか？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spcBef>
                <a:spcPts val="600"/>
              </a:spcBef>
              <a:spcAft>
                <a:spcPts val="600"/>
              </a:spcAft>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　皆さんがお店で物を買ったときなどにお店に消費税を払っていますね。</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just" defTabSz="917143">
              <a:lnSpc>
                <a:spcPct val="150000"/>
              </a:lnSpc>
              <a:tabLst>
                <a:tab pos="7104675" algn="l"/>
              </a:tabLst>
              <a:defRPr/>
            </a:pPr>
            <a:endParaRPr lang="ja-JP" altLang="ja-JP" sz="12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日付プレースホルダー 2">
            <a:extLst>
              <a:ext uri="{FF2B5EF4-FFF2-40B4-BE49-F238E27FC236}">
                <a16:creationId xmlns:a16="http://schemas.microsoft.com/office/drawing/2014/main" id="{BCD739AB-657E-4FAD-87BA-9F30C6ACEFE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8400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消費税の流れ（</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４</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これまで、税金にはどんな種類があるかを見てきましたね。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今回は、みなさんにとって一番身近な「消費税」について、</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どうやって納められているのか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を見てみましょう！</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【活動：画像スライドを見ながら説明】（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（画面に表示されている図を指しながら説明）</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たとえば、みんながお店でゲームを買ったとき、</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商品に消費税がついています</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よね。</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お客さんが払った消費税は、どうなるでしょう？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じつは、お店の人がそれをまとめて、国や市におさめているんです。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流れを説明（図に沿って）</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お客さんが買い物をする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代金といっしょに消費税も払う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③</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お店が集めた消費税を、あとで国に納める</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fontAlgn="base">
              <a:lnSpc>
                <a:spcPct val="1000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お店の人が自分のもうけとして使っちゃうわけじゃないんですね。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みんなから集めた「税金」は、ちゃんと決まった先に届けるしくみがあるんです！</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消費税って、わたしたちが払うだけじゃなくて、</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お店の人も大切な役割</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をもっていることが分かりましたね。</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こうして、みんなから集められたお金が、</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国や市町の仕事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に使われていくんです。</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次は、その「使い道」についても見ていきましょう！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必要であれば、「お店は途中で預かっている存在なんだね」と補足し、</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税金がきちんと管理されている信頼感を伝えると効果的です。</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5</a:t>
            </a:fld>
            <a:endParaRPr kumimoji="1" lang="ja-JP" altLang="en-US"/>
          </a:p>
        </p:txBody>
      </p:sp>
    </p:spTree>
    <p:extLst>
      <p:ext uri="{BB962C8B-B14F-4D97-AF65-F5344CB8AC3E}">
        <p14:creationId xmlns:p14="http://schemas.microsoft.com/office/powerpoint/2010/main" val="151808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600"/>
              </a:spcBef>
              <a:spcAft>
                <a:spcPts val="600"/>
              </a:spcAft>
            </a:pP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税金の流れと納め方（</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５</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前のページでは「消費税をお店が納める仕組み」を見ましたね。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今回は、税金全体がどう流れていくのか、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つまり「税金の流れと納め方」をもう少しくわしく見てみましょう！</a:t>
            </a:r>
            <a:endParaRPr lang="en-US"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【活動：図を見ながら流れを解説】（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（画面に表示されている画像を指しながら進行）</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この図は、税金がどうやって集められて、どうやって使われていくのかを表しています。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税金を納めるのは誰？</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まず、わたしたち国民が、買い物をしたり働いたりして、税金を納めます。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税金はどこに集められる？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そのお金は、国や都道府県、市町村などに集められます。</a:t>
            </a:r>
          </a:p>
          <a:p>
            <a:pPr>
              <a:lnSpc>
                <a:spcPct val="1000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③</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集めた税金はどうなる？</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これは後で説明しますが（インデックス７「税金の使いみちはどうやって決めるの？」）、</a:t>
            </a: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集めた税金は、国会や地方議会で「どう使うか」を決めたあと、</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学校、道路、病院、警察、消防</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など、みんなの生活を支えることに使われます。</a:t>
            </a:r>
            <a:endParaRPr lang="en-US" altLang="ja-JP" sz="1200" b="0" spc="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つまり、納めた税金は、</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いったん集められて、そこから「みんなのために」使われている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ということですね。</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税金がきちんと集められ、正しく使われることで、</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私たちの生活は安全で、便利になっているんですよ。</a:t>
            </a:r>
          </a:p>
          <a:p>
            <a:pPr>
              <a:lnSpc>
                <a:spcPct val="1000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このあとは、実際に「どんなことに使われているか」もっと具体的に見ていきましょう！</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6</a:t>
            </a:fld>
            <a:endParaRPr kumimoji="1" lang="ja-JP" altLang="en-US"/>
          </a:p>
        </p:txBody>
      </p:sp>
    </p:spTree>
    <p:extLst>
      <p:ext uri="{BB962C8B-B14F-4D97-AF65-F5344CB8AC3E}">
        <p14:creationId xmlns:p14="http://schemas.microsoft.com/office/powerpoint/2010/main" val="396375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7</a:t>
            </a:fld>
            <a:endParaRPr lang="ja-JP" altLang="en-US"/>
          </a:p>
        </p:txBody>
      </p:sp>
      <p:sp>
        <p:nvSpPr>
          <p:cNvPr id="5" name="ノート プレースホルダー 4"/>
          <p:cNvSpPr>
            <a:spLocks noGrp="1"/>
          </p:cNvSpPr>
          <p:nvPr>
            <p:ph type="body" sz="quarter" idx="11"/>
          </p:nvPr>
        </p:nvSpPr>
        <p:spPr/>
        <p:txBody>
          <a:bodyPr/>
          <a:lstStyle/>
          <a:p>
            <a:pPr>
              <a:lnSpc>
                <a:spcPct val="100000"/>
              </a:lnSpc>
              <a:spcBef>
                <a:spcPts val="600"/>
              </a:spcBef>
              <a:spcAft>
                <a:spcPts val="600"/>
              </a:spcAft>
            </a:pP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税金は何のためにあるのだろうか</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６</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「税金はどんなところに使われているだろう？」</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税金は集められるだけでなく、わたしたちの暮らしのいろいろな場面で使われています。</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さて、どんなところに使われているでしょうか？</a:t>
            </a:r>
          </a:p>
          <a:p>
            <a:pPr indent="139700">
              <a:lnSpc>
                <a:spcPct val="100000"/>
              </a:lnSpc>
              <a:spcBef>
                <a:spcPts val="600"/>
              </a:spcBef>
              <a:spcAft>
                <a:spcPts val="600"/>
              </a:spcAft>
            </a:pP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税金は、警察による町の安全を守るため、ごみの処理のため、病院の費用のためなどに使われています。</a:t>
            </a:r>
          </a:p>
          <a:p>
            <a:pPr indent="139700">
              <a:lnSpc>
                <a:spcPct val="100000"/>
              </a:lnSpc>
              <a:spcBef>
                <a:spcPts val="600"/>
              </a:spcBef>
              <a:spcAft>
                <a:spcPts val="600"/>
              </a:spcAft>
            </a:pP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次は町全体で税金がどんなところに使われているか見てみよう。</a:t>
            </a: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7</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「町のどんなところで税金が使われているか見てみよう」（所要時間</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町の中をよ〜く見ると、税金が使われている場所がたくさんあるんです。</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たとえば</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「小学校」</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子どもたちの学びを支えるためのお金</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交番</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生活に関する安全を</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守るためのお金</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lvl="0" indent="0" fontAlgn="base">
              <a:lnSpc>
                <a:spcPct val="100000"/>
              </a:lnSpc>
              <a:spcBef>
                <a:spcPts val="600"/>
              </a:spcBef>
              <a:spcAft>
                <a:spcPts val="600"/>
              </a:spcAft>
              <a:buSzPts val="1000"/>
              <a:buFont typeface="Symbol" panose="05050102010706020507" pitchFamily="18" charset="2"/>
              <a:buNone/>
              <a:tabLst>
                <a:tab pos="457200" algn="l"/>
              </a:tabLst>
            </a:pP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ごみ処理場</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ごみを集めて処理</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ための</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お金</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ほかにも、「</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市民</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病院」「</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公園</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」「信号機」など、たくさんありますね。</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みんなが「安全」「安心」に暮らせるように、</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いろんな施設やしくみに税金が使われている</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んだね。</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栃木</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県のどんなところで税金が使われているか考えてみよう！」</a:t>
            </a:r>
            <a:endPar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00000"/>
              </a:lnSpc>
              <a:spcBef>
                <a:spcPts val="600"/>
              </a:spcBef>
              <a:spcAft>
                <a:spcPts val="600"/>
              </a:spcAft>
            </a:pP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4</a:t>
            </a:r>
            <a:r>
              <a:rPr lang="ja-JP"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他にも</a:t>
            </a: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各市町の観光スポットや道の駅の維持・管理などに税金が活躍しています。</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税金は、</a:t>
            </a:r>
            <a:r>
              <a:rPr lang="ja-JP" altLang="en-US"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栃木</a:t>
            </a: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県の中でも、いろいろな形で地域の暮らしを支えているんですね。</a:t>
            </a:r>
            <a:br>
              <a:rPr lang="en-US" altLang="ja-JP" sz="120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これから町を歩くときは、「ここにも税金が使われているかも？」と考えてみてください！</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8730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139700" algn="just" defTabSz="914400" rtl="0" eaLnBrk="1" fontAlgn="auto" latinLnBrk="0" hangingPunct="1">
              <a:lnSpc>
                <a:spcPct val="100000"/>
              </a:lnSpc>
              <a:spcBef>
                <a:spcPts val="600"/>
              </a:spcBef>
              <a:spcAft>
                <a:spcPts val="600"/>
              </a:spcAft>
              <a:buClrTx/>
              <a:buSzTx/>
              <a:buFontTx/>
              <a:buNone/>
              <a:tabLst/>
              <a:defRPr/>
            </a:pP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税金は何のためにあるのだろうか</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７</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9700" algn="just">
              <a:lnSpc>
                <a:spcPct val="100000"/>
              </a:lnSpc>
              <a:spcBef>
                <a:spcPts val="600"/>
              </a:spcBef>
              <a:spcAft>
                <a:spcPts val="60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9700" algn="just">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私たちの身の回りには、国や、地方公共団体による「公共サービス」や「公共施設」があります。</a:t>
            </a:r>
          </a:p>
          <a:p>
            <a:pPr indent="139700" algn="just">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具体的な「公共サービス」としては、私たちの安全を守るための警察、急に病気になったときに使う救急車、街をきれいにするためのごみ収集などがあり、「公共施設」としては、道路、学校、公園などがあります。</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9700" algn="just">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どれも税金により賄われており、警察・消防については、国民１人当たり約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43,792</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円、ごみ処理については、国民１人当たり約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20,910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円、医療費については、国民１人当たり約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141,530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円負担していることになります。</a:t>
            </a:r>
          </a:p>
          <a:p>
            <a:pPr>
              <a:lnSpc>
                <a:spcPct val="100000"/>
              </a:lnSpc>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また、道路を整備したりするのに、年間約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兆</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6,721</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億円、校舎・体育館などを建てたりするのに、年間約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736</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億円の税金が使われています。</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（児童の「税金」のイメージを聞いてみる）</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身近なところから、見ていきましょう。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警察費・消防費</a:t>
            </a:r>
            <a:r>
              <a:rPr kumimoji="1" lang="en-US" altLang="ja-JP" sz="1200" dirty="0">
                <a:latin typeface="HG丸ｺﾞｼｯｸM-PRO" panose="020F0600000000000000" pitchFamily="50" charset="-128"/>
                <a:ea typeface="HG丸ｺﾞｼｯｸM-PRO" panose="020F0600000000000000" pitchFamily="50" charset="-128"/>
              </a:rPr>
              <a:t>】</a:t>
            </a: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R4</a:t>
            </a:r>
            <a:r>
              <a:rPr kumimoji="1" lang="ja-JP" altLang="en-US" sz="1200" dirty="0">
                <a:latin typeface="HG丸ｺﾞｼｯｸM-PRO" panose="020F0600000000000000" pitchFamily="50" charset="-128"/>
                <a:ea typeface="HG丸ｺﾞｼｯｸM-PRO" panose="020F0600000000000000" pitchFamily="50" charset="-128"/>
              </a:rPr>
              <a:t>：約５兆</a:t>
            </a:r>
            <a:r>
              <a:rPr kumimoji="1" lang="en-US" altLang="ja-JP" sz="1200" dirty="0">
                <a:latin typeface="HG丸ｺﾞｼｯｸM-PRO" panose="020F0600000000000000" pitchFamily="50" charset="-128"/>
                <a:ea typeface="HG丸ｺﾞｼｯｸM-PRO" panose="020F0600000000000000" pitchFamily="50" charset="-128"/>
              </a:rPr>
              <a:t>3,177</a:t>
            </a:r>
            <a:r>
              <a:rPr kumimoji="1" lang="ja-JP" altLang="en-US" sz="1200" dirty="0">
                <a:latin typeface="HG丸ｺﾞｼｯｸM-PRO" panose="020F0600000000000000" pitchFamily="50" charset="-128"/>
                <a:ea typeface="HG丸ｺﾞｼｯｸM-PRO" panose="020F0600000000000000" pitchFamily="50" charset="-128"/>
              </a:rPr>
              <a:t>億円／国民一人当たり約</a:t>
            </a:r>
            <a:r>
              <a:rPr kumimoji="1" lang="en-US" altLang="ja-JP" sz="1200" dirty="0">
                <a:latin typeface="HG丸ｺﾞｼｯｸM-PRO" panose="020F0600000000000000" pitchFamily="50" charset="-128"/>
                <a:ea typeface="HG丸ｺﾞｼｯｸM-PRO" panose="020F0600000000000000" pitchFamily="50" charset="-128"/>
              </a:rPr>
              <a:t>42,560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R5</a:t>
            </a:r>
            <a:r>
              <a:rPr kumimoji="1" lang="ja-JP" altLang="en-US" sz="1200" dirty="0">
                <a:latin typeface="HG丸ｺﾞｼｯｸM-PRO" panose="020F0600000000000000" pitchFamily="50" charset="-128"/>
                <a:ea typeface="HG丸ｺﾞｼｯｸM-PRO" panose="020F0600000000000000" pitchFamily="50" charset="-128"/>
              </a:rPr>
              <a:t>：約５兆</a:t>
            </a:r>
            <a:r>
              <a:rPr kumimoji="1" lang="en-US" altLang="ja-JP" sz="1200" dirty="0">
                <a:latin typeface="HG丸ｺﾞｼｯｸM-PRO" panose="020F0600000000000000" pitchFamily="50" charset="-128"/>
                <a:ea typeface="HG丸ｺﾞｼｯｸM-PRO" panose="020F0600000000000000" pitchFamily="50" charset="-128"/>
              </a:rPr>
              <a:t>4,456</a:t>
            </a:r>
            <a:r>
              <a:rPr kumimoji="1" lang="ja-JP" altLang="en-US" sz="1200" dirty="0">
                <a:latin typeface="HG丸ｺﾞｼｯｸM-PRO" panose="020F0600000000000000" pitchFamily="50" charset="-128"/>
                <a:ea typeface="HG丸ｺﾞｼｯｸM-PRO" panose="020F0600000000000000" pitchFamily="50" charset="-128"/>
              </a:rPr>
              <a:t>億円／国民一人当たり約</a:t>
            </a:r>
            <a:r>
              <a:rPr kumimoji="1" lang="en-US" altLang="ja-JP" sz="1200" dirty="0">
                <a:latin typeface="HG丸ｺﾞｼｯｸM-PRO" panose="020F0600000000000000" pitchFamily="50" charset="-128"/>
                <a:ea typeface="HG丸ｺﾞｼｯｸM-PRO" panose="020F0600000000000000" pitchFamily="50" charset="-128"/>
              </a:rPr>
              <a:t>43,792</a:t>
            </a:r>
            <a:r>
              <a:rPr kumimoji="1" lang="ja-JP" altLang="en-US" sz="1200" dirty="0">
                <a:latin typeface="HG丸ｺﾞｼｯｸM-PRO" panose="020F0600000000000000" pitchFamily="50" charset="-128"/>
                <a:ea typeface="HG丸ｺﾞｼｯｸM-PRO" panose="020F0600000000000000" pitchFamily="50" charset="-128"/>
              </a:rPr>
              <a:t>円（</a:t>
            </a:r>
            <a:r>
              <a:rPr kumimoji="1" lang="en-US" altLang="ja-JP" sz="1200" dirty="0">
                <a:latin typeface="HG丸ｺﾞｼｯｸM-PRO" panose="020F0600000000000000" pitchFamily="50" charset="-128"/>
                <a:ea typeface="HG丸ｺﾞｼｯｸM-PRO" panose="020F0600000000000000" pitchFamily="50" charset="-128"/>
              </a:rPr>
              <a:t>+1,279</a:t>
            </a:r>
            <a:r>
              <a:rPr kumimoji="1" lang="ja-JP" altLang="en-US" sz="1200" dirty="0">
                <a:latin typeface="HG丸ｺﾞｼｯｸM-PRO" panose="020F0600000000000000" pitchFamily="50" charset="-128"/>
                <a:ea typeface="HG丸ｺﾞｼｯｸM-PRO" panose="020F0600000000000000" pitchFamily="50" charset="-128"/>
              </a:rPr>
              <a:t>億円／</a:t>
            </a:r>
            <a:r>
              <a:rPr kumimoji="1" lang="en-US" altLang="ja-JP" sz="1200" dirty="0">
                <a:latin typeface="HG丸ｺﾞｼｯｸM-PRO" panose="020F0600000000000000" pitchFamily="50" charset="-128"/>
                <a:ea typeface="HG丸ｺﾞｼｯｸM-PRO" panose="020F0600000000000000" pitchFamily="50" charset="-128"/>
              </a:rPr>
              <a:t>1,230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ごみ処理費用</a:t>
            </a:r>
            <a:r>
              <a:rPr kumimoji="1" lang="en-US" altLang="ja-JP" sz="1200" dirty="0">
                <a:latin typeface="HG丸ｺﾞｼｯｸM-PRO" panose="020F0600000000000000" pitchFamily="50" charset="-128"/>
                <a:ea typeface="HG丸ｺﾞｼｯｸM-PRO" panose="020F0600000000000000" pitchFamily="50" charset="-128"/>
              </a:rPr>
              <a:t>】</a:t>
            </a: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４：約２兆</a:t>
            </a:r>
            <a:r>
              <a:rPr kumimoji="1" lang="en-US" altLang="ja-JP" sz="1200" dirty="0">
                <a:latin typeface="HG丸ｺﾞｼｯｸM-PRO" panose="020F0600000000000000" pitchFamily="50" charset="-128"/>
                <a:ea typeface="HG丸ｺﾞｼｯｸM-PRO" panose="020F0600000000000000" pitchFamily="50" charset="-128"/>
              </a:rPr>
              <a:t>4,726</a:t>
            </a:r>
            <a:r>
              <a:rPr kumimoji="1" lang="ja-JP" altLang="en-US" sz="1200" dirty="0">
                <a:latin typeface="HG丸ｺﾞｼｯｸM-PRO" panose="020F0600000000000000" pitchFamily="50" charset="-128"/>
                <a:ea typeface="HG丸ｺﾞｼｯｸM-PRO" panose="020F0600000000000000" pitchFamily="50" charset="-128"/>
              </a:rPr>
              <a:t>億円／約</a:t>
            </a:r>
            <a:r>
              <a:rPr kumimoji="1" lang="en-US" altLang="ja-JP" sz="1200" dirty="0">
                <a:latin typeface="HG丸ｺﾞｼｯｸM-PRO" panose="020F0600000000000000" pitchFamily="50" charset="-128"/>
                <a:ea typeface="HG丸ｺﾞｼｯｸM-PRO" panose="020F0600000000000000" pitchFamily="50" charset="-128"/>
              </a:rPr>
              <a:t>19,800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５：約２兆</a:t>
            </a:r>
            <a:r>
              <a:rPr kumimoji="1" lang="en-US" altLang="ja-JP" sz="1200" dirty="0">
                <a:latin typeface="HG丸ｺﾞｼｯｸM-PRO" panose="020F0600000000000000" pitchFamily="50" charset="-128"/>
                <a:ea typeface="HG丸ｺﾞｼｯｸM-PRO" panose="020F0600000000000000" pitchFamily="50" charset="-128"/>
              </a:rPr>
              <a:t>6,002</a:t>
            </a:r>
            <a:r>
              <a:rPr kumimoji="1" lang="ja-JP" altLang="en-US" sz="1200" dirty="0">
                <a:latin typeface="HG丸ｺﾞｼｯｸM-PRO" panose="020F0600000000000000" pitchFamily="50" charset="-128"/>
                <a:ea typeface="HG丸ｺﾞｼｯｸM-PRO" panose="020F0600000000000000" pitchFamily="50" charset="-128"/>
              </a:rPr>
              <a:t>億円／約</a:t>
            </a:r>
            <a:r>
              <a:rPr kumimoji="1" lang="en-US" altLang="ja-JP" sz="1200" dirty="0">
                <a:latin typeface="HG丸ｺﾞｼｯｸM-PRO" panose="020F0600000000000000" pitchFamily="50" charset="-128"/>
                <a:ea typeface="HG丸ｺﾞｼｯｸM-PRO" panose="020F0600000000000000" pitchFamily="50" charset="-128"/>
              </a:rPr>
              <a:t>20,910</a:t>
            </a:r>
            <a:r>
              <a:rPr kumimoji="1" lang="ja-JP" altLang="en-US" sz="1200" dirty="0">
                <a:latin typeface="HG丸ｺﾞｼｯｸM-PRO" panose="020F0600000000000000" pitchFamily="50" charset="-128"/>
                <a:ea typeface="HG丸ｺﾞｼｯｸM-PRO" panose="020F0600000000000000" pitchFamily="50" charset="-128"/>
              </a:rPr>
              <a:t>円（</a:t>
            </a:r>
            <a:r>
              <a:rPr kumimoji="1" lang="en-US" altLang="ja-JP" sz="1200" dirty="0">
                <a:latin typeface="HG丸ｺﾞｼｯｸM-PRO" panose="020F0600000000000000" pitchFamily="50" charset="-128"/>
                <a:ea typeface="HG丸ｺﾞｼｯｸM-PRO" panose="020F0600000000000000" pitchFamily="50" charset="-128"/>
              </a:rPr>
              <a:t>+1,274</a:t>
            </a:r>
            <a:r>
              <a:rPr kumimoji="1" lang="ja-JP" altLang="en-US" sz="1200" dirty="0">
                <a:latin typeface="HG丸ｺﾞｼｯｸM-PRO" panose="020F0600000000000000" pitchFamily="50" charset="-128"/>
                <a:ea typeface="HG丸ｺﾞｼｯｸM-PRO" panose="020F0600000000000000" pitchFamily="50" charset="-128"/>
              </a:rPr>
              <a:t>億円／</a:t>
            </a:r>
            <a:r>
              <a:rPr kumimoji="1" lang="en-US" altLang="ja-JP" sz="1200" dirty="0">
                <a:latin typeface="HG丸ｺﾞｼｯｸM-PRO" panose="020F0600000000000000" pitchFamily="50" charset="-128"/>
                <a:ea typeface="HG丸ｺﾞｼｯｸM-PRO" panose="020F0600000000000000" pitchFamily="50" charset="-128"/>
              </a:rPr>
              <a:t>1,110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国民医療費の公費負担額</a:t>
            </a:r>
            <a:r>
              <a:rPr kumimoji="1" lang="en-US" altLang="ja-JP" sz="1200" dirty="0">
                <a:latin typeface="HG丸ｺﾞｼｯｸM-PRO" panose="020F0600000000000000" pitchFamily="50" charset="-128"/>
                <a:ea typeface="HG丸ｺﾞｼｯｸM-PRO" panose="020F0600000000000000" pitchFamily="50" charset="-128"/>
              </a:rPr>
              <a:t>】</a:t>
            </a: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３：約</a:t>
            </a:r>
            <a:r>
              <a:rPr kumimoji="1" lang="en-US" altLang="ja-JP" sz="1200" dirty="0">
                <a:latin typeface="HG丸ｺﾞｼｯｸM-PRO" panose="020F0600000000000000" pitchFamily="50" charset="-128"/>
                <a:ea typeface="HG丸ｺﾞｼｯｸM-PRO" panose="020F0600000000000000" pitchFamily="50" charset="-128"/>
              </a:rPr>
              <a:t>17</a:t>
            </a:r>
            <a:r>
              <a:rPr kumimoji="1" lang="ja-JP" altLang="en-US" sz="1200" dirty="0">
                <a:latin typeface="HG丸ｺﾞｼｯｸM-PRO" panose="020F0600000000000000" pitchFamily="50" charset="-128"/>
                <a:ea typeface="HG丸ｺﾞｼｯｸM-PRO" panose="020F0600000000000000" pitchFamily="50" charset="-128"/>
              </a:rPr>
              <a:t>兆</a:t>
            </a:r>
            <a:r>
              <a:rPr kumimoji="1" lang="en-US" altLang="ja-JP" sz="1200" dirty="0">
                <a:latin typeface="HG丸ｺﾞｼｯｸM-PRO" panose="020F0600000000000000" pitchFamily="50" charset="-128"/>
                <a:ea typeface="HG丸ｺﾞｼｯｸM-PRO" panose="020F0600000000000000" pitchFamily="50" charset="-128"/>
              </a:rPr>
              <a:t>1,025</a:t>
            </a:r>
            <a:r>
              <a:rPr kumimoji="1" lang="ja-JP" altLang="en-US" sz="1200" dirty="0">
                <a:latin typeface="HG丸ｺﾞｼｯｸM-PRO" panose="020F0600000000000000" pitchFamily="50" charset="-128"/>
                <a:ea typeface="HG丸ｺﾞｼｯｸM-PRO" panose="020F0600000000000000" pitchFamily="50" charset="-128"/>
              </a:rPr>
              <a:t>億円／約</a:t>
            </a:r>
            <a:r>
              <a:rPr kumimoji="1" lang="en-US" altLang="ja-JP" sz="1200" dirty="0">
                <a:latin typeface="HG丸ｺﾞｼｯｸM-PRO" panose="020F0600000000000000" pitchFamily="50" charset="-128"/>
                <a:ea typeface="HG丸ｺﾞｼｯｸM-PRO" panose="020F0600000000000000" pitchFamily="50" charset="-128"/>
              </a:rPr>
              <a:t>136,300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４：約</a:t>
            </a:r>
            <a:r>
              <a:rPr kumimoji="1" lang="en-US" altLang="ja-JP" sz="1200" dirty="0">
                <a:latin typeface="HG丸ｺﾞｼｯｸM-PRO" panose="020F0600000000000000" pitchFamily="50" charset="-128"/>
                <a:ea typeface="HG丸ｺﾞｼｯｸM-PRO" panose="020F0600000000000000" pitchFamily="50" charset="-128"/>
              </a:rPr>
              <a:t>17</a:t>
            </a:r>
            <a:r>
              <a:rPr kumimoji="1" lang="ja-JP" altLang="en-US" sz="1200" dirty="0">
                <a:latin typeface="HG丸ｺﾞｼｯｸM-PRO" panose="020F0600000000000000" pitchFamily="50" charset="-128"/>
                <a:ea typeface="HG丸ｺﾞｼｯｸM-PRO" panose="020F0600000000000000" pitchFamily="50" charset="-128"/>
              </a:rPr>
              <a:t>兆</a:t>
            </a:r>
            <a:r>
              <a:rPr kumimoji="1" lang="en-US" altLang="ja-JP" sz="1200" dirty="0">
                <a:latin typeface="HG丸ｺﾞｼｯｸM-PRO" panose="020F0600000000000000" pitchFamily="50" charset="-128"/>
                <a:ea typeface="HG丸ｺﾞｼｯｸM-PRO" panose="020F0600000000000000" pitchFamily="50" charset="-128"/>
              </a:rPr>
              <a:t>6,837</a:t>
            </a:r>
            <a:r>
              <a:rPr kumimoji="1" lang="ja-JP" altLang="en-US" sz="1200" dirty="0">
                <a:latin typeface="HG丸ｺﾞｼｯｸM-PRO" panose="020F0600000000000000" pitchFamily="50" charset="-128"/>
                <a:ea typeface="HG丸ｺﾞｼｯｸM-PRO" panose="020F0600000000000000" pitchFamily="50" charset="-128"/>
              </a:rPr>
              <a:t>億円／約</a:t>
            </a:r>
            <a:r>
              <a:rPr kumimoji="1" lang="en-US" altLang="ja-JP" sz="1200" dirty="0">
                <a:latin typeface="HG丸ｺﾞｼｯｸM-PRO" panose="020F0600000000000000" pitchFamily="50" charset="-128"/>
                <a:ea typeface="HG丸ｺﾞｼｯｸM-PRO" panose="020F0600000000000000" pitchFamily="50" charset="-128"/>
              </a:rPr>
              <a:t>141,530</a:t>
            </a:r>
            <a:r>
              <a:rPr kumimoji="1" lang="ja-JP" altLang="en-US" sz="1200" dirty="0">
                <a:latin typeface="HG丸ｺﾞｼｯｸM-PRO" panose="020F0600000000000000" pitchFamily="50" charset="-128"/>
                <a:ea typeface="HG丸ｺﾞｼｯｸM-PRO" panose="020F0600000000000000" pitchFamily="50" charset="-128"/>
              </a:rPr>
              <a:t>円（</a:t>
            </a:r>
            <a:r>
              <a:rPr kumimoji="1" lang="en-US" altLang="ja-JP" sz="1200" dirty="0">
                <a:latin typeface="HG丸ｺﾞｼｯｸM-PRO" panose="020F0600000000000000" pitchFamily="50" charset="-128"/>
                <a:ea typeface="HG丸ｺﾞｼｯｸM-PRO" panose="020F0600000000000000" pitchFamily="50" charset="-128"/>
              </a:rPr>
              <a:t>+5,812</a:t>
            </a:r>
            <a:r>
              <a:rPr kumimoji="1" lang="ja-JP" altLang="en-US" sz="1200" dirty="0">
                <a:latin typeface="HG丸ｺﾞｼｯｸM-PRO" panose="020F0600000000000000" pitchFamily="50" charset="-128"/>
                <a:ea typeface="HG丸ｺﾞｼｯｸM-PRO" panose="020F0600000000000000" pitchFamily="50" charset="-128"/>
              </a:rPr>
              <a:t>億円／</a:t>
            </a:r>
            <a:r>
              <a:rPr kumimoji="1" lang="en-US" altLang="ja-JP" sz="1200" dirty="0">
                <a:latin typeface="HG丸ｺﾞｼｯｸM-PRO" panose="020F0600000000000000" pitchFamily="50" charset="-128"/>
                <a:ea typeface="HG丸ｺﾞｼｯｸM-PRO" panose="020F0600000000000000" pitchFamily="50" charset="-128"/>
              </a:rPr>
              <a:t>5,200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道路整備事業費</a:t>
            </a:r>
            <a:r>
              <a:rPr kumimoji="1" lang="en-US" altLang="ja-JP" sz="1200" dirty="0">
                <a:latin typeface="HG丸ｺﾞｼｯｸM-PRO" panose="020F0600000000000000" pitchFamily="50" charset="-128"/>
                <a:ea typeface="HG丸ｺﾞｼｯｸM-PRO" panose="020F0600000000000000" pitchFamily="50" charset="-128"/>
              </a:rPr>
              <a:t>】</a:t>
            </a: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６：約１兆</a:t>
            </a:r>
            <a:r>
              <a:rPr kumimoji="1" lang="en-US" altLang="ja-JP" sz="1200" dirty="0">
                <a:latin typeface="HG丸ｺﾞｼｯｸM-PRO" panose="020F0600000000000000" pitchFamily="50" charset="-128"/>
                <a:ea typeface="HG丸ｺﾞｼｯｸM-PRO" panose="020F0600000000000000" pitchFamily="50" charset="-128"/>
              </a:rPr>
              <a:t>6,715</a:t>
            </a:r>
            <a:r>
              <a:rPr kumimoji="1" lang="ja-JP" altLang="en-US" sz="1200" dirty="0">
                <a:latin typeface="HG丸ｺﾞｼｯｸM-PRO" panose="020F0600000000000000" pitchFamily="50" charset="-128"/>
                <a:ea typeface="HG丸ｺﾞｼｯｸM-PRO" panose="020F0600000000000000" pitchFamily="50" charset="-128"/>
              </a:rPr>
              <a:t>億円　⇒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７：約１兆</a:t>
            </a:r>
            <a:r>
              <a:rPr kumimoji="1" lang="en-US" altLang="ja-JP" sz="1200" dirty="0">
                <a:latin typeface="HG丸ｺﾞｼｯｸM-PRO" panose="020F0600000000000000" pitchFamily="50" charset="-128"/>
                <a:ea typeface="HG丸ｺﾞｼｯｸM-PRO" panose="020F0600000000000000" pitchFamily="50" charset="-128"/>
              </a:rPr>
              <a:t>6,721</a:t>
            </a:r>
            <a:r>
              <a:rPr kumimoji="1" lang="ja-JP" altLang="en-US" sz="1200" dirty="0">
                <a:latin typeface="HG丸ｺﾞｼｯｸM-PRO" panose="020F0600000000000000" pitchFamily="50" charset="-128"/>
                <a:ea typeface="HG丸ｺﾞｼｯｸM-PRO" panose="020F0600000000000000" pitchFamily="50" charset="-128"/>
              </a:rPr>
              <a:t>億円（</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６億円）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校舎・体育館などの建設費用</a:t>
            </a:r>
            <a:r>
              <a:rPr kumimoji="1" lang="en-US" altLang="ja-JP" sz="1200" dirty="0">
                <a:latin typeface="HG丸ｺﾞｼｯｸM-PRO" panose="020F0600000000000000" pitchFamily="50" charset="-128"/>
                <a:ea typeface="HG丸ｺﾞｼｯｸM-PRO" panose="020F0600000000000000" pitchFamily="50" charset="-128"/>
              </a:rPr>
              <a:t>】</a:t>
            </a:r>
          </a:p>
          <a:p>
            <a:pPr>
              <a:lnSpc>
                <a:spcPct val="100000"/>
              </a:lnSpc>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６：約</a:t>
            </a:r>
            <a:r>
              <a:rPr kumimoji="1" lang="en-US" altLang="ja-JP" sz="1200" dirty="0">
                <a:latin typeface="HG丸ｺﾞｼｯｸM-PRO" panose="020F0600000000000000" pitchFamily="50" charset="-128"/>
                <a:ea typeface="HG丸ｺﾞｼｯｸM-PRO" panose="020F0600000000000000" pitchFamily="50" charset="-128"/>
              </a:rPr>
              <a:t>732</a:t>
            </a:r>
            <a:r>
              <a:rPr kumimoji="1" lang="ja-JP" altLang="en-US" sz="1200" dirty="0">
                <a:latin typeface="HG丸ｺﾞｼｯｸM-PRO" panose="020F0600000000000000" pitchFamily="50" charset="-128"/>
                <a:ea typeface="HG丸ｺﾞｼｯｸM-PRO" panose="020F0600000000000000" pitchFamily="50" charset="-128"/>
              </a:rPr>
              <a:t>億円　⇒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７：約</a:t>
            </a:r>
            <a:r>
              <a:rPr kumimoji="1" lang="en-US" altLang="ja-JP" sz="1200" dirty="0">
                <a:latin typeface="HG丸ｺﾞｼｯｸM-PRO" panose="020F0600000000000000" pitchFamily="50" charset="-128"/>
                <a:ea typeface="HG丸ｺﾞｼｯｸM-PRO" panose="020F0600000000000000" pitchFamily="50" charset="-128"/>
              </a:rPr>
              <a:t>736</a:t>
            </a:r>
            <a:r>
              <a:rPr kumimoji="1" lang="ja-JP" altLang="en-US" sz="1200" dirty="0">
                <a:latin typeface="HG丸ｺﾞｼｯｸM-PRO" panose="020F0600000000000000" pitchFamily="50" charset="-128"/>
                <a:ea typeface="HG丸ｺﾞｼｯｸM-PRO" panose="020F0600000000000000" pitchFamily="50" charset="-128"/>
              </a:rPr>
              <a:t>億円（</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４億円）</a:t>
            </a: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8</a:t>
            </a:fld>
            <a:endParaRPr kumimoji="1" lang="ja-JP" altLang="en-US"/>
          </a:p>
        </p:txBody>
      </p:sp>
    </p:spTree>
    <p:extLst>
      <p:ext uri="{BB962C8B-B14F-4D97-AF65-F5344CB8AC3E}">
        <p14:creationId xmlns:p14="http://schemas.microsoft.com/office/powerpoint/2010/main" val="412950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税金は何のためにあるのだろうか</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８</a:t>
            </a:r>
            <a:r>
              <a:rPr lang="en-US"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Bef>
                <a:spcPts val="600"/>
              </a:spcBef>
              <a:spcAft>
                <a:spcPts val="60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Bef>
                <a:spcPts val="600"/>
              </a:spcBef>
              <a:spcAft>
                <a:spcPts val="600"/>
              </a:spcAft>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皆さんが学校で勉強などをするのにも、税金は使われています。実際、どれくらいの税金が使われているかというと、小学生では、児童１人当たり１年間で約</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941,000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円が使われています。</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さらに、皆さんが今日のように学校で授業を受けている生活の中にも税金は大きく関わっているのです。</a:t>
            </a:r>
            <a:endParaRPr kumimoji="1" lang="en-US" altLang="ja-JP" sz="1200" dirty="0">
              <a:latin typeface="HG丸ｺﾞｼｯｸM-PRO" panose="020F0600000000000000" pitchFamily="50" charset="-128"/>
              <a:ea typeface="HG丸ｺﾞｼｯｸM-PRO" panose="020F0600000000000000" pitchFamily="50" charset="-128"/>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今から３年前の令和４年度の状況ですが、</a:t>
            </a:r>
            <a:endParaRPr kumimoji="1" lang="en-US" altLang="ja-JP" sz="1200" dirty="0">
              <a:latin typeface="HG丸ｺﾞｼｯｸM-PRO" panose="020F0600000000000000" pitchFamily="50" charset="-128"/>
              <a:ea typeface="HG丸ｺﾞｼｯｸM-PRO" panose="020F0600000000000000" pitchFamily="50" charset="-128"/>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小学生</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３：約　 </a:t>
            </a:r>
            <a:r>
              <a:rPr kumimoji="1" lang="en-US" altLang="ja-JP" sz="1200" dirty="0">
                <a:latin typeface="HG丸ｺﾞｼｯｸM-PRO" panose="020F0600000000000000" pitchFamily="50" charset="-128"/>
                <a:ea typeface="HG丸ｺﾞｼｯｸM-PRO" panose="020F0600000000000000" pitchFamily="50" charset="-128"/>
              </a:rPr>
              <a:t>921,000</a:t>
            </a:r>
            <a:r>
              <a:rPr kumimoji="1" lang="ja-JP" altLang="en-US" sz="1200" dirty="0">
                <a:latin typeface="HG丸ｺﾞｼｯｸM-PRO" panose="020F0600000000000000" pitchFamily="50" charset="-128"/>
                <a:ea typeface="HG丸ｺﾞｼｯｸM-PRO" panose="020F0600000000000000" pitchFamily="50" charset="-128"/>
              </a:rPr>
              <a:t>円　⇒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４：約   </a:t>
            </a:r>
            <a:r>
              <a:rPr kumimoji="1" lang="en-US" altLang="ja-JP" sz="1200" dirty="0">
                <a:latin typeface="HG丸ｺﾞｼｯｸM-PRO" panose="020F0600000000000000" pitchFamily="50" charset="-128"/>
                <a:ea typeface="HG丸ｺﾞｼｯｸM-PRO" panose="020F0600000000000000" pitchFamily="50" charset="-128"/>
              </a:rPr>
              <a:t>941,000</a:t>
            </a:r>
            <a:r>
              <a:rPr kumimoji="1" lang="ja-JP" altLang="en-US" sz="1200" dirty="0">
                <a:latin typeface="HG丸ｺﾞｼｯｸM-PRO" panose="020F0600000000000000" pitchFamily="50" charset="-128"/>
                <a:ea typeface="HG丸ｺﾞｼｯｸM-PRO" panose="020F0600000000000000" pitchFamily="50" charset="-128"/>
              </a:rPr>
              <a:t>円（</a:t>
            </a:r>
            <a:r>
              <a:rPr kumimoji="1" lang="en-US" altLang="ja-JP" sz="1200" dirty="0">
                <a:latin typeface="HG丸ｺﾞｼｯｸM-PRO" panose="020F0600000000000000" pitchFamily="50" charset="-128"/>
                <a:ea typeface="HG丸ｺﾞｼｯｸM-PRO" panose="020F0600000000000000" pitchFamily="50" charset="-128"/>
              </a:rPr>
              <a:t>+20,000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中学生</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３：約</a:t>
            </a:r>
            <a:r>
              <a:rPr kumimoji="1" lang="en-US" altLang="ja-JP" sz="1200" dirty="0">
                <a:latin typeface="HG丸ｺﾞｼｯｸM-PRO" panose="020F0600000000000000" pitchFamily="50" charset="-128"/>
                <a:ea typeface="HG丸ｺﾞｼｯｸM-PRO" panose="020F0600000000000000" pitchFamily="50" charset="-128"/>
              </a:rPr>
              <a:t>1,067,000</a:t>
            </a:r>
            <a:r>
              <a:rPr kumimoji="1" lang="ja-JP" altLang="en-US" sz="1200" dirty="0">
                <a:latin typeface="HG丸ｺﾞｼｯｸM-PRO" panose="020F0600000000000000" pitchFamily="50" charset="-128"/>
                <a:ea typeface="HG丸ｺﾞｼｯｸM-PRO" panose="020F0600000000000000" pitchFamily="50" charset="-128"/>
              </a:rPr>
              <a:t>円　⇒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４：約</a:t>
            </a:r>
            <a:r>
              <a:rPr kumimoji="1" lang="en-US" altLang="ja-JP" sz="1200" dirty="0">
                <a:latin typeface="HG丸ｺﾞｼｯｸM-PRO" panose="020F0600000000000000" pitchFamily="50" charset="-128"/>
                <a:ea typeface="HG丸ｺﾞｼｯｸM-PRO" panose="020F0600000000000000" pitchFamily="50" charset="-128"/>
              </a:rPr>
              <a:t>1,086,000</a:t>
            </a:r>
            <a:r>
              <a:rPr kumimoji="1" lang="ja-JP" altLang="en-US" sz="1200" dirty="0">
                <a:latin typeface="HG丸ｺﾞｼｯｸM-PRO" panose="020F0600000000000000" pitchFamily="50" charset="-128"/>
                <a:ea typeface="HG丸ｺﾞｼｯｸM-PRO" panose="020F0600000000000000" pitchFamily="50" charset="-128"/>
              </a:rPr>
              <a:t>円（</a:t>
            </a:r>
            <a:r>
              <a:rPr kumimoji="1" lang="en-US" altLang="ja-JP" sz="1200" dirty="0">
                <a:latin typeface="HG丸ｺﾞｼｯｸM-PRO" panose="020F0600000000000000" pitchFamily="50" charset="-128"/>
                <a:ea typeface="HG丸ｺﾞｼｯｸM-PRO" panose="020F0600000000000000" pitchFamily="50" charset="-128"/>
              </a:rPr>
              <a:t>+19,000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高校生</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３：約</a:t>
            </a:r>
            <a:r>
              <a:rPr kumimoji="1" lang="en-US" altLang="ja-JP" sz="1200" dirty="0">
                <a:latin typeface="HG丸ｺﾞｼｯｸM-PRO" panose="020F0600000000000000" pitchFamily="50" charset="-128"/>
                <a:ea typeface="HG丸ｺﾞｼｯｸM-PRO" panose="020F0600000000000000" pitchFamily="50" charset="-128"/>
              </a:rPr>
              <a:t>1,129,000</a:t>
            </a:r>
            <a:r>
              <a:rPr kumimoji="1" lang="ja-JP" altLang="en-US" sz="1200" dirty="0">
                <a:latin typeface="HG丸ｺﾞｼｯｸM-PRO" panose="020F0600000000000000" pitchFamily="50" charset="-128"/>
                <a:ea typeface="HG丸ｺﾞｼｯｸM-PRO" panose="020F0600000000000000" pitchFamily="50" charset="-128"/>
              </a:rPr>
              <a:t>円　⇒　</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４：約</a:t>
            </a:r>
            <a:r>
              <a:rPr kumimoji="1" lang="en-US" altLang="ja-JP" sz="1200" dirty="0">
                <a:latin typeface="HG丸ｺﾞｼｯｸM-PRO" panose="020F0600000000000000" pitchFamily="50" charset="-128"/>
                <a:ea typeface="HG丸ｺﾞｼｯｸM-PRO" panose="020F0600000000000000" pitchFamily="50" charset="-128"/>
              </a:rPr>
              <a:t>1,127,000</a:t>
            </a:r>
            <a:r>
              <a:rPr kumimoji="1" lang="ja-JP" altLang="en-US" sz="1200" dirty="0">
                <a:latin typeface="HG丸ｺﾞｼｯｸM-PRO" panose="020F0600000000000000" pitchFamily="50" charset="-128"/>
                <a:ea typeface="HG丸ｺﾞｼｯｸM-PRO" panose="020F0600000000000000" pitchFamily="50" charset="-128"/>
              </a:rPr>
              <a:t>円（－ </a:t>
            </a:r>
            <a:r>
              <a:rPr kumimoji="1" lang="en-US" altLang="ja-JP" sz="1200" dirty="0">
                <a:latin typeface="HG丸ｺﾞｼｯｸM-PRO" panose="020F0600000000000000" pitchFamily="50" charset="-128"/>
                <a:ea typeface="HG丸ｺﾞｼｯｸM-PRO" panose="020F0600000000000000" pitchFamily="50" charset="-128"/>
              </a:rPr>
              <a:t>2,000</a:t>
            </a:r>
            <a:r>
              <a:rPr kumimoji="1" lang="ja-JP" altLang="en-US" sz="1200" dirty="0">
                <a:latin typeface="HG丸ｺﾞｼｯｸM-PRO" panose="020F0600000000000000" pitchFamily="50" charset="-128"/>
                <a:ea typeface="HG丸ｺﾞｼｯｸM-PRO" panose="020F0600000000000000" pitchFamily="50" charset="-128"/>
              </a:rPr>
              <a:t>円）　</a:t>
            </a:r>
            <a:endParaRPr kumimoji="1" lang="en-US" altLang="ja-JP" sz="1200" dirty="0">
              <a:latin typeface="HG丸ｺﾞｼｯｸM-PRO" panose="020F0600000000000000" pitchFamily="50" charset="-128"/>
              <a:ea typeface="HG丸ｺﾞｼｯｸM-PRO" panose="020F0600000000000000" pitchFamily="50" charset="-128"/>
            </a:endParaRPr>
          </a:p>
          <a:p>
            <a:pPr>
              <a:spcBef>
                <a:spcPts val="600"/>
              </a:spcBef>
              <a:spcAft>
                <a:spcPts val="600"/>
              </a:spcAft>
            </a:pPr>
            <a:r>
              <a:rPr kumimoji="1" lang="ja-JP" altLang="en-US" sz="1200" dirty="0">
                <a:latin typeface="HG丸ｺﾞｼｯｸM-PRO" panose="020F0600000000000000" pitchFamily="50" charset="-128"/>
                <a:ea typeface="HG丸ｺﾞｼｯｸM-PRO" panose="020F0600000000000000" pitchFamily="50" charset="-128"/>
              </a:rPr>
              <a:t>　公立学校</a:t>
            </a:r>
            <a:r>
              <a:rPr kumimoji="1" lang="en-US" altLang="ja-JP" sz="1200" dirty="0">
                <a:latin typeface="HG丸ｺﾞｼｯｸM-PRO" panose="020F0600000000000000" pitchFamily="50" charset="-128"/>
                <a:ea typeface="HG丸ｺﾞｼｯｸM-PRO" panose="020F0600000000000000" pitchFamily="50" charset="-128"/>
              </a:rPr>
              <a:t>12</a:t>
            </a:r>
            <a:r>
              <a:rPr kumimoji="1" lang="ja-JP" altLang="en-US" sz="1200" dirty="0">
                <a:latin typeface="HG丸ｺﾞｼｯｸM-PRO" panose="020F0600000000000000" pitchFamily="50" charset="-128"/>
                <a:ea typeface="HG丸ｺﾞｼｯｸM-PRO" panose="020F0600000000000000" pitchFamily="50" charset="-128"/>
              </a:rPr>
              <a:t>年間で、一人当たり約</a:t>
            </a:r>
            <a:r>
              <a:rPr kumimoji="1" lang="en-US" altLang="ja-JP" sz="1200" dirty="0">
                <a:latin typeface="HG丸ｺﾞｼｯｸM-PRO" panose="020F0600000000000000" pitchFamily="50" charset="-128"/>
                <a:ea typeface="HG丸ｺﾞｼｯｸM-PRO" panose="020F0600000000000000" pitchFamily="50" charset="-128"/>
              </a:rPr>
              <a:t>1,211</a:t>
            </a:r>
            <a:r>
              <a:rPr kumimoji="1" lang="ja-JP" altLang="en-US" sz="1200" dirty="0">
                <a:latin typeface="HG丸ｺﾞｼｯｸM-PRO" panose="020F0600000000000000" pitchFamily="50" charset="-128"/>
                <a:ea typeface="HG丸ｺﾞｼｯｸM-PRO" panose="020F0600000000000000" pitchFamily="50" charset="-128"/>
              </a:rPr>
              <a:t>万円にもなります。</a:t>
            </a: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9</a:t>
            </a:fld>
            <a:endParaRPr kumimoji="1" lang="ja-JP" altLang="en-US"/>
          </a:p>
        </p:txBody>
      </p:sp>
    </p:spTree>
    <p:extLst>
      <p:ext uri="{BB962C8B-B14F-4D97-AF65-F5344CB8AC3E}">
        <p14:creationId xmlns:p14="http://schemas.microsoft.com/office/powerpoint/2010/main" val="269249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of.go.jp/tax_policy/publication/brochure/zeikin_drill/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nta.go.jp/publication/webtaxtv/201503/webtaxtv_wb.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nta.go.jp/taxes/kids/index.htm" TargetMode="External"/><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of.go.jp/kids/2018"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2872655" y="5376535"/>
            <a:ext cx="3950120" cy="646331"/>
          </a:xfrm>
          <a:prstGeom prst="rect">
            <a:avLst/>
          </a:prstGeom>
          <a:noFill/>
        </p:spPr>
        <p:txBody>
          <a:bodyPr wrap="none" rtlCol="0">
            <a:spAutoFit/>
          </a:bodyPr>
          <a:lstStyle/>
          <a:p>
            <a:r>
              <a:rPr kumimoji="1" lang="ja-JP" altLang="en-US" dirty="0">
                <a:solidFill>
                  <a:srgbClr val="E37F2D"/>
                </a:solidFill>
                <a:latin typeface="HGPｺﾞｼｯｸE" panose="020B0900000000000000" pitchFamily="50" charset="-128"/>
                <a:ea typeface="HGPｺﾞｼｯｸE" panose="020B0900000000000000" pitchFamily="50" charset="-128"/>
              </a:rPr>
              <a:t>令和８年度版　</a:t>
            </a:r>
            <a:r>
              <a:rPr kumimoji="1" lang="ja-JP" altLang="en-US" sz="1800" dirty="0">
                <a:solidFill>
                  <a:srgbClr val="E37F2D"/>
                </a:solidFill>
                <a:latin typeface="HGPｺﾞｼｯｸE" panose="020B0900000000000000" pitchFamily="50" charset="-128"/>
                <a:ea typeface="HGPｺﾞｼｯｸE" panose="020B0900000000000000" pitchFamily="50" charset="-128"/>
              </a:rPr>
              <a:t>小学生用租税教育教材</a:t>
            </a:r>
          </a:p>
          <a:p>
            <a:endParaRPr kumimoji="1" lang="ja-JP" altLang="en-US" dirty="0">
              <a:solidFill>
                <a:srgbClr val="E37F2D"/>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1A03CA1B-58CF-4F18-9FCB-7FC6AD68FEAA}"/>
              </a:ext>
            </a:extLst>
          </p:cNvPr>
          <p:cNvSpPr txBox="1"/>
          <p:nvPr/>
        </p:nvSpPr>
        <p:spPr>
          <a:xfrm>
            <a:off x="3115582" y="6344198"/>
            <a:ext cx="2912836" cy="338554"/>
          </a:xfrm>
          <a:prstGeom prst="rect">
            <a:avLst/>
          </a:prstGeom>
          <a:solidFill>
            <a:srgbClr val="FAF6A0"/>
          </a:solidFill>
        </p:spPr>
        <p:txBody>
          <a:bodyPr wrap="square" rtlCol="0">
            <a:spAutoFit/>
          </a:bodyPr>
          <a:lstStyle/>
          <a:p>
            <a:r>
              <a:rPr kumimoji="1" lang="ja-JP" altLang="en-US" sz="1600" dirty="0">
                <a:solidFill>
                  <a:srgbClr val="E37F2D"/>
                </a:solidFill>
                <a:latin typeface="HGPｺﾞｼｯｸE" panose="020B0900000000000000" pitchFamily="50" charset="-128"/>
                <a:ea typeface="HGPｺﾞｼｯｸE" panose="020B0900000000000000" pitchFamily="50" charset="-128"/>
              </a:rPr>
              <a:t>　　栃木県租税教育推進協議会</a:t>
            </a:r>
          </a:p>
        </p:txBody>
      </p:sp>
    </p:spTree>
    <p:extLst>
      <p:ext uri="{BB962C8B-B14F-4D97-AF65-F5344CB8AC3E}">
        <p14:creationId xmlns:p14="http://schemas.microsoft.com/office/powerpoint/2010/main" val="32506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ja-JP" altLang="en-US" dirty="0"/>
              <a:t>９</a:t>
            </a:r>
            <a:endParaRPr lang="en-US" altLang="ja-JP" dirty="0"/>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a:t>
            </a:r>
            <a:r>
              <a:rPr lang="ja-JP" altLang="en-US" sz="1200" dirty="0">
                <a:solidFill>
                  <a:schemeClr val="bg1"/>
                </a:solidFill>
                <a:latin typeface="+mn-ea"/>
                <a:ea typeface="+mn-ea"/>
              </a:rPr>
              <a:t>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lang="ja-JP" altLang="en-US" sz="1200" dirty="0">
                <a:solidFill>
                  <a:schemeClr val="bg1"/>
                </a:solidFill>
                <a:latin typeface="+mn-ea"/>
                <a:ea typeface="+mn-ea"/>
              </a:rPr>
              <a:t>都道府県</a:t>
            </a:r>
            <a:r>
              <a:rPr lang="ja-JP" altLang="en-US" sz="1200" dirty="0">
                <a:solidFill>
                  <a:schemeClr val="bg1"/>
                </a:solidFill>
                <a:latin typeface="+mn-ea"/>
              </a:rPr>
              <a:t>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都道府県・市区町村議会議員を選びます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都道府県知事・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市区町村長を選びます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extLst>
              <p:ext uri="{D42A27DB-BD31-4B8C-83A1-F6EECF244321}">
                <p14:modId xmlns:p14="http://schemas.microsoft.com/office/powerpoint/2010/main" val="1891546787"/>
              </p:ext>
            </p:extLst>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extLst>
              <p:ext uri="{D42A27DB-BD31-4B8C-83A1-F6EECF244321}">
                <p14:modId xmlns:p14="http://schemas.microsoft.com/office/powerpoint/2010/main" val="1828558890"/>
              </p:ext>
            </p:extLst>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zh-TW" sz="1300" dirty="0">
                  <a:latin typeface="HGPｺﾞｼｯｸE" panose="020B0900000000000000" pitchFamily="50" charset="-128"/>
                  <a:ea typeface="HGPｺﾞｼｯｸE" panose="020B0900000000000000" pitchFamily="50" charset="-128"/>
                </a:rPr>
                <a:t>11</a:t>
              </a:r>
              <a:r>
                <a:rPr lang="en-US" altLang="ja-JP" sz="1300" dirty="0">
                  <a:latin typeface="HGPｺﾞｼｯｸE" panose="020B0900000000000000" pitchFamily="50" charset="-128"/>
                  <a:ea typeface="HGPｺﾞｼｯｸE" panose="020B0900000000000000" pitchFamily="50" charset="-128"/>
                </a:rPr>
                <a:t>5</a:t>
              </a:r>
              <a:r>
                <a:rPr lang="zh-TW" altLang="en-US" sz="1300" dirty="0">
                  <a:latin typeface="HGPｺﾞｼｯｸE" panose="020B0900000000000000" pitchFamily="50" charset="-128"/>
                  <a:ea typeface="HGPｺﾞｼｯｸE" panose="020B0900000000000000" pitchFamily="50" charset="-128"/>
                </a:rPr>
                <a:t>兆</a:t>
              </a:r>
              <a:r>
                <a:rPr lang="en-US" altLang="ja-JP" sz="1300" dirty="0">
                  <a:latin typeface="HGPｺﾞｼｯｸE" panose="020B0900000000000000" pitchFamily="50" charset="-128"/>
                  <a:ea typeface="HGPｺﾞｼｯｸE" panose="020B0900000000000000" pitchFamily="50" charset="-128"/>
                </a:rPr>
                <a:t>1,978</a:t>
              </a:r>
              <a:r>
                <a:rPr lang="zh-TW" altLang="en-US" sz="1300" dirty="0">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2876496" y="2903005"/>
            <a:ext cx="1734926"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77</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8,190</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67.6%</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285198" y="2488909"/>
            <a:ext cx="1651728" cy="830997"/>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kumimoji="1" lang="en-US" altLang="ja-JP" sz="1600" dirty="0">
                <a:ln w="5080">
                  <a:noFill/>
                </a:ln>
                <a:effectLst/>
                <a:latin typeface="HGPｺﾞｼｯｸE" panose="020B0900000000000000" pitchFamily="50" charset="-128"/>
                <a:ea typeface="HGPｺﾞｼｯｸE" panose="020B0900000000000000" pitchFamily="50" charset="-128"/>
              </a:rPr>
              <a:t>35</a:t>
            </a:r>
            <a:r>
              <a:rPr kumimoji="1" lang="ja-JP" altLang="en-US" sz="1600" dirty="0">
                <a:ln w="5080">
                  <a:noFill/>
                </a:ln>
                <a:effectLst/>
                <a:latin typeface="HGPｺﾞｼｯｸE" panose="020B0900000000000000" pitchFamily="50" charset="-128"/>
                <a:ea typeface="HGPｺﾞｼｯｸE" panose="020B0900000000000000" pitchFamily="50" charset="-128"/>
              </a:rPr>
              <a:t>兆</a:t>
            </a:r>
            <a:r>
              <a:rPr kumimoji="1" lang="en-US" altLang="ja-JP" sz="1600" dirty="0">
                <a:ln w="5080">
                  <a:noFill/>
                </a:ln>
                <a:effectLst/>
                <a:latin typeface="HGPｺﾞｼｯｸE" panose="020B0900000000000000" pitchFamily="50" charset="-128"/>
                <a:ea typeface="HGPｺﾞｼｯｸE" panose="020B0900000000000000" pitchFamily="50" charset="-128"/>
              </a:rPr>
              <a:t>4,490</a:t>
            </a:r>
            <a:r>
              <a:rPr kumimoji="1" lang="ja-JP" altLang="en-US" sz="1600" dirty="0">
                <a:ln w="5080">
                  <a:noFill/>
                </a:ln>
                <a:effectLst/>
                <a:latin typeface="HGPｺﾞｼｯｸE" panose="020B0900000000000000" pitchFamily="50" charset="-128"/>
                <a:ea typeface="HGPｺﾞｼｯｸE" panose="020B0900000000000000" pitchFamily="50" charset="-128"/>
              </a:rPr>
              <a:t>億円 </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ja-JP" altLang="en-US" sz="1600" dirty="0">
                <a:ln w="5080">
                  <a:noFill/>
                </a:ln>
                <a:effectLst/>
                <a:latin typeface="HGPｺﾞｼｯｸE" panose="020B0900000000000000" pitchFamily="50" charset="-128"/>
                <a:ea typeface="HGPｺﾞｼｯｸE" panose="020B0900000000000000" pitchFamily="50" charset="-128"/>
              </a:rPr>
              <a:t>（</a:t>
            </a:r>
            <a:r>
              <a:rPr kumimoji="1" lang="en-US" altLang="ja-JP" sz="1600" dirty="0">
                <a:ln w="5080">
                  <a:noFill/>
                </a:ln>
                <a:latin typeface="HGPｺﾞｼｯｸE" panose="020B0900000000000000" pitchFamily="50" charset="-128"/>
                <a:ea typeface="HGPｺﾞｼｯｸE" panose="020B0900000000000000" pitchFamily="50" charset="-128"/>
              </a:rPr>
              <a:t>24.9</a:t>
            </a:r>
            <a:r>
              <a:rPr kumimoji="1" lang="en-US" altLang="ja-JP" sz="1600" dirty="0">
                <a:ln w="5080">
                  <a:noFill/>
                </a:ln>
                <a:effectLst/>
                <a:latin typeface="HGPｺﾞｼｯｸE" panose="020B0900000000000000" pitchFamily="50" charset="-128"/>
                <a:ea typeface="HGPｺﾞｼｯｸE" panose="020B0900000000000000" pitchFamily="50" charset="-128"/>
              </a:rPr>
              <a:t>%</a:t>
            </a:r>
            <a:r>
              <a:rPr kumimoji="1" lang="ja-JP" altLang="en-US" sz="1600" dirty="0">
                <a:ln w="5080">
                  <a:noFill/>
                </a:ln>
                <a:effectLst/>
                <a:latin typeface="HGPｺﾞｼｯｸE" panose="020B0900000000000000" pitchFamily="50" charset="-128"/>
                <a:ea typeface="HGPｺﾞｼｯｸE" panose="020B0900000000000000" pitchFamily="50" charset="-128"/>
              </a:rPr>
              <a:t>）</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92294" y="4882771"/>
            <a:ext cx="1641815"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7</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5,147</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7.6%</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902825" y="1841370"/>
            <a:ext cx="2265754"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38</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2,938</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33.2%</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608781" y="2906548"/>
            <a:ext cx="460313" cy="323774"/>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5748848" y="5510848"/>
            <a:ext cx="2048211"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858</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5.3%</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3937701" y="5243461"/>
            <a:ext cx="1915644"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6,560</a:t>
            </a:r>
            <a:r>
              <a:rPr kumimoji="1" lang="ja-JP" altLang="en-US" sz="1600" dirty="0">
                <a:latin typeface="HGPｺﾞｼｯｸE" panose="020B0900000000000000" pitchFamily="50" charset="-128"/>
                <a:ea typeface="HGPｺﾞｼｯｸE" panose="020B0900000000000000" pitchFamily="50" charset="-128"/>
              </a:rPr>
              <a:t>億円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4.9%</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7528819" y="4564084"/>
            <a:ext cx="1586019" cy="1569660"/>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8,728</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43695" y="1575884"/>
            <a:ext cx="2494170" cy="1329210"/>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2500"/>
              </a:lnSpc>
            </a:pPr>
            <a:r>
              <a:rPr kumimoji="1" lang="en-US" altLang="ja-JP" sz="1600" dirty="0">
                <a:latin typeface="HGPｺﾞｼｯｸE" panose="020B0900000000000000" pitchFamily="50" charset="-128"/>
                <a:ea typeface="HGPｺﾞｼｯｸE" panose="020B0900000000000000" pitchFamily="50" charset="-128"/>
              </a:rPr>
              <a:t>28</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2,179</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2500"/>
              </a:lnSpc>
            </a:pP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H="1">
            <a:off x="786050" y="4248311"/>
            <a:ext cx="288787" cy="546659"/>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3846168" y="4026430"/>
            <a:ext cx="1599286"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17</a:t>
            </a:r>
            <a:r>
              <a:rPr kumimoji="1" lang="ja-JP" altLang="en-US" sz="1600" dirty="0">
                <a:latin typeface="HGPｺﾞｼｯｸE" panose="020B0900000000000000" pitchFamily="50" charset="-128"/>
                <a:ea typeface="HGPｺﾞｼｯｸE" panose="020B0900000000000000" pitchFamily="50" charset="-128"/>
              </a:rPr>
              <a:t>兆</a:t>
            </a:r>
            <a:r>
              <a:rPr kumimoji="1" lang="en-US" altLang="ja-JP" sz="1600" dirty="0">
                <a:latin typeface="HGPｺﾞｼｯｸE" panose="020B0900000000000000" pitchFamily="50" charset="-128"/>
                <a:ea typeface="HGPｺﾞｼｯｸE" panose="020B0900000000000000" pitchFamily="50" charset="-128"/>
              </a:rPr>
              <a:t>716</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15.7%</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8" y="3131843"/>
            <a:ext cx="1383712" cy="1300682"/>
            <a:chOff x="1882493" y="3951980"/>
            <a:chExt cx="1651281"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effectLst/>
                  <a:latin typeface="HGPｺﾞｼｯｸE" panose="020B0900000000000000" pitchFamily="50" charset="-128"/>
                  <a:ea typeface="HGPｺﾞｼｯｸE" panose="020B0900000000000000" pitchFamily="50" charset="-128"/>
                </a:rPr>
                <a:t>11</a:t>
              </a:r>
              <a:r>
                <a:rPr lang="en-US" altLang="ja-JP" sz="1300" dirty="0">
                  <a:latin typeface="HGPｺﾞｼｯｸE" panose="020B0900000000000000" pitchFamily="50" charset="-128"/>
                  <a:ea typeface="HGPｺﾞｼｯｸE" panose="020B0900000000000000" pitchFamily="50" charset="-128"/>
                </a:rPr>
                <a:t>5</a:t>
              </a:r>
              <a:r>
                <a:rPr lang="zh-TW" altLang="en-US" sz="1300" i="0" u="none" strike="noStrike" dirty="0">
                  <a:effectLst/>
                  <a:latin typeface="HGPｺﾞｼｯｸE" panose="020B0900000000000000" pitchFamily="50" charset="-128"/>
                  <a:ea typeface="HGPｺﾞｼｯｸE" panose="020B0900000000000000" pitchFamily="50" charset="-128"/>
                </a:rPr>
                <a:t>兆</a:t>
              </a:r>
              <a:r>
                <a:rPr lang="en-US" altLang="ja-JP" sz="1300" i="0" u="none" strike="noStrike" dirty="0">
                  <a:effectLst/>
                  <a:latin typeface="HGPｺﾞｼｯｸE" panose="020B0900000000000000" pitchFamily="50" charset="-128"/>
                  <a:ea typeface="HGPｺﾞｼｯｸE" panose="020B0900000000000000" pitchFamily="50" charset="-128"/>
                </a:rPr>
                <a:t>1,978</a:t>
              </a:r>
              <a:r>
                <a:rPr lang="zh-TW" altLang="en-US" sz="1300" i="0" u="none" strike="noStrike" dirty="0">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305677" y="2690115"/>
            <a:ext cx="627905" cy="263015"/>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106381" y="4267319"/>
            <a:ext cx="483297" cy="0"/>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5484052" y="4843009"/>
            <a:ext cx="758091" cy="43910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6593048" y="5005052"/>
            <a:ext cx="0" cy="428065"/>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cxnSp>
        <p:nvCxnSpPr>
          <p:cNvPr id="36" name="直線コネクタ 35">
            <a:extLst>
              <a:ext uri="{FF2B5EF4-FFF2-40B4-BE49-F238E27FC236}">
                <a16:creationId xmlns:a16="http://schemas.microsoft.com/office/drawing/2014/main" id="{2EB92DAA-463B-4034-BA90-F8C5C2F8D527}"/>
              </a:ext>
            </a:extLst>
          </p:cNvPr>
          <p:cNvCxnSpPr>
            <a:cxnSpLocks/>
          </p:cNvCxnSpPr>
          <p:nvPr/>
        </p:nvCxnSpPr>
        <p:spPr bwMode="auto">
          <a:xfrm>
            <a:off x="7332752" y="4764664"/>
            <a:ext cx="393173" cy="240388"/>
          </a:xfrm>
          <a:prstGeom prst="line">
            <a:avLst/>
          </a:prstGeom>
          <a:noFill/>
          <a:ln w="12700" cap="flat" cmpd="sng" algn="ctr">
            <a:solidFill>
              <a:schemeClr val="tx1"/>
            </a:solidFill>
            <a:prstDash val="solid"/>
            <a:round/>
            <a:headEnd type="oval" w="med" len="med"/>
            <a:tailEnd type="none" w="med" len="med"/>
          </a:ln>
          <a:effectLst/>
        </p:spPr>
      </p:cxnSp>
    </p:spTree>
    <p:extLst>
      <p:ext uri="{BB962C8B-B14F-4D97-AF65-F5344CB8AC3E}">
        <p14:creationId xmlns:p14="http://schemas.microsoft.com/office/powerpoint/2010/main" val="23697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栃木県の予算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272071" y="1676587"/>
            <a:ext cx="9562082" cy="4942843"/>
            <a:chOff x="-272071" y="1944656"/>
            <a:chExt cx="9562082" cy="4942843"/>
          </a:xfrm>
        </p:grpSpPr>
        <p:graphicFrame>
          <p:nvGraphicFramePr>
            <p:cNvPr id="6" name="グラフ 5">
              <a:extLst>
                <a:ext uri="{FF2B5EF4-FFF2-40B4-BE49-F238E27FC236}">
                  <a16:creationId xmlns:a16="http://schemas.microsoft.com/office/drawing/2014/main" id="{1D75A731-813E-E2DA-12A3-2181E7F4814D}"/>
                </a:ext>
              </a:extLst>
            </p:cNvPr>
            <p:cNvGraphicFramePr/>
            <p:nvPr/>
          </p:nvGraphicFramePr>
          <p:xfrm>
            <a:off x="525615" y="2399320"/>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nvGraphicFramePr>
          <p:xfrm>
            <a:off x="4907813" y="2399320"/>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グループ化 7">
              <a:extLst>
                <a:ext uri="{FF2B5EF4-FFF2-40B4-BE49-F238E27FC236}">
                  <a16:creationId xmlns:a16="http://schemas.microsoft.com/office/drawing/2014/main" id="{D677B0A1-22D8-6F6F-69EF-BBE14B20E05E}"/>
                </a:ext>
              </a:extLst>
            </p:cNvPr>
            <p:cNvGrpSpPr/>
            <p:nvPr/>
          </p:nvGrpSpPr>
          <p:grpSpPr>
            <a:xfrm>
              <a:off x="6148440" y="3399912"/>
              <a:ext cx="1249027" cy="1300682"/>
              <a:chOff x="1974616" y="3951980"/>
              <a:chExt cx="1490552" cy="1490552"/>
            </a:xfrm>
          </p:grpSpPr>
          <p:sp>
            <p:nvSpPr>
              <p:cNvPr id="16393" name="楕円 16392">
                <a:extLst>
                  <a:ext uri="{FF2B5EF4-FFF2-40B4-BE49-F238E27FC236}">
                    <a16:creationId xmlns:a16="http://schemas.microsoft.com/office/drawing/2014/main" id="{54C5D6B6-142F-A6A8-5F32-B91E604B6D9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2047008" y="4348234"/>
                <a:ext cx="1322250"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9,242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9" name="テキスト ボックス 8">
              <a:extLst>
                <a:ext uri="{FF2B5EF4-FFF2-40B4-BE49-F238E27FC236}">
                  <a16:creationId xmlns:a16="http://schemas.microsoft.com/office/drawing/2014/main" id="{BD7BB174-48B2-B517-56C4-6C298092DEEC}"/>
                </a:ext>
              </a:extLst>
            </p:cNvPr>
            <p:cNvSpPr txBox="1"/>
            <p:nvPr/>
          </p:nvSpPr>
          <p:spPr>
            <a:xfrm>
              <a:off x="2709453" y="3609628"/>
              <a:ext cx="1734926"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県税など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 </a:t>
              </a:r>
              <a:r>
                <a:rPr kumimoji="1" lang="en-US" altLang="ja-JP" sz="1600" dirty="0">
                  <a:latin typeface="HGPｺﾞｼｯｸE" panose="020B0900000000000000" pitchFamily="50" charset="-128"/>
                  <a:ea typeface="HGPｺﾞｼｯｸE" panose="020B0900000000000000" pitchFamily="50" charset="-128"/>
                </a:rPr>
                <a:t>5,704</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61.7%</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D3D33E42-7FE2-A3F4-E63A-4AE4DE361EEB}"/>
                </a:ext>
              </a:extLst>
            </p:cNvPr>
            <p:cNvSpPr txBox="1"/>
            <p:nvPr/>
          </p:nvSpPr>
          <p:spPr>
            <a:xfrm>
              <a:off x="491003" y="2751493"/>
              <a:ext cx="1516237" cy="1077218"/>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国から入る</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お金</a:t>
              </a:r>
              <a:r>
                <a:rPr kumimoji="1" lang="ja-JP" altLang="en-US" sz="1600" dirty="0">
                  <a:ln w="5080">
                    <a:noFill/>
                  </a:ln>
                  <a:effectLst/>
                  <a:latin typeface="HGPｺﾞｼｯｸE" panose="020B0900000000000000" pitchFamily="50" charset="-128"/>
                  <a:ea typeface="HGPｺﾞｼｯｸE" panose="020B0900000000000000" pitchFamily="50" charset="-128"/>
                </a:rPr>
                <a:t> </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n w="5080">
                    <a:noFill/>
                  </a:ln>
                  <a:latin typeface="HGPｺﾞｼｯｸE" panose="020B0900000000000000" pitchFamily="50" charset="-128"/>
                  <a:ea typeface="HGPｺﾞｼｯｸE" panose="020B0900000000000000" pitchFamily="50" charset="-128"/>
                </a:rPr>
                <a:t>2,946</a:t>
              </a:r>
              <a:r>
                <a:rPr kumimoji="1" lang="ja-JP" altLang="en-US" sz="1600" dirty="0">
                  <a:ln w="5080">
                    <a:noFill/>
                  </a:ln>
                  <a:latin typeface="HGPｺﾞｼｯｸE" panose="020B0900000000000000" pitchFamily="50" charset="-128"/>
                  <a:ea typeface="HGPｺﾞｼｯｸE" panose="020B0900000000000000" pitchFamily="50" charset="-128"/>
                </a:rPr>
                <a:t>億円</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31.9%</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37F66DCE-B825-519D-B2BF-1F028DBB3896}"/>
                </a:ext>
              </a:extLst>
            </p:cNvPr>
            <p:cNvSpPr txBox="1"/>
            <p:nvPr/>
          </p:nvSpPr>
          <p:spPr>
            <a:xfrm>
              <a:off x="-272071" y="5181248"/>
              <a:ext cx="1641815"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592</a:t>
              </a:r>
              <a:r>
                <a:rPr kumimoji="1" lang="ja-JP" altLang="en-US" sz="1600" dirty="0">
                  <a:latin typeface="HGPｺﾞｼｯｸE" panose="020B0900000000000000" pitchFamily="50" charset="-128"/>
                  <a:ea typeface="HGPｺﾞｼｯｸE" panose="020B0900000000000000" pitchFamily="50" charset="-128"/>
                </a:rPr>
                <a:t>億円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6.4%</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133C0806-2364-C270-50C8-D8071A74C759}"/>
                </a:ext>
              </a:extLst>
            </p:cNvPr>
            <p:cNvSpPr txBox="1"/>
            <p:nvPr/>
          </p:nvSpPr>
          <p:spPr>
            <a:xfrm>
              <a:off x="6562818" y="1944656"/>
              <a:ext cx="2727193"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教育のために</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1,882</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20.4%</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cxnSp>
          <p:nvCxnSpPr>
            <p:cNvPr id="16391" name="直線コネクタ 16390">
              <a:extLst>
                <a:ext uri="{FF2B5EF4-FFF2-40B4-BE49-F238E27FC236}">
                  <a16:creationId xmlns:a16="http://schemas.microsoft.com/office/drawing/2014/main" id="{17CDEF16-C786-C185-2B91-15BFDBEBE13C}"/>
                </a:ext>
              </a:extLst>
            </p:cNvPr>
            <p:cNvCxnSpPr>
              <a:cxnSpLocks/>
            </p:cNvCxnSpPr>
            <p:nvPr/>
          </p:nvCxnSpPr>
          <p:spPr bwMode="auto">
            <a:xfrm flipV="1">
              <a:off x="7526241" y="2787442"/>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5" name="テキスト ボックス 14">
              <a:extLst>
                <a:ext uri="{FF2B5EF4-FFF2-40B4-BE49-F238E27FC236}">
                  <a16:creationId xmlns:a16="http://schemas.microsoft.com/office/drawing/2014/main" id="{DF749437-35AC-96EF-C8DC-483EFC8E2517}"/>
                </a:ext>
              </a:extLst>
            </p:cNvPr>
            <p:cNvSpPr txBox="1"/>
            <p:nvPr/>
          </p:nvSpPr>
          <p:spPr>
            <a:xfrm>
              <a:off x="7362392" y="3857711"/>
              <a:ext cx="181488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商工業発展のため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1,290</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14.0%</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B06F6E7E-AE3F-4894-9C6B-CDD3A2321BEB}"/>
                </a:ext>
              </a:extLst>
            </p:cNvPr>
            <p:cNvSpPr txBox="1"/>
            <p:nvPr/>
          </p:nvSpPr>
          <p:spPr>
            <a:xfrm>
              <a:off x="7146200" y="5516186"/>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福祉の充実のため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1,169</a:t>
              </a:r>
              <a:r>
                <a:rPr kumimoji="1" lang="ja-JP" altLang="en-US" sz="1600" dirty="0">
                  <a:latin typeface="HGPｺﾞｼｯｸE" panose="020B0900000000000000" pitchFamily="50" charset="-128"/>
                  <a:ea typeface="HGPｺﾞｼｯｸE" panose="020B0900000000000000" pitchFamily="50" charset="-128"/>
                </a:rPr>
                <a:t>億円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12.6%</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7FD79010-EDB6-7C81-DF80-B1B5EBAB60D0}"/>
                </a:ext>
              </a:extLst>
            </p:cNvPr>
            <p:cNvSpPr txBox="1"/>
            <p:nvPr/>
          </p:nvSpPr>
          <p:spPr>
            <a:xfrm>
              <a:off x="3777775" y="4519528"/>
              <a:ext cx="1675556"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生活を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まもるため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479</a:t>
              </a:r>
              <a:r>
                <a:rPr lang="ja-JP" altLang="en-US" sz="1600" dirty="0">
                  <a:latin typeface="HGPｺﾞｼｯｸE" panose="020B0900000000000000" pitchFamily="50" charset="-128"/>
                  <a:ea typeface="HGPｺﾞｼｯｸE" panose="020B0900000000000000" pitchFamily="50" charset="-128"/>
                </a:rPr>
                <a:t>億円</a:t>
              </a:r>
              <a:endParaRPr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5.2%</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47FD8929-AC0E-BE8C-E2E9-B668EC060A1A}"/>
                </a:ext>
              </a:extLst>
            </p:cNvPr>
            <p:cNvSpPr txBox="1"/>
            <p:nvPr/>
          </p:nvSpPr>
          <p:spPr>
            <a:xfrm>
              <a:off x="3680437" y="2399320"/>
              <a:ext cx="2494170"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返したりするため</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999</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10.8%</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5759245" y="5760890"/>
              <a:ext cx="158992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道路・河川・住宅の充実のため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768</a:t>
              </a:r>
              <a:r>
                <a:rPr kumimoji="1" lang="ja-JP" altLang="en-US" sz="1600" dirty="0">
                  <a:latin typeface="HGPｺﾞｼｯｸE" panose="020B0900000000000000" pitchFamily="50" charset="-128"/>
                  <a:ea typeface="HGPｺﾞｼｯｸE" panose="020B0900000000000000" pitchFamily="50" charset="-128"/>
                </a:rPr>
                <a:t>億円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8.3%</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grpSp>
          <p:nvGrpSpPr>
            <p:cNvPr id="21" name="グループ化 20">
              <a:extLst>
                <a:ext uri="{FF2B5EF4-FFF2-40B4-BE49-F238E27FC236}">
                  <a16:creationId xmlns:a16="http://schemas.microsoft.com/office/drawing/2014/main" id="{60F7ED70-BE31-CCA7-2CD2-2D5529D9DF23}"/>
                </a:ext>
              </a:extLst>
            </p:cNvPr>
            <p:cNvGrpSpPr/>
            <p:nvPr/>
          </p:nvGrpSpPr>
          <p:grpSpPr>
            <a:xfrm>
              <a:off x="1766243" y="3399912"/>
              <a:ext cx="1249027" cy="1300682"/>
              <a:chOff x="1974616" y="3951980"/>
              <a:chExt cx="1490552" cy="1490552"/>
            </a:xfrm>
          </p:grpSpPr>
          <p:sp>
            <p:nvSpPr>
              <p:cNvPr id="16387" name="楕円 16386">
                <a:extLst>
                  <a:ext uri="{FF2B5EF4-FFF2-40B4-BE49-F238E27FC236}">
                    <a16:creationId xmlns:a16="http://schemas.microsoft.com/office/drawing/2014/main" id="{75DFE10B-4BFB-8D30-8991-7156597B4FC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388" name="テキスト ボックス 16387">
                <a:extLst>
                  <a:ext uri="{FF2B5EF4-FFF2-40B4-BE49-F238E27FC236}">
                    <a16:creationId xmlns:a16="http://schemas.microsoft.com/office/drawing/2014/main" id="{CE6AA30A-393C-A989-BAB2-4C28AB5039F9}"/>
                  </a:ext>
                </a:extLst>
              </p:cNvPr>
              <p:cNvSpPr txBox="1"/>
              <p:nvPr/>
            </p:nvSpPr>
            <p:spPr>
              <a:xfrm>
                <a:off x="2047007" y="4348234"/>
                <a:ext cx="1322250"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9,242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30" name="直線コネクタ 29">
              <a:extLst>
                <a:ext uri="{FF2B5EF4-FFF2-40B4-BE49-F238E27FC236}">
                  <a16:creationId xmlns:a16="http://schemas.microsoft.com/office/drawing/2014/main" id="{A8ABF5E7-601E-D89B-58E7-338F3DC53237}"/>
                </a:ext>
              </a:extLst>
            </p:cNvPr>
            <p:cNvCxnSpPr>
              <a:cxnSpLocks/>
            </p:cNvCxnSpPr>
            <p:nvPr/>
          </p:nvCxnSpPr>
          <p:spPr bwMode="auto">
            <a:xfrm flipH="1">
              <a:off x="5066335" y="5235953"/>
              <a:ext cx="880177" cy="606903"/>
            </a:xfrm>
            <a:prstGeom prst="line">
              <a:avLst/>
            </a:prstGeom>
            <a:noFill/>
            <a:ln w="12700" cap="flat" cmpd="sng" algn="ctr">
              <a:solidFill>
                <a:schemeClr val="tx1"/>
              </a:solidFill>
              <a:prstDash val="solid"/>
              <a:round/>
              <a:headEnd type="oval" w="med" len="med"/>
              <a:tailEnd type="none" w="med" len="med"/>
            </a:ln>
            <a:effectLst/>
          </p:spPr>
        </p:cxnSp>
        <p:cxnSp>
          <p:nvCxnSpPr>
            <p:cNvPr id="28" name="直線コネクタ 27">
              <a:extLst>
                <a:ext uri="{FF2B5EF4-FFF2-40B4-BE49-F238E27FC236}">
                  <a16:creationId xmlns:a16="http://schemas.microsoft.com/office/drawing/2014/main" id="{0BECE59D-83B2-E704-76E8-0C257FE9131E}"/>
                </a:ext>
              </a:extLst>
            </p:cNvPr>
            <p:cNvCxnSpPr>
              <a:cxnSpLocks/>
            </p:cNvCxnSpPr>
            <p:nvPr/>
          </p:nvCxnSpPr>
          <p:spPr bwMode="auto">
            <a:xfrm>
              <a:off x="7397467" y="4940921"/>
              <a:ext cx="451342" cy="515561"/>
            </a:xfrm>
            <a:prstGeom prst="line">
              <a:avLst/>
            </a:prstGeom>
            <a:noFill/>
            <a:ln w="12700" cap="flat" cmpd="sng" algn="ctr">
              <a:solidFill>
                <a:schemeClr val="tx1"/>
              </a:solidFill>
              <a:prstDash val="solid"/>
              <a:round/>
              <a:headEnd type="oval" w="med" len="med"/>
              <a:tailEnd type="none" w="med" len="med"/>
            </a:ln>
            <a:effectLst/>
          </p:spPr>
        </p:cxnSp>
        <p:sp>
          <p:nvSpPr>
            <p:cNvPr id="52" name="テキスト ボックス 51">
              <a:extLst>
                <a:ext uri="{FF2B5EF4-FFF2-40B4-BE49-F238E27FC236}">
                  <a16:creationId xmlns:a16="http://schemas.microsoft.com/office/drawing/2014/main" id="{D01F6706-1813-446D-9845-08718F9215CE}"/>
                </a:ext>
              </a:extLst>
            </p:cNvPr>
            <p:cNvSpPr txBox="1"/>
            <p:nvPr/>
          </p:nvSpPr>
          <p:spPr>
            <a:xfrm>
              <a:off x="3827900" y="5810281"/>
              <a:ext cx="1915644"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健康で快適な生活や環境をつくるため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672</a:t>
              </a:r>
              <a:r>
                <a:rPr lang="ja-JP" altLang="en-US" sz="1600" dirty="0">
                  <a:latin typeface="HGPｺﾞｼｯｸE" panose="020B0900000000000000" pitchFamily="50" charset="-128"/>
                  <a:ea typeface="HGPｺﾞｼｯｸE" panose="020B0900000000000000" pitchFamily="50" charset="-128"/>
                </a:rPr>
                <a:t>億円</a:t>
              </a:r>
              <a:endParaRPr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7.3%</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cxnSp>
          <p:nvCxnSpPr>
            <p:cNvPr id="53" name="直線コネクタ 52">
              <a:extLst>
                <a:ext uri="{FF2B5EF4-FFF2-40B4-BE49-F238E27FC236}">
                  <a16:creationId xmlns:a16="http://schemas.microsoft.com/office/drawing/2014/main" id="{ECBBA27A-DAFF-4FF2-AA56-F7D88ACB9AD1}"/>
                </a:ext>
              </a:extLst>
            </p:cNvPr>
            <p:cNvCxnSpPr>
              <a:cxnSpLocks/>
            </p:cNvCxnSpPr>
            <p:nvPr/>
          </p:nvCxnSpPr>
          <p:spPr bwMode="auto">
            <a:xfrm flipH="1" flipV="1">
              <a:off x="4925580" y="3489805"/>
              <a:ext cx="580844" cy="649678"/>
            </a:xfrm>
            <a:prstGeom prst="line">
              <a:avLst/>
            </a:prstGeom>
            <a:noFill/>
            <a:ln w="12700" cap="flat" cmpd="sng" algn="ctr">
              <a:solidFill>
                <a:schemeClr val="tx1"/>
              </a:solidFill>
              <a:prstDash val="solid"/>
              <a:round/>
              <a:headEnd type="oval" w="med" len="med"/>
              <a:tailEnd type="none" w="med" len="med"/>
            </a:ln>
            <a:effectLst/>
          </p:spPr>
        </p:cxnSp>
        <p:cxnSp>
          <p:nvCxnSpPr>
            <p:cNvPr id="54" name="直線コネクタ 53">
              <a:extLst>
                <a:ext uri="{FF2B5EF4-FFF2-40B4-BE49-F238E27FC236}">
                  <a16:creationId xmlns:a16="http://schemas.microsoft.com/office/drawing/2014/main" id="{AAF6CFC8-29B0-4E29-9C27-5E75DE7328AA}"/>
                </a:ext>
              </a:extLst>
            </p:cNvPr>
            <p:cNvCxnSpPr>
              <a:cxnSpLocks/>
              <a:endCxn id="47" idx="2"/>
            </p:cNvCxnSpPr>
            <p:nvPr/>
          </p:nvCxnSpPr>
          <p:spPr bwMode="auto">
            <a:xfrm flipH="1" flipV="1">
              <a:off x="5964862" y="2515097"/>
              <a:ext cx="38702" cy="657800"/>
            </a:xfrm>
            <a:prstGeom prst="line">
              <a:avLst/>
            </a:prstGeom>
            <a:noFill/>
            <a:ln w="12700" cap="flat" cmpd="sng" algn="ctr">
              <a:solidFill>
                <a:schemeClr val="tx1"/>
              </a:solidFill>
              <a:prstDash val="solid"/>
              <a:round/>
              <a:headEnd type="oval" w="med" len="med"/>
              <a:tailEnd type="none" w="med" len="med"/>
            </a:ln>
            <a:effectLst/>
          </p:spPr>
        </p:cxnSp>
        <p:cxnSp>
          <p:nvCxnSpPr>
            <p:cNvPr id="61" name="直線コネクタ 60">
              <a:extLst>
                <a:ext uri="{FF2B5EF4-FFF2-40B4-BE49-F238E27FC236}">
                  <a16:creationId xmlns:a16="http://schemas.microsoft.com/office/drawing/2014/main" id="{0C7E3596-ED7E-44BB-8966-A7663EB9CCDC}"/>
                </a:ext>
              </a:extLst>
            </p:cNvPr>
            <p:cNvCxnSpPr>
              <a:cxnSpLocks/>
            </p:cNvCxnSpPr>
            <p:nvPr/>
          </p:nvCxnSpPr>
          <p:spPr bwMode="auto">
            <a:xfrm flipH="1">
              <a:off x="5033873" y="4861245"/>
              <a:ext cx="596813" cy="139380"/>
            </a:xfrm>
            <a:prstGeom prst="line">
              <a:avLst/>
            </a:prstGeom>
            <a:noFill/>
            <a:ln w="12700" cap="flat" cmpd="sng" algn="ctr">
              <a:solidFill>
                <a:schemeClr val="tx1"/>
              </a:solidFill>
              <a:prstDash val="solid"/>
              <a:round/>
              <a:headEnd type="oval" w="med" len="med"/>
              <a:tailEnd type="none" w="med" len="med"/>
            </a:ln>
            <a:effectLst/>
          </p:spPr>
        </p:cxnSp>
      </p:gr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r>
              <a:rPr lang="en-US" altLang="ja-JP" dirty="0"/>
              <a:t>12</a:t>
            </a:r>
          </a:p>
        </p:txBody>
      </p:sp>
      <p:cxnSp>
        <p:nvCxnSpPr>
          <p:cNvPr id="43" name="直線コネクタ 42">
            <a:extLst>
              <a:ext uri="{FF2B5EF4-FFF2-40B4-BE49-F238E27FC236}">
                <a16:creationId xmlns:a16="http://schemas.microsoft.com/office/drawing/2014/main" id="{18A5F803-C9F5-430E-9861-5BA26C453C81}"/>
              </a:ext>
            </a:extLst>
          </p:cNvPr>
          <p:cNvCxnSpPr>
            <a:cxnSpLocks/>
            <a:endCxn id="20" idx="0"/>
          </p:cNvCxnSpPr>
          <p:nvPr/>
        </p:nvCxnSpPr>
        <p:spPr bwMode="auto">
          <a:xfrm flipH="1">
            <a:off x="6554207" y="4991899"/>
            <a:ext cx="98740" cy="500922"/>
          </a:xfrm>
          <a:prstGeom prst="line">
            <a:avLst/>
          </a:prstGeom>
          <a:noFill/>
          <a:ln w="12700" cap="flat" cmpd="sng" algn="ctr">
            <a:solidFill>
              <a:schemeClr val="tx1"/>
            </a:solidFill>
            <a:prstDash val="solid"/>
            <a:round/>
            <a:headEnd type="oval" w="med" len="med"/>
            <a:tailEnd type="none" w="med" len="med"/>
          </a:ln>
          <a:effectLst/>
        </p:spPr>
      </p:cxnSp>
      <p:sp>
        <p:nvSpPr>
          <p:cNvPr id="47" name="テキスト ボックス 46">
            <a:extLst>
              <a:ext uri="{FF2B5EF4-FFF2-40B4-BE49-F238E27FC236}">
                <a16:creationId xmlns:a16="http://schemas.microsoft.com/office/drawing/2014/main" id="{9EDBC3BF-3008-4CDB-A540-FE5B07237FA0}"/>
              </a:ext>
            </a:extLst>
          </p:cNvPr>
          <p:cNvSpPr txBox="1"/>
          <p:nvPr/>
        </p:nvSpPr>
        <p:spPr>
          <a:xfrm>
            <a:off x="5097399" y="1416031"/>
            <a:ext cx="1734926"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1,983</a:t>
            </a:r>
            <a:r>
              <a:rPr kumimoji="1" lang="ja-JP" altLang="en-US" sz="1600" dirty="0">
                <a:latin typeface="HGPｺﾞｼｯｸE" panose="020B0900000000000000" pitchFamily="50" charset="-128"/>
                <a:ea typeface="HGPｺﾞｼｯｸE" panose="020B0900000000000000" pitchFamily="50" charset="-128"/>
              </a:rPr>
              <a:t>億円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a:t>
            </a:r>
            <a:r>
              <a:rPr kumimoji="1" lang="en-US" altLang="ja-JP" sz="1600" dirty="0">
                <a:latin typeface="HGPｺﾞｼｯｸE" panose="020B0900000000000000" pitchFamily="50" charset="-128"/>
                <a:ea typeface="HGPｺﾞｼｯｸE" panose="020B0900000000000000" pitchFamily="50" charset="-128"/>
              </a:rPr>
              <a:t>21.4%</a:t>
            </a:r>
            <a:r>
              <a:rPr kumimoji="1" lang="ja-JP" altLang="en-US" sz="1600" dirty="0">
                <a:latin typeface="HGPｺﾞｼｯｸE" panose="020B0900000000000000" pitchFamily="50" charset="-128"/>
                <a:ea typeface="HGPｺﾞｼｯｸE" panose="020B0900000000000000" pitchFamily="50" charset="-128"/>
              </a:rPr>
              <a:t>）</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cxnSp>
        <p:nvCxnSpPr>
          <p:cNvPr id="38" name="直線コネクタ 37">
            <a:extLst>
              <a:ext uri="{FF2B5EF4-FFF2-40B4-BE49-F238E27FC236}">
                <a16:creationId xmlns:a16="http://schemas.microsoft.com/office/drawing/2014/main" id="{AC282D58-1ED8-41F8-B6CB-7BA62207F514}"/>
              </a:ext>
            </a:extLst>
          </p:cNvPr>
          <p:cNvCxnSpPr>
            <a:cxnSpLocks/>
          </p:cNvCxnSpPr>
          <p:nvPr/>
        </p:nvCxnSpPr>
        <p:spPr bwMode="auto">
          <a:xfrm flipH="1">
            <a:off x="702440" y="4432525"/>
            <a:ext cx="485686" cy="480654"/>
          </a:xfrm>
          <a:prstGeom prst="line">
            <a:avLst/>
          </a:prstGeom>
          <a:noFill/>
          <a:ln w="12700" cap="flat" cmpd="sng" algn="ctr">
            <a:solidFill>
              <a:schemeClr val="tx1"/>
            </a:solidFill>
            <a:prstDash val="solid"/>
            <a:round/>
            <a:headEnd type="oval" w="med" len="med"/>
            <a:tailEnd type="none" w="med" len="med"/>
          </a:ln>
          <a:effectLst/>
        </p:spPr>
      </p:cxnSp>
    </p:spTree>
    <p:extLst>
      <p:ext uri="{BB962C8B-B14F-4D97-AF65-F5344CB8AC3E}">
        <p14:creationId xmlns:p14="http://schemas.microsoft.com/office/powerpoint/2010/main" val="119281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r>
              <a:rPr lang="en-US" altLang="ja-JP" dirty="0"/>
              <a:t>13</a:t>
            </a:r>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719851" y="4247130"/>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0884"/>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rPr>
              <a:t>14</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20649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税金クイズ</a:t>
            </a:r>
          </a:p>
        </p:txBody>
      </p:sp>
      <p:cxnSp>
        <p:nvCxnSpPr>
          <p:cNvPr id="51" name="直線コネクタ 50">
            <a:extLst>
              <a:ext uri="{FF2B5EF4-FFF2-40B4-BE49-F238E27FC236}">
                <a16:creationId xmlns:a16="http://schemas.microsoft.com/office/drawing/2014/main" id="{7F7648EB-4D8A-4A86-B394-A0E73F89A816}"/>
              </a:ext>
            </a:extLst>
          </p:cNvPr>
          <p:cNvCxnSpPr>
            <a:cxnSpLocks/>
          </p:cNvCxnSpPr>
          <p:nvPr/>
        </p:nvCxnSpPr>
        <p:spPr>
          <a:xfrm flipV="1">
            <a:off x="4497160" y="1053390"/>
            <a:ext cx="35084" cy="518838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7D083CC-9158-4048-AE08-4A2C1EF2C6C0}"/>
              </a:ext>
            </a:extLst>
          </p:cNvPr>
          <p:cNvCxnSpPr/>
          <p:nvPr/>
        </p:nvCxnSpPr>
        <p:spPr>
          <a:xfrm>
            <a:off x="307075" y="4383468"/>
            <a:ext cx="854691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2E3FAD4-1523-4605-98D3-8F61A039BE73}"/>
              </a:ext>
            </a:extLst>
          </p:cNvPr>
          <p:cNvCxnSpPr/>
          <p:nvPr/>
        </p:nvCxnSpPr>
        <p:spPr>
          <a:xfrm>
            <a:off x="308331" y="2744999"/>
            <a:ext cx="854691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91D74B81-AFD9-4D0F-9FFD-F33B242BBC28}"/>
              </a:ext>
            </a:extLst>
          </p:cNvPr>
          <p:cNvGrpSpPr/>
          <p:nvPr/>
        </p:nvGrpSpPr>
        <p:grpSpPr>
          <a:xfrm>
            <a:off x="140080" y="2756818"/>
            <a:ext cx="4422795" cy="1566391"/>
            <a:chOff x="103009" y="1154157"/>
            <a:chExt cx="4422795" cy="1566391"/>
          </a:xfrm>
        </p:grpSpPr>
        <p:sp>
          <p:nvSpPr>
            <p:cNvPr id="54" name="テキスト ボックス 53">
              <a:extLst>
                <a:ext uri="{FF2B5EF4-FFF2-40B4-BE49-F238E27FC236}">
                  <a16:creationId xmlns:a16="http://schemas.microsoft.com/office/drawing/2014/main" id="{9E1BF62C-A066-4698-81B9-75E0BD0E6BE9}"/>
                </a:ext>
              </a:extLst>
            </p:cNvPr>
            <p:cNvSpPr txBox="1"/>
            <p:nvPr/>
          </p:nvSpPr>
          <p:spPr>
            <a:xfrm>
              <a:off x="103009" y="1154157"/>
              <a:ext cx="4422795" cy="156639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３　公立小学校の教育費　　　　　　　→Ｐ８</a:t>
              </a:r>
              <a:r>
                <a:rPr kumimoji="1" lang="ja-JP" altLang="en-US" sz="14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endParaRPr kumimoji="1" lang="en-US" altLang="ja-JP" sz="14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1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7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税金で負担した令和４年度の公立小学校の児童１人</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あたりの年間教育費はいくらでしょうか？</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just" defTabSz="685800" rtl="0" eaLnBrk="1" fontAlgn="auto" latinLnBrk="0" hangingPunct="1">
                <a:lnSpc>
                  <a:spcPts val="17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941,000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975,000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約</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1,067,000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　</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55" name="図 54">
              <a:extLst>
                <a:ext uri="{FF2B5EF4-FFF2-40B4-BE49-F238E27FC236}">
                  <a16:creationId xmlns:a16="http://schemas.microsoft.com/office/drawing/2014/main" id="{48E0BB6B-0634-434D-A2A6-1A51FFF79243}"/>
                </a:ext>
              </a:extLst>
            </p:cNvPr>
            <p:cNvPicPr/>
            <p:nvPr/>
          </p:nvPicPr>
          <p:blipFill>
            <a:blip r:embed="rId3">
              <a:clrChange>
                <a:clrFrom>
                  <a:srgbClr val="FFFCD7"/>
                </a:clrFrom>
                <a:clrTo>
                  <a:srgbClr val="FFFCD7">
                    <a:alpha val="0"/>
                  </a:srgbClr>
                </a:clrTo>
              </a:clrChange>
            </a:blip>
            <a:stretch>
              <a:fillRect/>
            </a:stretch>
          </p:blipFill>
          <p:spPr>
            <a:xfrm>
              <a:off x="3219799" y="1886130"/>
              <a:ext cx="992450" cy="637524"/>
            </a:xfrm>
            <a:prstGeom prst="rect">
              <a:avLst/>
            </a:prstGeom>
          </p:spPr>
        </p:pic>
      </p:grpSp>
      <p:grpSp>
        <p:nvGrpSpPr>
          <p:cNvPr id="5" name="グループ化 4">
            <a:extLst>
              <a:ext uri="{FF2B5EF4-FFF2-40B4-BE49-F238E27FC236}">
                <a16:creationId xmlns:a16="http://schemas.microsoft.com/office/drawing/2014/main" id="{CAB25CF2-1D89-49A2-903B-A49931C98142}"/>
              </a:ext>
            </a:extLst>
          </p:cNvPr>
          <p:cNvGrpSpPr/>
          <p:nvPr/>
        </p:nvGrpSpPr>
        <p:grpSpPr>
          <a:xfrm>
            <a:off x="140847" y="4486839"/>
            <a:ext cx="4351641" cy="1367716"/>
            <a:chOff x="174162" y="2845865"/>
            <a:chExt cx="4351641" cy="1367716"/>
          </a:xfrm>
        </p:grpSpPr>
        <p:sp>
          <p:nvSpPr>
            <p:cNvPr id="56" name="テキスト ボックス 55">
              <a:extLst>
                <a:ext uri="{FF2B5EF4-FFF2-40B4-BE49-F238E27FC236}">
                  <a16:creationId xmlns:a16="http://schemas.microsoft.com/office/drawing/2014/main" id="{61FA2A4A-0E03-43E5-A340-11577D4433DD}"/>
                </a:ext>
              </a:extLst>
            </p:cNvPr>
            <p:cNvSpPr txBox="1"/>
            <p:nvPr/>
          </p:nvSpPr>
          <p:spPr>
            <a:xfrm>
              <a:off x="174162" y="2845865"/>
              <a:ext cx="4351641" cy="1366336"/>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５　国に納められる税金　　　　　　　　→Ｐ</a:t>
              </a:r>
              <a:r>
                <a:rPr kumimoji="1" lang="en-US" altLang="ja-JP"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11</a:t>
              </a:r>
              <a:endParaRPr kumimoji="1" lang="en-US" altLang="ja-JP"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05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3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令和７年度に国に納められる税金はいくらでしょうか？</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35</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4,490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77</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8,190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約</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112</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5,717</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57" name="図 56">
              <a:extLst>
                <a:ext uri="{FF2B5EF4-FFF2-40B4-BE49-F238E27FC236}">
                  <a16:creationId xmlns:a16="http://schemas.microsoft.com/office/drawing/2014/main" id="{30B68542-776B-496D-AC9D-9D4CE94FC740}"/>
                </a:ext>
              </a:extLst>
            </p:cNvPr>
            <p:cNvPicPr/>
            <p:nvPr/>
          </p:nvPicPr>
          <p:blipFill>
            <a:blip r:embed="rId4">
              <a:clrChange>
                <a:clrFrom>
                  <a:srgbClr val="FFFFFF"/>
                </a:clrFrom>
                <a:clrTo>
                  <a:srgbClr val="FFFFFF">
                    <a:alpha val="0"/>
                  </a:srgbClr>
                </a:clrTo>
              </a:clrChange>
            </a:blip>
            <a:stretch>
              <a:fillRect/>
            </a:stretch>
          </p:blipFill>
          <p:spPr>
            <a:xfrm>
              <a:off x="3134718" y="3583026"/>
              <a:ext cx="1147286" cy="630555"/>
            </a:xfrm>
            <a:prstGeom prst="rect">
              <a:avLst/>
            </a:prstGeom>
          </p:spPr>
        </p:pic>
      </p:grpSp>
      <p:grpSp>
        <p:nvGrpSpPr>
          <p:cNvPr id="6" name="グループ化 5">
            <a:extLst>
              <a:ext uri="{FF2B5EF4-FFF2-40B4-BE49-F238E27FC236}">
                <a16:creationId xmlns:a16="http://schemas.microsoft.com/office/drawing/2014/main" id="{ED1E0793-445E-4796-8827-289A598687F1}"/>
              </a:ext>
            </a:extLst>
          </p:cNvPr>
          <p:cNvGrpSpPr/>
          <p:nvPr/>
        </p:nvGrpSpPr>
        <p:grpSpPr>
          <a:xfrm>
            <a:off x="183359" y="1098236"/>
            <a:ext cx="4273612" cy="1566391"/>
            <a:chOff x="241090" y="4381938"/>
            <a:chExt cx="4273612" cy="1566391"/>
          </a:xfrm>
        </p:grpSpPr>
        <p:sp>
          <p:nvSpPr>
            <p:cNvPr id="58" name="テキスト ボックス 57">
              <a:extLst>
                <a:ext uri="{FF2B5EF4-FFF2-40B4-BE49-F238E27FC236}">
                  <a16:creationId xmlns:a16="http://schemas.microsoft.com/office/drawing/2014/main" id="{E3A555B2-A73D-4A29-A43C-80C855E74C3B}"/>
                </a:ext>
              </a:extLst>
            </p:cNvPr>
            <p:cNvSpPr txBox="1"/>
            <p:nvPr/>
          </p:nvSpPr>
          <p:spPr>
            <a:xfrm>
              <a:off x="241090" y="4381938"/>
              <a:ext cx="4273612" cy="156639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dirty="0">
                  <a:solidFill>
                    <a:srgbClr val="00B050"/>
                  </a:solidFill>
                  <a:latin typeface="HGPｺﾞｼｯｸE" panose="020B0900000000000000" pitchFamily="50" charset="-128"/>
                  <a:ea typeface="HGPｺﾞｼｯｸE" panose="020B0900000000000000" pitchFamily="50" charset="-128"/>
                </a:rPr>
                <a:t>１</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税金の種類　　　　 　　　　　　　　 →Ｐ４</a:t>
              </a:r>
              <a:endParaRPr kumimoji="1" lang="en-US" altLang="ja-JP" sz="1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05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物を買ったときやサービスを受けたときに払う税金は</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どれでしょうか？</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所得税</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法人税</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消費税</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59" name="図 58">
              <a:extLst>
                <a:ext uri="{FF2B5EF4-FFF2-40B4-BE49-F238E27FC236}">
                  <a16:creationId xmlns:a16="http://schemas.microsoft.com/office/drawing/2014/main" id="{F16AD88C-DD16-446C-96C5-9F5E9A4EF017}"/>
                </a:ext>
              </a:extLst>
            </p:cNvPr>
            <p:cNvPicPr/>
            <p:nvPr/>
          </p:nvPicPr>
          <p:blipFill>
            <a:blip r:embed="rId5">
              <a:clrChange>
                <a:clrFrom>
                  <a:srgbClr val="FFFFFF"/>
                </a:clrFrom>
                <a:clrTo>
                  <a:srgbClr val="FFFFFF">
                    <a:alpha val="0"/>
                  </a:srgbClr>
                </a:clrTo>
              </a:clrChange>
            </a:blip>
            <a:stretch>
              <a:fillRect/>
            </a:stretch>
          </p:blipFill>
          <p:spPr>
            <a:xfrm>
              <a:off x="3465926" y="5112723"/>
              <a:ext cx="602804" cy="732659"/>
            </a:xfrm>
            <a:prstGeom prst="rect">
              <a:avLst/>
            </a:prstGeom>
          </p:spPr>
        </p:pic>
      </p:grpSp>
      <p:grpSp>
        <p:nvGrpSpPr>
          <p:cNvPr id="3" name="グループ化 2">
            <a:extLst>
              <a:ext uri="{FF2B5EF4-FFF2-40B4-BE49-F238E27FC236}">
                <a16:creationId xmlns:a16="http://schemas.microsoft.com/office/drawing/2014/main" id="{6D238D5D-B616-435F-8D81-974080505815}"/>
              </a:ext>
            </a:extLst>
          </p:cNvPr>
          <p:cNvGrpSpPr/>
          <p:nvPr/>
        </p:nvGrpSpPr>
        <p:grpSpPr>
          <a:xfrm>
            <a:off x="4607085" y="1096771"/>
            <a:ext cx="4199492" cy="1581780"/>
            <a:chOff x="4607085" y="1176283"/>
            <a:chExt cx="4199492" cy="1581780"/>
          </a:xfrm>
        </p:grpSpPr>
        <p:sp>
          <p:nvSpPr>
            <p:cNvPr id="60" name="テキスト ボックス 59">
              <a:extLst>
                <a:ext uri="{FF2B5EF4-FFF2-40B4-BE49-F238E27FC236}">
                  <a16:creationId xmlns:a16="http://schemas.microsoft.com/office/drawing/2014/main" id="{C1C2911D-791D-485C-A1FF-A9965D198ADB}"/>
                </a:ext>
              </a:extLst>
            </p:cNvPr>
            <p:cNvSpPr txBox="1"/>
            <p:nvPr/>
          </p:nvSpPr>
          <p:spPr>
            <a:xfrm>
              <a:off x="4607085" y="1176283"/>
              <a:ext cx="4199492" cy="1581780"/>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２　税金の使われ方　　　　　　　　　　 →Ｐ７</a:t>
              </a:r>
              <a:endParaRPr kumimoji="1" lang="en-US" altLang="ja-JP"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4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令和５年度の１年間に警察や消防に使われる税金は  </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国民一人あたりいくらでしょうか。</a:t>
              </a:r>
              <a:endParaRPr kumimoji="1" lang="en-US" altLang="ja-JP" sz="13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20,910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43,792</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141,530</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61" name="図 60">
              <a:extLst>
                <a:ext uri="{FF2B5EF4-FFF2-40B4-BE49-F238E27FC236}">
                  <a16:creationId xmlns:a16="http://schemas.microsoft.com/office/drawing/2014/main" id="{65082495-FB45-4819-B067-AAB499014C3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63758" y="1846275"/>
              <a:ext cx="671489" cy="568334"/>
            </a:xfrm>
            <a:prstGeom prst="rect">
              <a:avLst/>
            </a:prstGeom>
            <a:noFill/>
            <a:ln>
              <a:noFill/>
            </a:ln>
          </p:spPr>
        </p:pic>
        <p:pic>
          <p:nvPicPr>
            <p:cNvPr id="62" name="図 61">
              <a:extLst>
                <a:ext uri="{FF2B5EF4-FFF2-40B4-BE49-F238E27FC236}">
                  <a16:creationId xmlns:a16="http://schemas.microsoft.com/office/drawing/2014/main" id="{83DE30E7-DF34-43B7-8A35-E2D2412F4394}"/>
                </a:ext>
              </a:extLst>
            </p:cNvPr>
            <p:cNvPicPr>
              <a:picLocks noChangeAspect="1"/>
            </p:cNvPicPr>
            <p:nvPr/>
          </p:nvPicPr>
          <p:blipFill>
            <a:blip r:embed="rId7"/>
            <a:stretch>
              <a:fillRect/>
            </a:stretch>
          </p:blipFill>
          <p:spPr>
            <a:xfrm>
              <a:off x="7543891" y="2312305"/>
              <a:ext cx="543277" cy="303977"/>
            </a:xfrm>
            <a:prstGeom prst="rect">
              <a:avLst/>
            </a:prstGeom>
          </p:spPr>
        </p:pic>
        <p:pic>
          <p:nvPicPr>
            <p:cNvPr id="63" name="図 62">
              <a:extLst>
                <a:ext uri="{FF2B5EF4-FFF2-40B4-BE49-F238E27FC236}">
                  <a16:creationId xmlns:a16="http://schemas.microsoft.com/office/drawing/2014/main" id="{27754421-05BE-4B42-B1B8-8991E3848B7C}"/>
                </a:ext>
              </a:extLst>
            </p:cNvPr>
            <p:cNvPicPr>
              <a:picLocks noChangeAspect="1"/>
            </p:cNvPicPr>
            <p:nvPr/>
          </p:nvPicPr>
          <p:blipFill>
            <a:blip r:embed="rId8"/>
            <a:stretch>
              <a:fillRect/>
            </a:stretch>
          </p:blipFill>
          <p:spPr>
            <a:xfrm>
              <a:off x="7168308" y="1820866"/>
              <a:ext cx="321461" cy="851871"/>
            </a:xfrm>
            <a:prstGeom prst="rect">
              <a:avLst/>
            </a:prstGeom>
          </p:spPr>
        </p:pic>
      </p:grpSp>
      <p:sp>
        <p:nvSpPr>
          <p:cNvPr id="64" name="テキスト ボックス 63">
            <a:extLst>
              <a:ext uri="{FF2B5EF4-FFF2-40B4-BE49-F238E27FC236}">
                <a16:creationId xmlns:a16="http://schemas.microsoft.com/office/drawing/2014/main" id="{78C13140-F6A7-411C-93DB-F69816E61396}"/>
              </a:ext>
            </a:extLst>
          </p:cNvPr>
          <p:cNvSpPr txBox="1"/>
          <p:nvPr/>
        </p:nvSpPr>
        <p:spPr>
          <a:xfrm>
            <a:off x="6482508" y="1400748"/>
            <a:ext cx="685800"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けいさつ</a:t>
            </a:r>
          </a:p>
        </p:txBody>
      </p:sp>
      <p:grpSp>
        <p:nvGrpSpPr>
          <p:cNvPr id="4" name="グループ化 3">
            <a:extLst>
              <a:ext uri="{FF2B5EF4-FFF2-40B4-BE49-F238E27FC236}">
                <a16:creationId xmlns:a16="http://schemas.microsoft.com/office/drawing/2014/main" id="{F2423367-22E1-464E-A246-3219133178CD}"/>
              </a:ext>
            </a:extLst>
          </p:cNvPr>
          <p:cNvGrpSpPr/>
          <p:nvPr/>
        </p:nvGrpSpPr>
        <p:grpSpPr>
          <a:xfrm>
            <a:off x="4590602" y="4465654"/>
            <a:ext cx="4377467" cy="1566391"/>
            <a:chOff x="4558421" y="2738105"/>
            <a:chExt cx="4377467" cy="1566391"/>
          </a:xfrm>
        </p:grpSpPr>
        <p:sp>
          <p:nvSpPr>
            <p:cNvPr id="65" name="テキスト ボックス 64">
              <a:extLst>
                <a:ext uri="{FF2B5EF4-FFF2-40B4-BE49-F238E27FC236}">
                  <a16:creationId xmlns:a16="http://schemas.microsoft.com/office/drawing/2014/main" id="{283048D7-C8DC-4C97-AD87-FBBAF8CA9326}"/>
                </a:ext>
              </a:extLst>
            </p:cNvPr>
            <p:cNvSpPr txBox="1"/>
            <p:nvPr/>
          </p:nvSpPr>
          <p:spPr>
            <a:xfrm>
              <a:off x="4558421" y="2738105"/>
              <a:ext cx="4377467" cy="156639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６　栃木県に国から入るお金　　　　 　→Ｐ</a:t>
              </a:r>
              <a:r>
                <a:rPr kumimoji="1" lang="en-US" altLang="ja-JP"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12</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endParaRPr kumimoji="1" lang="en-US" altLang="ja-JP"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05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525"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令和７年度に栃木県に国から入るお金はいくらで</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しょうか？</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2,946</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4,642</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約 </a:t>
              </a: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7,816</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66" name="図 65">
              <a:extLst>
                <a:ext uri="{FF2B5EF4-FFF2-40B4-BE49-F238E27FC236}">
                  <a16:creationId xmlns:a16="http://schemas.microsoft.com/office/drawing/2014/main" id="{0828D23B-A233-4A5B-A6BF-AA0A69ACF5F0}"/>
                </a:ext>
              </a:extLst>
            </p:cNvPr>
            <p:cNvPicPr/>
            <p:nvPr/>
          </p:nvPicPr>
          <p:blipFill>
            <a:blip r:embed="rId9">
              <a:clrChange>
                <a:clrFrom>
                  <a:srgbClr val="FFFFFF"/>
                </a:clrFrom>
                <a:clrTo>
                  <a:srgbClr val="FFFFFF">
                    <a:alpha val="0"/>
                  </a:srgbClr>
                </a:clrTo>
              </a:clrChange>
            </a:blip>
            <a:stretch>
              <a:fillRect/>
            </a:stretch>
          </p:blipFill>
          <p:spPr>
            <a:xfrm>
              <a:off x="7621944" y="3428009"/>
              <a:ext cx="883022" cy="797516"/>
            </a:xfrm>
            <a:prstGeom prst="rect">
              <a:avLst/>
            </a:prstGeom>
          </p:spPr>
        </p:pic>
      </p:grpSp>
      <p:grpSp>
        <p:nvGrpSpPr>
          <p:cNvPr id="7" name="グループ化 6">
            <a:extLst>
              <a:ext uri="{FF2B5EF4-FFF2-40B4-BE49-F238E27FC236}">
                <a16:creationId xmlns:a16="http://schemas.microsoft.com/office/drawing/2014/main" id="{2FA01E2E-A0E4-4134-934D-406A799BFF0B}"/>
              </a:ext>
            </a:extLst>
          </p:cNvPr>
          <p:cNvGrpSpPr/>
          <p:nvPr/>
        </p:nvGrpSpPr>
        <p:grpSpPr>
          <a:xfrm>
            <a:off x="4585086" y="2837191"/>
            <a:ext cx="4274415" cy="1584344"/>
            <a:chOff x="4545911" y="4440999"/>
            <a:chExt cx="4274415" cy="1584344"/>
          </a:xfrm>
        </p:grpSpPr>
        <p:sp>
          <p:nvSpPr>
            <p:cNvPr id="67" name="テキスト ボックス 66">
              <a:extLst>
                <a:ext uri="{FF2B5EF4-FFF2-40B4-BE49-F238E27FC236}">
                  <a16:creationId xmlns:a16="http://schemas.microsoft.com/office/drawing/2014/main" id="{F3DA0B82-3682-472B-A50D-C7EBC5E40F56}"/>
                </a:ext>
              </a:extLst>
            </p:cNvPr>
            <p:cNvSpPr txBox="1"/>
            <p:nvPr/>
          </p:nvSpPr>
          <p:spPr>
            <a:xfrm>
              <a:off x="4545911" y="4440999"/>
              <a:ext cx="4274415" cy="158434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４　税金の使いみちの決め方　　　  　→Ｐ</a:t>
              </a:r>
              <a:r>
                <a:rPr kumimoji="1" lang="en-US" altLang="ja-JP" sz="1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10</a:t>
              </a:r>
              <a:endParaRPr kumimoji="1" lang="en-US" altLang="ja-JP" sz="16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05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600" b="0" i="0" u="none" strike="noStrike" kern="1200" cap="none" spc="0" normalizeH="0" baseline="0" noProof="0" dirty="0">
                  <a:ln>
                    <a:noFill/>
                  </a:ln>
                  <a:solidFill>
                    <a:srgbClr val="00B050"/>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国の税金の使いみちはどこが決めるのでしょうか？</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①　税務署</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②　内閣</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③　国会（国民の代表）</a:t>
              </a: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685800" rtl="0" eaLnBrk="1" fontAlgn="auto" latinLnBrk="0" hangingPunct="1">
                <a:lnSpc>
                  <a:spcPts val="17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68" name="図 67">
              <a:extLst>
                <a:ext uri="{FF2B5EF4-FFF2-40B4-BE49-F238E27FC236}">
                  <a16:creationId xmlns:a16="http://schemas.microsoft.com/office/drawing/2014/main" id="{D0374C1B-E96E-4528-8820-F229111B2BC8}"/>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3787" y="5291990"/>
              <a:ext cx="1147286" cy="552590"/>
            </a:xfrm>
            <a:prstGeom prst="rect">
              <a:avLst/>
            </a:prstGeom>
            <a:noFill/>
            <a:ln>
              <a:noFill/>
            </a:ln>
          </p:spPr>
        </p:pic>
      </p:grpSp>
      <p:sp>
        <p:nvSpPr>
          <p:cNvPr id="69" name="正方形/長方形 68">
            <a:extLst>
              <a:ext uri="{FF2B5EF4-FFF2-40B4-BE49-F238E27FC236}">
                <a16:creationId xmlns:a16="http://schemas.microsoft.com/office/drawing/2014/main" id="{F400AD67-A604-4886-B5DD-19782AA1FF60}"/>
              </a:ext>
            </a:extLst>
          </p:cNvPr>
          <p:cNvSpPr/>
          <p:nvPr/>
        </p:nvSpPr>
        <p:spPr>
          <a:xfrm>
            <a:off x="6308870" y="830236"/>
            <a:ext cx="2739086" cy="3039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→の数字はヒントのページです。</a:t>
            </a:r>
          </a:p>
        </p:txBody>
      </p:sp>
      <p:sp>
        <p:nvSpPr>
          <p:cNvPr id="70" name="テキスト ボックス 8">
            <a:extLst>
              <a:ext uri="{FF2B5EF4-FFF2-40B4-BE49-F238E27FC236}">
                <a16:creationId xmlns:a16="http://schemas.microsoft.com/office/drawing/2014/main" id="{3022FC10-115A-4229-8608-0C4969AFBE9A}"/>
              </a:ext>
            </a:extLst>
          </p:cNvPr>
          <p:cNvSpPr txBox="1"/>
          <p:nvPr/>
        </p:nvSpPr>
        <p:spPr>
          <a:xfrm rot="10800000">
            <a:off x="3649963" y="6470310"/>
            <a:ext cx="4747975" cy="261610"/>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答え：１－③、２－②、３－①、４－③、５－②、６－①</a:t>
            </a:r>
            <a:endParaRPr kumimoji="1" lang="en-US" altLang="ja-JP" sz="1100" b="0" i="0" u="none" strike="noStrike" kern="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7271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93934DD-0F5F-46BF-AB5E-73AE85053EE2}"/>
              </a:ext>
            </a:extLst>
          </p:cNvPr>
          <p:cNvSpPr/>
          <p:nvPr/>
        </p:nvSpPr>
        <p:spPr>
          <a:xfrm>
            <a:off x="8283375" y="52018"/>
            <a:ext cx="690217" cy="69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2755E1D-94EC-109C-AFD3-AF974C492594}"/>
              </a:ext>
            </a:extLst>
          </p:cNvPr>
          <p:cNvSpPr/>
          <p:nvPr/>
        </p:nvSpPr>
        <p:spPr>
          <a:xfrm>
            <a:off x="1997371" y="1552505"/>
            <a:ext cx="590747" cy="4540791"/>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r>
              <a:rPr lang="en-US" altLang="ja-JP" dirty="0"/>
              <a:t>15</a:t>
            </a:r>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190151" y="914430"/>
            <a:ext cx="8549135"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r>
              <a:rPr lang="ja-JP" altLang="en-US" sz="2000" u="sng" dirty="0">
                <a:solidFill>
                  <a:srgbClr val="FF0000"/>
                </a:solidFill>
                <a:latin typeface="HGPｺﾞｼｯｸE" panose="020B0900000000000000" pitchFamily="50" charset="-128"/>
                <a:ea typeface="HGPｺﾞｼｯｸE" panose="020B0900000000000000" pitchFamily="50" charset="-128"/>
              </a:rPr>
              <a:t>国税庁ホームページの「税の学習コーナー」</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127427" y="4832762"/>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6"/>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04C613A9-DF41-4C33-9BCD-6B726843A1C1}"/>
              </a:ext>
            </a:extLst>
          </p:cNvPr>
          <p:cNvPicPr>
            <a:picLocks noChangeAspect="1"/>
          </p:cNvPicPr>
          <p:nvPr/>
        </p:nvPicPr>
        <p:blipFill rotWithShape="1">
          <a:blip r:embed="rId7"/>
          <a:srcRect l="1063" t="1924" r="1901" b="5417"/>
          <a:stretch/>
        </p:blipFill>
        <p:spPr>
          <a:xfrm>
            <a:off x="2605777" y="1494043"/>
            <a:ext cx="6133509" cy="4724662"/>
          </a:xfrm>
          <a:prstGeom prst="rect">
            <a:avLst/>
          </a:prstGeom>
          <a:ln w="25400">
            <a:solidFill>
              <a:schemeClr val="tx1"/>
            </a:solidFill>
          </a:ln>
        </p:spPr>
      </p:pic>
      <p:pic>
        <p:nvPicPr>
          <p:cNvPr id="17" name="図 16">
            <a:extLst>
              <a:ext uri="{FF2B5EF4-FFF2-40B4-BE49-F238E27FC236}">
                <a16:creationId xmlns:a16="http://schemas.microsoft.com/office/drawing/2014/main" id="{5B10DDAC-9FA5-4A63-95C8-429DDBEBD31A}"/>
              </a:ext>
            </a:extLst>
          </p:cNvPr>
          <p:cNvPicPr/>
          <p:nvPr/>
        </p:nvPicPr>
        <p:blipFill rotWithShape="1">
          <a:blip r:embed="rId8">
            <a:extLst>
              <a:ext uri="{28A0092B-C50C-407E-A947-70E740481C1C}">
                <a14:useLocalDpi xmlns:a14="http://schemas.microsoft.com/office/drawing/2010/main" val="0"/>
              </a:ext>
            </a:extLst>
          </a:blip>
          <a:srcRect l="6221" t="8358" r="9018" b="8738"/>
          <a:stretch/>
        </p:blipFill>
        <p:spPr bwMode="auto">
          <a:xfrm>
            <a:off x="8320909" y="95462"/>
            <a:ext cx="615148" cy="6020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latin typeface="+mn-ea"/>
              </a:rPr>
              <a:pPr>
                <a:defRPr/>
              </a:pPr>
              <a:t>2</a:t>
            </a:fld>
            <a:endParaRPr lang="en-US" altLang="ja-JP" dirty="0">
              <a:latin typeface="+mn-ea"/>
            </a:endParaRP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latin typeface="+mn-ea"/>
              </a:rPr>
              <a:pPr>
                <a:defRPr/>
              </a:pPr>
              <a:t>3</a:t>
            </a:fld>
            <a:endParaRPr lang="en-US" altLang="ja-JP" dirty="0">
              <a:latin typeface="+mn-ea"/>
            </a:endParaRP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20499D76-852D-8011-0F43-8C7E782C9D82}"/>
              </a:ext>
            </a:extLst>
          </p:cNvPr>
          <p:cNvSpPr txBox="1"/>
          <p:nvPr/>
        </p:nvSpPr>
        <p:spPr>
          <a:xfrm>
            <a:off x="459398" y="1445833"/>
            <a:ext cx="4670641" cy="424375"/>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070C0"/>
                </a:solidFill>
              </a:rPr>
              <a:t>税金の種類は約</a:t>
            </a:r>
            <a:r>
              <a:rPr lang="en-US" altLang="ja-JP" b="1" dirty="0">
                <a:solidFill>
                  <a:srgbClr val="FF0000"/>
                </a:solidFill>
                <a:latin typeface="+mj-lt"/>
              </a:rPr>
              <a:t>50</a:t>
            </a:r>
            <a:r>
              <a:rPr lang="ja-JP" altLang="en-US" sz="1800" dirty="0">
                <a:solidFill>
                  <a:srgbClr val="0070C0"/>
                </a:solidFill>
              </a:rPr>
              <a:t>種類あります。</a:t>
            </a:r>
          </a:p>
        </p:txBody>
      </p:sp>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230909" y="1930582"/>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ja-JP" altLang="en-US" dirty="0"/>
              <a:t>３</a:t>
            </a:r>
            <a:endParaRPr lang="en-US" altLang="ja-JP" dirty="0"/>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162312" y="871878"/>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62312" y="13704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grpSp>
        <p:nvGrpSpPr>
          <p:cNvPr id="13" name="グループ化 12">
            <a:extLst>
              <a:ext uri="{FF2B5EF4-FFF2-40B4-BE49-F238E27FC236}">
                <a16:creationId xmlns:a16="http://schemas.microsoft.com/office/drawing/2014/main" id="{FE678F7F-C4ED-4536-9A3A-DA879975A373}"/>
              </a:ext>
            </a:extLst>
          </p:cNvPr>
          <p:cNvGrpSpPr/>
          <p:nvPr/>
        </p:nvGrpSpPr>
        <p:grpSpPr>
          <a:xfrm>
            <a:off x="278832" y="3542815"/>
            <a:ext cx="2492968" cy="854191"/>
            <a:chOff x="278832" y="3542815"/>
            <a:chExt cx="2492968" cy="854191"/>
          </a:xfrm>
        </p:grpSpPr>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4027674"/>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gr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196027" y="1587114"/>
            <a:ext cx="36887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0F3BAE52-AC6D-4310-983C-EFB988A8847D}"/>
              </a:ext>
            </a:extLst>
          </p:cNvPr>
          <p:cNvGrpSpPr/>
          <p:nvPr/>
        </p:nvGrpSpPr>
        <p:grpSpPr>
          <a:xfrm>
            <a:off x="5866177" y="4857773"/>
            <a:ext cx="2998375" cy="1070733"/>
            <a:chOff x="5866177" y="4857773"/>
            <a:chExt cx="2998375" cy="1070733"/>
          </a:xfrm>
        </p:grpSpPr>
        <p:sp>
          <p:nvSpPr>
            <p:cNvPr id="42" name="正方形/長方形 41">
              <a:extLst>
                <a:ext uri="{FF2B5EF4-FFF2-40B4-BE49-F238E27FC236}">
                  <a16:creationId xmlns:a16="http://schemas.microsoft.com/office/drawing/2014/main" id="{7EA378C4-00F5-458E-9AEC-E0DD7E0CC273}"/>
                </a:ext>
              </a:extLst>
            </p:cNvPr>
            <p:cNvSpPr/>
            <p:nvPr/>
          </p:nvSpPr>
          <p:spPr>
            <a:xfrm>
              <a:off x="5866177" y="4857773"/>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6054BAC3-6465-40FD-93BA-F5C5063F51D0}"/>
                </a:ext>
              </a:extLst>
            </p:cNvPr>
            <p:cNvSpPr txBox="1"/>
            <p:nvPr/>
          </p:nvSpPr>
          <p:spPr>
            <a:xfrm>
              <a:off x="5974223" y="4981124"/>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spTree>
    <p:custDataLst>
      <p:tags r:id="rId1"/>
    </p:custDataLst>
    <p:extLst>
      <p:ext uri="{BB962C8B-B14F-4D97-AF65-F5344CB8AC3E}">
        <p14:creationId xmlns:p14="http://schemas.microsoft.com/office/powerpoint/2010/main" val="175197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11"/>
                                        </p:tgtEl>
                                        <p:attrNameLst>
                                          <p:attrName>style.visibility</p:attrName>
                                        </p:attrNameLst>
                                      </p:cBhvr>
                                      <p:to>
                                        <p:strVal val="visible"/>
                                      </p:to>
                                    </p:set>
                                    <p:animEffect transition="in" filter="wipe(down)">
                                      <p:cBhvr>
                                        <p:cTn id="15" dur="500"/>
                                        <p:tgtEl>
                                          <p:spTgt spid="31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14"/>
                                        </p:tgtEl>
                                        <p:attrNameLst>
                                          <p:attrName>style.visibility</p:attrName>
                                        </p:attrNameLst>
                                      </p:cBhvr>
                                      <p:to>
                                        <p:strVal val="visible"/>
                                      </p:to>
                                    </p:set>
                                    <p:animEffect transition="in" filter="wipe(down)">
                                      <p:cBhvr>
                                        <p:cTn id="20" dur="500"/>
                                        <p:tgtEl>
                                          <p:spTgt spid="31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19"/>
                                        </p:tgtEl>
                                        <p:attrNameLst>
                                          <p:attrName>style.visibility</p:attrName>
                                        </p:attrNameLst>
                                      </p:cBhvr>
                                      <p:to>
                                        <p:strVal val="visible"/>
                                      </p:to>
                                    </p:set>
                                    <p:animEffect transition="in" filter="wipe(down)">
                                      <p:cBhvr>
                                        <p:cTn id="25" dur="500"/>
                                        <p:tgtEl>
                                          <p:spTgt spid="31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wipe(down)">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19" grpId="0" animBg="1"/>
      <p:bldP spid="3111" grpId="0" animBg="1"/>
      <p:bldP spid="2" grpId="0"/>
      <p:bldP spid="3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ja-JP" altLang="en-US" dirty="0"/>
              <a:t>４</a:t>
            </a:r>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ja-JP" altLang="en-US" dirty="0"/>
              <a:t>５</a:t>
            </a:r>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r>
              <a:rPr lang="ja-JP" altLang="en-US" dirty="0"/>
              <a:t>６</a:t>
            </a:r>
            <a:endParaRPr lang="en-US" altLang="ja-JP" dirty="0"/>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838962" y="8734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７</a:t>
            </a:r>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（令和５年度）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dirty="0">
                  <a:latin typeface="+mn-ea"/>
                </a:rPr>
                <a:t>6,002</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dirty="0">
                  <a:latin typeface="+mn-ea"/>
                </a:rPr>
                <a:t>20,910</a:t>
              </a:r>
              <a:r>
                <a:rPr kumimoji="1" lang="ja-JP" altLang="en-US" sz="1300" b="0" i="0" u="none" strike="noStrike" kern="1200" cap="none" spc="0" normalizeH="0" baseline="0" noProof="0" dirty="0">
                  <a:ln>
                    <a:noFill/>
                  </a:ln>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1</a:t>
              </a:r>
              <a:r>
                <a:rPr kumimoji="1" lang="en-US" altLang="ja-JP" sz="1300" b="0" i="0" u="none" strike="noStrike" kern="1200" cap="none" spc="0" normalizeH="0" baseline="0" noProof="0" dirty="0">
                  <a:ln>
                    <a:noFill/>
                  </a:ln>
                  <a:effectLst/>
                  <a:uLnTx/>
                  <a:uFillTx/>
                  <a:latin typeface="+mn-ea"/>
                  <a:cs typeface="+mn-cs"/>
                </a:rPr>
                <a:t>7</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dirty="0">
                  <a:latin typeface="+mn-ea"/>
                </a:rPr>
                <a:t>6,837</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lang="ja-JP" altLang="en-US" sz="1300" baseline="30000" dirty="0">
                  <a:latin typeface="+mn-ea"/>
                </a:rPr>
                <a:t>３</a:t>
              </a:r>
              <a:endParaRPr kumimoji="1" lang="ja-JP" altLang="en-US" sz="1300" b="0" i="0" u="none" strike="noStrike" kern="1200" cap="none" spc="0" normalizeH="0" baseline="30000" noProof="0" dirty="0">
                <a:ln>
                  <a:noFill/>
                </a:ln>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dirty="0">
                  <a:latin typeface="+mn-ea"/>
                </a:rPr>
                <a:t>141,530</a:t>
              </a:r>
              <a:r>
                <a:rPr kumimoji="1" lang="ja-JP" altLang="en-US" sz="1300" b="0" i="0" u="none" strike="noStrike" kern="1200" cap="none" spc="0" normalizeH="0" baseline="0" noProof="0" dirty="0">
                  <a:ln>
                    <a:noFill/>
                  </a:ln>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b="0" i="0" u="none" strike="noStrike" kern="1200" cap="none" spc="0" normalizeH="0" baseline="0" noProof="0" dirty="0">
                  <a:ln>
                    <a:noFill/>
                  </a:ln>
                  <a:effectLst/>
                  <a:uLnTx/>
                  <a:uFillTx/>
                  <a:latin typeface="+mn-ea"/>
                  <a:cs typeface="+mn-cs"/>
                </a:rPr>
                <a:t>4,456</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43,792</a:t>
              </a:r>
              <a:r>
                <a:rPr kumimoji="1" lang="ja-JP" altLang="en-US" sz="1300" b="0" i="0" u="none" strike="noStrike" kern="1200" cap="none" spc="0" normalizeH="0" baseline="0" noProof="0" dirty="0">
                  <a:ln>
                    <a:noFill/>
                  </a:ln>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ja-JP" altLang="en-US" sz="1200" b="0" i="0" u="none" strike="noStrike" kern="1200" cap="none" spc="0" normalizeH="0" baseline="0" noProof="0" dirty="0">
                  <a:ln>
                    <a:noFill/>
                  </a:ln>
                  <a:solidFill>
                    <a:srgbClr val="F46C62"/>
                  </a:solidFill>
                  <a:effectLst/>
                  <a:uLnTx/>
                  <a:uFillTx/>
                  <a:latin typeface="+mn-ea"/>
                  <a:cs typeface="+mn-cs"/>
                </a:rPr>
                <a:t>７</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dirty="0">
                  <a:latin typeface="+mn-ea"/>
                </a:rPr>
                <a:t>6,721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ja-JP" altLang="en-US" sz="1300" baseline="30000" dirty="0">
                  <a:solidFill>
                    <a:srgbClr val="000000"/>
                  </a:solidFill>
                  <a:latin typeface="+mn-ea"/>
                </a:rPr>
                <a:t>４</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7</a:t>
              </a:r>
              <a:r>
                <a:rPr kumimoji="1" lang="en-US" altLang="ja-JP" sz="1300" b="0" i="0" u="none" strike="noStrike" kern="1200" cap="none" spc="0" normalizeH="0" baseline="0" noProof="0" dirty="0">
                  <a:ln>
                    <a:noFill/>
                  </a:ln>
                  <a:effectLst/>
                  <a:uLnTx/>
                  <a:uFillTx/>
                  <a:latin typeface="+mn-ea"/>
                  <a:cs typeface="+mn-cs"/>
                </a:rPr>
                <a:t>36</a:t>
              </a:r>
              <a:r>
                <a:rPr kumimoji="1" lang="zh-TW" altLang="en-US" sz="1300" b="0" i="0" u="none" strike="noStrike" kern="1200" cap="none" spc="0" normalizeH="0" baseline="0" noProof="0" dirty="0">
                  <a:ln>
                    <a:noFill/>
                  </a:ln>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令和７年度予算及び財政投融資計画の説明（予算修正後）」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10172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black">
          <a:xfrm>
            <a:off x="195675" y="967174"/>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a:t>
            </a:r>
            <a:r>
              <a:rPr lang="ja-JP" altLang="en-US" sz="1600" noProof="0" dirty="0">
                <a:solidFill>
                  <a:srgbClr val="F25044"/>
                </a:solidFill>
                <a:latin typeface="HGPｺﾞｼｯｸE" panose="020B0900000000000000" pitchFamily="50" charset="-128"/>
                <a:ea typeface="HGPｺﾞｼｯｸE" panose="020B0900000000000000" pitchFamily="50" charset="-128"/>
              </a:rPr>
              <a:t>４</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年度）</a:t>
            </a:r>
          </a:p>
          <a:p>
            <a:pPr marL="0" marR="0" lvl="0" indent="0" defTabSz="914400" eaLnBrk="1" latinLnBrk="0" hangingPunct="1">
              <a:lnSpc>
                <a:spcPct val="123000"/>
              </a:lnSpc>
              <a:spcBef>
                <a:spcPct val="0"/>
              </a:spcBef>
              <a:buClrTx/>
              <a:buSzTx/>
              <a:buNone/>
              <a:tabLst/>
              <a:defRPr/>
            </a:pPr>
            <a:r>
              <a:rPr lang="ja-JP" altLang="en-US" sz="1700" dirty="0">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ja-JP" altLang="en-US" dirty="0"/>
              <a:t>８</a:t>
            </a:r>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32" name="テキスト ボックス 31">
            <a:extLst>
              <a:ext uri="{FF2B5EF4-FFF2-40B4-BE49-F238E27FC236}">
                <a16:creationId xmlns:a16="http://schemas.microsoft.com/office/drawing/2014/main" id="{F5426AE3-61ED-4FA4-8F61-D7FD498E452B}"/>
              </a:ext>
            </a:extLst>
          </p:cNvPr>
          <p:cNvSpPr txBox="1"/>
          <p:nvPr/>
        </p:nvSpPr>
        <p:spPr>
          <a:xfrm>
            <a:off x="5428991" y="1263440"/>
            <a:ext cx="5164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2548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3" grpId="0"/>
      <p:bldP spid="12"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ags/tag2.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FE181B2D22E314A8803664A046B32F8" ma:contentTypeVersion="13" ma:contentTypeDescription="新しいドキュメントを作成します。" ma:contentTypeScope="" ma:versionID="b5a0c124164886828eb7e79a2fd38d7b">
  <xsd:schema xmlns:xsd="http://www.w3.org/2001/XMLSchema" xmlns:xs="http://www.w3.org/2001/XMLSchema" xmlns:p="http://schemas.microsoft.com/office/2006/metadata/properties" xmlns:ns2="beaaf90f-17b0-452b-bfd6-280fc71e5d37" xmlns:ns3="1a8cc6aa-9819-46f8-8954-e28b36a099e8" targetNamespace="http://schemas.microsoft.com/office/2006/metadata/properties" ma:root="true" ma:fieldsID="27affa91135c191d53fc1cc2a72ee93f" ns2:_="" ns3:_="">
    <xsd:import namespace="beaaf90f-17b0-452b-bfd6-280fc71e5d37"/>
    <xsd:import namespace="1a8cc6aa-9819-46f8-8954-e28b36a099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af90f-17b0-452b-bfd6-280fc71e5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8cc6aa-9819-46f8-8954-e28b36a099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f1f84e3-2d9f-4432-89d6-899144207ff0}" ma:internalName="TaxCatchAll" ma:showField="CatchAllData" ma:web="1a8cc6aa-9819-46f8-8954-e28b36a09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aaf90f-17b0-452b-bfd6-280fc71e5d37">
      <Terms xmlns="http://schemas.microsoft.com/office/infopath/2007/PartnerControls"/>
    </lcf76f155ced4ddcb4097134ff3c332f>
    <TaxCatchAll xmlns="1a8cc6aa-9819-46f8-8954-e28b36a099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57437-69FC-492C-BCE0-873A2E28B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af90f-17b0-452b-bfd6-280fc71e5d37"/>
    <ds:schemaRef ds:uri="1a8cc6aa-9819-46f8-8954-e28b36a09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17FA-0208-4749-87E3-82E57DC6E338}">
  <ds:schemaRefs>
    <ds:schemaRef ds:uri="http://schemas.microsoft.com/office/2006/metadata/properties"/>
    <ds:schemaRef ds:uri="http://www.w3.org/XML/1998/namespace"/>
    <ds:schemaRef ds:uri="http://purl.org/dc/elements/1.1/"/>
    <ds:schemaRef ds:uri="http://purl.org/dc/terms/"/>
    <ds:schemaRef ds:uri="1a8cc6aa-9819-46f8-8954-e28b36a099e8"/>
    <ds:schemaRef ds:uri="http://schemas.openxmlformats.org/package/2006/metadata/core-properties"/>
    <ds:schemaRef ds:uri="http://schemas.microsoft.com/office/2006/documentManagement/types"/>
    <ds:schemaRef ds:uri="beaaf90f-17b0-452b-bfd6-280fc71e5d37"/>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6529</Words>
  <Application>Microsoft Office PowerPoint</Application>
  <PresentationFormat>画面に合わせる (4:3)</PresentationFormat>
  <Paragraphs>637</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HGPｺﾞｼｯｸM</vt:lpstr>
      <vt:lpstr>Symbol</vt:lpstr>
      <vt:lpstr>HG丸ｺﾞｼｯｸM-PRO</vt:lpstr>
      <vt:lpstr>BIZ UDPゴシック</vt:lpstr>
      <vt:lpstr>Arial</vt:lpstr>
      <vt:lpstr>HGPｺﾞｼｯｸE</vt:lpstr>
      <vt:lpstr>HGP創英角ｺﾞｼｯｸUB</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金田 小和(KANEDA Koto)</cp:lastModifiedBy>
  <cp:revision>1</cp:revision>
  <dcterms:created xsi:type="dcterms:W3CDTF">2024-03-27T07:25:40Z</dcterms:created>
  <dcterms:modified xsi:type="dcterms:W3CDTF">2026-06-09T05:40:02Z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0x0101009FE181B2D22E314A8803664A046B32F8</vt:lpwstr>
  </property>
  <property fmtid="{D5CDD505-2E9C-101B-9397-08002B2CF9AE}" pid="3" name="MediaServiceImageTags">
    <vt:lpwstr/>
  </property>
</Properties>
</file>