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 id="2147483660" r:id="rId5"/>
    <p:sldMasterId id="2147483672" r:id="rId6"/>
    <p:sldMasterId id="2147483684" r:id="rId7"/>
    <p:sldMasterId id="2147483696" r:id="rId8"/>
    <p:sldMasterId id="2147483708" r:id="rId9"/>
    <p:sldMasterId id="2147483720" r:id="rId10"/>
    <p:sldMasterId id="2147483732" r:id="rId11"/>
    <p:sldMasterId id="2147483744" r:id="rId12"/>
    <p:sldMasterId id="2147483756" r:id="rId13"/>
    <p:sldMasterId id="2147483768" r:id="rId14"/>
    <p:sldMasterId id="2147483780" r:id="rId15"/>
    <p:sldMasterId id="2147483792" r:id="rId16"/>
    <p:sldMasterId id="2147483804" r:id="rId17"/>
  </p:sldMasterIdLst>
  <p:notesMasterIdLst>
    <p:notesMasterId r:id="rId38"/>
  </p:notesMasterIdLst>
  <p:sldIdLst>
    <p:sldId id="275" r:id="rId18"/>
    <p:sldId id="291" r:id="rId19"/>
    <p:sldId id="293" r:id="rId20"/>
    <p:sldId id="268" r:id="rId21"/>
    <p:sldId id="259" r:id="rId22"/>
    <p:sldId id="278" r:id="rId23"/>
    <p:sldId id="279" r:id="rId24"/>
    <p:sldId id="280" r:id="rId25"/>
    <p:sldId id="281" r:id="rId26"/>
    <p:sldId id="282" r:id="rId27"/>
    <p:sldId id="283" r:id="rId28"/>
    <p:sldId id="284" r:id="rId29"/>
    <p:sldId id="285" r:id="rId30"/>
    <p:sldId id="286" r:id="rId31"/>
    <p:sldId id="287" r:id="rId32"/>
    <p:sldId id="292" r:id="rId33"/>
    <p:sldId id="294" r:id="rId34"/>
    <p:sldId id="288" r:id="rId35"/>
    <p:sldId id="290" r:id="rId36"/>
    <p:sldId id="267" r:id="rId37"/>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CCFF66"/>
    <a:srgbClr val="FF7C80"/>
    <a:srgbClr val="E2F2E7"/>
    <a:srgbClr val="FF6699"/>
    <a:srgbClr val="FFCCCC"/>
    <a:srgbClr val="CCECFF"/>
    <a:srgbClr val="CCFFFF"/>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79" autoAdjust="0"/>
    <p:restoredTop sz="94660"/>
  </p:normalViewPr>
  <p:slideViewPr>
    <p:cSldViewPr snapToGrid="0">
      <p:cViewPr varScale="1">
        <p:scale>
          <a:sx n="71" d="100"/>
          <a:sy n="71" d="100"/>
        </p:scale>
        <p:origin x="6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presProps" Target="presProps.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2236" tIns="46118" rIns="92236" bIns="46118" rtlCol="0"/>
          <a:lstStyle>
            <a:lvl1pPr algn="r">
              <a:defRPr sz="1200"/>
            </a:lvl1pPr>
          </a:lstStyle>
          <a:p>
            <a:fld id="{7AE867AA-3F01-4B0E-9710-9F1093356CE4}" type="datetimeFigureOut">
              <a:rPr kumimoji="1" lang="ja-JP" altLang="en-US" smtClean="0"/>
              <a:t>2025/3/18</a:t>
            </a:fld>
            <a:endParaRPr kumimoji="1" lang="ja-JP" altLang="en-US"/>
          </a:p>
        </p:txBody>
      </p:sp>
      <p:sp>
        <p:nvSpPr>
          <p:cNvPr id="4" name="スライド イメージ プレースホルダー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5"/>
          </a:xfrm>
          <a:prstGeom prst="rect">
            <a:avLst/>
          </a:prstGeom>
        </p:spPr>
        <p:txBody>
          <a:bodyPr vert="horz" lIns="92236" tIns="46118" rIns="92236" bIns="461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7" cy="498692"/>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2236" tIns="46118" rIns="92236" bIns="46118" rtlCol="0" anchor="b"/>
          <a:lstStyle>
            <a:lvl1pPr algn="r">
              <a:defRPr sz="1200"/>
            </a:lvl1pPr>
          </a:lstStyle>
          <a:p>
            <a:fld id="{460AB988-6FBE-4FB2-A8AF-7AECD987A6D6}" type="slidenum">
              <a:rPr kumimoji="1" lang="ja-JP" altLang="en-US" smtClean="0"/>
              <a:t>‹#›</a:t>
            </a:fld>
            <a:endParaRPr kumimoji="1" lang="ja-JP" altLang="en-US"/>
          </a:p>
        </p:txBody>
      </p:sp>
    </p:spTree>
    <p:extLst>
      <p:ext uri="{BB962C8B-B14F-4D97-AF65-F5344CB8AC3E}">
        <p14:creationId xmlns:p14="http://schemas.microsoft.com/office/powerpoint/2010/main" val="20351543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98B9BEB-1A4A-4FAC-AD62-1C513B3420B9}" type="slidenum">
              <a:rPr lang="ja-JP" altLang="en-US" smtClean="0">
                <a:solidFill>
                  <a:prstClr val="black"/>
                </a:solidFill>
              </a:rPr>
              <a:pPr/>
              <a:t>2</a:t>
            </a:fld>
            <a:endParaRPr lang="ja-JP" altLang="en-US">
              <a:solidFill>
                <a:prstClr val="black"/>
              </a:solidFill>
            </a:endParaRPr>
          </a:p>
        </p:txBody>
      </p:sp>
    </p:spTree>
    <p:extLst>
      <p:ext uri="{BB962C8B-B14F-4D97-AF65-F5344CB8AC3E}">
        <p14:creationId xmlns:p14="http://schemas.microsoft.com/office/powerpoint/2010/main" val="4169609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69ACA5E-AC07-448D-B912-ECAF22B2C47A}" type="datetime1">
              <a:rPr kumimoji="1" lang="ja-JP" altLang="en-US" smtClean="0"/>
              <a:t>2025/3/18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247537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DDBE3F1-97DD-4E3F-AE3A-ACB8CC95D6F3}" type="datetime1">
              <a:rPr kumimoji="1" lang="ja-JP" altLang="en-US" smtClean="0"/>
              <a:t>2025/3/18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3662259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088895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509525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243757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772613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456767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21637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19541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25565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86292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17099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2131435-D07D-44DE-941B-92E8BCC4F48A}" type="datetime1">
              <a:rPr kumimoji="1" lang="ja-JP" altLang="en-US" smtClean="0"/>
              <a:t>2025/3/18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679284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63440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211690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695816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251704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028898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805545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1902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713252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29018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917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909724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787667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507707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112987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637862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727876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103217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50585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902497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94358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31713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179608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574762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748891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9022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3FB6BDB-7DB0-4804-85C0-0D93ED5F447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784105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74CFF57-1801-4CA5-A5CB-2DFD8B4C8E6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819296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031AAB0-B6B1-4F07-A002-71726E405D34}"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035121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CDF6210-9800-4BAF-A222-0B65E3F91F0E}"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817824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390A74C-3A89-48E0-8A98-7AC8CBDED2D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15625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2FE617C-A4E8-4236-AD80-FEC44BFC27F9}"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160950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834AFC5-DF35-4A24-BE92-F06FB63B80C7}"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a:xfrm>
            <a:off x="7467600" y="6356350"/>
            <a:ext cx="4114800" cy="365125"/>
          </a:xfrm>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a:xfrm>
            <a:off x="4038600" y="6356350"/>
            <a:ext cx="2743200" cy="365125"/>
          </a:xfrm>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07827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351563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4DA145A-E196-4AA5-B150-19B68DDE5AEF}"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035537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A954638-82D1-4C9C-8212-351FE169840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092650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1E4C-B2F7-47D8-B39A-65013653373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698819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C43CB54-A754-4D8F-BA58-EB23E52E89D4}"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202147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795739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364141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413964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976805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76829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50693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507838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20217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590459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63039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425727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38239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15198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57793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5783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4873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5C84142-CA53-4D1C-81C9-B3ADABF673D1}" type="datetime1">
              <a:rPr kumimoji="1" lang="ja-JP" altLang="en-US" smtClean="0"/>
              <a:t>2025/3/18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3749961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75987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40217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580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53050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8069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10588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077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99420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64200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02800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FCDFFC2-7E14-4545-8461-E2977C2249A9}" type="datetime1">
              <a:rPr kumimoji="1" lang="ja-JP" altLang="en-US" smtClean="0"/>
              <a:t>2025/3/18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3657654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1733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85072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47225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83751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12735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16759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57932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99542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3915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328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7CA6FB6-A46E-42BF-A413-58FBFC58F7F3}" type="datetime1">
              <a:rPr kumimoji="1" lang="ja-JP" altLang="en-US" smtClean="0"/>
              <a:t>2025/3/18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1552393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96859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2698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0214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45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190275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7662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34625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92354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22358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7397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6461D78-10AA-4A73-9892-F5B70C20674B}" type="datetime1">
              <a:rPr kumimoji="1" lang="ja-JP" altLang="en-US" smtClean="0"/>
              <a:t>2025/3/18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594208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100515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21506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75136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93736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06253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720443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97661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16863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75812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9586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96D2A7C-FE6B-40DD-9462-4DB22A48BE5A}" type="datetime1">
              <a:rPr kumimoji="1" lang="ja-JP" altLang="en-US" smtClean="0"/>
              <a:t>2025/3/18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771678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856913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031033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8698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8972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71600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0646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816007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621175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339167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8844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4CA6D69-3B09-459E-B46E-B3AB930F150B}" type="datetime1">
              <a:rPr kumimoji="1" lang="ja-JP" altLang="en-US" smtClean="0"/>
              <a:t>2025/3/18</a:t>
            </a:fld>
            <a:endParaRPr kumimoji="1" lang="ja-JP" altLang="en-US"/>
          </a:p>
        </p:txBody>
      </p:sp>
      <p:sp>
        <p:nvSpPr>
          <p:cNvPr id="3" name="フッター プレースホルダー 2"/>
          <p:cNvSpPr>
            <a:spLocks noGrp="1"/>
          </p:cNvSpPr>
          <p:nvPr>
            <p:ph type="ftr" sz="quarter" idx="11"/>
          </p:nvPr>
        </p:nvSpPr>
        <p:spPr>
          <a:xfrm>
            <a:off x="7823200" y="6356350"/>
            <a:ext cx="4114800" cy="365125"/>
          </a:xfrm>
        </p:spPr>
        <p:txBody>
          <a:bodyPr/>
          <a:lstStyle/>
          <a:p>
            <a:endParaRPr kumimoji="1" lang="ja-JP" altLang="en-US" dirty="0"/>
          </a:p>
        </p:txBody>
      </p:sp>
      <p:sp>
        <p:nvSpPr>
          <p:cNvPr id="4" name="スライド番号プレースホルダー 3"/>
          <p:cNvSpPr>
            <a:spLocks noGrp="1"/>
          </p:cNvSpPr>
          <p:nvPr>
            <p:ph type="sldNum" sz="quarter" idx="12"/>
          </p:nvPr>
        </p:nvSpPr>
        <p:spPr>
          <a:xfrm>
            <a:off x="3708400" y="6489699"/>
            <a:ext cx="2743200" cy="365125"/>
          </a:xfrm>
        </p:spPr>
        <p:txBody>
          <a:body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39005431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91276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8991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495243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92145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44833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519396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71873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485558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755667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21120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E02450E-3E75-4AA0-9805-A1E2310A08F0}" type="datetime1">
              <a:rPr kumimoji="1" lang="ja-JP" altLang="en-US" smtClean="0"/>
              <a:t>2025/3/18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758532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40383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904352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287665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456435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5517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917366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206219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46756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149450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779546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E7D6B2B-104F-4782-A9E5-2D65EB182D82}" type="datetime1">
              <a:rPr kumimoji="1" lang="ja-JP" altLang="en-US" smtClean="0"/>
              <a:t>2025/3/18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11889410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67236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382381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42114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586067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844409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259441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482086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06276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6405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3705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5FF7F2-AEE7-4B2F-9077-A2F1F192ADF8}" type="datetime1">
              <a:rPr kumimoji="1" lang="ja-JP" altLang="en-US" smtClean="0"/>
              <a:t>2025/3/18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45F02-F4F1-4895-A2BF-82A5EAC8A26B}" type="slidenum">
              <a:rPr kumimoji="1" lang="ja-JP" altLang="en-US" smtClean="0"/>
              <a:t>‹#›</a:t>
            </a:fld>
            <a:endParaRPr kumimoji="1" lang="ja-JP" altLang="en-US"/>
          </a:p>
        </p:txBody>
      </p:sp>
    </p:spTree>
    <p:extLst>
      <p:ext uri="{BB962C8B-B14F-4D97-AF65-F5344CB8AC3E}">
        <p14:creationId xmlns:p14="http://schemas.microsoft.com/office/powerpoint/2010/main" val="1902402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5068410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448083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4530971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D4B38-2E6D-4C62-A348-5BA12ABAA6D8}"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1792498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0800701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914072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621948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79916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613336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870827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80142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0987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2025/3/18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5378562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3.xml"/><Relationship Id="rId5" Type="http://schemas.openxmlformats.org/officeDocument/2006/relationships/image" Target="../media/image42.emf"/><Relationship Id="rId4" Type="http://schemas.openxmlformats.org/officeDocument/2006/relationships/image" Target="../media/image41.emf"/></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image" Target="../media/image40.png"/><Relationship Id="rId1" Type="http://schemas.openxmlformats.org/officeDocument/2006/relationships/slideLayout" Target="../slideLayouts/slideLayout84.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95.xml"/><Relationship Id="rId6" Type="http://schemas.openxmlformats.org/officeDocument/2006/relationships/image" Target="../media/image50.emf"/><Relationship Id="rId5" Type="http://schemas.openxmlformats.org/officeDocument/2006/relationships/image" Target="../media/image49.emf"/><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106.xml"/><Relationship Id="rId4" Type="http://schemas.openxmlformats.org/officeDocument/2006/relationships/image" Target="../media/image53.emf"/></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117.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microsoft.com/office/2007/relationships/hdphoto" Target="../media/hdphoto9.wdp"/><Relationship Id="rId4" Type="http://schemas.openxmlformats.org/officeDocument/2006/relationships/image" Target="../media/image56.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8.png"/><Relationship Id="rId1" Type="http://schemas.openxmlformats.org/officeDocument/2006/relationships/slideLayout" Target="../slideLayouts/slideLayout117.xml"/><Relationship Id="rId6" Type="http://schemas.microsoft.com/office/2007/relationships/hdphoto" Target="../media/hdphoto12.wdp"/><Relationship Id="rId5" Type="http://schemas.openxmlformats.org/officeDocument/2006/relationships/image" Target="../media/image64.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16.wdp"/><Relationship Id="rId18" Type="http://schemas.openxmlformats.org/officeDocument/2006/relationships/image" Target="../media/image73.png"/><Relationship Id="rId3" Type="http://schemas.microsoft.com/office/2007/relationships/hdphoto" Target="../media/hdphoto13.wdp"/><Relationship Id="rId21" Type="http://schemas.microsoft.com/office/2007/relationships/hdphoto" Target="../media/hdphoto20.wdp"/><Relationship Id="rId7" Type="http://schemas.microsoft.com/office/2007/relationships/hdphoto" Target="../media/hdphoto14.wdp"/><Relationship Id="rId12" Type="http://schemas.openxmlformats.org/officeDocument/2006/relationships/image" Target="../media/image70.png"/><Relationship Id="rId17" Type="http://schemas.microsoft.com/office/2007/relationships/hdphoto" Target="../media/hdphoto18.wdp"/><Relationship Id="rId2" Type="http://schemas.openxmlformats.org/officeDocument/2006/relationships/image" Target="../media/image65.png"/><Relationship Id="rId16" Type="http://schemas.openxmlformats.org/officeDocument/2006/relationships/image" Target="../media/image72.png"/><Relationship Id="rId20" Type="http://schemas.openxmlformats.org/officeDocument/2006/relationships/image" Target="../media/image74.png"/><Relationship Id="rId1" Type="http://schemas.openxmlformats.org/officeDocument/2006/relationships/slideLayout" Target="../slideLayouts/slideLayout139.xml"/><Relationship Id="rId6" Type="http://schemas.openxmlformats.org/officeDocument/2006/relationships/image" Target="../media/image68.png"/><Relationship Id="rId11" Type="http://schemas.microsoft.com/office/2007/relationships/hdphoto" Target="../media/hdphoto15.wdp"/><Relationship Id="rId5" Type="http://schemas.openxmlformats.org/officeDocument/2006/relationships/image" Target="../media/image67.png"/><Relationship Id="rId15" Type="http://schemas.microsoft.com/office/2007/relationships/hdphoto" Target="../media/hdphoto17.wdp"/><Relationship Id="rId23" Type="http://schemas.microsoft.com/office/2007/relationships/hdphoto" Target="../media/hdphoto21.wdp"/><Relationship Id="rId10" Type="http://schemas.openxmlformats.org/officeDocument/2006/relationships/image" Target="../media/image69.png"/><Relationship Id="rId19" Type="http://schemas.microsoft.com/office/2007/relationships/hdphoto" Target="../media/hdphoto19.wdp"/><Relationship Id="rId4" Type="http://schemas.openxmlformats.org/officeDocument/2006/relationships/image" Target="../media/image66.png"/><Relationship Id="rId9" Type="http://schemas.microsoft.com/office/2007/relationships/hdphoto" Target="../media/hdphoto8.wdp"/><Relationship Id="rId14" Type="http://schemas.openxmlformats.org/officeDocument/2006/relationships/image" Target="../media/image71.png"/><Relationship Id="rId22"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29.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2" Type="http://schemas.openxmlformats.org/officeDocument/2006/relationships/hyperlink" Target="http://portal.kant.local/kant/kokuzeikohokochoshitsu/Shared%20Documents/98&#12288;&#23616;&#8660;&#24195;&#22577;&#23448;&#36899;&#32097;&#29992;&#12501;&#12457;&#12523;&#12480;/&#9733;&#12288;&#21103;&#25945;&#26448;&#36039;&#26009;&#38306;&#20418;/00&#20849;&#36890;/04&#12288;&#21103;&#25945;&#26448;&#12497;&#12527;&#12509;&#12288;&#30906;&#35469;&#29992;/02&#12288;&#26627;&#26408;&#30476;/R7&#24180;&#24230;&#29256;&#65288;&#23567;&#23398;&#29983;&#29992;&#65289;/&#12304;&#12527;&#12540;&#12463;&#12471;&#12540;&#12488;&#12305;&#12431;&#12383;&#12375;&#12383;&#12385;&#12398;&#12414;&#12385;&#12395;&#12388;&#12356;&#12390;&#32771;&#12360;&#12390;&#12415;&#12424;&#12358;.xlsx"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nta.go.jp/taxes/kids/index.htm" TargetMode="External"/><Relationship Id="rId1" Type="http://schemas.openxmlformats.org/officeDocument/2006/relationships/slideLayout" Target="../slideLayouts/slideLayout123.xml"/><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hdphoto" Target="../media/hdphoto22.wdp"/><Relationship Id="rId7" Type="http://schemas.microsoft.com/office/2007/relationships/hdphoto" Target="../media/hdphoto23.wdp"/><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hyperlink" Target="https://www.nta.go.jp/" TargetMode="External"/><Relationship Id="rId4" Type="http://schemas.openxmlformats.org/officeDocument/2006/relationships/hyperlink" Target="https://www.pref.tochigi.lg.jp/" TargetMode="External"/><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0.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20.emf"/><Relationship Id="rId5" Type="http://schemas.openxmlformats.org/officeDocument/2006/relationships/image" Target="../media/image19.emf"/><Relationship Id="rId10"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51.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62.xml"/><Relationship Id="rId6" Type="http://schemas.openxmlformats.org/officeDocument/2006/relationships/image" Target="../media/image38.emf"/><Relationship Id="rId5" Type="http://schemas.openxmlformats.org/officeDocument/2006/relationships/image" Target="../media/image37.emf"/><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40">
          <a:fgClr>
            <a:srgbClr val="99FF66"/>
          </a:fgClr>
          <a:bgClr>
            <a:schemeClr val="bg1"/>
          </a:bgClr>
        </a:patt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9345F02-F4F1-4895-A2BF-82A5EAC8A26B}" type="slidenum">
              <a:rPr kumimoji="1" lang="ja-JP" altLang="en-US" smtClean="0"/>
              <a:t>0</a:t>
            </a:fld>
            <a:endParaRPr kumimoji="1" lang="ja-JP" altLang="en-US"/>
          </a:p>
        </p:txBody>
      </p:sp>
      <p:sp>
        <p:nvSpPr>
          <p:cNvPr id="5" name="円/楕円 4"/>
          <p:cNvSpPr/>
          <p:nvPr/>
        </p:nvSpPr>
        <p:spPr>
          <a:xfrm>
            <a:off x="1104818" y="1216329"/>
            <a:ext cx="10457917" cy="475886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 name="テキスト ボックス 3"/>
          <p:cNvSpPr txBox="1"/>
          <p:nvPr/>
        </p:nvSpPr>
        <p:spPr>
          <a:xfrm>
            <a:off x="4268628" y="302689"/>
            <a:ext cx="4493538" cy="523220"/>
          </a:xfrm>
          <a:prstGeom prst="rect">
            <a:avLst/>
          </a:prstGeom>
          <a:noFill/>
        </p:spPr>
        <p:txBody>
          <a:bodyPr wrap="none" rtlCol="0">
            <a:spAutoFit/>
          </a:bodyPr>
          <a:lstStyle/>
          <a:p>
            <a:r>
              <a:rPr kumimoji="1" lang="ja-JP" altLang="en-US" sz="2800" b="1" dirty="0">
                <a:latin typeface="メイリオ" panose="020B0604030504040204" pitchFamily="50" charset="-128"/>
                <a:ea typeface="メイリオ" panose="020B0604030504040204" pitchFamily="50" charset="-128"/>
              </a:rPr>
              <a:t>令和７年度版（小学生用）</a:t>
            </a:r>
          </a:p>
        </p:txBody>
      </p:sp>
      <p:sp>
        <p:nvSpPr>
          <p:cNvPr id="6" name="円/楕円 5"/>
          <p:cNvSpPr/>
          <p:nvPr/>
        </p:nvSpPr>
        <p:spPr>
          <a:xfrm>
            <a:off x="467796" y="1417944"/>
            <a:ext cx="10012010" cy="43464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888151" y="1403455"/>
            <a:ext cx="10517963" cy="43609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2"/>
          <a:stretch>
            <a:fillRect/>
          </a:stretch>
        </p:blipFill>
        <p:spPr>
          <a:xfrm>
            <a:off x="1245193" y="2146579"/>
            <a:ext cx="3256746" cy="2145005"/>
          </a:xfrm>
          <a:prstGeom prst="rect">
            <a:avLst/>
          </a:prstGeom>
        </p:spPr>
      </p:pic>
      <p:pic>
        <p:nvPicPr>
          <p:cNvPr id="10" name="図 9"/>
          <p:cNvPicPr>
            <a:picLocks noChangeAspect="1"/>
          </p:cNvPicPr>
          <p:nvPr/>
        </p:nvPicPr>
        <p:blipFill>
          <a:blip r:embed="rId3"/>
          <a:stretch>
            <a:fillRect/>
          </a:stretch>
        </p:blipFill>
        <p:spPr>
          <a:xfrm>
            <a:off x="4552473" y="3408498"/>
            <a:ext cx="3562605" cy="2261020"/>
          </a:xfrm>
          <a:prstGeom prst="rect">
            <a:avLst/>
          </a:prstGeom>
        </p:spPr>
      </p:pic>
      <p:sp>
        <p:nvSpPr>
          <p:cNvPr id="11" name="円/楕円 10"/>
          <p:cNvSpPr/>
          <p:nvPr/>
        </p:nvSpPr>
        <p:spPr>
          <a:xfrm>
            <a:off x="947716" y="4113257"/>
            <a:ext cx="2199873" cy="209688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00"/>
              </a:lnSpc>
            </a:pPr>
            <a:r>
              <a:rPr kumimoji="1" lang="ja-JP" altLang="en-US" sz="2400" b="1" dirty="0">
                <a:latin typeface="メイリオ" panose="020B0604030504040204" pitchFamily="50" charset="-128"/>
                <a:ea typeface="メイリオ" panose="020B0604030504040204" pitchFamily="50" charset="-128"/>
              </a:rPr>
              <a:t>暮らしを</a:t>
            </a:r>
            <a:endParaRPr kumimoji="1" lang="en-US" altLang="ja-JP" sz="2400" b="1" dirty="0">
              <a:latin typeface="メイリオ" panose="020B0604030504040204" pitchFamily="50" charset="-128"/>
              <a:ea typeface="メイリオ" panose="020B0604030504040204" pitchFamily="50" charset="-128"/>
            </a:endParaRPr>
          </a:p>
          <a:p>
            <a:pPr algn="ctr">
              <a:lnSpc>
                <a:spcPts val="3800"/>
              </a:lnSpc>
            </a:pPr>
            <a:r>
              <a:rPr lang="ja-JP" altLang="en-US" sz="2400" b="1" dirty="0">
                <a:latin typeface="メイリオ" panose="020B0604030504040204" pitchFamily="50" charset="-128"/>
                <a:ea typeface="メイリオ" panose="020B0604030504040204" pitchFamily="50" charset="-128"/>
              </a:rPr>
              <a:t>支える税</a:t>
            </a:r>
            <a:endParaRPr kumimoji="1" lang="ja-JP" altLang="en-US" sz="2400" b="1" dirty="0">
              <a:latin typeface="メイリオ" panose="020B0604030504040204" pitchFamily="50" charset="-128"/>
              <a:ea typeface="メイリオ" panose="020B0604030504040204" pitchFamily="50" charset="-128"/>
            </a:endParaRPr>
          </a:p>
        </p:txBody>
      </p:sp>
      <p:sp>
        <p:nvSpPr>
          <p:cNvPr id="12" name="角丸四角形 11"/>
          <p:cNvSpPr/>
          <p:nvPr/>
        </p:nvSpPr>
        <p:spPr>
          <a:xfrm>
            <a:off x="3242830" y="6099279"/>
            <a:ext cx="6217607" cy="660502"/>
          </a:xfrm>
          <a:prstGeom prst="round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栃木県租税教育推進協議会</a:t>
            </a:r>
          </a:p>
        </p:txBody>
      </p:sp>
      <p:sp>
        <p:nvSpPr>
          <p:cNvPr id="3" name="角丸四角形 2"/>
          <p:cNvSpPr/>
          <p:nvPr/>
        </p:nvSpPr>
        <p:spPr>
          <a:xfrm>
            <a:off x="2679287" y="825910"/>
            <a:ext cx="7344696" cy="118406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租税教育用副教材</a:t>
            </a:r>
            <a:endParaRPr kumimoji="1" lang="en-US" altLang="ja-JP" sz="2400" b="1" dirty="0">
              <a:latin typeface="メイリオ" panose="020B0604030504040204" pitchFamily="50" charset="-128"/>
              <a:ea typeface="メイリオ" panose="020B0604030504040204" pitchFamily="50" charset="-128"/>
            </a:endParaRPr>
          </a:p>
          <a:p>
            <a:pPr algn="ctr"/>
            <a:r>
              <a:rPr kumimoji="1" lang="ja-JP" altLang="en-US" sz="3600" b="1" dirty="0">
                <a:latin typeface="メイリオ" panose="020B0604030504040204" pitchFamily="50" charset="-128"/>
                <a:ea typeface="メイリオ" panose="020B0604030504040204" pitchFamily="50" charset="-128"/>
              </a:rPr>
              <a:t>わたしたちのくらしと税</a:t>
            </a:r>
          </a:p>
        </p:txBody>
      </p:sp>
      <p:sp>
        <p:nvSpPr>
          <p:cNvPr id="13" name="テキスト ボックス 12"/>
          <p:cNvSpPr txBox="1"/>
          <p:nvPr/>
        </p:nvSpPr>
        <p:spPr>
          <a:xfrm>
            <a:off x="3103106" y="4277585"/>
            <a:ext cx="1210588" cy="338554"/>
          </a:xfrm>
          <a:prstGeom prst="rect">
            <a:avLst/>
          </a:prstGeom>
          <a:noFill/>
        </p:spPr>
        <p:txBody>
          <a:bodyPr wrap="none" rtlCol="0">
            <a:spAutoFit/>
          </a:bodyPr>
          <a:lstStyle/>
          <a:p>
            <a:r>
              <a:rPr kumimoji="1" lang="ja-JP" altLang="en-US" sz="1600" dirty="0">
                <a:latin typeface="BIZ UDPゴシック" panose="020B0400000000000000" pitchFamily="50" charset="-128"/>
                <a:ea typeface="BIZ UDPゴシック" panose="020B0400000000000000" pitchFamily="50" charset="-128"/>
              </a:rPr>
              <a:t>真岡市役所</a:t>
            </a:r>
          </a:p>
        </p:txBody>
      </p:sp>
      <p:sp>
        <p:nvSpPr>
          <p:cNvPr id="14" name="テキスト ボックス 13"/>
          <p:cNvSpPr txBox="1"/>
          <p:nvPr/>
        </p:nvSpPr>
        <p:spPr>
          <a:xfrm>
            <a:off x="8529022" y="4312654"/>
            <a:ext cx="2989921" cy="338554"/>
          </a:xfrm>
          <a:prstGeom prst="rect">
            <a:avLst/>
          </a:prstGeom>
          <a:noFill/>
        </p:spPr>
        <p:txBody>
          <a:bodyPr wrap="none" rtlCol="0">
            <a:spAutoFit/>
          </a:bodyPr>
          <a:lstStyle/>
          <a:p>
            <a:r>
              <a:rPr kumimoji="1" lang="ja-JP" altLang="en-US" sz="1600" dirty="0">
                <a:latin typeface="BIZ UDPゴシック" panose="020B0400000000000000" pitchFamily="50" charset="-128"/>
                <a:ea typeface="BIZ UDPゴシック" panose="020B0400000000000000" pitchFamily="50" charset="-128"/>
              </a:rPr>
              <a:t>芳賀・宇都宮ＬＲＴ（ライトライン）</a:t>
            </a:r>
          </a:p>
        </p:txBody>
      </p:sp>
      <p:sp>
        <p:nvSpPr>
          <p:cNvPr id="15" name="テキスト ボックス 14"/>
          <p:cNvSpPr txBox="1"/>
          <p:nvPr/>
        </p:nvSpPr>
        <p:spPr>
          <a:xfrm>
            <a:off x="5080000" y="5648721"/>
            <a:ext cx="2784737" cy="338554"/>
          </a:xfrm>
          <a:prstGeom prst="rect">
            <a:avLst/>
          </a:prstGeom>
          <a:noFill/>
        </p:spPr>
        <p:txBody>
          <a:bodyPr wrap="none" rtlCol="0">
            <a:spAutoFit/>
          </a:bodyPr>
          <a:lstStyle/>
          <a:p>
            <a:r>
              <a:rPr kumimoji="1" lang="ja-JP" altLang="en-US" sz="1600" dirty="0">
                <a:latin typeface="BIZ UDPゴシック" panose="020B0400000000000000" pitchFamily="50" charset="-128"/>
                <a:ea typeface="BIZ UDPゴシック" panose="020B0400000000000000" pitchFamily="50" charset="-128"/>
              </a:rPr>
              <a:t>とちぎわんぱく公園（壬生町）</a:t>
            </a:r>
          </a:p>
        </p:txBody>
      </p:sp>
      <p:pic>
        <p:nvPicPr>
          <p:cNvPr id="16" name="図 15">
            <a:extLst>
              <a:ext uri="{FF2B5EF4-FFF2-40B4-BE49-F238E27FC236}">
                <a16:creationId xmlns:a16="http://schemas.microsoft.com/office/drawing/2014/main" id="{50C8ECC8-5CE9-4321-9B6F-F6D290F566A6}"/>
              </a:ext>
            </a:extLst>
          </p:cNvPr>
          <p:cNvPicPr>
            <a:picLocks noChangeAspect="1"/>
          </p:cNvPicPr>
          <p:nvPr/>
        </p:nvPicPr>
        <p:blipFill rotWithShape="1">
          <a:blip r:embed="rId4"/>
          <a:srcRect l="7935" r="3100"/>
          <a:stretch/>
        </p:blipFill>
        <p:spPr>
          <a:xfrm>
            <a:off x="8160398" y="2134065"/>
            <a:ext cx="3442644" cy="2178589"/>
          </a:xfrm>
          <a:prstGeom prst="rect">
            <a:avLst/>
          </a:prstGeom>
        </p:spPr>
      </p:pic>
      <p:sp>
        <p:nvSpPr>
          <p:cNvPr id="17" name="角丸四角形 8">
            <a:extLst>
              <a:ext uri="{FF2B5EF4-FFF2-40B4-BE49-F238E27FC236}">
                <a16:creationId xmlns:a16="http://schemas.microsoft.com/office/drawing/2014/main" id="{9CC20837-5C4B-4D85-9835-BA800322B1F1}"/>
              </a:ext>
            </a:extLst>
          </p:cNvPr>
          <p:cNvSpPr/>
          <p:nvPr/>
        </p:nvSpPr>
        <p:spPr>
          <a:xfrm>
            <a:off x="8353857" y="4898673"/>
            <a:ext cx="3729432" cy="578110"/>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税の役割って何だろう？</a:t>
            </a:r>
          </a:p>
        </p:txBody>
      </p:sp>
    </p:spTree>
    <p:extLst>
      <p:ext uri="{BB962C8B-B14F-4D97-AF65-F5344CB8AC3E}">
        <p14:creationId xmlns:p14="http://schemas.microsoft.com/office/powerpoint/2010/main" val="3290087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4" name="円/楕円 23"/>
          <p:cNvSpPr/>
          <p:nvPr/>
        </p:nvSpPr>
        <p:spPr>
          <a:xfrm>
            <a:off x="277793" y="29058"/>
            <a:ext cx="11679936" cy="6632609"/>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4" name="図 3"/>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32121" y="3765563"/>
            <a:ext cx="2207596" cy="1736077"/>
          </a:xfrm>
          <a:prstGeom prst="rect">
            <a:avLst/>
          </a:prstGeom>
          <a:noFill/>
          <a:ln>
            <a:noFill/>
          </a:ln>
        </p:spPr>
      </p:pic>
      <p:sp>
        <p:nvSpPr>
          <p:cNvPr id="5" name="テキスト ボックス 4"/>
          <p:cNvSpPr txBox="1"/>
          <p:nvPr/>
        </p:nvSpPr>
        <p:spPr>
          <a:xfrm>
            <a:off x="861194" y="2493795"/>
            <a:ext cx="5493812" cy="879728"/>
          </a:xfrm>
          <a:prstGeom prst="rect">
            <a:avLst/>
          </a:prstGeom>
          <a:solidFill>
            <a:schemeClr val="bg1"/>
          </a:solidFill>
        </p:spPr>
        <p:txBody>
          <a:bodyPr wrap="none" rtlCol="0">
            <a:spAutoFit/>
          </a:bodyPr>
          <a:lstStyle/>
          <a:p>
            <a:pPr>
              <a:lnSpc>
                <a:spcPts val="3200"/>
              </a:lnSpc>
            </a:pPr>
            <a:r>
              <a:rPr lang="ja-JP" altLang="en-US" dirty="0">
                <a:solidFill>
                  <a:prstClr val="black"/>
                </a:solidFill>
                <a:latin typeface="メイリオ" panose="020B0604030504040204" pitchFamily="50" charset="-128"/>
                <a:ea typeface="メイリオ" panose="020B0604030504040204" pitchFamily="50" charset="-128"/>
              </a:rPr>
              <a:t>　ゴミの収集や自然環境の保護など、清潔で気持ち</a:t>
            </a:r>
            <a:endParaRPr lang="en-US" altLang="ja-JP" dirty="0">
              <a:solidFill>
                <a:prstClr val="black"/>
              </a:solidFill>
              <a:latin typeface="メイリオ" panose="020B0604030504040204" pitchFamily="50" charset="-128"/>
              <a:ea typeface="メイリオ" panose="020B0604030504040204" pitchFamily="50" charset="-128"/>
            </a:endParaRPr>
          </a:p>
          <a:p>
            <a:pPr>
              <a:lnSpc>
                <a:spcPts val="3200"/>
              </a:lnSpc>
            </a:pPr>
            <a:r>
              <a:rPr lang="ja-JP" altLang="en-US" dirty="0">
                <a:solidFill>
                  <a:prstClr val="black"/>
                </a:solidFill>
                <a:latin typeface="メイリオ" panose="020B0604030504040204" pitchFamily="50" charset="-128"/>
                <a:ea typeface="メイリオ" panose="020B0604030504040204" pitchFamily="50" charset="-128"/>
              </a:rPr>
              <a:t>よく暮らせるための取り組みをしています。</a:t>
            </a:r>
            <a:endParaRPr lang="en-US" altLang="ja-JP" dirty="0">
              <a:solidFill>
                <a:prstClr val="black"/>
              </a:solidFill>
              <a:latin typeface="メイリオ" panose="020B0604030504040204" pitchFamily="50" charset="-128"/>
              <a:ea typeface="メイリオ" panose="020B0604030504040204" pitchFamily="50" charset="-128"/>
            </a:endParaRPr>
          </a:p>
        </p:txBody>
      </p:sp>
      <p:grpSp>
        <p:nvGrpSpPr>
          <p:cNvPr id="10" name="グループ化 9"/>
          <p:cNvGrpSpPr/>
          <p:nvPr/>
        </p:nvGrpSpPr>
        <p:grpSpPr>
          <a:xfrm>
            <a:off x="7739716" y="4259931"/>
            <a:ext cx="3965565" cy="2360296"/>
            <a:chOff x="7337254" y="4256821"/>
            <a:chExt cx="3965565" cy="2360296"/>
          </a:xfrm>
        </p:grpSpPr>
        <p:pic>
          <p:nvPicPr>
            <p:cNvPr id="8" name="図 7"/>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37254" y="4256821"/>
              <a:ext cx="3965565" cy="2360296"/>
            </a:xfrm>
            <a:prstGeom prst="rect">
              <a:avLst/>
            </a:prstGeom>
            <a:noFill/>
            <a:ln>
              <a:noFill/>
            </a:ln>
          </p:spPr>
        </p:pic>
        <p:sp>
          <p:nvSpPr>
            <p:cNvPr id="9" name="テキスト ボックス 8"/>
            <p:cNvSpPr txBox="1"/>
            <p:nvPr/>
          </p:nvSpPr>
          <p:spPr>
            <a:xfrm>
              <a:off x="7870421" y="4723953"/>
              <a:ext cx="2899230" cy="1426031"/>
            </a:xfrm>
            <a:prstGeom prst="rect">
              <a:avLst/>
            </a:prstGeom>
            <a:noFill/>
          </p:spPr>
          <p:txBody>
            <a:bodyPr wrap="square" rtlCol="0">
              <a:spAutoFit/>
            </a:bodyPr>
            <a:lstStyle/>
            <a:p>
              <a:pPr algn="ctr">
                <a:lnSpc>
                  <a:spcPts val="2600"/>
                </a:lnSpc>
              </a:pPr>
              <a:r>
                <a:rPr lang="ja-JP" altLang="en-US" dirty="0">
                  <a:solidFill>
                    <a:prstClr val="black"/>
                  </a:solidFill>
                </a:rPr>
                <a:t>ゴミ処理費用にかかる税金</a:t>
              </a:r>
              <a:endParaRPr lang="en-US" altLang="ja-JP" dirty="0">
                <a:solidFill>
                  <a:prstClr val="black"/>
                </a:solidFill>
              </a:endParaRPr>
            </a:p>
            <a:p>
              <a:pPr algn="ctr">
                <a:lnSpc>
                  <a:spcPts val="2600"/>
                </a:lnSpc>
              </a:pPr>
              <a:r>
                <a:rPr lang="ja-JP" altLang="en-US" sz="1600" dirty="0">
                  <a:solidFill>
                    <a:prstClr val="black"/>
                  </a:solidFill>
                </a:rPr>
                <a:t>国民一人あたり（１年間）</a:t>
              </a:r>
              <a:endParaRPr lang="en-US" altLang="ja-JP" sz="1600" dirty="0">
                <a:solidFill>
                  <a:prstClr val="black"/>
                </a:solidFill>
              </a:endParaRPr>
            </a:p>
            <a:p>
              <a:pPr algn="ctr">
                <a:lnSpc>
                  <a:spcPts val="2600"/>
                </a:lnSpc>
              </a:pPr>
              <a:r>
                <a:rPr lang="ja-JP" altLang="en-US" sz="2400" b="1" dirty="0">
                  <a:solidFill>
                    <a:srgbClr val="FF0000"/>
                  </a:solidFill>
                </a:rPr>
                <a:t>約</a:t>
              </a:r>
              <a:r>
                <a:rPr lang="en-US" altLang="ja-JP" sz="2400" b="1" dirty="0">
                  <a:solidFill>
                    <a:srgbClr val="FF0000"/>
                  </a:solidFill>
                  <a:latin typeface="ＭＳ Ｐゴシック" panose="020B0600070205080204" pitchFamily="50" charset="-128"/>
                </a:rPr>
                <a:t>19,789</a:t>
              </a:r>
              <a:r>
                <a:rPr lang="ja-JP" altLang="en-US" sz="2400" b="1" dirty="0">
                  <a:solidFill>
                    <a:srgbClr val="FF0000"/>
                  </a:solidFill>
                </a:rPr>
                <a:t>円</a:t>
              </a:r>
              <a:endParaRPr lang="en-US" altLang="ja-JP" sz="2400" b="1" dirty="0">
                <a:solidFill>
                  <a:srgbClr val="FF0000"/>
                </a:solidFill>
              </a:endParaRPr>
            </a:p>
            <a:p>
              <a:pPr algn="ctr">
                <a:lnSpc>
                  <a:spcPts val="2600"/>
                </a:lnSpc>
              </a:pPr>
              <a:r>
                <a:rPr lang="ja-JP" altLang="en-US" dirty="0">
                  <a:solidFill>
                    <a:prstClr val="black"/>
                  </a:solidFill>
                </a:rPr>
                <a:t>（令和４年度）</a:t>
              </a:r>
            </a:p>
          </p:txBody>
        </p:sp>
      </p:grpSp>
      <p:pic>
        <p:nvPicPr>
          <p:cNvPr id="3" name="図 2"/>
          <p:cNvPicPr>
            <a:picLocks noChangeAspect="1"/>
          </p:cNvPicPr>
          <p:nvPr/>
        </p:nvPicPr>
        <p:blipFill>
          <a:blip r:embed="rId4"/>
          <a:stretch>
            <a:fillRect/>
          </a:stretch>
        </p:blipFill>
        <p:spPr>
          <a:xfrm>
            <a:off x="7426154" y="620602"/>
            <a:ext cx="4062486" cy="2745063"/>
          </a:xfrm>
          <a:prstGeom prst="rect">
            <a:avLst/>
          </a:prstGeom>
        </p:spPr>
      </p:pic>
      <p:pic>
        <p:nvPicPr>
          <p:cNvPr id="13" name="図 12"/>
          <p:cNvPicPr>
            <a:picLocks noChangeAspect="1"/>
          </p:cNvPicPr>
          <p:nvPr/>
        </p:nvPicPr>
        <p:blipFill>
          <a:blip r:embed="rId5"/>
          <a:stretch>
            <a:fillRect/>
          </a:stretch>
        </p:blipFill>
        <p:spPr>
          <a:xfrm>
            <a:off x="917128" y="3483010"/>
            <a:ext cx="4246480" cy="2648485"/>
          </a:xfrm>
          <a:prstGeom prst="rect">
            <a:avLst/>
          </a:prstGeom>
        </p:spPr>
      </p:pic>
      <p:sp>
        <p:nvSpPr>
          <p:cNvPr id="14" name="テキスト ボックス 13"/>
          <p:cNvSpPr txBox="1"/>
          <p:nvPr/>
        </p:nvSpPr>
        <p:spPr>
          <a:xfrm>
            <a:off x="863659" y="6119911"/>
            <a:ext cx="4004622" cy="307777"/>
          </a:xfrm>
          <a:prstGeom prst="rect">
            <a:avLst/>
          </a:prstGeom>
          <a:noFill/>
        </p:spPr>
        <p:txBody>
          <a:bodyPr wrap="none" rtlCol="0">
            <a:spAutoFit/>
          </a:bodyPr>
          <a:lstStyle/>
          <a:p>
            <a:r>
              <a:rPr lang="ja-JP" altLang="en-US" sz="1400" b="1" dirty="0"/>
              <a:t>「とちぎの元気な森づくり県民税」を活用した取組み</a:t>
            </a:r>
            <a:endParaRPr kumimoji="1" lang="ja-JP" altLang="en-US" sz="1400" b="1" dirty="0"/>
          </a:p>
        </p:txBody>
      </p:sp>
      <p:sp>
        <p:nvSpPr>
          <p:cNvPr id="15" name="テキスト ボックス 14"/>
          <p:cNvSpPr txBox="1"/>
          <p:nvPr/>
        </p:nvSpPr>
        <p:spPr>
          <a:xfrm>
            <a:off x="10484839" y="3399386"/>
            <a:ext cx="1003801" cy="307777"/>
          </a:xfrm>
          <a:prstGeom prst="rect">
            <a:avLst/>
          </a:prstGeom>
          <a:noFill/>
        </p:spPr>
        <p:txBody>
          <a:bodyPr wrap="none" rtlCol="0">
            <a:spAutoFit/>
          </a:bodyPr>
          <a:lstStyle/>
          <a:p>
            <a:r>
              <a:rPr lang="ja-JP" altLang="en-US" sz="1400" b="1" dirty="0"/>
              <a:t>ゴミの収集</a:t>
            </a:r>
            <a:endParaRPr kumimoji="1" lang="ja-JP" altLang="en-US" sz="1400" b="1" dirty="0"/>
          </a:p>
        </p:txBody>
      </p:sp>
      <p:sp>
        <p:nvSpPr>
          <p:cNvPr id="16" name="テキスト ボックス 15"/>
          <p:cNvSpPr txBox="1"/>
          <p:nvPr/>
        </p:nvSpPr>
        <p:spPr>
          <a:xfrm>
            <a:off x="11785419" y="6435561"/>
            <a:ext cx="341760" cy="369332"/>
          </a:xfrm>
          <a:prstGeom prst="rect">
            <a:avLst/>
          </a:prstGeom>
          <a:noFill/>
        </p:spPr>
        <p:txBody>
          <a:bodyPr wrap="none" rtlCol="0">
            <a:spAutoFit/>
          </a:bodyPr>
          <a:lstStyle/>
          <a:p>
            <a:r>
              <a:rPr lang="ja-JP" altLang="en-US" dirty="0"/>
              <a:t>８</a:t>
            </a:r>
            <a:endParaRPr kumimoji="1" lang="ja-JP" altLang="en-US" dirty="0"/>
          </a:p>
        </p:txBody>
      </p:sp>
      <p:grpSp>
        <p:nvGrpSpPr>
          <p:cNvPr id="17" name="グループ化 16"/>
          <p:cNvGrpSpPr/>
          <p:nvPr/>
        </p:nvGrpSpPr>
        <p:grpSpPr>
          <a:xfrm>
            <a:off x="297791" y="273209"/>
            <a:ext cx="4865817" cy="2082382"/>
            <a:chOff x="1008701" y="220777"/>
            <a:chExt cx="4518641" cy="1840649"/>
          </a:xfrm>
        </p:grpSpPr>
        <p:sp>
          <p:nvSpPr>
            <p:cNvPr id="18" name="正方形/長方形 17"/>
            <p:cNvSpPr/>
            <p:nvPr/>
          </p:nvSpPr>
          <p:spPr>
            <a:xfrm>
              <a:off x="1225193" y="220777"/>
              <a:ext cx="4302149" cy="1840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p:cNvSpPr/>
            <p:nvPr/>
          </p:nvSpPr>
          <p:spPr>
            <a:xfrm rot="1191320">
              <a:off x="2048129" y="260835"/>
              <a:ext cx="1013942" cy="852975"/>
            </a:xfrm>
            <a:prstGeom prst="triangle">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p:cNvSpPr/>
            <p:nvPr/>
          </p:nvSpPr>
          <p:spPr>
            <a:xfrm rot="20259512">
              <a:off x="1008701" y="374138"/>
              <a:ext cx="1440413" cy="1410300"/>
            </a:xfrm>
            <a:prstGeom prst="triangl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rot="342562">
              <a:off x="3028390" y="337270"/>
              <a:ext cx="1259711" cy="1093405"/>
            </a:xfrm>
            <a:prstGeom prst="triangl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rot="5123264">
              <a:off x="4651722" y="664926"/>
              <a:ext cx="776434" cy="584117"/>
            </a:xfrm>
            <a:prstGeom prst="triangle">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499448" y="540678"/>
              <a:ext cx="3753639" cy="1077218"/>
            </a:xfrm>
            <a:prstGeom prst="rect">
              <a:avLst/>
            </a:prstGeom>
            <a:noFill/>
          </p:spPr>
          <p:txBody>
            <a:bodyPr wrap="square" rtlCol="0">
              <a:spAutoFit/>
            </a:bodyPr>
            <a:lstStyle/>
            <a:p>
              <a:r>
                <a:rPr lang="ja-JP" altLang="en-US"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rPr>
                <a:t>わたしたちの</a:t>
              </a:r>
              <a:endParaRPr lang="en-US" altLang="ja-JP"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endParaRPr>
            </a:p>
            <a:p>
              <a:r>
                <a:rPr kumimoji="1" lang="ja-JP" altLang="en-US"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rPr>
                <a:t>生活を守るために</a:t>
              </a:r>
              <a:endParaRPr kumimoji="1" lang="en-US" altLang="ja-JP"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endParaRPr>
            </a:p>
          </p:txBody>
        </p:sp>
      </p:grpSp>
      <p:sp>
        <p:nvSpPr>
          <p:cNvPr id="25" name="角丸四角形 24"/>
          <p:cNvSpPr/>
          <p:nvPr/>
        </p:nvSpPr>
        <p:spPr>
          <a:xfrm>
            <a:off x="6950040" y="-5882"/>
            <a:ext cx="5241960"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－税金はどのようなところに使われているの？－</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0957786-563B-4970-8FCD-96EBDB9B1352}"/>
              </a:ext>
            </a:extLst>
          </p:cNvPr>
          <p:cNvSpPr txBox="1"/>
          <p:nvPr/>
        </p:nvSpPr>
        <p:spPr>
          <a:xfrm>
            <a:off x="917128" y="6398055"/>
            <a:ext cx="4649985" cy="461665"/>
          </a:xfrm>
          <a:prstGeom prst="rect">
            <a:avLst/>
          </a:prstGeom>
          <a:noFill/>
        </p:spPr>
        <p:txBody>
          <a:bodyPr wrap="square" rtlCol="0">
            <a:spAutoFit/>
          </a:bodyPr>
          <a:lstStyle/>
          <a:p>
            <a:r>
              <a:rPr kumimoji="1" lang="ja-JP" altLang="en-US" sz="1200" dirty="0"/>
              <a:t>この税金は、荒廃した森林の再生やボランティア活動の支援など、</a:t>
            </a:r>
            <a:endParaRPr kumimoji="1" lang="en-US" altLang="ja-JP" sz="1200" dirty="0"/>
          </a:p>
          <a:p>
            <a:r>
              <a:rPr kumimoji="1" lang="ja-JP" altLang="en-US" sz="1200" dirty="0"/>
              <a:t>森林を元気にするための取り組みに使われています。</a:t>
            </a:r>
          </a:p>
        </p:txBody>
      </p:sp>
    </p:spTree>
    <p:extLst>
      <p:ext uri="{BB962C8B-B14F-4D97-AF65-F5344CB8AC3E}">
        <p14:creationId xmlns:p14="http://schemas.microsoft.com/office/powerpoint/2010/main" val="975458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7" name="円/楕円 26"/>
          <p:cNvSpPr/>
          <p:nvPr/>
        </p:nvSpPr>
        <p:spPr>
          <a:xfrm>
            <a:off x="279485" y="72284"/>
            <a:ext cx="11679936" cy="6632609"/>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8" name="テキスト ボックス 7"/>
          <p:cNvSpPr txBox="1"/>
          <p:nvPr/>
        </p:nvSpPr>
        <p:spPr>
          <a:xfrm>
            <a:off x="610491" y="2147377"/>
            <a:ext cx="4339650" cy="834844"/>
          </a:xfrm>
          <a:prstGeom prst="rect">
            <a:avLst/>
          </a:prstGeom>
          <a:solidFill>
            <a:schemeClr val="bg1"/>
          </a:solidFill>
        </p:spPr>
        <p:txBody>
          <a:bodyPr wrap="none" rtlCol="0">
            <a:spAutoFit/>
          </a:bodyPr>
          <a:lstStyle/>
          <a:p>
            <a:pPr>
              <a:lnSpc>
                <a:spcPts val="3000"/>
              </a:lnSpc>
            </a:pPr>
            <a:r>
              <a:rPr lang="ja-JP" altLang="en-US" dirty="0">
                <a:solidFill>
                  <a:prstClr val="black"/>
                </a:solidFill>
                <a:latin typeface="メイリオ" panose="020B0604030504040204" pitchFamily="50" charset="-128"/>
                <a:ea typeface="メイリオ" panose="020B0604030504040204" pitchFamily="50" charset="-128"/>
              </a:rPr>
              <a:t>　警察や消防などによってわたしたちは</a:t>
            </a:r>
            <a:endParaRPr lang="en-US" altLang="ja-JP" dirty="0">
              <a:solidFill>
                <a:prstClr val="black"/>
              </a:solidFill>
              <a:latin typeface="メイリオ" panose="020B0604030504040204" pitchFamily="50" charset="-128"/>
              <a:ea typeface="メイリオ" panose="020B0604030504040204" pitchFamily="50" charset="-128"/>
            </a:endParaRPr>
          </a:p>
          <a:p>
            <a:pPr>
              <a:lnSpc>
                <a:spcPts val="3000"/>
              </a:lnSpc>
            </a:pPr>
            <a:r>
              <a:rPr lang="ja-JP" altLang="en-US" dirty="0">
                <a:solidFill>
                  <a:prstClr val="black"/>
                </a:solidFill>
                <a:latin typeface="メイリオ" panose="020B0604030504040204" pitchFamily="50" charset="-128"/>
                <a:ea typeface="メイリオ" panose="020B0604030504040204" pitchFamily="50" charset="-128"/>
              </a:rPr>
              <a:t>安心して生活することができます。</a:t>
            </a:r>
          </a:p>
        </p:txBody>
      </p:sp>
      <p:grpSp>
        <p:nvGrpSpPr>
          <p:cNvPr id="15" name="グループ化 14"/>
          <p:cNvGrpSpPr/>
          <p:nvPr/>
        </p:nvGrpSpPr>
        <p:grpSpPr>
          <a:xfrm>
            <a:off x="5987268" y="4153216"/>
            <a:ext cx="3965565" cy="2360296"/>
            <a:chOff x="5987268" y="4153216"/>
            <a:chExt cx="3965565" cy="2360296"/>
          </a:xfrm>
        </p:grpSpPr>
        <p:pic>
          <p:nvPicPr>
            <p:cNvPr id="3" name="図 2"/>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7268" y="4153216"/>
              <a:ext cx="3965565" cy="2360296"/>
            </a:xfrm>
            <a:prstGeom prst="rect">
              <a:avLst/>
            </a:prstGeom>
            <a:noFill/>
            <a:ln>
              <a:noFill/>
            </a:ln>
          </p:spPr>
        </p:pic>
        <p:sp>
          <p:nvSpPr>
            <p:cNvPr id="12" name="テキスト ボックス 11"/>
            <p:cNvSpPr txBox="1"/>
            <p:nvPr/>
          </p:nvSpPr>
          <p:spPr>
            <a:xfrm>
              <a:off x="6401936" y="4712606"/>
              <a:ext cx="2899230" cy="1426031"/>
            </a:xfrm>
            <a:prstGeom prst="rect">
              <a:avLst/>
            </a:prstGeom>
            <a:noFill/>
          </p:spPr>
          <p:txBody>
            <a:bodyPr wrap="square" rtlCol="0">
              <a:spAutoFit/>
            </a:bodyPr>
            <a:lstStyle/>
            <a:p>
              <a:pPr algn="ctr">
                <a:lnSpc>
                  <a:spcPts val="2600"/>
                </a:lnSpc>
              </a:pPr>
              <a:r>
                <a:rPr lang="ja-JP" altLang="en-US" dirty="0">
                  <a:solidFill>
                    <a:prstClr val="black"/>
                  </a:solidFill>
                </a:rPr>
                <a:t>警察や消防に使われる税金</a:t>
              </a:r>
              <a:endParaRPr lang="en-US" altLang="ja-JP" dirty="0">
                <a:solidFill>
                  <a:prstClr val="black"/>
                </a:solidFill>
              </a:endParaRPr>
            </a:p>
            <a:p>
              <a:pPr algn="ctr">
                <a:lnSpc>
                  <a:spcPts val="2600"/>
                </a:lnSpc>
              </a:pPr>
              <a:r>
                <a:rPr lang="ja-JP" altLang="en-US" sz="1600" dirty="0">
                  <a:solidFill>
                    <a:prstClr val="black"/>
                  </a:solidFill>
                </a:rPr>
                <a:t>国民一人あたり（１年間）</a:t>
              </a:r>
              <a:endParaRPr lang="en-US" altLang="ja-JP" sz="1600" dirty="0">
                <a:solidFill>
                  <a:prstClr val="black"/>
                </a:solidFill>
              </a:endParaRPr>
            </a:p>
            <a:p>
              <a:pPr algn="ctr">
                <a:lnSpc>
                  <a:spcPts val="2600"/>
                </a:lnSpc>
              </a:pPr>
              <a:r>
                <a:rPr lang="ja-JP" altLang="en-US" sz="2400" b="1" dirty="0">
                  <a:solidFill>
                    <a:srgbClr val="FF0000"/>
                  </a:solidFill>
                </a:rPr>
                <a:t>約</a:t>
              </a:r>
              <a:r>
                <a:rPr lang="en-US" altLang="ja-JP" sz="2400" b="1" dirty="0">
                  <a:solidFill>
                    <a:srgbClr val="FF0000"/>
                  </a:solidFill>
                  <a:latin typeface="ＭＳ Ｐゴシック" panose="020B0600070205080204" pitchFamily="50" charset="-128"/>
                </a:rPr>
                <a:t>42,560</a:t>
              </a:r>
              <a:r>
                <a:rPr lang="ja-JP" altLang="en-US" sz="2400" b="1" dirty="0">
                  <a:solidFill>
                    <a:srgbClr val="FF0000"/>
                  </a:solidFill>
                </a:rPr>
                <a:t>円</a:t>
              </a:r>
              <a:endParaRPr lang="en-US" altLang="ja-JP" sz="2400" b="1" dirty="0">
                <a:solidFill>
                  <a:srgbClr val="FF0000"/>
                </a:solidFill>
              </a:endParaRPr>
            </a:p>
            <a:p>
              <a:pPr algn="ctr">
                <a:lnSpc>
                  <a:spcPts val="2600"/>
                </a:lnSpc>
              </a:pPr>
              <a:r>
                <a:rPr lang="ja-JP" altLang="en-US" dirty="0">
                  <a:solidFill>
                    <a:prstClr val="black"/>
                  </a:solidFill>
                </a:rPr>
                <a:t>（令和４年度）</a:t>
              </a:r>
            </a:p>
          </p:txBody>
        </p:sp>
      </p:grpSp>
      <p:pic>
        <p:nvPicPr>
          <p:cNvPr id="14" name="図 13"/>
          <p:cNvPicPr/>
          <p:nvPr/>
        </p:nvPicPr>
        <p:blipFill>
          <a:blip r:embed="rId3">
            <a:clrChange>
              <a:clrFrom>
                <a:srgbClr val="FFFFFF"/>
              </a:clrFrom>
              <a:clrTo>
                <a:srgbClr val="FFFFFF">
                  <a:alpha val="0"/>
                </a:srgbClr>
              </a:clrTo>
            </a:clrChange>
          </a:blip>
          <a:stretch>
            <a:fillRect/>
          </a:stretch>
        </p:blipFill>
        <p:spPr>
          <a:xfrm>
            <a:off x="10170716" y="4050996"/>
            <a:ext cx="1183084" cy="2462516"/>
          </a:xfrm>
          <a:prstGeom prst="rect">
            <a:avLst/>
          </a:prstGeom>
        </p:spPr>
      </p:pic>
      <p:grpSp>
        <p:nvGrpSpPr>
          <p:cNvPr id="9" name="グループ化 8"/>
          <p:cNvGrpSpPr/>
          <p:nvPr/>
        </p:nvGrpSpPr>
        <p:grpSpPr>
          <a:xfrm>
            <a:off x="7134771" y="481327"/>
            <a:ext cx="4219029" cy="3150697"/>
            <a:chOff x="2680297" y="687429"/>
            <a:chExt cx="5085259" cy="3770954"/>
          </a:xfrm>
        </p:grpSpPr>
        <p:pic>
          <p:nvPicPr>
            <p:cNvPr id="5" name="図 4"/>
            <p:cNvPicPr>
              <a:picLocks noChangeAspect="1"/>
            </p:cNvPicPr>
            <p:nvPr/>
          </p:nvPicPr>
          <p:blipFill>
            <a:blip r:embed="rId4"/>
            <a:stretch>
              <a:fillRect/>
            </a:stretch>
          </p:blipFill>
          <p:spPr>
            <a:xfrm>
              <a:off x="2680297" y="687429"/>
              <a:ext cx="4256156" cy="3024363"/>
            </a:xfrm>
            <a:prstGeom prst="rect">
              <a:avLst/>
            </a:prstGeom>
          </p:spPr>
        </p:pic>
        <p:pic>
          <p:nvPicPr>
            <p:cNvPr id="6" name="図 5"/>
            <p:cNvPicPr>
              <a:picLocks noChangeAspect="1"/>
            </p:cNvPicPr>
            <p:nvPr/>
          </p:nvPicPr>
          <p:blipFill>
            <a:blip r:embed="rId5"/>
            <a:stretch>
              <a:fillRect/>
            </a:stretch>
          </p:blipFill>
          <p:spPr>
            <a:xfrm>
              <a:off x="2680298" y="3694836"/>
              <a:ext cx="4256156" cy="763547"/>
            </a:xfrm>
            <a:prstGeom prst="rect">
              <a:avLst/>
            </a:prstGeom>
          </p:spPr>
        </p:pic>
        <p:pic>
          <p:nvPicPr>
            <p:cNvPr id="7" name="図 6"/>
            <p:cNvPicPr>
              <a:picLocks noChangeAspect="1"/>
            </p:cNvPicPr>
            <p:nvPr/>
          </p:nvPicPr>
          <p:blipFill>
            <a:blip r:embed="rId6"/>
            <a:stretch>
              <a:fillRect/>
            </a:stretch>
          </p:blipFill>
          <p:spPr>
            <a:xfrm>
              <a:off x="6905906" y="687429"/>
              <a:ext cx="859650" cy="3770954"/>
            </a:xfrm>
            <a:prstGeom prst="rect">
              <a:avLst/>
            </a:prstGeom>
          </p:spPr>
        </p:pic>
      </p:grpSp>
      <p:pic>
        <p:nvPicPr>
          <p:cNvPr id="13" name="図 12"/>
          <p:cNvPicPr>
            <a:picLocks noChangeAspect="1"/>
          </p:cNvPicPr>
          <p:nvPr/>
        </p:nvPicPr>
        <p:blipFill>
          <a:blip r:embed="rId7"/>
          <a:stretch>
            <a:fillRect/>
          </a:stretch>
        </p:blipFill>
        <p:spPr>
          <a:xfrm>
            <a:off x="841847" y="3132994"/>
            <a:ext cx="4527781" cy="3005643"/>
          </a:xfrm>
          <a:prstGeom prst="rect">
            <a:avLst/>
          </a:prstGeom>
        </p:spPr>
      </p:pic>
      <p:sp>
        <p:nvSpPr>
          <p:cNvPr id="16" name="テキスト ボックス 15"/>
          <p:cNvSpPr txBox="1"/>
          <p:nvPr/>
        </p:nvSpPr>
        <p:spPr>
          <a:xfrm>
            <a:off x="1045946" y="6119169"/>
            <a:ext cx="4432624" cy="523220"/>
          </a:xfrm>
          <a:prstGeom prst="rect">
            <a:avLst/>
          </a:prstGeom>
          <a:noFill/>
        </p:spPr>
        <p:txBody>
          <a:bodyPr wrap="none" rtlCol="0">
            <a:spAutoFit/>
          </a:bodyPr>
          <a:lstStyle/>
          <a:p>
            <a:pPr algn="r"/>
            <a:r>
              <a:rPr kumimoji="1" lang="ja-JP" altLang="en-US" sz="1400" b="1" dirty="0"/>
              <a:t>ドクターヘリと消防隊員とが連携した救助・救急搬送訓練</a:t>
            </a:r>
            <a:endParaRPr kumimoji="1" lang="en-US" altLang="ja-JP" sz="1400" b="1" dirty="0"/>
          </a:p>
          <a:p>
            <a:pPr algn="r"/>
            <a:r>
              <a:rPr lang="ja-JP" altLang="en-US" sz="1400" b="1" dirty="0"/>
              <a:t>（提供：下野新聞社　平成</a:t>
            </a:r>
            <a:r>
              <a:rPr lang="en-US" altLang="ja-JP" sz="1400" b="1" dirty="0"/>
              <a:t>29</a:t>
            </a:r>
            <a:r>
              <a:rPr lang="ja-JP" altLang="en-US" sz="1400" b="1" dirty="0"/>
              <a:t>年９月</a:t>
            </a:r>
            <a:r>
              <a:rPr lang="en-US" altLang="ja-JP" sz="1400" b="1" dirty="0"/>
              <a:t>21</a:t>
            </a:r>
            <a:r>
              <a:rPr lang="ja-JP" altLang="en-US" sz="1400" b="1" dirty="0"/>
              <a:t>日掲載）</a:t>
            </a:r>
            <a:endParaRPr kumimoji="1" lang="ja-JP" altLang="en-US" sz="1400" b="1" dirty="0"/>
          </a:p>
        </p:txBody>
      </p:sp>
      <p:sp>
        <p:nvSpPr>
          <p:cNvPr id="17" name="テキスト ボックス 16"/>
          <p:cNvSpPr txBox="1"/>
          <p:nvPr/>
        </p:nvSpPr>
        <p:spPr>
          <a:xfrm>
            <a:off x="9220325" y="3598085"/>
            <a:ext cx="2526654" cy="307777"/>
          </a:xfrm>
          <a:prstGeom prst="rect">
            <a:avLst/>
          </a:prstGeom>
          <a:noFill/>
        </p:spPr>
        <p:txBody>
          <a:bodyPr wrap="none" rtlCol="0">
            <a:spAutoFit/>
          </a:bodyPr>
          <a:lstStyle/>
          <a:p>
            <a:pPr algn="r"/>
            <a:r>
              <a:rPr kumimoji="1" lang="ja-JP" altLang="en-US" sz="1400" b="1" dirty="0"/>
              <a:t>地域の安全を守るおまわりさん</a:t>
            </a:r>
          </a:p>
        </p:txBody>
      </p:sp>
      <p:sp>
        <p:nvSpPr>
          <p:cNvPr id="18" name="テキスト ボックス 17"/>
          <p:cNvSpPr txBox="1"/>
          <p:nvPr/>
        </p:nvSpPr>
        <p:spPr>
          <a:xfrm>
            <a:off x="11714137" y="6488668"/>
            <a:ext cx="341760" cy="369332"/>
          </a:xfrm>
          <a:prstGeom prst="rect">
            <a:avLst/>
          </a:prstGeom>
          <a:noFill/>
        </p:spPr>
        <p:txBody>
          <a:bodyPr wrap="none" rtlCol="0">
            <a:spAutoFit/>
          </a:bodyPr>
          <a:lstStyle/>
          <a:p>
            <a:r>
              <a:rPr lang="ja-JP" altLang="en-US" dirty="0"/>
              <a:t>９</a:t>
            </a:r>
            <a:endParaRPr kumimoji="1" lang="ja-JP" altLang="en-US" dirty="0"/>
          </a:p>
        </p:txBody>
      </p:sp>
      <p:grpSp>
        <p:nvGrpSpPr>
          <p:cNvPr id="19" name="グループ化 18"/>
          <p:cNvGrpSpPr/>
          <p:nvPr/>
        </p:nvGrpSpPr>
        <p:grpSpPr>
          <a:xfrm>
            <a:off x="503310" y="72284"/>
            <a:ext cx="4544178" cy="1939390"/>
            <a:chOff x="354877" y="810653"/>
            <a:chExt cx="4381108" cy="1739030"/>
          </a:xfrm>
        </p:grpSpPr>
        <p:grpSp>
          <p:nvGrpSpPr>
            <p:cNvPr id="20" name="グループ化 19"/>
            <p:cNvGrpSpPr/>
            <p:nvPr/>
          </p:nvGrpSpPr>
          <p:grpSpPr>
            <a:xfrm>
              <a:off x="354877" y="810653"/>
              <a:ext cx="4381108" cy="1739030"/>
              <a:chOff x="354877" y="810653"/>
              <a:chExt cx="4381108" cy="1739030"/>
            </a:xfrm>
          </p:grpSpPr>
          <p:sp>
            <p:nvSpPr>
              <p:cNvPr id="22" name="円/楕円 21"/>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1468909" y="1383030"/>
                <a:ext cx="744630" cy="771635"/>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377557" y="1322598"/>
                <a:ext cx="587957" cy="616777"/>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788052" y="1177437"/>
                <a:ext cx="914400" cy="9144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2029982" y="1167631"/>
                <a:ext cx="914400" cy="9144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691813" y="1034472"/>
              <a:ext cx="3814415" cy="1200329"/>
            </a:xfrm>
            <a:prstGeom prst="rect">
              <a:avLst/>
            </a:prstGeom>
            <a:noFill/>
          </p:spPr>
          <p:txBody>
            <a:bodyPr wrap="square" rtlCol="0">
              <a:spAutoFit/>
            </a:bodyPr>
            <a:lstStyle/>
            <a:p>
              <a:r>
                <a:rPr kumimoji="1" lang="ja-JP" altLang="en-US"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rPr>
                <a:t>わたしたちの</a:t>
              </a:r>
              <a:endParaRPr kumimoji="1" lang="en-US" altLang="ja-JP"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endParaRPr>
            </a:p>
            <a:p>
              <a:r>
                <a:rPr lang="ja-JP" altLang="en-US"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rPr>
                <a:t>安全を守るために</a:t>
              </a:r>
              <a:endParaRPr kumimoji="1" lang="ja-JP" altLang="en-US"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endParaRPr>
            </a:p>
          </p:txBody>
        </p:sp>
      </p:grpSp>
      <p:sp>
        <p:nvSpPr>
          <p:cNvPr id="28" name="角丸四角形 27"/>
          <p:cNvSpPr/>
          <p:nvPr/>
        </p:nvSpPr>
        <p:spPr>
          <a:xfrm>
            <a:off x="6950040" y="-5882"/>
            <a:ext cx="5241960"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－税金はどのようなところに使われているの？－</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74435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7" name="円/楕円 26"/>
          <p:cNvSpPr/>
          <p:nvPr/>
        </p:nvSpPr>
        <p:spPr>
          <a:xfrm>
            <a:off x="279485" y="72284"/>
            <a:ext cx="11679936" cy="6632609"/>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テキスト ボックス 5"/>
          <p:cNvSpPr txBox="1"/>
          <p:nvPr/>
        </p:nvSpPr>
        <p:spPr>
          <a:xfrm>
            <a:off x="6950040" y="2024907"/>
            <a:ext cx="4570482" cy="1304203"/>
          </a:xfrm>
          <a:prstGeom prst="rect">
            <a:avLst/>
          </a:prstGeom>
          <a:solidFill>
            <a:schemeClr val="bg1"/>
          </a:solidFill>
        </p:spPr>
        <p:txBody>
          <a:bodyPr wrap="none" rtlCol="0">
            <a:spAutoFit/>
          </a:bodyPr>
          <a:lstStyle/>
          <a:p>
            <a:pPr>
              <a:lnSpc>
                <a:spcPct val="150000"/>
              </a:lnSpc>
            </a:pPr>
            <a:r>
              <a:rPr lang="ja-JP" altLang="en-US" dirty="0">
                <a:solidFill>
                  <a:prstClr val="black"/>
                </a:solidFill>
                <a:latin typeface="メイリオ" panose="020B0604030504040204" pitchFamily="50" charset="-128"/>
                <a:ea typeface="メイリオ" panose="020B0604030504040204" pitchFamily="50" charset="-128"/>
              </a:rPr>
              <a:t>　わたしたちが医療をうけるときの費用の</a:t>
            </a:r>
            <a:endParaRPr lang="en-US" altLang="ja-JP" dirty="0">
              <a:solidFill>
                <a:prstClr val="black"/>
              </a:solidFill>
              <a:latin typeface="メイリオ" panose="020B0604030504040204" pitchFamily="50" charset="-128"/>
              <a:ea typeface="メイリオ" panose="020B0604030504040204" pitchFamily="50" charset="-128"/>
            </a:endParaRPr>
          </a:p>
          <a:p>
            <a:pPr>
              <a:lnSpc>
                <a:spcPct val="150000"/>
              </a:lnSpc>
            </a:pPr>
            <a:r>
              <a:rPr lang="ja-JP" altLang="en-US" dirty="0">
                <a:solidFill>
                  <a:prstClr val="black"/>
                </a:solidFill>
                <a:latin typeface="メイリオ" panose="020B0604030504040204" pitchFamily="50" charset="-128"/>
                <a:ea typeface="メイリオ" panose="020B0604030504040204" pitchFamily="50" charset="-128"/>
              </a:rPr>
              <a:t>援助や、お年寄りやからだの不自由な人の</a:t>
            </a:r>
            <a:endParaRPr lang="en-US" altLang="ja-JP" dirty="0">
              <a:solidFill>
                <a:prstClr val="black"/>
              </a:solidFill>
              <a:latin typeface="メイリオ" panose="020B0604030504040204" pitchFamily="50" charset="-128"/>
              <a:ea typeface="メイリオ" panose="020B0604030504040204" pitchFamily="50" charset="-128"/>
            </a:endParaRPr>
          </a:p>
          <a:p>
            <a:pPr>
              <a:lnSpc>
                <a:spcPct val="150000"/>
              </a:lnSpc>
            </a:pPr>
            <a:r>
              <a:rPr lang="ja-JP" altLang="en-US" dirty="0">
                <a:solidFill>
                  <a:prstClr val="black"/>
                </a:solidFill>
                <a:latin typeface="メイリオ" panose="020B0604030504040204" pitchFamily="50" charset="-128"/>
                <a:ea typeface="メイリオ" panose="020B0604030504040204" pitchFamily="50" charset="-128"/>
              </a:rPr>
              <a:t>暮らしを支えます。</a:t>
            </a:r>
            <a:endParaRPr lang="en-US" altLang="ja-JP" dirty="0">
              <a:solidFill>
                <a:prstClr val="black"/>
              </a:solidFill>
              <a:latin typeface="メイリオ" panose="020B0604030504040204" pitchFamily="50" charset="-128"/>
              <a:ea typeface="メイリオ" panose="020B0604030504040204" pitchFamily="50" charset="-128"/>
            </a:endParaRPr>
          </a:p>
        </p:txBody>
      </p:sp>
      <p:grpSp>
        <p:nvGrpSpPr>
          <p:cNvPr id="15" name="グループ化 14"/>
          <p:cNvGrpSpPr/>
          <p:nvPr/>
        </p:nvGrpSpPr>
        <p:grpSpPr>
          <a:xfrm>
            <a:off x="868662" y="3915713"/>
            <a:ext cx="4091374" cy="2584125"/>
            <a:chOff x="876995" y="3996054"/>
            <a:chExt cx="3965565" cy="2360296"/>
          </a:xfrm>
        </p:grpSpPr>
        <p:pic>
          <p:nvPicPr>
            <p:cNvPr id="4" name="図 3"/>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995" y="3996054"/>
              <a:ext cx="3965565" cy="2360296"/>
            </a:xfrm>
            <a:prstGeom prst="rect">
              <a:avLst/>
            </a:prstGeom>
            <a:noFill/>
            <a:ln>
              <a:noFill/>
            </a:ln>
          </p:spPr>
        </p:pic>
        <p:sp>
          <p:nvSpPr>
            <p:cNvPr id="11" name="テキスト ボックス 10"/>
            <p:cNvSpPr txBox="1"/>
            <p:nvPr/>
          </p:nvSpPr>
          <p:spPr>
            <a:xfrm>
              <a:off x="1395979" y="4589406"/>
              <a:ext cx="2899230" cy="1399101"/>
            </a:xfrm>
            <a:prstGeom prst="rect">
              <a:avLst/>
            </a:prstGeom>
            <a:noFill/>
          </p:spPr>
          <p:txBody>
            <a:bodyPr wrap="square" rtlCol="0">
              <a:spAutoFit/>
            </a:bodyPr>
            <a:lstStyle/>
            <a:p>
              <a:pPr algn="ctr">
                <a:lnSpc>
                  <a:spcPts val="2600"/>
                </a:lnSpc>
              </a:pPr>
              <a:r>
                <a:rPr lang="ja-JP" altLang="en-US" dirty="0">
                  <a:solidFill>
                    <a:prstClr val="black"/>
                  </a:solidFill>
                </a:rPr>
                <a:t>医療費に使われる税金</a:t>
              </a:r>
              <a:endParaRPr lang="en-US" altLang="ja-JP" dirty="0">
                <a:solidFill>
                  <a:prstClr val="black"/>
                </a:solidFill>
              </a:endParaRPr>
            </a:p>
            <a:p>
              <a:pPr algn="ctr">
                <a:lnSpc>
                  <a:spcPts val="2600"/>
                </a:lnSpc>
              </a:pPr>
              <a:r>
                <a:rPr lang="ja-JP" altLang="en-US" sz="1600" dirty="0">
                  <a:solidFill>
                    <a:prstClr val="black"/>
                  </a:solidFill>
                </a:rPr>
                <a:t>国民一人あたり（１年間）</a:t>
              </a:r>
              <a:endParaRPr lang="en-US" altLang="ja-JP" sz="1600" dirty="0">
                <a:solidFill>
                  <a:prstClr val="black"/>
                </a:solidFill>
              </a:endParaRPr>
            </a:p>
            <a:p>
              <a:pPr algn="ctr">
                <a:lnSpc>
                  <a:spcPts val="2600"/>
                </a:lnSpc>
              </a:pPr>
              <a:r>
                <a:rPr lang="ja-JP" altLang="en-US" sz="2400" b="1" dirty="0">
                  <a:solidFill>
                    <a:srgbClr val="FF0000"/>
                  </a:solidFill>
                </a:rPr>
                <a:t>約</a:t>
              </a:r>
              <a:r>
                <a:rPr lang="en-US" altLang="ja-JP" sz="2400" b="1" dirty="0">
                  <a:solidFill>
                    <a:srgbClr val="FF0000"/>
                  </a:solidFill>
                  <a:latin typeface="ＭＳ Ｐゴシック" panose="020B0600070205080204" pitchFamily="50" charset="-128"/>
                </a:rPr>
                <a:t>136,273</a:t>
              </a:r>
              <a:r>
                <a:rPr lang="ja-JP" altLang="en-US" sz="2400" b="1" dirty="0">
                  <a:solidFill>
                    <a:srgbClr val="FF0000"/>
                  </a:solidFill>
                </a:rPr>
                <a:t>円</a:t>
              </a:r>
              <a:endParaRPr lang="en-US" altLang="ja-JP" sz="2400" b="1" dirty="0">
                <a:solidFill>
                  <a:srgbClr val="FF0000"/>
                </a:solidFill>
              </a:endParaRPr>
            </a:p>
            <a:p>
              <a:pPr algn="ctr">
                <a:lnSpc>
                  <a:spcPts val="2600"/>
                </a:lnSpc>
              </a:pPr>
              <a:r>
                <a:rPr lang="ja-JP" altLang="en-US" dirty="0">
                  <a:solidFill>
                    <a:prstClr val="black"/>
                  </a:solidFill>
                </a:rPr>
                <a:t>（令和３年度）</a:t>
              </a:r>
            </a:p>
          </p:txBody>
        </p:sp>
      </p:grpSp>
      <p:pic>
        <p:nvPicPr>
          <p:cNvPr id="13" name="図 12"/>
          <p:cNvPicPr>
            <a:picLocks noChangeAspect="1"/>
          </p:cNvPicPr>
          <p:nvPr/>
        </p:nvPicPr>
        <p:blipFill>
          <a:blip r:embed="rId3">
            <a:extLst>
              <a:ext uri="{BEBA8EAE-BF5A-486C-A8C5-ECC9F3942E4B}">
                <a14:imgProps xmlns:a14="http://schemas.microsoft.com/office/drawing/2010/main">
                  <a14:imgLayer r:embed="rId4">
                    <a14:imgEffect>
                      <a14:backgroundRemoval t="8462" b="96538" l="6771" r="89063">
                        <a14:foregroundMark x1="66146" y1="8462" x2="66146" y2="8462"/>
                        <a14:foregroundMark x1="64583" y1="16154" x2="64583" y2="16154"/>
                        <a14:foregroundMark x1="51042" y1="15192" x2="51042" y2="15192"/>
                        <a14:foregroundMark x1="53125" y1="14231" x2="53125" y2="14231"/>
                        <a14:foregroundMark x1="52604" y1="14808" x2="52604" y2="14808"/>
                        <a14:foregroundMark x1="52604" y1="25962" x2="52604" y2="25962"/>
                        <a14:foregroundMark x1="64063" y1="25769" x2="64063" y2="25769"/>
                        <a14:foregroundMark x1="68229" y1="27115" x2="68229" y2="27115"/>
                        <a14:foregroundMark x1="73958" y1="27885" x2="73958" y2="27885"/>
                        <a14:foregroundMark x1="76042" y1="33077" x2="76042" y2="33077"/>
                        <a14:foregroundMark x1="79688" y1="31346" x2="79688" y2="31346"/>
                        <a14:foregroundMark x1="80208" y1="28846" x2="80208" y2="28846"/>
                        <a14:foregroundMark x1="84375" y1="35962" x2="84375" y2="35962"/>
                        <a14:foregroundMark x1="70313" y1="44808" x2="70313" y2="44808"/>
                        <a14:foregroundMark x1="80729" y1="39423" x2="80729" y2="39423"/>
                        <a14:foregroundMark x1="73958" y1="39231" x2="73958" y2="39231"/>
                        <a14:foregroundMark x1="78125" y1="50192" x2="78125" y2="50192"/>
                        <a14:foregroundMark x1="73438" y1="51731" x2="73438" y2="51731"/>
                        <a14:foregroundMark x1="53125" y1="61923" x2="53125" y2="61923"/>
                        <a14:foregroundMark x1="47396" y1="49231" x2="47396" y2="49231"/>
                        <a14:foregroundMark x1="41667" y1="40577" x2="41667" y2="40577"/>
                        <a14:foregroundMark x1="47396" y1="31731" x2="47396" y2="31731"/>
                        <a14:foregroundMark x1="47396" y1="29808" x2="47396" y2="29808"/>
                        <a14:foregroundMark x1="53125" y1="28654" x2="53125" y2="28654"/>
                        <a14:foregroundMark x1="63542" y1="29231" x2="63542" y2="29231"/>
                        <a14:foregroundMark x1="67188" y1="33846" x2="67188" y2="33846"/>
                        <a14:foregroundMark x1="30208" y1="29423" x2="30208" y2="29423"/>
                        <a14:foregroundMark x1="42188" y1="25962" x2="42188" y2="25962"/>
                        <a14:foregroundMark x1="36458" y1="28462" x2="36458" y2="28462"/>
                        <a14:foregroundMark x1="36979" y1="33462" x2="36979" y2="33462"/>
                        <a14:foregroundMark x1="39063" y1="31154" x2="39063" y2="31154"/>
                        <a14:foregroundMark x1="39063" y1="33077" x2="39063" y2="33077"/>
                        <a14:foregroundMark x1="39583" y1="35577" x2="39583" y2="35577"/>
                        <a14:foregroundMark x1="42188" y1="36923" x2="42188" y2="36923"/>
                        <a14:foregroundMark x1="45833" y1="38077" x2="45833" y2="38077"/>
                        <a14:foregroundMark x1="48958" y1="40192" x2="48958" y2="40192"/>
                        <a14:foregroundMark x1="47917" y1="42308" x2="47917" y2="42308"/>
                        <a14:foregroundMark x1="6771" y1="24038" x2="6771" y2="24038"/>
                        <a14:foregroundMark x1="23438" y1="36154" x2="23438" y2="36154"/>
                        <a14:foregroundMark x1="60938" y1="59423" x2="60938" y2="59423"/>
                        <a14:foregroundMark x1="75000" y1="91154" x2="75000" y2="91154"/>
                        <a14:foregroundMark x1="76042" y1="96154" x2="76042" y2="96154"/>
                        <a14:foregroundMark x1="39063" y1="95385" x2="39063" y2="95385"/>
                        <a14:foregroundMark x1="67708" y1="61538" x2="67708" y2="61538"/>
                        <a14:foregroundMark x1="67708" y1="70962" x2="67708" y2="70962"/>
                        <a14:foregroundMark x1="73958" y1="55192" x2="73958" y2="55192"/>
                        <a14:foregroundMark x1="71875" y1="25385" x2="71875" y2="25385"/>
                        <a14:foregroundMark x1="68750" y1="28846" x2="68750" y2="28846"/>
                        <a14:foregroundMark x1="69271" y1="31731" x2="69271" y2="31731"/>
                        <a14:foregroundMark x1="45313" y1="34038" x2="45313" y2="34038"/>
                        <a14:foregroundMark x1="49479" y1="34038" x2="49479" y2="34038"/>
                        <a14:foregroundMark x1="32813" y1="26346" x2="32813" y2="26346"/>
                        <a14:foregroundMark x1="36458" y1="27308" x2="36458" y2="27308"/>
                        <a14:foregroundMark x1="26563" y1="36346" x2="26563" y2="36346"/>
                        <a14:foregroundMark x1="30208" y1="39423" x2="30208" y2="39423"/>
                        <a14:foregroundMark x1="25521" y1="41538" x2="25521" y2="41538"/>
                        <a14:foregroundMark x1="18750" y1="32500" x2="18750" y2="32500"/>
                        <a14:foregroundMark x1="23958" y1="36731" x2="23958" y2="36731"/>
                        <a14:foregroundMark x1="23958" y1="32500" x2="23958" y2="32500"/>
                        <a14:foregroundMark x1="54167" y1="50192" x2="54167" y2="50192"/>
                        <a14:foregroundMark x1="47917" y1="53269" x2="47917" y2="53269"/>
                        <a14:foregroundMark x1="47917" y1="57115" x2="47917" y2="57115"/>
                        <a14:foregroundMark x1="58333" y1="35577" x2="58333" y2="35577"/>
                        <a14:foregroundMark x1="57813" y1="29423" x2="57813" y2="29423"/>
                        <a14:foregroundMark x1="57813" y1="32308" x2="57813" y2="32308"/>
                        <a14:foregroundMark x1="62500" y1="15577" x2="62500" y2="15577"/>
                        <a14:foregroundMark x1="84896" y1="39423" x2="84896" y2="39423"/>
                        <a14:foregroundMark x1="86458" y1="43077" x2="86458" y2="43077"/>
                        <a14:foregroundMark x1="84896" y1="45962" x2="84896" y2="45962"/>
                        <a14:foregroundMark x1="83333" y1="42115" x2="83333" y2="42115"/>
                        <a14:foregroundMark x1="72396" y1="43077" x2="72396" y2="43077"/>
                        <a14:foregroundMark x1="66667" y1="40192" x2="66667" y2="40192"/>
                        <a14:foregroundMark x1="74479" y1="36154" x2="74479" y2="36154"/>
                        <a14:foregroundMark x1="74479" y1="34038" x2="74479" y2="34038"/>
                        <a14:foregroundMark x1="70833" y1="36731" x2="70833" y2="36731"/>
                        <a14:foregroundMark x1="72917" y1="37885" x2="72917" y2="37885"/>
                        <a14:foregroundMark x1="69792" y1="41154" x2="69792" y2="41154"/>
                        <a14:foregroundMark x1="68750" y1="45769" x2="68750" y2="45769"/>
                        <a14:foregroundMark x1="70313" y1="47885" x2="70313" y2="47885"/>
                        <a14:foregroundMark x1="65625" y1="47308" x2="65625" y2="47308"/>
                        <a14:foregroundMark x1="65104" y1="48846" x2="65104" y2="48846"/>
                        <a14:foregroundMark x1="68750" y1="50192" x2="68750" y2="50192"/>
                        <a14:foregroundMark x1="70313" y1="52500" x2="70313" y2="52500"/>
                        <a14:foregroundMark x1="78646" y1="53269" x2="78646" y2="53269"/>
                        <a14:foregroundMark x1="76042" y1="56731" x2="76042" y2="56731"/>
                        <a14:foregroundMark x1="76563" y1="55192" x2="76563" y2="55192"/>
                        <a14:foregroundMark x1="79167" y1="58654" x2="79167" y2="58654"/>
                        <a14:foregroundMark x1="43750" y1="45577" x2="43750" y2="45577"/>
                        <a14:foregroundMark x1="44271" y1="42308" x2="44271" y2="42308"/>
                        <a14:foregroundMark x1="53125" y1="43462" x2="53125" y2="43462"/>
                        <a14:foregroundMark x1="48438" y1="45385" x2="48438" y2="45385"/>
                        <a14:foregroundMark x1="42188" y1="46923" x2="42188" y2="46923"/>
                        <a14:foregroundMark x1="38542" y1="48269" x2="38542" y2="48269"/>
                        <a14:foregroundMark x1="38542" y1="50000" x2="38542" y2="50000"/>
                        <a14:foregroundMark x1="36979" y1="49615" x2="36979" y2="49615"/>
                        <a14:foregroundMark x1="47917" y1="51154" x2="47917" y2="51154"/>
                        <a14:foregroundMark x1="63542" y1="50962" x2="63542" y2="50962"/>
                        <a14:foregroundMark x1="58854" y1="52115" x2="58854" y2="52115"/>
                        <a14:foregroundMark x1="60417" y1="55000" x2="60417" y2="55000"/>
                        <a14:foregroundMark x1="67188" y1="57885" x2="67188" y2="57885"/>
                        <a14:foregroundMark x1="68229" y1="56923" x2="68229" y2="56923"/>
                        <a14:foregroundMark x1="61458" y1="56154" x2="61458" y2="56154"/>
                        <a14:foregroundMark x1="54167" y1="55385" x2="54167" y2="55385"/>
                        <a14:foregroundMark x1="47396" y1="54615" x2="47396" y2="54615"/>
                        <a14:foregroundMark x1="40104" y1="53269" x2="40104" y2="53269"/>
                        <a14:foregroundMark x1="40104" y1="55192" x2="40104" y2="55192"/>
                        <a14:foregroundMark x1="36979" y1="57115" x2="36979" y2="57115"/>
                        <a14:foregroundMark x1="36979" y1="61154" x2="36979" y2="61154"/>
                        <a14:foregroundMark x1="36979" y1="59231" x2="36979" y2="59231"/>
                        <a14:foregroundMark x1="38021" y1="58077" x2="38021" y2="58077"/>
                        <a14:foregroundMark x1="44271" y1="58077" x2="44271" y2="58077"/>
                        <a14:foregroundMark x1="55729" y1="58654" x2="55729" y2="58654"/>
                        <a14:foregroundMark x1="52604" y1="60385" x2="52604" y2="60385"/>
                        <a14:foregroundMark x1="65625" y1="61154" x2="65625" y2="61154"/>
                        <a14:foregroundMark x1="79688" y1="62308" x2="79688" y2="62308"/>
                        <a14:foregroundMark x1="73958" y1="64423" x2="73958" y2="64423"/>
                        <a14:foregroundMark x1="79688" y1="63846" x2="79688" y2="63846"/>
                        <a14:foregroundMark x1="69271" y1="63846" x2="69271" y2="63846"/>
                        <a14:foregroundMark x1="58854" y1="63462" x2="58854" y2="63462"/>
                        <a14:foregroundMark x1="48958" y1="63077" x2="48958" y2="63077"/>
                        <a14:foregroundMark x1="41146" y1="63462" x2="41146" y2="63462"/>
                        <a14:foregroundMark x1="36979" y1="63654" x2="36979" y2="63654"/>
                        <a14:foregroundMark x1="33854" y1="65385" x2="33854" y2="65385"/>
                        <a14:foregroundMark x1="43750" y1="65577" x2="43750" y2="65577"/>
                        <a14:foregroundMark x1="53646" y1="65385" x2="53646" y2="65385"/>
                        <a14:foregroundMark x1="66146" y1="65385" x2="66146" y2="65385"/>
                        <a14:foregroundMark x1="76563" y1="66154" x2="76563" y2="66154"/>
                        <a14:foregroundMark x1="80729" y1="67692" x2="80729" y2="67692"/>
                        <a14:foregroundMark x1="81250" y1="69038" x2="81250" y2="69038"/>
                        <a14:foregroundMark x1="81250" y1="70385" x2="81250" y2="70385"/>
                        <a14:foregroundMark x1="82813" y1="72308" x2="82813" y2="72308"/>
                        <a14:foregroundMark x1="84896" y1="71154" x2="84896" y2="71154"/>
                        <a14:foregroundMark x1="72917" y1="70192" x2="72917" y2="70192"/>
                        <a14:foregroundMark x1="45833" y1="69038" x2="45833" y2="69038"/>
                        <a14:foregroundMark x1="42188" y1="72115" x2="42188" y2="72115"/>
                        <a14:foregroundMark x1="35417" y1="95385" x2="35417" y2="95385"/>
                        <a14:foregroundMark x1="26563" y1="96538" x2="26563" y2="96538"/>
                      </a14:backgroundRemoval>
                    </a14:imgEffect>
                  </a14:imgLayer>
                </a14:imgProps>
              </a:ext>
            </a:extLst>
          </a:blip>
          <a:stretch>
            <a:fillRect/>
          </a:stretch>
        </p:blipFill>
        <p:spPr>
          <a:xfrm>
            <a:off x="5070251" y="3705266"/>
            <a:ext cx="1004451" cy="2720387"/>
          </a:xfrm>
          <a:prstGeom prst="rect">
            <a:avLst/>
          </a:prstGeom>
        </p:spPr>
      </p:pic>
      <p:pic>
        <p:nvPicPr>
          <p:cNvPr id="3" name="図 2"/>
          <p:cNvPicPr>
            <a:picLocks noChangeAspect="1"/>
          </p:cNvPicPr>
          <p:nvPr/>
        </p:nvPicPr>
        <p:blipFill>
          <a:blip r:embed="rId5"/>
          <a:stretch>
            <a:fillRect/>
          </a:stretch>
        </p:blipFill>
        <p:spPr>
          <a:xfrm>
            <a:off x="679034" y="443396"/>
            <a:ext cx="4205930" cy="2713996"/>
          </a:xfrm>
          <a:prstGeom prst="rect">
            <a:avLst/>
          </a:prstGeom>
        </p:spPr>
      </p:pic>
      <p:sp>
        <p:nvSpPr>
          <p:cNvPr id="16" name="テキスト ボックス 15"/>
          <p:cNvSpPr txBox="1"/>
          <p:nvPr/>
        </p:nvSpPr>
        <p:spPr>
          <a:xfrm>
            <a:off x="1591807" y="3127801"/>
            <a:ext cx="3368230" cy="307777"/>
          </a:xfrm>
          <a:prstGeom prst="rect">
            <a:avLst/>
          </a:prstGeom>
          <a:noFill/>
        </p:spPr>
        <p:txBody>
          <a:bodyPr wrap="none" rtlCol="0">
            <a:spAutoFit/>
          </a:bodyPr>
          <a:lstStyle/>
          <a:p>
            <a:pPr algn="r"/>
            <a:r>
              <a:rPr kumimoji="1" lang="ja-JP" altLang="en-US" sz="1400" b="1" dirty="0"/>
              <a:t>とちぎメディカルセンターしもつが（栃木市）</a:t>
            </a:r>
          </a:p>
        </p:txBody>
      </p:sp>
      <p:sp>
        <p:nvSpPr>
          <p:cNvPr id="17" name="テキスト ボックス 16"/>
          <p:cNvSpPr txBox="1"/>
          <p:nvPr/>
        </p:nvSpPr>
        <p:spPr>
          <a:xfrm>
            <a:off x="9937150" y="6192061"/>
            <a:ext cx="1082349" cy="307777"/>
          </a:xfrm>
          <a:prstGeom prst="rect">
            <a:avLst/>
          </a:prstGeom>
          <a:noFill/>
        </p:spPr>
        <p:txBody>
          <a:bodyPr wrap="none" rtlCol="0">
            <a:spAutoFit/>
          </a:bodyPr>
          <a:lstStyle/>
          <a:p>
            <a:pPr algn="r"/>
            <a:r>
              <a:rPr lang="ja-JP" altLang="en-US" sz="1400" b="1" dirty="0"/>
              <a:t>医療の現場</a:t>
            </a:r>
            <a:endParaRPr kumimoji="1" lang="ja-JP" altLang="en-US" sz="1400" b="1" dirty="0"/>
          </a:p>
        </p:txBody>
      </p:sp>
      <p:sp>
        <p:nvSpPr>
          <p:cNvPr id="18" name="テキスト ボックス 17"/>
          <p:cNvSpPr txBox="1"/>
          <p:nvPr/>
        </p:nvSpPr>
        <p:spPr>
          <a:xfrm>
            <a:off x="11657564" y="6451434"/>
            <a:ext cx="418704" cy="369332"/>
          </a:xfrm>
          <a:prstGeom prst="rect">
            <a:avLst/>
          </a:prstGeom>
          <a:noFill/>
        </p:spPr>
        <p:txBody>
          <a:bodyPr wrap="none" rtlCol="0">
            <a:spAutoFit/>
          </a:bodyPr>
          <a:lstStyle/>
          <a:p>
            <a:r>
              <a:rPr lang="en-US" altLang="ja-JP" dirty="0">
                <a:latin typeface="+mj-ea"/>
                <a:ea typeface="+mj-ea"/>
              </a:rPr>
              <a:t>10</a:t>
            </a:r>
            <a:endParaRPr kumimoji="1" lang="ja-JP" altLang="en-US" dirty="0">
              <a:latin typeface="+mj-ea"/>
              <a:ea typeface="+mj-ea"/>
            </a:endParaRPr>
          </a:p>
        </p:txBody>
      </p:sp>
      <p:grpSp>
        <p:nvGrpSpPr>
          <p:cNvPr id="19" name="グループ化 18"/>
          <p:cNvGrpSpPr/>
          <p:nvPr/>
        </p:nvGrpSpPr>
        <p:grpSpPr>
          <a:xfrm>
            <a:off x="6994778" y="172560"/>
            <a:ext cx="4560741" cy="1763080"/>
            <a:chOff x="458446" y="1109193"/>
            <a:chExt cx="4453917" cy="2418710"/>
          </a:xfrm>
        </p:grpSpPr>
        <p:grpSp>
          <p:nvGrpSpPr>
            <p:cNvPr id="20" name="グループ化 19"/>
            <p:cNvGrpSpPr/>
            <p:nvPr/>
          </p:nvGrpSpPr>
          <p:grpSpPr>
            <a:xfrm>
              <a:off x="458446" y="1109193"/>
              <a:ext cx="4396863" cy="2418710"/>
              <a:chOff x="458446" y="1109193"/>
              <a:chExt cx="4396863" cy="2418710"/>
            </a:xfrm>
          </p:grpSpPr>
          <p:sp>
            <p:nvSpPr>
              <p:cNvPr id="22" name="五角形 21"/>
              <p:cNvSpPr/>
              <p:nvPr/>
            </p:nvSpPr>
            <p:spPr>
              <a:xfrm>
                <a:off x="458446" y="1109193"/>
                <a:ext cx="4396863" cy="2418710"/>
              </a:xfrm>
              <a:prstGeom prst="pent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五角形 22"/>
              <p:cNvSpPr/>
              <p:nvPr/>
            </p:nvSpPr>
            <p:spPr>
              <a:xfrm>
                <a:off x="1564385" y="2367310"/>
                <a:ext cx="861442" cy="914400"/>
              </a:xfrm>
              <a:prstGeom prst="pentagon">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五角形 23"/>
              <p:cNvSpPr/>
              <p:nvPr/>
            </p:nvSpPr>
            <p:spPr>
              <a:xfrm>
                <a:off x="930702" y="1803223"/>
                <a:ext cx="960120" cy="1133735"/>
              </a:xfrm>
              <a:prstGeom prst="pent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五角形 24"/>
              <p:cNvSpPr/>
              <p:nvPr/>
            </p:nvSpPr>
            <p:spPr>
              <a:xfrm rot="20732569">
                <a:off x="2087784" y="1634258"/>
                <a:ext cx="960120" cy="1279811"/>
              </a:xfrm>
              <a:prstGeom prst="pent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五角形 25"/>
              <p:cNvSpPr/>
              <p:nvPr/>
            </p:nvSpPr>
            <p:spPr>
              <a:xfrm>
                <a:off x="3379321" y="2018373"/>
                <a:ext cx="755255" cy="914400"/>
              </a:xfrm>
              <a:prstGeom prst="pentagon">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1097948" y="1631191"/>
              <a:ext cx="3814415" cy="1477799"/>
            </a:xfrm>
            <a:prstGeom prst="rect">
              <a:avLst/>
            </a:prstGeom>
            <a:noFill/>
          </p:spPr>
          <p:txBody>
            <a:bodyPr wrap="square" rtlCol="0">
              <a:spAutoFit/>
            </a:bodyPr>
            <a:lstStyle/>
            <a:p>
              <a:r>
                <a:rPr kumimoji="1" lang="ja-JP" altLang="en-US" sz="3200" dirty="0">
                  <a:solidFill>
                    <a:srgbClr val="0000FF"/>
                  </a:solidFill>
                  <a:effectLst>
                    <a:outerShdw blurRad="50800" dist="50800" dir="5400000" algn="ctr" rotWithShape="0">
                      <a:srgbClr val="00B0F0"/>
                    </a:outerShdw>
                  </a:effectLst>
                  <a:latin typeface="BIZ UDPゴシック" panose="020B0400000000000000" pitchFamily="50" charset="-128"/>
                  <a:ea typeface="BIZ UDPゴシック" panose="020B0400000000000000" pitchFamily="50" charset="-128"/>
                </a:rPr>
                <a:t>わたしたちの</a:t>
              </a:r>
              <a:endParaRPr kumimoji="1" lang="en-US" altLang="ja-JP" sz="3200" dirty="0">
                <a:solidFill>
                  <a:srgbClr val="0000FF"/>
                </a:solidFill>
                <a:effectLst>
                  <a:outerShdw blurRad="50800" dist="50800" dir="5400000" algn="ctr" rotWithShape="0">
                    <a:srgbClr val="00B0F0"/>
                  </a:outerShdw>
                </a:effectLst>
                <a:latin typeface="BIZ UDPゴシック" panose="020B0400000000000000" pitchFamily="50" charset="-128"/>
                <a:ea typeface="BIZ UDPゴシック" panose="020B0400000000000000" pitchFamily="50" charset="-128"/>
              </a:endParaRPr>
            </a:p>
            <a:p>
              <a:r>
                <a:rPr lang="ja-JP" altLang="en-US" sz="3200" dirty="0">
                  <a:solidFill>
                    <a:srgbClr val="0000FF"/>
                  </a:solidFill>
                  <a:effectLst>
                    <a:outerShdw blurRad="50800" dist="50800" dir="5400000" algn="ctr" rotWithShape="0">
                      <a:srgbClr val="00B0F0"/>
                    </a:outerShdw>
                  </a:effectLst>
                  <a:latin typeface="BIZ UDPゴシック" panose="020B0400000000000000" pitchFamily="50" charset="-128"/>
                  <a:ea typeface="BIZ UDPゴシック" panose="020B0400000000000000" pitchFamily="50" charset="-128"/>
                </a:rPr>
                <a:t>健康を守るために</a:t>
              </a:r>
              <a:endParaRPr kumimoji="1" lang="ja-JP" altLang="en-US" sz="3200" dirty="0">
                <a:solidFill>
                  <a:srgbClr val="0000FF"/>
                </a:solidFill>
                <a:effectLst>
                  <a:outerShdw blurRad="50800" dist="50800" dir="5400000" algn="ctr" rotWithShape="0">
                    <a:srgbClr val="00B0F0"/>
                  </a:outerShdw>
                </a:effectLst>
                <a:latin typeface="BIZ UDPゴシック" panose="020B0400000000000000" pitchFamily="50" charset="-128"/>
                <a:ea typeface="BIZ UDPゴシック" panose="020B0400000000000000" pitchFamily="50" charset="-128"/>
              </a:endParaRPr>
            </a:p>
          </p:txBody>
        </p:sp>
      </p:grpSp>
      <p:sp>
        <p:nvSpPr>
          <p:cNvPr id="28" name="角丸四角形 27"/>
          <p:cNvSpPr/>
          <p:nvPr/>
        </p:nvSpPr>
        <p:spPr>
          <a:xfrm>
            <a:off x="6950040" y="-5882"/>
            <a:ext cx="5241960"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－税金はどのようなところに使われているの？－</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2E04BEFC-66FA-4C32-A1F6-256DC818B274}"/>
              </a:ext>
            </a:extLst>
          </p:cNvPr>
          <p:cNvPicPr>
            <a:picLocks noChangeAspect="1"/>
          </p:cNvPicPr>
          <p:nvPr/>
        </p:nvPicPr>
        <p:blipFill>
          <a:blip r:embed="rId6"/>
          <a:stretch>
            <a:fillRect/>
          </a:stretch>
        </p:blipFill>
        <p:spPr>
          <a:xfrm>
            <a:off x="6565632" y="3453003"/>
            <a:ext cx="4453867" cy="2699975"/>
          </a:xfrm>
          <a:prstGeom prst="rect">
            <a:avLst/>
          </a:prstGeom>
        </p:spPr>
      </p:pic>
    </p:spTree>
    <p:extLst>
      <p:ext uri="{BB962C8B-B14F-4D97-AF65-F5344CB8AC3E}">
        <p14:creationId xmlns:p14="http://schemas.microsoft.com/office/powerpoint/2010/main" val="3232352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2" name="円/楕円 21"/>
          <p:cNvSpPr/>
          <p:nvPr/>
        </p:nvSpPr>
        <p:spPr>
          <a:xfrm>
            <a:off x="306323" y="102602"/>
            <a:ext cx="11679936" cy="6632609"/>
          </a:xfrm>
          <a:prstGeom prst="ellips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p:nvPr/>
        </p:nvPicPr>
        <p:blipFill>
          <a:blip r:embed="rId2">
            <a:clrChange>
              <a:clrFrom>
                <a:srgbClr val="FFFFFF"/>
              </a:clrFrom>
              <a:clrTo>
                <a:srgbClr val="FFFFFF">
                  <a:alpha val="0"/>
                </a:srgbClr>
              </a:clrTo>
            </a:clrChange>
          </a:blip>
          <a:stretch>
            <a:fillRect/>
          </a:stretch>
        </p:blipFill>
        <p:spPr>
          <a:xfrm>
            <a:off x="1788068" y="4352544"/>
            <a:ext cx="4088476" cy="2003807"/>
          </a:xfrm>
          <a:prstGeom prst="rect">
            <a:avLst/>
          </a:prstGeom>
        </p:spPr>
      </p:pic>
      <p:grpSp>
        <p:nvGrpSpPr>
          <p:cNvPr id="2" name="グループ化 1"/>
          <p:cNvGrpSpPr/>
          <p:nvPr/>
        </p:nvGrpSpPr>
        <p:grpSpPr>
          <a:xfrm>
            <a:off x="6285084" y="2379412"/>
            <a:ext cx="5493812" cy="930171"/>
            <a:chOff x="6285084" y="2365344"/>
            <a:chExt cx="5493812" cy="930171"/>
          </a:xfrm>
        </p:grpSpPr>
        <p:sp>
          <p:nvSpPr>
            <p:cNvPr id="4" name="テキスト ボックス 3"/>
            <p:cNvSpPr txBox="1"/>
            <p:nvPr/>
          </p:nvSpPr>
          <p:spPr>
            <a:xfrm>
              <a:off x="6285084" y="2406810"/>
              <a:ext cx="5493812" cy="888705"/>
            </a:xfrm>
            <a:prstGeom prst="rect">
              <a:avLst/>
            </a:prstGeom>
            <a:solidFill>
              <a:schemeClr val="bg1"/>
            </a:solidFill>
          </p:spPr>
          <p:txBody>
            <a:bodyPr wrap="none" rtlCol="0">
              <a:spAutoFit/>
            </a:bodyPr>
            <a:lstStyle/>
            <a:p>
              <a:pPr>
                <a:lnSpc>
                  <a:spcPct val="150000"/>
                </a:lnSpc>
              </a:pPr>
              <a:r>
                <a:rPr lang="ja-JP" altLang="en-US" dirty="0">
                  <a:solidFill>
                    <a:prstClr val="black"/>
                  </a:solidFill>
                  <a:latin typeface="メイリオ" panose="020B0604030504040204" pitchFamily="50" charset="-128"/>
                  <a:ea typeface="メイリオ" panose="020B0604030504040204" pitchFamily="50" charset="-128"/>
                </a:rPr>
                <a:t>　便利な生活のために道路や橋を造ったり、傷んだ</a:t>
              </a:r>
              <a:endParaRPr lang="en-US" altLang="ja-JP" dirty="0">
                <a:solidFill>
                  <a:prstClr val="black"/>
                </a:solidFill>
                <a:latin typeface="メイリオ" panose="020B0604030504040204" pitchFamily="50" charset="-128"/>
                <a:ea typeface="メイリオ" panose="020B0604030504040204" pitchFamily="50" charset="-128"/>
              </a:endParaRPr>
            </a:p>
            <a:p>
              <a:pPr>
                <a:lnSpc>
                  <a:spcPct val="150000"/>
                </a:lnSpc>
              </a:pPr>
              <a:r>
                <a:rPr lang="ja-JP" altLang="en-US" dirty="0">
                  <a:solidFill>
                    <a:prstClr val="black"/>
                  </a:solidFill>
                  <a:latin typeface="メイリオ" panose="020B0604030504040204" pitchFamily="50" charset="-128"/>
                  <a:ea typeface="メイリオ" panose="020B0604030504040204" pitchFamily="50" charset="-128"/>
                </a:rPr>
                <a:t>道路などを直したりしています。</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10876557" y="2365344"/>
              <a:ext cx="388248" cy="215444"/>
            </a:xfrm>
            <a:prstGeom prst="rect">
              <a:avLst/>
            </a:prstGeom>
            <a:noFill/>
          </p:spPr>
          <p:txBody>
            <a:bodyPr wrap="none" rtlCol="0">
              <a:spAutoFit/>
            </a:bodyPr>
            <a:lstStyle/>
            <a:p>
              <a:r>
                <a:rPr kumimoji="1" lang="ja-JP" altLang="en-US" sz="800" dirty="0">
                  <a:latin typeface="BIZ UDPゴシック" panose="020B0400000000000000" pitchFamily="50" charset="-128"/>
                  <a:ea typeface="BIZ UDPゴシック" panose="020B0400000000000000" pitchFamily="50" charset="-128"/>
                </a:rPr>
                <a:t>いた</a:t>
              </a:r>
              <a:endParaRPr kumimoji="1" lang="ja-JP" altLang="en-US" sz="1100" dirty="0">
                <a:latin typeface="BIZ UDPゴシック" panose="020B0400000000000000" pitchFamily="50" charset="-128"/>
                <a:ea typeface="BIZ UDPゴシック" panose="020B0400000000000000" pitchFamily="50" charset="-128"/>
              </a:endParaRPr>
            </a:p>
          </p:txBody>
        </p:sp>
      </p:grpSp>
      <p:pic>
        <p:nvPicPr>
          <p:cNvPr id="10" name="図 9"/>
          <p:cNvPicPr>
            <a:picLocks noChangeAspect="1"/>
          </p:cNvPicPr>
          <p:nvPr/>
        </p:nvPicPr>
        <p:blipFill>
          <a:blip r:embed="rId3"/>
          <a:stretch>
            <a:fillRect/>
          </a:stretch>
        </p:blipFill>
        <p:spPr>
          <a:xfrm>
            <a:off x="1026636" y="568698"/>
            <a:ext cx="4089400" cy="3111459"/>
          </a:xfrm>
          <a:prstGeom prst="rect">
            <a:avLst/>
          </a:prstGeom>
        </p:spPr>
      </p:pic>
      <p:pic>
        <p:nvPicPr>
          <p:cNvPr id="11" name="図 10"/>
          <p:cNvPicPr>
            <a:picLocks noChangeAspect="1"/>
          </p:cNvPicPr>
          <p:nvPr/>
        </p:nvPicPr>
        <p:blipFill>
          <a:blip r:embed="rId4"/>
          <a:stretch>
            <a:fillRect/>
          </a:stretch>
        </p:blipFill>
        <p:spPr>
          <a:xfrm>
            <a:off x="7112157" y="3536583"/>
            <a:ext cx="4267080" cy="2743577"/>
          </a:xfrm>
          <a:prstGeom prst="rect">
            <a:avLst/>
          </a:prstGeom>
        </p:spPr>
      </p:pic>
      <p:sp>
        <p:nvSpPr>
          <p:cNvPr id="12" name="テキスト ボックス 11"/>
          <p:cNvSpPr txBox="1"/>
          <p:nvPr/>
        </p:nvSpPr>
        <p:spPr>
          <a:xfrm>
            <a:off x="904747" y="3676272"/>
            <a:ext cx="3147015" cy="307777"/>
          </a:xfrm>
          <a:prstGeom prst="rect">
            <a:avLst/>
          </a:prstGeom>
          <a:noFill/>
        </p:spPr>
        <p:txBody>
          <a:bodyPr wrap="none" rtlCol="0">
            <a:spAutoFit/>
          </a:bodyPr>
          <a:lstStyle/>
          <a:p>
            <a:pPr algn="r"/>
            <a:r>
              <a:rPr lang="ja-JP" altLang="en-US" sz="1400" b="1" dirty="0"/>
              <a:t>県道宇都宮向田線（芳賀町・高根沢町）</a:t>
            </a:r>
            <a:endParaRPr kumimoji="1" lang="ja-JP" altLang="en-US" sz="1400" b="1" dirty="0"/>
          </a:p>
        </p:txBody>
      </p:sp>
      <p:sp>
        <p:nvSpPr>
          <p:cNvPr id="13" name="テキスト ボックス 12"/>
          <p:cNvSpPr txBox="1"/>
          <p:nvPr/>
        </p:nvSpPr>
        <p:spPr>
          <a:xfrm>
            <a:off x="7934063" y="6280160"/>
            <a:ext cx="3445174" cy="307777"/>
          </a:xfrm>
          <a:prstGeom prst="rect">
            <a:avLst/>
          </a:prstGeom>
          <a:noFill/>
        </p:spPr>
        <p:txBody>
          <a:bodyPr wrap="none" rtlCol="0">
            <a:spAutoFit/>
          </a:bodyPr>
          <a:lstStyle/>
          <a:p>
            <a:pPr algn="r"/>
            <a:r>
              <a:rPr kumimoji="1" lang="ja-JP" altLang="en-US" sz="1400" b="1" dirty="0"/>
              <a:t>県道桐生岩舟線　白旗橋（足利市・佐野市）</a:t>
            </a:r>
          </a:p>
        </p:txBody>
      </p:sp>
      <p:sp>
        <p:nvSpPr>
          <p:cNvPr id="14" name="テキスト ボックス 13"/>
          <p:cNvSpPr txBox="1"/>
          <p:nvPr/>
        </p:nvSpPr>
        <p:spPr>
          <a:xfrm>
            <a:off x="11673632" y="6434048"/>
            <a:ext cx="415498" cy="369332"/>
          </a:xfrm>
          <a:prstGeom prst="rect">
            <a:avLst/>
          </a:prstGeom>
          <a:noFill/>
        </p:spPr>
        <p:txBody>
          <a:bodyPr wrap="none" rtlCol="0">
            <a:spAutoFit/>
          </a:bodyPr>
          <a:lstStyle/>
          <a:p>
            <a:r>
              <a:rPr lang="en-US" altLang="ja-JP" dirty="0">
                <a:latin typeface="+mj-ea"/>
                <a:ea typeface="+mj-ea"/>
              </a:rPr>
              <a:t>11</a:t>
            </a:r>
            <a:endParaRPr kumimoji="1" lang="ja-JP" altLang="en-US" dirty="0">
              <a:latin typeface="+mj-ea"/>
              <a:ea typeface="+mj-ea"/>
            </a:endParaRPr>
          </a:p>
        </p:txBody>
      </p:sp>
      <p:grpSp>
        <p:nvGrpSpPr>
          <p:cNvPr id="15" name="グループ化 14"/>
          <p:cNvGrpSpPr/>
          <p:nvPr/>
        </p:nvGrpSpPr>
        <p:grpSpPr>
          <a:xfrm>
            <a:off x="7396724" y="257126"/>
            <a:ext cx="4015941" cy="2067791"/>
            <a:chOff x="1542196" y="4117614"/>
            <a:chExt cx="3827623" cy="1860104"/>
          </a:xfrm>
        </p:grpSpPr>
        <p:sp>
          <p:nvSpPr>
            <p:cNvPr id="16" name="正方形/長方形 15"/>
            <p:cNvSpPr/>
            <p:nvPr/>
          </p:nvSpPr>
          <p:spPr>
            <a:xfrm>
              <a:off x="1542196" y="4117614"/>
              <a:ext cx="3827623" cy="186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rot="2169272">
              <a:off x="2864098" y="4372878"/>
              <a:ext cx="637677" cy="68387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rot="1055458">
              <a:off x="1790526" y="4550950"/>
              <a:ext cx="1203439" cy="118958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rot="1055458">
              <a:off x="3540885" y="4305722"/>
              <a:ext cx="518579" cy="51689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rot="2169272">
              <a:off x="4605106" y="4990498"/>
              <a:ext cx="512435" cy="5146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343261" y="4507399"/>
              <a:ext cx="2759775" cy="1077218"/>
            </a:xfrm>
            <a:prstGeom prst="rect">
              <a:avLst/>
            </a:prstGeom>
            <a:noFill/>
          </p:spPr>
          <p:txBody>
            <a:bodyPr wrap="square" rtlCol="0">
              <a:spAutoFit/>
            </a:bodyPr>
            <a:lstStyle/>
            <a:p>
              <a:r>
                <a:rPr lang="ja-JP" altLang="en-US"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rPr>
                <a:t>便利な</a:t>
              </a:r>
              <a:endParaRPr kumimoji="1" lang="en-US" altLang="ja-JP"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endParaRPr>
            </a:p>
            <a:p>
              <a:r>
                <a:rPr lang="ja-JP" altLang="en-US"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rPr>
                <a:t>交通のために</a:t>
              </a:r>
              <a:endParaRPr kumimoji="1" lang="ja-JP" altLang="en-US"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endParaRPr>
            </a:p>
          </p:txBody>
        </p:sp>
      </p:grpSp>
      <p:sp>
        <p:nvSpPr>
          <p:cNvPr id="23" name="角丸四角形 22"/>
          <p:cNvSpPr/>
          <p:nvPr/>
        </p:nvSpPr>
        <p:spPr>
          <a:xfrm>
            <a:off x="6950040" y="-5882"/>
            <a:ext cx="5241960"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－税金はどのようなところに使われているの？－</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68661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4" name="フローチャート: 代替処理 43"/>
          <p:cNvSpPr/>
          <p:nvPr/>
        </p:nvSpPr>
        <p:spPr>
          <a:xfrm>
            <a:off x="5586145" y="4105256"/>
            <a:ext cx="3086812" cy="2009427"/>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 name="フローチャート: 代替処理 33"/>
          <p:cNvSpPr/>
          <p:nvPr/>
        </p:nvSpPr>
        <p:spPr>
          <a:xfrm>
            <a:off x="5576132" y="959065"/>
            <a:ext cx="3086812" cy="2899563"/>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角丸四角形 26"/>
          <p:cNvSpPr/>
          <p:nvPr/>
        </p:nvSpPr>
        <p:spPr>
          <a:xfrm>
            <a:off x="998984" y="4081711"/>
            <a:ext cx="4289725" cy="2041406"/>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角丸四角形 23"/>
          <p:cNvSpPr/>
          <p:nvPr/>
        </p:nvSpPr>
        <p:spPr>
          <a:xfrm>
            <a:off x="993694" y="959066"/>
            <a:ext cx="4268062" cy="289079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5" name="図 4"/>
          <p:cNvPicPr/>
          <p:nvPr/>
        </p:nvPicPr>
        <p:blipFill>
          <a:blip r:embed="rId2">
            <a:clrChange>
              <a:clrFrom>
                <a:srgbClr val="FFFFFF"/>
              </a:clrFrom>
              <a:clrTo>
                <a:srgbClr val="FFFFFF">
                  <a:alpha val="0"/>
                </a:srgbClr>
              </a:clrTo>
            </a:clrChange>
          </a:blip>
          <a:stretch>
            <a:fillRect/>
          </a:stretch>
        </p:blipFill>
        <p:spPr>
          <a:xfrm>
            <a:off x="1353352" y="1616416"/>
            <a:ext cx="969927" cy="1068087"/>
          </a:xfrm>
          <a:prstGeom prst="rect">
            <a:avLst/>
          </a:prstGeom>
        </p:spPr>
      </p:pic>
      <p:sp>
        <p:nvSpPr>
          <p:cNvPr id="11" name="テキスト ボックス 10"/>
          <p:cNvSpPr txBox="1"/>
          <p:nvPr/>
        </p:nvSpPr>
        <p:spPr>
          <a:xfrm>
            <a:off x="2527146" y="1082038"/>
            <a:ext cx="2571319" cy="1415772"/>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会社などで働いている人は、給料から差し引かれます。差し引かれた税金は会社などがまとめて納めます。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農業をしている人や商売をしている人は、自分の税金の額を計算して納めます</a:t>
            </a:r>
            <a:r>
              <a:rPr lang="ja-JP" altLang="en-US" sz="1400" dirty="0">
                <a:solidFill>
                  <a:prstClr val="black"/>
                </a:solidFill>
                <a:latin typeface="メイリオ" panose="020B0604030504040204" pitchFamily="50" charset="-128"/>
                <a:ea typeface="メイリオ" panose="020B0604030504040204" pitchFamily="50" charset="-128"/>
              </a:rPr>
              <a:t>。</a:t>
            </a:r>
          </a:p>
        </p:txBody>
      </p:sp>
      <p:sp>
        <p:nvSpPr>
          <p:cNvPr id="12" name="テキスト ボックス 11"/>
          <p:cNvSpPr txBox="1"/>
          <p:nvPr/>
        </p:nvSpPr>
        <p:spPr>
          <a:xfrm>
            <a:off x="1249701" y="3391930"/>
            <a:ext cx="1569660" cy="461665"/>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会社も税金の額を</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計算して納めます。</a:t>
            </a:r>
          </a:p>
        </p:txBody>
      </p:sp>
      <p:sp>
        <p:nvSpPr>
          <p:cNvPr id="18" name="テキスト ボックス 17"/>
          <p:cNvSpPr txBox="1"/>
          <p:nvPr/>
        </p:nvSpPr>
        <p:spPr>
          <a:xfrm>
            <a:off x="1106915" y="4643319"/>
            <a:ext cx="1723549" cy="461665"/>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車を所有している人が</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312913" y="4692466"/>
            <a:ext cx="1723549" cy="461665"/>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土地や建物を取得した</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人が納めます。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1095812" y="5640487"/>
            <a:ext cx="1723549" cy="461665"/>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土地や建物を所有して</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いる人が納めます。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3295072" y="5640376"/>
            <a:ext cx="1877437" cy="461665"/>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わたしたち住民が住んで</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いる市町村に納めます。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pic>
        <p:nvPicPr>
          <p:cNvPr id="23" name="図 22"/>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2079" y="4814017"/>
            <a:ext cx="611426" cy="282197"/>
          </a:xfrm>
          <a:prstGeom prst="rect">
            <a:avLst/>
          </a:prstGeom>
          <a:noFill/>
          <a:ln>
            <a:noFill/>
          </a:ln>
        </p:spPr>
      </p:pic>
      <p:sp>
        <p:nvSpPr>
          <p:cNvPr id="33" name="正方形/長方形 32"/>
          <p:cNvSpPr/>
          <p:nvPr/>
        </p:nvSpPr>
        <p:spPr>
          <a:xfrm>
            <a:off x="5737652" y="2321774"/>
            <a:ext cx="2818419" cy="461665"/>
          </a:xfrm>
          <a:prstGeom prst="rect">
            <a:avLst/>
          </a:prstGeom>
        </p:spPr>
        <p:txBody>
          <a:bodyPr wrap="square">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買い物をしたときに支払った消費税は、お店などがまとめて納めます。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pic>
        <p:nvPicPr>
          <p:cNvPr id="41" name="図 40"/>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3495" y="5170430"/>
            <a:ext cx="795182" cy="553054"/>
          </a:xfrm>
          <a:prstGeom prst="rect">
            <a:avLst/>
          </a:prstGeom>
          <a:noFill/>
          <a:ln>
            <a:noFill/>
          </a:ln>
        </p:spPr>
      </p:pic>
      <p:sp>
        <p:nvSpPr>
          <p:cNvPr id="42" name="正方形/長方形 41"/>
          <p:cNvSpPr/>
          <p:nvPr/>
        </p:nvSpPr>
        <p:spPr>
          <a:xfrm>
            <a:off x="5710446" y="4590849"/>
            <a:ext cx="2818419" cy="461665"/>
          </a:xfrm>
          <a:prstGeom prst="rect">
            <a:avLst/>
          </a:prstGeom>
        </p:spPr>
        <p:txBody>
          <a:bodyPr wrap="square">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消費税</a:t>
            </a:r>
            <a:r>
              <a:rPr lang="en-US" altLang="ja-JP" sz="1200" dirty="0">
                <a:solidFill>
                  <a:prstClr val="black"/>
                </a:solidFill>
                <a:latin typeface="メイリオ" panose="020B0604030504040204" pitchFamily="50" charset="-128"/>
                <a:ea typeface="メイリオ" panose="020B0604030504040204" pitchFamily="50" charset="-128"/>
              </a:rPr>
              <a:t>10</a:t>
            </a:r>
            <a:r>
              <a:rPr lang="ja-JP" altLang="en-US" sz="1200" dirty="0">
                <a:solidFill>
                  <a:prstClr val="black"/>
                </a:solidFill>
                <a:latin typeface="メイリオ" panose="020B0604030504040204" pitchFamily="50" charset="-128"/>
                <a:ea typeface="メイリオ" panose="020B0604030504040204" pitchFamily="50" charset="-128"/>
              </a:rPr>
              <a:t>％のうち、</a:t>
            </a:r>
            <a:r>
              <a:rPr lang="en-US" altLang="ja-JP" sz="1200" dirty="0">
                <a:solidFill>
                  <a:prstClr val="black"/>
                </a:solidFill>
                <a:latin typeface="メイリオ" panose="020B0604030504040204" pitchFamily="50" charset="-128"/>
                <a:ea typeface="メイリオ" panose="020B0604030504040204" pitchFamily="50" charset="-128"/>
              </a:rPr>
              <a:t>7.8</a:t>
            </a:r>
            <a:r>
              <a:rPr lang="ja-JP" altLang="en-US" sz="1200" dirty="0">
                <a:solidFill>
                  <a:prstClr val="black"/>
                </a:solidFill>
                <a:latin typeface="メイリオ" panose="020B0604030504040204" pitchFamily="50" charset="-128"/>
                <a:ea typeface="メイリオ" panose="020B0604030504040204" pitchFamily="50" charset="-128"/>
              </a:rPr>
              <a:t>％分が国税、</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en-US" altLang="ja-JP" sz="1200" dirty="0">
                <a:solidFill>
                  <a:prstClr val="black"/>
                </a:solidFill>
                <a:latin typeface="メイリオ" panose="020B0604030504040204" pitchFamily="50" charset="-128"/>
                <a:ea typeface="メイリオ" panose="020B0604030504040204" pitchFamily="50" charset="-128"/>
              </a:rPr>
              <a:t>2.2</a:t>
            </a:r>
            <a:r>
              <a:rPr lang="ja-JP" altLang="en-US" sz="1200" dirty="0">
                <a:solidFill>
                  <a:prstClr val="black"/>
                </a:solidFill>
                <a:latin typeface="メイリオ" panose="020B0604030504040204" pitchFamily="50" charset="-128"/>
                <a:ea typeface="メイリオ" panose="020B0604030504040204" pitchFamily="50" charset="-128"/>
              </a:rPr>
              <a:t>％分は地方消費税として納めます。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43" name="正方形/長方形 42"/>
          <p:cNvSpPr/>
          <p:nvPr/>
        </p:nvSpPr>
        <p:spPr>
          <a:xfrm>
            <a:off x="5764420" y="5656824"/>
            <a:ext cx="2818419" cy="461665"/>
          </a:xfrm>
          <a:prstGeom prst="rect">
            <a:avLst/>
          </a:prstGeom>
        </p:spPr>
        <p:txBody>
          <a:bodyPr wrap="square">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温泉に入ったときに支払った入湯税は</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施設がまとめて納めます。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45" name="円/楕円 44"/>
          <p:cNvSpPr/>
          <p:nvPr/>
        </p:nvSpPr>
        <p:spPr>
          <a:xfrm>
            <a:off x="1213436" y="1018854"/>
            <a:ext cx="1152806" cy="5429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err="1">
                <a:solidFill>
                  <a:prstClr val="white"/>
                </a:solidFill>
              </a:rPr>
              <a:t>しょ</a:t>
            </a:r>
            <a:r>
              <a:rPr lang="ja-JP" altLang="en-US" sz="900" dirty="0">
                <a:solidFill>
                  <a:prstClr val="white"/>
                </a:solidFill>
              </a:rPr>
              <a:t>とくぜい</a:t>
            </a:r>
            <a:endParaRPr lang="en-US" altLang="ja-JP" sz="900" dirty="0">
              <a:solidFill>
                <a:prstClr val="white"/>
              </a:solidFill>
            </a:endParaRPr>
          </a:p>
          <a:p>
            <a:pPr algn="ctr"/>
            <a:r>
              <a:rPr lang="ja-JP" altLang="en-US" sz="1400" b="1" dirty="0">
                <a:solidFill>
                  <a:prstClr val="white"/>
                </a:solidFill>
              </a:rPr>
              <a:t>所得税</a:t>
            </a:r>
          </a:p>
        </p:txBody>
      </p:sp>
      <p:sp>
        <p:nvSpPr>
          <p:cNvPr id="46" name="円/楕円 45"/>
          <p:cNvSpPr/>
          <p:nvPr/>
        </p:nvSpPr>
        <p:spPr>
          <a:xfrm>
            <a:off x="1431633" y="2800462"/>
            <a:ext cx="1152806" cy="5429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prstClr val="white"/>
                </a:solidFill>
              </a:rPr>
              <a:t>ほうじん</a:t>
            </a:r>
            <a:r>
              <a:rPr lang="ja-JP" altLang="en-US" sz="900" dirty="0" err="1">
                <a:solidFill>
                  <a:prstClr val="white"/>
                </a:solidFill>
              </a:rPr>
              <a:t>ぜい</a:t>
            </a:r>
            <a:endParaRPr lang="en-US" altLang="ja-JP" sz="900" dirty="0">
              <a:solidFill>
                <a:prstClr val="white"/>
              </a:solidFill>
            </a:endParaRPr>
          </a:p>
          <a:p>
            <a:pPr algn="ctr"/>
            <a:r>
              <a:rPr lang="ja-JP" altLang="en-US" sz="1400" b="1" dirty="0">
                <a:solidFill>
                  <a:prstClr val="white"/>
                </a:solidFill>
              </a:rPr>
              <a:t>法人税</a:t>
            </a:r>
          </a:p>
        </p:txBody>
      </p:sp>
      <p:sp>
        <p:nvSpPr>
          <p:cNvPr id="47" name="円/楕円 46"/>
          <p:cNvSpPr/>
          <p:nvPr/>
        </p:nvSpPr>
        <p:spPr>
          <a:xfrm>
            <a:off x="1267972" y="4113491"/>
            <a:ext cx="1275893" cy="5119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dirty="0">
                <a:solidFill>
                  <a:prstClr val="white"/>
                </a:solidFill>
              </a:rPr>
              <a:t>じどう</a:t>
            </a:r>
            <a:r>
              <a:rPr lang="ja-JP" altLang="en-US" sz="700" dirty="0" err="1">
                <a:solidFill>
                  <a:prstClr val="white"/>
                </a:solidFill>
              </a:rPr>
              <a:t>しゃぜい</a:t>
            </a:r>
            <a:endParaRPr lang="en-US" altLang="ja-JP" sz="700" dirty="0">
              <a:solidFill>
                <a:prstClr val="white"/>
              </a:solidFill>
            </a:endParaRPr>
          </a:p>
          <a:p>
            <a:pPr algn="ctr"/>
            <a:r>
              <a:rPr lang="ja-JP" altLang="en-US" sz="1200" b="1" dirty="0">
                <a:solidFill>
                  <a:prstClr val="white"/>
                </a:solidFill>
              </a:rPr>
              <a:t>自動車税</a:t>
            </a:r>
            <a:endParaRPr lang="en-US" altLang="ja-JP" sz="1200" b="1" dirty="0">
              <a:solidFill>
                <a:prstClr val="white"/>
              </a:solidFill>
            </a:endParaRPr>
          </a:p>
        </p:txBody>
      </p:sp>
      <p:sp>
        <p:nvSpPr>
          <p:cNvPr id="48" name="円/楕円 47"/>
          <p:cNvSpPr/>
          <p:nvPr/>
        </p:nvSpPr>
        <p:spPr>
          <a:xfrm>
            <a:off x="3379709" y="4143866"/>
            <a:ext cx="1608500" cy="4640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dirty="0" err="1">
                <a:solidFill>
                  <a:prstClr val="white"/>
                </a:solidFill>
              </a:rPr>
              <a:t>ふど</a:t>
            </a:r>
            <a:r>
              <a:rPr lang="ja-JP" altLang="en-US" sz="700" dirty="0">
                <a:solidFill>
                  <a:prstClr val="white"/>
                </a:solidFill>
              </a:rPr>
              <a:t>うさんしゅとくぜい</a:t>
            </a:r>
            <a:endParaRPr lang="en-US" altLang="ja-JP" sz="700" dirty="0">
              <a:solidFill>
                <a:prstClr val="white"/>
              </a:solidFill>
            </a:endParaRPr>
          </a:p>
          <a:p>
            <a:pPr algn="ctr"/>
            <a:r>
              <a:rPr lang="ja-JP" altLang="en-US" sz="1200" b="1" dirty="0">
                <a:solidFill>
                  <a:prstClr val="white"/>
                </a:solidFill>
              </a:rPr>
              <a:t>不動産取得税</a:t>
            </a:r>
          </a:p>
        </p:txBody>
      </p:sp>
      <p:pic>
        <p:nvPicPr>
          <p:cNvPr id="22" name="図 2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6360" y="4246273"/>
            <a:ext cx="590649" cy="442988"/>
          </a:xfrm>
          <a:prstGeom prst="rect">
            <a:avLst/>
          </a:prstGeom>
          <a:noFill/>
          <a:ln>
            <a:noFill/>
          </a:ln>
        </p:spPr>
      </p:pic>
      <p:sp>
        <p:nvSpPr>
          <p:cNvPr id="49" name="円/楕円 48"/>
          <p:cNvSpPr/>
          <p:nvPr/>
        </p:nvSpPr>
        <p:spPr>
          <a:xfrm>
            <a:off x="1185066" y="5162410"/>
            <a:ext cx="1371601" cy="46736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dirty="0" err="1">
                <a:solidFill>
                  <a:prstClr val="white"/>
                </a:solidFill>
              </a:rPr>
              <a:t>こて</a:t>
            </a:r>
            <a:r>
              <a:rPr lang="ja-JP" altLang="en-US" sz="700" dirty="0">
                <a:solidFill>
                  <a:prstClr val="white"/>
                </a:solidFill>
              </a:rPr>
              <a:t>いしさんぜい</a:t>
            </a:r>
            <a:endParaRPr lang="en-US" altLang="ja-JP" sz="700" dirty="0">
              <a:solidFill>
                <a:prstClr val="white"/>
              </a:solidFill>
            </a:endParaRPr>
          </a:p>
          <a:p>
            <a:pPr algn="ctr"/>
            <a:r>
              <a:rPr lang="ja-JP" altLang="en-US" sz="1200" b="1" dirty="0">
                <a:solidFill>
                  <a:prstClr val="white"/>
                </a:solidFill>
              </a:rPr>
              <a:t>固定資産税</a:t>
            </a:r>
          </a:p>
        </p:txBody>
      </p:sp>
      <p:sp>
        <p:nvSpPr>
          <p:cNvPr id="50" name="円/楕円 49"/>
          <p:cNvSpPr/>
          <p:nvPr/>
        </p:nvSpPr>
        <p:spPr>
          <a:xfrm>
            <a:off x="3354521" y="5204676"/>
            <a:ext cx="1531087" cy="41462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dirty="0">
                <a:solidFill>
                  <a:prstClr val="white"/>
                </a:solidFill>
              </a:rPr>
              <a:t>しちょう</a:t>
            </a:r>
            <a:r>
              <a:rPr lang="ja-JP" altLang="en-US" sz="700" dirty="0" err="1">
                <a:solidFill>
                  <a:prstClr val="white"/>
                </a:solidFill>
              </a:rPr>
              <a:t>そん</a:t>
            </a:r>
            <a:r>
              <a:rPr lang="ja-JP" altLang="en-US" sz="700" dirty="0">
                <a:solidFill>
                  <a:prstClr val="white"/>
                </a:solidFill>
              </a:rPr>
              <a:t>みんぜい</a:t>
            </a:r>
            <a:endParaRPr lang="en-US" altLang="ja-JP" sz="700" dirty="0">
              <a:solidFill>
                <a:prstClr val="white"/>
              </a:solidFill>
            </a:endParaRPr>
          </a:p>
          <a:p>
            <a:pPr algn="ctr"/>
            <a:r>
              <a:rPr lang="ja-JP" altLang="en-US" sz="1200" b="1" dirty="0">
                <a:solidFill>
                  <a:prstClr val="white"/>
                </a:solidFill>
              </a:rPr>
              <a:t>市町村民税</a:t>
            </a:r>
          </a:p>
        </p:txBody>
      </p:sp>
      <p:sp>
        <p:nvSpPr>
          <p:cNvPr id="51" name="円/楕円 50"/>
          <p:cNvSpPr/>
          <p:nvPr/>
        </p:nvSpPr>
        <p:spPr>
          <a:xfrm>
            <a:off x="7385694" y="1016951"/>
            <a:ext cx="1112481" cy="5534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dirty="0">
                <a:solidFill>
                  <a:prstClr val="white"/>
                </a:solidFill>
              </a:rPr>
              <a:t>しょう</a:t>
            </a:r>
            <a:r>
              <a:rPr lang="ja-JP" altLang="en-US" sz="700" dirty="0" err="1">
                <a:solidFill>
                  <a:prstClr val="white"/>
                </a:solidFill>
              </a:rPr>
              <a:t>ひぜい</a:t>
            </a:r>
            <a:endParaRPr lang="en-US" altLang="ja-JP" sz="700" dirty="0">
              <a:solidFill>
                <a:prstClr val="white"/>
              </a:solidFill>
            </a:endParaRPr>
          </a:p>
          <a:p>
            <a:pPr algn="ctr"/>
            <a:r>
              <a:rPr lang="ja-JP" altLang="en-US" sz="1400" b="1" dirty="0">
                <a:solidFill>
                  <a:prstClr val="white"/>
                </a:solidFill>
              </a:rPr>
              <a:t>消費税</a:t>
            </a:r>
          </a:p>
        </p:txBody>
      </p:sp>
      <p:sp>
        <p:nvSpPr>
          <p:cNvPr id="52" name="円/楕円 51"/>
          <p:cNvSpPr/>
          <p:nvPr/>
        </p:nvSpPr>
        <p:spPr>
          <a:xfrm>
            <a:off x="5998773" y="4133591"/>
            <a:ext cx="1379826" cy="4466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dirty="0">
                <a:solidFill>
                  <a:prstClr val="white"/>
                </a:solidFill>
              </a:rPr>
              <a:t>ちほうしょう</a:t>
            </a:r>
            <a:r>
              <a:rPr lang="ja-JP" altLang="en-US" sz="700" dirty="0" err="1">
                <a:solidFill>
                  <a:prstClr val="white"/>
                </a:solidFill>
              </a:rPr>
              <a:t>ひぜい</a:t>
            </a:r>
            <a:endParaRPr lang="en-US" altLang="ja-JP" sz="700" dirty="0">
              <a:solidFill>
                <a:prstClr val="white"/>
              </a:solidFill>
            </a:endParaRPr>
          </a:p>
          <a:p>
            <a:pPr algn="ctr"/>
            <a:r>
              <a:rPr lang="ja-JP" altLang="en-US" sz="1200" b="1" dirty="0">
                <a:solidFill>
                  <a:prstClr val="white"/>
                </a:solidFill>
              </a:rPr>
              <a:t>地方消費税</a:t>
            </a:r>
          </a:p>
        </p:txBody>
      </p:sp>
      <p:sp>
        <p:nvSpPr>
          <p:cNvPr id="53" name="円/楕円 52"/>
          <p:cNvSpPr/>
          <p:nvPr/>
        </p:nvSpPr>
        <p:spPr>
          <a:xfrm>
            <a:off x="6036894" y="5221337"/>
            <a:ext cx="1190846" cy="4115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dirty="0" err="1">
                <a:solidFill>
                  <a:prstClr val="white"/>
                </a:solidFill>
              </a:rPr>
              <a:t>にゅう</a:t>
            </a:r>
            <a:r>
              <a:rPr lang="ja-JP" altLang="en-US" sz="700" dirty="0">
                <a:solidFill>
                  <a:prstClr val="white"/>
                </a:solidFill>
              </a:rPr>
              <a:t>とうぜい</a:t>
            </a:r>
            <a:endParaRPr lang="en-US" altLang="ja-JP" sz="700" dirty="0">
              <a:solidFill>
                <a:prstClr val="white"/>
              </a:solidFill>
            </a:endParaRPr>
          </a:p>
          <a:p>
            <a:pPr algn="ctr"/>
            <a:r>
              <a:rPr lang="ja-JP" altLang="en-US" sz="1200" b="1" dirty="0">
                <a:solidFill>
                  <a:prstClr val="white"/>
                </a:solidFill>
              </a:rPr>
              <a:t>入湯税</a:t>
            </a:r>
          </a:p>
        </p:txBody>
      </p:sp>
      <p:sp>
        <p:nvSpPr>
          <p:cNvPr id="55" name="角丸四角形 54"/>
          <p:cNvSpPr/>
          <p:nvPr/>
        </p:nvSpPr>
        <p:spPr>
          <a:xfrm>
            <a:off x="5892756" y="2820909"/>
            <a:ext cx="435935"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メイリオ" panose="020B0604030504040204" pitchFamily="50" charset="-128"/>
                <a:ea typeface="メイリオ" panose="020B0604030504040204" pitchFamily="50" charset="-128"/>
              </a:rPr>
              <a:t>消</a:t>
            </a:r>
            <a:endParaRPr lang="en-US" altLang="ja-JP" dirty="0">
              <a:solidFill>
                <a:prstClr val="white"/>
              </a:solidFill>
              <a:latin typeface="メイリオ" panose="020B0604030504040204" pitchFamily="50" charset="-128"/>
              <a:ea typeface="メイリオ" panose="020B0604030504040204" pitchFamily="50" charset="-128"/>
            </a:endParaRPr>
          </a:p>
          <a:p>
            <a:pPr algn="ctr"/>
            <a:r>
              <a:rPr lang="ja-JP" altLang="en-US" dirty="0">
                <a:solidFill>
                  <a:prstClr val="white"/>
                </a:solidFill>
                <a:latin typeface="メイリオ" panose="020B0604030504040204" pitchFamily="50" charset="-128"/>
                <a:ea typeface="メイリオ" panose="020B0604030504040204" pitchFamily="50" charset="-128"/>
              </a:rPr>
              <a:t>費</a:t>
            </a:r>
            <a:endParaRPr lang="en-US" altLang="ja-JP" dirty="0">
              <a:solidFill>
                <a:prstClr val="white"/>
              </a:solidFill>
              <a:latin typeface="メイリオ" panose="020B0604030504040204" pitchFamily="50" charset="-128"/>
              <a:ea typeface="メイリオ" panose="020B0604030504040204" pitchFamily="50" charset="-128"/>
            </a:endParaRPr>
          </a:p>
          <a:p>
            <a:pPr algn="ctr"/>
            <a:r>
              <a:rPr lang="ja-JP" altLang="en-US" dirty="0">
                <a:solidFill>
                  <a:prstClr val="white"/>
                </a:solidFill>
                <a:latin typeface="メイリオ" panose="020B0604030504040204" pitchFamily="50" charset="-128"/>
                <a:ea typeface="メイリオ" panose="020B0604030504040204" pitchFamily="50" charset="-128"/>
              </a:rPr>
              <a:t>者</a:t>
            </a:r>
          </a:p>
        </p:txBody>
      </p:sp>
      <p:sp>
        <p:nvSpPr>
          <p:cNvPr id="56" name="角丸四角形 55"/>
          <p:cNvSpPr/>
          <p:nvPr/>
        </p:nvSpPr>
        <p:spPr>
          <a:xfrm>
            <a:off x="6926792" y="2800462"/>
            <a:ext cx="435935"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メイリオ" panose="020B0604030504040204" pitchFamily="50" charset="-128"/>
                <a:ea typeface="メイリオ" panose="020B0604030504040204" pitchFamily="50" charset="-128"/>
              </a:rPr>
              <a:t>お</a:t>
            </a:r>
            <a:endParaRPr lang="en-US" altLang="ja-JP" dirty="0">
              <a:solidFill>
                <a:prstClr val="white"/>
              </a:solidFill>
              <a:latin typeface="メイリオ" panose="020B0604030504040204" pitchFamily="50" charset="-128"/>
              <a:ea typeface="メイリオ" panose="020B0604030504040204" pitchFamily="50" charset="-128"/>
            </a:endParaRPr>
          </a:p>
          <a:p>
            <a:pPr algn="ctr"/>
            <a:r>
              <a:rPr lang="ja-JP" altLang="en-US" dirty="0">
                <a:solidFill>
                  <a:prstClr val="white"/>
                </a:solidFill>
                <a:latin typeface="メイリオ" panose="020B0604030504040204" pitchFamily="50" charset="-128"/>
                <a:ea typeface="メイリオ" panose="020B0604030504040204" pitchFamily="50" charset="-128"/>
              </a:rPr>
              <a:t>店</a:t>
            </a:r>
            <a:endParaRPr lang="en-US" altLang="ja-JP" dirty="0">
              <a:solidFill>
                <a:prstClr val="white"/>
              </a:solidFill>
              <a:latin typeface="メイリオ" panose="020B0604030504040204" pitchFamily="50" charset="-128"/>
              <a:ea typeface="メイリオ" panose="020B0604030504040204" pitchFamily="50" charset="-128"/>
            </a:endParaRPr>
          </a:p>
        </p:txBody>
      </p:sp>
      <p:sp>
        <p:nvSpPr>
          <p:cNvPr id="57" name="角丸四角形 56"/>
          <p:cNvSpPr/>
          <p:nvPr/>
        </p:nvSpPr>
        <p:spPr>
          <a:xfrm>
            <a:off x="7986437" y="2820909"/>
            <a:ext cx="435935" cy="90656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メイリオ" panose="020B0604030504040204" pitchFamily="50" charset="-128"/>
                <a:ea typeface="メイリオ" panose="020B0604030504040204" pitchFamily="50" charset="-128"/>
              </a:rPr>
              <a:t>税務署</a:t>
            </a:r>
            <a:endParaRPr lang="en-US" altLang="ja-JP" dirty="0">
              <a:solidFill>
                <a:prstClr val="white"/>
              </a:solidFill>
              <a:latin typeface="メイリオ" panose="020B0604030504040204" pitchFamily="50" charset="-128"/>
              <a:ea typeface="メイリオ" panose="020B0604030504040204" pitchFamily="50" charset="-128"/>
            </a:endParaRPr>
          </a:p>
        </p:txBody>
      </p:sp>
      <p:sp>
        <p:nvSpPr>
          <p:cNvPr id="58" name="右矢印 57"/>
          <p:cNvSpPr/>
          <p:nvPr/>
        </p:nvSpPr>
        <p:spPr>
          <a:xfrm>
            <a:off x="7401466" y="3014314"/>
            <a:ext cx="546232"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右矢印 58"/>
          <p:cNvSpPr/>
          <p:nvPr/>
        </p:nvSpPr>
        <p:spPr>
          <a:xfrm>
            <a:off x="6367569" y="3014314"/>
            <a:ext cx="539853"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右矢印 59"/>
          <p:cNvSpPr/>
          <p:nvPr/>
        </p:nvSpPr>
        <p:spPr>
          <a:xfrm>
            <a:off x="8072476" y="1467757"/>
            <a:ext cx="1590046" cy="6311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1" name="右矢印 60"/>
          <p:cNvSpPr/>
          <p:nvPr/>
        </p:nvSpPr>
        <p:spPr>
          <a:xfrm>
            <a:off x="8165628" y="4011174"/>
            <a:ext cx="1523537" cy="51703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2" name="右矢印 61"/>
          <p:cNvSpPr/>
          <p:nvPr/>
        </p:nvSpPr>
        <p:spPr>
          <a:xfrm>
            <a:off x="8176272" y="5052514"/>
            <a:ext cx="1431105" cy="5211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63" name="図 62"/>
          <p:cNvPicPr/>
          <p:nvPr/>
        </p:nvPicPr>
        <p:blipFill>
          <a:blip r:embed="rId6">
            <a:clrChange>
              <a:clrFrom>
                <a:srgbClr val="FFFFFF"/>
              </a:clrFrom>
              <a:clrTo>
                <a:srgbClr val="FFFFFF">
                  <a:alpha val="0"/>
                </a:srgbClr>
              </a:clrTo>
            </a:clrChange>
          </a:blip>
          <a:stretch>
            <a:fillRect/>
          </a:stretch>
        </p:blipFill>
        <p:spPr>
          <a:xfrm>
            <a:off x="10131385" y="241298"/>
            <a:ext cx="1529715" cy="840740"/>
          </a:xfrm>
          <a:prstGeom prst="rect">
            <a:avLst/>
          </a:prstGeom>
        </p:spPr>
      </p:pic>
      <p:pic>
        <p:nvPicPr>
          <p:cNvPr id="64" name="図 63"/>
          <p:cNvPicPr/>
          <p:nvPr/>
        </p:nvPicPr>
        <p:blipFill>
          <a:blip r:embed="rId7">
            <a:clrChange>
              <a:clrFrom>
                <a:srgbClr val="FFFFFF"/>
              </a:clrFrom>
              <a:clrTo>
                <a:srgbClr val="FFFFFF">
                  <a:alpha val="0"/>
                </a:srgbClr>
              </a:clrTo>
            </a:clrChange>
          </a:blip>
          <a:stretch>
            <a:fillRect/>
          </a:stretch>
        </p:blipFill>
        <p:spPr>
          <a:xfrm>
            <a:off x="10196838" y="2328193"/>
            <a:ext cx="1297124" cy="1105615"/>
          </a:xfrm>
          <a:prstGeom prst="rect">
            <a:avLst/>
          </a:prstGeom>
        </p:spPr>
      </p:pic>
      <p:pic>
        <p:nvPicPr>
          <p:cNvPr id="65" name="図 64"/>
          <p:cNvPicPr/>
          <p:nvPr/>
        </p:nvPicPr>
        <p:blipFill>
          <a:blip r:embed="rId8">
            <a:clrChange>
              <a:clrFrom>
                <a:srgbClr val="FFFFFF"/>
              </a:clrFrom>
              <a:clrTo>
                <a:srgbClr val="FFFFFF">
                  <a:alpha val="0"/>
                </a:srgbClr>
              </a:clrTo>
            </a:clrChange>
          </a:blip>
          <a:stretch>
            <a:fillRect/>
          </a:stretch>
        </p:blipFill>
        <p:spPr>
          <a:xfrm>
            <a:off x="10149800" y="4633221"/>
            <a:ext cx="1511300" cy="895985"/>
          </a:xfrm>
          <a:prstGeom prst="rect">
            <a:avLst/>
          </a:prstGeom>
        </p:spPr>
      </p:pic>
      <p:sp>
        <p:nvSpPr>
          <p:cNvPr id="66" name="角丸四角形 65"/>
          <p:cNvSpPr/>
          <p:nvPr/>
        </p:nvSpPr>
        <p:spPr>
          <a:xfrm>
            <a:off x="554800" y="910938"/>
            <a:ext cx="8394790" cy="3005875"/>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7" name="角丸四角形 66"/>
          <p:cNvSpPr/>
          <p:nvPr/>
        </p:nvSpPr>
        <p:spPr>
          <a:xfrm>
            <a:off x="603796" y="4014761"/>
            <a:ext cx="8345794" cy="215690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8" name="角丸四角形 67"/>
          <p:cNvSpPr/>
          <p:nvPr/>
        </p:nvSpPr>
        <p:spPr>
          <a:xfrm>
            <a:off x="268813" y="1487522"/>
            <a:ext cx="560603" cy="179058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rPr>
              <a:t>国</a:t>
            </a:r>
            <a:endParaRPr lang="en-US" altLang="ja-JP" b="1" dirty="0">
              <a:solidFill>
                <a:prstClr val="white"/>
              </a:solidFill>
            </a:endParaRPr>
          </a:p>
          <a:p>
            <a:pPr algn="ctr"/>
            <a:r>
              <a:rPr lang="ja-JP" altLang="en-US" b="1" dirty="0">
                <a:solidFill>
                  <a:prstClr val="white"/>
                </a:solidFill>
              </a:rPr>
              <a:t>税</a:t>
            </a:r>
          </a:p>
        </p:txBody>
      </p:sp>
      <p:sp>
        <p:nvSpPr>
          <p:cNvPr id="69" name="角丸四角形 68"/>
          <p:cNvSpPr/>
          <p:nvPr/>
        </p:nvSpPr>
        <p:spPr>
          <a:xfrm>
            <a:off x="259157" y="4168745"/>
            <a:ext cx="560603" cy="179058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rPr>
              <a:t>地方税</a:t>
            </a:r>
            <a:endParaRPr lang="en-US" altLang="ja-JP" b="1" dirty="0">
              <a:solidFill>
                <a:prstClr val="white"/>
              </a:solidFill>
            </a:endParaRPr>
          </a:p>
        </p:txBody>
      </p:sp>
      <p:sp>
        <p:nvSpPr>
          <p:cNvPr id="70" name="角丸四角形 69"/>
          <p:cNvSpPr/>
          <p:nvPr/>
        </p:nvSpPr>
        <p:spPr>
          <a:xfrm>
            <a:off x="918722" y="674535"/>
            <a:ext cx="4427802" cy="5747905"/>
          </a:xfrm>
          <a:prstGeom prst="roundRect">
            <a:avLst/>
          </a:prstGeom>
          <a:noFill/>
          <a:ln w="28575">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1" name="角丸四角形 70"/>
          <p:cNvSpPr/>
          <p:nvPr/>
        </p:nvSpPr>
        <p:spPr>
          <a:xfrm>
            <a:off x="5454634" y="693791"/>
            <a:ext cx="3320876" cy="5728650"/>
          </a:xfrm>
          <a:prstGeom prst="roundRect">
            <a:avLst/>
          </a:prstGeom>
          <a:noFill/>
          <a:ln w="28575">
            <a:solidFill>
              <a:srgbClr val="33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2" name="フローチャート: 代替処理 71"/>
          <p:cNvSpPr/>
          <p:nvPr/>
        </p:nvSpPr>
        <p:spPr>
          <a:xfrm>
            <a:off x="2390295" y="6221564"/>
            <a:ext cx="1277923" cy="371718"/>
          </a:xfrm>
          <a:prstGeom prst="flowChartAlternateProcess">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rgbClr val="FF0066"/>
                </a:solidFill>
              </a:rPr>
              <a:t>ちょくせつぜい</a:t>
            </a:r>
            <a:endParaRPr lang="en-US" altLang="ja-JP" sz="900" b="1" dirty="0">
              <a:solidFill>
                <a:srgbClr val="FF0066"/>
              </a:solidFill>
            </a:endParaRPr>
          </a:p>
          <a:p>
            <a:pPr algn="ctr"/>
            <a:r>
              <a:rPr lang="ja-JP" altLang="en-US" dirty="0">
                <a:solidFill>
                  <a:srgbClr val="FF0066"/>
                </a:solidFill>
              </a:rPr>
              <a:t>直接税</a:t>
            </a:r>
          </a:p>
        </p:txBody>
      </p:sp>
      <p:sp>
        <p:nvSpPr>
          <p:cNvPr id="73" name="フローチャート: 代替処理 72"/>
          <p:cNvSpPr/>
          <p:nvPr/>
        </p:nvSpPr>
        <p:spPr>
          <a:xfrm>
            <a:off x="6484449" y="6214577"/>
            <a:ext cx="1277923" cy="377258"/>
          </a:xfrm>
          <a:prstGeom prst="flowChartAlternateProcess">
            <a:avLst/>
          </a:prstGeom>
          <a:solidFill>
            <a:schemeClr val="bg1"/>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rgbClr val="33CCFF"/>
                </a:solidFill>
              </a:rPr>
              <a:t>かんせつぜい</a:t>
            </a:r>
            <a:endParaRPr lang="en-US" altLang="ja-JP" sz="900" b="1" dirty="0">
              <a:solidFill>
                <a:srgbClr val="33CCFF"/>
              </a:solidFill>
            </a:endParaRPr>
          </a:p>
          <a:p>
            <a:pPr algn="ctr"/>
            <a:r>
              <a:rPr lang="ja-JP" altLang="en-US" dirty="0">
                <a:solidFill>
                  <a:srgbClr val="33CCFF"/>
                </a:solidFill>
              </a:rPr>
              <a:t>間接税</a:t>
            </a:r>
          </a:p>
        </p:txBody>
      </p:sp>
      <p:sp>
        <p:nvSpPr>
          <p:cNvPr id="74" name="テキスト ボックス 73"/>
          <p:cNvSpPr txBox="1"/>
          <p:nvPr/>
        </p:nvSpPr>
        <p:spPr>
          <a:xfrm>
            <a:off x="1353352" y="6574487"/>
            <a:ext cx="3775799" cy="253916"/>
          </a:xfrm>
          <a:prstGeom prst="rect">
            <a:avLst/>
          </a:prstGeom>
          <a:noFill/>
        </p:spPr>
        <p:txBody>
          <a:bodyPr wrap="square" rtlCol="0">
            <a:spAutoFit/>
          </a:bodyPr>
          <a:lstStyle/>
          <a:p>
            <a:r>
              <a:rPr lang="ja-JP" altLang="en-US" sz="1050" dirty="0">
                <a:solidFill>
                  <a:prstClr val="black"/>
                </a:solidFill>
              </a:rPr>
              <a:t>税金を負担する人が直接国や地方公共団体に納める税金</a:t>
            </a:r>
          </a:p>
        </p:txBody>
      </p:sp>
      <p:sp>
        <p:nvSpPr>
          <p:cNvPr id="75" name="テキスト ボックス 74"/>
          <p:cNvSpPr txBox="1"/>
          <p:nvPr/>
        </p:nvSpPr>
        <p:spPr>
          <a:xfrm>
            <a:off x="5496046" y="6566223"/>
            <a:ext cx="3779295" cy="253916"/>
          </a:xfrm>
          <a:prstGeom prst="rect">
            <a:avLst/>
          </a:prstGeom>
          <a:noFill/>
        </p:spPr>
        <p:txBody>
          <a:bodyPr wrap="square" rtlCol="0">
            <a:spAutoFit/>
          </a:bodyPr>
          <a:lstStyle/>
          <a:p>
            <a:r>
              <a:rPr lang="ja-JP" altLang="en-US" sz="1050" dirty="0">
                <a:solidFill>
                  <a:prstClr val="black"/>
                </a:solidFill>
              </a:rPr>
              <a:t>実質的に税金を負担する人と納める人が異なる税金</a:t>
            </a:r>
          </a:p>
        </p:txBody>
      </p:sp>
      <p:sp>
        <p:nvSpPr>
          <p:cNvPr id="76" name="角丸四角形 75"/>
          <p:cNvSpPr/>
          <p:nvPr/>
        </p:nvSpPr>
        <p:spPr>
          <a:xfrm>
            <a:off x="9715100" y="1082038"/>
            <a:ext cx="2319243" cy="114043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税務署（国税）</a:t>
            </a:r>
            <a:endParaRPr lang="en-US" altLang="ja-JP" sz="1400" b="1" dirty="0">
              <a:solidFill>
                <a:prstClr val="white"/>
              </a:solidFill>
            </a:endParaRPr>
          </a:p>
          <a:p>
            <a:pPr algn="ctr"/>
            <a:r>
              <a:rPr lang="ja-JP" altLang="en-US" sz="1200" dirty="0">
                <a:solidFill>
                  <a:prstClr val="white"/>
                </a:solidFill>
              </a:rPr>
              <a:t>１年間に国に</a:t>
            </a:r>
            <a:endParaRPr lang="en-US" altLang="ja-JP" sz="1200" dirty="0">
              <a:solidFill>
                <a:prstClr val="white"/>
              </a:solidFill>
            </a:endParaRPr>
          </a:p>
          <a:p>
            <a:pPr algn="ctr"/>
            <a:r>
              <a:rPr lang="ja-JP" altLang="en-US" sz="1200" dirty="0">
                <a:solidFill>
                  <a:prstClr val="white"/>
                </a:solidFill>
              </a:rPr>
              <a:t>納められる税金</a:t>
            </a:r>
            <a:endParaRPr lang="en-US" altLang="ja-JP" sz="1200" dirty="0">
              <a:solidFill>
                <a:prstClr val="white"/>
              </a:solidFill>
            </a:endParaRPr>
          </a:p>
          <a:p>
            <a:pPr algn="ctr"/>
            <a:r>
              <a:rPr lang="ja-JP" altLang="en-US" sz="1400" b="1" dirty="0">
                <a:solidFill>
                  <a:prstClr val="white"/>
                </a:solidFill>
              </a:rPr>
              <a:t>約</a:t>
            </a:r>
            <a:r>
              <a:rPr lang="en-US" altLang="ja-JP" sz="1400" b="1" dirty="0">
                <a:solidFill>
                  <a:prstClr val="white"/>
                </a:solidFill>
              </a:rPr>
              <a:t>69</a:t>
            </a:r>
            <a:r>
              <a:rPr lang="ja-JP" altLang="en-US" sz="1400" b="1" dirty="0">
                <a:solidFill>
                  <a:prstClr val="white"/>
                </a:solidFill>
              </a:rPr>
              <a:t>兆</a:t>
            </a:r>
            <a:r>
              <a:rPr lang="en-US" altLang="ja-JP" sz="1400" b="1" dirty="0">
                <a:solidFill>
                  <a:prstClr val="white"/>
                </a:solidFill>
              </a:rPr>
              <a:t>6,080</a:t>
            </a:r>
            <a:r>
              <a:rPr lang="ja-JP" altLang="en-US" sz="1400" b="1" dirty="0">
                <a:solidFill>
                  <a:prstClr val="white"/>
                </a:solidFill>
              </a:rPr>
              <a:t>億円</a:t>
            </a:r>
            <a:endParaRPr lang="en-US" altLang="ja-JP" sz="1400" b="1" dirty="0">
              <a:solidFill>
                <a:prstClr val="white"/>
              </a:solidFill>
            </a:endParaRPr>
          </a:p>
          <a:p>
            <a:pPr algn="ctr"/>
            <a:r>
              <a:rPr lang="ja-JP" altLang="en-US" sz="1100" dirty="0">
                <a:solidFill>
                  <a:prstClr val="white"/>
                </a:solidFill>
              </a:rPr>
              <a:t>（令和６年度当初）</a:t>
            </a:r>
          </a:p>
        </p:txBody>
      </p:sp>
      <p:sp>
        <p:nvSpPr>
          <p:cNvPr id="77" name="角丸四角形 76"/>
          <p:cNvSpPr/>
          <p:nvPr/>
        </p:nvSpPr>
        <p:spPr>
          <a:xfrm>
            <a:off x="9736619" y="3423353"/>
            <a:ext cx="2319245" cy="114043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栃木県（県税）</a:t>
            </a:r>
            <a:endParaRPr lang="en-US" altLang="ja-JP" sz="1400" b="1" dirty="0">
              <a:solidFill>
                <a:prstClr val="white"/>
              </a:solidFill>
            </a:endParaRPr>
          </a:p>
          <a:p>
            <a:pPr algn="ctr"/>
            <a:r>
              <a:rPr lang="ja-JP" altLang="en-US" sz="1200" dirty="0">
                <a:solidFill>
                  <a:prstClr val="white"/>
                </a:solidFill>
              </a:rPr>
              <a:t>１年間に栃木県に</a:t>
            </a:r>
            <a:endParaRPr lang="en-US" altLang="ja-JP" sz="1200" dirty="0">
              <a:solidFill>
                <a:prstClr val="white"/>
              </a:solidFill>
            </a:endParaRPr>
          </a:p>
          <a:p>
            <a:pPr algn="ctr"/>
            <a:r>
              <a:rPr lang="ja-JP" altLang="en-US" sz="1200" dirty="0">
                <a:solidFill>
                  <a:prstClr val="white"/>
                </a:solidFill>
              </a:rPr>
              <a:t>納められる税金</a:t>
            </a:r>
            <a:endParaRPr lang="en-US" altLang="ja-JP" sz="1200" dirty="0">
              <a:solidFill>
                <a:prstClr val="white"/>
              </a:solidFill>
            </a:endParaRPr>
          </a:p>
          <a:p>
            <a:pPr algn="ctr"/>
            <a:r>
              <a:rPr lang="ja-JP" altLang="en-US" sz="1400" b="1" dirty="0">
                <a:solidFill>
                  <a:prstClr val="white"/>
                </a:solidFill>
              </a:rPr>
              <a:t>約</a:t>
            </a:r>
            <a:r>
              <a:rPr lang="en-US" altLang="ja-JP" sz="1400" b="1" dirty="0">
                <a:solidFill>
                  <a:prstClr val="white"/>
                </a:solidFill>
              </a:rPr>
              <a:t>2,570</a:t>
            </a:r>
            <a:r>
              <a:rPr lang="ja-JP" altLang="en-US" sz="1400" b="1" dirty="0">
                <a:solidFill>
                  <a:prstClr val="white"/>
                </a:solidFill>
              </a:rPr>
              <a:t>億円</a:t>
            </a:r>
            <a:endParaRPr lang="en-US" altLang="ja-JP" sz="1400" b="1" dirty="0">
              <a:solidFill>
                <a:prstClr val="white"/>
              </a:solidFill>
            </a:endParaRPr>
          </a:p>
          <a:p>
            <a:pPr algn="ctr"/>
            <a:r>
              <a:rPr lang="ja-JP" altLang="en-US" sz="1100" dirty="0">
                <a:solidFill>
                  <a:prstClr val="white"/>
                </a:solidFill>
              </a:rPr>
              <a:t>（令和６年度当初）</a:t>
            </a:r>
          </a:p>
        </p:txBody>
      </p:sp>
      <p:sp>
        <p:nvSpPr>
          <p:cNvPr id="78" name="角丸四角形 77"/>
          <p:cNvSpPr/>
          <p:nvPr/>
        </p:nvSpPr>
        <p:spPr>
          <a:xfrm>
            <a:off x="9715098" y="5433580"/>
            <a:ext cx="2319245" cy="114043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市町村（市町村税）</a:t>
            </a:r>
            <a:endParaRPr lang="en-US" altLang="ja-JP" sz="1400" b="1" dirty="0">
              <a:solidFill>
                <a:prstClr val="white"/>
              </a:solidFill>
            </a:endParaRPr>
          </a:p>
          <a:p>
            <a:pPr algn="ctr"/>
            <a:r>
              <a:rPr lang="ja-JP" altLang="en-US" sz="1200" dirty="0">
                <a:solidFill>
                  <a:prstClr val="white"/>
                </a:solidFill>
              </a:rPr>
              <a:t>１年間に栃木県内の市町に</a:t>
            </a:r>
            <a:endParaRPr lang="en-US" altLang="ja-JP" sz="1200" dirty="0">
              <a:solidFill>
                <a:prstClr val="white"/>
              </a:solidFill>
            </a:endParaRPr>
          </a:p>
          <a:p>
            <a:pPr algn="ctr"/>
            <a:r>
              <a:rPr lang="ja-JP" altLang="en-US" sz="1200" dirty="0">
                <a:solidFill>
                  <a:prstClr val="white"/>
                </a:solidFill>
              </a:rPr>
              <a:t>納められる税金</a:t>
            </a:r>
            <a:endParaRPr lang="en-US" altLang="ja-JP" sz="1200" dirty="0">
              <a:solidFill>
                <a:prstClr val="white"/>
              </a:solidFill>
            </a:endParaRPr>
          </a:p>
          <a:p>
            <a:pPr algn="ctr"/>
            <a:r>
              <a:rPr lang="ja-JP" altLang="en-US" sz="1400" b="1" dirty="0">
                <a:solidFill>
                  <a:prstClr val="white"/>
                </a:solidFill>
              </a:rPr>
              <a:t>約</a:t>
            </a:r>
            <a:r>
              <a:rPr lang="en-US" altLang="ja-JP" sz="1400" b="1" dirty="0">
                <a:solidFill>
                  <a:prstClr val="white"/>
                </a:solidFill>
              </a:rPr>
              <a:t>3,146</a:t>
            </a:r>
            <a:r>
              <a:rPr lang="ja-JP" altLang="en-US" sz="1400" b="1" dirty="0">
                <a:solidFill>
                  <a:prstClr val="white"/>
                </a:solidFill>
              </a:rPr>
              <a:t>億円</a:t>
            </a:r>
            <a:endParaRPr lang="en-US" altLang="ja-JP" sz="1400" b="1" dirty="0">
              <a:solidFill>
                <a:prstClr val="white"/>
              </a:solidFill>
            </a:endParaRPr>
          </a:p>
          <a:p>
            <a:pPr algn="ctr"/>
            <a:r>
              <a:rPr lang="ja-JP" altLang="en-US" sz="1100" dirty="0">
                <a:solidFill>
                  <a:prstClr val="white"/>
                </a:solidFill>
              </a:rPr>
              <a:t>（令和６年度当初）</a:t>
            </a:r>
          </a:p>
        </p:txBody>
      </p:sp>
      <p:cxnSp>
        <p:nvCxnSpPr>
          <p:cNvPr id="80" name="直線コネクタ 79"/>
          <p:cNvCxnSpPr>
            <a:stCxn id="27" idx="1"/>
          </p:cNvCxnSpPr>
          <p:nvPr/>
        </p:nvCxnSpPr>
        <p:spPr>
          <a:xfrm>
            <a:off x="998984" y="5102414"/>
            <a:ext cx="7768540" cy="4741"/>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4910141" y="4173015"/>
            <a:ext cx="1223412" cy="538609"/>
          </a:xfrm>
          <a:prstGeom prst="rect">
            <a:avLst/>
          </a:prstGeom>
          <a:noFill/>
        </p:spPr>
        <p:txBody>
          <a:bodyPr wrap="none" rtlCol="0">
            <a:spAutoFit/>
          </a:bodyPr>
          <a:lstStyle/>
          <a:p>
            <a:r>
              <a:rPr lang="ja-JP" altLang="en-US" sz="900" b="1" dirty="0">
                <a:solidFill>
                  <a:prstClr val="black"/>
                </a:solidFill>
                <a:latin typeface="メイリオ" panose="020B0604030504040204" pitchFamily="50" charset="-128"/>
                <a:ea typeface="メイリオ" panose="020B0604030504040204" pitchFamily="50" charset="-128"/>
              </a:rPr>
              <a:t>　どうふけん</a:t>
            </a:r>
            <a:r>
              <a:rPr lang="ja-JP" altLang="en-US" sz="900" b="1" dirty="0" err="1">
                <a:solidFill>
                  <a:prstClr val="black"/>
                </a:solidFill>
                <a:latin typeface="メイリオ" panose="020B0604030504040204" pitchFamily="50" charset="-128"/>
                <a:ea typeface="メイリオ" panose="020B0604030504040204" pitchFamily="50" charset="-128"/>
              </a:rPr>
              <a:t>ぜい</a:t>
            </a:r>
            <a:endParaRPr lang="en-US" altLang="ja-JP" sz="900" b="1" dirty="0">
              <a:solidFill>
                <a:prstClr val="black"/>
              </a:solidFill>
              <a:latin typeface="メイリオ" panose="020B0604030504040204" pitchFamily="50" charset="-128"/>
              <a:ea typeface="メイリオ" panose="020B0604030504040204" pitchFamily="50" charset="-128"/>
            </a:endParaRPr>
          </a:p>
          <a:p>
            <a:r>
              <a:rPr lang="ja-JP" altLang="en-US" sz="2000" dirty="0">
                <a:solidFill>
                  <a:prstClr val="black"/>
                </a:solidFill>
                <a:latin typeface="メイリオ" panose="020B0604030504040204" pitchFamily="50" charset="-128"/>
                <a:ea typeface="メイリオ" panose="020B0604030504040204" pitchFamily="50" charset="-128"/>
              </a:rPr>
              <a:t>道府県税</a:t>
            </a:r>
          </a:p>
        </p:txBody>
      </p:sp>
      <p:sp>
        <p:nvSpPr>
          <p:cNvPr id="84" name="テキスト ボックス 83"/>
          <p:cNvSpPr txBox="1"/>
          <p:nvPr/>
        </p:nvSpPr>
        <p:spPr>
          <a:xfrm>
            <a:off x="4906184" y="5156581"/>
            <a:ext cx="1210588" cy="553998"/>
          </a:xfrm>
          <a:prstGeom prst="rect">
            <a:avLst/>
          </a:prstGeom>
          <a:noFill/>
        </p:spPr>
        <p:txBody>
          <a:bodyPr wrap="none" rtlCol="0">
            <a:spAutoFit/>
          </a:bodyPr>
          <a:lstStyle/>
          <a:p>
            <a:r>
              <a:rPr lang="ja-JP" altLang="en-US" sz="900" b="1" dirty="0">
                <a:solidFill>
                  <a:prstClr val="black"/>
                </a:solidFill>
                <a:latin typeface="メイリオ" panose="020B0604030504040204" pitchFamily="50" charset="-128"/>
                <a:ea typeface="メイリオ" panose="020B0604030504040204" pitchFamily="50" charset="-128"/>
              </a:rPr>
              <a:t>しちょう</a:t>
            </a:r>
            <a:r>
              <a:rPr lang="ja-JP" altLang="en-US" sz="900" b="1" dirty="0" err="1">
                <a:solidFill>
                  <a:prstClr val="black"/>
                </a:solidFill>
                <a:latin typeface="メイリオ" panose="020B0604030504040204" pitchFamily="50" charset="-128"/>
                <a:ea typeface="メイリオ" panose="020B0604030504040204" pitchFamily="50" charset="-128"/>
              </a:rPr>
              <a:t>そんぜい</a:t>
            </a:r>
            <a:endParaRPr lang="en-US" altLang="ja-JP" sz="900" b="1" dirty="0">
              <a:solidFill>
                <a:prstClr val="black"/>
              </a:solidFill>
              <a:latin typeface="メイリオ" panose="020B0604030504040204" pitchFamily="50" charset="-128"/>
              <a:ea typeface="メイリオ" panose="020B0604030504040204" pitchFamily="50" charset="-128"/>
            </a:endParaRPr>
          </a:p>
          <a:p>
            <a:r>
              <a:rPr lang="ja-JP" altLang="en-US" sz="2000" dirty="0">
                <a:solidFill>
                  <a:prstClr val="black"/>
                </a:solidFill>
                <a:latin typeface="メイリオ" panose="020B0604030504040204" pitchFamily="50" charset="-128"/>
                <a:ea typeface="メイリオ" panose="020B0604030504040204" pitchFamily="50" charset="-128"/>
              </a:rPr>
              <a:t>市町村税</a:t>
            </a:r>
          </a:p>
        </p:txBody>
      </p:sp>
      <p:pic>
        <p:nvPicPr>
          <p:cNvPr id="79" name="図 78"/>
          <p:cNvPicPr>
            <a:picLocks noChangeAspect="1"/>
          </p:cNvPicPr>
          <p:nvPr/>
        </p:nvPicPr>
        <p:blipFill>
          <a:blip r:embed="rId9">
            <a:extLst>
              <a:ext uri="{BEBA8EAE-BF5A-486C-A8C5-ECC9F3942E4B}">
                <a14:imgProps xmlns:a14="http://schemas.microsoft.com/office/drawing/2010/main">
                  <a14:imgLayer r:embed="rId10">
                    <a14:imgEffect>
                      <a14:backgroundRemoval t="6154" b="96026" l="8099" r="93134">
                        <a14:foregroundMark x1="87324" y1="27051" x2="87324" y2="27051"/>
                        <a14:foregroundMark x1="88204" y1="19744" x2="88204" y2="19744"/>
                        <a14:foregroundMark x1="84331" y1="19231" x2="84331" y2="19231"/>
                        <a14:foregroundMark x1="83275" y1="19231" x2="83275" y2="19231"/>
                        <a14:foregroundMark x1="93134" y1="33333" x2="93134" y2="33333"/>
                        <a14:foregroundMark x1="68134" y1="82436" x2="68134" y2="82436"/>
                        <a14:foregroundMark x1="53169" y1="84872" x2="53169" y2="84872"/>
                        <a14:foregroundMark x1="52289" y1="91410" x2="52289" y2="91410"/>
                        <a14:foregroundMark x1="73415" y1="51538" x2="73415" y2="51538"/>
                        <a14:foregroundMark x1="59683" y1="7949" x2="59683" y2="7949"/>
                        <a14:foregroundMark x1="54577" y1="7692" x2="54577" y2="7692"/>
                        <a14:foregroundMark x1="45775" y1="7436" x2="45775" y2="7436"/>
                        <a14:foregroundMark x1="35739" y1="6538" x2="35739" y2="6538"/>
                        <a14:foregroundMark x1="34507" y1="8590" x2="34507" y2="8590"/>
                        <a14:foregroundMark x1="64613" y1="10513" x2="64613" y2="10513"/>
                        <a14:foregroundMark x1="86972" y1="12051" x2="36444" y2="12821"/>
                        <a14:foregroundMark x1="33451" y1="6154" x2="77465" y2="8590"/>
                        <a14:foregroundMark x1="77465" y1="8590" x2="88204" y2="12308"/>
                        <a14:foregroundMark x1="38028" y1="10000" x2="65493" y2="9103"/>
                        <a14:foregroundMark x1="56690" y1="10256" x2="56690" y2="10256"/>
                        <a14:foregroundMark x1="13028" y1="93718" x2="13028" y2="93718"/>
                        <a14:foregroundMark x1="10563" y1="95256" x2="10563" y2="95256"/>
                        <a14:foregroundMark x1="8099" y1="94615" x2="8099" y2="94615"/>
                        <a14:foregroundMark x1="33462" y1="95769" x2="33803" y2="96026"/>
                        <a14:foregroundMark x1="33122" y1="95513" x2="33462" y2="95769"/>
                        <a14:foregroundMark x1="8627" y1="77051" x2="33122" y2="95513"/>
                        <a14:backgroundMark x1="33803" y1="96026" x2="33803" y2="96026"/>
                        <a14:backgroundMark x1="33979" y1="95769" x2="33979" y2="95769"/>
                        <a14:backgroundMark x1="33803" y1="95513" x2="33803" y2="95513"/>
                      </a14:backgroundRemoval>
                    </a14:imgEffect>
                  </a14:imgLayer>
                </a14:imgProps>
              </a:ext>
            </a:extLst>
          </a:blip>
          <a:stretch>
            <a:fillRect/>
          </a:stretch>
        </p:blipFill>
        <p:spPr>
          <a:xfrm>
            <a:off x="3570527" y="2427547"/>
            <a:ext cx="1161481" cy="1377347"/>
          </a:xfrm>
          <a:prstGeom prst="rect">
            <a:avLst/>
          </a:prstGeom>
        </p:spPr>
      </p:pic>
      <p:pic>
        <p:nvPicPr>
          <p:cNvPr id="81" name="図 80"/>
          <p:cNvPicPr>
            <a:picLocks noChangeAspect="1"/>
          </p:cNvPicPr>
          <p:nvPr/>
        </p:nvPicPr>
        <p:blipFill>
          <a:blip r:embed="rId11">
            <a:extLst>
              <a:ext uri="{BEBA8EAE-BF5A-486C-A8C5-ECC9F3942E4B}">
                <a14:imgProps xmlns:a14="http://schemas.microsoft.com/office/drawing/2010/main">
                  <a14:imgLayer r:embed="rId12">
                    <a14:imgEffect>
                      <a14:backgroundRemoval t="4106" b="97947" l="4599" r="94545">
                        <a14:foregroundMark x1="7059" y1="47507" x2="7059" y2="47507"/>
                        <a14:foregroundMark x1="5668" y1="61877" x2="5668" y2="61877"/>
                        <a14:foregroundMark x1="34332" y1="47654" x2="34332" y2="47654"/>
                        <a14:foregroundMark x1="27380" y1="13490" x2="27380" y2="13490"/>
                        <a14:foregroundMark x1="26631" y1="10850" x2="26631" y2="10850"/>
                        <a14:foregroundMark x1="31979" y1="36217" x2="31979" y2="36217"/>
                        <a14:foregroundMark x1="27487" y1="42669" x2="27487" y2="42669"/>
                        <a14:foregroundMark x1="32620" y1="58798" x2="32620" y2="58798"/>
                        <a14:foregroundMark x1="31658" y1="56598" x2="31658" y2="56598"/>
                        <a14:foregroundMark x1="40642" y1="45308" x2="40642" y2="45308"/>
                        <a14:foregroundMark x1="31123" y1="5279" x2="31123" y2="5279"/>
                        <a14:foregroundMark x1="5668" y1="83724" x2="5668" y2="83724"/>
                        <a14:foregroundMark x1="4599" y1="82698" x2="4920" y2="95601"/>
                        <a14:foregroundMark x1="6310" y1="96041" x2="69519" y2="97214"/>
                        <a14:foregroundMark x1="69519" y1="97214" x2="94652" y2="95894"/>
                        <a14:foregroundMark x1="18717" y1="64663" x2="18717" y2="64663"/>
                        <a14:foregroundMark x1="17326" y1="76100" x2="17326" y2="76100"/>
                        <a14:foregroundMark x1="26631" y1="46188" x2="26631" y2="46188"/>
                        <a14:foregroundMark x1="32620" y1="36950" x2="32620" y2="36950"/>
                        <a14:foregroundMark x1="32834" y1="33284" x2="32834" y2="33284"/>
                        <a14:foregroundMark x1="39251" y1="44575" x2="39251" y2="44575"/>
                        <a14:foregroundMark x1="60749" y1="47214" x2="60749" y2="47214"/>
                        <a14:foregroundMark x1="60749" y1="44721" x2="60749" y2="44721"/>
                        <a14:foregroundMark x1="77861" y1="52199" x2="77861" y2="52199"/>
                        <a14:foregroundMark x1="81818" y1="64663" x2="81818" y2="64663"/>
                        <a14:foregroundMark x1="80963" y1="59238" x2="80963" y2="59238"/>
                        <a14:foregroundMark x1="37540" y1="41789" x2="37540" y2="41789"/>
                        <a14:foregroundMark x1="45134" y1="52786" x2="45134" y2="52786"/>
                        <a14:foregroundMark x1="48877" y1="75953" x2="48877" y2="75953"/>
                        <a14:foregroundMark x1="48556" y1="78006" x2="48556" y2="78006"/>
                        <a14:foregroundMark x1="47166" y1="79326" x2="47166" y2="79326"/>
                        <a14:foregroundMark x1="39786" y1="82991" x2="39786" y2="82991"/>
                        <a14:foregroundMark x1="31979" y1="84457" x2="42995" y2="86950"/>
                        <a14:foregroundMark x1="31230" y1="73607" x2="31979" y2="73314"/>
                        <a14:foregroundMark x1="31551" y1="75660" x2="45134" y2="89296"/>
                        <a14:foregroundMark x1="15187" y1="72581" x2="15187" y2="72581"/>
                        <a14:foregroundMark x1="7594" y1="57918" x2="13583" y2="75073"/>
                        <a14:foregroundMark x1="13155" y1="47947" x2="16791" y2="73314"/>
                        <a14:foregroundMark x1="14332" y1="44721" x2="14332" y2="44721"/>
                        <a14:foregroundMark x1="14332" y1="76393" x2="14332" y2="76393"/>
                        <a14:foregroundMark x1="5027" y1="76540" x2="5027" y2="76540"/>
                        <a14:foregroundMark x1="8770" y1="81085" x2="8770" y2="81085"/>
                        <a14:foregroundMark x1="23316" y1="74487" x2="23316" y2="74487"/>
                        <a14:foregroundMark x1="27059" y1="74487" x2="27059" y2="74487"/>
                        <a14:foregroundMark x1="26096" y1="66569" x2="26096" y2="66569"/>
                        <a14:foregroundMark x1="24599" y1="61437" x2="24599" y2="61437"/>
                        <a14:foregroundMark x1="23957" y1="57918" x2="23957" y2="57918"/>
                        <a14:foregroundMark x1="28342" y1="51760" x2="28342" y2="51760"/>
                        <a14:foregroundMark x1="27166" y1="50733" x2="27166" y2="50733"/>
                        <a14:foregroundMark x1="27701" y1="45748" x2="27701" y2="45748"/>
                        <a14:foregroundMark x1="27807" y1="43695" x2="26952" y2="52199"/>
                        <a14:foregroundMark x1="33048" y1="39150" x2="33048" y2="39150"/>
                        <a14:foregroundMark x1="34439" y1="36657" x2="30802" y2="42669"/>
                        <a14:foregroundMark x1="38610" y1="41789" x2="41283" y2="48534"/>
                        <a14:foregroundMark x1="29947" y1="52639" x2="31872" y2="56012"/>
                        <a14:foregroundMark x1="34225" y1="23900" x2="34225" y2="23900"/>
                        <a14:foregroundMark x1="34973" y1="25367" x2="34332" y2="25367"/>
                        <a14:foregroundMark x1="33262" y1="25073" x2="33262" y2="25073"/>
                        <a14:foregroundMark x1="22246" y1="13196" x2="22246" y2="13196"/>
                        <a14:foregroundMark x1="30588" y1="4252" x2="30588" y2="4252"/>
                        <a14:foregroundMark x1="91123" y1="78739" x2="91123" y2="78739"/>
                        <a14:foregroundMark x1="94545" y1="71848" x2="94545" y2="97068"/>
                        <a14:foregroundMark x1="9412" y1="76979" x2="9412" y2="76979"/>
                        <a14:foregroundMark x1="29947" y1="75660" x2="29947" y2="75660"/>
                        <a14:backgroundMark x1="2781" y1="99267" x2="69840" y2="99560"/>
                        <a14:backgroundMark x1="69840" y1="99560" x2="97005" y2="99120"/>
                        <a14:backgroundMark x1="73797" y1="68328" x2="73797" y2="68328"/>
                        <a14:backgroundMark x1="41176" y1="68328" x2="41176" y2="68328"/>
                        <a14:backgroundMark x1="37754" y1="67449" x2="37754" y2="67449"/>
                      </a14:backgroundRemoval>
                    </a14:imgEffect>
                  </a14:imgLayer>
                </a14:imgProps>
              </a:ext>
            </a:extLst>
          </a:blip>
          <a:stretch>
            <a:fillRect/>
          </a:stretch>
        </p:blipFill>
        <p:spPr>
          <a:xfrm>
            <a:off x="5803533" y="1150464"/>
            <a:ext cx="1538687" cy="1122336"/>
          </a:xfrm>
          <a:prstGeom prst="rect">
            <a:avLst/>
          </a:prstGeom>
        </p:spPr>
      </p:pic>
      <p:sp>
        <p:nvSpPr>
          <p:cNvPr id="89" name="テキスト ボックス 88"/>
          <p:cNvSpPr txBox="1"/>
          <p:nvPr/>
        </p:nvSpPr>
        <p:spPr>
          <a:xfrm>
            <a:off x="27330" y="304834"/>
            <a:ext cx="3159030" cy="276999"/>
          </a:xfrm>
          <a:prstGeom prst="rect">
            <a:avLst/>
          </a:prstGeom>
          <a:solidFill>
            <a:schemeClr val="accent1">
              <a:lumMod val="20000"/>
              <a:lumOff val="80000"/>
            </a:schemeClr>
          </a:solidFill>
        </p:spPr>
        <p:txBody>
          <a:bodyPr wrap="square" rtlCol="0">
            <a:spAutoFit/>
          </a:bodyPr>
          <a:lstStyle/>
          <a:p>
            <a:r>
              <a:rPr lang="ja-JP" altLang="en-US" sz="1200" dirty="0">
                <a:solidFill>
                  <a:srgbClr val="002060"/>
                </a:solidFill>
                <a:latin typeface="BIZ UDPゴシック" panose="020B0400000000000000" pitchFamily="50" charset="-128"/>
                <a:ea typeface="BIZ UDPゴシック" panose="020B0400000000000000" pitchFamily="50" charset="-128"/>
              </a:rPr>
              <a:t>　現在日本には、約</a:t>
            </a:r>
            <a:r>
              <a:rPr lang="en-US" altLang="ja-JP" sz="1200" dirty="0">
                <a:solidFill>
                  <a:srgbClr val="002060"/>
                </a:solidFill>
                <a:latin typeface="BIZ UDPゴシック" panose="020B0400000000000000" pitchFamily="50" charset="-128"/>
                <a:ea typeface="BIZ UDPゴシック" panose="020B0400000000000000" pitchFamily="50" charset="-128"/>
              </a:rPr>
              <a:t>50</a:t>
            </a:r>
            <a:r>
              <a:rPr lang="ja-JP" altLang="en-US" sz="1200" dirty="0">
                <a:solidFill>
                  <a:srgbClr val="002060"/>
                </a:solidFill>
                <a:latin typeface="BIZ UDPゴシック" panose="020B0400000000000000" pitchFamily="50" charset="-128"/>
                <a:ea typeface="BIZ UDPゴシック" panose="020B0400000000000000" pitchFamily="50" charset="-128"/>
              </a:rPr>
              <a:t>種類の税金があります。</a:t>
            </a:r>
          </a:p>
        </p:txBody>
      </p:sp>
      <p:sp>
        <p:nvSpPr>
          <p:cNvPr id="82" name="テキスト ボックス 81"/>
          <p:cNvSpPr txBox="1"/>
          <p:nvPr/>
        </p:nvSpPr>
        <p:spPr>
          <a:xfrm>
            <a:off x="11652055" y="6488668"/>
            <a:ext cx="415498" cy="369332"/>
          </a:xfrm>
          <a:prstGeom prst="rect">
            <a:avLst/>
          </a:prstGeom>
          <a:noFill/>
        </p:spPr>
        <p:txBody>
          <a:bodyPr wrap="none" rtlCol="0">
            <a:spAutoFit/>
          </a:bodyPr>
          <a:lstStyle/>
          <a:p>
            <a:r>
              <a:rPr lang="en-US" altLang="ja-JP" dirty="0">
                <a:latin typeface="+mj-ea"/>
                <a:ea typeface="+mj-ea"/>
              </a:rPr>
              <a:t>12</a:t>
            </a:r>
            <a:endParaRPr kumimoji="1" lang="ja-JP" altLang="en-US" dirty="0">
              <a:latin typeface="+mj-ea"/>
              <a:ea typeface="+mj-ea"/>
            </a:endParaRPr>
          </a:p>
        </p:txBody>
      </p:sp>
      <p:grpSp>
        <p:nvGrpSpPr>
          <p:cNvPr id="88" name="グループ化 87"/>
          <p:cNvGrpSpPr/>
          <p:nvPr/>
        </p:nvGrpSpPr>
        <p:grpSpPr>
          <a:xfrm>
            <a:off x="3241251" y="46804"/>
            <a:ext cx="7038686" cy="438070"/>
            <a:chOff x="487679" y="352044"/>
            <a:chExt cx="7763717" cy="838200"/>
          </a:xfrm>
        </p:grpSpPr>
        <p:sp>
          <p:nvSpPr>
            <p:cNvPr id="90" name="角丸四角形 89"/>
            <p:cNvSpPr/>
            <p:nvPr/>
          </p:nvSpPr>
          <p:spPr>
            <a:xfrm>
              <a:off x="487679" y="620268"/>
              <a:ext cx="7763717" cy="39319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正方形/長方形 90"/>
            <p:cNvSpPr/>
            <p:nvPr/>
          </p:nvSpPr>
          <p:spPr>
            <a:xfrm>
              <a:off x="48767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200" b="1" dirty="0">
                  <a:ln w="28575">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税金にはどのような種類があるの？</a:t>
              </a:r>
              <a:endParaRPr kumimoji="1" lang="ja-JP" altLang="en-US" sz="3200" dirty="0">
                <a:ln w="28575">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spTree>
    <p:extLst>
      <p:ext uri="{BB962C8B-B14F-4D97-AF65-F5344CB8AC3E}">
        <p14:creationId xmlns:p14="http://schemas.microsoft.com/office/powerpoint/2010/main" val="1155632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64C51A51-4CDB-4B36-AF3F-242DCD79D7EB}"/>
              </a:ext>
            </a:extLst>
          </p:cNvPr>
          <p:cNvSpPr/>
          <p:nvPr/>
        </p:nvSpPr>
        <p:spPr>
          <a:xfrm>
            <a:off x="6696423" y="723900"/>
            <a:ext cx="5178078" cy="5664200"/>
          </a:xfrm>
          <a:prstGeom prst="roundRect">
            <a:avLst>
              <a:gd name="adj" fmla="val 5890"/>
            </a:avLst>
          </a:prstGeom>
          <a:solidFill>
            <a:srgbClr val="E2F2E7"/>
          </a:solidFill>
          <a:ln>
            <a:solidFill>
              <a:srgbClr val="E2F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角丸四角形 10"/>
          <p:cNvSpPr/>
          <p:nvPr/>
        </p:nvSpPr>
        <p:spPr>
          <a:xfrm>
            <a:off x="782345" y="963274"/>
            <a:ext cx="5273060" cy="2229372"/>
          </a:xfrm>
          <a:prstGeom prst="roundRect">
            <a:avLst/>
          </a:prstGeom>
          <a:solidFill>
            <a:schemeClr val="bg1"/>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800"/>
              </a:lnSpc>
            </a:pPr>
            <a:r>
              <a:rPr kumimoji="1" lang="ja-JP" altLang="en-US" sz="1400" dirty="0">
                <a:solidFill>
                  <a:schemeClr val="tx1"/>
                </a:solidFill>
                <a:latin typeface="メイリオ" panose="020B0604030504040204" pitchFamily="50" charset="-128"/>
                <a:ea typeface="メイリオ" panose="020B0604030504040204" pitchFamily="50" charset="-128"/>
              </a:rPr>
              <a:t>１年間に国に納められる</a:t>
            </a:r>
            <a:r>
              <a:rPr lang="ja-JP" altLang="en-US" sz="1400" dirty="0">
                <a:solidFill>
                  <a:schemeClr val="tx1"/>
                </a:solidFill>
                <a:latin typeface="メイリオ" panose="020B0604030504040204" pitchFamily="50" charset="-128"/>
                <a:ea typeface="メイリオ" panose="020B0604030504040204" pitchFamily="50" charset="-128"/>
              </a:rPr>
              <a:t>税金が</a:t>
            </a:r>
            <a:r>
              <a:rPr lang="ja-JP" altLang="en-US" sz="1400" dirty="0">
                <a:solidFill>
                  <a:srgbClr val="FF0000"/>
                </a:solidFill>
                <a:latin typeface="メイリオ" panose="020B0604030504040204" pitchFamily="50" charset="-128"/>
                <a:ea typeface="メイリオ" panose="020B0604030504040204" pitchFamily="50" charset="-128"/>
              </a:rPr>
              <a:t>約</a:t>
            </a:r>
            <a:r>
              <a:rPr lang="en-US" altLang="ja-JP" sz="1400" dirty="0">
                <a:solidFill>
                  <a:srgbClr val="FF0000"/>
                </a:solidFill>
                <a:latin typeface="メイリオ" panose="020B0604030504040204" pitchFamily="50" charset="-128"/>
                <a:ea typeface="メイリオ" panose="020B0604030504040204" pitchFamily="50" charset="-128"/>
              </a:rPr>
              <a:t>69</a:t>
            </a:r>
            <a:r>
              <a:rPr lang="ja-JP" altLang="en-US" sz="1400" dirty="0">
                <a:solidFill>
                  <a:srgbClr val="FF0000"/>
                </a:solidFill>
                <a:latin typeface="メイリオ" panose="020B0604030504040204" pitchFamily="50" charset="-128"/>
                <a:ea typeface="メイリオ" panose="020B0604030504040204" pitchFamily="50" charset="-128"/>
              </a:rPr>
              <a:t>兆</a:t>
            </a:r>
            <a:r>
              <a:rPr lang="en-US" altLang="ja-JP" sz="1400" dirty="0">
                <a:solidFill>
                  <a:srgbClr val="FF0000"/>
                </a:solidFill>
                <a:latin typeface="メイリオ" panose="020B0604030504040204" pitchFamily="50" charset="-128"/>
                <a:ea typeface="メイリオ" panose="020B0604030504040204" pitchFamily="50" charset="-128"/>
              </a:rPr>
              <a:t>6,080</a:t>
            </a:r>
            <a:r>
              <a:rPr lang="ja-JP" altLang="en-US" sz="1400" dirty="0">
                <a:solidFill>
                  <a:srgbClr val="FF0000"/>
                </a:solidFill>
                <a:latin typeface="メイリオ" panose="020B0604030504040204" pitchFamily="50" charset="-128"/>
                <a:ea typeface="メイリオ" panose="020B0604030504040204" pitchFamily="50" charset="-128"/>
              </a:rPr>
              <a:t>億円</a:t>
            </a:r>
            <a:r>
              <a:rPr lang="en-US" altLang="ja-JP" sz="1400" dirty="0">
                <a:solidFill>
                  <a:schemeClr val="tx1"/>
                </a:solidFill>
                <a:latin typeface="メイリオ" panose="020B0604030504040204" pitchFamily="50" charset="-128"/>
                <a:ea typeface="メイリオ" panose="020B0604030504040204" pitchFamily="50" charset="-128"/>
              </a:rPr>
              <a:t>…</a:t>
            </a:r>
          </a:p>
          <a:p>
            <a:pPr>
              <a:lnSpc>
                <a:spcPts val="2800"/>
              </a:lnSpc>
            </a:pPr>
            <a:r>
              <a:rPr lang="ja-JP" altLang="en-US" sz="1400" dirty="0">
                <a:solidFill>
                  <a:schemeClr val="tx1"/>
                </a:solidFill>
                <a:latin typeface="メイリオ" panose="020B0604030504040204" pitchFamily="50" charset="-128"/>
                <a:ea typeface="メイリオ" panose="020B0604030504040204" pitchFamily="50" charset="-128"/>
              </a:rPr>
              <a:t>といっても、ちょっと想像がつきませんね。</a:t>
            </a:r>
            <a:endParaRPr lang="en-US" altLang="ja-JP" sz="1400" dirty="0">
              <a:solidFill>
                <a:schemeClr val="tx1"/>
              </a:solidFill>
              <a:latin typeface="メイリオ" panose="020B0604030504040204" pitchFamily="50" charset="-128"/>
              <a:ea typeface="メイリオ" panose="020B0604030504040204" pitchFamily="50" charset="-128"/>
            </a:endParaRPr>
          </a:p>
          <a:p>
            <a:pPr>
              <a:lnSpc>
                <a:spcPts val="2800"/>
              </a:lnSpc>
            </a:pPr>
            <a:r>
              <a:rPr lang="ja-JP" altLang="en-US" sz="1400" dirty="0">
                <a:solidFill>
                  <a:schemeClr val="tx1"/>
                </a:solidFill>
                <a:latin typeface="メイリオ" panose="020B0604030504040204" pitchFamily="50" charset="-128"/>
                <a:ea typeface="メイリオ" panose="020B0604030504040204" pitchFamily="50" charset="-128"/>
              </a:rPr>
              <a:t>１万円札を積み重ねると</a:t>
            </a:r>
            <a:r>
              <a:rPr lang="ja-JP" altLang="en-US" sz="1400" dirty="0">
                <a:solidFill>
                  <a:srgbClr val="FF0000"/>
                </a:solidFill>
                <a:latin typeface="メイリオ" panose="020B0604030504040204" pitchFamily="50" charset="-128"/>
                <a:ea typeface="メイリオ" panose="020B0604030504040204" pitchFamily="50" charset="-128"/>
              </a:rPr>
              <a:t>約</a:t>
            </a:r>
            <a:r>
              <a:rPr lang="en-US" altLang="ja-JP" sz="1400" dirty="0">
                <a:solidFill>
                  <a:srgbClr val="FF0000"/>
                </a:solidFill>
                <a:latin typeface="メイリオ" panose="020B0604030504040204" pitchFamily="50" charset="-128"/>
                <a:ea typeface="メイリオ" panose="020B0604030504040204" pitchFamily="50" charset="-128"/>
              </a:rPr>
              <a:t>696</a:t>
            </a:r>
            <a:r>
              <a:rPr lang="ja-JP" altLang="en-US" sz="1400" dirty="0">
                <a:solidFill>
                  <a:srgbClr val="FF0000"/>
                </a:solidFill>
                <a:latin typeface="メイリオ" panose="020B0604030504040204" pitchFamily="50" charset="-128"/>
                <a:ea typeface="メイリオ" panose="020B0604030504040204" pitchFamily="50" charset="-128"/>
              </a:rPr>
              <a:t>ｋｍ</a:t>
            </a:r>
            <a:r>
              <a:rPr lang="ja-JP" altLang="en-US" sz="1400" dirty="0">
                <a:solidFill>
                  <a:schemeClr val="tx1"/>
                </a:solidFill>
                <a:latin typeface="メイリオ" panose="020B0604030504040204" pitchFamily="50" charset="-128"/>
                <a:ea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endParaRPr>
          </a:p>
          <a:p>
            <a:pPr>
              <a:lnSpc>
                <a:spcPts val="2800"/>
              </a:lnSpc>
            </a:pPr>
            <a:r>
              <a:rPr lang="ja-JP" altLang="en-US" sz="1400" dirty="0">
                <a:solidFill>
                  <a:schemeClr val="tx1"/>
                </a:solidFill>
                <a:latin typeface="メイリオ" panose="020B0604030504040204" pitchFamily="50" charset="-128"/>
                <a:ea typeface="メイリオ" panose="020B0604030504040204" pitchFamily="50" charset="-128"/>
              </a:rPr>
              <a:t>この距離は栃木県から直線で四国や北海道まで届きます。</a:t>
            </a:r>
            <a:endParaRPr lang="en-US" altLang="ja-JP" sz="1400" dirty="0">
              <a:solidFill>
                <a:schemeClr val="tx1"/>
              </a:solidFill>
              <a:latin typeface="メイリオ" panose="020B0604030504040204" pitchFamily="50" charset="-128"/>
              <a:ea typeface="メイリオ" panose="020B0604030504040204" pitchFamily="50" charset="-128"/>
            </a:endParaRPr>
          </a:p>
        </p:txBody>
      </p:sp>
      <p:pic>
        <p:nvPicPr>
          <p:cNvPr id="7" name="図 6"/>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7938" y="2199237"/>
            <a:ext cx="1132562" cy="1515263"/>
          </a:xfrm>
          <a:prstGeom prst="rect">
            <a:avLst/>
          </a:prstGeom>
          <a:noFill/>
          <a:ln>
            <a:noFill/>
          </a:ln>
        </p:spPr>
      </p:pic>
      <p:sp>
        <p:nvSpPr>
          <p:cNvPr id="14" name="テキスト ボックス 13"/>
          <p:cNvSpPr txBox="1"/>
          <p:nvPr/>
        </p:nvSpPr>
        <p:spPr>
          <a:xfrm>
            <a:off x="11666537" y="6451996"/>
            <a:ext cx="415498" cy="369332"/>
          </a:xfrm>
          <a:prstGeom prst="rect">
            <a:avLst/>
          </a:prstGeom>
          <a:noFill/>
        </p:spPr>
        <p:txBody>
          <a:bodyPr wrap="none" rtlCol="0">
            <a:spAutoFit/>
          </a:bodyPr>
          <a:lstStyle/>
          <a:p>
            <a:r>
              <a:rPr lang="en-US" altLang="ja-JP" dirty="0">
                <a:latin typeface="+mj-ea"/>
                <a:ea typeface="+mj-ea"/>
              </a:rPr>
              <a:t>13</a:t>
            </a:r>
            <a:endParaRPr kumimoji="1" lang="ja-JP" altLang="en-US" dirty="0">
              <a:latin typeface="+mj-ea"/>
              <a:ea typeface="+mj-ea"/>
            </a:endParaRPr>
          </a:p>
        </p:txBody>
      </p:sp>
      <p:grpSp>
        <p:nvGrpSpPr>
          <p:cNvPr id="19" name="グループ化 18"/>
          <p:cNvGrpSpPr/>
          <p:nvPr/>
        </p:nvGrpSpPr>
        <p:grpSpPr>
          <a:xfrm>
            <a:off x="-235192" y="21960"/>
            <a:ext cx="7650706" cy="838200"/>
            <a:chOff x="-98215" y="352044"/>
            <a:chExt cx="8935504" cy="838200"/>
          </a:xfrm>
        </p:grpSpPr>
        <p:sp>
          <p:nvSpPr>
            <p:cNvPr id="20" name="角丸四角形 19"/>
            <p:cNvSpPr/>
            <p:nvPr/>
          </p:nvSpPr>
          <p:spPr>
            <a:xfrm>
              <a:off x="281867" y="638073"/>
              <a:ext cx="8175339" cy="28581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98215" y="352044"/>
              <a:ext cx="8935504"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b="1" dirty="0">
                  <a:ln w="28575">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１年間に納められる税金はどれくらいなの？</a:t>
              </a:r>
              <a:endParaRPr kumimoji="1" lang="ja-JP" altLang="en-US" sz="2800" dirty="0">
                <a:ln w="28575">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pic>
        <p:nvPicPr>
          <p:cNvPr id="15" name="図 14"/>
          <p:cNvPicPr>
            <a:picLocks noChangeAspect="1"/>
          </p:cNvPicPr>
          <p:nvPr/>
        </p:nvPicPr>
        <p:blipFill>
          <a:blip r:embed="rId3">
            <a:extLst>
              <a:ext uri="{BEBA8EAE-BF5A-486C-A8C5-ECC9F3942E4B}">
                <a14:imgProps xmlns:a14="http://schemas.microsoft.com/office/drawing/2010/main">
                  <a14:imgLayer r:embed="rId4">
                    <a14:imgEffect>
                      <a14:backgroundRemoval t="1130" b="95339" l="4363" r="96441">
                        <a14:foregroundMark x1="52009" y1="7486" x2="52009" y2="7486"/>
                        <a14:foregroundMark x1="45235" y1="4944" x2="45235" y2="4944"/>
                        <a14:foregroundMark x1="44776" y1="1271" x2="44776" y2="1271"/>
                        <a14:foregroundMark x1="8381" y1="22034" x2="8381" y2="22034"/>
                        <a14:foregroundMark x1="4363" y1="22175" x2="4363" y2="22175"/>
                        <a14:foregroundMark x1="40758" y1="49153" x2="40758" y2="49153"/>
                        <a14:foregroundMark x1="45235" y1="42938" x2="45235" y2="42938"/>
                        <a14:foregroundMark x1="39954" y1="42938" x2="39954" y2="42938"/>
                        <a14:foregroundMark x1="41561" y1="46186" x2="41561" y2="46186"/>
                        <a14:foregroundMark x1="42250" y1="43220" x2="42250" y2="43220"/>
                        <a14:foregroundMark x1="45006" y1="40254" x2="45006" y2="40254"/>
                        <a14:foregroundMark x1="38806" y1="39689" x2="38806" y2="39689"/>
                        <a14:foregroundMark x1="41561" y1="42373" x2="41561" y2="42373"/>
                        <a14:foregroundMark x1="43858" y1="40678" x2="43858" y2="40678"/>
                        <a14:foregroundMark x1="92078" y1="53249" x2="92078" y2="53249"/>
                        <a14:foregroundMark x1="96441" y1="53955" x2="96441" y2="53955"/>
                        <a14:foregroundMark x1="69690" y1="92655" x2="69690" y2="92655"/>
                        <a14:foregroundMark x1="64409" y1="95339" x2="64409" y2="95339"/>
                        <a14:backgroundMark x1="49828" y1="0" x2="49828" y2="0"/>
                        <a14:backgroundMark x1="50861" y1="565" x2="50861" y2="565"/>
                        <a14:backgroundMark x1="50172" y1="847" x2="50172" y2="847"/>
                        <a14:backgroundMark x1="31343" y1="7910" x2="31343" y2="7910"/>
                        <a14:backgroundMark x1="31343" y1="7910" x2="31343" y2="7910"/>
                        <a14:backgroundMark x1="31573" y1="7486" x2="31573" y2="7486"/>
                      </a14:backgroundRemoval>
                    </a14:imgEffect>
                  </a14:imgLayer>
                </a14:imgProps>
              </a:ext>
            </a:extLst>
          </a:blip>
          <a:stretch>
            <a:fillRect/>
          </a:stretch>
        </p:blipFill>
        <p:spPr>
          <a:xfrm>
            <a:off x="1884978" y="4703778"/>
            <a:ext cx="2377884" cy="1932884"/>
          </a:xfrm>
          <a:prstGeom prst="rect">
            <a:avLst/>
          </a:prstGeom>
        </p:spPr>
      </p:pic>
      <p:sp>
        <p:nvSpPr>
          <p:cNvPr id="18" name="円形吹き出し 17"/>
          <p:cNvSpPr/>
          <p:nvPr/>
        </p:nvSpPr>
        <p:spPr>
          <a:xfrm>
            <a:off x="209494" y="3444557"/>
            <a:ext cx="3422233" cy="1259220"/>
          </a:xfrm>
          <a:prstGeom prst="wedgeEllipseCallout">
            <a:avLst>
              <a:gd name="adj1" fmla="val 19672"/>
              <a:gd name="adj2" fmla="val 60283"/>
            </a:avLst>
          </a:prstGeom>
          <a:solidFill>
            <a:srgbClr val="FFCCCC"/>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こうして納められた</a:t>
            </a:r>
            <a:endParaRPr lang="en-US" altLang="ja-JP" sz="1600" dirty="0">
              <a:solidFill>
                <a:schemeClr val="tx1"/>
              </a:solidFill>
            </a:endParaRPr>
          </a:p>
          <a:p>
            <a:pPr algn="ctr"/>
            <a:r>
              <a:rPr lang="ja-JP" altLang="en-US" sz="1600" dirty="0">
                <a:solidFill>
                  <a:schemeClr val="tx1"/>
                </a:solidFill>
              </a:rPr>
              <a:t>税金が、全部、みんなのために</a:t>
            </a:r>
            <a:r>
              <a:rPr kumimoji="1" lang="ja-JP" altLang="en-US" sz="1600" dirty="0">
                <a:solidFill>
                  <a:schemeClr val="tx1"/>
                </a:solidFill>
              </a:rPr>
              <a:t>使われるんだよ。</a:t>
            </a:r>
          </a:p>
        </p:txBody>
      </p:sp>
      <p:sp>
        <p:nvSpPr>
          <p:cNvPr id="22" name="円形吹き出し 21"/>
          <p:cNvSpPr/>
          <p:nvPr/>
        </p:nvSpPr>
        <p:spPr>
          <a:xfrm>
            <a:off x="3787436" y="4090837"/>
            <a:ext cx="2753064" cy="1170765"/>
          </a:xfrm>
          <a:prstGeom prst="wedgeEllipseCallout">
            <a:avLst>
              <a:gd name="adj1" fmla="val -42647"/>
              <a:gd name="adj2" fmla="val 64194"/>
            </a:avLst>
          </a:prstGeom>
          <a:solidFill>
            <a:srgbClr val="FFCCCC"/>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使い方はだれがどうやって決めるの？</a:t>
            </a:r>
            <a:endParaRPr lang="en-US" altLang="ja-JP" sz="1600" dirty="0">
              <a:solidFill>
                <a:schemeClr val="tx1"/>
              </a:solidFill>
            </a:endParaRPr>
          </a:p>
        </p:txBody>
      </p:sp>
      <p:pic>
        <p:nvPicPr>
          <p:cNvPr id="2" name="図 1">
            <a:extLst>
              <a:ext uri="{FF2B5EF4-FFF2-40B4-BE49-F238E27FC236}">
                <a16:creationId xmlns:a16="http://schemas.microsoft.com/office/drawing/2014/main" id="{28B17A7F-D0FF-4D9C-8BAA-46F801A9B3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934" b="97516" l="2871" r="97967">
                        <a14:foregroundMark x1="89354" y1="18427" x2="89354" y2="18427"/>
                        <a14:foregroundMark x1="93780" y1="16563" x2="93780" y2="16563"/>
                        <a14:foregroundMark x1="97967" y1="17805" x2="97967" y2="17805"/>
                        <a14:foregroundMark x1="76077" y1="3934" x2="76077" y2="3934"/>
                        <a14:foregroundMark x1="69737" y1="59627" x2="69737" y2="59627"/>
                        <a14:foregroundMark x1="71770" y1="60248" x2="71770" y2="60248"/>
                        <a14:foregroundMark x1="73565" y1="60455" x2="73565" y2="60455"/>
                        <a14:foregroundMark x1="73804" y1="60041" x2="73804" y2="60041"/>
                        <a14:foregroundMark x1="74163" y1="61698" x2="74163" y2="61698"/>
                        <a14:foregroundMark x1="74043" y1="61905" x2="74043" y2="61905"/>
                        <a14:foregroundMark x1="26435" y1="82816" x2="26435" y2="82816"/>
                        <a14:foregroundMark x1="26316" y1="84058" x2="26316" y2="84058"/>
                        <a14:foregroundMark x1="26435" y1="85507" x2="26435" y2="85507"/>
                        <a14:foregroundMark x1="25478" y1="88406" x2="25478" y2="88406"/>
                        <a14:foregroundMark x1="25000" y1="87578" x2="25000" y2="87578"/>
                        <a14:foregroundMark x1="24522" y1="87371" x2="24522" y2="87371"/>
                        <a14:foregroundMark x1="27632" y1="87371" x2="27632" y2="87371"/>
                        <a14:foregroundMark x1="28230" y1="89648" x2="28230" y2="89648"/>
                        <a14:foregroundMark x1="26914" y1="86957" x2="26914" y2="86957"/>
                        <a14:foregroundMark x1="27751" y1="90269" x2="27751" y2="90269"/>
                        <a14:foregroundMark x1="33732" y1="88820" x2="33732" y2="88820"/>
                        <a14:foregroundMark x1="34211" y1="86542" x2="35526" y2="87578"/>
                        <a14:foregroundMark x1="31579" y1="92961" x2="34689" y2="92340"/>
                        <a14:foregroundMark x1="34689" y1="84886" x2="34689" y2="84886"/>
                        <a14:foregroundMark x1="33134" y1="84886" x2="33134" y2="84886"/>
                        <a14:foregroundMark x1="29665" y1="95859" x2="29665" y2="95859"/>
                        <a14:foregroundMark x1="29785" y1="96894" x2="29785" y2="96894"/>
                        <a14:foregroundMark x1="32656" y1="96894" x2="32656" y2="96894"/>
                        <a14:foregroundMark x1="39354" y1="84058" x2="39354" y2="84058"/>
                        <a14:foregroundMark x1="36603" y1="84886" x2="36603" y2="84886"/>
                        <a14:foregroundMark x1="37201" y1="84886" x2="37201" y2="84886"/>
                        <a14:foregroundMark x1="38636" y1="84886" x2="38636" y2="84886"/>
                        <a14:foregroundMark x1="37919" y1="84679" x2="37919" y2="84679"/>
                        <a14:foregroundMark x1="8254" y1="88406" x2="8254" y2="88406"/>
                        <a14:foregroundMark x1="5024" y1="91718" x2="5024" y2="91718"/>
                        <a14:foregroundMark x1="4306" y1="92133" x2="4306" y2="92133"/>
                        <a14:foregroundMark x1="2990" y1="83023" x2="2990" y2="83023"/>
                        <a14:foregroundMark x1="25957" y1="89855" x2="25957" y2="89855"/>
                        <a14:foregroundMark x1="25718" y1="89441" x2="25718" y2="89441"/>
                        <a14:foregroundMark x1="25239" y1="89855" x2="25239" y2="89855"/>
                        <a14:foregroundMark x1="7895" y1="96273" x2="7895" y2="96273"/>
                        <a14:foregroundMark x1="29785" y1="94203" x2="29785" y2="94203"/>
                        <a14:foregroundMark x1="30263" y1="92754" x2="30263" y2="92754"/>
                        <a14:foregroundMark x1="25239" y1="90062" x2="25239" y2="90062"/>
                        <a14:foregroundMark x1="25957" y1="90062" x2="25957" y2="90062"/>
                        <a14:foregroundMark x1="24761" y1="90062" x2="24761" y2="90062"/>
                        <a14:foregroundMark x1="28110" y1="89855" x2="28110" y2="89855"/>
                        <a14:foregroundMark x1="27153" y1="90062" x2="27153" y2="90062"/>
                        <a14:foregroundMark x1="28469" y1="89855" x2="28469" y2="89855"/>
                        <a14:foregroundMark x1="28110" y1="90062" x2="28110" y2="90062"/>
                        <a14:foregroundMark x1="24761" y1="87785" x2="24761" y2="87785"/>
                        <a14:foregroundMark x1="24641" y1="88820" x2="24641" y2="88820"/>
                        <a14:foregroundMark x1="24761" y1="87992" x2="24761" y2="87992"/>
                        <a14:foregroundMark x1="45813" y1="84265" x2="45813" y2="84265"/>
                        <a14:foregroundMark x1="31100" y1="88613" x2="31100" y2="88613"/>
                        <a14:foregroundMark x1="50175" y1="80883" x2="55024" y2="79089"/>
                        <a14:foregroundMark x1="46171" y1="82364" x2="48774" y2="81401"/>
                        <a14:foregroundMark x1="39354" y1="84886" x2="43621" y2="83307"/>
                        <a14:foregroundMark x1="55024" y1="79089" x2="59809" y2="75362"/>
                        <a14:foregroundMark x1="31579" y1="86128" x2="31579" y2="86128"/>
                        <a14:foregroundMark x1="32416" y1="85300" x2="34809" y2="86128"/>
                        <a14:foregroundMark x1="35766" y1="84886" x2="35766" y2="84886"/>
                        <a14:foregroundMark x1="33493" y1="85300" x2="34569" y2="85714"/>
                        <a14:foregroundMark x1="37679" y1="97101" x2="37679" y2="97101"/>
                        <a14:foregroundMark x1="37799" y1="97101" x2="36962" y2="97101"/>
                        <a14:foregroundMark x1="38038" y1="97101" x2="41148" y2="97516"/>
                        <a14:foregroundMark x1="32297" y1="97308" x2="32297" y2="97308"/>
                        <a14:foregroundMark x1="31938" y1="96894" x2="31938" y2="96894"/>
                        <a14:foregroundMark x1="30861" y1="97516" x2="30861" y2="97516"/>
                        <a14:foregroundMark x1="30263" y1="97516" x2="38517" y2="96894"/>
                        <a14:foregroundMark x1="38517" y1="96894" x2="38756" y2="96894"/>
                        <a14:foregroundMark x1="42225" y1="97101" x2="43301" y2="97101"/>
                        <a14:foregroundMark x1="41627" y1="97308" x2="41627" y2="97308"/>
                        <a14:foregroundMark x1="34450" y1="80745" x2="34450" y2="80745"/>
                        <a14:foregroundMark x1="73086" y1="60663" x2="73086" y2="60663"/>
                        <a14:foregroundMark x1="74282" y1="60870" x2="74282" y2="60870"/>
                        <a14:foregroundMark x1="73325" y1="62112" x2="73325" y2="62112"/>
                        <a14:foregroundMark x1="73565" y1="61491" x2="73565" y2="61491"/>
                        <a14:foregroundMark x1="74043" y1="62112" x2="74043" y2="62112"/>
                        <a14:foregroundMark x1="75120" y1="61905" x2="75120" y2="61905"/>
                        <a14:foregroundMark x1="74761" y1="62112" x2="74761" y2="62112"/>
                        <a14:foregroundMark x1="74402" y1="60663" x2="74402" y2="60663"/>
                        <a14:foregroundMark x1="74163" y1="59213" x2="74163" y2="59213"/>
                        <a14:foregroundMark x1="74522" y1="59213" x2="74761" y2="59213"/>
                        <a14:foregroundMark x1="74641" y1="59627" x2="74641" y2="60455"/>
                        <a14:foregroundMark x1="74163" y1="59834" x2="74163" y2="60870"/>
                        <a14:foregroundMark x1="74641" y1="60663" x2="74641" y2="60663"/>
                        <a14:foregroundMark x1="74761" y1="60248" x2="74761" y2="60248"/>
                        <a14:foregroundMark x1="74761" y1="59834" x2="74761" y2="59834"/>
                        <a14:foregroundMark x1="74761" y1="60455" x2="74761" y2="60455"/>
                        <a14:foregroundMark x1="74641" y1="60663" x2="74641" y2="60663"/>
                        <a14:foregroundMark x1="72847" y1="61905" x2="72847" y2="61905"/>
                        <a14:foregroundMark x1="72727" y1="61698" x2="72727" y2="61698"/>
                        <a14:foregroundMark x1="73565" y1="61698" x2="73565" y2="61698"/>
                        <a14:foregroundMark x1="74641" y1="61491" x2="74641" y2="61491"/>
                        <a14:foregroundMark x1="74761" y1="61905" x2="74761" y2="61905"/>
                        <a14:foregroundMark x1="26914" y1="87578" x2="26914" y2="87578"/>
                        <a14:foregroundMark x1="27751" y1="86957" x2="27751" y2="86957"/>
                        <a14:foregroundMark x1="27392" y1="87164" x2="28230" y2="87164"/>
                        <a14:foregroundMark x1="26794" y1="90062" x2="26794" y2="90062"/>
                        <a14:foregroundMark x1="26196" y1="89648" x2="26196" y2="89648"/>
                        <a14:foregroundMark x1="25120" y1="90062" x2="25120" y2="90062"/>
                        <a14:foregroundMark x1="24761" y1="88820" x2="24761" y2="88820"/>
                        <a14:foregroundMark x1="24282" y1="88613" x2="24282" y2="88613"/>
                        <a14:foregroundMark x1="24522" y1="88613" x2="24522" y2="88613"/>
                        <a14:foregroundMark x1="24522" y1="87992" x2="24522" y2="87992"/>
                        <a14:foregroundMark x1="24522" y1="87785" x2="24522" y2="87785"/>
                        <a14:foregroundMark x1="24641" y1="87371" x2="24761" y2="89648"/>
                        <a14:foregroundMark x1="24641" y1="88613" x2="24761" y2="89648"/>
                        <a14:foregroundMark x1="25718" y1="89441" x2="25957" y2="89648"/>
                        <a14:foregroundMark x1="25478" y1="87371" x2="25000" y2="87371"/>
                        <a14:foregroundMark x1="26077" y1="87371" x2="26077" y2="87371"/>
                        <a14:foregroundMark x1="24522" y1="89234" x2="24522" y2="89234"/>
                        <a14:foregroundMark x1="24402" y1="87785" x2="24402" y2="87785"/>
                        <a14:foregroundMark x1="24641" y1="87578" x2="24641" y2="87578"/>
                        <a14:foregroundMark x1="25718" y1="87371" x2="26435" y2="87785"/>
                        <a14:foregroundMark x1="25837" y1="87578" x2="27632" y2="87578"/>
                        <a14:foregroundMark x1="24761" y1="87164" x2="28230" y2="87371"/>
                        <a14:foregroundMark x1="24522" y1="89441" x2="24522" y2="89855"/>
                        <a14:foregroundMark x1="24522" y1="89648" x2="25718" y2="90062"/>
                        <a14:foregroundMark x1="24880" y1="90062" x2="24880" y2="90062"/>
                        <a14:foregroundMark x1="25239" y1="90269" x2="25239" y2="90269"/>
                        <a14:foregroundMark x1="26316" y1="90269" x2="26316" y2="90269"/>
                        <a14:foregroundMark x1="26077" y1="90062" x2="26077" y2="90062"/>
                        <a14:foregroundMark x1="25718" y1="90269" x2="25718" y2="90269"/>
                        <a14:foregroundMark x1="25837" y1="90269" x2="25837" y2="90269"/>
                        <a14:foregroundMark x1="26196" y1="90269" x2="26196" y2="90269"/>
                        <a14:foregroundMark x1="25718" y1="90269" x2="25718" y2="90269"/>
                        <a14:foregroundMark x1="25478" y1="90269" x2="25478" y2="90269"/>
                        <a14:foregroundMark x1="24880" y1="90269" x2="24880" y2="90269"/>
                        <a14:foregroundMark x1="24522" y1="90062" x2="24522" y2="90062"/>
                        <a14:foregroundMark x1="24522" y1="90062" x2="24522" y2="90269"/>
                        <a14:foregroundMark x1="24522" y1="89855" x2="24522" y2="89855"/>
                        <a14:foregroundMark x1="24402" y1="89855" x2="24402" y2="89855"/>
                        <a14:foregroundMark x1="24522" y1="89441" x2="24522" y2="89441"/>
                        <a14:foregroundMark x1="24522" y1="89234" x2="24522" y2="89234"/>
                        <a14:foregroundMark x1="24522" y1="89855" x2="24522" y2="89855"/>
                        <a14:foregroundMark x1="27153" y1="90269" x2="27153" y2="90269"/>
                        <a14:foregroundMark x1="26914" y1="90269" x2="26914" y2="90269"/>
                        <a14:foregroundMark x1="27990" y1="90269" x2="27990" y2="90269"/>
                        <a14:foregroundMark x1="28110" y1="90269" x2="28110" y2="90269"/>
                        <a14:foregroundMark x1="28469" y1="90269" x2="28469" y2="90269"/>
                        <a14:foregroundMark x1="28469" y1="90269" x2="28469" y2="90269"/>
                        <a14:foregroundMark x1="28708" y1="89234" x2="28708" y2="89234"/>
                        <a14:foregroundMark x1="28589" y1="89027" x2="28589" y2="89027"/>
                        <a14:foregroundMark x1="28589" y1="88406" x2="28589" y2="88406"/>
                        <a14:foregroundMark x1="28589" y1="88199" x2="28589" y2="88199"/>
                        <a14:foregroundMark x1="28589" y1="87992" x2="28589" y2="87992"/>
                        <a14:foregroundMark x1="28469" y1="87578" x2="28469" y2="87578"/>
                        <a14:foregroundMark x1="28469" y1="87164" x2="28469" y2="87164"/>
                        <a14:foregroundMark x1="28469" y1="87164" x2="28469" y2="87164"/>
                        <a14:foregroundMark x1="27871" y1="86957" x2="27871" y2="86957"/>
                        <a14:foregroundMark x1="28110" y1="86957" x2="28349" y2="86957"/>
                        <a14:foregroundMark x1="27273" y1="87164" x2="27273" y2="87164"/>
                        <a14:foregroundMark x1="27273" y1="86957" x2="27392" y2="87164"/>
                        <a14:foregroundMark x1="24163" y1="87578" x2="24163" y2="87578"/>
                        <a14:foregroundMark x1="24641" y1="89441" x2="24641" y2="89441"/>
                        <a14:foregroundMark x1="24402" y1="89234" x2="24402" y2="89234"/>
                        <a14:foregroundMark x1="24522" y1="90062" x2="24522" y2="90062"/>
                        <a14:foregroundMark x1="24522" y1="87164" x2="24522" y2="87164"/>
                        <a14:foregroundMark x1="24880" y1="87164" x2="24880" y2="87164"/>
                        <a14:foregroundMark x1="25120" y1="86957" x2="25120" y2="86957"/>
                        <a14:foregroundMark x1="25478" y1="87164" x2="25478" y2="87164"/>
                        <a14:foregroundMark x1="25718" y1="87164" x2="25718" y2="87164"/>
                        <a14:foregroundMark x1="25598" y1="86957" x2="25598" y2="86957"/>
                        <a14:foregroundMark x1="25837" y1="86957" x2="25837" y2="86957"/>
                        <a14:foregroundMark x1="26196" y1="86957" x2="26196" y2="86957"/>
                        <a14:foregroundMark x1="24761" y1="86957" x2="24761" y2="86957"/>
                        <a14:foregroundMark x1="24641" y1="86957" x2="24641" y2="86957"/>
                        <a14:foregroundMark x1="24522" y1="87371" x2="24522" y2="87371"/>
                        <a14:foregroundMark x1="24282" y1="87371" x2="24282" y2="87371"/>
                        <a14:foregroundMark x1="24402" y1="87164" x2="24402" y2="87164"/>
                        <a14:backgroundMark x1="5861" y1="86335" x2="5861" y2="86335"/>
                        <a14:backgroundMark x1="17703" y1="80745" x2="17703" y2="80745"/>
                        <a14:backgroundMark x1="21292" y1="78054" x2="21292" y2="78054"/>
                        <a14:backgroundMark x1="26196" y1="77226" x2="26196" y2="77226"/>
                        <a14:backgroundMark x1="32177" y1="76190" x2="32177" y2="76190"/>
                        <a14:backgroundMark x1="36603" y1="77019" x2="36603" y2="77019"/>
                        <a14:backgroundMark x1="37679" y1="81159" x2="37679" y2="81159"/>
                        <a14:backgroundMark x1="50837" y1="77847" x2="50837" y2="77847"/>
                        <a14:backgroundMark x1="54665" y1="76398" x2="54665" y2="76398"/>
                        <a14:backgroundMark x1="13038" y1="78468" x2="13038" y2="78468"/>
                        <a14:backgroundMark x1="71053" y1="24224" x2="71053" y2="24224"/>
                        <a14:backgroundMark x1="44737" y1="80745" x2="44737" y2="80745"/>
                        <a14:backgroundMark x1="44258" y1="81366" x2="46770" y2="80538"/>
                        <a14:backgroundMark x1="49402" y1="79296" x2="50957" y2="78261"/>
                        <a14:backgroundMark x1="56699" y1="75776" x2="56699" y2="75776"/>
                        <a14:backgroundMark x1="57656" y1="74327" x2="57656" y2="74327"/>
                        <a14:backgroundMark x1="43062" y1="81988" x2="43062" y2="81988"/>
                        <a14:backgroundMark x1="39952" y1="83230" x2="39952" y2="83230"/>
                        <a14:backgroundMark x1="41746" y1="82609" x2="41746" y2="82609"/>
                        <a14:backgroundMark x1="28828" y1="86749" x2="29187" y2="87371"/>
                        <a14:backgroundMark x1="25239" y1="86128" x2="25239" y2="86128"/>
                      </a14:backgroundRemoval>
                    </a14:imgEffect>
                  </a14:imgLayer>
                </a14:imgProps>
              </a:ext>
            </a:extLst>
          </a:blip>
          <a:stretch>
            <a:fillRect/>
          </a:stretch>
        </p:blipFill>
        <p:spPr>
          <a:xfrm>
            <a:off x="6696209" y="1295739"/>
            <a:ext cx="5178077" cy="4653395"/>
          </a:xfrm>
          <a:prstGeom prst="rect">
            <a:avLst/>
          </a:prstGeom>
        </p:spPr>
      </p:pic>
    </p:spTree>
    <p:extLst>
      <p:ext uri="{BB962C8B-B14F-4D97-AF65-F5344CB8AC3E}">
        <p14:creationId xmlns:p14="http://schemas.microsoft.com/office/powerpoint/2010/main" val="3902178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66">
            <a:alpha val="65000"/>
          </a:srgbClr>
        </a:solidFill>
        <a:effectLst/>
      </p:bgPr>
    </p:bg>
    <p:spTree>
      <p:nvGrpSpPr>
        <p:cNvPr id="1" name=""/>
        <p:cNvGrpSpPr/>
        <p:nvPr/>
      </p:nvGrpSpPr>
      <p:grpSpPr>
        <a:xfrm>
          <a:off x="0" y="0"/>
          <a:ext cx="0" cy="0"/>
          <a:chOff x="0" y="0"/>
          <a:chExt cx="0" cy="0"/>
        </a:xfrm>
      </p:grpSpPr>
      <p:pic>
        <p:nvPicPr>
          <p:cNvPr id="12" name="図 11"/>
          <p:cNvPicPr/>
          <p:nvPr/>
        </p:nvPicPr>
        <p:blipFill>
          <a:blip r:embed="rId2" cstate="print">
            <a:extLst>
              <a:ext uri="{BEBA8EAE-BF5A-486C-A8C5-ECC9F3942E4B}">
                <a14:imgProps xmlns:a14="http://schemas.microsoft.com/office/drawing/2010/main">
                  <a14:imgLayer r:embed="rId3">
                    <a14:imgEffect>
                      <a14:backgroundRemoval t="2730" b="99752" l="0" r="99057">
                        <a14:foregroundMark x1="0" y1="65012" x2="99057" y2="66253"/>
                        <a14:foregroundMark x1="5660" y1="69727" x2="8805" y2="89578"/>
                        <a14:foregroundMark x1="6604" y1="93548" x2="58491" y2="94045"/>
                        <a14:foregroundMark x1="58491" y1="94045" x2="88050" y2="93797"/>
                        <a14:foregroundMark x1="93082" y1="96278" x2="3774" y2="99752"/>
                        <a14:foregroundMark x1="62264" y1="55583" x2="65094" y2="59553"/>
                        <a14:foregroundMark x1="55660" y1="9677" x2="61321" y2="6948"/>
                        <a14:foregroundMark x1="60063" y1="2730" x2="60063" y2="2730"/>
                        <a14:foregroundMark x1="80189" y1="71960" x2="88365" y2="87345"/>
                        <a14:foregroundMark x1="94025" y1="72705" x2="42453" y2="89578"/>
                        <a14:foregroundMark x1="37107" y1="61787" x2="35535" y2="91315"/>
                        <a14:foregroundMark x1="39308" y1="67742" x2="54717" y2="92308"/>
                        <a14:foregroundMark x1="46855" y1="99007" x2="57233" y2="99007"/>
                        <a14:foregroundMark x1="97484" y1="65012" x2="97484" y2="65012"/>
                        <a14:foregroundMark x1="98742" y1="64268" x2="98742" y2="64268"/>
                        <a14:foregroundMark x1="1572" y1="63772" x2="1572" y2="63772"/>
                        <a14:foregroundMark x1="60377" y1="52605" x2="59748" y2="57816"/>
                        <a14:foregroundMark x1="66352" y1="53350" x2="68868" y2="59801"/>
                      </a14:backgroundRemoval>
                    </a14:imgEffect>
                  </a14:imgLayer>
                </a14:imgProps>
              </a:ext>
              <a:ext uri="{28A0092B-C50C-407E-A947-70E740481C1C}">
                <a14:useLocalDpi xmlns:a14="http://schemas.microsoft.com/office/drawing/2010/main" val="0"/>
              </a:ext>
            </a:extLst>
          </a:blip>
          <a:srcRect/>
          <a:stretch>
            <a:fillRect/>
          </a:stretch>
        </p:blipFill>
        <p:spPr bwMode="auto">
          <a:xfrm>
            <a:off x="2456667" y="3760642"/>
            <a:ext cx="935072" cy="1039996"/>
          </a:xfrm>
          <a:prstGeom prst="rect">
            <a:avLst/>
          </a:prstGeom>
          <a:noFill/>
          <a:ln>
            <a:noFill/>
          </a:ln>
        </p:spPr>
      </p:pic>
      <p:cxnSp>
        <p:nvCxnSpPr>
          <p:cNvPr id="15" name="直線矢印コネクタ 14"/>
          <p:cNvCxnSpPr/>
          <p:nvPr/>
        </p:nvCxnSpPr>
        <p:spPr>
          <a:xfrm flipH="1" flipV="1">
            <a:off x="2819030" y="3105229"/>
            <a:ext cx="2087837" cy="2561724"/>
          </a:xfrm>
          <a:prstGeom prst="straightConnector1">
            <a:avLst/>
          </a:prstGeom>
          <a:ln w="28575">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2833529" y="2025736"/>
            <a:ext cx="7469151" cy="4813"/>
          </a:xfrm>
          <a:prstGeom prst="straightConnector1">
            <a:avLst/>
          </a:prstGeom>
          <a:ln w="285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2936266" y="2905197"/>
            <a:ext cx="7536120" cy="15728"/>
          </a:xfrm>
          <a:prstGeom prst="straightConnector1">
            <a:avLst/>
          </a:prstGeom>
          <a:ln w="28575">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cxnSpLocks/>
          </p:cNvCxnSpPr>
          <p:nvPr/>
        </p:nvCxnSpPr>
        <p:spPr>
          <a:xfrm flipH="1">
            <a:off x="6547368" y="3789251"/>
            <a:ext cx="3587140" cy="1900837"/>
          </a:xfrm>
          <a:prstGeom prst="straightConnector1">
            <a:avLst/>
          </a:prstGeom>
          <a:ln w="285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円形吹き出し 30"/>
          <p:cNvSpPr/>
          <p:nvPr/>
        </p:nvSpPr>
        <p:spPr>
          <a:xfrm>
            <a:off x="558046" y="3961503"/>
            <a:ext cx="1613918" cy="854199"/>
          </a:xfrm>
          <a:prstGeom prst="wedgeEllipseCallout">
            <a:avLst>
              <a:gd name="adj1" fmla="val 62398"/>
              <a:gd name="adj2" fmla="val 2194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選挙で代表を選ぶ</a:t>
            </a:r>
            <a:endParaRPr lang="en-US" altLang="ja-JP" sz="1400" dirty="0">
              <a:solidFill>
                <a:prstClr val="black"/>
              </a:solidFill>
            </a:endParaRPr>
          </a:p>
          <a:p>
            <a:pPr algn="ctr"/>
            <a:r>
              <a:rPr lang="ja-JP" altLang="en-US" sz="1400" dirty="0">
                <a:solidFill>
                  <a:prstClr val="black"/>
                </a:solidFill>
              </a:rPr>
              <a:t>（国会議員）</a:t>
            </a:r>
            <a:endParaRPr lang="en-US" altLang="ja-JP" sz="1400" dirty="0">
              <a:solidFill>
                <a:prstClr val="black"/>
              </a:solidFill>
            </a:endParaRPr>
          </a:p>
        </p:txBody>
      </p:sp>
      <p:sp>
        <p:nvSpPr>
          <p:cNvPr id="37" name="円形吹き出し 36"/>
          <p:cNvSpPr/>
          <p:nvPr/>
        </p:nvSpPr>
        <p:spPr>
          <a:xfrm>
            <a:off x="7455027" y="1919231"/>
            <a:ext cx="1182302" cy="706566"/>
          </a:xfrm>
          <a:prstGeom prst="wedgeEllipseCallout">
            <a:avLst>
              <a:gd name="adj1" fmla="val 46460"/>
              <a:gd name="adj2" fmla="val 431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rPr>
              <a:t>予算案の提出</a:t>
            </a:r>
            <a:endParaRPr lang="en-US" altLang="ja-JP" sz="1600" dirty="0">
              <a:solidFill>
                <a:prstClr val="black"/>
              </a:solidFill>
            </a:endParaRPr>
          </a:p>
        </p:txBody>
      </p:sp>
      <p:sp>
        <p:nvSpPr>
          <p:cNvPr id="40" name="円形吹き出し 39"/>
          <p:cNvSpPr/>
          <p:nvPr/>
        </p:nvSpPr>
        <p:spPr>
          <a:xfrm>
            <a:off x="10060019" y="4194786"/>
            <a:ext cx="938726" cy="514876"/>
          </a:xfrm>
          <a:prstGeom prst="wedgeEllipseCallout">
            <a:avLst>
              <a:gd name="adj1" fmla="val -43838"/>
              <a:gd name="adj2" fmla="val -600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税金</a:t>
            </a:r>
            <a:endParaRPr lang="en-US" altLang="ja-JP" sz="1400" dirty="0">
              <a:solidFill>
                <a:prstClr val="black"/>
              </a:solidFill>
            </a:endParaRPr>
          </a:p>
        </p:txBody>
      </p:sp>
      <p:sp>
        <p:nvSpPr>
          <p:cNvPr id="41" name="円形吹き出し 40"/>
          <p:cNvSpPr/>
          <p:nvPr/>
        </p:nvSpPr>
        <p:spPr>
          <a:xfrm>
            <a:off x="9320275" y="4607698"/>
            <a:ext cx="938726" cy="514876"/>
          </a:xfrm>
          <a:prstGeom prst="wedgeEllipseCallout">
            <a:avLst>
              <a:gd name="adj1" fmla="val -32914"/>
              <a:gd name="adj2" fmla="val -690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意見</a:t>
            </a:r>
            <a:endParaRPr lang="en-US" altLang="ja-JP" sz="1400" dirty="0">
              <a:solidFill>
                <a:prstClr val="black"/>
              </a:solidFill>
            </a:endParaRPr>
          </a:p>
        </p:txBody>
      </p:sp>
      <p:cxnSp>
        <p:nvCxnSpPr>
          <p:cNvPr id="25" name="直線矢印コネクタ 24"/>
          <p:cNvCxnSpPr>
            <a:cxnSpLocks/>
          </p:cNvCxnSpPr>
          <p:nvPr/>
        </p:nvCxnSpPr>
        <p:spPr>
          <a:xfrm flipV="1">
            <a:off x="6623078" y="3910196"/>
            <a:ext cx="3679602" cy="1994982"/>
          </a:xfrm>
          <a:prstGeom prst="straightConnector1">
            <a:avLst/>
          </a:prstGeom>
          <a:ln w="28575">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角丸四角形 56"/>
          <p:cNvSpPr/>
          <p:nvPr/>
        </p:nvSpPr>
        <p:spPr>
          <a:xfrm>
            <a:off x="4676095" y="3115832"/>
            <a:ext cx="3589915" cy="422795"/>
          </a:xfrm>
          <a:prstGeom prst="roundRect">
            <a:avLst/>
          </a:prstGeom>
          <a:solidFill>
            <a:schemeClr val="bg1"/>
          </a:solid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lumMod val="50000"/>
                    <a:lumOff val="50000"/>
                  </a:prstClr>
                </a:solidFill>
                <a:latin typeface="BIZ UDPゴシック" panose="020B0400000000000000" pitchFamily="50" charset="-128"/>
                <a:ea typeface="BIZ UDPゴシック" panose="020B0400000000000000" pitchFamily="50" charset="-128"/>
              </a:rPr>
              <a:t>暮らしを豊かにするための活動</a:t>
            </a:r>
          </a:p>
        </p:txBody>
      </p:sp>
      <p:pic>
        <p:nvPicPr>
          <p:cNvPr id="32" name="図 3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640" y="1667971"/>
            <a:ext cx="1546715" cy="1084048"/>
          </a:xfrm>
          <a:prstGeom prst="rect">
            <a:avLst/>
          </a:prstGeom>
          <a:noFill/>
          <a:ln>
            <a:noFill/>
          </a:ln>
        </p:spPr>
      </p:pic>
      <p:pic>
        <p:nvPicPr>
          <p:cNvPr id="33" name="図 32"/>
          <p:cNvPicPr/>
          <p:nvPr/>
        </p:nvPicPr>
        <p:blipFill>
          <a:blip r:embed="rId5">
            <a:clrChange>
              <a:clrFrom>
                <a:srgbClr val="FFFFFF"/>
              </a:clrFrom>
              <a:clrTo>
                <a:srgbClr val="FFFFFF">
                  <a:alpha val="0"/>
                </a:srgbClr>
              </a:clrTo>
            </a:clrChange>
          </a:blip>
          <a:stretch>
            <a:fillRect/>
          </a:stretch>
        </p:blipFill>
        <p:spPr>
          <a:xfrm>
            <a:off x="10696821" y="1784702"/>
            <a:ext cx="914400" cy="999826"/>
          </a:xfrm>
          <a:prstGeom prst="rect">
            <a:avLst/>
          </a:prstGeom>
        </p:spPr>
      </p:pic>
      <p:sp>
        <p:nvSpPr>
          <p:cNvPr id="34" name="角丸四角形 33"/>
          <p:cNvSpPr/>
          <p:nvPr/>
        </p:nvSpPr>
        <p:spPr>
          <a:xfrm>
            <a:off x="907734" y="5518867"/>
            <a:ext cx="3244152" cy="1335623"/>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　県や市町村でも、国と同じように住民（県民や市町村民）の代表者が議会（県議会・市町村議会）で予算を決めています。</a:t>
            </a:r>
          </a:p>
        </p:txBody>
      </p:sp>
      <p:sp>
        <p:nvSpPr>
          <p:cNvPr id="29" name="角丸四角形 28"/>
          <p:cNvSpPr/>
          <p:nvPr/>
        </p:nvSpPr>
        <p:spPr>
          <a:xfrm>
            <a:off x="921792" y="4857959"/>
            <a:ext cx="2348043" cy="74722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n>
                  <a:solidFill>
                    <a:srgbClr val="FFCC99"/>
                  </a:solidFill>
                </a:ln>
              </a:rPr>
              <a:t>地方（県や市町村）</a:t>
            </a:r>
            <a:endParaRPr kumimoji="1" lang="en-US" altLang="ja-JP" b="1" dirty="0">
              <a:ln>
                <a:solidFill>
                  <a:srgbClr val="FFCC99"/>
                </a:solidFill>
              </a:ln>
            </a:endParaRPr>
          </a:p>
          <a:p>
            <a:pPr algn="ctr"/>
            <a:r>
              <a:rPr lang="ja-JP" altLang="en-US" b="1" dirty="0">
                <a:ln>
                  <a:solidFill>
                    <a:srgbClr val="FFCC99"/>
                  </a:solidFill>
                </a:ln>
              </a:rPr>
              <a:t>の予算の決め方</a:t>
            </a:r>
            <a:endParaRPr kumimoji="1" lang="ja-JP" altLang="en-US" b="1" dirty="0">
              <a:ln>
                <a:solidFill>
                  <a:srgbClr val="FFCC99"/>
                </a:solidFill>
              </a:ln>
            </a:endParaRPr>
          </a:p>
        </p:txBody>
      </p:sp>
      <p:sp>
        <p:nvSpPr>
          <p:cNvPr id="30" name="テキスト ボックス 29"/>
          <p:cNvSpPr txBox="1"/>
          <p:nvPr/>
        </p:nvSpPr>
        <p:spPr>
          <a:xfrm>
            <a:off x="11713234" y="6455391"/>
            <a:ext cx="415498" cy="369332"/>
          </a:xfrm>
          <a:prstGeom prst="rect">
            <a:avLst/>
          </a:prstGeom>
          <a:noFill/>
        </p:spPr>
        <p:txBody>
          <a:bodyPr wrap="none" rtlCol="0">
            <a:spAutoFit/>
          </a:bodyPr>
          <a:lstStyle/>
          <a:p>
            <a:r>
              <a:rPr lang="en-US" altLang="ja-JP" dirty="0">
                <a:latin typeface="+mj-ea"/>
                <a:ea typeface="+mj-ea"/>
              </a:rPr>
              <a:t>14</a:t>
            </a:r>
            <a:endParaRPr kumimoji="1" lang="ja-JP" altLang="en-US" dirty="0">
              <a:latin typeface="+mj-ea"/>
              <a:ea typeface="+mj-ea"/>
            </a:endParaRPr>
          </a:p>
        </p:txBody>
      </p:sp>
      <p:sp>
        <p:nvSpPr>
          <p:cNvPr id="3" name="角丸四角形 2"/>
          <p:cNvSpPr/>
          <p:nvPr/>
        </p:nvSpPr>
        <p:spPr>
          <a:xfrm>
            <a:off x="1393836" y="2784528"/>
            <a:ext cx="914400" cy="373252"/>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国会</a:t>
            </a:r>
          </a:p>
        </p:txBody>
      </p:sp>
      <p:sp>
        <p:nvSpPr>
          <p:cNvPr id="35" name="角丸四角形 34"/>
          <p:cNvSpPr/>
          <p:nvPr/>
        </p:nvSpPr>
        <p:spPr>
          <a:xfrm>
            <a:off x="10734229" y="2760388"/>
            <a:ext cx="914400" cy="357085"/>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内閣</a:t>
            </a:r>
            <a:endParaRPr kumimoji="1" lang="ja-JP" altLang="en-US" sz="1600" dirty="0"/>
          </a:p>
        </p:txBody>
      </p:sp>
      <p:pic>
        <p:nvPicPr>
          <p:cNvPr id="9" name="図 8"/>
          <p:cNvPicPr>
            <a:picLocks noChangeAspect="1"/>
          </p:cNvPicPr>
          <p:nvPr/>
        </p:nvPicPr>
        <p:blipFill>
          <a:blip r:embed="rId6">
            <a:extLst>
              <a:ext uri="{BEBA8EAE-BF5A-486C-A8C5-ECC9F3942E4B}">
                <a14:imgProps xmlns:a14="http://schemas.microsoft.com/office/drawing/2010/main">
                  <a14:imgLayer r:embed="rId7">
                    <a14:imgEffect>
                      <a14:backgroundRemoval t="1266" b="95841" l="8078" r="95961">
                        <a14:foregroundMark x1="49111" y1="6510" x2="55250" y2="28752"/>
                        <a14:foregroundMark x1="90468" y1="7233" x2="85299" y2="76854"/>
                        <a14:foregroundMark x1="87076" y1="30018" x2="87884" y2="41772"/>
                        <a14:foregroundMark x1="93538" y1="9946" x2="93538" y2="9946"/>
                        <a14:foregroundMark x1="83199" y1="1266" x2="83199" y2="1266"/>
                        <a14:foregroundMark x1="90953" y1="33454" x2="94669" y2="41230"/>
                        <a14:foregroundMark x1="95477" y1="58770" x2="95477" y2="58770"/>
                        <a14:foregroundMark x1="95477" y1="61664" x2="94669" y2="56420"/>
                        <a14:foregroundMark x1="84006" y1="9584" x2="84976" y2="27848"/>
                        <a14:foregroundMark x1="86753" y1="24412" x2="87399" y2="33816"/>
                        <a14:foregroundMark x1="83199" y1="46293" x2="81583" y2="52260"/>
                        <a14:foregroundMark x1="74475" y1="31465" x2="73667" y2="50995"/>
                        <a14:foregroundMark x1="62682" y1="34901" x2="70436" y2="44665"/>
                        <a14:foregroundMark x1="54443" y1="11754" x2="54927" y2="23327"/>
                        <a14:foregroundMark x1="47496" y1="20253" x2="52342" y2="28571"/>
                        <a14:foregroundMark x1="51535" y1="30741" x2="51535" y2="30741"/>
                        <a14:foregroundMark x1="65105" y1="64557" x2="60258" y2="74322"/>
                        <a14:foregroundMark x1="59128" y1="67450" x2="59451" y2="79024"/>
                        <a14:foregroundMark x1="41357" y1="58228" x2="41842" y2="60398"/>
                        <a14:foregroundMark x1="79968" y1="91863" x2="88045" y2="91863"/>
                        <a14:foregroundMark x1="72859" y1="91139" x2="74152" y2="92586"/>
                        <a14:foregroundMark x1="67690" y1="91682" x2="67851" y2="95841"/>
                        <a14:foregroundMark x1="86753" y1="35081" x2="86753" y2="35081"/>
                        <a14:foregroundMark x1="85137" y1="33635" x2="85137" y2="33635"/>
                        <a14:foregroundMark x1="61228" y1="77939" x2="61228" y2="77939"/>
                        <a14:foregroundMark x1="60905" y1="64557" x2="60905" y2="64557"/>
                        <a14:foregroundMark x1="36672" y1="62568" x2="36672" y2="62568"/>
                        <a14:foregroundMark x1="38126" y1="65280" x2="38126" y2="65280"/>
                        <a14:foregroundMark x1="35703" y1="66004" x2="44750" y2="66546"/>
                        <a14:foregroundMark x1="24071" y1="64376" x2="26333" y2="64376"/>
                        <a14:foregroundMark x1="34572" y1="64376" x2="34572" y2="64376"/>
                        <a14:foregroundMark x1="27464" y1="64557" x2="28433" y2="77215"/>
                        <a14:foregroundMark x1="28271" y1="62387" x2="28271" y2="78481"/>
                        <a14:foregroundMark x1="30048" y1="67993" x2="29402" y2="82640"/>
                        <a14:foregroundMark x1="20517" y1="64376" x2="17286" y2="66004"/>
                        <a14:foregroundMark x1="17124" y1="68174" x2="17286" y2="77396"/>
                        <a14:foregroundMark x1="28433" y1="67450" x2="27787" y2="74684"/>
                        <a14:foregroundMark x1="21486" y1="44123" x2="25040" y2="60940"/>
                        <a14:foregroundMark x1="26171" y1="45027" x2="29241" y2="58590"/>
                        <a14:foregroundMark x1="27464" y1="45389" x2="27464" y2="45389"/>
                        <a14:foregroundMark x1="30856" y1="53165" x2="30533" y2="60940"/>
                        <a14:foregroundMark x1="29402" y1="50452" x2="29402" y2="50452"/>
                        <a14:foregroundMark x1="30372" y1="45931" x2="30372" y2="45931"/>
                        <a14:foregroundMark x1="23586" y1="41591" x2="23586" y2="41591"/>
                        <a14:foregroundMark x1="23425" y1="38156" x2="25687" y2="42315"/>
                        <a14:foregroundMark x1="21971" y1="38336" x2="17286" y2="45570"/>
                        <a14:foregroundMark x1="16801" y1="47197" x2="14863" y2="61483"/>
                        <a14:foregroundMark x1="14055" y1="63110" x2="15509" y2="78119"/>
                        <a14:foregroundMark x1="14701" y1="78119" x2="14701" y2="78119"/>
                        <a14:foregroundMark x1="8078" y1="80651" x2="8078" y2="80651"/>
                        <a14:foregroundMark x1="95961" y1="12477" x2="95961" y2="12477"/>
                        <a14:foregroundMark x1="79160" y1="29476" x2="79160" y2="29476"/>
                      </a14:backgroundRemoval>
                    </a14:imgEffect>
                  </a14:imgLayer>
                </a14:imgProps>
              </a:ext>
            </a:extLst>
          </a:blip>
          <a:stretch>
            <a:fillRect/>
          </a:stretch>
        </p:blipFill>
        <p:spPr>
          <a:xfrm>
            <a:off x="5056257" y="4924785"/>
            <a:ext cx="1453256" cy="1298305"/>
          </a:xfrm>
          <a:prstGeom prst="rect">
            <a:avLst/>
          </a:prstGeom>
        </p:spPr>
      </p:pic>
      <p:sp>
        <p:nvSpPr>
          <p:cNvPr id="38" name="角丸四角形 37"/>
          <p:cNvSpPr/>
          <p:nvPr/>
        </p:nvSpPr>
        <p:spPr>
          <a:xfrm>
            <a:off x="5092251" y="6242395"/>
            <a:ext cx="914400" cy="427227"/>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国民</a:t>
            </a:r>
            <a:endParaRPr kumimoji="1" lang="ja-JP" altLang="en-US" sz="1600" dirty="0"/>
          </a:p>
        </p:txBody>
      </p:sp>
      <p:grpSp>
        <p:nvGrpSpPr>
          <p:cNvPr id="17" name="グループ化 16"/>
          <p:cNvGrpSpPr/>
          <p:nvPr/>
        </p:nvGrpSpPr>
        <p:grpSpPr>
          <a:xfrm>
            <a:off x="272233" y="672892"/>
            <a:ext cx="11569773" cy="1048320"/>
            <a:chOff x="272233" y="672892"/>
            <a:chExt cx="11569773" cy="1048320"/>
          </a:xfrm>
        </p:grpSpPr>
        <p:sp>
          <p:nvSpPr>
            <p:cNvPr id="2" name="テキスト ボックス 1"/>
            <p:cNvSpPr txBox="1"/>
            <p:nvPr/>
          </p:nvSpPr>
          <p:spPr>
            <a:xfrm>
              <a:off x="272233" y="693367"/>
              <a:ext cx="11569773" cy="1027845"/>
            </a:xfrm>
            <a:prstGeom prst="rect">
              <a:avLst/>
            </a:prstGeom>
            <a:solidFill>
              <a:schemeClr val="bg1"/>
            </a:solidFill>
            <a:ln>
              <a:solidFill>
                <a:srgbClr val="33CC33"/>
              </a:solidFill>
            </a:ln>
          </p:spPr>
          <p:txBody>
            <a:bodyPr wrap="square" rtlCol="0">
              <a:spAutoFit/>
            </a:bodyPr>
            <a:lstStyle/>
            <a:p>
              <a:pPr>
                <a:lnSpc>
                  <a:spcPts val="2500"/>
                </a:lnSpc>
              </a:pPr>
              <a:r>
                <a:rPr lang="ja-JP" altLang="en-US" sz="1400" dirty="0">
                  <a:solidFill>
                    <a:prstClr val="black"/>
                  </a:solidFill>
                  <a:latin typeface="メイリオ" panose="020B0604030504040204" pitchFamily="50" charset="-128"/>
                  <a:ea typeface="メイリオ" panose="020B0604030504040204" pitchFamily="50" charset="-128"/>
                </a:rPr>
                <a:t>　国は、国民のくらしを豊かにするために、国の収入となるお金を税金として集め、どう使うかを話合いで決めています。まず、</a:t>
              </a:r>
              <a:r>
                <a:rPr lang="ja-JP" altLang="en-US" sz="1400" b="1" dirty="0">
                  <a:solidFill>
                    <a:prstClr val="black"/>
                  </a:solidFill>
                  <a:latin typeface="メイリオ" panose="020B0604030504040204" pitchFamily="50" charset="-128"/>
                  <a:ea typeface="メイリオ" panose="020B0604030504040204" pitchFamily="50" charset="-128"/>
                </a:rPr>
                <a:t>内閣</a:t>
              </a:r>
              <a:r>
                <a:rPr lang="ja-JP" altLang="en-US" sz="1400" dirty="0">
                  <a:solidFill>
                    <a:prstClr val="black"/>
                  </a:solidFill>
                  <a:latin typeface="メイリオ" panose="020B0604030504040204" pitchFamily="50" charset="-128"/>
                  <a:ea typeface="メイリオ" panose="020B0604030504040204" pitchFamily="50" charset="-128"/>
                </a:rPr>
                <a:t>が１年間に入るお金と、使うお金の額を計算し、予算案を作ります。そして、その予算案について、国民の代表者として選挙で選ばれた議員が</a:t>
              </a:r>
              <a:r>
                <a:rPr lang="ja-JP" altLang="en-US" sz="1400" b="1" dirty="0">
                  <a:solidFill>
                    <a:prstClr val="black"/>
                  </a:solidFill>
                  <a:latin typeface="メイリオ" panose="020B0604030504040204" pitchFamily="50" charset="-128"/>
                  <a:ea typeface="メイリオ" panose="020B0604030504040204" pitchFamily="50" charset="-128"/>
                </a:rPr>
                <a:t>国会</a:t>
              </a:r>
              <a:r>
                <a:rPr lang="ja-JP" altLang="en-US" sz="1400" dirty="0">
                  <a:solidFill>
                    <a:prstClr val="black"/>
                  </a:solidFill>
                  <a:latin typeface="メイリオ" panose="020B0604030504040204" pitchFamily="50" charset="-128"/>
                  <a:ea typeface="メイリオ" panose="020B0604030504040204" pitchFamily="50" charset="-128"/>
                </a:rPr>
                <a:t>で話し合い、議決（決定）されます。</a:t>
              </a:r>
            </a:p>
          </p:txBody>
        </p:sp>
        <p:sp>
          <p:nvSpPr>
            <p:cNvPr id="39" name="テキスト ボックス 38"/>
            <p:cNvSpPr txBox="1"/>
            <p:nvPr/>
          </p:nvSpPr>
          <p:spPr>
            <a:xfrm>
              <a:off x="4119420" y="672892"/>
              <a:ext cx="604653" cy="184666"/>
            </a:xfrm>
            <a:prstGeom prst="rect">
              <a:avLst/>
            </a:prstGeom>
            <a:noFill/>
          </p:spPr>
          <p:txBody>
            <a:bodyPr wrap="none" rtlCol="0">
              <a:spAutoFit/>
            </a:bodyPr>
            <a:lstStyle/>
            <a:p>
              <a:r>
                <a:rPr kumimoji="1" lang="ja-JP" altLang="en-US" sz="600" dirty="0">
                  <a:latin typeface="BIZ UDPゴシック" panose="020B0400000000000000" pitchFamily="50" charset="-128"/>
                  <a:ea typeface="BIZ UDPゴシック" panose="020B0400000000000000" pitchFamily="50" charset="-128"/>
                </a:rPr>
                <a:t>しゅうにゅう</a:t>
              </a:r>
            </a:p>
          </p:txBody>
        </p:sp>
        <p:sp>
          <p:nvSpPr>
            <p:cNvPr id="42" name="テキスト ボックス 41"/>
            <p:cNvSpPr txBox="1"/>
            <p:nvPr/>
          </p:nvSpPr>
          <p:spPr>
            <a:xfrm>
              <a:off x="10638266" y="672892"/>
              <a:ext cx="479618" cy="184666"/>
            </a:xfrm>
            <a:prstGeom prst="rect">
              <a:avLst/>
            </a:prstGeom>
            <a:noFill/>
          </p:spPr>
          <p:txBody>
            <a:bodyPr wrap="none" rtlCol="0">
              <a:spAutoFit/>
            </a:bodyPr>
            <a:lstStyle/>
            <a:p>
              <a:r>
                <a:rPr lang="ja-JP" altLang="en-US" sz="600" dirty="0">
                  <a:latin typeface="BIZ UDPゴシック" panose="020B0400000000000000" pitchFamily="50" charset="-128"/>
                  <a:ea typeface="BIZ UDPゴシック" panose="020B0400000000000000" pitchFamily="50" charset="-128"/>
                </a:rPr>
                <a:t>ないかく</a:t>
              </a:r>
              <a:endParaRPr kumimoji="1" lang="ja-JP" altLang="en-US" sz="600" dirty="0">
                <a:latin typeface="BIZ UDPゴシック" panose="020B0400000000000000" pitchFamily="50" charset="-128"/>
                <a:ea typeface="BIZ UDPゴシック" panose="020B0400000000000000" pitchFamily="50" charset="-128"/>
              </a:endParaRPr>
            </a:p>
          </p:txBody>
        </p:sp>
        <p:sp>
          <p:nvSpPr>
            <p:cNvPr id="43" name="テキスト ボックス 42"/>
            <p:cNvSpPr txBox="1"/>
            <p:nvPr/>
          </p:nvSpPr>
          <p:spPr>
            <a:xfrm>
              <a:off x="10963746" y="971600"/>
              <a:ext cx="476412" cy="184666"/>
            </a:xfrm>
            <a:prstGeom prst="rect">
              <a:avLst/>
            </a:prstGeom>
            <a:noFill/>
          </p:spPr>
          <p:txBody>
            <a:bodyPr wrap="none" rtlCol="0">
              <a:spAutoFit/>
            </a:bodyPr>
            <a:lstStyle/>
            <a:p>
              <a:r>
                <a:rPr lang="ja-JP" altLang="en-US" sz="600" dirty="0">
                  <a:latin typeface="BIZ UDPゴシック" panose="020B0400000000000000" pitchFamily="50" charset="-128"/>
                  <a:ea typeface="BIZ UDPゴシック" panose="020B0400000000000000" pitchFamily="50" charset="-128"/>
                </a:rPr>
                <a:t>こっかい</a:t>
              </a:r>
              <a:endParaRPr kumimoji="1" lang="ja-JP" altLang="en-US" sz="600" dirty="0">
                <a:latin typeface="BIZ UDPゴシック" panose="020B0400000000000000" pitchFamily="50" charset="-128"/>
                <a:ea typeface="BIZ UDPゴシック" panose="020B0400000000000000" pitchFamily="50" charset="-128"/>
              </a:endParaRPr>
            </a:p>
          </p:txBody>
        </p:sp>
      </p:grpSp>
      <p:grpSp>
        <p:nvGrpSpPr>
          <p:cNvPr id="44" name="グループ化 43"/>
          <p:cNvGrpSpPr/>
          <p:nvPr/>
        </p:nvGrpSpPr>
        <p:grpSpPr>
          <a:xfrm>
            <a:off x="2255280" y="29201"/>
            <a:ext cx="7603676" cy="656570"/>
            <a:chOff x="1585459" y="220298"/>
            <a:chExt cx="8386905" cy="846144"/>
          </a:xfrm>
        </p:grpSpPr>
        <p:sp>
          <p:nvSpPr>
            <p:cNvPr id="48" name="角丸四角形 47"/>
            <p:cNvSpPr/>
            <p:nvPr/>
          </p:nvSpPr>
          <p:spPr>
            <a:xfrm>
              <a:off x="1585459" y="462852"/>
              <a:ext cx="8386905" cy="45596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正方形/長方形 48"/>
            <p:cNvSpPr/>
            <p:nvPr/>
          </p:nvSpPr>
          <p:spPr>
            <a:xfrm>
              <a:off x="1914427" y="220298"/>
              <a:ext cx="7997380" cy="8461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200" b="1" dirty="0">
                  <a:ln w="28575">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税金の使い方はだれが決めているの？</a:t>
              </a:r>
              <a:endParaRPr kumimoji="1" lang="ja-JP" altLang="en-US" sz="3200" dirty="0">
                <a:ln w="28575">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sp>
        <p:nvSpPr>
          <p:cNvPr id="45" name="円形吹き出し 40">
            <a:extLst>
              <a:ext uri="{FF2B5EF4-FFF2-40B4-BE49-F238E27FC236}">
                <a16:creationId xmlns:a16="http://schemas.microsoft.com/office/drawing/2014/main" id="{368018BE-1EBC-43A3-B2BF-BFFB088EABD7}"/>
              </a:ext>
            </a:extLst>
          </p:cNvPr>
          <p:cNvSpPr/>
          <p:nvPr/>
        </p:nvSpPr>
        <p:spPr>
          <a:xfrm>
            <a:off x="6550545" y="4513023"/>
            <a:ext cx="1060821" cy="643789"/>
          </a:xfrm>
          <a:prstGeom prst="wedgeEllipseCallout">
            <a:avLst>
              <a:gd name="adj1" fmla="val 55414"/>
              <a:gd name="adj2" fmla="val 320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black"/>
                </a:solidFill>
              </a:rPr>
              <a:t>公共</a:t>
            </a:r>
            <a:endParaRPr lang="en-US" altLang="ja-JP" sz="1100" dirty="0">
              <a:solidFill>
                <a:prstClr val="black"/>
              </a:solidFill>
            </a:endParaRPr>
          </a:p>
          <a:p>
            <a:pPr algn="ctr"/>
            <a:r>
              <a:rPr lang="ja-JP" altLang="en-US" sz="1100" dirty="0">
                <a:solidFill>
                  <a:prstClr val="black"/>
                </a:solidFill>
              </a:rPr>
              <a:t>サービス</a:t>
            </a:r>
            <a:endParaRPr lang="en-US" altLang="ja-JP" sz="1100" dirty="0">
              <a:solidFill>
                <a:prstClr val="black"/>
              </a:solidFill>
            </a:endParaRPr>
          </a:p>
        </p:txBody>
      </p:sp>
      <p:sp>
        <p:nvSpPr>
          <p:cNvPr id="4" name="テキスト ボックス 3">
            <a:extLst>
              <a:ext uri="{FF2B5EF4-FFF2-40B4-BE49-F238E27FC236}">
                <a16:creationId xmlns:a16="http://schemas.microsoft.com/office/drawing/2014/main" id="{2238E4B7-C62C-4F43-B9E7-B390A526C93B}"/>
              </a:ext>
            </a:extLst>
          </p:cNvPr>
          <p:cNvSpPr txBox="1"/>
          <p:nvPr/>
        </p:nvSpPr>
        <p:spPr>
          <a:xfrm>
            <a:off x="858417" y="3133105"/>
            <a:ext cx="2190181" cy="830997"/>
          </a:xfrm>
          <a:prstGeom prst="rect">
            <a:avLst/>
          </a:prstGeom>
          <a:noFill/>
        </p:spPr>
        <p:txBody>
          <a:bodyPr wrap="square" rtlCol="0">
            <a:spAutoFit/>
          </a:bodyPr>
          <a:lstStyle/>
          <a:p>
            <a:r>
              <a:rPr kumimoji="1" lang="ja-JP" altLang="en-US" sz="1200" dirty="0"/>
              <a:t>国会は、国民に選ばれた代表者（国会議員）が話し合って</a:t>
            </a:r>
            <a:r>
              <a:rPr lang="ja-JP" altLang="en-US" sz="1200" dirty="0"/>
              <a:t>国民のためにさまざまなことを決めていく組織です。</a:t>
            </a:r>
            <a:endParaRPr kumimoji="1" lang="ja-JP" altLang="en-US" sz="1200" dirty="0"/>
          </a:p>
        </p:txBody>
      </p:sp>
      <p:sp>
        <p:nvSpPr>
          <p:cNvPr id="46" name="テキスト ボックス 45">
            <a:extLst>
              <a:ext uri="{FF2B5EF4-FFF2-40B4-BE49-F238E27FC236}">
                <a16:creationId xmlns:a16="http://schemas.microsoft.com/office/drawing/2014/main" id="{5AD8955E-64A5-4A94-9A3C-FC17181152E2}"/>
              </a:ext>
            </a:extLst>
          </p:cNvPr>
          <p:cNvSpPr txBox="1"/>
          <p:nvPr/>
        </p:nvSpPr>
        <p:spPr>
          <a:xfrm>
            <a:off x="10134508" y="3092395"/>
            <a:ext cx="2190181" cy="646331"/>
          </a:xfrm>
          <a:prstGeom prst="rect">
            <a:avLst/>
          </a:prstGeom>
          <a:noFill/>
        </p:spPr>
        <p:txBody>
          <a:bodyPr wrap="square" rtlCol="0">
            <a:spAutoFit/>
          </a:bodyPr>
          <a:lstStyle/>
          <a:p>
            <a:r>
              <a:rPr kumimoji="1" lang="ja-JP" altLang="en-US" sz="1200" dirty="0"/>
              <a:t>内閣は、国会で決められた法律や予算に基づいて、国の仕事を進めていく組織です。</a:t>
            </a:r>
          </a:p>
        </p:txBody>
      </p:sp>
      <p:pic>
        <p:nvPicPr>
          <p:cNvPr id="47" name="図 46">
            <a:extLst>
              <a:ext uri="{FF2B5EF4-FFF2-40B4-BE49-F238E27FC236}">
                <a16:creationId xmlns:a16="http://schemas.microsoft.com/office/drawing/2014/main" id="{881D8DD5-18F4-4356-B4C6-091C15986A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462" b="96538" l="6771" r="89063">
                        <a14:foregroundMark x1="66146" y1="8462" x2="66146" y2="8462"/>
                        <a14:foregroundMark x1="64583" y1="16154" x2="64583" y2="16154"/>
                        <a14:foregroundMark x1="51042" y1="15192" x2="51042" y2="15192"/>
                        <a14:foregroundMark x1="53125" y1="14231" x2="53125" y2="14231"/>
                        <a14:foregroundMark x1="52604" y1="14808" x2="52604" y2="14808"/>
                        <a14:foregroundMark x1="52604" y1="25962" x2="52604" y2="25962"/>
                        <a14:foregroundMark x1="64063" y1="25769" x2="64063" y2="25769"/>
                        <a14:foregroundMark x1="68229" y1="27115" x2="68229" y2="27115"/>
                        <a14:foregroundMark x1="73958" y1="27885" x2="73958" y2="27885"/>
                        <a14:foregroundMark x1="76042" y1="33077" x2="76042" y2="33077"/>
                        <a14:foregroundMark x1="79688" y1="31346" x2="79688" y2="31346"/>
                        <a14:foregroundMark x1="80208" y1="28846" x2="80208" y2="28846"/>
                        <a14:foregroundMark x1="84375" y1="35962" x2="84375" y2="35962"/>
                        <a14:foregroundMark x1="70313" y1="44808" x2="70313" y2="44808"/>
                        <a14:foregroundMark x1="80729" y1="39423" x2="80729" y2="39423"/>
                        <a14:foregroundMark x1="73958" y1="39231" x2="73958" y2="39231"/>
                        <a14:foregroundMark x1="78125" y1="50192" x2="78125" y2="50192"/>
                        <a14:foregroundMark x1="73438" y1="51731" x2="73438" y2="51731"/>
                        <a14:foregroundMark x1="53125" y1="61923" x2="53125" y2="61923"/>
                        <a14:foregroundMark x1="47396" y1="49231" x2="47396" y2="49231"/>
                        <a14:foregroundMark x1="41667" y1="40577" x2="41667" y2="40577"/>
                        <a14:foregroundMark x1="47396" y1="31731" x2="47396" y2="31731"/>
                        <a14:foregroundMark x1="47396" y1="29808" x2="47396" y2="29808"/>
                        <a14:foregroundMark x1="53125" y1="28654" x2="53125" y2="28654"/>
                        <a14:foregroundMark x1="63542" y1="29231" x2="63542" y2="29231"/>
                        <a14:foregroundMark x1="67188" y1="33846" x2="67188" y2="33846"/>
                        <a14:foregroundMark x1="30208" y1="29423" x2="30208" y2="29423"/>
                        <a14:foregroundMark x1="42188" y1="25962" x2="42188" y2="25962"/>
                        <a14:foregroundMark x1="36458" y1="28462" x2="36458" y2="28462"/>
                        <a14:foregroundMark x1="36979" y1="33462" x2="36979" y2="33462"/>
                        <a14:foregroundMark x1="39063" y1="31154" x2="39063" y2="31154"/>
                        <a14:foregroundMark x1="39063" y1="33077" x2="39063" y2="33077"/>
                        <a14:foregroundMark x1="39583" y1="35577" x2="39583" y2="35577"/>
                        <a14:foregroundMark x1="42188" y1="36923" x2="42188" y2="36923"/>
                        <a14:foregroundMark x1="45833" y1="38077" x2="45833" y2="38077"/>
                        <a14:foregroundMark x1="48958" y1="40192" x2="48958" y2="40192"/>
                        <a14:foregroundMark x1="47917" y1="42308" x2="47917" y2="42308"/>
                        <a14:foregroundMark x1="6771" y1="24038" x2="6771" y2="24038"/>
                        <a14:foregroundMark x1="23438" y1="36154" x2="23438" y2="36154"/>
                        <a14:foregroundMark x1="60938" y1="59423" x2="60938" y2="59423"/>
                        <a14:foregroundMark x1="75000" y1="91154" x2="75000" y2="91154"/>
                        <a14:foregroundMark x1="76042" y1="96154" x2="76042" y2="96154"/>
                        <a14:foregroundMark x1="39063" y1="95385" x2="39063" y2="95385"/>
                        <a14:foregroundMark x1="67708" y1="61538" x2="67708" y2="61538"/>
                        <a14:foregroundMark x1="67708" y1="70962" x2="67708" y2="70962"/>
                        <a14:foregroundMark x1="73958" y1="55192" x2="73958" y2="55192"/>
                        <a14:foregroundMark x1="71875" y1="25385" x2="71875" y2="25385"/>
                        <a14:foregroundMark x1="68750" y1="28846" x2="68750" y2="28846"/>
                        <a14:foregroundMark x1="69271" y1="31731" x2="69271" y2="31731"/>
                        <a14:foregroundMark x1="45313" y1="34038" x2="45313" y2="34038"/>
                        <a14:foregroundMark x1="49479" y1="34038" x2="49479" y2="34038"/>
                        <a14:foregroundMark x1="32813" y1="26346" x2="32813" y2="26346"/>
                        <a14:foregroundMark x1="36458" y1="27308" x2="36458" y2="27308"/>
                        <a14:foregroundMark x1="26563" y1="36346" x2="26563" y2="36346"/>
                        <a14:foregroundMark x1="30208" y1="39423" x2="30208" y2="39423"/>
                        <a14:foregroundMark x1="25521" y1="41538" x2="25521" y2="41538"/>
                        <a14:foregroundMark x1="18750" y1="32500" x2="18750" y2="32500"/>
                        <a14:foregroundMark x1="23958" y1="36731" x2="23958" y2="36731"/>
                        <a14:foregroundMark x1="23958" y1="32500" x2="23958" y2="32500"/>
                        <a14:foregroundMark x1="54167" y1="50192" x2="54167" y2="50192"/>
                        <a14:foregroundMark x1="47917" y1="53269" x2="47917" y2="53269"/>
                        <a14:foregroundMark x1="47917" y1="57115" x2="47917" y2="57115"/>
                        <a14:foregroundMark x1="58333" y1="35577" x2="58333" y2="35577"/>
                        <a14:foregroundMark x1="57813" y1="29423" x2="57813" y2="29423"/>
                        <a14:foregroundMark x1="57813" y1="32308" x2="57813" y2="32308"/>
                        <a14:foregroundMark x1="62500" y1="15577" x2="62500" y2="15577"/>
                        <a14:foregroundMark x1="84896" y1="39423" x2="84896" y2="39423"/>
                        <a14:foregroundMark x1="86458" y1="43077" x2="86458" y2="43077"/>
                        <a14:foregroundMark x1="84896" y1="45962" x2="84896" y2="45962"/>
                        <a14:foregroundMark x1="83333" y1="42115" x2="83333" y2="42115"/>
                        <a14:foregroundMark x1="72396" y1="43077" x2="72396" y2="43077"/>
                        <a14:foregroundMark x1="66667" y1="40192" x2="66667" y2="40192"/>
                        <a14:foregroundMark x1="74479" y1="36154" x2="74479" y2="36154"/>
                        <a14:foregroundMark x1="74479" y1="34038" x2="74479" y2="34038"/>
                        <a14:foregroundMark x1="70833" y1="36731" x2="70833" y2="36731"/>
                        <a14:foregroundMark x1="72917" y1="37885" x2="72917" y2="37885"/>
                        <a14:foregroundMark x1="69792" y1="41154" x2="69792" y2="41154"/>
                        <a14:foregroundMark x1="68750" y1="45769" x2="68750" y2="45769"/>
                        <a14:foregroundMark x1="70313" y1="47885" x2="70313" y2="47885"/>
                        <a14:foregroundMark x1="65625" y1="47308" x2="65625" y2="47308"/>
                        <a14:foregroundMark x1="65104" y1="48846" x2="65104" y2="48846"/>
                        <a14:foregroundMark x1="68750" y1="50192" x2="68750" y2="50192"/>
                        <a14:foregroundMark x1="70313" y1="52500" x2="70313" y2="52500"/>
                        <a14:foregroundMark x1="78646" y1="53269" x2="78646" y2="53269"/>
                        <a14:foregroundMark x1="76042" y1="56731" x2="76042" y2="56731"/>
                        <a14:foregroundMark x1="76563" y1="55192" x2="76563" y2="55192"/>
                        <a14:foregroundMark x1="79167" y1="58654" x2="79167" y2="58654"/>
                        <a14:foregroundMark x1="43750" y1="45577" x2="43750" y2="45577"/>
                        <a14:foregroundMark x1="44271" y1="42308" x2="44271" y2="42308"/>
                        <a14:foregroundMark x1="53125" y1="43462" x2="53125" y2="43462"/>
                        <a14:foregroundMark x1="48438" y1="45385" x2="48438" y2="45385"/>
                        <a14:foregroundMark x1="42188" y1="46923" x2="42188" y2="46923"/>
                        <a14:foregroundMark x1="38542" y1="48269" x2="38542" y2="48269"/>
                        <a14:foregroundMark x1="38542" y1="50000" x2="38542" y2="50000"/>
                        <a14:foregroundMark x1="36979" y1="49615" x2="36979" y2="49615"/>
                        <a14:foregroundMark x1="47917" y1="51154" x2="47917" y2="51154"/>
                        <a14:foregroundMark x1="63542" y1="50962" x2="63542" y2="50962"/>
                        <a14:foregroundMark x1="58854" y1="52115" x2="58854" y2="52115"/>
                        <a14:foregroundMark x1="60417" y1="55000" x2="60417" y2="55000"/>
                        <a14:foregroundMark x1="67188" y1="57885" x2="67188" y2="57885"/>
                        <a14:foregroundMark x1="68229" y1="56923" x2="68229" y2="56923"/>
                        <a14:foregroundMark x1="61458" y1="56154" x2="61458" y2="56154"/>
                        <a14:foregroundMark x1="54167" y1="55385" x2="54167" y2="55385"/>
                        <a14:foregroundMark x1="47396" y1="54615" x2="47396" y2="54615"/>
                        <a14:foregroundMark x1="40104" y1="53269" x2="40104" y2="53269"/>
                        <a14:foregroundMark x1="40104" y1="55192" x2="40104" y2="55192"/>
                        <a14:foregroundMark x1="36979" y1="57115" x2="36979" y2="57115"/>
                        <a14:foregroundMark x1="36979" y1="61154" x2="36979" y2="61154"/>
                        <a14:foregroundMark x1="36979" y1="59231" x2="36979" y2="59231"/>
                        <a14:foregroundMark x1="38021" y1="58077" x2="38021" y2="58077"/>
                        <a14:foregroundMark x1="44271" y1="58077" x2="44271" y2="58077"/>
                        <a14:foregroundMark x1="55729" y1="58654" x2="55729" y2="58654"/>
                        <a14:foregroundMark x1="52604" y1="60385" x2="52604" y2="60385"/>
                        <a14:foregroundMark x1="65625" y1="61154" x2="65625" y2="61154"/>
                        <a14:foregroundMark x1="79688" y1="62308" x2="79688" y2="62308"/>
                        <a14:foregroundMark x1="73958" y1="64423" x2="73958" y2="64423"/>
                        <a14:foregroundMark x1="79688" y1="63846" x2="79688" y2="63846"/>
                        <a14:foregroundMark x1="69271" y1="63846" x2="69271" y2="63846"/>
                        <a14:foregroundMark x1="58854" y1="63462" x2="58854" y2="63462"/>
                        <a14:foregroundMark x1="48958" y1="63077" x2="48958" y2="63077"/>
                        <a14:foregroundMark x1="41146" y1="63462" x2="41146" y2="63462"/>
                        <a14:foregroundMark x1="36979" y1="63654" x2="36979" y2="63654"/>
                        <a14:foregroundMark x1="33854" y1="65385" x2="33854" y2="65385"/>
                        <a14:foregroundMark x1="43750" y1="65577" x2="43750" y2="65577"/>
                        <a14:foregroundMark x1="53646" y1="65385" x2="53646" y2="65385"/>
                        <a14:foregroundMark x1="66146" y1="65385" x2="66146" y2="65385"/>
                        <a14:foregroundMark x1="76563" y1="66154" x2="76563" y2="66154"/>
                        <a14:foregroundMark x1="80729" y1="67692" x2="80729" y2="67692"/>
                        <a14:foregroundMark x1="81250" y1="69038" x2="81250" y2="69038"/>
                        <a14:foregroundMark x1="81250" y1="70385" x2="81250" y2="70385"/>
                        <a14:foregroundMark x1="82813" y1="72308" x2="82813" y2="72308"/>
                        <a14:foregroundMark x1="84896" y1="71154" x2="84896" y2="71154"/>
                        <a14:foregroundMark x1="72917" y1="70192" x2="72917" y2="70192"/>
                        <a14:foregroundMark x1="45833" y1="69038" x2="45833" y2="69038"/>
                        <a14:foregroundMark x1="42188" y1="72115" x2="42188" y2="72115"/>
                        <a14:foregroundMark x1="35417" y1="95385" x2="35417" y2="95385"/>
                        <a14:foregroundMark x1="26563" y1="96538" x2="26563" y2="96538"/>
                      </a14:backgroundRemoval>
                    </a14:imgEffect>
                  </a14:imgLayer>
                </a14:imgProps>
              </a:ext>
            </a:extLst>
          </a:blip>
          <a:stretch>
            <a:fillRect/>
          </a:stretch>
        </p:blipFill>
        <p:spPr>
          <a:xfrm>
            <a:off x="4376683" y="3660212"/>
            <a:ext cx="422796" cy="1145071"/>
          </a:xfrm>
          <a:prstGeom prst="rect">
            <a:avLst/>
          </a:prstGeom>
        </p:spPr>
      </p:pic>
      <p:pic>
        <p:nvPicPr>
          <p:cNvPr id="5" name="図 4">
            <a:extLst>
              <a:ext uri="{FF2B5EF4-FFF2-40B4-BE49-F238E27FC236}">
                <a16:creationId xmlns:a16="http://schemas.microsoft.com/office/drawing/2014/main" id="{F6C87C66-7E91-4952-920E-B8FED8005EE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27" b="96848" l="1621" r="97245">
                        <a14:foregroundMark x1="13614" y1="10858" x2="20746" y2="22067"/>
                        <a14:foregroundMark x1="20746" y1="22067" x2="22366" y2="23292"/>
                        <a14:foregroundMark x1="45381" y1="12259" x2="57212" y2="26445"/>
                        <a14:foregroundMark x1="41653" y1="28021" x2="51216" y2="33800"/>
                        <a14:foregroundMark x1="51216" y1="33800" x2="51702" y2="33275"/>
                        <a14:foregroundMark x1="15883" y1="6830" x2="38250" y2="6655"/>
                        <a14:foregroundMark x1="38250" y1="6655" x2="53323" y2="6655"/>
                        <a14:foregroundMark x1="4862" y1="6130" x2="6645" y2="25919"/>
                        <a14:foregroundMark x1="6645" y1="25919" x2="5186" y2="42032"/>
                        <a14:foregroundMark x1="1621" y1="43082" x2="1621" y2="43082"/>
                        <a14:foregroundMark x1="1621" y1="42207" x2="1621" y2="42207"/>
                        <a14:foregroundMark x1="40032" y1="29772" x2="47488" y2="33800"/>
                        <a14:foregroundMark x1="47488" y1="33800" x2="47488" y2="33800"/>
                        <a14:foregroundMark x1="11831" y1="3152" x2="11831" y2="3152"/>
                        <a14:foregroundMark x1="27715" y1="21016" x2="45543" y2="33975"/>
                        <a14:foregroundMark x1="31280" y1="19089" x2="33387" y2="19965"/>
                        <a14:foregroundMark x1="37601" y1="32049" x2="41329" y2="33100"/>
                        <a14:foregroundMark x1="9562" y1="16988" x2="13614" y2="19790"/>
                        <a14:foregroundMark x1="29984" y1="64799" x2="29984" y2="64799"/>
                        <a14:foregroundMark x1="29011" y1="94571" x2="29011" y2="94571"/>
                        <a14:foregroundMark x1="30308" y1="96848" x2="30308" y2="96848"/>
                        <a14:foregroundMark x1="24959" y1="95622" x2="24959" y2="95622"/>
                        <a14:foregroundMark x1="67585" y1="77758" x2="89789" y2="77758"/>
                        <a14:foregroundMark x1="97245" y1="49737" x2="87682" y2="69177"/>
                        <a14:foregroundMark x1="56726" y1="52539" x2="66451" y2="66200"/>
                        <a14:foregroundMark x1="66613" y1="70228" x2="69530" y2="75131"/>
                        <a14:foregroundMark x1="63695" y1="79510" x2="75041" y2="79685"/>
                        <a14:foregroundMark x1="75041" y1="79685" x2="89303" y2="78109"/>
                        <a14:foregroundMark x1="67909" y1="93170" x2="67909" y2="93170"/>
                        <a14:foregroundMark x1="64344" y1="94046" x2="67261" y2="94046"/>
                        <a14:foregroundMark x1="86710" y1="78459" x2="86710" y2="78459"/>
                        <a14:foregroundMark x1="86386" y1="80385" x2="86386" y2="80385"/>
                        <a14:foregroundMark x1="47488" y1="27846" x2="49919" y2="31874"/>
                      </a14:backgroundRemoval>
                    </a14:imgEffect>
                  </a14:imgLayer>
                </a14:imgProps>
              </a:ext>
            </a:extLst>
          </a:blip>
          <a:stretch>
            <a:fillRect/>
          </a:stretch>
        </p:blipFill>
        <p:spPr>
          <a:xfrm>
            <a:off x="7553361" y="3660212"/>
            <a:ext cx="985633" cy="912150"/>
          </a:xfrm>
          <a:prstGeom prst="rect">
            <a:avLst/>
          </a:prstGeom>
        </p:spPr>
      </p:pic>
      <p:pic>
        <p:nvPicPr>
          <p:cNvPr id="6" name="図 5">
            <a:extLst>
              <a:ext uri="{FF2B5EF4-FFF2-40B4-BE49-F238E27FC236}">
                <a16:creationId xmlns:a16="http://schemas.microsoft.com/office/drawing/2014/main" id="{83D936E3-A212-4150-BB41-2D2AA374420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835" b="96043" l="4676" r="93213">
                        <a14:foregroundMark x1="7994" y1="59173" x2="7994" y2="59173"/>
                        <a14:foregroundMark x1="4676" y1="64748" x2="4676" y2="64748"/>
                        <a14:foregroundMark x1="14781" y1="51799" x2="31071" y2="47122"/>
                        <a14:foregroundMark x1="15385" y1="45683" x2="15385" y2="48921"/>
                        <a14:foregroundMark x1="90196" y1="42806" x2="90196" y2="42806"/>
                        <a14:foregroundMark x1="93665" y1="41906" x2="93665" y2="41906"/>
                        <a14:foregroundMark x1="83107" y1="7014" x2="84314" y2="7374"/>
                        <a14:foregroundMark x1="80392" y1="93165" x2="80392" y2="93165"/>
                        <a14:foregroundMark x1="87481" y1="95863" x2="88537" y2="96043"/>
                        <a14:foregroundMark x1="74811" y1="94784" x2="74811" y2="94784"/>
                      </a14:backgroundRemoval>
                    </a14:imgEffect>
                  </a14:imgLayer>
                </a14:imgProps>
              </a:ext>
            </a:extLst>
          </a:blip>
          <a:stretch>
            <a:fillRect/>
          </a:stretch>
        </p:blipFill>
        <p:spPr>
          <a:xfrm>
            <a:off x="6377880" y="3619048"/>
            <a:ext cx="996450" cy="835635"/>
          </a:xfrm>
          <a:prstGeom prst="rect">
            <a:avLst/>
          </a:prstGeom>
        </p:spPr>
      </p:pic>
      <p:pic>
        <p:nvPicPr>
          <p:cNvPr id="8" name="図 7">
            <a:extLst>
              <a:ext uri="{FF2B5EF4-FFF2-40B4-BE49-F238E27FC236}">
                <a16:creationId xmlns:a16="http://schemas.microsoft.com/office/drawing/2014/main" id="{3172A5F9-FED8-4E24-A303-BC33C080B68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896" b="91146" l="5964" r="91956">
                        <a14:foregroundMark x1="22746" y1="58333" x2="50485" y2="51823"/>
                        <a14:foregroundMark x1="50485" y1="51823" x2="84466" y2="53646"/>
                        <a14:foregroundMark x1="91540" y1="59896" x2="92094" y2="67188"/>
                        <a14:foregroundMark x1="47573" y1="18229" x2="60749" y2="35938"/>
                        <a14:foregroundMark x1="60749" y1="35938" x2="63800" y2="37760"/>
                        <a14:foregroundMark x1="45492" y1="19271" x2="45492" y2="19271"/>
                        <a14:foregroundMark x1="51040" y1="16927" x2="43412" y2="16927"/>
                        <a14:foregroundMark x1="43412" y1="16927" x2="43412" y2="16927"/>
                        <a14:foregroundMark x1="31900" y1="31250" x2="10957" y2="56771"/>
                        <a14:foregroundMark x1="6241" y1="64844" x2="5964" y2="72135"/>
                        <a14:foregroundMark x1="33703" y1="44271" x2="31900" y2="44531"/>
                        <a14:foregroundMark x1="90985" y1="53906" x2="91401" y2="53906"/>
                        <a14:foregroundMark x1="77809" y1="90885" x2="77809" y2="90885"/>
                        <a14:foregroundMark x1="17337" y1="91146" x2="17337" y2="91146"/>
                        <a14:foregroundMark x1="49515" y1="10156" x2="49515" y2="10156"/>
                        <a14:foregroundMark x1="50485" y1="10938" x2="48405" y2="11719"/>
                        <a14:foregroundMark x1="49792" y1="10156" x2="49792" y2="10156"/>
                      </a14:backgroundRemoval>
                    </a14:imgEffect>
                  </a14:imgLayer>
                </a14:imgProps>
              </a:ext>
            </a:extLst>
          </a:blip>
          <a:stretch>
            <a:fillRect/>
          </a:stretch>
        </p:blipFill>
        <p:spPr>
          <a:xfrm>
            <a:off x="5256189" y="4153314"/>
            <a:ext cx="1100943" cy="586355"/>
          </a:xfrm>
          <a:prstGeom prst="rect">
            <a:avLst/>
          </a:prstGeom>
        </p:spPr>
      </p:pic>
      <p:pic>
        <p:nvPicPr>
          <p:cNvPr id="10" name="図 9">
            <a:extLst>
              <a:ext uri="{FF2B5EF4-FFF2-40B4-BE49-F238E27FC236}">
                <a16:creationId xmlns:a16="http://schemas.microsoft.com/office/drawing/2014/main" id="{6FBECC98-3E17-48FE-96C8-2E9EE97CB48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3509" b="96842" l="9705" r="89873">
                        <a14:foregroundMark x1="63291" y1="7544" x2="63291" y2="7544"/>
                        <a14:foregroundMark x1="44304" y1="3509" x2="44304" y2="3509"/>
                        <a14:foregroundMark x1="51055" y1="24912" x2="53586" y2="24912"/>
                        <a14:foregroundMark x1="64557" y1="25088" x2="68776" y2="25088"/>
                        <a14:foregroundMark x1="80169" y1="28421" x2="80169" y2="34737"/>
                        <a14:foregroundMark x1="77637" y1="36667" x2="78481" y2="38421"/>
                        <a14:foregroundMark x1="90295" y1="37719" x2="90295" y2="37719"/>
                        <a14:foregroundMark x1="48101" y1="96842" x2="48101" y2="96842"/>
                        <a14:foregroundMark x1="44726" y1="95614" x2="44726" y2="95614"/>
                        <a14:foregroundMark x1="67932" y1="96667" x2="67932" y2="96667"/>
                        <a14:foregroundMark x1="81435" y1="26842" x2="81435" y2="26842"/>
                      </a14:backgroundRemoval>
                    </a14:imgEffect>
                  </a14:imgLayer>
                </a14:imgProps>
              </a:ext>
            </a:extLst>
          </a:blip>
          <a:stretch>
            <a:fillRect/>
          </a:stretch>
        </p:blipFill>
        <p:spPr>
          <a:xfrm>
            <a:off x="4809596" y="3687125"/>
            <a:ext cx="469250" cy="1128577"/>
          </a:xfrm>
          <a:prstGeom prst="rect">
            <a:avLst/>
          </a:prstGeom>
        </p:spPr>
      </p:pic>
      <p:pic>
        <p:nvPicPr>
          <p:cNvPr id="13" name="図 12">
            <a:extLst>
              <a:ext uri="{FF2B5EF4-FFF2-40B4-BE49-F238E27FC236}">
                <a16:creationId xmlns:a16="http://schemas.microsoft.com/office/drawing/2014/main" id="{2F30BEF9-5780-4481-B5C5-8A55F3C9645C}"/>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3125" b="98214" l="9441" r="89161">
                        <a14:foregroundMark x1="41259" y1="10714" x2="41259" y2="10714"/>
                        <a14:foregroundMark x1="40909" y1="7366" x2="48252" y2="8929"/>
                        <a14:foregroundMark x1="43706" y1="3348" x2="43706" y2="3348"/>
                        <a14:foregroundMark x1="38811" y1="41964" x2="37762" y2="57366"/>
                        <a14:foregroundMark x1="37762" y1="57366" x2="37063" y2="57366"/>
                        <a14:foregroundMark x1="52098" y1="43973" x2="47902" y2="51339"/>
                        <a14:foregroundMark x1="50350" y1="43304" x2="50350" y2="43304"/>
                        <a14:foregroundMark x1="51049" y1="41964" x2="51049" y2="41964"/>
                        <a14:foregroundMark x1="65734" y1="75670" x2="68182" y2="78795"/>
                        <a14:foregroundMark x1="33566" y1="74107" x2="33916" y2="86161"/>
                        <a14:foregroundMark x1="44755" y1="75893" x2="44056" y2="90848"/>
                        <a14:foregroundMark x1="44056" y1="90848" x2="43357" y2="92188"/>
                        <a14:foregroundMark x1="26224" y1="77232" x2="12136" y2="97851"/>
                        <a14:foregroundMark x1="26573" y1="96875" x2="26573" y2="96875"/>
                        <a14:foregroundMark x1="25175" y1="94643" x2="35664" y2="96875"/>
                        <a14:foregroundMark x1="46699" y1="96340" x2="47203" y2="96429"/>
                        <a14:foregroundMark x1="37063" y1="94643" x2="45325" y2="96098"/>
                        <a14:foregroundMark x1="10140" y1="93527" x2="21678" y2="79464"/>
                        <a14:foregroundMark x1="51748" y1="80357" x2="42308" y2="97991"/>
                        <a14:foregroundMark x1="37063" y1="92857" x2="37063" y2="92857"/>
                        <a14:foregroundMark x1="23776" y1="92634" x2="23776" y2="92634"/>
                        <a14:foregroundMark x1="9441" y1="73214" x2="9441" y2="73214"/>
                        <a14:backgroundMark x1="11888" y1="98214" x2="11888" y2="98214"/>
                        <a14:backgroundMark x1="12587" y1="98438" x2="11189" y2="97991"/>
                        <a14:backgroundMark x1="12937" y1="97768" x2="12937" y2="97768"/>
                        <a14:backgroundMark x1="11888" y1="97768" x2="11888" y2="97768"/>
                        <a14:backgroundMark x1="11888" y1="97768" x2="11888" y2="97768"/>
                        <a14:backgroundMark x1="42308" y1="98438" x2="42308" y2="98438"/>
                        <a14:backgroundMark x1="42308" y1="97991" x2="43357" y2="98438"/>
                      </a14:backgroundRemoval>
                    </a14:imgEffect>
                  </a14:imgLayer>
                </a14:imgProps>
              </a:ext>
            </a:extLst>
          </a:blip>
          <a:stretch>
            <a:fillRect/>
          </a:stretch>
        </p:blipFill>
        <p:spPr>
          <a:xfrm>
            <a:off x="8630210" y="1777473"/>
            <a:ext cx="802519" cy="1257093"/>
          </a:xfrm>
          <a:prstGeom prst="rect">
            <a:avLst/>
          </a:prstGeom>
        </p:spPr>
      </p:pic>
      <p:pic>
        <p:nvPicPr>
          <p:cNvPr id="16" name="図 15">
            <a:extLst>
              <a:ext uri="{FF2B5EF4-FFF2-40B4-BE49-F238E27FC236}">
                <a16:creationId xmlns:a16="http://schemas.microsoft.com/office/drawing/2014/main" id="{08D3584D-7870-4E25-B179-F8F0A5B011E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4645" b="97268" l="8060" r="98209">
                        <a14:foregroundMark x1="20299" y1="8197" x2="20299" y2="8197"/>
                        <a14:foregroundMark x1="27761" y1="6831" x2="27761" y2="6831"/>
                        <a14:foregroundMark x1="8657" y1="37158" x2="8060" y2="41530"/>
                        <a14:foregroundMark x1="19403" y1="27596" x2="19403" y2="28415"/>
                        <a14:foregroundMark x1="14328" y1="26503" x2="18507" y2="27322"/>
                        <a14:foregroundMark x1="21791" y1="28689" x2="21791" y2="28689"/>
                        <a14:foregroundMark x1="20896" y1="5464" x2="20896" y2="5464"/>
                        <a14:foregroundMark x1="63582" y1="55191" x2="65672" y2="57104"/>
                        <a14:foregroundMark x1="61791" y1="56557" x2="61791" y2="65027"/>
                        <a14:foregroundMark x1="71343" y1="56831" x2="71642" y2="64208"/>
                        <a14:foregroundMark x1="94030" y1="70492" x2="93134" y2="80601"/>
                        <a14:foregroundMark x1="98507" y1="79235" x2="98507" y2="79235"/>
                        <a14:foregroundMark x1="49851" y1="94809" x2="49851" y2="94809"/>
                        <a14:foregroundMark x1="91343" y1="97268" x2="91343" y2="97268"/>
                      </a14:backgroundRemoval>
                    </a14:imgEffect>
                  </a14:imgLayer>
                </a14:imgProps>
              </a:ext>
            </a:extLst>
          </a:blip>
          <a:stretch>
            <a:fillRect/>
          </a:stretch>
        </p:blipFill>
        <p:spPr>
          <a:xfrm>
            <a:off x="3269835" y="1750042"/>
            <a:ext cx="1125928" cy="1230119"/>
          </a:xfrm>
          <a:prstGeom prst="rect">
            <a:avLst/>
          </a:prstGeom>
        </p:spPr>
      </p:pic>
      <p:sp>
        <p:nvSpPr>
          <p:cNvPr id="36" name="円形吹き出し 35"/>
          <p:cNvSpPr/>
          <p:nvPr/>
        </p:nvSpPr>
        <p:spPr>
          <a:xfrm>
            <a:off x="4252028" y="2543459"/>
            <a:ext cx="852155" cy="497022"/>
          </a:xfrm>
          <a:prstGeom prst="wedgeEllipseCallout">
            <a:avLst>
              <a:gd name="adj1" fmla="val -37984"/>
              <a:gd name="adj2" fmla="val -660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rPr>
              <a:t>議決</a:t>
            </a:r>
            <a:endParaRPr lang="en-US" altLang="ja-JP" sz="1600" dirty="0">
              <a:solidFill>
                <a:prstClr val="black"/>
              </a:solidFill>
            </a:endParaRPr>
          </a:p>
        </p:txBody>
      </p:sp>
      <p:pic>
        <p:nvPicPr>
          <p:cNvPr id="18" name="図 17">
            <a:extLst>
              <a:ext uri="{FF2B5EF4-FFF2-40B4-BE49-F238E27FC236}">
                <a16:creationId xmlns:a16="http://schemas.microsoft.com/office/drawing/2014/main" id="{3F417772-6A04-4403-B6D7-D312B4B6ADC5}"/>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691" b="92812" l="5975" r="92453">
                        <a14:foregroundMark x1="35849" y1="23256" x2="41824" y2="30867"/>
                        <a14:foregroundMark x1="40566" y1="12685" x2="52516" y2="12262"/>
                        <a14:foregroundMark x1="46226" y1="5920" x2="55975" y2="9725"/>
                        <a14:foregroundMark x1="44654" y1="1903" x2="44654" y2="1903"/>
                        <a14:foregroundMark x1="42767" y1="48414" x2="41509" y2="69345"/>
                        <a14:foregroundMark x1="59434" y1="51797" x2="55346" y2="82241"/>
                        <a14:foregroundMark x1="65094" y1="57505" x2="67296" y2="78224"/>
                        <a14:foregroundMark x1="54088" y1="50951" x2="54088" y2="50951"/>
                        <a14:foregroundMark x1="57547" y1="48626" x2="53145" y2="54545"/>
                        <a14:foregroundMark x1="38994" y1="53277" x2="54717" y2="73150"/>
                        <a14:foregroundMark x1="41509" y1="56871" x2="60063" y2="64482"/>
                        <a14:foregroundMark x1="60063" y1="64482" x2="64780" y2="81395"/>
                        <a14:foregroundMark x1="92453" y1="79493" x2="92453" y2="79493"/>
                        <a14:foregroundMark x1="77673" y1="90486" x2="77673" y2="90486"/>
                        <a14:foregroundMark x1="5975" y1="81395" x2="5975" y2="81395"/>
                        <a14:foregroundMark x1="25786" y1="64905" x2="34277" y2="76110"/>
                        <a14:foregroundMark x1="34277" y1="76110" x2="38050" y2="89006"/>
                        <a14:foregroundMark x1="38050" y1="89006" x2="36792" y2="91755"/>
                        <a14:foregroundMark x1="31761" y1="62791" x2="55031" y2="91332"/>
                        <a14:foregroundMark x1="71384" y1="65539" x2="71384" y2="92812"/>
                        <a14:foregroundMark x1="31132" y1="60677" x2="49371" y2="71247"/>
                        <a14:foregroundMark x1="49371" y1="71247" x2="63208" y2="87104"/>
                        <a14:foregroundMark x1="33648" y1="58985" x2="49057" y2="67442"/>
                        <a14:foregroundMark x1="49057" y1="67442" x2="50000" y2="63636"/>
                        <a14:foregroundMark x1="45912" y1="74841" x2="54403" y2="85835"/>
                        <a14:foregroundMark x1="31447" y1="79493" x2="32390" y2="89218"/>
                        <a14:foregroundMark x1="27358" y1="76956" x2="28616" y2="89852"/>
                        <a14:foregroundMark x1="61006" y1="1691" x2="61006" y2="1691"/>
                        <a14:foregroundMark x1="62893" y1="2326" x2="62893" y2="2326"/>
                      </a14:backgroundRemoval>
                    </a14:imgEffect>
                  </a14:imgLayer>
                </a14:imgProps>
              </a:ext>
            </a:extLst>
          </a:blip>
          <a:stretch>
            <a:fillRect/>
          </a:stretch>
        </p:blipFill>
        <p:spPr>
          <a:xfrm>
            <a:off x="8294847" y="5070288"/>
            <a:ext cx="1081691" cy="1608931"/>
          </a:xfrm>
          <a:prstGeom prst="rect">
            <a:avLst/>
          </a:prstGeom>
        </p:spPr>
      </p:pic>
    </p:spTree>
    <p:extLst>
      <p:ext uri="{BB962C8B-B14F-4D97-AF65-F5344CB8AC3E}">
        <p14:creationId xmlns:p14="http://schemas.microsoft.com/office/powerpoint/2010/main" val="312111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角丸四角形 2"/>
          <p:cNvSpPr/>
          <p:nvPr/>
        </p:nvSpPr>
        <p:spPr>
          <a:xfrm>
            <a:off x="409433" y="1219848"/>
            <a:ext cx="11395880" cy="53908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312780" y="4978513"/>
            <a:ext cx="4857420" cy="1231106"/>
          </a:xfrm>
          <a:prstGeom prst="rect">
            <a:avLst/>
          </a:prstGeom>
          <a:noFill/>
        </p:spPr>
        <p:txBody>
          <a:bodyPr wrap="none" rtlCol="0">
            <a:spAutoFit/>
          </a:bodyPr>
          <a:lstStyle/>
          <a:p>
            <a:r>
              <a:rPr lang="ja-JP" altLang="en-US" sz="1600" dirty="0">
                <a:solidFill>
                  <a:prstClr val="black"/>
                </a:solidFill>
                <a:latin typeface="BIZ UDPゴシック" panose="020B0400000000000000" pitchFamily="50" charset="-128"/>
                <a:ea typeface="BIZ UDPゴシック" panose="020B0400000000000000" pitchFamily="50" charset="-128"/>
              </a:rPr>
              <a:t>　</a:t>
            </a:r>
            <a:r>
              <a:rPr lang="ja-JP" altLang="en-US" sz="1600" dirty="0">
                <a:solidFill>
                  <a:srgbClr val="00B050"/>
                </a:solidFill>
                <a:latin typeface="BIZ UDPゴシック" panose="020B0400000000000000" pitchFamily="50" charset="-128"/>
                <a:ea typeface="BIZ UDPゴシック" panose="020B0400000000000000" pitchFamily="50" charset="-128"/>
              </a:rPr>
              <a:t>６　税金の使いみちの決め方　　　　　　　　　　→</a:t>
            </a:r>
            <a:r>
              <a:rPr lang="en-US" altLang="ja-JP" sz="1600" dirty="0">
                <a:solidFill>
                  <a:srgbClr val="00B050"/>
                </a:solidFill>
                <a:latin typeface="BIZ UDPゴシック" panose="020B0400000000000000" pitchFamily="50" charset="-128"/>
                <a:ea typeface="BIZ UDPゴシック" panose="020B0400000000000000" pitchFamily="50" charset="-128"/>
              </a:rPr>
              <a:t>P14</a:t>
            </a:r>
          </a:p>
          <a:p>
            <a:r>
              <a:rPr lang="ja-JP" altLang="en-US" sz="16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国の税金の使いみちはどこが決めるのでしょうか？</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①　国会（国民の代表）</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②　税務署</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③　内閣</a:t>
            </a:r>
            <a:endParaRPr lang="en-US" altLang="ja-JP" sz="1400" dirty="0">
              <a:latin typeface="BIZ UDPゴシック" panose="020B0400000000000000" pitchFamily="50" charset="-128"/>
              <a:ea typeface="BIZ UDPゴシック" panose="020B0400000000000000" pitchFamily="50" charset="-128"/>
            </a:endParaRPr>
          </a:p>
        </p:txBody>
      </p:sp>
      <p:pic>
        <p:nvPicPr>
          <p:cNvPr id="6" name="図 5"/>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98523" y="5505534"/>
            <a:ext cx="1529715" cy="736787"/>
          </a:xfrm>
          <a:prstGeom prst="rect">
            <a:avLst/>
          </a:prstGeom>
          <a:noFill/>
          <a:ln>
            <a:noFill/>
          </a:ln>
        </p:spPr>
      </p:pic>
      <p:sp>
        <p:nvSpPr>
          <p:cNvPr id="7" name="テキスト ボックス 6"/>
          <p:cNvSpPr txBox="1"/>
          <p:nvPr/>
        </p:nvSpPr>
        <p:spPr>
          <a:xfrm>
            <a:off x="820248" y="3168598"/>
            <a:ext cx="4924746" cy="1231106"/>
          </a:xfrm>
          <a:prstGeom prst="rect">
            <a:avLst/>
          </a:prstGeom>
          <a:noFill/>
        </p:spPr>
        <p:txBody>
          <a:bodyPr wrap="none" rtlCol="0">
            <a:spAutoFit/>
          </a:bodyPr>
          <a:lstStyle/>
          <a:p>
            <a:r>
              <a:rPr lang="ja-JP" altLang="en-US" sz="1600" dirty="0">
                <a:solidFill>
                  <a:prstClr val="black"/>
                </a:solidFill>
                <a:latin typeface="BIZ UDPゴシック" panose="020B0400000000000000" pitchFamily="50" charset="-128"/>
                <a:ea typeface="BIZ UDPゴシック" panose="020B0400000000000000" pitchFamily="50" charset="-128"/>
              </a:rPr>
              <a:t>　</a:t>
            </a:r>
            <a:r>
              <a:rPr lang="en-US" altLang="ja-JP" sz="1600" dirty="0">
                <a:solidFill>
                  <a:srgbClr val="00B050"/>
                </a:solidFill>
                <a:latin typeface="BIZ UDPゴシック" panose="020B0400000000000000" pitchFamily="50" charset="-128"/>
                <a:ea typeface="BIZ UDPゴシック" panose="020B0400000000000000" pitchFamily="50" charset="-128"/>
              </a:rPr>
              <a:t>3</a:t>
            </a:r>
            <a:r>
              <a:rPr lang="ja-JP" altLang="en-US" sz="1600" dirty="0">
                <a:solidFill>
                  <a:srgbClr val="00B050"/>
                </a:solidFill>
                <a:latin typeface="BIZ UDPゴシック" panose="020B0400000000000000" pitchFamily="50" charset="-128"/>
                <a:ea typeface="BIZ UDPゴシック" panose="020B0400000000000000" pitchFamily="50" charset="-128"/>
              </a:rPr>
              <a:t>　国に納められる税金　　　　　　　　　　　　 →</a:t>
            </a:r>
            <a:r>
              <a:rPr lang="en-US" altLang="ja-JP" sz="1600" dirty="0">
                <a:solidFill>
                  <a:srgbClr val="00B050"/>
                </a:solidFill>
                <a:latin typeface="BIZ UDPゴシック" panose="020B0400000000000000" pitchFamily="50" charset="-128"/>
                <a:ea typeface="BIZ UDPゴシック" panose="020B0400000000000000" pitchFamily="50" charset="-128"/>
              </a:rPr>
              <a:t>P12</a:t>
            </a:r>
          </a:p>
          <a:p>
            <a:r>
              <a:rPr lang="ja-JP" altLang="en-US" sz="16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令和６年度に国に納められる税金はいくらでしょうか？</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①　約６兆</a:t>
            </a:r>
            <a:r>
              <a:rPr lang="en-US" altLang="ja-JP" sz="1400" dirty="0">
                <a:latin typeface="BIZ UDPゴシック" panose="020B0400000000000000" pitchFamily="50" charset="-128"/>
                <a:ea typeface="BIZ UDPゴシック" panose="020B0400000000000000" pitchFamily="50" charset="-128"/>
              </a:rPr>
              <a:t>3,646</a:t>
            </a:r>
            <a:r>
              <a:rPr lang="ja-JP" altLang="en-US" sz="1400" dirty="0">
                <a:latin typeface="BIZ UDPゴシック" panose="020B0400000000000000" pitchFamily="50" charset="-128"/>
                <a:ea typeface="BIZ UDPゴシック" panose="020B0400000000000000" pitchFamily="50" charset="-128"/>
              </a:rPr>
              <a:t>億円</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②　約</a:t>
            </a:r>
            <a:r>
              <a:rPr lang="en-US" altLang="ja-JP" sz="1400" dirty="0">
                <a:latin typeface="BIZ UDPゴシック" panose="020B0400000000000000" pitchFamily="50" charset="-128"/>
                <a:ea typeface="BIZ UDPゴシック" panose="020B0400000000000000" pitchFamily="50" charset="-128"/>
              </a:rPr>
              <a:t>33</a:t>
            </a:r>
            <a:r>
              <a:rPr lang="ja-JP" altLang="en-US" sz="1400" dirty="0">
                <a:latin typeface="BIZ UDPゴシック" panose="020B0400000000000000" pitchFamily="50" charset="-128"/>
                <a:ea typeface="BIZ UDPゴシック" panose="020B0400000000000000" pitchFamily="50" charset="-128"/>
              </a:rPr>
              <a:t>兆円</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③　約</a:t>
            </a:r>
            <a:r>
              <a:rPr lang="en-US" altLang="ja-JP" sz="1400" dirty="0">
                <a:latin typeface="BIZ UDPゴシック" panose="020B0400000000000000" pitchFamily="50" charset="-128"/>
                <a:ea typeface="BIZ UDPゴシック" panose="020B0400000000000000" pitchFamily="50" charset="-128"/>
              </a:rPr>
              <a:t>69</a:t>
            </a:r>
            <a:r>
              <a:rPr lang="ja-JP" altLang="en-US" sz="1400" dirty="0">
                <a:latin typeface="BIZ UDPゴシック" panose="020B0400000000000000" pitchFamily="50" charset="-128"/>
                <a:ea typeface="BIZ UDPゴシック" panose="020B0400000000000000" pitchFamily="50" charset="-128"/>
              </a:rPr>
              <a:t>兆</a:t>
            </a:r>
            <a:r>
              <a:rPr lang="en-US" altLang="ja-JP" sz="1400" dirty="0">
                <a:latin typeface="BIZ UDPゴシック" panose="020B0400000000000000" pitchFamily="50" charset="-128"/>
                <a:ea typeface="BIZ UDPゴシック" panose="020B0400000000000000" pitchFamily="50" charset="-128"/>
              </a:rPr>
              <a:t>6,080</a:t>
            </a:r>
            <a:r>
              <a:rPr lang="ja-JP" altLang="en-US" sz="1400" dirty="0">
                <a:latin typeface="BIZ UDPゴシック" panose="020B0400000000000000" pitchFamily="50" charset="-128"/>
                <a:ea typeface="BIZ UDPゴシック" panose="020B0400000000000000" pitchFamily="50" charset="-128"/>
              </a:rPr>
              <a:t>億円</a:t>
            </a:r>
            <a:endParaRPr lang="en-US" altLang="ja-JP" sz="1400" dirty="0">
              <a:latin typeface="BIZ UDPゴシック" panose="020B0400000000000000" pitchFamily="50" charset="-128"/>
              <a:ea typeface="BIZ UDPゴシック" panose="020B0400000000000000" pitchFamily="50" charset="-128"/>
            </a:endParaRPr>
          </a:p>
        </p:txBody>
      </p:sp>
      <p:pic>
        <p:nvPicPr>
          <p:cNvPr id="8" name="図 7"/>
          <p:cNvPicPr/>
          <p:nvPr/>
        </p:nvPicPr>
        <p:blipFill>
          <a:blip r:embed="rId3">
            <a:clrChange>
              <a:clrFrom>
                <a:srgbClr val="FFFFFF"/>
              </a:clrFrom>
              <a:clrTo>
                <a:srgbClr val="FFFFFF">
                  <a:alpha val="0"/>
                </a:srgbClr>
              </a:clrTo>
            </a:clrChange>
          </a:blip>
          <a:stretch>
            <a:fillRect/>
          </a:stretch>
        </p:blipFill>
        <p:spPr>
          <a:xfrm>
            <a:off x="4218504" y="3781658"/>
            <a:ext cx="1529715" cy="840740"/>
          </a:xfrm>
          <a:prstGeom prst="rect">
            <a:avLst/>
          </a:prstGeom>
        </p:spPr>
      </p:pic>
      <p:sp>
        <p:nvSpPr>
          <p:cNvPr id="9" name="テキスト ボックス 8"/>
          <p:cNvSpPr txBox="1"/>
          <p:nvPr/>
        </p:nvSpPr>
        <p:spPr>
          <a:xfrm>
            <a:off x="773698" y="1453877"/>
            <a:ext cx="4971295" cy="1231106"/>
          </a:xfrm>
          <a:prstGeom prst="rect">
            <a:avLst/>
          </a:prstGeom>
          <a:noFill/>
        </p:spPr>
        <p:txBody>
          <a:bodyPr wrap="square" rtlCol="0">
            <a:spAutoFit/>
          </a:bodyPr>
          <a:lstStyle/>
          <a:p>
            <a:r>
              <a:rPr lang="ja-JP" altLang="en-US" sz="1600" dirty="0">
                <a:solidFill>
                  <a:prstClr val="black"/>
                </a:solidFill>
                <a:latin typeface="BIZ UDPゴシック" panose="020B0400000000000000" pitchFamily="50" charset="-128"/>
                <a:ea typeface="BIZ UDPゴシック" panose="020B0400000000000000" pitchFamily="50" charset="-128"/>
              </a:rPr>
              <a:t>　</a:t>
            </a:r>
            <a:r>
              <a:rPr lang="ja-JP" altLang="en-US" sz="1600" dirty="0">
                <a:solidFill>
                  <a:srgbClr val="00B050"/>
                </a:solidFill>
                <a:latin typeface="BIZ UDPゴシック" panose="020B0400000000000000" pitchFamily="50" charset="-128"/>
                <a:ea typeface="BIZ UDPゴシック" panose="020B0400000000000000" pitchFamily="50" charset="-128"/>
              </a:rPr>
              <a:t>１　税金の使われ方　　　　　　　　　　　　　　　　→</a:t>
            </a:r>
            <a:r>
              <a:rPr lang="en-US" altLang="ja-JP" sz="1600" dirty="0">
                <a:solidFill>
                  <a:srgbClr val="00B050"/>
                </a:solidFill>
                <a:latin typeface="BIZ UDPゴシック" panose="020B0400000000000000" pitchFamily="50" charset="-128"/>
                <a:ea typeface="BIZ UDPゴシック" panose="020B0400000000000000" pitchFamily="50" charset="-128"/>
              </a:rPr>
              <a:t>P</a:t>
            </a:r>
            <a:r>
              <a:rPr lang="ja-JP" altLang="en-US" sz="1600" dirty="0">
                <a:solidFill>
                  <a:srgbClr val="00B050"/>
                </a:solidFill>
                <a:latin typeface="BIZ UDPゴシック" panose="020B0400000000000000" pitchFamily="50" charset="-128"/>
                <a:ea typeface="BIZ UDPゴシック" panose="020B0400000000000000" pitchFamily="50" charset="-128"/>
              </a:rPr>
              <a:t>４、５ 　</a:t>
            </a:r>
            <a:endParaRPr lang="en-US" altLang="ja-JP" sz="1600" dirty="0">
              <a:solidFill>
                <a:srgbClr val="00B050"/>
              </a:solidFill>
              <a:latin typeface="BIZ UDPゴシック" panose="020B0400000000000000" pitchFamily="50" charset="-128"/>
              <a:ea typeface="BIZ UDPゴシック" panose="020B0400000000000000" pitchFamily="50" charset="-128"/>
            </a:endParaRPr>
          </a:p>
          <a:p>
            <a:r>
              <a:rPr lang="ja-JP" altLang="en-US" sz="16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税金でつくられた施設はどれでしょうか？</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①　銀行</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②　学校</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③　コンビニエンスストア</a:t>
            </a:r>
            <a:endParaRPr lang="en-US" altLang="ja-JP" sz="1400" dirty="0">
              <a:latin typeface="BIZ UDPゴシック" panose="020B0400000000000000" pitchFamily="50" charset="-128"/>
              <a:ea typeface="BIZ UDPゴシック" panose="020B0400000000000000" pitchFamily="50" charset="-128"/>
            </a:endParaRPr>
          </a:p>
        </p:txBody>
      </p:sp>
      <p:pic>
        <p:nvPicPr>
          <p:cNvPr id="11" name="図 10"/>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9113" y="1781183"/>
            <a:ext cx="1475881" cy="1215571"/>
          </a:xfrm>
          <a:prstGeom prst="rect">
            <a:avLst/>
          </a:prstGeom>
          <a:noFill/>
          <a:ln>
            <a:noFill/>
          </a:ln>
        </p:spPr>
      </p:pic>
      <p:sp>
        <p:nvSpPr>
          <p:cNvPr id="12" name="テキスト ボックス 11"/>
          <p:cNvSpPr txBox="1"/>
          <p:nvPr/>
        </p:nvSpPr>
        <p:spPr>
          <a:xfrm>
            <a:off x="683773" y="4978513"/>
            <a:ext cx="5123518" cy="1446550"/>
          </a:xfrm>
          <a:prstGeom prst="rect">
            <a:avLst/>
          </a:prstGeom>
          <a:noFill/>
        </p:spPr>
        <p:txBody>
          <a:bodyPr wrap="none" rtlCol="0">
            <a:spAutoFit/>
          </a:bodyPr>
          <a:lstStyle/>
          <a:p>
            <a:r>
              <a:rPr lang="ja-JP" altLang="en-US" sz="1600" dirty="0">
                <a:solidFill>
                  <a:prstClr val="black"/>
                </a:solidFill>
                <a:latin typeface="BIZ UDPゴシック" panose="020B0400000000000000" pitchFamily="50" charset="-128"/>
                <a:ea typeface="BIZ UDPゴシック" panose="020B0400000000000000" pitchFamily="50" charset="-128"/>
              </a:rPr>
              <a:t>　</a:t>
            </a:r>
            <a:r>
              <a:rPr lang="ja-JP" altLang="en-US" sz="1600" dirty="0">
                <a:solidFill>
                  <a:srgbClr val="00B050"/>
                </a:solidFill>
                <a:latin typeface="BIZ UDPゴシック" panose="020B0400000000000000" pitchFamily="50" charset="-128"/>
                <a:ea typeface="BIZ UDPゴシック" panose="020B0400000000000000" pitchFamily="50" charset="-128"/>
              </a:rPr>
              <a:t>５　税金の種類　　　　　　　　　　　　　　　　　　　→</a:t>
            </a:r>
            <a:r>
              <a:rPr lang="en-US" altLang="ja-JP" sz="1600" dirty="0">
                <a:solidFill>
                  <a:srgbClr val="00B050"/>
                </a:solidFill>
                <a:latin typeface="BIZ UDPゴシック" panose="020B0400000000000000" pitchFamily="50" charset="-128"/>
                <a:ea typeface="BIZ UDPゴシック" panose="020B0400000000000000" pitchFamily="50" charset="-128"/>
              </a:rPr>
              <a:t>P1</a:t>
            </a:r>
            <a:r>
              <a:rPr lang="ja-JP" altLang="en-US" sz="1600" dirty="0">
                <a:solidFill>
                  <a:srgbClr val="00B050"/>
                </a:solidFill>
                <a:latin typeface="BIZ UDPゴシック" panose="020B0400000000000000" pitchFamily="50" charset="-128"/>
                <a:ea typeface="BIZ UDPゴシック" panose="020B0400000000000000" pitchFamily="50" charset="-128"/>
              </a:rPr>
              <a:t>、</a:t>
            </a:r>
            <a:r>
              <a:rPr lang="en-US" altLang="ja-JP" sz="1600" dirty="0">
                <a:solidFill>
                  <a:srgbClr val="00B050"/>
                </a:solidFill>
                <a:latin typeface="BIZ UDPゴシック" panose="020B0400000000000000" pitchFamily="50" charset="-128"/>
                <a:ea typeface="BIZ UDPゴシック" panose="020B0400000000000000" pitchFamily="50" charset="-128"/>
              </a:rPr>
              <a:t>12</a:t>
            </a:r>
          </a:p>
          <a:p>
            <a:r>
              <a:rPr lang="ja-JP" altLang="en-US" sz="16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物を買ったときやサービスを受けたときに払う税金は</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どれでしょうか？</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①　所得税</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②　消費税</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③　法人税</a:t>
            </a:r>
            <a:endParaRPr lang="en-US" altLang="ja-JP" sz="1400" dirty="0">
              <a:latin typeface="BIZ UDPゴシック" panose="020B0400000000000000" pitchFamily="50" charset="-128"/>
              <a:ea typeface="BIZ UDPゴシック" panose="020B0400000000000000" pitchFamily="50" charset="-128"/>
            </a:endParaRPr>
          </a:p>
        </p:txBody>
      </p:sp>
      <p:pic>
        <p:nvPicPr>
          <p:cNvPr id="13" name="図 12"/>
          <p:cNvPicPr/>
          <p:nvPr/>
        </p:nvPicPr>
        <p:blipFill>
          <a:blip r:embed="rId5">
            <a:clrChange>
              <a:clrFrom>
                <a:srgbClr val="FFFFFF"/>
              </a:clrFrom>
              <a:clrTo>
                <a:srgbClr val="FFFFFF">
                  <a:alpha val="0"/>
                </a:srgbClr>
              </a:clrTo>
            </a:clrChange>
          </a:blip>
          <a:stretch>
            <a:fillRect/>
          </a:stretch>
        </p:blipFill>
        <p:spPr>
          <a:xfrm>
            <a:off x="4944480" y="5578291"/>
            <a:ext cx="803739" cy="976879"/>
          </a:xfrm>
          <a:prstGeom prst="rect">
            <a:avLst/>
          </a:prstGeom>
        </p:spPr>
      </p:pic>
      <p:sp>
        <p:nvSpPr>
          <p:cNvPr id="14" name="テキスト ボックス 13"/>
          <p:cNvSpPr txBox="1"/>
          <p:nvPr/>
        </p:nvSpPr>
        <p:spPr>
          <a:xfrm>
            <a:off x="6344090" y="3168598"/>
            <a:ext cx="5224507" cy="1231106"/>
          </a:xfrm>
          <a:prstGeom prst="rect">
            <a:avLst/>
          </a:prstGeom>
          <a:noFill/>
        </p:spPr>
        <p:txBody>
          <a:bodyPr wrap="none" rtlCol="0">
            <a:spAutoFit/>
          </a:bodyPr>
          <a:lstStyle/>
          <a:p>
            <a:r>
              <a:rPr lang="ja-JP" altLang="en-US" sz="1600" dirty="0">
                <a:solidFill>
                  <a:prstClr val="black"/>
                </a:solidFill>
                <a:latin typeface="BIZ UDPゴシック" panose="020B0400000000000000" pitchFamily="50" charset="-128"/>
                <a:ea typeface="BIZ UDPゴシック" panose="020B0400000000000000" pitchFamily="50" charset="-128"/>
              </a:rPr>
              <a:t>　</a:t>
            </a:r>
            <a:r>
              <a:rPr lang="ja-JP" altLang="en-US" sz="1600" dirty="0">
                <a:solidFill>
                  <a:srgbClr val="00B050"/>
                </a:solidFill>
                <a:latin typeface="BIZ UDPゴシック" panose="020B0400000000000000" pitchFamily="50" charset="-128"/>
                <a:ea typeface="BIZ UDPゴシック" panose="020B0400000000000000" pitchFamily="50" charset="-128"/>
              </a:rPr>
              <a:t>４　栃木県に納められる税金　　　　　　　　　　→</a:t>
            </a:r>
            <a:r>
              <a:rPr lang="en-US" altLang="ja-JP" sz="1600" dirty="0">
                <a:solidFill>
                  <a:srgbClr val="00B050"/>
                </a:solidFill>
                <a:latin typeface="BIZ UDPゴシック" panose="020B0400000000000000" pitchFamily="50" charset="-128"/>
                <a:ea typeface="BIZ UDPゴシック" panose="020B0400000000000000" pitchFamily="50" charset="-128"/>
              </a:rPr>
              <a:t>P12</a:t>
            </a:r>
            <a:r>
              <a:rPr lang="ja-JP" altLang="en-US" sz="1600" dirty="0">
                <a:solidFill>
                  <a:srgbClr val="00B050"/>
                </a:solidFill>
                <a:latin typeface="BIZ UDPゴシック" panose="020B0400000000000000" pitchFamily="50" charset="-128"/>
                <a:ea typeface="BIZ UDPゴシック" panose="020B0400000000000000" pitchFamily="50" charset="-128"/>
              </a:rPr>
              <a:t>　</a:t>
            </a:r>
            <a:endParaRPr lang="en-US" altLang="ja-JP" sz="1600" dirty="0">
              <a:solidFill>
                <a:srgbClr val="00B050"/>
              </a:solidFill>
              <a:latin typeface="BIZ UDPゴシック" panose="020B0400000000000000" pitchFamily="50" charset="-128"/>
              <a:ea typeface="BIZ UDPゴシック" panose="020B0400000000000000" pitchFamily="50" charset="-128"/>
            </a:endParaRPr>
          </a:p>
          <a:p>
            <a:r>
              <a:rPr lang="ja-JP" altLang="en-US" sz="16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令和６年度に栃木県に納められる税金はいくらでしょうか？</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①　約</a:t>
            </a:r>
            <a:r>
              <a:rPr lang="en-US" altLang="ja-JP" sz="1400" dirty="0">
                <a:latin typeface="BIZ UDPゴシック" panose="020B0400000000000000" pitchFamily="50" charset="-128"/>
                <a:ea typeface="BIZ UDPゴシック" panose="020B0400000000000000" pitchFamily="50" charset="-128"/>
              </a:rPr>
              <a:t>2,570</a:t>
            </a:r>
            <a:r>
              <a:rPr lang="ja-JP" altLang="en-US" sz="1400" dirty="0">
                <a:latin typeface="BIZ UDPゴシック" panose="020B0400000000000000" pitchFamily="50" charset="-128"/>
                <a:ea typeface="BIZ UDPゴシック" panose="020B0400000000000000" pitchFamily="50" charset="-128"/>
              </a:rPr>
              <a:t>億円</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②　約</a:t>
            </a:r>
            <a:r>
              <a:rPr lang="en-US" altLang="ja-JP" sz="1400" dirty="0">
                <a:latin typeface="BIZ UDPゴシック" panose="020B0400000000000000" pitchFamily="50" charset="-128"/>
                <a:ea typeface="BIZ UDPゴシック" panose="020B0400000000000000" pitchFamily="50" charset="-128"/>
              </a:rPr>
              <a:t>4,490</a:t>
            </a:r>
            <a:r>
              <a:rPr lang="ja-JP" altLang="en-US" sz="1400" dirty="0">
                <a:latin typeface="BIZ UDPゴシック" panose="020B0400000000000000" pitchFamily="50" charset="-128"/>
                <a:ea typeface="BIZ UDPゴシック" panose="020B0400000000000000" pitchFamily="50" charset="-128"/>
              </a:rPr>
              <a:t>億円</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③　約１兆</a:t>
            </a:r>
            <a:r>
              <a:rPr lang="en-US" altLang="ja-JP" sz="1400" dirty="0">
                <a:latin typeface="BIZ UDPゴシック" panose="020B0400000000000000" pitchFamily="50" charset="-128"/>
                <a:ea typeface="BIZ UDPゴシック" panose="020B0400000000000000" pitchFamily="50" charset="-128"/>
              </a:rPr>
              <a:t>1,564</a:t>
            </a:r>
            <a:r>
              <a:rPr lang="ja-JP" altLang="en-US" sz="1400" dirty="0">
                <a:latin typeface="BIZ UDPゴシック" panose="020B0400000000000000" pitchFamily="50" charset="-128"/>
                <a:ea typeface="BIZ UDPゴシック" panose="020B0400000000000000" pitchFamily="50" charset="-128"/>
              </a:rPr>
              <a:t>億円</a:t>
            </a:r>
            <a:endParaRPr lang="en-US" altLang="ja-JP" sz="1400" dirty="0">
              <a:latin typeface="BIZ UDPゴシック" panose="020B0400000000000000" pitchFamily="50" charset="-128"/>
              <a:ea typeface="BIZ UDPゴシック" panose="020B0400000000000000" pitchFamily="50" charset="-128"/>
            </a:endParaRPr>
          </a:p>
        </p:txBody>
      </p:sp>
      <p:pic>
        <p:nvPicPr>
          <p:cNvPr id="15" name="図 14"/>
          <p:cNvPicPr/>
          <p:nvPr/>
        </p:nvPicPr>
        <p:blipFill>
          <a:blip r:embed="rId6">
            <a:clrChange>
              <a:clrFrom>
                <a:srgbClr val="FFFFFF"/>
              </a:clrFrom>
              <a:clrTo>
                <a:srgbClr val="FFFFFF">
                  <a:alpha val="0"/>
                </a:srgbClr>
              </a:clrTo>
            </a:clrChange>
          </a:blip>
          <a:stretch>
            <a:fillRect/>
          </a:stretch>
        </p:blipFill>
        <p:spPr>
          <a:xfrm>
            <a:off x="10143520" y="3594727"/>
            <a:ext cx="1177362" cy="1063355"/>
          </a:xfrm>
          <a:prstGeom prst="rect">
            <a:avLst/>
          </a:prstGeom>
        </p:spPr>
      </p:pic>
      <p:sp>
        <p:nvSpPr>
          <p:cNvPr id="16" name="テキスト ボックス 15"/>
          <p:cNvSpPr txBox="1"/>
          <p:nvPr/>
        </p:nvSpPr>
        <p:spPr>
          <a:xfrm>
            <a:off x="6307220" y="1423951"/>
            <a:ext cx="5254965" cy="1446550"/>
          </a:xfrm>
          <a:prstGeom prst="rect">
            <a:avLst/>
          </a:prstGeom>
          <a:noFill/>
        </p:spPr>
        <p:txBody>
          <a:bodyPr wrap="none" rtlCol="0">
            <a:spAutoFit/>
          </a:bodyPr>
          <a:lstStyle/>
          <a:p>
            <a:r>
              <a:rPr lang="ja-JP" altLang="en-US" sz="1600" dirty="0">
                <a:solidFill>
                  <a:prstClr val="black"/>
                </a:solidFill>
                <a:latin typeface="BIZ UDPゴシック" panose="020B0400000000000000" pitchFamily="50" charset="-128"/>
                <a:ea typeface="BIZ UDPゴシック" panose="020B0400000000000000" pitchFamily="50" charset="-128"/>
              </a:rPr>
              <a:t>　</a:t>
            </a:r>
            <a:r>
              <a:rPr lang="ja-JP" altLang="en-US" sz="1600" dirty="0">
                <a:solidFill>
                  <a:srgbClr val="00B050"/>
                </a:solidFill>
                <a:latin typeface="BIZ UDPゴシック" panose="020B0400000000000000" pitchFamily="50" charset="-128"/>
                <a:ea typeface="BIZ UDPゴシック" panose="020B0400000000000000" pitchFamily="50" charset="-128"/>
              </a:rPr>
              <a:t>２　公立小学校の教育費　　　　　　　　　　　　　→</a:t>
            </a:r>
            <a:r>
              <a:rPr lang="en-US" altLang="ja-JP" sz="1600" dirty="0">
                <a:solidFill>
                  <a:srgbClr val="00B050"/>
                </a:solidFill>
                <a:latin typeface="BIZ UDPゴシック" panose="020B0400000000000000" pitchFamily="50" charset="-128"/>
                <a:ea typeface="BIZ UDPゴシック" panose="020B0400000000000000" pitchFamily="50" charset="-128"/>
              </a:rPr>
              <a:t>P</a:t>
            </a:r>
            <a:r>
              <a:rPr lang="ja-JP" altLang="en-US" sz="1600" dirty="0">
                <a:solidFill>
                  <a:srgbClr val="00B050"/>
                </a:solidFill>
                <a:latin typeface="BIZ UDPゴシック" panose="020B0400000000000000" pitchFamily="50" charset="-128"/>
                <a:ea typeface="BIZ UDPゴシック" panose="020B0400000000000000" pitchFamily="50" charset="-128"/>
              </a:rPr>
              <a:t>４</a:t>
            </a:r>
            <a:endParaRPr lang="en-US" altLang="ja-JP" sz="1600" dirty="0">
              <a:solidFill>
                <a:srgbClr val="00B050"/>
              </a:solidFill>
              <a:latin typeface="BIZ UDPゴシック" panose="020B0400000000000000" pitchFamily="50" charset="-128"/>
              <a:ea typeface="BIZ UDPゴシック" panose="020B0400000000000000" pitchFamily="50" charset="-128"/>
            </a:endParaRPr>
          </a:p>
          <a:p>
            <a:r>
              <a:rPr lang="ja-JP" altLang="en-US" sz="16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solidFill>
                  <a:srgbClr val="00B050"/>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税金で負担した令和３年度の公立小学校の児童１人あたりの</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年間教育費は１か月あたりいくらでしょうか？</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①　約</a:t>
            </a:r>
            <a:r>
              <a:rPr lang="en-US" altLang="ja-JP" sz="1400" dirty="0">
                <a:latin typeface="BIZ UDPゴシック" panose="020B0400000000000000" pitchFamily="50" charset="-128"/>
                <a:ea typeface="BIZ UDPゴシック" panose="020B0400000000000000" pitchFamily="50" charset="-128"/>
              </a:rPr>
              <a:t>76,800</a:t>
            </a:r>
            <a:r>
              <a:rPr lang="ja-JP" altLang="en-US" sz="1400" dirty="0">
                <a:latin typeface="BIZ UDPゴシック" panose="020B0400000000000000" pitchFamily="50" charset="-128"/>
                <a:ea typeface="BIZ UDPゴシック" panose="020B0400000000000000" pitchFamily="50" charset="-128"/>
              </a:rPr>
              <a:t>円</a:t>
            </a:r>
            <a:endParaRPr lang="en-US" altLang="ja-JP" sz="1400" dirty="0">
              <a:latin typeface="BIZ UDPゴシック" panose="020B0400000000000000" pitchFamily="50" charset="-128"/>
              <a:ea typeface="BIZ UDPゴシック" panose="020B0400000000000000" pitchFamily="50" charset="-128"/>
            </a:endParaRPr>
          </a:p>
          <a:p>
            <a:pPr algn="dist"/>
            <a:r>
              <a:rPr lang="ja-JP" altLang="en-US" sz="1400" dirty="0">
                <a:latin typeface="BIZ UDPゴシック" panose="020B0400000000000000" pitchFamily="50" charset="-128"/>
                <a:ea typeface="BIZ UDPゴシック" panose="020B0400000000000000" pitchFamily="50" charset="-128"/>
              </a:rPr>
              <a:t>      ②　約</a:t>
            </a:r>
            <a:r>
              <a:rPr lang="en-US" altLang="ja-JP" sz="1400" dirty="0">
                <a:latin typeface="BIZ UDPゴシック" panose="020B0400000000000000" pitchFamily="50" charset="-128"/>
                <a:ea typeface="BIZ UDPゴシック" panose="020B0400000000000000" pitchFamily="50" charset="-128"/>
              </a:rPr>
              <a:t>81</a:t>
            </a:r>
            <a:r>
              <a:rPr lang="en-US" altLang="ja-JP" sz="5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,300</a:t>
            </a:r>
            <a:r>
              <a:rPr lang="ja-JP" altLang="en-US" sz="1400" dirty="0">
                <a:latin typeface="BIZ UDPゴシック" panose="020B0400000000000000" pitchFamily="50" charset="-128"/>
                <a:ea typeface="BIZ UDPゴシック" panose="020B0400000000000000" pitchFamily="50" charset="-128"/>
              </a:rPr>
              <a:t>円</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③　約</a:t>
            </a:r>
            <a:r>
              <a:rPr lang="en-US" altLang="ja-JP" sz="1400" dirty="0">
                <a:latin typeface="BIZ UDPゴシック" panose="020B0400000000000000" pitchFamily="50" charset="-128"/>
                <a:ea typeface="BIZ UDPゴシック" panose="020B0400000000000000" pitchFamily="50" charset="-128"/>
              </a:rPr>
              <a:t>90,900</a:t>
            </a:r>
            <a:r>
              <a:rPr lang="ja-JP" altLang="en-US" sz="1400" dirty="0">
                <a:latin typeface="BIZ UDPゴシック" panose="020B0400000000000000" pitchFamily="50" charset="-128"/>
                <a:ea typeface="BIZ UDPゴシック" panose="020B0400000000000000" pitchFamily="50" charset="-128"/>
              </a:rPr>
              <a:t>円</a:t>
            </a:r>
            <a:endParaRPr lang="en-US" altLang="ja-JP" sz="1400" dirty="0">
              <a:latin typeface="BIZ UDPゴシック" panose="020B0400000000000000" pitchFamily="50" charset="-128"/>
              <a:ea typeface="BIZ UDPゴシック" panose="020B0400000000000000" pitchFamily="50" charset="-128"/>
            </a:endParaRPr>
          </a:p>
        </p:txBody>
      </p:sp>
      <p:pic>
        <p:nvPicPr>
          <p:cNvPr id="18" name="図 17"/>
          <p:cNvPicPr/>
          <p:nvPr/>
        </p:nvPicPr>
        <p:blipFill>
          <a:blip r:embed="rId7">
            <a:clrChange>
              <a:clrFrom>
                <a:srgbClr val="FFFCD7"/>
              </a:clrFrom>
              <a:clrTo>
                <a:srgbClr val="FFFCD7">
                  <a:alpha val="0"/>
                </a:srgbClr>
              </a:clrTo>
            </a:clrChange>
          </a:blip>
          <a:stretch>
            <a:fillRect/>
          </a:stretch>
        </p:blipFill>
        <p:spPr>
          <a:xfrm>
            <a:off x="10244092" y="2016914"/>
            <a:ext cx="1323267" cy="850032"/>
          </a:xfrm>
          <a:prstGeom prst="rect">
            <a:avLst/>
          </a:prstGeom>
        </p:spPr>
      </p:pic>
      <p:cxnSp>
        <p:nvCxnSpPr>
          <p:cNvPr id="20" name="直線コネクタ 19"/>
          <p:cNvCxnSpPr>
            <a:cxnSpLocks/>
          </p:cNvCxnSpPr>
          <p:nvPr/>
        </p:nvCxnSpPr>
        <p:spPr>
          <a:xfrm flipV="1">
            <a:off x="6098787" y="1220755"/>
            <a:ext cx="0" cy="539086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409433" y="4788708"/>
            <a:ext cx="1139588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409433" y="2994670"/>
            <a:ext cx="1139588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1740918" y="6459235"/>
            <a:ext cx="415498" cy="369332"/>
          </a:xfrm>
          <a:prstGeom prst="rect">
            <a:avLst/>
          </a:prstGeom>
          <a:noFill/>
        </p:spPr>
        <p:txBody>
          <a:bodyPr wrap="none" rtlCol="0">
            <a:spAutoFit/>
          </a:bodyPr>
          <a:lstStyle/>
          <a:p>
            <a:r>
              <a:rPr lang="en-US" altLang="ja-JP" dirty="0">
                <a:latin typeface="+mj-ea"/>
                <a:ea typeface="+mj-ea"/>
              </a:rPr>
              <a:t>15</a:t>
            </a:r>
            <a:endParaRPr kumimoji="1" lang="ja-JP" altLang="en-US" dirty="0">
              <a:latin typeface="+mj-ea"/>
              <a:ea typeface="+mj-ea"/>
            </a:endParaRPr>
          </a:p>
        </p:txBody>
      </p:sp>
      <p:grpSp>
        <p:nvGrpSpPr>
          <p:cNvPr id="21" name="グループ化 20"/>
          <p:cNvGrpSpPr/>
          <p:nvPr/>
        </p:nvGrpSpPr>
        <p:grpSpPr>
          <a:xfrm>
            <a:off x="2225514" y="12274"/>
            <a:ext cx="7763717" cy="838200"/>
            <a:chOff x="487679" y="352044"/>
            <a:chExt cx="7763717" cy="838200"/>
          </a:xfrm>
        </p:grpSpPr>
        <p:sp>
          <p:nvSpPr>
            <p:cNvPr id="22" name="角丸四角形 21"/>
            <p:cNvSpPr/>
            <p:nvPr/>
          </p:nvSpPr>
          <p:spPr>
            <a:xfrm>
              <a:off x="487679" y="620268"/>
              <a:ext cx="7763717" cy="39319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p:cNvSpPr/>
            <p:nvPr/>
          </p:nvSpPr>
          <p:spPr>
            <a:xfrm>
              <a:off x="48767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400" b="1" dirty="0">
                  <a:ln w="28575">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学習をふりかえろう</a:t>
              </a:r>
              <a:endParaRPr kumimoji="1" lang="ja-JP" altLang="en-US" sz="4400" dirty="0">
                <a:ln w="28575">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sp>
        <p:nvSpPr>
          <p:cNvPr id="4" name="正方形/長方形 3"/>
          <p:cNvSpPr/>
          <p:nvPr/>
        </p:nvSpPr>
        <p:spPr>
          <a:xfrm>
            <a:off x="8539886" y="859844"/>
            <a:ext cx="3652114" cy="40530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→の数字はヒントのページです。</a:t>
            </a:r>
          </a:p>
        </p:txBody>
      </p:sp>
      <p:sp>
        <p:nvSpPr>
          <p:cNvPr id="26" name="テキスト ボックス 8">
            <a:extLst>
              <a:ext uri="{FF2B5EF4-FFF2-40B4-BE49-F238E27FC236}">
                <a16:creationId xmlns:a16="http://schemas.microsoft.com/office/drawing/2014/main" id="{D416E65A-776A-4395-BB17-5B3873A25A1B}"/>
              </a:ext>
            </a:extLst>
          </p:cNvPr>
          <p:cNvSpPr txBox="1"/>
          <p:nvPr/>
        </p:nvSpPr>
        <p:spPr>
          <a:xfrm>
            <a:off x="8989454" y="6587852"/>
            <a:ext cx="2833614" cy="261610"/>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クイズ答えは最終ページに書いてあります。</a:t>
            </a:r>
            <a:endParaRPr kumimoji="1" lang="en-US" altLang="ja-JP" sz="11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27" name="テキスト ボックス 26">
            <a:extLst>
              <a:ext uri="{FF2B5EF4-FFF2-40B4-BE49-F238E27FC236}">
                <a16:creationId xmlns:a16="http://schemas.microsoft.com/office/drawing/2014/main" id="{2071EB21-A496-42F4-99FF-60D3E504E4B9}"/>
              </a:ext>
            </a:extLst>
          </p:cNvPr>
          <p:cNvSpPr txBox="1"/>
          <p:nvPr/>
        </p:nvSpPr>
        <p:spPr>
          <a:xfrm>
            <a:off x="757138" y="736144"/>
            <a:ext cx="1920719" cy="461665"/>
          </a:xfrm>
          <a:prstGeom prst="rect">
            <a:avLst/>
          </a:prstGeom>
          <a:noFill/>
        </p:spPr>
        <p:txBody>
          <a:bodyPr wrap="none" rtlCol="0">
            <a:spAutoFit/>
          </a:bodyPr>
          <a:lstStyle/>
          <a:p>
            <a:r>
              <a:rPr lang="ja-JP" altLang="en-US" sz="2400" dirty="0">
                <a:solidFill>
                  <a:srgbClr val="00B050"/>
                </a:solidFill>
                <a:latin typeface="BIZ UDPゴシック" panose="020B0400000000000000" pitchFamily="50" charset="-128"/>
                <a:ea typeface="BIZ UDPゴシック" panose="020B0400000000000000" pitchFamily="50" charset="-128"/>
              </a:rPr>
              <a:t>◆税金クイズ</a:t>
            </a:r>
            <a:endParaRPr kumimoji="1" lang="ja-JP" altLang="en-US" sz="2400" dirty="0">
              <a:solidFill>
                <a:srgbClr val="00B05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25573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757138" y="1374769"/>
            <a:ext cx="8158003" cy="461665"/>
          </a:xfrm>
          <a:prstGeom prst="rect">
            <a:avLst/>
          </a:prstGeom>
          <a:noFill/>
        </p:spPr>
        <p:txBody>
          <a:bodyPr wrap="none" rtlCol="0">
            <a:spAutoFit/>
          </a:bodyPr>
          <a:lstStyle/>
          <a:p>
            <a:r>
              <a:rPr lang="ja-JP" altLang="en-US" sz="2400" dirty="0">
                <a:solidFill>
                  <a:srgbClr val="00B050"/>
                </a:solidFill>
                <a:latin typeface="BIZ UDPゴシック" panose="020B0400000000000000" pitchFamily="50" charset="-128"/>
                <a:ea typeface="BIZ UDPゴシック" panose="020B0400000000000000" pitchFamily="50" charset="-128"/>
              </a:rPr>
              <a:t>◆税金について、わかったこと、思ったことを書いてみよう。</a:t>
            </a:r>
            <a:endParaRPr kumimoji="1" lang="ja-JP" altLang="en-US" sz="2400" dirty="0">
              <a:solidFill>
                <a:srgbClr val="00B050"/>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1155700" y="2017485"/>
            <a:ext cx="10134600" cy="3941551"/>
          </a:xfrm>
          <a:prstGeom prst="rect">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a:hlinkClick r:id="rId2"/>
          </p:cNvPr>
          <p:cNvSpPr/>
          <p:nvPr/>
        </p:nvSpPr>
        <p:spPr>
          <a:xfrm>
            <a:off x="8278368" y="732903"/>
            <a:ext cx="3011932" cy="62643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002060"/>
                </a:solidFill>
              </a:rPr>
              <a:t>ワークシートへ</a:t>
            </a:r>
            <a:r>
              <a:rPr kumimoji="1" lang="en-US" altLang="ja-JP" sz="2400" dirty="0">
                <a:solidFill>
                  <a:srgbClr val="002060"/>
                </a:solidFill>
              </a:rPr>
              <a:t>GO</a:t>
            </a:r>
            <a:r>
              <a:rPr lang="ja-JP" altLang="en-US" sz="2400" dirty="0">
                <a:solidFill>
                  <a:srgbClr val="002060"/>
                </a:solidFill>
              </a:rPr>
              <a:t>⇒</a:t>
            </a:r>
            <a:endParaRPr kumimoji="1" lang="ja-JP" altLang="en-US" sz="2400" dirty="0">
              <a:solidFill>
                <a:srgbClr val="002060"/>
              </a:solidFill>
            </a:endParaRPr>
          </a:p>
        </p:txBody>
      </p:sp>
      <p:sp>
        <p:nvSpPr>
          <p:cNvPr id="13" name="テキスト ボックス 12"/>
          <p:cNvSpPr txBox="1"/>
          <p:nvPr/>
        </p:nvSpPr>
        <p:spPr>
          <a:xfrm>
            <a:off x="11639745" y="6488668"/>
            <a:ext cx="415498" cy="369332"/>
          </a:xfrm>
          <a:prstGeom prst="rect">
            <a:avLst/>
          </a:prstGeom>
          <a:noFill/>
        </p:spPr>
        <p:txBody>
          <a:bodyPr wrap="none" rtlCol="0">
            <a:spAutoFit/>
          </a:bodyPr>
          <a:lstStyle/>
          <a:p>
            <a:r>
              <a:rPr lang="en-US" altLang="ja-JP" dirty="0">
                <a:latin typeface="+mj-ea"/>
                <a:ea typeface="+mj-ea"/>
              </a:rPr>
              <a:t>16</a:t>
            </a:r>
            <a:endParaRPr kumimoji="1" lang="ja-JP" altLang="en-US" dirty="0">
              <a:latin typeface="+mj-ea"/>
              <a:ea typeface="+mj-ea"/>
            </a:endParaRPr>
          </a:p>
        </p:txBody>
      </p:sp>
      <p:sp>
        <p:nvSpPr>
          <p:cNvPr id="14" name="角丸四角形 22">
            <a:extLst>
              <a:ext uri="{FF2B5EF4-FFF2-40B4-BE49-F238E27FC236}">
                <a16:creationId xmlns:a16="http://schemas.microsoft.com/office/drawing/2014/main" id="{21A0C96B-045F-49DB-B1BF-A029C566A8BF}"/>
              </a:ext>
            </a:extLst>
          </p:cNvPr>
          <p:cNvSpPr/>
          <p:nvPr/>
        </p:nvSpPr>
        <p:spPr>
          <a:xfrm>
            <a:off x="9434286" y="-5882"/>
            <a:ext cx="2757714"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－学習をふりかえろう－</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23923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40">
          <a:fgClr>
            <a:srgbClr val="99FF66"/>
          </a:fgClr>
          <a:bgClr>
            <a:schemeClr val="bg1"/>
          </a:bgClr>
        </a:patt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080752" y="1106634"/>
            <a:ext cx="4766236" cy="1980222"/>
          </a:xfrm>
        </p:spPr>
        <p:txBody>
          <a:bodyPr>
            <a:normAutofit lnSpcReduction="10000"/>
          </a:bodyPr>
          <a:lstStyle/>
          <a:p>
            <a:pPr marL="0" indent="0">
              <a:buNone/>
            </a:pPr>
            <a:endParaRPr kumimoji="1" lang="en-US" altLang="ja-JP" dirty="0"/>
          </a:p>
          <a:p>
            <a:endParaRPr lang="en-US" altLang="ja-JP" dirty="0"/>
          </a:p>
          <a:p>
            <a:pPr marL="0" indent="0">
              <a:buNone/>
            </a:pPr>
            <a:endParaRPr lang="en-US" altLang="ja-JP" dirty="0"/>
          </a:p>
          <a:p>
            <a:pPr marL="0" indent="0">
              <a:buNone/>
            </a:pPr>
            <a:r>
              <a:rPr kumimoji="1" lang="ja-JP" altLang="en-US" dirty="0">
                <a:hlinkClick r:id="rId2"/>
              </a:rPr>
              <a:t>税の学習コーナー｜国税庁</a:t>
            </a:r>
            <a:endParaRPr kumimoji="1" lang="en-US" altLang="ja-JP" dirty="0"/>
          </a:p>
          <a:p>
            <a:pPr marL="0" indent="0">
              <a:buNone/>
            </a:pPr>
            <a:endParaRPr lang="en-US" altLang="ja-JP" dirty="0"/>
          </a:p>
        </p:txBody>
      </p:sp>
      <p:sp>
        <p:nvSpPr>
          <p:cNvPr id="10" name="テキスト ボックス 9"/>
          <p:cNvSpPr txBox="1"/>
          <p:nvPr/>
        </p:nvSpPr>
        <p:spPr>
          <a:xfrm>
            <a:off x="11639239" y="6488668"/>
            <a:ext cx="415498" cy="369332"/>
          </a:xfrm>
          <a:prstGeom prst="rect">
            <a:avLst/>
          </a:prstGeom>
          <a:noFill/>
        </p:spPr>
        <p:txBody>
          <a:bodyPr wrap="none" rtlCol="0">
            <a:spAutoFit/>
          </a:bodyPr>
          <a:lstStyle/>
          <a:p>
            <a:r>
              <a:rPr lang="en-US" altLang="ja-JP" dirty="0">
                <a:latin typeface="+mj-ea"/>
                <a:ea typeface="+mj-ea"/>
              </a:rPr>
              <a:t>17</a:t>
            </a:r>
            <a:endParaRPr kumimoji="1" lang="ja-JP" altLang="en-US" dirty="0">
              <a:latin typeface="+mj-ea"/>
              <a:ea typeface="+mj-ea"/>
            </a:endParaRPr>
          </a:p>
        </p:txBody>
      </p:sp>
      <p:sp>
        <p:nvSpPr>
          <p:cNvPr id="11" name="角丸四角形 10"/>
          <p:cNvSpPr/>
          <p:nvPr/>
        </p:nvSpPr>
        <p:spPr>
          <a:xfrm>
            <a:off x="5077151" y="412178"/>
            <a:ext cx="5457767" cy="6944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008000"/>
                </a:solidFill>
              </a:rPr>
              <a:t>国税庁ホームページの</a:t>
            </a:r>
            <a:r>
              <a:rPr lang="ja-JP" altLang="en-US" sz="2800" dirty="0">
                <a:solidFill>
                  <a:srgbClr val="008000"/>
                </a:solidFill>
              </a:rPr>
              <a:t>税</a:t>
            </a:r>
            <a:r>
              <a:rPr lang="ja-JP" altLang="en-US" sz="2400" dirty="0">
                <a:solidFill>
                  <a:srgbClr val="008000"/>
                </a:solidFill>
              </a:rPr>
              <a:t>の</a:t>
            </a:r>
            <a:r>
              <a:rPr lang="ja-JP" altLang="en-US" sz="2800" dirty="0">
                <a:solidFill>
                  <a:srgbClr val="008000"/>
                </a:solidFill>
              </a:rPr>
              <a:t>学習コーナー</a:t>
            </a:r>
            <a:r>
              <a:rPr lang="ja-JP" altLang="en-US" sz="2400" dirty="0">
                <a:solidFill>
                  <a:srgbClr val="008000"/>
                </a:solidFill>
              </a:rPr>
              <a:t>へ</a:t>
            </a:r>
            <a:endParaRPr kumimoji="1" lang="ja-JP" altLang="en-US" sz="2400" dirty="0">
              <a:solidFill>
                <a:srgbClr val="008000"/>
              </a:solidFill>
            </a:endParaRPr>
          </a:p>
        </p:txBody>
      </p:sp>
      <p:sp>
        <p:nvSpPr>
          <p:cNvPr id="12" name="角丸四角形 11"/>
          <p:cNvSpPr/>
          <p:nvPr/>
        </p:nvSpPr>
        <p:spPr>
          <a:xfrm>
            <a:off x="329940" y="1263372"/>
            <a:ext cx="11684883" cy="7650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メイリオ" panose="020B0604030504040204" pitchFamily="50" charset="-128"/>
                <a:ea typeface="メイリオ" panose="020B0604030504040204" pitchFamily="50" charset="-128"/>
              </a:rPr>
              <a:t>国税庁ホームページの「税の学習</a:t>
            </a:r>
            <a:r>
              <a:rPr lang="ja-JP" altLang="en-US" sz="1400" dirty="0">
                <a:solidFill>
                  <a:schemeClr val="tx1"/>
                </a:solidFill>
                <a:latin typeface="メイリオ" panose="020B0604030504040204" pitchFamily="50" charset="-128"/>
                <a:ea typeface="メイリオ" panose="020B0604030504040204" pitchFamily="50" charset="-128"/>
              </a:rPr>
              <a:t>コーナー」では、税についてもっと詳しく学びたいという児童の皆さんや、先生方が授業で税を取り上げるときに利用していただける資料・教材等を提供しています。</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pic>
        <p:nvPicPr>
          <p:cNvPr id="13" name="図 12"/>
          <p:cNvPicPr>
            <a:picLocks noChangeAspect="1"/>
          </p:cNvPicPr>
          <p:nvPr/>
        </p:nvPicPr>
        <p:blipFill>
          <a:blip r:embed="rId3"/>
          <a:stretch>
            <a:fillRect/>
          </a:stretch>
        </p:blipFill>
        <p:spPr>
          <a:xfrm>
            <a:off x="351529" y="2503559"/>
            <a:ext cx="4151487" cy="2249984"/>
          </a:xfrm>
          <a:prstGeom prst="rect">
            <a:avLst/>
          </a:prstGeom>
          <a:ln>
            <a:solidFill>
              <a:schemeClr val="tx1"/>
            </a:solidFill>
          </a:ln>
        </p:spPr>
      </p:pic>
      <p:pic>
        <p:nvPicPr>
          <p:cNvPr id="14" name="図 13"/>
          <p:cNvPicPr>
            <a:picLocks noChangeAspect="1"/>
          </p:cNvPicPr>
          <p:nvPr/>
        </p:nvPicPr>
        <p:blipFill>
          <a:blip r:embed="rId4"/>
          <a:stretch>
            <a:fillRect/>
          </a:stretch>
        </p:blipFill>
        <p:spPr>
          <a:xfrm>
            <a:off x="7350457" y="3086856"/>
            <a:ext cx="4288782" cy="3627049"/>
          </a:xfrm>
          <a:prstGeom prst="rect">
            <a:avLst/>
          </a:prstGeom>
          <a:ln>
            <a:solidFill>
              <a:schemeClr val="tx1"/>
            </a:solidFill>
          </a:ln>
        </p:spPr>
      </p:pic>
      <p:sp>
        <p:nvSpPr>
          <p:cNvPr id="15" name="正方形/長方形 14"/>
          <p:cNvSpPr/>
          <p:nvPr/>
        </p:nvSpPr>
        <p:spPr>
          <a:xfrm>
            <a:off x="1364813" y="3628551"/>
            <a:ext cx="646288" cy="914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p:cNvCxnSpPr>
            <a:stCxn id="15" idx="3"/>
          </p:cNvCxnSpPr>
          <p:nvPr/>
        </p:nvCxnSpPr>
        <p:spPr>
          <a:xfrm flipV="1">
            <a:off x="2011101" y="3302760"/>
            <a:ext cx="5308378" cy="3715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329940" y="2114121"/>
            <a:ext cx="2512162" cy="389438"/>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BIZ UDPゴシック" panose="020B0400000000000000" pitchFamily="50" charset="-128"/>
                <a:ea typeface="BIZ UDPゴシック" panose="020B0400000000000000" pitchFamily="50" charset="-128"/>
              </a:rPr>
              <a:t>国税庁ホームページトップ</a:t>
            </a:r>
          </a:p>
        </p:txBody>
      </p:sp>
      <p:sp>
        <p:nvSpPr>
          <p:cNvPr id="28" name="角丸四角形 27"/>
          <p:cNvSpPr/>
          <p:nvPr/>
        </p:nvSpPr>
        <p:spPr>
          <a:xfrm>
            <a:off x="347837" y="4818032"/>
            <a:ext cx="1933868" cy="1914637"/>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国税庁ホームページ上部のグローバルナビゲーション（各種情報の入口）「税の情報・手続・用紙」の「税の学習コーナー」をクリック！</a:t>
            </a:r>
          </a:p>
        </p:txBody>
      </p:sp>
      <p:sp>
        <p:nvSpPr>
          <p:cNvPr id="29" name="角丸四角形 28"/>
          <p:cNvSpPr/>
          <p:nvPr/>
        </p:nvSpPr>
        <p:spPr>
          <a:xfrm>
            <a:off x="2427272" y="4818032"/>
            <a:ext cx="1828799" cy="1855302"/>
          </a:xfrm>
          <a:prstGeom prst="roundRect">
            <a:avLst/>
          </a:prstGeom>
          <a:solidFill>
            <a:schemeClr val="bg1"/>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FF9933"/>
                </a:solidFill>
                <a:latin typeface="メイリオ" panose="020B0604030504040204" pitchFamily="50" charset="-128"/>
                <a:ea typeface="メイリオ" panose="020B0604030504040204" pitchFamily="50" charset="-128"/>
              </a:rPr>
              <a:t>児童の皆さんへ</a:t>
            </a:r>
            <a:endParaRPr kumimoji="1" lang="en-US" altLang="ja-JP" sz="1400" b="1" dirty="0">
              <a:solidFill>
                <a:srgbClr val="FF9933"/>
              </a:solidFill>
              <a:latin typeface="メイリオ" panose="020B0604030504040204" pitchFamily="50" charset="-128"/>
              <a:ea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rPr>
              <a:t>税についてもっと詳しく学びたいときに、こちらの資料をご利用ください。</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cxnSp>
        <p:nvCxnSpPr>
          <p:cNvPr id="31" name="直線矢印コネクタ 30"/>
          <p:cNvCxnSpPr/>
          <p:nvPr/>
        </p:nvCxnSpPr>
        <p:spPr>
          <a:xfrm flipV="1">
            <a:off x="4191115" y="3890181"/>
            <a:ext cx="3159342" cy="1079266"/>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角丸四角形 36"/>
          <p:cNvSpPr/>
          <p:nvPr/>
        </p:nvSpPr>
        <p:spPr>
          <a:xfrm>
            <a:off x="4426096" y="5228665"/>
            <a:ext cx="2739027" cy="148847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rgbClr val="0070C0"/>
                </a:solidFill>
                <a:latin typeface="メイリオ" panose="020B0604030504040204" pitchFamily="50" charset="-128"/>
                <a:ea typeface="メイリオ" panose="020B0604030504040204" pitchFamily="50" charset="-128"/>
              </a:rPr>
              <a:t>先生方</a:t>
            </a:r>
            <a:r>
              <a:rPr kumimoji="1" lang="ja-JP" altLang="en-US" sz="1400" b="1" dirty="0">
                <a:solidFill>
                  <a:srgbClr val="0070C0"/>
                </a:solidFill>
                <a:latin typeface="メイリオ" panose="020B0604030504040204" pitchFamily="50" charset="-128"/>
                <a:ea typeface="メイリオ" panose="020B0604030504040204" pitchFamily="50" charset="-128"/>
              </a:rPr>
              <a:t>へ</a:t>
            </a:r>
            <a:endParaRPr kumimoji="1" lang="en-US" altLang="ja-JP" sz="1400" b="1" dirty="0">
              <a:solidFill>
                <a:srgbClr val="0070C0"/>
              </a:solidFill>
              <a:latin typeface="メイリオ" panose="020B0604030504040204" pitchFamily="50" charset="-128"/>
              <a:ea typeface="メイリオ" panose="020B0604030504040204" pitchFamily="50" charset="-128"/>
            </a:endParaRPr>
          </a:p>
          <a:p>
            <a:r>
              <a:rPr kumimoji="1" lang="ja-JP" altLang="en-US" sz="1400" dirty="0">
                <a:solidFill>
                  <a:schemeClr val="tx1"/>
                </a:solidFill>
                <a:latin typeface="メイリオ" panose="020B0604030504040204" pitchFamily="50" charset="-128"/>
                <a:ea typeface="メイリオ" panose="020B0604030504040204" pitchFamily="50" charset="-128"/>
              </a:rPr>
              <a:t>児童の皆さんに「税の意義・役割」について伝えるための講師用マニュアルや租税教育の事例集等を提供しています。</a:t>
            </a:r>
            <a:endParaRPr kumimoji="1" lang="en-US" altLang="ja-JP" sz="1400" dirty="0">
              <a:solidFill>
                <a:schemeClr val="tx1"/>
              </a:solidFill>
              <a:latin typeface="メイリオ" panose="020B0604030504040204" pitchFamily="50" charset="-128"/>
              <a:ea typeface="メイリオ" panose="020B0604030504040204" pitchFamily="50" charset="-128"/>
            </a:endParaRPr>
          </a:p>
        </p:txBody>
      </p:sp>
      <p:cxnSp>
        <p:nvCxnSpPr>
          <p:cNvPr id="38" name="直線矢印コネクタ 37"/>
          <p:cNvCxnSpPr/>
          <p:nvPr/>
        </p:nvCxnSpPr>
        <p:spPr>
          <a:xfrm flipV="1">
            <a:off x="6853222" y="4301050"/>
            <a:ext cx="562191" cy="92050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1" name="右矢印 40"/>
          <p:cNvSpPr/>
          <p:nvPr/>
        </p:nvSpPr>
        <p:spPr>
          <a:xfrm rot="21072346">
            <a:off x="5127220" y="2459885"/>
            <a:ext cx="2038316" cy="811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ここをクリック</a:t>
            </a:r>
          </a:p>
        </p:txBody>
      </p:sp>
      <p:sp>
        <p:nvSpPr>
          <p:cNvPr id="6" name="雲形吹き出し 5"/>
          <p:cNvSpPr/>
          <p:nvPr/>
        </p:nvSpPr>
        <p:spPr>
          <a:xfrm>
            <a:off x="231648" y="176370"/>
            <a:ext cx="4271368" cy="1027347"/>
          </a:xfrm>
          <a:prstGeom prst="cloudCallout">
            <a:avLst>
              <a:gd name="adj1" fmla="val 62567"/>
              <a:gd name="adj2" fmla="val -37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税について</a:t>
            </a:r>
            <a:endParaRPr kumimoji="1" lang="en-US" altLang="ja-JP" sz="2000" dirty="0">
              <a:solidFill>
                <a:schemeClr val="tx1"/>
              </a:solidFill>
            </a:endParaRPr>
          </a:p>
          <a:p>
            <a:r>
              <a:rPr kumimoji="1" lang="ja-JP" altLang="en-US" sz="2000" dirty="0">
                <a:solidFill>
                  <a:schemeClr val="tx1"/>
                </a:solidFill>
              </a:rPr>
              <a:t>もっと知りたいときは・・・</a:t>
            </a:r>
          </a:p>
        </p:txBody>
      </p:sp>
      <p:pic>
        <p:nvPicPr>
          <p:cNvPr id="2" name="図 1">
            <a:extLst>
              <a:ext uri="{FF2B5EF4-FFF2-40B4-BE49-F238E27FC236}">
                <a16:creationId xmlns:a16="http://schemas.microsoft.com/office/drawing/2014/main" id="{1C99E4D3-CE3A-4EF4-8D47-D7DBDAB027CE}"/>
              </a:ext>
            </a:extLst>
          </p:cNvPr>
          <p:cNvPicPr>
            <a:picLocks noChangeAspect="1"/>
          </p:cNvPicPr>
          <p:nvPr/>
        </p:nvPicPr>
        <p:blipFill>
          <a:blip r:embed="rId5"/>
          <a:stretch>
            <a:fillRect/>
          </a:stretch>
        </p:blipFill>
        <p:spPr>
          <a:xfrm>
            <a:off x="10711848" y="107061"/>
            <a:ext cx="927391" cy="1077942"/>
          </a:xfrm>
          <a:prstGeom prst="rect">
            <a:avLst/>
          </a:prstGeom>
        </p:spPr>
      </p:pic>
    </p:spTree>
    <p:extLst>
      <p:ext uri="{BB962C8B-B14F-4D97-AF65-F5344CB8AC3E}">
        <p14:creationId xmlns:p14="http://schemas.microsoft.com/office/powerpoint/2010/main" val="127589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451F062-5DBE-4DC2-B3F5-FE2247BACC03}" type="slidenum">
              <a:rPr kumimoji="1" lang="ja-JP" altLang="en-US" smtClean="0"/>
              <a:t>1</a:t>
            </a:fld>
            <a:endParaRPr kumimoji="1" lang="ja-JP" altLang="en-US"/>
          </a:p>
        </p:txBody>
      </p:sp>
      <p:sp>
        <p:nvSpPr>
          <p:cNvPr id="3" name="正方形/長方形 2"/>
          <p:cNvSpPr/>
          <p:nvPr/>
        </p:nvSpPr>
        <p:spPr>
          <a:xfrm>
            <a:off x="457198" y="937912"/>
            <a:ext cx="11194025" cy="5129059"/>
          </a:xfrm>
          <a:prstGeom prst="rect">
            <a:avLst/>
          </a:prstGeom>
          <a:solidFill>
            <a:schemeClr val="accent4">
              <a:alpha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solidFill>
                <a:schemeClr val="accent4">
                  <a:lumMod val="50000"/>
                </a:schemeClr>
              </a:solidFill>
              <a:latin typeface="BIZ UDPゴシック" panose="020B0400000000000000" pitchFamily="50" charset="-128"/>
              <a:ea typeface="BIZ UDPゴシック" panose="020B0400000000000000" pitchFamily="50" charset="-128"/>
            </a:endParaRPr>
          </a:p>
        </p:txBody>
      </p:sp>
      <p:sp>
        <p:nvSpPr>
          <p:cNvPr id="4" name="円/楕円 3"/>
          <p:cNvSpPr/>
          <p:nvPr/>
        </p:nvSpPr>
        <p:spPr>
          <a:xfrm>
            <a:off x="457198" y="472578"/>
            <a:ext cx="2178624" cy="930668"/>
          </a:xfrm>
          <a:prstGeom prst="ellipse">
            <a:avLst/>
          </a:prstGeom>
          <a:solidFill>
            <a:schemeClr val="accent4">
              <a:alpha val="99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accent4">
                    <a:lumMod val="50000"/>
                  </a:schemeClr>
                </a:solidFill>
                <a:latin typeface="BIZ UDPゴシック" panose="020B0400000000000000" pitchFamily="50" charset="-128"/>
                <a:ea typeface="BIZ UDPゴシック" panose="020B0400000000000000" pitchFamily="50" charset="-128"/>
              </a:rPr>
              <a:t>もくじ</a:t>
            </a:r>
            <a:endParaRPr kumimoji="1" lang="en-US" altLang="ja-JP" sz="2800" dirty="0">
              <a:solidFill>
                <a:schemeClr val="accent4">
                  <a:lumMod val="50000"/>
                </a:schemeClr>
              </a:solidFill>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C8A2E371-95C8-4CE9-B3DE-5192F3898409}"/>
              </a:ext>
            </a:extLst>
          </p:cNvPr>
          <p:cNvGrpSpPr/>
          <p:nvPr/>
        </p:nvGrpSpPr>
        <p:grpSpPr>
          <a:xfrm>
            <a:off x="2439487" y="1418986"/>
            <a:ext cx="8403886" cy="4933725"/>
            <a:chOff x="1487280" y="1207647"/>
            <a:chExt cx="8403886" cy="4933725"/>
          </a:xfrm>
        </p:grpSpPr>
        <p:sp>
          <p:nvSpPr>
            <p:cNvPr id="10" name="テキスト ボックス 9">
              <a:extLst>
                <a:ext uri="{FF2B5EF4-FFF2-40B4-BE49-F238E27FC236}">
                  <a16:creationId xmlns:a16="http://schemas.microsoft.com/office/drawing/2014/main" id="{D3C504E2-9A1D-4E3E-B659-3562750FF4AF}"/>
                </a:ext>
              </a:extLst>
            </p:cNvPr>
            <p:cNvSpPr txBox="1"/>
            <p:nvPr/>
          </p:nvSpPr>
          <p:spPr>
            <a:xfrm>
              <a:off x="1487280" y="1207647"/>
              <a:ext cx="8403886" cy="4888518"/>
            </a:xfrm>
            <a:prstGeom prst="rect">
              <a:avLst/>
            </a:prstGeom>
            <a:noFill/>
          </p:spPr>
          <p:txBody>
            <a:bodyPr wrap="square" rtlCol="0">
              <a:spAutoFit/>
            </a:bodyPr>
            <a:lstStyle/>
            <a:p>
              <a:pPr>
                <a:lnSpc>
                  <a:spcPts val="2200"/>
                </a:lnSpc>
              </a:pPr>
              <a:r>
                <a:rPr lang="ja-JP" altLang="en-US" sz="2400" dirty="0">
                  <a:solidFill>
                    <a:srgbClr val="FFC000">
                      <a:lumMod val="50000"/>
                    </a:srgbClr>
                  </a:solidFill>
                  <a:latin typeface="HGSｺﾞｼｯｸE" panose="020B0900000000000000" pitchFamily="50" charset="-128"/>
                  <a:ea typeface="HGSｺﾞｼｯｸE" panose="020B0900000000000000" pitchFamily="50" charset="-128"/>
                </a:rPr>
                <a:t>税金とは何だろう？・・・・・・・・・・・・・・・</a:t>
              </a: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gn="ctr">
                <a:lnSpc>
                  <a:spcPts val="2200"/>
                </a:lnSpc>
              </a:pP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r>
                <a:rPr lang="ja-JP" altLang="en-US" sz="2400" dirty="0">
                  <a:solidFill>
                    <a:srgbClr val="FFC000">
                      <a:lumMod val="50000"/>
                    </a:srgbClr>
                  </a:solidFill>
                  <a:latin typeface="HGSｺﾞｼｯｸE" panose="020B0900000000000000" pitchFamily="50" charset="-128"/>
                  <a:ea typeface="HGSｺﾞｼｯｸE" panose="020B0900000000000000" pitchFamily="50" charset="-128"/>
                </a:rPr>
                <a:t>もし税金がなかったら</a:t>
              </a:r>
              <a:r>
                <a:rPr lang="en-US" altLang="ja-JP" sz="2400" dirty="0">
                  <a:solidFill>
                    <a:srgbClr val="FFC000">
                      <a:lumMod val="50000"/>
                    </a:srgbClr>
                  </a:solidFill>
                  <a:latin typeface="HGSｺﾞｼｯｸE" panose="020B0900000000000000" pitchFamily="50" charset="-128"/>
                  <a:ea typeface="HGSｺﾞｼｯｸE" panose="020B0900000000000000" pitchFamily="50" charset="-128"/>
                </a:rPr>
                <a:t>…</a:t>
              </a:r>
              <a:r>
                <a:rPr lang="ja-JP" altLang="en-US" sz="2400" dirty="0">
                  <a:solidFill>
                    <a:srgbClr val="FFC000">
                      <a:lumMod val="50000"/>
                    </a:srgbClr>
                  </a:solidFill>
                  <a:latin typeface="HGSｺﾞｼｯｸE" panose="020B0900000000000000" pitchFamily="50" charset="-128"/>
                  <a:ea typeface="HGSｺﾞｼｯｸE" panose="020B0900000000000000" pitchFamily="50" charset="-128"/>
                </a:rPr>
                <a:t>？・・・・・・・・・・・・</a:t>
              </a: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r>
                <a:rPr lang="ja-JP" altLang="en-US" sz="2400" dirty="0">
                  <a:solidFill>
                    <a:srgbClr val="FFC000">
                      <a:lumMod val="50000"/>
                    </a:srgbClr>
                  </a:solidFill>
                  <a:latin typeface="HGSｺﾞｼｯｸE" panose="020B0900000000000000" pitchFamily="50" charset="-128"/>
                  <a:ea typeface="HGSｺﾞｼｯｸE" panose="020B0900000000000000" pitchFamily="50" charset="-128"/>
                </a:rPr>
                <a:t>税金は何に使われているの？・・・・・・・・・・・</a:t>
              </a: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r>
                <a:rPr lang="ja-JP" altLang="en-US" sz="2400" dirty="0">
                  <a:solidFill>
                    <a:srgbClr val="FFC000">
                      <a:lumMod val="50000"/>
                    </a:srgbClr>
                  </a:solidFill>
                  <a:latin typeface="HGSｺﾞｼｯｸE" panose="020B0900000000000000" pitchFamily="50" charset="-128"/>
                  <a:ea typeface="HGSｺﾞｼｯｸE" panose="020B0900000000000000" pitchFamily="50" charset="-128"/>
                </a:rPr>
                <a:t>税金はどのようなところに使われているの？・・・・</a:t>
              </a: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r>
                <a:rPr lang="ja-JP" altLang="en-US" sz="2400" dirty="0">
                  <a:solidFill>
                    <a:srgbClr val="FFC000">
                      <a:lumMod val="50000"/>
                    </a:srgbClr>
                  </a:solidFill>
                  <a:latin typeface="HGSｺﾞｼｯｸE" panose="020B0900000000000000" pitchFamily="50" charset="-128"/>
                  <a:ea typeface="HGSｺﾞｼｯｸE" panose="020B0900000000000000" pitchFamily="50" charset="-128"/>
                </a:rPr>
                <a:t>税金にはどのような種類があるの？・・・・・・・・</a:t>
              </a: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r>
                <a:rPr lang="ja-JP" altLang="en-US" sz="2400" dirty="0">
                  <a:solidFill>
                    <a:srgbClr val="FFC000">
                      <a:lumMod val="50000"/>
                    </a:srgbClr>
                  </a:solidFill>
                  <a:latin typeface="HGSｺﾞｼｯｸE" panose="020B0900000000000000" pitchFamily="50" charset="-128"/>
                  <a:ea typeface="HGSｺﾞｼｯｸE" panose="020B0900000000000000" pitchFamily="50" charset="-128"/>
                </a:rPr>
                <a:t>１年間に納められる税金はどれくらいなの？・・・・</a:t>
              </a: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r>
                <a:rPr lang="ja-JP" altLang="en-US" sz="2400" dirty="0">
                  <a:solidFill>
                    <a:srgbClr val="FFC000">
                      <a:lumMod val="50000"/>
                    </a:srgbClr>
                  </a:solidFill>
                  <a:latin typeface="HGSｺﾞｼｯｸE" panose="020B0900000000000000" pitchFamily="50" charset="-128"/>
                  <a:ea typeface="HGSｺﾞｼｯｸE" panose="020B0900000000000000" pitchFamily="50" charset="-128"/>
                </a:rPr>
                <a:t>税金の使い方はだれが決めているの？・・・・・・・</a:t>
              </a: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r>
                <a:rPr lang="ja-JP" altLang="en-US" sz="2400" dirty="0">
                  <a:solidFill>
                    <a:srgbClr val="FFC000">
                      <a:lumMod val="50000"/>
                    </a:srgbClr>
                  </a:solidFill>
                  <a:latin typeface="HGSｺﾞｼｯｸE" panose="020B0900000000000000" pitchFamily="50" charset="-128"/>
                  <a:ea typeface="HGSｺﾞｼｯｸE" panose="020B0900000000000000" pitchFamily="50" charset="-128"/>
                </a:rPr>
                <a:t>学習をふりかえろう（税金クイズ）・・・・・・・・</a:t>
              </a: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a:p>
              <a:pPr>
                <a:lnSpc>
                  <a:spcPts val="2200"/>
                </a:lnSpc>
              </a:pPr>
              <a:endParaRPr lang="en-US" altLang="ja-JP" sz="2400" dirty="0">
                <a:solidFill>
                  <a:srgbClr val="FFC000">
                    <a:lumMod val="50000"/>
                  </a:srgbClr>
                </a:solidFill>
                <a:latin typeface="HGSｺﾞｼｯｸE" panose="020B0900000000000000" pitchFamily="50" charset="-128"/>
                <a:ea typeface="HGSｺﾞｼｯｸE" panose="020B0900000000000000" pitchFamily="50" charset="-128"/>
              </a:endParaRPr>
            </a:p>
          </p:txBody>
        </p:sp>
        <p:sp>
          <p:nvSpPr>
            <p:cNvPr id="11" name="テキスト ボックス 10">
              <a:extLst>
                <a:ext uri="{FF2B5EF4-FFF2-40B4-BE49-F238E27FC236}">
                  <a16:creationId xmlns:a16="http://schemas.microsoft.com/office/drawing/2014/main" id="{7B39E063-28D4-40B4-9744-EBCB7657075D}"/>
                </a:ext>
              </a:extLst>
            </p:cNvPr>
            <p:cNvSpPr txBox="1"/>
            <p:nvPr/>
          </p:nvSpPr>
          <p:spPr>
            <a:xfrm>
              <a:off x="9029993" y="1252854"/>
              <a:ext cx="601434" cy="4888518"/>
            </a:xfrm>
            <a:prstGeom prst="rect">
              <a:avLst/>
            </a:prstGeom>
            <a:noFill/>
          </p:spPr>
          <p:txBody>
            <a:bodyPr wrap="square" rtlCol="0">
              <a:spAutoFit/>
            </a:bodyPr>
            <a:lstStyle/>
            <a:p>
              <a:pPr>
                <a:lnSpc>
                  <a:spcPts val="2200"/>
                </a:lnSpc>
              </a:pPr>
              <a:r>
                <a:rPr lang="ja-JP" altLang="en-US" sz="2400" dirty="0">
                  <a:solidFill>
                    <a:srgbClr val="FFC000">
                      <a:lumMod val="50000"/>
                    </a:srgbClr>
                  </a:solidFill>
                  <a:latin typeface="HGPｺﾞｼｯｸE" panose="020B0900000000000000" pitchFamily="50" charset="-128"/>
                  <a:ea typeface="HGPｺﾞｼｯｸE" panose="020B0900000000000000" pitchFamily="50" charset="-128"/>
                </a:rPr>
                <a:t>１</a:t>
              </a: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r>
                <a:rPr lang="ja-JP" altLang="en-US" sz="2400" dirty="0">
                  <a:solidFill>
                    <a:srgbClr val="FFC000">
                      <a:lumMod val="50000"/>
                    </a:srgbClr>
                  </a:solidFill>
                  <a:latin typeface="HGPｺﾞｼｯｸE" panose="020B0900000000000000" pitchFamily="50" charset="-128"/>
                  <a:ea typeface="HGPｺﾞｼｯｸE" panose="020B0900000000000000" pitchFamily="50" charset="-128"/>
                </a:rPr>
                <a:t>２</a:t>
              </a: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r>
                <a:rPr lang="ja-JP" altLang="en-US" sz="2400" dirty="0">
                  <a:solidFill>
                    <a:srgbClr val="FFC000">
                      <a:lumMod val="50000"/>
                    </a:srgbClr>
                  </a:solidFill>
                  <a:latin typeface="HGPｺﾞｼｯｸE" panose="020B0900000000000000" pitchFamily="50" charset="-128"/>
                  <a:ea typeface="HGPｺﾞｼｯｸE" panose="020B0900000000000000" pitchFamily="50" charset="-128"/>
                </a:rPr>
                <a:t>３</a:t>
              </a: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r>
                <a:rPr lang="ja-JP" altLang="en-US" sz="2400" dirty="0">
                  <a:solidFill>
                    <a:srgbClr val="FFC000">
                      <a:lumMod val="50000"/>
                    </a:srgbClr>
                  </a:solidFill>
                  <a:latin typeface="HGPｺﾞｼｯｸE" panose="020B0900000000000000" pitchFamily="50" charset="-128"/>
                  <a:ea typeface="HGPｺﾞｼｯｸE" panose="020B0900000000000000" pitchFamily="50" charset="-128"/>
                </a:rPr>
                <a:t>４</a:t>
              </a: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r>
                <a:rPr lang="en-US" altLang="ja-JP" sz="2400" dirty="0">
                  <a:solidFill>
                    <a:srgbClr val="FFC000">
                      <a:lumMod val="50000"/>
                    </a:srgbClr>
                  </a:solidFill>
                  <a:latin typeface="HGPｺﾞｼｯｸE" panose="020B0900000000000000" pitchFamily="50" charset="-128"/>
                  <a:ea typeface="HGPｺﾞｼｯｸE" panose="020B0900000000000000" pitchFamily="50" charset="-128"/>
                </a:rPr>
                <a:t>12</a:t>
              </a:r>
            </a:p>
            <a:p>
              <a:pPr>
                <a:lnSpc>
                  <a:spcPts val="2200"/>
                </a:lnSpc>
              </a:pP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r>
                <a:rPr lang="en-US" altLang="ja-JP" sz="2400" dirty="0">
                  <a:solidFill>
                    <a:srgbClr val="FFC000">
                      <a:lumMod val="50000"/>
                    </a:srgbClr>
                  </a:solidFill>
                  <a:latin typeface="HGPｺﾞｼｯｸE" panose="020B0900000000000000" pitchFamily="50" charset="-128"/>
                  <a:ea typeface="HGPｺﾞｼｯｸE" panose="020B0900000000000000" pitchFamily="50" charset="-128"/>
                </a:rPr>
                <a:t>13</a:t>
              </a:r>
              <a:r>
                <a:rPr lang="ja-JP" altLang="en-US" sz="2400" dirty="0">
                  <a:solidFill>
                    <a:srgbClr val="FFC000">
                      <a:lumMod val="50000"/>
                    </a:srgbClr>
                  </a:solidFill>
                  <a:latin typeface="HGPｺﾞｼｯｸE" panose="020B0900000000000000" pitchFamily="50" charset="-128"/>
                  <a:ea typeface="HGPｺﾞｼｯｸE" panose="020B0900000000000000" pitchFamily="50" charset="-128"/>
                </a:rPr>
                <a:t>　　</a:t>
              </a: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r>
                <a:rPr lang="en-US" altLang="ja-JP" sz="2400" dirty="0">
                  <a:solidFill>
                    <a:srgbClr val="FFC000">
                      <a:lumMod val="50000"/>
                    </a:srgbClr>
                  </a:solidFill>
                  <a:latin typeface="HGPｺﾞｼｯｸE" panose="020B0900000000000000" pitchFamily="50" charset="-128"/>
                  <a:ea typeface="HGPｺﾞｼｯｸE" panose="020B0900000000000000" pitchFamily="50" charset="-128"/>
                </a:rPr>
                <a:t>14</a:t>
              </a:r>
            </a:p>
            <a:p>
              <a:pPr>
                <a:lnSpc>
                  <a:spcPts val="2200"/>
                </a:lnSpc>
              </a:pP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r>
                <a:rPr lang="en-US" altLang="ja-JP" sz="2400" dirty="0">
                  <a:solidFill>
                    <a:srgbClr val="FFC000">
                      <a:lumMod val="50000"/>
                    </a:srgbClr>
                  </a:solidFill>
                  <a:latin typeface="HGPｺﾞｼｯｸE" panose="020B0900000000000000" pitchFamily="50" charset="-128"/>
                  <a:ea typeface="HGPｺﾞｼｯｸE" panose="020B0900000000000000" pitchFamily="50" charset="-128"/>
                </a:rPr>
                <a:t>15</a:t>
              </a:r>
            </a:p>
            <a:p>
              <a:pPr>
                <a:lnSpc>
                  <a:spcPts val="2200"/>
                </a:lnSpc>
              </a:pP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a:p>
              <a:pPr>
                <a:lnSpc>
                  <a:spcPts val="2200"/>
                </a:lnSpc>
              </a:pPr>
              <a:endParaRPr lang="en-US" altLang="ja-JP" sz="2400" dirty="0">
                <a:solidFill>
                  <a:srgbClr val="FFC000">
                    <a:lumMod val="50000"/>
                  </a:srgbClr>
                </a:solidFill>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2156071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40">
          <a:fgClr>
            <a:srgbClr val="99FF66"/>
          </a:fgClr>
          <a:bgClr>
            <a:schemeClr val="bg1"/>
          </a:bgClr>
        </a:pattFill>
        <a:effectLst/>
      </p:bgPr>
    </p:bg>
    <p:spTree>
      <p:nvGrpSpPr>
        <p:cNvPr id="1" name=""/>
        <p:cNvGrpSpPr/>
        <p:nvPr/>
      </p:nvGrpSpPr>
      <p:grpSpPr>
        <a:xfrm>
          <a:off x="0" y="0"/>
          <a:ext cx="0" cy="0"/>
          <a:chOff x="0" y="0"/>
          <a:chExt cx="0" cy="0"/>
        </a:xfrm>
      </p:grpSpPr>
      <p:sp>
        <p:nvSpPr>
          <p:cNvPr id="10" name="テキスト ボックス 9"/>
          <p:cNvSpPr txBox="1"/>
          <p:nvPr/>
        </p:nvSpPr>
        <p:spPr>
          <a:xfrm>
            <a:off x="1153353" y="4020463"/>
            <a:ext cx="10247980" cy="1015663"/>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栃木県租税教育推進協議会</a:t>
            </a:r>
            <a:endParaRPr kumimoji="1" lang="en-US" altLang="ja-JP" sz="2000" dirty="0">
              <a:latin typeface="BIZ UDPゴシック" panose="020B0400000000000000" pitchFamily="50" charset="-128"/>
              <a:ea typeface="BIZ UDPゴシック" panose="020B0400000000000000" pitchFamily="50" charset="-128"/>
            </a:endParaRPr>
          </a:p>
          <a:p>
            <a:pPr algn="just"/>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問い合わせ先</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　宇　都　宮　税　務　署　　　 </a:t>
            </a:r>
            <a:r>
              <a:rPr lang="en-US" altLang="ja-JP" sz="2000" dirty="0">
                <a:latin typeface="BIZ UDPゴシック" panose="020B0400000000000000" pitchFamily="50" charset="-128"/>
                <a:ea typeface="BIZ UDPゴシック" panose="020B0400000000000000" pitchFamily="50" charset="-128"/>
              </a:rPr>
              <a:t>028</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621</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2151  </a:t>
            </a:r>
            <a:r>
              <a:rPr lang="ja-JP" altLang="en-US" sz="2000" dirty="0">
                <a:latin typeface="BIZ UDPゴシック" panose="020B0400000000000000" pitchFamily="50" charset="-128"/>
                <a:ea typeface="BIZ UDPゴシック" panose="020B0400000000000000" pitchFamily="50" charset="-128"/>
              </a:rPr>
              <a:t>宇都宮市昭和</a:t>
            </a:r>
            <a:r>
              <a:rPr lang="en-US" altLang="ja-JP" sz="2000" dirty="0">
                <a:latin typeface="BIZ UDPゴシック" panose="020B0400000000000000" pitchFamily="50" charset="-128"/>
                <a:ea typeface="BIZ UDPゴシック" panose="020B0400000000000000" pitchFamily="50" charset="-128"/>
              </a:rPr>
              <a:t>2-1-7</a:t>
            </a:r>
          </a:p>
          <a:p>
            <a:r>
              <a:rPr lang="ja-JP" altLang="en-US" sz="2000" dirty="0">
                <a:latin typeface="BIZ UDPゴシック" panose="020B0400000000000000" pitchFamily="50" charset="-128"/>
                <a:ea typeface="BIZ UDPゴシック" panose="020B0400000000000000" pitchFamily="50" charset="-128"/>
              </a:rPr>
              <a:t>　　　　　　　　　　 　栃木県経営管理部税務課　</a:t>
            </a:r>
            <a:r>
              <a:rPr lang="en-US" altLang="ja-JP" sz="2000" dirty="0">
                <a:latin typeface="BIZ UDPゴシック" panose="020B0400000000000000" pitchFamily="50" charset="-128"/>
                <a:ea typeface="BIZ UDPゴシック" panose="020B0400000000000000" pitchFamily="50" charset="-128"/>
              </a:rPr>
              <a:t>028</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623)2101</a:t>
            </a:r>
            <a:r>
              <a:rPr lang="ja-JP" altLang="en-US" sz="2000" dirty="0">
                <a:latin typeface="BIZ UDPゴシック" panose="020B0400000000000000" pitchFamily="50" charset="-128"/>
                <a:ea typeface="BIZ UDPゴシック" panose="020B0400000000000000" pitchFamily="50" charset="-128"/>
              </a:rPr>
              <a:t>　宇都宮市塙田</a:t>
            </a:r>
            <a:r>
              <a:rPr lang="en-US" altLang="ja-JP" sz="2000" dirty="0">
                <a:latin typeface="BIZ UDPゴシック" panose="020B0400000000000000" pitchFamily="50" charset="-128"/>
                <a:ea typeface="BIZ UDPゴシック" panose="020B0400000000000000" pitchFamily="50" charset="-128"/>
              </a:rPr>
              <a:t>1-1-20</a:t>
            </a:r>
          </a:p>
        </p:txBody>
      </p:sp>
      <p:sp>
        <p:nvSpPr>
          <p:cNvPr id="11" name="正方形/長方形 10"/>
          <p:cNvSpPr/>
          <p:nvPr/>
        </p:nvSpPr>
        <p:spPr>
          <a:xfrm>
            <a:off x="1213586" y="5490087"/>
            <a:ext cx="10127514" cy="92052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　　　　　　　年　　　　　　組　　　　　番　氏名</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grpSp>
        <p:nvGrpSpPr>
          <p:cNvPr id="5" name="グループ化 4"/>
          <p:cNvGrpSpPr/>
          <p:nvPr/>
        </p:nvGrpSpPr>
        <p:grpSpPr>
          <a:xfrm>
            <a:off x="2556784" y="383516"/>
            <a:ext cx="6845719" cy="1377315"/>
            <a:chOff x="2556784" y="383516"/>
            <a:chExt cx="6845719" cy="1377315"/>
          </a:xfrm>
        </p:grpSpPr>
        <p:sp>
          <p:nvSpPr>
            <p:cNvPr id="3" name="角丸四角形 2"/>
            <p:cNvSpPr/>
            <p:nvPr/>
          </p:nvSpPr>
          <p:spPr>
            <a:xfrm>
              <a:off x="2556784" y="383516"/>
              <a:ext cx="6845719" cy="1377315"/>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latin typeface="メイリオ" panose="020B0604030504040204" pitchFamily="50" charset="-128"/>
                  <a:ea typeface="メイリオ" panose="020B0604030504040204" pitchFamily="50" charset="-128"/>
                </a:rPr>
                <a:t>  税金は、みんなが幸せに</a:t>
              </a:r>
              <a:endParaRPr kumimoji="1" lang="en-US" altLang="ja-JP" sz="2800" b="1" dirty="0">
                <a:latin typeface="メイリオ" panose="020B0604030504040204" pitchFamily="50" charset="-128"/>
                <a:ea typeface="メイリオ" panose="020B0604030504040204" pitchFamily="50" charset="-128"/>
              </a:endParaRPr>
            </a:p>
            <a:p>
              <a:r>
                <a:rPr lang="ja-JP" altLang="en-US" sz="2800" b="1" dirty="0">
                  <a:latin typeface="メイリオ" panose="020B0604030504040204" pitchFamily="50" charset="-128"/>
                  <a:ea typeface="メイリオ" panose="020B0604030504040204" pitchFamily="50" charset="-128"/>
                </a:rPr>
                <a:t>              くらすための「会費」です。</a:t>
              </a:r>
              <a:endParaRPr kumimoji="1" lang="ja-JP" altLang="en-US" sz="2800" b="1"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2863305" y="445099"/>
              <a:ext cx="902811" cy="307777"/>
            </a:xfrm>
            <a:prstGeom prst="rect">
              <a:avLst/>
            </a:prstGeom>
            <a:noFill/>
          </p:spPr>
          <p:txBody>
            <a:bodyPr wrap="none" rtlCol="0">
              <a:spAutoFit/>
            </a:bodyPr>
            <a:lstStyle/>
            <a:p>
              <a:r>
                <a:rPr kumimoji="1" lang="ja-JP" altLang="en-US" sz="1400" dirty="0">
                  <a:solidFill>
                    <a:schemeClr val="bg1"/>
                  </a:solidFill>
                  <a:latin typeface="メイリオ" panose="020B0604030504040204" pitchFamily="50" charset="-128"/>
                  <a:ea typeface="メイリオ" panose="020B0604030504040204" pitchFamily="50" charset="-128"/>
                </a:rPr>
                <a:t>ぜいきん</a:t>
              </a:r>
            </a:p>
          </p:txBody>
        </p:sp>
      </p:grpSp>
      <p:pic>
        <p:nvPicPr>
          <p:cNvPr id="9" name="図 8"/>
          <p:cNvPicPr>
            <a:picLocks noChangeAspect="1"/>
          </p:cNvPicPr>
          <p:nvPr/>
        </p:nvPicPr>
        <p:blipFill>
          <a:blip r:embed="rId2">
            <a:extLst>
              <a:ext uri="{BEBA8EAE-BF5A-486C-A8C5-ECC9F3942E4B}">
                <a14:imgProps xmlns:a14="http://schemas.microsoft.com/office/drawing/2010/main">
                  <a14:imgLayer r:embed="rId3">
                    <a14:imgEffect>
                      <a14:backgroundRemoval t="3165" b="96203" l="10000" r="92500">
                        <a14:foregroundMark x1="74167" y1="8228" x2="74167" y2="8228"/>
                        <a14:foregroundMark x1="72500" y1="3797" x2="72500" y2="3797"/>
                        <a14:foregroundMark x1="93333" y1="50633" x2="93333" y2="50633"/>
                        <a14:foregroundMark x1="54167" y1="63291" x2="54167" y2="63291"/>
                        <a14:foregroundMark x1="61667" y1="65823" x2="61667" y2="65823"/>
                        <a14:foregroundMark x1="35000" y1="72152" x2="35000" y2="72152"/>
                        <a14:foregroundMark x1="39167" y1="79114" x2="39167" y2="79114"/>
                        <a14:foregroundMark x1="36667" y1="79114" x2="36667" y2="79114"/>
                        <a14:foregroundMark x1="34167" y1="79114" x2="34167" y2="79114"/>
                        <a14:foregroundMark x1="41667" y1="79114" x2="41667" y2="79114"/>
                        <a14:foregroundMark x1="74167" y1="77848" x2="74167" y2="77848"/>
                        <a14:foregroundMark x1="74167" y1="78481" x2="74167" y2="78481"/>
                        <a14:foregroundMark x1="72500" y1="78481" x2="72500" y2="78481"/>
                        <a14:foregroundMark x1="70000" y1="60127" x2="70000" y2="60127"/>
                        <a14:foregroundMark x1="86667" y1="55696" x2="86667" y2="55696"/>
                        <a14:foregroundMark x1="85000" y1="56329" x2="85000" y2="56329"/>
                        <a14:foregroundMark x1="36667" y1="89873" x2="36667" y2="89873"/>
                        <a14:foregroundMark x1="31667" y1="89241" x2="31667" y2="89241"/>
                        <a14:foregroundMark x1="23333" y1="86076" x2="23333" y2="86076"/>
                        <a14:foregroundMark x1="20833" y1="89241" x2="20833" y2="89241"/>
                        <a14:foregroundMark x1="18333" y1="93038" x2="18333" y2="93038"/>
                        <a14:foregroundMark x1="24167" y1="96203" x2="24167" y2="96203"/>
                        <a14:foregroundMark x1="61667" y1="79114" x2="61667" y2="79114"/>
                        <a14:foregroundMark x1="61667" y1="79747" x2="61667" y2="79747"/>
                        <a14:foregroundMark x1="58333" y1="79747" x2="58333" y2="79747"/>
                        <a14:foregroundMark x1="53333" y1="79747" x2="53333" y2="79747"/>
                        <a14:foregroundMark x1="50833" y1="80380" x2="50833" y2="80380"/>
                        <a14:foregroundMark x1="64167" y1="80380" x2="65833" y2="80380"/>
                        <a14:foregroundMark x1="65833" y1="79747" x2="65833" y2="79747"/>
                        <a14:foregroundMark x1="15000" y1="92405" x2="15000" y2="92405"/>
                        <a14:foregroundMark x1="15833" y1="90506" x2="15833" y2="90506"/>
                        <a14:foregroundMark x1="15833" y1="93671" x2="15833" y2="93671"/>
                        <a14:backgroundMark x1="41667" y1="80380" x2="41667" y2="80380"/>
                        <a14:backgroundMark x1="42500" y1="79747" x2="42500" y2="79747"/>
                        <a14:backgroundMark x1="34167" y1="80380" x2="34167" y2="80380"/>
                        <a14:backgroundMark x1="34167" y1="79747" x2="34167" y2="79747"/>
                        <a14:backgroundMark x1="36667" y1="80380" x2="36667" y2="80380"/>
                        <a14:backgroundMark x1="40000" y1="80380" x2="40000" y2="80380"/>
                        <a14:backgroundMark x1="50833" y1="81013" x2="50833" y2="81013"/>
                        <a14:backgroundMark x1="66667" y1="81646" x2="66667" y2="81646"/>
                        <a14:backgroundMark x1="65000" y1="81646" x2="65000" y2="81646"/>
                        <a14:backgroundMark x1="63333" y1="81646" x2="63333" y2="81646"/>
                        <a14:backgroundMark x1="70833" y1="60759" x2="70833" y2="60759"/>
                        <a14:backgroundMark x1="14167" y1="89873" x2="14167" y2="89873"/>
                        <a14:backgroundMark x1="14167" y1="91139" x2="14167" y2="91139"/>
                        <a14:backgroundMark x1="15000" y1="93038" x2="15000" y2="93038"/>
                        <a14:backgroundMark x1="14167" y1="94937" x2="14167" y2="94937"/>
                        <a14:backgroundMark x1="14167" y1="92405" x2="14167" y2="92405"/>
                      </a14:backgroundRemoval>
                    </a14:imgEffect>
                  </a14:imgLayer>
                </a14:imgProps>
              </a:ext>
            </a:extLst>
          </a:blip>
          <a:stretch>
            <a:fillRect/>
          </a:stretch>
        </p:blipFill>
        <p:spPr>
          <a:xfrm>
            <a:off x="963168" y="1864482"/>
            <a:ext cx="1392453" cy="1833396"/>
          </a:xfrm>
          <a:prstGeom prst="rect">
            <a:avLst/>
          </a:prstGeom>
        </p:spPr>
      </p:pic>
      <p:sp>
        <p:nvSpPr>
          <p:cNvPr id="15" name="正方形/長方形 14"/>
          <p:cNvSpPr/>
          <p:nvPr/>
        </p:nvSpPr>
        <p:spPr>
          <a:xfrm>
            <a:off x="2875497" y="2048772"/>
            <a:ext cx="6208294" cy="14385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BIZ UDPゴシック" panose="020B0400000000000000" pitchFamily="50" charset="-128"/>
                <a:ea typeface="BIZ UDPゴシック" panose="020B0400000000000000" pitchFamily="50" charset="-128"/>
              </a:rPr>
              <a:t>調べてみよう！身近な情報。</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endParaRPr lang="en-US" altLang="ja-JP" dirty="0">
              <a:solidFill>
                <a:schemeClr val="tx1"/>
              </a:solidFill>
            </a:endParaRPr>
          </a:p>
          <a:p>
            <a:r>
              <a:rPr kumimoji="1" lang="ja-JP" altLang="en-US" dirty="0">
                <a:solidFill>
                  <a:schemeClr val="tx1"/>
                </a:solidFill>
              </a:rPr>
              <a:t>とちぎの情報は・・・・・栃木県　</a:t>
            </a:r>
            <a:r>
              <a:rPr kumimoji="1" lang="en-US" altLang="ja-JP" dirty="0">
                <a:solidFill>
                  <a:schemeClr val="tx1"/>
                </a:solidFill>
                <a:hlinkClick r:id="rId4"/>
              </a:rPr>
              <a:t>https://www.pref.tochigi.lg.jp</a:t>
            </a:r>
            <a:endParaRPr kumimoji="1" lang="en-US" altLang="ja-JP" dirty="0">
              <a:solidFill>
                <a:schemeClr val="tx1"/>
              </a:solidFill>
            </a:endParaRPr>
          </a:p>
          <a:p>
            <a:r>
              <a:rPr lang="ja-JP" altLang="en-US" dirty="0">
                <a:solidFill>
                  <a:schemeClr val="tx1"/>
                </a:solidFill>
              </a:rPr>
              <a:t>税 の 情 報 は ・・・・・・国税庁　</a:t>
            </a:r>
            <a:r>
              <a:rPr lang="en-US" altLang="ja-JP" dirty="0">
                <a:solidFill>
                  <a:schemeClr val="tx1"/>
                </a:solidFill>
                <a:hlinkClick r:id="rId5"/>
              </a:rPr>
              <a:t>https://www.nta.go.jp</a:t>
            </a:r>
            <a:endParaRPr kumimoji="1" lang="ja-JP" altLang="en-US" dirty="0">
              <a:solidFill>
                <a:schemeClr val="tx1"/>
              </a:solidFill>
            </a:endParaRPr>
          </a:p>
        </p:txBody>
      </p:sp>
      <p:grpSp>
        <p:nvGrpSpPr>
          <p:cNvPr id="2" name="グループ化 1"/>
          <p:cNvGrpSpPr/>
          <p:nvPr/>
        </p:nvGrpSpPr>
        <p:grpSpPr>
          <a:xfrm>
            <a:off x="9507066" y="226073"/>
            <a:ext cx="2117887" cy="1638409"/>
            <a:chOff x="9091699" y="2143745"/>
            <a:chExt cx="2117887" cy="1638409"/>
          </a:xfrm>
        </p:grpSpPr>
        <p:pic>
          <p:nvPicPr>
            <p:cNvPr id="14" name="図 13"/>
            <p:cNvPicPr>
              <a:picLocks noChangeAspect="1"/>
            </p:cNvPicPr>
            <p:nvPr/>
          </p:nvPicPr>
          <p:blipFill>
            <a:blip r:embed="rId6">
              <a:extLst>
                <a:ext uri="{BEBA8EAE-BF5A-486C-A8C5-ECC9F3942E4B}">
                  <a14:imgProps xmlns:a14="http://schemas.microsoft.com/office/drawing/2010/main">
                    <a14:imgLayer r:embed="rId7">
                      <a14:imgEffect>
                        <a14:backgroundRemoval t="10000" b="90000" l="6322" r="93103">
                          <a14:foregroundMark x1="40230" y1="49167" x2="40230" y2="49167"/>
                          <a14:foregroundMark x1="13218" y1="46667" x2="13218" y2="46667"/>
                          <a14:foregroundMark x1="35632" y1="23333" x2="35632" y2="23333"/>
                          <a14:foregroundMark x1="59195" y1="14167" x2="59195" y2="14167"/>
                          <a14:foregroundMark x1="89080" y1="46667" x2="89080" y2="46667"/>
                          <a14:foregroundMark x1="85632" y1="80833" x2="85632" y2="80833"/>
                          <a14:foregroundMark x1="66092" y1="77500" x2="66092" y2="77500"/>
                          <a14:foregroundMark x1="35057" y1="82500" x2="35057" y2="82500"/>
                          <a14:foregroundMark x1="14368" y1="85000" x2="14368" y2="85000"/>
                          <a14:foregroundMark x1="10345" y1="55833" x2="10345" y2="55833"/>
                          <a14:foregroundMark x1="6322" y1="65000" x2="6322" y2="65000"/>
                          <a14:foregroundMark x1="12644" y1="78333" x2="12644" y2="78333"/>
                          <a14:foregroundMark x1="70115" y1="90833" x2="70115" y2="90833"/>
                          <a14:foregroundMark x1="83908" y1="58333" x2="83908" y2="58333"/>
                          <a14:foregroundMark x1="93103" y1="47500" x2="93103" y2="47500"/>
                          <a14:foregroundMark x1="83908" y1="87500" x2="83908" y2="87500"/>
                        </a14:backgroundRemoval>
                      </a14:imgEffect>
                    </a14:imgLayer>
                  </a14:imgProps>
                </a:ext>
              </a:extLst>
            </a:blip>
            <a:stretch>
              <a:fillRect/>
            </a:stretch>
          </p:blipFill>
          <p:spPr>
            <a:xfrm>
              <a:off x="9257799" y="2143745"/>
              <a:ext cx="1657350" cy="1143000"/>
            </a:xfrm>
            <a:prstGeom prst="rect">
              <a:avLst/>
            </a:prstGeom>
          </p:spPr>
        </p:pic>
        <p:sp>
          <p:nvSpPr>
            <p:cNvPr id="16" name="テキスト ボックス 15"/>
            <p:cNvSpPr txBox="1"/>
            <p:nvPr/>
          </p:nvSpPr>
          <p:spPr>
            <a:xfrm>
              <a:off x="9091699" y="3412822"/>
              <a:ext cx="2117887" cy="369332"/>
            </a:xfrm>
            <a:prstGeom prst="rect">
              <a:avLst/>
            </a:prstGeom>
            <a:noFill/>
          </p:spPr>
          <p:txBody>
            <a:bodyPr wrap="none" rtlCol="0">
              <a:spAutoFit/>
            </a:bodyPr>
            <a:lstStyle/>
            <a:p>
              <a:r>
                <a:rPr lang="ja-JP" altLang="en-US" dirty="0"/>
                <a:t>税のシンボルマーク</a:t>
              </a:r>
              <a:endParaRPr kumimoji="1" lang="ja-JP" altLang="en-US" dirty="0"/>
            </a:p>
          </p:txBody>
        </p:sp>
      </p:grpSp>
      <p:sp>
        <p:nvSpPr>
          <p:cNvPr id="4" name="テキスト ボックス 3">
            <a:extLst>
              <a:ext uri="{FF2B5EF4-FFF2-40B4-BE49-F238E27FC236}">
                <a16:creationId xmlns:a16="http://schemas.microsoft.com/office/drawing/2014/main" id="{8E85A3EE-5AF3-456B-AFF2-922157DB2733}"/>
              </a:ext>
            </a:extLst>
          </p:cNvPr>
          <p:cNvSpPr txBox="1"/>
          <p:nvPr/>
        </p:nvSpPr>
        <p:spPr>
          <a:xfrm>
            <a:off x="2634015" y="6397526"/>
            <a:ext cx="6691255" cy="338554"/>
          </a:xfrm>
          <a:prstGeom prst="rect">
            <a:avLst/>
          </a:prstGeom>
          <a:noFill/>
        </p:spPr>
        <p:txBody>
          <a:bodyPr wrap="none" rtlCol="0">
            <a:spAutoFit/>
          </a:bodyPr>
          <a:lstStyle/>
          <a:p>
            <a:r>
              <a:rPr kumimoji="1" lang="en-US" altLang="ja-JP" sz="1600" dirty="0">
                <a:solidFill>
                  <a:srgbClr val="FF0000"/>
                </a:solidFill>
              </a:rPr>
              <a:t>【15</a:t>
            </a:r>
            <a:r>
              <a:rPr kumimoji="1" lang="ja-JP" altLang="en-US" sz="1600" dirty="0">
                <a:solidFill>
                  <a:srgbClr val="FF0000"/>
                </a:solidFill>
              </a:rPr>
              <a:t>ページ税金クイズの答え：１→②、２→①、３→③、４→①、５→②、６→①</a:t>
            </a:r>
            <a:r>
              <a:rPr kumimoji="1" lang="en-US" altLang="ja-JP" sz="1600" dirty="0">
                <a:solidFill>
                  <a:srgbClr val="FF0000"/>
                </a:solidFill>
              </a:rPr>
              <a:t>】</a:t>
            </a:r>
            <a:endParaRPr kumimoji="1" lang="ja-JP" altLang="en-US" sz="1600" dirty="0">
              <a:solidFill>
                <a:srgbClr val="FF0000"/>
              </a:solidFill>
            </a:endParaRPr>
          </a:p>
        </p:txBody>
      </p:sp>
      <p:pic>
        <p:nvPicPr>
          <p:cNvPr id="6" name="図 5">
            <a:extLst>
              <a:ext uri="{FF2B5EF4-FFF2-40B4-BE49-F238E27FC236}">
                <a16:creationId xmlns:a16="http://schemas.microsoft.com/office/drawing/2014/main" id="{71467725-831D-4869-95A1-EB6A1ACD1360}"/>
              </a:ext>
            </a:extLst>
          </p:cNvPr>
          <p:cNvPicPr>
            <a:picLocks noChangeAspect="1"/>
          </p:cNvPicPr>
          <p:nvPr/>
        </p:nvPicPr>
        <p:blipFill>
          <a:blip r:embed="rId8"/>
          <a:stretch>
            <a:fillRect/>
          </a:stretch>
        </p:blipFill>
        <p:spPr>
          <a:xfrm>
            <a:off x="9186822" y="2055870"/>
            <a:ext cx="1276157" cy="1377315"/>
          </a:xfrm>
          <a:prstGeom prst="rect">
            <a:avLst/>
          </a:prstGeom>
        </p:spPr>
      </p:pic>
      <p:pic>
        <p:nvPicPr>
          <p:cNvPr id="7" name="図 6">
            <a:extLst>
              <a:ext uri="{FF2B5EF4-FFF2-40B4-BE49-F238E27FC236}">
                <a16:creationId xmlns:a16="http://schemas.microsoft.com/office/drawing/2014/main" id="{FE467928-66E0-45EB-848F-C4E317910ED6}"/>
              </a:ext>
            </a:extLst>
          </p:cNvPr>
          <p:cNvPicPr>
            <a:picLocks noChangeAspect="1"/>
          </p:cNvPicPr>
          <p:nvPr/>
        </p:nvPicPr>
        <p:blipFill>
          <a:blip r:embed="rId9"/>
          <a:stretch>
            <a:fillRect/>
          </a:stretch>
        </p:blipFill>
        <p:spPr>
          <a:xfrm>
            <a:off x="10566010" y="2048772"/>
            <a:ext cx="1276157" cy="1376703"/>
          </a:xfrm>
          <a:prstGeom prst="rect">
            <a:avLst/>
          </a:prstGeom>
        </p:spPr>
      </p:pic>
    </p:spTree>
    <p:extLst>
      <p:ext uri="{BB962C8B-B14F-4D97-AF65-F5344CB8AC3E}">
        <p14:creationId xmlns:p14="http://schemas.microsoft.com/office/powerpoint/2010/main" val="134663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11753376" y="6488668"/>
            <a:ext cx="341760" cy="369332"/>
          </a:xfrm>
          <a:prstGeom prst="rect">
            <a:avLst/>
          </a:prstGeom>
          <a:noFill/>
        </p:spPr>
        <p:txBody>
          <a:bodyPr wrap="none" rtlCol="0">
            <a:spAutoFit/>
          </a:bodyPr>
          <a:lstStyle/>
          <a:p>
            <a:r>
              <a:rPr lang="ja-JP" altLang="en-US" dirty="0">
                <a:solidFill>
                  <a:prstClr val="black"/>
                </a:solidFill>
              </a:rPr>
              <a:t>１</a:t>
            </a:r>
          </a:p>
        </p:txBody>
      </p:sp>
      <p:sp>
        <p:nvSpPr>
          <p:cNvPr id="23" name="角丸四角形 22"/>
          <p:cNvSpPr/>
          <p:nvPr/>
        </p:nvSpPr>
        <p:spPr>
          <a:xfrm>
            <a:off x="1961430" y="578338"/>
            <a:ext cx="7763717" cy="393192"/>
          </a:xfrm>
          <a:prstGeom prst="roundRect">
            <a:avLst>
              <a:gd name="adj" fmla="val 50000"/>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正方形/長方形 21"/>
          <p:cNvSpPr/>
          <p:nvPr/>
        </p:nvSpPr>
        <p:spPr>
          <a:xfrm>
            <a:off x="1961430" y="26479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800" b="1" dirty="0">
                <a:ln w="28575">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税金とは何だろう？</a:t>
            </a:r>
            <a:endParaRPr lang="ja-JP" altLang="en-US" sz="4800" dirty="0">
              <a:ln w="28575">
                <a:solidFill>
                  <a:srgbClr val="00B050"/>
                </a:solidFill>
                <a:prstDash val="solid"/>
              </a:ln>
              <a:solidFill>
                <a:prstClr val="black"/>
              </a:solidFill>
              <a:latin typeface="HGS創英角ﾎﾟｯﾌﾟ体" panose="040B0A00000000000000" pitchFamily="50" charset="-128"/>
              <a:ea typeface="HGS創英角ﾎﾟｯﾌﾟ体" panose="040B0A00000000000000" pitchFamily="50" charset="-128"/>
            </a:endParaRPr>
          </a:p>
        </p:txBody>
      </p:sp>
      <p:pic>
        <p:nvPicPr>
          <p:cNvPr id="5" name="図 4">
            <a:extLst>
              <a:ext uri="{FF2B5EF4-FFF2-40B4-BE49-F238E27FC236}">
                <a16:creationId xmlns:a16="http://schemas.microsoft.com/office/drawing/2014/main" id="{7A9F976A-BF92-4E30-8851-7DC2107A14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402" b="96507" l="890" r="97330">
                        <a14:foregroundMark x1="12458" y1="17031" x2="12458" y2="17031"/>
                        <a14:foregroundMark x1="16685" y1="11354" x2="16685" y2="11354"/>
                        <a14:foregroundMark x1="5451" y1="20087" x2="5451" y2="20087"/>
                        <a14:foregroundMark x1="3003" y1="29039" x2="3003" y2="29039"/>
                        <a14:foregroundMark x1="2002" y1="29913" x2="6785" y2="37555"/>
                        <a14:foregroundMark x1="6785" y1="37555" x2="7564" y2="38210"/>
                        <a14:foregroundMark x1="8009" y1="46725" x2="14905" y2="51747"/>
                        <a14:foregroundMark x1="14905" y1="51747" x2="16574" y2="51747"/>
                        <a14:foregroundMark x1="14572" y1="37118" x2="28810" y2="65284"/>
                        <a14:foregroundMark x1="28810" y1="65284" x2="39822" y2="74891"/>
                        <a14:foregroundMark x1="39822" y1="74891" x2="44716" y2="47162"/>
                        <a14:foregroundMark x1="44716" y1="47162" x2="34038" y2="42576"/>
                        <a14:foregroundMark x1="34038" y1="42576" x2="19800" y2="54148"/>
                        <a14:foregroundMark x1="19800" y1="54148" x2="13237" y2="62445"/>
                        <a14:foregroundMark x1="13237" y1="62445" x2="17353" y2="73581"/>
                        <a14:foregroundMark x1="17353" y1="73581" x2="30701" y2="76856"/>
                        <a14:foregroundMark x1="30701" y1="76856" x2="39155" y2="70306"/>
                        <a14:foregroundMark x1="53726" y1="22926" x2="55840" y2="87991"/>
                        <a14:foregroundMark x1="55840" y1="87991" x2="71858" y2="90830"/>
                        <a14:foregroundMark x1="71858" y1="90830" x2="88320" y2="89301"/>
                        <a14:foregroundMark x1="88320" y1="89301" x2="94549" y2="90611"/>
                        <a14:foregroundMark x1="94549" y1="90611" x2="94549" y2="34498"/>
                        <a14:foregroundMark x1="94549" y1="34498" x2="90211" y2="25328"/>
                        <a14:foregroundMark x1="90211" y1="25328" x2="54394" y2="26856"/>
                        <a14:foregroundMark x1="43159" y1="24236" x2="43159" y2="24236"/>
                        <a14:foregroundMark x1="39600" y1="7860" x2="39600" y2="7860"/>
                        <a14:foregroundMark x1="20467" y1="7860" x2="28142" y2="12009"/>
                        <a14:foregroundMark x1="22692" y1="6769" x2="26808" y2="9825"/>
                        <a14:foregroundMark x1="16685" y1="6987" x2="12125" y2="7860"/>
                        <a14:foregroundMark x1="11346" y1="8515" x2="5228" y2="14192"/>
                        <a14:foregroundMark x1="3337" y1="38865" x2="7230" y2="46288"/>
                        <a14:foregroundMark x1="28142" y1="15066" x2="33037" y2="23581"/>
                        <a14:foregroundMark x1="33037" y1="23581" x2="34594" y2="30131"/>
                        <a14:foregroundMark x1="13237" y1="20306" x2="31034" y2="38865"/>
                        <a14:foregroundMark x1="3560" y1="50000" x2="3560" y2="50000"/>
                        <a14:foregroundMark x1="3226" y1="47817" x2="3226" y2="47817"/>
                        <a14:foregroundMark x1="3337" y1="44323" x2="3671" y2="50655"/>
                        <a14:foregroundMark x1="3448" y1="52620" x2="3560" y2="60044"/>
                        <a14:foregroundMark x1="3448" y1="64410" x2="3560" y2="77511"/>
                        <a14:foregroundMark x1="7119" y1="65939" x2="7119" y2="65939"/>
                        <a14:foregroundMark x1="8676" y1="77293" x2="8676" y2="77293"/>
                        <a14:foregroundMark x1="6229" y1="83406" x2="6229" y2="83406"/>
                        <a14:foregroundMark x1="4561" y1="87555" x2="4561" y2="87555"/>
                        <a14:foregroundMark x1="3337" y1="83843" x2="3337" y2="83843"/>
                        <a14:foregroundMark x1="3560" y1="87991" x2="3560" y2="87991"/>
                        <a14:foregroundMark x1="3226" y1="93668" x2="3226" y2="93668"/>
                        <a14:foregroundMark x1="3782" y1="96288" x2="3782" y2="96288"/>
                        <a14:foregroundMark x1="3448" y1="95852" x2="11791" y2="96070"/>
                        <a14:foregroundMark x1="3337" y1="94323" x2="3337" y2="94323"/>
                        <a14:foregroundMark x1="3560" y1="91703" x2="3560" y2="91703"/>
                        <a14:foregroundMark x1="3782" y1="89520" x2="3782" y2="89520"/>
                        <a14:foregroundMark x1="3448" y1="86900" x2="3448" y2="86900"/>
                        <a14:foregroundMark x1="3448" y1="84934" x2="3448" y2="84934"/>
                        <a14:foregroundMark x1="3448" y1="82314" x2="3448" y2="82314"/>
                        <a14:foregroundMark x1="13348" y1="96288" x2="13348" y2="96288"/>
                        <a14:foregroundMark x1="19577" y1="96507" x2="19577" y2="96507"/>
                        <a14:foregroundMark x1="22024" y1="95633" x2="25473" y2="96070"/>
                        <a14:foregroundMark x1="20356" y1="95852" x2="21468" y2="96070"/>
                        <a14:foregroundMark x1="37731" y1="95994" x2="43382" y2="95633"/>
                        <a14:foregroundMark x1="29700" y1="96507" x2="36020" y2="96103"/>
                        <a14:foregroundMark x1="47497" y1="91921" x2="47497" y2="91921"/>
                        <a14:foregroundMark x1="47720" y1="91485" x2="47720" y2="91485"/>
                        <a14:foregroundMark x1="47720" y1="84934" x2="47720" y2="84934"/>
                        <a14:foregroundMark x1="47831" y1="80786" x2="47831" y2="80786"/>
                        <a14:foregroundMark x1="47942" y1="82751" x2="47942" y2="82751"/>
                        <a14:foregroundMark x1="47942" y1="87118" x2="47942" y2="87118"/>
                        <a14:foregroundMark x1="47720" y1="89738" x2="47720" y2="89738"/>
                        <a14:foregroundMark x1="47720" y1="93013" x2="47720" y2="93013"/>
                        <a14:foregroundMark x1="47831" y1="77293" x2="47831" y2="77293"/>
                        <a14:foregroundMark x1="47831" y1="73581" x2="47831" y2="73581"/>
                        <a14:foregroundMark x1="48053" y1="65502" x2="48053" y2="65502"/>
                        <a14:foregroundMark x1="47720" y1="69651" x2="47720" y2="69651"/>
                        <a14:foregroundMark x1="25362" y1="93450" x2="37041" y2="93668"/>
                        <a14:foregroundMark x1="14683" y1="76638" x2="15684" y2="76638"/>
                        <a14:foregroundMark x1="38376" y1="57424" x2="39600" y2="66157"/>
                        <a14:foregroundMark x1="20578" y1="42576" x2="26808" y2="41266"/>
                        <a14:foregroundMark x1="23804" y1="43450" x2="28587" y2="46507"/>
                        <a14:foregroundMark x1="59177" y1="50873" x2="71079" y2="52620"/>
                        <a14:foregroundMark x1="91657" y1="34498" x2="91880" y2="61354"/>
                        <a14:foregroundMark x1="91880" y1="61354" x2="91991" y2="61354"/>
                        <a14:foregroundMark x1="92770" y1="20961" x2="95328" y2="30786"/>
                        <a14:foregroundMark x1="95328" y1="30786" x2="95662" y2="43886"/>
                        <a14:foregroundMark x1="95662" y1="43886" x2="96329" y2="47598"/>
                        <a14:foregroundMark x1="97219" y1="53712" x2="97219" y2="53712"/>
                        <a14:foregroundMark x1="66852" y1="73144" x2="75528" y2="87336"/>
                        <a14:foregroundMark x1="58954" y1="96288" x2="58954" y2="96288"/>
                        <a14:foregroundMark x1="63960" y1="96288" x2="63960" y2="96288"/>
                        <a14:foregroundMark x1="69299" y1="96288" x2="69299" y2="96288"/>
                        <a14:foregroundMark x1="52725" y1="95197" x2="52725" y2="95197"/>
                        <a14:foregroundMark x1="49388" y1="43668" x2="49388" y2="43668"/>
                        <a14:foregroundMark x1="49388" y1="46070" x2="49388" y2="46070"/>
                        <a14:foregroundMark x1="49722" y1="46725" x2="49722" y2="46725"/>
                        <a14:foregroundMark x1="49388" y1="40830" x2="49388" y2="40830"/>
                        <a14:foregroundMark x1="49055" y1="43668" x2="49055" y2="43668"/>
                        <a14:foregroundMark x1="49055" y1="43450" x2="49055" y2="43450"/>
                        <a14:foregroundMark x1="49358" y1="44105" x2="49388" y2="44760"/>
                        <a14:foregroundMark x1="49277" y1="42358" x2="49358" y2="44105"/>
                        <a14:foregroundMark x1="49166" y1="42576" x2="49166" y2="42576"/>
                        <a14:foregroundMark x1="49166" y1="42358" x2="49166" y2="42358"/>
                        <a14:foregroundMark x1="75640" y1="6987" x2="75640" y2="6987"/>
                        <a14:foregroundMark x1="73749" y1="4585" x2="73749" y2="4585"/>
                        <a14:foregroundMark x1="75417" y1="4367" x2="75417" y2="4367"/>
                        <a14:foregroundMark x1="74972" y1="4148" x2="75417" y2="4148"/>
                        <a14:foregroundMark x1="43493" y1="3493" x2="43493" y2="3493"/>
                        <a14:foregroundMark x1="43938" y1="3057" x2="43938" y2="3057"/>
                        <a14:foregroundMark x1="44828" y1="2838" x2="44828" y2="2838"/>
                        <a14:foregroundMark x1="44383" y1="2838" x2="44383" y2="2838"/>
                        <a14:foregroundMark x1="43382" y1="3057" x2="44160" y2="3275"/>
                        <a14:foregroundMark x1="44605" y1="3057" x2="44605" y2="3057"/>
                        <a14:foregroundMark x1="44494" y1="2838" x2="44494" y2="2838"/>
                        <a14:foregroundMark x1="44828" y1="2838" x2="44828" y2="2838"/>
                        <a14:foregroundMark x1="44605" y1="2620" x2="44271" y2="2620"/>
                        <a14:foregroundMark x1="44828" y1="2838" x2="45495" y2="3275"/>
                        <a14:foregroundMark x1="45050" y1="2838" x2="45050" y2="2838"/>
                        <a14:foregroundMark x1="44716" y1="2620" x2="44716" y2="2620"/>
                        <a14:foregroundMark x1="44716" y1="2620" x2="44716" y2="2620"/>
                        <a14:foregroundMark x1="44494" y1="2620" x2="44494" y2="2620"/>
                        <a14:foregroundMark x1="44494" y1="2620" x2="45384" y2="2838"/>
                        <a14:foregroundMark x1="44605" y1="2620" x2="44605" y2="2620"/>
                        <a14:foregroundMark x1="76196" y1="4148" x2="76196" y2="4148"/>
                        <a14:foregroundMark x1="76863" y1="4148" x2="76863" y2="4148"/>
                        <a14:foregroundMark x1="75973" y1="4148" x2="76641" y2="4148"/>
                        <a14:foregroundMark x1="77642" y1="4148" x2="76418" y2="4367"/>
                        <a14:foregroundMark x1="77976" y1="4148" x2="77976" y2="4148"/>
                        <a14:foregroundMark x1="77642" y1="4148" x2="78198" y2="4367"/>
                        <a14:foregroundMark x1="75528" y1="4367" x2="73971" y2="4367"/>
                        <a14:foregroundMark x1="72747" y1="4367" x2="74416" y2="4367"/>
                        <a14:foregroundMark x1="71413" y1="4585" x2="73749" y2="4585"/>
                        <a14:foregroundMark x1="70745" y1="4367" x2="71635" y2="4367"/>
                        <a14:foregroundMark x1="68966" y1="4803" x2="70523" y2="4803"/>
                        <a14:foregroundMark x1="75417" y1="4367" x2="75973" y2="4367"/>
                        <a14:foregroundMark x1="19132" y1="3930" x2="19132" y2="3930"/>
                        <a14:foregroundMark x1="18131" y1="4367" x2="18131" y2="4367"/>
                        <a14:foregroundMark x1="17019" y1="4367" x2="17019" y2="4367"/>
                        <a14:foregroundMark x1="16240" y1="4367" x2="16240" y2="4367"/>
                        <a14:foregroundMark x1="15907" y1="4585" x2="20690" y2="4803"/>
                        <a14:foregroundMark x1="19689" y1="4585" x2="23137" y2="5022"/>
                        <a14:foregroundMark x1="23359" y1="5022" x2="25584" y2="6769"/>
                        <a14:foregroundMark x1="24694" y1="6332" x2="29366" y2="9389"/>
                        <a14:foregroundMark x1="16463" y1="4803" x2="11457" y2="6114"/>
                        <a14:foregroundMark x1="1001" y1="29039" x2="1001" y2="31223"/>
                        <a14:foregroundMark x1="1001" y1="27293" x2="1001" y2="29039"/>
                        <a14:foregroundMark x1="1404" y1="25328" x2="1335" y2="26419"/>
                        <a14:foregroundMark x1="1446" y1="24672" x2="1404" y2="25328"/>
                        <a14:foregroundMark x1="1842" y1="25328" x2="1780" y2="26419"/>
                        <a14:foregroundMark x1="1916" y1="24017" x2="1842" y2="25328"/>
                        <a14:foregroundMark x1="2002" y1="22489" x2="1916" y2="24017"/>
                        <a14:foregroundMark x1="1739" y1="35153" x2="2113" y2="36900"/>
                        <a14:foregroundMark x1="1318" y1="33188" x2="1739" y2="35153"/>
                        <a14:foregroundMark x1="1224" y1="32751" x2="1318" y2="33188"/>
                        <a14:foregroundMark x1="1691" y1="24017" x2="1557" y2="25983"/>
                        <a14:foregroundMark x1="1780" y1="22707" x2="1691" y2="24017"/>
                        <a14:foregroundMark x1="2225" y1="21179" x2="2447" y2="21397"/>
                        <a14:foregroundMark x1="1224" y1="34934" x2="1224" y2="34934"/>
                        <a14:foregroundMark x1="1557" y1="35371" x2="1557" y2="35371"/>
                        <a14:foregroundMark x1="1669" y1="36681" x2="1669" y2="36681"/>
                        <a14:foregroundMark x1="83204" y1="6114" x2="84427" y2="6114"/>
                        <a14:foregroundMark x1="84427" y1="6114" x2="85651" y2="6987"/>
                        <a14:foregroundMark x1="85762" y1="6987" x2="87097" y2="7860"/>
                        <a14:foregroundMark x1="79867" y1="5022" x2="82425" y2="5677"/>
                        <a14:foregroundMark x1="77976" y1="4803" x2="80089" y2="5022"/>
                        <a14:foregroundMark x1="68298" y1="5459" x2="64294" y2="6769"/>
                        <a14:foregroundMark x1="63626" y1="7424" x2="60957" y2="8952"/>
                        <a14:foregroundMark x1="96885" y1="20961" x2="96885" y2="20961"/>
                        <a14:foregroundMark x1="97330" y1="30786" x2="97330" y2="30786"/>
                        <a14:foregroundMark x1="97330" y1="43013" x2="97330" y2="43013"/>
                        <a14:foregroundMark x1="90323" y1="45852" x2="90768" y2="52402"/>
                        <a14:foregroundMark x1="87542" y1="51965" x2="90434" y2="64629"/>
                        <a14:foregroundMark x1="90434" y1="64629" x2="90434" y2="64847"/>
                        <a14:foregroundMark x1="75417" y1="55459" x2="87653" y2="61572"/>
                        <a14:foregroundMark x1="96218" y1="60262" x2="96218" y2="60262"/>
                        <a14:foregroundMark x1="97219" y1="60917" x2="97219" y2="60917"/>
                        <a14:foregroundMark x1="97219" y1="76638" x2="97219" y2="76638"/>
                        <a14:foregroundMark x1="97219" y1="95852" x2="97219" y2="95852"/>
                        <a14:foregroundMark x1="97108" y1="91048" x2="97219" y2="95633"/>
                        <a14:foregroundMark x1="95884" y1="96507" x2="88543" y2="96507"/>
                        <a14:foregroundMark x1="76863" y1="96288" x2="76863" y2="96288"/>
                        <a14:foregroundMark x1="71413" y1="96288" x2="71413" y2="96288"/>
                        <a14:foregroundMark x1="65406" y1="96507" x2="65406" y2="96507"/>
                        <a14:foregroundMark x1="52948" y1="93668" x2="52948" y2="93668"/>
                        <a14:foregroundMark x1="52725" y1="90830" x2="52725" y2="90830"/>
                        <a14:foregroundMark x1="52614" y1="80786" x2="52614" y2="80786"/>
                        <a14:foregroundMark x1="45717" y1="91921" x2="45829" y2="91921"/>
                        <a14:foregroundMark x1="44828" y1="94323" x2="46941" y2="95633"/>
                        <a14:foregroundMark x1="52948" y1="68122" x2="52948" y2="68122"/>
                        <a14:foregroundMark x1="52725" y1="68122" x2="52725" y2="68122"/>
                        <a14:foregroundMark x1="52725" y1="70087" x2="52725" y2="70087"/>
                        <a14:foregroundMark x1="52836" y1="51747" x2="52836" y2="51747"/>
                        <a14:foregroundMark x1="52836" y1="54367" x2="52836" y2="54367"/>
                        <a14:foregroundMark x1="52614" y1="60262" x2="52614" y2="60262"/>
                        <a14:backgroundMark x1="4449" y1="6550" x2="4449" y2="6550"/>
                        <a14:backgroundMark x1="2670" y1="6550" x2="7341" y2="4367"/>
                        <a14:backgroundMark x1="17424" y1="1488" x2="18242" y2="1310"/>
                        <a14:backgroundMark x1="15442" y1="1921" x2="16887" y2="1606"/>
                        <a14:backgroundMark x1="18242" y1="1310" x2="30812" y2="1310"/>
                        <a14:backgroundMark x1="45908" y1="2262" x2="52614" y2="873"/>
                        <a14:backgroundMark x1="34705" y1="4585" x2="42077" y2="3057"/>
                        <a14:backgroundMark x1="52614" y1="873" x2="57731" y2="2183"/>
                        <a14:backgroundMark x1="67823" y1="4148" x2="69179" y2="4148"/>
                        <a14:backgroundMark x1="58732" y1="4148" x2="63344" y2="4148"/>
                        <a14:backgroundMark x1="83375" y1="2989" x2="89766" y2="1747"/>
                        <a14:backgroundMark x1="1335" y1="56769" x2="1112" y2="65066"/>
                        <a14:backgroundMark x1="1112" y1="37991" x2="1112" y2="37991"/>
                        <a14:backgroundMark x1="890" y1="21834" x2="890" y2="21834"/>
                        <a14:backgroundMark x1="8231" y1="97817" x2="8231" y2="97817"/>
                        <a14:backgroundMark x1="17241" y1="98908" x2="17241" y2="98908"/>
                        <a14:backgroundMark x1="13237" y1="99345" x2="15462" y2="99345"/>
                        <a14:backgroundMark x1="21357" y1="98690" x2="28031" y2="98690"/>
                        <a14:backgroundMark x1="35039" y1="99127" x2="38821" y2="99127"/>
                        <a14:backgroundMark x1="43938" y1="99127" x2="49277" y2="99127"/>
                        <a14:backgroundMark x1="54950" y1="98908" x2="63181" y2="98908"/>
                        <a14:backgroundMark x1="70300" y1="98908" x2="76418" y2="98035"/>
                        <a14:backgroundMark x1="76418" y1="98035" x2="78643" y2="98035"/>
                        <a14:backgroundMark x1="85095" y1="99345" x2="88988" y2="99345"/>
                        <a14:backgroundMark x1="50389" y1="97380" x2="49722" y2="92795"/>
                        <a14:backgroundMark x1="50389" y1="84498" x2="50389" y2="87555"/>
                        <a14:backgroundMark x1="49833" y1="71179" x2="49833" y2="71179"/>
                        <a14:backgroundMark x1="50389" y1="63537" x2="50389" y2="63537"/>
                        <a14:backgroundMark x1="49388" y1="35808" x2="49388" y2="35808"/>
                        <a14:backgroundMark x1="50501" y1="31659" x2="50389" y2="35590"/>
                        <a14:backgroundMark x1="48610" y1="42140" x2="48610" y2="42140"/>
                        <a14:backgroundMark x1="55061" y1="16812" x2="55061" y2="16812"/>
                        <a14:backgroundMark x1="54505" y1="19651" x2="54505" y2="19651"/>
                        <a14:backgroundMark x1="54839" y1="18777" x2="54839" y2="18777"/>
                        <a14:backgroundMark x1="34483" y1="16594" x2="34483" y2="16594"/>
                        <a14:backgroundMark x1="34816" y1="18122" x2="34816" y2="18122"/>
                        <a14:backgroundMark x1="35150" y1="19432" x2="35150" y2="19432"/>
                        <a14:backgroundMark x1="667" y1="35153" x2="667" y2="35153"/>
                        <a14:backgroundMark x1="445" y1="33188" x2="445" y2="33188"/>
                        <a14:backgroundMark x1="556" y1="29039" x2="556" y2="29039"/>
                        <a14:backgroundMark x1="334" y1="30568" x2="222" y2="30786"/>
                        <a14:backgroundMark x1="445" y1="24017" x2="445" y2="24017"/>
                        <a14:backgroundMark x1="445" y1="26638" x2="445" y2="26638"/>
                        <a14:backgroundMark x1="72970" y1="2402" x2="72970" y2="2402"/>
                        <a14:backgroundMark x1="76418" y1="1528" x2="76418" y2="1528"/>
                        <a14:backgroundMark x1="80089" y1="2183" x2="80089" y2="2183"/>
                        <a14:backgroundMark x1="48832" y1="46943" x2="48832" y2="46943"/>
                        <a14:backgroundMark x1="48832" y1="45633" x2="48832" y2="45633"/>
                        <a14:backgroundMark x1="48721" y1="44105" x2="48721" y2="44105"/>
                      </a14:backgroundRemoval>
                    </a14:imgEffect>
                  </a14:imgLayer>
                </a14:imgProps>
              </a:ext>
            </a:extLst>
          </a:blip>
          <a:stretch>
            <a:fillRect/>
          </a:stretch>
        </p:blipFill>
        <p:spPr>
          <a:xfrm>
            <a:off x="42050" y="1182224"/>
            <a:ext cx="6464411" cy="3293326"/>
          </a:xfrm>
          <a:prstGeom prst="rect">
            <a:avLst/>
          </a:prstGeom>
        </p:spPr>
      </p:pic>
      <p:pic>
        <p:nvPicPr>
          <p:cNvPr id="6" name="図 5">
            <a:extLst>
              <a:ext uri="{FF2B5EF4-FFF2-40B4-BE49-F238E27FC236}">
                <a16:creationId xmlns:a16="http://schemas.microsoft.com/office/drawing/2014/main" id="{8130A1CA-D7E8-40AD-A668-C9B72A7E9F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51" b="97449" l="782" r="97654">
                        <a14:foregroundMark x1="3464" y1="4592" x2="3464" y2="4592"/>
                        <a14:foregroundMark x1="3310" y1="7908" x2="3464" y2="10714"/>
                        <a14:foregroundMark x1="3240" y1="6633" x2="3310" y2="7908"/>
                        <a14:foregroundMark x1="3017" y1="18367" x2="3017" y2="29337"/>
                        <a14:foregroundMark x1="2195" y1="22959" x2="2458" y2="25000"/>
                        <a14:foregroundMark x1="2031" y1="21684" x2="2195" y2="22959"/>
                        <a14:foregroundMark x1="1899" y1="20663" x2="2031" y2="21684"/>
                        <a14:foregroundMark x1="3287" y1="55707" x2="3240" y2="71429"/>
                        <a14:foregroundMark x1="3352" y1="33673" x2="3329" y2="41396"/>
                        <a14:foregroundMark x1="3240" y1="74490" x2="3352" y2="97194"/>
                        <a14:foregroundMark x1="3464" y1="97704" x2="9274" y2="97449"/>
                        <a14:foregroundMark x1="9274" y1="97449" x2="32849" y2="97449"/>
                        <a14:foregroundMark x1="32849" y1="97449" x2="39106" y2="97449"/>
                        <a14:foregroundMark x1="39106" y1="97449" x2="64134" y2="97449"/>
                        <a14:foregroundMark x1="64134" y1="97449" x2="72514" y2="95408"/>
                        <a14:foregroundMark x1="72737" y1="96684" x2="86480" y2="95663"/>
                        <a14:foregroundMark x1="86480" y1="95663" x2="92626" y2="97194"/>
                        <a14:foregroundMark x1="92626" y1="97194" x2="97095" y2="96939"/>
                        <a14:foregroundMark x1="97430" y1="95408" x2="97318" y2="82143"/>
                        <a14:foregroundMark x1="97318" y1="79592" x2="97877" y2="66582"/>
                        <a14:foregroundMark x1="97877" y1="66582" x2="97318" y2="63265"/>
                        <a14:foregroundMark x1="97542" y1="35969" x2="97542" y2="35969"/>
                        <a14:foregroundMark x1="97207" y1="31888" x2="97207" y2="31888"/>
                        <a14:foregroundMark x1="97654" y1="42602" x2="97654" y2="42602"/>
                        <a14:foregroundMark x1="97095" y1="47449" x2="97095" y2="47449"/>
                        <a14:foregroundMark x1="97095" y1="53061" x2="97095" y2="53061"/>
                        <a14:foregroundMark x1="97542" y1="54592" x2="97318" y2="54847"/>
                        <a14:foregroundMark x1="97318" y1="59184" x2="97318" y2="59184"/>
                        <a14:foregroundMark x1="97430" y1="21684" x2="97430" y2="21684"/>
                        <a14:foregroundMark x1="97542" y1="25255" x2="97542" y2="25255"/>
                        <a14:foregroundMark x1="97542" y1="13265" x2="97542" y2="13265"/>
                        <a14:foregroundMark x1="97542" y1="5102" x2="97542" y2="5102"/>
                        <a14:foregroundMark x1="97207" y1="7653" x2="97207" y2="7653"/>
                        <a14:foregroundMark x1="97542" y1="18878" x2="97542" y2="18878"/>
                        <a14:foregroundMark x1="97207" y1="15816" x2="97207" y2="15816"/>
                        <a14:foregroundMark x1="97095" y1="10714" x2="97095" y2="10714"/>
                        <a14:foregroundMark x1="96872" y1="3571" x2="96872" y2="3571"/>
                        <a14:foregroundMark x1="94413" y1="4082" x2="94413" y2="4082"/>
                        <a14:foregroundMark x1="93855" y1="3316" x2="93855" y2="3316"/>
                        <a14:foregroundMark x1="81117" y1="3571" x2="81117" y2="3571"/>
                        <a14:foregroundMark x1="81117" y1="3571" x2="96425" y2="4337"/>
                        <a14:foregroundMark x1="97116" y1="46173" x2="97095" y2="50510"/>
                        <a14:foregroundMark x1="97207" y1="27041" x2="97116" y2="46173"/>
                        <a14:foregroundMark x1="74302" y1="3827" x2="84022" y2="3827"/>
                        <a14:foregroundMark x1="50168" y1="3827" x2="73408" y2="4592"/>
                        <a14:foregroundMark x1="17430" y1="3571" x2="23017" y2="3571"/>
                        <a14:foregroundMark x1="23017" y1="3571" x2="37989" y2="3061"/>
                        <a14:foregroundMark x1="37989" y1="3061" x2="52067" y2="3061"/>
                        <a14:foregroundMark x1="9497" y1="3827" x2="9497" y2="3827"/>
                        <a14:foregroundMark x1="7821" y1="3571" x2="7821" y2="3571"/>
                        <a14:foregroundMark x1="5251" y1="3571" x2="5251" y2="3571"/>
                        <a14:foregroundMark x1="3352" y1="3571" x2="3352" y2="3571"/>
                        <a14:foregroundMark x1="4469" y1="3571" x2="4469" y2="3571"/>
                        <a14:foregroundMark x1="6704" y1="3571" x2="6704" y2="3571"/>
                        <a14:foregroundMark x1="13631" y1="3827" x2="13631" y2="3827"/>
                        <a14:foregroundMark x1="3128" y1="11735" x2="4246" y2="16327"/>
                        <a14:foregroundMark x1="7263" y1="29082" x2="14302" y2="34694"/>
                        <a14:foregroundMark x1="14302" y1="34694" x2="22011" y2="34949"/>
                        <a14:foregroundMark x1="22011" y1="34949" x2="23687" y2="31378"/>
                        <a14:foregroundMark x1="17765" y1="12755" x2="31285" y2="52296"/>
                        <a14:foregroundMark x1="38212" y1="30867" x2="51173" y2="77551"/>
                        <a14:foregroundMark x1="58547" y1="50255" x2="79218" y2="59439"/>
                        <a14:foregroundMark x1="82346" y1="9439" x2="84246" y2="22194"/>
                        <a14:foregroundMark x1="84246" y1="22194" x2="84581" y2="74235"/>
                        <a14:foregroundMark x1="94637" y1="37245" x2="93296" y2="80612"/>
                        <a14:foregroundMark x1="93296" y1="80612" x2="90615" y2="90051"/>
                        <a14:foregroundMark x1="89162" y1="54592" x2="71061" y2="96939"/>
                        <a14:foregroundMark x1="67933" y1="60204" x2="68492" y2="63776"/>
                        <a14:foregroundMark x1="44358" y1="24490" x2="47374" y2="45408"/>
                        <a14:foregroundMark x1="39106" y1="18112" x2="51508" y2="32908"/>
                        <a14:foregroundMark x1="51508" y1="32908" x2="52402" y2="35204"/>
                        <a14:foregroundMark x1="49497" y1="36224" x2="54637" y2="48469"/>
                        <a14:foregroundMark x1="39218" y1="24745" x2="42011" y2="33418"/>
                        <a14:foregroundMark x1="37877" y1="41837" x2="43575" y2="86224"/>
                        <a14:foregroundMark x1="55531" y1="90051" x2="30391" y2="85459"/>
                        <a14:foregroundMark x1="23352" y1="64796" x2="14078" y2="69898"/>
                        <a14:foregroundMark x1="8045" y1="45408" x2="8603" y2="82398"/>
                        <a14:foregroundMark x1="8603" y1="82398" x2="36089" y2="92092"/>
                        <a14:foregroundMark x1="21229" y1="47449" x2="21229" y2="47449"/>
                        <a14:foregroundMark x1="20112" y1="47449" x2="20112" y2="47449"/>
                        <a14:foregroundMark x1="16648" y1="44133" x2="20112" y2="48469"/>
                        <a14:foregroundMark x1="16648" y1="46684" x2="17989" y2="50765"/>
                        <a14:foregroundMark x1="894" y1="20408" x2="894" y2="20408"/>
                        <a14:foregroundMark x1="894" y1="21684" x2="894" y2="21684"/>
                        <a14:foregroundMark x1="894" y1="23724" x2="894" y2="23724"/>
                        <a14:foregroundMark x1="782" y1="24235" x2="782" y2="24235"/>
                        <a14:foregroundMark x1="894" y1="26020" x2="894" y2="26020"/>
                        <a14:foregroundMark x1="1229" y1="26786" x2="1229" y2="26786"/>
                        <a14:foregroundMark x1="1229" y1="19643" x2="1229" y2="19643"/>
                        <a14:foregroundMark x1="1229" y1="18878" x2="1229" y2="18878"/>
                        <a14:foregroundMark x1="1229" y1="18878" x2="1229" y2="20153"/>
                        <a14:foregroundMark x1="894" y1="21429" x2="894" y2="22194"/>
                        <a14:foregroundMark x1="3240" y1="48469" x2="3240" y2="48469"/>
                        <a14:foregroundMark x1="48715" y1="84184" x2="56425" y2="84694"/>
                        <a14:backgroundMark x1="1229" y1="3571" x2="1229" y2="3571"/>
                        <a14:backgroundMark x1="1676" y1="7908" x2="1676" y2="7908"/>
                        <a14:backgroundMark x1="1006" y1="35459" x2="335" y2="39286"/>
                        <a14:backgroundMark x1="1875" y1="48469" x2="1453" y2="55102"/>
                        <a14:backgroundMark x1="2346" y1="41071" x2="1875" y2="48469"/>
                        <a14:backgroundMark x1="112" y1="25510" x2="112" y2="25510"/>
                        <a14:backgroundMark x1="4916" y1="510" x2="4916" y2="510"/>
                        <a14:backgroundMark x1="18994" y1="1276" x2="18994" y2="1276"/>
                        <a14:backgroundMark x1="32849" y1="1531" x2="32849" y2="1531"/>
                        <a14:backgroundMark x1="28827" y1="1020" x2="28827" y2="1020"/>
                        <a14:backgroundMark x1="12179" y1="1020" x2="12179" y2="1020"/>
                        <a14:backgroundMark x1="23352" y1="1020" x2="23352" y2="1020"/>
                        <a14:backgroundMark x1="27709" y1="765" x2="27709" y2="765"/>
                        <a14:backgroundMark x1="37542" y1="765" x2="37542" y2="765"/>
                        <a14:backgroundMark x1="50503" y1="1531" x2="50503" y2="1531"/>
                        <a14:backgroundMark x1="74302" y1="1531" x2="74302" y2="1531"/>
                        <a14:backgroundMark x1="12737" y1="99490" x2="12737" y2="99490"/>
                        <a14:backgroundMark x1="23799" y1="98724" x2="23799" y2="98724"/>
                        <a14:backgroundMark x1="9385" y1="99490" x2="9385" y2="99490"/>
                        <a14:backgroundMark x1="7263" y1="99490" x2="7263" y2="99490"/>
                        <a14:backgroundMark x1="20335" y1="99235" x2="20335" y2="99235"/>
                        <a14:backgroundMark x1="17542" y1="99490" x2="17542" y2="99490"/>
                        <a14:backgroundMark x1="22793" y1="99490" x2="22793" y2="99490"/>
                        <a14:backgroundMark x1="30950" y1="98724" x2="30950" y2="98724"/>
                        <a14:backgroundMark x1="29162" y1="99235" x2="29162" y2="99235"/>
                        <a14:backgroundMark x1="27263" y1="99235" x2="27263" y2="99235"/>
                        <a14:backgroundMark x1="39106" y1="99490" x2="39106" y2="99490"/>
                        <a14:backgroundMark x1="36536" y1="99490" x2="36536" y2="99490"/>
                        <a14:backgroundMark x1="35196" y1="99490" x2="35196" y2="99490"/>
                        <a14:backgroundMark x1="48827" y1="98980" x2="48827" y2="98980"/>
                        <a14:backgroundMark x1="47151" y1="98980" x2="47151" y2="98980"/>
                        <a14:backgroundMark x1="43911" y1="98469" x2="43911" y2="98469"/>
                        <a14:backgroundMark x1="60782" y1="98980" x2="60782" y2="98980"/>
                        <a14:backgroundMark x1="56201" y1="98980" x2="56201" y2="98980"/>
                        <a14:backgroundMark x1="52067" y1="99490" x2="52067" y2="99490"/>
                        <a14:backgroundMark x1="79218" y1="98980" x2="79218" y2="98980"/>
                        <a14:backgroundMark x1="74302" y1="98980" x2="74302" y2="98980"/>
                        <a14:backgroundMark x1="67821" y1="98980" x2="67821" y2="98980"/>
                        <a14:backgroundMark x1="65587" y1="98980" x2="65587" y2="98980"/>
                        <a14:backgroundMark x1="71955" y1="98980" x2="71955" y2="98980"/>
                        <a14:backgroundMark x1="90056" y1="99490" x2="90056" y2="99490"/>
                        <a14:backgroundMark x1="87709" y1="98724" x2="87709" y2="98724"/>
                        <a14:backgroundMark x1="85028" y1="98724" x2="85028" y2="98724"/>
                        <a14:backgroundMark x1="82682" y1="99490" x2="82682" y2="99490"/>
                        <a14:backgroundMark x1="41788" y1="255" x2="41788" y2="255"/>
                        <a14:backgroundMark x1="41676" y1="1020" x2="41676" y2="1020"/>
                        <a14:backgroundMark x1="48045" y1="765" x2="48045" y2="765"/>
                        <a14:backgroundMark x1="59330" y1="1531" x2="59330" y2="1531"/>
                        <a14:backgroundMark x1="65028" y1="1020" x2="65028" y2="1020"/>
                        <a14:backgroundMark x1="70950" y1="765" x2="70950" y2="765"/>
                        <a14:backgroundMark x1="87486" y1="1020" x2="87486" y2="1020"/>
                        <a14:backgroundMark x1="80670" y1="1531" x2="80670" y2="1531"/>
                        <a14:backgroundMark x1="93520" y1="99490" x2="93520" y2="99490"/>
                        <a14:backgroundMark x1="96983" y1="99235" x2="96983" y2="99235"/>
                        <a14:backgroundMark x1="99553" y1="97449" x2="99553" y2="97449"/>
                        <a14:backgroundMark x1="98994" y1="80867" x2="98994" y2="80867"/>
                        <a14:backgroundMark x1="98547" y1="60459" x2="98547" y2="60459"/>
                        <a14:backgroundMark x1="98883" y1="46173" x2="98883" y2="46173"/>
                        <a14:backgroundMark x1="98771" y1="26276" x2="98771" y2="26276"/>
                        <a14:backgroundMark x1="98659" y1="7653" x2="98659" y2="7653"/>
                        <a14:backgroundMark x1="93520" y1="1276" x2="93520" y2="1276"/>
                        <a14:backgroundMark x1="559" y1="17857" x2="559" y2="17857"/>
                        <a14:backgroundMark x1="223" y1="19898" x2="223" y2="19898"/>
                        <a14:backgroundMark x1="223" y1="22959" x2="223" y2="22959"/>
                      </a14:backgroundRemoval>
                    </a14:imgEffect>
                  </a14:imgLayer>
                </a14:imgProps>
              </a:ext>
            </a:extLst>
          </a:blip>
          <a:stretch>
            <a:fillRect/>
          </a:stretch>
        </p:blipFill>
        <p:spPr>
          <a:xfrm>
            <a:off x="5918439" y="3429000"/>
            <a:ext cx="6005817" cy="2630481"/>
          </a:xfrm>
          <a:prstGeom prst="rect">
            <a:avLst/>
          </a:prstGeom>
        </p:spPr>
      </p:pic>
      <p:sp>
        <p:nvSpPr>
          <p:cNvPr id="9" name="下矢印 8"/>
          <p:cNvSpPr/>
          <p:nvPr/>
        </p:nvSpPr>
        <p:spPr>
          <a:xfrm>
            <a:off x="2980108" y="5816514"/>
            <a:ext cx="5059680" cy="1008054"/>
          </a:xfrm>
          <a:prstGeom prst="downArrow">
            <a:avLst>
              <a:gd name="adj1" fmla="val 58675"/>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white"/>
                </a:solidFill>
              </a:rPr>
              <a:t>次のページを見てみよう</a:t>
            </a:r>
          </a:p>
        </p:txBody>
      </p:sp>
    </p:spTree>
    <p:extLst>
      <p:ext uri="{BB962C8B-B14F-4D97-AF65-F5344CB8AC3E}">
        <p14:creationId xmlns:p14="http://schemas.microsoft.com/office/powerpoint/2010/main" val="2620263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2" name="円/楕円 11"/>
          <p:cNvSpPr/>
          <p:nvPr/>
        </p:nvSpPr>
        <p:spPr>
          <a:xfrm>
            <a:off x="5547892" y="838200"/>
            <a:ext cx="6201544" cy="582221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1811603" y="6488668"/>
            <a:ext cx="341760" cy="369332"/>
          </a:xfrm>
          <a:prstGeom prst="rect">
            <a:avLst/>
          </a:prstGeom>
          <a:noFill/>
        </p:spPr>
        <p:txBody>
          <a:bodyPr wrap="none" rtlCol="0">
            <a:spAutoFit/>
          </a:bodyPr>
          <a:lstStyle/>
          <a:p>
            <a:r>
              <a:rPr kumimoji="1" lang="ja-JP" altLang="en-US" dirty="0"/>
              <a:t>２</a:t>
            </a:r>
          </a:p>
        </p:txBody>
      </p:sp>
      <p:grpSp>
        <p:nvGrpSpPr>
          <p:cNvPr id="9" name="グループ化 8"/>
          <p:cNvGrpSpPr/>
          <p:nvPr/>
        </p:nvGrpSpPr>
        <p:grpSpPr>
          <a:xfrm>
            <a:off x="2214140" y="0"/>
            <a:ext cx="7763717" cy="838200"/>
            <a:chOff x="487679" y="352044"/>
            <a:chExt cx="7763717" cy="838200"/>
          </a:xfrm>
        </p:grpSpPr>
        <p:sp>
          <p:nvSpPr>
            <p:cNvPr id="10" name="角丸四角形 9"/>
            <p:cNvSpPr/>
            <p:nvPr/>
          </p:nvSpPr>
          <p:spPr>
            <a:xfrm>
              <a:off x="487679" y="620268"/>
              <a:ext cx="7763717" cy="393192"/>
            </a:xfrm>
            <a:prstGeom prst="roundRect">
              <a:avLst>
                <a:gd name="adj" fmla="val 50000"/>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a:off x="48767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400" b="1" dirty="0">
                  <a:ln w="28575">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もし税金がなかったら</a:t>
              </a:r>
              <a:r>
                <a:rPr lang="en-US" altLang="ja-JP" sz="4400" b="1" dirty="0">
                  <a:ln w="28575">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a:t>
              </a:r>
              <a:r>
                <a:rPr lang="ja-JP" altLang="en-US" sz="4400" b="1" dirty="0">
                  <a:ln w="28575">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a:t>
              </a:r>
              <a:endParaRPr kumimoji="1" lang="ja-JP" altLang="en-US" sz="4400" dirty="0">
                <a:ln w="28575">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sp>
        <p:nvSpPr>
          <p:cNvPr id="13" name="正方形/長方形 12"/>
          <p:cNvSpPr/>
          <p:nvPr/>
        </p:nvSpPr>
        <p:spPr>
          <a:xfrm>
            <a:off x="364256" y="1106424"/>
            <a:ext cx="5190536" cy="161403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sz="1400" dirty="0">
                <a:latin typeface="メイリオ" panose="020B0604030504040204" pitchFamily="50" charset="-128"/>
                <a:ea typeface="メイリオ" panose="020B0604030504040204" pitchFamily="50" charset="-128"/>
              </a:rPr>
              <a:t>　</a:t>
            </a:r>
            <a:r>
              <a:rPr kumimoji="1" lang="ja-JP" altLang="en-US" sz="1600" dirty="0">
                <a:latin typeface="メイリオ" panose="020B0604030504040204" pitchFamily="50" charset="-128"/>
                <a:ea typeface="メイリオ" panose="020B0604030504040204" pitchFamily="50" charset="-128"/>
              </a:rPr>
              <a:t>道路を通っていろいろな場所へ出かけますが、例えば道路が穴だらけだったらどうでしょうか？</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注意して歩かないと、けがをしたり、転んだりと、とても危険です。</a:t>
            </a:r>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道路の穴を直せば安心して通ることができますが、穴を直すには、たくさんのお金が必要です。</a:t>
            </a:r>
          </a:p>
        </p:txBody>
      </p:sp>
      <p:sp>
        <p:nvSpPr>
          <p:cNvPr id="14" name="円形吹き出し 13"/>
          <p:cNvSpPr/>
          <p:nvPr/>
        </p:nvSpPr>
        <p:spPr>
          <a:xfrm rot="728421">
            <a:off x="2405904" y="3410323"/>
            <a:ext cx="2913888" cy="1024128"/>
          </a:xfrm>
          <a:prstGeom prst="wedgeEllipseCallout">
            <a:avLst>
              <a:gd name="adj1" fmla="val -53683"/>
              <a:gd name="adj2" fmla="val 67559"/>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なんだか</a:t>
            </a:r>
            <a:endParaRPr kumimoji="1" lang="en-US" altLang="ja-JP" sz="1600" dirty="0">
              <a:solidFill>
                <a:schemeClr val="tx1"/>
              </a:solidFill>
            </a:endParaRPr>
          </a:p>
          <a:p>
            <a:pPr algn="ctr"/>
            <a:r>
              <a:rPr kumimoji="1" lang="ja-JP" altLang="en-US" sz="1600" dirty="0">
                <a:solidFill>
                  <a:schemeClr val="tx1"/>
                </a:solidFill>
              </a:rPr>
              <a:t>安心して暮らせない。</a:t>
            </a:r>
          </a:p>
        </p:txBody>
      </p:sp>
      <p:sp>
        <p:nvSpPr>
          <p:cNvPr id="15" name="円形吹き出し 14"/>
          <p:cNvSpPr/>
          <p:nvPr/>
        </p:nvSpPr>
        <p:spPr>
          <a:xfrm rot="504252">
            <a:off x="2114693" y="5284725"/>
            <a:ext cx="3360884" cy="1024128"/>
          </a:xfrm>
          <a:prstGeom prst="wedgeEllipseCallout">
            <a:avLst>
              <a:gd name="adj1" fmla="val -48039"/>
              <a:gd name="adj2" fmla="val -64733"/>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こんなところには</a:t>
            </a:r>
            <a:endParaRPr kumimoji="1" lang="en-US" altLang="ja-JP" sz="1600" dirty="0">
              <a:solidFill>
                <a:schemeClr val="tx1"/>
              </a:solidFill>
            </a:endParaRPr>
          </a:p>
          <a:p>
            <a:pPr algn="ctr"/>
            <a:r>
              <a:rPr lang="ja-JP" altLang="en-US" sz="1600" dirty="0">
                <a:solidFill>
                  <a:schemeClr val="tx1"/>
                </a:solidFill>
              </a:rPr>
              <a:t>住みたくないな・・・</a:t>
            </a:r>
            <a:endParaRPr lang="en-US" altLang="ja-JP" sz="1600" dirty="0">
              <a:solidFill>
                <a:schemeClr val="tx1"/>
              </a:solidFill>
            </a:endParaRPr>
          </a:p>
        </p:txBody>
      </p:sp>
      <p:pic>
        <p:nvPicPr>
          <p:cNvPr id="17" name="図 16"/>
          <p:cNvPicPr>
            <a:picLocks noChangeAspect="1"/>
          </p:cNvPicPr>
          <p:nvPr/>
        </p:nvPicPr>
        <p:blipFill>
          <a:blip r:embed="rId2">
            <a:extLst>
              <a:ext uri="{BEBA8EAE-BF5A-486C-A8C5-ECC9F3942E4B}">
                <a14:imgProps xmlns:a14="http://schemas.microsoft.com/office/drawing/2010/main">
                  <a14:imgLayer r:embed="rId3">
                    <a14:imgEffect>
                      <a14:backgroundRemoval t="3169" b="93790" l="9494" r="97468">
                        <a14:foregroundMark x1="46835" y1="7731" x2="46835" y2="7731"/>
                        <a14:foregroundMark x1="31962" y1="3295" x2="31962" y2="3295"/>
                        <a14:foregroundMark x1="35127" y1="86819" x2="35127" y2="86819"/>
                        <a14:foregroundMark x1="37975" y1="93916" x2="37975" y2="93916"/>
                        <a14:foregroundMark x1="30696" y1="88720" x2="30696" y2="88720"/>
                        <a14:foregroundMark x1="36709" y1="88466" x2="36709" y2="88466"/>
                        <a14:foregroundMark x1="78165" y1="88973" x2="78165" y2="88973"/>
                        <a14:foregroundMark x1="74051" y1="90241" x2="74051" y2="90241"/>
                        <a14:foregroundMark x1="89557" y1="93536" x2="89557" y2="93536"/>
                        <a14:foregroundMark x1="89557" y1="42459" x2="89557" y2="42459"/>
                        <a14:foregroundMark x1="97468" y1="93283" x2="97468" y2="93283"/>
                      </a14:backgroundRemoval>
                    </a14:imgEffect>
                  </a14:imgLayer>
                </a14:imgProps>
              </a:ext>
            </a:extLst>
          </a:blip>
          <a:stretch>
            <a:fillRect/>
          </a:stretch>
        </p:blipFill>
        <p:spPr>
          <a:xfrm>
            <a:off x="766141" y="3308474"/>
            <a:ext cx="1176527" cy="2937597"/>
          </a:xfrm>
          <a:prstGeom prst="rect">
            <a:avLst/>
          </a:prstGeom>
        </p:spPr>
      </p:pic>
      <p:pic>
        <p:nvPicPr>
          <p:cNvPr id="2" name="図 1">
            <a:extLst>
              <a:ext uri="{FF2B5EF4-FFF2-40B4-BE49-F238E27FC236}">
                <a16:creationId xmlns:a16="http://schemas.microsoft.com/office/drawing/2014/main" id="{E4E48395-B430-4BAC-8BB6-50650E685F59}"/>
              </a:ext>
            </a:extLst>
          </p:cNvPr>
          <p:cNvPicPr>
            <a:picLocks noChangeAspect="1"/>
          </p:cNvPicPr>
          <p:nvPr/>
        </p:nvPicPr>
        <p:blipFill>
          <a:blip r:embed="rId4"/>
          <a:stretch>
            <a:fillRect/>
          </a:stretch>
        </p:blipFill>
        <p:spPr>
          <a:xfrm>
            <a:off x="8781107" y="1012455"/>
            <a:ext cx="2577630" cy="2642534"/>
          </a:xfrm>
          <a:prstGeom prst="rect">
            <a:avLst/>
          </a:prstGeom>
        </p:spPr>
      </p:pic>
      <p:pic>
        <p:nvPicPr>
          <p:cNvPr id="8" name="図 7">
            <a:extLst>
              <a:ext uri="{FF2B5EF4-FFF2-40B4-BE49-F238E27FC236}">
                <a16:creationId xmlns:a16="http://schemas.microsoft.com/office/drawing/2014/main" id="{EB98FBBB-03C3-46ED-B604-2326320EC109}"/>
              </a:ext>
            </a:extLst>
          </p:cNvPr>
          <p:cNvPicPr>
            <a:picLocks noChangeAspect="1"/>
          </p:cNvPicPr>
          <p:nvPr/>
        </p:nvPicPr>
        <p:blipFill>
          <a:blip r:embed="rId5"/>
          <a:stretch>
            <a:fillRect/>
          </a:stretch>
        </p:blipFill>
        <p:spPr>
          <a:xfrm>
            <a:off x="5985620" y="3836491"/>
            <a:ext cx="2568224" cy="2586768"/>
          </a:xfrm>
          <a:prstGeom prst="rect">
            <a:avLst/>
          </a:prstGeom>
        </p:spPr>
      </p:pic>
      <p:pic>
        <p:nvPicPr>
          <p:cNvPr id="18" name="図 17">
            <a:extLst>
              <a:ext uri="{FF2B5EF4-FFF2-40B4-BE49-F238E27FC236}">
                <a16:creationId xmlns:a16="http://schemas.microsoft.com/office/drawing/2014/main" id="{8B735877-73A9-4EF0-887F-1F576E83C114}"/>
              </a:ext>
            </a:extLst>
          </p:cNvPr>
          <p:cNvPicPr>
            <a:picLocks noChangeAspect="1"/>
          </p:cNvPicPr>
          <p:nvPr/>
        </p:nvPicPr>
        <p:blipFill>
          <a:blip r:embed="rId6"/>
          <a:stretch>
            <a:fillRect/>
          </a:stretch>
        </p:blipFill>
        <p:spPr>
          <a:xfrm>
            <a:off x="8781106" y="3836490"/>
            <a:ext cx="2577629" cy="2586769"/>
          </a:xfrm>
          <a:prstGeom prst="rect">
            <a:avLst/>
          </a:prstGeom>
        </p:spPr>
      </p:pic>
      <p:pic>
        <p:nvPicPr>
          <p:cNvPr id="19" name="図 18">
            <a:extLst>
              <a:ext uri="{FF2B5EF4-FFF2-40B4-BE49-F238E27FC236}">
                <a16:creationId xmlns:a16="http://schemas.microsoft.com/office/drawing/2014/main" id="{155F5D55-6278-4BC8-994D-3B2C4C592522}"/>
              </a:ext>
            </a:extLst>
          </p:cNvPr>
          <p:cNvPicPr>
            <a:picLocks noChangeAspect="1"/>
          </p:cNvPicPr>
          <p:nvPr/>
        </p:nvPicPr>
        <p:blipFill>
          <a:blip r:embed="rId7"/>
          <a:stretch>
            <a:fillRect/>
          </a:stretch>
        </p:blipFill>
        <p:spPr>
          <a:xfrm>
            <a:off x="5976213" y="1049156"/>
            <a:ext cx="2577631" cy="2613660"/>
          </a:xfrm>
          <a:prstGeom prst="rect">
            <a:avLst/>
          </a:prstGeom>
        </p:spPr>
      </p:pic>
    </p:spTree>
    <p:extLst>
      <p:ext uri="{BB962C8B-B14F-4D97-AF65-F5344CB8AC3E}">
        <p14:creationId xmlns:p14="http://schemas.microsoft.com/office/powerpoint/2010/main" val="1099179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2" name="円/楕円 21"/>
          <p:cNvSpPr/>
          <p:nvPr/>
        </p:nvSpPr>
        <p:spPr>
          <a:xfrm>
            <a:off x="5590786" y="823430"/>
            <a:ext cx="6320262" cy="5829751"/>
          </a:xfrm>
          <a:prstGeom prst="ellipse">
            <a:avLst/>
          </a:prstGeom>
          <a:gradFill flip="none" rotWithShape="1">
            <a:gsLst>
              <a:gs pos="0">
                <a:srgbClr val="FFCCCC"/>
              </a:gs>
              <a:gs pos="23000">
                <a:srgbClr val="FFCCCC"/>
              </a:gs>
              <a:gs pos="55000">
                <a:srgbClr val="FF7C80"/>
              </a:gs>
              <a:gs pos="89000">
                <a:srgbClr val="FF669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1689876" y="6488668"/>
            <a:ext cx="341760" cy="369332"/>
          </a:xfrm>
          <a:prstGeom prst="rect">
            <a:avLst/>
          </a:prstGeom>
          <a:noFill/>
        </p:spPr>
        <p:txBody>
          <a:bodyPr wrap="none" rtlCol="0">
            <a:spAutoFit/>
          </a:bodyPr>
          <a:lstStyle/>
          <a:p>
            <a:r>
              <a:rPr kumimoji="1" lang="ja-JP" altLang="en-US" dirty="0"/>
              <a:t>３</a:t>
            </a:r>
          </a:p>
        </p:txBody>
      </p:sp>
      <p:pic>
        <p:nvPicPr>
          <p:cNvPr id="6" name="図 5"/>
          <p:cNvPicPr>
            <a:picLocks noChangeAspect="1"/>
          </p:cNvPicPr>
          <p:nvPr/>
        </p:nvPicPr>
        <p:blipFill rotWithShape="1">
          <a:blip r:embed="rId2"/>
          <a:srcRect b="-194"/>
          <a:stretch/>
        </p:blipFill>
        <p:spPr>
          <a:xfrm>
            <a:off x="6032372" y="3738306"/>
            <a:ext cx="2538412" cy="2584817"/>
          </a:xfrm>
          <a:prstGeom prst="rect">
            <a:avLst/>
          </a:prstGeom>
        </p:spPr>
      </p:pic>
      <p:grpSp>
        <p:nvGrpSpPr>
          <p:cNvPr id="11" name="グループ化 10"/>
          <p:cNvGrpSpPr/>
          <p:nvPr/>
        </p:nvGrpSpPr>
        <p:grpSpPr>
          <a:xfrm>
            <a:off x="2171296" y="6866"/>
            <a:ext cx="7763717" cy="838200"/>
            <a:chOff x="487679" y="352044"/>
            <a:chExt cx="7763717" cy="838200"/>
          </a:xfrm>
        </p:grpSpPr>
        <p:sp>
          <p:nvSpPr>
            <p:cNvPr id="12" name="角丸四角形 11"/>
            <p:cNvSpPr/>
            <p:nvPr/>
          </p:nvSpPr>
          <p:spPr>
            <a:xfrm>
              <a:off x="487679" y="620268"/>
              <a:ext cx="7763717" cy="393192"/>
            </a:xfrm>
            <a:prstGeom prst="roundRect">
              <a:avLst>
                <a:gd name="adj" fmla="val 50000"/>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8767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400" b="1" dirty="0">
                  <a:ln w="28575">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税金は何に使われているの？</a:t>
              </a:r>
              <a:endParaRPr lang="en-US" altLang="ja-JP" sz="4400" b="1" dirty="0">
                <a:ln w="28575">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endParaRPr>
            </a:p>
          </p:txBody>
        </p:sp>
      </p:grpSp>
      <p:sp>
        <p:nvSpPr>
          <p:cNvPr id="14" name="正方形/長方形 13"/>
          <p:cNvSpPr/>
          <p:nvPr/>
        </p:nvSpPr>
        <p:spPr>
          <a:xfrm>
            <a:off x="386585" y="1128150"/>
            <a:ext cx="5344913" cy="178313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latin typeface="メイリオ" panose="020B0604030504040204" pitchFamily="50" charset="-128"/>
                <a:ea typeface="メイリオ" panose="020B0604030504040204" pitchFamily="50" charset="-128"/>
              </a:rPr>
              <a:t>　 </a:t>
            </a:r>
            <a:r>
              <a:rPr kumimoji="1" lang="ja-JP" altLang="en-US" sz="1600" dirty="0">
                <a:latin typeface="メイリオ" panose="020B0604030504040204" pitchFamily="50" charset="-128"/>
                <a:ea typeface="メイリオ" panose="020B0604030504040204" pitchFamily="50" charset="-128"/>
              </a:rPr>
              <a:t>国や県、市町村では、道路の整備や学校を作るための費用を「税金」という形でみんなから集めています。</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みんなから集められた「税金」は、わたしたちが安心して暮らせる社会のために使われます。</a:t>
            </a:r>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「税金」は、わたしたちが豊かで安全に暮らすための「会費」のようなものです。</a:t>
            </a:r>
            <a:endParaRPr kumimoji="1" lang="ja-JP" altLang="en-US" dirty="0">
              <a:latin typeface="メイリオ" panose="020B0604030504040204" pitchFamily="50" charset="-128"/>
              <a:ea typeface="メイリオ" panose="020B0604030504040204" pitchFamily="50" charset="-128"/>
            </a:endParaRPr>
          </a:p>
        </p:txBody>
      </p:sp>
      <p:sp>
        <p:nvSpPr>
          <p:cNvPr id="15" name="円形吹き出し 14"/>
          <p:cNvSpPr/>
          <p:nvPr/>
        </p:nvSpPr>
        <p:spPr>
          <a:xfrm rot="493260">
            <a:off x="1931856" y="3307362"/>
            <a:ext cx="3359426" cy="1168390"/>
          </a:xfrm>
          <a:prstGeom prst="wedgeEllipseCallout">
            <a:avLst>
              <a:gd name="adj1" fmla="val -44108"/>
              <a:gd name="adj2" fmla="val 75086"/>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これなら</a:t>
            </a:r>
            <a:endParaRPr kumimoji="1" lang="en-US" altLang="ja-JP" dirty="0">
              <a:solidFill>
                <a:schemeClr val="tx1"/>
              </a:solidFill>
            </a:endParaRPr>
          </a:p>
          <a:p>
            <a:pPr algn="ctr"/>
            <a:r>
              <a:rPr lang="ja-JP" altLang="en-US" dirty="0">
                <a:solidFill>
                  <a:schemeClr val="tx1"/>
                </a:solidFill>
              </a:rPr>
              <a:t>安心して暮らせる！</a:t>
            </a:r>
            <a:endParaRPr kumimoji="1" lang="ja-JP" altLang="en-US" dirty="0">
              <a:solidFill>
                <a:schemeClr val="tx1"/>
              </a:solidFill>
            </a:endParaRPr>
          </a:p>
        </p:txBody>
      </p:sp>
      <p:pic>
        <p:nvPicPr>
          <p:cNvPr id="17" name="図 16"/>
          <p:cNvPicPr>
            <a:picLocks noChangeAspect="1"/>
          </p:cNvPicPr>
          <p:nvPr/>
        </p:nvPicPr>
        <p:blipFill>
          <a:blip r:embed="rId3">
            <a:extLst>
              <a:ext uri="{BEBA8EAE-BF5A-486C-A8C5-ECC9F3942E4B}">
                <a14:imgProps xmlns:a14="http://schemas.microsoft.com/office/drawing/2010/main">
                  <a14:imgLayer r:embed="rId4">
                    <a14:imgEffect>
                      <a14:backgroundRemoval t="6250" b="93870" l="8981" r="89806">
                        <a14:foregroundMark x1="27913" y1="6250" x2="27913" y2="6250"/>
                        <a14:foregroundMark x1="89806" y1="35337" x2="89806" y2="35337"/>
                        <a14:foregroundMark x1="9223" y1="48678" x2="9223" y2="48678"/>
                        <a14:foregroundMark x1="63350" y1="87620" x2="63350" y2="87620"/>
                        <a14:foregroundMark x1="63350" y1="85938" x2="63350" y2="85938"/>
                        <a14:foregroundMark x1="37864" y1="86538" x2="37864" y2="86538"/>
                        <a14:foregroundMark x1="34709" y1="87861" x2="34709" y2="87861"/>
                        <a14:foregroundMark x1="39563" y1="92067" x2="39563" y2="92067"/>
                        <a14:foregroundMark x1="44417" y1="93870" x2="44417" y2="93870"/>
                        <a14:backgroundMark x1="25000" y1="50361" x2="25000" y2="50361"/>
                      </a14:backgroundRemoval>
                    </a14:imgEffect>
                  </a14:imgLayer>
                </a14:imgProps>
              </a:ext>
            </a:extLst>
          </a:blip>
          <a:stretch>
            <a:fillRect/>
          </a:stretch>
        </p:blipFill>
        <p:spPr>
          <a:xfrm>
            <a:off x="475008" y="3299477"/>
            <a:ext cx="1468500" cy="2965515"/>
          </a:xfrm>
          <a:prstGeom prst="rect">
            <a:avLst/>
          </a:prstGeom>
        </p:spPr>
      </p:pic>
      <p:sp>
        <p:nvSpPr>
          <p:cNvPr id="21" name="円形吹き出し 20"/>
          <p:cNvSpPr/>
          <p:nvPr/>
        </p:nvSpPr>
        <p:spPr>
          <a:xfrm rot="229340">
            <a:off x="1974271" y="5024058"/>
            <a:ext cx="3032295" cy="1024128"/>
          </a:xfrm>
          <a:prstGeom prst="wedgeEllipseCallout">
            <a:avLst>
              <a:gd name="adj1" fmla="val -48039"/>
              <a:gd name="adj2" fmla="val -64733"/>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税金って</a:t>
            </a:r>
            <a:endParaRPr kumimoji="1" lang="en-US" altLang="ja-JP" sz="1600" dirty="0">
              <a:solidFill>
                <a:schemeClr val="tx1"/>
              </a:solidFill>
            </a:endParaRPr>
          </a:p>
          <a:p>
            <a:pPr algn="ctr"/>
            <a:r>
              <a:rPr lang="ja-JP" altLang="en-US" sz="1600" dirty="0">
                <a:solidFill>
                  <a:schemeClr val="tx1"/>
                </a:solidFill>
              </a:rPr>
              <a:t>ほかにどんな使いみち</a:t>
            </a:r>
            <a:endParaRPr lang="en-US" altLang="ja-JP" sz="1600" dirty="0">
              <a:solidFill>
                <a:schemeClr val="tx1"/>
              </a:solidFill>
            </a:endParaRPr>
          </a:p>
          <a:p>
            <a:pPr algn="ctr"/>
            <a:r>
              <a:rPr lang="ja-JP" altLang="en-US" sz="1600" dirty="0">
                <a:solidFill>
                  <a:schemeClr val="tx1"/>
                </a:solidFill>
              </a:rPr>
              <a:t>があるのかな？</a:t>
            </a:r>
            <a:endParaRPr kumimoji="1" lang="en-US" altLang="ja-JP" sz="1600" dirty="0">
              <a:solidFill>
                <a:schemeClr val="tx1"/>
              </a:solidFill>
            </a:endParaRPr>
          </a:p>
        </p:txBody>
      </p:sp>
      <p:pic>
        <p:nvPicPr>
          <p:cNvPr id="4" name="図 3">
            <a:extLst>
              <a:ext uri="{FF2B5EF4-FFF2-40B4-BE49-F238E27FC236}">
                <a16:creationId xmlns:a16="http://schemas.microsoft.com/office/drawing/2014/main" id="{293F68F4-2C2D-413C-A687-B141EEB10F06}"/>
              </a:ext>
            </a:extLst>
          </p:cNvPr>
          <p:cNvPicPr>
            <a:picLocks noChangeAspect="1"/>
          </p:cNvPicPr>
          <p:nvPr/>
        </p:nvPicPr>
        <p:blipFill>
          <a:blip r:embed="rId5"/>
          <a:stretch>
            <a:fillRect/>
          </a:stretch>
        </p:blipFill>
        <p:spPr>
          <a:xfrm>
            <a:off x="8804013" y="944306"/>
            <a:ext cx="2773584" cy="2580720"/>
          </a:xfrm>
          <a:prstGeom prst="rect">
            <a:avLst/>
          </a:prstGeom>
        </p:spPr>
      </p:pic>
      <p:pic>
        <p:nvPicPr>
          <p:cNvPr id="5" name="図 4">
            <a:extLst>
              <a:ext uri="{FF2B5EF4-FFF2-40B4-BE49-F238E27FC236}">
                <a16:creationId xmlns:a16="http://schemas.microsoft.com/office/drawing/2014/main" id="{9FBA7F06-E865-4C20-BE6F-4ADD1C04AE9F}"/>
              </a:ext>
            </a:extLst>
          </p:cNvPr>
          <p:cNvPicPr>
            <a:picLocks noChangeAspect="1"/>
          </p:cNvPicPr>
          <p:nvPr/>
        </p:nvPicPr>
        <p:blipFill>
          <a:blip r:embed="rId6"/>
          <a:stretch>
            <a:fillRect/>
          </a:stretch>
        </p:blipFill>
        <p:spPr>
          <a:xfrm>
            <a:off x="8817180" y="3738305"/>
            <a:ext cx="2777305" cy="2584818"/>
          </a:xfrm>
          <a:prstGeom prst="rect">
            <a:avLst/>
          </a:prstGeom>
        </p:spPr>
      </p:pic>
      <p:pic>
        <p:nvPicPr>
          <p:cNvPr id="7" name="図 6">
            <a:extLst>
              <a:ext uri="{FF2B5EF4-FFF2-40B4-BE49-F238E27FC236}">
                <a16:creationId xmlns:a16="http://schemas.microsoft.com/office/drawing/2014/main" id="{FA3806BA-945F-4372-A5A8-C0169A2AF3BB}"/>
              </a:ext>
            </a:extLst>
          </p:cNvPr>
          <p:cNvPicPr>
            <a:picLocks noChangeAspect="1"/>
          </p:cNvPicPr>
          <p:nvPr/>
        </p:nvPicPr>
        <p:blipFill>
          <a:blip r:embed="rId7"/>
          <a:stretch>
            <a:fillRect/>
          </a:stretch>
        </p:blipFill>
        <p:spPr>
          <a:xfrm>
            <a:off x="6053154" y="962839"/>
            <a:ext cx="2538411" cy="2543654"/>
          </a:xfrm>
          <a:prstGeom prst="rect">
            <a:avLst/>
          </a:prstGeom>
        </p:spPr>
      </p:pic>
    </p:spTree>
    <p:extLst>
      <p:ext uri="{BB962C8B-B14F-4D97-AF65-F5344CB8AC3E}">
        <p14:creationId xmlns:p14="http://schemas.microsoft.com/office/powerpoint/2010/main" val="2076259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7" name="円/楕円 26"/>
          <p:cNvSpPr/>
          <p:nvPr/>
        </p:nvSpPr>
        <p:spPr>
          <a:xfrm>
            <a:off x="7684328" y="3545774"/>
            <a:ext cx="3231749" cy="255887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3740203" y="889343"/>
            <a:ext cx="7599948" cy="1556085"/>
          </a:xfrm>
          <a:prstGeom prst="wedgeRoundRectCallout">
            <a:avLst>
              <a:gd name="adj1" fmla="val -60236"/>
              <a:gd name="adj2" fmla="val 14048"/>
              <a:gd name="adj3" fmla="val 16667"/>
            </a:avLst>
          </a:prstGeom>
          <a:solidFill>
            <a:srgbClr val="FFCCCC"/>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rgbClr val="FFC000">
                    <a:lumMod val="50000"/>
                  </a:srgbClr>
                </a:solidFill>
                <a:latin typeface="メイリオ" panose="020B0604030504040204" pitchFamily="50" charset="-128"/>
                <a:ea typeface="メイリオ" panose="020B0604030504040204" pitchFamily="50" charset="-128"/>
              </a:rPr>
              <a:t>　国民すべてが平等に教育を受けられるように、学校をつくったり、教科書を配ったりします。</a:t>
            </a:r>
            <a:endParaRPr lang="en-US" altLang="ja-JP" dirty="0">
              <a:solidFill>
                <a:srgbClr val="FFC000">
                  <a:lumMod val="50000"/>
                </a:srgbClr>
              </a:solidFill>
              <a:latin typeface="メイリオ" panose="020B0604030504040204" pitchFamily="50" charset="-128"/>
              <a:ea typeface="メイリオ" panose="020B0604030504040204" pitchFamily="50" charset="-128"/>
            </a:endParaRPr>
          </a:p>
          <a:p>
            <a:r>
              <a:rPr lang="ja-JP" altLang="en-US" dirty="0">
                <a:solidFill>
                  <a:srgbClr val="FFC000">
                    <a:lumMod val="50000"/>
                  </a:srgbClr>
                </a:solidFill>
                <a:latin typeface="メイリオ" panose="020B0604030504040204" pitchFamily="50" charset="-128"/>
                <a:ea typeface="メイリオ" panose="020B0604030504040204" pitchFamily="50" charset="-128"/>
              </a:rPr>
              <a:t>　教育や科学技術などのために、国の予算のうち年間約５兆</a:t>
            </a:r>
            <a:r>
              <a:rPr lang="en-US" altLang="ja-JP" dirty="0">
                <a:solidFill>
                  <a:srgbClr val="FFC000">
                    <a:lumMod val="50000"/>
                  </a:srgbClr>
                </a:solidFill>
                <a:latin typeface="メイリオ" panose="020B0604030504040204" pitchFamily="50" charset="-128"/>
                <a:ea typeface="メイリオ" panose="020B0604030504040204" pitchFamily="50" charset="-128"/>
              </a:rPr>
              <a:t>4,716</a:t>
            </a:r>
            <a:r>
              <a:rPr lang="ja-JP" altLang="en-US" dirty="0">
                <a:solidFill>
                  <a:srgbClr val="FFC000">
                    <a:lumMod val="50000"/>
                  </a:srgbClr>
                </a:solidFill>
                <a:latin typeface="メイリオ" panose="020B0604030504040204" pitchFamily="50" charset="-128"/>
                <a:ea typeface="メイリオ" panose="020B0604030504040204" pitchFamily="50" charset="-128"/>
              </a:rPr>
              <a:t>億円が使われています（令和</a:t>
            </a:r>
            <a:r>
              <a:rPr lang="en-US" altLang="ja-JP" dirty="0">
                <a:solidFill>
                  <a:srgbClr val="FFC000">
                    <a:lumMod val="50000"/>
                  </a:srgbClr>
                </a:solidFill>
                <a:latin typeface="メイリオ" panose="020B0604030504040204" pitchFamily="50" charset="-128"/>
                <a:ea typeface="メイリオ" panose="020B0604030504040204" pitchFamily="50" charset="-128"/>
              </a:rPr>
              <a:t>6</a:t>
            </a:r>
            <a:r>
              <a:rPr lang="ja-JP" altLang="en-US" dirty="0">
                <a:solidFill>
                  <a:srgbClr val="FFC000">
                    <a:lumMod val="50000"/>
                  </a:srgbClr>
                </a:solidFill>
                <a:latin typeface="メイリオ" panose="020B0604030504040204" pitchFamily="50" charset="-128"/>
                <a:ea typeface="メイリオ" panose="020B0604030504040204" pitchFamily="50" charset="-128"/>
              </a:rPr>
              <a:t>年度予算）。</a:t>
            </a:r>
          </a:p>
        </p:txBody>
      </p:sp>
      <p:pic>
        <p:nvPicPr>
          <p:cNvPr id="10" name="図 9"/>
          <p:cNvPicPr/>
          <p:nvPr/>
        </p:nvPicPr>
        <p:blipFill>
          <a:blip r:embed="rId2">
            <a:clrChange>
              <a:clrFrom>
                <a:srgbClr val="FFFFFF"/>
              </a:clrFrom>
              <a:clrTo>
                <a:srgbClr val="FFFFFF">
                  <a:alpha val="0"/>
                </a:srgbClr>
              </a:clrTo>
            </a:clrChange>
          </a:blip>
          <a:stretch>
            <a:fillRect/>
          </a:stretch>
        </p:blipFill>
        <p:spPr>
          <a:xfrm>
            <a:off x="4817457" y="3398231"/>
            <a:ext cx="709013" cy="1964422"/>
          </a:xfrm>
          <a:prstGeom prst="rect">
            <a:avLst/>
          </a:prstGeom>
        </p:spPr>
      </p:pic>
      <p:sp>
        <p:nvSpPr>
          <p:cNvPr id="11" name="テキスト ボックス 10"/>
          <p:cNvSpPr txBox="1"/>
          <p:nvPr/>
        </p:nvSpPr>
        <p:spPr>
          <a:xfrm>
            <a:off x="1233873" y="5292417"/>
            <a:ext cx="1390124" cy="1214756"/>
          </a:xfrm>
          <a:prstGeom prst="rect">
            <a:avLst/>
          </a:prstGeom>
          <a:noFill/>
        </p:spPr>
        <p:txBody>
          <a:bodyPr wrap="none" rtlCol="0">
            <a:spAutoFit/>
          </a:bodyPr>
          <a:lstStyle/>
          <a:p>
            <a:pPr algn="ctr">
              <a:lnSpc>
                <a:spcPts val="1800"/>
              </a:lnSpc>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FF0000"/>
                </a:solidFill>
                <a:latin typeface="HG丸ｺﾞｼｯｸM-PRO" panose="020F0600000000000000" pitchFamily="50" charset="-128"/>
                <a:ea typeface="HG丸ｺﾞｼｯｸM-PRO" panose="020F0600000000000000" pitchFamily="50" charset="-128"/>
              </a:rPr>
              <a:t>921,000</a:t>
            </a:r>
            <a:r>
              <a:rPr lang="ja-JP" altLang="en-US" sz="1400" b="1" dirty="0">
                <a:solidFill>
                  <a:srgbClr val="FF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１か月あたり</a:t>
            </a:r>
            <a:endParaRPr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FF0000"/>
                </a:solidFill>
                <a:latin typeface="HG丸ｺﾞｼｯｸM-PRO" panose="020F0600000000000000" pitchFamily="50" charset="-128"/>
                <a:ea typeface="HG丸ｺﾞｼｯｸM-PRO" panose="020F0600000000000000" pitchFamily="50" charset="-128"/>
              </a:rPr>
              <a:t>76,800</a:t>
            </a:r>
            <a:r>
              <a:rPr lang="ja-JP" altLang="en-US" sz="1200" b="1" dirty="0">
                <a:solidFill>
                  <a:srgbClr val="FF0000"/>
                </a:solidFill>
                <a:latin typeface="HG丸ｺﾞｼｯｸM-PRO" panose="020F0600000000000000" pitchFamily="50" charset="-128"/>
                <a:ea typeface="HG丸ｺﾞｼｯｸM-PRO" panose="020F0600000000000000" pitchFamily="50" charset="-128"/>
              </a:rPr>
              <a:t>円</a:t>
            </a:r>
            <a:endParaRPr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１日あたり</a:t>
            </a:r>
            <a:endParaRPr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FF0000"/>
                </a:solidFill>
                <a:latin typeface="HG丸ｺﾞｼｯｸM-PRO" panose="020F0600000000000000" pitchFamily="50" charset="-128"/>
                <a:ea typeface="HG丸ｺﾞｼｯｸM-PRO" panose="020F0600000000000000" pitchFamily="50" charset="-128"/>
              </a:rPr>
              <a:t>4,610</a:t>
            </a:r>
            <a:r>
              <a:rPr lang="ja-JP" altLang="en-US" sz="1200" b="1" dirty="0">
                <a:solidFill>
                  <a:srgbClr val="FF0000"/>
                </a:solidFill>
                <a:latin typeface="HG丸ｺﾞｼｯｸM-PRO" panose="020F0600000000000000" pitchFamily="50" charset="-128"/>
                <a:ea typeface="HG丸ｺﾞｼｯｸM-PRO" panose="020F0600000000000000" pitchFamily="50" charset="-128"/>
              </a:rPr>
              <a:t>円</a:t>
            </a:r>
          </a:p>
        </p:txBody>
      </p:sp>
      <p:sp>
        <p:nvSpPr>
          <p:cNvPr id="12" name="テキスト ボックス 11"/>
          <p:cNvSpPr txBox="1"/>
          <p:nvPr/>
        </p:nvSpPr>
        <p:spPr>
          <a:xfrm>
            <a:off x="2784713" y="5305989"/>
            <a:ext cx="1563248" cy="753091"/>
          </a:xfrm>
          <a:prstGeom prst="rect">
            <a:avLst/>
          </a:prstGeom>
          <a:noFill/>
        </p:spPr>
        <p:txBody>
          <a:bodyPr wrap="none" rtlCol="0">
            <a:spAutoFit/>
          </a:bodyPr>
          <a:lstStyle/>
          <a:p>
            <a:pPr algn="ctr">
              <a:lnSpc>
                <a:spcPts val="1800"/>
              </a:lnSpc>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FF0000"/>
                </a:solidFill>
                <a:latin typeface="HG丸ｺﾞｼｯｸM-PRO" panose="020F0600000000000000" pitchFamily="50" charset="-128"/>
                <a:ea typeface="HG丸ｺﾞｼｯｸM-PRO" panose="020F0600000000000000" pitchFamily="50" charset="-128"/>
              </a:rPr>
              <a:t>1,067,000</a:t>
            </a:r>
            <a:r>
              <a:rPr lang="ja-JP" altLang="en-US" sz="1400" b="1" dirty="0">
                <a:solidFill>
                  <a:srgbClr val="FF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１か月あたり</a:t>
            </a:r>
            <a:endParaRPr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FF0000"/>
                </a:solidFill>
                <a:latin typeface="HG丸ｺﾞｼｯｸM-PRO" panose="020F0600000000000000" pitchFamily="50" charset="-128"/>
                <a:ea typeface="HG丸ｺﾞｼｯｸM-PRO" panose="020F0600000000000000" pitchFamily="50" charset="-128"/>
              </a:rPr>
              <a:t>88,900</a:t>
            </a:r>
            <a:r>
              <a:rPr lang="ja-JP" altLang="en-US" sz="1200" b="1" dirty="0">
                <a:solidFill>
                  <a:srgbClr val="FF0000"/>
                </a:solidFill>
                <a:latin typeface="HG丸ｺﾞｼｯｸM-PRO" panose="020F0600000000000000" pitchFamily="50" charset="-128"/>
                <a:ea typeface="HG丸ｺﾞｼｯｸM-PRO" panose="020F0600000000000000" pitchFamily="50" charset="-128"/>
              </a:rPr>
              <a:t>円</a:t>
            </a:r>
            <a:endParaRPr lang="en-US" altLang="ja-JP" sz="12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4338546" y="5319822"/>
            <a:ext cx="1563248" cy="753091"/>
          </a:xfrm>
          <a:prstGeom prst="rect">
            <a:avLst/>
          </a:prstGeom>
          <a:noFill/>
        </p:spPr>
        <p:txBody>
          <a:bodyPr wrap="none" rtlCol="0">
            <a:spAutoFit/>
          </a:bodyPr>
          <a:lstStyle/>
          <a:p>
            <a:pPr algn="ctr">
              <a:lnSpc>
                <a:spcPts val="1800"/>
              </a:lnSpc>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FF0000"/>
                </a:solidFill>
                <a:latin typeface="HG丸ｺﾞｼｯｸM-PRO" panose="020F0600000000000000" pitchFamily="50" charset="-128"/>
                <a:ea typeface="HG丸ｺﾞｼｯｸM-PRO" panose="020F0600000000000000" pitchFamily="50" charset="-128"/>
              </a:rPr>
              <a:t>1,129,000</a:t>
            </a:r>
            <a:r>
              <a:rPr lang="ja-JP" altLang="en-US" sz="1400" b="1" dirty="0">
                <a:solidFill>
                  <a:srgbClr val="FF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１か月あたり</a:t>
            </a:r>
            <a:endParaRPr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FF0000"/>
                </a:solidFill>
                <a:latin typeface="HG丸ｺﾞｼｯｸM-PRO" panose="020F0600000000000000" pitchFamily="50" charset="-128"/>
                <a:ea typeface="HG丸ｺﾞｼｯｸM-PRO" panose="020F0600000000000000" pitchFamily="50" charset="-128"/>
              </a:rPr>
              <a:t>94,100</a:t>
            </a:r>
            <a:r>
              <a:rPr lang="ja-JP" altLang="en-US" sz="1200" b="1" dirty="0">
                <a:solidFill>
                  <a:srgbClr val="FF0000"/>
                </a:solidFill>
                <a:latin typeface="HG丸ｺﾞｼｯｸM-PRO" panose="020F0600000000000000" pitchFamily="50" charset="-128"/>
                <a:ea typeface="HG丸ｺﾞｼｯｸM-PRO" panose="020F0600000000000000" pitchFamily="50" charset="-128"/>
              </a:rPr>
              <a:t>円</a:t>
            </a:r>
          </a:p>
        </p:txBody>
      </p:sp>
      <p:sp>
        <p:nvSpPr>
          <p:cNvPr id="17" name="大かっこ 16"/>
          <p:cNvSpPr/>
          <p:nvPr/>
        </p:nvSpPr>
        <p:spPr>
          <a:xfrm>
            <a:off x="1356890" y="5599723"/>
            <a:ext cx="1161150" cy="418179"/>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8" name="大かっこ 17"/>
          <p:cNvSpPr/>
          <p:nvPr/>
        </p:nvSpPr>
        <p:spPr>
          <a:xfrm>
            <a:off x="1356890" y="6069317"/>
            <a:ext cx="1161150" cy="418179"/>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9" name="大かっこ 18"/>
          <p:cNvSpPr/>
          <p:nvPr/>
        </p:nvSpPr>
        <p:spPr>
          <a:xfrm>
            <a:off x="2985761" y="5609070"/>
            <a:ext cx="1161150" cy="418179"/>
          </a:xfrm>
          <a:prstGeom prst="bracketPair">
            <a:avLst/>
          </a:prstGeom>
          <a:noFill/>
          <a:ln w="6350" cap="flat" cmpd="sng" algn="ctr">
            <a:solidFill>
              <a:srgbClr val="FF0000"/>
            </a:solidFill>
            <a:prstDash val="solid"/>
            <a:miter lim="800000"/>
          </a:ln>
          <a:effectLst/>
        </p:spPr>
        <p:txBody>
          <a:bodyPr rtlCol="0" anchor="ctr"/>
          <a:lstStyle/>
          <a:p>
            <a:pPr algn="ctr">
              <a:defRPr/>
            </a:pPr>
            <a:endParaRPr kumimoji="0" lang="ja-JP" altLang="en-US" kern="0">
              <a:solidFill>
                <a:prstClr val="black"/>
              </a:solidFill>
            </a:endParaRPr>
          </a:p>
        </p:txBody>
      </p:sp>
      <p:sp>
        <p:nvSpPr>
          <p:cNvPr id="20" name="大かっこ 19"/>
          <p:cNvSpPr/>
          <p:nvPr/>
        </p:nvSpPr>
        <p:spPr>
          <a:xfrm>
            <a:off x="4549632" y="5609070"/>
            <a:ext cx="1161150" cy="418179"/>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2" name="テキスト ボックス 21"/>
          <p:cNvSpPr txBox="1"/>
          <p:nvPr/>
        </p:nvSpPr>
        <p:spPr>
          <a:xfrm>
            <a:off x="2869158" y="6248969"/>
            <a:ext cx="3226842" cy="451149"/>
          </a:xfrm>
          <a:prstGeom prst="rect">
            <a:avLst/>
          </a:prstGeom>
          <a:solidFill>
            <a:schemeClr val="bg1"/>
          </a:solidFill>
        </p:spPr>
        <p:txBody>
          <a:bodyPr wrap="square" rtlCol="0">
            <a:spAutoFit/>
          </a:bodyPr>
          <a:lstStyle/>
          <a:p>
            <a:pPr>
              <a:lnSpc>
                <a:spcPts val="1500"/>
              </a:lnSpc>
            </a:pPr>
            <a:r>
              <a:rPr lang="en-US" altLang="ja-JP" sz="1200" dirty="0">
                <a:solidFill>
                  <a:prstClr val="black"/>
                </a:solidFill>
                <a:latin typeface="BIZ UDPゴシック" panose="020B0400000000000000" pitchFamily="50" charset="-128"/>
                <a:ea typeface="BIZ UDPゴシック" panose="020B0400000000000000" pitchFamily="50" charset="-128"/>
              </a:rPr>
              <a:t>※</a:t>
            </a:r>
            <a:r>
              <a:rPr lang="ja-JP" altLang="en-US" sz="1200" dirty="0">
                <a:solidFill>
                  <a:prstClr val="black"/>
                </a:solidFill>
                <a:latin typeface="BIZ UDPゴシック" panose="020B0400000000000000" pitchFamily="50" charset="-128"/>
                <a:ea typeface="BIZ UDPゴシック" panose="020B0400000000000000" pitchFamily="50" charset="-128"/>
              </a:rPr>
              <a:t>　一日あたりの金額は年間登校日数を年間</a:t>
            </a: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a:lnSpc>
                <a:spcPts val="1500"/>
              </a:lnSpc>
            </a:pPr>
            <a:r>
              <a:rPr lang="ja-JP" altLang="en-US" sz="1200" dirty="0">
                <a:solidFill>
                  <a:prstClr val="black"/>
                </a:solidFill>
                <a:latin typeface="BIZ UDPゴシック" panose="020B0400000000000000" pitchFamily="50" charset="-128"/>
                <a:ea typeface="BIZ UDPゴシック" panose="020B0400000000000000" pitchFamily="50" charset="-128"/>
              </a:rPr>
              <a:t>　</a:t>
            </a:r>
            <a:r>
              <a:rPr lang="en-US" altLang="ja-JP" sz="1200" dirty="0">
                <a:solidFill>
                  <a:prstClr val="black"/>
                </a:solidFill>
                <a:latin typeface="BIZ UDPゴシック" panose="020B0400000000000000" pitchFamily="50" charset="-128"/>
                <a:ea typeface="BIZ UDPゴシック" panose="020B0400000000000000" pitchFamily="50" charset="-128"/>
              </a:rPr>
              <a:t>200</a:t>
            </a:r>
            <a:r>
              <a:rPr lang="ja-JP" altLang="en-US" sz="1200" dirty="0">
                <a:solidFill>
                  <a:prstClr val="black"/>
                </a:solidFill>
                <a:latin typeface="BIZ UDPゴシック" panose="020B0400000000000000" pitchFamily="50" charset="-128"/>
                <a:ea typeface="BIZ UDPゴシック" panose="020B0400000000000000" pitchFamily="50" charset="-128"/>
              </a:rPr>
              <a:t>日として計算しています。</a:t>
            </a:r>
          </a:p>
        </p:txBody>
      </p:sp>
      <p:pic>
        <p:nvPicPr>
          <p:cNvPr id="23" name="図 22"/>
          <p:cNvPicPr/>
          <p:nvPr/>
        </p:nvPicPr>
        <p:blipFill>
          <a:blip r:embed="rId3">
            <a:clrChange>
              <a:clrFrom>
                <a:srgbClr val="FFFFFF"/>
              </a:clrFrom>
              <a:clrTo>
                <a:srgbClr val="FFFFFF">
                  <a:alpha val="0"/>
                </a:srgbClr>
              </a:clrTo>
            </a:clrChange>
          </a:blip>
          <a:stretch>
            <a:fillRect/>
          </a:stretch>
        </p:blipFill>
        <p:spPr>
          <a:xfrm>
            <a:off x="1491404" y="3716073"/>
            <a:ext cx="868373" cy="1606243"/>
          </a:xfrm>
          <a:prstGeom prst="rect">
            <a:avLst/>
          </a:prstGeom>
        </p:spPr>
      </p:pic>
      <p:pic>
        <p:nvPicPr>
          <p:cNvPr id="24" name="図 23"/>
          <p:cNvPicPr/>
          <p:nvPr/>
        </p:nvPicPr>
        <p:blipFill>
          <a:blip r:embed="rId4">
            <a:clrChange>
              <a:clrFrom>
                <a:srgbClr val="FFFFFF"/>
              </a:clrFrom>
              <a:clrTo>
                <a:srgbClr val="FFFFFF">
                  <a:alpha val="0"/>
                </a:srgbClr>
              </a:clrTo>
            </a:clrChange>
          </a:blip>
          <a:stretch>
            <a:fillRect/>
          </a:stretch>
        </p:blipFill>
        <p:spPr>
          <a:xfrm>
            <a:off x="3155139" y="3498784"/>
            <a:ext cx="855345" cy="1889760"/>
          </a:xfrm>
          <a:prstGeom prst="rect">
            <a:avLst/>
          </a:prstGeom>
        </p:spPr>
      </p:pic>
      <p:sp>
        <p:nvSpPr>
          <p:cNvPr id="25" name="角丸四角形 24"/>
          <p:cNvSpPr/>
          <p:nvPr/>
        </p:nvSpPr>
        <p:spPr>
          <a:xfrm>
            <a:off x="1119387" y="3545774"/>
            <a:ext cx="1626752" cy="3120816"/>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5"/>
          <a:stretch>
            <a:fillRect/>
          </a:stretch>
        </p:blipFill>
        <p:spPr>
          <a:xfrm>
            <a:off x="6620448" y="3485935"/>
            <a:ext cx="2375676" cy="1543055"/>
          </a:xfrm>
          <a:prstGeom prst="rect">
            <a:avLst/>
          </a:prstGeom>
        </p:spPr>
      </p:pic>
      <p:pic>
        <p:nvPicPr>
          <p:cNvPr id="5" name="図 4"/>
          <p:cNvPicPr>
            <a:picLocks noChangeAspect="1"/>
          </p:cNvPicPr>
          <p:nvPr/>
        </p:nvPicPr>
        <p:blipFill>
          <a:blip r:embed="rId6"/>
          <a:stretch>
            <a:fillRect/>
          </a:stretch>
        </p:blipFill>
        <p:spPr>
          <a:xfrm>
            <a:off x="9238161" y="4434973"/>
            <a:ext cx="2655518" cy="1634344"/>
          </a:xfrm>
          <a:prstGeom prst="rect">
            <a:avLst/>
          </a:prstGeom>
        </p:spPr>
      </p:pic>
      <p:sp>
        <p:nvSpPr>
          <p:cNvPr id="8" name="テキスト ボックス 7"/>
          <p:cNvSpPr txBox="1"/>
          <p:nvPr/>
        </p:nvSpPr>
        <p:spPr>
          <a:xfrm>
            <a:off x="6523685" y="5028990"/>
            <a:ext cx="2518638" cy="307777"/>
          </a:xfrm>
          <a:prstGeom prst="rect">
            <a:avLst/>
          </a:prstGeom>
          <a:noFill/>
        </p:spPr>
        <p:txBody>
          <a:bodyPr wrap="none" rtlCol="0">
            <a:spAutoFit/>
          </a:bodyPr>
          <a:lstStyle/>
          <a:p>
            <a:r>
              <a:rPr lang="ja-JP" altLang="en-US" sz="1400" b="1" dirty="0"/>
              <a:t>小山市立東城南小学校（校舎）</a:t>
            </a:r>
            <a:endParaRPr kumimoji="1" lang="ja-JP" altLang="en-US" sz="1400" b="1" dirty="0"/>
          </a:p>
        </p:txBody>
      </p:sp>
      <p:sp>
        <p:nvSpPr>
          <p:cNvPr id="28" name="テキスト ボックス 27"/>
          <p:cNvSpPr txBox="1"/>
          <p:nvPr/>
        </p:nvSpPr>
        <p:spPr>
          <a:xfrm>
            <a:off x="9042323" y="6104652"/>
            <a:ext cx="3211135" cy="307777"/>
          </a:xfrm>
          <a:prstGeom prst="rect">
            <a:avLst/>
          </a:prstGeom>
          <a:noFill/>
        </p:spPr>
        <p:txBody>
          <a:bodyPr wrap="none" rtlCol="0">
            <a:spAutoFit/>
          </a:bodyPr>
          <a:lstStyle/>
          <a:p>
            <a:r>
              <a:rPr kumimoji="1" lang="ja-JP" altLang="en-US" sz="1400" b="1" dirty="0"/>
              <a:t>佐野市</a:t>
            </a:r>
            <a:r>
              <a:rPr kumimoji="1" lang="ja-JP" altLang="en-US" sz="1400" b="1" dirty="0" err="1"/>
              <a:t>あそ</a:t>
            </a:r>
            <a:r>
              <a:rPr kumimoji="1" lang="ja-JP" altLang="en-US" sz="1400" b="1" dirty="0"/>
              <a:t>野学園義務教育学校（校舎）</a:t>
            </a:r>
          </a:p>
        </p:txBody>
      </p:sp>
      <p:sp>
        <p:nvSpPr>
          <p:cNvPr id="26" name="テキスト ボックス 25"/>
          <p:cNvSpPr txBox="1"/>
          <p:nvPr/>
        </p:nvSpPr>
        <p:spPr>
          <a:xfrm>
            <a:off x="11722799" y="6460034"/>
            <a:ext cx="341760" cy="369332"/>
          </a:xfrm>
          <a:prstGeom prst="rect">
            <a:avLst/>
          </a:prstGeom>
          <a:noFill/>
        </p:spPr>
        <p:txBody>
          <a:bodyPr wrap="none" rtlCol="0">
            <a:spAutoFit/>
          </a:bodyPr>
          <a:lstStyle/>
          <a:p>
            <a:r>
              <a:rPr lang="ja-JP" altLang="en-US" dirty="0"/>
              <a:t>４</a:t>
            </a:r>
            <a:endParaRPr kumimoji="1" lang="ja-JP" altLang="en-US" dirty="0"/>
          </a:p>
        </p:txBody>
      </p:sp>
      <p:sp>
        <p:nvSpPr>
          <p:cNvPr id="32" name="正方形/長方形 31"/>
          <p:cNvSpPr/>
          <p:nvPr/>
        </p:nvSpPr>
        <p:spPr>
          <a:xfrm>
            <a:off x="1844608" y="2594356"/>
            <a:ext cx="3487645" cy="718725"/>
          </a:xfrm>
          <a:prstGeom prst="rect">
            <a:avLst/>
          </a:prstGeom>
          <a:ln>
            <a:noFill/>
          </a:ln>
          <a:effectLst>
            <a:outerShdw blurRad="50800" dist="38100" dir="2700000" algn="tl"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BIZ UDPゴシック" panose="020B0400000000000000" pitchFamily="50" charset="-128"/>
                <a:ea typeface="BIZ UDPゴシック" panose="020B0400000000000000" pitchFamily="50" charset="-128"/>
              </a:rPr>
              <a:t>公立学校の児童・生徒</a:t>
            </a:r>
            <a:endParaRPr kumimoji="1" lang="en-US" altLang="ja-JP" sz="1600" b="1" dirty="0">
              <a:latin typeface="BIZ UDPゴシック" panose="020B0400000000000000" pitchFamily="50" charset="-128"/>
              <a:ea typeface="BIZ UDPゴシック" panose="020B0400000000000000" pitchFamily="50" charset="-128"/>
            </a:endParaRPr>
          </a:p>
          <a:p>
            <a:pPr algn="ctr"/>
            <a:r>
              <a:rPr lang="ja-JP" altLang="en-US" sz="1600" b="1" dirty="0">
                <a:latin typeface="BIZ UDPゴシック" panose="020B0400000000000000" pitchFamily="50" charset="-128"/>
                <a:ea typeface="BIZ UDPゴシック" panose="020B0400000000000000" pitchFamily="50" charset="-128"/>
              </a:rPr>
              <a:t>一人あたりの年間（月）教育費</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33" name="テキスト ボックス 32"/>
          <p:cNvSpPr txBox="1"/>
          <p:nvPr/>
        </p:nvSpPr>
        <p:spPr>
          <a:xfrm>
            <a:off x="3031323" y="3307006"/>
            <a:ext cx="917239"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令和</a:t>
            </a:r>
            <a:r>
              <a:rPr lang="en-US" altLang="ja-JP" sz="1200" dirty="0">
                <a:latin typeface="BIZ UDPゴシック" panose="020B0400000000000000" pitchFamily="50" charset="-128"/>
                <a:ea typeface="BIZ UDPゴシック" panose="020B0400000000000000" pitchFamily="50" charset="-128"/>
              </a:rPr>
              <a:t>3</a:t>
            </a:r>
            <a:r>
              <a:rPr lang="ja-JP" altLang="en-US" sz="1200" dirty="0">
                <a:latin typeface="BIZ UDPゴシック" panose="020B0400000000000000" pitchFamily="50" charset="-128"/>
                <a:ea typeface="BIZ UDPゴシック" panose="020B0400000000000000" pitchFamily="50" charset="-128"/>
              </a:rPr>
              <a:t>年</a:t>
            </a:r>
            <a:r>
              <a:rPr kumimoji="1" lang="ja-JP" altLang="en-US" sz="1200" dirty="0">
                <a:latin typeface="BIZ UDPゴシック" panose="020B0400000000000000" pitchFamily="50" charset="-128"/>
                <a:ea typeface="BIZ UDPゴシック" panose="020B0400000000000000" pitchFamily="50" charset="-128"/>
              </a:rPr>
              <a:t>度</a:t>
            </a:r>
          </a:p>
        </p:txBody>
      </p:sp>
      <p:sp>
        <p:nvSpPr>
          <p:cNvPr id="34" name="正方形/長方形 33"/>
          <p:cNvSpPr/>
          <p:nvPr/>
        </p:nvSpPr>
        <p:spPr>
          <a:xfrm>
            <a:off x="7428432" y="2594356"/>
            <a:ext cx="3487645" cy="712650"/>
          </a:xfrm>
          <a:prstGeom prst="rect">
            <a:avLst/>
          </a:prstGeom>
          <a:ln>
            <a:noFill/>
          </a:ln>
          <a:effectLst>
            <a:outerShdw blurRad="50800" dist="38100" dir="2700000" algn="tl"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BIZ UDPゴシック" panose="020B0400000000000000" pitchFamily="50" charset="-128"/>
                <a:ea typeface="BIZ UDPゴシック" panose="020B0400000000000000" pitchFamily="50" charset="-128"/>
              </a:rPr>
              <a:t>わたしたちが</a:t>
            </a:r>
            <a:endParaRPr lang="en-US" altLang="ja-JP" sz="1600" b="1" dirty="0">
              <a:latin typeface="BIZ UDPゴシック" panose="020B0400000000000000" pitchFamily="50" charset="-128"/>
              <a:ea typeface="BIZ UDPゴシック" panose="020B0400000000000000" pitchFamily="50" charset="-128"/>
            </a:endParaRPr>
          </a:p>
          <a:p>
            <a:pPr algn="ctr"/>
            <a:r>
              <a:rPr kumimoji="1" lang="ja-JP" altLang="en-US" sz="1600" b="1" dirty="0">
                <a:latin typeface="BIZ UDPゴシック" panose="020B0400000000000000" pitchFamily="50" charset="-128"/>
                <a:ea typeface="BIZ UDPゴシック" panose="020B0400000000000000" pitchFamily="50" charset="-128"/>
              </a:rPr>
              <a:t>平等に教育を受けられるために</a:t>
            </a:r>
            <a:endParaRPr kumimoji="1" lang="en-US" altLang="ja-JP" sz="1600" b="1" dirty="0">
              <a:latin typeface="BIZ UDPゴシック" panose="020B0400000000000000" pitchFamily="50" charset="-128"/>
              <a:ea typeface="BIZ UDPゴシック" panose="020B0400000000000000" pitchFamily="50" charset="-128"/>
            </a:endParaRPr>
          </a:p>
        </p:txBody>
      </p:sp>
      <p:grpSp>
        <p:nvGrpSpPr>
          <p:cNvPr id="35" name="グループ化 34"/>
          <p:cNvGrpSpPr/>
          <p:nvPr/>
        </p:nvGrpSpPr>
        <p:grpSpPr>
          <a:xfrm>
            <a:off x="963343" y="812921"/>
            <a:ext cx="1782796" cy="1696285"/>
            <a:chOff x="888994" y="812530"/>
            <a:chExt cx="1782796" cy="1696285"/>
          </a:xfrm>
        </p:grpSpPr>
        <p:sp>
          <p:nvSpPr>
            <p:cNvPr id="36" name="角丸四角形 35"/>
            <p:cNvSpPr/>
            <p:nvPr/>
          </p:nvSpPr>
          <p:spPr>
            <a:xfrm>
              <a:off x="888994" y="1834028"/>
              <a:ext cx="1782796" cy="674787"/>
            </a:xfrm>
            <a:prstGeom prst="roundRect">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教育</a:t>
              </a:r>
              <a:endParaRPr kumimoji="1" lang="ja-JP" altLang="en-US" sz="3200" b="1" dirty="0">
                <a:latin typeface="BIZ UDPゴシック" panose="020B0400000000000000" pitchFamily="50" charset="-128"/>
                <a:ea typeface="BIZ UDPゴシック" panose="020B0400000000000000" pitchFamily="50" charset="-128"/>
              </a:endParaRPr>
            </a:p>
          </p:txBody>
        </p:sp>
        <p:pic>
          <p:nvPicPr>
            <p:cNvPr id="37" name="図 36"/>
            <p:cNvPicPr>
              <a:picLocks noChangeAspect="1"/>
            </p:cNvPicPr>
            <p:nvPr/>
          </p:nvPicPr>
          <p:blipFill>
            <a:blip r:embed="rId7">
              <a:extLst>
                <a:ext uri="{BEBA8EAE-BF5A-486C-A8C5-ECC9F3942E4B}">
                  <a14:imgProps xmlns:a14="http://schemas.microsoft.com/office/drawing/2010/main">
                    <a14:imgLayer r:embed="rId8">
                      <a14:imgEffect>
                        <a14:backgroundRemoval t="7609" b="93478" l="8654" r="88462">
                          <a14:foregroundMark x1="39423" y1="43478" x2="39423" y2="43478"/>
                          <a14:foregroundMark x1="89423" y1="8696" x2="89423" y2="8696"/>
                          <a14:foregroundMark x1="25962" y1="7609" x2="25962" y2="7609"/>
                          <a14:foregroundMark x1="50962" y1="93478" x2="50962" y2="93478"/>
                        </a14:backgroundRemoval>
                      </a14:imgEffect>
                    </a14:imgLayer>
                  </a14:imgProps>
                </a:ext>
              </a:extLst>
            </a:blip>
            <a:stretch>
              <a:fillRect/>
            </a:stretch>
          </p:blipFill>
          <p:spPr>
            <a:xfrm>
              <a:off x="1204012" y="812530"/>
              <a:ext cx="1132494" cy="1001821"/>
            </a:xfrm>
            <a:prstGeom prst="rect">
              <a:avLst/>
            </a:prstGeom>
          </p:spPr>
        </p:pic>
      </p:grpSp>
      <p:grpSp>
        <p:nvGrpSpPr>
          <p:cNvPr id="38" name="グループ化 37"/>
          <p:cNvGrpSpPr/>
          <p:nvPr/>
        </p:nvGrpSpPr>
        <p:grpSpPr>
          <a:xfrm>
            <a:off x="1307016" y="15808"/>
            <a:ext cx="10018513" cy="838200"/>
            <a:chOff x="108952" y="367852"/>
            <a:chExt cx="8297848" cy="838200"/>
          </a:xfrm>
        </p:grpSpPr>
        <p:sp>
          <p:nvSpPr>
            <p:cNvPr id="39" name="角丸四角形 38"/>
            <p:cNvSpPr/>
            <p:nvPr/>
          </p:nvSpPr>
          <p:spPr>
            <a:xfrm>
              <a:off x="150261" y="620268"/>
              <a:ext cx="8101136" cy="39319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108952" y="367852"/>
              <a:ext cx="8297848"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dirty="0">
                  <a:ln w="28575">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税金はどのようなところに使われているの？</a:t>
              </a:r>
              <a:endParaRPr kumimoji="1" lang="ja-JP" altLang="en-US" sz="3600" dirty="0">
                <a:ln w="28575">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pic>
        <p:nvPicPr>
          <p:cNvPr id="30" name="図 29">
            <a:extLst>
              <a:ext uri="{FF2B5EF4-FFF2-40B4-BE49-F238E27FC236}">
                <a16:creationId xmlns:a16="http://schemas.microsoft.com/office/drawing/2014/main" id="{3FAEF0C8-6F74-464A-AD03-F435064AFA2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250" b="93870" l="8981" r="89806">
                        <a14:foregroundMark x1="27913" y1="6250" x2="27913" y2="6250"/>
                        <a14:foregroundMark x1="89806" y1="35337" x2="89806" y2="35337"/>
                        <a14:foregroundMark x1="9223" y1="48678" x2="9223" y2="48678"/>
                        <a14:foregroundMark x1="63350" y1="87620" x2="63350" y2="87620"/>
                        <a14:foregroundMark x1="63350" y1="85938" x2="63350" y2="85938"/>
                        <a14:foregroundMark x1="37864" y1="86538" x2="37864" y2="86538"/>
                        <a14:foregroundMark x1="34709" y1="87861" x2="34709" y2="87861"/>
                        <a14:foregroundMark x1="39563" y1="92067" x2="39563" y2="92067"/>
                        <a14:foregroundMark x1="44417" y1="93870" x2="44417" y2="93870"/>
                        <a14:backgroundMark x1="25000" y1="50361" x2="25000" y2="50361"/>
                      </a14:backgroundRemoval>
                    </a14:imgEffect>
                  </a14:imgLayer>
                </a14:imgProps>
              </a:ext>
            </a:extLst>
          </a:blip>
          <a:srcRect b="38033"/>
          <a:stretch/>
        </p:blipFill>
        <p:spPr>
          <a:xfrm>
            <a:off x="6389470" y="5677981"/>
            <a:ext cx="837041" cy="1047450"/>
          </a:xfrm>
          <a:prstGeom prst="rect">
            <a:avLst/>
          </a:prstGeom>
        </p:spPr>
      </p:pic>
      <p:sp>
        <p:nvSpPr>
          <p:cNvPr id="31" name="円形吹き出し 20">
            <a:extLst>
              <a:ext uri="{FF2B5EF4-FFF2-40B4-BE49-F238E27FC236}">
                <a16:creationId xmlns:a16="http://schemas.microsoft.com/office/drawing/2014/main" id="{05072C10-2708-40B3-BB89-684710417110}"/>
              </a:ext>
            </a:extLst>
          </p:cNvPr>
          <p:cNvSpPr/>
          <p:nvPr/>
        </p:nvSpPr>
        <p:spPr>
          <a:xfrm>
            <a:off x="7106617" y="5403845"/>
            <a:ext cx="1889508" cy="845123"/>
          </a:xfrm>
          <a:prstGeom prst="wedgeEllipseCallout">
            <a:avLst>
              <a:gd name="adj1" fmla="val -52399"/>
              <a:gd name="adj2" fmla="val 31285"/>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みんなで学校に行けるのも、税のおかげなんだね。</a:t>
            </a:r>
            <a:endParaRPr kumimoji="1" lang="en-US" altLang="ja-JP" sz="1200" dirty="0">
              <a:solidFill>
                <a:schemeClr val="tx1"/>
              </a:solidFill>
            </a:endParaRPr>
          </a:p>
        </p:txBody>
      </p:sp>
    </p:spTree>
    <p:extLst>
      <p:ext uri="{BB962C8B-B14F-4D97-AF65-F5344CB8AC3E}">
        <p14:creationId xmlns:p14="http://schemas.microsoft.com/office/powerpoint/2010/main" val="3018572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1" name="角丸四角形 20"/>
          <p:cNvSpPr/>
          <p:nvPr/>
        </p:nvSpPr>
        <p:spPr>
          <a:xfrm>
            <a:off x="5877112" y="512064"/>
            <a:ext cx="4680268" cy="6079590"/>
          </a:xfrm>
          <a:prstGeom prst="roundRect">
            <a:avLst/>
          </a:prstGeom>
          <a:solidFill>
            <a:schemeClr val="bg1"/>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824418" y="512064"/>
            <a:ext cx="4680268" cy="6125909"/>
          </a:xfrm>
          <a:prstGeom prst="roundRect">
            <a:avLst/>
          </a:prstGeom>
          <a:solidFill>
            <a:schemeClr val="bg1"/>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p:nvPr/>
        </p:nvPicPr>
        <p:blipFill>
          <a:blip r:embed="rId2">
            <a:clrChange>
              <a:clrFrom>
                <a:srgbClr val="FFFFFF"/>
              </a:clrFrom>
              <a:clrTo>
                <a:srgbClr val="FFFFFF">
                  <a:alpha val="0"/>
                </a:srgbClr>
              </a:clrTo>
            </a:clrChange>
          </a:blip>
          <a:stretch>
            <a:fillRect/>
          </a:stretch>
        </p:blipFill>
        <p:spPr>
          <a:xfrm>
            <a:off x="920259" y="3179179"/>
            <a:ext cx="1783498" cy="1491014"/>
          </a:xfrm>
          <a:prstGeom prst="rect">
            <a:avLst/>
          </a:prstGeom>
        </p:spPr>
      </p:pic>
      <p:pic>
        <p:nvPicPr>
          <p:cNvPr id="4" name="図 3"/>
          <p:cNvPicPr/>
          <p:nvPr/>
        </p:nvPicPr>
        <p:blipFill>
          <a:blip r:embed="rId3">
            <a:clrChange>
              <a:clrFrom>
                <a:srgbClr val="FFFFFF"/>
              </a:clrFrom>
              <a:clrTo>
                <a:srgbClr val="FFFFFF">
                  <a:alpha val="0"/>
                </a:srgbClr>
              </a:clrTo>
            </a:clrChange>
          </a:blip>
          <a:stretch>
            <a:fillRect/>
          </a:stretch>
        </p:blipFill>
        <p:spPr>
          <a:xfrm>
            <a:off x="3361030" y="3495729"/>
            <a:ext cx="1866165" cy="1443790"/>
          </a:xfrm>
          <a:prstGeom prst="rect">
            <a:avLst/>
          </a:prstGeom>
        </p:spPr>
      </p:pic>
      <p:pic>
        <p:nvPicPr>
          <p:cNvPr id="5" name="図 4"/>
          <p:cNvPicPr/>
          <p:nvPr/>
        </p:nvPicPr>
        <p:blipFill>
          <a:blip r:embed="rId4"/>
          <a:stretch>
            <a:fillRect/>
          </a:stretch>
        </p:blipFill>
        <p:spPr>
          <a:xfrm>
            <a:off x="1815567" y="5208845"/>
            <a:ext cx="1954593" cy="975136"/>
          </a:xfrm>
          <a:prstGeom prst="rect">
            <a:avLst/>
          </a:prstGeom>
        </p:spPr>
      </p:pic>
      <p:pic>
        <p:nvPicPr>
          <p:cNvPr id="8" name="図 7"/>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54373" y="3551859"/>
            <a:ext cx="1419892" cy="1670656"/>
          </a:xfrm>
          <a:prstGeom prst="rect">
            <a:avLst/>
          </a:prstGeom>
          <a:noFill/>
          <a:ln>
            <a:noFill/>
          </a:ln>
        </p:spPr>
      </p:pic>
      <p:pic>
        <p:nvPicPr>
          <p:cNvPr id="9" name="図 8"/>
          <p:cNvPicPr/>
          <p:nvPr/>
        </p:nvPicPr>
        <p:blipFill>
          <a:blip r:embed="rId6">
            <a:clrChange>
              <a:clrFrom>
                <a:srgbClr val="FFFFFF"/>
              </a:clrFrom>
              <a:clrTo>
                <a:srgbClr val="FFFFFF">
                  <a:alpha val="0"/>
                </a:srgbClr>
              </a:clrTo>
            </a:clrChange>
          </a:blip>
          <a:stretch>
            <a:fillRect/>
          </a:stretch>
        </p:blipFill>
        <p:spPr>
          <a:xfrm>
            <a:off x="7085718" y="5050631"/>
            <a:ext cx="1916484" cy="1483718"/>
          </a:xfrm>
          <a:prstGeom prst="rect">
            <a:avLst/>
          </a:prstGeom>
        </p:spPr>
      </p:pic>
      <p:sp>
        <p:nvSpPr>
          <p:cNvPr id="10" name="テキスト ボックス 9"/>
          <p:cNvSpPr txBox="1"/>
          <p:nvPr/>
        </p:nvSpPr>
        <p:spPr>
          <a:xfrm>
            <a:off x="945499" y="2021822"/>
            <a:ext cx="4305987" cy="923330"/>
          </a:xfrm>
          <a:prstGeom prst="rect">
            <a:avLst/>
          </a:prstGeom>
          <a:noFill/>
        </p:spPr>
        <p:txBody>
          <a:bodyPr wrap="non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校舎や体育施設の建設のための費用と</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dirty="0">
                <a:solidFill>
                  <a:prstClr val="black"/>
                </a:solidFill>
                <a:latin typeface="メイリオ" panose="020B0604030504040204" pitchFamily="50" charset="-128"/>
                <a:ea typeface="メイリオ" panose="020B0604030504040204" pitchFamily="50" charset="-128"/>
              </a:rPr>
              <a:t>して１年間に</a:t>
            </a:r>
            <a:r>
              <a:rPr lang="ja-JP" altLang="en-US" dirty="0">
                <a:solidFill>
                  <a:srgbClr val="FF0000"/>
                </a:solidFill>
                <a:latin typeface="メイリオ" panose="020B0604030504040204" pitchFamily="50" charset="-128"/>
                <a:ea typeface="メイリオ" panose="020B0604030504040204" pitchFamily="50" charset="-128"/>
              </a:rPr>
              <a:t>約</a:t>
            </a:r>
            <a:r>
              <a:rPr lang="en-US" altLang="ja-JP" dirty="0">
                <a:solidFill>
                  <a:srgbClr val="FF0000"/>
                </a:solidFill>
                <a:latin typeface="メイリオ" panose="020B0604030504040204" pitchFamily="50" charset="-128"/>
                <a:ea typeface="メイリオ" panose="020B0604030504040204" pitchFamily="50" charset="-128"/>
              </a:rPr>
              <a:t>732</a:t>
            </a:r>
            <a:r>
              <a:rPr lang="ja-JP" altLang="en-US" dirty="0">
                <a:solidFill>
                  <a:srgbClr val="FF0000"/>
                </a:solidFill>
                <a:latin typeface="メイリオ" panose="020B0604030504040204" pitchFamily="50" charset="-128"/>
                <a:ea typeface="メイリオ" panose="020B0604030504040204" pitchFamily="50" charset="-128"/>
              </a:rPr>
              <a:t>億円</a:t>
            </a:r>
            <a:r>
              <a:rPr lang="ja-JP" altLang="en-US" dirty="0">
                <a:solidFill>
                  <a:prstClr val="black"/>
                </a:solidFill>
                <a:latin typeface="メイリオ" panose="020B0604030504040204" pitchFamily="50" charset="-128"/>
                <a:ea typeface="メイリオ" panose="020B0604030504040204" pitchFamily="50" charset="-128"/>
              </a:rPr>
              <a:t>が使われます。</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dirty="0">
                <a:solidFill>
                  <a:prstClr val="black"/>
                </a:solidFill>
                <a:latin typeface="メイリオ" panose="020B0604030504040204" pitchFamily="50" charset="-128"/>
                <a:ea typeface="メイリオ" panose="020B0604030504040204" pitchFamily="50" charset="-128"/>
              </a:rPr>
              <a:t>（令和６年度予算）</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6050481" y="2037635"/>
            <a:ext cx="4570482" cy="1200329"/>
          </a:xfrm>
          <a:prstGeom prst="rect">
            <a:avLst/>
          </a:prstGeom>
          <a:noFill/>
        </p:spPr>
        <p:txBody>
          <a:bodyPr wrap="non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児童生徒が使用する教科書を無償配付する</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dirty="0">
                <a:solidFill>
                  <a:prstClr val="black"/>
                </a:solidFill>
                <a:latin typeface="メイリオ" panose="020B0604030504040204" pitchFamily="50" charset="-128"/>
                <a:ea typeface="メイリオ" panose="020B0604030504040204" pitchFamily="50" charset="-128"/>
              </a:rPr>
              <a:t>ための費用として１年間に</a:t>
            </a:r>
            <a:r>
              <a:rPr lang="ja-JP" altLang="en-US" dirty="0">
                <a:solidFill>
                  <a:srgbClr val="FF0000"/>
                </a:solidFill>
                <a:latin typeface="メイリオ" panose="020B0604030504040204" pitchFamily="50" charset="-128"/>
                <a:ea typeface="メイリオ" panose="020B0604030504040204" pitchFamily="50" charset="-128"/>
              </a:rPr>
              <a:t>約</a:t>
            </a:r>
            <a:r>
              <a:rPr lang="en-US" altLang="ja-JP" dirty="0">
                <a:solidFill>
                  <a:srgbClr val="FF0000"/>
                </a:solidFill>
                <a:latin typeface="メイリオ" panose="020B0604030504040204" pitchFamily="50" charset="-128"/>
                <a:ea typeface="メイリオ" panose="020B0604030504040204" pitchFamily="50" charset="-128"/>
              </a:rPr>
              <a:t>471</a:t>
            </a:r>
            <a:r>
              <a:rPr lang="ja-JP" altLang="en-US" dirty="0">
                <a:solidFill>
                  <a:srgbClr val="FF0000"/>
                </a:solidFill>
                <a:latin typeface="メイリオ" panose="020B0604030504040204" pitchFamily="50" charset="-128"/>
                <a:ea typeface="メイリオ" panose="020B0604030504040204" pitchFamily="50" charset="-128"/>
              </a:rPr>
              <a:t>億円</a:t>
            </a:r>
            <a:r>
              <a:rPr lang="ja-JP" altLang="en-US" dirty="0">
                <a:solidFill>
                  <a:prstClr val="black"/>
                </a:solidFill>
                <a:latin typeface="メイリオ" panose="020B0604030504040204" pitchFamily="50" charset="-128"/>
                <a:ea typeface="メイリオ" panose="020B0604030504040204" pitchFamily="50" charset="-128"/>
              </a:rPr>
              <a:t>が使</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dirty="0">
                <a:solidFill>
                  <a:prstClr val="black"/>
                </a:solidFill>
                <a:latin typeface="メイリオ" panose="020B0604030504040204" pitchFamily="50" charset="-128"/>
                <a:ea typeface="メイリオ" panose="020B0604030504040204" pitchFamily="50" charset="-128"/>
              </a:rPr>
              <a:t>われます。</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dirty="0">
                <a:solidFill>
                  <a:prstClr val="black"/>
                </a:solidFill>
                <a:latin typeface="メイリオ" panose="020B0604030504040204" pitchFamily="50" charset="-128"/>
                <a:ea typeface="メイリオ" panose="020B0604030504040204" pitchFamily="50" charset="-128"/>
              </a:rPr>
              <a:t>（令和６年度予算）</a:t>
            </a:r>
          </a:p>
        </p:txBody>
      </p:sp>
      <p:pic>
        <p:nvPicPr>
          <p:cNvPr id="12" name="図 11"/>
          <p:cNvPicPr/>
          <p:nvPr/>
        </p:nvPicPr>
        <p:blipFill>
          <a:blip r:embed="rId7">
            <a:clrChange>
              <a:clrFrom>
                <a:srgbClr val="FFFFFF"/>
              </a:clrFrom>
              <a:clrTo>
                <a:srgbClr val="FFFFFF">
                  <a:alpha val="0"/>
                </a:srgbClr>
              </a:clrTo>
            </a:clrChange>
          </a:blip>
          <a:stretch>
            <a:fillRect/>
          </a:stretch>
        </p:blipFill>
        <p:spPr>
          <a:xfrm>
            <a:off x="6147424" y="3778460"/>
            <a:ext cx="1957466" cy="1410868"/>
          </a:xfrm>
          <a:prstGeom prst="rect">
            <a:avLst/>
          </a:prstGeom>
        </p:spPr>
      </p:pic>
      <p:pic>
        <p:nvPicPr>
          <p:cNvPr id="13" name="図 12"/>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7281" y="4348854"/>
            <a:ext cx="1603495" cy="2185495"/>
          </a:xfrm>
          <a:prstGeom prst="rect">
            <a:avLst/>
          </a:prstGeom>
          <a:noFill/>
          <a:ln>
            <a:noFill/>
          </a:ln>
        </p:spPr>
      </p:pic>
      <p:sp>
        <p:nvSpPr>
          <p:cNvPr id="14" name="テキスト ボックス 13"/>
          <p:cNvSpPr txBox="1"/>
          <p:nvPr/>
        </p:nvSpPr>
        <p:spPr>
          <a:xfrm>
            <a:off x="1488842" y="4639591"/>
            <a:ext cx="646331" cy="369332"/>
          </a:xfrm>
          <a:prstGeom prst="rect">
            <a:avLst/>
          </a:prstGeom>
          <a:noFill/>
        </p:spPr>
        <p:txBody>
          <a:bodyPr wrap="non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校舎</a:t>
            </a:r>
          </a:p>
        </p:txBody>
      </p:sp>
      <p:sp>
        <p:nvSpPr>
          <p:cNvPr id="15" name="テキスト ボックス 14"/>
          <p:cNvSpPr txBox="1"/>
          <p:nvPr/>
        </p:nvSpPr>
        <p:spPr>
          <a:xfrm>
            <a:off x="2354281" y="6268641"/>
            <a:ext cx="877163" cy="369332"/>
          </a:xfrm>
          <a:prstGeom prst="rect">
            <a:avLst/>
          </a:prstGeom>
          <a:noFill/>
        </p:spPr>
        <p:txBody>
          <a:bodyPr wrap="non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プール</a:t>
            </a:r>
          </a:p>
        </p:txBody>
      </p:sp>
      <p:sp>
        <p:nvSpPr>
          <p:cNvPr id="16" name="テキスト ボックス 15"/>
          <p:cNvSpPr txBox="1"/>
          <p:nvPr/>
        </p:nvSpPr>
        <p:spPr>
          <a:xfrm>
            <a:off x="4117308" y="5025176"/>
            <a:ext cx="877163" cy="369332"/>
          </a:xfrm>
          <a:prstGeom prst="rect">
            <a:avLst/>
          </a:prstGeom>
          <a:noFill/>
        </p:spPr>
        <p:txBody>
          <a:bodyPr wrap="non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体育館</a:t>
            </a:r>
          </a:p>
        </p:txBody>
      </p:sp>
      <p:sp>
        <p:nvSpPr>
          <p:cNvPr id="17" name="テキスト ボックス 16"/>
          <p:cNvSpPr txBox="1"/>
          <p:nvPr/>
        </p:nvSpPr>
        <p:spPr>
          <a:xfrm>
            <a:off x="6162010" y="3555354"/>
            <a:ext cx="1107996" cy="369332"/>
          </a:xfrm>
          <a:prstGeom prst="rect">
            <a:avLst/>
          </a:prstGeom>
          <a:noFill/>
        </p:spPr>
        <p:txBody>
          <a:bodyPr wrap="non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机・いす</a:t>
            </a:r>
          </a:p>
        </p:txBody>
      </p:sp>
      <p:sp>
        <p:nvSpPr>
          <p:cNvPr id="18" name="テキスト ボックス 17"/>
          <p:cNvSpPr txBox="1"/>
          <p:nvPr/>
        </p:nvSpPr>
        <p:spPr>
          <a:xfrm>
            <a:off x="9399783" y="3332981"/>
            <a:ext cx="1107996" cy="369332"/>
          </a:xfrm>
          <a:prstGeom prst="rect">
            <a:avLst/>
          </a:prstGeom>
          <a:noFill/>
        </p:spPr>
        <p:txBody>
          <a:bodyPr wrap="non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実験器具</a:t>
            </a:r>
          </a:p>
        </p:txBody>
      </p:sp>
      <p:sp>
        <p:nvSpPr>
          <p:cNvPr id="19" name="テキスト ボックス 18"/>
          <p:cNvSpPr txBox="1"/>
          <p:nvPr/>
        </p:nvSpPr>
        <p:spPr>
          <a:xfrm>
            <a:off x="6408082" y="6268641"/>
            <a:ext cx="877163" cy="369332"/>
          </a:xfrm>
          <a:prstGeom prst="rect">
            <a:avLst/>
          </a:prstGeom>
          <a:noFill/>
        </p:spPr>
        <p:txBody>
          <a:bodyPr wrap="non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教科書</a:t>
            </a:r>
          </a:p>
        </p:txBody>
      </p:sp>
      <p:sp>
        <p:nvSpPr>
          <p:cNvPr id="22" name="テキスト ボックス 21"/>
          <p:cNvSpPr txBox="1"/>
          <p:nvPr/>
        </p:nvSpPr>
        <p:spPr>
          <a:xfrm>
            <a:off x="11714437" y="6453307"/>
            <a:ext cx="341760" cy="369332"/>
          </a:xfrm>
          <a:prstGeom prst="rect">
            <a:avLst/>
          </a:prstGeom>
          <a:noFill/>
        </p:spPr>
        <p:txBody>
          <a:bodyPr wrap="none" rtlCol="0">
            <a:spAutoFit/>
          </a:bodyPr>
          <a:lstStyle/>
          <a:p>
            <a:r>
              <a:rPr lang="ja-JP" altLang="en-US" dirty="0"/>
              <a:t>５</a:t>
            </a:r>
            <a:endParaRPr kumimoji="1" lang="ja-JP" altLang="en-US" dirty="0"/>
          </a:p>
        </p:txBody>
      </p:sp>
      <p:grpSp>
        <p:nvGrpSpPr>
          <p:cNvPr id="23" name="グループ化 22"/>
          <p:cNvGrpSpPr/>
          <p:nvPr/>
        </p:nvGrpSpPr>
        <p:grpSpPr>
          <a:xfrm>
            <a:off x="1173230" y="773008"/>
            <a:ext cx="3982643" cy="1145454"/>
            <a:chOff x="1011828" y="667984"/>
            <a:chExt cx="3982643" cy="1145454"/>
          </a:xfrm>
        </p:grpSpPr>
        <p:pic>
          <p:nvPicPr>
            <p:cNvPr id="24" name="図 23"/>
            <p:cNvPicPr/>
            <p:nvPr/>
          </p:nvPicPr>
          <p:blipFill>
            <a:blip r:embed="rId9">
              <a:clrChange>
                <a:clrFrom>
                  <a:srgbClr val="FFFFFF"/>
                </a:clrFrom>
                <a:clrTo>
                  <a:srgbClr val="FFFFFF">
                    <a:alpha val="0"/>
                  </a:srgbClr>
                </a:clrTo>
              </a:clrChange>
            </a:blip>
            <a:stretch>
              <a:fillRect/>
            </a:stretch>
          </p:blipFill>
          <p:spPr>
            <a:xfrm>
              <a:off x="1011828" y="667984"/>
              <a:ext cx="905872" cy="1145454"/>
            </a:xfrm>
            <a:prstGeom prst="rect">
              <a:avLst/>
            </a:prstGeom>
          </p:spPr>
        </p:pic>
        <p:sp>
          <p:nvSpPr>
            <p:cNvPr id="25" name="角丸四角形吹き出し 24"/>
            <p:cNvSpPr/>
            <p:nvPr/>
          </p:nvSpPr>
          <p:spPr>
            <a:xfrm>
              <a:off x="2239753" y="720387"/>
              <a:ext cx="2754718" cy="1022466"/>
            </a:xfrm>
            <a:prstGeom prst="wedgeRoundRectCallout">
              <a:avLst>
                <a:gd name="adj1" fmla="val -57901"/>
                <a:gd name="adj2" fmla="val 12045"/>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8000"/>
                  </a:solidFill>
                  <a:latin typeface="BIZ UDPゴシック" panose="020B0400000000000000" pitchFamily="50" charset="-128"/>
                  <a:ea typeface="BIZ UDPゴシック" panose="020B0400000000000000" pitchFamily="50" charset="-128"/>
                </a:rPr>
                <a:t>学校をつくるには</a:t>
              </a:r>
              <a:endParaRPr kumimoji="1" lang="en-US" altLang="ja-JP" b="1" dirty="0">
                <a:solidFill>
                  <a:srgbClr val="008000"/>
                </a:solidFill>
                <a:latin typeface="BIZ UDPゴシック" panose="020B0400000000000000" pitchFamily="50" charset="-128"/>
                <a:ea typeface="BIZ UDPゴシック" panose="020B0400000000000000" pitchFamily="50" charset="-128"/>
              </a:endParaRPr>
            </a:p>
            <a:p>
              <a:pPr algn="ctr"/>
              <a:r>
                <a:rPr lang="ja-JP" altLang="en-US" b="1" dirty="0">
                  <a:solidFill>
                    <a:srgbClr val="008000"/>
                  </a:solidFill>
                  <a:latin typeface="BIZ UDPゴシック" panose="020B0400000000000000" pitchFamily="50" charset="-128"/>
                  <a:ea typeface="BIZ UDPゴシック" panose="020B0400000000000000" pitchFamily="50" charset="-128"/>
                </a:rPr>
                <a:t>いくらぐらいかかるの？</a:t>
              </a:r>
              <a:endParaRPr kumimoji="1" lang="ja-JP" altLang="en-US" b="1" dirty="0">
                <a:solidFill>
                  <a:srgbClr val="008000"/>
                </a:solidFill>
                <a:latin typeface="BIZ UDPゴシック" panose="020B0400000000000000" pitchFamily="50" charset="-128"/>
                <a:ea typeface="BIZ UDPゴシック" panose="020B0400000000000000" pitchFamily="50" charset="-128"/>
              </a:endParaRPr>
            </a:p>
          </p:txBody>
        </p:sp>
      </p:grpSp>
      <p:grpSp>
        <p:nvGrpSpPr>
          <p:cNvPr id="26" name="グループ化 25"/>
          <p:cNvGrpSpPr/>
          <p:nvPr/>
        </p:nvGrpSpPr>
        <p:grpSpPr>
          <a:xfrm>
            <a:off x="6176655" y="733486"/>
            <a:ext cx="3982643" cy="1145454"/>
            <a:chOff x="1011828" y="667984"/>
            <a:chExt cx="3982643" cy="1145454"/>
          </a:xfrm>
        </p:grpSpPr>
        <p:pic>
          <p:nvPicPr>
            <p:cNvPr id="27" name="図 26"/>
            <p:cNvPicPr/>
            <p:nvPr/>
          </p:nvPicPr>
          <p:blipFill>
            <a:blip r:embed="rId9">
              <a:clrChange>
                <a:clrFrom>
                  <a:srgbClr val="FFFFFF"/>
                </a:clrFrom>
                <a:clrTo>
                  <a:srgbClr val="FFFFFF">
                    <a:alpha val="0"/>
                  </a:srgbClr>
                </a:clrTo>
              </a:clrChange>
            </a:blip>
            <a:stretch>
              <a:fillRect/>
            </a:stretch>
          </p:blipFill>
          <p:spPr>
            <a:xfrm>
              <a:off x="1011828" y="667984"/>
              <a:ext cx="905872" cy="1145454"/>
            </a:xfrm>
            <a:prstGeom prst="rect">
              <a:avLst/>
            </a:prstGeom>
          </p:spPr>
        </p:pic>
        <p:sp>
          <p:nvSpPr>
            <p:cNvPr id="28" name="角丸四角形吹き出し 27"/>
            <p:cNvSpPr/>
            <p:nvPr/>
          </p:nvSpPr>
          <p:spPr>
            <a:xfrm>
              <a:off x="2239753" y="720387"/>
              <a:ext cx="2754718" cy="1022466"/>
            </a:xfrm>
            <a:prstGeom prst="wedgeRoundRectCallout">
              <a:avLst>
                <a:gd name="adj1" fmla="val -57901"/>
                <a:gd name="adj2" fmla="val 12045"/>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8000"/>
                  </a:solidFill>
                  <a:latin typeface="BIZ UDPゴシック" panose="020B0400000000000000" pitchFamily="50" charset="-128"/>
                  <a:ea typeface="BIZ UDPゴシック" panose="020B0400000000000000" pitchFamily="50" charset="-128"/>
                </a:rPr>
                <a:t>どんなものに税金が</a:t>
              </a:r>
              <a:endParaRPr kumimoji="1" lang="en-US" altLang="ja-JP" b="1" dirty="0">
                <a:solidFill>
                  <a:srgbClr val="008000"/>
                </a:solidFill>
                <a:latin typeface="BIZ UDPゴシック" panose="020B0400000000000000" pitchFamily="50" charset="-128"/>
                <a:ea typeface="BIZ UDPゴシック" panose="020B0400000000000000" pitchFamily="50" charset="-128"/>
              </a:endParaRPr>
            </a:p>
            <a:p>
              <a:pPr algn="ctr"/>
              <a:r>
                <a:rPr lang="ja-JP" altLang="en-US" b="1" dirty="0">
                  <a:solidFill>
                    <a:srgbClr val="008000"/>
                  </a:solidFill>
                  <a:latin typeface="BIZ UDPゴシック" panose="020B0400000000000000" pitchFamily="50" charset="-128"/>
                  <a:ea typeface="BIZ UDPゴシック" panose="020B0400000000000000" pitchFamily="50" charset="-128"/>
                </a:rPr>
                <a:t>使われているの？</a:t>
              </a:r>
              <a:endParaRPr kumimoji="1" lang="ja-JP" altLang="en-US" b="1" dirty="0">
                <a:solidFill>
                  <a:srgbClr val="008000"/>
                </a:solidFill>
                <a:latin typeface="BIZ UDPゴシック" panose="020B0400000000000000" pitchFamily="50" charset="-128"/>
                <a:ea typeface="BIZ UDPゴシック" panose="020B0400000000000000" pitchFamily="50" charset="-128"/>
              </a:endParaRPr>
            </a:p>
          </p:txBody>
        </p:sp>
      </p:grpSp>
      <p:sp>
        <p:nvSpPr>
          <p:cNvPr id="29" name="角丸四角形 28"/>
          <p:cNvSpPr/>
          <p:nvPr/>
        </p:nvSpPr>
        <p:spPr>
          <a:xfrm>
            <a:off x="6950040" y="30694"/>
            <a:ext cx="5241960"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－税金はどのようなところに使われているの？－</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87177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CFF">
            <a:alpha val="89804"/>
          </a:srgbClr>
        </a:solidFill>
        <a:effectLst/>
      </p:bgPr>
    </p:bg>
    <p:spTree>
      <p:nvGrpSpPr>
        <p:cNvPr id="1" name=""/>
        <p:cNvGrpSpPr/>
        <p:nvPr/>
      </p:nvGrpSpPr>
      <p:grpSpPr>
        <a:xfrm>
          <a:off x="0" y="0"/>
          <a:ext cx="0" cy="0"/>
          <a:chOff x="0" y="0"/>
          <a:chExt cx="0" cy="0"/>
        </a:xfrm>
      </p:grpSpPr>
      <p:sp>
        <p:nvSpPr>
          <p:cNvPr id="4" name="角丸四角形吹き出し 3"/>
          <p:cNvSpPr/>
          <p:nvPr/>
        </p:nvSpPr>
        <p:spPr>
          <a:xfrm>
            <a:off x="4012022" y="352544"/>
            <a:ext cx="7539002" cy="2041503"/>
          </a:xfrm>
          <a:prstGeom prst="wedgeRoundRectCallout">
            <a:avLst>
              <a:gd name="adj1" fmla="val -60236"/>
              <a:gd name="adj2" fmla="val 14048"/>
              <a:gd name="adj3" fmla="val 16667"/>
            </a:avLst>
          </a:prstGeom>
          <a:solidFill>
            <a:schemeClr val="accent4">
              <a:lumMod val="20000"/>
              <a:lumOff val="8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800"/>
              </a:lnSpc>
            </a:pPr>
            <a:r>
              <a:rPr lang="ja-JP" altLang="en-US" dirty="0">
                <a:solidFill>
                  <a:srgbClr val="FFC000">
                    <a:lumMod val="50000"/>
                  </a:srgbClr>
                </a:solidFill>
                <a:latin typeface="メイリオ" panose="020B0604030504040204" pitchFamily="50" charset="-128"/>
                <a:ea typeface="メイリオ" panose="020B0604030504040204" pitchFamily="50" charset="-128"/>
              </a:rPr>
              <a:t>　わたしたちが納めた税金は、身近なところで使われています。一番多く使われているのは「社会保障」にかかるものです。「社会保障」とは、わたしたちが安心して生活していくために必要な「医療」「年金」「介護」「子育て」などの公的サービス（国や地方がする仕事）のことをいいます。</a:t>
            </a:r>
            <a:endParaRPr lang="en-US" altLang="ja-JP" dirty="0">
              <a:solidFill>
                <a:srgbClr val="FFC000">
                  <a:lumMod val="50000"/>
                </a:srgbClr>
              </a:solidFill>
              <a:latin typeface="メイリオ" panose="020B0604030504040204" pitchFamily="50" charset="-128"/>
              <a:ea typeface="メイリオ" panose="020B0604030504040204" pitchFamily="50" charset="-128"/>
            </a:endParaRPr>
          </a:p>
        </p:txBody>
      </p:sp>
      <p:pic>
        <p:nvPicPr>
          <p:cNvPr id="11" name="図 10"/>
          <p:cNvPicPr/>
          <p:nvPr/>
        </p:nvPicPr>
        <p:blipFill>
          <a:blip r:embed="rId2">
            <a:clrChange>
              <a:clrFrom>
                <a:srgbClr val="FFFFFF"/>
              </a:clrFrom>
              <a:clrTo>
                <a:srgbClr val="FFFFFF">
                  <a:alpha val="0"/>
                </a:srgbClr>
              </a:clrTo>
            </a:clrChange>
          </a:blip>
          <a:stretch>
            <a:fillRect/>
          </a:stretch>
        </p:blipFill>
        <p:spPr>
          <a:xfrm>
            <a:off x="6227939" y="4721569"/>
            <a:ext cx="2021413" cy="1910232"/>
          </a:xfrm>
          <a:prstGeom prst="rect">
            <a:avLst/>
          </a:prstGeom>
        </p:spPr>
      </p:pic>
      <p:sp>
        <p:nvSpPr>
          <p:cNvPr id="14" name="テキスト ボックス 13"/>
          <p:cNvSpPr txBox="1"/>
          <p:nvPr/>
        </p:nvSpPr>
        <p:spPr>
          <a:xfrm>
            <a:off x="11702576" y="6488668"/>
            <a:ext cx="341760" cy="369332"/>
          </a:xfrm>
          <a:prstGeom prst="rect">
            <a:avLst/>
          </a:prstGeom>
          <a:noFill/>
        </p:spPr>
        <p:txBody>
          <a:bodyPr wrap="none" rtlCol="0">
            <a:spAutoFit/>
          </a:bodyPr>
          <a:lstStyle/>
          <a:p>
            <a:r>
              <a:rPr lang="ja-JP" altLang="en-US" dirty="0"/>
              <a:t>６</a:t>
            </a:r>
            <a:endParaRPr kumimoji="1" lang="ja-JP" altLang="en-US" dirty="0"/>
          </a:p>
        </p:txBody>
      </p:sp>
      <p:sp>
        <p:nvSpPr>
          <p:cNvPr id="15" name="角丸四角形 14"/>
          <p:cNvSpPr/>
          <p:nvPr/>
        </p:nvSpPr>
        <p:spPr>
          <a:xfrm>
            <a:off x="747196" y="1643309"/>
            <a:ext cx="2272894" cy="854313"/>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BIZ UDPゴシック" panose="020B0400000000000000" pitchFamily="50" charset="-128"/>
                <a:ea typeface="BIZ UDPゴシック" panose="020B0400000000000000" pitchFamily="50" charset="-128"/>
              </a:rPr>
              <a:t>社会保障</a:t>
            </a:r>
          </a:p>
        </p:txBody>
      </p:sp>
      <p:pic>
        <p:nvPicPr>
          <p:cNvPr id="16" name="図 15"/>
          <p:cNvPicPr>
            <a:picLocks noChangeAspect="1"/>
          </p:cNvPicPr>
          <p:nvPr/>
        </p:nvPicPr>
        <p:blipFill>
          <a:blip r:embed="rId3">
            <a:extLst>
              <a:ext uri="{BEBA8EAE-BF5A-486C-A8C5-ECC9F3942E4B}">
                <a14:imgProps xmlns:a14="http://schemas.microsoft.com/office/drawing/2010/main">
                  <a14:imgLayer r:embed="rId4">
                    <a14:imgEffect>
                      <a14:backgroundRemoval t="8197" b="95082" l="9551" r="89888">
                        <a14:foregroundMark x1="29213" y1="13934" x2="29213" y2="13934"/>
                        <a14:foregroundMark x1="50562" y1="14754" x2="50562" y2="14754"/>
                        <a14:foregroundMark x1="68539" y1="12295" x2="68539" y2="12295"/>
                        <a14:foregroundMark x1="90449" y1="34426" x2="90449" y2="34426"/>
                        <a14:foregroundMark x1="85955" y1="92623" x2="85955" y2="92623"/>
                        <a14:foregroundMark x1="69101" y1="94262" x2="69101" y2="94262"/>
                        <a14:foregroundMark x1="48876" y1="95082" x2="48876" y2="95082"/>
                        <a14:foregroundMark x1="31461" y1="95082" x2="31461" y2="95082"/>
                        <a14:foregroundMark x1="14607" y1="95082" x2="14607" y2="95082"/>
                      </a14:backgroundRemoval>
                    </a14:imgEffect>
                  </a14:imgLayer>
                </a14:imgProps>
              </a:ext>
            </a:extLst>
          </a:blip>
          <a:stretch>
            <a:fillRect/>
          </a:stretch>
        </p:blipFill>
        <p:spPr>
          <a:xfrm>
            <a:off x="1035918" y="481259"/>
            <a:ext cx="1695450" cy="1162050"/>
          </a:xfrm>
          <a:prstGeom prst="rect">
            <a:avLst/>
          </a:prstGeom>
        </p:spPr>
      </p:pic>
      <p:pic>
        <p:nvPicPr>
          <p:cNvPr id="17" name="図 16"/>
          <p:cNvPicPr/>
          <p:nvPr/>
        </p:nvPicPr>
        <p:blipFill>
          <a:blip r:embed="rId5">
            <a:clrChange>
              <a:clrFrom>
                <a:srgbClr val="FFFFFF"/>
              </a:clrFrom>
              <a:clrTo>
                <a:srgbClr val="FFFFFF">
                  <a:alpha val="0"/>
                </a:srgbClr>
              </a:clrTo>
            </a:clrChange>
          </a:blip>
          <a:stretch>
            <a:fillRect/>
          </a:stretch>
        </p:blipFill>
        <p:spPr>
          <a:xfrm>
            <a:off x="955411" y="2606185"/>
            <a:ext cx="2064679" cy="1906256"/>
          </a:xfrm>
          <a:prstGeom prst="rect">
            <a:avLst/>
          </a:prstGeom>
        </p:spPr>
      </p:pic>
      <p:pic>
        <p:nvPicPr>
          <p:cNvPr id="18" name="図 17"/>
          <p:cNvPicPr/>
          <p:nvPr/>
        </p:nvPicPr>
        <p:blipFill>
          <a:blip r:embed="rId6">
            <a:clrChange>
              <a:clrFrom>
                <a:srgbClr val="FFFFFF"/>
              </a:clrFrom>
              <a:clrTo>
                <a:srgbClr val="FFFFFF">
                  <a:alpha val="0"/>
                </a:srgbClr>
              </a:clrTo>
            </a:clrChange>
          </a:blip>
          <a:stretch>
            <a:fillRect/>
          </a:stretch>
        </p:blipFill>
        <p:spPr>
          <a:xfrm>
            <a:off x="6073977" y="2608761"/>
            <a:ext cx="2010092" cy="2067588"/>
          </a:xfrm>
          <a:prstGeom prst="rect">
            <a:avLst/>
          </a:prstGeom>
        </p:spPr>
      </p:pic>
      <p:pic>
        <p:nvPicPr>
          <p:cNvPr id="19" name="図 18"/>
          <p:cNvPicPr/>
          <p:nvPr/>
        </p:nvPicPr>
        <p:blipFill>
          <a:blip r:embed="rId7">
            <a:clrChange>
              <a:clrFrom>
                <a:srgbClr val="FFFFFF"/>
              </a:clrFrom>
              <a:clrTo>
                <a:srgbClr val="FFFFFF">
                  <a:alpha val="0"/>
                </a:srgbClr>
              </a:clrTo>
            </a:clrChange>
          </a:blip>
          <a:stretch>
            <a:fillRect/>
          </a:stretch>
        </p:blipFill>
        <p:spPr>
          <a:xfrm>
            <a:off x="1035918" y="4676349"/>
            <a:ext cx="2018610" cy="2052908"/>
          </a:xfrm>
          <a:prstGeom prst="rect">
            <a:avLst/>
          </a:prstGeom>
        </p:spPr>
      </p:pic>
      <p:grpSp>
        <p:nvGrpSpPr>
          <p:cNvPr id="20" name="グループ化 19"/>
          <p:cNvGrpSpPr/>
          <p:nvPr/>
        </p:nvGrpSpPr>
        <p:grpSpPr>
          <a:xfrm>
            <a:off x="8330151" y="2519381"/>
            <a:ext cx="2411436" cy="1999378"/>
            <a:chOff x="698932" y="2646016"/>
            <a:chExt cx="2411436" cy="1999378"/>
          </a:xfrm>
        </p:grpSpPr>
        <p:sp>
          <p:nvSpPr>
            <p:cNvPr id="21" name="正方形/長方形 20"/>
            <p:cNvSpPr/>
            <p:nvPr/>
          </p:nvSpPr>
          <p:spPr>
            <a:xfrm>
              <a:off x="698932" y="3156034"/>
              <a:ext cx="2411436"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老後も安心して暮らしていくために国から受けとるお金（年金）の一部には、税金が使われています。</a:t>
              </a:r>
            </a:p>
          </p:txBody>
        </p:sp>
        <p:sp>
          <p:nvSpPr>
            <p:cNvPr id="22" name="角丸四角形 21"/>
            <p:cNvSpPr/>
            <p:nvPr/>
          </p:nvSpPr>
          <p:spPr>
            <a:xfrm>
              <a:off x="698932" y="2646016"/>
              <a:ext cx="1364382" cy="62104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ねん  </a:t>
              </a:r>
              <a:r>
                <a:rPr lang="ja-JP" altLang="en-US" sz="1200" dirty="0" err="1">
                  <a:solidFill>
                    <a:schemeClr val="tx1"/>
                  </a:solidFill>
                </a:rPr>
                <a:t>きん</a:t>
              </a:r>
              <a:endParaRPr lang="en-US" altLang="ja-JP" sz="1200" dirty="0">
                <a:solidFill>
                  <a:schemeClr val="tx1"/>
                </a:solidFill>
              </a:endParaRPr>
            </a:p>
            <a:p>
              <a:pPr algn="ctr"/>
              <a:r>
                <a:rPr kumimoji="1" lang="ja-JP" altLang="en-US" sz="2400" b="1" dirty="0">
                  <a:solidFill>
                    <a:schemeClr val="tx1"/>
                  </a:solidFill>
                </a:rPr>
                <a:t>年金</a:t>
              </a:r>
              <a:endParaRPr kumimoji="1" lang="en-US" altLang="ja-JP" sz="2400" b="1" dirty="0">
                <a:solidFill>
                  <a:schemeClr val="tx1"/>
                </a:solidFill>
              </a:endParaRPr>
            </a:p>
          </p:txBody>
        </p:sp>
      </p:grpSp>
      <p:grpSp>
        <p:nvGrpSpPr>
          <p:cNvPr id="23" name="グループ化 22"/>
          <p:cNvGrpSpPr/>
          <p:nvPr/>
        </p:nvGrpSpPr>
        <p:grpSpPr>
          <a:xfrm>
            <a:off x="3020090" y="2557667"/>
            <a:ext cx="2885655" cy="1999378"/>
            <a:chOff x="698931" y="2646016"/>
            <a:chExt cx="2885655" cy="1999378"/>
          </a:xfrm>
        </p:grpSpPr>
        <p:sp>
          <p:nvSpPr>
            <p:cNvPr id="24" name="正方形/長方形 23"/>
            <p:cNvSpPr/>
            <p:nvPr/>
          </p:nvSpPr>
          <p:spPr>
            <a:xfrm>
              <a:off x="698931" y="3156034"/>
              <a:ext cx="2885655"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かぜを引いたり、けがをしたりして病院で手当てをしてもらうと、お金がかかります。</a:t>
              </a:r>
              <a:endParaRPr kumimoji="1" lang="en-US" altLang="ja-JP" sz="1400" dirty="0">
                <a:solidFill>
                  <a:schemeClr val="tx1"/>
                </a:solidFill>
              </a:endParaRPr>
            </a:p>
            <a:p>
              <a:r>
                <a:rPr lang="ja-JP" altLang="en-US" sz="1400" dirty="0">
                  <a:solidFill>
                    <a:schemeClr val="tx1"/>
                  </a:solidFill>
                </a:rPr>
                <a:t>　かかったお金の一部には、税金が使われています。</a:t>
              </a:r>
              <a:endParaRPr kumimoji="1" lang="ja-JP" altLang="en-US" sz="1400" dirty="0">
                <a:solidFill>
                  <a:schemeClr val="tx1"/>
                </a:solidFill>
              </a:endParaRPr>
            </a:p>
          </p:txBody>
        </p:sp>
        <p:sp>
          <p:nvSpPr>
            <p:cNvPr id="25" name="角丸四角形 24"/>
            <p:cNvSpPr/>
            <p:nvPr/>
          </p:nvSpPr>
          <p:spPr>
            <a:xfrm>
              <a:off x="698932" y="2646016"/>
              <a:ext cx="1364382" cy="62104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いりょう</a:t>
              </a:r>
              <a:endParaRPr lang="en-US" altLang="ja-JP" sz="1200" dirty="0">
                <a:solidFill>
                  <a:schemeClr val="tx1"/>
                </a:solidFill>
              </a:endParaRPr>
            </a:p>
            <a:p>
              <a:pPr algn="ctr"/>
              <a:r>
                <a:rPr lang="ja-JP" altLang="en-US" sz="2400" b="1" dirty="0">
                  <a:solidFill>
                    <a:schemeClr val="tx1"/>
                  </a:solidFill>
                </a:rPr>
                <a:t>医療</a:t>
              </a:r>
              <a:endParaRPr lang="en-US" altLang="ja-JP" sz="2400" b="1" dirty="0">
                <a:solidFill>
                  <a:schemeClr val="tx1"/>
                </a:solidFill>
              </a:endParaRPr>
            </a:p>
          </p:txBody>
        </p:sp>
      </p:grpSp>
      <p:grpSp>
        <p:nvGrpSpPr>
          <p:cNvPr id="26" name="グループ化 25"/>
          <p:cNvGrpSpPr/>
          <p:nvPr/>
        </p:nvGrpSpPr>
        <p:grpSpPr>
          <a:xfrm>
            <a:off x="3100023" y="4703114"/>
            <a:ext cx="2805721" cy="1999378"/>
            <a:chOff x="698931" y="2646016"/>
            <a:chExt cx="2805721" cy="1999378"/>
          </a:xfrm>
        </p:grpSpPr>
        <p:sp>
          <p:nvSpPr>
            <p:cNvPr id="27" name="正方形/長方形 26"/>
            <p:cNvSpPr/>
            <p:nvPr/>
          </p:nvSpPr>
          <p:spPr>
            <a:xfrm>
              <a:off x="698931" y="3156034"/>
              <a:ext cx="2805721"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介護サービスを利用したときにかかるお金の一部には、税金が使われています。</a:t>
              </a:r>
            </a:p>
          </p:txBody>
        </p:sp>
        <p:sp>
          <p:nvSpPr>
            <p:cNvPr id="28" name="角丸四角形 27"/>
            <p:cNvSpPr/>
            <p:nvPr/>
          </p:nvSpPr>
          <p:spPr>
            <a:xfrm>
              <a:off x="698932" y="2646016"/>
              <a:ext cx="1364382" cy="62104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かい　</a:t>
              </a:r>
              <a:r>
                <a:rPr lang="ja-JP" altLang="en-US" sz="1200" dirty="0" err="1">
                  <a:solidFill>
                    <a:schemeClr val="tx1"/>
                  </a:solidFill>
                </a:rPr>
                <a:t>ご</a:t>
              </a:r>
              <a:endParaRPr lang="en-US" altLang="ja-JP" sz="1200" dirty="0">
                <a:solidFill>
                  <a:schemeClr val="tx1"/>
                </a:solidFill>
              </a:endParaRPr>
            </a:p>
            <a:p>
              <a:pPr algn="ctr"/>
              <a:r>
                <a:rPr lang="ja-JP" altLang="en-US" sz="2400" b="1" dirty="0">
                  <a:solidFill>
                    <a:schemeClr val="tx1"/>
                  </a:solidFill>
                </a:rPr>
                <a:t>介護</a:t>
              </a:r>
              <a:endParaRPr kumimoji="1" lang="en-US" altLang="ja-JP" sz="2400" b="1" dirty="0">
                <a:solidFill>
                  <a:schemeClr val="tx1"/>
                </a:solidFill>
              </a:endParaRPr>
            </a:p>
          </p:txBody>
        </p:sp>
      </p:grpSp>
      <p:grpSp>
        <p:nvGrpSpPr>
          <p:cNvPr id="29" name="グループ化 28"/>
          <p:cNvGrpSpPr/>
          <p:nvPr/>
        </p:nvGrpSpPr>
        <p:grpSpPr>
          <a:xfrm>
            <a:off x="8260705" y="4644094"/>
            <a:ext cx="2411436" cy="2076223"/>
            <a:chOff x="698932" y="2613761"/>
            <a:chExt cx="2411436" cy="2076223"/>
          </a:xfrm>
        </p:grpSpPr>
        <p:sp>
          <p:nvSpPr>
            <p:cNvPr id="30" name="正方形/長方形 29"/>
            <p:cNvSpPr/>
            <p:nvPr/>
          </p:nvSpPr>
          <p:spPr>
            <a:xfrm>
              <a:off x="698932" y="3046308"/>
              <a:ext cx="2411436" cy="1643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子どもを産み育てやすいようにするために、保育所や認定こども園などを造ります。</a:t>
              </a:r>
              <a:endParaRPr kumimoji="1" lang="en-US" altLang="ja-JP" sz="1400" dirty="0">
                <a:solidFill>
                  <a:schemeClr val="tx1"/>
                </a:solidFill>
              </a:endParaRPr>
            </a:p>
            <a:p>
              <a:r>
                <a:rPr lang="ja-JP" altLang="en-US" sz="1400" dirty="0">
                  <a:solidFill>
                    <a:schemeClr val="tx1"/>
                  </a:solidFill>
                </a:rPr>
                <a:t>　かかったお金の一部には、税金が使われています。</a:t>
              </a:r>
              <a:endParaRPr kumimoji="1" lang="ja-JP" altLang="en-US" sz="1400" dirty="0">
                <a:solidFill>
                  <a:schemeClr val="tx1"/>
                </a:solidFill>
              </a:endParaRPr>
            </a:p>
          </p:txBody>
        </p:sp>
        <p:sp>
          <p:nvSpPr>
            <p:cNvPr id="31" name="角丸四角形 30"/>
            <p:cNvSpPr/>
            <p:nvPr/>
          </p:nvSpPr>
          <p:spPr>
            <a:xfrm>
              <a:off x="698932" y="2613761"/>
              <a:ext cx="1231380" cy="62104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　こ　</a:t>
              </a:r>
              <a:r>
                <a:rPr lang="ja-JP" altLang="en-US" sz="1200" dirty="0" err="1">
                  <a:solidFill>
                    <a:schemeClr val="tx1"/>
                  </a:solidFill>
                </a:rPr>
                <a:t>そだ</a:t>
              </a:r>
              <a:endParaRPr lang="en-US" altLang="ja-JP" sz="1200" dirty="0">
                <a:solidFill>
                  <a:schemeClr val="tx1"/>
                </a:solidFill>
              </a:endParaRPr>
            </a:p>
            <a:p>
              <a:r>
                <a:rPr lang="ja-JP" altLang="en-US" sz="2400" b="1" dirty="0">
                  <a:solidFill>
                    <a:schemeClr val="tx1"/>
                  </a:solidFill>
                </a:rPr>
                <a:t>子育て</a:t>
              </a:r>
              <a:endParaRPr kumimoji="1" lang="en-US" altLang="ja-JP" sz="2400" b="1" dirty="0">
                <a:solidFill>
                  <a:schemeClr val="tx1"/>
                </a:solidFill>
              </a:endParaRPr>
            </a:p>
          </p:txBody>
        </p:sp>
      </p:grpSp>
      <p:sp>
        <p:nvSpPr>
          <p:cNvPr id="32" name="角丸四角形 31"/>
          <p:cNvSpPr/>
          <p:nvPr/>
        </p:nvSpPr>
        <p:spPr>
          <a:xfrm>
            <a:off x="6950040" y="-5882"/>
            <a:ext cx="5241960"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－税金はどのようなところに使われているの？－</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2C18CA12-7EDF-4C77-A7A4-AA487CA6E962}"/>
              </a:ext>
            </a:extLst>
          </p:cNvPr>
          <p:cNvSpPr txBox="1"/>
          <p:nvPr/>
        </p:nvSpPr>
        <p:spPr>
          <a:xfrm>
            <a:off x="10109667" y="1062284"/>
            <a:ext cx="907956" cy="261610"/>
          </a:xfrm>
          <a:prstGeom prst="rect">
            <a:avLst/>
          </a:prstGeom>
          <a:noFill/>
        </p:spPr>
        <p:txBody>
          <a:bodyPr wrap="square" rtlCol="0">
            <a:spAutoFit/>
          </a:bodyPr>
          <a:lstStyle/>
          <a:p>
            <a:r>
              <a:rPr kumimoji="1" lang="ja-JP" altLang="en-US" sz="1100" dirty="0">
                <a:solidFill>
                  <a:schemeClr val="accent4">
                    <a:lumMod val="50000"/>
                  </a:schemeClr>
                </a:solidFill>
              </a:rPr>
              <a:t>いりょう</a:t>
            </a:r>
          </a:p>
        </p:txBody>
      </p:sp>
    </p:spTree>
    <p:extLst>
      <p:ext uri="{BB962C8B-B14F-4D97-AF65-F5344CB8AC3E}">
        <p14:creationId xmlns:p14="http://schemas.microsoft.com/office/powerpoint/2010/main" val="111199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4" name="円/楕円 13"/>
          <p:cNvSpPr/>
          <p:nvPr/>
        </p:nvSpPr>
        <p:spPr>
          <a:xfrm>
            <a:off x="313549" y="34588"/>
            <a:ext cx="11679936" cy="6632609"/>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角丸四角形吹き出し 3"/>
          <p:cNvSpPr/>
          <p:nvPr/>
        </p:nvSpPr>
        <p:spPr>
          <a:xfrm>
            <a:off x="723331" y="429663"/>
            <a:ext cx="7491482" cy="1556085"/>
          </a:xfrm>
          <a:prstGeom prst="wedgeRoundRectCallout">
            <a:avLst>
              <a:gd name="adj1" fmla="val 56848"/>
              <a:gd name="adj2" fmla="val 21064"/>
              <a:gd name="adj3" fmla="val 16667"/>
            </a:avLst>
          </a:prstGeom>
          <a:solidFill>
            <a:srgbClr val="FFCCFF"/>
          </a:solid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rgbClr val="FFC000">
                    <a:lumMod val="50000"/>
                  </a:srgbClr>
                </a:solidFill>
                <a:latin typeface="メイリオ" panose="020B0604030504040204" pitchFamily="50" charset="-128"/>
                <a:ea typeface="メイリオ" panose="020B0604030504040204" pitchFamily="50" charset="-128"/>
              </a:rPr>
              <a:t>　平成</a:t>
            </a:r>
            <a:r>
              <a:rPr lang="en-US" altLang="ja-JP" dirty="0">
                <a:solidFill>
                  <a:srgbClr val="FFC000">
                    <a:lumMod val="50000"/>
                  </a:srgbClr>
                </a:solidFill>
                <a:latin typeface="メイリオ" panose="020B0604030504040204" pitchFamily="50" charset="-128"/>
                <a:ea typeface="メイリオ" panose="020B0604030504040204" pitchFamily="50" charset="-128"/>
              </a:rPr>
              <a:t>23</a:t>
            </a:r>
            <a:r>
              <a:rPr lang="ja-JP" altLang="en-US" dirty="0">
                <a:solidFill>
                  <a:srgbClr val="FFC000">
                    <a:lumMod val="50000"/>
                  </a:srgbClr>
                </a:solidFill>
                <a:latin typeface="メイリオ" panose="020B0604030504040204" pitchFamily="50" charset="-128"/>
                <a:ea typeface="メイリオ" panose="020B0604030504040204" pitchFamily="50" charset="-128"/>
              </a:rPr>
              <a:t>年３月の宮城県沖を震源とした東日本大震災、平成</a:t>
            </a:r>
            <a:r>
              <a:rPr lang="en-US" altLang="ja-JP" dirty="0">
                <a:solidFill>
                  <a:srgbClr val="FFC000">
                    <a:lumMod val="50000"/>
                  </a:srgbClr>
                </a:solidFill>
                <a:latin typeface="メイリオ" panose="020B0604030504040204" pitchFamily="50" charset="-128"/>
                <a:ea typeface="メイリオ" panose="020B0604030504040204" pitchFamily="50" charset="-128"/>
              </a:rPr>
              <a:t>27</a:t>
            </a:r>
            <a:r>
              <a:rPr lang="ja-JP" altLang="en-US" dirty="0">
                <a:solidFill>
                  <a:srgbClr val="FFC000">
                    <a:lumMod val="50000"/>
                  </a:srgbClr>
                </a:solidFill>
                <a:latin typeface="メイリオ" panose="020B0604030504040204" pitchFamily="50" charset="-128"/>
                <a:ea typeface="メイリオ" panose="020B0604030504040204" pitchFamily="50" charset="-128"/>
              </a:rPr>
              <a:t>年９月の関東・東北豪雨、令和元年の東日本台風などの災害復旧や復興にも、税金は使われています。</a:t>
            </a:r>
            <a:endParaRPr lang="en-US" altLang="ja-JP" dirty="0">
              <a:solidFill>
                <a:srgbClr val="FFC000">
                  <a:lumMod val="50000"/>
                </a:srgbClr>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2"/>
          <a:stretch>
            <a:fillRect/>
          </a:stretch>
        </p:blipFill>
        <p:spPr>
          <a:xfrm>
            <a:off x="560922" y="2449130"/>
            <a:ext cx="4779796" cy="3388428"/>
          </a:xfrm>
          <a:prstGeom prst="rect">
            <a:avLst/>
          </a:prstGeom>
        </p:spPr>
      </p:pic>
      <p:sp>
        <p:nvSpPr>
          <p:cNvPr id="10" name="テキスト ボックス 9"/>
          <p:cNvSpPr txBox="1"/>
          <p:nvPr/>
        </p:nvSpPr>
        <p:spPr>
          <a:xfrm>
            <a:off x="6970521" y="5875984"/>
            <a:ext cx="4434227" cy="307777"/>
          </a:xfrm>
          <a:prstGeom prst="rect">
            <a:avLst/>
          </a:prstGeom>
          <a:noFill/>
        </p:spPr>
        <p:txBody>
          <a:bodyPr wrap="none" rtlCol="0">
            <a:spAutoFit/>
          </a:bodyPr>
          <a:lstStyle/>
          <a:p>
            <a:r>
              <a:rPr lang="ja-JP" altLang="en-US" sz="1400" b="1" dirty="0"/>
              <a:t>令和元年東日本台風による災害復旧事業（那須烏山市）</a:t>
            </a:r>
            <a:endParaRPr kumimoji="1" lang="ja-JP" altLang="en-US" sz="1100" b="1" dirty="0"/>
          </a:p>
        </p:txBody>
      </p:sp>
      <p:sp>
        <p:nvSpPr>
          <p:cNvPr id="11" name="テキスト ボックス 10"/>
          <p:cNvSpPr txBox="1"/>
          <p:nvPr/>
        </p:nvSpPr>
        <p:spPr>
          <a:xfrm>
            <a:off x="313549" y="5875984"/>
            <a:ext cx="5069016" cy="523220"/>
          </a:xfrm>
          <a:prstGeom prst="rect">
            <a:avLst/>
          </a:prstGeom>
          <a:noFill/>
        </p:spPr>
        <p:txBody>
          <a:bodyPr wrap="none" rtlCol="0">
            <a:spAutoFit/>
          </a:bodyPr>
          <a:lstStyle/>
          <a:p>
            <a:pPr algn="r"/>
            <a:r>
              <a:rPr lang="ja-JP" altLang="en-US" sz="1400" b="1" dirty="0"/>
              <a:t>平成</a:t>
            </a:r>
            <a:r>
              <a:rPr lang="en-US" altLang="ja-JP" sz="1400" b="1" dirty="0"/>
              <a:t>27</a:t>
            </a:r>
            <a:r>
              <a:rPr lang="ja-JP" altLang="en-US" sz="1400" b="1" dirty="0"/>
              <a:t>年９月関東・東北豪雨災害時の救助活動（茨城県常総市）</a:t>
            </a:r>
            <a:endParaRPr lang="en-US" altLang="ja-JP" sz="1400" b="1" dirty="0"/>
          </a:p>
          <a:p>
            <a:pPr algn="r"/>
            <a:r>
              <a:rPr kumimoji="1" lang="ja-JP" altLang="en-US" sz="1400" b="1" dirty="0"/>
              <a:t>（提供：陸上自衛隊北宇都宮駐屯地）</a:t>
            </a:r>
          </a:p>
        </p:txBody>
      </p:sp>
      <p:sp>
        <p:nvSpPr>
          <p:cNvPr id="8" name="テキスト ボックス 7"/>
          <p:cNvSpPr txBox="1"/>
          <p:nvPr/>
        </p:nvSpPr>
        <p:spPr>
          <a:xfrm>
            <a:off x="11740676" y="6488668"/>
            <a:ext cx="341760" cy="369332"/>
          </a:xfrm>
          <a:prstGeom prst="rect">
            <a:avLst/>
          </a:prstGeom>
          <a:noFill/>
        </p:spPr>
        <p:txBody>
          <a:bodyPr wrap="none" rtlCol="0">
            <a:spAutoFit/>
          </a:bodyPr>
          <a:lstStyle/>
          <a:p>
            <a:r>
              <a:rPr lang="ja-JP" altLang="en-US" dirty="0"/>
              <a:t>７</a:t>
            </a:r>
            <a:endParaRPr kumimoji="1" lang="ja-JP" altLang="en-US" dirty="0"/>
          </a:p>
        </p:txBody>
      </p:sp>
      <p:sp>
        <p:nvSpPr>
          <p:cNvPr id="12" name="角丸四角形 11"/>
          <p:cNvSpPr/>
          <p:nvPr/>
        </p:nvSpPr>
        <p:spPr>
          <a:xfrm>
            <a:off x="9015349" y="1328420"/>
            <a:ext cx="2453330" cy="854313"/>
          </a:xfrm>
          <a:prstGeom prst="roundRect">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latin typeface="BIZ UDPゴシック" panose="020B0400000000000000" pitchFamily="50" charset="-128"/>
                <a:ea typeface="BIZ UDPゴシック" panose="020B0400000000000000" pitchFamily="50" charset="-128"/>
              </a:rPr>
              <a:t>災害復旧</a:t>
            </a:r>
            <a:endParaRPr kumimoji="1" lang="ja-JP" altLang="en-US" sz="3600" b="1" dirty="0">
              <a:latin typeface="BIZ UDPゴシック" panose="020B0400000000000000" pitchFamily="50" charset="-128"/>
              <a:ea typeface="BIZ UDPゴシック" panose="020B0400000000000000" pitchFamily="50" charset="-128"/>
            </a:endParaRPr>
          </a:p>
        </p:txBody>
      </p:sp>
      <p:pic>
        <p:nvPicPr>
          <p:cNvPr id="13" name="図 12"/>
          <p:cNvPicPr>
            <a:picLocks noChangeAspect="1"/>
          </p:cNvPicPr>
          <p:nvPr/>
        </p:nvPicPr>
        <p:blipFill>
          <a:blip r:embed="rId3">
            <a:extLst>
              <a:ext uri="{BEBA8EAE-BF5A-486C-A8C5-ECC9F3942E4B}">
                <a14:imgProps xmlns:a14="http://schemas.microsoft.com/office/drawing/2010/main">
                  <a14:imgLayer r:embed="rId4">
                    <a14:imgEffect>
                      <a14:backgroundRemoval t="9524" b="94286" l="1389" r="97222">
                        <a14:foregroundMark x1="10185" y1="82857" x2="10185" y2="82857"/>
                        <a14:foregroundMark x1="8333" y1="75238" x2="9722" y2="77143"/>
                        <a14:foregroundMark x1="5093" y1="90476" x2="5093" y2="90476"/>
                        <a14:foregroundMark x1="1389" y1="96190" x2="1389" y2="96190"/>
                        <a14:foregroundMark x1="77315" y1="10476" x2="77315" y2="10476"/>
                        <a14:foregroundMark x1="93519" y1="63810" x2="93519" y2="63810"/>
                        <a14:foregroundMark x1="97222" y1="56190" x2="97222" y2="56190"/>
                        <a14:foregroundMark x1="64815" y1="61905" x2="64815" y2="61905"/>
                        <a14:foregroundMark x1="34722" y1="74286" x2="34722" y2="74286"/>
                      </a14:backgroundRemoval>
                    </a14:imgEffect>
                  </a14:imgLayer>
                </a14:imgProps>
              </a:ext>
            </a:extLst>
          </a:blip>
          <a:stretch>
            <a:fillRect/>
          </a:stretch>
        </p:blipFill>
        <p:spPr>
          <a:xfrm>
            <a:off x="9187635" y="302034"/>
            <a:ext cx="2111422" cy="1026386"/>
          </a:xfrm>
          <a:prstGeom prst="rect">
            <a:avLst/>
          </a:prstGeom>
        </p:spPr>
      </p:pic>
      <p:sp>
        <p:nvSpPr>
          <p:cNvPr id="16" name="角丸四角形 15"/>
          <p:cNvSpPr/>
          <p:nvPr/>
        </p:nvSpPr>
        <p:spPr>
          <a:xfrm>
            <a:off x="6950040" y="-5882"/>
            <a:ext cx="5241960"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－税金はどのようなところに使われているの？－</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87AA775E-4598-4ED4-8A44-3DB904BA7845}"/>
              </a:ext>
            </a:extLst>
          </p:cNvPr>
          <p:cNvSpPr txBox="1"/>
          <p:nvPr/>
        </p:nvSpPr>
        <p:spPr>
          <a:xfrm>
            <a:off x="3814999" y="487978"/>
            <a:ext cx="720638" cy="261610"/>
          </a:xfrm>
          <a:prstGeom prst="rect">
            <a:avLst/>
          </a:prstGeom>
          <a:noFill/>
        </p:spPr>
        <p:txBody>
          <a:bodyPr wrap="square" rtlCol="0">
            <a:spAutoFit/>
          </a:bodyPr>
          <a:lstStyle/>
          <a:p>
            <a:r>
              <a:rPr kumimoji="1" lang="ja-JP" altLang="en-US" sz="1100" dirty="0">
                <a:solidFill>
                  <a:schemeClr val="accent4">
                    <a:lumMod val="50000"/>
                  </a:schemeClr>
                </a:solidFill>
              </a:rPr>
              <a:t>しんげん</a:t>
            </a:r>
          </a:p>
        </p:txBody>
      </p:sp>
      <p:sp>
        <p:nvSpPr>
          <p:cNvPr id="17" name="テキスト ボックス 16">
            <a:extLst>
              <a:ext uri="{FF2B5EF4-FFF2-40B4-BE49-F238E27FC236}">
                <a16:creationId xmlns:a16="http://schemas.microsoft.com/office/drawing/2014/main" id="{B30C461A-7A16-409E-8A4E-03F123C01DFD}"/>
              </a:ext>
            </a:extLst>
          </p:cNvPr>
          <p:cNvSpPr txBox="1"/>
          <p:nvPr/>
        </p:nvSpPr>
        <p:spPr>
          <a:xfrm>
            <a:off x="2460585" y="919201"/>
            <a:ext cx="561000" cy="261610"/>
          </a:xfrm>
          <a:prstGeom prst="rect">
            <a:avLst/>
          </a:prstGeom>
          <a:noFill/>
        </p:spPr>
        <p:txBody>
          <a:bodyPr wrap="square" rtlCol="0">
            <a:spAutoFit/>
          </a:bodyPr>
          <a:lstStyle/>
          <a:p>
            <a:r>
              <a:rPr kumimoji="1" lang="ja-JP" altLang="en-US" sz="1100" dirty="0">
                <a:solidFill>
                  <a:schemeClr val="accent4">
                    <a:lumMod val="50000"/>
                  </a:schemeClr>
                </a:solidFill>
              </a:rPr>
              <a:t>ごうう</a:t>
            </a:r>
          </a:p>
        </p:txBody>
      </p:sp>
      <p:pic>
        <p:nvPicPr>
          <p:cNvPr id="6" name="図 5">
            <a:extLst>
              <a:ext uri="{FF2B5EF4-FFF2-40B4-BE49-F238E27FC236}">
                <a16:creationId xmlns:a16="http://schemas.microsoft.com/office/drawing/2014/main" id="{5368C5C8-0F98-4948-952F-ADA9E18B5076}"/>
              </a:ext>
            </a:extLst>
          </p:cNvPr>
          <p:cNvPicPr>
            <a:picLocks noChangeAspect="1"/>
          </p:cNvPicPr>
          <p:nvPr/>
        </p:nvPicPr>
        <p:blipFill>
          <a:blip r:embed="rId5"/>
          <a:stretch>
            <a:fillRect/>
          </a:stretch>
        </p:blipFill>
        <p:spPr>
          <a:xfrm>
            <a:off x="8374375" y="2529313"/>
            <a:ext cx="3030373" cy="1980375"/>
          </a:xfrm>
          <a:prstGeom prst="rect">
            <a:avLst/>
          </a:prstGeom>
        </p:spPr>
      </p:pic>
      <p:pic>
        <p:nvPicPr>
          <p:cNvPr id="7" name="図 6">
            <a:extLst>
              <a:ext uri="{FF2B5EF4-FFF2-40B4-BE49-F238E27FC236}">
                <a16:creationId xmlns:a16="http://schemas.microsoft.com/office/drawing/2014/main" id="{4006ED8E-A73B-4F2C-9A4F-8260AC13C5E2}"/>
              </a:ext>
            </a:extLst>
          </p:cNvPr>
          <p:cNvPicPr>
            <a:picLocks noChangeAspect="1"/>
          </p:cNvPicPr>
          <p:nvPr/>
        </p:nvPicPr>
        <p:blipFill rotWithShape="1">
          <a:blip r:embed="rId6"/>
          <a:srcRect t="10325" b="3218"/>
          <a:stretch/>
        </p:blipFill>
        <p:spPr>
          <a:xfrm>
            <a:off x="6096000" y="3848323"/>
            <a:ext cx="3030373" cy="1989235"/>
          </a:xfrm>
          <a:prstGeom prst="rect">
            <a:avLst/>
          </a:prstGeom>
        </p:spPr>
      </p:pic>
      <p:sp>
        <p:nvSpPr>
          <p:cNvPr id="9" name="矢印: 折線 8">
            <a:extLst>
              <a:ext uri="{FF2B5EF4-FFF2-40B4-BE49-F238E27FC236}">
                <a16:creationId xmlns:a16="http://schemas.microsoft.com/office/drawing/2014/main" id="{39C6D168-2415-4E3D-96E0-682211EFD0B0}"/>
              </a:ext>
            </a:extLst>
          </p:cNvPr>
          <p:cNvSpPr/>
          <p:nvPr/>
        </p:nvSpPr>
        <p:spPr>
          <a:xfrm rot="5400000" flipV="1">
            <a:off x="7762993" y="3206844"/>
            <a:ext cx="757605" cy="761743"/>
          </a:xfrm>
          <a:prstGeom prst="bentArrow">
            <a:avLst>
              <a:gd name="adj1" fmla="val 22498"/>
              <a:gd name="adj2" fmla="val 31212"/>
              <a:gd name="adj3" fmla="val 32100"/>
              <a:gd name="adj4" fmla="val 2971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四角形: 角を丸くする 1">
            <a:extLst>
              <a:ext uri="{FF2B5EF4-FFF2-40B4-BE49-F238E27FC236}">
                <a16:creationId xmlns:a16="http://schemas.microsoft.com/office/drawing/2014/main" id="{EFF4AD20-2C59-4383-8847-7057363666DC}"/>
              </a:ext>
            </a:extLst>
          </p:cNvPr>
          <p:cNvSpPr/>
          <p:nvPr/>
        </p:nvSpPr>
        <p:spPr>
          <a:xfrm>
            <a:off x="8522667" y="2635624"/>
            <a:ext cx="984404" cy="3453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ysClr val="windowText" lastClr="000000"/>
                </a:solidFill>
                <a:latin typeface="メイリオ" panose="020B0604030504040204" pitchFamily="50" charset="-128"/>
                <a:ea typeface="メイリオ" panose="020B0604030504040204" pitchFamily="50" charset="-128"/>
              </a:rPr>
              <a:t>災害時</a:t>
            </a:r>
          </a:p>
        </p:txBody>
      </p:sp>
      <p:sp>
        <p:nvSpPr>
          <p:cNvPr id="18" name="四角形: 角を丸くする 17">
            <a:extLst>
              <a:ext uri="{FF2B5EF4-FFF2-40B4-BE49-F238E27FC236}">
                <a16:creationId xmlns:a16="http://schemas.microsoft.com/office/drawing/2014/main" id="{4240D575-C692-44D3-B5EF-8698C4950849}"/>
              </a:ext>
            </a:extLst>
          </p:cNvPr>
          <p:cNvSpPr/>
          <p:nvPr/>
        </p:nvSpPr>
        <p:spPr>
          <a:xfrm>
            <a:off x="6151740" y="3912730"/>
            <a:ext cx="984404" cy="3453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ysClr val="windowText" lastClr="000000"/>
                </a:solidFill>
                <a:latin typeface="メイリオ" panose="020B0604030504040204" pitchFamily="50" charset="-128"/>
                <a:ea typeface="メイリオ" panose="020B0604030504040204" pitchFamily="50" charset="-128"/>
              </a:rPr>
              <a:t>復旧後</a:t>
            </a:r>
          </a:p>
        </p:txBody>
      </p:sp>
    </p:spTree>
    <p:extLst>
      <p:ext uri="{BB962C8B-B14F-4D97-AF65-F5344CB8AC3E}">
        <p14:creationId xmlns:p14="http://schemas.microsoft.com/office/powerpoint/2010/main" val="197798863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AFC5547F55CA2746B7C264C5F7800C4F" ma:contentTypeVersion="15" ma:contentTypeDescription="新しいドキュメントを作成します。" ma:contentTypeScope="" ma:versionID="4064bc279d6e1e97cc8106676a7a375c">
  <xsd:schema xmlns:xsd="http://www.w3.org/2001/XMLSchema" xmlns:xs="http://www.w3.org/2001/XMLSchema" xmlns:p="http://schemas.microsoft.com/office/2006/metadata/properties" xmlns:ns2="a456da31-8cf0-4e48-ba72-77d76edf3643" xmlns:ns3="7d6b25b9-ae0f-4385-a3df-20997d5ac333" targetNamespace="http://schemas.microsoft.com/office/2006/metadata/properties" ma:root="true" ma:fieldsID="1ba088c91aa512233eb66ce268025984" ns2:_="" ns3:_="">
    <xsd:import namespace="a456da31-8cf0-4e48-ba72-77d76edf3643"/>
    <xsd:import namespace="7d6b25b9-ae0f-4385-a3df-20997d5ac333"/>
    <xsd:element name="properties">
      <xsd:complexType>
        <xsd:sequence>
          <xsd:element name="documentManagement">
            <xsd:complexType>
              <xsd:all>
                <xsd:element ref="ns2:SharedWithUsers" minOccurs="0"/>
                <xsd:element ref="ns2:SharedWithDetails" minOccurs="0"/>
                <xsd:element ref="ns3:Lang_comu"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56da31-8cf0-4e48-ba72-77d76edf3643"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6b25b9-ae0f-4385-a3df-20997d5ac333" elementFormDefault="qualified">
    <xsd:import namespace="http://schemas.microsoft.com/office/2006/documentManagement/types"/>
    <xsd:import namespace="http://schemas.microsoft.com/office/infopath/2007/PartnerControls"/>
    <xsd:element name="Lang_comu" ma:index="10" nillable="true" ma:displayName="Lang_comu" ma:default="ja" ma:hidden="true" ma:internalName="Lang_comu"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ang_comu xmlns="7d6b25b9-ae0f-4385-a3df-20997d5ac333">ja</Lang_comu>
  </documentManagement>
</p:properties>
</file>

<file path=customXml/itemProps1.xml><?xml version="1.0" encoding="utf-8"?>
<ds:datastoreItem xmlns:ds="http://schemas.openxmlformats.org/officeDocument/2006/customXml" ds:itemID="{26AD28E3-F689-425C-9174-4333772F90D7}">
  <ds:schemaRefs>
    <ds:schemaRef ds:uri="http://schemas.microsoft.com/sharepoint/v3/contenttype/forms"/>
  </ds:schemaRefs>
</ds:datastoreItem>
</file>

<file path=customXml/itemProps2.xml><?xml version="1.0" encoding="utf-8"?>
<ds:datastoreItem xmlns:ds="http://schemas.openxmlformats.org/officeDocument/2006/customXml" ds:itemID="{37D17C02-706F-4D65-BBA8-E013F4EC96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56da31-8cf0-4e48-ba72-77d76edf3643"/>
    <ds:schemaRef ds:uri="7d6b25b9-ae0f-4385-a3df-20997d5ac3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6D69A8-2E0F-425C-ACEE-46A50CBEDDD3}">
  <ds:schemaRefs>
    <ds:schemaRef ds:uri="http://purl.org/dc/elements/1.1/"/>
    <ds:schemaRef ds:uri="http://purl.org/dc/terms/"/>
    <ds:schemaRef ds:uri="http://schemas.microsoft.com/office/infopath/2007/PartnerControls"/>
    <ds:schemaRef ds:uri="7d6b25b9-ae0f-4385-a3df-20997d5ac333"/>
    <ds:schemaRef ds:uri="http://schemas.microsoft.com/office/2006/documentManagement/types"/>
    <ds:schemaRef ds:uri="http://schemas.openxmlformats.org/package/2006/metadata/core-properties"/>
    <ds:schemaRef ds:uri="http://schemas.microsoft.com/office/2006/metadata/properties"/>
    <ds:schemaRef ds:uri="a456da31-8cf0-4e48-ba72-77d76edf364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2111</TotalTime>
  <Words>2726</Words>
  <Application>Microsoft Office PowerPoint</Application>
  <PresentationFormat>ワイド画面</PresentationFormat>
  <Paragraphs>364</Paragraphs>
  <Slides>20</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14</vt:i4>
      </vt:variant>
      <vt:variant>
        <vt:lpstr>スライド タイトル</vt:lpstr>
      </vt:variant>
      <vt:variant>
        <vt:i4>20</vt:i4>
      </vt:variant>
    </vt:vector>
  </HeadingPairs>
  <TitlesOfParts>
    <vt:vector size="44" baseType="lpstr">
      <vt:lpstr>BIZ UDPゴシック</vt:lpstr>
      <vt:lpstr>HGPｺﾞｼｯｸE</vt:lpstr>
      <vt:lpstr>HGSｺﾞｼｯｸE</vt:lpstr>
      <vt:lpstr>HGS創英角ﾎﾟｯﾌﾟ体</vt:lpstr>
      <vt:lpstr>HG丸ｺﾞｼｯｸM-PRO</vt:lpstr>
      <vt:lpstr>ＭＳ Ｐゴシック</vt:lpstr>
      <vt:lpstr>メイリオ</vt:lpstr>
      <vt:lpstr>Arial</vt:lpstr>
      <vt:lpstr>Calibri</vt:lpstr>
      <vt:lpstr>Calibri Light</vt:lpstr>
      <vt:lpstr>Office テーマ</vt:lpstr>
      <vt:lpstr>1_Office テーマ</vt:lpstr>
      <vt:lpstr>2_Office テーマ</vt:lpstr>
      <vt:lpstr>3_Office テーマ</vt:lpstr>
      <vt:lpstr>4_Office テーマ</vt:lpstr>
      <vt:lpstr>5_Office テーマ</vt:lpstr>
      <vt:lpstr>6_Office テーマ</vt:lpstr>
      <vt:lpstr>7_Office テーマ</vt:lpstr>
      <vt:lpstr>8_Office テーマ</vt:lpstr>
      <vt:lpstr>9_Office テーマ</vt:lpstr>
      <vt:lpstr>10_Office テーマ</vt:lpstr>
      <vt:lpstr>11_Office テーマ</vt:lpstr>
      <vt:lpstr>12_Office テーマ</vt:lpstr>
      <vt:lpstr>13_Office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広報係波多</dc:creator>
  <cp:lastModifiedBy>広報官　堀口（内線217）</cp:lastModifiedBy>
  <cp:revision>170</cp:revision>
  <cp:lastPrinted>2025-03-18T06:57:08Z</cp:lastPrinted>
  <dcterms:created xsi:type="dcterms:W3CDTF">2021-09-16T05:58:54Z</dcterms:created>
  <dcterms:modified xsi:type="dcterms:W3CDTF">2025-03-18T07:00:49Z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0x010100AFC5547F55CA2746B7C264C5F7800C4F</vt:lpwstr>
  </property>
</Properties>
</file>