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60" r:id="rId5"/>
    <p:sldMasterId id="2147483672" r:id="rId6"/>
    <p:sldMasterId id="2147483684" r:id="rId7"/>
    <p:sldMasterId id="2147483708" r:id="rId8"/>
    <p:sldMasterId id="2147483720" r:id="rId9"/>
    <p:sldMasterId id="2147483732" r:id="rId10"/>
  </p:sldMasterIdLst>
  <p:notesMasterIdLst>
    <p:notesMasterId r:id="rId33"/>
  </p:notesMasterIdLst>
  <p:sldIdLst>
    <p:sldId id="275" r:id="rId11"/>
    <p:sldId id="277" r:id="rId12"/>
    <p:sldId id="293" r:id="rId13"/>
    <p:sldId id="258" r:id="rId14"/>
    <p:sldId id="268" r:id="rId15"/>
    <p:sldId id="278" r:id="rId16"/>
    <p:sldId id="297" r:id="rId17"/>
    <p:sldId id="281" r:id="rId18"/>
    <p:sldId id="282" r:id="rId19"/>
    <p:sldId id="283" r:id="rId20"/>
    <p:sldId id="284" r:id="rId21"/>
    <p:sldId id="285" r:id="rId22"/>
    <p:sldId id="286" r:id="rId23"/>
    <p:sldId id="288" r:id="rId24"/>
    <p:sldId id="289" r:id="rId25"/>
    <p:sldId id="265" r:id="rId26"/>
    <p:sldId id="273" r:id="rId27"/>
    <p:sldId id="290" r:id="rId28"/>
    <p:sldId id="291" r:id="rId29"/>
    <p:sldId id="294" r:id="rId30"/>
    <p:sldId id="295" r:id="rId31"/>
    <p:sldId id="267" r:id="rId3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7F6000"/>
    <a:srgbClr val="CC99FF"/>
    <a:srgbClr val="CCCCFF"/>
    <a:srgbClr val="FF99FF"/>
    <a:srgbClr val="800080"/>
    <a:srgbClr val="008000"/>
    <a:srgbClr val="FF9999"/>
    <a:srgbClr val="FFCC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2"/>
      </p:cViewPr>
      <p:guideLst/>
    </p:cSldViewPr>
  </p:slideViewPr>
  <p:notesTextViewPr>
    <p:cViewPr>
      <p:scale>
        <a:sx n="1" d="1"/>
        <a:sy n="1" d="1"/>
      </p:scale>
      <p:origin x="0" y="0"/>
    </p:cViewPr>
  </p:notesTextViewPr>
  <p:sorterViewPr>
    <p:cViewPr>
      <p:scale>
        <a:sx n="100" d="100"/>
        <a:sy n="100" d="100"/>
      </p:scale>
      <p:origin x="0" y="-51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6" rIns="91433" bIns="45716" rtlCol="0"/>
          <a:lstStyle>
            <a:lvl1pPr algn="r">
              <a:defRPr sz="1200"/>
            </a:lvl1pPr>
          </a:lstStyle>
          <a:p>
            <a:fld id="{46585157-83C3-4B4E-BBE3-F82A7DA73364}"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DF59AF58-7BA9-4009-91FD-B3B96C7BAE5B}" type="slidenum">
              <a:rPr kumimoji="1" lang="ja-JP" altLang="en-US" smtClean="0"/>
              <a:t>‹#›</a:t>
            </a:fld>
            <a:endParaRPr kumimoji="1" lang="ja-JP" altLang="en-US"/>
          </a:p>
        </p:txBody>
      </p:sp>
    </p:spTree>
    <p:extLst>
      <p:ext uri="{BB962C8B-B14F-4D97-AF65-F5344CB8AC3E}">
        <p14:creationId xmlns:p14="http://schemas.microsoft.com/office/powerpoint/2010/main" val="30891622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8B9BEB-1A4A-4FAC-AD62-1C513B3420B9}"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405316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59AF58-7BA9-4009-91FD-B3B96C7BAE5B}" type="slidenum">
              <a:rPr kumimoji="1" lang="ja-JP" altLang="en-US" smtClean="0"/>
              <a:t>3</a:t>
            </a:fld>
            <a:endParaRPr kumimoji="1" lang="ja-JP" altLang="en-US"/>
          </a:p>
        </p:txBody>
      </p:sp>
    </p:spTree>
    <p:extLst>
      <p:ext uri="{BB962C8B-B14F-4D97-AF65-F5344CB8AC3E}">
        <p14:creationId xmlns:p14="http://schemas.microsoft.com/office/powerpoint/2010/main" val="40786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FB6BDB-7DB0-4804-85C0-0D93ED5F4471}" type="datetime1">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412945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1E4C-B2F7-47D8-B39A-650136533732}" type="datetime1">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336632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C43CB54-A754-4D8F-BA58-EB23E52E89D4}" type="datetime1">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2891346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87818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5739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10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827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4530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3797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6106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837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4CFF57-1801-4CA5-A5CB-2DFD8B4C8E6B}" type="datetime1">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1798638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6017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9808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2337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B4563A3-528C-4AE3-B13E-30A46BADD21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0707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D97A84-C6C9-44BE-9242-8157C7934914}"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5527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4DE3798-FA23-420B-895B-9CD59C6095C3}"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5327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C023350-9F41-4B7F-9410-7FF3455AD1FC}"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2799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897CE2-E1D3-4C94-A433-DFA255A5F32C}"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0931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9FE1F46-3847-45AA-A7F4-E5763F361FA3}"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7852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BB71AC-DD77-4EE4-8B8C-456C55997E44}"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7810500" y="6356349"/>
            <a:ext cx="4114800" cy="365125"/>
          </a:xfrm>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4216400" y="6356349"/>
            <a:ext cx="2743200" cy="365125"/>
          </a:xfrm>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280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031AAB0-B6B1-4F07-A002-71726E405D34}" type="datetime1">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1168037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6228946-1D1F-4EA9-B0B8-45AA1276D3E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4774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522BDF2-538E-462D-9A29-2274D60A33C9}"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3490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EAAC43-76F7-47ED-BE60-7D81FB0A8253}"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1488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9AB158-289C-41C3-8AA6-E60585D1323E}"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4438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B4563A3-528C-4AE3-B13E-30A46BADD21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1975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D97A84-C6C9-44BE-9242-8157C7934914}"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7258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4DE3798-FA23-420B-895B-9CD59C6095C3}"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7832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C023350-9F41-4B7F-9410-7FF3455AD1FC}"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5674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897CE2-E1D3-4C94-A433-DFA255A5F32C}"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4670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9FE1F46-3847-45AA-A7F4-E5763F361FA3}"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302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CDF6210-9800-4BAF-A222-0B65E3F91F0E}" type="datetime1">
              <a:rPr kumimoji="1" lang="ja-JP" altLang="en-US" smtClean="0"/>
              <a:t>2025/3/28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4194944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BB71AC-DD77-4EE4-8B8C-456C55997E44}"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7810500" y="6356349"/>
            <a:ext cx="4114800" cy="365125"/>
          </a:xfrm>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4216400" y="6356349"/>
            <a:ext cx="2743200" cy="365125"/>
          </a:xfrm>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9186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6228946-1D1F-4EA9-B0B8-45AA1276D3E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2168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522BDF2-538E-462D-9A29-2274D60A33C9}"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4765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EAAC43-76F7-47ED-BE60-7D81FB0A8253}"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4436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9AB158-289C-41C3-8AA6-E60585D1323E}"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2104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07478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57509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4097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7121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092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390A74C-3A89-48E0-8A98-7AC8CBDED2D5}" type="datetime1">
              <a:rPr kumimoji="1" lang="ja-JP" altLang="en-US" smtClean="0"/>
              <a:t>2025/3/28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19484172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59027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5818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13523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007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0415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1850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70333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0095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24920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0634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2FE617C-A4E8-4236-AD80-FEC44BFC27F9}" type="datetime1">
              <a:rPr kumimoji="1" lang="ja-JP" altLang="en-US" smtClean="0"/>
              <a:t>2025/3/28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3275977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23459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5237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15761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0377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99036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91608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6094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8389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40733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019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834AFC5-DF35-4A24-BE92-F06FB63B80C7}" type="datetime1">
              <a:rPr kumimoji="1" lang="ja-JP" altLang="en-US" smtClean="0"/>
              <a:t>2025/3/28</a:t>
            </a:fld>
            <a:endParaRPr kumimoji="1" lang="ja-JP" altLang="en-US"/>
          </a:p>
        </p:txBody>
      </p:sp>
      <p:sp>
        <p:nvSpPr>
          <p:cNvPr id="3" name="フッター プレースホルダー 2"/>
          <p:cNvSpPr>
            <a:spLocks noGrp="1"/>
          </p:cNvSpPr>
          <p:nvPr>
            <p:ph type="ftr" sz="quarter" idx="11"/>
          </p:nvPr>
        </p:nvSpPr>
        <p:spPr>
          <a:xfrm>
            <a:off x="7467600" y="6356350"/>
            <a:ext cx="4114800" cy="365125"/>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4038600" y="6356350"/>
            <a:ext cx="2743200" cy="365125"/>
          </a:xfrm>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32992937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5104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22332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42094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31967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3561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20719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84142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5930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4DA145A-E196-4AA5-B150-19B68DDE5AEF}" type="datetime1">
              <a:rPr kumimoji="1" lang="ja-JP" altLang="en-US" smtClean="0"/>
              <a:t>2025/3/28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76777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954638-82D1-4C9C-8212-351FE1698405}" type="datetime1">
              <a:rPr kumimoji="1" lang="ja-JP" altLang="en-US" smtClean="0"/>
              <a:t>2025/3/28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83405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D4B38-2E6D-4C62-A348-5BA12ABAA6D8}" type="datetime1">
              <a:rPr kumimoji="1" lang="ja-JP" altLang="en-US" smtClean="0"/>
              <a:t>2025/3/28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601930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4563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B8A2A-E4AB-480D-AFC9-158F7DFCDF8D}"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4658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B8A2A-E4AB-480D-AFC9-158F7DFCDF8D}"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039395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91762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34213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2025/3/28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58777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56.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8.xml"/><Relationship Id="rId6" Type="http://schemas.openxmlformats.org/officeDocument/2006/relationships/image" Target="../media/image54.png"/><Relationship Id="rId5" Type="http://schemas.microsoft.com/office/2007/relationships/hdphoto" Target="../media/hdphoto5.wdp"/><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18.xml"/><Relationship Id="rId4" Type="http://schemas.openxmlformats.org/officeDocument/2006/relationships/image" Target="../media/image65.emf"/></Relationships>
</file>

<file path=ppt/slides/_rels/slide1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54.png"/><Relationship Id="rId1" Type="http://schemas.openxmlformats.org/officeDocument/2006/relationships/slideLayout" Target="../slideLayouts/slideLayout18.xml"/><Relationship Id="rId4" Type="http://schemas.openxmlformats.org/officeDocument/2006/relationships/image" Target="../media/image67.emf"/></Relationships>
</file>

<file path=ppt/slides/_rels/slide16.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75.png"/><Relationship Id="rId18" Type="http://schemas.microsoft.com/office/2007/relationships/hdphoto" Target="../media/hdphoto12.wdp"/><Relationship Id="rId3" Type="http://schemas.openxmlformats.org/officeDocument/2006/relationships/image" Target="../media/image69.png"/><Relationship Id="rId21" Type="http://schemas.openxmlformats.org/officeDocument/2006/relationships/image" Target="../media/image79.png"/><Relationship Id="rId7" Type="http://schemas.openxmlformats.org/officeDocument/2006/relationships/image" Target="../media/image72.png"/><Relationship Id="rId12" Type="http://schemas.microsoft.com/office/2007/relationships/hdphoto" Target="../media/hdphoto9.wdp"/><Relationship Id="rId17" Type="http://schemas.openxmlformats.org/officeDocument/2006/relationships/image" Target="../media/image77.png"/><Relationship Id="rId2" Type="http://schemas.openxmlformats.org/officeDocument/2006/relationships/image" Target="../media/image68.png"/><Relationship Id="rId16" Type="http://schemas.microsoft.com/office/2007/relationships/hdphoto" Target="../media/hdphoto11.wdp"/><Relationship Id="rId20" Type="http://schemas.microsoft.com/office/2007/relationships/hdphoto" Target="../media/hdphoto13.wdp"/><Relationship Id="rId1" Type="http://schemas.openxmlformats.org/officeDocument/2006/relationships/slideLayout" Target="../slideLayouts/slideLayout7.xml"/><Relationship Id="rId6" Type="http://schemas.microsoft.com/office/2007/relationships/hdphoto" Target="../media/hdphoto6.wdp"/><Relationship Id="rId11" Type="http://schemas.openxmlformats.org/officeDocument/2006/relationships/image" Target="../media/image74.png"/><Relationship Id="rId24" Type="http://schemas.microsoft.com/office/2007/relationships/hdphoto" Target="../media/hdphoto15.wdp"/><Relationship Id="rId5" Type="http://schemas.openxmlformats.org/officeDocument/2006/relationships/image" Target="../media/image71.png"/><Relationship Id="rId15" Type="http://schemas.openxmlformats.org/officeDocument/2006/relationships/image" Target="../media/image76.png"/><Relationship Id="rId23" Type="http://schemas.openxmlformats.org/officeDocument/2006/relationships/image" Target="../media/image80.png"/><Relationship Id="rId10" Type="http://schemas.microsoft.com/office/2007/relationships/hdphoto" Target="../media/hdphoto8.wdp"/><Relationship Id="rId19" Type="http://schemas.openxmlformats.org/officeDocument/2006/relationships/image" Target="../media/image78.png"/><Relationship Id="rId4" Type="http://schemas.openxmlformats.org/officeDocument/2006/relationships/image" Target="../media/image70.png"/><Relationship Id="rId9" Type="http://schemas.openxmlformats.org/officeDocument/2006/relationships/image" Target="../media/image73.png"/><Relationship Id="rId14" Type="http://schemas.microsoft.com/office/2007/relationships/hdphoto" Target="../media/hdphoto10.wdp"/><Relationship Id="rId22" Type="http://schemas.microsoft.com/office/2007/relationships/hdphoto" Target="../media/hdphoto14.wdp"/></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4.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7.png"/><Relationship Id="rId4" Type="http://schemas.openxmlformats.org/officeDocument/2006/relationships/image" Target="../media/image9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hyperlink" Target="http://www.mof.go.jp/kids/2018/" TargetMode="External"/><Relationship Id="rId7" Type="http://schemas.openxmlformats.org/officeDocument/2006/relationships/image" Target="../media/image96.png"/><Relationship Id="rId2" Type="http://schemas.openxmlformats.org/officeDocument/2006/relationships/hyperlink" Target="https://www.nta.go.jp/taxes/kids/index.htm" TargetMode="External"/><Relationship Id="rId1" Type="http://schemas.openxmlformats.org/officeDocument/2006/relationships/slideLayout" Target="../slideLayouts/slideLayout62.xml"/><Relationship Id="rId6" Type="http://schemas.openxmlformats.org/officeDocument/2006/relationships/image" Target="../media/image95.png"/><Relationship Id="rId5" Type="http://schemas.openxmlformats.org/officeDocument/2006/relationships/hyperlink" Target="https://www.pref.saitama.lg.jp/a0314/sityouson-info.html" TargetMode="External"/><Relationship Id="rId4" Type="http://schemas.openxmlformats.org/officeDocument/2006/relationships/hyperlink" Target="http://www.pref.saitama.lg.jp/a0209/z-kurashiindex/z-aramashi.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emf"/><Relationship Id="rId1" Type="http://schemas.openxmlformats.org/officeDocument/2006/relationships/slideLayout" Target="../slideLayouts/slideLayout73.xml"/><Relationship Id="rId4" Type="http://schemas.openxmlformats.org/officeDocument/2006/relationships/image" Target="../media/image100.png"/></Relationships>
</file>

<file path=ppt/slides/_rels/slide2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9.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CCFF66"/>
          </a:fgClr>
          <a:bgClr>
            <a:schemeClr val="bg1"/>
          </a:bgClr>
        </a:pattFill>
        <a:effectLst/>
      </p:bgPr>
    </p:bg>
    <p:spTree>
      <p:nvGrpSpPr>
        <p:cNvPr id="1" name=""/>
        <p:cNvGrpSpPr/>
        <p:nvPr/>
      </p:nvGrpSpPr>
      <p:grpSpPr>
        <a:xfrm>
          <a:off x="0" y="0"/>
          <a:ext cx="0" cy="0"/>
          <a:chOff x="0" y="0"/>
          <a:chExt cx="0" cy="0"/>
        </a:xfrm>
      </p:grpSpPr>
      <p:sp>
        <p:nvSpPr>
          <p:cNvPr id="3" name="テキスト ボックス 2"/>
          <p:cNvSpPr txBox="1"/>
          <p:nvPr/>
        </p:nvSpPr>
        <p:spPr>
          <a:xfrm>
            <a:off x="4421760" y="277408"/>
            <a:ext cx="4704735" cy="400110"/>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令和７年度</a:t>
            </a:r>
            <a:r>
              <a:rPr lang="ja-JP" altLang="en-US" sz="2000" dirty="0">
                <a:latin typeface="メイリオ" panose="020B0604030504040204" pitchFamily="50" charset="-128"/>
                <a:ea typeface="メイリオ" panose="020B0604030504040204" pitchFamily="50" charset="-128"/>
              </a:rPr>
              <a:t>版（小学生用）</a:t>
            </a:r>
            <a:endParaRPr kumimoji="1" lang="ja-JP" altLang="en-US" sz="2000" dirty="0">
              <a:latin typeface="メイリオ" panose="020B0604030504040204" pitchFamily="50" charset="-128"/>
              <a:ea typeface="メイリオ" panose="020B0604030504040204" pitchFamily="50" charset="-128"/>
            </a:endParaRPr>
          </a:p>
        </p:txBody>
      </p:sp>
      <p:sp>
        <p:nvSpPr>
          <p:cNvPr id="4" name="角丸四角形 3"/>
          <p:cNvSpPr/>
          <p:nvPr/>
        </p:nvSpPr>
        <p:spPr>
          <a:xfrm>
            <a:off x="2840461" y="691139"/>
            <a:ext cx="6341807" cy="1263308"/>
          </a:xfrm>
          <a:prstGeom prst="roundRect">
            <a:avLst/>
          </a:prstGeom>
          <a:solidFill>
            <a:srgbClr val="33CC3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n>
                  <a:solidFill>
                    <a:srgbClr val="33CC33"/>
                  </a:solidFill>
                </a:ln>
                <a:latin typeface="メイリオ" panose="020B0604030504040204" pitchFamily="50" charset="-128"/>
                <a:ea typeface="メイリオ" panose="020B0604030504040204" pitchFamily="50" charset="-128"/>
              </a:rPr>
              <a:t>租税教育用副教材</a:t>
            </a:r>
            <a:endParaRPr kumimoji="1" lang="en-US" altLang="ja-JP" sz="2400" b="1" dirty="0">
              <a:ln>
                <a:solidFill>
                  <a:srgbClr val="33CC33"/>
                </a:solidFill>
              </a:ln>
              <a:latin typeface="メイリオ" panose="020B0604030504040204" pitchFamily="50" charset="-128"/>
              <a:ea typeface="メイリオ" panose="020B0604030504040204" pitchFamily="50" charset="-128"/>
            </a:endParaRPr>
          </a:p>
          <a:p>
            <a:pPr algn="ctr"/>
            <a:r>
              <a:rPr lang="ja-JP" altLang="en-US" sz="4000" b="1" dirty="0">
                <a:ln>
                  <a:solidFill>
                    <a:srgbClr val="00B050"/>
                  </a:solidFill>
                </a:ln>
                <a:latin typeface="メイリオ" panose="020B0604030504040204" pitchFamily="50" charset="-128"/>
                <a:ea typeface="メイリオ" panose="020B0604030504040204" pitchFamily="50" charset="-128"/>
              </a:rPr>
              <a:t>わたしたちのくらしと税</a:t>
            </a:r>
            <a:endParaRPr kumimoji="1" lang="ja-JP" altLang="en-US" sz="4000" b="1" dirty="0">
              <a:ln>
                <a:solidFill>
                  <a:srgbClr val="00B050"/>
                </a:solidFill>
              </a:ln>
              <a:latin typeface="メイリオ" panose="020B0604030504040204" pitchFamily="50" charset="-128"/>
              <a:ea typeface="メイリオ" panose="020B0604030504040204" pitchFamily="50" charset="-128"/>
            </a:endParaRPr>
          </a:p>
        </p:txBody>
      </p:sp>
      <p:sp>
        <p:nvSpPr>
          <p:cNvPr id="5" name="角丸四角形 4"/>
          <p:cNvSpPr/>
          <p:nvPr/>
        </p:nvSpPr>
        <p:spPr>
          <a:xfrm>
            <a:off x="3034640" y="6219048"/>
            <a:ext cx="6091855" cy="577992"/>
          </a:xfrm>
          <a:prstGeom prst="roundRect">
            <a:avLst/>
          </a:prstGeom>
          <a:solidFill>
            <a:srgbClr val="33CC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埼玉</a:t>
            </a:r>
            <a:r>
              <a:rPr kumimoji="1" lang="ja-JP" altLang="en-US" sz="2400" dirty="0">
                <a:latin typeface="メイリオ" panose="020B0604030504040204" pitchFamily="50" charset="-128"/>
                <a:ea typeface="メイリオ" panose="020B0604030504040204" pitchFamily="50" charset="-128"/>
              </a:rPr>
              <a:t>県租税教育推進協議会</a:t>
            </a:r>
          </a:p>
        </p:txBody>
      </p:sp>
      <p:sp>
        <p:nvSpPr>
          <p:cNvPr id="6" name="円/楕円 5"/>
          <p:cNvSpPr/>
          <p:nvPr/>
        </p:nvSpPr>
        <p:spPr>
          <a:xfrm>
            <a:off x="800098" y="2084769"/>
            <a:ext cx="10913806" cy="3819833"/>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27702" y="2004844"/>
            <a:ext cx="10913806" cy="3819833"/>
          </a:xfrm>
          <a:prstGeom prst="ellipse">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27702" y="2182549"/>
            <a:ext cx="10913806" cy="3819833"/>
          </a:xfrm>
          <a:prstGeom prst="ellipse">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2"/>
          <a:stretch>
            <a:fillRect/>
          </a:stretch>
        </p:blipFill>
        <p:spPr>
          <a:xfrm>
            <a:off x="1319506" y="2132152"/>
            <a:ext cx="3041910" cy="1978156"/>
          </a:xfrm>
          <a:prstGeom prst="rect">
            <a:avLst/>
          </a:prstGeom>
        </p:spPr>
      </p:pic>
      <p:pic>
        <p:nvPicPr>
          <p:cNvPr id="11" name="図 10"/>
          <p:cNvPicPr>
            <a:picLocks noChangeAspect="1"/>
          </p:cNvPicPr>
          <p:nvPr/>
        </p:nvPicPr>
        <p:blipFill>
          <a:blip r:embed="rId3"/>
          <a:stretch>
            <a:fillRect/>
          </a:stretch>
        </p:blipFill>
        <p:spPr>
          <a:xfrm>
            <a:off x="4981754" y="3947251"/>
            <a:ext cx="3029718" cy="2020828"/>
          </a:xfrm>
          <a:prstGeom prst="rect">
            <a:avLst/>
          </a:prstGeom>
        </p:spPr>
      </p:pic>
      <p:sp>
        <p:nvSpPr>
          <p:cNvPr id="12" name="円/楕円 11"/>
          <p:cNvSpPr/>
          <p:nvPr/>
        </p:nvSpPr>
        <p:spPr>
          <a:xfrm>
            <a:off x="683750" y="4455854"/>
            <a:ext cx="2199873" cy="2096882"/>
          </a:xfrm>
          <a:prstGeom prst="ellipse">
            <a:avLst/>
          </a:prstGeom>
          <a:solidFill>
            <a:srgbClr val="66CC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00"/>
              </a:lnSpc>
            </a:pPr>
            <a:r>
              <a:rPr lang="ja-JP" altLang="en-US" sz="2400" b="1" dirty="0">
                <a:latin typeface="メイリオ" panose="020B0604030504040204" pitchFamily="50" charset="-128"/>
                <a:ea typeface="メイリオ" panose="020B0604030504040204" pitchFamily="50" charset="-128"/>
              </a:rPr>
              <a:t>く</a:t>
            </a:r>
            <a:r>
              <a:rPr kumimoji="1" lang="ja-JP" altLang="en-US" sz="2400" b="1" dirty="0">
                <a:latin typeface="メイリオ" panose="020B0604030504040204" pitchFamily="50" charset="-128"/>
                <a:ea typeface="メイリオ" panose="020B0604030504040204" pitchFamily="50" charset="-128"/>
              </a:rPr>
              <a:t>らしを</a:t>
            </a:r>
            <a:endParaRPr kumimoji="1" lang="en-US" altLang="ja-JP" sz="2400" b="1" dirty="0">
              <a:latin typeface="メイリオ" panose="020B0604030504040204" pitchFamily="50" charset="-128"/>
              <a:ea typeface="メイリオ" panose="020B0604030504040204" pitchFamily="50" charset="-128"/>
            </a:endParaRPr>
          </a:p>
          <a:p>
            <a:pPr algn="ctr">
              <a:lnSpc>
                <a:spcPts val="3800"/>
              </a:lnSpc>
            </a:pPr>
            <a:r>
              <a:rPr lang="ja-JP" altLang="en-US" sz="2400" b="1" dirty="0">
                <a:latin typeface="メイリオ" panose="020B0604030504040204" pitchFamily="50" charset="-128"/>
                <a:ea typeface="メイリオ" panose="020B0604030504040204" pitchFamily="50" charset="-128"/>
              </a:rPr>
              <a:t>支える税</a:t>
            </a:r>
            <a:endParaRPr kumimoji="1" lang="ja-JP" altLang="en-US" sz="24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9236731" y="4309364"/>
            <a:ext cx="2153154" cy="338554"/>
          </a:xfrm>
          <a:prstGeom prst="rect">
            <a:avLst/>
          </a:prstGeom>
          <a:noFill/>
        </p:spPr>
        <p:txBody>
          <a:bodyPr wrap="none" rtlCol="0">
            <a:spAutoFit/>
          </a:bodyPr>
          <a:lstStyle/>
          <a:p>
            <a:r>
              <a:rPr lang="ja-JP" altLang="en-US" sz="1600" dirty="0" err="1">
                <a:latin typeface="BIZ UDPゴシック" panose="020B0400000000000000" pitchFamily="50" charset="-128"/>
                <a:ea typeface="BIZ UDPゴシック" panose="020B0400000000000000" pitchFamily="50" charset="-128"/>
              </a:rPr>
              <a:t>しらこばと</a:t>
            </a:r>
            <a:r>
              <a:rPr lang="ja-JP" altLang="en-US" sz="1600" dirty="0">
                <a:latin typeface="BIZ UDPゴシック" panose="020B0400000000000000" pitchFamily="50" charset="-128"/>
                <a:ea typeface="BIZ UDPゴシック" panose="020B0400000000000000" pitchFamily="50" charset="-128"/>
              </a:rPr>
              <a:t>橋</a:t>
            </a:r>
            <a:r>
              <a:rPr kumimoji="1" lang="ja-JP" altLang="en-US" sz="1600" dirty="0">
                <a:latin typeface="BIZ UDPゴシック" panose="020B0400000000000000" pitchFamily="50" charset="-128"/>
                <a:ea typeface="BIZ UDPゴシック" panose="020B0400000000000000" pitchFamily="50" charset="-128"/>
              </a:rPr>
              <a:t>（越谷市）</a:t>
            </a:r>
          </a:p>
        </p:txBody>
      </p:sp>
      <p:sp>
        <p:nvSpPr>
          <p:cNvPr id="14" name="テキスト ボックス 13"/>
          <p:cNvSpPr txBox="1"/>
          <p:nvPr/>
        </p:nvSpPr>
        <p:spPr>
          <a:xfrm>
            <a:off x="1234944" y="4092102"/>
            <a:ext cx="3791423" cy="338554"/>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埼玉県立小児医療センター</a:t>
            </a:r>
            <a:r>
              <a:rPr kumimoji="1" lang="ja-JP" altLang="en-US" sz="1600" dirty="0">
                <a:latin typeface="BIZ UDPゴシック" panose="020B0400000000000000" pitchFamily="50" charset="-128"/>
                <a:ea typeface="BIZ UDPゴシック" panose="020B0400000000000000" pitchFamily="50" charset="-128"/>
              </a:rPr>
              <a:t>（さいたま市）</a:t>
            </a:r>
          </a:p>
        </p:txBody>
      </p:sp>
      <p:sp>
        <p:nvSpPr>
          <p:cNvPr id="15" name="テキスト ボックス 14"/>
          <p:cNvSpPr txBox="1"/>
          <p:nvPr/>
        </p:nvSpPr>
        <p:spPr>
          <a:xfrm>
            <a:off x="7961072" y="5687139"/>
            <a:ext cx="3017173" cy="338554"/>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熊谷スポーツ文化公園</a:t>
            </a:r>
            <a:r>
              <a:rPr kumimoji="1" lang="ja-JP" altLang="en-US" sz="1600" dirty="0">
                <a:latin typeface="BIZ UDPゴシック" panose="020B0400000000000000" pitchFamily="50" charset="-128"/>
                <a:ea typeface="BIZ UDPゴシック" panose="020B0400000000000000" pitchFamily="50" charset="-128"/>
              </a:rPr>
              <a:t>（熊谷市）</a:t>
            </a:r>
          </a:p>
        </p:txBody>
      </p:sp>
      <p:pic>
        <p:nvPicPr>
          <p:cNvPr id="10" name="図 9"/>
          <p:cNvPicPr>
            <a:picLocks noChangeAspect="1"/>
          </p:cNvPicPr>
          <p:nvPr/>
        </p:nvPicPr>
        <p:blipFill>
          <a:blip r:embed="rId4"/>
          <a:stretch>
            <a:fillRect/>
          </a:stretch>
        </p:blipFill>
        <p:spPr>
          <a:xfrm>
            <a:off x="8108226" y="2323679"/>
            <a:ext cx="3014478" cy="1990348"/>
          </a:xfrm>
          <a:prstGeom prst="rect">
            <a:avLst/>
          </a:prstGeom>
        </p:spPr>
      </p:pic>
    </p:spTree>
    <p:extLst>
      <p:ext uri="{BB962C8B-B14F-4D97-AF65-F5344CB8AC3E}">
        <p14:creationId xmlns:p14="http://schemas.microsoft.com/office/powerpoint/2010/main" val="423877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角丸四角形吹き出し 3"/>
          <p:cNvSpPr/>
          <p:nvPr/>
        </p:nvSpPr>
        <p:spPr>
          <a:xfrm>
            <a:off x="3507953" y="494719"/>
            <a:ext cx="8479823" cy="2185299"/>
          </a:xfrm>
          <a:prstGeom prst="wedgeRoundRectCallout">
            <a:avLst>
              <a:gd name="adj1" fmla="val -57384"/>
              <a:gd name="adj2" fmla="val 12758"/>
              <a:gd name="adj3" fmla="val 16667"/>
            </a:avLst>
          </a:prstGeom>
          <a:solidFill>
            <a:schemeClr val="accent4">
              <a:lumMod val="20000"/>
              <a:lumOff val="80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sz="1600" dirty="0">
                <a:solidFill>
                  <a:srgbClr val="FFC000">
                    <a:lumMod val="50000"/>
                  </a:srgbClr>
                </a:solidFill>
              </a:rPr>
              <a:t>　</a:t>
            </a: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わたしたちが納めた税金は、身近なところで使われています。一番多く使われているのは「社会保障」です。</a:t>
            </a:r>
            <a:endParaRPr lang="en-US" altLang="ja-JP" sz="1600" dirty="0">
              <a:solidFill>
                <a:srgbClr val="FFC000">
                  <a:lumMod val="50000"/>
                </a:srgbClr>
              </a:solidFill>
              <a:latin typeface="BIZ UDPゴシック" panose="020B0400000000000000" pitchFamily="50" charset="-128"/>
              <a:ea typeface="BIZ UDPゴシック" panose="020B0400000000000000" pitchFamily="50" charset="-128"/>
            </a:endParaRPr>
          </a:p>
          <a:p>
            <a:pPr>
              <a:lnSpc>
                <a:spcPts val="2800"/>
              </a:lnSpc>
            </a:pP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　「社会保障」とは、わたしたちが安心して生活していくために必要な「医療」「年金」「介護」「子育て」</a:t>
            </a:r>
            <a:r>
              <a:rPr lang="ja-JP" altLang="en-US" sz="1600" dirty="0">
                <a:solidFill>
                  <a:srgbClr val="7F6000"/>
                </a:solidFill>
                <a:latin typeface="BIZ UDPゴシック" panose="020B0400000000000000" pitchFamily="50" charset="-128"/>
                <a:ea typeface="BIZ UDPゴシック" panose="020B0400000000000000" pitchFamily="50" charset="-128"/>
              </a:rPr>
              <a:t>などの</a:t>
            </a: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公共サービス　のことをいいます。</a:t>
            </a:r>
            <a:endParaRPr lang="en-US" altLang="ja-JP" sz="1600" dirty="0">
              <a:solidFill>
                <a:srgbClr val="FFC000">
                  <a:lumMod val="50000"/>
                </a:srgbClr>
              </a:solidFill>
              <a:latin typeface="BIZ UDPゴシック" panose="020B0400000000000000" pitchFamily="50" charset="-128"/>
              <a:ea typeface="BIZ UDPゴシック" panose="020B0400000000000000" pitchFamily="50" charset="-128"/>
            </a:endParaRPr>
          </a:p>
          <a:p>
            <a:pPr>
              <a:lnSpc>
                <a:spcPts val="2800"/>
              </a:lnSpc>
            </a:pP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　「社会保障」のために、国の予算約</a:t>
            </a:r>
            <a:r>
              <a:rPr lang="en-US" altLang="ja-JP" sz="1600" dirty="0">
                <a:solidFill>
                  <a:srgbClr val="FFC000">
                    <a:lumMod val="50000"/>
                  </a:srgbClr>
                </a:solidFill>
                <a:latin typeface="BIZ UDPゴシック" panose="020B0400000000000000" pitchFamily="50" charset="-128"/>
                <a:ea typeface="BIZ UDPゴシック" panose="020B0400000000000000" pitchFamily="50" charset="-128"/>
              </a:rPr>
              <a:t>112.6</a:t>
            </a: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兆円のうち年間約</a:t>
            </a:r>
            <a:r>
              <a:rPr lang="en-US" altLang="ja-JP" sz="1600" dirty="0">
                <a:solidFill>
                  <a:srgbClr val="FFC000">
                    <a:lumMod val="50000"/>
                  </a:srgbClr>
                </a:solidFill>
                <a:latin typeface="BIZ UDPゴシック" panose="020B0400000000000000" pitchFamily="50" charset="-128"/>
                <a:ea typeface="BIZ UDPゴシック" panose="020B0400000000000000" pitchFamily="50" charset="-128"/>
              </a:rPr>
              <a:t>37.7</a:t>
            </a: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兆円が使われています。（令和６年度予算</a:t>
            </a:r>
            <a:r>
              <a:rPr lang="en-US" altLang="ja-JP" sz="1600" dirty="0">
                <a:solidFill>
                  <a:srgbClr val="FFC000">
                    <a:lumMod val="50000"/>
                  </a:srgbClr>
                </a:solidFill>
                <a:latin typeface="BIZ UDPゴシック" panose="020B0400000000000000" pitchFamily="50" charset="-128"/>
                <a:ea typeface="BIZ UDPゴシック" panose="020B0400000000000000" pitchFamily="50" charset="-128"/>
              </a:rPr>
              <a:t>)</a:t>
            </a:r>
          </a:p>
        </p:txBody>
      </p:sp>
      <p:pic>
        <p:nvPicPr>
          <p:cNvPr id="5" name="図 4"/>
          <p:cNvPicPr/>
          <p:nvPr/>
        </p:nvPicPr>
        <p:blipFill>
          <a:blip r:embed="rId2">
            <a:clrChange>
              <a:clrFrom>
                <a:srgbClr val="FFFFFF"/>
              </a:clrFrom>
              <a:clrTo>
                <a:srgbClr val="FFFFFF">
                  <a:alpha val="0"/>
                </a:srgbClr>
              </a:clrTo>
            </a:clrChange>
          </a:blip>
          <a:stretch>
            <a:fillRect/>
          </a:stretch>
        </p:blipFill>
        <p:spPr>
          <a:xfrm>
            <a:off x="1150321" y="3081516"/>
            <a:ext cx="1864679" cy="1737289"/>
          </a:xfrm>
          <a:prstGeom prst="rect">
            <a:avLst/>
          </a:prstGeom>
        </p:spPr>
      </p:pic>
      <p:pic>
        <p:nvPicPr>
          <p:cNvPr id="7" name="図 6"/>
          <p:cNvPicPr/>
          <p:nvPr/>
        </p:nvPicPr>
        <p:blipFill>
          <a:blip r:embed="rId3">
            <a:clrChange>
              <a:clrFrom>
                <a:srgbClr val="FFFFFF"/>
              </a:clrFrom>
              <a:clrTo>
                <a:srgbClr val="FFFFFF">
                  <a:alpha val="0"/>
                </a:srgbClr>
              </a:clrTo>
            </a:clrChange>
          </a:blip>
          <a:stretch>
            <a:fillRect/>
          </a:stretch>
        </p:blipFill>
        <p:spPr>
          <a:xfrm>
            <a:off x="6711495" y="3197478"/>
            <a:ext cx="1684161" cy="1729285"/>
          </a:xfrm>
          <a:prstGeom prst="rect">
            <a:avLst/>
          </a:prstGeom>
        </p:spPr>
      </p:pic>
      <p:pic>
        <p:nvPicPr>
          <p:cNvPr id="9" name="図 8"/>
          <p:cNvPicPr/>
          <p:nvPr/>
        </p:nvPicPr>
        <p:blipFill>
          <a:blip r:embed="rId4">
            <a:clrChange>
              <a:clrFrom>
                <a:srgbClr val="FFFFFF"/>
              </a:clrFrom>
              <a:clrTo>
                <a:srgbClr val="FFFFFF">
                  <a:alpha val="0"/>
                </a:srgbClr>
              </a:clrTo>
            </a:clrChange>
          </a:blip>
          <a:stretch>
            <a:fillRect/>
          </a:stretch>
        </p:blipFill>
        <p:spPr>
          <a:xfrm>
            <a:off x="1237034" y="5059158"/>
            <a:ext cx="1777966" cy="1692291"/>
          </a:xfrm>
          <a:prstGeom prst="rect">
            <a:avLst/>
          </a:prstGeom>
        </p:spPr>
      </p:pic>
      <p:pic>
        <p:nvPicPr>
          <p:cNvPr id="11" name="図 10"/>
          <p:cNvPicPr/>
          <p:nvPr/>
        </p:nvPicPr>
        <p:blipFill>
          <a:blip r:embed="rId5">
            <a:clrChange>
              <a:clrFrom>
                <a:srgbClr val="FFFFFF"/>
              </a:clrFrom>
              <a:clrTo>
                <a:srgbClr val="FFFFFF">
                  <a:alpha val="0"/>
                </a:srgbClr>
              </a:clrTo>
            </a:clrChange>
          </a:blip>
          <a:stretch>
            <a:fillRect/>
          </a:stretch>
        </p:blipFill>
        <p:spPr>
          <a:xfrm>
            <a:off x="6710093" y="5036054"/>
            <a:ext cx="1747661" cy="1634781"/>
          </a:xfrm>
          <a:prstGeom prst="rect">
            <a:avLst/>
          </a:prstGeom>
        </p:spPr>
      </p:pic>
      <p:sp>
        <p:nvSpPr>
          <p:cNvPr id="15" name="テキスト ボックス 14"/>
          <p:cNvSpPr txBox="1"/>
          <p:nvPr/>
        </p:nvSpPr>
        <p:spPr>
          <a:xfrm>
            <a:off x="4277368" y="2692028"/>
            <a:ext cx="7018268" cy="307777"/>
          </a:xfrm>
          <a:prstGeom prst="rect">
            <a:avLst/>
          </a:prstGeom>
          <a:noFill/>
        </p:spPr>
        <p:txBody>
          <a:bodyPr wrap="none" rtlCol="0">
            <a:spAutoFit/>
          </a:bodyPr>
          <a:lstStyle/>
          <a:p>
            <a:r>
              <a:rPr lang="ja-JP" altLang="en-US" sz="1400" dirty="0">
                <a:solidFill>
                  <a:schemeClr val="accent4">
                    <a:lumMod val="50000"/>
                  </a:schemeClr>
                </a:solidFill>
                <a:latin typeface="BIZ UDPゴシック" panose="020B0400000000000000" pitchFamily="50" charset="-128"/>
                <a:ea typeface="BIZ UDPゴシック" panose="020B0400000000000000" pitchFamily="50" charset="-128"/>
              </a:rPr>
              <a:t>＊　生活に欠くことのできないもので、民間の経済活動では生み出せないサービスです。</a:t>
            </a:r>
            <a:endParaRPr kumimoji="1" lang="ja-JP" altLang="en-US" sz="1400"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11730844" y="6486169"/>
            <a:ext cx="341760" cy="369332"/>
          </a:xfrm>
          <a:prstGeom prst="rect">
            <a:avLst/>
          </a:prstGeom>
          <a:noFill/>
        </p:spPr>
        <p:txBody>
          <a:bodyPr wrap="none" rtlCol="0">
            <a:spAutoFit/>
          </a:bodyPr>
          <a:lstStyle/>
          <a:p>
            <a:r>
              <a:rPr lang="ja-JP" altLang="en-US" dirty="0"/>
              <a:t>８</a:t>
            </a:r>
            <a:endParaRPr kumimoji="1" lang="ja-JP" altLang="en-US" dirty="0"/>
          </a:p>
        </p:txBody>
      </p:sp>
      <p:sp>
        <p:nvSpPr>
          <p:cNvPr id="8" name="正方形/長方形 7"/>
          <p:cNvSpPr/>
          <p:nvPr/>
        </p:nvSpPr>
        <p:spPr>
          <a:xfrm>
            <a:off x="6241478" y="1618150"/>
            <a:ext cx="231648" cy="288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7F6000"/>
                </a:solidFill>
              </a:rPr>
              <a:t>*</a:t>
            </a:r>
          </a:p>
        </p:txBody>
      </p:sp>
      <p:grpSp>
        <p:nvGrpSpPr>
          <p:cNvPr id="23" name="グループ化 22"/>
          <p:cNvGrpSpPr/>
          <p:nvPr/>
        </p:nvGrpSpPr>
        <p:grpSpPr>
          <a:xfrm>
            <a:off x="566153" y="646017"/>
            <a:ext cx="2272894" cy="2090801"/>
            <a:chOff x="747196" y="406821"/>
            <a:chExt cx="2272894" cy="2090801"/>
          </a:xfrm>
        </p:grpSpPr>
        <p:sp>
          <p:nvSpPr>
            <p:cNvPr id="24" name="角丸四角形 23"/>
            <p:cNvSpPr/>
            <p:nvPr/>
          </p:nvSpPr>
          <p:spPr>
            <a:xfrm>
              <a:off x="747196" y="1643309"/>
              <a:ext cx="2272894" cy="85431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BIZ UDPゴシック" panose="020B0400000000000000" pitchFamily="50" charset="-128"/>
                  <a:ea typeface="BIZ UDPゴシック" panose="020B0400000000000000" pitchFamily="50" charset="-128"/>
                </a:rPr>
                <a:t>社会保障</a:t>
              </a:r>
            </a:p>
          </p:txBody>
        </p:sp>
        <p:pic>
          <p:nvPicPr>
            <p:cNvPr id="25" name="図 24"/>
            <p:cNvPicPr>
              <a:picLocks noChangeAspect="1"/>
            </p:cNvPicPr>
            <p:nvPr/>
          </p:nvPicPr>
          <p:blipFill>
            <a:blip r:embed="rId6"/>
            <a:stretch>
              <a:fillRect/>
            </a:stretch>
          </p:blipFill>
          <p:spPr>
            <a:xfrm>
              <a:off x="1035918" y="406821"/>
              <a:ext cx="1695450" cy="1162050"/>
            </a:xfrm>
            <a:prstGeom prst="rect">
              <a:avLst/>
            </a:prstGeom>
          </p:spPr>
        </p:pic>
      </p:grpSp>
      <p:grpSp>
        <p:nvGrpSpPr>
          <p:cNvPr id="29" name="グループ化 28"/>
          <p:cNvGrpSpPr/>
          <p:nvPr/>
        </p:nvGrpSpPr>
        <p:grpSpPr>
          <a:xfrm>
            <a:off x="8457754" y="3147893"/>
            <a:ext cx="2997645" cy="1547497"/>
            <a:chOff x="698931" y="2646016"/>
            <a:chExt cx="2997645" cy="1547497"/>
          </a:xfrm>
        </p:grpSpPr>
        <p:sp>
          <p:nvSpPr>
            <p:cNvPr id="30" name="正方形/長方形 29"/>
            <p:cNvSpPr/>
            <p:nvPr/>
          </p:nvSpPr>
          <p:spPr>
            <a:xfrm>
              <a:off x="698931" y="3047909"/>
              <a:ext cx="2997645" cy="11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kumimoji="1" lang="ja-JP" altLang="en-US" sz="1400" dirty="0">
                  <a:solidFill>
                    <a:schemeClr val="tx1"/>
                  </a:solidFill>
                </a:rPr>
                <a:t>　老後も安心して暮らしていくために国から受けとるお金（年金）の一部には、税金が使われています。</a:t>
              </a:r>
            </a:p>
          </p:txBody>
        </p:sp>
        <p:sp>
          <p:nvSpPr>
            <p:cNvPr id="31" name="角丸四角形 30"/>
            <p:cNvSpPr/>
            <p:nvPr/>
          </p:nvSpPr>
          <p:spPr>
            <a:xfrm>
              <a:off x="698932" y="2646016"/>
              <a:ext cx="1364382" cy="51001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err="1">
                  <a:solidFill>
                    <a:schemeClr val="tx1"/>
                  </a:solidFill>
                </a:rPr>
                <a:t>ねんきん</a:t>
              </a:r>
              <a:endParaRPr kumimoji="1" lang="en-US" altLang="ja-JP" sz="1100" dirty="0">
                <a:solidFill>
                  <a:schemeClr val="tx1"/>
                </a:solidFill>
              </a:endParaRPr>
            </a:p>
            <a:p>
              <a:pPr algn="ctr"/>
              <a:r>
                <a:rPr kumimoji="1" lang="ja-JP" altLang="en-US" sz="2000" b="1" dirty="0">
                  <a:solidFill>
                    <a:schemeClr val="tx1"/>
                  </a:solidFill>
                </a:rPr>
                <a:t>年金</a:t>
              </a:r>
              <a:endParaRPr kumimoji="1" lang="en-US" altLang="ja-JP" sz="2000" b="1" dirty="0">
                <a:solidFill>
                  <a:schemeClr val="tx1"/>
                </a:solidFill>
              </a:endParaRPr>
            </a:p>
          </p:txBody>
        </p:sp>
      </p:grpSp>
      <p:grpSp>
        <p:nvGrpSpPr>
          <p:cNvPr id="32" name="グループ化 31"/>
          <p:cNvGrpSpPr/>
          <p:nvPr/>
        </p:nvGrpSpPr>
        <p:grpSpPr>
          <a:xfrm>
            <a:off x="3015000" y="3089865"/>
            <a:ext cx="2989755" cy="1748429"/>
            <a:chOff x="698931" y="2646016"/>
            <a:chExt cx="2885655" cy="1999378"/>
          </a:xfrm>
        </p:grpSpPr>
        <p:sp>
          <p:nvSpPr>
            <p:cNvPr id="33" name="正方形/長方形 32"/>
            <p:cNvSpPr/>
            <p:nvPr/>
          </p:nvSpPr>
          <p:spPr>
            <a:xfrm>
              <a:off x="698931" y="3156034"/>
              <a:ext cx="2885655"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かぜをひいたり、けがをしたりして病院で手当てをしてもらうと、お金がかかります。</a:t>
              </a:r>
              <a:endParaRPr kumimoji="1" lang="en-US" altLang="ja-JP" sz="1400" dirty="0">
                <a:solidFill>
                  <a:schemeClr val="tx1"/>
                </a:solidFill>
              </a:endParaRPr>
            </a:p>
            <a:p>
              <a:r>
                <a:rPr lang="ja-JP" altLang="en-US" sz="1400" dirty="0">
                  <a:solidFill>
                    <a:schemeClr val="tx1"/>
                  </a:solidFill>
                </a:rPr>
                <a:t>　かかったお金の一部には、税金が使われています。</a:t>
              </a:r>
              <a:endParaRPr kumimoji="1" lang="ja-JP" altLang="en-US" sz="1400" dirty="0">
                <a:solidFill>
                  <a:schemeClr val="tx1"/>
                </a:solidFill>
              </a:endParaRPr>
            </a:p>
          </p:txBody>
        </p:sp>
        <p:sp>
          <p:nvSpPr>
            <p:cNvPr id="34" name="角丸四角形 33"/>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いり</a:t>
              </a:r>
              <a:r>
                <a:rPr lang="ja-JP" altLang="en-US" sz="1100" dirty="0" err="1">
                  <a:solidFill>
                    <a:schemeClr val="tx1"/>
                  </a:solidFill>
                </a:rPr>
                <a:t>ょう</a:t>
              </a:r>
              <a:endParaRPr lang="en-US" altLang="ja-JP" sz="1100" dirty="0">
                <a:solidFill>
                  <a:schemeClr val="tx1"/>
                </a:solidFill>
              </a:endParaRPr>
            </a:p>
            <a:p>
              <a:pPr algn="ctr"/>
              <a:r>
                <a:rPr lang="ja-JP" altLang="en-US" sz="2000" b="1" dirty="0">
                  <a:solidFill>
                    <a:schemeClr val="tx1"/>
                  </a:solidFill>
                </a:rPr>
                <a:t>医療</a:t>
              </a:r>
              <a:endParaRPr lang="en-US" altLang="ja-JP" sz="2000" b="1" dirty="0">
                <a:solidFill>
                  <a:schemeClr val="tx1"/>
                </a:solidFill>
              </a:endParaRPr>
            </a:p>
          </p:txBody>
        </p:sp>
      </p:grpSp>
      <p:grpSp>
        <p:nvGrpSpPr>
          <p:cNvPr id="35" name="グループ化 34"/>
          <p:cNvGrpSpPr/>
          <p:nvPr/>
        </p:nvGrpSpPr>
        <p:grpSpPr>
          <a:xfrm>
            <a:off x="2999956" y="4910790"/>
            <a:ext cx="3004799" cy="1862396"/>
            <a:chOff x="698932" y="2782998"/>
            <a:chExt cx="2411436" cy="1862396"/>
          </a:xfrm>
        </p:grpSpPr>
        <p:sp>
          <p:nvSpPr>
            <p:cNvPr id="36" name="正方形/長方形 35"/>
            <p:cNvSpPr/>
            <p:nvPr/>
          </p:nvSpPr>
          <p:spPr>
            <a:xfrm>
              <a:off x="698932" y="3156034"/>
              <a:ext cx="241143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a:t>
              </a:r>
              <a:r>
                <a:rPr kumimoji="1" lang="ja-JP" altLang="en-US" sz="1400" dirty="0">
                  <a:solidFill>
                    <a:schemeClr val="tx1"/>
                  </a:solidFill>
                </a:rPr>
                <a:t>介護サービスを利用したときにかかるお金の一部には、税金が使われています。</a:t>
              </a:r>
            </a:p>
          </p:txBody>
        </p:sp>
        <p:sp>
          <p:nvSpPr>
            <p:cNvPr id="37" name="角丸四角形 36"/>
            <p:cNvSpPr/>
            <p:nvPr/>
          </p:nvSpPr>
          <p:spPr>
            <a:xfrm>
              <a:off x="698932" y="2782998"/>
              <a:ext cx="1136098" cy="48406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かい</a:t>
              </a:r>
              <a:r>
                <a:rPr lang="ja-JP" altLang="en-US" sz="1100" dirty="0" err="1">
                  <a:solidFill>
                    <a:schemeClr val="tx1"/>
                  </a:solidFill>
                </a:rPr>
                <a:t>ご</a:t>
              </a:r>
              <a:endParaRPr lang="en-US" altLang="ja-JP" sz="1100" dirty="0">
                <a:solidFill>
                  <a:schemeClr val="tx1"/>
                </a:solidFill>
              </a:endParaRPr>
            </a:p>
            <a:p>
              <a:pPr algn="ctr"/>
              <a:r>
                <a:rPr lang="ja-JP" altLang="en-US" sz="2000" b="1" dirty="0">
                  <a:solidFill>
                    <a:schemeClr val="tx1"/>
                  </a:solidFill>
                </a:rPr>
                <a:t>介護</a:t>
              </a:r>
              <a:endParaRPr kumimoji="1" lang="en-US" altLang="ja-JP" sz="2000" b="1" dirty="0">
                <a:solidFill>
                  <a:schemeClr val="tx1"/>
                </a:solidFill>
              </a:endParaRPr>
            </a:p>
          </p:txBody>
        </p:sp>
      </p:grpSp>
      <p:grpSp>
        <p:nvGrpSpPr>
          <p:cNvPr id="38" name="グループ化 37"/>
          <p:cNvGrpSpPr/>
          <p:nvPr/>
        </p:nvGrpSpPr>
        <p:grpSpPr>
          <a:xfrm>
            <a:off x="8446664" y="4798307"/>
            <a:ext cx="3222082" cy="1872528"/>
            <a:chOff x="698932" y="2659127"/>
            <a:chExt cx="2683302" cy="1872528"/>
          </a:xfrm>
        </p:grpSpPr>
        <p:sp>
          <p:nvSpPr>
            <p:cNvPr id="39" name="正方形/長方形 38"/>
            <p:cNvSpPr/>
            <p:nvPr/>
          </p:nvSpPr>
          <p:spPr>
            <a:xfrm>
              <a:off x="698932" y="3082565"/>
              <a:ext cx="2683302" cy="1449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子どもを生み育てやすいようにするために、保育所や認定こども園　などを造ります。</a:t>
              </a:r>
              <a:endParaRPr kumimoji="1" lang="en-US" altLang="ja-JP" sz="1400" dirty="0">
                <a:solidFill>
                  <a:schemeClr val="tx1"/>
                </a:solidFill>
              </a:endParaRPr>
            </a:p>
            <a:p>
              <a:r>
                <a:rPr lang="ja-JP" altLang="en-US" sz="1400" dirty="0">
                  <a:solidFill>
                    <a:schemeClr val="tx1"/>
                  </a:solidFill>
                </a:rPr>
                <a:t>　かかったお金の一部には、税金が使われています。</a:t>
              </a:r>
              <a:endParaRPr lang="en-US" altLang="ja-JP" sz="1400" dirty="0">
                <a:solidFill>
                  <a:schemeClr val="tx1"/>
                </a:solidFill>
              </a:endParaRPr>
            </a:p>
            <a:p>
              <a:r>
                <a:rPr kumimoji="1" lang="ja-JP" altLang="en-US" sz="1100" dirty="0">
                  <a:solidFill>
                    <a:schemeClr val="tx1"/>
                  </a:solidFill>
                </a:rPr>
                <a:t>＊保育所と幼稚園の機能をあわせ持つ施設のこと。</a:t>
              </a:r>
            </a:p>
          </p:txBody>
        </p:sp>
        <p:sp>
          <p:nvSpPr>
            <p:cNvPr id="40" name="角丸四角形 39"/>
            <p:cNvSpPr/>
            <p:nvPr/>
          </p:nvSpPr>
          <p:spPr>
            <a:xfrm>
              <a:off x="698932" y="2659127"/>
              <a:ext cx="1231380" cy="50969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rPr>
                <a:t>　　　 こ  </a:t>
              </a:r>
              <a:r>
                <a:rPr lang="ja-JP" altLang="en-US" sz="1100" b="1" dirty="0" err="1">
                  <a:solidFill>
                    <a:schemeClr val="tx1"/>
                  </a:solidFill>
                </a:rPr>
                <a:t>そだ</a:t>
              </a:r>
              <a:endParaRPr lang="en-US" altLang="ja-JP" sz="1100" b="1" dirty="0">
                <a:solidFill>
                  <a:schemeClr val="tx1"/>
                </a:solidFill>
              </a:endParaRPr>
            </a:p>
            <a:p>
              <a:pPr algn="ctr"/>
              <a:r>
                <a:rPr lang="ja-JP" altLang="en-US" sz="2000" b="1" dirty="0">
                  <a:solidFill>
                    <a:schemeClr val="tx1"/>
                  </a:solidFill>
                </a:rPr>
                <a:t>子育て</a:t>
              </a:r>
              <a:endParaRPr kumimoji="1" lang="en-US" altLang="ja-JP" sz="2000" b="1" dirty="0">
                <a:solidFill>
                  <a:schemeClr val="tx1"/>
                </a:solidFill>
              </a:endParaRPr>
            </a:p>
          </p:txBody>
        </p:sp>
      </p:grpSp>
      <p:sp>
        <p:nvSpPr>
          <p:cNvPr id="28" name="角丸四角形 24">
            <a:extLst>
              <a:ext uri="{FF2B5EF4-FFF2-40B4-BE49-F238E27FC236}">
                <a16:creationId xmlns:a16="http://schemas.microsoft.com/office/drawing/2014/main" id="{0C03461F-5CED-4D68-B36B-5A80109BB39C}"/>
              </a:ext>
            </a:extLst>
          </p:cNvPr>
          <p:cNvSpPr/>
          <p:nvPr/>
        </p:nvSpPr>
        <p:spPr>
          <a:xfrm>
            <a:off x="8925059" y="0"/>
            <a:ext cx="3266941"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9A62C54D-08EA-45B7-8B3B-7A8D5BA73B36}"/>
              </a:ext>
            </a:extLst>
          </p:cNvPr>
          <p:cNvSpPr/>
          <p:nvPr/>
        </p:nvSpPr>
        <p:spPr>
          <a:xfrm>
            <a:off x="10649153" y="5448888"/>
            <a:ext cx="231648" cy="288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a:t>
            </a:r>
          </a:p>
        </p:txBody>
      </p:sp>
      <p:sp>
        <p:nvSpPr>
          <p:cNvPr id="27" name="テキスト ボックス 26">
            <a:extLst>
              <a:ext uri="{FF2B5EF4-FFF2-40B4-BE49-F238E27FC236}">
                <a16:creationId xmlns:a16="http://schemas.microsoft.com/office/drawing/2014/main" id="{83390185-F4EF-481B-9CC1-56F730679916}"/>
              </a:ext>
            </a:extLst>
          </p:cNvPr>
          <p:cNvSpPr txBox="1"/>
          <p:nvPr/>
        </p:nvSpPr>
        <p:spPr>
          <a:xfrm>
            <a:off x="9674287" y="1144052"/>
            <a:ext cx="649537" cy="246221"/>
          </a:xfrm>
          <a:prstGeom prst="rect">
            <a:avLst/>
          </a:prstGeom>
          <a:noFill/>
        </p:spPr>
        <p:txBody>
          <a:bodyPr wrap="none" rtlCol="0">
            <a:spAutoFit/>
          </a:bodyPr>
          <a:lstStyle/>
          <a:p>
            <a:r>
              <a:rPr lang="ja-JP" altLang="en-US" sz="1000" dirty="0">
                <a:solidFill>
                  <a:srgbClr val="7F6000"/>
                </a:solidFill>
                <a:latin typeface="BIZ UDPゴシック" panose="020B0400000000000000" pitchFamily="50" charset="-128"/>
                <a:ea typeface="BIZ UDPゴシック" panose="020B0400000000000000" pitchFamily="50" charset="-128"/>
              </a:rPr>
              <a:t>いりょう</a:t>
            </a:r>
            <a:endParaRPr kumimoji="1" lang="ja-JP" altLang="en-US" sz="1000" dirty="0">
              <a:solidFill>
                <a:srgbClr val="7F6000"/>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9E7AC21F-E70E-461E-A8BE-472A2D785853}"/>
              </a:ext>
            </a:extLst>
          </p:cNvPr>
          <p:cNvSpPr txBox="1"/>
          <p:nvPr/>
        </p:nvSpPr>
        <p:spPr>
          <a:xfrm>
            <a:off x="10267754" y="1132404"/>
            <a:ext cx="676788" cy="246221"/>
          </a:xfrm>
          <a:prstGeom prst="rect">
            <a:avLst/>
          </a:prstGeom>
          <a:noFill/>
        </p:spPr>
        <p:txBody>
          <a:bodyPr wrap="none" rtlCol="0">
            <a:spAutoFit/>
          </a:bodyPr>
          <a:lstStyle/>
          <a:p>
            <a:r>
              <a:rPr kumimoji="1" lang="ja-JP" altLang="en-US" sz="1000" dirty="0">
                <a:solidFill>
                  <a:srgbClr val="7F6000"/>
                </a:solidFill>
                <a:latin typeface="BIZ UDPゴシック" panose="020B0400000000000000" pitchFamily="50" charset="-128"/>
                <a:ea typeface="BIZ UDPゴシック" panose="020B0400000000000000" pitchFamily="50" charset="-128"/>
              </a:rPr>
              <a:t>ねんきん</a:t>
            </a:r>
          </a:p>
        </p:txBody>
      </p:sp>
      <p:sp>
        <p:nvSpPr>
          <p:cNvPr id="43" name="テキスト ボックス 42">
            <a:extLst>
              <a:ext uri="{FF2B5EF4-FFF2-40B4-BE49-F238E27FC236}">
                <a16:creationId xmlns:a16="http://schemas.microsoft.com/office/drawing/2014/main" id="{EC90C673-CB5F-4748-ACE6-0AE7F97771DC}"/>
              </a:ext>
            </a:extLst>
          </p:cNvPr>
          <p:cNvSpPr txBox="1"/>
          <p:nvPr/>
        </p:nvSpPr>
        <p:spPr>
          <a:xfrm>
            <a:off x="10907231" y="1147220"/>
            <a:ext cx="564578" cy="246221"/>
          </a:xfrm>
          <a:prstGeom prst="rect">
            <a:avLst/>
          </a:prstGeom>
          <a:noFill/>
        </p:spPr>
        <p:txBody>
          <a:bodyPr wrap="none" rtlCol="0">
            <a:spAutoFit/>
          </a:bodyPr>
          <a:lstStyle/>
          <a:p>
            <a:r>
              <a:rPr lang="ja-JP" altLang="en-US" sz="1000" dirty="0">
                <a:solidFill>
                  <a:srgbClr val="7F6000"/>
                </a:solidFill>
                <a:latin typeface="BIZ UDPゴシック" panose="020B0400000000000000" pitchFamily="50" charset="-128"/>
                <a:ea typeface="BIZ UDPゴシック" panose="020B0400000000000000" pitchFamily="50" charset="-128"/>
              </a:rPr>
              <a:t>かいご</a:t>
            </a:r>
            <a:endParaRPr kumimoji="1" lang="ja-JP" altLang="en-US" sz="1000" dirty="0">
              <a:solidFill>
                <a:srgbClr val="7F6000"/>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8ED435B8-D0E0-4D97-8908-059803B9B06B}"/>
              </a:ext>
            </a:extLst>
          </p:cNvPr>
          <p:cNvSpPr txBox="1"/>
          <p:nvPr/>
        </p:nvSpPr>
        <p:spPr>
          <a:xfrm>
            <a:off x="3731970" y="1497701"/>
            <a:ext cx="564578" cy="246221"/>
          </a:xfrm>
          <a:prstGeom prst="rect">
            <a:avLst/>
          </a:prstGeom>
          <a:noFill/>
        </p:spPr>
        <p:txBody>
          <a:bodyPr wrap="square" rtlCol="0">
            <a:spAutoFit/>
          </a:bodyPr>
          <a:lstStyle/>
          <a:p>
            <a:r>
              <a:rPr lang="ja-JP" altLang="en-US" sz="1000" dirty="0">
                <a:solidFill>
                  <a:srgbClr val="7F6000"/>
                </a:solidFill>
                <a:latin typeface="BIZ UDPゴシック" panose="020B0400000000000000" pitchFamily="50" charset="-128"/>
                <a:ea typeface="BIZ UDPゴシック" panose="020B0400000000000000" pitchFamily="50" charset="-128"/>
              </a:rPr>
              <a:t>こそだ</a:t>
            </a:r>
            <a:endParaRPr kumimoji="1" lang="ja-JP" altLang="en-US" sz="1000" dirty="0">
              <a:solidFill>
                <a:srgbClr val="7F6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4610983-0FC5-452F-9BA4-D9E2E8B27804}"/>
              </a:ext>
            </a:extLst>
          </p:cNvPr>
          <p:cNvSpPr txBox="1"/>
          <p:nvPr/>
        </p:nvSpPr>
        <p:spPr>
          <a:xfrm>
            <a:off x="10010438" y="3869573"/>
            <a:ext cx="626772" cy="230832"/>
          </a:xfrm>
          <a:prstGeom prst="rect">
            <a:avLst/>
          </a:prstGeom>
          <a:noFill/>
        </p:spPr>
        <p:txBody>
          <a:bodyPr wrap="square" rtlCol="0">
            <a:spAutoFit/>
          </a:bodyPr>
          <a:lstStyle/>
          <a:p>
            <a:r>
              <a:rPr kumimoji="1" lang="ja-JP" altLang="en-US" sz="900" dirty="0"/>
              <a:t>ねんきん</a:t>
            </a:r>
          </a:p>
        </p:txBody>
      </p:sp>
      <p:sp>
        <p:nvSpPr>
          <p:cNvPr id="45" name="テキスト ボックス 44">
            <a:extLst>
              <a:ext uri="{FF2B5EF4-FFF2-40B4-BE49-F238E27FC236}">
                <a16:creationId xmlns:a16="http://schemas.microsoft.com/office/drawing/2014/main" id="{72B153DE-B263-4028-83D3-1EF245F3A5BA}"/>
              </a:ext>
            </a:extLst>
          </p:cNvPr>
          <p:cNvSpPr txBox="1"/>
          <p:nvPr/>
        </p:nvSpPr>
        <p:spPr>
          <a:xfrm>
            <a:off x="3167188" y="5578212"/>
            <a:ext cx="626772" cy="230832"/>
          </a:xfrm>
          <a:prstGeom prst="rect">
            <a:avLst/>
          </a:prstGeom>
          <a:noFill/>
        </p:spPr>
        <p:txBody>
          <a:bodyPr wrap="square" rtlCol="0">
            <a:spAutoFit/>
          </a:bodyPr>
          <a:lstStyle/>
          <a:p>
            <a:r>
              <a:rPr kumimoji="1" lang="ja-JP" altLang="en-US" sz="900" dirty="0"/>
              <a:t>かいご</a:t>
            </a:r>
          </a:p>
        </p:txBody>
      </p:sp>
    </p:spTree>
    <p:extLst>
      <p:ext uri="{BB962C8B-B14F-4D97-AF65-F5344CB8AC3E}">
        <p14:creationId xmlns:p14="http://schemas.microsoft.com/office/powerpoint/2010/main" val="291836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1" name="円/楕円 20"/>
          <p:cNvSpPr/>
          <p:nvPr/>
        </p:nvSpPr>
        <p:spPr>
          <a:xfrm>
            <a:off x="341032" y="72283"/>
            <a:ext cx="11679936" cy="663260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0" name="グループ化 9"/>
          <p:cNvGrpSpPr/>
          <p:nvPr/>
        </p:nvGrpSpPr>
        <p:grpSpPr>
          <a:xfrm>
            <a:off x="718084" y="3157756"/>
            <a:ext cx="4301158" cy="1288637"/>
            <a:chOff x="621688" y="3399394"/>
            <a:chExt cx="4301158" cy="1288637"/>
          </a:xfrm>
          <a:solidFill>
            <a:schemeClr val="bg1"/>
          </a:solidFill>
        </p:grpSpPr>
        <p:sp>
          <p:nvSpPr>
            <p:cNvPr id="6" name="テキスト ボックス 5"/>
            <p:cNvSpPr txBox="1"/>
            <p:nvPr/>
          </p:nvSpPr>
          <p:spPr>
            <a:xfrm>
              <a:off x="621688" y="3437624"/>
              <a:ext cx="4297656" cy="1250407"/>
            </a:xfrm>
            <a:prstGeom prst="rect">
              <a:avLst/>
            </a:prstGeom>
            <a:grpFill/>
          </p:spPr>
          <p:txBody>
            <a:bodyPr wrap="square" rtlCol="0">
              <a:spAutoFit/>
            </a:bodyPr>
            <a:lstStyle/>
            <a:p>
              <a:pPr>
                <a:lnSpc>
                  <a:spcPts val="3200"/>
                </a:lnSpc>
              </a:pPr>
              <a:r>
                <a:rPr lang="ja-JP" altLang="en-US" sz="1600" dirty="0">
                  <a:solidFill>
                    <a:prstClr val="black"/>
                  </a:solidFill>
                  <a:latin typeface="BIZ UDPゴシック" panose="020B0400000000000000" pitchFamily="50" charset="-128"/>
                  <a:ea typeface="BIZ UDPゴシック" panose="020B0400000000000000" pitchFamily="50" charset="-128"/>
                </a:rPr>
                <a:t>　わたしたちが医療をうけるときの費用の援助や、お年寄りやからだの不自由な人の暮らしを支えるために、税金が使われています。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1891937" y="3399394"/>
              <a:ext cx="603050" cy="230832"/>
            </a:xfrm>
            <a:prstGeom prst="rect">
              <a:avLst/>
            </a:prstGeom>
            <a:noFill/>
          </p:spPr>
          <p:txBody>
            <a:bodyPr wrap="none" rtlCol="0">
              <a:spAutoFit/>
            </a:bodyPr>
            <a:lstStyle/>
            <a:p>
              <a:r>
                <a:rPr lang="ja-JP" altLang="en-US" sz="900" dirty="0">
                  <a:solidFill>
                    <a:prstClr val="black"/>
                  </a:solidFill>
                  <a:latin typeface="BIZ UDPゴシック" panose="020B0400000000000000" pitchFamily="50" charset="-128"/>
                  <a:ea typeface="BIZ UDPゴシック" panose="020B0400000000000000" pitchFamily="50" charset="-128"/>
                </a:rPr>
                <a:t>いりょう</a:t>
              </a:r>
            </a:p>
          </p:txBody>
        </p:sp>
        <p:sp>
          <p:nvSpPr>
            <p:cNvPr id="8" name="テキスト ボックス 7"/>
            <p:cNvSpPr txBox="1"/>
            <p:nvPr/>
          </p:nvSpPr>
          <p:spPr>
            <a:xfrm>
              <a:off x="4319796" y="3439806"/>
              <a:ext cx="603050" cy="230832"/>
            </a:xfrm>
            <a:prstGeom prst="rect">
              <a:avLst/>
            </a:prstGeom>
            <a:noFill/>
          </p:spPr>
          <p:txBody>
            <a:bodyPr wrap="none" rtlCol="0">
              <a:spAutoFit/>
            </a:bodyPr>
            <a:lstStyle/>
            <a:p>
              <a:r>
                <a:rPr lang="ja-JP" altLang="en-US" sz="900" dirty="0">
                  <a:solidFill>
                    <a:prstClr val="black"/>
                  </a:solidFill>
                  <a:latin typeface="BIZ UDPゴシック" panose="020B0400000000000000" pitchFamily="50" charset="-128"/>
                  <a:ea typeface="BIZ UDPゴシック" panose="020B0400000000000000" pitchFamily="50" charset="-128"/>
                </a:rPr>
                <a:t>えんじょ</a:t>
              </a:r>
            </a:p>
          </p:txBody>
        </p:sp>
      </p:grpSp>
      <p:grpSp>
        <p:nvGrpSpPr>
          <p:cNvPr id="18" name="グループ化 17"/>
          <p:cNvGrpSpPr/>
          <p:nvPr/>
        </p:nvGrpSpPr>
        <p:grpSpPr>
          <a:xfrm>
            <a:off x="6436148" y="470619"/>
            <a:ext cx="3965565" cy="2360296"/>
            <a:chOff x="6126540" y="1388729"/>
            <a:chExt cx="3965565" cy="2360296"/>
          </a:xfrm>
        </p:grpSpPr>
        <p:pic>
          <p:nvPicPr>
            <p:cNvPr id="4" name="図 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6540" y="1388729"/>
              <a:ext cx="3965565" cy="2360296"/>
            </a:xfrm>
            <a:prstGeom prst="rect">
              <a:avLst/>
            </a:prstGeom>
            <a:noFill/>
            <a:ln>
              <a:noFill/>
            </a:ln>
          </p:spPr>
        </p:pic>
        <p:sp>
          <p:nvSpPr>
            <p:cNvPr id="11" name="テキスト ボックス 10"/>
            <p:cNvSpPr txBox="1"/>
            <p:nvPr/>
          </p:nvSpPr>
          <p:spPr>
            <a:xfrm>
              <a:off x="6659707" y="1974405"/>
              <a:ext cx="2899230" cy="1426031"/>
            </a:xfrm>
            <a:prstGeom prst="rect">
              <a:avLst/>
            </a:prstGeom>
            <a:noFill/>
          </p:spPr>
          <p:txBody>
            <a:bodyPr wrap="square" rtlCol="0">
              <a:spAutoFit/>
            </a:bodyPr>
            <a:lstStyle/>
            <a:p>
              <a:pPr algn="ctr">
                <a:lnSpc>
                  <a:spcPts val="2600"/>
                </a:lnSpc>
              </a:pPr>
              <a:r>
                <a:rPr lang="ja-JP" altLang="en-US" dirty="0">
                  <a:solidFill>
                    <a:prstClr val="black"/>
                  </a:solidFill>
                </a:rPr>
                <a:t>医療費に使われる税金</a:t>
              </a:r>
              <a:endParaRPr lang="en-US" altLang="ja-JP" dirty="0">
                <a:solidFill>
                  <a:prstClr val="black"/>
                </a:solidFill>
              </a:endParaRPr>
            </a:p>
            <a:p>
              <a:pPr algn="ctr">
                <a:lnSpc>
                  <a:spcPts val="2600"/>
                </a:lnSpc>
              </a:pPr>
              <a:r>
                <a:rPr lang="ja-JP" altLang="en-US" sz="1600" dirty="0">
                  <a:solidFill>
                    <a:prstClr val="black"/>
                  </a:solidFill>
                </a:rPr>
                <a:t>国民１人あたり（１年間）</a:t>
              </a:r>
              <a:endParaRPr lang="en-US" altLang="ja-JP" sz="1600" dirty="0">
                <a:solidFill>
                  <a:prstClr val="black"/>
                </a:solidFill>
              </a:endParaRPr>
            </a:p>
            <a:p>
              <a:pPr algn="ctr">
                <a:lnSpc>
                  <a:spcPts val="2600"/>
                </a:lnSpc>
              </a:pPr>
              <a:r>
                <a:rPr lang="ja-JP" altLang="en-US" sz="2400" b="1" dirty="0">
                  <a:solidFill>
                    <a:srgbClr val="FF0000"/>
                  </a:solidFill>
                </a:rPr>
                <a:t>約</a:t>
              </a:r>
              <a:r>
                <a:rPr lang="en-US" altLang="ja-JP" sz="2400" b="1" dirty="0">
                  <a:solidFill>
                    <a:srgbClr val="FF0000"/>
                  </a:solidFill>
                  <a:latin typeface="ＭＳ Ｐゴシック" panose="020B0600070205080204" pitchFamily="50" charset="-128"/>
                </a:rPr>
                <a:t>136,300</a:t>
              </a:r>
              <a:r>
                <a:rPr lang="ja-JP" altLang="en-US" sz="2400" b="1" dirty="0">
                  <a:solidFill>
                    <a:srgbClr val="FF0000"/>
                  </a:solidFill>
                </a:rPr>
                <a:t>円</a:t>
              </a:r>
              <a:endParaRPr lang="en-US" altLang="ja-JP" sz="2400" b="1" dirty="0">
                <a:solidFill>
                  <a:srgbClr val="FF0000"/>
                </a:solidFill>
              </a:endParaRPr>
            </a:p>
            <a:p>
              <a:pPr algn="ctr">
                <a:lnSpc>
                  <a:spcPts val="2600"/>
                </a:lnSpc>
              </a:pPr>
              <a:r>
                <a:rPr lang="ja-JP" altLang="en-US" dirty="0">
                  <a:solidFill>
                    <a:prstClr val="black"/>
                  </a:solidFill>
                </a:rPr>
                <a:t>（令和３年度）</a:t>
              </a:r>
            </a:p>
          </p:txBody>
        </p:sp>
      </p:grpSp>
      <p:pic>
        <p:nvPicPr>
          <p:cNvPr id="5" name="図 4"/>
          <p:cNvPicPr>
            <a:picLocks noChangeAspect="1"/>
          </p:cNvPicPr>
          <p:nvPr/>
        </p:nvPicPr>
        <p:blipFill>
          <a:blip r:embed="rId3">
            <a:extLst>
              <a:ext uri="{BEBA8EAE-BF5A-486C-A8C5-ECC9F3942E4B}">
                <a14:imgProps xmlns:a14="http://schemas.microsoft.com/office/drawing/2010/main">
                  <a14:imgLayer r:embed="rId4">
                    <a14:imgEffect>
                      <a14:backgroundRemoval t="6531" b="94490" l="7407" r="88889">
                        <a14:foregroundMark x1="60494" y1="42449" x2="60494" y2="42449"/>
                        <a14:foregroundMark x1="62346" y1="36531" x2="62346" y2="36531"/>
                        <a14:foregroundMark x1="31481" y1="33469" x2="31481" y2="33469"/>
                        <a14:foregroundMark x1="54321" y1="6531" x2="54321" y2="6531"/>
                        <a14:foregroundMark x1="64815" y1="41224" x2="64815" y2="41224"/>
                        <a14:foregroundMark x1="72840" y1="25714" x2="72840" y2="25714"/>
                        <a14:foregroundMark x1="82716" y1="34286" x2="82716" y2="34286"/>
                        <a14:foregroundMark x1="57407" y1="32449" x2="57407" y2="32449"/>
                        <a14:foregroundMark x1="37654" y1="27755" x2="37654" y2="27755"/>
                        <a14:foregroundMark x1="20988" y1="26939" x2="20988" y2="26939"/>
                        <a14:foregroundMark x1="16049" y1="35510" x2="16049" y2="35510"/>
                        <a14:foregroundMark x1="38272" y1="64898" x2="38272" y2="64898"/>
                        <a14:foregroundMark x1="64815" y1="60408" x2="64815" y2="60408"/>
                        <a14:foregroundMark x1="56790" y1="64490" x2="56790" y2="64490"/>
                        <a14:foregroundMark x1="39506" y1="58776" x2="39506" y2="58776"/>
                        <a14:foregroundMark x1="50617" y1="55714" x2="50617" y2="55714"/>
                        <a14:foregroundMark x1="53704" y1="60408" x2="53704" y2="60408"/>
                        <a14:foregroundMark x1="29012" y1="81837" x2="29012" y2="81837"/>
                        <a14:foregroundMark x1="40123" y1="82449" x2="40123" y2="82449"/>
                        <a14:foregroundMark x1="62963" y1="83673" x2="62963" y2="83673"/>
                        <a14:foregroundMark x1="66049" y1="70000" x2="66049" y2="70000"/>
                        <a14:foregroundMark x1="26543" y1="68367" x2="26543" y2="68367"/>
                        <a14:foregroundMark x1="17284" y1="41633" x2="17284" y2="41633"/>
                        <a14:foregroundMark x1="62963" y1="89796" x2="62963" y2="89796"/>
                        <a14:foregroundMark x1="61728" y1="79388" x2="61728" y2="79388"/>
                        <a14:foregroundMark x1="66049" y1="76939" x2="66049" y2="76939"/>
                        <a14:foregroundMark x1="65432" y1="94490" x2="65432" y2="94490"/>
                        <a14:foregroundMark x1="61111" y1="94490" x2="61111" y2="94490"/>
                        <a14:foregroundMark x1="61111" y1="55918" x2="61111" y2="55918"/>
                        <a14:foregroundMark x1="72840" y1="44694" x2="72840" y2="44694"/>
                        <a14:foregroundMark x1="32716" y1="37755" x2="32716" y2="37755"/>
                        <a14:foregroundMark x1="31481" y1="25714" x2="31481" y2="25714"/>
                        <a14:foregroundMark x1="64815" y1="26939" x2="64815" y2="26939"/>
                        <a14:foregroundMark x1="88272" y1="38571" x2="88272" y2="38571"/>
                        <a14:foregroundMark x1="88889" y1="39184" x2="88889" y2="39184"/>
                        <a14:foregroundMark x1="88889" y1="37551" x2="88889" y2="37551"/>
                        <a14:foregroundMark x1="88889" y1="43061" x2="88889" y2="43061"/>
                        <a14:foregroundMark x1="88889" y1="42653" x2="88889" y2="42653"/>
                        <a14:foregroundMark x1="15432" y1="70612" x2="15432" y2="70612"/>
                        <a14:foregroundMark x1="14198" y1="72449" x2="17901" y2="69184"/>
                        <a14:foregroundMark x1="80247" y1="63878" x2="80247" y2="63878"/>
                        <a14:foregroundMark x1="79012" y1="63469" x2="79012" y2="66327"/>
                        <a14:foregroundMark x1="35185" y1="94082" x2="35185" y2="94082"/>
                        <a14:foregroundMark x1="79012" y1="64490" x2="79012" y2="66122"/>
                        <a14:foregroundMark x1="80864" y1="65918" x2="80864" y2="65918"/>
                        <a14:foregroundMark x1="79630" y1="64898" x2="79630" y2="64898"/>
                        <a14:foregroundMark x1="70370" y1="88776" x2="70370" y2="88776"/>
                        <a14:foregroundMark x1="8025" y1="41224" x2="8025" y2="41224"/>
                        <a14:foregroundMark x1="7407" y1="41429" x2="7407" y2="41429"/>
                        <a14:foregroundMark x1="6790" y1="42041" x2="6790" y2="42041"/>
                        <a14:foregroundMark x1="8642" y1="41224" x2="8642" y2="42857"/>
                        <a14:foregroundMark x1="71605" y1="16531" x2="71605" y2="16531"/>
                        <a14:foregroundMark x1="70988" y1="17143" x2="70988" y2="17143"/>
                      </a14:backgroundRemoval>
                    </a14:imgEffect>
                  </a14:imgLayer>
                </a14:imgProps>
              </a:ext>
            </a:extLst>
          </a:blip>
          <a:stretch>
            <a:fillRect/>
          </a:stretch>
        </p:blipFill>
        <p:spPr>
          <a:xfrm>
            <a:off x="10547103" y="397395"/>
            <a:ext cx="1019072" cy="3082378"/>
          </a:xfrm>
          <a:prstGeom prst="rect">
            <a:avLst/>
          </a:prstGeom>
        </p:spPr>
      </p:pic>
      <p:pic>
        <p:nvPicPr>
          <p:cNvPr id="3" name="図 2"/>
          <p:cNvPicPr>
            <a:picLocks noChangeAspect="1"/>
          </p:cNvPicPr>
          <p:nvPr/>
        </p:nvPicPr>
        <p:blipFill>
          <a:blip r:embed="rId5"/>
          <a:stretch>
            <a:fillRect/>
          </a:stretch>
        </p:blipFill>
        <p:spPr>
          <a:xfrm>
            <a:off x="655747" y="385842"/>
            <a:ext cx="4061970" cy="2387779"/>
          </a:xfrm>
          <a:prstGeom prst="rect">
            <a:avLst/>
          </a:prstGeom>
        </p:spPr>
      </p:pic>
      <p:sp>
        <p:nvSpPr>
          <p:cNvPr id="13" name="テキスト ボックス 12"/>
          <p:cNvSpPr txBox="1"/>
          <p:nvPr/>
        </p:nvSpPr>
        <p:spPr>
          <a:xfrm>
            <a:off x="3668721" y="2830915"/>
            <a:ext cx="1194229" cy="307777"/>
          </a:xfrm>
          <a:prstGeom prst="rect">
            <a:avLst/>
          </a:prstGeom>
          <a:noFill/>
        </p:spPr>
        <p:txBody>
          <a:bodyPr wrap="square" rtlCol="0">
            <a:spAutoFit/>
          </a:bodyPr>
          <a:lstStyle/>
          <a:p>
            <a:r>
              <a:rPr lang="ja-JP" altLang="en-US" sz="1400" b="1" dirty="0"/>
              <a:t>ドクターヘリ</a:t>
            </a:r>
            <a:endParaRPr kumimoji="1" lang="ja-JP" altLang="en-US" sz="1400" b="1" dirty="0"/>
          </a:p>
        </p:txBody>
      </p:sp>
      <p:pic>
        <p:nvPicPr>
          <p:cNvPr id="16" name="図 15"/>
          <p:cNvPicPr>
            <a:picLocks noChangeAspect="1"/>
          </p:cNvPicPr>
          <p:nvPr/>
        </p:nvPicPr>
        <p:blipFill>
          <a:blip r:embed="rId6"/>
          <a:stretch>
            <a:fillRect/>
          </a:stretch>
        </p:blipFill>
        <p:spPr>
          <a:xfrm>
            <a:off x="6292965" y="3546962"/>
            <a:ext cx="4428641" cy="2647176"/>
          </a:xfrm>
          <a:prstGeom prst="rect">
            <a:avLst/>
          </a:prstGeom>
        </p:spPr>
      </p:pic>
      <p:grpSp>
        <p:nvGrpSpPr>
          <p:cNvPr id="9" name="グループ化 8"/>
          <p:cNvGrpSpPr/>
          <p:nvPr/>
        </p:nvGrpSpPr>
        <p:grpSpPr>
          <a:xfrm>
            <a:off x="9639258" y="6181560"/>
            <a:ext cx="1082348" cy="407804"/>
            <a:chOff x="6235815" y="6209526"/>
            <a:chExt cx="1082348" cy="407804"/>
          </a:xfrm>
        </p:grpSpPr>
        <p:sp>
          <p:nvSpPr>
            <p:cNvPr id="17" name="テキスト ボックス 16"/>
            <p:cNvSpPr txBox="1"/>
            <p:nvPr/>
          </p:nvSpPr>
          <p:spPr>
            <a:xfrm>
              <a:off x="6235815" y="6309553"/>
              <a:ext cx="1082348" cy="307777"/>
            </a:xfrm>
            <a:prstGeom prst="rect">
              <a:avLst/>
            </a:prstGeom>
            <a:noFill/>
          </p:spPr>
          <p:txBody>
            <a:bodyPr wrap="none" rtlCol="0">
              <a:spAutoFit/>
            </a:bodyPr>
            <a:lstStyle/>
            <a:p>
              <a:r>
                <a:rPr lang="ja-JP" altLang="en-US" sz="1400" b="1" dirty="0"/>
                <a:t>医療の現場</a:t>
              </a:r>
              <a:endParaRPr kumimoji="1" lang="ja-JP" altLang="en-US" sz="1400" b="1" dirty="0"/>
            </a:p>
          </p:txBody>
        </p:sp>
        <p:sp>
          <p:nvSpPr>
            <p:cNvPr id="19" name="テキスト ボックス 18"/>
            <p:cNvSpPr txBox="1"/>
            <p:nvPr/>
          </p:nvSpPr>
          <p:spPr>
            <a:xfrm>
              <a:off x="6292965" y="6209526"/>
              <a:ext cx="466794" cy="200055"/>
            </a:xfrm>
            <a:prstGeom prst="rect">
              <a:avLst/>
            </a:prstGeom>
            <a:noFill/>
          </p:spPr>
          <p:txBody>
            <a:bodyPr wrap="none" rtlCol="0">
              <a:spAutoFit/>
            </a:bodyPr>
            <a:lstStyle/>
            <a:p>
              <a:r>
                <a:rPr lang="ja-JP" altLang="en-US" sz="700" dirty="0">
                  <a:solidFill>
                    <a:prstClr val="black"/>
                  </a:solidFill>
                  <a:latin typeface="+mj-ea"/>
                  <a:ea typeface="+mj-ea"/>
                </a:rPr>
                <a:t>いりょう</a:t>
              </a:r>
            </a:p>
          </p:txBody>
        </p:sp>
      </p:grpSp>
      <p:sp>
        <p:nvSpPr>
          <p:cNvPr id="20" name="テキスト ボックス 19"/>
          <p:cNvSpPr txBox="1"/>
          <p:nvPr/>
        </p:nvSpPr>
        <p:spPr>
          <a:xfrm>
            <a:off x="11679208" y="6409581"/>
            <a:ext cx="341760" cy="369332"/>
          </a:xfrm>
          <a:prstGeom prst="rect">
            <a:avLst/>
          </a:prstGeom>
          <a:noFill/>
        </p:spPr>
        <p:txBody>
          <a:bodyPr wrap="none" rtlCol="0">
            <a:spAutoFit/>
          </a:bodyPr>
          <a:lstStyle/>
          <a:p>
            <a:r>
              <a:rPr lang="ja-JP" altLang="en-US" dirty="0"/>
              <a:t>９</a:t>
            </a:r>
            <a:endParaRPr kumimoji="1" lang="ja-JP" altLang="en-US" dirty="0"/>
          </a:p>
        </p:txBody>
      </p:sp>
      <p:grpSp>
        <p:nvGrpSpPr>
          <p:cNvPr id="22" name="グループ化 21"/>
          <p:cNvGrpSpPr/>
          <p:nvPr/>
        </p:nvGrpSpPr>
        <p:grpSpPr>
          <a:xfrm>
            <a:off x="655747" y="4564016"/>
            <a:ext cx="4502318" cy="2019342"/>
            <a:chOff x="477670" y="994720"/>
            <a:chExt cx="4396863" cy="2770269"/>
          </a:xfrm>
        </p:grpSpPr>
        <p:grpSp>
          <p:nvGrpSpPr>
            <p:cNvPr id="23" name="グループ化 22"/>
            <p:cNvGrpSpPr/>
            <p:nvPr/>
          </p:nvGrpSpPr>
          <p:grpSpPr>
            <a:xfrm>
              <a:off x="477670" y="994720"/>
              <a:ext cx="4396863" cy="2770269"/>
              <a:chOff x="477670" y="994720"/>
              <a:chExt cx="4396863" cy="2770269"/>
            </a:xfrm>
          </p:grpSpPr>
          <p:sp>
            <p:nvSpPr>
              <p:cNvPr id="25" name="五角形 24"/>
              <p:cNvSpPr/>
              <p:nvPr/>
            </p:nvSpPr>
            <p:spPr>
              <a:xfrm>
                <a:off x="477670" y="994720"/>
                <a:ext cx="4396863" cy="2770269"/>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五角形 25"/>
              <p:cNvSpPr/>
              <p:nvPr/>
            </p:nvSpPr>
            <p:spPr>
              <a:xfrm>
                <a:off x="1593446" y="2682716"/>
                <a:ext cx="960120" cy="914400"/>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五角形 26"/>
              <p:cNvSpPr/>
              <p:nvPr/>
            </p:nvSpPr>
            <p:spPr>
              <a:xfrm>
                <a:off x="826427" y="1926750"/>
                <a:ext cx="1169980" cy="1133735"/>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五角形 27"/>
              <p:cNvSpPr/>
              <p:nvPr/>
            </p:nvSpPr>
            <p:spPr>
              <a:xfrm>
                <a:off x="2188198" y="1889878"/>
                <a:ext cx="1169980" cy="1133735"/>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五角形 28"/>
              <p:cNvSpPr/>
              <p:nvPr/>
            </p:nvSpPr>
            <p:spPr>
              <a:xfrm>
                <a:off x="3611153" y="1926750"/>
                <a:ext cx="960120" cy="914400"/>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p:cNvSpPr txBox="1"/>
            <p:nvPr/>
          </p:nvSpPr>
          <p:spPr>
            <a:xfrm>
              <a:off x="921127" y="1717845"/>
              <a:ext cx="3814415" cy="1477800"/>
            </a:xfrm>
            <a:prstGeom prst="rect">
              <a:avLst/>
            </a:prstGeom>
            <a:noFill/>
          </p:spPr>
          <p:txBody>
            <a:bodyPr wrap="square" rtlCol="0">
              <a:spAutoFit/>
            </a:bodyPr>
            <a:lstStyle/>
            <a:p>
              <a:r>
                <a:rPr kumimoji="1"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rPr>
                <a:t>わたしたちの</a:t>
              </a:r>
              <a:endParaRPr kumimoji="1" lang="en-US" altLang="ja-JP"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endParaRPr>
            </a:p>
            <a:p>
              <a:r>
                <a:rPr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rPr>
                <a:t>健康を守るために</a:t>
              </a:r>
              <a:endParaRPr kumimoji="1"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endParaRPr>
            </a:p>
          </p:txBody>
        </p:sp>
      </p:grpSp>
      <p:sp>
        <p:nvSpPr>
          <p:cNvPr id="30" name="角丸四角形 29"/>
          <p:cNvSpPr/>
          <p:nvPr/>
        </p:nvSpPr>
        <p:spPr>
          <a:xfrm>
            <a:off x="8963696" y="0"/>
            <a:ext cx="3228304"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C678A185-8851-45F7-AF23-671ED8AA02F3}"/>
              </a:ext>
            </a:extLst>
          </p:cNvPr>
          <p:cNvSpPr txBox="1"/>
          <p:nvPr/>
        </p:nvSpPr>
        <p:spPr>
          <a:xfrm>
            <a:off x="7319024" y="982274"/>
            <a:ext cx="626772" cy="230832"/>
          </a:xfrm>
          <a:prstGeom prst="rect">
            <a:avLst/>
          </a:prstGeom>
          <a:noFill/>
        </p:spPr>
        <p:txBody>
          <a:bodyPr wrap="square" rtlCol="0">
            <a:spAutoFit/>
          </a:bodyPr>
          <a:lstStyle/>
          <a:p>
            <a:r>
              <a:rPr lang="ja-JP" altLang="en-US" sz="900" dirty="0"/>
              <a:t>いりょう</a:t>
            </a:r>
            <a:endParaRPr kumimoji="1" lang="ja-JP" altLang="en-US" sz="900" dirty="0"/>
          </a:p>
        </p:txBody>
      </p:sp>
    </p:spTree>
    <p:extLst>
      <p:ext uri="{BB962C8B-B14F-4D97-AF65-F5344CB8AC3E}">
        <p14:creationId xmlns:p14="http://schemas.microsoft.com/office/powerpoint/2010/main" val="138127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16" name="円/楕円 15"/>
          <p:cNvSpPr/>
          <p:nvPr/>
        </p:nvSpPr>
        <p:spPr>
          <a:xfrm>
            <a:off x="279485" y="72284"/>
            <a:ext cx="11679936" cy="6632609"/>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9" name="図 8"/>
          <p:cNvPicPr>
            <a:picLocks noChangeAspect="1"/>
          </p:cNvPicPr>
          <p:nvPr/>
        </p:nvPicPr>
        <p:blipFill>
          <a:blip r:embed="rId2"/>
          <a:stretch>
            <a:fillRect/>
          </a:stretch>
        </p:blipFill>
        <p:spPr>
          <a:xfrm>
            <a:off x="8020960" y="731869"/>
            <a:ext cx="3812713" cy="2628954"/>
          </a:xfrm>
          <a:prstGeom prst="rect">
            <a:avLst/>
          </a:prstGeom>
        </p:spPr>
      </p:pic>
      <p:pic>
        <p:nvPicPr>
          <p:cNvPr id="7" name="図 6"/>
          <p:cNvPicPr>
            <a:picLocks noChangeAspect="1"/>
          </p:cNvPicPr>
          <p:nvPr/>
        </p:nvPicPr>
        <p:blipFill>
          <a:blip r:embed="rId3"/>
          <a:stretch>
            <a:fillRect/>
          </a:stretch>
        </p:blipFill>
        <p:spPr>
          <a:xfrm>
            <a:off x="693728" y="3953156"/>
            <a:ext cx="3940179" cy="2502129"/>
          </a:xfrm>
          <a:prstGeom prst="rect">
            <a:avLst/>
          </a:prstGeom>
        </p:spPr>
      </p:pic>
      <p:sp>
        <p:nvSpPr>
          <p:cNvPr id="8" name="テキスト ボックス 7"/>
          <p:cNvSpPr txBox="1"/>
          <p:nvPr/>
        </p:nvSpPr>
        <p:spPr>
          <a:xfrm>
            <a:off x="693728" y="2888704"/>
            <a:ext cx="4038285" cy="795154"/>
          </a:xfrm>
          <a:prstGeom prst="rect">
            <a:avLst/>
          </a:prstGeom>
          <a:solidFill>
            <a:schemeClr val="bg1"/>
          </a:solidFill>
        </p:spPr>
        <p:txBody>
          <a:bodyPr wrap="none" rtlCol="0">
            <a:spAutoFit/>
          </a:bodyPr>
          <a:lstStyle/>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　警察や消防の活躍によってわたしたちは</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安心して生活することができます。</a:t>
            </a:r>
          </a:p>
        </p:txBody>
      </p:sp>
      <p:pic>
        <p:nvPicPr>
          <p:cNvPr id="5" name="図 4"/>
          <p:cNvPicPr>
            <a:picLocks noChangeAspect="1"/>
          </p:cNvPicPr>
          <p:nvPr/>
        </p:nvPicPr>
        <p:blipFill>
          <a:blip r:embed="rId4">
            <a:extLst>
              <a:ext uri="{BEBA8EAE-BF5A-486C-A8C5-ECC9F3942E4B}">
                <a14:imgProps xmlns:a14="http://schemas.microsoft.com/office/drawing/2010/main">
                  <a14:imgLayer r:embed="rId5">
                    <a14:imgEffect>
                      <a14:backgroundRemoval t="5740" b="96909" l="3493" r="93199">
                        <a14:foregroundMark x1="16176" y1="48565" x2="16176" y2="48565"/>
                        <a14:foregroundMark x1="30515" y1="45254" x2="30515" y2="45254"/>
                        <a14:foregroundMark x1="28493" y1="53201" x2="28493" y2="53201"/>
                        <a14:foregroundMark x1="27941" y1="46799" x2="27941" y2="46799"/>
                        <a14:foregroundMark x1="26654" y1="47903" x2="26654" y2="47903"/>
                        <a14:foregroundMark x1="30147" y1="49007" x2="30147" y2="49007"/>
                        <a14:foregroundMark x1="17463" y1="44812" x2="17463" y2="44812"/>
                        <a14:foregroundMark x1="12132" y1="44812" x2="12132" y2="44812"/>
                        <a14:foregroundMark x1="12132" y1="50110" x2="12132" y2="50110"/>
                        <a14:foregroundMark x1="9559" y1="52759" x2="9559" y2="52759"/>
                        <a14:foregroundMark x1="9926" y1="47903" x2="9926" y2="47903"/>
                        <a14:foregroundMark x1="14890" y1="46358" x2="14890" y2="46358"/>
                        <a14:foregroundMark x1="14890" y1="50552" x2="14890" y2="50552"/>
                        <a14:foregroundMark x1="12684" y1="51656" x2="12684" y2="51656"/>
                        <a14:foregroundMark x1="14338" y1="46799" x2="14338" y2="46799"/>
                        <a14:foregroundMark x1="14338" y1="46358" x2="19118" y2="48565"/>
                        <a14:foregroundMark x1="25368" y1="44812" x2="30515" y2="47903"/>
                        <a14:foregroundMark x1="63051" y1="48565" x2="65625" y2="55408"/>
                        <a14:foregroundMark x1="20588" y1="44150" x2="11765" y2="49448"/>
                        <a14:foregroundMark x1="7353" y1="61148" x2="7353" y2="61148"/>
                        <a14:foregroundMark x1="88419" y1="35320" x2="88419" y2="35320"/>
                        <a14:foregroundMark x1="83640" y1="5740" x2="84926" y2="6402"/>
                        <a14:foregroundMark x1="91544" y1="38411" x2="93382" y2="42605"/>
                        <a14:foregroundMark x1="80147" y1="94702" x2="80147" y2="94702"/>
                        <a14:foregroundMark x1="92463" y1="96909" x2="92463" y2="96909"/>
                        <a14:foregroundMark x1="93015" y1="59161" x2="93015" y2="59161"/>
                        <a14:foregroundMark x1="3676" y1="65342" x2="3676" y2="65342"/>
                        <a14:foregroundMark x1="75735" y1="96909" x2="75735" y2="96909"/>
                      </a14:backgroundRemoval>
                    </a14:imgEffect>
                  </a14:imgLayer>
                </a14:imgProps>
              </a:ext>
            </a:extLst>
          </a:blip>
          <a:stretch>
            <a:fillRect/>
          </a:stretch>
        </p:blipFill>
        <p:spPr>
          <a:xfrm>
            <a:off x="8727585" y="3970050"/>
            <a:ext cx="2896736" cy="2412172"/>
          </a:xfrm>
          <a:prstGeom prst="rect">
            <a:avLst/>
          </a:prstGeom>
        </p:spPr>
      </p:pic>
      <p:grpSp>
        <p:nvGrpSpPr>
          <p:cNvPr id="10" name="グループ化 9"/>
          <p:cNvGrpSpPr/>
          <p:nvPr/>
        </p:nvGrpSpPr>
        <p:grpSpPr>
          <a:xfrm>
            <a:off x="4762368" y="3579457"/>
            <a:ext cx="3965565" cy="2360296"/>
            <a:chOff x="4762019" y="2773008"/>
            <a:chExt cx="3965565" cy="2360296"/>
          </a:xfrm>
        </p:grpSpPr>
        <p:pic>
          <p:nvPicPr>
            <p:cNvPr id="3" name="図 2"/>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019" y="2773008"/>
              <a:ext cx="3965565" cy="2360296"/>
            </a:xfrm>
            <a:prstGeom prst="rect">
              <a:avLst/>
            </a:prstGeom>
            <a:noFill/>
            <a:ln>
              <a:noFill/>
            </a:ln>
          </p:spPr>
        </p:pic>
        <p:sp>
          <p:nvSpPr>
            <p:cNvPr id="12" name="テキスト ボックス 11"/>
            <p:cNvSpPr txBox="1"/>
            <p:nvPr/>
          </p:nvSpPr>
          <p:spPr>
            <a:xfrm>
              <a:off x="5245373" y="3308914"/>
              <a:ext cx="2899230" cy="1426031"/>
            </a:xfrm>
            <a:prstGeom prst="rect">
              <a:avLst/>
            </a:prstGeom>
            <a:noFill/>
          </p:spPr>
          <p:txBody>
            <a:bodyPr wrap="square" rtlCol="0">
              <a:spAutoFit/>
            </a:bodyPr>
            <a:lstStyle/>
            <a:p>
              <a:pPr algn="ctr">
                <a:lnSpc>
                  <a:spcPts val="2600"/>
                </a:lnSpc>
              </a:pPr>
              <a:r>
                <a:rPr lang="ja-JP" altLang="en-US" dirty="0">
                  <a:solidFill>
                    <a:prstClr val="black"/>
                  </a:solidFill>
                </a:rPr>
                <a:t>警察や消防に使われる税金</a:t>
              </a:r>
              <a:endParaRPr lang="en-US" altLang="ja-JP" dirty="0">
                <a:solidFill>
                  <a:prstClr val="black"/>
                </a:solidFill>
              </a:endParaRPr>
            </a:p>
            <a:p>
              <a:pPr algn="ctr">
                <a:lnSpc>
                  <a:spcPts val="2600"/>
                </a:lnSpc>
              </a:pPr>
              <a:r>
                <a:rPr lang="ja-JP" altLang="en-US" sz="1600" dirty="0">
                  <a:solidFill>
                    <a:prstClr val="black"/>
                  </a:solidFill>
                </a:rPr>
                <a:t>国民１人あたり（１年間）</a:t>
              </a:r>
              <a:endParaRPr lang="en-US" altLang="ja-JP" sz="1600" dirty="0">
                <a:solidFill>
                  <a:prstClr val="black"/>
                </a:solidFill>
              </a:endParaRPr>
            </a:p>
            <a:p>
              <a:pPr algn="ctr">
                <a:lnSpc>
                  <a:spcPts val="2600"/>
                </a:lnSpc>
              </a:pPr>
              <a:r>
                <a:rPr lang="ja-JP" altLang="en-US" sz="2400" b="1" dirty="0">
                  <a:solidFill>
                    <a:srgbClr val="FF0000"/>
                  </a:solidFill>
                </a:rPr>
                <a:t>約</a:t>
              </a:r>
              <a:r>
                <a:rPr lang="en-US" altLang="ja-JP" sz="2400" b="1" dirty="0">
                  <a:solidFill>
                    <a:srgbClr val="FF0000"/>
                  </a:solidFill>
                  <a:latin typeface="ＭＳ Ｐゴシック" panose="020B0600070205080204" pitchFamily="50" charset="-128"/>
                </a:rPr>
                <a:t>42,600</a:t>
              </a:r>
              <a:r>
                <a:rPr lang="ja-JP" altLang="en-US" sz="2400" b="1" dirty="0">
                  <a:solidFill>
                    <a:srgbClr val="FF0000"/>
                  </a:solidFill>
                </a:rPr>
                <a:t>円</a:t>
              </a:r>
              <a:endParaRPr lang="en-US" altLang="ja-JP" sz="2400" b="1" dirty="0">
                <a:solidFill>
                  <a:srgbClr val="FF0000"/>
                </a:solidFill>
              </a:endParaRPr>
            </a:p>
            <a:p>
              <a:pPr algn="ctr">
                <a:lnSpc>
                  <a:spcPts val="2600"/>
                </a:lnSpc>
              </a:pPr>
              <a:r>
                <a:rPr lang="ja-JP" altLang="en-US" dirty="0">
                  <a:solidFill>
                    <a:prstClr val="black"/>
                  </a:solidFill>
                </a:rPr>
                <a:t>（令和４年度）</a:t>
              </a:r>
            </a:p>
          </p:txBody>
        </p:sp>
      </p:grpSp>
      <p:sp>
        <p:nvSpPr>
          <p:cNvPr id="13" name="テキスト ボックス 12"/>
          <p:cNvSpPr txBox="1"/>
          <p:nvPr/>
        </p:nvSpPr>
        <p:spPr>
          <a:xfrm>
            <a:off x="2423045" y="6426201"/>
            <a:ext cx="2210862" cy="307777"/>
          </a:xfrm>
          <a:prstGeom prst="rect">
            <a:avLst/>
          </a:prstGeom>
          <a:noFill/>
        </p:spPr>
        <p:txBody>
          <a:bodyPr wrap="none" rtlCol="0">
            <a:spAutoFit/>
          </a:bodyPr>
          <a:lstStyle/>
          <a:p>
            <a:r>
              <a:rPr lang="ja-JP" altLang="en-US" sz="1400" b="1" dirty="0"/>
              <a:t>火災からまちを守る消防隊</a:t>
            </a:r>
            <a:endParaRPr kumimoji="1" lang="ja-JP" altLang="en-US" sz="1400" b="1" dirty="0"/>
          </a:p>
        </p:txBody>
      </p:sp>
      <p:sp>
        <p:nvSpPr>
          <p:cNvPr id="14" name="テキスト ボックス 13"/>
          <p:cNvSpPr txBox="1"/>
          <p:nvPr/>
        </p:nvSpPr>
        <p:spPr>
          <a:xfrm>
            <a:off x="9682479" y="3384973"/>
            <a:ext cx="2214068" cy="307777"/>
          </a:xfrm>
          <a:prstGeom prst="rect">
            <a:avLst/>
          </a:prstGeom>
          <a:noFill/>
        </p:spPr>
        <p:txBody>
          <a:bodyPr wrap="none" rtlCol="0">
            <a:spAutoFit/>
          </a:bodyPr>
          <a:lstStyle/>
          <a:p>
            <a:r>
              <a:rPr lang="ja-JP" altLang="en-US" sz="1400" b="1" dirty="0"/>
              <a:t>まちの安全を守る白バイ隊</a:t>
            </a:r>
            <a:endParaRPr kumimoji="1" lang="ja-JP" altLang="en-US" sz="1400" b="1" dirty="0"/>
          </a:p>
        </p:txBody>
      </p:sp>
      <p:sp>
        <p:nvSpPr>
          <p:cNvPr id="15" name="テキスト ボックス 14"/>
          <p:cNvSpPr txBox="1"/>
          <p:nvPr/>
        </p:nvSpPr>
        <p:spPr>
          <a:xfrm>
            <a:off x="11624321" y="6455285"/>
            <a:ext cx="418704" cy="369332"/>
          </a:xfrm>
          <a:prstGeom prst="rect">
            <a:avLst/>
          </a:prstGeom>
          <a:noFill/>
        </p:spPr>
        <p:txBody>
          <a:bodyPr wrap="none" rtlCol="0">
            <a:spAutoFit/>
          </a:bodyPr>
          <a:lstStyle/>
          <a:p>
            <a:r>
              <a:rPr lang="en-US" altLang="ja-JP" dirty="0">
                <a:latin typeface="+mj-ea"/>
                <a:ea typeface="+mj-ea"/>
              </a:rPr>
              <a:t>10</a:t>
            </a:r>
            <a:endParaRPr kumimoji="1" lang="ja-JP" altLang="en-US" dirty="0">
              <a:latin typeface="+mj-ea"/>
              <a:ea typeface="+mj-ea"/>
            </a:endParaRPr>
          </a:p>
        </p:txBody>
      </p:sp>
      <p:grpSp>
        <p:nvGrpSpPr>
          <p:cNvPr id="17" name="グループ化 16"/>
          <p:cNvGrpSpPr/>
          <p:nvPr/>
        </p:nvGrpSpPr>
        <p:grpSpPr>
          <a:xfrm>
            <a:off x="1879541" y="5858"/>
            <a:ext cx="8479823" cy="838200"/>
            <a:chOff x="487679" y="352044"/>
            <a:chExt cx="7763717" cy="838200"/>
          </a:xfrm>
        </p:grpSpPr>
        <p:sp>
          <p:nvSpPr>
            <p:cNvPr id="18" name="角丸四角形 17"/>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0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身近な税金の使いみち②</a:t>
              </a:r>
              <a:endParaRPr kumimoji="1" lang="ja-JP" altLang="en-US" sz="40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20" name="グループ化 19"/>
          <p:cNvGrpSpPr/>
          <p:nvPr/>
        </p:nvGrpSpPr>
        <p:grpSpPr>
          <a:xfrm>
            <a:off x="408467" y="861548"/>
            <a:ext cx="4381108" cy="1739030"/>
            <a:chOff x="354877" y="810653"/>
            <a:chExt cx="4381108" cy="1739030"/>
          </a:xfrm>
        </p:grpSpPr>
        <p:grpSp>
          <p:nvGrpSpPr>
            <p:cNvPr id="21" name="グループ化 20"/>
            <p:cNvGrpSpPr/>
            <p:nvPr/>
          </p:nvGrpSpPr>
          <p:grpSpPr>
            <a:xfrm>
              <a:off x="354877" y="810653"/>
              <a:ext cx="4381108" cy="1739030"/>
              <a:chOff x="354877" y="810653"/>
              <a:chExt cx="4381108" cy="1739030"/>
            </a:xfrm>
          </p:grpSpPr>
          <p:sp>
            <p:nvSpPr>
              <p:cNvPr id="23" name="円/楕円 22"/>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468909" y="1383030"/>
                <a:ext cx="744630" cy="77163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377557" y="1322598"/>
                <a:ext cx="587957" cy="616777"/>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788052" y="1177437"/>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029982" y="1167631"/>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691813" y="1034472"/>
              <a:ext cx="3814415" cy="1200329"/>
            </a:xfrm>
            <a:prstGeom prst="rect">
              <a:avLst/>
            </a:prstGeom>
            <a:noFill/>
          </p:spPr>
          <p:txBody>
            <a:bodyPr wrap="square" rtlCol="0">
              <a:spAutoFit/>
            </a:bodyPr>
            <a:lstStyle/>
            <a:p>
              <a:r>
                <a:rPr kumimoji="1"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rPr>
                <a:t>わたしたちの</a:t>
              </a:r>
              <a:endParaRPr kumimoji="1" lang="en-US" altLang="ja-JP"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endParaRPr>
            </a:p>
            <a:p>
              <a:r>
                <a:rPr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rPr>
                <a:t>安全を守るために</a:t>
              </a:r>
              <a:endParaRPr kumimoji="1"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70898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11" name="円/楕円 10"/>
          <p:cNvSpPr/>
          <p:nvPr/>
        </p:nvSpPr>
        <p:spPr>
          <a:xfrm>
            <a:off x="279485" y="72284"/>
            <a:ext cx="11679936" cy="6632609"/>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正方形/長方形 3"/>
          <p:cNvSpPr/>
          <p:nvPr/>
        </p:nvSpPr>
        <p:spPr>
          <a:xfrm>
            <a:off x="493953" y="2168424"/>
            <a:ext cx="5194300" cy="1003544"/>
          </a:xfrm>
          <a:prstGeom prst="rect">
            <a:avLst/>
          </a:prstGeom>
          <a:solidFill>
            <a:schemeClr val="bg1"/>
          </a:solidFill>
        </p:spPr>
        <p:txBody>
          <a:bodyPr wrap="square">
            <a:spAutoFit/>
          </a:bodyPr>
          <a:lstStyle/>
          <a:p>
            <a:pPr>
              <a:lnSpc>
                <a:spcPts val="2500"/>
              </a:lnSpc>
            </a:pPr>
            <a:r>
              <a:rPr lang="ja-JP" altLang="en-US" sz="1600" b="1" dirty="0">
                <a:latin typeface="BIZ UDPゴシック" panose="020B0400000000000000" pitchFamily="50" charset="-128"/>
                <a:ea typeface="BIZ UDPゴシック" panose="020B0400000000000000" pitchFamily="50" charset="-128"/>
              </a:rPr>
              <a:t>　令和６年１月の石川県能登半島地震や</a:t>
            </a:r>
            <a:r>
              <a:rPr lang="ja-JP" altLang="en-US" sz="1600"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埼玉県でも川が氾濫し浸水被害が多く出た令和元年東日本台風などの災害復旧・復興のためにも、税金は使われています。</a:t>
            </a:r>
            <a:endParaRPr lang="en-US" altLang="ja-JP" sz="1600" b="1" dirty="0">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2"/>
          <a:stretch>
            <a:fillRect/>
          </a:stretch>
        </p:blipFill>
        <p:spPr>
          <a:xfrm>
            <a:off x="2113578" y="3529942"/>
            <a:ext cx="4127466" cy="2752474"/>
          </a:xfrm>
          <a:prstGeom prst="rect">
            <a:avLst/>
          </a:prstGeom>
        </p:spPr>
      </p:pic>
      <p:sp>
        <p:nvSpPr>
          <p:cNvPr id="8" name="テキスト ボックス 7"/>
          <p:cNvSpPr txBox="1"/>
          <p:nvPr/>
        </p:nvSpPr>
        <p:spPr>
          <a:xfrm>
            <a:off x="7641190" y="3679663"/>
            <a:ext cx="3357009" cy="523220"/>
          </a:xfrm>
          <a:prstGeom prst="rect">
            <a:avLst/>
          </a:prstGeom>
          <a:noFill/>
        </p:spPr>
        <p:txBody>
          <a:bodyPr wrap="none" rtlCol="0">
            <a:spAutoFit/>
          </a:bodyPr>
          <a:lstStyle/>
          <a:p>
            <a:r>
              <a:rPr lang="ja-JP" altLang="en-US" sz="1400" b="1" dirty="0"/>
              <a:t>防災設備　首都圏外郭放水路（春日部市）</a:t>
            </a:r>
            <a:endParaRPr lang="en-US" altLang="ja-JP" sz="1400" b="1" dirty="0"/>
          </a:p>
          <a:p>
            <a:r>
              <a:rPr kumimoji="1" lang="ja-JP" altLang="en-US" sz="1400" b="1" dirty="0"/>
              <a:t>　</a:t>
            </a:r>
            <a:r>
              <a:rPr lang="ja-JP" altLang="en-US" sz="1400" b="1" dirty="0"/>
              <a:t>  </a:t>
            </a:r>
            <a:r>
              <a:rPr kumimoji="1" lang="ja-JP" altLang="en-US" sz="1400" b="1" dirty="0"/>
              <a:t>写真提供：（一社）埼玉県物産観光協会</a:t>
            </a:r>
          </a:p>
        </p:txBody>
      </p:sp>
      <p:sp>
        <p:nvSpPr>
          <p:cNvPr id="9" name="テキスト ボックス 8"/>
          <p:cNvSpPr txBox="1"/>
          <p:nvPr/>
        </p:nvSpPr>
        <p:spPr>
          <a:xfrm>
            <a:off x="3257535" y="6321849"/>
            <a:ext cx="2983509" cy="307777"/>
          </a:xfrm>
          <a:prstGeom prst="rect">
            <a:avLst/>
          </a:prstGeom>
          <a:noFill/>
        </p:spPr>
        <p:txBody>
          <a:bodyPr wrap="none" rtlCol="0">
            <a:spAutoFit/>
          </a:bodyPr>
          <a:lstStyle/>
          <a:p>
            <a:r>
              <a:rPr lang="ja-JP" altLang="en-US" sz="1400" b="1" dirty="0"/>
              <a:t>災害復旧のための活動をする自衛隊</a:t>
            </a:r>
            <a:endParaRPr kumimoji="1" lang="ja-JP" altLang="en-US" sz="1400" b="1" dirty="0"/>
          </a:p>
        </p:txBody>
      </p:sp>
      <p:sp>
        <p:nvSpPr>
          <p:cNvPr id="10" name="テキスト ボックス 9"/>
          <p:cNvSpPr txBox="1"/>
          <p:nvPr/>
        </p:nvSpPr>
        <p:spPr>
          <a:xfrm>
            <a:off x="11654824" y="6376258"/>
            <a:ext cx="418704" cy="369332"/>
          </a:xfrm>
          <a:prstGeom prst="rect">
            <a:avLst/>
          </a:prstGeom>
          <a:noFill/>
        </p:spPr>
        <p:txBody>
          <a:bodyPr wrap="none" rtlCol="0">
            <a:spAutoFit/>
          </a:bodyPr>
          <a:lstStyle/>
          <a:p>
            <a:r>
              <a:rPr lang="en-US" altLang="ja-JP" dirty="0">
                <a:latin typeface="+mj-ea"/>
                <a:ea typeface="+mj-ea"/>
              </a:rPr>
              <a:t>11</a:t>
            </a:r>
          </a:p>
        </p:txBody>
      </p:sp>
      <p:grpSp>
        <p:nvGrpSpPr>
          <p:cNvPr id="3" name="グループ化 2"/>
          <p:cNvGrpSpPr/>
          <p:nvPr/>
        </p:nvGrpSpPr>
        <p:grpSpPr>
          <a:xfrm>
            <a:off x="493953" y="301488"/>
            <a:ext cx="4381108" cy="1739030"/>
            <a:chOff x="493953" y="301488"/>
            <a:chExt cx="4381108" cy="1739030"/>
          </a:xfrm>
        </p:grpSpPr>
        <p:grpSp>
          <p:nvGrpSpPr>
            <p:cNvPr id="13" name="グループ化 12"/>
            <p:cNvGrpSpPr/>
            <p:nvPr/>
          </p:nvGrpSpPr>
          <p:grpSpPr>
            <a:xfrm>
              <a:off x="493953" y="301488"/>
              <a:ext cx="4381108" cy="1739030"/>
              <a:chOff x="316265" y="749732"/>
              <a:chExt cx="4381108" cy="1739030"/>
            </a:xfrm>
          </p:grpSpPr>
          <p:sp>
            <p:nvSpPr>
              <p:cNvPr id="15" name="円/楕円 14"/>
              <p:cNvSpPr/>
              <p:nvPr/>
            </p:nvSpPr>
            <p:spPr>
              <a:xfrm>
                <a:off x="316265" y="749732"/>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504915" y="1161114"/>
                <a:ext cx="744630" cy="771635"/>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710661" y="1019989"/>
                <a:ext cx="1025148" cy="1053887"/>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777299" y="851161"/>
              <a:ext cx="3814415" cy="584775"/>
            </a:xfrm>
            <a:prstGeom prst="rect">
              <a:avLst/>
            </a:prstGeom>
            <a:noFill/>
          </p:spPr>
          <p:txBody>
            <a:bodyPr wrap="square" rtlCol="0">
              <a:spAutoFit/>
            </a:bodyPr>
            <a:lstStyle/>
            <a:p>
              <a:r>
                <a:rPr lang="ja-JP" altLang="en-US" sz="3200" dirty="0">
                  <a:solidFill>
                    <a:srgbClr val="800080"/>
                  </a:solidFill>
                  <a:effectLst>
                    <a:outerShdw blurRad="50800" dist="50800" dir="5400000" algn="ctr" rotWithShape="0">
                      <a:srgbClr val="FF99FF"/>
                    </a:outerShdw>
                  </a:effectLst>
                  <a:latin typeface="BIZ UDPゴシック" panose="020B0400000000000000" pitchFamily="50" charset="-128"/>
                  <a:ea typeface="BIZ UDPゴシック" panose="020B0400000000000000" pitchFamily="50" charset="-128"/>
                </a:rPr>
                <a:t>災害の復旧のために</a:t>
              </a:r>
              <a:endParaRPr kumimoji="1" lang="ja-JP" altLang="en-US" sz="3200" dirty="0">
                <a:solidFill>
                  <a:srgbClr val="800080"/>
                </a:solidFill>
                <a:effectLst>
                  <a:outerShdw blurRad="50800" dist="50800" dir="5400000" algn="ctr" rotWithShape="0">
                    <a:srgbClr val="FF99FF"/>
                  </a:outerShdw>
                </a:effectLst>
                <a:latin typeface="BIZ UDPゴシック" panose="020B0400000000000000" pitchFamily="50" charset="-128"/>
                <a:ea typeface="BIZ UDPゴシック" panose="020B0400000000000000" pitchFamily="50" charset="-128"/>
              </a:endParaRPr>
            </a:p>
          </p:txBody>
        </p:sp>
      </p:grpSp>
      <p:sp>
        <p:nvSpPr>
          <p:cNvPr id="17" name="角丸四角形 16"/>
          <p:cNvSpPr/>
          <p:nvPr/>
        </p:nvSpPr>
        <p:spPr>
          <a:xfrm>
            <a:off x="8989454" y="0"/>
            <a:ext cx="320254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316B8637-6B97-4434-915D-2FAC01CF648B}"/>
              </a:ext>
            </a:extLst>
          </p:cNvPr>
          <p:cNvPicPr>
            <a:picLocks noChangeAspect="1"/>
          </p:cNvPicPr>
          <p:nvPr/>
        </p:nvPicPr>
        <p:blipFill>
          <a:blip r:embed="rId3"/>
          <a:stretch>
            <a:fillRect/>
          </a:stretch>
        </p:blipFill>
        <p:spPr>
          <a:xfrm>
            <a:off x="6755924" y="747088"/>
            <a:ext cx="4067473" cy="2932575"/>
          </a:xfrm>
          <a:prstGeom prst="rect">
            <a:avLst/>
          </a:prstGeom>
        </p:spPr>
      </p:pic>
    </p:spTree>
    <p:extLst>
      <p:ext uri="{BB962C8B-B14F-4D97-AF65-F5344CB8AC3E}">
        <p14:creationId xmlns:p14="http://schemas.microsoft.com/office/powerpoint/2010/main" val="157685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5" name="円/楕円 14"/>
          <p:cNvSpPr/>
          <p:nvPr/>
        </p:nvSpPr>
        <p:spPr>
          <a:xfrm>
            <a:off x="279485" y="72284"/>
            <a:ext cx="11679936" cy="663260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p:nvPr/>
        </p:nvPicPr>
        <p:blipFill>
          <a:blip r:embed="rId2">
            <a:clrChange>
              <a:clrFrom>
                <a:srgbClr val="FFFFFF"/>
              </a:clrFrom>
              <a:clrTo>
                <a:srgbClr val="FFFFFF">
                  <a:alpha val="0"/>
                </a:srgbClr>
              </a:clrTo>
            </a:clrChange>
          </a:blip>
          <a:stretch>
            <a:fillRect/>
          </a:stretch>
        </p:blipFill>
        <p:spPr>
          <a:xfrm>
            <a:off x="1263812" y="4076735"/>
            <a:ext cx="4746844" cy="2279614"/>
          </a:xfrm>
          <a:prstGeom prst="rect">
            <a:avLst/>
          </a:prstGeom>
        </p:spPr>
      </p:pic>
      <p:grpSp>
        <p:nvGrpSpPr>
          <p:cNvPr id="2" name="グループ化 1"/>
          <p:cNvGrpSpPr/>
          <p:nvPr/>
        </p:nvGrpSpPr>
        <p:grpSpPr>
          <a:xfrm>
            <a:off x="6359019" y="2649645"/>
            <a:ext cx="5661951" cy="884460"/>
            <a:chOff x="6359019" y="2731936"/>
            <a:chExt cx="5661951" cy="854391"/>
          </a:xfrm>
          <a:solidFill>
            <a:schemeClr val="bg1"/>
          </a:solidFill>
        </p:grpSpPr>
        <p:sp>
          <p:nvSpPr>
            <p:cNvPr id="4" name="テキスト ボックス 3"/>
            <p:cNvSpPr txBox="1"/>
            <p:nvPr/>
          </p:nvSpPr>
          <p:spPr>
            <a:xfrm>
              <a:off x="6360446" y="2771317"/>
              <a:ext cx="5660524" cy="815010"/>
            </a:xfrm>
            <a:prstGeom prst="rect">
              <a:avLst/>
            </a:prstGeom>
            <a:grpFill/>
          </p:spPr>
          <p:txBody>
            <a:bodyPr wrap="none" rtlCol="0">
              <a:spAutoFit/>
            </a:bodyPr>
            <a:lstStyle/>
            <a:p>
              <a:pPr>
                <a:lnSpc>
                  <a:spcPts val="3200"/>
                </a:lnSpc>
              </a:pPr>
              <a:r>
                <a:rPr lang="ja-JP" altLang="en-US" dirty="0">
                  <a:solidFill>
                    <a:prstClr val="black"/>
                  </a:solidFill>
                  <a:latin typeface="BIZ UDPゴシック" panose="020B0400000000000000" pitchFamily="50" charset="-128"/>
                  <a:ea typeface="BIZ UDPゴシック" panose="020B0400000000000000" pitchFamily="50" charset="-128"/>
                </a:rPr>
                <a:t>　税金を使って渋滞を防ぐための道路や橋を造ったり、</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ts val="3200"/>
                </a:lnSpc>
              </a:pPr>
              <a:r>
                <a:rPr lang="ja-JP" altLang="en-US" dirty="0">
                  <a:solidFill>
                    <a:prstClr val="black"/>
                  </a:solidFill>
                  <a:latin typeface="BIZ UDPゴシック" panose="020B0400000000000000" pitchFamily="50" charset="-128"/>
                  <a:ea typeface="BIZ UDPゴシック" panose="020B0400000000000000" pitchFamily="50" charset="-128"/>
                </a:rPr>
                <a:t>傷んだ道路などを直したりしています。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6359019" y="3115386"/>
              <a:ext cx="388248" cy="208119"/>
            </a:xfrm>
            <a:prstGeom prst="rect">
              <a:avLst/>
            </a:prstGeom>
            <a:noFill/>
          </p:spPr>
          <p:txBody>
            <a:bodyPr wrap="none" rtlCol="0">
              <a:spAutoFit/>
            </a:bodyPr>
            <a:lstStyle/>
            <a:p>
              <a:r>
                <a:rPr lang="ja-JP" altLang="en-US" sz="800" dirty="0">
                  <a:solidFill>
                    <a:prstClr val="black"/>
                  </a:solidFill>
                  <a:latin typeface="BIZ UDPゴシック" panose="020B0400000000000000" pitchFamily="50" charset="-128"/>
                  <a:ea typeface="BIZ UDPゴシック" panose="020B0400000000000000" pitchFamily="50" charset="-128"/>
                </a:rPr>
                <a:t>いた</a:t>
              </a:r>
              <a:endParaRPr lang="ja-JP" altLang="en-US" sz="1100" dirty="0">
                <a:solidFill>
                  <a:prstClr val="black"/>
                </a:solidFill>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10816135" y="2731936"/>
              <a:ext cx="372218" cy="208119"/>
            </a:xfrm>
            <a:prstGeom prst="rect">
              <a:avLst/>
            </a:prstGeom>
            <a:noFill/>
          </p:spPr>
          <p:txBody>
            <a:bodyPr wrap="none" rtlCol="0">
              <a:spAutoFit/>
            </a:bodyPr>
            <a:lstStyle/>
            <a:p>
              <a:r>
                <a:rPr lang="ja-JP" altLang="en-US" sz="800" dirty="0">
                  <a:solidFill>
                    <a:prstClr val="black"/>
                  </a:solidFill>
                  <a:latin typeface="BIZ UDPゴシック" panose="020B0400000000000000" pitchFamily="50" charset="-128"/>
                  <a:ea typeface="BIZ UDPゴシック" panose="020B0400000000000000" pitchFamily="50" charset="-128"/>
                </a:rPr>
                <a:t>つく</a:t>
              </a:r>
              <a:endParaRPr lang="ja-JP" altLang="en-US" sz="1100" dirty="0">
                <a:solidFill>
                  <a:prstClr val="black"/>
                </a:solidFill>
                <a:latin typeface="BIZ UDPゴシック" panose="020B0400000000000000" pitchFamily="50" charset="-128"/>
                <a:ea typeface="BIZ UDPゴシック" panose="020B0400000000000000" pitchFamily="50" charset="-128"/>
              </a:endParaRPr>
            </a:p>
          </p:txBody>
        </p:sp>
      </p:grpSp>
      <p:pic>
        <p:nvPicPr>
          <p:cNvPr id="3" name="図 2"/>
          <p:cNvPicPr>
            <a:picLocks noChangeAspect="1"/>
          </p:cNvPicPr>
          <p:nvPr/>
        </p:nvPicPr>
        <p:blipFill>
          <a:blip r:embed="rId3"/>
          <a:stretch>
            <a:fillRect/>
          </a:stretch>
        </p:blipFill>
        <p:spPr>
          <a:xfrm>
            <a:off x="726444" y="728767"/>
            <a:ext cx="4602178" cy="2778197"/>
          </a:xfrm>
          <a:prstGeom prst="rect">
            <a:avLst/>
          </a:prstGeom>
        </p:spPr>
      </p:pic>
      <p:pic>
        <p:nvPicPr>
          <p:cNvPr id="11" name="図 10"/>
          <p:cNvPicPr>
            <a:picLocks noChangeAspect="1"/>
          </p:cNvPicPr>
          <p:nvPr/>
        </p:nvPicPr>
        <p:blipFill>
          <a:blip r:embed="rId4"/>
          <a:stretch>
            <a:fillRect/>
          </a:stretch>
        </p:blipFill>
        <p:spPr>
          <a:xfrm>
            <a:off x="7422415" y="3935738"/>
            <a:ext cx="3925294" cy="2400781"/>
          </a:xfrm>
          <a:prstGeom prst="rect">
            <a:avLst/>
          </a:prstGeom>
        </p:spPr>
      </p:pic>
      <p:sp>
        <p:nvSpPr>
          <p:cNvPr id="12" name="テキスト ボックス 11"/>
          <p:cNvSpPr txBox="1"/>
          <p:nvPr/>
        </p:nvSpPr>
        <p:spPr>
          <a:xfrm>
            <a:off x="726444" y="3506964"/>
            <a:ext cx="1441420" cy="307777"/>
          </a:xfrm>
          <a:prstGeom prst="rect">
            <a:avLst/>
          </a:prstGeom>
          <a:noFill/>
        </p:spPr>
        <p:txBody>
          <a:bodyPr wrap="none" rtlCol="0">
            <a:spAutoFit/>
          </a:bodyPr>
          <a:lstStyle/>
          <a:p>
            <a:r>
              <a:rPr lang="ja-JP" altLang="en-US" sz="1400" b="1" dirty="0"/>
              <a:t>県道川越栗橋線</a:t>
            </a:r>
            <a:endParaRPr kumimoji="1" lang="ja-JP" altLang="en-US" sz="1400" b="1" dirty="0"/>
          </a:p>
        </p:txBody>
      </p:sp>
      <p:sp>
        <p:nvSpPr>
          <p:cNvPr id="13" name="テキスト ボックス 12"/>
          <p:cNvSpPr txBox="1"/>
          <p:nvPr/>
        </p:nvSpPr>
        <p:spPr>
          <a:xfrm>
            <a:off x="8864551" y="6356349"/>
            <a:ext cx="2417650" cy="307777"/>
          </a:xfrm>
          <a:prstGeom prst="rect">
            <a:avLst/>
          </a:prstGeom>
          <a:noFill/>
        </p:spPr>
        <p:txBody>
          <a:bodyPr wrap="none" rtlCol="0">
            <a:spAutoFit/>
          </a:bodyPr>
          <a:lstStyle/>
          <a:p>
            <a:r>
              <a:rPr lang="ja-JP" altLang="en-US" sz="1400" b="1" dirty="0"/>
              <a:t>国道</a:t>
            </a:r>
            <a:r>
              <a:rPr lang="en-US" altLang="ja-JP" sz="1400" b="1" dirty="0"/>
              <a:t>140</a:t>
            </a:r>
            <a:r>
              <a:rPr lang="ja-JP" altLang="en-US" sz="1400" b="1" dirty="0"/>
              <a:t>号皆野秩父バイパス</a:t>
            </a:r>
            <a:endParaRPr kumimoji="1" lang="ja-JP" altLang="en-US" sz="1400" b="1" dirty="0"/>
          </a:p>
        </p:txBody>
      </p:sp>
      <p:sp>
        <p:nvSpPr>
          <p:cNvPr id="14" name="テキスト ボックス 13"/>
          <p:cNvSpPr txBox="1"/>
          <p:nvPr/>
        </p:nvSpPr>
        <p:spPr>
          <a:xfrm>
            <a:off x="11773296" y="6476186"/>
            <a:ext cx="418704" cy="369332"/>
          </a:xfrm>
          <a:prstGeom prst="rect">
            <a:avLst/>
          </a:prstGeom>
          <a:noFill/>
        </p:spPr>
        <p:txBody>
          <a:bodyPr wrap="none" rtlCol="0">
            <a:spAutoFit/>
          </a:bodyPr>
          <a:lstStyle/>
          <a:p>
            <a:r>
              <a:rPr lang="en-US" altLang="ja-JP" dirty="0">
                <a:latin typeface="+mj-ea"/>
                <a:ea typeface="+mj-ea"/>
              </a:rPr>
              <a:t>12</a:t>
            </a:r>
            <a:endParaRPr kumimoji="1" lang="ja-JP" altLang="en-US" dirty="0">
              <a:latin typeface="+mj-ea"/>
              <a:ea typeface="+mj-ea"/>
            </a:endParaRPr>
          </a:p>
        </p:txBody>
      </p:sp>
      <p:grpSp>
        <p:nvGrpSpPr>
          <p:cNvPr id="16" name="グループ化 15"/>
          <p:cNvGrpSpPr/>
          <p:nvPr/>
        </p:nvGrpSpPr>
        <p:grpSpPr>
          <a:xfrm>
            <a:off x="7471250" y="448624"/>
            <a:ext cx="3827623" cy="1860104"/>
            <a:chOff x="1542196" y="4117614"/>
            <a:chExt cx="3827623" cy="1860104"/>
          </a:xfrm>
        </p:grpSpPr>
        <p:sp>
          <p:nvSpPr>
            <p:cNvPr id="17" name="正方形/長方形 16"/>
            <p:cNvSpPr/>
            <p:nvPr/>
          </p:nvSpPr>
          <p:spPr>
            <a:xfrm>
              <a:off x="1542196" y="4117614"/>
              <a:ext cx="3827623" cy="1860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69272">
              <a:off x="2864098" y="4372878"/>
              <a:ext cx="637677" cy="68387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rot="1055458">
              <a:off x="1790526" y="4550950"/>
              <a:ext cx="1203439" cy="11895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rot="1055458">
              <a:off x="3540885" y="4305722"/>
              <a:ext cx="518579" cy="5168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rot="2169272">
              <a:off x="4605106" y="4990498"/>
              <a:ext cx="512435" cy="5146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119444" y="4524492"/>
              <a:ext cx="2713348" cy="1077218"/>
            </a:xfrm>
            <a:prstGeom prst="rect">
              <a:avLst/>
            </a:prstGeom>
            <a:noFill/>
          </p:spPr>
          <p:txBody>
            <a:bodyPr wrap="square" rtlCol="0">
              <a:spAutoFit/>
            </a:bodyPr>
            <a:lstStyle/>
            <a:p>
              <a:r>
                <a:rPr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rPr>
                <a:t>便利で安全な</a:t>
              </a:r>
              <a:endParaRPr kumimoji="1" lang="en-US" altLang="ja-JP"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endParaRPr>
            </a:p>
            <a:p>
              <a:r>
                <a:rPr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rPr>
                <a:t>交通のために</a:t>
              </a:r>
              <a:endParaRPr kumimoji="1"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endParaRPr>
            </a:p>
          </p:txBody>
        </p:sp>
      </p:grpSp>
      <p:sp>
        <p:nvSpPr>
          <p:cNvPr id="23" name="角丸四角形 22"/>
          <p:cNvSpPr/>
          <p:nvPr/>
        </p:nvSpPr>
        <p:spPr>
          <a:xfrm>
            <a:off x="8963696" y="0"/>
            <a:ext cx="3228304"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221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6" name="円/楕円 15"/>
          <p:cNvSpPr/>
          <p:nvPr/>
        </p:nvSpPr>
        <p:spPr>
          <a:xfrm>
            <a:off x="302712" y="66254"/>
            <a:ext cx="11679936" cy="6632609"/>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788436" y="2630223"/>
            <a:ext cx="5875326" cy="843693"/>
          </a:xfrm>
          <a:prstGeom prst="rect">
            <a:avLst/>
          </a:prstGeom>
          <a:solidFill>
            <a:schemeClr val="bg1"/>
          </a:solidFill>
        </p:spPr>
        <p:txBody>
          <a:bodyPr wrap="none" rtlCol="0">
            <a:spAutoFit/>
          </a:bodyPr>
          <a:lstStyle/>
          <a:p>
            <a:pPr>
              <a:lnSpc>
                <a:spcPts val="3200"/>
              </a:lnSpc>
            </a:pPr>
            <a:r>
              <a:rPr lang="ja-JP" altLang="en-US" dirty="0">
                <a:solidFill>
                  <a:prstClr val="black"/>
                </a:solidFill>
                <a:latin typeface="BIZ UDPゴシック" panose="020B0400000000000000" pitchFamily="50" charset="-128"/>
                <a:ea typeface="BIZ UDPゴシック" panose="020B0400000000000000" pitchFamily="50" charset="-128"/>
              </a:rPr>
              <a:t>　ごみの収集や処理、自然環境の保護など、清潔で気持ち</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ts val="3200"/>
              </a:lnSpc>
            </a:pPr>
            <a:r>
              <a:rPr lang="ja-JP" altLang="en-US" dirty="0">
                <a:solidFill>
                  <a:prstClr val="black"/>
                </a:solidFill>
                <a:latin typeface="BIZ UDPゴシック" panose="020B0400000000000000" pitchFamily="50" charset="-128"/>
                <a:ea typeface="BIZ UDPゴシック" panose="020B0400000000000000" pitchFamily="50" charset="-128"/>
              </a:rPr>
              <a:t>よく暮らせるための取組をしています。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grpSp>
        <p:nvGrpSpPr>
          <p:cNvPr id="3" name="グループ化 2"/>
          <p:cNvGrpSpPr/>
          <p:nvPr/>
        </p:nvGrpSpPr>
        <p:grpSpPr>
          <a:xfrm>
            <a:off x="788436" y="3845791"/>
            <a:ext cx="3965565" cy="2360296"/>
            <a:chOff x="735462" y="4118957"/>
            <a:chExt cx="3965565" cy="2360296"/>
          </a:xfrm>
        </p:grpSpPr>
        <p:pic>
          <p:nvPicPr>
            <p:cNvPr id="8" name="図 7"/>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462" y="4118957"/>
              <a:ext cx="3965565" cy="2360296"/>
            </a:xfrm>
            <a:prstGeom prst="rect">
              <a:avLst/>
            </a:prstGeom>
            <a:noFill/>
            <a:ln>
              <a:noFill/>
            </a:ln>
          </p:spPr>
        </p:pic>
        <p:sp>
          <p:nvSpPr>
            <p:cNvPr id="9" name="テキスト ボックス 8"/>
            <p:cNvSpPr txBox="1"/>
            <p:nvPr/>
          </p:nvSpPr>
          <p:spPr>
            <a:xfrm>
              <a:off x="1177521" y="4723953"/>
              <a:ext cx="2899230" cy="1399101"/>
            </a:xfrm>
            <a:prstGeom prst="rect">
              <a:avLst/>
            </a:prstGeom>
            <a:noFill/>
          </p:spPr>
          <p:txBody>
            <a:bodyPr wrap="square" rtlCol="0">
              <a:spAutoFit/>
            </a:bodyPr>
            <a:lstStyle/>
            <a:p>
              <a:pPr algn="ctr">
                <a:lnSpc>
                  <a:spcPts val="2600"/>
                </a:lnSpc>
              </a:pPr>
              <a:r>
                <a:rPr lang="ja-JP" altLang="en-US" dirty="0">
                  <a:solidFill>
                    <a:prstClr val="black"/>
                  </a:solidFill>
                </a:rPr>
                <a:t>ごみ処理費用にかかる税金</a:t>
              </a:r>
              <a:endParaRPr lang="en-US" altLang="ja-JP" dirty="0">
                <a:solidFill>
                  <a:prstClr val="black"/>
                </a:solidFill>
              </a:endParaRPr>
            </a:p>
            <a:p>
              <a:pPr algn="ctr">
                <a:lnSpc>
                  <a:spcPts val="2600"/>
                </a:lnSpc>
              </a:pPr>
              <a:r>
                <a:rPr lang="ja-JP" altLang="en-US" sz="1600" dirty="0">
                  <a:solidFill>
                    <a:prstClr val="black"/>
                  </a:solidFill>
                </a:rPr>
                <a:t>国民１人あたり（１年間）</a:t>
              </a:r>
              <a:endParaRPr lang="en-US" altLang="ja-JP" sz="1600" dirty="0">
                <a:solidFill>
                  <a:prstClr val="black"/>
                </a:solidFill>
              </a:endParaRPr>
            </a:p>
            <a:p>
              <a:pPr algn="ctr">
                <a:lnSpc>
                  <a:spcPts val="2600"/>
                </a:lnSpc>
              </a:pPr>
              <a:r>
                <a:rPr lang="ja-JP" altLang="en-US" sz="2400" b="1" dirty="0">
                  <a:solidFill>
                    <a:srgbClr val="FF0000"/>
                  </a:solidFill>
                </a:rPr>
                <a:t>約</a:t>
              </a:r>
              <a:r>
                <a:rPr lang="en-US" altLang="ja-JP" sz="2400" b="1" dirty="0">
                  <a:solidFill>
                    <a:srgbClr val="FF0000"/>
                  </a:solidFill>
                  <a:latin typeface="ＭＳ Ｐゴシック" panose="020B0600070205080204" pitchFamily="50" charset="-128"/>
                </a:rPr>
                <a:t>19,800</a:t>
              </a:r>
              <a:r>
                <a:rPr lang="ja-JP" altLang="en-US" sz="2400" b="1" dirty="0">
                  <a:solidFill>
                    <a:srgbClr val="FF0000"/>
                  </a:solidFill>
                </a:rPr>
                <a:t>円</a:t>
              </a:r>
              <a:endParaRPr lang="en-US" altLang="ja-JP" sz="2400" b="1" dirty="0">
                <a:solidFill>
                  <a:srgbClr val="FF0000"/>
                </a:solidFill>
              </a:endParaRPr>
            </a:p>
            <a:p>
              <a:pPr algn="ctr">
                <a:lnSpc>
                  <a:spcPts val="2600"/>
                </a:lnSpc>
              </a:pPr>
              <a:r>
                <a:rPr lang="ja-JP" altLang="en-US" dirty="0">
                  <a:solidFill>
                    <a:prstClr val="black"/>
                  </a:solidFill>
                </a:rPr>
                <a:t>（令和４年度）</a:t>
              </a:r>
            </a:p>
          </p:txBody>
        </p:sp>
      </p:grpSp>
      <p:pic>
        <p:nvPicPr>
          <p:cNvPr id="4" name="図 3"/>
          <p:cNvPicPr>
            <a:picLocks noChangeAspect="1"/>
          </p:cNvPicPr>
          <p:nvPr/>
        </p:nvPicPr>
        <p:blipFill>
          <a:blip r:embed="rId3"/>
          <a:stretch>
            <a:fillRect/>
          </a:stretch>
        </p:blipFill>
        <p:spPr>
          <a:xfrm>
            <a:off x="6392398" y="3222752"/>
            <a:ext cx="2222209" cy="3145082"/>
          </a:xfrm>
          <a:prstGeom prst="rect">
            <a:avLst/>
          </a:prstGeom>
        </p:spPr>
      </p:pic>
      <p:pic>
        <p:nvPicPr>
          <p:cNvPr id="10" name="図 9"/>
          <p:cNvPicPr>
            <a:picLocks noChangeAspect="1"/>
          </p:cNvPicPr>
          <p:nvPr/>
        </p:nvPicPr>
        <p:blipFill>
          <a:blip r:embed="rId4"/>
          <a:stretch>
            <a:fillRect/>
          </a:stretch>
        </p:blipFill>
        <p:spPr>
          <a:xfrm>
            <a:off x="7456074" y="536714"/>
            <a:ext cx="4158741" cy="2693099"/>
          </a:xfrm>
          <a:prstGeom prst="rect">
            <a:avLst/>
          </a:prstGeom>
        </p:spPr>
      </p:pic>
      <p:sp>
        <p:nvSpPr>
          <p:cNvPr id="13" name="テキスト ボックス 12"/>
          <p:cNvSpPr txBox="1"/>
          <p:nvPr/>
        </p:nvSpPr>
        <p:spPr>
          <a:xfrm>
            <a:off x="6392398" y="6334779"/>
            <a:ext cx="1063112" cy="307777"/>
          </a:xfrm>
          <a:prstGeom prst="rect">
            <a:avLst/>
          </a:prstGeom>
          <a:noFill/>
        </p:spPr>
        <p:txBody>
          <a:bodyPr wrap="none" rtlCol="0">
            <a:spAutoFit/>
          </a:bodyPr>
          <a:lstStyle/>
          <a:p>
            <a:r>
              <a:rPr lang="ja-JP" altLang="en-US" sz="1400" b="1" dirty="0"/>
              <a:t>ごみの収集</a:t>
            </a:r>
            <a:endParaRPr kumimoji="1" lang="ja-JP" altLang="en-US" sz="1400" b="1" dirty="0"/>
          </a:p>
        </p:txBody>
      </p:sp>
      <p:grpSp>
        <p:nvGrpSpPr>
          <p:cNvPr id="2" name="グループ化 1"/>
          <p:cNvGrpSpPr/>
          <p:nvPr/>
        </p:nvGrpSpPr>
        <p:grpSpPr>
          <a:xfrm>
            <a:off x="9982637" y="3229813"/>
            <a:ext cx="1632178" cy="453261"/>
            <a:chOff x="7312006" y="2809965"/>
            <a:chExt cx="1632178" cy="453261"/>
          </a:xfrm>
        </p:grpSpPr>
        <p:sp>
          <p:nvSpPr>
            <p:cNvPr id="14" name="テキスト ボックス 13"/>
            <p:cNvSpPr txBox="1"/>
            <p:nvPr/>
          </p:nvSpPr>
          <p:spPr>
            <a:xfrm>
              <a:off x="7323227" y="2955449"/>
              <a:ext cx="1620957" cy="307777"/>
            </a:xfrm>
            <a:prstGeom prst="rect">
              <a:avLst/>
            </a:prstGeom>
            <a:noFill/>
          </p:spPr>
          <p:txBody>
            <a:bodyPr wrap="none" rtlCol="0">
              <a:spAutoFit/>
            </a:bodyPr>
            <a:lstStyle/>
            <a:p>
              <a:r>
                <a:rPr lang="ja-JP" altLang="en-US" sz="1400" b="1" dirty="0"/>
                <a:t>三波渓谷（都幾川）</a:t>
              </a:r>
              <a:endParaRPr kumimoji="1" lang="ja-JP" altLang="en-US" sz="1400" b="1" dirty="0"/>
            </a:p>
          </p:txBody>
        </p:sp>
        <p:sp>
          <p:nvSpPr>
            <p:cNvPr id="11" name="テキスト ボックス 10"/>
            <p:cNvSpPr txBox="1"/>
            <p:nvPr/>
          </p:nvSpPr>
          <p:spPr>
            <a:xfrm>
              <a:off x="7312006" y="2809965"/>
              <a:ext cx="1503938" cy="246221"/>
            </a:xfrm>
            <a:prstGeom prst="rect">
              <a:avLst/>
            </a:prstGeom>
            <a:noFill/>
          </p:spPr>
          <p:txBody>
            <a:bodyPr wrap="none" rtlCol="0">
              <a:spAutoFit/>
            </a:bodyPr>
            <a:lstStyle/>
            <a:p>
              <a:r>
                <a:rPr kumimoji="1" lang="ja-JP" altLang="en-US" sz="1000" dirty="0"/>
                <a:t>さんばけいこ</a:t>
              </a:r>
              <a:r>
                <a:rPr kumimoji="1" lang="ja-JP" altLang="en-US" sz="1000" dirty="0" err="1"/>
                <a:t>く</a:t>
              </a:r>
              <a:r>
                <a:rPr kumimoji="1" lang="ja-JP" altLang="en-US" sz="1000" dirty="0"/>
                <a:t>　ときがわ</a:t>
              </a:r>
            </a:p>
          </p:txBody>
        </p:sp>
      </p:grpSp>
      <p:sp>
        <p:nvSpPr>
          <p:cNvPr id="15" name="テキスト ボックス 14"/>
          <p:cNvSpPr txBox="1"/>
          <p:nvPr/>
        </p:nvSpPr>
        <p:spPr>
          <a:xfrm>
            <a:off x="11773296" y="6488668"/>
            <a:ext cx="418704" cy="369332"/>
          </a:xfrm>
          <a:prstGeom prst="rect">
            <a:avLst/>
          </a:prstGeom>
          <a:noFill/>
        </p:spPr>
        <p:txBody>
          <a:bodyPr wrap="none" rtlCol="0">
            <a:spAutoFit/>
          </a:bodyPr>
          <a:lstStyle/>
          <a:p>
            <a:r>
              <a:rPr lang="en-US" altLang="ja-JP" dirty="0">
                <a:latin typeface="+mj-ea"/>
                <a:ea typeface="+mj-ea"/>
              </a:rPr>
              <a:t>13</a:t>
            </a:r>
            <a:endParaRPr kumimoji="1" lang="ja-JP" altLang="en-US" dirty="0">
              <a:latin typeface="+mj-ea"/>
              <a:ea typeface="+mj-ea"/>
            </a:endParaRPr>
          </a:p>
        </p:txBody>
      </p:sp>
      <p:grpSp>
        <p:nvGrpSpPr>
          <p:cNvPr id="17" name="グループ化 16"/>
          <p:cNvGrpSpPr/>
          <p:nvPr/>
        </p:nvGrpSpPr>
        <p:grpSpPr>
          <a:xfrm>
            <a:off x="511897" y="603636"/>
            <a:ext cx="4518641" cy="1840649"/>
            <a:chOff x="1008701" y="220777"/>
            <a:chExt cx="4518641" cy="1840649"/>
          </a:xfrm>
        </p:grpSpPr>
        <p:sp>
          <p:nvSpPr>
            <p:cNvPr id="18" name="正方形/長方形 17"/>
            <p:cNvSpPr/>
            <p:nvPr/>
          </p:nvSpPr>
          <p:spPr>
            <a:xfrm>
              <a:off x="1225193" y="220777"/>
              <a:ext cx="4302149" cy="184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rot="1191320">
              <a:off x="2048129" y="260835"/>
              <a:ext cx="1013942" cy="852975"/>
            </a:xfrm>
            <a:prstGeom prs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20259512">
              <a:off x="1008701" y="374138"/>
              <a:ext cx="1440413" cy="1410300"/>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rot="342562">
              <a:off x="3028390" y="337270"/>
              <a:ext cx="1259711" cy="1093405"/>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5123264">
              <a:off x="4651722" y="664926"/>
              <a:ext cx="776434" cy="584117"/>
            </a:xfrm>
            <a:prstGeom prs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940905" y="637210"/>
              <a:ext cx="3029010" cy="1077218"/>
            </a:xfrm>
            <a:prstGeom prst="rect">
              <a:avLst/>
            </a:prstGeom>
            <a:noFill/>
          </p:spPr>
          <p:txBody>
            <a:bodyPr wrap="square" rtlCol="0">
              <a:spAutoFit/>
            </a:bodyPr>
            <a:lstStyle/>
            <a:p>
              <a:r>
                <a:rPr lang="ja-JP" altLang="en-US"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rPr>
                <a:t>快適で豊かな</a:t>
              </a:r>
              <a:endParaRPr lang="en-US" altLang="ja-JP"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endParaRPr>
            </a:p>
            <a:p>
              <a:r>
                <a:rPr kumimoji="1" lang="ja-JP" altLang="en-US"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rPr>
                <a:t>暮らしのために</a:t>
              </a:r>
              <a:endParaRPr kumimoji="1" lang="en-US" altLang="ja-JP"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endParaRPr>
            </a:p>
          </p:txBody>
        </p:sp>
      </p:grpSp>
      <p:sp>
        <p:nvSpPr>
          <p:cNvPr id="24" name="角丸四角形 23"/>
          <p:cNvSpPr/>
          <p:nvPr/>
        </p:nvSpPr>
        <p:spPr>
          <a:xfrm>
            <a:off x="8963696" y="0"/>
            <a:ext cx="3228304"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27275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53170" y="5671375"/>
            <a:ext cx="11705087" cy="1054135"/>
          </a:xfrm>
          <a:prstGeom prst="rect">
            <a:avLst/>
          </a:prstGeom>
          <a:solidFill>
            <a:schemeClr val="bg1"/>
          </a:solidFill>
          <a:ln>
            <a:solidFill>
              <a:srgbClr val="33CC33"/>
            </a:solidFill>
          </a:ln>
        </p:spPr>
        <p:txBody>
          <a:bodyPr wrap="square" rtlCol="0">
            <a:spAutoFit/>
          </a:bodyPr>
          <a:lstStyle/>
          <a:p>
            <a:pPr>
              <a:lnSpc>
                <a:spcPts val="2500"/>
              </a:lnSpc>
            </a:pPr>
            <a:r>
              <a:rPr kumimoji="1" lang="ja-JP" altLang="en-US" sz="1400" dirty="0">
                <a:latin typeface="BIZ UDPゴシック" panose="020B0400000000000000" pitchFamily="50" charset="-128"/>
                <a:ea typeface="BIZ UDPゴシック" panose="020B0400000000000000" pitchFamily="50" charset="-128"/>
              </a:rPr>
              <a:t>　国や県、市町村は、学校・警察・消防・福祉など、わたしたちが安全で快適に生活するために欠かせない活動（仕事）をしています。</a:t>
            </a:r>
            <a:r>
              <a:rPr lang="ja-JP" altLang="en-US" sz="1400" dirty="0">
                <a:latin typeface="BIZ UDPゴシック" panose="020B0400000000000000" pitchFamily="50" charset="-128"/>
                <a:ea typeface="BIZ UDPゴシック" panose="020B0400000000000000" pitchFamily="50" charset="-128"/>
              </a:rPr>
              <a:t>その活動（仕事）には、みんなが納めた税金が使われています。</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kumimoji="1" lang="ja-JP" altLang="en-US" sz="1400" dirty="0">
                <a:latin typeface="BIZ UDPゴシック" panose="020B0400000000000000" pitchFamily="50" charset="-128"/>
                <a:ea typeface="BIZ UDPゴシック" panose="020B0400000000000000" pitchFamily="50" charset="-128"/>
              </a:rPr>
              <a:t>　税金の使い方は、わたしたちの意見などから作られた予算案をもとに</a:t>
            </a:r>
            <a:r>
              <a:rPr lang="ja-JP" altLang="en-US" sz="1400" dirty="0">
                <a:latin typeface="BIZ UDPゴシック" panose="020B0400000000000000" pitchFamily="50" charset="-128"/>
                <a:ea typeface="BIZ UDPゴシック" panose="020B0400000000000000" pitchFamily="50" charset="-128"/>
              </a:rPr>
              <a:t>国会や県議会、市町村議会で話し合われ議決（決定）されます。</a:t>
            </a:r>
            <a:endParaRPr kumimoji="1" lang="ja-JP" altLang="en-US" sz="1400" dirty="0">
              <a:latin typeface="BIZ UDPゴシック" panose="020B0400000000000000" pitchFamily="50" charset="-128"/>
              <a:ea typeface="BIZ UDPゴシック" panose="020B0400000000000000" pitchFamily="50" charset="-128"/>
            </a:endParaRPr>
          </a:p>
        </p:txBody>
      </p:sp>
      <p:pic>
        <p:nvPicPr>
          <p:cNvPr id="5" name="図 4"/>
          <p:cNvPicPr/>
          <p:nvPr/>
        </p:nvPicPr>
        <p:blipFill>
          <a:blip r:embed="rId2" cstate="print">
            <a:extLst>
              <a:ext uri="{28A0092B-C50C-407E-A947-70E740481C1C}">
                <a14:useLocalDpi xmlns:a14="http://schemas.microsoft.com/office/drawing/2010/main" val="0"/>
              </a:ext>
            </a:extLst>
          </a:blip>
          <a:stretch>
            <a:fillRect/>
          </a:stretch>
        </p:blipFill>
        <p:spPr>
          <a:xfrm>
            <a:off x="98118" y="830056"/>
            <a:ext cx="2094730" cy="1448088"/>
          </a:xfrm>
          <a:prstGeom prst="rect">
            <a:avLst/>
          </a:prstGeom>
        </p:spPr>
      </p:pic>
      <p:pic>
        <p:nvPicPr>
          <p:cNvPr id="8" name="図 7"/>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0602" y="1749117"/>
            <a:ext cx="1679467" cy="1272420"/>
          </a:xfrm>
          <a:prstGeom prst="rect">
            <a:avLst/>
          </a:prstGeom>
          <a:noFill/>
          <a:ln>
            <a:noFill/>
          </a:ln>
        </p:spPr>
      </p:pic>
      <p:pic>
        <p:nvPicPr>
          <p:cNvPr id="10" name="図 9"/>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370" y="1710808"/>
            <a:ext cx="1140789" cy="1476993"/>
          </a:xfrm>
          <a:prstGeom prst="rect">
            <a:avLst/>
          </a:prstGeom>
        </p:spPr>
      </p:pic>
      <p:cxnSp>
        <p:nvCxnSpPr>
          <p:cNvPr id="15" name="直線矢印コネクタ 14"/>
          <p:cNvCxnSpPr>
            <a:cxnSpLocks/>
          </p:cNvCxnSpPr>
          <p:nvPr/>
        </p:nvCxnSpPr>
        <p:spPr>
          <a:xfrm flipH="1" flipV="1">
            <a:off x="3593854" y="3235157"/>
            <a:ext cx="1394378" cy="1550816"/>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cxnSpLocks/>
          </p:cNvCxnSpPr>
          <p:nvPr/>
        </p:nvCxnSpPr>
        <p:spPr>
          <a:xfrm flipH="1">
            <a:off x="3811117" y="2246135"/>
            <a:ext cx="6522127" cy="1"/>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cxnSpLocks/>
          </p:cNvCxnSpPr>
          <p:nvPr/>
        </p:nvCxnSpPr>
        <p:spPr>
          <a:xfrm>
            <a:off x="3805250" y="2005038"/>
            <a:ext cx="6545984" cy="4364"/>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6704301" y="2937145"/>
            <a:ext cx="3628943" cy="1861840"/>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円形吹き出し 30"/>
          <p:cNvSpPr/>
          <p:nvPr/>
        </p:nvSpPr>
        <p:spPr>
          <a:xfrm>
            <a:off x="910092" y="3271361"/>
            <a:ext cx="1635945" cy="732827"/>
          </a:xfrm>
          <a:prstGeom prst="wedgeEllipseCallout">
            <a:avLst>
              <a:gd name="adj1" fmla="val 44444"/>
              <a:gd name="adj2" fmla="val 6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選挙で代表を選ぶ</a:t>
            </a:r>
            <a:endParaRPr kumimoji="1" lang="en-US" altLang="ja-JP" sz="1400" dirty="0">
              <a:solidFill>
                <a:schemeClr val="tx1"/>
              </a:solidFill>
            </a:endParaRPr>
          </a:p>
        </p:txBody>
      </p:sp>
      <p:sp>
        <p:nvSpPr>
          <p:cNvPr id="37" name="円形吹き出し 36"/>
          <p:cNvSpPr/>
          <p:nvPr/>
        </p:nvSpPr>
        <p:spPr>
          <a:xfrm>
            <a:off x="7724812" y="2066118"/>
            <a:ext cx="1182302" cy="706566"/>
          </a:xfrm>
          <a:prstGeom prst="wedgeEllipseCallout">
            <a:avLst>
              <a:gd name="adj1" fmla="val 46460"/>
              <a:gd name="adj2" fmla="val 43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予算案の提出</a:t>
            </a:r>
            <a:endParaRPr kumimoji="1" lang="en-US" altLang="ja-JP" sz="1600" dirty="0">
              <a:solidFill>
                <a:schemeClr val="tx1"/>
              </a:solidFill>
            </a:endParaRPr>
          </a:p>
        </p:txBody>
      </p:sp>
      <p:sp>
        <p:nvSpPr>
          <p:cNvPr id="40" name="円形吹き出し 39"/>
          <p:cNvSpPr/>
          <p:nvPr/>
        </p:nvSpPr>
        <p:spPr>
          <a:xfrm>
            <a:off x="9567985" y="3578647"/>
            <a:ext cx="862064" cy="469690"/>
          </a:xfrm>
          <a:prstGeom prst="wedgeEllipseCallout">
            <a:avLst>
              <a:gd name="adj1" fmla="val -48845"/>
              <a:gd name="adj2" fmla="val -539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税金</a:t>
            </a:r>
            <a:endParaRPr kumimoji="1" lang="en-US" altLang="ja-JP" sz="1400" dirty="0">
              <a:solidFill>
                <a:schemeClr val="tx1"/>
              </a:solidFill>
            </a:endParaRPr>
          </a:p>
        </p:txBody>
      </p:sp>
      <p:sp>
        <p:nvSpPr>
          <p:cNvPr id="41" name="円形吹き出し 40"/>
          <p:cNvSpPr/>
          <p:nvPr/>
        </p:nvSpPr>
        <p:spPr>
          <a:xfrm>
            <a:off x="8891603" y="3907569"/>
            <a:ext cx="789016" cy="469690"/>
          </a:xfrm>
          <a:prstGeom prst="wedgeEllipseCallout">
            <a:avLst>
              <a:gd name="adj1" fmla="val -41355"/>
              <a:gd name="adj2" fmla="val -563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意見</a:t>
            </a:r>
            <a:endParaRPr kumimoji="1" lang="en-US" altLang="ja-JP" sz="1400" dirty="0">
              <a:solidFill>
                <a:schemeClr val="tx1"/>
              </a:solidFill>
            </a:endParaRPr>
          </a:p>
        </p:txBody>
      </p:sp>
      <p:sp>
        <p:nvSpPr>
          <p:cNvPr id="42" name="円形吹き出し 41"/>
          <p:cNvSpPr/>
          <p:nvPr/>
        </p:nvSpPr>
        <p:spPr>
          <a:xfrm>
            <a:off x="9326550" y="4369585"/>
            <a:ext cx="2474593" cy="1054136"/>
          </a:xfrm>
          <a:prstGeom prst="wedgeEllipseCallout">
            <a:avLst>
              <a:gd name="adj1" fmla="val -54787"/>
              <a:gd name="adj2" fmla="val 28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納税は国民の</a:t>
            </a:r>
            <a:endParaRPr lang="en-US" altLang="ja-JP" sz="2000" b="1" dirty="0">
              <a:solidFill>
                <a:schemeClr val="tx1"/>
              </a:solidFill>
            </a:endParaRPr>
          </a:p>
          <a:p>
            <a:r>
              <a:rPr kumimoji="1" lang="ja-JP" altLang="en-US" sz="2000" b="1" dirty="0">
                <a:solidFill>
                  <a:schemeClr val="tx1"/>
                </a:solidFill>
              </a:rPr>
              <a:t>義務です。</a:t>
            </a:r>
            <a:endParaRPr kumimoji="1" lang="en-US" altLang="ja-JP" sz="2000" b="1" dirty="0">
              <a:solidFill>
                <a:schemeClr val="tx1"/>
              </a:solidFill>
            </a:endParaRPr>
          </a:p>
        </p:txBody>
      </p:sp>
      <p:cxnSp>
        <p:nvCxnSpPr>
          <p:cNvPr id="25" name="直線矢印コネクタ 24"/>
          <p:cNvCxnSpPr>
            <a:cxnSpLocks/>
          </p:cNvCxnSpPr>
          <p:nvPr/>
        </p:nvCxnSpPr>
        <p:spPr>
          <a:xfrm flipV="1">
            <a:off x="6704301" y="3001391"/>
            <a:ext cx="3739537" cy="1977113"/>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67562" y="2331145"/>
            <a:ext cx="2176729" cy="276999"/>
          </a:xfrm>
          <a:prstGeom prst="rect">
            <a:avLst/>
          </a:prstGeom>
          <a:noFill/>
        </p:spPr>
        <p:txBody>
          <a:bodyPr wrap="square" rtlCol="0">
            <a:spAutoFit/>
          </a:bodyPr>
          <a:lstStyle/>
          <a:p>
            <a:r>
              <a:rPr kumimoji="1" lang="ja-JP" altLang="en-US" sz="1200" dirty="0"/>
              <a:t>議会の様子（提供：衆議院）</a:t>
            </a:r>
          </a:p>
        </p:txBody>
      </p:sp>
      <p:sp>
        <p:nvSpPr>
          <p:cNvPr id="57" name="角丸四角形 56"/>
          <p:cNvSpPr/>
          <p:nvPr/>
        </p:nvSpPr>
        <p:spPr>
          <a:xfrm>
            <a:off x="5133224" y="2347996"/>
            <a:ext cx="2453452" cy="789404"/>
          </a:xfrm>
          <a:prstGeom prst="round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50000"/>
                    <a:lumOff val="50000"/>
                  </a:schemeClr>
                </a:solidFill>
                <a:latin typeface="BIZ UDPゴシック" panose="020B0400000000000000" pitchFamily="50" charset="-128"/>
                <a:ea typeface="BIZ UDPゴシック" panose="020B0400000000000000" pitchFamily="50" charset="-128"/>
              </a:rPr>
              <a:t>暮らしを豊かに</a:t>
            </a:r>
            <a:endParaRPr kumimoji="1" lang="en-US" altLang="ja-JP" b="1"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1">
                    <a:lumMod val="50000"/>
                    <a:lumOff val="50000"/>
                  </a:schemeClr>
                </a:solidFill>
                <a:latin typeface="BIZ UDPゴシック" panose="020B0400000000000000" pitchFamily="50" charset="-128"/>
                <a:ea typeface="BIZ UDPゴシック" panose="020B0400000000000000" pitchFamily="50" charset="-128"/>
              </a:rPr>
              <a:t>するための活動</a:t>
            </a:r>
          </a:p>
        </p:txBody>
      </p:sp>
      <p:sp>
        <p:nvSpPr>
          <p:cNvPr id="38" name="テキスト ボックス 37"/>
          <p:cNvSpPr txBox="1"/>
          <p:nvPr/>
        </p:nvSpPr>
        <p:spPr>
          <a:xfrm>
            <a:off x="11776502" y="6540929"/>
            <a:ext cx="415498" cy="369332"/>
          </a:xfrm>
          <a:prstGeom prst="rect">
            <a:avLst/>
          </a:prstGeom>
          <a:noFill/>
        </p:spPr>
        <p:txBody>
          <a:bodyPr wrap="none" rtlCol="0">
            <a:spAutoFit/>
          </a:bodyPr>
          <a:lstStyle/>
          <a:p>
            <a:r>
              <a:rPr lang="en-US" altLang="ja-JP" dirty="0">
                <a:latin typeface="+mj-ea"/>
                <a:ea typeface="+mj-ea"/>
              </a:rPr>
              <a:t>14</a:t>
            </a:r>
            <a:endParaRPr kumimoji="1" lang="ja-JP" altLang="en-US" dirty="0">
              <a:latin typeface="+mj-ea"/>
              <a:ea typeface="+mj-ea"/>
            </a:endParaRPr>
          </a:p>
        </p:txBody>
      </p:sp>
      <p:grpSp>
        <p:nvGrpSpPr>
          <p:cNvPr id="32" name="グループ化 31"/>
          <p:cNvGrpSpPr/>
          <p:nvPr/>
        </p:nvGrpSpPr>
        <p:grpSpPr>
          <a:xfrm>
            <a:off x="40066" y="29441"/>
            <a:ext cx="8548374" cy="838200"/>
            <a:chOff x="429051" y="399086"/>
            <a:chExt cx="8137534" cy="838200"/>
          </a:xfrm>
        </p:grpSpPr>
        <p:sp>
          <p:nvSpPr>
            <p:cNvPr id="33" name="角丸四角形 32"/>
            <p:cNvSpPr/>
            <p:nvPr/>
          </p:nvSpPr>
          <p:spPr>
            <a:xfrm>
              <a:off x="497690" y="698684"/>
              <a:ext cx="7963344" cy="31291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29051" y="399086"/>
              <a:ext cx="8137534"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税金の使いみちはどうやって決めているの？</a:t>
              </a:r>
              <a:endParaRPr kumimoji="1" lang="ja-JP" altLang="en-US" sz="32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43" name="円形吹き出し 40">
            <a:extLst>
              <a:ext uri="{FF2B5EF4-FFF2-40B4-BE49-F238E27FC236}">
                <a16:creationId xmlns:a16="http://schemas.microsoft.com/office/drawing/2014/main" id="{35DC554E-EDA6-4248-A98D-CB84C4D71A17}"/>
              </a:ext>
            </a:extLst>
          </p:cNvPr>
          <p:cNvSpPr/>
          <p:nvPr/>
        </p:nvSpPr>
        <p:spPr>
          <a:xfrm>
            <a:off x="7925406" y="3017246"/>
            <a:ext cx="1139275" cy="505468"/>
          </a:xfrm>
          <a:prstGeom prst="wedgeEllipseCallout">
            <a:avLst>
              <a:gd name="adj1" fmla="val 40460"/>
              <a:gd name="adj2" fmla="val 566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公共</a:t>
            </a:r>
            <a:endParaRPr lang="en-US" altLang="ja-JP" sz="1200" dirty="0">
              <a:solidFill>
                <a:schemeClr val="tx1"/>
              </a:solidFill>
            </a:endParaRPr>
          </a:p>
          <a:p>
            <a:pPr algn="ctr"/>
            <a:r>
              <a:rPr kumimoji="1" lang="ja-JP" altLang="en-US" sz="1200" dirty="0">
                <a:solidFill>
                  <a:schemeClr val="tx1"/>
                </a:solidFill>
              </a:rPr>
              <a:t>サービス</a:t>
            </a:r>
            <a:endParaRPr kumimoji="1" lang="en-US" altLang="ja-JP" sz="1200" dirty="0">
              <a:solidFill>
                <a:schemeClr val="tx1"/>
              </a:solidFill>
            </a:endParaRPr>
          </a:p>
        </p:txBody>
      </p:sp>
      <p:sp>
        <p:nvSpPr>
          <p:cNvPr id="9" name="正方形/長方形 8">
            <a:extLst>
              <a:ext uri="{FF2B5EF4-FFF2-40B4-BE49-F238E27FC236}">
                <a16:creationId xmlns:a16="http://schemas.microsoft.com/office/drawing/2014/main" id="{26D33A57-08C4-4F18-9B02-CD05AF7C4115}"/>
              </a:ext>
            </a:extLst>
          </p:cNvPr>
          <p:cNvSpPr/>
          <p:nvPr/>
        </p:nvSpPr>
        <p:spPr>
          <a:xfrm>
            <a:off x="2628138" y="3138596"/>
            <a:ext cx="794021" cy="3497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n w="0"/>
                <a:solidFill>
                  <a:schemeClr val="tx1"/>
                </a:solidFill>
              </a:rPr>
              <a:t>議　会</a:t>
            </a:r>
          </a:p>
        </p:txBody>
      </p:sp>
      <p:sp>
        <p:nvSpPr>
          <p:cNvPr id="44" name="正方形/長方形 43">
            <a:extLst>
              <a:ext uri="{FF2B5EF4-FFF2-40B4-BE49-F238E27FC236}">
                <a16:creationId xmlns:a16="http://schemas.microsoft.com/office/drawing/2014/main" id="{6F0F8925-10DE-4012-90D9-C39F89D8BA39}"/>
              </a:ext>
            </a:extLst>
          </p:cNvPr>
          <p:cNvSpPr/>
          <p:nvPr/>
        </p:nvSpPr>
        <p:spPr>
          <a:xfrm>
            <a:off x="10510683" y="3222473"/>
            <a:ext cx="1383732" cy="5562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n w="0"/>
                <a:solidFill>
                  <a:schemeClr val="tx1"/>
                </a:solidFill>
              </a:rPr>
              <a:t>国、都道府県や市町村</a:t>
            </a:r>
          </a:p>
        </p:txBody>
      </p:sp>
      <p:pic>
        <p:nvPicPr>
          <p:cNvPr id="16" name="図 15">
            <a:extLst>
              <a:ext uri="{FF2B5EF4-FFF2-40B4-BE49-F238E27FC236}">
                <a16:creationId xmlns:a16="http://schemas.microsoft.com/office/drawing/2014/main" id="{BC8FC27C-3168-4A8D-8523-D15EF83C189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42" b="97257" l="994" r="98137">
                        <a14:foregroundMark x1="54286" y1="8978" x2="54286" y2="8978"/>
                        <a14:foregroundMark x1="6335" y1="18204" x2="12671" y2="12469"/>
                        <a14:foregroundMark x1="12671" y1="12469" x2="21739" y2="11721"/>
                        <a14:foregroundMark x1="21739" y1="11721" x2="29565" y2="14464"/>
                        <a14:foregroundMark x1="29565" y1="14464" x2="25963" y2="25935"/>
                        <a14:foregroundMark x1="25963" y1="25935" x2="13043" y2="26434"/>
                        <a14:foregroundMark x1="13043" y1="26434" x2="6335" y2="21696"/>
                        <a14:foregroundMark x1="6335" y1="21696" x2="6708" y2="17706"/>
                        <a14:foregroundMark x1="77391" y1="61596" x2="74286" y2="48379"/>
                        <a14:foregroundMark x1="74286" y1="48379" x2="81615" y2="41895"/>
                        <a14:foregroundMark x1="81615" y1="41895" x2="88323" y2="49626"/>
                        <a14:foregroundMark x1="88323" y1="49626" x2="89938" y2="62095"/>
                        <a14:foregroundMark x1="89938" y1="62095" x2="85217" y2="74314"/>
                        <a14:foregroundMark x1="85217" y1="74314" x2="78758" y2="73815"/>
                        <a14:foregroundMark x1="78758" y1="73815" x2="74161" y2="62594"/>
                        <a14:foregroundMark x1="74161" y1="62594" x2="75528" y2="49875"/>
                        <a14:foregroundMark x1="75528" y1="49875" x2="75652" y2="49875"/>
                        <a14:foregroundMark x1="69193" y1="53616" x2="69193" y2="53616"/>
                        <a14:foregroundMark x1="2857" y1="20698" x2="2857" y2="20698"/>
                        <a14:foregroundMark x1="80497" y1="87531" x2="80497" y2="87531"/>
                        <a14:foregroundMark x1="87329" y1="87282" x2="87329" y2="87282"/>
                        <a14:foregroundMark x1="94658" y1="69077" x2="94658" y2="69077"/>
                        <a14:foregroundMark x1="39379" y1="17955" x2="39379" y2="17955"/>
                        <a14:foregroundMark x1="44224" y1="94514" x2="44224" y2="94514"/>
                        <a14:foregroundMark x1="43478" y1="95511" x2="43478" y2="95511"/>
                        <a14:foregroundMark x1="49565" y1="95511" x2="49565" y2="95511"/>
                        <a14:foregroundMark x1="23975" y1="34663" x2="23975" y2="34663"/>
                        <a14:foregroundMark x1="23975" y1="36160" x2="23975" y2="36160"/>
                        <a14:foregroundMark x1="24224" y1="36409" x2="24224" y2="36409"/>
                        <a14:foregroundMark x1="24348" y1="36658" x2="24348" y2="36658"/>
                        <a14:foregroundMark x1="23975" y1="37905" x2="23975" y2="37905"/>
                        <a14:foregroundMark x1="23354" y1="36908" x2="23354" y2="36908"/>
                        <a14:foregroundMark x1="22733" y1="35910" x2="22733" y2="35910"/>
                        <a14:foregroundMark x1="22112" y1="35162" x2="22112" y2="35162"/>
                        <a14:foregroundMark x1="21491" y1="34414" x2="21491" y2="34414"/>
                        <a14:foregroundMark x1="20745" y1="34414" x2="20745" y2="34414"/>
                        <a14:foregroundMark x1="20000" y1="34414" x2="20000" y2="34414"/>
                        <a14:foregroundMark x1="20248" y1="34414" x2="21615" y2="34165"/>
                        <a14:foregroundMark x1="23727" y1="34414" x2="35155" y2="30673"/>
                        <a14:foregroundMark x1="35528" y1="30424" x2="38758" y2="26933"/>
                        <a14:foregroundMark x1="33292" y1="31671" x2="24596" y2="34165"/>
                        <a14:foregroundMark x1="13789" y1="33416" x2="19255" y2="34414"/>
                        <a14:foregroundMark x1="4224" y1="27431" x2="14410" y2="33167"/>
                        <a14:foregroundMark x1="9814" y1="31920" x2="13416" y2="32918"/>
                        <a14:foregroundMark x1="6832" y1="29925" x2="9689" y2="31421"/>
                        <a14:foregroundMark x1="5093" y1="28180" x2="6087" y2="28928"/>
                        <a14:foregroundMark x1="1988" y1="23441" x2="4596" y2="26933"/>
                        <a14:foregroundMark x1="994" y1="19451" x2="1615" y2="22195"/>
                        <a14:foregroundMark x1="2236" y1="24190" x2="3727" y2="26185"/>
                        <a14:foregroundMark x1="1118" y1="18703" x2="2484" y2="14963"/>
                        <a14:foregroundMark x1="1863" y1="14464" x2="1242" y2="17706"/>
                        <a14:foregroundMark x1="2236" y1="13965" x2="4224" y2="10973"/>
                        <a14:foregroundMark x1="4348" y1="10224" x2="8075" y2="7232"/>
                        <a14:foregroundMark x1="18882" y1="3741" x2="18882" y2="3741"/>
                        <a14:foregroundMark x1="18385" y1="3491" x2="24348" y2="3491"/>
                        <a14:foregroundMark x1="25590" y1="3990" x2="28571" y2="4239"/>
                        <a14:foregroundMark x1="28944" y1="4489" x2="30559" y2="4988"/>
                        <a14:foregroundMark x1="30932" y1="5237" x2="32671" y2="6484"/>
                        <a14:foregroundMark x1="32795" y1="6234" x2="34534" y2="6983"/>
                        <a14:foregroundMark x1="34783" y1="7481" x2="36646" y2="8728"/>
                        <a14:foregroundMark x1="37267" y1="9227" x2="38882" y2="10973"/>
                        <a14:foregroundMark x1="39130" y1="11471" x2="41615" y2="18953"/>
                        <a14:foregroundMark x1="39627" y1="11970" x2="40621" y2="13716"/>
                        <a14:foregroundMark x1="40745" y1="14464" x2="41491" y2="17207"/>
                        <a14:foregroundMark x1="41615" y1="19451" x2="40745" y2="23441"/>
                        <a14:foregroundMark x1="40373" y1="23940" x2="39006" y2="26434"/>
                        <a14:foregroundMark x1="25093" y1="34165" x2="32919" y2="31920"/>
                        <a14:foregroundMark x1="29565" y1="32918" x2="29565" y2="32918"/>
                        <a14:foregroundMark x1="29441" y1="33416" x2="29441" y2="33416"/>
                        <a14:foregroundMark x1="29068" y1="33416" x2="29068" y2="33416"/>
                        <a14:foregroundMark x1="28696" y1="33416" x2="28696" y2="33416"/>
                        <a14:foregroundMark x1="28571" y1="33666" x2="28571" y2="33666"/>
                        <a14:foregroundMark x1="26957" y1="34165" x2="26957" y2="34165"/>
                        <a14:foregroundMark x1="27578" y1="34165" x2="27578" y2="34165"/>
                        <a14:foregroundMark x1="27950" y1="33915" x2="27950" y2="33915"/>
                        <a14:foregroundMark x1="26957" y1="33915" x2="26957" y2="33915"/>
                        <a14:foregroundMark x1="26211" y1="34165" x2="26211" y2="34165"/>
                        <a14:foregroundMark x1="25466" y1="34165" x2="25466" y2="34165"/>
                        <a14:foregroundMark x1="72050" y1="41895" x2="72050" y2="41895"/>
                        <a14:foregroundMark x1="71677" y1="42394" x2="71677" y2="42394"/>
                        <a14:foregroundMark x1="71180" y1="43641" x2="71180" y2="43641"/>
                        <a14:foregroundMark x1="70559" y1="44389" x2="70559" y2="44389"/>
                        <a14:foregroundMark x1="71056" y1="43890" x2="71056" y2="43890"/>
                        <a14:foregroundMark x1="70435" y1="45387" x2="70435" y2="45387"/>
                        <a14:foregroundMark x1="70186" y1="46135" x2="70186" y2="46135"/>
                        <a14:foregroundMark x1="69938" y1="46883" x2="69938" y2="46883"/>
                        <a14:foregroundMark x1="69689" y1="47631" x2="69689" y2="47631"/>
                        <a14:foregroundMark x1="69565" y1="48878" x2="69565" y2="48878"/>
                        <a14:foregroundMark x1="69317" y1="49127" x2="69317" y2="49127"/>
                        <a14:foregroundMark x1="69193" y1="49626" x2="69193" y2="49626"/>
                        <a14:foregroundMark x1="67826" y1="50623" x2="67826" y2="50623"/>
                        <a14:foregroundMark x1="68075" y1="50623" x2="68075" y2="50623"/>
                        <a14:foregroundMark x1="68820" y1="50374" x2="68820" y2="50374"/>
                        <a14:foregroundMark x1="67205" y1="50873" x2="67205" y2="50873"/>
                        <a14:foregroundMark x1="66584" y1="50873" x2="66584" y2="50873"/>
                        <a14:foregroundMark x1="67950" y1="50623" x2="67950" y2="50623"/>
                        <a14:foregroundMark x1="67329" y1="50623" x2="67329" y2="50623"/>
                        <a14:foregroundMark x1="66708" y1="50873" x2="66708" y2="50873"/>
                        <a14:foregroundMark x1="65342" y1="51372" x2="65342" y2="51372"/>
                        <a14:foregroundMark x1="65590" y1="51372" x2="65590" y2="51372"/>
                        <a14:foregroundMark x1="64596" y1="52369" x2="64596" y2="52369"/>
                        <a14:foregroundMark x1="64969" y1="52618" x2="64969" y2="52618"/>
                        <a14:foregroundMark x1="65466" y1="52618" x2="65466" y2="52618"/>
                        <a14:foregroundMark x1="65714" y1="53367" x2="65714" y2="53367"/>
                        <a14:foregroundMark x1="66211" y1="53865" x2="66211" y2="53865"/>
                        <a14:foregroundMark x1="66708" y1="54863" x2="66708" y2="54863"/>
                        <a14:foregroundMark x1="67453" y1="55362" x2="67453" y2="55362"/>
                        <a14:foregroundMark x1="67826" y1="55860" x2="67826" y2="55860"/>
                        <a14:foregroundMark x1="72671" y1="40648" x2="72671" y2="40648"/>
                        <a14:foregroundMark x1="73789" y1="38903" x2="73789" y2="38903"/>
                        <a14:foregroundMark x1="73168" y1="39900" x2="78882" y2="34414"/>
                        <a14:foregroundMark x1="78882" y1="34414" x2="82609" y2="33666"/>
                        <a14:foregroundMark x1="81118" y1="33167" x2="75031" y2="36908"/>
                        <a14:foregroundMark x1="75031" y1="36908" x2="73789" y2="38653"/>
                        <a14:foregroundMark x1="77391" y1="34913" x2="77391" y2="34913"/>
                        <a14:foregroundMark x1="77888" y1="34663" x2="77888" y2="34663"/>
                        <a14:foregroundMark x1="78137" y1="34663" x2="78137" y2="34663"/>
                        <a14:foregroundMark x1="81615" y1="33167" x2="81615" y2="33167"/>
                        <a14:foregroundMark x1="82360" y1="33167" x2="82360" y2="33167"/>
                        <a14:foregroundMark x1="82609" y1="33167" x2="82609" y2="33167"/>
                        <a14:foregroundMark x1="82981" y1="32918" x2="82981" y2="32918"/>
                        <a14:foregroundMark x1="83851" y1="32918" x2="81615" y2="33416"/>
                        <a14:foregroundMark x1="81491" y1="33167" x2="85342" y2="33416"/>
                        <a14:foregroundMark x1="85093" y1="33416" x2="85093" y2="33416"/>
                        <a14:foregroundMark x1="85466" y1="33416" x2="88820" y2="35910"/>
                        <a14:foregroundMark x1="89193" y1="35910" x2="92298" y2="39651"/>
                        <a14:foregroundMark x1="93665" y1="40898" x2="93665" y2="41147"/>
                        <a14:foregroundMark x1="91801" y1="39152" x2="95031" y2="45636"/>
                        <a14:foregroundMark x1="92919" y1="40898" x2="92919" y2="40898"/>
                        <a14:foregroundMark x1="92795" y1="40150" x2="92795" y2="40150"/>
                        <a14:foregroundMark x1="93168" y1="40898" x2="93168" y2="40898"/>
                        <a14:foregroundMark x1="94410" y1="43142" x2="94410" y2="43142"/>
                        <a14:foregroundMark x1="94037" y1="42643" x2="94037" y2="42643"/>
                        <a14:foregroundMark x1="93913" y1="42643" x2="95404" y2="45885"/>
                        <a14:foregroundMark x1="95528" y1="46633" x2="96770" y2="51372"/>
                        <a14:foregroundMark x1="96894" y1="51621" x2="97888" y2="57855"/>
                        <a14:foregroundMark x1="96398" y1="48878" x2="97019" y2="52120"/>
                        <a14:foregroundMark x1="98012" y1="60100" x2="98012" y2="63591"/>
                        <a14:foregroundMark x1="98137" y1="62344" x2="98137" y2="62344"/>
                        <a14:foregroundMark x1="98137" y1="64090" x2="98137" y2="64090"/>
                        <a14:foregroundMark x1="98012" y1="61097" x2="98137" y2="65835"/>
                        <a14:foregroundMark x1="97764" y1="57606" x2="98012" y2="62344"/>
                        <a14:foregroundMark x1="97019" y1="53367" x2="97888" y2="56359"/>
                        <a14:foregroundMark x1="97143" y1="52618" x2="97143" y2="52618"/>
                        <a14:foregroundMark x1="97391" y1="53865" x2="97391" y2="53865"/>
                        <a14:foregroundMark x1="97391" y1="53616" x2="97391" y2="53616"/>
                        <a14:foregroundMark x1="97267" y1="52868" x2="97764" y2="55362"/>
                        <a14:foregroundMark x1="98012" y1="66334" x2="97267" y2="72569"/>
                        <a14:foregroundMark x1="97267" y1="73067" x2="95652" y2="79551"/>
                        <a14:foregroundMark x1="95404" y1="79800" x2="92298" y2="87032"/>
                        <a14:foregroundMark x1="91801" y1="87032" x2="85217" y2="92768"/>
                        <a14:foregroundMark x1="88820" y1="90773" x2="90559" y2="89277"/>
                        <a14:foregroundMark x1="91304" y1="88279" x2="86832" y2="91771"/>
                        <a14:foregroundMark x1="87578" y1="91521" x2="83975" y2="92269"/>
                        <a14:foregroundMark x1="83602" y1="92768" x2="85590" y2="93017"/>
                        <a14:foregroundMark x1="80870" y1="92768" x2="83727" y2="93267"/>
                        <a14:foregroundMark x1="78758" y1="92020" x2="80497" y2="92768"/>
                        <a14:foregroundMark x1="76894" y1="90524" x2="78509" y2="92020"/>
                        <a14:foregroundMark x1="75652" y1="89526" x2="76025" y2="90274"/>
                        <a14:foregroundMark x1="72671" y1="85786" x2="75528" y2="88529"/>
                        <a14:foregroundMark x1="74410" y1="88279" x2="75652" y2="89526"/>
                        <a14:foregroundMark x1="71677" y1="83292" x2="72298" y2="84539"/>
                        <a14:foregroundMark x1="70559" y1="80798" x2="71429" y2="82793"/>
                        <a14:foregroundMark x1="69317" y1="77307" x2="70435" y2="81297"/>
                        <a14:foregroundMark x1="68323" y1="72569" x2="69441" y2="77057"/>
                        <a14:foregroundMark x1="67950" y1="68080" x2="68447" y2="71820"/>
                        <a14:foregroundMark x1="67702" y1="65087" x2="68447" y2="71571"/>
                        <a14:foregroundMark x1="67453" y1="59102" x2="68447" y2="71820"/>
                        <a14:foregroundMark x1="59130" y1="60599" x2="59130" y2="60599"/>
                        <a14:foregroundMark x1="58137" y1="53117" x2="59006" y2="59102"/>
                        <a14:foregroundMark x1="57019" y1="52120" x2="56646" y2="59850"/>
                        <a14:foregroundMark x1="56149" y1="67082" x2="56894" y2="71322"/>
                        <a14:foregroundMark x1="67578" y1="62594" x2="67578" y2="64339"/>
                        <a14:foregroundMark x1="67453" y1="61347" x2="67578" y2="64339"/>
                        <a14:foregroundMark x1="67702" y1="57357" x2="67205" y2="60349"/>
                        <a14:foregroundMark x1="68323" y1="72818" x2="69068" y2="76559"/>
                        <a14:foregroundMark x1="67578" y1="67830" x2="68199" y2="72319"/>
                        <a14:foregroundMark x1="67826" y1="65835" x2="67702" y2="67581"/>
                        <a14:foregroundMark x1="61118" y1="58354" x2="61118" y2="58354"/>
                        <a14:foregroundMark x1="54161" y1="58354" x2="55280" y2="59601"/>
                        <a14:foregroundMark x1="55652" y1="58853" x2="56770" y2="60599"/>
                        <a14:foregroundMark x1="59752" y1="57855" x2="61242" y2="65087"/>
                        <a14:foregroundMark x1="61988" y1="88529" x2="62857" y2="92519"/>
                        <a14:foregroundMark x1="62112" y1="94015" x2="65342" y2="93766"/>
                        <a14:foregroundMark x1="57143" y1="93017" x2="58758" y2="94264"/>
                        <a14:foregroundMark x1="56646" y1="87531" x2="56273" y2="91521"/>
                        <a14:foregroundMark x1="48447" y1="53117" x2="48944" y2="64339"/>
                        <a14:foregroundMark x1="48972" y1="48628" x2="49317" y2="55362"/>
                        <a14:foregroundMark x1="48447" y1="38404" x2="48972" y2="48628"/>
                        <a14:foregroundMark x1="55404" y1="38653" x2="58882" y2="50125"/>
                        <a14:foregroundMark x1="57888" y1="24439" x2="58385" y2="37406"/>
                        <a14:foregroundMark x1="58385" y1="37406" x2="58385" y2="37406"/>
                        <a14:foregroundMark x1="67081" y1="27681" x2="60373" y2="33167"/>
                        <a14:foregroundMark x1="62112" y1="28429" x2="62857" y2="30424"/>
                        <a14:foregroundMark x1="61366" y1="26434" x2="62112" y2="28429"/>
                        <a14:foregroundMark x1="60870" y1="19451" x2="60870" y2="19451"/>
                        <a14:foregroundMark x1="48944" y1="32170" x2="49814" y2="38404"/>
                        <a14:foregroundMark x1="44472" y1="28180" x2="44472" y2="32668"/>
                        <a14:foregroundMark x1="50683" y1="67332" x2="50807" y2="70574"/>
                        <a14:foregroundMark x1="37391" y1="40399" x2="45217" y2="50374"/>
                        <a14:foregroundMark x1="58261" y1="6234" x2="58261" y2="6234"/>
                        <a14:foregroundMark x1="57391" y1="8229" x2="60745" y2="13217"/>
                        <a14:foregroundMark x1="56398" y1="95262" x2="59876" y2="97007"/>
                        <a14:foregroundMark x1="45217" y1="97257" x2="45217" y2="97257"/>
                        <a14:foregroundMark x1="49689" y1="97007" x2="49689" y2="97007"/>
                        <a14:backgroundMark x1="53168" y1="49875" x2="53168" y2="51372"/>
                        <a14:backgroundMark x1="49938" y1="48628" x2="49938" y2="48628"/>
                        <a14:backgroundMark x1="45466" y1="47382" x2="45466" y2="47382"/>
                        <a14:backgroundMark x1="44472" y1="46135" x2="44472" y2="46135"/>
                        <a14:backgroundMark x1="46460" y1="48379" x2="46460" y2="48379"/>
                        <a14:backgroundMark x1="60373" y1="28429" x2="60373" y2="28429"/>
                      </a14:backgroundRemoval>
                    </a14:imgEffect>
                  </a14:imgLayer>
                </a14:imgProps>
              </a:ext>
            </a:extLst>
          </a:blip>
          <a:stretch>
            <a:fillRect/>
          </a:stretch>
        </p:blipFill>
        <p:spPr>
          <a:xfrm>
            <a:off x="8461569" y="156547"/>
            <a:ext cx="3389848" cy="1688607"/>
          </a:xfrm>
          <a:prstGeom prst="rect">
            <a:avLst/>
          </a:prstGeom>
        </p:spPr>
      </p:pic>
      <p:pic>
        <p:nvPicPr>
          <p:cNvPr id="45" name="図 44">
            <a:extLst>
              <a:ext uri="{FF2B5EF4-FFF2-40B4-BE49-F238E27FC236}">
                <a16:creationId xmlns:a16="http://schemas.microsoft.com/office/drawing/2014/main" id="{867C4CEF-7634-498E-BCDD-1661149C873D}"/>
              </a:ext>
            </a:extLst>
          </p:cNvPr>
          <p:cNvPicPr/>
          <p:nvPr/>
        </p:nvPicPr>
        <p:blipFill>
          <a:blip r:embed="rId7" cstate="print">
            <a:extLst>
              <a:ext uri="{BEBA8EAE-BF5A-486C-A8C5-ECC9F3942E4B}">
                <a14:imgProps xmlns:a14="http://schemas.microsoft.com/office/drawing/2010/main">
                  <a14:imgLayer r:embed="rId8">
                    <a14:imgEffect>
                      <a14:backgroundRemoval t="2730" b="99752" l="0" r="99057">
                        <a14:foregroundMark x1="0" y1="65012" x2="99057" y2="66253"/>
                        <a14:foregroundMark x1="5660" y1="69727" x2="8805" y2="89578"/>
                        <a14:foregroundMark x1="6604" y1="93548" x2="58491" y2="94045"/>
                        <a14:foregroundMark x1="58491" y1="94045" x2="88050" y2="93797"/>
                        <a14:foregroundMark x1="93082" y1="96278" x2="3774" y2="99752"/>
                        <a14:foregroundMark x1="62264" y1="55583" x2="65094" y2="59553"/>
                        <a14:foregroundMark x1="55660" y1="9677" x2="61321" y2="6948"/>
                        <a14:foregroundMark x1="60063" y1="2730" x2="60063" y2="2730"/>
                        <a14:foregroundMark x1="80189" y1="71960" x2="88365" y2="87345"/>
                        <a14:foregroundMark x1="94025" y1="72705" x2="42453" y2="89578"/>
                        <a14:foregroundMark x1="37107" y1="61787" x2="35535" y2="91315"/>
                        <a14:foregroundMark x1="39308" y1="67742" x2="54717" y2="92308"/>
                        <a14:foregroundMark x1="46855" y1="99007" x2="57233" y2="99007"/>
                        <a14:foregroundMark x1="97484" y1="65012" x2="97484" y2="65012"/>
                        <a14:foregroundMark x1="98742" y1="64268" x2="98742" y2="64268"/>
                        <a14:foregroundMark x1="1572" y1="63772" x2="1572" y2="63772"/>
                        <a14:foregroundMark x1="60377" y1="52605" x2="59748" y2="57816"/>
                        <a14:foregroundMark x1="66352" y1="53350" x2="68868" y2="59801"/>
                      </a14:backgroundRemoval>
                    </a14:imgEffect>
                  </a14:imgLayer>
                </a14:imgProps>
              </a:ext>
              <a:ext uri="{28A0092B-C50C-407E-A947-70E740481C1C}">
                <a14:useLocalDpi xmlns:a14="http://schemas.microsoft.com/office/drawing/2010/main" val="0"/>
              </a:ext>
            </a:extLst>
          </a:blip>
          <a:srcRect/>
          <a:stretch>
            <a:fillRect/>
          </a:stretch>
        </p:blipFill>
        <p:spPr bwMode="auto">
          <a:xfrm>
            <a:off x="2385112" y="3592356"/>
            <a:ext cx="1400185" cy="1595759"/>
          </a:xfrm>
          <a:prstGeom prst="rect">
            <a:avLst/>
          </a:prstGeom>
          <a:noFill/>
          <a:ln>
            <a:noFill/>
          </a:ln>
        </p:spPr>
      </p:pic>
      <p:pic>
        <p:nvPicPr>
          <p:cNvPr id="46" name="図 45">
            <a:extLst>
              <a:ext uri="{FF2B5EF4-FFF2-40B4-BE49-F238E27FC236}">
                <a16:creationId xmlns:a16="http://schemas.microsoft.com/office/drawing/2014/main" id="{9109ACC2-9084-44CA-806F-98493214ED2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266" b="95841" l="8078" r="95961">
                        <a14:foregroundMark x1="49111" y1="6510" x2="55250" y2="28752"/>
                        <a14:foregroundMark x1="90468" y1="7233" x2="85299" y2="76854"/>
                        <a14:foregroundMark x1="87076" y1="30018" x2="87884" y2="41772"/>
                        <a14:foregroundMark x1="93538" y1="9946" x2="93538" y2="9946"/>
                        <a14:foregroundMark x1="83199" y1="1266" x2="83199" y2="1266"/>
                        <a14:foregroundMark x1="90953" y1="33454" x2="94669" y2="41230"/>
                        <a14:foregroundMark x1="95477" y1="58770" x2="95477" y2="58770"/>
                        <a14:foregroundMark x1="95477" y1="61664" x2="94669" y2="56420"/>
                        <a14:foregroundMark x1="84006" y1="9584" x2="84976" y2="27848"/>
                        <a14:foregroundMark x1="86753" y1="24412" x2="87399" y2="33816"/>
                        <a14:foregroundMark x1="83199" y1="46293" x2="81583" y2="52260"/>
                        <a14:foregroundMark x1="74475" y1="31465" x2="73667" y2="50995"/>
                        <a14:foregroundMark x1="62682" y1="34901" x2="70436" y2="44665"/>
                        <a14:foregroundMark x1="54443" y1="11754" x2="54927" y2="23327"/>
                        <a14:foregroundMark x1="47496" y1="20253" x2="52342" y2="28571"/>
                        <a14:foregroundMark x1="51535" y1="30741" x2="51535" y2="30741"/>
                        <a14:foregroundMark x1="65105" y1="64557" x2="60258" y2="74322"/>
                        <a14:foregroundMark x1="59128" y1="67450" x2="59451" y2="79024"/>
                        <a14:foregroundMark x1="41357" y1="58228" x2="41842" y2="60398"/>
                        <a14:foregroundMark x1="79968" y1="91863" x2="88045" y2="91863"/>
                        <a14:foregroundMark x1="72859" y1="91139" x2="74152" y2="92586"/>
                        <a14:foregroundMark x1="67690" y1="91682" x2="67851" y2="95841"/>
                        <a14:foregroundMark x1="86753" y1="35081" x2="86753" y2="35081"/>
                        <a14:foregroundMark x1="85137" y1="33635" x2="85137" y2="33635"/>
                        <a14:foregroundMark x1="61228" y1="77939" x2="61228" y2="77939"/>
                        <a14:foregroundMark x1="60905" y1="64557" x2="60905" y2="64557"/>
                        <a14:foregroundMark x1="36672" y1="62568" x2="36672" y2="62568"/>
                        <a14:foregroundMark x1="38126" y1="65280" x2="38126" y2="65280"/>
                        <a14:foregroundMark x1="35703" y1="66004" x2="44750" y2="66546"/>
                        <a14:foregroundMark x1="24071" y1="64376" x2="26333" y2="64376"/>
                        <a14:foregroundMark x1="34572" y1="64376" x2="34572" y2="64376"/>
                        <a14:foregroundMark x1="27464" y1="64557" x2="28433" y2="77215"/>
                        <a14:foregroundMark x1="28271" y1="62387" x2="28271" y2="78481"/>
                        <a14:foregroundMark x1="30048" y1="67993" x2="29402" y2="82640"/>
                        <a14:foregroundMark x1="20517" y1="64376" x2="17286" y2="66004"/>
                        <a14:foregroundMark x1="17124" y1="68174" x2="17286" y2="77396"/>
                        <a14:foregroundMark x1="28433" y1="67450" x2="27787" y2="74684"/>
                        <a14:foregroundMark x1="21486" y1="44123" x2="25040" y2="60940"/>
                        <a14:foregroundMark x1="26171" y1="45027" x2="29241" y2="58590"/>
                        <a14:foregroundMark x1="27464" y1="45389" x2="27464" y2="45389"/>
                        <a14:foregroundMark x1="30856" y1="53165" x2="30533" y2="60940"/>
                        <a14:foregroundMark x1="29402" y1="50452" x2="29402" y2="50452"/>
                        <a14:foregroundMark x1="30372" y1="45931" x2="30372" y2="45931"/>
                        <a14:foregroundMark x1="23586" y1="41591" x2="23586" y2="41591"/>
                        <a14:foregroundMark x1="23425" y1="38156" x2="25687" y2="42315"/>
                        <a14:foregroundMark x1="21971" y1="38336" x2="17286" y2="45570"/>
                        <a14:foregroundMark x1="16801" y1="47197" x2="14863" y2="61483"/>
                        <a14:foregroundMark x1="14055" y1="63110" x2="15509" y2="78119"/>
                        <a14:foregroundMark x1="14701" y1="78119" x2="14701" y2="78119"/>
                        <a14:foregroundMark x1="8078" y1="80651" x2="8078" y2="80651"/>
                        <a14:foregroundMark x1="95961" y1="12477" x2="95961" y2="12477"/>
                        <a14:foregroundMark x1="79160" y1="29476" x2="79160" y2="29476"/>
                      </a14:backgroundRemoval>
                    </a14:imgEffect>
                  </a14:imgLayer>
                </a14:imgProps>
              </a:ext>
            </a:extLst>
          </a:blip>
          <a:stretch>
            <a:fillRect/>
          </a:stretch>
        </p:blipFill>
        <p:spPr>
          <a:xfrm>
            <a:off x="5050630" y="4219477"/>
            <a:ext cx="1344539" cy="1201180"/>
          </a:xfrm>
          <a:prstGeom prst="rect">
            <a:avLst/>
          </a:prstGeom>
        </p:spPr>
      </p:pic>
      <p:pic>
        <p:nvPicPr>
          <p:cNvPr id="48" name="図 47">
            <a:extLst>
              <a:ext uri="{FF2B5EF4-FFF2-40B4-BE49-F238E27FC236}">
                <a16:creationId xmlns:a16="http://schemas.microsoft.com/office/drawing/2014/main" id="{094D6B00-4DCF-49D4-A374-5BD71EE1BDE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2627" b="96848" l="1621" r="97245">
                        <a14:foregroundMark x1="13614" y1="10858" x2="20746" y2="22067"/>
                        <a14:foregroundMark x1="20746" y1="22067" x2="22366" y2="23292"/>
                        <a14:foregroundMark x1="45381" y1="12259" x2="57212" y2="26445"/>
                        <a14:foregroundMark x1="41653" y1="28021" x2="51216" y2="33800"/>
                        <a14:foregroundMark x1="51216" y1="33800" x2="51702" y2="33275"/>
                        <a14:foregroundMark x1="15883" y1="6830" x2="38250" y2="6655"/>
                        <a14:foregroundMark x1="38250" y1="6655" x2="53323" y2="6655"/>
                        <a14:foregroundMark x1="4862" y1="6130" x2="6645" y2="25919"/>
                        <a14:foregroundMark x1="6645" y1="25919" x2="5186" y2="42032"/>
                        <a14:foregroundMark x1="1621" y1="43082" x2="1621" y2="43082"/>
                        <a14:foregroundMark x1="1621" y1="42207" x2="1621" y2="42207"/>
                        <a14:foregroundMark x1="40032" y1="29772" x2="47488" y2="33800"/>
                        <a14:foregroundMark x1="47488" y1="33800" x2="47488" y2="33800"/>
                        <a14:foregroundMark x1="11831" y1="3152" x2="11831" y2="3152"/>
                        <a14:foregroundMark x1="27715" y1="21016" x2="45543" y2="33975"/>
                        <a14:foregroundMark x1="31280" y1="19089" x2="33387" y2="19965"/>
                        <a14:foregroundMark x1="37601" y1="32049" x2="41329" y2="33100"/>
                        <a14:foregroundMark x1="9562" y1="16988" x2="13614" y2="19790"/>
                        <a14:foregroundMark x1="29984" y1="64799" x2="29984" y2="64799"/>
                        <a14:foregroundMark x1="29011" y1="94571" x2="29011" y2="94571"/>
                        <a14:foregroundMark x1="30308" y1="96848" x2="30308" y2="96848"/>
                        <a14:foregroundMark x1="24959" y1="95622" x2="24959" y2="95622"/>
                        <a14:foregroundMark x1="67585" y1="77758" x2="89789" y2="77758"/>
                        <a14:foregroundMark x1="97245" y1="49737" x2="87682" y2="69177"/>
                        <a14:foregroundMark x1="56726" y1="52539" x2="66451" y2="66200"/>
                        <a14:foregroundMark x1="66613" y1="70228" x2="69530" y2="75131"/>
                        <a14:foregroundMark x1="63695" y1="79510" x2="75041" y2="79685"/>
                        <a14:foregroundMark x1="75041" y1="79685" x2="89303" y2="78109"/>
                        <a14:foregroundMark x1="67909" y1="93170" x2="67909" y2="93170"/>
                        <a14:foregroundMark x1="64344" y1="94046" x2="67261" y2="94046"/>
                        <a14:foregroundMark x1="86710" y1="78459" x2="86710" y2="78459"/>
                        <a14:foregroundMark x1="86386" y1="80385" x2="86386" y2="80385"/>
                        <a14:foregroundMark x1="47488" y1="27846" x2="49919" y2="31874"/>
                      </a14:backgroundRemoval>
                    </a14:imgEffect>
                  </a14:imgLayer>
                </a14:imgProps>
              </a:ext>
            </a:extLst>
          </a:blip>
          <a:stretch>
            <a:fillRect/>
          </a:stretch>
        </p:blipFill>
        <p:spPr>
          <a:xfrm>
            <a:off x="5846122" y="3201714"/>
            <a:ext cx="985633" cy="912150"/>
          </a:xfrm>
          <a:prstGeom prst="rect">
            <a:avLst/>
          </a:prstGeom>
        </p:spPr>
      </p:pic>
      <p:pic>
        <p:nvPicPr>
          <p:cNvPr id="49" name="図 48">
            <a:extLst>
              <a:ext uri="{FF2B5EF4-FFF2-40B4-BE49-F238E27FC236}">
                <a16:creationId xmlns:a16="http://schemas.microsoft.com/office/drawing/2014/main" id="{BC3AF8BA-9DE4-42E2-AFBA-EEC5204BDF6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6835" b="96043" l="4676" r="93213">
                        <a14:foregroundMark x1="7994" y1="59173" x2="7994" y2="59173"/>
                        <a14:foregroundMark x1="4676" y1="64748" x2="4676" y2="64748"/>
                        <a14:foregroundMark x1="14781" y1="51799" x2="31071" y2="47122"/>
                        <a14:foregroundMark x1="15385" y1="45683" x2="15385" y2="48921"/>
                        <a14:foregroundMark x1="90196" y1="42806" x2="90196" y2="42806"/>
                        <a14:foregroundMark x1="93665" y1="41906" x2="93665" y2="41906"/>
                        <a14:foregroundMark x1="83107" y1="7014" x2="84314" y2="7374"/>
                        <a14:foregroundMark x1="80392" y1="93165" x2="80392" y2="93165"/>
                        <a14:foregroundMark x1="87481" y1="95863" x2="88537" y2="96043"/>
                        <a14:foregroundMark x1="74811" y1="94784" x2="74811" y2="94784"/>
                      </a14:backgroundRemoval>
                    </a14:imgEffect>
                  </a14:imgLayer>
                </a14:imgProps>
              </a:ext>
            </a:extLst>
          </a:blip>
          <a:stretch>
            <a:fillRect/>
          </a:stretch>
        </p:blipFill>
        <p:spPr>
          <a:xfrm>
            <a:off x="6867373" y="3288990"/>
            <a:ext cx="996450" cy="835635"/>
          </a:xfrm>
          <a:prstGeom prst="rect">
            <a:avLst/>
          </a:prstGeom>
        </p:spPr>
      </p:pic>
      <p:pic>
        <p:nvPicPr>
          <p:cNvPr id="52" name="図 51">
            <a:extLst>
              <a:ext uri="{FF2B5EF4-FFF2-40B4-BE49-F238E27FC236}">
                <a16:creationId xmlns:a16="http://schemas.microsoft.com/office/drawing/2014/main" id="{B36C99BF-5AAB-4FFD-9DDF-BA79DF980BE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896" b="91146" l="5964" r="91956">
                        <a14:foregroundMark x1="22746" y1="58333" x2="50485" y2="51823"/>
                        <a14:foregroundMark x1="50485" y1="51823" x2="84466" y2="53646"/>
                        <a14:foregroundMark x1="91540" y1="59896" x2="92094" y2="67188"/>
                        <a14:foregroundMark x1="47573" y1="18229" x2="60749" y2="35938"/>
                        <a14:foregroundMark x1="60749" y1="35938" x2="63800" y2="37760"/>
                        <a14:foregroundMark x1="45492" y1="19271" x2="45492" y2="19271"/>
                        <a14:foregroundMark x1="51040" y1="16927" x2="43412" y2="16927"/>
                        <a14:foregroundMark x1="43412" y1="16927" x2="43412" y2="16927"/>
                        <a14:foregroundMark x1="31900" y1="31250" x2="10957" y2="56771"/>
                        <a14:foregroundMark x1="6241" y1="64844" x2="5964" y2="72135"/>
                        <a14:foregroundMark x1="33703" y1="44271" x2="31900" y2="44531"/>
                        <a14:foregroundMark x1="90985" y1="53906" x2="91401" y2="53906"/>
                        <a14:foregroundMark x1="77809" y1="90885" x2="77809" y2="90885"/>
                        <a14:foregroundMark x1="17337" y1="91146" x2="17337" y2="91146"/>
                        <a14:foregroundMark x1="49515" y1="10156" x2="49515" y2="10156"/>
                        <a14:foregroundMark x1="50485" y1="10938" x2="48405" y2="11719"/>
                        <a14:foregroundMark x1="49792" y1="10156" x2="49792" y2="10156"/>
                      </a14:backgroundRemoval>
                    </a14:imgEffect>
                  </a14:imgLayer>
                </a14:imgProps>
              </a:ext>
            </a:extLst>
          </a:blip>
          <a:stretch>
            <a:fillRect/>
          </a:stretch>
        </p:blipFill>
        <p:spPr>
          <a:xfrm>
            <a:off x="4881429" y="3601134"/>
            <a:ext cx="860742" cy="458426"/>
          </a:xfrm>
          <a:prstGeom prst="rect">
            <a:avLst/>
          </a:prstGeom>
        </p:spPr>
      </p:pic>
      <p:pic>
        <p:nvPicPr>
          <p:cNvPr id="59" name="図 58">
            <a:extLst>
              <a:ext uri="{FF2B5EF4-FFF2-40B4-BE49-F238E27FC236}">
                <a16:creationId xmlns:a16="http://schemas.microsoft.com/office/drawing/2014/main" id="{0E6E5B28-D70C-4F92-BA4F-E5C0A59F2A5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3125" b="98214" l="9441" r="89161">
                        <a14:foregroundMark x1="41259" y1="10714" x2="41259" y2="10714"/>
                        <a14:foregroundMark x1="40909" y1="7366" x2="48252" y2="8929"/>
                        <a14:foregroundMark x1="43706" y1="3348" x2="43706" y2="3348"/>
                        <a14:foregroundMark x1="38811" y1="41964" x2="37762" y2="57366"/>
                        <a14:foregroundMark x1="37762" y1="57366" x2="37063" y2="57366"/>
                        <a14:foregroundMark x1="52098" y1="43973" x2="47902" y2="51339"/>
                        <a14:foregroundMark x1="50350" y1="43304" x2="50350" y2="43304"/>
                        <a14:foregroundMark x1="51049" y1="41964" x2="51049" y2="41964"/>
                        <a14:foregroundMark x1="65734" y1="75670" x2="68182" y2="78795"/>
                        <a14:foregroundMark x1="33566" y1="74107" x2="33916" y2="86161"/>
                        <a14:foregroundMark x1="44755" y1="75893" x2="44056" y2="90848"/>
                        <a14:foregroundMark x1="44056" y1="90848" x2="43357" y2="92188"/>
                        <a14:foregroundMark x1="26224" y1="77232" x2="12136" y2="97851"/>
                        <a14:foregroundMark x1="26573" y1="96875" x2="26573" y2="96875"/>
                        <a14:foregroundMark x1="25175" y1="94643" x2="35664" y2="96875"/>
                        <a14:foregroundMark x1="46699" y1="96340" x2="47203" y2="96429"/>
                        <a14:foregroundMark x1="37063" y1="94643" x2="45325" y2="96098"/>
                        <a14:foregroundMark x1="10140" y1="93527" x2="21678" y2="79464"/>
                        <a14:foregroundMark x1="51748" y1="80357" x2="42308" y2="97991"/>
                        <a14:foregroundMark x1="37063" y1="92857" x2="37063" y2="92857"/>
                        <a14:foregroundMark x1="23776" y1="92634" x2="23776" y2="92634"/>
                        <a14:foregroundMark x1="9441" y1="73214" x2="9441" y2="73214"/>
                        <a14:backgroundMark x1="11888" y1="98214" x2="11888" y2="98214"/>
                        <a14:backgroundMark x1="12587" y1="98438" x2="11189" y2="97991"/>
                        <a14:backgroundMark x1="12937" y1="97768" x2="12937" y2="97768"/>
                        <a14:backgroundMark x1="11888" y1="97768" x2="11888" y2="97768"/>
                        <a14:backgroundMark x1="11888" y1="97768" x2="11888" y2="97768"/>
                        <a14:backgroundMark x1="42308" y1="98438" x2="42308" y2="98438"/>
                        <a14:backgroundMark x1="42308" y1="97991" x2="43357" y2="98438"/>
                      </a14:backgroundRemoval>
                    </a14:imgEffect>
                  </a14:imgLayer>
                </a14:imgProps>
              </a:ext>
            </a:extLst>
          </a:blip>
          <a:stretch>
            <a:fillRect/>
          </a:stretch>
        </p:blipFill>
        <p:spPr>
          <a:xfrm>
            <a:off x="8978764" y="1769627"/>
            <a:ext cx="802519" cy="1257093"/>
          </a:xfrm>
          <a:prstGeom prst="rect">
            <a:avLst/>
          </a:prstGeom>
        </p:spPr>
      </p:pic>
      <p:pic>
        <p:nvPicPr>
          <p:cNvPr id="60" name="図 59">
            <a:extLst>
              <a:ext uri="{FF2B5EF4-FFF2-40B4-BE49-F238E27FC236}">
                <a16:creationId xmlns:a16="http://schemas.microsoft.com/office/drawing/2014/main" id="{CD1814DC-7012-43D1-8601-1484537249B0}"/>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4645" b="97268" l="8060" r="98209">
                        <a14:foregroundMark x1="20299" y1="8197" x2="20299" y2="8197"/>
                        <a14:foregroundMark x1="27761" y1="6831" x2="27761" y2="6831"/>
                        <a14:foregroundMark x1="8657" y1="37158" x2="8060" y2="41530"/>
                        <a14:foregroundMark x1="19403" y1="27596" x2="19403" y2="28415"/>
                        <a14:foregroundMark x1="14328" y1="26503" x2="18507" y2="27322"/>
                        <a14:foregroundMark x1="21791" y1="28689" x2="21791" y2="28689"/>
                        <a14:foregroundMark x1="20896" y1="5464" x2="20896" y2="5464"/>
                        <a14:foregroundMark x1="63582" y1="55191" x2="65672" y2="57104"/>
                        <a14:foregroundMark x1="61791" y1="56557" x2="61791" y2="65027"/>
                        <a14:foregroundMark x1="71343" y1="56831" x2="71642" y2="64208"/>
                        <a14:foregroundMark x1="94030" y1="70492" x2="93134" y2="80601"/>
                        <a14:foregroundMark x1="98507" y1="79235" x2="98507" y2="79235"/>
                        <a14:foregroundMark x1="49851" y1="94809" x2="49851" y2="94809"/>
                        <a14:foregroundMark x1="91343" y1="97268" x2="91343" y2="97268"/>
                      </a14:backgroundRemoval>
                    </a14:imgEffect>
                  </a14:imgLayer>
                </a14:imgProps>
              </a:ext>
            </a:extLst>
          </a:blip>
          <a:stretch>
            <a:fillRect/>
          </a:stretch>
        </p:blipFill>
        <p:spPr>
          <a:xfrm>
            <a:off x="3967602" y="1146158"/>
            <a:ext cx="1125928" cy="1230119"/>
          </a:xfrm>
          <a:prstGeom prst="rect">
            <a:avLst/>
          </a:prstGeom>
        </p:spPr>
      </p:pic>
      <p:pic>
        <p:nvPicPr>
          <p:cNvPr id="61" name="図 60">
            <a:extLst>
              <a:ext uri="{FF2B5EF4-FFF2-40B4-BE49-F238E27FC236}">
                <a16:creationId xmlns:a16="http://schemas.microsoft.com/office/drawing/2014/main" id="{B9BB19FE-D85F-4483-A408-B8211B83976B}"/>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691" b="92812" l="5975" r="92453">
                        <a14:foregroundMark x1="35849" y1="23256" x2="41824" y2="30867"/>
                        <a14:foregroundMark x1="40566" y1="12685" x2="52516" y2="12262"/>
                        <a14:foregroundMark x1="46226" y1="5920" x2="55975" y2="9725"/>
                        <a14:foregroundMark x1="44654" y1="1903" x2="44654" y2="1903"/>
                        <a14:foregroundMark x1="42767" y1="48414" x2="41509" y2="69345"/>
                        <a14:foregroundMark x1="59434" y1="51797" x2="55346" y2="82241"/>
                        <a14:foregroundMark x1="65094" y1="57505" x2="67296" y2="78224"/>
                        <a14:foregroundMark x1="54088" y1="50951" x2="54088" y2="50951"/>
                        <a14:foregroundMark x1="57547" y1="48626" x2="53145" y2="54545"/>
                        <a14:foregroundMark x1="38994" y1="53277" x2="54717" y2="73150"/>
                        <a14:foregroundMark x1="41509" y1="56871" x2="60063" y2="64482"/>
                        <a14:foregroundMark x1="60063" y1="64482" x2="64780" y2="81395"/>
                        <a14:foregroundMark x1="92453" y1="79493" x2="92453" y2="79493"/>
                        <a14:foregroundMark x1="77673" y1="90486" x2="77673" y2="90486"/>
                        <a14:foregroundMark x1="5975" y1="81395" x2="5975" y2="81395"/>
                        <a14:foregroundMark x1="25786" y1="64905" x2="34277" y2="76110"/>
                        <a14:foregroundMark x1="34277" y1="76110" x2="38050" y2="89006"/>
                        <a14:foregroundMark x1="38050" y1="89006" x2="36792" y2="91755"/>
                        <a14:foregroundMark x1="31761" y1="62791" x2="55031" y2="91332"/>
                        <a14:foregroundMark x1="71384" y1="65539" x2="71384" y2="92812"/>
                        <a14:foregroundMark x1="31132" y1="60677" x2="49371" y2="71247"/>
                        <a14:foregroundMark x1="49371" y1="71247" x2="63208" y2="87104"/>
                        <a14:foregroundMark x1="33648" y1="58985" x2="49057" y2="67442"/>
                        <a14:foregroundMark x1="49057" y1="67442" x2="50000" y2="63636"/>
                        <a14:foregroundMark x1="45912" y1="74841" x2="54403" y2="85835"/>
                        <a14:foregroundMark x1="31447" y1="79493" x2="32390" y2="89218"/>
                        <a14:foregroundMark x1="27358" y1="76956" x2="28616" y2="89852"/>
                        <a14:foregroundMark x1="61006" y1="1691" x2="61006" y2="1691"/>
                        <a14:foregroundMark x1="62893" y1="2326" x2="62893" y2="2326"/>
                      </a14:backgroundRemoval>
                    </a14:imgEffect>
                  </a14:imgLayer>
                </a14:imgProps>
              </a:ext>
            </a:extLst>
          </a:blip>
          <a:stretch>
            <a:fillRect/>
          </a:stretch>
        </p:blipFill>
        <p:spPr>
          <a:xfrm>
            <a:off x="8428094" y="4458204"/>
            <a:ext cx="752119" cy="1118719"/>
          </a:xfrm>
          <a:prstGeom prst="rect">
            <a:avLst/>
          </a:prstGeom>
        </p:spPr>
      </p:pic>
      <p:sp>
        <p:nvSpPr>
          <p:cNvPr id="36" name="円形吹き出し 35"/>
          <p:cNvSpPr/>
          <p:nvPr/>
        </p:nvSpPr>
        <p:spPr>
          <a:xfrm>
            <a:off x="5019717" y="1479032"/>
            <a:ext cx="852155" cy="463552"/>
          </a:xfrm>
          <a:prstGeom prst="wedgeEllipseCallout">
            <a:avLst>
              <a:gd name="adj1" fmla="val -50000"/>
              <a:gd name="adj2" fmla="val -722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議決</a:t>
            </a:r>
            <a:endParaRPr kumimoji="1" lang="en-US" altLang="ja-JP" sz="1600" dirty="0">
              <a:solidFill>
                <a:schemeClr val="tx1"/>
              </a:solidFill>
            </a:endParaRPr>
          </a:p>
        </p:txBody>
      </p:sp>
      <p:pic>
        <p:nvPicPr>
          <p:cNvPr id="20" name="図 19">
            <a:extLst>
              <a:ext uri="{FF2B5EF4-FFF2-40B4-BE49-F238E27FC236}">
                <a16:creationId xmlns:a16="http://schemas.microsoft.com/office/drawing/2014/main" id="{92CC1BA3-2366-4A85-85A5-7C998398D758}"/>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9051" b="94040" l="9132" r="89498">
                        <a14:foregroundMark x1="61187" y1="9051" x2="61187" y2="9051"/>
                        <a14:foregroundMark x1="55251" y1="94040" x2="55251" y2="94040"/>
                      </a14:backgroundRemoval>
                    </a14:imgEffect>
                  </a14:imgLayer>
                </a14:imgProps>
              </a:ext>
            </a:extLst>
          </a:blip>
          <a:stretch>
            <a:fillRect/>
          </a:stretch>
        </p:blipFill>
        <p:spPr>
          <a:xfrm>
            <a:off x="4321225" y="3048244"/>
            <a:ext cx="468609" cy="969315"/>
          </a:xfrm>
          <a:prstGeom prst="rect">
            <a:avLst/>
          </a:prstGeom>
        </p:spPr>
      </p:pic>
      <p:sp>
        <p:nvSpPr>
          <p:cNvPr id="62" name="正方形/長方形 61">
            <a:extLst>
              <a:ext uri="{FF2B5EF4-FFF2-40B4-BE49-F238E27FC236}">
                <a16:creationId xmlns:a16="http://schemas.microsoft.com/office/drawing/2014/main" id="{8C94E7B0-43F5-4930-B718-54A4604B4EF8}"/>
              </a:ext>
            </a:extLst>
          </p:cNvPr>
          <p:cNvSpPr/>
          <p:nvPr/>
        </p:nvSpPr>
        <p:spPr>
          <a:xfrm>
            <a:off x="5208048" y="5284602"/>
            <a:ext cx="1160440" cy="3497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n w="0"/>
                <a:solidFill>
                  <a:schemeClr val="tx1"/>
                </a:solidFill>
              </a:rPr>
              <a:t>わたしたち</a:t>
            </a:r>
          </a:p>
        </p:txBody>
      </p:sp>
    </p:spTree>
    <p:extLst>
      <p:ext uri="{BB962C8B-B14F-4D97-AF65-F5344CB8AC3E}">
        <p14:creationId xmlns:p14="http://schemas.microsoft.com/office/powerpoint/2010/main" val="323413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11776502" y="6488668"/>
            <a:ext cx="415498" cy="369332"/>
          </a:xfrm>
          <a:prstGeom prst="rect">
            <a:avLst/>
          </a:prstGeom>
          <a:noFill/>
        </p:spPr>
        <p:txBody>
          <a:bodyPr wrap="none" rtlCol="0">
            <a:spAutoFit/>
          </a:bodyPr>
          <a:lstStyle/>
          <a:p>
            <a:r>
              <a:rPr lang="en-US" altLang="ja-JP" dirty="0">
                <a:latin typeface="+mj-ea"/>
                <a:ea typeface="+mj-ea"/>
              </a:rPr>
              <a:t>15</a:t>
            </a:r>
            <a:endParaRPr kumimoji="1" lang="ja-JP" altLang="en-US" dirty="0">
              <a:latin typeface="+mj-ea"/>
              <a:ea typeface="+mj-ea"/>
            </a:endParaRPr>
          </a:p>
        </p:txBody>
      </p:sp>
      <p:grpSp>
        <p:nvGrpSpPr>
          <p:cNvPr id="8" name="グループ化 7"/>
          <p:cNvGrpSpPr/>
          <p:nvPr/>
        </p:nvGrpSpPr>
        <p:grpSpPr>
          <a:xfrm>
            <a:off x="213359" y="30099"/>
            <a:ext cx="7763717" cy="838200"/>
            <a:chOff x="487679" y="352044"/>
            <a:chExt cx="7763717" cy="838200"/>
          </a:xfrm>
        </p:grpSpPr>
        <p:sp>
          <p:nvSpPr>
            <p:cNvPr id="3" name="角丸四角形 2"/>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税の歴史をみてみよう！</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9" name="横巻き 8"/>
          <p:cNvSpPr/>
          <p:nvPr/>
        </p:nvSpPr>
        <p:spPr>
          <a:xfrm>
            <a:off x="213359" y="618744"/>
            <a:ext cx="11140442" cy="3268980"/>
          </a:xfrm>
          <a:prstGeom prst="horizontalScroll">
            <a:avLst/>
          </a:prstGeom>
          <a:blipFill>
            <a:blip r:embed="rId2"/>
            <a:tile tx="0" ty="0" sx="100000" sy="100000" flip="none" algn="tl"/>
          </a:blip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6" name="グループ化 25"/>
          <p:cNvGrpSpPr/>
          <p:nvPr/>
        </p:nvGrpSpPr>
        <p:grpSpPr>
          <a:xfrm>
            <a:off x="731520" y="1131570"/>
            <a:ext cx="10515600" cy="2280666"/>
            <a:chOff x="731520" y="1131570"/>
            <a:chExt cx="10515600" cy="2280666"/>
          </a:xfrm>
        </p:grpSpPr>
        <p:sp>
          <p:nvSpPr>
            <p:cNvPr id="10" name="正方形/長方形 9"/>
            <p:cNvSpPr/>
            <p:nvPr/>
          </p:nvSpPr>
          <p:spPr>
            <a:xfrm>
              <a:off x="731520" y="1131570"/>
              <a:ext cx="731520" cy="2971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時代</a:t>
              </a:r>
            </a:p>
          </p:txBody>
        </p:sp>
        <p:sp>
          <p:nvSpPr>
            <p:cNvPr id="11" name="正方形/長方形 10"/>
            <p:cNvSpPr/>
            <p:nvPr/>
          </p:nvSpPr>
          <p:spPr>
            <a:xfrm>
              <a:off x="731520" y="1476756"/>
              <a:ext cx="731520" cy="29718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納め方</a:t>
              </a:r>
              <a:endParaRPr kumimoji="1" lang="ja-JP" altLang="en-US" sz="1400" b="1" dirty="0">
                <a:solidFill>
                  <a:schemeClr val="tx1"/>
                </a:solidFill>
              </a:endParaRPr>
            </a:p>
          </p:txBody>
        </p:sp>
        <p:sp>
          <p:nvSpPr>
            <p:cNvPr id="13" name="正方形/長方形 12"/>
            <p:cNvSpPr/>
            <p:nvPr/>
          </p:nvSpPr>
          <p:spPr>
            <a:xfrm>
              <a:off x="731520" y="1844802"/>
              <a:ext cx="731520" cy="15674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主な</a:t>
              </a:r>
              <a:endParaRPr kumimoji="1" lang="en-US" altLang="ja-JP" sz="1400" b="1" dirty="0">
                <a:solidFill>
                  <a:schemeClr val="tx1"/>
                </a:solidFill>
              </a:endParaRPr>
            </a:p>
            <a:p>
              <a:pPr algn="ctr"/>
              <a:endParaRPr lang="en-US" altLang="ja-JP" sz="1400" b="1" dirty="0">
                <a:solidFill>
                  <a:schemeClr val="tx1"/>
                </a:solidFill>
              </a:endParaRPr>
            </a:p>
            <a:p>
              <a:pPr algn="ctr"/>
              <a:r>
                <a:rPr kumimoji="1" lang="ja-JP" altLang="en-US" sz="1400" b="1" dirty="0">
                  <a:solidFill>
                    <a:schemeClr val="tx1"/>
                  </a:solidFill>
                </a:rPr>
                <a:t>出来事</a:t>
              </a:r>
            </a:p>
          </p:txBody>
        </p:sp>
        <p:sp>
          <p:nvSpPr>
            <p:cNvPr id="14" name="正方形/長方形 13"/>
            <p:cNvSpPr/>
            <p:nvPr/>
          </p:nvSpPr>
          <p:spPr>
            <a:xfrm>
              <a:off x="1569720" y="1131570"/>
              <a:ext cx="9677400" cy="312802"/>
            </a:xfrm>
            <a:prstGeom prst="rect">
              <a:avLst/>
            </a:prstGeom>
            <a:gradFill flip="none" rotWithShape="1">
              <a:gsLst>
                <a:gs pos="0">
                  <a:srgbClr val="FFFF66"/>
                </a:gs>
                <a:gs pos="33000">
                  <a:srgbClr val="FFCC00"/>
                </a:gs>
                <a:gs pos="65000">
                  <a:srgbClr val="FF9933"/>
                </a:gs>
                <a:gs pos="100000">
                  <a:srgbClr val="FF6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a:t>
              </a:r>
              <a:r>
                <a:rPr lang="ja-JP" altLang="en-US" sz="1400" b="1" dirty="0">
                  <a:solidFill>
                    <a:schemeClr val="tx1"/>
                  </a:solidFill>
                </a:rPr>
                <a:t>縄文・弥生　　　　　　　　　　　　　　飛鳥・奈良・平安・鎌倉　　　　　　　　　　　　　　　　　　　　室町・安土桃山・江戸</a:t>
              </a:r>
              <a:endParaRPr kumimoji="1" lang="ja-JP" altLang="en-US" sz="1400" b="1" dirty="0">
                <a:solidFill>
                  <a:schemeClr val="tx1"/>
                </a:solidFill>
              </a:endParaRPr>
            </a:p>
          </p:txBody>
        </p:sp>
        <p:sp>
          <p:nvSpPr>
            <p:cNvPr id="15" name="正方形/長方形 14"/>
            <p:cNvSpPr/>
            <p:nvPr/>
          </p:nvSpPr>
          <p:spPr>
            <a:xfrm>
              <a:off x="1569720" y="1476756"/>
              <a:ext cx="9677400" cy="310896"/>
            </a:xfrm>
            <a:prstGeom prst="rect">
              <a:avLst/>
            </a:prstGeom>
            <a:gradFill flip="none" rotWithShape="1">
              <a:gsLst>
                <a:gs pos="0">
                  <a:srgbClr val="CCFF99"/>
                </a:gs>
                <a:gs pos="33000">
                  <a:srgbClr val="66FF66"/>
                </a:gs>
                <a:gs pos="65000">
                  <a:srgbClr val="00FF00"/>
                </a:gs>
                <a:gs pos="100000">
                  <a:srgbClr val="008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a:t>
              </a:r>
              <a:r>
                <a:rPr lang="ja-JP" altLang="en-US" sz="1400" b="1" dirty="0">
                  <a:solidFill>
                    <a:schemeClr val="tx1"/>
                  </a:solidFill>
                </a:rPr>
                <a:t>　食べ物　　　　　　　　　　　　　　　　　　　物・労働力　　　　　　　　　　　　　　　　　　　　　　　年貢（ねんぐ：お米など）</a:t>
              </a:r>
              <a:endParaRPr kumimoji="1" lang="ja-JP" altLang="en-US" sz="1400" b="1" dirty="0">
                <a:solidFill>
                  <a:schemeClr val="tx1"/>
                </a:solidFill>
              </a:endParaRPr>
            </a:p>
          </p:txBody>
        </p:sp>
        <p:sp>
          <p:nvSpPr>
            <p:cNvPr id="16" name="正方形/長方形 15"/>
            <p:cNvSpPr/>
            <p:nvPr/>
          </p:nvSpPr>
          <p:spPr>
            <a:xfrm>
              <a:off x="1569720" y="1858518"/>
              <a:ext cx="9677400" cy="155371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tx1"/>
                </a:solidFill>
              </a:endParaRPr>
            </a:p>
          </p:txBody>
        </p:sp>
      </p:grpSp>
      <p:sp>
        <p:nvSpPr>
          <p:cNvPr id="19" name="左カーブ矢印 18"/>
          <p:cNvSpPr/>
          <p:nvPr/>
        </p:nvSpPr>
        <p:spPr>
          <a:xfrm rot="173497">
            <a:off x="11273831" y="2135126"/>
            <a:ext cx="731521" cy="1905762"/>
          </a:xfrm>
          <a:prstGeom prst="curvedLeftArrow">
            <a:avLst>
              <a:gd name="adj1" fmla="val 35565"/>
              <a:gd name="adj2" fmla="val 116806"/>
              <a:gd name="adj3" fmla="val 52778"/>
            </a:avLst>
          </a:prstGeom>
          <a:solidFill>
            <a:schemeClr val="accent2">
              <a:lumMod val="75000"/>
            </a:schemeClr>
          </a:solidFill>
          <a:ln w="3810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p:cNvSpPr/>
          <p:nvPr/>
        </p:nvSpPr>
        <p:spPr>
          <a:xfrm>
            <a:off x="1569720" y="1844802"/>
            <a:ext cx="2819400" cy="10660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正方形/長方形 20"/>
          <p:cNvSpPr/>
          <p:nvPr/>
        </p:nvSpPr>
        <p:spPr>
          <a:xfrm>
            <a:off x="1569720" y="1862709"/>
            <a:ext cx="2819400" cy="995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200" dirty="0">
                <a:latin typeface="+mn-ea"/>
              </a:rPr>
              <a:t>〇縄文（じょうもん）時代は獲物（えもの）</a:t>
            </a:r>
            <a:endParaRPr kumimoji="1" lang="en-US" altLang="ja-JP" sz="1200" dirty="0">
              <a:latin typeface="+mn-ea"/>
            </a:endParaRPr>
          </a:p>
          <a:p>
            <a:r>
              <a:rPr lang="ja-JP" altLang="en-US" sz="1200" dirty="0">
                <a:latin typeface="+mn-ea"/>
              </a:rPr>
              <a:t>　</a:t>
            </a:r>
            <a:r>
              <a:rPr kumimoji="1" lang="ja-JP" altLang="en-US" sz="1200" dirty="0">
                <a:latin typeface="+mn-ea"/>
              </a:rPr>
              <a:t>や収穫物（しゅうかくぶつ）をみんなで分</a:t>
            </a:r>
            <a:endParaRPr kumimoji="1" lang="en-US" altLang="ja-JP" sz="1200" dirty="0">
              <a:latin typeface="+mn-ea"/>
            </a:endParaRPr>
          </a:p>
          <a:p>
            <a:r>
              <a:rPr lang="ja-JP" altLang="en-US" sz="1200" dirty="0">
                <a:latin typeface="+mn-ea"/>
              </a:rPr>
              <a:t>　</a:t>
            </a:r>
            <a:r>
              <a:rPr kumimoji="1" lang="ja-JP" altLang="en-US" sz="1200" dirty="0">
                <a:latin typeface="+mn-ea"/>
              </a:rPr>
              <a:t>かちあいました。</a:t>
            </a:r>
            <a:endParaRPr kumimoji="1" lang="en-US" altLang="ja-JP" sz="1200" dirty="0">
              <a:latin typeface="+mn-ea"/>
            </a:endParaRPr>
          </a:p>
          <a:p>
            <a:r>
              <a:rPr kumimoji="1" lang="ja-JP" altLang="en-US" sz="1200" dirty="0">
                <a:latin typeface="+mn-ea"/>
              </a:rPr>
              <a:t>〇弥生（やよい）時代は収穫物の一部を</a:t>
            </a:r>
            <a:endParaRPr kumimoji="1" lang="en-US" altLang="ja-JP" sz="1200" dirty="0">
              <a:latin typeface="+mn-ea"/>
            </a:endParaRPr>
          </a:p>
          <a:p>
            <a:r>
              <a:rPr lang="ja-JP" altLang="en-US" sz="1200" dirty="0">
                <a:latin typeface="+mn-ea"/>
              </a:rPr>
              <a:t>　</a:t>
            </a:r>
            <a:r>
              <a:rPr kumimoji="1" lang="ja-JP" altLang="en-US" sz="1200" dirty="0">
                <a:latin typeface="+mn-ea"/>
              </a:rPr>
              <a:t>税として納めました。</a:t>
            </a:r>
          </a:p>
        </p:txBody>
      </p:sp>
      <p:sp>
        <p:nvSpPr>
          <p:cNvPr id="22" name="正方形/長方形 21"/>
          <p:cNvSpPr/>
          <p:nvPr/>
        </p:nvSpPr>
        <p:spPr>
          <a:xfrm>
            <a:off x="4389120" y="1862709"/>
            <a:ext cx="2819400" cy="995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b="1" dirty="0"/>
              <a:t>●租（そ）・調（ちょう）・庸（よう）</a:t>
            </a:r>
            <a:endParaRPr lang="en-US" altLang="ja-JP" sz="1400" b="1" dirty="0"/>
          </a:p>
          <a:p>
            <a:r>
              <a:rPr kumimoji="1" lang="ja-JP" altLang="en-US" sz="1200" dirty="0"/>
              <a:t>　　大化の改新後、税の中心は稲（いね）</a:t>
            </a:r>
            <a:endParaRPr kumimoji="1" lang="en-US" altLang="ja-JP" sz="1200" dirty="0"/>
          </a:p>
          <a:p>
            <a:r>
              <a:rPr kumimoji="1" lang="ja-JP" altLang="en-US" sz="1200" dirty="0"/>
              <a:t>などの農産物だけではなく、都での労働や、諸国（しょこく）の特産物（布や絹（きぬ））で納める制度ができました。</a:t>
            </a:r>
            <a:endParaRPr kumimoji="1" lang="en-US" altLang="ja-JP" sz="1200" dirty="0"/>
          </a:p>
        </p:txBody>
      </p:sp>
      <p:sp>
        <p:nvSpPr>
          <p:cNvPr id="23" name="正方形/長方形 22"/>
          <p:cNvSpPr/>
          <p:nvPr/>
        </p:nvSpPr>
        <p:spPr>
          <a:xfrm>
            <a:off x="7208520" y="1862709"/>
            <a:ext cx="1813560" cy="995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200" dirty="0"/>
              <a:t>〇税の中心は田や畑に</a:t>
            </a:r>
            <a:endParaRPr lang="en-US" altLang="ja-JP" sz="1200" dirty="0"/>
          </a:p>
          <a:p>
            <a:r>
              <a:rPr lang="ja-JP" altLang="en-US" sz="1200" dirty="0"/>
              <a:t>　かけられる年貢（</a:t>
            </a:r>
            <a:r>
              <a:rPr lang="ja-JP" altLang="en-US" sz="1200" dirty="0" err="1"/>
              <a:t>ねん</a:t>
            </a:r>
            <a:endParaRPr lang="en-US" altLang="ja-JP" sz="1200" dirty="0"/>
          </a:p>
          <a:p>
            <a:r>
              <a:rPr lang="ja-JP" altLang="en-US" sz="1200" dirty="0"/>
              <a:t>　ぐ）で多くの場合、米で</a:t>
            </a:r>
            <a:endParaRPr lang="en-US" altLang="ja-JP" sz="1200" dirty="0"/>
          </a:p>
          <a:p>
            <a:r>
              <a:rPr lang="ja-JP" altLang="en-US" sz="1200" dirty="0"/>
              <a:t>　納めました。</a:t>
            </a:r>
            <a:endParaRPr kumimoji="1" lang="en-US" altLang="ja-JP" sz="1200" dirty="0"/>
          </a:p>
        </p:txBody>
      </p:sp>
      <p:sp>
        <p:nvSpPr>
          <p:cNvPr id="25" name="正方形/長方形 24"/>
          <p:cNvSpPr/>
          <p:nvPr/>
        </p:nvSpPr>
        <p:spPr>
          <a:xfrm>
            <a:off x="9022080" y="1861946"/>
            <a:ext cx="2225040" cy="13971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b="1" dirty="0"/>
              <a:t>●太閤検地</a:t>
            </a:r>
            <a:r>
              <a:rPr lang="ja-JP" altLang="en-US" sz="1200" b="1" dirty="0"/>
              <a:t>（たいこうけんち）</a:t>
            </a:r>
            <a:endParaRPr lang="en-US" altLang="ja-JP" sz="1200" b="1" dirty="0"/>
          </a:p>
          <a:p>
            <a:r>
              <a:rPr kumimoji="1" lang="ja-JP" altLang="en-US" sz="1200" dirty="0"/>
              <a:t>　　豊臣秀吉は太閤検地を行い、</a:t>
            </a:r>
            <a:endParaRPr kumimoji="1" lang="en-US" altLang="ja-JP" sz="1200" dirty="0"/>
          </a:p>
          <a:p>
            <a:r>
              <a:rPr lang="ja-JP" altLang="en-US" sz="1200" dirty="0"/>
              <a:t>　　</a:t>
            </a:r>
            <a:r>
              <a:rPr kumimoji="1" lang="ja-JP" altLang="en-US" sz="1200" dirty="0"/>
              <a:t>米などの収穫高（しゅうかく</a:t>
            </a:r>
            <a:endParaRPr kumimoji="1" lang="en-US" altLang="ja-JP" sz="1200" dirty="0"/>
          </a:p>
          <a:p>
            <a:r>
              <a:rPr lang="ja-JP" altLang="en-US" sz="1200" dirty="0"/>
              <a:t>　　</a:t>
            </a:r>
            <a:r>
              <a:rPr kumimoji="1" lang="ja-JP" altLang="en-US" sz="1200" dirty="0"/>
              <a:t>だか）だけでなく、農地の面</a:t>
            </a:r>
            <a:endParaRPr kumimoji="1" lang="en-US" altLang="ja-JP" sz="1200" dirty="0"/>
          </a:p>
          <a:p>
            <a:r>
              <a:rPr lang="ja-JP" altLang="en-US" sz="1200" dirty="0"/>
              <a:t>　　</a:t>
            </a:r>
            <a:r>
              <a:rPr kumimoji="1" lang="ja-JP" altLang="en-US" sz="1200" dirty="0"/>
              <a:t>積などを調べて年貢を納め</a:t>
            </a:r>
            <a:endParaRPr kumimoji="1" lang="en-US" altLang="ja-JP" sz="1200" dirty="0"/>
          </a:p>
          <a:p>
            <a:r>
              <a:rPr lang="ja-JP" altLang="en-US" sz="1200" dirty="0"/>
              <a:t>　　</a:t>
            </a:r>
            <a:r>
              <a:rPr kumimoji="1" lang="ja-JP" altLang="en-US" sz="1200" dirty="0"/>
              <a:t>させるようにしました。</a:t>
            </a:r>
            <a:endParaRPr kumimoji="1" lang="en-US" altLang="ja-JP" sz="1200" dirty="0"/>
          </a:p>
        </p:txBody>
      </p:sp>
      <p:grpSp>
        <p:nvGrpSpPr>
          <p:cNvPr id="4" name="グループ化 3"/>
          <p:cNvGrpSpPr/>
          <p:nvPr/>
        </p:nvGrpSpPr>
        <p:grpSpPr>
          <a:xfrm>
            <a:off x="655320" y="3589020"/>
            <a:ext cx="11460480" cy="3268980"/>
            <a:chOff x="655320" y="3589020"/>
            <a:chExt cx="11460480" cy="3268980"/>
          </a:xfrm>
        </p:grpSpPr>
        <p:sp>
          <p:nvSpPr>
            <p:cNvPr id="12" name="横巻き 11"/>
            <p:cNvSpPr/>
            <p:nvPr/>
          </p:nvSpPr>
          <p:spPr>
            <a:xfrm>
              <a:off x="655320" y="3589020"/>
              <a:ext cx="11460480" cy="3268980"/>
            </a:xfrm>
            <a:prstGeom prst="horizontalScroll">
              <a:avLst/>
            </a:prstGeom>
            <a:blipFill>
              <a:blip r:embed="rId2"/>
              <a:tile tx="0" ty="0" sx="100000" sy="100000" flip="none" algn="tl"/>
            </a:blip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1199942" y="4115562"/>
              <a:ext cx="10717738" cy="2280666"/>
              <a:chOff x="731520" y="1131570"/>
              <a:chExt cx="10717738" cy="2280666"/>
            </a:xfrm>
          </p:grpSpPr>
          <p:sp>
            <p:nvSpPr>
              <p:cNvPr id="28" name="正方形/長方形 27"/>
              <p:cNvSpPr/>
              <p:nvPr/>
            </p:nvSpPr>
            <p:spPr>
              <a:xfrm>
                <a:off x="731520" y="1131570"/>
                <a:ext cx="731520" cy="2971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時代</a:t>
                </a:r>
              </a:p>
            </p:txBody>
          </p:sp>
          <p:sp>
            <p:nvSpPr>
              <p:cNvPr id="29" name="正方形/長方形 28"/>
              <p:cNvSpPr/>
              <p:nvPr/>
            </p:nvSpPr>
            <p:spPr>
              <a:xfrm>
                <a:off x="731520" y="1476756"/>
                <a:ext cx="731520" cy="29718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納め方</a:t>
                </a:r>
                <a:endParaRPr kumimoji="1" lang="ja-JP" altLang="en-US" sz="1400" b="1" dirty="0">
                  <a:solidFill>
                    <a:schemeClr val="tx1"/>
                  </a:solidFill>
                </a:endParaRPr>
              </a:p>
            </p:txBody>
          </p:sp>
          <p:sp>
            <p:nvSpPr>
              <p:cNvPr id="30" name="正方形/長方形 29"/>
              <p:cNvSpPr/>
              <p:nvPr/>
            </p:nvSpPr>
            <p:spPr>
              <a:xfrm>
                <a:off x="731520" y="1844802"/>
                <a:ext cx="731520" cy="15674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主な</a:t>
                </a:r>
                <a:endParaRPr kumimoji="1" lang="en-US" altLang="ja-JP" sz="1400" b="1" dirty="0">
                  <a:solidFill>
                    <a:schemeClr val="tx1"/>
                  </a:solidFill>
                </a:endParaRPr>
              </a:p>
              <a:p>
                <a:pPr algn="ctr"/>
                <a:endParaRPr lang="en-US" altLang="ja-JP" sz="1400" b="1" dirty="0">
                  <a:solidFill>
                    <a:schemeClr val="tx1"/>
                  </a:solidFill>
                </a:endParaRPr>
              </a:p>
              <a:p>
                <a:pPr algn="ctr"/>
                <a:r>
                  <a:rPr kumimoji="1" lang="ja-JP" altLang="en-US" sz="1400" b="1" dirty="0">
                    <a:solidFill>
                      <a:schemeClr val="tx1"/>
                    </a:solidFill>
                  </a:rPr>
                  <a:t>出来事</a:t>
                </a:r>
              </a:p>
            </p:txBody>
          </p:sp>
          <p:sp>
            <p:nvSpPr>
              <p:cNvPr id="31" name="正方形/長方形 30"/>
              <p:cNvSpPr/>
              <p:nvPr/>
            </p:nvSpPr>
            <p:spPr>
              <a:xfrm>
                <a:off x="1569719" y="1131570"/>
                <a:ext cx="9879539" cy="297180"/>
              </a:xfrm>
              <a:prstGeom prst="rect">
                <a:avLst/>
              </a:prstGeom>
              <a:gradFill flip="none" rotWithShape="1">
                <a:gsLst>
                  <a:gs pos="0">
                    <a:srgbClr val="FF6600"/>
                  </a:gs>
                  <a:gs pos="33000">
                    <a:srgbClr val="FF5050"/>
                  </a:gs>
                  <a:gs pos="65000">
                    <a:srgbClr val="FF0066"/>
                  </a:gs>
                  <a:gs pos="100000">
                    <a:srgbClr val="FF33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明  治　・　大  正　・　昭  和　・　平  成　・　令  和</a:t>
                </a:r>
                <a:endParaRPr kumimoji="1" lang="ja-JP" altLang="en-US" sz="1400" b="1" dirty="0">
                  <a:solidFill>
                    <a:schemeClr val="tx1"/>
                  </a:solidFill>
                </a:endParaRPr>
              </a:p>
            </p:txBody>
          </p:sp>
          <p:sp>
            <p:nvSpPr>
              <p:cNvPr id="32" name="正方形/長方形 31"/>
              <p:cNvSpPr/>
              <p:nvPr/>
            </p:nvSpPr>
            <p:spPr>
              <a:xfrm>
                <a:off x="1569720" y="1476756"/>
                <a:ext cx="9879538" cy="316611"/>
              </a:xfrm>
              <a:prstGeom prst="rect">
                <a:avLst/>
              </a:prstGeom>
              <a:gradFill flip="none" rotWithShape="1">
                <a:gsLst>
                  <a:gs pos="0">
                    <a:srgbClr val="008000"/>
                  </a:gs>
                  <a:gs pos="28000">
                    <a:srgbClr val="006600"/>
                  </a:gs>
                  <a:gs pos="55000">
                    <a:srgbClr val="00CC99"/>
                  </a:gs>
                  <a:gs pos="89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お    金</a:t>
                </a:r>
                <a:endParaRPr kumimoji="1" lang="ja-JP" altLang="en-US" sz="1400" b="1" dirty="0">
                  <a:solidFill>
                    <a:schemeClr val="tx1"/>
                  </a:solidFill>
                </a:endParaRPr>
              </a:p>
            </p:txBody>
          </p:sp>
          <p:sp>
            <p:nvSpPr>
              <p:cNvPr id="33" name="正方形/長方形 32"/>
              <p:cNvSpPr/>
              <p:nvPr/>
            </p:nvSpPr>
            <p:spPr>
              <a:xfrm>
                <a:off x="1569720" y="1858518"/>
                <a:ext cx="9879538" cy="155371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tx1"/>
                  </a:solidFill>
                </a:endParaRPr>
              </a:p>
            </p:txBody>
          </p:sp>
        </p:grpSp>
      </p:grpSp>
      <p:sp>
        <p:nvSpPr>
          <p:cNvPr id="34" name="正方形/長方形 33"/>
          <p:cNvSpPr/>
          <p:nvPr/>
        </p:nvSpPr>
        <p:spPr>
          <a:xfrm>
            <a:off x="2099100" y="4858320"/>
            <a:ext cx="2270761" cy="13971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b="1" dirty="0"/>
              <a:t>●地租改正</a:t>
            </a:r>
            <a:r>
              <a:rPr lang="ja-JP" altLang="en-US" sz="1200" b="1" dirty="0"/>
              <a:t>（ちそかいせい）</a:t>
            </a:r>
            <a:endParaRPr lang="en-US" altLang="ja-JP" sz="1200" b="1" dirty="0"/>
          </a:p>
          <a:p>
            <a:r>
              <a:rPr lang="ja-JP" altLang="en-US" sz="1200" b="1" dirty="0"/>
              <a:t>　　［明治６年］</a:t>
            </a:r>
            <a:endParaRPr lang="en-US" altLang="ja-JP" sz="1200" b="1" dirty="0"/>
          </a:p>
          <a:p>
            <a:r>
              <a:rPr kumimoji="1" lang="ja-JP" altLang="en-US" sz="1200" dirty="0"/>
              <a:t>　　年貢（ねんぐ）を中心とした</a:t>
            </a:r>
            <a:endParaRPr kumimoji="1" lang="en-US" altLang="ja-JP" sz="1200" dirty="0"/>
          </a:p>
          <a:p>
            <a:r>
              <a:rPr kumimoji="1" lang="ja-JP" altLang="en-US" sz="1200" dirty="0"/>
              <a:t>　　税のしくみから、すべてお金</a:t>
            </a:r>
            <a:endParaRPr kumimoji="1" lang="en-US" altLang="ja-JP" sz="1200" dirty="0"/>
          </a:p>
          <a:p>
            <a:r>
              <a:rPr lang="ja-JP" altLang="en-US" sz="1200" dirty="0"/>
              <a:t>　　</a:t>
            </a:r>
            <a:r>
              <a:rPr kumimoji="1" lang="ja-JP" altLang="en-US" sz="1200" dirty="0"/>
              <a:t>で納めるしくみに変わりまし</a:t>
            </a:r>
            <a:endParaRPr kumimoji="1" lang="en-US" altLang="ja-JP" sz="1200" dirty="0"/>
          </a:p>
          <a:p>
            <a:r>
              <a:rPr lang="ja-JP" altLang="en-US" sz="1200" dirty="0"/>
              <a:t>　　</a:t>
            </a:r>
            <a:r>
              <a:rPr kumimoji="1" lang="ja-JP" altLang="en-US" sz="1200" dirty="0"/>
              <a:t>た。</a:t>
            </a:r>
            <a:endParaRPr kumimoji="1" lang="en-US" altLang="ja-JP" sz="1200" dirty="0"/>
          </a:p>
        </p:txBody>
      </p:sp>
      <p:sp>
        <p:nvSpPr>
          <p:cNvPr id="35" name="正方形/長方形 34"/>
          <p:cNvSpPr/>
          <p:nvPr/>
        </p:nvSpPr>
        <p:spPr>
          <a:xfrm>
            <a:off x="4261172" y="4873942"/>
            <a:ext cx="2270760" cy="13971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b="1" dirty="0"/>
              <a:t>●所得税</a:t>
            </a:r>
            <a:endParaRPr lang="en-US" altLang="ja-JP" sz="1200" b="1" dirty="0"/>
          </a:p>
          <a:p>
            <a:r>
              <a:rPr kumimoji="1" lang="ja-JP" altLang="en-US" sz="1200" dirty="0"/>
              <a:t>　　明治の中ごろ、土地にかかる</a:t>
            </a:r>
            <a:endParaRPr kumimoji="1" lang="en-US" altLang="ja-JP" sz="1200" dirty="0"/>
          </a:p>
          <a:p>
            <a:r>
              <a:rPr lang="ja-JP" altLang="en-US" sz="1200" dirty="0"/>
              <a:t>　　</a:t>
            </a:r>
            <a:r>
              <a:rPr kumimoji="1" lang="ja-JP" altLang="en-US" sz="1200" dirty="0"/>
              <a:t>税金から、１年間の所得の額</a:t>
            </a:r>
            <a:endParaRPr kumimoji="1" lang="en-US" altLang="ja-JP" sz="1200" dirty="0"/>
          </a:p>
          <a:p>
            <a:r>
              <a:rPr lang="ja-JP" altLang="en-US" sz="1200" dirty="0"/>
              <a:t>　　</a:t>
            </a:r>
            <a:r>
              <a:rPr kumimoji="1" lang="ja-JP" altLang="en-US" sz="1200" dirty="0"/>
              <a:t>に応じて税金を決める所得税</a:t>
            </a:r>
            <a:endParaRPr kumimoji="1" lang="en-US" altLang="ja-JP" sz="1200" dirty="0"/>
          </a:p>
          <a:p>
            <a:r>
              <a:rPr lang="ja-JP" altLang="en-US" sz="1200" dirty="0"/>
              <a:t>　　</a:t>
            </a:r>
            <a:r>
              <a:rPr kumimoji="1" lang="ja-JP" altLang="en-US" sz="1200" dirty="0"/>
              <a:t>中心の税制に変わりました。</a:t>
            </a:r>
            <a:endParaRPr kumimoji="1" lang="en-US" altLang="ja-JP" sz="1200" dirty="0"/>
          </a:p>
        </p:txBody>
      </p:sp>
      <p:sp>
        <p:nvSpPr>
          <p:cNvPr id="36" name="正方形/長方形 35"/>
          <p:cNvSpPr/>
          <p:nvPr/>
        </p:nvSpPr>
        <p:spPr>
          <a:xfrm>
            <a:off x="6536896" y="4858320"/>
            <a:ext cx="2880360" cy="13971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b="1" dirty="0"/>
              <a:t>●国民の三大義務</a:t>
            </a:r>
            <a:endParaRPr lang="en-US" altLang="ja-JP" sz="1200" b="1" dirty="0"/>
          </a:p>
          <a:p>
            <a:r>
              <a:rPr kumimoji="1" lang="ja-JP" altLang="en-US" sz="1200" dirty="0"/>
              <a:t>　　戦後の昭和</a:t>
            </a:r>
            <a:r>
              <a:rPr lang="ja-JP" altLang="en-US" sz="1200" dirty="0"/>
              <a:t>２１年に新しい憲法ができ、</a:t>
            </a:r>
            <a:endParaRPr lang="en-US" altLang="ja-JP" sz="1200" dirty="0"/>
          </a:p>
          <a:p>
            <a:r>
              <a:rPr kumimoji="1" lang="ja-JP" altLang="en-US" sz="1200" dirty="0"/>
              <a:t>　　①子どもに教育を受けさせる義務</a:t>
            </a:r>
            <a:endParaRPr kumimoji="1" lang="en-US" altLang="ja-JP" sz="1200" dirty="0"/>
          </a:p>
          <a:p>
            <a:r>
              <a:rPr lang="ja-JP" altLang="en-US" sz="1200" dirty="0"/>
              <a:t>　　②勤労することの義務</a:t>
            </a:r>
            <a:endParaRPr lang="en-US" altLang="ja-JP" sz="1200" dirty="0"/>
          </a:p>
          <a:p>
            <a:r>
              <a:rPr kumimoji="1" lang="ja-JP" altLang="en-US" sz="1200" dirty="0"/>
              <a:t>　　③国民みんなが税金を納める義務</a:t>
            </a:r>
            <a:endParaRPr kumimoji="1" lang="en-US" altLang="ja-JP" sz="1200" dirty="0"/>
          </a:p>
          <a:p>
            <a:r>
              <a:rPr lang="ja-JP" altLang="en-US" sz="1200" dirty="0"/>
              <a:t>　　の三大義務が定められました。</a:t>
            </a:r>
            <a:endParaRPr kumimoji="1" lang="en-US" altLang="ja-JP" sz="1200" dirty="0"/>
          </a:p>
        </p:txBody>
      </p:sp>
      <p:sp>
        <p:nvSpPr>
          <p:cNvPr id="37" name="正方形/長方形 36"/>
          <p:cNvSpPr/>
          <p:nvPr/>
        </p:nvSpPr>
        <p:spPr>
          <a:xfrm>
            <a:off x="9223331" y="5429738"/>
            <a:ext cx="2758440" cy="10189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b="1" dirty="0"/>
              <a:t>●消費税導入</a:t>
            </a:r>
            <a:r>
              <a:rPr lang="ja-JP" altLang="en-US" sz="1200" b="1" dirty="0"/>
              <a:t>（どうにゅう）</a:t>
            </a:r>
            <a:endParaRPr lang="en-US" altLang="ja-JP" sz="1200" b="1" dirty="0"/>
          </a:p>
          <a:p>
            <a:r>
              <a:rPr kumimoji="1" lang="ja-JP" altLang="en-US" sz="1200" dirty="0"/>
              <a:t>　　平成元年に、品物やサービスの取引</a:t>
            </a:r>
            <a:endParaRPr kumimoji="1" lang="en-US" altLang="ja-JP" sz="1200" dirty="0"/>
          </a:p>
          <a:p>
            <a:r>
              <a:rPr lang="ja-JP" altLang="en-US" sz="1200" dirty="0"/>
              <a:t>　　</a:t>
            </a:r>
            <a:r>
              <a:rPr kumimoji="1" lang="ja-JP" altLang="en-US" sz="1200" dirty="0"/>
              <a:t>にかかる消費税がつくられました。</a:t>
            </a:r>
            <a:endParaRPr kumimoji="1" lang="en-US" altLang="ja-JP" sz="1200" dirty="0"/>
          </a:p>
          <a:p>
            <a:r>
              <a:rPr lang="ja-JP" altLang="en-US" sz="1200" dirty="0"/>
              <a:t>　　平成９年には、地方消費税がつく</a:t>
            </a:r>
            <a:r>
              <a:rPr lang="ja-JP" altLang="en-US" sz="1200" dirty="0" err="1"/>
              <a:t>ら</a:t>
            </a:r>
            <a:r>
              <a:rPr lang="ja-JP" altLang="en-US" sz="1200" dirty="0"/>
              <a:t>　</a:t>
            </a:r>
            <a:endParaRPr lang="en-US" altLang="ja-JP" sz="1200" dirty="0"/>
          </a:p>
          <a:p>
            <a:r>
              <a:rPr lang="ja-JP" altLang="en-US" sz="1200" dirty="0"/>
              <a:t>　　れました。</a:t>
            </a:r>
            <a:endParaRPr kumimoji="1" lang="en-US" altLang="ja-JP" sz="1200" dirty="0"/>
          </a:p>
        </p:txBody>
      </p:sp>
      <p:pic>
        <p:nvPicPr>
          <p:cNvPr id="38" name="図 37"/>
          <p:cNvPicPr>
            <a:picLocks noChangeAspect="1"/>
          </p:cNvPicPr>
          <p:nvPr/>
        </p:nvPicPr>
        <p:blipFill>
          <a:blip r:embed="rId3"/>
          <a:stretch>
            <a:fillRect/>
          </a:stretch>
        </p:blipFill>
        <p:spPr>
          <a:xfrm>
            <a:off x="1711243" y="2958847"/>
            <a:ext cx="666800" cy="349664"/>
          </a:xfrm>
          <a:prstGeom prst="rect">
            <a:avLst/>
          </a:prstGeom>
        </p:spPr>
      </p:pic>
      <p:pic>
        <p:nvPicPr>
          <p:cNvPr id="39" name="図 38"/>
          <p:cNvPicPr>
            <a:picLocks noChangeAspect="1"/>
          </p:cNvPicPr>
          <p:nvPr/>
        </p:nvPicPr>
        <p:blipFill>
          <a:blip r:embed="rId4"/>
          <a:stretch>
            <a:fillRect/>
          </a:stretch>
        </p:blipFill>
        <p:spPr>
          <a:xfrm>
            <a:off x="2378043" y="2811104"/>
            <a:ext cx="428405" cy="448645"/>
          </a:xfrm>
          <a:prstGeom prst="rect">
            <a:avLst/>
          </a:prstGeom>
        </p:spPr>
      </p:pic>
      <p:pic>
        <p:nvPicPr>
          <p:cNvPr id="40" name="図 39"/>
          <p:cNvPicPr>
            <a:picLocks noChangeAspect="1"/>
          </p:cNvPicPr>
          <p:nvPr/>
        </p:nvPicPr>
        <p:blipFill>
          <a:blip r:embed="rId5"/>
          <a:stretch>
            <a:fillRect/>
          </a:stretch>
        </p:blipFill>
        <p:spPr>
          <a:xfrm>
            <a:off x="2815812" y="2960368"/>
            <a:ext cx="571501" cy="356617"/>
          </a:xfrm>
          <a:prstGeom prst="rect">
            <a:avLst/>
          </a:prstGeom>
        </p:spPr>
      </p:pic>
      <p:pic>
        <p:nvPicPr>
          <p:cNvPr id="41" name="図 40"/>
          <p:cNvPicPr>
            <a:picLocks noChangeAspect="1"/>
          </p:cNvPicPr>
          <p:nvPr/>
        </p:nvPicPr>
        <p:blipFill>
          <a:blip r:embed="rId6"/>
          <a:stretch>
            <a:fillRect/>
          </a:stretch>
        </p:blipFill>
        <p:spPr>
          <a:xfrm>
            <a:off x="3454212" y="2660222"/>
            <a:ext cx="534162" cy="652489"/>
          </a:xfrm>
          <a:prstGeom prst="rect">
            <a:avLst/>
          </a:prstGeom>
        </p:spPr>
      </p:pic>
      <p:pic>
        <p:nvPicPr>
          <p:cNvPr id="42" name="図 41"/>
          <p:cNvPicPr>
            <a:picLocks noChangeAspect="1"/>
          </p:cNvPicPr>
          <p:nvPr/>
        </p:nvPicPr>
        <p:blipFill>
          <a:blip r:embed="rId7"/>
          <a:stretch>
            <a:fillRect/>
          </a:stretch>
        </p:blipFill>
        <p:spPr>
          <a:xfrm>
            <a:off x="4900902" y="2825215"/>
            <a:ext cx="585498" cy="585498"/>
          </a:xfrm>
          <a:prstGeom prst="rect">
            <a:avLst/>
          </a:prstGeom>
        </p:spPr>
      </p:pic>
      <p:pic>
        <p:nvPicPr>
          <p:cNvPr id="43" name="図 42"/>
          <p:cNvPicPr>
            <a:picLocks noChangeAspect="1"/>
          </p:cNvPicPr>
          <p:nvPr/>
        </p:nvPicPr>
        <p:blipFill>
          <a:blip r:embed="rId8"/>
          <a:stretch>
            <a:fillRect/>
          </a:stretch>
        </p:blipFill>
        <p:spPr>
          <a:xfrm>
            <a:off x="5615073" y="2915797"/>
            <a:ext cx="727055" cy="478913"/>
          </a:xfrm>
          <a:prstGeom prst="rect">
            <a:avLst/>
          </a:prstGeom>
        </p:spPr>
      </p:pic>
      <p:pic>
        <p:nvPicPr>
          <p:cNvPr id="44" name="図 43"/>
          <p:cNvPicPr>
            <a:picLocks noChangeAspect="1"/>
          </p:cNvPicPr>
          <p:nvPr/>
        </p:nvPicPr>
        <p:blipFill>
          <a:blip r:embed="rId9"/>
          <a:stretch>
            <a:fillRect/>
          </a:stretch>
        </p:blipFill>
        <p:spPr>
          <a:xfrm>
            <a:off x="8348834" y="2728437"/>
            <a:ext cx="937495" cy="690181"/>
          </a:xfrm>
          <a:prstGeom prst="rect">
            <a:avLst/>
          </a:prstGeom>
        </p:spPr>
      </p:pic>
      <p:pic>
        <p:nvPicPr>
          <p:cNvPr id="45" name="図 44"/>
          <p:cNvPicPr>
            <a:picLocks noChangeAspect="1"/>
          </p:cNvPicPr>
          <p:nvPr/>
        </p:nvPicPr>
        <p:blipFill>
          <a:blip r:embed="rId10"/>
          <a:stretch>
            <a:fillRect/>
          </a:stretch>
        </p:blipFill>
        <p:spPr>
          <a:xfrm>
            <a:off x="7336653" y="2673002"/>
            <a:ext cx="669799" cy="635509"/>
          </a:xfrm>
          <a:prstGeom prst="rect">
            <a:avLst/>
          </a:prstGeom>
        </p:spPr>
      </p:pic>
      <p:pic>
        <p:nvPicPr>
          <p:cNvPr id="46" name="図 45"/>
          <p:cNvPicPr>
            <a:picLocks noChangeAspect="1"/>
          </p:cNvPicPr>
          <p:nvPr/>
        </p:nvPicPr>
        <p:blipFill>
          <a:blip r:embed="rId11"/>
          <a:stretch>
            <a:fillRect/>
          </a:stretch>
        </p:blipFill>
        <p:spPr>
          <a:xfrm>
            <a:off x="2909057" y="5859747"/>
            <a:ext cx="1223934" cy="537243"/>
          </a:xfrm>
          <a:prstGeom prst="rect">
            <a:avLst/>
          </a:prstGeom>
        </p:spPr>
      </p:pic>
      <p:sp>
        <p:nvSpPr>
          <p:cNvPr id="47" name="正方形/長方形 46"/>
          <p:cNvSpPr/>
          <p:nvPr/>
        </p:nvSpPr>
        <p:spPr>
          <a:xfrm>
            <a:off x="2909057" y="5859747"/>
            <a:ext cx="211514" cy="983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p:cNvPicPr>
            <a:picLocks noChangeAspect="1"/>
          </p:cNvPicPr>
          <p:nvPr/>
        </p:nvPicPr>
        <p:blipFill>
          <a:blip r:embed="rId12"/>
          <a:stretch>
            <a:fillRect/>
          </a:stretch>
        </p:blipFill>
        <p:spPr>
          <a:xfrm>
            <a:off x="10175151" y="4857369"/>
            <a:ext cx="1343405" cy="638532"/>
          </a:xfrm>
          <a:prstGeom prst="rect">
            <a:avLst/>
          </a:prstGeom>
        </p:spPr>
      </p:pic>
      <p:sp>
        <p:nvSpPr>
          <p:cNvPr id="18" name="ストライプ矢印 17"/>
          <p:cNvSpPr/>
          <p:nvPr/>
        </p:nvSpPr>
        <p:spPr>
          <a:xfrm>
            <a:off x="80498" y="4553712"/>
            <a:ext cx="929982" cy="1638300"/>
          </a:xfrm>
          <a:prstGeom prst="stripedRightArrow">
            <a:avLst>
              <a:gd name="adj1" fmla="val 41070"/>
              <a:gd name="adj2" fmla="val 50000"/>
            </a:avLst>
          </a:prstGeom>
          <a:solidFill>
            <a:schemeClr val="accent2">
              <a:lumMod val="75000"/>
            </a:schemeClr>
          </a:solidFill>
          <a:ln w="3810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C025FC2-88C8-4096-8682-151380FF3F03}"/>
              </a:ext>
            </a:extLst>
          </p:cNvPr>
          <p:cNvSpPr txBox="1"/>
          <p:nvPr/>
        </p:nvSpPr>
        <p:spPr>
          <a:xfrm>
            <a:off x="2224350" y="1014767"/>
            <a:ext cx="920410" cy="230832"/>
          </a:xfrm>
          <a:prstGeom prst="rect">
            <a:avLst/>
          </a:prstGeom>
          <a:noFill/>
        </p:spPr>
        <p:txBody>
          <a:bodyPr wrap="square" rtlCol="0">
            <a:spAutoFit/>
          </a:bodyPr>
          <a:lstStyle/>
          <a:p>
            <a:r>
              <a:rPr kumimoji="1" lang="ja-JP" altLang="en-US" sz="900" dirty="0"/>
              <a:t>じょうもん</a:t>
            </a:r>
          </a:p>
        </p:txBody>
      </p:sp>
      <p:sp>
        <p:nvSpPr>
          <p:cNvPr id="49" name="テキスト ボックス 48">
            <a:extLst>
              <a:ext uri="{FF2B5EF4-FFF2-40B4-BE49-F238E27FC236}">
                <a16:creationId xmlns:a16="http://schemas.microsoft.com/office/drawing/2014/main" id="{0CCA9CC5-EFE1-4D19-9F56-DF4BC08F9FBC}"/>
              </a:ext>
            </a:extLst>
          </p:cNvPr>
          <p:cNvSpPr txBox="1"/>
          <p:nvPr/>
        </p:nvSpPr>
        <p:spPr>
          <a:xfrm>
            <a:off x="2737896" y="1013121"/>
            <a:ext cx="920410" cy="230832"/>
          </a:xfrm>
          <a:prstGeom prst="rect">
            <a:avLst/>
          </a:prstGeom>
          <a:noFill/>
        </p:spPr>
        <p:txBody>
          <a:bodyPr wrap="square" rtlCol="0">
            <a:spAutoFit/>
          </a:bodyPr>
          <a:lstStyle/>
          <a:p>
            <a:r>
              <a:rPr kumimoji="1" lang="ja-JP" altLang="en-US" sz="900" dirty="0"/>
              <a:t>やよい</a:t>
            </a:r>
          </a:p>
        </p:txBody>
      </p:sp>
      <p:sp>
        <p:nvSpPr>
          <p:cNvPr id="50" name="テキスト ボックス 49">
            <a:extLst>
              <a:ext uri="{FF2B5EF4-FFF2-40B4-BE49-F238E27FC236}">
                <a16:creationId xmlns:a16="http://schemas.microsoft.com/office/drawing/2014/main" id="{DA1B1AB6-3BDB-4FAC-B9EF-830C16753AEF}"/>
              </a:ext>
            </a:extLst>
          </p:cNvPr>
          <p:cNvSpPr txBox="1"/>
          <p:nvPr/>
        </p:nvSpPr>
        <p:spPr>
          <a:xfrm>
            <a:off x="6057500" y="1027224"/>
            <a:ext cx="920410" cy="230832"/>
          </a:xfrm>
          <a:prstGeom prst="rect">
            <a:avLst/>
          </a:prstGeom>
          <a:noFill/>
        </p:spPr>
        <p:txBody>
          <a:bodyPr wrap="square" rtlCol="0">
            <a:spAutoFit/>
          </a:bodyPr>
          <a:lstStyle/>
          <a:p>
            <a:r>
              <a:rPr kumimoji="1" lang="ja-JP" altLang="en-US" sz="900" dirty="0"/>
              <a:t>かまくら</a:t>
            </a:r>
          </a:p>
        </p:txBody>
      </p:sp>
      <p:sp>
        <p:nvSpPr>
          <p:cNvPr id="51" name="テキスト ボックス 50">
            <a:extLst>
              <a:ext uri="{FF2B5EF4-FFF2-40B4-BE49-F238E27FC236}">
                <a16:creationId xmlns:a16="http://schemas.microsoft.com/office/drawing/2014/main" id="{7BC5F57A-5BB8-47AB-A981-901853E5F133}"/>
              </a:ext>
            </a:extLst>
          </p:cNvPr>
          <p:cNvSpPr txBox="1"/>
          <p:nvPr/>
        </p:nvSpPr>
        <p:spPr>
          <a:xfrm>
            <a:off x="4728332" y="1033299"/>
            <a:ext cx="920410" cy="230832"/>
          </a:xfrm>
          <a:prstGeom prst="rect">
            <a:avLst/>
          </a:prstGeom>
          <a:noFill/>
        </p:spPr>
        <p:txBody>
          <a:bodyPr wrap="square" rtlCol="0">
            <a:spAutoFit/>
          </a:bodyPr>
          <a:lstStyle/>
          <a:p>
            <a:r>
              <a:rPr kumimoji="1" lang="ja-JP" altLang="en-US" sz="900" dirty="0"/>
              <a:t>あすか</a:t>
            </a:r>
          </a:p>
        </p:txBody>
      </p:sp>
      <p:sp>
        <p:nvSpPr>
          <p:cNvPr id="52" name="テキスト ボックス 51">
            <a:extLst>
              <a:ext uri="{FF2B5EF4-FFF2-40B4-BE49-F238E27FC236}">
                <a16:creationId xmlns:a16="http://schemas.microsoft.com/office/drawing/2014/main" id="{F8360D1C-9051-448D-83D3-31E285CDF175}"/>
              </a:ext>
            </a:extLst>
          </p:cNvPr>
          <p:cNvSpPr txBox="1"/>
          <p:nvPr/>
        </p:nvSpPr>
        <p:spPr>
          <a:xfrm>
            <a:off x="5265195" y="1035097"/>
            <a:ext cx="920410" cy="230832"/>
          </a:xfrm>
          <a:prstGeom prst="rect">
            <a:avLst/>
          </a:prstGeom>
          <a:noFill/>
        </p:spPr>
        <p:txBody>
          <a:bodyPr wrap="square" rtlCol="0">
            <a:spAutoFit/>
          </a:bodyPr>
          <a:lstStyle/>
          <a:p>
            <a:r>
              <a:rPr kumimoji="1" lang="ja-JP" altLang="en-US" sz="900" dirty="0"/>
              <a:t>なら</a:t>
            </a:r>
          </a:p>
        </p:txBody>
      </p:sp>
      <p:sp>
        <p:nvSpPr>
          <p:cNvPr id="53" name="テキスト ボックス 52">
            <a:extLst>
              <a:ext uri="{FF2B5EF4-FFF2-40B4-BE49-F238E27FC236}">
                <a16:creationId xmlns:a16="http://schemas.microsoft.com/office/drawing/2014/main" id="{CB63F002-ADAF-4500-99D5-20DA53AA73F6}"/>
              </a:ext>
            </a:extLst>
          </p:cNvPr>
          <p:cNvSpPr txBox="1"/>
          <p:nvPr/>
        </p:nvSpPr>
        <p:spPr>
          <a:xfrm>
            <a:off x="10123278" y="1027224"/>
            <a:ext cx="920410" cy="230832"/>
          </a:xfrm>
          <a:prstGeom prst="rect">
            <a:avLst/>
          </a:prstGeom>
          <a:noFill/>
        </p:spPr>
        <p:txBody>
          <a:bodyPr wrap="square" rtlCol="0">
            <a:spAutoFit/>
          </a:bodyPr>
          <a:lstStyle/>
          <a:p>
            <a:r>
              <a:rPr kumimoji="1" lang="ja-JP" altLang="en-US" sz="900" dirty="0"/>
              <a:t>えど</a:t>
            </a:r>
          </a:p>
        </p:txBody>
      </p:sp>
      <p:sp>
        <p:nvSpPr>
          <p:cNvPr id="54" name="テキスト ボックス 53">
            <a:extLst>
              <a:ext uri="{FF2B5EF4-FFF2-40B4-BE49-F238E27FC236}">
                <a16:creationId xmlns:a16="http://schemas.microsoft.com/office/drawing/2014/main" id="{8C66AEB1-52F7-42C7-8750-12F6571F7F6F}"/>
              </a:ext>
            </a:extLst>
          </p:cNvPr>
          <p:cNvSpPr txBox="1"/>
          <p:nvPr/>
        </p:nvSpPr>
        <p:spPr>
          <a:xfrm>
            <a:off x="9254741" y="1036818"/>
            <a:ext cx="920410" cy="230832"/>
          </a:xfrm>
          <a:prstGeom prst="rect">
            <a:avLst/>
          </a:prstGeom>
          <a:noFill/>
        </p:spPr>
        <p:txBody>
          <a:bodyPr wrap="square" rtlCol="0">
            <a:spAutoFit/>
          </a:bodyPr>
          <a:lstStyle/>
          <a:p>
            <a:r>
              <a:rPr kumimoji="1" lang="ja-JP" altLang="en-US" sz="900" dirty="0"/>
              <a:t>あづちももやま</a:t>
            </a:r>
          </a:p>
        </p:txBody>
      </p:sp>
    </p:spTree>
    <p:extLst>
      <p:ext uri="{BB962C8B-B14F-4D97-AF65-F5344CB8AC3E}">
        <p14:creationId xmlns:p14="http://schemas.microsoft.com/office/powerpoint/2010/main" val="946990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角丸四角形 2"/>
          <p:cNvSpPr/>
          <p:nvPr/>
        </p:nvSpPr>
        <p:spPr>
          <a:xfrm>
            <a:off x="409433" y="1132764"/>
            <a:ext cx="11395880" cy="5390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20249" y="1454581"/>
            <a:ext cx="4695516" cy="1231106"/>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en-US" altLang="ja-JP" sz="1600" dirty="0">
                <a:solidFill>
                  <a:srgbClr val="00B050"/>
                </a:solidFill>
                <a:latin typeface="BIZ UDPゴシック" panose="020B0400000000000000" pitchFamily="50" charset="-128"/>
                <a:ea typeface="BIZ UDPゴシック" panose="020B0400000000000000" pitchFamily="50" charset="-128"/>
              </a:rPr>
              <a:t>1</a:t>
            </a:r>
            <a:r>
              <a:rPr lang="ja-JP" altLang="en-US" sz="1600" dirty="0">
                <a:solidFill>
                  <a:srgbClr val="00B050"/>
                </a:solidFill>
                <a:latin typeface="BIZ UDPゴシック" panose="020B0400000000000000" pitchFamily="50" charset="-128"/>
                <a:ea typeface="BIZ UDPゴシック" panose="020B0400000000000000" pitchFamily="50" charset="-128"/>
              </a:rPr>
              <a:t>　税金の使いみちの決め方　　　　　　　　　→</a:t>
            </a:r>
            <a:r>
              <a:rPr lang="en-US" altLang="ja-JP" sz="1600" dirty="0">
                <a:solidFill>
                  <a:srgbClr val="00B050"/>
                </a:solidFill>
                <a:latin typeface="BIZ UDPゴシック" panose="020B0400000000000000" pitchFamily="50" charset="-128"/>
                <a:ea typeface="BIZ UDPゴシック" panose="020B0400000000000000" pitchFamily="50" charset="-128"/>
              </a:rPr>
              <a:t>P14</a:t>
            </a:r>
          </a:p>
          <a:p>
            <a:r>
              <a:rPr lang="ja-JP" altLang="en-US" sz="16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国の税金の使いみちはどこが決めるのでしょうか？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①　国会（国民の代表）</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②　税務署</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③　内閣</a:t>
            </a:r>
            <a:endParaRPr lang="en-US" altLang="ja-JP" sz="1400" dirty="0">
              <a:latin typeface="BIZ UDPゴシック" panose="020B0400000000000000" pitchFamily="50" charset="-128"/>
              <a:ea typeface="BIZ UDPゴシック" panose="020B0400000000000000" pitchFamily="50" charset="-128"/>
            </a:endParaRPr>
          </a:p>
        </p:txBody>
      </p:sp>
      <p:pic>
        <p:nvPicPr>
          <p:cNvPr id="6" name="図 5"/>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5900" y="2071729"/>
            <a:ext cx="1529715" cy="736787"/>
          </a:xfrm>
          <a:prstGeom prst="rect">
            <a:avLst/>
          </a:prstGeom>
          <a:noFill/>
          <a:ln>
            <a:noFill/>
          </a:ln>
        </p:spPr>
      </p:pic>
      <p:sp>
        <p:nvSpPr>
          <p:cNvPr id="7" name="テキスト ボックス 6"/>
          <p:cNvSpPr txBox="1"/>
          <p:nvPr/>
        </p:nvSpPr>
        <p:spPr>
          <a:xfrm>
            <a:off x="820248" y="2979916"/>
            <a:ext cx="4924746" cy="1231106"/>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en-US" altLang="ja-JP" sz="1600" dirty="0">
                <a:solidFill>
                  <a:srgbClr val="00B050"/>
                </a:solidFill>
                <a:latin typeface="BIZ UDPゴシック" panose="020B0400000000000000" pitchFamily="50" charset="-128"/>
                <a:ea typeface="BIZ UDPゴシック" panose="020B0400000000000000" pitchFamily="50" charset="-128"/>
              </a:rPr>
              <a:t>3</a:t>
            </a:r>
            <a:r>
              <a:rPr lang="ja-JP" altLang="en-US" sz="1600" dirty="0">
                <a:solidFill>
                  <a:srgbClr val="00B050"/>
                </a:solidFill>
                <a:latin typeface="BIZ UDPゴシック" panose="020B0400000000000000" pitchFamily="50" charset="-128"/>
                <a:ea typeface="BIZ UDPゴシック" panose="020B0400000000000000" pitchFamily="50" charset="-128"/>
              </a:rPr>
              <a:t>　国に納められる税金　　　　　　　　　　　　 →</a:t>
            </a:r>
            <a:r>
              <a:rPr lang="en-US" altLang="ja-JP" sz="1600" dirty="0">
                <a:solidFill>
                  <a:srgbClr val="00B050"/>
                </a:solidFill>
                <a:latin typeface="BIZ UDPゴシック" panose="020B0400000000000000" pitchFamily="50" charset="-128"/>
                <a:ea typeface="BIZ UDPゴシック" panose="020B0400000000000000" pitchFamily="50" charset="-128"/>
              </a:rPr>
              <a:t>P</a:t>
            </a:r>
            <a:r>
              <a:rPr lang="ja-JP" altLang="en-US" sz="1600" dirty="0">
                <a:solidFill>
                  <a:srgbClr val="00B050"/>
                </a:solidFill>
                <a:latin typeface="BIZ UDPゴシック" panose="020B0400000000000000" pitchFamily="50" charset="-128"/>
                <a:ea typeface="BIZ UDPゴシック" panose="020B0400000000000000" pitchFamily="50" charset="-128"/>
              </a:rPr>
              <a:t>４</a:t>
            </a:r>
            <a:endParaRPr lang="en-US" altLang="ja-JP" sz="1600" dirty="0">
              <a:solidFill>
                <a:srgbClr val="00B050"/>
              </a:solidFill>
              <a:latin typeface="BIZ UDPゴシック" panose="020B0400000000000000" pitchFamily="50" charset="-128"/>
              <a:ea typeface="BIZ UDPゴシック" panose="020B0400000000000000" pitchFamily="50" charset="-128"/>
            </a:endParaRPr>
          </a:p>
          <a:p>
            <a:r>
              <a:rPr lang="ja-JP" altLang="en-US" sz="16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令和６年度に国に納められる税金はいくらでしょうか？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①　約６兆</a:t>
            </a:r>
            <a:r>
              <a:rPr lang="en-US" altLang="ja-JP" sz="1400" dirty="0">
                <a:latin typeface="BIZ UDPゴシック" panose="020B0400000000000000" pitchFamily="50" charset="-128"/>
                <a:ea typeface="BIZ UDPゴシック" panose="020B0400000000000000" pitchFamily="50" charset="-128"/>
              </a:rPr>
              <a:t>3,646</a:t>
            </a:r>
            <a:r>
              <a:rPr lang="ja-JP" altLang="en-US" sz="1400" dirty="0">
                <a:latin typeface="BIZ UDPゴシック" panose="020B0400000000000000" pitchFamily="50" charset="-128"/>
                <a:ea typeface="BIZ UDPゴシック" panose="020B0400000000000000" pitchFamily="50" charset="-128"/>
              </a:rPr>
              <a:t>億円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②　約</a:t>
            </a:r>
            <a:r>
              <a:rPr lang="en-US" altLang="ja-JP" sz="1400" dirty="0">
                <a:latin typeface="BIZ UDPゴシック" panose="020B0400000000000000" pitchFamily="50" charset="-128"/>
                <a:ea typeface="BIZ UDPゴシック" panose="020B0400000000000000" pitchFamily="50" charset="-128"/>
              </a:rPr>
              <a:t>33</a:t>
            </a:r>
            <a:r>
              <a:rPr lang="ja-JP" altLang="en-US" sz="1400" dirty="0">
                <a:latin typeface="BIZ UDPゴシック" panose="020B0400000000000000" pitchFamily="50" charset="-128"/>
                <a:ea typeface="BIZ UDPゴシック" panose="020B0400000000000000" pitchFamily="50" charset="-128"/>
              </a:rPr>
              <a:t>兆円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③　約</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９兆</a:t>
            </a:r>
            <a:r>
              <a:rPr lang="en-US" altLang="ja-JP" sz="1400" dirty="0">
                <a:latin typeface="BIZ UDPゴシック" panose="020B0400000000000000" pitchFamily="50" charset="-128"/>
                <a:ea typeface="BIZ UDPゴシック" panose="020B0400000000000000" pitchFamily="50" charset="-128"/>
              </a:rPr>
              <a:t>6,080</a:t>
            </a:r>
            <a:r>
              <a:rPr lang="ja-JP" altLang="en-US" sz="1400" dirty="0">
                <a:latin typeface="BIZ UDPゴシック" panose="020B0400000000000000" pitchFamily="50" charset="-128"/>
                <a:ea typeface="BIZ UDPゴシック" panose="020B0400000000000000" pitchFamily="50" charset="-128"/>
              </a:rPr>
              <a:t>億円</a:t>
            </a:r>
            <a:endParaRPr lang="en-US" altLang="ja-JP" sz="1400" dirty="0">
              <a:latin typeface="BIZ UDPゴシック" panose="020B0400000000000000" pitchFamily="50" charset="-128"/>
              <a:ea typeface="BIZ UDPゴシック" panose="020B0400000000000000" pitchFamily="50" charset="-128"/>
            </a:endParaRPr>
          </a:p>
        </p:txBody>
      </p:sp>
      <p:pic>
        <p:nvPicPr>
          <p:cNvPr id="8" name="図 7"/>
          <p:cNvPicPr/>
          <p:nvPr/>
        </p:nvPicPr>
        <p:blipFill>
          <a:blip r:embed="rId3">
            <a:clrChange>
              <a:clrFrom>
                <a:srgbClr val="FFFFFF"/>
              </a:clrFrom>
              <a:clrTo>
                <a:srgbClr val="FFFFFF">
                  <a:alpha val="0"/>
                </a:srgbClr>
              </a:clrTo>
            </a:clrChange>
          </a:blip>
          <a:stretch>
            <a:fillRect/>
          </a:stretch>
        </p:blipFill>
        <p:spPr>
          <a:xfrm>
            <a:off x="3973918" y="3618803"/>
            <a:ext cx="1529715" cy="840740"/>
          </a:xfrm>
          <a:prstGeom prst="rect">
            <a:avLst/>
          </a:prstGeom>
        </p:spPr>
      </p:pic>
      <p:sp>
        <p:nvSpPr>
          <p:cNvPr id="9" name="テキスト ボックス 8"/>
          <p:cNvSpPr txBox="1"/>
          <p:nvPr/>
        </p:nvSpPr>
        <p:spPr>
          <a:xfrm>
            <a:off x="820249" y="4627512"/>
            <a:ext cx="4615366" cy="1231106"/>
          </a:xfrm>
          <a:prstGeom prst="rect">
            <a:avLst/>
          </a:prstGeom>
          <a:noFill/>
        </p:spPr>
        <p:txBody>
          <a:bodyPr wrap="squar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a:solidFill>
                  <a:srgbClr val="00B050"/>
                </a:solidFill>
                <a:latin typeface="BIZ UDPゴシック" panose="020B0400000000000000" pitchFamily="50" charset="-128"/>
                <a:ea typeface="BIZ UDPゴシック" panose="020B0400000000000000" pitchFamily="50" charset="-128"/>
              </a:rPr>
              <a:t>５　税金の使われ方　　　　　　　　　　　　　　 →</a:t>
            </a:r>
            <a:r>
              <a:rPr lang="en-US" altLang="ja-JP" sz="1600" dirty="0">
                <a:solidFill>
                  <a:srgbClr val="00B050"/>
                </a:solidFill>
                <a:latin typeface="BIZ UDPゴシック" panose="020B0400000000000000" pitchFamily="50" charset="-128"/>
                <a:ea typeface="BIZ UDPゴシック" panose="020B0400000000000000" pitchFamily="50" charset="-128"/>
              </a:rPr>
              <a:t>P</a:t>
            </a:r>
            <a:r>
              <a:rPr lang="ja-JP" altLang="en-US" sz="1600" dirty="0">
                <a:solidFill>
                  <a:srgbClr val="00B050"/>
                </a:solidFill>
                <a:latin typeface="BIZ UDPゴシック" panose="020B0400000000000000" pitchFamily="50" charset="-128"/>
                <a:ea typeface="BIZ UDPゴシック" panose="020B0400000000000000" pitchFamily="50" charset="-128"/>
              </a:rPr>
              <a:t>６ 　</a:t>
            </a:r>
            <a:endParaRPr lang="en-US" altLang="ja-JP" sz="1600" dirty="0">
              <a:solidFill>
                <a:srgbClr val="00B050"/>
              </a:solidFill>
              <a:latin typeface="BIZ UDPゴシック" panose="020B0400000000000000" pitchFamily="50" charset="-128"/>
              <a:ea typeface="BIZ UDPゴシック" panose="020B0400000000000000" pitchFamily="50" charset="-128"/>
            </a:endParaRPr>
          </a:p>
          <a:p>
            <a:r>
              <a:rPr lang="ja-JP" altLang="en-US" sz="16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税金でつくられた施設はどれでしょうか？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①　銀行</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②　学校</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③　コンビニエンスストア</a:t>
            </a:r>
            <a:endParaRPr lang="en-US" altLang="ja-JP" sz="1400" dirty="0">
              <a:latin typeface="BIZ UDPゴシック" panose="020B0400000000000000" pitchFamily="50" charset="-128"/>
              <a:ea typeface="BIZ UDPゴシック" panose="020B0400000000000000" pitchFamily="50" charset="-128"/>
            </a:endParaRPr>
          </a:p>
        </p:txBody>
      </p:sp>
      <p:pic>
        <p:nvPicPr>
          <p:cNvPr id="11" name="図 10"/>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3886" y="5208591"/>
            <a:ext cx="1475881" cy="1215571"/>
          </a:xfrm>
          <a:prstGeom prst="rect">
            <a:avLst/>
          </a:prstGeom>
          <a:noFill/>
          <a:ln>
            <a:noFill/>
          </a:ln>
        </p:spPr>
      </p:pic>
      <p:sp>
        <p:nvSpPr>
          <p:cNvPr id="12" name="テキスト ボックス 11"/>
          <p:cNvSpPr txBox="1"/>
          <p:nvPr/>
        </p:nvSpPr>
        <p:spPr>
          <a:xfrm>
            <a:off x="6312780" y="1456332"/>
            <a:ext cx="5008102" cy="1446550"/>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a:solidFill>
                  <a:srgbClr val="00B050"/>
                </a:solidFill>
                <a:latin typeface="BIZ UDPゴシック" panose="020B0400000000000000" pitchFamily="50" charset="-128"/>
                <a:ea typeface="BIZ UDPゴシック" panose="020B0400000000000000" pitchFamily="50" charset="-128"/>
              </a:rPr>
              <a:t>２　税金の種類　　　　　　　　　　　　　　　　　　　→</a:t>
            </a:r>
            <a:r>
              <a:rPr lang="en-US" altLang="ja-JP" sz="1600" dirty="0">
                <a:solidFill>
                  <a:srgbClr val="00B050"/>
                </a:solidFill>
                <a:latin typeface="BIZ UDPゴシック" panose="020B0400000000000000" pitchFamily="50" charset="-128"/>
                <a:ea typeface="BIZ UDPゴシック" panose="020B0400000000000000" pitchFamily="50" charset="-128"/>
              </a:rPr>
              <a:t>P1</a:t>
            </a:r>
            <a:r>
              <a:rPr lang="ja-JP" altLang="en-US" sz="1600" dirty="0" err="1">
                <a:solidFill>
                  <a:srgbClr val="00B050"/>
                </a:solidFill>
                <a:latin typeface="BIZ UDPゴシック" panose="020B0400000000000000" pitchFamily="50" charset="-128"/>
                <a:ea typeface="BIZ UDPゴシック" panose="020B0400000000000000" pitchFamily="50" charset="-128"/>
              </a:rPr>
              <a:t>、</a:t>
            </a:r>
            <a:r>
              <a:rPr lang="ja-JP" altLang="en-US" sz="1600" dirty="0">
                <a:solidFill>
                  <a:srgbClr val="00B050"/>
                </a:solidFill>
                <a:latin typeface="BIZ UDPゴシック" panose="020B0400000000000000" pitchFamily="50" charset="-128"/>
                <a:ea typeface="BIZ UDPゴシック" panose="020B0400000000000000" pitchFamily="50" charset="-128"/>
              </a:rPr>
              <a:t>４</a:t>
            </a:r>
            <a:endParaRPr lang="en-US" altLang="ja-JP" sz="1600" dirty="0">
              <a:solidFill>
                <a:srgbClr val="00B050"/>
              </a:solidFill>
              <a:latin typeface="BIZ UDPゴシック" panose="020B0400000000000000" pitchFamily="50" charset="-128"/>
              <a:ea typeface="BIZ UDPゴシック" panose="020B0400000000000000" pitchFamily="50" charset="-128"/>
            </a:endParaRPr>
          </a:p>
          <a:p>
            <a:r>
              <a:rPr lang="ja-JP" altLang="en-US" sz="16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物を買ったときやサービスを受けたときに納める税金は</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どれでしょうか？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①　所得税</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②　消費税</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③　法人税</a:t>
            </a:r>
            <a:endParaRPr lang="en-US" altLang="ja-JP" sz="1400" dirty="0">
              <a:latin typeface="BIZ UDPゴシック" panose="020B0400000000000000" pitchFamily="50" charset="-128"/>
              <a:ea typeface="BIZ UDPゴシック" panose="020B0400000000000000" pitchFamily="50" charset="-128"/>
            </a:endParaRPr>
          </a:p>
        </p:txBody>
      </p:sp>
      <p:pic>
        <p:nvPicPr>
          <p:cNvPr id="13" name="図 12"/>
          <p:cNvPicPr/>
          <p:nvPr/>
        </p:nvPicPr>
        <p:blipFill>
          <a:blip r:embed="rId5">
            <a:clrChange>
              <a:clrFrom>
                <a:srgbClr val="FFFFFF"/>
              </a:clrFrom>
              <a:clrTo>
                <a:srgbClr val="FFFFFF">
                  <a:alpha val="0"/>
                </a:srgbClr>
              </a:clrTo>
            </a:clrChange>
          </a:blip>
          <a:stretch>
            <a:fillRect/>
          </a:stretch>
        </p:blipFill>
        <p:spPr>
          <a:xfrm>
            <a:off x="10330331" y="1951682"/>
            <a:ext cx="803739" cy="976879"/>
          </a:xfrm>
          <a:prstGeom prst="rect">
            <a:avLst/>
          </a:prstGeom>
        </p:spPr>
      </p:pic>
      <p:sp>
        <p:nvSpPr>
          <p:cNvPr id="14" name="テキスト ボックス 13"/>
          <p:cNvSpPr txBox="1"/>
          <p:nvPr/>
        </p:nvSpPr>
        <p:spPr>
          <a:xfrm>
            <a:off x="6312780" y="2979916"/>
            <a:ext cx="5224507" cy="1231106"/>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a:solidFill>
                  <a:srgbClr val="00B050"/>
                </a:solidFill>
                <a:latin typeface="BIZ UDPゴシック" panose="020B0400000000000000" pitchFamily="50" charset="-128"/>
                <a:ea typeface="BIZ UDPゴシック" panose="020B0400000000000000" pitchFamily="50" charset="-128"/>
              </a:rPr>
              <a:t>４　埼玉県に納められる税金　　　　　　　　　　→</a:t>
            </a:r>
            <a:r>
              <a:rPr lang="en-US" altLang="ja-JP" sz="1600" dirty="0">
                <a:solidFill>
                  <a:srgbClr val="00B050"/>
                </a:solidFill>
                <a:latin typeface="BIZ UDPゴシック" panose="020B0400000000000000" pitchFamily="50" charset="-128"/>
                <a:ea typeface="BIZ UDPゴシック" panose="020B0400000000000000" pitchFamily="50" charset="-128"/>
              </a:rPr>
              <a:t>P</a:t>
            </a:r>
            <a:r>
              <a:rPr lang="ja-JP" altLang="en-US" sz="1600" dirty="0">
                <a:solidFill>
                  <a:srgbClr val="00B050"/>
                </a:solidFill>
                <a:latin typeface="BIZ UDPゴシック" panose="020B0400000000000000" pitchFamily="50" charset="-128"/>
                <a:ea typeface="BIZ UDPゴシック" panose="020B0400000000000000" pitchFamily="50" charset="-128"/>
              </a:rPr>
              <a:t>４　</a:t>
            </a:r>
            <a:endParaRPr lang="en-US" altLang="ja-JP" sz="1600" dirty="0">
              <a:solidFill>
                <a:srgbClr val="00B050"/>
              </a:solidFill>
              <a:latin typeface="BIZ UDPゴシック" panose="020B0400000000000000" pitchFamily="50" charset="-128"/>
              <a:ea typeface="BIZ UDPゴシック" panose="020B0400000000000000" pitchFamily="50" charset="-128"/>
            </a:endParaRPr>
          </a:p>
          <a:p>
            <a:r>
              <a:rPr lang="ja-JP" altLang="en-US" sz="16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令和</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年度に埼玉県に納められる税金はいくらでしょうか？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①　約</a:t>
            </a:r>
            <a:r>
              <a:rPr lang="en-US" altLang="ja-JP" sz="1400" dirty="0">
                <a:latin typeface="BIZ UDPゴシック" panose="020B0400000000000000" pitchFamily="50" charset="-128"/>
                <a:ea typeface="BIZ UDPゴシック" panose="020B0400000000000000" pitchFamily="50" charset="-128"/>
              </a:rPr>
              <a:t>4,480</a:t>
            </a:r>
            <a:r>
              <a:rPr lang="ja-JP" altLang="en-US" sz="1400" dirty="0">
                <a:latin typeface="BIZ UDPゴシック" panose="020B0400000000000000" pitchFamily="50" charset="-128"/>
                <a:ea typeface="BIZ UDPゴシック" panose="020B0400000000000000" pitchFamily="50" charset="-128"/>
              </a:rPr>
              <a:t>億円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②　約</a:t>
            </a:r>
            <a:r>
              <a:rPr lang="en-US" altLang="ja-JP" sz="1400" dirty="0">
                <a:latin typeface="BIZ UDPゴシック" panose="020B0400000000000000" pitchFamily="50" charset="-128"/>
                <a:ea typeface="BIZ UDPゴシック" panose="020B0400000000000000" pitchFamily="50" charset="-128"/>
              </a:rPr>
              <a:t>8,052</a:t>
            </a:r>
            <a:r>
              <a:rPr lang="ja-JP" altLang="en-US" sz="5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億円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③　約１兆</a:t>
            </a:r>
            <a:r>
              <a:rPr lang="en-US" altLang="ja-JP" sz="1400" dirty="0">
                <a:latin typeface="BIZ UDPゴシック" panose="020B0400000000000000" pitchFamily="50" charset="-128"/>
                <a:ea typeface="BIZ UDPゴシック" panose="020B0400000000000000" pitchFamily="50" charset="-128"/>
              </a:rPr>
              <a:t>1,104</a:t>
            </a:r>
            <a:r>
              <a:rPr lang="ja-JP" altLang="en-US" sz="1400" dirty="0">
                <a:latin typeface="BIZ UDPゴシック" panose="020B0400000000000000" pitchFamily="50" charset="-128"/>
                <a:ea typeface="BIZ UDPゴシック" panose="020B0400000000000000" pitchFamily="50" charset="-128"/>
              </a:rPr>
              <a:t>億円</a:t>
            </a:r>
            <a:endParaRPr lang="en-US" altLang="ja-JP" sz="1400" dirty="0">
              <a:latin typeface="BIZ UDPゴシック" panose="020B0400000000000000" pitchFamily="50" charset="-128"/>
              <a:ea typeface="BIZ UDPゴシック" panose="020B0400000000000000" pitchFamily="50" charset="-128"/>
            </a:endParaRPr>
          </a:p>
        </p:txBody>
      </p:sp>
      <p:pic>
        <p:nvPicPr>
          <p:cNvPr id="15" name="図 14"/>
          <p:cNvPicPr/>
          <p:nvPr/>
        </p:nvPicPr>
        <p:blipFill>
          <a:blip r:embed="rId6">
            <a:clrChange>
              <a:clrFrom>
                <a:srgbClr val="FFFFFF"/>
              </a:clrFrom>
              <a:clrTo>
                <a:srgbClr val="FFFFFF">
                  <a:alpha val="0"/>
                </a:srgbClr>
              </a:clrTo>
            </a:clrChange>
          </a:blip>
          <a:stretch>
            <a:fillRect/>
          </a:stretch>
        </p:blipFill>
        <p:spPr>
          <a:xfrm>
            <a:off x="10143520" y="3449587"/>
            <a:ext cx="1177362" cy="1063355"/>
          </a:xfrm>
          <a:prstGeom prst="rect">
            <a:avLst/>
          </a:prstGeom>
        </p:spPr>
      </p:pic>
      <p:sp>
        <p:nvSpPr>
          <p:cNvPr id="16" name="テキスト ボックス 15"/>
          <p:cNvSpPr txBox="1"/>
          <p:nvPr/>
        </p:nvSpPr>
        <p:spPr>
          <a:xfrm>
            <a:off x="6312780" y="4627512"/>
            <a:ext cx="5298245" cy="1446550"/>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a:solidFill>
                  <a:srgbClr val="00B050"/>
                </a:solidFill>
                <a:latin typeface="BIZ UDPゴシック" panose="020B0400000000000000" pitchFamily="50" charset="-128"/>
                <a:ea typeface="BIZ UDPゴシック" panose="020B0400000000000000" pitchFamily="50" charset="-128"/>
              </a:rPr>
              <a:t>６　公立小学校の教育費　　　　　　　　　　　　 →</a:t>
            </a:r>
            <a:r>
              <a:rPr lang="en-US" altLang="ja-JP" sz="1600" dirty="0">
                <a:solidFill>
                  <a:srgbClr val="00B050"/>
                </a:solidFill>
                <a:latin typeface="BIZ UDPゴシック" panose="020B0400000000000000" pitchFamily="50" charset="-128"/>
                <a:ea typeface="BIZ UDPゴシック" panose="020B0400000000000000" pitchFamily="50" charset="-128"/>
              </a:rPr>
              <a:t>P</a:t>
            </a:r>
            <a:r>
              <a:rPr lang="ja-JP" altLang="en-US" sz="1600" dirty="0">
                <a:solidFill>
                  <a:srgbClr val="00B050"/>
                </a:solidFill>
                <a:latin typeface="BIZ UDPゴシック" panose="020B0400000000000000" pitchFamily="50" charset="-128"/>
                <a:ea typeface="BIZ UDPゴシック" panose="020B0400000000000000" pitchFamily="50" charset="-128"/>
              </a:rPr>
              <a:t>６</a:t>
            </a:r>
            <a:endParaRPr lang="en-US" altLang="ja-JP" sz="1600" dirty="0">
              <a:solidFill>
                <a:srgbClr val="00B050"/>
              </a:solidFill>
              <a:latin typeface="BIZ UDPゴシック" panose="020B0400000000000000" pitchFamily="50" charset="-128"/>
              <a:ea typeface="BIZ UDPゴシック" panose="020B0400000000000000" pitchFamily="50" charset="-128"/>
            </a:endParaRPr>
          </a:p>
          <a:p>
            <a:r>
              <a:rPr lang="ja-JP" altLang="en-US" sz="16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税金で負担した令和３年度の公立小学校の児童１人あたりの</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年間教育費は１か月あたりいくらでしょうか？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①　約</a:t>
            </a:r>
            <a:r>
              <a:rPr lang="en-US" altLang="ja-JP" sz="1400" dirty="0">
                <a:latin typeface="BIZ UDPゴシック" panose="020B0400000000000000" pitchFamily="50" charset="-128"/>
                <a:ea typeface="BIZ UDPゴシック" panose="020B0400000000000000" pitchFamily="50" charset="-128"/>
              </a:rPr>
              <a:t>76,800</a:t>
            </a:r>
            <a:r>
              <a:rPr lang="en-US" altLang="ja-JP" sz="5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②　約</a:t>
            </a:r>
            <a:r>
              <a:rPr lang="en-US" altLang="ja-JP" sz="1400" dirty="0">
                <a:latin typeface="BIZ UDPゴシック" panose="020B0400000000000000" pitchFamily="50" charset="-128"/>
                <a:ea typeface="BIZ UDPゴシック" panose="020B0400000000000000" pitchFamily="50" charset="-128"/>
              </a:rPr>
              <a:t>88,600</a:t>
            </a:r>
            <a:r>
              <a:rPr lang="ja-JP" altLang="en-US" sz="1400" dirty="0">
                <a:latin typeface="BIZ UDPゴシック" panose="020B0400000000000000" pitchFamily="50" charset="-128"/>
                <a:ea typeface="BIZ UDPゴシック" panose="020B0400000000000000" pitchFamily="50" charset="-128"/>
              </a:rPr>
              <a:t>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③　約</a:t>
            </a:r>
            <a:r>
              <a:rPr lang="en-US" altLang="ja-JP" sz="1400" dirty="0">
                <a:latin typeface="BIZ UDPゴシック" panose="020B0400000000000000" pitchFamily="50" charset="-128"/>
                <a:ea typeface="BIZ UDPゴシック" panose="020B0400000000000000" pitchFamily="50" charset="-128"/>
              </a:rPr>
              <a:t>93,500</a:t>
            </a:r>
            <a:r>
              <a:rPr lang="ja-JP" altLang="en-US" sz="1400" dirty="0">
                <a:latin typeface="BIZ UDPゴシック" panose="020B0400000000000000" pitchFamily="50" charset="-128"/>
                <a:ea typeface="BIZ UDPゴシック" panose="020B0400000000000000" pitchFamily="50" charset="-128"/>
              </a:rPr>
              <a:t>円</a:t>
            </a:r>
            <a:endParaRPr lang="en-US" altLang="ja-JP" sz="1400" dirty="0">
              <a:latin typeface="BIZ UDPゴシック" panose="020B0400000000000000" pitchFamily="50" charset="-128"/>
              <a:ea typeface="BIZ UDPゴシック" panose="020B0400000000000000" pitchFamily="50" charset="-128"/>
            </a:endParaRPr>
          </a:p>
        </p:txBody>
      </p:sp>
      <p:pic>
        <p:nvPicPr>
          <p:cNvPr id="18" name="図 17"/>
          <p:cNvPicPr/>
          <p:nvPr/>
        </p:nvPicPr>
        <p:blipFill>
          <a:blip r:embed="rId7">
            <a:clrChange>
              <a:clrFrom>
                <a:srgbClr val="FFFCD7"/>
              </a:clrFrom>
              <a:clrTo>
                <a:srgbClr val="FFFCD7">
                  <a:alpha val="0"/>
                </a:srgbClr>
              </a:clrTo>
            </a:clrChange>
          </a:blip>
          <a:stretch>
            <a:fillRect/>
          </a:stretch>
        </p:blipFill>
        <p:spPr>
          <a:xfrm>
            <a:off x="9997615" y="5372768"/>
            <a:ext cx="1323267" cy="850032"/>
          </a:xfrm>
          <a:prstGeom prst="rect">
            <a:avLst/>
          </a:prstGeom>
        </p:spPr>
      </p:pic>
      <p:cxnSp>
        <p:nvCxnSpPr>
          <p:cNvPr id="20" name="直線コネクタ 19"/>
          <p:cNvCxnSpPr>
            <a:stCxn id="3" idx="2"/>
            <a:endCxn id="3" idx="0"/>
          </p:cNvCxnSpPr>
          <p:nvPr/>
        </p:nvCxnSpPr>
        <p:spPr>
          <a:xfrm flipV="1">
            <a:off x="6107373" y="1132764"/>
            <a:ext cx="0" cy="539086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09433" y="4512942"/>
            <a:ext cx="1139588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09433" y="2907586"/>
            <a:ext cx="1139588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1805313" y="6523630"/>
            <a:ext cx="415498" cy="369332"/>
          </a:xfrm>
          <a:prstGeom prst="rect">
            <a:avLst/>
          </a:prstGeom>
          <a:noFill/>
        </p:spPr>
        <p:txBody>
          <a:bodyPr wrap="none" rtlCol="0">
            <a:spAutoFit/>
          </a:bodyPr>
          <a:lstStyle/>
          <a:p>
            <a:r>
              <a:rPr lang="en-US" altLang="ja-JP" dirty="0">
                <a:latin typeface="+mj-ea"/>
                <a:ea typeface="+mj-ea"/>
              </a:rPr>
              <a:t>16</a:t>
            </a:r>
            <a:endParaRPr kumimoji="1" lang="ja-JP" altLang="en-US" dirty="0">
              <a:latin typeface="+mj-ea"/>
              <a:ea typeface="+mj-ea"/>
            </a:endParaRPr>
          </a:p>
        </p:txBody>
      </p:sp>
      <p:grpSp>
        <p:nvGrpSpPr>
          <p:cNvPr id="21" name="グループ化 20"/>
          <p:cNvGrpSpPr/>
          <p:nvPr/>
        </p:nvGrpSpPr>
        <p:grpSpPr>
          <a:xfrm>
            <a:off x="2225514" y="12274"/>
            <a:ext cx="7763717" cy="838200"/>
            <a:chOff x="487679" y="352044"/>
            <a:chExt cx="7763717" cy="838200"/>
          </a:xfrm>
        </p:grpSpPr>
        <p:sp>
          <p:nvSpPr>
            <p:cNvPr id="22" name="角丸四角形 21"/>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税金クイズ</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4" name="正方形/長方形 3"/>
          <p:cNvSpPr/>
          <p:nvPr/>
        </p:nvSpPr>
        <p:spPr>
          <a:xfrm>
            <a:off x="8539886" y="772760"/>
            <a:ext cx="3652114" cy="4053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→の数字はヒントのページです。</a:t>
            </a:r>
          </a:p>
        </p:txBody>
      </p:sp>
    </p:spTree>
    <p:extLst>
      <p:ext uri="{BB962C8B-B14F-4D97-AF65-F5344CB8AC3E}">
        <p14:creationId xmlns:p14="http://schemas.microsoft.com/office/powerpoint/2010/main" val="3625573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3" name="角丸四角形 2"/>
          <p:cNvSpPr/>
          <p:nvPr/>
        </p:nvSpPr>
        <p:spPr>
          <a:xfrm>
            <a:off x="817328" y="1092100"/>
            <a:ext cx="10635336" cy="1405279"/>
          </a:xfrm>
          <a:prstGeom prst="roundRect">
            <a:avLst/>
          </a:prstGeom>
          <a:solidFill>
            <a:schemeClr val="bg1"/>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40344" y="508423"/>
            <a:ext cx="3684896" cy="523220"/>
          </a:xfrm>
          <a:prstGeom prst="rect">
            <a:avLst/>
          </a:prstGeom>
          <a:noFill/>
        </p:spPr>
        <p:txBody>
          <a:bodyPr wrap="square" rtlCol="0">
            <a:spAutoFit/>
          </a:bodyPr>
          <a:lstStyle/>
          <a:p>
            <a:r>
              <a:rPr kumimoji="1" lang="en-US" altLang="ja-JP" sz="2800" dirty="0">
                <a:solidFill>
                  <a:srgbClr val="FF0000"/>
                </a:solidFill>
                <a:latin typeface="BIZ UDPゴシック" panose="020B0400000000000000" pitchFamily="50" charset="-128"/>
                <a:ea typeface="BIZ UDPゴシック" panose="020B0400000000000000" pitchFamily="50" charset="-128"/>
              </a:rPr>
              <a:t>【</a:t>
            </a:r>
            <a:r>
              <a:rPr kumimoji="1" lang="ja-JP" altLang="en-US" sz="2800" dirty="0">
                <a:solidFill>
                  <a:srgbClr val="FF0000"/>
                </a:solidFill>
                <a:latin typeface="BIZ UDPゴシック" panose="020B0400000000000000" pitchFamily="50" charset="-128"/>
                <a:ea typeface="BIZ UDPゴシック" panose="020B0400000000000000" pitchFamily="50" charset="-128"/>
              </a:rPr>
              <a:t>ふりかえってみよう</a:t>
            </a:r>
            <a:r>
              <a:rPr kumimoji="1" lang="en-US" altLang="ja-JP" sz="2800" dirty="0">
                <a:solidFill>
                  <a:srgbClr val="FF0000"/>
                </a:solidFill>
                <a:latin typeface="BIZ UDPゴシック" panose="020B0400000000000000" pitchFamily="50" charset="-128"/>
                <a:ea typeface="BIZ UDPゴシック" panose="020B0400000000000000" pitchFamily="50" charset="-128"/>
              </a:rPr>
              <a:t>】</a:t>
            </a:r>
            <a:endParaRPr kumimoji="1" lang="ja-JP" altLang="en-US" sz="2800" dirty="0">
              <a:solidFill>
                <a:srgbClr val="FF0000"/>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933711" y="1090979"/>
            <a:ext cx="2572121" cy="46166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１　わかったこと</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2" name="角丸四角形 1"/>
          <p:cNvSpPr/>
          <p:nvPr/>
        </p:nvSpPr>
        <p:spPr>
          <a:xfrm>
            <a:off x="7985242" y="64102"/>
            <a:ext cx="2719137" cy="914400"/>
          </a:xfrm>
          <a:prstGeom prst="roundRect">
            <a:avLst/>
          </a:prstGeom>
          <a:solidFill>
            <a:srgbClr val="FF66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002060"/>
                </a:solidFill>
              </a:rPr>
              <a:t>ワークシートへ</a:t>
            </a:r>
            <a:r>
              <a:rPr kumimoji="1" lang="en-US" altLang="ja-JP" sz="2000" dirty="0">
                <a:solidFill>
                  <a:srgbClr val="002060"/>
                </a:solidFill>
              </a:rPr>
              <a:t>GO</a:t>
            </a:r>
            <a:r>
              <a:rPr lang="ja-JP" altLang="en-US" sz="2000" dirty="0">
                <a:solidFill>
                  <a:srgbClr val="002060"/>
                </a:solidFill>
              </a:rPr>
              <a:t>⇒</a:t>
            </a:r>
            <a:endParaRPr kumimoji="1" lang="ja-JP" altLang="en-US" sz="2000" dirty="0">
              <a:solidFill>
                <a:srgbClr val="002060"/>
              </a:solidFill>
            </a:endParaRPr>
          </a:p>
        </p:txBody>
      </p:sp>
      <p:sp>
        <p:nvSpPr>
          <p:cNvPr id="6" name="テキスト ボックス 5"/>
          <p:cNvSpPr txBox="1"/>
          <p:nvPr/>
        </p:nvSpPr>
        <p:spPr>
          <a:xfrm>
            <a:off x="11776502" y="6488668"/>
            <a:ext cx="415498" cy="369332"/>
          </a:xfrm>
          <a:prstGeom prst="rect">
            <a:avLst/>
          </a:prstGeom>
          <a:noFill/>
        </p:spPr>
        <p:txBody>
          <a:bodyPr wrap="none" rtlCol="0">
            <a:spAutoFit/>
          </a:bodyPr>
          <a:lstStyle/>
          <a:p>
            <a:r>
              <a:rPr lang="en-US" altLang="ja-JP" dirty="0">
                <a:latin typeface="+mj-ea"/>
                <a:ea typeface="+mj-ea"/>
              </a:rPr>
              <a:t>17</a:t>
            </a:r>
            <a:endParaRPr kumimoji="1" lang="ja-JP" altLang="en-US" dirty="0">
              <a:latin typeface="+mj-ea"/>
              <a:ea typeface="+mj-ea"/>
            </a:endParaRPr>
          </a:p>
        </p:txBody>
      </p:sp>
      <p:sp>
        <p:nvSpPr>
          <p:cNvPr id="15" name="角丸四角形 2">
            <a:extLst>
              <a:ext uri="{FF2B5EF4-FFF2-40B4-BE49-F238E27FC236}">
                <a16:creationId xmlns:a16="http://schemas.microsoft.com/office/drawing/2014/main" id="{EDE7FCAE-C2E3-4902-B74D-A1EA9DD9E134}"/>
              </a:ext>
            </a:extLst>
          </p:cNvPr>
          <p:cNvSpPr/>
          <p:nvPr/>
        </p:nvSpPr>
        <p:spPr>
          <a:xfrm>
            <a:off x="817328" y="2498500"/>
            <a:ext cx="10635336" cy="1405279"/>
          </a:xfrm>
          <a:prstGeom prst="roundRect">
            <a:avLst/>
          </a:prstGeom>
          <a:solidFill>
            <a:schemeClr val="bg1"/>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2">
            <a:extLst>
              <a:ext uri="{FF2B5EF4-FFF2-40B4-BE49-F238E27FC236}">
                <a16:creationId xmlns:a16="http://schemas.microsoft.com/office/drawing/2014/main" id="{8B3F67CB-A821-4FB0-B592-234567B64789}"/>
              </a:ext>
            </a:extLst>
          </p:cNvPr>
          <p:cNvSpPr/>
          <p:nvPr/>
        </p:nvSpPr>
        <p:spPr>
          <a:xfrm>
            <a:off x="817328" y="3897119"/>
            <a:ext cx="10635336" cy="1405279"/>
          </a:xfrm>
          <a:prstGeom prst="roundRect">
            <a:avLst/>
          </a:prstGeom>
          <a:solidFill>
            <a:schemeClr val="bg1"/>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2">
            <a:extLst>
              <a:ext uri="{FF2B5EF4-FFF2-40B4-BE49-F238E27FC236}">
                <a16:creationId xmlns:a16="http://schemas.microsoft.com/office/drawing/2014/main" id="{A3A1AAAD-667D-42E0-BB2F-EB9E1201425B}"/>
              </a:ext>
            </a:extLst>
          </p:cNvPr>
          <p:cNvSpPr/>
          <p:nvPr/>
        </p:nvSpPr>
        <p:spPr>
          <a:xfrm>
            <a:off x="817328" y="5278640"/>
            <a:ext cx="10635336" cy="1422377"/>
          </a:xfrm>
          <a:prstGeom prst="roundRect">
            <a:avLst/>
          </a:prstGeom>
          <a:solidFill>
            <a:schemeClr val="bg1"/>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827EFED-4C3E-4FD4-921A-5CA0E2928B05}"/>
              </a:ext>
            </a:extLst>
          </p:cNvPr>
          <p:cNvSpPr txBox="1"/>
          <p:nvPr/>
        </p:nvSpPr>
        <p:spPr>
          <a:xfrm>
            <a:off x="933712" y="2504191"/>
            <a:ext cx="2572121" cy="46166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２　考えたこと</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08DF6A8-1918-4E0D-A69B-BB31D70F9D51}"/>
              </a:ext>
            </a:extLst>
          </p:cNvPr>
          <p:cNvSpPr txBox="1"/>
          <p:nvPr/>
        </p:nvSpPr>
        <p:spPr>
          <a:xfrm>
            <a:off x="936416" y="3898712"/>
            <a:ext cx="5186060" cy="46166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３　わからないこと、疑問に思ったこと</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76299C7-980F-4C9B-9E25-24A6A1EAE713}"/>
              </a:ext>
            </a:extLst>
          </p:cNvPr>
          <p:cNvSpPr txBox="1"/>
          <p:nvPr/>
        </p:nvSpPr>
        <p:spPr>
          <a:xfrm>
            <a:off x="933711" y="5273573"/>
            <a:ext cx="3353914" cy="46166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４　やってみたいこと</a:t>
            </a:r>
            <a:endParaRPr kumimoji="1"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5100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1</a:t>
            </a:fld>
            <a:endParaRPr lang="ja-JP" altLang="en-US">
              <a:solidFill>
                <a:prstClr val="black">
                  <a:tint val="75000"/>
                </a:prstClr>
              </a:solidFill>
            </a:endParaRPr>
          </a:p>
        </p:txBody>
      </p:sp>
      <p:sp>
        <p:nvSpPr>
          <p:cNvPr id="3" name="正方形/長方形 2"/>
          <p:cNvSpPr/>
          <p:nvPr/>
        </p:nvSpPr>
        <p:spPr>
          <a:xfrm>
            <a:off x="655491" y="736980"/>
            <a:ext cx="10914117" cy="5984496"/>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rgbClr val="FFC000">
                  <a:lumMod val="50000"/>
                </a:srgbClr>
              </a:solidFill>
              <a:latin typeface="BIZ UDPゴシック" panose="020B0400000000000000" pitchFamily="50" charset="-128"/>
              <a:ea typeface="BIZ UDPゴシック" panose="020B0400000000000000" pitchFamily="50" charset="-128"/>
            </a:endParaRPr>
          </a:p>
        </p:txBody>
      </p:sp>
      <p:sp>
        <p:nvSpPr>
          <p:cNvPr id="4" name="円/楕円 3"/>
          <p:cNvSpPr/>
          <p:nvPr/>
        </p:nvSpPr>
        <p:spPr>
          <a:xfrm>
            <a:off x="542236" y="158496"/>
            <a:ext cx="3070942" cy="885979"/>
          </a:xfrm>
          <a:prstGeom prst="ellipse">
            <a:avLst/>
          </a:prstGeom>
          <a:solidFill>
            <a:schemeClr val="accent4">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C000">
                    <a:lumMod val="50000"/>
                  </a:srgbClr>
                </a:solidFill>
                <a:latin typeface="BIZ UDPゴシック" panose="020B0400000000000000" pitchFamily="50" charset="-128"/>
                <a:ea typeface="BIZ UDPゴシック" panose="020B0400000000000000" pitchFamily="50" charset="-128"/>
              </a:rPr>
              <a:t>もくじ</a:t>
            </a:r>
            <a:endParaRPr lang="en-US" altLang="ja-JP" sz="2800" dirty="0">
              <a:solidFill>
                <a:srgbClr val="FFC000">
                  <a:lumMod val="50000"/>
                </a:srgbClr>
              </a:solidFill>
              <a:latin typeface="BIZ UDPゴシック" panose="020B0400000000000000" pitchFamily="50" charset="-128"/>
              <a:ea typeface="BIZ UDPゴシック" panose="020B0400000000000000" pitchFamily="50" charset="-128"/>
            </a:endParaRPr>
          </a:p>
        </p:txBody>
      </p:sp>
      <p:sp>
        <p:nvSpPr>
          <p:cNvPr id="9" name="角丸四角形 8"/>
          <p:cNvSpPr/>
          <p:nvPr/>
        </p:nvSpPr>
        <p:spPr>
          <a:xfrm>
            <a:off x="6581760" y="361063"/>
            <a:ext cx="5186447" cy="480844"/>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latin typeface="BIZ UDPゴシック" panose="020B0400000000000000" pitchFamily="50" charset="-128"/>
                <a:ea typeface="BIZ UDPゴシック" panose="020B0400000000000000" pitchFamily="50" charset="-128"/>
              </a:rPr>
              <a:t>税の役割って何だろう？</a:t>
            </a:r>
          </a:p>
        </p:txBody>
      </p:sp>
      <p:grpSp>
        <p:nvGrpSpPr>
          <p:cNvPr id="5" name="グループ化 4"/>
          <p:cNvGrpSpPr/>
          <p:nvPr/>
        </p:nvGrpSpPr>
        <p:grpSpPr>
          <a:xfrm>
            <a:off x="9554386" y="4256557"/>
            <a:ext cx="1723657" cy="1643279"/>
            <a:chOff x="9630143" y="1017179"/>
            <a:chExt cx="1723657" cy="1643279"/>
          </a:xfrm>
        </p:grpSpPr>
        <p:pic>
          <p:nvPicPr>
            <p:cNvPr id="16" name="図 15"/>
            <p:cNvPicPr/>
            <p:nvPr/>
          </p:nvPicPr>
          <p:blipFill>
            <a:blip r:embed="rId2"/>
            <a:stretch>
              <a:fillRect/>
            </a:stretch>
          </p:blipFill>
          <p:spPr>
            <a:xfrm>
              <a:off x="9630143" y="1017179"/>
              <a:ext cx="1723657" cy="1093798"/>
            </a:xfrm>
            <a:prstGeom prst="rect">
              <a:avLst/>
            </a:prstGeom>
          </p:spPr>
        </p:pic>
        <p:sp>
          <p:nvSpPr>
            <p:cNvPr id="21" name="テキスト ボックス 20"/>
            <p:cNvSpPr txBox="1"/>
            <p:nvPr/>
          </p:nvSpPr>
          <p:spPr>
            <a:xfrm>
              <a:off x="9670326" y="2137238"/>
              <a:ext cx="1503938" cy="523220"/>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埼玉</a:t>
              </a:r>
              <a:r>
                <a:rPr kumimoji="1" lang="ja-JP" altLang="en-US" sz="1400" dirty="0">
                  <a:latin typeface="BIZ UDPゴシック" panose="020B0400000000000000" pitchFamily="50" charset="-128"/>
                  <a:ea typeface="BIZ UDPゴシック" panose="020B0400000000000000" pitchFamily="50" charset="-128"/>
                </a:rPr>
                <a:t>県マスコット</a:t>
              </a:r>
              <a:endParaRPr kumimoji="1"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「コバトン」</a:t>
              </a:r>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10" name="テキスト ボックス 9">
            <a:extLst>
              <a:ext uri="{FF2B5EF4-FFF2-40B4-BE49-F238E27FC236}">
                <a16:creationId xmlns:a16="http://schemas.microsoft.com/office/drawing/2014/main" id="{4361879E-6612-41B6-8E3F-43659C904FD6}"/>
              </a:ext>
            </a:extLst>
          </p:cNvPr>
          <p:cNvSpPr txBox="1"/>
          <p:nvPr/>
        </p:nvSpPr>
        <p:spPr>
          <a:xfrm>
            <a:off x="1578314" y="1087110"/>
            <a:ext cx="8403886" cy="4888518"/>
          </a:xfrm>
          <a:prstGeom prst="rect">
            <a:avLst/>
          </a:prstGeom>
          <a:noFill/>
        </p:spPr>
        <p:txBody>
          <a:bodyPr wrap="square" rtlCol="0">
            <a:spAutoFit/>
          </a:bodyPr>
          <a:lstStyle/>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税金ってなぁーに？・・・・・・・・・・・・・・・</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gn="ct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もし税金がなかったら</a:t>
            </a:r>
            <a:r>
              <a:rPr lang="en-US" altLang="ja-JP" sz="2400" dirty="0">
                <a:solidFill>
                  <a:srgbClr val="FFC000">
                    <a:lumMod val="50000"/>
                  </a:srgbClr>
                </a:solidFill>
                <a:latin typeface="HGSｺﾞｼｯｸE" panose="020B0900000000000000" pitchFamily="50" charset="-128"/>
                <a:ea typeface="HGSｺﾞｼｯｸE" panose="020B0900000000000000" pitchFamily="50" charset="-128"/>
              </a:rPr>
              <a:t>…</a:t>
            </a: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税の種類やしくみを調べてみよう！・・・・・・・・</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身近な税金の使いみち①・・・・・・・・・・・・・</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身近な税金の使いみち②・・・・・・・・・・・・・</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税金の使いみちはどうやって決めているの？・・・・</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税の歴史をみてみよう！・・・・・・・・・・・・・</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税金クイズ・・・・・・・・・・・・・・・・・・・</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税についてもっとくわしく知りたいときは？・・・・</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p:txBody>
      </p:sp>
      <p:sp>
        <p:nvSpPr>
          <p:cNvPr id="11" name="テキスト ボックス 10">
            <a:extLst>
              <a:ext uri="{FF2B5EF4-FFF2-40B4-BE49-F238E27FC236}">
                <a16:creationId xmlns:a16="http://schemas.microsoft.com/office/drawing/2014/main" id="{AA4C5922-1D55-4630-895F-6AB1FEE0B68C}"/>
              </a:ext>
            </a:extLst>
          </p:cNvPr>
          <p:cNvSpPr txBox="1"/>
          <p:nvPr/>
        </p:nvSpPr>
        <p:spPr>
          <a:xfrm>
            <a:off x="8993135" y="1044162"/>
            <a:ext cx="601434" cy="4888518"/>
          </a:xfrm>
          <a:prstGeom prst="rect">
            <a:avLst/>
          </a:prstGeom>
          <a:noFill/>
        </p:spPr>
        <p:txBody>
          <a:bodyPr wrap="square" rtlCol="0">
            <a:spAutoFit/>
          </a:bodyPr>
          <a:lstStyle/>
          <a:p>
            <a:pPr>
              <a:lnSpc>
                <a:spcPts val="22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１</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２</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４</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６</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10</a:t>
            </a: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　　</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14</a:t>
            </a: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15</a:t>
            </a: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16</a:t>
            </a: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18</a:t>
            </a:r>
          </a:p>
        </p:txBody>
      </p:sp>
    </p:spTree>
    <p:extLst>
      <p:ext uri="{BB962C8B-B14F-4D97-AF65-F5344CB8AC3E}">
        <p14:creationId xmlns:p14="http://schemas.microsoft.com/office/powerpoint/2010/main" val="43567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715298" y="-289271"/>
            <a:ext cx="10515600" cy="688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solidFill>
                <a:prstClr val="black"/>
              </a:solidFill>
            </a:endParaRPr>
          </a:p>
          <a:p>
            <a:endParaRPr lang="en-US" altLang="ja-JP" dirty="0">
              <a:solidFill>
                <a:prstClr val="black"/>
              </a:solidFill>
            </a:endParaRPr>
          </a:p>
          <a:p>
            <a:pPr marL="0" indent="0">
              <a:buFont typeface="Arial" panose="020B0604020202020204" pitchFamily="34" charset="0"/>
              <a:buNone/>
            </a:pPr>
            <a:endParaRPr lang="en-US" altLang="ja-JP" dirty="0">
              <a:solidFill>
                <a:prstClr val="black"/>
              </a:solidFill>
            </a:endParaRPr>
          </a:p>
          <a:p>
            <a:r>
              <a:rPr lang="ja-JP" altLang="en-US" dirty="0">
                <a:solidFill>
                  <a:prstClr val="black"/>
                </a:solidFill>
                <a:hlinkClick r:id="rId2"/>
              </a:rPr>
              <a:t>税の学習コーナー｜国税庁</a:t>
            </a:r>
            <a:endParaRPr lang="en-US" altLang="ja-JP" dirty="0">
              <a:solidFill>
                <a:prstClr val="black"/>
              </a:solidFill>
            </a:endParaRPr>
          </a:p>
          <a:p>
            <a:pPr marL="0" indent="0">
              <a:buFont typeface="Arial" panose="020B0604020202020204" pitchFamily="34" charset="0"/>
              <a:buNone/>
            </a:pPr>
            <a:endParaRPr lang="en-US" altLang="ja-JP" dirty="0">
              <a:solidFill>
                <a:prstClr val="black"/>
              </a:solidFill>
            </a:endParaRPr>
          </a:p>
        </p:txBody>
      </p:sp>
      <p:sp>
        <p:nvSpPr>
          <p:cNvPr id="8" name="左矢印 7"/>
          <p:cNvSpPr/>
          <p:nvPr/>
        </p:nvSpPr>
        <p:spPr>
          <a:xfrm>
            <a:off x="5516268" y="950978"/>
            <a:ext cx="1664373" cy="831097"/>
          </a:xfrm>
          <a:prstGeom prst="leftArrow">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ここをクリック</a:t>
            </a:r>
          </a:p>
        </p:txBody>
      </p:sp>
      <p:sp>
        <p:nvSpPr>
          <p:cNvPr id="10" name="テキスト ボックス 9"/>
          <p:cNvSpPr txBox="1"/>
          <p:nvPr/>
        </p:nvSpPr>
        <p:spPr>
          <a:xfrm>
            <a:off x="11614612" y="6366769"/>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18</a:t>
            </a:r>
            <a:endParaRPr lang="ja-JP" altLang="en-US" dirty="0">
              <a:solidFill>
                <a:prstClr val="black"/>
              </a:solidFill>
              <a:latin typeface="ＭＳ Ｐゴシック" panose="020B0600070205080204" pitchFamily="50" charset="-128"/>
            </a:endParaRPr>
          </a:p>
        </p:txBody>
      </p:sp>
      <p:sp>
        <p:nvSpPr>
          <p:cNvPr id="2" name="角丸四角形 1"/>
          <p:cNvSpPr/>
          <p:nvPr/>
        </p:nvSpPr>
        <p:spPr>
          <a:xfrm>
            <a:off x="498414" y="2112515"/>
            <a:ext cx="11116197" cy="35914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国税に関すること</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　財務省ホームページ</a:t>
            </a:r>
            <a:r>
              <a:rPr lang="ja-JP" altLang="en-US" sz="1600" dirty="0">
                <a:solidFill>
                  <a:prstClr val="black"/>
                </a:solidFill>
              </a:rPr>
              <a:t>　</a:t>
            </a:r>
            <a:r>
              <a:rPr lang="en-US" altLang="ja-JP" sz="1600" dirty="0">
                <a:solidFill>
                  <a:prstClr val="black"/>
                </a:solidFill>
                <a:hlinkClick r:id="rId3"/>
              </a:rPr>
              <a:t>http://www.mof.go.jp/kids/2018/</a:t>
            </a:r>
            <a:endParaRPr lang="en-US" altLang="ja-JP" sz="1600" dirty="0">
              <a:solidFill>
                <a:prstClr val="black"/>
              </a:solidFill>
            </a:endParaRPr>
          </a:p>
          <a:p>
            <a:r>
              <a:rPr lang="ja-JP" altLang="en-US" sz="1600" dirty="0">
                <a:solidFill>
                  <a:prstClr val="black"/>
                </a:solidFill>
              </a:rPr>
              <a:t>　　　「キッズコーナー」で財政や税金を楽しく学ぼう。</a:t>
            </a:r>
            <a:endParaRPr lang="en-US" altLang="ja-JP" sz="1600" dirty="0">
              <a:solidFill>
                <a:prstClr val="black"/>
              </a:solidFill>
            </a:endParaRPr>
          </a:p>
          <a:p>
            <a:r>
              <a:rPr lang="ja-JP" altLang="en-US" sz="1600" dirty="0">
                <a:solidFill>
                  <a:prstClr val="black"/>
                </a:solidFill>
                <a:latin typeface="メイリオ" panose="020B0604030504040204" pitchFamily="50" charset="-128"/>
                <a:ea typeface="メイリオ" panose="020B0604030504040204" pitchFamily="50" charset="-128"/>
              </a:rPr>
              <a:t>●　国税庁ホームページ</a:t>
            </a:r>
            <a:r>
              <a:rPr lang="ja-JP" altLang="en-US" sz="1600" dirty="0">
                <a:solidFill>
                  <a:prstClr val="black"/>
                </a:solidFill>
              </a:rPr>
              <a:t>　</a:t>
            </a:r>
            <a:r>
              <a:rPr lang="en-US" altLang="ja-JP" sz="1600" dirty="0">
                <a:hlinkClick r:id="rId2"/>
              </a:rPr>
              <a:t>https://www.nta.go.jp/taxes/kids/index.htm</a:t>
            </a:r>
            <a:r>
              <a:rPr lang="ja-JP" altLang="en-US" sz="1600" dirty="0">
                <a:solidFill>
                  <a:prstClr val="black"/>
                </a:solidFill>
              </a:rPr>
              <a:t>　　　</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「税の学習コーナー」には楽しく学べるゲームやクイズがいっぱい。みんなでチャレンジしてみよう！</a:t>
            </a:r>
            <a:endParaRPr lang="en-US" altLang="ja-JP" sz="1600" dirty="0">
              <a:solidFill>
                <a:prstClr val="black"/>
              </a:solidFill>
            </a:endParaRPr>
          </a:p>
          <a:p>
            <a:endParaRPr lang="en-US" altLang="ja-JP" sz="1600" dirty="0">
              <a:solidFill>
                <a:prstClr val="black"/>
              </a:solidFill>
            </a:endParaRPr>
          </a:p>
          <a:p>
            <a:r>
              <a:rPr lang="ja-JP" altLang="en-US" sz="1600" dirty="0">
                <a:solidFill>
                  <a:prstClr val="black"/>
                </a:solidFill>
                <a:latin typeface="メイリオ" panose="020B0604030504040204" pitchFamily="50" charset="-128"/>
                <a:ea typeface="メイリオ" panose="020B0604030504040204" pitchFamily="50" charset="-128"/>
              </a:rPr>
              <a:t>地方税に関すること</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　埼玉県ホームページ</a:t>
            </a:r>
            <a:r>
              <a:rPr lang="ja-JP" altLang="en-US" sz="1600" dirty="0">
                <a:solidFill>
                  <a:prstClr val="black"/>
                </a:solidFill>
              </a:rPr>
              <a:t>　</a:t>
            </a:r>
            <a:endParaRPr lang="en-US" altLang="ja-JP" sz="1600" dirty="0">
              <a:solidFill>
                <a:prstClr val="black"/>
              </a:solidFill>
            </a:endParaRPr>
          </a:p>
          <a:p>
            <a:r>
              <a:rPr lang="ja-JP" altLang="en-US" sz="1600" dirty="0">
                <a:solidFill>
                  <a:prstClr val="black"/>
                </a:solidFill>
              </a:rPr>
              <a:t>　　　</a:t>
            </a:r>
            <a:r>
              <a:rPr lang="en-US" altLang="ja-JP" sz="1600" dirty="0">
                <a:solidFill>
                  <a:prstClr val="black"/>
                </a:solidFill>
                <a:hlinkClick r:id="rId4"/>
              </a:rPr>
              <a:t>http://www.pref.saitama.lg.jp/a0209/z-kurashiindex/z-aramashi.html</a:t>
            </a:r>
            <a:endParaRPr lang="en-US" altLang="ja-JP" sz="1600" dirty="0">
              <a:solidFill>
                <a:prstClr val="black"/>
              </a:solidFill>
            </a:endParaRPr>
          </a:p>
          <a:p>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　県内各市町村</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　　</a:t>
            </a:r>
            <a:r>
              <a:rPr lang="en-US" altLang="ja-JP" sz="1600" dirty="0">
                <a:solidFill>
                  <a:prstClr val="black"/>
                </a:solidFill>
                <a:ea typeface="メイリオ" panose="020B0604030504040204" pitchFamily="50" charset="-128"/>
                <a:hlinkClick r:id="rId5"/>
              </a:rPr>
              <a:t>https://www.pref.saitama.lg.jp/a0314/sityouson-info.html</a:t>
            </a:r>
            <a:endParaRPr lang="en-US" altLang="ja-JP" sz="1600" dirty="0">
              <a:solidFill>
                <a:prstClr val="black"/>
              </a:solidFill>
              <a:ea typeface="メイリオ" panose="020B0604030504040204" pitchFamily="50" charset="-128"/>
            </a:endParaRPr>
          </a:p>
        </p:txBody>
      </p:sp>
      <p:pic>
        <p:nvPicPr>
          <p:cNvPr id="12" name="図 11"/>
          <p:cNvPicPr>
            <a:picLocks noChangeAspect="1"/>
          </p:cNvPicPr>
          <p:nvPr/>
        </p:nvPicPr>
        <p:blipFill>
          <a:blip r:embed="rId6"/>
          <a:stretch>
            <a:fillRect/>
          </a:stretch>
        </p:blipFill>
        <p:spPr>
          <a:xfrm>
            <a:off x="9934454" y="2377613"/>
            <a:ext cx="1076126" cy="1051387"/>
          </a:xfrm>
          <a:prstGeom prst="rect">
            <a:avLst/>
          </a:prstGeom>
        </p:spPr>
      </p:pic>
      <p:sp>
        <p:nvSpPr>
          <p:cNvPr id="13" name="テキスト ボックス 12"/>
          <p:cNvSpPr txBox="1"/>
          <p:nvPr/>
        </p:nvSpPr>
        <p:spPr>
          <a:xfrm>
            <a:off x="7219562" y="5260705"/>
            <a:ext cx="1324402" cy="276999"/>
          </a:xfrm>
          <a:prstGeom prst="rect">
            <a:avLst/>
          </a:prstGeom>
          <a:noFill/>
        </p:spPr>
        <p:txBody>
          <a:bodyPr wrap="none" rtlCol="0">
            <a:spAutoFit/>
          </a:bodyPr>
          <a:lstStyle/>
          <a:p>
            <a:r>
              <a:rPr lang="ja-JP" altLang="en-US" sz="1200" dirty="0">
                <a:solidFill>
                  <a:prstClr val="black"/>
                </a:solidFill>
              </a:rPr>
              <a:t>「県税のあらまし」</a:t>
            </a:r>
          </a:p>
        </p:txBody>
      </p:sp>
      <p:sp>
        <p:nvSpPr>
          <p:cNvPr id="14" name="テキスト ボックス 13"/>
          <p:cNvSpPr txBox="1"/>
          <p:nvPr/>
        </p:nvSpPr>
        <p:spPr>
          <a:xfrm>
            <a:off x="9714136" y="3449440"/>
            <a:ext cx="1516762" cy="276999"/>
          </a:xfrm>
          <a:prstGeom prst="rect">
            <a:avLst/>
          </a:prstGeom>
          <a:noFill/>
        </p:spPr>
        <p:txBody>
          <a:bodyPr wrap="none" rtlCol="0">
            <a:spAutoFit/>
          </a:bodyPr>
          <a:lstStyle/>
          <a:p>
            <a:r>
              <a:rPr lang="ja-JP" altLang="en-US" sz="1200" dirty="0">
                <a:solidFill>
                  <a:prstClr val="black"/>
                </a:solidFill>
              </a:rPr>
              <a:t>「税の学習コーナー」</a:t>
            </a:r>
          </a:p>
        </p:txBody>
      </p:sp>
      <p:sp>
        <p:nvSpPr>
          <p:cNvPr id="15" name="角丸四角形 14"/>
          <p:cNvSpPr/>
          <p:nvPr/>
        </p:nvSpPr>
        <p:spPr>
          <a:xfrm>
            <a:off x="586854" y="1815076"/>
            <a:ext cx="566212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BIZ UDPゴシック" panose="020B0400000000000000" pitchFamily="50" charset="-128"/>
                <a:ea typeface="BIZ UDPゴシック" panose="020B0400000000000000" pitchFamily="50" charset="-128"/>
              </a:rPr>
              <a:t>インターネットで調べてみましょう。</a:t>
            </a:r>
          </a:p>
        </p:txBody>
      </p:sp>
      <p:pic>
        <p:nvPicPr>
          <p:cNvPr id="9" name="図 8" descr="zaimu_Illust-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9412" y="5188787"/>
            <a:ext cx="2231486" cy="1505829"/>
          </a:xfrm>
          <a:prstGeom prst="rect">
            <a:avLst/>
          </a:prstGeom>
        </p:spPr>
      </p:pic>
      <p:grpSp>
        <p:nvGrpSpPr>
          <p:cNvPr id="16" name="グループ化 15"/>
          <p:cNvGrpSpPr/>
          <p:nvPr/>
        </p:nvGrpSpPr>
        <p:grpSpPr>
          <a:xfrm>
            <a:off x="923706" y="104589"/>
            <a:ext cx="7900495" cy="746760"/>
            <a:chOff x="1198245" y="246604"/>
            <a:chExt cx="9601200" cy="746760"/>
          </a:xfrm>
        </p:grpSpPr>
        <p:sp>
          <p:nvSpPr>
            <p:cNvPr id="17" name="角丸四角形 16"/>
            <p:cNvSpPr/>
            <p:nvPr/>
          </p:nvSpPr>
          <p:spPr>
            <a:xfrm>
              <a:off x="1198245" y="246604"/>
              <a:ext cx="9601200" cy="746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537905" y="359498"/>
              <a:ext cx="6954997" cy="584775"/>
            </a:xfrm>
            <a:prstGeom prst="rect">
              <a:avLst/>
            </a:prstGeom>
            <a:noFill/>
          </p:spPr>
          <p:txBody>
            <a:bodyPr wrap="none" lIns="91440" tIns="45720" rIns="91440" bIns="45720">
              <a:spAutoFit/>
            </a:bodyPr>
            <a:lstStyle/>
            <a:p>
              <a:pPr algn="ctr"/>
              <a:r>
                <a:rPr lang="ja-JP" altLang="en-US" sz="3200"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rPr>
                <a:t>税についてもっとくわしく知りたいときは？</a:t>
              </a:r>
            </a:p>
          </p:txBody>
        </p:sp>
      </p:grpSp>
      <p:sp>
        <p:nvSpPr>
          <p:cNvPr id="4" name="スマイル 3"/>
          <p:cNvSpPr/>
          <p:nvPr/>
        </p:nvSpPr>
        <p:spPr>
          <a:xfrm>
            <a:off x="164118" y="71421"/>
            <a:ext cx="1102360" cy="1028958"/>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 name="図 5">
            <a:extLst>
              <a:ext uri="{FF2B5EF4-FFF2-40B4-BE49-F238E27FC236}">
                <a16:creationId xmlns:a16="http://schemas.microsoft.com/office/drawing/2014/main" id="{1DC92905-440A-4A95-92A8-248F921D79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5620" y="4020925"/>
            <a:ext cx="1258498" cy="1258498"/>
          </a:xfrm>
          <a:prstGeom prst="rect">
            <a:avLst/>
          </a:prstGeom>
        </p:spPr>
      </p:pic>
    </p:spTree>
    <p:extLst>
      <p:ext uri="{BB962C8B-B14F-4D97-AF65-F5344CB8AC3E}">
        <p14:creationId xmlns:p14="http://schemas.microsoft.com/office/powerpoint/2010/main" val="257168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角丸四角形 4"/>
          <p:cNvSpPr/>
          <p:nvPr/>
        </p:nvSpPr>
        <p:spPr>
          <a:xfrm>
            <a:off x="558142" y="919120"/>
            <a:ext cx="11192580" cy="10235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BIZ UDPゴシック" panose="020B0400000000000000" pitchFamily="50" charset="-128"/>
                <a:ea typeface="BIZ UDPゴシック" panose="020B0400000000000000" pitchFamily="50" charset="-128"/>
              </a:rPr>
              <a:t>次の税に関する動画は、国税庁ホームページでもご覧になれます。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endParaRPr lang="en-US" altLang="ja-JP" sz="1600" dirty="0">
              <a:solidFill>
                <a:prstClr val="black"/>
              </a:solidFill>
              <a:latin typeface="BIZ UDPゴシック" panose="020B0400000000000000" pitchFamily="50" charset="-128"/>
              <a:ea typeface="BIZ UDPゴシック" panose="020B0400000000000000" pitchFamily="50" charset="-128"/>
            </a:endParaRPr>
          </a:p>
          <a:p>
            <a:r>
              <a:rPr lang="ja-JP" altLang="en-US" sz="1600" dirty="0">
                <a:solidFill>
                  <a:prstClr val="black"/>
                </a:solidFill>
                <a:latin typeface="BIZ UDPゴシック" panose="020B0400000000000000" pitchFamily="50" charset="-128"/>
                <a:ea typeface="BIZ UDPゴシック" panose="020B0400000000000000" pitchFamily="50" charset="-128"/>
              </a:rPr>
              <a:t>●「マリンとヤマト　不思議な日曜日」　　●「千年の約束」　　●「税のはたらきから社会のしくみを学ぼう」</a:t>
            </a:r>
          </a:p>
        </p:txBody>
      </p:sp>
      <p:sp>
        <p:nvSpPr>
          <p:cNvPr id="4" name="角丸四角形 3"/>
          <p:cNvSpPr/>
          <p:nvPr/>
        </p:nvSpPr>
        <p:spPr>
          <a:xfrm>
            <a:off x="558142" y="445506"/>
            <a:ext cx="580171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BIZ UDPゴシック" panose="020B0400000000000000" pitchFamily="50" charset="-128"/>
                <a:ea typeface="BIZ UDPゴシック" panose="020B0400000000000000" pitchFamily="50" charset="-128"/>
              </a:rPr>
              <a:t>ビデオライブラリー</a:t>
            </a:r>
          </a:p>
        </p:txBody>
      </p:sp>
      <p:sp>
        <p:nvSpPr>
          <p:cNvPr id="7" name="角丸四角形 6"/>
          <p:cNvSpPr/>
          <p:nvPr/>
        </p:nvSpPr>
        <p:spPr>
          <a:xfrm>
            <a:off x="2257419" y="2975212"/>
            <a:ext cx="4204902" cy="339155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「マリンとヤマト　不思議な日曜日」</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rPr>
              <a:t>　公園で不思議な妖精を助けた小学生の姉弟、マリンとヤマト。「何でも願いをかなえよう！」大地の妖精コッピとクッピの言葉に２人が考えたことは・・・？</a:t>
            </a:r>
            <a:endParaRPr lang="en-US" altLang="ja-JP" sz="1600" dirty="0">
              <a:solidFill>
                <a:prstClr val="black"/>
              </a:solidFill>
            </a:endParaRPr>
          </a:p>
          <a:p>
            <a:r>
              <a:rPr lang="ja-JP" altLang="en-US" sz="1600" dirty="0">
                <a:solidFill>
                  <a:prstClr val="black"/>
                </a:solidFill>
              </a:rPr>
              <a:t>　毎日の暮らしのなかで税がどのようなところに使われているかを学んでいきます。　</a:t>
            </a:r>
            <a:endParaRPr lang="en-US" altLang="ja-JP" sz="1600" dirty="0">
              <a:solidFill>
                <a:prstClr val="black"/>
              </a:solidFill>
            </a:endParaRPr>
          </a:p>
          <a:p>
            <a:r>
              <a:rPr lang="ja-JP" altLang="en-US" sz="1600" dirty="0">
                <a:solidFill>
                  <a:prstClr val="black"/>
                </a:solidFill>
              </a:rPr>
              <a:t>　　　　　　　　　　　　　　　　　　　　　（１７分）</a:t>
            </a:r>
          </a:p>
        </p:txBody>
      </p:sp>
      <p:pic>
        <p:nvPicPr>
          <p:cNvPr id="8" name="図 7"/>
          <p:cNvPicPr>
            <a:picLocks noChangeAspect="1"/>
          </p:cNvPicPr>
          <p:nvPr/>
        </p:nvPicPr>
        <p:blipFill>
          <a:blip r:embed="rId2"/>
          <a:stretch>
            <a:fillRect/>
          </a:stretch>
        </p:blipFill>
        <p:spPr>
          <a:xfrm>
            <a:off x="558142" y="2194189"/>
            <a:ext cx="1835755" cy="3022644"/>
          </a:xfrm>
          <a:prstGeom prst="rect">
            <a:avLst/>
          </a:prstGeom>
        </p:spPr>
      </p:pic>
      <p:sp>
        <p:nvSpPr>
          <p:cNvPr id="10" name="角丸四角形 9"/>
          <p:cNvSpPr/>
          <p:nvPr/>
        </p:nvSpPr>
        <p:spPr>
          <a:xfrm>
            <a:off x="7229856" y="2975212"/>
            <a:ext cx="4619357" cy="339155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「税のはたらきから社会のしくみを学ぼう」</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rPr>
              <a:t>　税の勉強をすることになった、小学生のゆうきくんとはるかさん。街を調査したり、身の回りの仕組みを考えるうちに、税の大切さに気がついていきます。</a:t>
            </a:r>
            <a:endParaRPr lang="en-US" altLang="ja-JP" sz="1600" dirty="0">
              <a:solidFill>
                <a:prstClr val="black"/>
              </a:solidFill>
            </a:endParaRPr>
          </a:p>
          <a:p>
            <a:r>
              <a:rPr lang="ja-JP" altLang="en-US" sz="1600" dirty="0">
                <a:solidFill>
                  <a:prstClr val="black"/>
                </a:solidFill>
              </a:rPr>
              <a:t>　こどもたちが税の意義や役割を主体的に考えるきっかけを与えるような内容になっています。</a:t>
            </a:r>
            <a:endParaRPr lang="en-US" altLang="ja-JP" sz="1600" dirty="0">
              <a:solidFill>
                <a:prstClr val="black"/>
              </a:solidFill>
            </a:endParaRPr>
          </a:p>
          <a:p>
            <a:r>
              <a:rPr lang="ja-JP" altLang="en-US" sz="1600" dirty="0">
                <a:solidFill>
                  <a:prstClr val="black"/>
                </a:solidFill>
              </a:rPr>
              <a:t>　　　　　　　　　　　　　　　　　　　　　　　　（１２分）</a:t>
            </a:r>
          </a:p>
        </p:txBody>
      </p:sp>
      <p:pic>
        <p:nvPicPr>
          <p:cNvPr id="9" name="図 8"/>
          <p:cNvPicPr>
            <a:picLocks noChangeAspect="1"/>
          </p:cNvPicPr>
          <p:nvPr/>
        </p:nvPicPr>
        <p:blipFill>
          <a:blip r:embed="rId3"/>
          <a:stretch>
            <a:fillRect/>
          </a:stretch>
        </p:blipFill>
        <p:spPr>
          <a:xfrm>
            <a:off x="6646273" y="2074447"/>
            <a:ext cx="1823646" cy="1023595"/>
          </a:xfrm>
          <a:prstGeom prst="rect">
            <a:avLst/>
          </a:prstGeom>
        </p:spPr>
      </p:pic>
      <p:pic>
        <p:nvPicPr>
          <p:cNvPr id="11" name="図 10"/>
          <p:cNvPicPr>
            <a:picLocks noChangeAspect="1"/>
          </p:cNvPicPr>
          <p:nvPr/>
        </p:nvPicPr>
        <p:blipFill>
          <a:blip r:embed="rId4"/>
          <a:stretch>
            <a:fillRect/>
          </a:stretch>
        </p:blipFill>
        <p:spPr>
          <a:xfrm>
            <a:off x="6554297" y="3098042"/>
            <a:ext cx="2007598" cy="406768"/>
          </a:xfrm>
          <a:prstGeom prst="rect">
            <a:avLst/>
          </a:prstGeom>
        </p:spPr>
      </p:pic>
      <p:sp>
        <p:nvSpPr>
          <p:cNvPr id="12" name="テキスト ボックス 11"/>
          <p:cNvSpPr txBox="1"/>
          <p:nvPr/>
        </p:nvSpPr>
        <p:spPr>
          <a:xfrm>
            <a:off x="11614612" y="6366769"/>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19</a:t>
            </a:r>
            <a:endParaRPr lang="ja-JP" altLang="en-US" dirty="0">
              <a:solidFill>
                <a:prstClr val="black"/>
              </a:solidFill>
              <a:latin typeface="ＭＳ Ｐゴシック" panose="020B0600070205080204" pitchFamily="50" charset="-128"/>
            </a:endParaRPr>
          </a:p>
        </p:txBody>
      </p:sp>
      <p:sp>
        <p:nvSpPr>
          <p:cNvPr id="13" name="角丸四角形 12"/>
          <p:cNvSpPr/>
          <p:nvPr/>
        </p:nvSpPr>
        <p:spPr>
          <a:xfrm>
            <a:off x="6998208" y="23727"/>
            <a:ext cx="5193792"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－税についてもっとくわしく知りたいときは？－</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4914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903385" y="2966815"/>
            <a:ext cx="1537760" cy="1703768"/>
          </a:xfrm>
          <a:prstGeom prst="rect">
            <a:avLst/>
          </a:prstGeom>
        </p:spPr>
      </p:pic>
      <p:pic>
        <p:nvPicPr>
          <p:cNvPr id="9" name="図 8"/>
          <p:cNvPicPr>
            <a:picLocks noChangeAspect="1"/>
          </p:cNvPicPr>
          <p:nvPr/>
        </p:nvPicPr>
        <p:blipFill>
          <a:blip r:embed="rId3"/>
          <a:stretch>
            <a:fillRect/>
          </a:stretch>
        </p:blipFill>
        <p:spPr>
          <a:xfrm>
            <a:off x="1819019" y="4260175"/>
            <a:ext cx="2558425" cy="457208"/>
          </a:xfrm>
          <a:prstGeom prst="rect">
            <a:avLst/>
          </a:prstGeom>
        </p:spPr>
      </p:pic>
      <p:pic>
        <p:nvPicPr>
          <p:cNvPr id="10" name="図 9"/>
          <p:cNvPicPr>
            <a:picLocks noChangeAspect="1"/>
          </p:cNvPicPr>
          <p:nvPr/>
        </p:nvPicPr>
        <p:blipFill>
          <a:blip r:embed="rId4"/>
          <a:stretch>
            <a:fillRect/>
          </a:stretch>
        </p:blipFill>
        <p:spPr>
          <a:xfrm>
            <a:off x="9424667" y="2966815"/>
            <a:ext cx="1976019" cy="1703768"/>
          </a:xfrm>
          <a:prstGeom prst="rect">
            <a:avLst/>
          </a:prstGeom>
        </p:spPr>
      </p:pic>
      <p:sp>
        <p:nvSpPr>
          <p:cNvPr id="2" name="テキスト ボックス 1"/>
          <p:cNvSpPr txBox="1"/>
          <p:nvPr/>
        </p:nvSpPr>
        <p:spPr>
          <a:xfrm>
            <a:off x="1045886" y="1352205"/>
            <a:ext cx="10212299" cy="1921552"/>
          </a:xfrm>
          <a:prstGeom prst="rect">
            <a:avLst/>
          </a:prstGeom>
          <a:noFill/>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企画・監修　埼玉県租税教育推進協議会</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制作　　　　　埼玉県総務部税務課（</a:t>
            </a:r>
            <a:r>
              <a:rPr lang="en-US" altLang="ja-JP" sz="2800" dirty="0">
                <a:latin typeface="BIZ UDPゴシック" panose="020B0400000000000000" pitchFamily="50" charset="-128"/>
                <a:ea typeface="BIZ UDPゴシック" panose="020B0400000000000000" pitchFamily="50" charset="-128"/>
              </a:rPr>
              <a:t>TEL.048-830-2651</a:t>
            </a:r>
            <a:r>
              <a:rPr lang="ja-JP" altLang="en-US" sz="2800" dirty="0">
                <a:latin typeface="BIZ UDPゴシック" panose="020B0400000000000000" pitchFamily="50" charset="-128"/>
                <a:ea typeface="BIZ UDPゴシック" panose="020B0400000000000000" pitchFamily="50" charset="-128"/>
              </a:rPr>
              <a:t>）</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　　　　　　　　浦和税務署（</a:t>
            </a:r>
            <a:r>
              <a:rPr kumimoji="1" lang="en-US" altLang="ja-JP" sz="2800" dirty="0">
                <a:latin typeface="BIZ UDPゴシック" panose="020B0400000000000000" pitchFamily="50" charset="-128"/>
                <a:ea typeface="BIZ UDPゴシック" panose="020B0400000000000000" pitchFamily="50" charset="-128"/>
              </a:rPr>
              <a:t>TEL.048-600-5400</a:t>
            </a:r>
            <a:r>
              <a:rPr kumimoji="1" lang="ja-JP" altLang="en-US" sz="2800" dirty="0">
                <a:latin typeface="BIZ UDPゴシック" panose="020B0400000000000000" pitchFamily="50" charset="-128"/>
                <a:ea typeface="BIZ UDPゴシック" panose="020B0400000000000000" pitchFamily="50" charset="-128"/>
              </a:rPr>
              <a:t>）</a:t>
            </a:r>
          </a:p>
        </p:txBody>
      </p:sp>
      <p:pic>
        <p:nvPicPr>
          <p:cNvPr id="8" name="図 7"/>
          <p:cNvPicPr>
            <a:picLocks noChangeAspect="1"/>
          </p:cNvPicPr>
          <p:nvPr/>
        </p:nvPicPr>
        <p:blipFill>
          <a:blip r:embed="rId5"/>
          <a:stretch>
            <a:fillRect/>
          </a:stretch>
        </p:blipFill>
        <p:spPr>
          <a:xfrm>
            <a:off x="1891396" y="425982"/>
            <a:ext cx="8521281" cy="870556"/>
          </a:xfrm>
          <a:prstGeom prst="rect">
            <a:avLst/>
          </a:prstGeom>
        </p:spPr>
      </p:pic>
      <p:sp>
        <p:nvSpPr>
          <p:cNvPr id="13" name="テキスト ボックス 12"/>
          <p:cNvSpPr txBox="1"/>
          <p:nvPr/>
        </p:nvSpPr>
        <p:spPr>
          <a:xfrm>
            <a:off x="491904" y="6285193"/>
            <a:ext cx="6424007" cy="338554"/>
          </a:xfrm>
          <a:prstGeom prst="rect">
            <a:avLst/>
          </a:prstGeom>
          <a:noFill/>
        </p:spPr>
        <p:txBody>
          <a:bodyPr wrap="square" rtlCol="0">
            <a:spAutoFit/>
          </a:bodyPr>
          <a:lstStyle/>
          <a:p>
            <a:r>
              <a:rPr lang="en-US" altLang="ja-JP" sz="1600" dirty="0">
                <a:solidFill>
                  <a:srgbClr val="FF0000"/>
                </a:solidFill>
                <a:latin typeface="BIZ UDPゴシック" panose="020B0400000000000000" pitchFamily="50" charset="-128"/>
                <a:ea typeface="BIZ UDPゴシック" panose="020B0400000000000000" pitchFamily="50" charset="-128"/>
              </a:rPr>
              <a:t>16</a:t>
            </a:r>
            <a:r>
              <a:rPr kumimoji="1" lang="ja-JP" altLang="en-US" sz="1600" dirty="0">
                <a:solidFill>
                  <a:srgbClr val="FF0000"/>
                </a:solidFill>
                <a:latin typeface="BIZ UDPゴシック" panose="020B0400000000000000" pitchFamily="50" charset="-128"/>
                <a:ea typeface="BIZ UDPゴシック" panose="020B0400000000000000" pitchFamily="50" charset="-128"/>
              </a:rPr>
              <a:t>ページ（税金クイズ）の答え：</a:t>
            </a:r>
            <a:r>
              <a:rPr kumimoji="1" lang="en-US" altLang="ja-JP" sz="1600" dirty="0">
                <a:solidFill>
                  <a:srgbClr val="FF0000"/>
                </a:solidFill>
                <a:latin typeface="BIZ UDPゴシック" panose="020B0400000000000000" pitchFamily="50" charset="-128"/>
                <a:ea typeface="BIZ UDPゴシック" panose="020B0400000000000000" pitchFamily="50" charset="-128"/>
              </a:rPr>
              <a:t>1</a:t>
            </a:r>
            <a:r>
              <a:rPr kumimoji="1" lang="ja-JP" altLang="en-US" sz="1600" dirty="0">
                <a:solidFill>
                  <a:srgbClr val="FF0000"/>
                </a:solidFill>
                <a:latin typeface="BIZ UDPゴシック" panose="020B0400000000000000" pitchFamily="50" charset="-128"/>
                <a:ea typeface="BIZ UDPゴシック" panose="020B0400000000000000" pitchFamily="50" charset="-128"/>
              </a:rPr>
              <a:t>①、</a:t>
            </a:r>
            <a:r>
              <a:rPr kumimoji="1" lang="en-US" altLang="ja-JP" sz="1600" dirty="0">
                <a:solidFill>
                  <a:srgbClr val="FF0000"/>
                </a:solidFill>
                <a:latin typeface="BIZ UDPゴシック" panose="020B0400000000000000" pitchFamily="50" charset="-128"/>
                <a:ea typeface="BIZ UDPゴシック" panose="020B0400000000000000" pitchFamily="50" charset="-128"/>
              </a:rPr>
              <a:t>2</a:t>
            </a:r>
            <a:r>
              <a:rPr kumimoji="1" lang="ja-JP" altLang="en-US" sz="1600" dirty="0">
                <a:solidFill>
                  <a:srgbClr val="FF0000"/>
                </a:solidFill>
                <a:latin typeface="BIZ UDPゴシック" panose="020B0400000000000000" pitchFamily="50" charset="-128"/>
                <a:ea typeface="BIZ UDPゴシック" panose="020B0400000000000000" pitchFamily="50" charset="-128"/>
              </a:rPr>
              <a:t>②、</a:t>
            </a:r>
            <a:r>
              <a:rPr kumimoji="1" lang="en-US" altLang="ja-JP" sz="1600" dirty="0">
                <a:solidFill>
                  <a:srgbClr val="FF0000"/>
                </a:solidFill>
                <a:latin typeface="BIZ UDPゴシック" panose="020B0400000000000000" pitchFamily="50" charset="-128"/>
                <a:ea typeface="BIZ UDPゴシック" panose="020B0400000000000000" pitchFamily="50" charset="-128"/>
              </a:rPr>
              <a:t>3</a:t>
            </a:r>
            <a:r>
              <a:rPr kumimoji="1" lang="ja-JP" altLang="en-US" sz="1600" dirty="0">
                <a:solidFill>
                  <a:srgbClr val="FF0000"/>
                </a:solidFill>
                <a:latin typeface="BIZ UDPゴシック" panose="020B0400000000000000" pitchFamily="50" charset="-128"/>
                <a:ea typeface="BIZ UDPゴシック" panose="020B0400000000000000" pitchFamily="50" charset="-128"/>
              </a:rPr>
              <a:t>③、</a:t>
            </a:r>
            <a:r>
              <a:rPr kumimoji="1" lang="en-US" altLang="ja-JP" sz="1600" dirty="0">
                <a:solidFill>
                  <a:srgbClr val="FF0000"/>
                </a:solidFill>
                <a:latin typeface="BIZ UDPゴシック" panose="020B0400000000000000" pitchFamily="50" charset="-128"/>
                <a:ea typeface="BIZ UDPゴシック" panose="020B0400000000000000" pitchFamily="50" charset="-128"/>
              </a:rPr>
              <a:t>4</a:t>
            </a:r>
            <a:r>
              <a:rPr kumimoji="1" lang="ja-JP" altLang="en-US" sz="1600" dirty="0">
                <a:solidFill>
                  <a:srgbClr val="FF0000"/>
                </a:solidFill>
                <a:latin typeface="BIZ UDPゴシック" panose="020B0400000000000000" pitchFamily="50" charset="-128"/>
                <a:ea typeface="BIZ UDPゴシック" panose="020B0400000000000000" pitchFamily="50" charset="-128"/>
              </a:rPr>
              <a:t>②、</a:t>
            </a:r>
            <a:r>
              <a:rPr kumimoji="1" lang="en-US" altLang="ja-JP" sz="1600" dirty="0">
                <a:solidFill>
                  <a:srgbClr val="FF0000"/>
                </a:solidFill>
                <a:latin typeface="BIZ UDPゴシック" panose="020B0400000000000000" pitchFamily="50" charset="-128"/>
                <a:ea typeface="BIZ UDPゴシック" panose="020B0400000000000000" pitchFamily="50" charset="-128"/>
              </a:rPr>
              <a:t>5</a:t>
            </a:r>
            <a:r>
              <a:rPr kumimoji="1" lang="ja-JP" altLang="en-US" sz="1600" dirty="0">
                <a:solidFill>
                  <a:srgbClr val="FF0000"/>
                </a:solidFill>
                <a:latin typeface="BIZ UDPゴシック" panose="020B0400000000000000" pitchFamily="50" charset="-128"/>
                <a:ea typeface="BIZ UDPゴシック" panose="020B0400000000000000" pitchFamily="50" charset="-128"/>
              </a:rPr>
              <a:t>②、</a:t>
            </a:r>
            <a:r>
              <a:rPr kumimoji="1" lang="en-US" altLang="ja-JP" sz="1600" dirty="0">
                <a:solidFill>
                  <a:srgbClr val="FF0000"/>
                </a:solidFill>
                <a:latin typeface="BIZ UDPゴシック" panose="020B0400000000000000" pitchFamily="50" charset="-128"/>
                <a:ea typeface="BIZ UDPゴシック" panose="020B0400000000000000" pitchFamily="50" charset="-128"/>
              </a:rPr>
              <a:t>6</a:t>
            </a:r>
            <a:r>
              <a:rPr kumimoji="1" lang="ja-JP" altLang="en-US" sz="1600" dirty="0">
                <a:solidFill>
                  <a:srgbClr val="FF0000"/>
                </a:solidFill>
                <a:latin typeface="BIZ UDPゴシック" panose="020B0400000000000000" pitchFamily="50" charset="-128"/>
                <a:ea typeface="BIZ UDPゴシック" panose="020B0400000000000000" pitchFamily="50" charset="-128"/>
              </a:rPr>
              <a:t>①</a:t>
            </a:r>
          </a:p>
        </p:txBody>
      </p:sp>
    </p:spTree>
    <p:extLst>
      <p:ext uri="{BB962C8B-B14F-4D97-AF65-F5344CB8AC3E}">
        <p14:creationId xmlns:p14="http://schemas.microsoft.com/office/powerpoint/2010/main" val="328658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1753376" y="6488668"/>
            <a:ext cx="341760" cy="369332"/>
          </a:xfrm>
          <a:prstGeom prst="rect">
            <a:avLst/>
          </a:prstGeom>
          <a:noFill/>
        </p:spPr>
        <p:txBody>
          <a:bodyPr wrap="none" rtlCol="0">
            <a:spAutoFit/>
          </a:bodyPr>
          <a:lstStyle/>
          <a:p>
            <a:r>
              <a:rPr lang="ja-JP" altLang="en-US" dirty="0">
                <a:solidFill>
                  <a:prstClr val="black"/>
                </a:solidFill>
              </a:rPr>
              <a:t>１</a:t>
            </a:r>
          </a:p>
        </p:txBody>
      </p:sp>
      <p:sp>
        <p:nvSpPr>
          <p:cNvPr id="9" name="下矢印 8"/>
          <p:cNvSpPr/>
          <p:nvPr/>
        </p:nvSpPr>
        <p:spPr>
          <a:xfrm>
            <a:off x="3523488" y="5742432"/>
            <a:ext cx="5059680" cy="1008054"/>
          </a:xfrm>
          <a:prstGeom prst="downArrow">
            <a:avLst>
              <a:gd name="adj1" fmla="val 5867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rPr>
              <a:t>次のページを見てみよう</a:t>
            </a:r>
          </a:p>
        </p:txBody>
      </p:sp>
      <p:grpSp>
        <p:nvGrpSpPr>
          <p:cNvPr id="10" name="グループ化 9"/>
          <p:cNvGrpSpPr/>
          <p:nvPr/>
        </p:nvGrpSpPr>
        <p:grpSpPr>
          <a:xfrm>
            <a:off x="122070" y="1703323"/>
            <a:ext cx="3076575" cy="2838450"/>
            <a:chOff x="98439" y="1703323"/>
            <a:chExt cx="3076575" cy="2838450"/>
          </a:xfrm>
        </p:grpSpPr>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98439" y="1703323"/>
              <a:ext cx="3076575" cy="2838450"/>
            </a:xfrm>
            <a:prstGeom prst="rect">
              <a:avLst/>
            </a:prstGeom>
            <a:noFill/>
            <a:ln>
              <a:noFill/>
            </a:ln>
          </p:spPr>
        </p:pic>
        <p:sp>
          <p:nvSpPr>
            <p:cNvPr id="8" name="テキスト ボックス 7"/>
            <p:cNvSpPr txBox="1"/>
            <p:nvPr/>
          </p:nvSpPr>
          <p:spPr>
            <a:xfrm>
              <a:off x="304800" y="1905000"/>
              <a:ext cx="1789272" cy="1107996"/>
            </a:xfrm>
            <a:prstGeom prst="rect">
              <a:avLst/>
            </a:prstGeom>
            <a:noFill/>
          </p:spPr>
          <p:txBody>
            <a:bodyPr wrap="none" rtlCol="0">
              <a:spAutoFit/>
            </a:bodyPr>
            <a:lstStyle/>
            <a:p>
              <a:r>
                <a:rPr lang="ja-JP" altLang="en-US" sz="1100" dirty="0">
                  <a:solidFill>
                    <a:prstClr val="black"/>
                  </a:solidFill>
                  <a:latin typeface="BIZ UDPゴシック" panose="020B0400000000000000" pitchFamily="50" charset="-128"/>
                  <a:ea typeface="BIZ UDPゴシック" panose="020B0400000000000000" pitchFamily="50" charset="-128"/>
                </a:rPr>
                <a:t>ねぇお父さん</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今日、本を買ったら値段の</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ところに「</a:t>
              </a:r>
              <a:r>
                <a:rPr lang="en-US" altLang="ja-JP" sz="1100" dirty="0">
                  <a:solidFill>
                    <a:prstClr val="black"/>
                  </a:solidFill>
                  <a:latin typeface="BIZ UDPゴシック" panose="020B0400000000000000" pitchFamily="50" charset="-128"/>
                  <a:ea typeface="BIZ UDPゴシック" panose="020B0400000000000000" pitchFamily="50" charset="-128"/>
                </a:rPr>
                <a:t>550</a:t>
              </a:r>
              <a:r>
                <a:rPr lang="ja-JP" altLang="en-US" sz="1100" dirty="0">
                  <a:solidFill>
                    <a:prstClr val="black"/>
                  </a:solidFill>
                  <a:latin typeface="BIZ UDPゴシック" panose="020B0400000000000000" pitchFamily="50" charset="-128"/>
                  <a:ea typeface="BIZ UDPゴシック" panose="020B0400000000000000" pitchFamily="50" charset="-128"/>
                </a:rPr>
                <a:t>円（税込）」</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err="1">
                  <a:solidFill>
                    <a:prstClr val="black"/>
                  </a:solidFill>
                  <a:latin typeface="BIZ UDPゴシック" panose="020B0400000000000000" pitchFamily="50" charset="-128"/>
                  <a:ea typeface="BIZ UDPゴシック" panose="020B0400000000000000" pitchFamily="50" charset="-128"/>
                </a:rPr>
                <a:t>って</a:t>
              </a:r>
              <a:r>
                <a:rPr lang="ja-JP" altLang="en-US" sz="1100" dirty="0">
                  <a:solidFill>
                    <a:prstClr val="black"/>
                  </a:solidFill>
                  <a:latin typeface="BIZ UDPゴシック" panose="020B0400000000000000" pitchFamily="50" charset="-128"/>
                  <a:ea typeface="BIZ UDPゴシック" panose="020B0400000000000000" pitchFamily="50" charset="-128"/>
                </a:rPr>
                <a:t>書いてあったけど、</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税込って</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何？</a:t>
              </a:r>
            </a:p>
          </p:txBody>
        </p:sp>
        <p:sp>
          <p:nvSpPr>
            <p:cNvPr id="11" name="テキスト ボックス 10"/>
            <p:cNvSpPr txBox="1"/>
            <p:nvPr/>
          </p:nvSpPr>
          <p:spPr>
            <a:xfrm>
              <a:off x="2391087" y="1922334"/>
              <a:ext cx="607859" cy="600164"/>
            </a:xfrm>
            <a:prstGeom prst="rect">
              <a:avLst/>
            </a:prstGeom>
            <a:noFill/>
          </p:spPr>
          <p:txBody>
            <a:bodyPr wrap="none" rtlCol="0">
              <a:spAutoFit/>
            </a:bodyPr>
            <a:lstStyle/>
            <a:p>
              <a:r>
                <a:rPr lang="ja-JP" altLang="en-US" sz="1100" dirty="0">
                  <a:solidFill>
                    <a:prstClr val="black"/>
                  </a:solidFill>
                  <a:latin typeface="BIZ UDPゴシック" panose="020B0400000000000000" pitchFamily="50" charset="-128"/>
                  <a:ea typeface="BIZ UDPゴシック" panose="020B0400000000000000" pitchFamily="50" charset="-128"/>
                </a:rPr>
                <a:t>それは</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消費税</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だね。</a:t>
              </a:r>
            </a:p>
          </p:txBody>
        </p:sp>
      </p:grpSp>
      <p:grpSp>
        <p:nvGrpSpPr>
          <p:cNvPr id="15" name="グループ化 14"/>
          <p:cNvGrpSpPr/>
          <p:nvPr/>
        </p:nvGrpSpPr>
        <p:grpSpPr>
          <a:xfrm>
            <a:off x="3332350" y="1718993"/>
            <a:ext cx="2771266" cy="2822780"/>
            <a:chOff x="3272028" y="1703323"/>
            <a:chExt cx="2781300" cy="2800350"/>
          </a:xfrm>
        </p:grpSpPr>
        <p:pic>
          <p:nvPicPr>
            <p:cNvPr id="3" name="図 2"/>
            <p:cNvPicPr>
              <a:picLocks noChangeAspect="1"/>
            </p:cNvPicPr>
            <p:nvPr/>
          </p:nvPicPr>
          <p:blipFill>
            <a:blip r:embed="rId4"/>
            <a:stretch>
              <a:fillRect/>
            </a:stretch>
          </p:blipFill>
          <p:spPr>
            <a:xfrm>
              <a:off x="3272028" y="1703323"/>
              <a:ext cx="2781300" cy="2800350"/>
            </a:xfrm>
            <a:prstGeom prst="rect">
              <a:avLst/>
            </a:prstGeom>
          </p:spPr>
        </p:pic>
        <p:sp>
          <p:nvSpPr>
            <p:cNvPr id="13" name="テキスト ボックス 12"/>
            <p:cNvSpPr txBox="1"/>
            <p:nvPr/>
          </p:nvSpPr>
          <p:spPr>
            <a:xfrm>
              <a:off x="3523488" y="1837695"/>
              <a:ext cx="2268570" cy="769441"/>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物を買ったときや</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サービスを受けたときには、</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料金のほかに消費税という税金を</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納めるんだよ。</a:t>
              </a:r>
            </a:p>
          </p:txBody>
        </p:sp>
        <p:sp>
          <p:nvSpPr>
            <p:cNvPr id="14" name="テキスト ボックス 13"/>
            <p:cNvSpPr txBox="1"/>
            <p:nvPr/>
          </p:nvSpPr>
          <p:spPr>
            <a:xfrm>
              <a:off x="3296503" y="2672611"/>
              <a:ext cx="1361270" cy="430887"/>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消費税なら</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聞いたことがある。</a:t>
              </a:r>
            </a:p>
          </p:txBody>
        </p:sp>
      </p:grpSp>
      <p:grpSp>
        <p:nvGrpSpPr>
          <p:cNvPr id="19" name="グループ化 18"/>
          <p:cNvGrpSpPr/>
          <p:nvPr/>
        </p:nvGrpSpPr>
        <p:grpSpPr>
          <a:xfrm>
            <a:off x="6226968" y="2913214"/>
            <a:ext cx="5847780" cy="2592452"/>
            <a:chOff x="6247356" y="2055748"/>
            <a:chExt cx="5676900" cy="2486025"/>
          </a:xfrm>
        </p:grpSpPr>
        <p:pic>
          <p:nvPicPr>
            <p:cNvPr id="4" name="図 3"/>
            <p:cNvPicPr>
              <a:picLocks noChangeAspect="1"/>
            </p:cNvPicPr>
            <p:nvPr/>
          </p:nvPicPr>
          <p:blipFill>
            <a:blip r:embed="rId5"/>
            <a:stretch>
              <a:fillRect/>
            </a:stretch>
          </p:blipFill>
          <p:spPr>
            <a:xfrm>
              <a:off x="6247356" y="2055748"/>
              <a:ext cx="5676900" cy="2486025"/>
            </a:xfrm>
            <a:prstGeom prst="rect">
              <a:avLst/>
            </a:prstGeom>
          </p:spPr>
        </p:pic>
        <p:sp>
          <p:nvSpPr>
            <p:cNvPr id="17" name="テキスト ボックス 16"/>
            <p:cNvSpPr txBox="1"/>
            <p:nvPr/>
          </p:nvSpPr>
          <p:spPr>
            <a:xfrm>
              <a:off x="6312739" y="2287890"/>
              <a:ext cx="1417376" cy="600164"/>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でもどうして</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税金を納めなくちゃ</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いけないんだろう？</a:t>
              </a:r>
            </a:p>
          </p:txBody>
        </p:sp>
        <p:sp>
          <p:nvSpPr>
            <p:cNvPr id="18" name="テキスト ボックス 17"/>
            <p:cNvSpPr txBox="1"/>
            <p:nvPr/>
          </p:nvSpPr>
          <p:spPr>
            <a:xfrm>
              <a:off x="9978664" y="2312528"/>
              <a:ext cx="1705864" cy="575526"/>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それじゃ</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もし税金がなかったら</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どうなるか考えてみよう。</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grpSp>
      <p:sp>
        <p:nvSpPr>
          <p:cNvPr id="23" name="角丸四角形 22"/>
          <p:cNvSpPr/>
          <p:nvPr/>
        </p:nvSpPr>
        <p:spPr>
          <a:xfrm>
            <a:off x="1961430" y="578338"/>
            <a:ext cx="7763717" cy="393192"/>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正方形/長方形 21"/>
          <p:cNvSpPr/>
          <p:nvPr/>
        </p:nvSpPr>
        <p:spPr>
          <a:xfrm>
            <a:off x="1961430" y="26479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800" b="1" dirty="0">
                <a:ln w="10160">
                  <a:solidFill>
                    <a:srgbClr val="FF9933"/>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税金ってなぁーに？</a:t>
            </a:r>
            <a:endParaRPr lang="ja-JP" altLang="en-US" sz="4800" dirty="0">
              <a:ln w="10160">
                <a:solidFill>
                  <a:srgbClr val="FF9933"/>
                </a:solidFill>
                <a:prstDash val="solid"/>
              </a:ln>
              <a:solidFill>
                <a:prstClr val="black"/>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02281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7" name="円/楕円 16"/>
          <p:cNvSpPr/>
          <p:nvPr/>
        </p:nvSpPr>
        <p:spPr>
          <a:xfrm>
            <a:off x="6315976" y="536448"/>
            <a:ext cx="5765952" cy="56211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740168" y="6488668"/>
            <a:ext cx="341760" cy="369332"/>
          </a:xfrm>
          <a:prstGeom prst="rect">
            <a:avLst/>
          </a:prstGeom>
          <a:noFill/>
        </p:spPr>
        <p:txBody>
          <a:bodyPr wrap="none" rtlCol="0">
            <a:spAutoFit/>
          </a:bodyPr>
          <a:lstStyle/>
          <a:p>
            <a:r>
              <a:rPr lang="ja-JP" altLang="en-US" dirty="0"/>
              <a:t>２</a:t>
            </a:r>
            <a:endParaRPr kumimoji="1" lang="ja-JP" altLang="en-US" dirty="0"/>
          </a:p>
        </p:txBody>
      </p:sp>
      <p:grpSp>
        <p:nvGrpSpPr>
          <p:cNvPr id="5" name="グループ化 4"/>
          <p:cNvGrpSpPr/>
          <p:nvPr/>
        </p:nvGrpSpPr>
        <p:grpSpPr>
          <a:xfrm>
            <a:off x="1834895" y="60901"/>
            <a:ext cx="7763717" cy="838200"/>
            <a:chOff x="487679" y="352044"/>
            <a:chExt cx="7763717" cy="838200"/>
          </a:xfrm>
        </p:grpSpPr>
        <p:sp>
          <p:nvSpPr>
            <p:cNvPr id="8" name="角丸四角形 7"/>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もし税金がなかったら</a:t>
              </a:r>
              <a:r>
                <a:rPr lang="en-US" altLang="ja-JP"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a:t>
              </a: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pic>
        <p:nvPicPr>
          <p:cNvPr id="2" name="図 1"/>
          <p:cNvPicPr>
            <a:picLocks noChangeAspect="1"/>
          </p:cNvPicPr>
          <p:nvPr/>
        </p:nvPicPr>
        <p:blipFill>
          <a:blip r:embed="rId3"/>
          <a:stretch>
            <a:fillRect/>
          </a:stretch>
        </p:blipFill>
        <p:spPr>
          <a:xfrm>
            <a:off x="6983383" y="975021"/>
            <a:ext cx="2199595" cy="2237613"/>
          </a:xfrm>
          <a:prstGeom prst="rect">
            <a:avLst/>
          </a:prstGeom>
        </p:spPr>
      </p:pic>
      <p:pic>
        <p:nvPicPr>
          <p:cNvPr id="3" name="図 2"/>
          <p:cNvPicPr>
            <a:picLocks noChangeAspect="1"/>
          </p:cNvPicPr>
          <p:nvPr/>
        </p:nvPicPr>
        <p:blipFill>
          <a:blip r:embed="rId4"/>
          <a:stretch>
            <a:fillRect/>
          </a:stretch>
        </p:blipFill>
        <p:spPr>
          <a:xfrm>
            <a:off x="9415732" y="952611"/>
            <a:ext cx="2027303" cy="2282431"/>
          </a:xfrm>
          <a:prstGeom prst="rect">
            <a:avLst/>
          </a:prstGeom>
        </p:spPr>
      </p:pic>
      <p:pic>
        <p:nvPicPr>
          <p:cNvPr id="10" name="図 9"/>
          <p:cNvPicPr>
            <a:picLocks noChangeAspect="1"/>
          </p:cNvPicPr>
          <p:nvPr/>
        </p:nvPicPr>
        <p:blipFill>
          <a:blip r:embed="rId5"/>
          <a:stretch>
            <a:fillRect/>
          </a:stretch>
        </p:blipFill>
        <p:spPr>
          <a:xfrm>
            <a:off x="6983383" y="3471134"/>
            <a:ext cx="2199595" cy="2222011"/>
          </a:xfrm>
          <a:prstGeom prst="rect">
            <a:avLst/>
          </a:prstGeom>
        </p:spPr>
      </p:pic>
      <p:pic>
        <p:nvPicPr>
          <p:cNvPr id="11" name="図 10"/>
          <p:cNvPicPr>
            <a:picLocks noChangeAspect="1"/>
          </p:cNvPicPr>
          <p:nvPr/>
        </p:nvPicPr>
        <p:blipFill>
          <a:blip r:embed="rId6"/>
          <a:stretch>
            <a:fillRect/>
          </a:stretch>
        </p:blipFill>
        <p:spPr>
          <a:xfrm>
            <a:off x="9415732" y="3405422"/>
            <a:ext cx="2161415" cy="2292663"/>
          </a:xfrm>
          <a:prstGeom prst="rect">
            <a:avLst/>
          </a:prstGeom>
        </p:spPr>
      </p:pic>
      <p:sp>
        <p:nvSpPr>
          <p:cNvPr id="12" name="ストライプ矢印 11"/>
          <p:cNvSpPr/>
          <p:nvPr/>
        </p:nvSpPr>
        <p:spPr>
          <a:xfrm rot="5400000">
            <a:off x="5995707" y="5052195"/>
            <a:ext cx="736966" cy="2535868"/>
          </a:xfrm>
          <a:prstGeom prst="striped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63296" y="1025133"/>
            <a:ext cx="5974079" cy="2203021"/>
          </a:xfrm>
          <a:prstGeom prst="rect">
            <a:avLst/>
          </a:prstGeom>
          <a:solidFill>
            <a:schemeClr val="accent5">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道路を通っていろいろな場所へ出かけますが、道路が穴だらけだったらどうでしょうか。</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注意して歩かないと、穴につまずいて転んだり、けがをしたりと、とても危険です。もちろん、急いでいても走ることができません。</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道路の穴を直せば安心して通ることができますが、穴を直すのにはたくさんのお金が必要です。</a:t>
            </a:r>
          </a:p>
        </p:txBody>
      </p:sp>
      <p:sp>
        <p:nvSpPr>
          <p:cNvPr id="15" name="円形吹き出し 14"/>
          <p:cNvSpPr/>
          <p:nvPr/>
        </p:nvSpPr>
        <p:spPr>
          <a:xfrm rot="728421">
            <a:off x="2338191" y="3478894"/>
            <a:ext cx="2913888" cy="1024128"/>
          </a:xfrm>
          <a:prstGeom prst="wedgeEllipseCallout">
            <a:avLst>
              <a:gd name="adj1" fmla="val -53683"/>
              <a:gd name="adj2" fmla="val 67559"/>
            </a:avLst>
          </a:prstGeom>
          <a:solidFill>
            <a:srgbClr val="FF9999"/>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なんだかこわくて</a:t>
            </a:r>
            <a:endParaRPr kumimoji="1" lang="en-US" altLang="ja-JP" sz="1600" dirty="0">
              <a:solidFill>
                <a:schemeClr val="tx1"/>
              </a:solidFill>
            </a:endParaRPr>
          </a:p>
          <a:p>
            <a:pPr algn="ctr"/>
            <a:r>
              <a:rPr kumimoji="1" lang="ja-JP" altLang="en-US" sz="1600" dirty="0">
                <a:solidFill>
                  <a:schemeClr val="tx1"/>
                </a:solidFill>
              </a:rPr>
              <a:t>安心して暮らせない。</a:t>
            </a:r>
          </a:p>
        </p:txBody>
      </p:sp>
      <p:sp>
        <p:nvSpPr>
          <p:cNvPr id="16" name="円形吹き出し 15"/>
          <p:cNvSpPr/>
          <p:nvPr/>
        </p:nvSpPr>
        <p:spPr>
          <a:xfrm rot="504252">
            <a:off x="2360618" y="5014501"/>
            <a:ext cx="2913888" cy="1024128"/>
          </a:xfrm>
          <a:prstGeom prst="wedgeEllipseCallout">
            <a:avLst>
              <a:gd name="adj1" fmla="val -48039"/>
              <a:gd name="adj2" fmla="val -64733"/>
            </a:avLst>
          </a:prstGeom>
          <a:solidFill>
            <a:srgbClr val="FF9999"/>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こんなところには</a:t>
            </a:r>
            <a:endParaRPr lang="en-US" altLang="ja-JP" sz="1600" dirty="0">
              <a:solidFill>
                <a:schemeClr val="tx1"/>
              </a:solidFill>
            </a:endParaRPr>
          </a:p>
          <a:p>
            <a:pPr algn="ctr"/>
            <a:r>
              <a:rPr kumimoji="1" lang="ja-JP" altLang="en-US" sz="1600" dirty="0">
                <a:solidFill>
                  <a:schemeClr val="tx1"/>
                </a:solidFill>
              </a:rPr>
              <a:t>住みたくないな。</a:t>
            </a:r>
            <a:endParaRPr kumimoji="1" lang="en-US" altLang="ja-JP" sz="1600" dirty="0">
              <a:solidFill>
                <a:schemeClr val="tx1"/>
              </a:solidFill>
            </a:endParaRPr>
          </a:p>
        </p:txBody>
      </p:sp>
      <p:pic>
        <p:nvPicPr>
          <p:cNvPr id="14" name="図 13"/>
          <p:cNvPicPr>
            <a:picLocks noChangeAspect="1"/>
          </p:cNvPicPr>
          <p:nvPr/>
        </p:nvPicPr>
        <p:blipFill rotWithShape="1">
          <a:blip r:embed="rId7">
            <a:clrChange>
              <a:clrFrom>
                <a:srgbClr val="FFFFFF"/>
              </a:clrFrom>
              <a:clrTo>
                <a:srgbClr val="FFFFFF">
                  <a:alpha val="0"/>
                </a:srgbClr>
              </a:clrTo>
            </a:clrChange>
          </a:blip>
          <a:srcRect r="1583"/>
          <a:stretch/>
        </p:blipFill>
        <p:spPr>
          <a:xfrm>
            <a:off x="766142" y="3308474"/>
            <a:ext cx="1157908" cy="2937597"/>
          </a:xfrm>
          <a:prstGeom prst="rect">
            <a:avLst/>
          </a:prstGeom>
        </p:spPr>
      </p:pic>
    </p:spTree>
    <p:extLst>
      <p:ext uri="{BB962C8B-B14F-4D97-AF65-F5344CB8AC3E}">
        <p14:creationId xmlns:p14="http://schemas.microsoft.com/office/powerpoint/2010/main" val="287510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 name="円/楕円 10"/>
          <p:cNvSpPr/>
          <p:nvPr/>
        </p:nvSpPr>
        <p:spPr>
          <a:xfrm>
            <a:off x="5590786" y="823430"/>
            <a:ext cx="6320262" cy="5829751"/>
          </a:xfrm>
          <a:prstGeom prst="ellipse">
            <a:avLst/>
          </a:prstGeom>
          <a:gradFill flip="none" rotWithShape="1">
            <a:gsLst>
              <a:gs pos="0">
                <a:schemeClr val="bg1"/>
              </a:gs>
              <a:gs pos="23000">
                <a:srgbClr val="FF99CC"/>
              </a:gs>
              <a:gs pos="55000">
                <a:srgbClr val="FF9999"/>
              </a:gs>
              <a:gs pos="89000">
                <a:srgbClr val="FF33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740168" y="6488668"/>
            <a:ext cx="341760" cy="369332"/>
          </a:xfrm>
          <a:prstGeom prst="rect">
            <a:avLst/>
          </a:prstGeom>
          <a:noFill/>
        </p:spPr>
        <p:txBody>
          <a:bodyPr wrap="none" rtlCol="0">
            <a:spAutoFit/>
          </a:bodyPr>
          <a:lstStyle/>
          <a:p>
            <a:r>
              <a:rPr lang="ja-JP" altLang="en-US" dirty="0"/>
              <a:t>３</a:t>
            </a:r>
            <a:endParaRPr kumimoji="1" lang="ja-JP" altLang="en-US" dirty="0"/>
          </a:p>
        </p:txBody>
      </p:sp>
      <p:grpSp>
        <p:nvGrpSpPr>
          <p:cNvPr id="5" name="グループ化 4"/>
          <p:cNvGrpSpPr/>
          <p:nvPr/>
        </p:nvGrpSpPr>
        <p:grpSpPr>
          <a:xfrm>
            <a:off x="1834895" y="60901"/>
            <a:ext cx="7763717" cy="838200"/>
            <a:chOff x="487679" y="352044"/>
            <a:chExt cx="7763717" cy="838200"/>
          </a:xfrm>
        </p:grpSpPr>
        <p:sp>
          <p:nvSpPr>
            <p:cNvPr id="6" name="角丸四角形 5"/>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税金があるから</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pic>
        <p:nvPicPr>
          <p:cNvPr id="2" name="図 1"/>
          <p:cNvPicPr>
            <a:picLocks noChangeAspect="1"/>
          </p:cNvPicPr>
          <p:nvPr/>
        </p:nvPicPr>
        <p:blipFill>
          <a:blip r:embed="rId2"/>
          <a:stretch>
            <a:fillRect/>
          </a:stretch>
        </p:blipFill>
        <p:spPr>
          <a:xfrm>
            <a:off x="6352660" y="1000214"/>
            <a:ext cx="2288529" cy="2394425"/>
          </a:xfrm>
          <a:prstGeom prst="rect">
            <a:avLst/>
          </a:prstGeom>
        </p:spPr>
      </p:pic>
      <p:pic>
        <p:nvPicPr>
          <p:cNvPr id="8" name="図 7"/>
          <p:cNvPicPr>
            <a:picLocks noChangeAspect="1"/>
          </p:cNvPicPr>
          <p:nvPr/>
        </p:nvPicPr>
        <p:blipFill>
          <a:blip r:embed="rId3"/>
          <a:stretch>
            <a:fillRect/>
          </a:stretch>
        </p:blipFill>
        <p:spPr>
          <a:xfrm>
            <a:off x="9111076" y="1004020"/>
            <a:ext cx="2255522" cy="2390619"/>
          </a:xfrm>
          <a:prstGeom prst="rect">
            <a:avLst/>
          </a:prstGeom>
        </p:spPr>
      </p:pic>
      <p:pic>
        <p:nvPicPr>
          <p:cNvPr id="9" name="図 8"/>
          <p:cNvPicPr>
            <a:picLocks noChangeAspect="1"/>
          </p:cNvPicPr>
          <p:nvPr/>
        </p:nvPicPr>
        <p:blipFill>
          <a:blip r:embed="rId4"/>
          <a:stretch>
            <a:fillRect/>
          </a:stretch>
        </p:blipFill>
        <p:spPr>
          <a:xfrm>
            <a:off x="6352659" y="3750906"/>
            <a:ext cx="2288529" cy="2389319"/>
          </a:xfrm>
          <a:prstGeom prst="rect">
            <a:avLst/>
          </a:prstGeom>
        </p:spPr>
      </p:pic>
      <p:pic>
        <p:nvPicPr>
          <p:cNvPr id="10" name="図 9"/>
          <p:cNvPicPr>
            <a:picLocks noChangeAspect="1"/>
          </p:cNvPicPr>
          <p:nvPr/>
        </p:nvPicPr>
        <p:blipFill>
          <a:blip r:embed="rId5"/>
          <a:stretch>
            <a:fillRect/>
          </a:stretch>
        </p:blipFill>
        <p:spPr>
          <a:xfrm>
            <a:off x="9111076" y="3750906"/>
            <a:ext cx="2429865" cy="2389319"/>
          </a:xfrm>
          <a:prstGeom prst="rect">
            <a:avLst/>
          </a:prstGeom>
        </p:spPr>
      </p:pic>
      <p:sp>
        <p:nvSpPr>
          <p:cNvPr id="12" name="正方形/長方形 11"/>
          <p:cNvSpPr/>
          <p:nvPr/>
        </p:nvSpPr>
        <p:spPr>
          <a:xfrm>
            <a:off x="371840" y="1167325"/>
            <a:ext cx="5344913" cy="2048635"/>
          </a:xfrm>
          <a:prstGeom prst="rect">
            <a:avLst/>
          </a:prstGeom>
          <a:solidFill>
            <a:srgbClr val="FFCCCC"/>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　 </a:t>
            </a:r>
            <a:r>
              <a:rPr kumimoji="1" lang="ja-JP" altLang="en-US" dirty="0">
                <a:latin typeface="HG丸ｺﾞｼｯｸM-PRO" panose="020F0600000000000000" pitchFamily="50" charset="-128"/>
                <a:ea typeface="HG丸ｺﾞｼｯｸM-PRO" panose="020F0600000000000000" pitchFamily="50" charset="-128"/>
              </a:rPr>
              <a:t>国や県、市町村では、道路の整備や学校をつくるための費用を「税金」という形でみんなから集めています。</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みんなから集められた「税金」は、わたしたちが安心して暮らせる社会のために使われます。</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「税金」は、わたしたちが豊かで安全に暮らすための「会費」のようなものです。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3" name="円形吹き出し 12"/>
          <p:cNvSpPr/>
          <p:nvPr/>
        </p:nvSpPr>
        <p:spPr>
          <a:xfrm rot="493260">
            <a:off x="1921680" y="3448962"/>
            <a:ext cx="3332550" cy="1024128"/>
          </a:xfrm>
          <a:prstGeom prst="wedgeEllipseCallout">
            <a:avLst>
              <a:gd name="adj1" fmla="val -44108"/>
              <a:gd name="adj2" fmla="val 75086"/>
            </a:avLst>
          </a:prstGeom>
          <a:solidFill>
            <a:srgbClr val="FF9999"/>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これなら</a:t>
            </a:r>
            <a:endParaRPr kumimoji="1" lang="en-US" altLang="ja-JP" dirty="0">
              <a:solidFill>
                <a:schemeClr val="tx1"/>
              </a:solidFill>
            </a:endParaRPr>
          </a:p>
          <a:p>
            <a:pPr algn="ctr"/>
            <a:r>
              <a:rPr kumimoji="1" lang="ja-JP" altLang="en-US" dirty="0">
                <a:solidFill>
                  <a:schemeClr val="tx1"/>
                </a:solidFill>
              </a:rPr>
              <a:t>安心して暮らせる！</a:t>
            </a:r>
          </a:p>
        </p:txBody>
      </p:sp>
      <p:pic>
        <p:nvPicPr>
          <p:cNvPr id="14" name="図 13"/>
          <p:cNvPicPr>
            <a:picLocks noChangeAspect="1"/>
          </p:cNvPicPr>
          <p:nvPr/>
        </p:nvPicPr>
        <p:blipFill>
          <a:blip r:embed="rId6">
            <a:extLst>
              <a:ext uri="{BEBA8EAE-BF5A-486C-A8C5-ECC9F3942E4B}">
                <a14:imgProps xmlns:a14="http://schemas.microsoft.com/office/drawing/2010/main">
                  <a14:imgLayer r:embed="rId7">
                    <a14:imgEffect>
                      <a14:backgroundRemoval t="2885" b="93029" l="9223" r="89806">
                        <a14:foregroundMark x1="34951" y1="88101" x2="34951" y2="88101"/>
                        <a14:foregroundMark x1="41262" y1="93149" x2="41262" y2="93149"/>
                        <a14:foregroundMark x1="35437" y1="88101" x2="35437" y2="88101"/>
                        <a14:foregroundMark x1="35680" y1="87139" x2="35680" y2="87139"/>
                        <a14:foregroundMark x1="18447" y1="6731" x2="18447" y2="6731"/>
                        <a14:foregroundMark x1="9466" y1="48077" x2="9466" y2="48077"/>
                        <a14:foregroundMark x1="89320" y1="36178" x2="89320" y2="36178"/>
                        <a14:foregroundMark x1="39563" y1="92668" x2="39563" y2="92668"/>
                        <a14:foregroundMark x1="74029" y1="89904" x2="74029" y2="89904"/>
                        <a14:foregroundMark x1="62864" y1="87139" x2="62864" y2="87139"/>
                        <a14:foregroundMark x1="61893" y1="84495" x2="61893" y2="84495"/>
                        <a14:foregroundMark x1="61650" y1="86178" x2="61650" y2="86178"/>
                        <a14:foregroundMark x1="70146" y1="51923" x2="70146" y2="51923"/>
                        <a14:foregroundMark x1="23544" y1="2885" x2="23544" y2="2885"/>
                        <a14:foregroundMark x1="25243" y1="3365" x2="25243" y2="3365"/>
                        <a14:foregroundMark x1="27427" y1="3365" x2="27427" y2="3365"/>
                        <a14:foregroundMark x1="23544" y1="2885" x2="23544" y2="2885"/>
                        <a14:backgroundMark x1="25728" y1="49639" x2="25728" y2="49639"/>
                        <a14:backgroundMark x1="77184" y1="36779" x2="77184" y2="36779"/>
                      </a14:backgroundRemoval>
                    </a14:imgEffect>
                  </a14:imgLayer>
                </a14:imgProps>
              </a:ext>
            </a:extLst>
          </a:blip>
          <a:stretch>
            <a:fillRect/>
          </a:stretch>
        </p:blipFill>
        <p:spPr>
          <a:xfrm>
            <a:off x="475008" y="3394639"/>
            <a:ext cx="1468500" cy="2965515"/>
          </a:xfrm>
          <a:prstGeom prst="rect">
            <a:avLst/>
          </a:prstGeom>
        </p:spPr>
      </p:pic>
      <p:sp>
        <p:nvSpPr>
          <p:cNvPr id="19" name="円形吹き出し 18"/>
          <p:cNvSpPr/>
          <p:nvPr/>
        </p:nvSpPr>
        <p:spPr>
          <a:xfrm rot="229340">
            <a:off x="1974403" y="5020112"/>
            <a:ext cx="2913888" cy="1024128"/>
          </a:xfrm>
          <a:prstGeom prst="wedgeEllipseCallout">
            <a:avLst>
              <a:gd name="adj1" fmla="val -48039"/>
              <a:gd name="adj2" fmla="val -64733"/>
            </a:avLst>
          </a:prstGeom>
          <a:solidFill>
            <a:srgbClr val="FF9999"/>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でも税金って</a:t>
            </a:r>
            <a:endParaRPr lang="en-US" altLang="ja-JP" sz="1600" dirty="0">
              <a:solidFill>
                <a:schemeClr val="tx1"/>
              </a:solidFill>
            </a:endParaRPr>
          </a:p>
          <a:p>
            <a:pPr algn="ctr"/>
            <a:r>
              <a:rPr kumimoji="1" lang="ja-JP" altLang="en-US" sz="1600" dirty="0">
                <a:solidFill>
                  <a:schemeClr val="tx1"/>
                </a:solidFill>
              </a:rPr>
              <a:t>どんなしくみになって</a:t>
            </a:r>
            <a:endParaRPr kumimoji="1" lang="en-US" altLang="ja-JP" sz="1600" dirty="0">
              <a:solidFill>
                <a:schemeClr val="tx1"/>
              </a:solidFill>
            </a:endParaRPr>
          </a:p>
          <a:p>
            <a:pPr algn="ctr"/>
            <a:r>
              <a:rPr lang="ja-JP" altLang="en-US" sz="1600" dirty="0">
                <a:solidFill>
                  <a:schemeClr val="tx1"/>
                </a:solidFill>
              </a:rPr>
              <a:t>いるのかな？</a:t>
            </a:r>
            <a:endParaRPr kumimoji="1" lang="en-US" altLang="ja-JP" sz="1600" dirty="0">
              <a:solidFill>
                <a:schemeClr val="tx1"/>
              </a:solidFill>
            </a:endParaRPr>
          </a:p>
        </p:txBody>
      </p:sp>
    </p:spTree>
    <p:extLst>
      <p:ext uri="{BB962C8B-B14F-4D97-AF65-F5344CB8AC3E}">
        <p14:creationId xmlns:p14="http://schemas.microsoft.com/office/powerpoint/2010/main" val="318704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4" name="フローチャート: 代替処理 43"/>
          <p:cNvSpPr/>
          <p:nvPr/>
        </p:nvSpPr>
        <p:spPr>
          <a:xfrm>
            <a:off x="5708649" y="4132703"/>
            <a:ext cx="3086812" cy="2009427"/>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フローチャート: 代替処理 33"/>
          <p:cNvSpPr/>
          <p:nvPr/>
        </p:nvSpPr>
        <p:spPr>
          <a:xfrm>
            <a:off x="5698636" y="1021089"/>
            <a:ext cx="3086812" cy="2864986"/>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角丸四角形 26"/>
          <p:cNvSpPr/>
          <p:nvPr/>
        </p:nvSpPr>
        <p:spPr>
          <a:xfrm>
            <a:off x="1121488" y="4109158"/>
            <a:ext cx="4289725" cy="204140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角丸四角形 23"/>
          <p:cNvSpPr/>
          <p:nvPr/>
        </p:nvSpPr>
        <p:spPr>
          <a:xfrm>
            <a:off x="1116198" y="1055323"/>
            <a:ext cx="4268062" cy="282198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 name="図 4"/>
          <p:cNvPicPr/>
          <p:nvPr/>
        </p:nvPicPr>
        <p:blipFill>
          <a:blip r:embed="rId2">
            <a:clrChange>
              <a:clrFrom>
                <a:srgbClr val="FFFFFF"/>
              </a:clrFrom>
              <a:clrTo>
                <a:srgbClr val="FFFFFF">
                  <a:alpha val="0"/>
                </a:srgbClr>
              </a:clrTo>
            </a:clrChange>
          </a:blip>
          <a:stretch>
            <a:fillRect/>
          </a:stretch>
        </p:blipFill>
        <p:spPr>
          <a:xfrm>
            <a:off x="1475856" y="1643863"/>
            <a:ext cx="969927" cy="1068087"/>
          </a:xfrm>
          <a:prstGeom prst="rect">
            <a:avLst/>
          </a:prstGeom>
        </p:spPr>
      </p:pic>
      <p:sp>
        <p:nvSpPr>
          <p:cNvPr id="11" name="テキスト ボックス 10"/>
          <p:cNvSpPr txBox="1"/>
          <p:nvPr/>
        </p:nvSpPr>
        <p:spPr>
          <a:xfrm>
            <a:off x="2649650" y="1109485"/>
            <a:ext cx="2571319" cy="1415772"/>
          </a:xfrm>
          <a:prstGeom prst="rect">
            <a:avLst/>
          </a:prstGeom>
          <a:noFill/>
        </p:spPr>
        <p:txBody>
          <a:bodyPr wrap="squar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会社などで働いている人は、給料から税金が差し引かれます。差し引かれた税金は会社などがまとめて納めます。</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農業をしている人や商売をしている人は、１年に１度自分の税金の額を計算して納めます</a:t>
            </a:r>
            <a:r>
              <a:rPr lang="ja-JP" altLang="en-US" sz="1400" dirty="0">
                <a:solidFill>
                  <a:prstClr val="black"/>
                </a:solidFill>
                <a:latin typeface="メイリオ" panose="020B0604030504040204" pitchFamily="50" charset="-128"/>
                <a:ea typeface="メイリオ" panose="020B0604030504040204" pitchFamily="50" charset="-128"/>
              </a:rPr>
              <a:t>。</a:t>
            </a:r>
          </a:p>
        </p:txBody>
      </p:sp>
      <p:sp>
        <p:nvSpPr>
          <p:cNvPr id="12" name="テキスト ボックス 11"/>
          <p:cNvSpPr txBox="1"/>
          <p:nvPr/>
        </p:nvSpPr>
        <p:spPr>
          <a:xfrm>
            <a:off x="1372205" y="3419377"/>
            <a:ext cx="1569660"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会社も税金の額を</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計算して納めます。</a:t>
            </a:r>
          </a:p>
        </p:txBody>
      </p:sp>
      <p:sp>
        <p:nvSpPr>
          <p:cNvPr id="18" name="テキスト ボックス 17"/>
          <p:cNvSpPr txBox="1"/>
          <p:nvPr/>
        </p:nvSpPr>
        <p:spPr>
          <a:xfrm>
            <a:off x="1229419" y="4670766"/>
            <a:ext cx="2031325"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自動車を所有している人が</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435417" y="4719913"/>
            <a:ext cx="2031325"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土地や建物を取得した人が</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1218316" y="5706571"/>
            <a:ext cx="1723549"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土地や建物を所有して</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いる人が納めます。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3417576" y="5706460"/>
            <a:ext cx="1877437"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わたしたち住民が住んで</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いる市町村に納めます。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pic>
        <p:nvPicPr>
          <p:cNvPr id="23" name="図 2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4583" y="4841464"/>
            <a:ext cx="611426" cy="282197"/>
          </a:xfrm>
          <a:prstGeom prst="rect">
            <a:avLst/>
          </a:prstGeom>
          <a:noFill/>
          <a:ln>
            <a:noFill/>
          </a:ln>
        </p:spPr>
      </p:pic>
      <p:sp>
        <p:nvSpPr>
          <p:cNvPr id="33" name="正方形/長方形 32"/>
          <p:cNvSpPr/>
          <p:nvPr/>
        </p:nvSpPr>
        <p:spPr>
          <a:xfrm>
            <a:off x="5764826" y="1979452"/>
            <a:ext cx="2945500" cy="1015663"/>
          </a:xfrm>
          <a:prstGeom prst="rect">
            <a:avLst/>
          </a:prstGeom>
        </p:spPr>
        <p:txBody>
          <a:bodyPr wrap="square">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買い物をしたときや、サービスを受けたときなどに支払った消費税（税率</a:t>
            </a:r>
            <a:r>
              <a:rPr lang="en-US" altLang="ja-JP" sz="1200" dirty="0">
                <a:solidFill>
                  <a:prstClr val="black"/>
                </a:solidFill>
                <a:latin typeface="メイリオ" panose="020B0604030504040204" pitchFamily="50" charset="-128"/>
                <a:ea typeface="メイリオ" panose="020B0604030504040204" pitchFamily="50" charset="-128"/>
              </a:rPr>
              <a:t>10</a:t>
            </a:r>
            <a:r>
              <a:rPr lang="ja-JP" altLang="en-US" sz="1200" dirty="0">
                <a:solidFill>
                  <a:prstClr val="black"/>
                </a:solidFill>
                <a:latin typeface="メイリオ" panose="020B0604030504040204" pitchFamily="50" charset="-128"/>
                <a:ea typeface="メイリオ" panose="020B0604030504040204" pitchFamily="50" charset="-128"/>
              </a:rPr>
              <a:t>％の場合、</a:t>
            </a:r>
            <a:r>
              <a:rPr lang="en-US" altLang="ja-JP" sz="1200" dirty="0">
                <a:solidFill>
                  <a:prstClr val="black"/>
                </a:solidFill>
                <a:latin typeface="メイリオ" panose="020B0604030504040204" pitchFamily="50" charset="-128"/>
                <a:ea typeface="メイリオ" panose="020B0604030504040204" pitchFamily="50" charset="-128"/>
              </a:rPr>
              <a:t>7.8</a:t>
            </a:r>
            <a:r>
              <a:rPr lang="ja-JP" altLang="en-US" sz="1200" dirty="0">
                <a:solidFill>
                  <a:prstClr val="black"/>
                </a:solidFill>
                <a:latin typeface="メイリオ" panose="020B0604030504040204" pitchFamily="50" charset="-128"/>
                <a:ea typeface="メイリオ" panose="020B0604030504040204" pitchFamily="50" charset="-128"/>
              </a:rPr>
              <a:t>％分は国税、</a:t>
            </a:r>
            <a:r>
              <a:rPr lang="en-US" altLang="ja-JP" sz="1200" dirty="0">
                <a:solidFill>
                  <a:prstClr val="black"/>
                </a:solidFill>
                <a:latin typeface="メイリオ" panose="020B0604030504040204" pitchFamily="50" charset="-128"/>
                <a:ea typeface="メイリオ" panose="020B0604030504040204" pitchFamily="50" charset="-128"/>
              </a:rPr>
              <a:t>2.2</a:t>
            </a:r>
            <a:r>
              <a:rPr lang="ja-JP" altLang="en-US" sz="1200" dirty="0">
                <a:solidFill>
                  <a:prstClr val="black"/>
                </a:solidFill>
                <a:latin typeface="メイリオ" panose="020B0604030504040204" pitchFamily="50" charset="-128"/>
                <a:ea typeface="メイリオ" panose="020B0604030504040204" pitchFamily="50" charset="-128"/>
              </a:rPr>
              <a:t>％分は地方消費税）は、お店などがまとめて国に納めます。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pic>
        <p:nvPicPr>
          <p:cNvPr id="41" name="図 40"/>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5999" y="5236514"/>
            <a:ext cx="795182" cy="553054"/>
          </a:xfrm>
          <a:prstGeom prst="rect">
            <a:avLst/>
          </a:prstGeom>
          <a:noFill/>
          <a:ln>
            <a:noFill/>
          </a:ln>
        </p:spPr>
      </p:pic>
      <p:sp>
        <p:nvSpPr>
          <p:cNvPr id="42" name="正方形/長方形 41"/>
          <p:cNvSpPr/>
          <p:nvPr/>
        </p:nvSpPr>
        <p:spPr>
          <a:xfrm>
            <a:off x="5832950" y="4618296"/>
            <a:ext cx="2952498" cy="646331"/>
          </a:xfrm>
          <a:prstGeom prst="rect">
            <a:avLst/>
          </a:prstGeom>
        </p:spPr>
        <p:txBody>
          <a:bodyPr wrap="square">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国に納められた消費税のうち、</a:t>
            </a:r>
            <a:r>
              <a:rPr lang="en-US" altLang="ja-JP" sz="1200" dirty="0">
                <a:solidFill>
                  <a:prstClr val="black"/>
                </a:solidFill>
                <a:latin typeface="メイリオ" panose="020B0604030504040204" pitchFamily="50" charset="-128"/>
                <a:ea typeface="メイリオ" panose="020B0604030504040204" pitchFamily="50" charset="-128"/>
              </a:rPr>
              <a:t>2.2</a:t>
            </a:r>
            <a:r>
              <a:rPr lang="ja-JP" altLang="en-US" sz="1200" dirty="0">
                <a:solidFill>
                  <a:prstClr val="black"/>
                </a:solidFill>
                <a:latin typeface="メイリオ" panose="020B0604030504040204" pitchFamily="50" charset="-128"/>
                <a:ea typeface="メイリオ" panose="020B0604030504040204" pitchFamily="50" charset="-128"/>
              </a:rPr>
              <a:t>％分は地方消費税として地方公共団体の収入になります。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43" name="正方形/長方形 42"/>
          <p:cNvSpPr/>
          <p:nvPr/>
        </p:nvSpPr>
        <p:spPr>
          <a:xfrm>
            <a:off x="5886924" y="5722908"/>
            <a:ext cx="2818419" cy="461665"/>
          </a:xfrm>
          <a:prstGeom prst="rect">
            <a:avLst/>
          </a:prstGeom>
        </p:spPr>
        <p:txBody>
          <a:bodyPr wrap="square">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温泉に入ったときに支払った入湯税は</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施設がまとめて納めます。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45" name="円/楕円 44"/>
          <p:cNvSpPr/>
          <p:nvPr/>
        </p:nvSpPr>
        <p:spPr>
          <a:xfrm>
            <a:off x="1335940" y="1046301"/>
            <a:ext cx="1152806" cy="5429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err="1">
                <a:solidFill>
                  <a:prstClr val="white"/>
                </a:solidFill>
              </a:rPr>
              <a:t>しょ</a:t>
            </a:r>
            <a:r>
              <a:rPr lang="ja-JP" altLang="en-US" sz="900" dirty="0">
                <a:solidFill>
                  <a:prstClr val="white"/>
                </a:solidFill>
              </a:rPr>
              <a:t>とくぜい</a:t>
            </a:r>
            <a:endParaRPr lang="en-US" altLang="ja-JP" sz="900" dirty="0">
              <a:solidFill>
                <a:prstClr val="white"/>
              </a:solidFill>
            </a:endParaRPr>
          </a:p>
          <a:p>
            <a:pPr algn="ctr"/>
            <a:r>
              <a:rPr lang="ja-JP" altLang="en-US" sz="1400" b="1" dirty="0">
                <a:solidFill>
                  <a:prstClr val="white"/>
                </a:solidFill>
              </a:rPr>
              <a:t>所得税</a:t>
            </a:r>
          </a:p>
        </p:txBody>
      </p:sp>
      <p:sp>
        <p:nvSpPr>
          <p:cNvPr id="46" name="円/楕円 45"/>
          <p:cNvSpPr/>
          <p:nvPr/>
        </p:nvSpPr>
        <p:spPr>
          <a:xfrm>
            <a:off x="1554137" y="2827909"/>
            <a:ext cx="1152806" cy="5429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prstClr val="white"/>
                </a:solidFill>
              </a:rPr>
              <a:t>ほうじん</a:t>
            </a:r>
            <a:r>
              <a:rPr lang="ja-JP" altLang="en-US" sz="900" dirty="0" err="1">
                <a:solidFill>
                  <a:prstClr val="white"/>
                </a:solidFill>
              </a:rPr>
              <a:t>ぜい</a:t>
            </a:r>
            <a:endParaRPr lang="en-US" altLang="ja-JP" sz="900" dirty="0">
              <a:solidFill>
                <a:prstClr val="white"/>
              </a:solidFill>
            </a:endParaRPr>
          </a:p>
          <a:p>
            <a:pPr algn="ctr"/>
            <a:r>
              <a:rPr lang="ja-JP" altLang="en-US" sz="1400" b="1" dirty="0">
                <a:solidFill>
                  <a:prstClr val="white"/>
                </a:solidFill>
              </a:rPr>
              <a:t>法人税</a:t>
            </a:r>
          </a:p>
        </p:txBody>
      </p:sp>
      <p:sp>
        <p:nvSpPr>
          <p:cNvPr id="47" name="円/楕円 46"/>
          <p:cNvSpPr/>
          <p:nvPr/>
        </p:nvSpPr>
        <p:spPr>
          <a:xfrm>
            <a:off x="1390476" y="4140938"/>
            <a:ext cx="1275893" cy="5119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prstClr val="white"/>
                </a:solidFill>
              </a:rPr>
              <a:t>じどう</a:t>
            </a:r>
            <a:r>
              <a:rPr lang="ja-JP" altLang="en-US" sz="700" dirty="0" err="1">
                <a:solidFill>
                  <a:prstClr val="white"/>
                </a:solidFill>
              </a:rPr>
              <a:t>しゃぜい</a:t>
            </a:r>
            <a:endParaRPr lang="en-US" altLang="ja-JP" sz="700" dirty="0">
              <a:solidFill>
                <a:prstClr val="white"/>
              </a:solidFill>
            </a:endParaRPr>
          </a:p>
          <a:p>
            <a:pPr algn="ctr"/>
            <a:r>
              <a:rPr lang="ja-JP" altLang="en-US" sz="1200" b="1" dirty="0">
                <a:solidFill>
                  <a:prstClr val="white"/>
                </a:solidFill>
              </a:rPr>
              <a:t>自動車税</a:t>
            </a:r>
            <a:endParaRPr lang="en-US" altLang="ja-JP" sz="1200" b="1" dirty="0">
              <a:solidFill>
                <a:prstClr val="white"/>
              </a:solidFill>
            </a:endParaRPr>
          </a:p>
        </p:txBody>
      </p:sp>
      <p:sp>
        <p:nvSpPr>
          <p:cNvPr id="48" name="円/楕円 47"/>
          <p:cNvSpPr/>
          <p:nvPr/>
        </p:nvSpPr>
        <p:spPr>
          <a:xfrm>
            <a:off x="3570509" y="4171524"/>
            <a:ext cx="1571570" cy="4640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err="1">
                <a:solidFill>
                  <a:prstClr val="white"/>
                </a:solidFill>
              </a:rPr>
              <a:t>ふど</a:t>
            </a:r>
            <a:r>
              <a:rPr lang="ja-JP" altLang="en-US" sz="700" dirty="0">
                <a:solidFill>
                  <a:prstClr val="white"/>
                </a:solidFill>
              </a:rPr>
              <a:t>うさんしゅとくぜい</a:t>
            </a:r>
            <a:endParaRPr lang="en-US" altLang="ja-JP" sz="700" dirty="0">
              <a:solidFill>
                <a:prstClr val="white"/>
              </a:solidFill>
            </a:endParaRPr>
          </a:p>
          <a:p>
            <a:pPr algn="ctr"/>
            <a:r>
              <a:rPr lang="ja-JP" altLang="en-US" sz="1200" b="1" dirty="0">
                <a:solidFill>
                  <a:prstClr val="white"/>
                </a:solidFill>
              </a:rPr>
              <a:t>不動産取得税</a:t>
            </a:r>
          </a:p>
        </p:txBody>
      </p:sp>
      <p:pic>
        <p:nvPicPr>
          <p:cNvPr id="22" name="図 2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8864" y="4273720"/>
            <a:ext cx="590649" cy="442988"/>
          </a:xfrm>
          <a:prstGeom prst="rect">
            <a:avLst/>
          </a:prstGeom>
          <a:noFill/>
          <a:ln>
            <a:noFill/>
          </a:ln>
        </p:spPr>
      </p:pic>
      <p:sp>
        <p:nvSpPr>
          <p:cNvPr id="49" name="円/楕円 48"/>
          <p:cNvSpPr/>
          <p:nvPr/>
        </p:nvSpPr>
        <p:spPr>
          <a:xfrm>
            <a:off x="1307570" y="5228494"/>
            <a:ext cx="1371601" cy="4673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err="1">
                <a:solidFill>
                  <a:prstClr val="white"/>
                </a:solidFill>
              </a:rPr>
              <a:t>こて</a:t>
            </a:r>
            <a:r>
              <a:rPr lang="ja-JP" altLang="en-US" sz="700" dirty="0">
                <a:solidFill>
                  <a:prstClr val="white"/>
                </a:solidFill>
              </a:rPr>
              <a:t>いしさんぜい</a:t>
            </a:r>
            <a:endParaRPr lang="en-US" altLang="ja-JP" sz="700" dirty="0">
              <a:solidFill>
                <a:prstClr val="white"/>
              </a:solidFill>
            </a:endParaRPr>
          </a:p>
          <a:p>
            <a:pPr algn="ctr"/>
            <a:r>
              <a:rPr lang="ja-JP" altLang="en-US" sz="1200" b="1" dirty="0">
                <a:solidFill>
                  <a:prstClr val="white"/>
                </a:solidFill>
              </a:rPr>
              <a:t>固定資産税</a:t>
            </a:r>
          </a:p>
        </p:txBody>
      </p:sp>
      <p:sp>
        <p:nvSpPr>
          <p:cNvPr id="50" name="円/楕円 49"/>
          <p:cNvSpPr/>
          <p:nvPr/>
        </p:nvSpPr>
        <p:spPr>
          <a:xfrm>
            <a:off x="3477025" y="5270760"/>
            <a:ext cx="1531087" cy="4146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prstClr val="white"/>
                </a:solidFill>
              </a:rPr>
              <a:t>しちょう</a:t>
            </a:r>
            <a:r>
              <a:rPr lang="ja-JP" altLang="en-US" sz="700" dirty="0" err="1">
                <a:solidFill>
                  <a:prstClr val="white"/>
                </a:solidFill>
              </a:rPr>
              <a:t>そん</a:t>
            </a:r>
            <a:r>
              <a:rPr lang="ja-JP" altLang="en-US" sz="700" dirty="0">
                <a:solidFill>
                  <a:prstClr val="white"/>
                </a:solidFill>
              </a:rPr>
              <a:t>みんぜい</a:t>
            </a:r>
            <a:endParaRPr lang="en-US" altLang="ja-JP" sz="700" dirty="0">
              <a:solidFill>
                <a:prstClr val="white"/>
              </a:solidFill>
            </a:endParaRPr>
          </a:p>
          <a:p>
            <a:pPr algn="ctr"/>
            <a:r>
              <a:rPr lang="ja-JP" altLang="en-US" sz="1200" b="1" dirty="0">
                <a:solidFill>
                  <a:prstClr val="white"/>
                </a:solidFill>
              </a:rPr>
              <a:t>市町村民税</a:t>
            </a:r>
          </a:p>
        </p:txBody>
      </p:sp>
      <p:sp>
        <p:nvSpPr>
          <p:cNvPr id="51" name="円/楕円 50"/>
          <p:cNvSpPr/>
          <p:nvPr/>
        </p:nvSpPr>
        <p:spPr>
          <a:xfrm>
            <a:off x="7508198" y="1044398"/>
            <a:ext cx="1112481" cy="5534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prstClr val="white"/>
                </a:solidFill>
              </a:rPr>
              <a:t>しょう</a:t>
            </a:r>
            <a:r>
              <a:rPr lang="ja-JP" altLang="en-US" sz="700" dirty="0" err="1">
                <a:solidFill>
                  <a:prstClr val="white"/>
                </a:solidFill>
              </a:rPr>
              <a:t>ひぜい</a:t>
            </a:r>
            <a:endParaRPr lang="en-US" altLang="ja-JP" sz="700" dirty="0">
              <a:solidFill>
                <a:prstClr val="white"/>
              </a:solidFill>
            </a:endParaRPr>
          </a:p>
          <a:p>
            <a:pPr algn="ctr"/>
            <a:r>
              <a:rPr lang="ja-JP" altLang="en-US" sz="1400" b="1" dirty="0">
                <a:solidFill>
                  <a:prstClr val="white"/>
                </a:solidFill>
              </a:rPr>
              <a:t>消費税</a:t>
            </a:r>
          </a:p>
        </p:txBody>
      </p:sp>
      <p:sp>
        <p:nvSpPr>
          <p:cNvPr id="52" name="円/楕円 51"/>
          <p:cNvSpPr/>
          <p:nvPr/>
        </p:nvSpPr>
        <p:spPr>
          <a:xfrm>
            <a:off x="6121277" y="4161038"/>
            <a:ext cx="1379826" cy="4466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prstClr val="white"/>
                </a:solidFill>
              </a:rPr>
              <a:t>ちほうしょう</a:t>
            </a:r>
            <a:r>
              <a:rPr lang="ja-JP" altLang="en-US" sz="700" dirty="0" err="1">
                <a:solidFill>
                  <a:prstClr val="white"/>
                </a:solidFill>
              </a:rPr>
              <a:t>ひぜい</a:t>
            </a:r>
            <a:endParaRPr lang="en-US" altLang="ja-JP" sz="700" dirty="0">
              <a:solidFill>
                <a:prstClr val="white"/>
              </a:solidFill>
            </a:endParaRPr>
          </a:p>
          <a:p>
            <a:pPr algn="ctr"/>
            <a:r>
              <a:rPr lang="ja-JP" altLang="en-US" sz="1200" b="1" dirty="0">
                <a:solidFill>
                  <a:prstClr val="white"/>
                </a:solidFill>
              </a:rPr>
              <a:t>地方消費税</a:t>
            </a:r>
          </a:p>
        </p:txBody>
      </p:sp>
      <p:sp>
        <p:nvSpPr>
          <p:cNvPr id="53" name="円/楕円 52"/>
          <p:cNvSpPr/>
          <p:nvPr/>
        </p:nvSpPr>
        <p:spPr>
          <a:xfrm>
            <a:off x="6159398" y="5287421"/>
            <a:ext cx="1190846" cy="4115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err="1">
                <a:solidFill>
                  <a:prstClr val="white"/>
                </a:solidFill>
              </a:rPr>
              <a:t>にゅう</a:t>
            </a:r>
            <a:r>
              <a:rPr lang="ja-JP" altLang="en-US" sz="700" dirty="0">
                <a:solidFill>
                  <a:prstClr val="white"/>
                </a:solidFill>
              </a:rPr>
              <a:t>とうぜい</a:t>
            </a:r>
            <a:endParaRPr lang="en-US" altLang="ja-JP" sz="700" dirty="0">
              <a:solidFill>
                <a:prstClr val="white"/>
              </a:solidFill>
            </a:endParaRPr>
          </a:p>
          <a:p>
            <a:pPr algn="ctr"/>
            <a:r>
              <a:rPr lang="ja-JP" altLang="en-US" sz="1200" b="1" dirty="0">
                <a:solidFill>
                  <a:prstClr val="white"/>
                </a:solidFill>
              </a:rPr>
              <a:t>入湯税</a:t>
            </a:r>
          </a:p>
        </p:txBody>
      </p:sp>
      <p:grpSp>
        <p:nvGrpSpPr>
          <p:cNvPr id="2" name="グループ化 1"/>
          <p:cNvGrpSpPr/>
          <p:nvPr/>
        </p:nvGrpSpPr>
        <p:grpSpPr>
          <a:xfrm>
            <a:off x="5972768" y="2904171"/>
            <a:ext cx="2529616" cy="934847"/>
            <a:chOff x="5892756" y="2800462"/>
            <a:chExt cx="2529616" cy="934847"/>
          </a:xfrm>
        </p:grpSpPr>
        <p:sp>
          <p:nvSpPr>
            <p:cNvPr id="55" name="角丸四角形 54"/>
            <p:cNvSpPr/>
            <p:nvPr/>
          </p:nvSpPr>
          <p:spPr>
            <a:xfrm>
              <a:off x="5892756" y="2820909"/>
              <a:ext cx="4359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rPr>
                <a:t>消</a:t>
              </a:r>
              <a:endParaRPr lang="en-US" altLang="ja-JP" dirty="0">
                <a:solidFill>
                  <a:prstClr val="white"/>
                </a:solidFill>
                <a:latin typeface="メイリオ" panose="020B0604030504040204" pitchFamily="50" charset="-128"/>
                <a:ea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rPr>
                <a:t>費</a:t>
              </a:r>
              <a:endParaRPr lang="en-US" altLang="ja-JP" dirty="0">
                <a:solidFill>
                  <a:prstClr val="white"/>
                </a:solidFill>
                <a:latin typeface="メイリオ" panose="020B0604030504040204" pitchFamily="50" charset="-128"/>
                <a:ea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rPr>
                <a:t>者</a:t>
              </a:r>
            </a:p>
          </p:txBody>
        </p:sp>
        <p:sp>
          <p:nvSpPr>
            <p:cNvPr id="56" name="角丸四角形 55"/>
            <p:cNvSpPr/>
            <p:nvPr/>
          </p:nvSpPr>
          <p:spPr>
            <a:xfrm>
              <a:off x="6926792" y="2800462"/>
              <a:ext cx="4359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rPr>
                <a:t>お</a:t>
              </a:r>
              <a:endParaRPr lang="en-US" altLang="ja-JP" dirty="0">
                <a:solidFill>
                  <a:prstClr val="white"/>
                </a:solidFill>
                <a:latin typeface="メイリオ" panose="020B0604030504040204" pitchFamily="50" charset="-128"/>
                <a:ea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rPr>
                <a:t>店</a:t>
              </a:r>
              <a:endParaRPr lang="en-US" altLang="ja-JP" dirty="0">
                <a:solidFill>
                  <a:prstClr val="white"/>
                </a:solidFill>
                <a:latin typeface="メイリオ" panose="020B0604030504040204" pitchFamily="50" charset="-128"/>
                <a:ea typeface="メイリオ" panose="020B0604030504040204" pitchFamily="50" charset="-128"/>
              </a:endParaRPr>
            </a:p>
          </p:txBody>
        </p:sp>
        <p:sp>
          <p:nvSpPr>
            <p:cNvPr id="57" name="角丸四角形 56"/>
            <p:cNvSpPr/>
            <p:nvPr/>
          </p:nvSpPr>
          <p:spPr>
            <a:xfrm>
              <a:off x="7986437" y="2820909"/>
              <a:ext cx="435935" cy="90656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rPr>
                <a:t>税務署</a:t>
              </a:r>
              <a:endParaRPr lang="en-US" altLang="ja-JP" dirty="0">
                <a:solidFill>
                  <a:prstClr val="white"/>
                </a:solidFill>
                <a:latin typeface="メイリオ" panose="020B0604030504040204" pitchFamily="50" charset="-128"/>
                <a:ea typeface="メイリオ" panose="020B0604030504040204" pitchFamily="50" charset="-128"/>
              </a:endParaRPr>
            </a:p>
          </p:txBody>
        </p:sp>
        <p:sp>
          <p:nvSpPr>
            <p:cNvPr id="58" name="右矢印 57"/>
            <p:cNvSpPr/>
            <p:nvPr/>
          </p:nvSpPr>
          <p:spPr>
            <a:xfrm>
              <a:off x="7401466" y="3014314"/>
              <a:ext cx="546232"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右矢印 58"/>
            <p:cNvSpPr/>
            <p:nvPr/>
          </p:nvSpPr>
          <p:spPr>
            <a:xfrm>
              <a:off x="6367569" y="3014314"/>
              <a:ext cx="539853"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60" name="右矢印 59"/>
          <p:cNvSpPr/>
          <p:nvPr/>
        </p:nvSpPr>
        <p:spPr>
          <a:xfrm>
            <a:off x="8265560" y="1467757"/>
            <a:ext cx="1396961" cy="6311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右矢印 60"/>
          <p:cNvSpPr/>
          <p:nvPr/>
        </p:nvSpPr>
        <p:spPr>
          <a:xfrm>
            <a:off x="8265561" y="4119931"/>
            <a:ext cx="1379827" cy="51703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右矢印 61"/>
          <p:cNvSpPr/>
          <p:nvPr/>
        </p:nvSpPr>
        <p:spPr>
          <a:xfrm>
            <a:off x="8247701" y="5247717"/>
            <a:ext cx="1379826" cy="52116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3" name="図 62"/>
          <p:cNvPicPr/>
          <p:nvPr/>
        </p:nvPicPr>
        <p:blipFill>
          <a:blip r:embed="rId6">
            <a:clrChange>
              <a:clrFrom>
                <a:srgbClr val="FFFFFF"/>
              </a:clrFrom>
              <a:clrTo>
                <a:srgbClr val="FFFFFF">
                  <a:alpha val="0"/>
                </a:srgbClr>
              </a:clrTo>
            </a:clrChange>
          </a:blip>
          <a:stretch>
            <a:fillRect/>
          </a:stretch>
        </p:blipFill>
        <p:spPr>
          <a:xfrm>
            <a:off x="10131385" y="354024"/>
            <a:ext cx="1529715" cy="840740"/>
          </a:xfrm>
          <a:prstGeom prst="rect">
            <a:avLst/>
          </a:prstGeom>
        </p:spPr>
      </p:pic>
      <p:pic>
        <p:nvPicPr>
          <p:cNvPr id="64" name="図 63"/>
          <p:cNvPicPr/>
          <p:nvPr/>
        </p:nvPicPr>
        <p:blipFill>
          <a:blip r:embed="rId7">
            <a:clrChange>
              <a:clrFrom>
                <a:srgbClr val="FFFFFF"/>
              </a:clrFrom>
              <a:clrTo>
                <a:srgbClr val="FFFFFF">
                  <a:alpha val="0"/>
                </a:srgbClr>
              </a:clrTo>
            </a:clrChange>
          </a:blip>
          <a:stretch>
            <a:fillRect/>
          </a:stretch>
        </p:blipFill>
        <p:spPr>
          <a:xfrm>
            <a:off x="10196838" y="2461506"/>
            <a:ext cx="1297124" cy="1105615"/>
          </a:xfrm>
          <a:prstGeom prst="rect">
            <a:avLst/>
          </a:prstGeom>
        </p:spPr>
      </p:pic>
      <p:pic>
        <p:nvPicPr>
          <p:cNvPr id="65" name="図 64"/>
          <p:cNvPicPr/>
          <p:nvPr/>
        </p:nvPicPr>
        <p:blipFill>
          <a:blip r:embed="rId8">
            <a:clrChange>
              <a:clrFrom>
                <a:srgbClr val="FFFFFF"/>
              </a:clrFrom>
              <a:clrTo>
                <a:srgbClr val="FFFFFF">
                  <a:alpha val="0"/>
                </a:srgbClr>
              </a:clrTo>
            </a:clrChange>
          </a:blip>
          <a:stretch>
            <a:fillRect/>
          </a:stretch>
        </p:blipFill>
        <p:spPr>
          <a:xfrm>
            <a:off x="10149800" y="4763033"/>
            <a:ext cx="1511300" cy="895985"/>
          </a:xfrm>
          <a:prstGeom prst="rect">
            <a:avLst/>
          </a:prstGeom>
        </p:spPr>
      </p:pic>
      <p:sp>
        <p:nvSpPr>
          <p:cNvPr id="66" name="角丸四角形 65"/>
          <p:cNvSpPr/>
          <p:nvPr/>
        </p:nvSpPr>
        <p:spPr>
          <a:xfrm>
            <a:off x="677304" y="1017272"/>
            <a:ext cx="8394790" cy="292698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角丸四角形 66"/>
          <p:cNvSpPr/>
          <p:nvPr/>
        </p:nvSpPr>
        <p:spPr>
          <a:xfrm>
            <a:off x="726300" y="4042208"/>
            <a:ext cx="8345794" cy="212591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角丸四角形 67"/>
          <p:cNvSpPr/>
          <p:nvPr/>
        </p:nvSpPr>
        <p:spPr>
          <a:xfrm>
            <a:off x="333266" y="1504006"/>
            <a:ext cx="560603" cy="17905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国</a:t>
            </a:r>
            <a:endParaRPr lang="en-US" altLang="ja-JP" b="1" dirty="0">
              <a:solidFill>
                <a:prstClr val="white"/>
              </a:solidFill>
            </a:endParaRPr>
          </a:p>
          <a:p>
            <a:pPr algn="ctr"/>
            <a:r>
              <a:rPr lang="ja-JP" altLang="en-US" b="1" dirty="0">
                <a:solidFill>
                  <a:prstClr val="white"/>
                </a:solidFill>
              </a:rPr>
              <a:t>税</a:t>
            </a:r>
          </a:p>
        </p:txBody>
      </p:sp>
      <p:sp>
        <p:nvSpPr>
          <p:cNvPr id="69" name="角丸四角形 68"/>
          <p:cNvSpPr/>
          <p:nvPr/>
        </p:nvSpPr>
        <p:spPr>
          <a:xfrm>
            <a:off x="335711" y="4209872"/>
            <a:ext cx="560603" cy="179058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地方税</a:t>
            </a:r>
            <a:endParaRPr lang="en-US" altLang="ja-JP" b="1" dirty="0">
              <a:solidFill>
                <a:prstClr val="white"/>
              </a:solidFill>
            </a:endParaRPr>
          </a:p>
        </p:txBody>
      </p:sp>
      <p:sp>
        <p:nvSpPr>
          <p:cNvPr id="71" name="角丸四角形 70"/>
          <p:cNvSpPr/>
          <p:nvPr/>
        </p:nvSpPr>
        <p:spPr>
          <a:xfrm>
            <a:off x="5577138" y="721239"/>
            <a:ext cx="3320876" cy="5629975"/>
          </a:xfrm>
          <a:prstGeom prst="roundRect">
            <a:avLst/>
          </a:prstGeom>
          <a:noFill/>
          <a:ln w="28575">
            <a:solidFill>
              <a:srgbClr val="33CC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テキスト ボックス 73"/>
          <p:cNvSpPr txBox="1"/>
          <p:nvPr/>
        </p:nvSpPr>
        <p:spPr>
          <a:xfrm>
            <a:off x="1599543" y="818778"/>
            <a:ext cx="3508196" cy="246221"/>
          </a:xfrm>
          <a:prstGeom prst="rect">
            <a:avLst/>
          </a:prstGeom>
          <a:noFill/>
        </p:spPr>
        <p:txBody>
          <a:bodyPr wrap="square" rtlCol="0">
            <a:spAutoFit/>
          </a:bodyPr>
          <a:lstStyle/>
          <a:p>
            <a:r>
              <a:rPr lang="ja-JP" altLang="en-US" sz="1000" dirty="0">
                <a:solidFill>
                  <a:prstClr val="black"/>
                </a:solidFill>
              </a:rPr>
              <a:t>税金を負担する人が直接国や地方公共団体に納める税金</a:t>
            </a:r>
          </a:p>
        </p:txBody>
      </p:sp>
      <p:sp>
        <p:nvSpPr>
          <p:cNvPr id="75" name="テキスト ボックス 74"/>
          <p:cNvSpPr txBox="1"/>
          <p:nvPr/>
        </p:nvSpPr>
        <p:spPr>
          <a:xfrm>
            <a:off x="6054412" y="800626"/>
            <a:ext cx="3320877" cy="246221"/>
          </a:xfrm>
          <a:prstGeom prst="rect">
            <a:avLst/>
          </a:prstGeom>
          <a:noFill/>
        </p:spPr>
        <p:txBody>
          <a:bodyPr wrap="square" rtlCol="0">
            <a:spAutoFit/>
          </a:bodyPr>
          <a:lstStyle/>
          <a:p>
            <a:r>
              <a:rPr lang="ja-JP" altLang="en-US" sz="1000" dirty="0">
                <a:solidFill>
                  <a:prstClr val="black"/>
                </a:solidFill>
              </a:rPr>
              <a:t>税金を負担する人と納める人が異なる税金</a:t>
            </a:r>
          </a:p>
        </p:txBody>
      </p:sp>
      <p:sp>
        <p:nvSpPr>
          <p:cNvPr id="76" name="角丸四角形 75"/>
          <p:cNvSpPr/>
          <p:nvPr/>
        </p:nvSpPr>
        <p:spPr>
          <a:xfrm>
            <a:off x="9715100" y="1191395"/>
            <a:ext cx="2319243" cy="114043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税務署（国税）</a:t>
            </a:r>
            <a:endParaRPr lang="en-US" altLang="ja-JP" sz="1400" b="1" dirty="0">
              <a:solidFill>
                <a:prstClr val="white"/>
              </a:solidFill>
            </a:endParaRPr>
          </a:p>
          <a:p>
            <a:pPr algn="ctr"/>
            <a:r>
              <a:rPr lang="ja-JP" altLang="en-US" sz="1200" dirty="0">
                <a:solidFill>
                  <a:prstClr val="white"/>
                </a:solidFill>
              </a:rPr>
              <a:t>１年間に国に</a:t>
            </a:r>
            <a:endParaRPr lang="en-US" altLang="ja-JP" sz="1200" dirty="0">
              <a:solidFill>
                <a:prstClr val="white"/>
              </a:solidFill>
            </a:endParaRPr>
          </a:p>
          <a:p>
            <a:pPr algn="ctr"/>
            <a:r>
              <a:rPr lang="ja-JP" altLang="en-US" sz="1200" dirty="0">
                <a:solidFill>
                  <a:prstClr val="white"/>
                </a:solidFill>
              </a:rPr>
              <a:t>納められる税金</a:t>
            </a:r>
            <a:endParaRPr lang="en-US" altLang="ja-JP" sz="1200" dirty="0">
              <a:solidFill>
                <a:prstClr val="white"/>
              </a:solidFill>
            </a:endParaRPr>
          </a:p>
          <a:p>
            <a:pPr algn="ctr"/>
            <a:r>
              <a:rPr lang="ja-JP" altLang="en-US" sz="1400" b="1" dirty="0">
                <a:solidFill>
                  <a:prstClr val="white"/>
                </a:solidFill>
              </a:rPr>
              <a:t>約</a:t>
            </a:r>
            <a:r>
              <a:rPr lang="en-US" altLang="ja-JP" sz="1400" b="1" dirty="0">
                <a:solidFill>
                  <a:prstClr val="white"/>
                </a:solidFill>
              </a:rPr>
              <a:t>69</a:t>
            </a:r>
            <a:r>
              <a:rPr lang="ja-JP" altLang="en-US" sz="1400" b="1" dirty="0">
                <a:solidFill>
                  <a:prstClr val="white"/>
                </a:solidFill>
              </a:rPr>
              <a:t>兆</a:t>
            </a:r>
            <a:r>
              <a:rPr lang="en-US" altLang="ja-JP" sz="1400" b="1" dirty="0">
                <a:solidFill>
                  <a:prstClr val="white"/>
                </a:solidFill>
              </a:rPr>
              <a:t>6,080</a:t>
            </a:r>
            <a:r>
              <a:rPr lang="ja-JP" altLang="en-US" sz="1400" b="1" dirty="0">
                <a:solidFill>
                  <a:prstClr val="white"/>
                </a:solidFill>
              </a:rPr>
              <a:t>億円</a:t>
            </a:r>
            <a:endParaRPr lang="en-US" altLang="ja-JP" sz="1400" b="1" dirty="0">
              <a:solidFill>
                <a:prstClr val="white"/>
              </a:solidFill>
            </a:endParaRPr>
          </a:p>
          <a:p>
            <a:pPr algn="ctr"/>
            <a:r>
              <a:rPr lang="ja-JP" altLang="en-US" sz="1100" dirty="0">
                <a:solidFill>
                  <a:prstClr val="white"/>
                </a:solidFill>
              </a:rPr>
              <a:t>（令和６年度当初予算）</a:t>
            </a:r>
          </a:p>
        </p:txBody>
      </p:sp>
      <p:sp>
        <p:nvSpPr>
          <p:cNvPr id="77" name="角丸四角形 76"/>
          <p:cNvSpPr/>
          <p:nvPr/>
        </p:nvSpPr>
        <p:spPr>
          <a:xfrm>
            <a:off x="9736619" y="3545854"/>
            <a:ext cx="2319245" cy="11404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埼玉県（県税）</a:t>
            </a:r>
            <a:endParaRPr lang="en-US" altLang="ja-JP" sz="1400" b="1" dirty="0">
              <a:solidFill>
                <a:prstClr val="white"/>
              </a:solidFill>
            </a:endParaRPr>
          </a:p>
          <a:p>
            <a:pPr algn="ctr"/>
            <a:r>
              <a:rPr lang="ja-JP" altLang="en-US" sz="1200" dirty="0">
                <a:solidFill>
                  <a:prstClr val="white"/>
                </a:solidFill>
              </a:rPr>
              <a:t>１年間に埼玉県に</a:t>
            </a:r>
            <a:endParaRPr lang="en-US" altLang="ja-JP" sz="1200" dirty="0">
              <a:solidFill>
                <a:prstClr val="white"/>
              </a:solidFill>
            </a:endParaRPr>
          </a:p>
          <a:p>
            <a:pPr algn="ctr"/>
            <a:r>
              <a:rPr lang="ja-JP" altLang="en-US" sz="1200" dirty="0">
                <a:solidFill>
                  <a:prstClr val="white"/>
                </a:solidFill>
              </a:rPr>
              <a:t>納められる税金</a:t>
            </a:r>
            <a:endParaRPr lang="en-US" altLang="ja-JP" sz="1200" dirty="0">
              <a:solidFill>
                <a:prstClr val="white"/>
              </a:solidFill>
            </a:endParaRPr>
          </a:p>
          <a:p>
            <a:pPr algn="ctr"/>
            <a:r>
              <a:rPr lang="ja-JP" altLang="en-US" sz="1400" b="1" dirty="0">
                <a:solidFill>
                  <a:prstClr val="white"/>
                </a:solidFill>
              </a:rPr>
              <a:t>約</a:t>
            </a:r>
            <a:r>
              <a:rPr lang="en-US" altLang="ja-JP" sz="1400" b="1" dirty="0">
                <a:solidFill>
                  <a:prstClr val="white"/>
                </a:solidFill>
              </a:rPr>
              <a:t>8,052</a:t>
            </a:r>
            <a:r>
              <a:rPr lang="ja-JP" altLang="en-US" sz="1400" b="1" dirty="0">
                <a:solidFill>
                  <a:prstClr val="white"/>
                </a:solidFill>
              </a:rPr>
              <a:t>億円</a:t>
            </a:r>
            <a:endParaRPr lang="en-US" altLang="ja-JP" sz="1400" b="1" dirty="0">
              <a:solidFill>
                <a:prstClr val="white"/>
              </a:solidFill>
            </a:endParaRPr>
          </a:p>
          <a:p>
            <a:pPr algn="ctr"/>
            <a:r>
              <a:rPr lang="ja-JP" altLang="en-US" sz="1100" dirty="0">
                <a:solidFill>
                  <a:prstClr val="white"/>
                </a:solidFill>
              </a:rPr>
              <a:t>（令和６年度当初予算）</a:t>
            </a:r>
          </a:p>
        </p:txBody>
      </p:sp>
      <p:sp>
        <p:nvSpPr>
          <p:cNvPr id="78" name="角丸四角形 77"/>
          <p:cNvSpPr/>
          <p:nvPr/>
        </p:nvSpPr>
        <p:spPr>
          <a:xfrm>
            <a:off x="9715098" y="5565366"/>
            <a:ext cx="2319245" cy="11404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市町村（市町村税）</a:t>
            </a:r>
            <a:endParaRPr lang="en-US" altLang="ja-JP" sz="1400" b="1" dirty="0">
              <a:solidFill>
                <a:prstClr val="white"/>
              </a:solidFill>
            </a:endParaRPr>
          </a:p>
          <a:p>
            <a:pPr algn="ctr"/>
            <a:r>
              <a:rPr lang="ja-JP" altLang="en-US" sz="1200" dirty="0">
                <a:solidFill>
                  <a:prstClr val="white"/>
                </a:solidFill>
              </a:rPr>
              <a:t>１年間に埼玉県の市町村に</a:t>
            </a:r>
            <a:endParaRPr lang="en-US" altLang="ja-JP" sz="1200" dirty="0">
              <a:solidFill>
                <a:prstClr val="white"/>
              </a:solidFill>
            </a:endParaRPr>
          </a:p>
          <a:p>
            <a:pPr algn="ctr"/>
            <a:r>
              <a:rPr lang="ja-JP" altLang="en-US" sz="1200" dirty="0">
                <a:solidFill>
                  <a:prstClr val="white"/>
                </a:solidFill>
              </a:rPr>
              <a:t>納められる税金</a:t>
            </a:r>
            <a:endParaRPr lang="en-US" altLang="ja-JP" sz="1200" dirty="0">
              <a:solidFill>
                <a:prstClr val="white"/>
              </a:solidFill>
            </a:endParaRPr>
          </a:p>
          <a:p>
            <a:pPr algn="ctr"/>
            <a:r>
              <a:rPr lang="ja-JP" altLang="en-US" sz="1400" b="1" dirty="0">
                <a:solidFill>
                  <a:prstClr val="white"/>
                </a:solidFill>
              </a:rPr>
              <a:t>約１兆</a:t>
            </a:r>
            <a:r>
              <a:rPr lang="en-US" altLang="ja-JP" sz="1400" b="1" dirty="0">
                <a:solidFill>
                  <a:prstClr val="white"/>
                </a:solidFill>
              </a:rPr>
              <a:t>1,978</a:t>
            </a:r>
            <a:r>
              <a:rPr lang="ja-JP" altLang="en-US" sz="1400" b="1" dirty="0">
                <a:solidFill>
                  <a:prstClr val="white"/>
                </a:solidFill>
              </a:rPr>
              <a:t>億円</a:t>
            </a:r>
            <a:endParaRPr lang="en-US" altLang="ja-JP" sz="1400" b="1" dirty="0">
              <a:solidFill>
                <a:prstClr val="white"/>
              </a:solidFill>
            </a:endParaRPr>
          </a:p>
          <a:p>
            <a:pPr algn="ctr"/>
            <a:r>
              <a:rPr lang="ja-JP" altLang="en-US" sz="1100" dirty="0">
                <a:solidFill>
                  <a:prstClr val="white"/>
                </a:solidFill>
              </a:rPr>
              <a:t>（令和６年度当初予算）</a:t>
            </a:r>
          </a:p>
        </p:txBody>
      </p:sp>
      <p:cxnSp>
        <p:nvCxnSpPr>
          <p:cNvPr id="80" name="直線コネクタ 79"/>
          <p:cNvCxnSpPr>
            <a:cxnSpLocks/>
          </p:cNvCxnSpPr>
          <p:nvPr/>
        </p:nvCxnSpPr>
        <p:spPr>
          <a:xfrm>
            <a:off x="1121488" y="5194256"/>
            <a:ext cx="7768540" cy="4741"/>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79" name="図 78"/>
          <p:cNvPicPr>
            <a:picLocks noChangeAspect="1"/>
          </p:cNvPicPr>
          <p:nvPr/>
        </p:nvPicPr>
        <p:blipFill>
          <a:blip r:embed="rId9">
            <a:extLst>
              <a:ext uri="{BEBA8EAE-BF5A-486C-A8C5-ECC9F3942E4B}">
                <a14:imgProps xmlns:a14="http://schemas.microsoft.com/office/drawing/2010/main">
                  <a14:imgLayer r:embed="rId10">
                    <a14:imgEffect>
                      <a14:backgroundRemoval t="8065" b="96921" l="4278" r="94652">
                        <a14:foregroundMark x1="28556" y1="8211" x2="28556" y2="8211"/>
                        <a14:foregroundMark x1="80214" y1="81085" x2="80214" y2="81085"/>
                        <a14:foregroundMark x1="6096" y1="57918" x2="6096" y2="57918"/>
                        <a14:foregroundMark x1="8021" y1="46041" x2="8021" y2="46041"/>
                        <a14:foregroundMark x1="15829" y1="46481" x2="15829" y2="46481"/>
                        <a14:foregroundMark x1="32941" y1="46188" x2="32941" y2="46188"/>
                        <a14:foregroundMark x1="27487" y1="45015" x2="27487" y2="45015"/>
                        <a14:foregroundMark x1="33155" y1="32991" x2="33155" y2="32991"/>
                        <a14:foregroundMark x1="33797" y1="26540" x2="33797" y2="26540"/>
                        <a14:foregroundMark x1="33155" y1="38563" x2="33155" y2="38563"/>
                        <a14:foregroundMark x1="31765" y1="36657" x2="31765" y2="38416"/>
                        <a14:foregroundMark x1="40749" y1="47507" x2="40749" y2="47507"/>
                        <a14:foregroundMark x1="45455" y1="51906" x2="45455" y2="51906"/>
                        <a14:foregroundMark x1="31765" y1="47067" x2="31765" y2="47067"/>
                        <a14:foregroundMark x1="31337" y1="57038" x2="31337" y2="57038"/>
                        <a14:foregroundMark x1="40214" y1="43695" x2="40214" y2="43695"/>
                        <a14:foregroundMark x1="11658" y1="67449" x2="11658" y2="67449"/>
                        <a14:foregroundMark x1="10909" y1="60850" x2="10909" y2="60850"/>
                        <a14:foregroundMark x1="10588" y1="47507" x2="10588" y2="47507"/>
                        <a14:foregroundMark x1="11872" y1="51906" x2="11872" y2="51906"/>
                        <a14:foregroundMark x1="15080" y1="59971" x2="15080" y2="59971"/>
                        <a14:foregroundMark x1="22995" y1="71701" x2="22995" y2="71701"/>
                        <a14:foregroundMark x1="13904" y1="60997" x2="13904" y2="60997"/>
                        <a14:foregroundMark x1="17005" y1="71114" x2="17005" y2="71114"/>
                        <a14:foregroundMark x1="11230" y1="75953" x2="11230" y2="67155"/>
                        <a14:foregroundMark x1="5241" y1="88856" x2="5241" y2="88856"/>
                        <a14:foregroundMark x1="4385" y1="95601" x2="4385" y2="95601"/>
                        <a14:foregroundMark x1="3636" y1="96921" x2="36150" y2="95161"/>
                        <a14:foregroundMark x1="36150" y1="95161" x2="94652" y2="96921"/>
                        <a14:foregroundMark x1="7807" y1="63636" x2="7807" y2="63636"/>
                        <a14:foregroundMark x1="34439" y1="17009" x2="34439" y2="17009"/>
                        <a14:foregroundMark x1="31658" y1="14370" x2="34866" y2="28592"/>
                        <a14:foregroundMark x1="34439" y1="32698" x2="39572" y2="46481"/>
                        <a14:foregroundMark x1="29840" y1="40909" x2="26524" y2="50733"/>
                        <a14:foregroundMark x1="18610" y1="61730" x2="26203" y2="74047"/>
                        <a14:foregroundMark x1="29198" y1="72581" x2="34118" y2="88710"/>
                        <a14:foregroundMark x1="46845" y1="76393" x2="47701" y2="89883"/>
                        <a14:foregroundMark x1="79144" y1="47214" x2="80856" y2="60704"/>
                        <a14:foregroundMark x1="77647" y1="53226" x2="77647" y2="53226"/>
                        <a14:foregroundMark x1="77112" y1="48534" x2="77112" y2="48534"/>
                        <a14:foregroundMark x1="78075" y1="25367" x2="78075" y2="25367"/>
                        <a14:foregroundMark x1="75187" y1="23021" x2="75187" y2="23021"/>
                        <a14:foregroundMark x1="78824" y1="18622" x2="78824" y2="18622"/>
                        <a14:foregroundMark x1="76578" y1="17009" x2="79679" y2="22727"/>
                        <a14:foregroundMark x1="71551" y1="25367" x2="73904" y2="30499"/>
                        <a14:foregroundMark x1="76043" y1="43842" x2="76043" y2="50000"/>
                        <a14:foregroundMark x1="73476" y1="51906" x2="73476" y2="56891"/>
                        <a14:foregroundMark x1="70160" y1="45748" x2="72193" y2="50000"/>
                        <a14:foregroundMark x1="67701" y1="41496" x2="71872" y2="46041"/>
                        <a14:foregroundMark x1="60749" y1="35777" x2="60749" y2="35777"/>
                        <a14:foregroundMark x1="56898" y1="36950" x2="56898" y2="36950"/>
                        <a14:foregroundMark x1="30588" y1="34311" x2="30588" y2="34311"/>
                        <a14:foregroundMark x1="31337" y1="35044" x2="31337" y2="35044"/>
                        <a14:foregroundMark x1="28449" y1="38416" x2="28449" y2="38416"/>
                        <a14:foregroundMark x1="32620" y1="54985" x2="32620" y2="54985"/>
                        <a14:foregroundMark x1="30909" y1="55132" x2="32299" y2="55572"/>
                        <a14:foregroundMark x1="26096" y1="55718" x2="26096" y2="55718"/>
                        <a14:foregroundMark x1="22246" y1="56598" x2="22246" y2="56598"/>
                        <a14:foregroundMark x1="12299" y1="47214" x2="12299" y2="47214"/>
                        <a14:foregroundMark x1="14118" y1="47067" x2="14118" y2="47067"/>
                        <a14:foregroundMark x1="11551" y1="49560" x2="12620" y2="54985"/>
                        <a14:foregroundMark x1="14118" y1="46041" x2="14652" y2="52786"/>
                        <a14:foregroundMark x1="18610" y1="77859" x2="18610" y2="77859"/>
                        <a14:foregroundMark x1="11872" y1="77859" x2="13262" y2="78299"/>
                        <a14:foregroundMark x1="18396" y1="77859" x2="18396" y2="77859"/>
                        <a14:foregroundMark x1="22353" y1="75073" x2="22353" y2="75073"/>
                        <a14:foregroundMark x1="25348" y1="65103" x2="25348" y2="65103"/>
                        <a14:foregroundMark x1="28449" y1="36510" x2="28449" y2="36510"/>
                        <a14:foregroundMark x1="23743" y1="26686" x2="23743" y2="26686"/>
                        <a14:foregroundMark x1="39679" y1="20528" x2="40214" y2="20528"/>
                        <a14:foregroundMark x1="24706" y1="50733" x2="24706" y2="50733"/>
                        <a14:foregroundMark x1="26203" y1="44282" x2="26203" y2="44282"/>
                        <a14:foregroundMark x1="25134" y1="46481" x2="25134" y2="46481"/>
                        <a14:foregroundMark x1="25775" y1="45601" x2="25775" y2="45601"/>
                        <a14:foregroundMark x1="27807" y1="39443" x2="27807" y2="39443"/>
                        <a14:foregroundMark x1="65348" y1="58358" x2="65348" y2="58358"/>
                        <a14:foregroundMark x1="61497" y1="49853" x2="61497" y2="49853"/>
                        <a14:foregroundMark x1="58717" y1="45161" x2="58717" y2="45161"/>
                        <a14:foregroundMark x1="58717" y1="41935" x2="58717" y2="41935"/>
                        <a14:foregroundMark x1="58717" y1="41349" x2="58717" y2="41349"/>
                        <a14:foregroundMark x1="59786" y1="36217" x2="59786" y2="36217"/>
                        <a14:foregroundMark x1="59679" y1="35191" x2="59679" y2="35191"/>
                        <a14:foregroundMark x1="64599" y1="35191" x2="64599" y2="35191"/>
                        <a14:foregroundMark x1="57219" y1="35191" x2="57219" y2="35191"/>
                        <a14:foregroundMark x1="59251" y1="40029" x2="59251" y2="40029"/>
                        <a14:foregroundMark x1="61390" y1="39003" x2="61390" y2="39003"/>
                        <a14:foregroundMark x1="61390" y1="43695" x2="61390" y2="43695"/>
                        <a14:foregroundMark x1="57219" y1="47654" x2="57219" y2="47654"/>
                        <a14:foregroundMark x1="69412" y1="67155" x2="69412" y2="67155"/>
                        <a14:foregroundMark x1="72941" y1="57625" x2="72941" y2="57625"/>
                        <a14:foregroundMark x1="76791" y1="40762" x2="76791" y2="40762"/>
                        <a14:foregroundMark x1="76791" y1="41349" x2="76791" y2="41349"/>
                        <a14:foregroundMark x1="75187" y1="41935" x2="75187" y2="41935"/>
                        <a14:foregroundMark x1="78075" y1="39883" x2="78075" y2="39883"/>
                        <a14:foregroundMark x1="78717" y1="66862" x2="78717" y2="66862"/>
                        <a14:foregroundMark x1="79358" y1="67009" x2="79358" y2="67009"/>
                        <a14:foregroundMark x1="77005" y1="67889" x2="80428" y2="67889"/>
                        <a14:foregroundMark x1="73583" y1="59824" x2="70374" y2="66422"/>
                        <a14:foregroundMark x1="75936" y1="66862" x2="75936" y2="66862"/>
                        <a14:foregroundMark x1="80107" y1="27713" x2="80107" y2="27713"/>
                        <a14:foregroundMark x1="55294" y1="61437" x2="55294" y2="61437"/>
                        <a14:foregroundMark x1="42781" y1="50000" x2="42781" y2="50000"/>
                        <a14:foregroundMark x1="42995" y1="47214" x2="42995" y2="47214"/>
                        <a14:foregroundMark x1="42995" y1="48534" x2="42995" y2="48534"/>
                        <a14:foregroundMark x1="38824" y1="75220" x2="38824" y2="75220"/>
                        <a14:foregroundMark x1="47487" y1="74927" x2="47487" y2="74927"/>
                        <a14:foregroundMark x1="48877" y1="75073" x2="48877" y2="75073"/>
                        <a14:foregroundMark x1="48342" y1="80352" x2="48342" y2="80352"/>
                        <a14:foregroundMark x1="29305" y1="81232" x2="31765" y2="94135"/>
                        <a14:foregroundMark x1="33048" y1="80792" x2="34011" y2="93695"/>
                        <a14:foregroundMark x1="36150" y1="81085" x2="36578" y2="92962"/>
                        <a14:foregroundMark x1="40000" y1="79326" x2="39679" y2="92669"/>
                        <a14:foregroundMark x1="42995" y1="79765" x2="43422" y2="95455"/>
                        <a14:foregroundMark x1="45561" y1="80352" x2="46310" y2="95455"/>
                        <a14:foregroundMark x1="49733" y1="79765" x2="48663" y2="96921"/>
                        <a14:foregroundMark x1="48021" y1="72287" x2="48556" y2="77566"/>
                        <a14:foregroundMark x1="48342" y1="65982" x2="48342" y2="65982"/>
                        <a14:foregroundMark x1="54866" y1="53079" x2="54866" y2="53079"/>
                        <a14:foregroundMark x1="57968" y1="54252" x2="57968" y2="54252"/>
                        <a14:foregroundMark x1="61711" y1="54106" x2="61711" y2="54106"/>
                        <a14:foregroundMark x1="63529" y1="55132" x2="63529" y2="55132"/>
                        <a14:foregroundMark x1="63850" y1="55132" x2="63850" y2="55132"/>
                        <a14:foregroundMark x1="65882" y1="36070" x2="65882" y2="36070"/>
                        <a14:foregroundMark x1="79786" y1="26100" x2="79786" y2="26100"/>
                        <a14:foregroundMark x1="81070" y1="31818" x2="81070" y2="31818"/>
                        <a14:foregroundMark x1="74545" y1="12757" x2="74545" y2="12757"/>
                        <a14:foregroundMark x1="75294" y1="40909" x2="75294" y2="40909"/>
                        <a14:foregroundMark x1="74545" y1="41056" x2="74545" y2="41056"/>
                        <a14:foregroundMark x1="74011" y1="41496" x2="74011" y2="41496"/>
                        <a14:foregroundMark x1="73904" y1="43109" x2="73904" y2="43109"/>
                        <a14:foregroundMark x1="28235" y1="9238" x2="28235" y2="9238"/>
                        <a14:foregroundMark x1="31658" y1="12317" x2="31658" y2="12317"/>
                        <a14:foregroundMark x1="71872" y1="56012" x2="71872" y2="56012"/>
                        <a14:foregroundMark x1="70160" y1="53372" x2="70160" y2="53372"/>
                        <a14:foregroundMark x1="70802" y1="50733" x2="70802" y2="50733"/>
                        <a14:foregroundMark x1="76791" y1="56158" x2="76791" y2="56158"/>
                        <a14:foregroundMark x1="82460" y1="65103" x2="82460" y2="65103"/>
                        <a14:foregroundMark x1="83636" y1="67449" x2="83636" y2="67449"/>
                        <a14:foregroundMark x1="83636" y1="67009" x2="83636" y2="67009"/>
                        <a14:foregroundMark x1="83636" y1="67595" x2="83636" y2="67595"/>
                        <a14:foregroundMark x1="84171" y1="66862" x2="84171" y2="66862"/>
                        <a14:foregroundMark x1="83316" y1="55572" x2="83316" y2="55572"/>
                        <a14:foregroundMark x1="75187" y1="61290" x2="75187" y2="61290"/>
                        <a14:foregroundMark x1="54973" y1="42229" x2="54973" y2="42229"/>
                        <a14:foregroundMark x1="77647" y1="41496" x2="77647" y2="41496"/>
                        <a14:foregroundMark x1="66310" y1="38563" x2="66310" y2="38563"/>
                        <a14:foregroundMark x1="66631" y1="38563" x2="66631" y2="38563"/>
                        <a14:foregroundMark x1="68128" y1="37097" x2="68128" y2="37097"/>
                        <a14:foregroundMark x1="57968" y1="33284" x2="57968" y2="33284"/>
                        <a14:foregroundMark x1="44385" y1="50733" x2="44492" y2="52346"/>
                        <a14:foregroundMark x1="49412" y1="56012" x2="50588" y2="58504"/>
                        <a14:foregroundMark x1="42353" y1="50440" x2="42353" y2="50440"/>
                        <a14:foregroundMark x1="42032" y1="51026" x2="42032" y2="51026"/>
                        <a14:foregroundMark x1="53476" y1="57038" x2="53476" y2="57038"/>
                        <a14:foregroundMark x1="53048" y1="54985" x2="53048" y2="54985"/>
                        <a14:foregroundMark x1="41390" y1="43402" x2="41390" y2="43402"/>
                        <a14:foregroundMark x1="39572" y1="40762" x2="39572" y2="40762"/>
                        <a14:foregroundMark x1="65134" y1="54106" x2="65134" y2="54106"/>
                        <a14:foregroundMark x1="67594" y1="56598" x2="67594" y2="56598"/>
                        <a14:foregroundMark x1="63209" y1="58798" x2="63209" y2="58798"/>
                        <a14:foregroundMark x1="64278" y1="60411" x2="64278" y2="60411"/>
                        <a14:foregroundMark x1="65134" y1="63050" x2="65134" y2="63050"/>
                        <a14:foregroundMark x1="65882" y1="65249" x2="65882" y2="65249"/>
                        <a14:foregroundMark x1="57005" y1="70235" x2="57005" y2="70235"/>
                        <a14:foregroundMark x1="55936" y1="69795" x2="55936" y2="69795"/>
                        <a14:foregroundMark x1="57861" y1="69941" x2="57861" y2="69941"/>
                        <a14:foregroundMark x1="59465" y1="70235" x2="59465" y2="70235"/>
                        <a14:foregroundMark x1="60749" y1="70235" x2="60749" y2="70235"/>
                        <a14:foregroundMark x1="62246" y1="70235" x2="62246" y2="70235"/>
                        <a14:foregroundMark x1="65561" y1="28006" x2="65561" y2="28006"/>
                        <a14:foregroundMark x1="67273" y1="29912" x2="67273" y2="29912"/>
                        <a14:foregroundMark x1="68342" y1="33871" x2="68342" y2="33871"/>
                        <a14:foregroundMark x1="69733" y1="36070" x2="69733" y2="36070"/>
                        <a14:foregroundMark x1="67273" y1="18182" x2="67273" y2="18182"/>
                        <a14:foregroundMark x1="66738" y1="20968" x2="66738" y2="20968"/>
                        <a14:foregroundMark x1="66631" y1="42375" x2="66631" y2="42375"/>
                        <a14:foregroundMark x1="68021" y1="45161" x2="68021" y2="45161"/>
                        <a14:foregroundMark x1="70481" y1="59824" x2="70481" y2="59824"/>
                        <a14:foregroundMark x1="69412" y1="61437" x2="69412" y2="61437"/>
                        <a14:foregroundMark x1="55615" y1="36950" x2="55615" y2="36950"/>
                        <a14:foregroundMark x1="35829" y1="74194" x2="35829" y2="74194"/>
                        <a14:foregroundMark x1="37968" y1="67009" x2="37968" y2="67009"/>
                        <a14:foregroundMark x1="40642" y1="65982" x2="40642" y2="65982"/>
                        <a14:foregroundMark x1="40749" y1="65689" x2="40749" y2="65689"/>
                        <a14:foregroundMark x1="38289" y1="65689" x2="38289" y2="65689"/>
                        <a14:foregroundMark x1="83209" y1="53812" x2="83209" y2="53812"/>
                        <a14:foregroundMark x1="82246" y1="48534" x2="82246" y2="48534"/>
                        <a14:foregroundMark x1="92193" y1="69795" x2="92193" y2="69795"/>
                        <a14:backgroundMark x1="2353" y1="99413" x2="98396" y2="99707"/>
                        <a14:backgroundMark x1="37861" y1="67449" x2="37861" y2="67449"/>
                        <a14:backgroundMark x1="41390" y1="68328" x2="41390" y2="68328"/>
                        <a14:backgroundMark x1="37861" y1="66862" x2="37861" y2="66862"/>
                        <a14:backgroundMark x1="37861" y1="67009" x2="37861" y2="67009"/>
                        <a14:backgroundMark x1="73797" y1="68475" x2="73797" y2="68475"/>
                        <a14:backgroundMark x1="67701" y1="56158" x2="67701" y2="56158"/>
                        <a14:backgroundMark x1="67701" y1="55718" x2="67701" y2="55718"/>
                        <a14:backgroundMark x1="67914" y1="56598" x2="67914" y2="56598"/>
                        <a14:backgroundMark x1="67701" y1="56452" x2="67701" y2="56452"/>
                      </a14:backgroundRemoval>
                    </a14:imgEffect>
                  </a14:imgLayer>
                </a14:imgProps>
              </a:ext>
            </a:extLst>
          </a:blip>
          <a:stretch>
            <a:fillRect/>
          </a:stretch>
        </p:blipFill>
        <p:spPr>
          <a:xfrm>
            <a:off x="5986480" y="1013784"/>
            <a:ext cx="1287128" cy="938846"/>
          </a:xfrm>
          <a:prstGeom prst="rect">
            <a:avLst/>
          </a:prstGeom>
        </p:spPr>
      </p:pic>
      <p:pic>
        <p:nvPicPr>
          <p:cNvPr id="81" name="図 80"/>
          <p:cNvPicPr>
            <a:picLocks noChangeAspect="1"/>
          </p:cNvPicPr>
          <p:nvPr/>
        </p:nvPicPr>
        <p:blipFill>
          <a:blip r:embed="rId11">
            <a:extLst>
              <a:ext uri="{BEBA8EAE-BF5A-486C-A8C5-ECC9F3942E4B}">
                <a14:imgProps xmlns:a14="http://schemas.microsoft.com/office/drawing/2010/main">
                  <a14:imgLayer r:embed="rId12">
                    <a14:imgEffect>
                      <a14:backgroundRemoval t="5128" b="95513" l="5634" r="95599">
                        <a14:foregroundMark x1="90845" y1="18718" x2="90845" y2="18718"/>
                        <a14:foregroundMark x1="90317" y1="26795" x2="90317" y2="26795"/>
                        <a14:foregroundMark x1="95599" y1="22436" x2="95599" y2="22436"/>
                        <a14:foregroundMark x1="83627" y1="21026" x2="83627" y2="21026"/>
                        <a14:foregroundMark x1="82218" y1="20385" x2="82218" y2="20385"/>
                        <a14:foregroundMark x1="81866" y1="18590" x2="81866" y2="18590"/>
                        <a14:foregroundMark x1="82394" y1="18077" x2="82394" y2="18077"/>
                        <a14:foregroundMark x1="82218" y1="24103" x2="82218" y2="24103"/>
                        <a14:foregroundMark x1="83275" y1="25897" x2="83275" y2="25897"/>
                        <a14:foregroundMark x1="82746" y1="30256" x2="82746" y2="30256"/>
                        <a14:foregroundMark x1="60387" y1="33718" x2="60387" y2="33718"/>
                        <a14:foregroundMark x1="58979" y1="10000" x2="58979" y2="10000"/>
                        <a14:foregroundMark x1="39789" y1="8846" x2="39789" y2="8846"/>
                        <a14:foregroundMark x1="39613" y1="7949" x2="39613" y2="7949"/>
                        <a14:foregroundMark x1="35915" y1="7436" x2="77465" y2="10256"/>
                        <a14:foregroundMark x1="77465" y1="10256" x2="89085" y2="8205"/>
                        <a14:foregroundMark x1="43310" y1="7436" x2="85739" y2="7436"/>
                        <a14:foregroundMark x1="85739" y1="7436" x2="90317" y2="6795"/>
                        <a14:foregroundMark x1="33979" y1="7051" x2="33979" y2="7051"/>
                        <a14:foregroundMark x1="33451" y1="8205" x2="33451" y2="8205"/>
                        <a14:foregroundMark x1="33803" y1="10000" x2="33803" y2="10000"/>
                        <a14:foregroundMark x1="34683" y1="11410" x2="34683" y2="11410"/>
                        <a14:foregroundMark x1="43310" y1="11667" x2="43310" y2="11667"/>
                        <a14:foregroundMark x1="40317" y1="12564" x2="40317" y2="12564"/>
                        <a14:foregroundMark x1="48592" y1="12821" x2="48592" y2="12821"/>
                        <a14:foregroundMark x1="48063" y1="11154" x2="48063" y2="11154"/>
                        <a14:foregroundMark x1="45599" y1="9744" x2="45599" y2="9744"/>
                        <a14:foregroundMark x1="45599" y1="10256" x2="45599" y2="10256"/>
                        <a14:foregroundMark x1="37852" y1="19872" x2="37852" y2="19872"/>
                        <a14:foregroundMark x1="38380" y1="22179" x2="38380" y2="22179"/>
                        <a14:foregroundMark x1="38732" y1="27564" x2="38732" y2="27564"/>
                        <a14:foregroundMark x1="38380" y1="32564" x2="38380" y2="32564"/>
                        <a14:foregroundMark x1="37676" y1="38333" x2="37676" y2="38333"/>
                        <a14:foregroundMark x1="38204" y1="46154" x2="38204" y2="46154"/>
                        <a14:foregroundMark x1="38380" y1="49487" x2="38380" y2="49487"/>
                        <a14:foregroundMark x1="38380" y1="57051" x2="38380" y2="57051"/>
                        <a14:foregroundMark x1="54754" y1="80769" x2="54754" y2="80769"/>
                        <a14:foregroundMark x1="65317" y1="89103" x2="65317" y2="89103"/>
                        <a14:foregroundMark x1="67606" y1="84231" x2="67077" y2="87436"/>
                        <a14:foregroundMark x1="55634" y1="89744" x2="63028" y2="88846"/>
                        <a14:foregroundMark x1="67077" y1="82436" x2="67958" y2="86282"/>
                        <a14:foregroundMark x1="67430" y1="90897" x2="61972" y2="82564"/>
                        <a14:foregroundMark x1="83803" y1="90897" x2="83803" y2="90897"/>
                        <a14:foregroundMark x1="82923" y1="90897" x2="82923" y2="90897"/>
                        <a14:foregroundMark x1="38204" y1="82821" x2="38204" y2="82821"/>
                        <a14:foregroundMark x1="21303" y1="92051" x2="21303" y2="92051"/>
                        <a14:foregroundMark x1="14965" y1="95769" x2="14965" y2="95769"/>
                        <a14:foregroundMark x1="13556" y1="78205" x2="21831" y2="78718"/>
                        <a14:foregroundMark x1="19894" y1="85897" x2="19894" y2="85897"/>
                        <a14:foregroundMark x1="14085" y1="87692" x2="26056" y2="90641"/>
                        <a14:foregroundMark x1="5634" y1="75128" x2="5634" y2="75128"/>
                        <a14:foregroundMark x1="61268" y1="12179" x2="61268" y2="12179"/>
                        <a14:foregroundMark x1="58099" y1="12949" x2="58099" y2="12949"/>
                        <a14:foregroundMark x1="66197" y1="12564" x2="66197" y2="12564"/>
                        <a14:foregroundMark x1="72183" y1="12692" x2="72183" y2="12692"/>
                        <a14:foregroundMark x1="79930" y1="11795" x2="79930" y2="11795"/>
                        <a14:foregroundMark x1="84155" y1="12308" x2="84155" y2="12308"/>
                        <a14:foregroundMark x1="90493" y1="5128" x2="90493" y2="5128"/>
                        <a14:foregroundMark x1="62500" y1="5128" x2="62500" y2="5128"/>
                        <a14:foregroundMark x1="49472" y1="5128" x2="49472" y2="5128"/>
                        <a14:foregroundMark x1="43662" y1="5128" x2="43662" y2="5128"/>
                        <a14:foregroundMark x1="38732" y1="5128" x2="38732" y2="5128"/>
                      </a14:backgroundRemoval>
                    </a14:imgEffect>
                  </a14:imgLayer>
                </a14:imgProps>
              </a:ext>
            </a:extLst>
          </a:blip>
          <a:stretch>
            <a:fillRect/>
          </a:stretch>
        </p:blipFill>
        <p:spPr>
          <a:xfrm>
            <a:off x="3708282" y="2454994"/>
            <a:ext cx="1161481" cy="1377347"/>
          </a:xfrm>
          <a:prstGeom prst="rect">
            <a:avLst/>
          </a:prstGeom>
        </p:spPr>
      </p:pic>
      <p:grpSp>
        <p:nvGrpSpPr>
          <p:cNvPr id="82" name="グループ化 81"/>
          <p:cNvGrpSpPr/>
          <p:nvPr/>
        </p:nvGrpSpPr>
        <p:grpSpPr>
          <a:xfrm>
            <a:off x="2584438" y="6406367"/>
            <a:ext cx="7274830" cy="674997"/>
            <a:chOff x="338585" y="288160"/>
            <a:chExt cx="3140683" cy="674997"/>
          </a:xfrm>
        </p:grpSpPr>
        <p:sp>
          <p:nvSpPr>
            <p:cNvPr id="85" name="テキスト ボックス 84"/>
            <p:cNvSpPr txBox="1"/>
            <p:nvPr/>
          </p:nvSpPr>
          <p:spPr>
            <a:xfrm>
              <a:off x="338585" y="348437"/>
              <a:ext cx="3140683" cy="614720"/>
            </a:xfrm>
            <a:prstGeom prst="rect">
              <a:avLst/>
            </a:prstGeom>
            <a:noFill/>
          </p:spPr>
          <p:txBody>
            <a:bodyPr wrap="square" rtlCol="0">
              <a:spAutoFit/>
            </a:bodyPr>
            <a:lstStyle/>
            <a:p>
              <a:pPr>
                <a:lnSpc>
                  <a:spcPct val="150000"/>
                </a:lnSpc>
              </a:pPr>
              <a:r>
                <a:rPr lang="en-US" altLang="ja-JP" sz="1200" dirty="0"/>
                <a:t>※</a:t>
              </a:r>
              <a:r>
                <a:rPr lang="ja-JP" altLang="en-US" sz="1200" dirty="0"/>
                <a:t>道府県民税と市町村民税をあわせて一般に</a:t>
              </a:r>
              <a:r>
                <a:rPr lang="en-US" altLang="ja-JP" sz="1200" dirty="0"/>
                <a:t>『</a:t>
              </a:r>
              <a:r>
                <a:rPr lang="ja-JP" altLang="en-US" sz="1200" dirty="0"/>
                <a:t>住民税</a:t>
              </a:r>
              <a:r>
                <a:rPr lang="en-US" altLang="ja-JP" sz="1200" dirty="0"/>
                <a:t>』</a:t>
              </a:r>
              <a:r>
                <a:rPr lang="ja-JP" altLang="en-US" sz="1200" dirty="0"/>
                <a:t>と呼ばれています。</a:t>
              </a:r>
              <a:endParaRPr kumimoji="1" lang="ja-JP" altLang="en-US" sz="1200" dirty="0"/>
            </a:p>
          </p:txBody>
        </p:sp>
        <p:sp>
          <p:nvSpPr>
            <p:cNvPr id="86" name="テキスト ボックス 85"/>
            <p:cNvSpPr txBox="1"/>
            <p:nvPr/>
          </p:nvSpPr>
          <p:spPr>
            <a:xfrm>
              <a:off x="412174" y="293767"/>
              <a:ext cx="1093896" cy="200055"/>
            </a:xfrm>
            <a:prstGeom prst="rect">
              <a:avLst/>
            </a:prstGeom>
            <a:noFill/>
          </p:spPr>
          <p:txBody>
            <a:bodyPr wrap="square" rtlCol="0">
              <a:spAutoFit/>
            </a:bodyPr>
            <a:lstStyle/>
            <a:p>
              <a:r>
                <a:rPr kumimoji="1" lang="ja-JP" altLang="en-US" sz="700" dirty="0"/>
                <a:t>どう</a:t>
              </a:r>
              <a:r>
                <a:rPr kumimoji="1" lang="ja-JP" altLang="en-US" sz="700" dirty="0" err="1"/>
                <a:t>ふけんみん</a:t>
              </a:r>
              <a:r>
                <a:rPr kumimoji="1" lang="ja-JP" altLang="en-US" sz="700" dirty="0"/>
                <a:t>ぜい</a:t>
              </a:r>
            </a:p>
          </p:txBody>
        </p:sp>
        <p:sp>
          <p:nvSpPr>
            <p:cNvPr id="87" name="テキスト ボックス 86"/>
            <p:cNvSpPr txBox="1"/>
            <p:nvPr/>
          </p:nvSpPr>
          <p:spPr>
            <a:xfrm>
              <a:off x="791371" y="288160"/>
              <a:ext cx="1093896" cy="200055"/>
            </a:xfrm>
            <a:prstGeom prst="rect">
              <a:avLst/>
            </a:prstGeom>
            <a:noFill/>
          </p:spPr>
          <p:txBody>
            <a:bodyPr wrap="square" rtlCol="0">
              <a:spAutoFit/>
            </a:bodyPr>
            <a:lstStyle/>
            <a:p>
              <a:r>
                <a:rPr lang="ja-JP" altLang="en-US" sz="700" dirty="0"/>
                <a:t>しちょう</a:t>
              </a:r>
              <a:r>
                <a:rPr lang="ja-JP" altLang="en-US" sz="700" dirty="0" err="1"/>
                <a:t>そん</a:t>
              </a:r>
              <a:r>
                <a:rPr lang="ja-JP" altLang="en-US" sz="700" dirty="0"/>
                <a:t>みんぜい</a:t>
              </a:r>
              <a:endParaRPr kumimoji="1" lang="ja-JP" altLang="en-US" sz="700" dirty="0"/>
            </a:p>
          </p:txBody>
        </p:sp>
        <p:sp>
          <p:nvSpPr>
            <p:cNvPr id="88" name="テキスト ボックス 87"/>
            <p:cNvSpPr txBox="1"/>
            <p:nvPr/>
          </p:nvSpPr>
          <p:spPr>
            <a:xfrm>
              <a:off x="1628219" y="288161"/>
              <a:ext cx="1093896" cy="200055"/>
            </a:xfrm>
            <a:prstGeom prst="rect">
              <a:avLst/>
            </a:prstGeom>
            <a:noFill/>
          </p:spPr>
          <p:txBody>
            <a:bodyPr wrap="square" rtlCol="0">
              <a:spAutoFit/>
            </a:bodyPr>
            <a:lstStyle/>
            <a:p>
              <a:r>
                <a:rPr lang="ja-JP" altLang="en-US" sz="700" dirty="0" err="1"/>
                <a:t>じゅう</a:t>
              </a:r>
              <a:r>
                <a:rPr lang="ja-JP" altLang="en-US" sz="700" dirty="0"/>
                <a:t>みんぜい</a:t>
              </a:r>
              <a:endParaRPr kumimoji="1" lang="ja-JP" altLang="en-US" sz="700" dirty="0"/>
            </a:p>
          </p:txBody>
        </p:sp>
      </p:grpSp>
      <p:sp>
        <p:nvSpPr>
          <p:cNvPr id="89" name="テキスト ボックス 88"/>
          <p:cNvSpPr txBox="1"/>
          <p:nvPr/>
        </p:nvSpPr>
        <p:spPr>
          <a:xfrm>
            <a:off x="11884984" y="6508998"/>
            <a:ext cx="341760" cy="369332"/>
          </a:xfrm>
          <a:prstGeom prst="rect">
            <a:avLst/>
          </a:prstGeom>
          <a:noFill/>
        </p:spPr>
        <p:txBody>
          <a:bodyPr wrap="none" rtlCol="0">
            <a:spAutoFit/>
          </a:bodyPr>
          <a:lstStyle/>
          <a:p>
            <a:r>
              <a:rPr lang="ja-JP" altLang="en-US" dirty="0"/>
              <a:t>４</a:t>
            </a:r>
            <a:endParaRPr kumimoji="1" lang="ja-JP" altLang="en-US" dirty="0"/>
          </a:p>
        </p:txBody>
      </p:sp>
      <p:grpSp>
        <p:nvGrpSpPr>
          <p:cNvPr id="90" name="グループ化 89"/>
          <p:cNvGrpSpPr/>
          <p:nvPr/>
        </p:nvGrpSpPr>
        <p:grpSpPr>
          <a:xfrm>
            <a:off x="1380800" y="-43481"/>
            <a:ext cx="7038686" cy="438070"/>
            <a:chOff x="-1472752" y="154924"/>
            <a:chExt cx="7763717" cy="838199"/>
          </a:xfrm>
        </p:grpSpPr>
        <p:sp>
          <p:nvSpPr>
            <p:cNvPr id="91" name="角丸四角形 90"/>
            <p:cNvSpPr/>
            <p:nvPr/>
          </p:nvSpPr>
          <p:spPr>
            <a:xfrm>
              <a:off x="-1472752" y="423149"/>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1472752" y="154924"/>
              <a:ext cx="7763717" cy="8381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税の種類やしくみを調べてみよう！</a:t>
              </a:r>
              <a:endParaRPr kumimoji="1" lang="ja-JP" altLang="en-US" sz="32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70" name="角丸四角形 69"/>
          <p:cNvSpPr/>
          <p:nvPr/>
        </p:nvSpPr>
        <p:spPr>
          <a:xfrm>
            <a:off x="1041226" y="701984"/>
            <a:ext cx="4427802" cy="5649230"/>
          </a:xfrm>
          <a:prstGeom prst="roundRect">
            <a:avLst/>
          </a:prstGeom>
          <a:noFill/>
          <a:ln w="28575">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3" name="テキスト ボックス 82"/>
          <p:cNvSpPr txBox="1"/>
          <p:nvPr/>
        </p:nvSpPr>
        <p:spPr>
          <a:xfrm>
            <a:off x="5022647" y="4251827"/>
            <a:ext cx="1210588" cy="523220"/>
          </a:xfrm>
          <a:prstGeom prst="rect">
            <a:avLst/>
          </a:prstGeom>
          <a:noFill/>
        </p:spPr>
        <p:txBody>
          <a:bodyPr wrap="none" rtlCol="0">
            <a:spAutoFit/>
          </a:bodyPr>
          <a:lstStyle/>
          <a:p>
            <a:r>
              <a:rPr lang="ja-JP" altLang="en-US" sz="800" b="1" dirty="0">
                <a:solidFill>
                  <a:prstClr val="black"/>
                </a:solidFill>
                <a:latin typeface="メイリオ" panose="020B0604030504040204" pitchFamily="50" charset="-128"/>
                <a:ea typeface="メイリオ" panose="020B0604030504040204" pitchFamily="50" charset="-128"/>
              </a:rPr>
              <a:t>　どうふけん</a:t>
            </a:r>
            <a:r>
              <a:rPr lang="ja-JP" altLang="en-US" sz="800" b="1" dirty="0" err="1">
                <a:solidFill>
                  <a:prstClr val="black"/>
                </a:solidFill>
                <a:latin typeface="メイリオ" panose="020B0604030504040204" pitchFamily="50" charset="-128"/>
                <a:ea typeface="メイリオ" panose="020B0604030504040204" pitchFamily="50" charset="-128"/>
              </a:rPr>
              <a:t>ぜい</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rPr>
              <a:t>道府県税</a:t>
            </a:r>
          </a:p>
        </p:txBody>
      </p:sp>
      <p:sp>
        <p:nvSpPr>
          <p:cNvPr id="84" name="テキスト ボックス 83"/>
          <p:cNvSpPr txBox="1"/>
          <p:nvPr/>
        </p:nvSpPr>
        <p:spPr>
          <a:xfrm>
            <a:off x="5022647" y="5266348"/>
            <a:ext cx="1210588" cy="523220"/>
          </a:xfrm>
          <a:prstGeom prst="rect">
            <a:avLst/>
          </a:prstGeom>
          <a:noFill/>
        </p:spPr>
        <p:txBody>
          <a:bodyPr wrap="non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　</a:t>
            </a:r>
            <a:r>
              <a:rPr lang="ja-JP" altLang="en-US" sz="800" b="1" dirty="0">
                <a:solidFill>
                  <a:prstClr val="black"/>
                </a:solidFill>
                <a:latin typeface="メイリオ" panose="020B0604030504040204" pitchFamily="50" charset="-128"/>
                <a:ea typeface="メイリオ" panose="020B0604030504040204" pitchFamily="50" charset="-128"/>
              </a:rPr>
              <a:t>しちょう</a:t>
            </a:r>
            <a:r>
              <a:rPr lang="ja-JP" altLang="en-US" sz="800" b="1" dirty="0" err="1">
                <a:solidFill>
                  <a:prstClr val="black"/>
                </a:solidFill>
                <a:latin typeface="メイリオ" panose="020B0604030504040204" pitchFamily="50" charset="-128"/>
                <a:ea typeface="メイリオ" panose="020B0604030504040204" pitchFamily="50" charset="-128"/>
              </a:rPr>
              <a:t>そんぜい</a:t>
            </a:r>
            <a:endParaRPr lang="en-US" altLang="ja-JP" sz="800" b="1" dirty="0">
              <a:solidFill>
                <a:prstClr val="black"/>
              </a:solidFill>
              <a:latin typeface="メイリオ" panose="020B0604030504040204" pitchFamily="50" charset="-128"/>
              <a:ea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rPr>
              <a:t>市町村税</a:t>
            </a:r>
          </a:p>
        </p:txBody>
      </p:sp>
      <p:sp>
        <p:nvSpPr>
          <p:cNvPr id="94" name="フローチャート: 代替処理 93">
            <a:extLst>
              <a:ext uri="{FF2B5EF4-FFF2-40B4-BE49-F238E27FC236}">
                <a16:creationId xmlns:a16="http://schemas.microsoft.com/office/drawing/2014/main" id="{D369174B-FE41-458A-A30C-F242BC35D81C}"/>
              </a:ext>
            </a:extLst>
          </p:cNvPr>
          <p:cNvSpPr/>
          <p:nvPr/>
        </p:nvSpPr>
        <p:spPr>
          <a:xfrm>
            <a:off x="2473605" y="448751"/>
            <a:ext cx="1234677" cy="397211"/>
          </a:xfrm>
          <a:prstGeom prst="flowChartAlternateProcess">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rgbClr val="FF0066"/>
                </a:solidFill>
              </a:rPr>
              <a:t>ちょくせつぜい</a:t>
            </a:r>
            <a:endParaRPr kumimoji="1" lang="en-US" altLang="ja-JP" sz="800" b="1" dirty="0">
              <a:solidFill>
                <a:srgbClr val="FF0066"/>
              </a:solidFill>
            </a:endParaRPr>
          </a:p>
          <a:p>
            <a:pPr algn="ctr"/>
            <a:r>
              <a:rPr kumimoji="1" lang="ja-JP" altLang="en-US" dirty="0">
                <a:solidFill>
                  <a:srgbClr val="FF0066"/>
                </a:solidFill>
              </a:rPr>
              <a:t>直接税</a:t>
            </a:r>
          </a:p>
        </p:txBody>
      </p:sp>
      <p:sp>
        <p:nvSpPr>
          <p:cNvPr id="95" name="フローチャート: 代替処理 94">
            <a:extLst>
              <a:ext uri="{FF2B5EF4-FFF2-40B4-BE49-F238E27FC236}">
                <a16:creationId xmlns:a16="http://schemas.microsoft.com/office/drawing/2014/main" id="{E765715F-CFF8-46D7-B7BC-332ED05A77A3}"/>
              </a:ext>
            </a:extLst>
          </p:cNvPr>
          <p:cNvSpPr/>
          <p:nvPr/>
        </p:nvSpPr>
        <p:spPr>
          <a:xfrm>
            <a:off x="6573124" y="430272"/>
            <a:ext cx="1240466" cy="415690"/>
          </a:xfrm>
          <a:prstGeom prst="flowChartAlternateProcess">
            <a:avLst/>
          </a:prstGeom>
          <a:solidFill>
            <a:schemeClr val="bg1"/>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rgbClr val="33CCFF"/>
                </a:solidFill>
              </a:rPr>
              <a:t>かんせつぜい</a:t>
            </a:r>
            <a:endParaRPr lang="en-US" altLang="ja-JP" sz="800" b="1" dirty="0">
              <a:solidFill>
                <a:srgbClr val="33CCFF"/>
              </a:solidFill>
            </a:endParaRPr>
          </a:p>
          <a:p>
            <a:pPr algn="ctr"/>
            <a:r>
              <a:rPr lang="ja-JP" altLang="en-US" dirty="0">
                <a:solidFill>
                  <a:srgbClr val="33CCFF"/>
                </a:solidFill>
              </a:rPr>
              <a:t>間接税</a:t>
            </a:r>
            <a:endParaRPr kumimoji="1" lang="ja-JP" altLang="en-US" dirty="0">
              <a:solidFill>
                <a:srgbClr val="33CCFF"/>
              </a:solidFill>
            </a:endParaRPr>
          </a:p>
        </p:txBody>
      </p:sp>
    </p:spTree>
    <p:extLst>
      <p:ext uri="{BB962C8B-B14F-4D97-AF65-F5344CB8AC3E}">
        <p14:creationId xmlns:p14="http://schemas.microsoft.com/office/powerpoint/2010/main" val="423630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656519" y="2475328"/>
            <a:ext cx="3427541" cy="369332"/>
          </a:xfrm>
          <a:prstGeom prst="rect">
            <a:avLst/>
          </a:prstGeom>
          <a:noFill/>
        </p:spPr>
        <p:txBody>
          <a:bodyPr wrap="none" rtlCol="0">
            <a:spAutoFit/>
          </a:bodyPr>
          <a:lstStyle/>
          <a:p>
            <a:r>
              <a:rPr lang="en-US" altLang="ja-JP" dirty="0">
                <a:solidFill>
                  <a:srgbClr val="FF0000"/>
                </a:solidFill>
                <a:latin typeface="BIZ UDPゴシック" panose="020B0400000000000000" pitchFamily="50" charset="-128"/>
                <a:ea typeface="BIZ UDPゴシック" panose="020B0400000000000000" pitchFamily="50" charset="-128"/>
              </a:rPr>
              <a:t>1,000</a:t>
            </a:r>
            <a:r>
              <a:rPr lang="ja-JP" altLang="en-US" dirty="0">
                <a:solidFill>
                  <a:srgbClr val="FF0000"/>
                </a:solidFill>
                <a:latin typeface="BIZ UDPゴシック" panose="020B0400000000000000" pitchFamily="50" charset="-128"/>
                <a:ea typeface="BIZ UDPゴシック" panose="020B0400000000000000" pitchFamily="50" charset="-128"/>
              </a:rPr>
              <a:t>円の花たばを買った場合</a:t>
            </a:r>
          </a:p>
        </p:txBody>
      </p:sp>
      <p:sp>
        <p:nvSpPr>
          <p:cNvPr id="8" name="角丸四角形 7"/>
          <p:cNvSpPr/>
          <p:nvPr/>
        </p:nvSpPr>
        <p:spPr>
          <a:xfrm>
            <a:off x="691100" y="3028907"/>
            <a:ext cx="2028260" cy="369256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 name="図 4"/>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9271" y="5111560"/>
            <a:ext cx="1058558" cy="1591116"/>
          </a:xfrm>
          <a:prstGeom prst="rect">
            <a:avLst/>
          </a:prstGeom>
          <a:noFill/>
          <a:ln>
            <a:noFill/>
          </a:ln>
        </p:spPr>
      </p:pic>
      <p:sp>
        <p:nvSpPr>
          <p:cNvPr id="9" name="テキスト ボックス 8"/>
          <p:cNvSpPr txBox="1"/>
          <p:nvPr/>
        </p:nvSpPr>
        <p:spPr>
          <a:xfrm>
            <a:off x="874934" y="3415142"/>
            <a:ext cx="1976823" cy="1584601"/>
          </a:xfrm>
          <a:prstGeom prst="rect">
            <a:avLst/>
          </a:prstGeom>
          <a:noFill/>
        </p:spPr>
        <p:txBody>
          <a:bodyPr wrap="none" rtlCol="0">
            <a:spAutoFit/>
          </a:bodyPr>
          <a:lstStyle/>
          <a:p>
            <a:pPr>
              <a:lnSpc>
                <a:spcPts val="2400"/>
              </a:lnSpc>
            </a:pPr>
            <a:r>
              <a:rPr lang="ja-JP" altLang="en-US" sz="1400" dirty="0">
                <a:solidFill>
                  <a:prstClr val="black"/>
                </a:solidFill>
                <a:latin typeface="ＭＳ Ｐゴシック" panose="020B0600070205080204" pitchFamily="50" charset="-128"/>
              </a:rPr>
              <a:t>花</a:t>
            </a:r>
            <a:r>
              <a:rPr lang="ja-JP" altLang="en-US" sz="1400" dirty="0" err="1">
                <a:solidFill>
                  <a:prstClr val="black"/>
                </a:solidFill>
                <a:latin typeface="ＭＳ Ｐゴシック" panose="020B0600070205080204" pitchFamily="50" charset="-128"/>
              </a:rPr>
              <a:t>たば</a:t>
            </a:r>
            <a:r>
              <a:rPr lang="ja-JP" altLang="en-US" sz="1400" dirty="0">
                <a:solidFill>
                  <a:prstClr val="black"/>
                </a:solidFill>
                <a:latin typeface="ＭＳ Ｐゴシック" panose="020B0600070205080204" pitchFamily="50" charset="-128"/>
              </a:rPr>
              <a:t>　</a:t>
            </a:r>
            <a:r>
              <a:rPr lang="en-US" altLang="ja-JP" sz="1400" dirty="0">
                <a:solidFill>
                  <a:prstClr val="black"/>
                </a:solidFill>
                <a:latin typeface="ＭＳ Ｐゴシック" panose="020B0600070205080204" pitchFamily="50" charset="-128"/>
              </a:rPr>
              <a:t>1,100</a:t>
            </a:r>
            <a:r>
              <a:rPr lang="ja-JP" altLang="en-US" sz="1400" dirty="0">
                <a:solidFill>
                  <a:prstClr val="black"/>
                </a:solidFill>
                <a:latin typeface="ＭＳ Ｐゴシック" panose="020B0600070205080204" pitchFamily="50" charset="-128"/>
              </a:rPr>
              <a:t>円</a:t>
            </a:r>
            <a:endParaRPr lang="en-US" altLang="ja-JP" sz="14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品物の金額</a:t>
            </a:r>
            <a:endParaRPr lang="en-US" altLang="ja-JP" sz="1600" dirty="0">
              <a:solidFill>
                <a:prstClr val="black"/>
              </a:solidFill>
              <a:latin typeface="ＭＳ Ｐゴシック" panose="020B0600070205080204" pitchFamily="50" charset="-128"/>
            </a:endParaRPr>
          </a:p>
          <a:p>
            <a:pPr>
              <a:lnSpc>
                <a:spcPts val="2400"/>
              </a:lnSpc>
            </a:pPr>
            <a:r>
              <a:rPr lang="en-US" altLang="ja-JP" sz="1600" dirty="0">
                <a:solidFill>
                  <a:prstClr val="black"/>
                </a:solidFill>
                <a:latin typeface="ＭＳ Ｐゴシック" panose="020B0600070205080204" pitchFamily="50" charset="-128"/>
              </a:rPr>
              <a:t>1,000</a:t>
            </a:r>
            <a:r>
              <a:rPr lang="ja-JP" altLang="en-US" sz="1600" dirty="0">
                <a:solidFill>
                  <a:prstClr val="black"/>
                </a:solidFill>
                <a:latin typeface="ＭＳ Ｐゴシック" panose="020B0600070205080204" pitchFamily="50" charset="-128"/>
              </a:rPr>
              <a:t>円と一緒に</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消費税</a:t>
            </a:r>
            <a:r>
              <a:rPr lang="en-US" altLang="ja-JP" sz="1600" dirty="0">
                <a:solidFill>
                  <a:prstClr val="black"/>
                </a:solidFill>
                <a:latin typeface="ＭＳ Ｐゴシック" panose="020B0600070205080204" pitchFamily="50" charset="-128"/>
              </a:rPr>
              <a:t>100</a:t>
            </a:r>
            <a:r>
              <a:rPr lang="ja-JP" altLang="en-US" sz="1600" dirty="0">
                <a:solidFill>
                  <a:prstClr val="black"/>
                </a:solidFill>
                <a:latin typeface="ＭＳ Ｐゴシック" panose="020B0600070205080204" pitchFamily="50" charset="-128"/>
              </a:rPr>
              <a:t>円を払う。</a:t>
            </a:r>
            <a:endParaRPr lang="en-US" altLang="ja-JP" dirty="0">
              <a:solidFill>
                <a:prstClr val="black"/>
              </a:solidFill>
              <a:latin typeface="ＭＳ Ｐゴシック" panose="020B0600070205080204" pitchFamily="50" charset="-128"/>
            </a:endParaRPr>
          </a:p>
          <a:p>
            <a:pPr>
              <a:lnSpc>
                <a:spcPts val="2400"/>
              </a:lnSpc>
            </a:pPr>
            <a:r>
              <a:rPr lang="ja-JP" altLang="en-US" sz="1400" dirty="0">
                <a:solidFill>
                  <a:prstClr val="black"/>
                </a:solidFill>
                <a:latin typeface="ＭＳ Ｐゴシック" panose="020B0600070205080204" pitchFamily="50" charset="-128"/>
              </a:rPr>
              <a:t>（消費税を負担する）</a:t>
            </a:r>
          </a:p>
        </p:txBody>
      </p:sp>
      <p:pic>
        <p:nvPicPr>
          <p:cNvPr id="10" name="図 9"/>
          <p:cNvPicPr>
            <a:picLocks noChangeAspect="1"/>
          </p:cNvPicPr>
          <p:nvPr/>
        </p:nvPicPr>
        <p:blipFill>
          <a:blip r:embed="rId3"/>
          <a:stretch>
            <a:fillRect/>
          </a:stretch>
        </p:blipFill>
        <p:spPr>
          <a:xfrm>
            <a:off x="835378" y="5102698"/>
            <a:ext cx="1022361" cy="566559"/>
          </a:xfrm>
          <a:prstGeom prst="rect">
            <a:avLst/>
          </a:prstGeom>
        </p:spPr>
      </p:pic>
      <p:pic>
        <p:nvPicPr>
          <p:cNvPr id="11" name="図 10"/>
          <p:cNvPicPr>
            <a:picLocks noChangeAspect="1"/>
          </p:cNvPicPr>
          <p:nvPr/>
        </p:nvPicPr>
        <p:blipFill>
          <a:blip r:embed="rId4"/>
          <a:stretch>
            <a:fillRect/>
          </a:stretch>
        </p:blipFill>
        <p:spPr>
          <a:xfrm>
            <a:off x="835378" y="5768246"/>
            <a:ext cx="821840" cy="588104"/>
          </a:xfrm>
          <a:prstGeom prst="rect">
            <a:avLst/>
          </a:prstGeom>
        </p:spPr>
      </p:pic>
      <p:sp>
        <p:nvSpPr>
          <p:cNvPr id="12" name="右矢印 11"/>
          <p:cNvSpPr/>
          <p:nvPr/>
        </p:nvSpPr>
        <p:spPr>
          <a:xfrm>
            <a:off x="2817829" y="4381697"/>
            <a:ext cx="767582" cy="72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3636720" y="3032404"/>
            <a:ext cx="2028260" cy="369256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3739689" y="3413719"/>
            <a:ext cx="1954381" cy="1323439"/>
          </a:xfrm>
          <a:prstGeom prst="rect">
            <a:avLst/>
          </a:prstGeom>
          <a:noFill/>
        </p:spPr>
        <p:txBody>
          <a:bodyPr wrap="none" rtlCol="0">
            <a:spAutoFit/>
          </a:bodyPr>
          <a:lstStyle/>
          <a:p>
            <a:pPr>
              <a:lnSpc>
                <a:spcPts val="2400"/>
              </a:lnSpc>
            </a:pPr>
            <a:r>
              <a:rPr lang="ja-JP" altLang="en-US" sz="1600" dirty="0">
                <a:solidFill>
                  <a:prstClr val="black"/>
                </a:solidFill>
                <a:latin typeface="ＭＳ Ｐゴシック" panose="020B0600070205080204" pitchFamily="50" charset="-128"/>
              </a:rPr>
              <a:t>消費者から預かった</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消費税の額を計算し</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て納める。</a:t>
            </a:r>
            <a:endParaRPr lang="en-US" altLang="ja-JP" sz="1600" dirty="0">
              <a:solidFill>
                <a:prstClr val="black"/>
              </a:solidFill>
              <a:latin typeface="ＭＳ Ｐゴシック" panose="020B0600070205080204" pitchFamily="50" charset="-128"/>
            </a:endParaRPr>
          </a:p>
          <a:p>
            <a:pPr>
              <a:lnSpc>
                <a:spcPts val="2400"/>
              </a:lnSpc>
            </a:pPr>
            <a:r>
              <a:rPr lang="ja-JP" altLang="en-US" sz="1400" dirty="0">
                <a:solidFill>
                  <a:prstClr val="black"/>
                </a:solidFill>
                <a:latin typeface="ＭＳ Ｐゴシック" panose="020B0600070205080204" pitchFamily="50" charset="-128"/>
              </a:rPr>
              <a:t>（消費税を納める）</a:t>
            </a:r>
          </a:p>
        </p:txBody>
      </p:sp>
      <p:pic>
        <p:nvPicPr>
          <p:cNvPr id="17" name="図 16"/>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2355" y="5580380"/>
            <a:ext cx="1316990" cy="1141095"/>
          </a:xfrm>
          <a:prstGeom prst="rect">
            <a:avLst/>
          </a:prstGeom>
          <a:noFill/>
          <a:ln>
            <a:noFill/>
          </a:ln>
        </p:spPr>
      </p:pic>
      <p:sp>
        <p:nvSpPr>
          <p:cNvPr id="18" name="正方形/長方形 17"/>
          <p:cNvSpPr/>
          <p:nvPr/>
        </p:nvSpPr>
        <p:spPr>
          <a:xfrm>
            <a:off x="3739682" y="4692709"/>
            <a:ext cx="1806875" cy="884174"/>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9" name="図 18"/>
          <p:cNvPicPr>
            <a:picLocks noChangeAspect="1"/>
          </p:cNvPicPr>
          <p:nvPr/>
        </p:nvPicPr>
        <p:blipFill>
          <a:blip r:embed="rId3"/>
          <a:stretch>
            <a:fillRect/>
          </a:stretch>
        </p:blipFill>
        <p:spPr>
          <a:xfrm>
            <a:off x="4145984" y="5006411"/>
            <a:ext cx="1022361" cy="566559"/>
          </a:xfrm>
          <a:prstGeom prst="rect">
            <a:avLst/>
          </a:prstGeom>
        </p:spPr>
      </p:pic>
      <p:sp>
        <p:nvSpPr>
          <p:cNvPr id="20" name="角丸四角形 19"/>
          <p:cNvSpPr/>
          <p:nvPr/>
        </p:nvSpPr>
        <p:spPr>
          <a:xfrm>
            <a:off x="3992355" y="4740410"/>
            <a:ext cx="1323474" cy="27774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お店の売り上げ</a:t>
            </a:r>
          </a:p>
        </p:txBody>
      </p:sp>
      <p:sp>
        <p:nvSpPr>
          <p:cNvPr id="22" name="角丸四角形 21"/>
          <p:cNvSpPr/>
          <p:nvPr/>
        </p:nvSpPr>
        <p:spPr>
          <a:xfrm>
            <a:off x="6628198" y="3028907"/>
            <a:ext cx="2028260" cy="369256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右矢印 22"/>
          <p:cNvSpPr/>
          <p:nvPr/>
        </p:nvSpPr>
        <p:spPr>
          <a:xfrm>
            <a:off x="5758843" y="4428460"/>
            <a:ext cx="767582" cy="72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6620288" y="3341263"/>
            <a:ext cx="1983235" cy="665567"/>
          </a:xfrm>
          <a:prstGeom prst="rect">
            <a:avLst/>
          </a:prstGeom>
          <a:noFill/>
        </p:spPr>
        <p:txBody>
          <a:bodyPr wrap="none" rtlCol="0">
            <a:spAutoFit/>
          </a:bodyPr>
          <a:lstStyle/>
          <a:p>
            <a:pPr>
              <a:lnSpc>
                <a:spcPts val="2400"/>
              </a:lnSpc>
            </a:pPr>
            <a:r>
              <a:rPr lang="ja-JP" altLang="en-US" sz="1600" dirty="0">
                <a:solidFill>
                  <a:prstClr val="black"/>
                </a:solidFill>
                <a:latin typeface="ＭＳ Ｐゴシック" panose="020B0600070205080204" pitchFamily="50" charset="-128"/>
              </a:rPr>
              <a:t>集めた消費税を日本</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銀行に預ける。</a:t>
            </a:r>
            <a:endParaRPr lang="en-US" altLang="ja-JP" sz="1600" dirty="0">
              <a:solidFill>
                <a:prstClr val="black"/>
              </a:solidFill>
              <a:latin typeface="ＭＳ Ｐゴシック" panose="020B0600070205080204" pitchFamily="50" charset="-128"/>
            </a:endParaRPr>
          </a:p>
        </p:txBody>
      </p:sp>
      <p:pic>
        <p:nvPicPr>
          <p:cNvPr id="26" name="図 25"/>
          <p:cNvPicPr>
            <a:picLocks noChangeAspect="1"/>
          </p:cNvPicPr>
          <p:nvPr/>
        </p:nvPicPr>
        <p:blipFill>
          <a:blip r:embed="rId4"/>
          <a:stretch>
            <a:fillRect/>
          </a:stretch>
        </p:blipFill>
        <p:spPr>
          <a:xfrm>
            <a:off x="7200985" y="4314181"/>
            <a:ext cx="821840" cy="588104"/>
          </a:xfrm>
          <a:prstGeom prst="rect">
            <a:avLst/>
          </a:prstGeom>
        </p:spPr>
      </p:pic>
      <p:pic>
        <p:nvPicPr>
          <p:cNvPr id="27" name="図 26"/>
          <p:cNvPicPr/>
          <p:nvPr/>
        </p:nvPicPr>
        <p:blipFill>
          <a:blip r:embed="rId6">
            <a:extLst>
              <a:ext uri="{28A0092B-C50C-407E-A947-70E740481C1C}">
                <a14:useLocalDpi xmlns:a14="http://schemas.microsoft.com/office/drawing/2010/main" val="0"/>
              </a:ext>
            </a:extLst>
          </a:blip>
          <a:srcRect/>
          <a:stretch>
            <a:fillRect/>
          </a:stretch>
        </p:blipFill>
        <p:spPr bwMode="auto">
          <a:xfrm>
            <a:off x="6914320" y="5060453"/>
            <a:ext cx="1543997" cy="1600477"/>
          </a:xfrm>
          <a:prstGeom prst="rect">
            <a:avLst/>
          </a:prstGeom>
          <a:noFill/>
          <a:ln>
            <a:noFill/>
          </a:ln>
        </p:spPr>
      </p:pic>
      <p:sp>
        <p:nvSpPr>
          <p:cNvPr id="30" name="右矢印 29"/>
          <p:cNvSpPr/>
          <p:nvPr/>
        </p:nvSpPr>
        <p:spPr>
          <a:xfrm rot="18977745">
            <a:off x="8662242" y="2625906"/>
            <a:ext cx="767582" cy="72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 name="グループ化 3"/>
          <p:cNvGrpSpPr/>
          <p:nvPr/>
        </p:nvGrpSpPr>
        <p:grpSpPr>
          <a:xfrm>
            <a:off x="9474494" y="790545"/>
            <a:ext cx="2056693" cy="2321824"/>
            <a:chOff x="9317611" y="914227"/>
            <a:chExt cx="2056693" cy="2321824"/>
          </a:xfrm>
        </p:grpSpPr>
        <p:sp>
          <p:nvSpPr>
            <p:cNvPr id="29" name="角丸四角形 28"/>
            <p:cNvSpPr/>
            <p:nvPr/>
          </p:nvSpPr>
          <p:spPr>
            <a:xfrm>
              <a:off x="9317611" y="914227"/>
              <a:ext cx="2028260" cy="2320031"/>
            </a:xfrm>
            <a:prstGeom prst="round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テキスト ボックス 30"/>
            <p:cNvSpPr txBox="1"/>
            <p:nvPr/>
          </p:nvSpPr>
          <p:spPr>
            <a:xfrm>
              <a:off x="9402289" y="1224812"/>
              <a:ext cx="1972015" cy="1015663"/>
            </a:xfrm>
            <a:prstGeom prst="rect">
              <a:avLst/>
            </a:prstGeom>
            <a:noFill/>
          </p:spPr>
          <p:txBody>
            <a:bodyPr wrap="none" rtlCol="0">
              <a:spAutoFit/>
            </a:bodyPr>
            <a:lstStyle/>
            <a:p>
              <a:pPr>
                <a:lnSpc>
                  <a:spcPts val="2400"/>
                </a:lnSpc>
              </a:pPr>
              <a:r>
                <a:rPr lang="ja-JP" altLang="en-US" sz="1600" dirty="0">
                  <a:solidFill>
                    <a:prstClr val="black"/>
                  </a:solidFill>
                  <a:latin typeface="ＭＳ Ｐゴシック" panose="020B0600070205080204" pitchFamily="50" charset="-128"/>
                </a:rPr>
                <a:t>預けられた消費税を</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国のお金（国庫金）と</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して保管する。</a:t>
              </a:r>
              <a:endParaRPr lang="en-US" altLang="ja-JP" sz="1600" dirty="0">
                <a:solidFill>
                  <a:prstClr val="black"/>
                </a:solidFill>
                <a:latin typeface="ＭＳ Ｐゴシック" panose="020B0600070205080204" pitchFamily="50" charset="-128"/>
              </a:endParaRPr>
            </a:p>
          </p:txBody>
        </p:sp>
        <p:pic>
          <p:nvPicPr>
            <p:cNvPr id="32" name="図 3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8210" y="2247953"/>
              <a:ext cx="1288191" cy="988098"/>
            </a:xfrm>
            <a:prstGeom prst="rect">
              <a:avLst/>
            </a:prstGeom>
            <a:noFill/>
            <a:ln>
              <a:noFill/>
            </a:ln>
          </p:spPr>
        </p:pic>
      </p:grpSp>
      <p:sp>
        <p:nvSpPr>
          <p:cNvPr id="39" name="二方向矢印 38"/>
          <p:cNvSpPr/>
          <p:nvPr/>
        </p:nvSpPr>
        <p:spPr>
          <a:xfrm rot="13526805">
            <a:off x="10063428" y="3217953"/>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円/楕円 39"/>
          <p:cNvSpPr/>
          <p:nvPr/>
        </p:nvSpPr>
        <p:spPr>
          <a:xfrm>
            <a:off x="9009761" y="3506608"/>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ＭＳ Ｐゴシック" panose="020B0600070205080204" pitchFamily="50" charset="-128"/>
              </a:rPr>
              <a:t>78</a:t>
            </a:r>
            <a:r>
              <a:rPr lang="ja-JP" altLang="en-US" dirty="0">
                <a:solidFill>
                  <a:prstClr val="black"/>
                </a:solidFill>
                <a:latin typeface="ＭＳ Ｐゴシック" panose="020B0600070205080204" pitchFamily="50" charset="-128"/>
              </a:rPr>
              <a:t>円</a:t>
            </a:r>
          </a:p>
        </p:txBody>
      </p:sp>
      <p:sp>
        <p:nvSpPr>
          <p:cNvPr id="41" name="円/楕円 40"/>
          <p:cNvSpPr/>
          <p:nvPr/>
        </p:nvSpPr>
        <p:spPr>
          <a:xfrm>
            <a:off x="11060544" y="3471590"/>
            <a:ext cx="914400" cy="914400"/>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22</a:t>
            </a:r>
            <a:r>
              <a:rPr lang="ja-JP" altLang="en-US" dirty="0">
                <a:solidFill>
                  <a:prstClr val="black"/>
                </a:solidFill>
              </a:rPr>
              <a:t>円</a:t>
            </a:r>
          </a:p>
        </p:txBody>
      </p:sp>
      <p:sp>
        <p:nvSpPr>
          <p:cNvPr id="42" name="テキスト ボックス 41"/>
          <p:cNvSpPr txBox="1"/>
          <p:nvPr/>
        </p:nvSpPr>
        <p:spPr>
          <a:xfrm>
            <a:off x="8943036" y="4395899"/>
            <a:ext cx="938077" cy="369332"/>
          </a:xfrm>
          <a:prstGeom prst="rect">
            <a:avLst/>
          </a:prstGeom>
          <a:noFill/>
        </p:spPr>
        <p:txBody>
          <a:bodyPr wrap="none" rtlCol="0">
            <a:spAutoFit/>
          </a:bodyPr>
          <a:lstStyle/>
          <a:p>
            <a:r>
              <a:rPr lang="ja-JP" altLang="en-US" dirty="0">
                <a:solidFill>
                  <a:prstClr val="black"/>
                </a:solidFill>
              </a:rPr>
              <a:t>国</a:t>
            </a:r>
            <a:r>
              <a:rPr lang="en-US" altLang="ja-JP" dirty="0">
                <a:solidFill>
                  <a:prstClr val="black"/>
                </a:solidFill>
              </a:rPr>
              <a:t>7.8</a:t>
            </a:r>
            <a:r>
              <a:rPr lang="ja-JP" altLang="en-US" dirty="0">
                <a:solidFill>
                  <a:prstClr val="black"/>
                </a:solidFill>
              </a:rPr>
              <a:t>％</a:t>
            </a:r>
          </a:p>
        </p:txBody>
      </p:sp>
      <p:sp>
        <p:nvSpPr>
          <p:cNvPr id="43" name="テキスト ボックス 42"/>
          <p:cNvSpPr txBox="1"/>
          <p:nvPr/>
        </p:nvSpPr>
        <p:spPr>
          <a:xfrm>
            <a:off x="10983321" y="4395899"/>
            <a:ext cx="1168910" cy="369332"/>
          </a:xfrm>
          <a:prstGeom prst="rect">
            <a:avLst/>
          </a:prstGeom>
          <a:noFill/>
        </p:spPr>
        <p:txBody>
          <a:bodyPr wrap="none" rtlCol="0">
            <a:spAutoFit/>
          </a:bodyPr>
          <a:lstStyle/>
          <a:p>
            <a:r>
              <a:rPr lang="ja-JP" altLang="en-US" dirty="0">
                <a:solidFill>
                  <a:prstClr val="black"/>
                </a:solidFill>
              </a:rPr>
              <a:t>地方</a:t>
            </a:r>
            <a:r>
              <a:rPr lang="en-US" altLang="ja-JP" dirty="0">
                <a:solidFill>
                  <a:prstClr val="black"/>
                </a:solidFill>
              </a:rPr>
              <a:t>2.2</a:t>
            </a:r>
            <a:r>
              <a:rPr lang="ja-JP" altLang="en-US" dirty="0">
                <a:solidFill>
                  <a:prstClr val="black"/>
                </a:solidFill>
              </a:rPr>
              <a:t>％</a:t>
            </a:r>
          </a:p>
        </p:txBody>
      </p:sp>
      <p:sp>
        <p:nvSpPr>
          <p:cNvPr id="24" name="テキスト ボックス 23"/>
          <p:cNvSpPr txBox="1"/>
          <p:nvPr/>
        </p:nvSpPr>
        <p:spPr>
          <a:xfrm>
            <a:off x="9154226" y="4875191"/>
            <a:ext cx="2781905" cy="1354217"/>
          </a:xfrm>
          <a:prstGeom prst="rect">
            <a:avLst/>
          </a:prstGeom>
          <a:solidFill>
            <a:srgbClr val="FFFFCC"/>
          </a:solidFill>
        </p:spPr>
        <p:txBody>
          <a:bodyPr wrap="square" rtlCol="0">
            <a:spAutoFit/>
          </a:bodyPr>
          <a:lstStyle/>
          <a:p>
            <a:r>
              <a:rPr kumimoji="1" lang="ja-JP" altLang="en-US" sz="1600" dirty="0"/>
              <a:t>（注）消費税は国税（消費税）　　　</a:t>
            </a:r>
            <a:endParaRPr kumimoji="1" lang="en-US" altLang="ja-JP" sz="1600" dirty="0"/>
          </a:p>
          <a:p>
            <a:r>
              <a:rPr lang="ja-JP" altLang="en-US" sz="1600" dirty="0"/>
              <a:t>　　　</a:t>
            </a:r>
            <a:r>
              <a:rPr kumimoji="1" lang="ja-JP" altLang="en-US" sz="1600" dirty="0"/>
              <a:t>と</a:t>
            </a:r>
            <a:r>
              <a:rPr lang="ja-JP" altLang="en-US" sz="1600" dirty="0"/>
              <a:t>地方税（地方消費税）　　</a:t>
            </a:r>
            <a:endParaRPr lang="en-US" altLang="ja-JP" sz="1600" dirty="0"/>
          </a:p>
          <a:p>
            <a:r>
              <a:rPr lang="ja-JP" altLang="en-US" sz="1600" dirty="0"/>
              <a:t>　　　に分かれていて</a:t>
            </a:r>
            <a:r>
              <a:rPr kumimoji="1" lang="en-US" altLang="ja-JP" sz="1600" dirty="0"/>
              <a:t>10</a:t>
            </a:r>
            <a:r>
              <a:rPr kumimoji="1" lang="ja-JP" altLang="en-US" sz="1600" dirty="0"/>
              <a:t>％の</a:t>
            </a:r>
            <a:endParaRPr kumimoji="1" lang="en-US" altLang="ja-JP" sz="1600" dirty="0"/>
          </a:p>
          <a:p>
            <a:r>
              <a:rPr lang="ja-JP" altLang="en-US" sz="1600" dirty="0"/>
              <a:t>　　　</a:t>
            </a:r>
            <a:r>
              <a:rPr kumimoji="1" lang="ja-JP" altLang="en-US" sz="1600" dirty="0"/>
              <a:t>消費税のうち</a:t>
            </a:r>
            <a:r>
              <a:rPr kumimoji="1" lang="en-US" altLang="ja-JP" sz="1600" dirty="0"/>
              <a:t>7.8</a:t>
            </a:r>
            <a:r>
              <a:rPr kumimoji="1" lang="ja-JP" altLang="en-US" sz="1600" dirty="0"/>
              <a:t>％は国　　</a:t>
            </a:r>
            <a:endParaRPr kumimoji="1" lang="en-US" altLang="ja-JP" sz="1600" dirty="0"/>
          </a:p>
          <a:p>
            <a:r>
              <a:rPr lang="ja-JP" altLang="en-US" sz="1600" dirty="0"/>
              <a:t>　　　</a:t>
            </a:r>
            <a:r>
              <a:rPr kumimoji="1" lang="ja-JP" altLang="en-US" sz="1600" dirty="0"/>
              <a:t>税、</a:t>
            </a:r>
            <a:r>
              <a:rPr lang="en-US" altLang="ja-JP" sz="1600" dirty="0"/>
              <a:t>2.2</a:t>
            </a:r>
            <a:r>
              <a:rPr lang="ja-JP" altLang="en-US" sz="1600" dirty="0"/>
              <a:t>％は地方税です。</a:t>
            </a:r>
            <a:endParaRPr kumimoji="1" lang="ja-JP" altLang="en-US" sz="1600" dirty="0"/>
          </a:p>
        </p:txBody>
      </p:sp>
      <p:sp>
        <p:nvSpPr>
          <p:cNvPr id="44" name="テキスト ボックス 43"/>
          <p:cNvSpPr txBox="1"/>
          <p:nvPr/>
        </p:nvSpPr>
        <p:spPr>
          <a:xfrm>
            <a:off x="11600135" y="6358493"/>
            <a:ext cx="552096" cy="369332"/>
          </a:xfrm>
          <a:prstGeom prst="rect">
            <a:avLst/>
          </a:prstGeom>
          <a:noFill/>
        </p:spPr>
        <p:txBody>
          <a:bodyPr wrap="square" rtlCol="0">
            <a:spAutoFit/>
          </a:bodyPr>
          <a:lstStyle/>
          <a:p>
            <a:r>
              <a:rPr lang="ja-JP" altLang="en-US" dirty="0">
                <a:latin typeface="+mj-ea"/>
                <a:ea typeface="+mj-ea"/>
              </a:rPr>
              <a:t>５</a:t>
            </a:r>
            <a:endParaRPr kumimoji="1" lang="ja-JP" altLang="en-US" dirty="0">
              <a:latin typeface="+mj-ea"/>
              <a:ea typeface="+mj-ea"/>
            </a:endParaRPr>
          </a:p>
        </p:txBody>
      </p:sp>
      <p:grpSp>
        <p:nvGrpSpPr>
          <p:cNvPr id="45" name="グループ化 44"/>
          <p:cNvGrpSpPr/>
          <p:nvPr/>
        </p:nvGrpSpPr>
        <p:grpSpPr>
          <a:xfrm>
            <a:off x="316379" y="-125223"/>
            <a:ext cx="8141938" cy="1061512"/>
            <a:chOff x="203619" y="352044"/>
            <a:chExt cx="8047777" cy="838200"/>
          </a:xfrm>
        </p:grpSpPr>
        <p:sp>
          <p:nvSpPr>
            <p:cNvPr id="46" name="角丸四角形 45"/>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20361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消費税の旅</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2" name="グループ化 1"/>
          <p:cNvGrpSpPr/>
          <p:nvPr/>
        </p:nvGrpSpPr>
        <p:grpSpPr>
          <a:xfrm>
            <a:off x="600439" y="895035"/>
            <a:ext cx="6135733" cy="1586112"/>
            <a:chOff x="600439" y="895035"/>
            <a:chExt cx="6135733" cy="1586112"/>
          </a:xfrm>
        </p:grpSpPr>
        <p:pic>
          <p:nvPicPr>
            <p:cNvPr id="54" name="図 53"/>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439" y="995247"/>
              <a:ext cx="1257300" cy="1485900"/>
            </a:xfrm>
            <a:prstGeom prst="rect">
              <a:avLst/>
            </a:prstGeom>
            <a:noFill/>
            <a:ln>
              <a:noFill/>
            </a:ln>
          </p:spPr>
        </p:pic>
        <p:grpSp>
          <p:nvGrpSpPr>
            <p:cNvPr id="55" name="グループ化 54"/>
            <p:cNvGrpSpPr/>
            <p:nvPr/>
          </p:nvGrpSpPr>
          <p:grpSpPr>
            <a:xfrm>
              <a:off x="1660305" y="895035"/>
              <a:ext cx="5075867" cy="1530690"/>
              <a:chOff x="1700865" y="855007"/>
              <a:chExt cx="5075867" cy="1530690"/>
            </a:xfrm>
          </p:grpSpPr>
          <p:pic>
            <p:nvPicPr>
              <p:cNvPr id="56" name="図 55"/>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0865" y="855007"/>
                <a:ext cx="5075867" cy="1530690"/>
              </a:xfrm>
              <a:prstGeom prst="rect">
                <a:avLst/>
              </a:prstGeom>
              <a:noFill/>
              <a:ln>
                <a:noFill/>
              </a:ln>
            </p:spPr>
          </p:pic>
          <p:sp>
            <p:nvSpPr>
              <p:cNvPr id="57" name="テキスト ボックス 56"/>
              <p:cNvSpPr txBox="1"/>
              <p:nvPr/>
            </p:nvSpPr>
            <p:spPr>
              <a:xfrm>
                <a:off x="2370289" y="1007791"/>
                <a:ext cx="4254691" cy="1200329"/>
              </a:xfrm>
              <a:prstGeom prst="rect">
                <a:avLst/>
              </a:prstGeom>
              <a:solidFill>
                <a:schemeClr val="bg1"/>
              </a:solidFill>
            </p:spPr>
            <p:txBody>
              <a:bodyPr wrap="none" rtlCol="0">
                <a:spAutoFit/>
              </a:bodyPr>
              <a:lstStyle/>
              <a:p>
                <a:pPr>
                  <a:lnSpc>
                    <a:spcPct val="150000"/>
                  </a:lnSpc>
                </a:pPr>
                <a:r>
                  <a:rPr kumimoji="1" lang="ja-JP" altLang="en-US" sz="1600" dirty="0"/>
                  <a:t>　皆さんも税金を払っています。その</a:t>
                </a:r>
                <a:r>
                  <a:rPr lang="ja-JP" altLang="en-US" sz="1600" dirty="0"/>
                  <a:t>代表例が　</a:t>
                </a:r>
                <a:endParaRPr lang="en-US" altLang="ja-JP" sz="1600" dirty="0"/>
              </a:p>
              <a:p>
                <a:pPr>
                  <a:lnSpc>
                    <a:spcPct val="150000"/>
                  </a:lnSpc>
                </a:pPr>
                <a:r>
                  <a:rPr lang="ja-JP" altLang="en-US" sz="1600" dirty="0"/>
                  <a:t>　</a:t>
                </a:r>
                <a:r>
                  <a:rPr lang="ja-JP" altLang="en-US" sz="1600" dirty="0">
                    <a:solidFill>
                      <a:srgbClr val="FF0000"/>
                    </a:solidFill>
                  </a:rPr>
                  <a:t>消費税</a:t>
                </a:r>
                <a:r>
                  <a:rPr lang="ja-JP" altLang="en-US" sz="1600" dirty="0"/>
                  <a:t>　です。では、わたし</a:t>
                </a:r>
                <a:r>
                  <a:rPr kumimoji="1" lang="ja-JP" altLang="en-US" sz="1600" dirty="0"/>
                  <a:t>たちが支払った</a:t>
                </a:r>
                <a:endParaRPr kumimoji="1" lang="en-US" altLang="ja-JP" sz="1600" dirty="0"/>
              </a:p>
              <a:p>
                <a:pPr>
                  <a:lnSpc>
                    <a:spcPct val="150000"/>
                  </a:lnSpc>
                </a:pPr>
                <a:r>
                  <a:rPr kumimoji="1" lang="ja-JP" altLang="en-US" sz="1600" dirty="0"/>
                  <a:t>消費税は、どのように</a:t>
                </a:r>
                <a:r>
                  <a:rPr lang="ja-JP" altLang="en-US" sz="1600" dirty="0"/>
                  <a:t>納められるのでしょうか？</a:t>
                </a:r>
                <a:endParaRPr kumimoji="1" lang="ja-JP" altLang="en-US" sz="1600" dirty="0"/>
              </a:p>
            </p:txBody>
          </p:sp>
          <p:sp>
            <p:nvSpPr>
              <p:cNvPr id="58" name="テキスト ボックス 57"/>
              <p:cNvSpPr txBox="1"/>
              <p:nvPr/>
            </p:nvSpPr>
            <p:spPr>
              <a:xfrm>
                <a:off x="3784664" y="948934"/>
                <a:ext cx="415498" cy="246221"/>
              </a:xfrm>
              <a:prstGeom prst="rect">
                <a:avLst/>
              </a:prstGeom>
              <a:noFill/>
            </p:spPr>
            <p:txBody>
              <a:bodyPr wrap="none" rtlCol="0">
                <a:spAutoFit/>
              </a:bodyPr>
              <a:lstStyle/>
              <a:p>
                <a:r>
                  <a:rPr kumimoji="1" lang="ja-JP" altLang="en-US" sz="1000" dirty="0"/>
                  <a:t>はら</a:t>
                </a:r>
              </a:p>
            </p:txBody>
          </p:sp>
          <p:sp>
            <p:nvSpPr>
              <p:cNvPr id="59" name="テキスト ボックス 58"/>
              <p:cNvSpPr txBox="1"/>
              <p:nvPr/>
            </p:nvSpPr>
            <p:spPr>
              <a:xfrm>
                <a:off x="5423915" y="1326973"/>
                <a:ext cx="513282" cy="246221"/>
              </a:xfrm>
              <a:prstGeom prst="rect">
                <a:avLst/>
              </a:prstGeom>
              <a:noFill/>
            </p:spPr>
            <p:txBody>
              <a:bodyPr wrap="none" rtlCol="0">
                <a:spAutoFit/>
              </a:bodyPr>
              <a:lstStyle/>
              <a:p>
                <a:r>
                  <a:rPr kumimoji="1" lang="ja-JP" altLang="en-US" sz="1000" dirty="0"/>
                  <a:t>しはら</a:t>
                </a:r>
              </a:p>
            </p:txBody>
          </p:sp>
        </p:grpSp>
      </p:grpSp>
      <p:sp>
        <p:nvSpPr>
          <p:cNvPr id="60" name="角丸四角形 59"/>
          <p:cNvSpPr/>
          <p:nvPr/>
        </p:nvSpPr>
        <p:spPr>
          <a:xfrm>
            <a:off x="962087" y="2875971"/>
            <a:ext cx="1364700" cy="563161"/>
          </a:xfrm>
          <a:prstGeom prst="roundRect">
            <a:avLst/>
          </a:prstGeom>
          <a:solidFill>
            <a:srgbClr val="FF66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消費者</a:t>
            </a:r>
          </a:p>
        </p:txBody>
      </p:sp>
      <p:sp>
        <p:nvSpPr>
          <p:cNvPr id="61" name="角丸四角形 60"/>
          <p:cNvSpPr/>
          <p:nvPr/>
        </p:nvSpPr>
        <p:spPr>
          <a:xfrm>
            <a:off x="3974233" y="2807040"/>
            <a:ext cx="1364700" cy="563161"/>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お店</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2" name="角丸四角形 61"/>
          <p:cNvSpPr/>
          <p:nvPr/>
        </p:nvSpPr>
        <p:spPr>
          <a:xfrm>
            <a:off x="6986379" y="2802457"/>
            <a:ext cx="1364700" cy="563161"/>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税務署</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3" name="角丸四角形 62"/>
          <p:cNvSpPr/>
          <p:nvPr/>
        </p:nvSpPr>
        <p:spPr>
          <a:xfrm>
            <a:off x="9856358" y="292467"/>
            <a:ext cx="1335552" cy="776236"/>
          </a:xfrm>
          <a:prstGeom prst="roundRect">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にっぽんぎんこう</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日本銀行</a:t>
            </a:r>
          </a:p>
        </p:txBody>
      </p:sp>
      <p:sp>
        <p:nvSpPr>
          <p:cNvPr id="64" name="角丸四角形吹き出し 63"/>
          <p:cNvSpPr/>
          <p:nvPr/>
        </p:nvSpPr>
        <p:spPr>
          <a:xfrm>
            <a:off x="8017835" y="795988"/>
            <a:ext cx="1393267" cy="1273741"/>
          </a:xfrm>
          <a:prstGeom prst="wedgeRoundRectCallout">
            <a:avLst>
              <a:gd name="adj1" fmla="val -73857"/>
              <a:gd name="adj2" fmla="val 332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消費税はお店が預かってまとめて納めているんだね。</a:t>
            </a:r>
          </a:p>
        </p:txBody>
      </p:sp>
      <p:pic>
        <p:nvPicPr>
          <p:cNvPr id="65" name="図 64"/>
          <p:cNvPicPr/>
          <p:nvPr/>
        </p:nvPicPr>
        <p:blipFill>
          <a:blip r:embed="rId10" cstate="print">
            <a:clrChange>
              <a:clrFrom>
                <a:srgbClr val="FFFCD6"/>
              </a:clrFrom>
              <a:clrTo>
                <a:srgbClr val="FFFCD6">
                  <a:alpha val="0"/>
                </a:srgbClr>
              </a:clrTo>
            </a:clrChange>
            <a:extLst>
              <a:ext uri="{28A0092B-C50C-407E-A947-70E740481C1C}">
                <a14:useLocalDpi xmlns:a14="http://schemas.microsoft.com/office/drawing/2010/main" val="0"/>
              </a:ext>
            </a:extLst>
          </a:blip>
          <a:srcRect/>
          <a:stretch>
            <a:fillRect/>
          </a:stretch>
        </p:blipFill>
        <p:spPr bwMode="auto">
          <a:xfrm>
            <a:off x="6838529" y="1490111"/>
            <a:ext cx="965822" cy="1234736"/>
          </a:xfrm>
          <a:prstGeom prst="rect">
            <a:avLst/>
          </a:prstGeom>
          <a:noFill/>
          <a:ln>
            <a:noFill/>
          </a:ln>
        </p:spPr>
      </p:pic>
      <p:sp>
        <p:nvSpPr>
          <p:cNvPr id="48" name="テキスト ボックス 47">
            <a:extLst>
              <a:ext uri="{FF2B5EF4-FFF2-40B4-BE49-F238E27FC236}">
                <a16:creationId xmlns:a16="http://schemas.microsoft.com/office/drawing/2014/main" id="{BD0B6EF3-A0BE-4D17-9380-0C99E6CBB4E4}"/>
              </a:ext>
            </a:extLst>
          </p:cNvPr>
          <p:cNvSpPr txBox="1"/>
          <p:nvPr/>
        </p:nvSpPr>
        <p:spPr>
          <a:xfrm>
            <a:off x="10500292" y="1333439"/>
            <a:ext cx="668773" cy="230832"/>
          </a:xfrm>
          <a:prstGeom prst="rect">
            <a:avLst/>
          </a:prstGeom>
          <a:noFill/>
        </p:spPr>
        <p:txBody>
          <a:bodyPr wrap="none" rtlCol="0">
            <a:spAutoFit/>
          </a:bodyPr>
          <a:lstStyle/>
          <a:p>
            <a:r>
              <a:rPr kumimoji="1" lang="ja-JP" altLang="en-US" sz="900" dirty="0" err="1"/>
              <a:t>こっこきん</a:t>
            </a:r>
            <a:endParaRPr kumimoji="1" lang="ja-JP" altLang="en-US" sz="1000" dirty="0"/>
          </a:p>
        </p:txBody>
      </p:sp>
      <p:pic>
        <p:nvPicPr>
          <p:cNvPr id="49" name="図 48">
            <a:extLst>
              <a:ext uri="{FF2B5EF4-FFF2-40B4-BE49-F238E27FC236}">
                <a16:creationId xmlns:a16="http://schemas.microsoft.com/office/drawing/2014/main" id="{2F6E97E6-E8B4-407B-8B09-9FF11DF050F2}"/>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040445" y="4077354"/>
            <a:ext cx="781340" cy="559122"/>
          </a:xfrm>
          <a:prstGeom prst="rect">
            <a:avLst/>
          </a:prstGeom>
        </p:spPr>
      </p:pic>
    </p:spTree>
    <p:extLst>
      <p:ext uri="{BB962C8B-B14F-4D97-AF65-F5344CB8AC3E}">
        <p14:creationId xmlns:p14="http://schemas.microsoft.com/office/powerpoint/2010/main" val="23421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 name="円/楕円 26"/>
          <p:cNvSpPr/>
          <p:nvPr/>
        </p:nvSpPr>
        <p:spPr>
          <a:xfrm>
            <a:off x="6600578" y="3166406"/>
            <a:ext cx="5344660" cy="3521054"/>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吹き出し 5"/>
          <p:cNvSpPr/>
          <p:nvPr/>
        </p:nvSpPr>
        <p:spPr>
          <a:xfrm>
            <a:off x="3745005" y="922765"/>
            <a:ext cx="7599948" cy="1556085"/>
          </a:xfrm>
          <a:prstGeom prst="wedgeRoundRectCallout">
            <a:avLst>
              <a:gd name="adj1" fmla="val -60236"/>
              <a:gd name="adj2" fmla="val 14048"/>
              <a:gd name="adj3" fmla="val 16667"/>
            </a:avLst>
          </a:prstGeom>
          <a:solidFill>
            <a:srgbClr val="FFCCFF"/>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FFC000">
                    <a:lumMod val="50000"/>
                  </a:srgbClr>
                </a:solidFill>
              </a:rPr>
              <a:t>　</a:t>
            </a: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国民すべてが平等に教育を受けられるように、税金を使って学校をつくったり、教科書を配ったりしています。</a:t>
            </a:r>
            <a:endParaRPr lang="en-US" altLang="ja-JP" dirty="0">
              <a:solidFill>
                <a:srgbClr val="FFC000">
                  <a:lumMod val="50000"/>
                </a:srgbClr>
              </a:solidFill>
              <a:latin typeface="BIZ UDPゴシック" panose="020B0400000000000000" pitchFamily="50" charset="-128"/>
              <a:ea typeface="BIZ UDPゴシック" panose="020B0400000000000000" pitchFamily="50" charset="-128"/>
            </a:endParaRPr>
          </a:p>
          <a:p>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　教育や科学技術などのために、国の予算のうち年間約５兆</a:t>
            </a:r>
            <a:r>
              <a:rPr lang="en-US" altLang="ja-JP" dirty="0">
                <a:solidFill>
                  <a:srgbClr val="FFC000">
                    <a:lumMod val="50000"/>
                  </a:srgbClr>
                </a:solidFill>
                <a:latin typeface="BIZ UDPゴシック" panose="020B0400000000000000" pitchFamily="50" charset="-128"/>
                <a:ea typeface="BIZ UDPゴシック" panose="020B0400000000000000" pitchFamily="50" charset="-128"/>
              </a:rPr>
              <a:t>4,716</a:t>
            </a: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億円（国の予算のうち約</a:t>
            </a:r>
            <a:r>
              <a:rPr lang="en-US" altLang="ja-JP" dirty="0">
                <a:solidFill>
                  <a:srgbClr val="FFC000">
                    <a:lumMod val="50000"/>
                  </a:srgbClr>
                </a:solidFill>
                <a:latin typeface="BIZ UDPゴシック" panose="020B0400000000000000" pitchFamily="50" charset="-128"/>
                <a:ea typeface="BIZ UDPゴシック" panose="020B0400000000000000" pitchFamily="50" charset="-128"/>
              </a:rPr>
              <a:t>5</a:t>
            </a: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％）が使われています。（令和６年度予算</a:t>
            </a:r>
            <a:r>
              <a:rPr lang="en-US" altLang="ja-JP" dirty="0">
                <a:solidFill>
                  <a:srgbClr val="FFC000">
                    <a:lumMod val="50000"/>
                  </a:srgbClr>
                </a:solidFill>
                <a:latin typeface="BIZ UDPゴシック" panose="020B0400000000000000" pitchFamily="50" charset="-128"/>
                <a:ea typeface="BIZ UDPゴシック" panose="020B0400000000000000" pitchFamily="50" charset="-128"/>
              </a:rPr>
              <a:t>)</a:t>
            </a:r>
          </a:p>
        </p:txBody>
      </p:sp>
      <p:pic>
        <p:nvPicPr>
          <p:cNvPr id="10" name="図 9"/>
          <p:cNvPicPr/>
          <p:nvPr/>
        </p:nvPicPr>
        <p:blipFill>
          <a:blip r:embed="rId2">
            <a:clrChange>
              <a:clrFrom>
                <a:srgbClr val="FFFFFF"/>
              </a:clrFrom>
              <a:clrTo>
                <a:srgbClr val="FFFFFF">
                  <a:alpha val="0"/>
                </a:srgbClr>
              </a:clrTo>
            </a:clrChange>
          </a:blip>
          <a:stretch>
            <a:fillRect/>
          </a:stretch>
        </p:blipFill>
        <p:spPr>
          <a:xfrm>
            <a:off x="4817457" y="3398231"/>
            <a:ext cx="709013" cy="1964422"/>
          </a:xfrm>
          <a:prstGeom prst="rect">
            <a:avLst/>
          </a:prstGeom>
        </p:spPr>
      </p:pic>
      <p:sp>
        <p:nvSpPr>
          <p:cNvPr id="11" name="テキスト ボックス 10"/>
          <p:cNvSpPr txBox="1"/>
          <p:nvPr/>
        </p:nvSpPr>
        <p:spPr>
          <a:xfrm>
            <a:off x="1233873" y="5292417"/>
            <a:ext cx="1390124" cy="1214756"/>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921,000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76,800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１日あたり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4,610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p>
        </p:txBody>
      </p:sp>
      <p:sp>
        <p:nvSpPr>
          <p:cNvPr id="12" name="テキスト ボックス 11"/>
          <p:cNvSpPr txBox="1"/>
          <p:nvPr/>
        </p:nvSpPr>
        <p:spPr>
          <a:xfrm>
            <a:off x="2784713" y="5305989"/>
            <a:ext cx="1563248"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1,067,000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88,900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4338546" y="5319822"/>
            <a:ext cx="1563248"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1,129,000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94,100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p>
        </p:txBody>
      </p:sp>
      <p:sp>
        <p:nvSpPr>
          <p:cNvPr id="17" name="大かっこ 16"/>
          <p:cNvSpPr/>
          <p:nvPr/>
        </p:nvSpPr>
        <p:spPr>
          <a:xfrm>
            <a:off x="1356890" y="5599723"/>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8" name="大かっこ 17"/>
          <p:cNvSpPr/>
          <p:nvPr/>
        </p:nvSpPr>
        <p:spPr>
          <a:xfrm>
            <a:off x="1356890" y="6069317"/>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9" name="大かっこ 18"/>
          <p:cNvSpPr/>
          <p:nvPr/>
        </p:nvSpPr>
        <p:spPr>
          <a:xfrm>
            <a:off x="2985761" y="5609070"/>
            <a:ext cx="1161150" cy="418179"/>
          </a:xfrm>
          <a:prstGeom prst="bracketPair">
            <a:avLst/>
          </a:prstGeom>
          <a:noFill/>
          <a:ln w="6350" cap="flat" cmpd="sng" algn="ctr">
            <a:solidFill>
              <a:srgbClr val="FF0000"/>
            </a:solidFill>
            <a:prstDash val="solid"/>
            <a:miter lim="800000"/>
          </a:ln>
          <a:effectLst/>
        </p:spPr>
        <p:txBody>
          <a:bodyPr rtlCol="0" anchor="ctr"/>
          <a:lstStyle/>
          <a:p>
            <a:pPr algn="ctr">
              <a:defRPr/>
            </a:pPr>
            <a:endParaRPr kumimoji="0" lang="ja-JP" altLang="en-US" kern="0">
              <a:solidFill>
                <a:prstClr val="black"/>
              </a:solidFill>
            </a:endParaRPr>
          </a:p>
        </p:txBody>
      </p:sp>
      <p:sp>
        <p:nvSpPr>
          <p:cNvPr id="20" name="大かっこ 19"/>
          <p:cNvSpPr/>
          <p:nvPr/>
        </p:nvSpPr>
        <p:spPr>
          <a:xfrm>
            <a:off x="4549632" y="5609070"/>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2" name="テキスト ボックス 21"/>
          <p:cNvSpPr txBox="1"/>
          <p:nvPr/>
        </p:nvSpPr>
        <p:spPr>
          <a:xfrm>
            <a:off x="2890180" y="6190707"/>
            <a:ext cx="3509350" cy="451149"/>
          </a:xfrm>
          <a:prstGeom prst="rect">
            <a:avLst/>
          </a:prstGeom>
          <a:noFill/>
        </p:spPr>
        <p:txBody>
          <a:bodyPr wrap="square" rtlCol="0">
            <a:spAutoFit/>
          </a:bodyPr>
          <a:lstStyle/>
          <a:p>
            <a:pPr>
              <a:lnSpc>
                <a:spcPts val="1500"/>
              </a:lnSpc>
            </a:pPr>
            <a:r>
              <a:rPr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　１日あたりの金額は年間登校日数を</a:t>
            </a:r>
            <a:r>
              <a:rPr lang="en-US" altLang="ja-JP" sz="1200" dirty="0">
                <a:solidFill>
                  <a:prstClr val="black"/>
                </a:solidFill>
                <a:latin typeface="BIZ UDPゴシック" panose="020B0400000000000000" pitchFamily="50" charset="-128"/>
                <a:ea typeface="BIZ UDPゴシック" panose="020B0400000000000000" pitchFamily="50" charset="-128"/>
              </a:rPr>
              <a:t>200</a:t>
            </a:r>
            <a:r>
              <a:rPr lang="ja-JP" altLang="en-US" sz="1200" dirty="0">
                <a:solidFill>
                  <a:prstClr val="black"/>
                </a:solidFill>
                <a:latin typeface="BIZ UDPゴシック" panose="020B0400000000000000" pitchFamily="50" charset="-128"/>
                <a:ea typeface="BIZ UDPゴシック" panose="020B0400000000000000" pitchFamily="50" charset="-128"/>
              </a:rPr>
              <a:t>日</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nSpc>
                <a:spcPts val="1500"/>
              </a:lnSpc>
            </a:pPr>
            <a:r>
              <a:rPr lang="ja-JP" altLang="en-US" sz="1200" dirty="0">
                <a:solidFill>
                  <a:prstClr val="black"/>
                </a:solidFill>
                <a:latin typeface="BIZ UDPゴシック" panose="020B0400000000000000" pitchFamily="50" charset="-128"/>
                <a:ea typeface="BIZ UDPゴシック" panose="020B0400000000000000" pitchFamily="50" charset="-128"/>
              </a:rPr>
              <a:t>として計算しています。</a:t>
            </a:r>
          </a:p>
        </p:txBody>
      </p:sp>
      <p:pic>
        <p:nvPicPr>
          <p:cNvPr id="23" name="図 22"/>
          <p:cNvPicPr/>
          <p:nvPr/>
        </p:nvPicPr>
        <p:blipFill>
          <a:blip r:embed="rId3">
            <a:clrChange>
              <a:clrFrom>
                <a:srgbClr val="FFFFFF"/>
              </a:clrFrom>
              <a:clrTo>
                <a:srgbClr val="FFFFFF">
                  <a:alpha val="0"/>
                </a:srgbClr>
              </a:clrTo>
            </a:clrChange>
          </a:blip>
          <a:stretch>
            <a:fillRect/>
          </a:stretch>
        </p:blipFill>
        <p:spPr>
          <a:xfrm>
            <a:off x="1491404" y="3716073"/>
            <a:ext cx="868373" cy="1606243"/>
          </a:xfrm>
          <a:prstGeom prst="rect">
            <a:avLst/>
          </a:prstGeom>
        </p:spPr>
      </p:pic>
      <p:pic>
        <p:nvPicPr>
          <p:cNvPr id="24" name="図 23"/>
          <p:cNvPicPr/>
          <p:nvPr/>
        </p:nvPicPr>
        <p:blipFill>
          <a:blip r:embed="rId4">
            <a:clrChange>
              <a:clrFrom>
                <a:srgbClr val="FFFFFF"/>
              </a:clrFrom>
              <a:clrTo>
                <a:srgbClr val="FFFFFF">
                  <a:alpha val="0"/>
                </a:srgbClr>
              </a:clrTo>
            </a:clrChange>
          </a:blip>
          <a:stretch>
            <a:fillRect/>
          </a:stretch>
        </p:blipFill>
        <p:spPr>
          <a:xfrm>
            <a:off x="3157337" y="3521839"/>
            <a:ext cx="855345" cy="1889760"/>
          </a:xfrm>
          <a:prstGeom prst="rect">
            <a:avLst/>
          </a:prstGeom>
        </p:spPr>
      </p:pic>
      <p:sp>
        <p:nvSpPr>
          <p:cNvPr id="25" name="角丸四角形 24"/>
          <p:cNvSpPr/>
          <p:nvPr/>
        </p:nvSpPr>
        <p:spPr>
          <a:xfrm>
            <a:off x="1119387" y="3545774"/>
            <a:ext cx="1626752" cy="3120816"/>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5"/>
          <a:stretch>
            <a:fillRect/>
          </a:stretch>
        </p:blipFill>
        <p:spPr>
          <a:xfrm>
            <a:off x="6700249" y="3318110"/>
            <a:ext cx="2899914" cy="1646280"/>
          </a:xfrm>
          <a:prstGeom prst="rect">
            <a:avLst/>
          </a:prstGeom>
        </p:spPr>
      </p:pic>
      <p:sp>
        <p:nvSpPr>
          <p:cNvPr id="8" name="テキスト ボックス 7"/>
          <p:cNvSpPr txBox="1"/>
          <p:nvPr/>
        </p:nvSpPr>
        <p:spPr>
          <a:xfrm>
            <a:off x="6734501" y="4925128"/>
            <a:ext cx="1620957" cy="338554"/>
          </a:xfrm>
          <a:prstGeom prst="rect">
            <a:avLst/>
          </a:prstGeom>
          <a:noFill/>
        </p:spPr>
        <p:txBody>
          <a:bodyPr wrap="non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整備された校舎</a:t>
            </a:r>
          </a:p>
        </p:txBody>
      </p:sp>
      <p:sp>
        <p:nvSpPr>
          <p:cNvPr id="28" name="テキスト ボックス 27"/>
          <p:cNvSpPr txBox="1"/>
          <p:nvPr/>
        </p:nvSpPr>
        <p:spPr>
          <a:xfrm>
            <a:off x="8721490" y="6149341"/>
            <a:ext cx="3262432" cy="338554"/>
          </a:xfrm>
          <a:prstGeom prst="rect">
            <a:avLst/>
          </a:prstGeom>
          <a:noFill/>
        </p:spPr>
        <p:txBody>
          <a:bodyPr wrap="none" rtlCol="0">
            <a:spAutoFit/>
          </a:bodyPr>
          <a:lstStyle/>
          <a:p>
            <a:r>
              <a:rPr lang="ja-JP" altLang="en-US" sz="1600" dirty="0">
                <a:latin typeface="HG丸ｺﾞｼｯｸM-PRO" panose="020F0600000000000000" pitchFamily="50" charset="-128"/>
                <a:ea typeface="HG丸ｺﾞｼｯｸM-PRO" panose="020F0600000000000000" pitchFamily="50" charset="-128"/>
              </a:rPr>
              <a:t>１人１台端末を使用した授業風景</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11717352" y="6488668"/>
            <a:ext cx="341760" cy="369332"/>
          </a:xfrm>
          <a:prstGeom prst="rect">
            <a:avLst/>
          </a:prstGeom>
          <a:noFill/>
        </p:spPr>
        <p:txBody>
          <a:bodyPr wrap="none" rtlCol="0">
            <a:spAutoFit/>
          </a:bodyPr>
          <a:lstStyle/>
          <a:p>
            <a:r>
              <a:rPr lang="ja-JP" altLang="en-US" dirty="0"/>
              <a:t>６</a:t>
            </a:r>
            <a:endParaRPr kumimoji="1" lang="ja-JP" altLang="en-US" dirty="0"/>
          </a:p>
        </p:txBody>
      </p:sp>
      <p:grpSp>
        <p:nvGrpSpPr>
          <p:cNvPr id="30" name="グループ化 29"/>
          <p:cNvGrpSpPr/>
          <p:nvPr/>
        </p:nvGrpSpPr>
        <p:grpSpPr>
          <a:xfrm>
            <a:off x="1881881" y="77788"/>
            <a:ext cx="8479823" cy="838200"/>
            <a:chOff x="487679" y="352044"/>
            <a:chExt cx="7763717" cy="838200"/>
          </a:xfrm>
        </p:grpSpPr>
        <p:sp>
          <p:nvSpPr>
            <p:cNvPr id="31" name="角丸四角形 30"/>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0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身近な税金の使いみち①</a:t>
              </a:r>
              <a:endParaRPr kumimoji="1" lang="ja-JP" altLang="en-US" sz="40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29" name="グループ化 28"/>
          <p:cNvGrpSpPr/>
          <p:nvPr/>
        </p:nvGrpSpPr>
        <p:grpSpPr>
          <a:xfrm>
            <a:off x="1060651" y="831961"/>
            <a:ext cx="1744223" cy="1660371"/>
            <a:chOff x="888994" y="801526"/>
            <a:chExt cx="1782796" cy="1707289"/>
          </a:xfrm>
        </p:grpSpPr>
        <p:sp>
          <p:nvSpPr>
            <p:cNvPr id="33" name="角丸四角形 32"/>
            <p:cNvSpPr/>
            <p:nvPr/>
          </p:nvSpPr>
          <p:spPr>
            <a:xfrm>
              <a:off x="888994" y="1834028"/>
              <a:ext cx="1782796" cy="674787"/>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BIZ UDPゴシック" panose="020B0400000000000000" pitchFamily="50" charset="-128"/>
                  <a:ea typeface="BIZ UDPゴシック" panose="020B0400000000000000" pitchFamily="50" charset="-128"/>
                </a:rPr>
                <a:t>教育</a:t>
              </a:r>
              <a:endParaRPr kumimoji="1" lang="ja-JP" altLang="en-US" sz="3200" b="1" dirty="0">
                <a:latin typeface="BIZ UDPゴシック" panose="020B0400000000000000" pitchFamily="50" charset="-128"/>
                <a:ea typeface="BIZ UDPゴシック" panose="020B0400000000000000" pitchFamily="50" charset="-128"/>
              </a:endParaRPr>
            </a:p>
          </p:txBody>
        </p:sp>
        <p:pic>
          <p:nvPicPr>
            <p:cNvPr id="34" name="図 33"/>
            <p:cNvPicPr>
              <a:picLocks noChangeAspect="1"/>
            </p:cNvPicPr>
            <p:nvPr/>
          </p:nvPicPr>
          <p:blipFill>
            <a:blip r:embed="rId6"/>
            <a:stretch>
              <a:fillRect/>
            </a:stretch>
          </p:blipFill>
          <p:spPr>
            <a:xfrm>
              <a:off x="1228328" y="801526"/>
              <a:ext cx="1132494" cy="1001821"/>
            </a:xfrm>
            <a:prstGeom prst="rect">
              <a:avLst/>
            </a:prstGeom>
          </p:spPr>
        </p:pic>
      </p:grpSp>
      <p:sp>
        <p:nvSpPr>
          <p:cNvPr id="35" name="正方形/長方形 34"/>
          <p:cNvSpPr/>
          <p:nvPr/>
        </p:nvSpPr>
        <p:spPr>
          <a:xfrm>
            <a:off x="1692641" y="2593451"/>
            <a:ext cx="3487645" cy="718725"/>
          </a:xfrm>
          <a:prstGeom prst="rect">
            <a:avLst/>
          </a:prstGeom>
          <a:ln>
            <a:no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公立学校の児童・生徒</a:t>
            </a:r>
            <a:endParaRPr kumimoji="1" lang="en-US" altLang="ja-JP" sz="1600" b="1" dirty="0">
              <a:latin typeface="BIZ UDPゴシック" panose="020B0400000000000000" pitchFamily="50" charset="-128"/>
              <a:ea typeface="BIZ UDPゴシック" panose="020B0400000000000000" pitchFamily="50" charset="-128"/>
            </a:endParaRPr>
          </a:p>
          <a:p>
            <a:pPr algn="ctr"/>
            <a:r>
              <a:rPr lang="ja-JP" altLang="en-US" sz="1600" b="1" dirty="0">
                <a:latin typeface="BIZ UDPゴシック" panose="020B0400000000000000" pitchFamily="50" charset="-128"/>
                <a:ea typeface="BIZ UDPゴシック" panose="020B0400000000000000" pitchFamily="50" charset="-128"/>
              </a:rPr>
              <a:t>１人あたりの年間（月）教育費</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3048439" y="3352574"/>
            <a:ext cx="825867"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令和３</a:t>
            </a:r>
            <a:r>
              <a:rPr kumimoji="1" lang="ja-JP" altLang="en-US" sz="1050" dirty="0">
                <a:latin typeface="BIZ UDPゴシック" panose="020B0400000000000000" pitchFamily="50" charset="-128"/>
                <a:ea typeface="BIZ UDPゴシック" panose="020B0400000000000000" pitchFamily="50" charset="-128"/>
              </a:rPr>
              <a:t>年度</a:t>
            </a:r>
          </a:p>
        </p:txBody>
      </p:sp>
      <p:sp>
        <p:nvSpPr>
          <p:cNvPr id="36" name="正方形/長方形 35"/>
          <p:cNvSpPr/>
          <p:nvPr/>
        </p:nvSpPr>
        <p:spPr>
          <a:xfrm>
            <a:off x="7451008" y="2603913"/>
            <a:ext cx="3487645" cy="634587"/>
          </a:xfrm>
          <a:prstGeom prst="rect">
            <a:avLst/>
          </a:prstGeom>
          <a:ln>
            <a:no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わたしたちが</a:t>
            </a:r>
            <a:endParaRPr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平等に教育を受けられるために</a:t>
            </a:r>
            <a:endParaRPr kumimoji="1" lang="en-US" altLang="ja-JP" sz="1600" b="1"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6271B25D-0AB8-447D-AE0D-C686169A3DD1}"/>
              </a:ext>
            </a:extLst>
          </p:cNvPr>
          <p:cNvPicPr>
            <a:picLocks noChangeAspect="1"/>
          </p:cNvPicPr>
          <p:nvPr/>
        </p:nvPicPr>
        <p:blipFill>
          <a:blip r:embed="rId7"/>
          <a:stretch>
            <a:fillRect/>
          </a:stretch>
        </p:blipFill>
        <p:spPr>
          <a:xfrm>
            <a:off x="9038279" y="4469582"/>
            <a:ext cx="2552707" cy="1668216"/>
          </a:xfrm>
          <a:prstGeom prst="rect">
            <a:avLst/>
          </a:prstGeom>
        </p:spPr>
      </p:pic>
      <p:sp>
        <p:nvSpPr>
          <p:cNvPr id="37" name="テキスト ボックス 36">
            <a:extLst>
              <a:ext uri="{FF2B5EF4-FFF2-40B4-BE49-F238E27FC236}">
                <a16:creationId xmlns:a16="http://schemas.microsoft.com/office/drawing/2014/main" id="{3D70F594-0C22-4039-8EF6-8F07B38768E7}"/>
              </a:ext>
            </a:extLst>
          </p:cNvPr>
          <p:cNvSpPr txBox="1"/>
          <p:nvPr/>
        </p:nvSpPr>
        <p:spPr>
          <a:xfrm>
            <a:off x="7922468" y="6406004"/>
            <a:ext cx="4079707" cy="256930"/>
          </a:xfrm>
          <a:prstGeom prst="rect">
            <a:avLst/>
          </a:prstGeom>
          <a:noFill/>
        </p:spPr>
        <p:txBody>
          <a:bodyPr wrap="square" rtlCol="0">
            <a:spAutoFit/>
          </a:bodyPr>
          <a:lstStyle/>
          <a:p>
            <a:pPr>
              <a:lnSpc>
                <a:spcPts val="1500"/>
              </a:lnSpc>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　１台あたり約</a:t>
            </a:r>
            <a:r>
              <a:rPr lang="en-US" altLang="ja-JP" sz="1100" dirty="0">
                <a:solidFill>
                  <a:prstClr val="black"/>
                </a:solidFill>
                <a:latin typeface="BIZ UDPゴシック" panose="020B0400000000000000" pitchFamily="50" charset="-128"/>
                <a:ea typeface="BIZ UDPゴシック" panose="020B0400000000000000" pitchFamily="50" charset="-128"/>
              </a:rPr>
              <a:t>61,000</a:t>
            </a:r>
            <a:r>
              <a:rPr lang="ja-JP" altLang="en-US" sz="1100" dirty="0">
                <a:solidFill>
                  <a:prstClr val="black"/>
                </a:solidFill>
                <a:latin typeface="BIZ UDPゴシック" panose="020B0400000000000000" pitchFamily="50" charset="-128"/>
                <a:ea typeface="BIZ UDPゴシック" panose="020B0400000000000000" pitchFamily="50" charset="-128"/>
              </a:rPr>
              <a:t>円（埼玉県租税教育推進協議会調べ）</a:t>
            </a:r>
          </a:p>
        </p:txBody>
      </p:sp>
    </p:spTree>
    <p:extLst>
      <p:ext uri="{BB962C8B-B14F-4D97-AF65-F5344CB8AC3E}">
        <p14:creationId xmlns:p14="http://schemas.microsoft.com/office/powerpoint/2010/main" val="303106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9" name="角丸四角形 18"/>
          <p:cNvSpPr/>
          <p:nvPr/>
        </p:nvSpPr>
        <p:spPr>
          <a:xfrm>
            <a:off x="6453052" y="487680"/>
            <a:ext cx="4680268" cy="6150292"/>
          </a:xfrm>
          <a:prstGeom prst="roundRect">
            <a:avLst/>
          </a:prstGeom>
          <a:solidFill>
            <a:schemeClr val="bg1"/>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824418" y="487680"/>
            <a:ext cx="4680268" cy="6150293"/>
          </a:xfrm>
          <a:prstGeom prst="roundRect">
            <a:avLst/>
          </a:prstGeom>
          <a:solidFill>
            <a:schemeClr val="bg1"/>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p:nvPr/>
        </p:nvPicPr>
        <p:blipFill>
          <a:blip r:embed="rId2">
            <a:clrChange>
              <a:clrFrom>
                <a:srgbClr val="FFFFFF"/>
              </a:clrFrom>
              <a:clrTo>
                <a:srgbClr val="FFFFFF">
                  <a:alpha val="0"/>
                </a:srgbClr>
              </a:clrTo>
            </a:clrChange>
          </a:blip>
          <a:stretch>
            <a:fillRect/>
          </a:stretch>
        </p:blipFill>
        <p:spPr>
          <a:xfrm>
            <a:off x="920259" y="3179179"/>
            <a:ext cx="1783498" cy="1491014"/>
          </a:xfrm>
          <a:prstGeom prst="rect">
            <a:avLst/>
          </a:prstGeom>
        </p:spPr>
      </p:pic>
      <p:pic>
        <p:nvPicPr>
          <p:cNvPr id="4" name="図 3"/>
          <p:cNvPicPr/>
          <p:nvPr/>
        </p:nvPicPr>
        <p:blipFill>
          <a:blip r:embed="rId3">
            <a:clrChange>
              <a:clrFrom>
                <a:srgbClr val="FFFFFF"/>
              </a:clrFrom>
              <a:clrTo>
                <a:srgbClr val="FFFFFF">
                  <a:alpha val="0"/>
                </a:srgbClr>
              </a:clrTo>
            </a:clrChange>
          </a:blip>
          <a:stretch>
            <a:fillRect/>
          </a:stretch>
        </p:blipFill>
        <p:spPr>
          <a:xfrm>
            <a:off x="3361030" y="3495729"/>
            <a:ext cx="1866165" cy="1443790"/>
          </a:xfrm>
          <a:prstGeom prst="rect">
            <a:avLst/>
          </a:prstGeom>
        </p:spPr>
      </p:pic>
      <p:pic>
        <p:nvPicPr>
          <p:cNvPr id="5" name="図 4"/>
          <p:cNvPicPr/>
          <p:nvPr/>
        </p:nvPicPr>
        <p:blipFill>
          <a:blip r:embed="rId4"/>
          <a:stretch>
            <a:fillRect/>
          </a:stretch>
        </p:blipFill>
        <p:spPr>
          <a:xfrm>
            <a:off x="1726460" y="5106371"/>
            <a:ext cx="1954593" cy="975136"/>
          </a:xfrm>
          <a:prstGeom prst="rect">
            <a:avLst/>
          </a:prstGeom>
        </p:spPr>
      </p:pic>
      <p:sp>
        <p:nvSpPr>
          <p:cNvPr id="10" name="テキスト ボックス 9"/>
          <p:cNvSpPr txBox="1"/>
          <p:nvPr/>
        </p:nvSpPr>
        <p:spPr>
          <a:xfrm>
            <a:off x="945499" y="2021822"/>
            <a:ext cx="4305987" cy="923330"/>
          </a:xfrm>
          <a:prstGeom prst="rect">
            <a:avLst/>
          </a:prstGeom>
          <a:noFill/>
        </p:spPr>
        <p:txBody>
          <a:bodyPr wrap="non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校舎や体育施設の建設のための費用と</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して１年間に</a:t>
            </a:r>
            <a:r>
              <a:rPr lang="ja-JP" altLang="en-US" dirty="0">
                <a:solidFill>
                  <a:srgbClr val="FF0000"/>
                </a:solidFill>
                <a:latin typeface="メイリオ" panose="020B0604030504040204" pitchFamily="50" charset="-128"/>
                <a:ea typeface="メイリオ" panose="020B0604030504040204" pitchFamily="50" charset="-128"/>
              </a:rPr>
              <a:t>約</a:t>
            </a:r>
            <a:r>
              <a:rPr lang="en-US" altLang="ja-JP" dirty="0">
                <a:solidFill>
                  <a:srgbClr val="FF0000"/>
                </a:solidFill>
                <a:latin typeface="メイリオ" panose="020B0604030504040204" pitchFamily="50" charset="-128"/>
                <a:ea typeface="メイリオ" panose="020B0604030504040204" pitchFamily="50" charset="-128"/>
              </a:rPr>
              <a:t>732</a:t>
            </a:r>
            <a:r>
              <a:rPr lang="ja-JP" altLang="en-US" dirty="0">
                <a:solidFill>
                  <a:srgbClr val="FF0000"/>
                </a:solidFill>
                <a:latin typeface="メイリオ" panose="020B0604030504040204" pitchFamily="50" charset="-128"/>
                <a:ea typeface="メイリオ" panose="020B0604030504040204" pitchFamily="50" charset="-128"/>
              </a:rPr>
              <a:t>億円</a:t>
            </a:r>
            <a:r>
              <a:rPr lang="ja-JP" altLang="en-US" dirty="0">
                <a:solidFill>
                  <a:prstClr val="black"/>
                </a:solidFill>
                <a:latin typeface="メイリオ" panose="020B0604030504040204" pitchFamily="50" charset="-128"/>
                <a:ea typeface="メイリオ" panose="020B0604030504040204" pitchFamily="50" charset="-128"/>
              </a:rPr>
              <a:t>が使われます。</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（令和６年度予算）</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6738777" y="2021822"/>
            <a:ext cx="4108817" cy="1200329"/>
          </a:xfrm>
          <a:prstGeom prst="rect">
            <a:avLst/>
          </a:prstGeom>
          <a:noFill/>
        </p:spPr>
        <p:txBody>
          <a:bodyPr wrap="non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小中学校等の児童生徒が使用する教科</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書を無償配付するための費用として、</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１年間に</a:t>
            </a:r>
            <a:r>
              <a:rPr lang="ja-JP" altLang="en-US" dirty="0">
                <a:solidFill>
                  <a:srgbClr val="FF0000"/>
                </a:solidFill>
                <a:latin typeface="メイリオ" panose="020B0604030504040204" pitchFamily="50" charset="-128"/>
                <a:ea typeface="メイリオ" panose="020B0604030504040204" pitchFamily="50" charset="-128"/>
              </a:rPr>
              <a:t>約</a:t>
            </a:r>
            <a:r>
              <a:rPr lang="en-US" altLang="ja-JP" dirty="0">
                <a:solidFill>
                  <a:srgbClr val="FF0000"/>
                </a:solidFill>
                <a:latin typeface="メイリオ" panose="020B0604030504040204" pitchFamily="50" charset="-128"/>
                <a:ea typeface="メイリオ" panose="020B0604030504040204" pitchFamily="50" charset="-128"/>
              </a:rPr>
              <a:t>471</a:t>
            </a:r>
            <a:r>
              <a:rPr lang="ja-JP" altLang="en-US" dirty="0">
                <a:solidFill>
                  <a:srgbClr val="FF0000"/>
                </a:solidFill>
                <a:latin typeface="メイリオ" panose="020B0604030504040204" pitchFamily="50" charset="-128"/>
                <a:ea typeface="メイリオ" panose="020B0604030504040204" pitchFamily="50" charset="-128"/>
              </a:rPr>
              <a:t>億円</a:t>
            </a:r>
            <a:r>
              <a:rPr lang="ja-JP" altLang="en-US" dirty="0">
                <a:solidFill>
                  <a:prstClr val="black"/>
                </a:solidFill>
                <a:latin typeface="メイリオ" panose="020B0604030504040204" pitchFamily="50" charset="-128"/>
                <a:ea typeface="メイリオ" panose="020B0604030504040204" pitchFamily="50" charset="-128"/>
              </a:rPr>
              <a:t>が使われます。</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（令和６年度予算）</a:t>
            </a:r>
          </a:p>
        </p:txBody>
      </p:sp>
      <p:pic>
        <p:nvPicPr>
          <p:cNvPr id="8" name="図 7"/>
          <p:cNvPicPr>
            <a:picLocks noChangeAspect="1"/>
          </p:cNvPicPr>
          <p:nvPr/>
        </p:nvPicPr>
        <p:blipFill>
          <a:blip r:embed="rId5"/>
          <a:stretch>
            <a:fillRect/>
          </a:stretch>
        </p:blipFill>
        <p:spPr>
          <a:xfrm>
            <a:off x="7081894" y="3472600"/>
            <a:ext cx="3625782" cy="1466919"/>
          </a:xfrm>
          <a:prstGeom prst="rect">
            <a:avLst/>
          </a:prstGeom>
        </p:spPr>
      </p:pic>
      <p:sp>
        <p:nvSpPr>
          <p:cNvPr id="16" name="テキスト ボックス 15"/>
          <p:cNvSpPr txBox="1"/>
          <p:nvPr/>
        </p:nvSpPr>
        <p:spPr>
          <a:xfrm>
            <a:off x="1488842" y="4639591"/>
            <a:ext cx="595035" cy="338554"/>
          </a:xfrm>
          <a:prstGeom prst="rect">
            <a:avLst/>
          </a:prstGeom>
          <a:noFill/>
        </p:spPr>
        <p:txBody>
          <a:bodyPr wrap="none"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校舎</a:t>
            </a:r>
          </a:p>
        </p:txBody>
      </p:sp>
      <p:sp>
        <p:nvSpPr>
          <p:cNvPr id="17" name="テキスト ボックス 16"/>
          <p:cNvSpPr txBox="1"/>
          <p:nvPr/>
        </p:nvSpPr>
        <p:spPr>
          <a:xfrm>
            <a:off x="4117308" y="5025176"/>
            <a:ext cx="800219" cy="338554"/>
          </a:xfrm>
          <a:prstGeom prst="rect">
            <a:avLst/>
          </a:prstGeom>
          <a:noFill/>
        </p:spPr>
        <p:txBody>
          <a:bodyPr wrap="none"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体育館</a:t>
            </a:r>
          </a:p>
        </p:txBody>
      </p:sp>
      <p:sp>
        <p:nvSpPr>
          <p:cNvPr id="18" name="テキスト ボックス 17"/>
          <p:cNvSpPr txBox="1"/>
          <p:nvPr/>
        </p:nvSpPr>
        <p:spPr>
          <a:xfrm>
            <a:off x="2303646" y="6112470"/>
            <a:ext cx="800219" cy="338554"/>
          </a:xfrm>
          <a:prstGeom prst="rect">
            <a:avLst/>
          </a:prstGeom>
          <a:noFill/>
        </p:spPr>
        <p:txBody>
          <a:bodyPr wrap="none"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プール</a:t>
            </a:r>
          </a:p>
        </p:txBody>
      </p:sp>
      <p:sp>
        <p:nvSpPr>
          <p:cNvPr id="20" name="テキスト ボックス 19"/>
          <p:cNvSpPr txBox="1"/>
          <p:nvPr/>
        </p:nvSpPr>
        <p:spPr>
          <a:xfrm>
            <a:off x="8456203" y="3222151"/>
            <a:ext cx="800219" cy="338554"/>
          </a:xfrm>
          <a:prstGeom prst="rect">
            <a:avLst/>
          </a:prstGeom>
          <a:noFill/>
        </p:spPr>
        <p:txBody>
          <a:bodyPr wrap="none"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教科書</a:t>
            </a:r>
            <a:endParaRPr lang="en-US" altLang="ja-JP" sz="1600" dirty="0">
              <a:solidFill>
                <a:prstClr val="black"/>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11850240" y="6488668"/>
            <a:ext cx="341760" cy="369332"/>
          </a:xfrm>
          <a:prstGeom prst="rect">
            <a:avLst/>
          </a:prstGeom>
          <a:noFill/>
        </p:spPr>
        <p:txBody>
          <a:bodyPr wrap="none" rtlCol="0">
            <a:spAutoFit/>
          </a:bodyPr>
          <a:lstStyle/>
          <a:p>
            <a:r>
              <a:rPr lang="ja-JP" altLang="en-US" dirty="0"/>
              <a:t>７</a:t>
            </a:r>
            <a:endParaRPr kumimoji="1" lang="ja-JP" altLang="en-US" dirty="0"/>
          </a:p>
        </p:txBody>
      </p:sp>
      <p:grpSp>
        <p:nvGrpSpPr>
          <p:cNvPr id="22" name="グループ化 21"/>
          <p:cNvGrpSpPr/>
          <p:nvPr/>
        </p:nvGrpSpPr>
        <p:grpSpPr>
          <a:xfrm>
            <a:off x="1173230" y="665095"/>
            <a:ext cx="3982643" cy="1145454"/>
            <a:chOff x="1011828" y="667984"/>
            <a:chExt cx="3982643" cy="1145454"/>
          </a:xfrm>
        </p:grpSpPr>
        <p:pic>
          <p:nvPicPr>
            <p:cNvPr id="23" name="図 22"/>
            <p:cNvPicPr/>
            <p:nvPr/>
          </p:nvPicPr>
          <p:blipFill>
            <a:blip r:embed="rId6">
              <a:clrChange>
                <a:clrFrom>
                  <a:srgbClr val="FFFFFF"/>
                </a:clrFrom>
                <a:clrTo>
                  <a:srgbClr val="FFFFFF">
                    <a:alpha val="0"/>
                  </a:srgbClr>
                </a:clrTo>
              </a:clrChange>
            </a:blip>
            <a:stretch>
              <a:fillRect/>
            </a:stretch>
          </p:blipFill>
          <p:spPr>
            <a:xfrm>
              <a:off x="1011828" y="667984"/>
              <a:ext cx="905872" cy="1145454"/>
            </a:xfrm>
            <a:prstGeom prst="rect">
              <a:avLst/>
            </a:prstGeom>
          </p:spPr>
        </p:pic>
        <p:sp>
          <p:nvSpPr>
            <p:cNvPr id="24" name="角丸四角形吹き出し 23"/>
            <p:cNvSpPr/>
            <p:nvPr/>
          </p:nvSpPr>
          <p:spPr>
            <a:xfrm>
              <a:off x="2239753" y="720387"/>
              <a:ext cx="2754718" cy="1022466"/>
            </a:xfrm>
            <a:prstGeom prst="wedgeRoundRectCallout">
              <a:avLst>
                <a:gd name="adj1" fmla="val -57901"/>
                <a:gd name="adj2" fmla="val 1204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学校をつくるには</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いくらぐらいかかるの？</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grpSp>
      <p:grpSp>
        <p:nvGrpSpPr>
          <p:cNvPr id="26" name="グループ化 25"/>
          <p:cNvGrpSpPr/>
          <p:nvPr/>
        </p:nvGrpSpPr>
        <p:grpSpPr>
          <a:xfrm>
            <a:off x="6801863" y="719008"/>
            <a:ext cx="3982643" cy="1145454"/>
            <a:chOff x="1011828" y="667984"/>
            <a:chExt cx="3982643" cy="1145454"/>
          </a:xfrm>
        </p:grpSpPr>
        <p:pic>
          <p:nvPicPr>
            <p:cNvPr id="27" name="図 26"/>
            <p:cNvPicPr/>
            <p:nvPr/>
          </p:nvPicPr>
          <p:blipFill>
            <a:blip r:embed="rId6">
              <a:clrChange>
                <a:clrFrom>
                  <a:srgbClr val="FFFFFF"/>
                </a:clrFrom>
                <a:clrTo>
                  <a:srgbClr val="FFFFFF">
                    <a:alpha val="0"/>
                  </a:srgbClr>
                </a:clrTo>
              </a:clrChange>
            </a:blip>
            <a:stretch>
              <a:fillRect/>
            </a:stretch>
          </p:blipFill>
          <p:spPr>
            <a:xfrm>
              <a:off x="1011828" y="667984"/>
              <a:ext cx="905872" cy="1145454"/>
            </a:xfrm>
            <a:prstGeom prst="rect">
              <a:avLst/>
            </a:prstGeom>
          </p:spPr>
        </p:pic>
        <p:sp>
          <p:nvSpPr>
            <p:cNvPr id="28" name="角丸四角形吹き出し 27"/>
            <p:cNvSpPr/>
            <p:nvPr/>
          </p:nvSpPr>
          <p:spPr>
            <a:xfrm>
              <a:off x="2239753" y="720387"/>
              <a:ext cx="2754718" cy="1022466"/>
            </a:xfrm>
            <a:prstGeom prst="wedgeRoundRectCallout">
              <a:avLst>
                <a:gd name="adj1" fmla="val -57901"/>
                <a:gd name="adj2" fmla="val 1204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どんなものに税金が</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使われているの？</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grpSp>
      <p:sp>
        <p:nvSpPr>
          <p:cNvPr id="7" name="円形吹き出し 6"/>
          <p:cNvSpPr/>
          <p:nvPr/>
        </p:nvSpPr>
        <p:spPr>
          <a:xfrm>
            <a:off x="6092605" y="5106370"/>
            <a:ext cx="3576862" cy="1123741"/>
          </a:xfrm>
          <a:prstGeom prst="wedgeEllipseCallout">
            <a:avLst>
              <a:gd name="adj1" fmla="val 66227"/>
              <a:gd name="adj2" fmla="val 8360"/>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みんなの教科書の</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裏表紙を見てみよう！</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pic>
        <p:nvPicPr>
          <p:cNvPr id="29" name="図 28"/>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64578" y="4922795"/>
            <a:ext cx="1396958" cy="1687307"/>
          </a:xfrm>
          <a:prstGeom prst="rect">
            <a:avLst/>
          </a:prstGeom>
          <a:noFill/>
          <a:ln>
            <a:noFill/>
          </a:ln>
        </p:spPr>
      </p:pic>
      <p:sp>
        <p:nvSpPr>
          <p:cNvPr id="25" name="角丸四角形 24"/>
          <p:cNvSpPr/>
          <p:nvPr/>
        </p:nvSpPr>
        <p:spPr>
          <a:xfrm>
            <a:off x="8925059" y="0"/>
            <a:ext cx="3266941"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739917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FC5547F55CA2746B7C264C5F7800C4F" ma:contentTypeVersion="15" ma:contentTypeDescription="新しいドキュメントを作成します。" ma:contentTypeScope="" ma:versionID="4064bc279d6e1e97cc8106676a7a375c">
  <xsd:schema xmlns:xsd="http://www.w3.org/2001/XMLSchema" xmlns:xs="http://www.w3.org/2001/XMLSchema" xmlns:p="http://schemas.microsoft.com/office/2006/metadata/properties" xmlns:ns2="a456da31-8cf0-4e48-ba72-77d76edf3643" xmlns:ns3="7d6b25b9-ae0f-4385-a3df-20997d5ac333" targetNamespace="http://schemas.microsoft.com/office/2006/metadata/properties" ma:root="true" ma:fieldsID="1ba088c91aa512233eb66ce268025984" ns2:_="" ns3:_="">
    <xsd:import namespace="a456da31-8cf0-4e48-ba72-77d76edf3643"/>
    <xsd:import namespace="7d6b25b9-ae0f-4385-a3df-20997d5ac333"/>
    <xsd:element name="properties">
      <xsd:complexType>
        <xsd:sequence>
          <xsd:element name="documentManagement">
            <xsd:complexType>
              <xsd:all>
                <xsd:element ref="ns2:SharedWithUsers" minOccurs="0"/>
                <xsd:element ref="ns2:SharedWithDetails" minOccurs="0"/>
                <xsd:element ref="ns3:Lang_comu"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6da31-8cf0-4e48-ba72-77d76edf3643"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6b25b9-ae0f-4385-a3df-20997d5ac333" elementFormDefault="qualified">
    <xsd:import namespace="http://schemas.microsoft.com/office/2006/documentManagement/types"/>
    <xsd:import namespace="http://schemas.microsoft.com/office/infopath/2007/PartnerControls"/>
    <xsd:element name="Lang_comu" ma:index="10" nillable="true" ma:displayName="Lang_comu" ma:default="ja" ma:hidden="true" ma:internalName="Lang_comu"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_comu xmlns="7d6b25b9-ae0f-4385-a3df-20997d5ac333">ja</Lang_comu>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E785FD-DC9B-4E8D-99E0-7D91785E2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56da31-8cf0-4e48-ba72-77d76edf3643"/>
    <ds:schemaRef ds:uri="7d6b25b9-ae0f-4385-a3df-20997d5ac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6E8203-464B-43DF-A1ED-CD21B7066CF4}">
  <ds:schemaRefs>
    <ds:schemaRef ds:uri="http://purl.org/dc/dcmitype/"/>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7d6b25b9-ae0f-4385-a3df-20997d5ac333"/>
    <ds:schemaRef ds:uri="a456da31-8cf0-4e48-ba72-77d76edf3643"/>
    <ds:schemaRef ds:uri="http://purl.org/dc/terms/"/>
  </ds:schemaRefs>
</ds:datastoreItem>
</file>

<file path=customXml/itemProps3.xml><?xml version="1.0" encoding="utf-8"?>
<ds:datastoreItem xmlns:ds="http://schemas.openxmlformats.org/officeDocument/2006/customXml" ds:itemID="{1AAB6B49-D2FA-4B58-AA72-D6D9BD61A3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2297</TotalTime>
  <Words>3621</Words>
  <Application>Microsoft Office PowerPoint</Application>
  <PresentationFormat>ワイド画面</PresentationFormat>
  <Paragraphs>502</Paragraphs>
  <Slides>22</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7</vt:i4>
      </vt:variant>
      <vt:variant>
        <vt:lpstr>スライド タイトル</vt:lpstr>
      </vt:variant>
      <vt:variant>
        <vt:i4>22</vt:i4>
      </vt:variant>
    </vt:vector>
  </HeadingPairs>
  <TitlesOfParts>
    <vt:vector size="40" baseType="lpstr">
      <vt:lpstr>BIZ UDPゴシック</vt:lpstr>
      <vt:lpstr>HGPｺﾞｼｯｸE</vt:lpstr>
      <vt:lpstr>HGP創英角ｺﾞｼｯｸUB</vt:lpstr>
      <vt:lpstr>HGSｺﾞｼｯｸE</vt:lpstr>
      <vt:lpstr>HGS創英角ﾎﾟｯﾌﾟ体</vt:lpstr>
      <vt:lpstr>HG丸ｺﾞｼｯｸM-PRO</vt:lpstr>
      <vt:lpstr>ＭＳ Ｐゴシック</vt:lpstr>
      <vt:lpstr>メイリオ</vt:lpstr>
      <vt:lpstr>Arial</vt:lpstr>
      <vt:lpstr>Calibri</vt:lpstr>
      <vt:lpstr>Calibri Light</vt:lpstr>
      <vt:lpstr>Office テーマ</vt:lpstr>
      <vt:lpstr>1_Office テーマ</vt:lpstr>
      <vt:lpstr>2_Office テーマ</vt:lpstr>
      <vt:lpstr>3_Office テーマ</vt:lpstr>
      <vt:lpstr>4_Office テーマ</vt:lpstr>
      <vt:lpstr>5_Office テーマ</vt:lpstr>
      <vt:lpstr>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広報係波多</dc:creator>
  <cp:lastModifiedBy>田中 瑞穂</cp:lastModifiedBy>
  <cp:revision>166</cp:revision>
  <cp:lastPrinted>2024-03-18T09:57:09Z</cp:lastPrinted>
  <dcterms:created xsi:type="dcterms:W3CDTF">2021-09-16T07:39:57Z</dcterms:created>
  <dcterms:modified xsi:type="dcterms:W3CDTF">2025-03-28T06:13:16Z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0x010100AFC5547F55CA2746B7C264C5F7800C4F</vt:lpwstr>
  </property>
</Properties>
</file>