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00" r:id="rId2"/>
    <p:sldId id="301" r:id="rId3"/>
    <p:sldId id="258" r:id="rId4"/>
    <p:sldId id="259" r:id="rId5"/>
    <p:sldId id="260" r:id="rId6"/>
    <p:sldId id="261" r:id="rId7"/>
    <p:sldId id="262" r:id="rId8"/>
    <p:sldId id="263" r:id="rId9"/>
    <p:sldId id="264" r:id="rId10"/>
    <p:sldId id="265" r:id="rId11"/>
    <p:sldId id="302" r:id="rId12"/>
    <p:sldId id="267" r:id="rId13"/>
    <p:sldId id="268" r:id="rId14"/>
    <p:sldId id="269" r:id="rId15"/>
    <p:sldId id="270" r:id="rId16"/>
    <p:sldId id="271" r:id="rId17"/>
    <p:sldId id="272" r:id="rId18"/>
    <p:sldId id="274" r:id="rId19"/>
    <p:sldId id="275" r:id="rId20"/>
    <p:sldId id="277" r:id="rId21"/>
    <p:sldId id="278" r:id="rId22"/>
    <p:sldId id="279" r:id="rId23"/>
    <p:sldId id="280" r:id="rId24"/>
    <p:sldId id="281" r:id="rId25"/>
    <p:sldId id="282" r:id="rId26"/>
    <p:sldId id="283" r:id="rId27"/>
    <p:sldId id="284" r:id="rId28"/>
    <p:sldId id="305" r:id="rId29"/>
    <p:sldId id="286" r:id="rId30"/>
    <p:sldId id="303" r:id="rId31"/>
    <p:sldId id="289" r:id="rId32"/>
    <p:sldId id="291" r:id="rId33"/>
    <p:sldId id="290" r:id="rId34"/>
    <p:sldId id="292" r:id="rId35"/>
    <p:sldId id="304" r:id="rId36"/>
    <p:sldId id="293" r:id="rId37"/>
    <p:sldId id="294" r:id="rId38"/>
    <p:sldId id="295" r:id="rId39"/>
    <p:sldId id="296" r:id="rId40"/>
    <p:sldId id="297" r:id="rId41"/>
    <p:sldId id="299" r:id="rId4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29" autoAdjust="0"/>
    <p:restoredTop sz="94660"/>
  </p:normalViewPr>
  <p:slideViewPr>
    <p:cSldViewPr snapToGrid="0">
      <p:cViewPr varScale="1">
        <p:scale>
          <a:sx n="71" d="100"/>
          <a:sy n="71" d="100"/>
        </p:scale>
        <p:origin x="45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1414BBE-C00E-4060-B857-87F44DB8AF53}" type="datetimeFigureOut">
              <a:rPr kumimoji="1" lang="ja-JP" altLang="en-US" smtClean="0"/>
              <a:t>2025/3/10</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F7597A20-DDDA-4F3C-93F2-7EC3BDE6762C}" type="slidenum">
              <a:rPr kumimoji="1" lang="ja-JP" altLang="en-US" smtClean="0"/>
              <a:t>‹#›</a:t>
            </a:fld>
            <a:endParaRPr kumimoji="1" lang="ja-JP" altLang="en-US"/>
          </a:p>
        </p:txBody>
      </p:sp>
    </p:spTree>
    <p:extLst>
      <p:ext uri="{BB962C8B-B14F-4D97-AF65-F5344CB8AC3E}">
        <p14:creationId xmlns:p14="http://schemas.microsoft.com/office/powerpoint/2010/main" val="23855168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597A20-DDDA-4F3C-93F2-7EC3BDE6762C}" type="slidenum">
              <a:rPr kumimoji="1" lang="ja-JP" altLang="en-US" smtClean="0"/>
              <a:t>22</a:t>
            </a:fld>
            <a:endParaRPr kumimoji="1" lang="ja-JP" altLang="en-US"/>
          </a:p>
        </p:txBody>
      </p:sp>
    </p:spTree>
    <p:extLst>
      <p:ext uri="{BB962C8B-B14F-4D97-AF65-F5344CB8AC3E}">
        <p14:creationId xmlns:p14="http://schemas.microsoft.com/office/powerpoint/2010/main" val="363088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E719590-EE42-4F2A-9925-5D155FFC0434}" type="datetimeFigureOut">
              <a:rPr kumimoji="1" lang="ja-JP" altLang="en-US" smtClean="0"/>
              <a:t>2025/3/10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472421-E5B5-462A-9D0E-1886AD3F8DC6}" type="slidenum">
              <a:rPr kumimoji="1" lang="ja-JP" altLang="en-US" smtClean="0"/>
              <a:t>‹#›</a:t>
            </a:fld>
            <a:endParaRPr kumimoji="1" lang="ja-JP" altLang="en-US"/>
          </a:p>
        </p:txBody>
      </p:sp>
    </p:spTree>
    <p:extLst>
      <p:ext uri="{BB962C8B-B14F-4D97-AF65-F5344CB8AC3E}">
        <p14:creationId xmlns:p14="http://schemas.microsoft.com/office/powerpoint/2010/main" val="837127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E719590-EE42-4F2A-9925-5D155FFC0434}" type="datetimeFigureOut">
              <a:rPr kumimoji="1" lang="ja-JP" altLang="en-US" smtClean="0"/>
              <a:t>2025/3/10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472421-E5B5-462A-9D0E-1886AD3F8DC6}" type="slidenum">
              <a:rPr kumimoji="1" lang="ja-JP" altLang="en-US" smtClean="0"/>
              <a:t>‹#›</a:t>
            </a:fld>
            <a:endParaRPr kumimoji="1" lang="ja-JP" altLang="en-US"/>
          </a:p>
        </p:txBody>
      </p:sp>
    </p:spTree>
    <p:extLst>
      <p:ext uri="{BB962C8B-B14F-4D97-AF65-F5344CB8AC3E}">
        <p14:creationId xmlns:p14="http://schemas.microsoft.com/office/powerpoint/2010/main" val="426950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E719590-EE42-4F2A-9925-5D155FFC0434}" type="datetimeFigureOut">
              <a:rPr kumimoji="1" lang="ja-JP" altLang="en-US" smtClean="0"/>
              <a:t>2025/3/10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472421-E5B5-462A-9D0E-1886AD3F8DC6}" type="slidenum">
              <a:rPr kumimoji="1" lang="ja-JP" altLang="en-US" smtClean="0"/>
              <a:t>‹#›</a:t>
            </a:fld>
            <a:endParaRPr kumimoji="1" lang="ja-JP" altLang="en-US"/>
          </a:p>
        </p:txBody>
      </p:sp>
    </p:spTree>
    <p:extLst>
      <p:ext uri="{BB962C8B-B14F-4D97-AF65-F5344CB8AC3E}">
        <p14:creationId xmlns:p14="http://schemas.microsoft.com/office/powerpoint/2010/main" val="277844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E719590-EE42-4F2A-9925-5D155FFC0434}" type="datetimeFigureOut">
              <a:rPr kumimoji="1" lang="ja-JP" altLang="en-US" smtClean="0"/>
              <a:t>2025/3/10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472421-E5B5-462A-9D0E-1886AD3F8DC6}" type="slidenum">
              <a:rPr kumimoji="1" lang="ja-JP" altLang="en-US" smtClean="0"/>
              <a:t>‹#›</a:t>
            </a:fld>
            <a:endParaRPr kumimoji="1" lang="ja-JP" altLang="en-US"/>
          </a:p>
        </p:txBody>
      </p:sp>
    </p:spTree>
    <p:extLst>
      <p:ext uri="{BB962C8B-B14F-4D97-AF65-F5344CB8AC3E}">
        <p14:creationId xmlns:p14="http://schemas.microsoft.com/office/powerpoint/2010/main" val="1107819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E719590-EE42-4F2A-9925-5D155FFC0434}" type="datetimeFigureOut">
              <a:rPr kumimoji="1" lang="ja-JP" altLang="en-US" smtClean="0"/>
              <a:t>2025/3/10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472421-E5B5-462A-9D0E-1886AD3F8DC6}" type="slidenum">
              <a:rPr kumimoji="1" lang="ja-JP" altLang="en-US" smtClean="0"/>
              <a:t>‹#›</a:t>
            </a:fld>
            <a:endParaRPr kumimoji="1" lang="ja-JP" altLang="en-US"/>
          </a:p>
        </p:txBody>
      </p:sp>
    </p:spTree>
    <p:extLst>
      <p:ext uri="{BB962C8B-B14F-4D97-AF65-F5344CB8AC3E}">
        <p14:creationId xmlns:p14="http://schemas.microsoft.com/office/powerpoint/2010/main" val="3473876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E719590-EE42-4F2A-9925-5D155FFC0434}" type="datetimeFigureOut">
              <a:rPr kumimoji="1" lang="ja-JP" altLang="en-US" smtClean="0"/>
              <a:t>2025/3/10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1472421-E5B5-462A-9D0E-1886AD3F8DC6}" type="slidenum">
              <a:rPr kumimoji="1" lang="ja-JP" altLang="en-US" smtClean="0"/>
              <a:t>‹#›</a:t>
            </a:fld>
            <a:endParaRPr kumimoji="1" lang="ja-JP" altLang="en-US"/>
          </a:p>
        </p:txBody>
      </p:sp>
    </p:spTree>
    <p:extLst>
      <p:ext uri="{BB962C8B-B14F-4D97-AF65-F5344CB8AC3E}">
        <p14:creationId xmlns:p14="http://schemas.microsoft.com/office/powerpoint/2010/main" val="413964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E719590-EE42-4F2A-9925-5D155FFC0434}" type="datetimeFigureOut">
              <a:rPr kumimoji="1" lang="ja-JP" altLang="en-US" smtClean="0"/>
              <a:t>2025/3/10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1472421-E5B5-462A-9D0E-1886AD3F8DC6}" type="slidenum">
              <a:rPr kumimoji="1" lang="ja-JP" altLang="en-US" smtClean="0"/>
              <a:t>‹#›</a:t>
            </a:fld>
            <a:endParaRPr kumimoji="1" lang="ja-JP" altLang="en-US"/>
          </a:p>
        </p:txBody>
      </p:sp>
    </p:spTree>
    <p:extLst>
      <p:ext uri="{BB962C8B-B14F-4D97-AF65-F5344CB8AC3E}">
        <p14:creationId xmlns:p14="http://schemas.microsoft.com/office/powerpoint/2010/main" val="233889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E719590-EE42-4F2A-9925-5D155FFC0434}" type="datetimeFigureOut">
              <a:rPr kumimoji="1" lang="ja-JP" altLang="en-US" smtClean="0"/>
              <a:t>2025/3/10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1472421-E5B5-462A-9D0E-1886AD3F8DC6}" type="slidenum">
              <a:rPr kumimoji="1" lang="ja-JP" altLang="en-US" smtClean="0"/>
              <a:t>‹#›</a:t>
            </a:fld>
            <a:endParaRPr kumimoji="1" lang="ja-JP" altLang="en-US"/>
          </a:p>
        </p:txBody>
      </p:sp>
    </p:spTree>
    <p:extLst>
      <p:ext uri="{BB962C8B-B14F-4D97-AF65-F5344CB8AC3E}">
        <p14:creationId xmlns:p14="http://schemas.microsoft.com/office/powerpoint/2010/main" val="302381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E719590-EE42-4F2A-9925-5D155FFC0434}" type="datetimeFigureOut">
              <a:rPr kumimoji="1" lang="ja-JP" altLang="en-US" smtClean="0"/>
              <a:t>2025/3/10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1472421-E5B5-462A-9D0E-1886AD3F8DC6}" type="slidenum">
              <a:rPr kumimoji="1" lang="ja-JP" altLang="en-US" smtClean="0"/>
              <a:t>‹#›</a:t>
            </a:fld>
            <a:endParaRPr kumimoji="1" lang="ja-JP" altLang="en-US"/>
          </a:p>
        </p:txBody>
      </p:sp>
    </p:spTree>
    <p:extLst>
      <p:ext uri="{BB962C8B-B14F-4D97-AF65-F5344CB8AC3E}">
        <p14:creationId xmlns:p14="http://schemas.microsoft.com/office/powerpoint/2010/main" val="3175247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E719590-EE42-4F2A-9925-5D155FFC0434}" type="datetimeFigureOut">
              <a:rPr kumimoji="1" lang="ja-JP" altLang="en-US" smtClean="0"/>
              <a:t>2025/3/10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1472421-E5B5-462A-9D0E-1886AD3F8DC6}" type="slidenum">
              <a:rPr kumimoji="1" lang="ja-JP" altLang="en-US" smtClean="0"/>
              <a:t>‹#›</a:t>
            </a:fld>
            <a:endParaRPr kumimoji="1" lang="ja-JP" altLang="en-US"/>
          </a:p>
        </p:txBody>
      </p:sp>
    </p:spTree>
    <p:extLst>
      <p:ext uri="{BB962C8B-B14F-4D97-AF65-F5344CB8AC3E}">
        <p14:creationId xmlns:p14="http://schemas.microsoft.com/office/powerpoint/2010/main" val="22597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E719590-EE42-4F2A-9925-5D155FFC0434}" type="datetimeFigureOut">
              <a:rPr kumimoji="1" lang="ja-JP" altLang="en-US" smtClean="0"/>
              <a:t>2025/3/10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1472421-E5B5-462A-9D0E-1886AD3F8DC6}" type="slidenum">
              <a:rPr kumimoji="1" lang="ja-JP" altLang="en-US" smtClean="0"/>
              <a:t>‹#›</a:t>
            </a:fld>
            <a:endParaRPr kumimoji="1" lang="ja-JP" altLang="en-US"/>
          </a:p>
        </p:txBody>
      </p:sp>
    </p:spTree>
    <p:extLst>
      <p:ext uri="{BB962C8B-B14F-4D97-AF65-F5344CB8AC3E}">
        <p14:creationId xmlns:p14="http://schemas.microsoft.com/office/powerpoint/2010/main" val="201469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19590-EE42-4F2A-9925-5D155FFC0434}" type="datetimeFigureOut">
              <a:rPr kumimoji="1" lang="ja-JP" altLang="en-US" smtClean="0"/>
              <a:t>2025/3/10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72421-E5B5-462A-9D0E-1886AD3F8DC6}" type="slidenum">
              <a:rPr kumimoji="1" lang="ja-JP" altLang="en-US" smtClean="0"/>
              <a:t>‹#›</a:t>
            </a:fld>
            <a:endParaRPr kumimoji="1" lang="ja-JP" altLang="en-US"/>
          </a:p>
        </p:txBody>
      </p:sp>
    </p:spTree>
    <p:extLst>
      <p:ext uri="{BB962C8B-B14F-4D97-AF65-F5344CB8AC3E}">
        <p14:creationId xmlns:p14="http://schemas.microsoft.com/office/powerpoint/2010/main" val="3041916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1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1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emf"/><Relationship Id="rId4" Type="http://schemas.openxmlformats.org/officeDocument/2006/relationships/image" Target="../media/image45.emf"/></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2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3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3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36.xml.rels><?xml version="1.0" encoding="UTF-8" standalone="yes"?>
<Relationships xmlns="http://schemas.openxmlformats.org/package/2006/relationships"><Relationship Id="rId3" Type="http://schemas.openxmlformats.org/officeDocument/2006/relationships/hyperlink" Target="https://www.mof.go.jp/" TargetMode="External"/><Relationship Id="rId2" Type="http://schemas.openxmlformats.org/officeDocument/2006/relationships/hyperlink" Target="https://www.nta.go.jp/taxes/kids/index.htm" TargetMode="External"/><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hyperlink" Target="https://www.pref.nagano.lg.jp/" TargetMode="External"/><Relationship Id="rId4" Type="http://schemas.openxmlformats.org/officeDocument/2006/relationships/hyperlink" Target="https://www.nta.go.jp/"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テキスト ボックス 1"/>
          <p:cNvSpPr txBox="1"/>
          <p:nvPr/>
        </p:nvSpPr>
        <p:spPr>
          <a:xfrm>
            <a:off x="3467966" y="322329"/>
            <a:ext cx="5908519" cy="400110"/>
          </a:xfrm>
          <a:prstGeom prst="rect">
            <a:avLst/>
          </a:prstGeom>
          <a:noFill/>
        </p:spPr>
        <p:txBody>
          <a:bodyPr wrap="square" rtlCol="0">
            <a:spAutoFit/>
          </a:bodyPr>
          <a:lstStyle/>
          <a:p>
            <a:r>
              <a:rPr lang="ja-JP" altLang="en-US" sz="2000" b="1" dirty="0">
                <a:solidFill>
                  <a:prstClr val="black"/>
                </a:solidFill>
                <a:latin typeface="メイリオ" panose="020B0604030504040204" pitchFamily="50" charset="-128"/>
                <a:ea typeface="メイリオ" panose="020B0604030504040204" pitchFamily="50" charset="-128"/>
              </a:rPr>
              <a:t>弱視児童向け拡大版</a:t>
            </a:r>
            <a:r>
              <a:rPr lang="ja-JP" altLang="en-US" sz="2000" b="1">
                <a:solidFill>
                  <a:prstClr val="black"/>
                </a:solidFill>
                <a:latin typeface="メイリオ" panose="020B0604030504040204" pitchFamily="50" charset="-128"/>
                <a:ea typeface="メイリオ" panose="020B0604030504040204" pitchFamily="50" charset="-128"/>
              </a:rPr>
              <a:t>　令和７年度版</a:t>
            </a:r>
            <a:r>
              <a:rPr lang="ja-JP" altLang="en-US" sz="2000" b="1" dirty="0">
                <a:solidFill>
                  <a:prstClr val="black"/>
                </a:solidFill>
                <a:latin typeface="メイリオ" panose="020B0604030504040204" pitchFamily="50" charset="-128"/>
                <a:ea typeface="メイリオ" panose="020B0604030504040204" pitchFamily="50" charset="-128"/>
              </a:rPr>
              <a:t>（小学生用）</a:t>
            </a:r>
          </a:p>
        </p:txBody>
      </p:sp>
      <p:sp>
        <p:nvSpPr>
          <p:cNvPr id="3" name="角丸四角形 2"/>
          <p:cNvSpPr/>
          <p:nvPr/>
        </p:nvSpPr>
        <p:spPr>
          <a:xfrm>
            <a:off x="2678759" y="659337"/>
            <a:ext cx="6834481" cy="1263308"/>
          </a:xfrm>
          <a:prstGeom prst="round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メイリオ" panose="020B0604030504040204" pitchFamily="50" charset="-128"/>
                <a:ea typeface="メイリオ" panose="020B0604030504040204" pitchFamily="50" charset="-128"/>
              </a:rPr>
              <a:t>租税教育用副教材</a:t>
            </a:r>
            <a:endParaRPr lang="en-US" altLang="ja-JP" sz="2400" b="1" dirty="0">
              <a:solidFill>
                <a:schemeClr val="tx1"/>
              </a:solidFill>
              <a:latin typeface="メイリオ" panose="020B0604030504040204" pitchFamily="50" charset="-128"/>
              <a:ea typeface="メイリオ" panose="020B0604030504040204" pitchFamily="50" charset="-128"/>
            </a:endParaRPr>
          </a:p>
          <a:p>
            <a:pPr algn="ctr"/>
            <a:r>
              <a:rPr lang="ja-JP" altLang="en-US" sz="4000" b="1" dirty="0">
                <a:solidFill>
                  <a:schemeClr val="tx1"/>
                </a:solidFill>
                <a:latin typeface="メイリオ" panose="020B0604030504040204" pitchFamily="50" charset="-128"/>
                <a:ea typeface="メイリオ" panose="020B0604030504040204" pitchFamily="50" charset="-128"/>
              </a:rPr>
              <a:t>わたしたちのくらしと税金</a:t>
            </a:r>
          </a:p>
        </p:txBody>
      </p:sp>
      <p:sp>
        <p:nvSpPr>
          <p:cNvPr id="4" name="角丸四角形 3"/>
          <p:cNvSpPr/>
          <p:nvPr/>
        </p:nvSpPr>
        <p:spPr>
          <a:xfrm>
            <a:off x="3328109" y="6231240"/>
            <a:ext cx="5682204" cy="577992"/>
          </a:xfrm>
          <a:prstGeom prst="round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white"/>
                </a:solidFill>
                <a:latin typeface="メイリオ" panose="020B0604030504040204" pitchFamily="50" charset="-128"/>
                <a:ea typeface="メイリオ" panose="020B0604030504040204" pitchFamily="50" charset="-128"/>
              </a:rPr>
              <a:t>長野県租税教育推進協議会</a:t>
            </a:r>
          </a:p>
        </p:txBody>
      </p:sp>
      <p:sp>
        <p:nvSpPr>
          <p:cNvPr id="5" name="円/楕円 4"/>
          <p:cNvSpPr/>
          <p:nvPr/>
        </p:nvSpPr>
        <p:spPr>
          <a:xfrm>
            <a:off x="639096" y="2162042"/>
            <a:ext cx="10913806" cy="3819833"/>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 name="図 9"/>
          <p:cNvPicPr>
            <a:picLocks noChangeAspect="1"/>
          </p:cNvPicPr>
          <p:nvPr/>
        </p:nvPicPr>
        <p:blipFill>
          <a:blip r:embed="rId2"/>
          <a:stretch>
            <a:fillRect/>
          </a:stretch>
        </p:blipFill>
        <p:spPr>
          <a:xfrm>
            <a:off x="1971651" y="4196401"/>
            <a:ext cx="2773686" cy="1984252"/>
          </a:xfrm>
          <a:prstGeom prst="rect">
            <a:avLst/>
          </a:prstGeom>
          <a:ln>
            <a:solidFill>
              <a:srgbClr val="000099"/>
            </a:solidFill>
          </a:ln>
        </p:spPr>
      </p:pic>
      <p:sp>
        <p:nvSpPr>
          <p:cNvPr id="11" name="テキスト ボックス 10"/>
          <p:cNvSpPr txBox="1"/>
          <p:nvPr/>
        </p:nvSpPr>
        <p:spPr>
          <a:xfrm>
            <a:off x="479301" y="3427584"/>
            <a:ext cx="1005403" cy="830997"/>
          </a:xfrm>
          <a:prstGeom prst="rect">
            <a:avLst/>
          </a:prstGeom>
          <a:noFill/>
        </p:spPr>
        <p:txBody>
          <a:bodyPr wrap="none" rtlCol="0">
            <a:spAutoFit/>
          </a:bodyPr>
          <a:lstStyle/>
          <a:p>
            <a:r>
              <a:rPr lang="ja-JP" altLang="en-US" sz="1600" b="1" dirty="0">
                <a:solidFill>
                  <a:prstClr val="black"/>
                </a:solidFill>
                <a:latin typeface="BIZ UDPゴシック" panose="020B0400000000000000" pitchFamily="50" charset="-128"/>
                <a:ea typeface="BIZ UDPゴシック" panose="020B0400000000000000" pitchFamily="50" charset="-128"/>
              </a:rPr>
              <a:t>宮ヶ瀬橋</a:t>
            </a:r>
            <a:endParaRPr lang="en-US" altLang="ja-JP" sz="1600" b="1" dirty="0">
              <a:solidFill>
                <a:prstClr val="black"/>
              </a:solidFill>
              <a:latin typeface="BIZ UDPゴシック" panose="020B0400000000000000" pitchFamily="50" charset="-128"/>
              <a:ea typeface="BIZ UDPゴシック" panose="020B0400000000000000" pitchFamily="50" charset="-128"/>
            </a:endParaRPr>
          </a:p>
          <a:p>
            <a:r>
              <a:rPr lang="ja-JP" altLang="en-US" sz="1600" b="1" dirty="0">
                <a:solidFill>
                  <a:prstClr val="black"/>
                </a:solidFill>
                <a:latin typeface="BIZ UDPゴシック" panose="020B0400000000000000" pitchFamily="50" charset="-128"/>
                <a:ea typeface="BIZ UDPゴシック" panose="020B0400000000000000" pitchFamily="50" charset="-128"/>
              </a:rPr>
              <a:t>（松川町）</a:t>
            </a:r>
            <a:endParaRPr lang="en-US" altLang="ja-JP" sz="1600" b="1" dirty="0">
              <a:solidFill>
                <a:prstClr val="black"/>
              </a:solidFill>
              <a:latin typeface="BIZ UDPゴシック" panose="020B0400000000000000" pitchFamily="50" charset="-128"/>
              <a:ea typeface="BIZ UDPゴシック" panose="020B0400000000000000" pitchFamily="50" charset="-128"/>
            </a:endParaRPr>
          </a:p>
          <a:p>
            <a:endParaRPr lang="ja-JP" altLang="en-US" sz="1600" dirty="0">
              <a:solidFill>
                <a:prstClr val="black"/>
              </a:solidFill>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244415" y="6180661"/>
            <a:ext cx="2109873" cy="830997"/>
          </a:xfrm>
          <a:prstGeom prst="rect">
            <a:avLst/>
          </a:prstGeom>
          <a:noFill/>
        </p:spPr>
        <p:txBody>
          <a:bodyPr wrap="none" rtlCol="0">
            <a:spAutoFit/>
          </a:bodyPr>
          <a:lstStyle/>
          <a:p>
            <a:r>
              <a:rPr lang="ja-JP" altLang="en-US" sz="1600" b="1" dirty="0">
                <a:solidFill>
                  <a:prstClr val="black"/>
                </a:solidFill>
                <a:latin typeface="BIZ UDPゴシック" panose="020B0400000000000000" pitchFamily="50" charset="-128"/>
                <a:ea typeface="BIZ UDPゴシック" panose="020B0400000000000000" pitchFamily="50" charset="-128"/>
              </a:rPr>
              <a:t>稲葉クリーンセンター</a:t>
            </a:r>
            <a:endParaRPr lang="en-US" altLang="ja-JP" sz="1600" b="1" dirty="0">
              <a:solidFill>
                <a:prstClr val="black"/>
              </a:solidFill>
              <a:latin typeface="BIZ UDPゴシック" panose="020B0400000000000000" pitchFamily="50" charset="-128"/>
              <a:ea typeface="BIZ UDPゴシック" panose="020B0400000000000000" pitchFamily="50" charset="-128"/>
            </a:endParaRPr>
          </a:p>
          <a:p>
            <a:r>
              <a:rPr lang="ja-JP" altLang="en-US" sz="1600" b="1" dirty="0">
                <a:solidFill>
                  <a:prstClr val="black"/>
                </a:solidFill>
                <a:latin typeface="BIZ UDPゴシック" panose="020B0400000000000000" pitchFamily="50" charset="-128"/>
                <a:ea typeface="BIZ UDPゴシック" panose="020B0400000000000000" pitchFamily="50" charset="-128"/>
              </a:rPr>
              <a:t>（飯田市）</a:t>
            </a:r>
            <a:endParaRPr lang="en-US" altLang="ja-JP" sz="1600" b="1" dirty="0">
              <a:solidFill>
                <a:prstClr val="black"/>
              </a:solidFill>
              <a:latin typeface="BIZ UDPゴシック" panose="020B0400000000000000" pitchFamily="50" charset="-128"/>
              <a:ea typeface="BIZ UDPゴシック" panose="020B0400000000000000" pitchFamily="50" charset="-128"/>
            </a:endParaRPr>
          </a:p>
          <a:p>
            <a:endParaRPr lang="ja-JP" altLang="en-US" sz="1600" dirty="0">
              <a:solidFill>
                <a:prstClr val="black"/>
              </a:solidFill>
              <a:latin typeface="BIZ UDPゴシック" panose="020B0400000000000000" pitchFamily="50" charset="-128"/>
              <a:ea typeface="BIZ UDPゴシック" panose="020B0400000000000000" pitchFamily="50" charset="-128"/>
            </a:endParaRPr>
          </a:p>
        </p:txBody>
      </p:sp>
      <p:sp>
        <p:nvSpPr>
          <p:cNvPr id="13" name="テキスト ボックス 12"/>
          <p:cNvSpPr txBox="1"/>
          <p:nvPr/>
        </p:nvSpPr>
        <p:spPr>
          <a:xfrm>
            <a:off x="10684922" y="3427584"/>
            <a:ext cx="1620957" cy="584775"/>
          </a:xfrm>
          <a:prstGeom prst="rect">
            <a:avLst/>
          </a:prstGeom>
          <a:noFill/>
        </p:spPr>
        <p:txBody>
          <a:bodyPr wrap="none" rtlCol="0">
            <a:spAutoFit/>
          </a:bodyPr>
          <a:lstStyle/>
          <a:p>
            <a:r>
              <a:rPr lang="ja-JP" altLang="en-US" sz="1600" b="1" dirty="0">
                <a:solidFill>
                  <a:prstClr val="black"/>
                </a:solidFill>
                <a:latin typeface="BIZ UDPゴシック" panose="020B0400000000000000" pitchFamily="50" charset="-128"/>
                <a:ea typeface="BIZ UDPゴシック" panose="020B0400000000000000" pitchFamily="50" charset="-128"/>
              </a:rPr>
              <a:t>長野県立美術館</a:t>
            </a:r>
            <a:endParaRPr lang="en-US" altLang="ja-JP" sz="1600" b="1" dirty="0">
              <a:solidFill>
                <a:prstClr val="black"/>
              </a:solidFill>
              <a:latin typeface="BIZ UDPゴシック" panose="020B0400000000000000" pitchFamily="50" charset="-128"/>
              <a:ea typeface="BIZ UDPゴシック" panose="020B0400000000000000" pitchFamily="50" charset="-128"/>
            </a:endParaRPr>
          </a:p>
          <a:p>
            <a:r>
              <a:rPr lang="ja-JP" altLang="en-US" sz="1600" b="1" dirty="0">
                <a:solidFill>
                  <a:prstClr val="black"/>
                </a:solidFill>
                <a:latin typeface="BIZ UDPゴシック" panose="020B0400000000000000" pitchFamily="50" charset="-128"/>
                <a:ea typeface="BIZ UDPゴシック" panose="020B0400000000000000" pitchFamily="50" charset="-128"/>
              </a:rPr>
              <a:t>（長野市）</a:t>
            </a:r>
          </a:p>
        </p:txBody>
      </p:sp>
      <p:sp>
        <p:nvSpPr>
          <p:cNvPr id="14" name="テキスト ボックス 13"/>
          <p:cNvSpPr txBox="1"/>
          <p:nvPr/>
        </p:nvSpPr>
        <p:spPr>
          <a:xfrm>
            <a:off x="9282134" y="6151212"/>
            <a:ext cx="2388795" cy="584775"/>
          </a:xfrm>
          <a:prstGeom prst="rect">
            <a:avLst/>
          </a:prstGeom>
          <a:noFill/>
        </p:spPr>
        <p:txBody>
          <a:bodyPr wrap="none" rtlCol="0">
            <a:spAutoFit/>
          </a:bodyPr>
          <a:lstStyle/>
          <a:p>
            <a:r>
              <a:rPr lang="ja-JP" altLang="en-US" sz="1600" b="1" dirty="0">
                <a:solidFill>
                  <a:prstClr val="black"/>
                </a:solidFill>
                <a:latin typeface="BIZ UDPゴシック" panose="020B0400000000000000" pitchFamily="50" charset="-128"/>
                <a:ea typeface="BIZ UDPゴシック" panose="020B0400000000000000" pitchFamily="50" charset="-128"/>
              </a:rPr>
              <a:t>諏訪湖環境研究センター</a:t>
            </a:r>
            <a:endParaRPr lang="en-US" altLang="ja-JP" sz="1600" b="1" dirty="0">
              <a:solidFill>
                <a:prstClr val="black"/>
              </a:solidFill>
              <a:latin typeface="BIZ UDPゴシック" panose="020B0400000000000000" pitchFamily="50" charset="-128"/>
              <a:ea typeface="BIZ UDPゴシック" panose="020B0400000000000000" pitchFamily="50" charset="-128"/>
            </a:endParaRPr>
          </a:p>
          <a:p>
            <a:r>
              <a:rPr lang="ja-JP" altLang="en-US" sz="1600" b="1" dirty="0">
                <a:solidFill>
                  <a:prstClr val="black"/>
                </a:solidFill>
                <a:latin typeface="BIZ UDPゴシック" panose="020B0400000000000000" pitchFamily="50" charset="-128"/>
                <a:ea typeface="BIZ UDPゴシック" panose="020B0400000000000000" pitchFamily="50" charset="-128"/>
              </a:rPr>
              <a:t>（岡谷市）</a:t>
            </a:r>
            <a:endParaRPr lang="ja-JP" altLang="en-US" sz="1600" dirty="0">
              <a:solidFill>
                <a:prstClr val="black"/>
              </a:solidFill>
              <a:latin typeface="BIZ UDPゴシック" panose="020B0400000000000000" pitchFamily="50" charset="-128"/>
              <a:ea typeface="BIZ UDPゴシック" panose="020B0400000000000000" pitchFamily="50" charset="-128"/>
            </a:endParaRPr>
          </a:p>
        </p:txBody>
      </p:sp>
      <p:pic>
        <p:nvPicPr>
          <p:cNvPr id="15" name="図 14">
            <a:extLst>
              <a:ext uri="{FF2B5EF4-FFF2-40B4-BE49-F238E27FC236}">
                <a16:creationId xmlns:a16="http://schemas.microsoft.com/office/drawing/2014/main" id="{5532F1C2-2A14-4CCE-B3C3-5BB25C9781F3}"/>
              </a:ext>
            </a:extLst>
          </p:cNvPr>
          <p:cNvPicPr>
            <a:picLocks noChangeAspect="1"/>
          </p:cNvPicPr>
          <p:nvPr/>
        </p:nvPicPr>
        <p:blipFill>
          <a:blip r:embed="rId3"/>
          <a:stretch>
            <a:fillRect/>
          </a:stretch>
        </p:blipFill>
        <p:spPr>
          <a:xfrm>
            <a:off x="7960632" y="1973232"/>
            <a:ext cx="2801564" cy="2021453"/>
          </a:xfrm>
          <a:prstGeom prst="rect">
            <a:avLst/>
          </a:prstGeom>
          <a:ln>
            <a:solidFill>
              <a:schemeClr val="tx1"/>
            </a:solidFill>
          </a:ln>
        </p:spPr>
      </p:pic>
      <p:pic>
        <p:nvPicPr>
          <p:cNvPr id="17" name="図 16">
            <a:extLst>
              <a:ext uri="{FF2B5EF4-FFF2-40B4-BE49-F238E27FC236}">
                <a16:creationId xmlns:a16="http://schemas.microsoft.com/office/drawing/2014/main" id="{D97C4704-CB57-4EC5-B347-2A2651BB7448}"/>
              </a:ext>
            </a:extLst>
          </p:cNvPr>
          <p:cNvPicPr>
            <a:picLocks noChangeAspect="1"/>
          </p:cNvPicPr>
          <p:nvPr/>
        </p:nvPicPr>
        <p:blipFill>
          <a:blip r:embed="rId4"/>
          <a:stretch>
            <a:fillRect/>
          </a:stretch>
        </p:blipFill>
        <p:spPr>
          <a:xfrm>
            <a:off x="7620506" y="4192168"/>
            <a:ext cx="2746265" cy="1992717"/>
          </a:xfrm>
          <a:prstGeom prst="rect">
            <a:avLst/>
          </a:prstGeom>
          <a:ln w="19050">
            <a:solidFill>
              <a:schemeClr val="tx1"/>
            </a:solidFill>
          </a:ln>
        </p:spPr>
      </p:pic>
      <p:sp>
        <p:nvSpPr>
          <p:cNvPr id="6" name="円/楕円 5"/>
          <p:cNvSpPr/>
          <p:nvPr/>
        </p:nvSpPr>
        <p:spPr>
          <a:xfrm>
            <a:off x="4416426" y="3126483"/>
            <a:ext cx="3505570" cy="1815929"/>
          </a:xfrm>
          <a:prstGeom prst="ellipse">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00"/>
              </a:lnSpc>
            </a:pPr>
            <a:r>
              <a:rPr lang="ja-JP" altLang="en-US" sz="2800" b="1" dirty="0">
                <a:solidFill>
                  <a:prstClr val="white"/>
                </a:solidFill>
                <a:latin typeface="メイリオ" panose="020B0604030504040204" pitchFamily="50" charset="-128"/>
                <a:ea typeface="メイリオ" panose="020B0604030504040204" pitchFamily="50" charset="-128"/>
              </a:rPr>
              <a:t>くらしを</a:t>
            </a:r>
            <a:endParaRPr lang="en-US" altLang="ja-JP" sz="2800" b="1" dirty="0">
              <a:solidFill>
                <a:prstClr val="white"/>
              </a:solidFill>
              <a:latin typeface="メイリオ" panose="020B0604030504040204" pitchFamily="50" charset="-128"/>
              <a:ea typeface="メイリオ" panose="020B0604030504040204" pitchFamily="50" charset="-128"/>
            </a:endParaRPr>
          </a:p>
          <a:p>
            <a:pPr algn="ctr">
              <a:lnSpc>
                <a:spcPts val="3800"/>
              </a:lnSpc>
            </a:pPr>
            <a:r>
              <a:rPr lang="ja-JP" altLang="en-US" sz="2800" b="1" dirty="0">
                <a:solidFill>
                  <a:prstClr val="white"/>
                </a:solidFill>
                <a:latin typeface="メイリオ" panose="020B0604030504040204" pitchFamily="50" charset="-128"/>
                <a:ea typeface="メイリオ" panose="020B0604030504040204" pitchFamily="50" charset="-128"/>
              </a:rPr>
              <a:t>支える税金</a:t>
            </a:r>
          </a:p>
        </p:txBody>
      </p:sp>
      <p:pic>
        <p:nvPicPr>
          <p:cNvPr id="18" name="図 17">
            <a:extLst>
              <a:ext uri="{FF2B5EF4-FFF2-40B4-BE49-F238E27FC236}">
                <a16:creationId xmlns:a16="http://schemas.microsoft.com/office/drawing/2014/main" id="{AA5B5FBC-75DE-47F7-BFE8-D06A678058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8348" y="1992705"/>
            <a:ext cx="2738172" cy="2050206"/>
          </a:xfrm>
          <a:prstGeom prst="rect">
            <a:avLst/>
          </a:prstGeom>
          <a:ln w="19050">
            <a:solidFill>
              <a:schemeClr val="tx1"/>
            </a:solidFill>
          </a:ln>
        </p:spPr>
      </p:pic>
    </p:spTree>
    <p:extLst>
      <p:ext uri="{BB962C8B-B14F-4D97-AF65-F5344CB8AC3E}">
        <p14:creationId xmlns:p14="http://schemas.microsoft.com/office/powerpoint/2010/main" val="1755132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62089" y="947420"/>
            <a:ext cx="6906058" cy="830997"/>
          </a:xfrm>
          <a:prstGeom prst="rect">
            <a:avLst/>
          </a:prstGeom>
          <a:noFill/>
        </p:spPr>
        <p:txBody>
          <a:bodyPr wrap="none" rtlCol="0">
            <a:spAutoFit/>
          </a:bodyPr>
          <a:lstStyle/>
          <a:p>
            <a:r>
              <a:rPr kumimoji="1" lang="ja-JP" altLang="en-US" sz="4800" b="1" dirty="0">
                <a:latin typeface="BIZ UDPゴシック" panose="020B0400000000000000" pitchFamily="50" charset="-128"/>
                <a:ea typeface="BIZ UDPゴシック" panose="020B0400000000000000" pitchFamily="50" charset="-128"/>
              </a:rPr>
              <a:t>身近な税金の使いみち①</a:t>
            </a:r>
          </a:p>
        </p:txBody>
      </p:sp>
      <p:sp>
        <p:nvSpPr>
          <p:cNvPr id="5" name="テキスト ボックス 4"/>
          <p:cNvSpPr txBox="1"/>
          <p:nvPr/>
        </p:nvSpPr>
        <p:spPr>
          <a:xfrm>
            <a:off x="3307818" y="2554632"/>
            <a:ext cx="8720657" cy="2400657"/>
          </a:xfrm>
          <a:prstGeom prst="rect">
            <a:avLst/>
          </a:prstGeom>
          <a:noFill/>
        </p:spPr>
        <p:txBody>
          <a:bodyPr wrap="none" rtlCol="0">
            <a:spAutoFit/>
          </a:bodyPr>
          <a:lstStyle/>
          <a:p>
            <a:pPr>
              <a:lnSpc>
                <a:spcPts val="4500"/>
              </a:lnSpc>
            </a:pPr>
            <a:r>
              <a:rPr kumimoji="1" lang="ja-JP" altLang="en-US" sz="3200" dirty="0">
                <a:latin typeface="BIZ UDPゴシック" panose="020B0400000000000000" pitchFamily="50" charset="-128"/>
                <a:ea typeface="BIZ UDPゴシック" panose="020B0400000000000000" pitchFamily="50" charset="-128"/>
              </a:rPr>
              <a:t>　国民すべてが平等に教育を受けられるように、</a:t>
            </a:r>
            <a:endParaRPr kumimoji="1" lang="en-US" altLang="ja-JP" sz="3200" dirty="0">
              <a:latin typeface="BIZ UDPゴシック" panose="020B0400000000000000" pitchFamily="50" charset="-128"/>
              <a:ea typeface="BIZ UDPゴシック" panose="020B0400000000000000" pitchFamily="50" charset="-128"/>
            </a:endParaRPr>
          </a:p>
          <a:p>
            <a:pPr>
              <a:lnSpc>
                <a:spcPts val="4500"/>
              </a:lnSpc>
            </a:pPr>
            <a:r>
              <a:rPr kumimoji="1" lang="ja-JP" altLang="en-US" sz="3200" dirty="0">
                <a:latin typeface="BIZ UDPゴシック" panose="020B0400000000000000" pitchFamily="50" charset="-128"/>
                <a:ea typeface="BIZ UDPゴシック" panose="020B0400000000000000" pitchFamily="50" charset="-128"/>
              </a:rPr>
              <a:t>学校をつくったり、</a:t>
            </a:r>
            <a:r>
              <a:rPr lang="ja-JP" altLang="en-US" sz="3200" dirty="0">
                <a:latin typeface="BIZ UDPゴシック" panose="020B0400000000000000" pitchFamily="50" charset="-128"/>
                <a:ea typeface="BIZ UDPゴシック" panose="020B0400000000000000" pitchFamily="50" charset="-128"/>
              </a:rPr>
              <a:t>教科書を配付したりします。</a:t>
            </a:r>
            <a:endParaRPr lang="en-US" altLang="ja-JP" sz="3200" dirty="0">
              <a:latin typeface="BIZ UDPゴシック" panose="020B0400000000000000" pitchFamily="50" charset="-128"/>
              <a:ea typeface="BIZ UDPゴシック" panose="020B0400000000000000" pitchFamily="50" charset="-128"/>
            </a:endParaRPr>
          </a:p>
          <a:p>
            <a:pPr>
              <a:lnSpc>
                <a:spcPts val="4500"/>
              </a:lnSpc>
            </a:pPr>
            <a:r>
              <a:rPr kumimoji="1" lang="ja-JP" altLang="en-US" sz="3200" dirty="0">
                <a:latin typeface="BIZ UDPゴシック" panose="020B0400000000000000" pitchFamily="50" charset="-128"/>
                <a:ea typeface="BIZ UDPゴシック" panose="020B0400000000000000" pitchFamily="50" charset="-128"/>
              </a:rPr>
              <a:t>　教育や科学技術などのために、国では年間約</a:t>
            </a:r>
            <a:endParaRPr kumimoji="1" lang="en-US" altLang="ja-JP" sz="3200" dirty="0">
              <a:latin typeface="BIZ UDPゴシック" panose="020B0400000000000000" pitchFamily="50" charset="-128"/>
              <a:ea typeface="BIZ UDPゴシック" panose="020B0400000000000000" pitchFamily="50" charset="-128"/>
            </a:endParaRPr>
          </a:p>
          <a:p>
            <a:pPr>
              <a:lnSpc>
                <a:spcPts val="4500"/>
              </a:lnSpc>
            </a:pPr>
            <a:r>
              <a:rPr kumimoji="1" lang="ja-JP" altLang="en-US" sz="3200" dirty="0">
                <a:latin typeface="BIZ UDPゴシック" panose="020B0400000000000000" pitchFamily="50" charset="-128"/>
                <a:ea typeface="BIZ UDPゴシック" panose="020B0400000000000000" pitchFamily="50" charset="-128"/>
              </a:rPr>
              <a:t>５兆</a:t>
            </a:r>
            <a:r>
              <a:rPr kumimoji="1" lang="en-US" altLang="ja-JP" sz="3200" dirty="0">
                <a:latin typeface="BIZ UDPゴシック" panose="020B0400000000000000" pitchFamily="50" charset="-128"/>
                <a:ea typeface="BIZ UDPゴシック" panose="020B0400000000000000" pitchFamily="50" charset="-128"/>
              </a:rPr>
              <a:t>4,700</a:t>
            </a:r>
            <a:r>
              <a:rPr kumimoji="1" lang="ja-JP" altLang="en-US" sz="3200" dirty="0">
                <a:latin typeface="BIZ UDPゴシック" panose="020B0400000000000000" pitchFamily="50" charset="-128"/>
                <a:ea typeface="BIZ UDPゴシック" panose="020B0400000000000000" pitchFamily="50" charset="-128"/>
              </a:rPr>
              <a:t>億円が使われています。</a:t>
            </a:r>
          </a:p>
        </p:txBody>
      </p:sp>
      <p:sp>
        <p:nvSpPr>
          <p:cNvPr id="6" name="テキスト ボックス 5"/>
          <p:cNvSpPr txBox="1"/>
          <p:nvPr/>
        </p:nvSpPr>
        <p:spPr>
          <a:xfrm>
            <a:off x="10994218" y="6228751"/>
            <a:ext cx="1034257" cy="523220"/>
          </a:xfrm>
          <a:prstGeom prst="rect">
            <a:avLst/>
          </a:prstGeom>
          <a:noFill/>
        </p:spPr>
        <p:txBody>
          <a:bodyPr wrap="none" rtlCol="0">
            <a:spAutoFit/>
          </a:bodyPr>
          <a:lstStyle/>
          <a:p>
            <a:r>
              <a:rPr lang="ja-JP" altLang="en-US" sz="2800" dirty="0"/>
              <a:t>３－１</a:t>
            </a:r>
            <a:endParaRPr kumimoji="1" lang="ja-JP" altLang="en-US" sz="2800" dirty="0"/>
          </a:p>
        </p:txBody>
      </p:sp>
      <p:grpSp>
        <p:nvGrpSpPr>
          <p:cNvPr id="7" name="グループ化 6"/>
          <p:cNvGrpSpPr/>
          <p:nvPr/>
        </p:nvGrpSpPr>
        <p:grpSpPr>
          <a:xfrm>
            <a:off x="616151" y="2536050"/>
            <a:ext cx="2558849" cy="2419239"/>
            <a:chOff x="888994" y="801526"/>
            <a:chExt cx="1782796" cy="1707289"/>
          </a:xfrm>
        </p:grpSpPr>
        <p:sp>
          <p:nvSpPr>
            <p:cNvPr id="8" name="角丸四角形 7"/>
            <p:cNvSpPr/>
            <p:nvPr/>
          </p:nvSpPr>
          <p:spPr>
            <a:xfrm>
              <a:off x="888994" y="1834028"/>
              <a:ext cx="1782796" cy="674787"/>
            </a:xfrm>
            <a:prstGeom prst="round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atin typeface="BIZ UDPゴシック" panose="020B0400000000000000" pitchFamily="50" charset="-128"/>
                  <a:ea typeface="BIZ UDPゴシック" panose="020B0400000000000000" pitchFamily="50" charset="-128"/>
                </a:rPr>
                <a:t>教育</a:t>
              </a:r>
              <a:endParaRPr kumimoji="1" lang="ja-JP" altLang="en-US" sz="3200" b="1" dirty="0">
                <a:latin typeface="BIZ UDPゴシック" panose="020B0400000000000000" pitchFamily="50" charset="-128"/>
                <a:ea typeface="BIZ UDPゴシック" panose="020B0400000000000000" pitchFamily="50" charset="-128"/>
              </a:endParaRPr>
            </a:p>
          </p:txBody>
        </p:sp>
        <p:pic>
          <p:nvPicPr>
            <p:cNvPr id="9" name="図 8"/>
            <p:cNvPicPr>
              <a:picLocks noChangeAspect="1"/>
            </p:cNvPicPr>
            <p:nvPr/>
          </p:nvPicPr>
          <p:blipFill>
            <a:blip r:embed="rId2"/>
            <a:stretch>
              <a:fillRect/>
            </a:stretch>
          </p:blipFill>
          <p:spPr>
            <a:xfrm>
              <a:off x="1228328" y="801526"/>
              <a:ext cx="1132494" cy="1001821"/>
            </a:xfrm>
            <a:prstGeom prst="rect">
              <a:avLst/>
            </a:prstGeom>
          </p:spPr>
        </p:pic>
      </p:grpSp>
    </p:spTree>
    <p:extLst>
      <p:ext uri="{BB962C8B-B14F-4D97-AF65-F5344CB8AC3E}">
        <p14:creationId xmlns:p14="http://schemas.microsoft.com/office/powerpoint/2010/main" val="233640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円/楕円 11"/>
          <p:cNvSpPr/>
          <p:nvPr/>
        </p:nvSpPr>
        <p:spPr>
          <a:xfrm>
            <a:off x="7786467" y="2361934"/>
            <a:ext cx="2772562" cy="271951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 name="図 1"/>
          <p:cNvPicPr/>
          <p:nvPr/>
        </p:nvPicPr>
        <p:blipFill>
          <a:blip r:embed="rId2">
            <a:clrChange>
              <a:clrFrom>
                <a:srgbClr val="FFFFFF"/>
              </a:clrFrom>
              <a:clrTo>
                <a:srgbClr val="FFFFFF">
                  <a:alpha val="0"/>
                </a:srgbClr>
              </a:clrTo>
            </a:clrChange>
          </a:blip>
          <a:stretch>
            <a:fillRect/>
          </a:stretch>
        </p:blipFill>
        <p:spPr>
          <a:xfrm>
            <a:off x="1053750" y="2618793"/>
            <a:ext cx="1277922" cy="2462659"/>
          </a:xfrm>
          <a:prstGeom prst="rect">
            <a:avLst/>
          </a:prstGeom>
        </p:spPr>
      </p:pic>
      <p:pic>
        <p:nvPicPr>
          <p:cNvPr id="3" name="図 2"/>
          <p:cNvPicPr/>
          <p:nvPr/>
        </p:nvPicPr>
        <p:blipFill>
          <a:blip r:embed="rId3">
            <a:clrChange>
              <a:clrFrom>
                <a:srgbClr val="FFFFFF"/>
              </a:clrFrom>
              <a:clrTo>
                <a:srgbClr val="FFFFFF">
                  <a:alpha val="0"/>
                </a:srgbClr>
              </a:clrTo>
            </a:clrChange>
          </a:blip>
          <a:stretch>
            <a:fillRect/>
          </a:stretch>
        </p:blipFill>
        <p:spPr>
          <a:xfrm>
            <a:off x="3126894" y="2430652"/>
            <a:ext cx="1273170" cy="2671666"/>
          </a:xfrm>
          <a:prstGeom prst="rect">
            <a:avLst/>
          </a:prstGeom>
        </p:spPr>
      </p:pic>
      <p:pic>
        <p:nvPicPr>
          <p:cNvPr id="4" name="図 3"/>
          <p:cNvPicPr/>
          <p:nvPr/>
        </p:nvPicPr>
        <p:blipFill>
          <a:blip r:embed="rId4">
            <a:clrChange>
              <a:clrFrom>
                <a:srgbClr val="FFFFFF"/>
              </a:clrFrom>
              <a:clrTo>
                <a:srgbClr val="FFFFFF">
                  <a:alpha val="0"/>
                </a:srgbClr>
              </a:clrTo>
            </a:clrChange>
          </a:blip>
          <a:stretch>
            <a:fillRect/>
          </a:stretch>
        </p:blipFill>
        <p:spPr>
          <a:xfrm>
            <a:off x="5226511" y="2207623"/>
            <a:ext cx="1051104" cy="2873829"/>
          </a:xfrm>
          <a:prstGeom prst="rect">
            <a:avLst/>
          </a:prstGeom>
        </p:spPr>
      </p:pic>
      <p:sp>
        <p:nvSpPr>
          <p:cNvPr id="5" name="テキスト ボックス 4"/>
          <p:cNvSpPr txBox="1"/>
          <p:nvPr/>
        </p:nvSpPr>
        <p:spPr>
          <a:xfrm>
            <a:off x="742771" y="5466681"/>
            <a:ext cx="1899879" cy="784830"/>
          </a:xfrm>
          <a:prstGeom prst="rect">
            <a:avLst/>
          </a:prstGeom>
          <a:noFill/>
        </p:spPr>
        <p:txBody>
          <a:bodyPr wrap="none" rtlCol="0">
            <a:spAutoFit/>
          </a:bodyPr>
          <a:lstStyle/>
          <a:p>
            <a:pPr algn="ctr">
              <a:lnSpc>
                <a:spcPts val="1800"/>
              </a:lnSpc>
            </a:pPr>
            <a:r>
              <a:rPr lang="ja-JP" altLang="en-US" sz="2000" b="1" dirty="0">
                <a:latin typeface="HG丸ｺﾞｼｯｸM-PRO" panose="020F0600000000000000" pitchFamily="50" charset="-128"/>
                <a:ea typeface="HG丸ｺﾞｼｯｸM-PRO" panose="020F0600000000000000" pitchFamily="50" charset="-128"/>
              </a:rPr>
              <a:t>約</a:t>
            </a:r>
            <a:r>
              <a:rPr lang="en-US" altLang="ja-JP" sz="2000" b="1" dirty="0">
                <a:latin typeface="HG丸ｺﾞｼｯｸM-PRO" panose="020F0600000000000000" pitchFamily="50" charset="-128"/>
                <a:ea typeface="HG丸ｺﾞｼｯｸM-PRO" panose="020F0600000000000000" pitchFamily="50" charset="-128"/>
              </a:rPr>
              <a:t>921,000</a:t>
            </a:r>
            <a:r>
              <a:rPr lang="ja-JP" altLang="en-US" sz="2000" b="1" dirty="0">
                <a:latin typeface="HG丸ｺﾞｼｯｸM-PRO" panose="020F0600000000000000" pitchFamily="50" charset="-128"/>
                <a:ea typeface="HG丸ｺﾞｼｯｸM-PRO" panose="020F0600000000000000" pitchFamily="50" charset="-128"/>
              </a:rPr>
              <a:t>円</a:t>
            </a:r>
            <a:endParaRPr lang="en-US" altLang="ja-JP" sz="2000" b="1" dirty="0">
              <a:latin typeface="HG丸ｺﾞｼｯｸM-PRO" panose="020F0600000000000000" pitchFamily="50" charset="-128"/>
              <a:ea typeface="HG丸ｺﾞｼｯｸM-PRO" panose="020F0600000000000000" pitchFamily="50" charset="-128"/>
            </a:endParaRPr>
          </a:p>
          <a:p>
            <a:pPr algn="ctr">
              <a:lnSpc>
                <a:spcPts val="1800"/>
              </a:lnSpc>
            </a:pPr>
            <a:r>
              <a:rPr lang="ja-JP" altLang="en-US" b="1" dirty="0">
                <a:latin typeface="HG丸ｺﾞｼｯｸM-PRO" panose="020F0600000000000000" pitchFamily="50" charset="-128"/>
                <a:ea typeface="HG丸ｺﾞｼｯｸM-PRO" panose="020F0600000000000000" pitchFamily="50" charset="-128"/>
              </a:rPr>
              <a:t>１か月あたり</a:t>
            </a:r>
            <a:endParaRPr lang="en-US" altLang="ja-JP" b="1" dirty="0">
              <a:latin typeface="HG丸ｺﾞｼｯｸM-PRO" panose="020F0600000000000000" pitchFamily="50" charset="-128"/>
              <a:ea typeface="HG丸ｺﾞｼｯｸM-PRO" panose="020F0600000000000000" pitchFamily="50" charset="-128"/>
            </a:endParaRPr>
          </a:p>
          <a:p>
            <a:pPr algn="ctr">
              <a:lnSpc>
                <a:spcPts val="1800"/>
              </a:lnSpc>
            </a:pPr>
            <a:r>
              <a:rPr lang="ja-JP" altLang="en-US" b="1" dirty="0">
                <a:latin typeface="HG丸ｺﾞｼｯｸM-PRO" panose="020F0600000000000000" pitchFamily="50" charset="-128"/>
                <a:ea typeface="HG丸ｺﾞｼｯｸM-PRO" panose="020F0600000000000000" pitchFamily="50" charset="-128"/>
              </a:rPr>
              <a:t>約</a:t>
            </a:r>
            <a:r>
              <a:rPr lang="en-US" altLang="ja-JP" b="1" dirty="0">
                <a:latin typeface="HG丸ｺﾞｼｯｸM-PRO" panose="020F0600000000000000" pitchFamily="50" charset="-128"/>
                <a:ea typeface="HG丸ｺﾞｼｯｸM-PRO" panose="020F0600000000000000" pitchFamily="50" charset="-128"/>
              </a:rPr>
              <a:t>76,800</a:t>
            </a:r>
            <a:r>
              <a:rPr lang="ja-JP" altLang="en-US" b="1" dirty="0">
                <a:latin typeface="HG丸ｺﾞｼｯｸM-PRO" panose="020F0600000000000000" pitchFamily="50" charset="-128"/>
                <a:ea typeface="HG丸ｺﾞｼｯｸM-PRO" panose="020F0600000000000000" pitchFamily="50" charset="-128"/>
              </a:rPr>
              <a:t>円</a:t>
            </a:r>
            <a:endParaRPr lang="en-US" altLang="ja-JP" b="1"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2847699" y="5466681"/>
            <a:ext cx="1946367" cy="784830"/>
          </a:xfrm>
          <a:prstGeom prst="rect">
            <a:avLst/>
          </a:prstGeom>
          <a:noFill/>
        </p:spPr>
        <p:txBody>
          <a:bodyPr wrap="none" rtlCol="0">
            <a:spAutoFit/>
          </a:bodyPr>
          <a:lstStyle/>
          <a:p>
            <a:pPr algn="ctr">
              <a:lnSpc>
                <a:spcPts val="1800"/>
              </a:lnSpc>
            </a:pPr>
            <a:r>
              <a:rPr lang="ja-JP" altLang="en-US" b="1" dirty="0">
                <a:latin typeface="HG丸ｺﾞｼｯｸM-PRO" panose="020F0600000000000000" pitchFamily="50" charset="-128"/>
                <a:ea typeface="HG丸ｺﾞｼｯｸM-PRO" panose="020F0600000000000000" pitchFamily="50" charset="-128"/>
              </a:rPr>
              <a:t>約</a:t>
            </a:r>
            <a:r>
              <a:rPr lang="en-US" altLang="ja-JP" b="1" dirty="0">
                <a:latin typeface="HG丸ｺﾞｼｯｸM-PRO" panose="020F0600000000000000" pitchFamily="50" charset="-128"/>
                <a:ea typeface="HG丸ｺﾞｼｯｸM-PRO" panose="020F0600000000000000" pitchFamily="50" charset="-128"/>
              </a:rPr>
              <a:t>1,067,000</a:t>
            </a:r>
            <a:r>
              <a:rPr lang="ja-JP" altLang="en-US" b="1" dirty="0">
                <a:latin typeface="HG丸ｺﾞｼｯｸM-PRO" panose="020F0600000000000000" pitchFamily="50" charset="-128"/>
                <a:ea typeface="HG丸ｺﾞｼｯｸM-PRO" panose="020F0600000000000000" pitchFamily="50" charset="-128"/>
              </a:rPr>
              <a:t>円</a:t>
            </a:r>
            <a:endParaRPr lang="en-US" altLang="ja-JP" b="1" dirty="0">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600" b="1" dirty="0">
                <a:latin typeface="HG丸ｺﾞｼｯｸM-PRO" panose="020F0600000000000000" pitchFamily="50" charset="-128"/>
                <a:ea typeface="HG丸ｺﾞｼｯｸM-PRO" panose="020F0600000000000000" pitchFamily="50" charset="-128"/>
              </a:rPr>
              <a:t>１か月あたり</a:t>
            </a:r>
            <a:endParaRPr lang="en-US" altLang="ja-JP" sz="1600" b="1" dirty="0">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600" b="1" dirty="0">
                <a:latin typeface="HG丸ｺﾞｼｯｸM-PRO" panose="020F0600000000000000" pitchFamily="50" charset="-128"/>
                <a:ea typeface="HG丸ｺﾞｼｯｸM-PRO" panose="020F0600000000000000" pitchFamily="50" charset="-128"/>
              </a:rPr>
              <a:t>約</a:t>
            </a:r>
            <a:r>
              <a:rPr lang="en-US" altLang="ja-JP" sz="1600" b="1" dirty="0">
                <a:latin typeface="HG丸ｺﾞｼｯｸM-PRO" panose="020F0600000000000000" pitchFamily="50" charset="-128"/>
                <a:ea typeface="HG丸ｺﾞｼｯｸM-PRO" panose="020F0600000000000000" pitchFamily="50" charset="-128"/>
              </a:rPr>
              <a:t>88,900</a:t>
            </a:r>
            <a:r>
              <a:rPr lang="ja-JP" altLang="en-US" sz="1600" b="1" dirty="0">
                <a:latin typeface="HG丸ｺﾞｼｯｸM-PRO" panose="020F0600000000000000" pitchFamily="50" charset="-128"/>
                <a:ea typeface="HG丸ｺﾞｼｯｸM-PRO" panose="020F0600000000000000" pitchFamily="50" charset="-128"/>
              </a:rPr>
              <a:t>円</a:t>
            </a:r>
            <a:endParaRPr lang="en-US" altLang="ja-JP" sz="1600" b="1" dirty="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4910201" y="5466681"/>
            <a:ext cx="1946367" cy="784830"/>
          </a:xfrm>
          <a:prstGeom prst="rect">
            <a:avLst/>
          </a:prstGeom>
          <a:noFill/>
        </p:spPr>
        <p:txBody>
          <a:bodyPr wrap="none" rtlCol="0">
            <a:spAutoFit/>
          </a:bodyPr>
          <a:lstStyle/>
          <a:p>
            <a:pPr algn="ctr">
              <a:lnSpc>
                <a:spcPts val="1800"/>
              </a:lnSpc>
            </a:pPr>
            <a:r>
              <a:rPr lang="ja-JP" altLang="en-US" b="1" dirty="0">
                <a:latin typeface="HG丸ｺﾞｼｯｸM-PRO" panose="020F0600000000000000" pitchFamily="50" charset="-128"/>
                <a:ea typeface="HG丸ｺﾞｼｯｸM-PRO" panose="020F0600000000000000" pitchFamily="50" charset="-128"/>
              </a:rPr>
              <a:t>約</a:t>
            </a:r>
            <a:r>
              <a:rPr lang="en-US" altLang="ja-JP" b="1" dirty="0">
                <a:latin typeface="HG丸ｺﾞｼｯｸM-PRO" panose="020F0600000000000000" pitchFamily="50" charset="-128"/>
                <a:ea typeface="HG丸ｺﾞｼｯｸM-PRO" panose="020F0600000000000000" pitchFamily="50" charset="-128"/>
              </a:rPr>
              <a:t>1,129,000</a:t>
            </a:r>
            <a:r>
              <a:rPr lang="ja-JP" altLang="en-US" b="1" dirty="0">
                <a:latin typeface="HG丸ｺﾞｼｯｸM-PRO" panose="020F0600000000000000" pitchFamily="50" charset="-128"/>
                <a:ea typeface="HG丸ｺﾞｼｯｸM-PRO" panose="020F0600000000000000" pitchFamily="50" charset="-128"/>
              </a:rPr>
              <a:t>円</a:t>
            </a:r>
            <a:endParaRPr lang="en-US" altLang="ja-JP" b="1" dirty="0">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600" b="1" dirty="0">
                <a:latin typeface="HG丸ｺﾞｼｯｸM-PRO" panose="020F0600000000000000" pitchFamily="50" charset="-128"/>
                <a:ea typeface="HG丸ｺﾞｼｯｸM-PRO" panose="020F0600000000000000" pitchFamily="50" charset="-128"/>
              </a:rPr>
              <a:t>１か月あたり</a:t>
            </a:r>
            <a:endParaRPr lang="en-US" altLang="ja-JP" sz="1600" b="1" dirty="0">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600" b="1" dirty="0">
                <a:latin typeface="HG丸ｺﾞｼｯｸM-PRO" panose="020F0600000000000000" pitchFamily="50" charset="-128"/>
                <a:ea typeface="HG丸ｺﾞｼｯｸM-PRO" panose="020F0600000000000000" pitchFamily="50" charset="-128"/>
              </a:rPr>
              <a:t>約</a:t>
            </a:r>
            <a:r>
              <a:rPr lang="en-US" altLang="ja-JP" sz="1600" b="1" dirty="0">
                <a:latin typeface="HG丸ｺﾞｼｯｸM-PRO" panose="020F0600000000000000" pitchFamily="50" charset="-128"/>
                <a:ea typeface="HG丸ｺﾞｼｯｸM-PRO" panose="020F0600000000000000" pitchFamily="50" charset="-128"/>
              </a:rPr>
              <a:t>94,100</a:t>
            </a:r>
            <a:r>
              <a:rPr lang="ja-JP" altLang="en-US" sz="1600" b="1" dirty="0">
                <a:latin typeface="HG丸ｺﾞｼｯｸM-PRO" panose="020F0600000000000000" pitchFamily="50" charset="-128"/>
                <a:ea typeface="HG丸ｺﾞｼｯｸM-PRO" panose="020F0600000000000000" pitchFamily="50" charset="-128"/>
              </a:rPr>
              <a:t>円</a:t>
            </a:r>
          </a:p>
        </p:txBody>
      </p:sp>
      <p:sp>
        <p:nvSpPr>
          <p:cNvPr id="9" name="テキスト ボックス 8"/>
          <p:cNvSpPr txBox="1"/>
          <p:nvPr/>
        </p:nvSpPr>
        <p:spPr>
          <a:xfrm>
            <a:off x="2642650" y="1807513"/>
            <a:ext cx="2435783" cy="461665"/>
          </a:xfrm>
          <a:prstGeom prst="rect">
            <a:avLst/>
          </a:prstGeom>
          <a:noFill/>
        </p:spPr>
        <p:txBody>
          <a:bodyPr wrap="square" rtlCol="0">
            <a:spAutoFit/>
          </a:bodyPr>
          <a:lstStyle/>
          <a:p>
            <a:r>
              <a:rPr lang="ja-JP" altLang="en-US" sz="2400" dirty="0">
                <a:latin typeface="BIZ UDPゴシック" panose="020B0400000000000000" pitchFamily="50" charset="-128"/>
                <a:ea typeface="BIZ UDPゴシック" panose="020B0400000000000000" pitchFamily="50" charset="-128"/>
              </a:rPr>
              <a:t>（令和３年</a:t>
            </a:r>
            <a:r>
              <a:rPr kumimoji="1" lang="ja-JP" altLang="en-US" sz="2400" dirty="0">
                <a:latin typeface="BIZ UDPゴシック" panose="020B0400000000000000" pitchFamily="50" charset="-128"/>
                <a:ea typeface="BIZ UDPゴシック" panose="020B0400000000000000" pitchFamily="50" charset="-128"/>
              </a:rPr>
              <a:t>度）</a:t>
            </a:r>
          </a:p>
        </p:txBody>
      </p:sp>
      <p:pic>
        <p:nvPicPr>
          <p:cNvPr id="10" name="図 9"/>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6568" y="1871495"/>
            <a:ext cx="2688772" cy="2421105"/>
          </a:xfrm>
          <a:prstGeom prst="rect">
            <a:avLst/>
          </a:prstGeom>
          <a:noFill/>
          <a:ln>
            <a:noFill/>
          </a:ln>
        </p:spPr>
      </p:pic>
      <p:pic>
        <p:nvPicPr>
          <p:cNvPr id="11" name="図 10"/>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17149" y="3861371"/>
            <a:ext cx="2316180" cy="2337678"/>
          </a:xfrm>
          <a:prstGeom prst="rect">
            <a:avLst/>
          </a:prstGeom>
          <a:noFill/>
          <a:ln>
            <a:noFill/>
          </a:ln>
        </p:spPr>
      </p:pic>
      <p:sp>
        <p:nvSpPr>
          <p:cNvPr id="14" name="大かっこ 13"/>
          <p:cNvSpPr/>
          <p:nvPr/>
        </p:nvSpPr>
        <p:spPr>
          <a:xfrm>
            <a:off x="851124" y="5734595"/>
            <a:ext cx="1656945" cy="464454"/>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2800" b="1" dirty="0">
              <a:ln>
                <a:solidFill>
                  <a:schemeClr val="tx1"/>
                </a:solidFill>
              </a:ln>
            </a:endParaRPr>
          </a:p>
        </p:txBody>
      </p:sp>
      <p:sp>
        <p:nvSpPr>
          <p:cNvPr id="15" name="大かっこ 14"/>
          <p:cNvSpPr/>
          <p:nvPr/>
        </p:nvSpPr>
        <p:spPr>
          <a:xfrm>
            <a:off x="2992409" y="5757732"/>
            <a:ext cx="1656945" cy="464454"/>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2800" b="1" dirty="0">
              <a:ln>
                <a:solidFill>
                  <a:schemeClr val="tx1"/>
                </a:solidFill>
              </a:ln>
            </a:endParaRPr>
          </a:p>
        </p:txBody>
      </p:sp>
      <p:sp>
        <p:nvSpPr>
          <p:cNvPr id="16" name="大かっこ 15"/>
          <p:cNvSpPr/>
          <p:nvPr/>
        </p:nvSpPr>
        <p:spPr>
          <a:xfrm>
            <a:off x="5054912" y="5768102"/>
            <a:ext cx="1656945" cy="464454"/>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2800" b="1" dirty="0">
              <a:ln>
                <a:solidFill>
                  <a:schemeClr val="tx1"/>
                </a:solidFill>
              </a:ln>
            </a:endParaRPr>
          </a:p>
        </p:txBody>
      </p:sp>
      <p:sp>
        <p:nvSpPr>
          <p:cNvPr id="17" name="テキスト ボックス 16"/>
          <p:cNvSpPr txBox="1"/>
          <p:nvPr/>
        </p:nvSpPr>
        <p:spPr>
          <a:xfrm>
            <a:off x="11072218" y="6222186"/>
            <a:ext cx="1034257" cy="523220"/>
          </a:xfrm>
          <a:prstGeom prst="rect">
            <a:avLst/>
          </a:prstGeom>
          <a:noFill/>
        </p:spPr>
        <p:txBody>
          <a:bodyPr wrap="none" rtlCol="0">
            <a:spAutoFit/>
          </a:bodyPr>
          <a:lstStyle/>
          <a:p>
            <a:r>
              <a:rPr lang="ja-JP" altLang="en-US" sz="2800" dirty="0"/>
              <a:t>３－２</a:t>
            </a:r>
            <a:endParaRPr kumimoji="1" lang="ja-JP" altLang="en-US" sz="2800" dirty="0"/>
          </a:p>
        </p:txBody>
      </p:sp>
      <p:sp>
        <p:nvSpPr>
          <p:cNvPr id="18" name="正方形/長方形 17"/>
          <p:cNvSpPr/>
          <p:nvPr/>
        </p:nvSpPr>
        <p:spPr>
          <a:xfrm>
            <a:off x="904735" y="655501"/>
            <a:ext cx="4847328" cy="105711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BIZ UDPゴシック" panose="020B0400000000000000" pitchFamily="50" charset="-128"/>
                <a:ea typeface="BIZ UDPゴシック" panose="020B0400000000000000" pitchFamily="50" charset="-128"/>
              </a:rPr>
              <a:t>公立学校の児童・生徒</a:t>
            </a:r>
            <a:endParaRPr kumimoji="1" lang="en-US" altLang="ja-JP" sz="2800" b="1" dirty="0">
              <a:latin typeface="BIZ UDPゴシック" panose="020B0400000000000000" pitchFamily="50" charset="-128"/>
              <a:ea typeface="BIZ UDPゴシック" panose="020B0400000000000000" pitchFamily="50" charset="-128"/>
            </a:endParaRPr>
          </a:p>
          <a:p>
            <a:pPr algn="ctr"/>
            <a:r>
              <a:rPr lang="ja-JP" altLang="en-US" sz="2800" b="1" dirty="0">
                <a:latin typeface="BIZ UDPゴシック" panose="020B0400000000000000" pitchFamily="50" charset="-128"/>
                <a:ea typeface="BIZ UDPゴシック" panose="020B0400000000000000" pitchFamily="50" charset="-128"/>
              </a:rPr>
              <a:t>一人あたりの年間（月）教育費</a:t>
            </a:r>
            <a:endParaRPr kumimoji="1" lang="ja-JP" altLang="en-US" sz="2800" b="1" dirty="0">
              <a:latin typeface="BIZ UDPゴシック" panose="020B0400000000000000" pitchFamily="50" charset="-128"/>
              <a:ea typeface="BIZ UDPゴシック" panose="020B0400000000000000" pitchFamily="50" charset="-128"/>
            </a:endParaRPr>
          </a:p>
        </p:txBody>
      </p:sp>
      <p:sp>
        <p:nvSpPr>
          <p:cNvPr id="19" name="正方形/長方形 18"/>
          <p:cNvSpPr/>
          <p:nvPr/>
        </p:nvSpPr>
        <p:spPr>
          <a:xfrm>
            <a:off x="6711857" y="655500"/>
            <a:ext cx="5249907" cy="105711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BIZ UDPゴシック" panose="020B0400000000000000" pitchFamily="50" charset="-128"/>
                <a:ea typeface="BIZ UDPゴシック" panose="020B0400000000000000" pitchFamily="50" charset="-128"/>
              </a:rPr>
              <a:t>わたしたちが</a:t>
            </a:r>
            <a:endParaRPr lang="en-US" altLang="ja-JP" sz="2800" b="1" dirty="0">
              <a:latin typeface="BIZ UDPゴシック" panose="020B0400000000000000" pitchFamily="50" charset="-128"/>
              <a:ea typeface="BIZ UDPゴシック" panose="020B0400000000000000" pitchFamily="50" charset="-128"/>
            </a:endParaRPr>
          </a:p>
          <a:p>
            <a:pPr algn="ctr"/>
            <a:r>
              <a:rPr kumimoji="1" lang="ja-JP" altLang="en-US" sz="2800" b="1" dirty="0">
                <a:latin typeface="BIZ UDPゴシック" panose="020B0400000000000000" pitchFamily="50" charset="-128"/>
                <a:ea typeface="BIZ UDPゴシック" panose="020B0400000000000000" pitchFamily="50" charset="-128"/>
              </a:rPr>
              <a:t>平等に教育を受けられるために</a:t>
            </a:r>
            <a:endParaRPr kumimoji="1" lang="en-US" altLang="ja-JP" sz="2800" b="1" dirty="0">
              <a:latin typeface="BIZ UDPゴシック" panose="020B0400000000000000" pitchFamily="50" charset="-128"/>
              <a:ea typeface="BIZ UDPゴシック" panose="020B0400000000000000" pitchFamily="50" charset="-128"/>
            </a:endParaRPr>
          </a:p>
        </p:txBody>
      </p:sp>
      <p:sp>
        <p:nvSpPr>
          <p:cNvPr id="20" name="角丸四角形 19"/>
          <p:cNvSpPr/>
          <p:nvPr/>
        </p:nvSpPr>
        <p:spPr>
          <a:xfrm>
            <a:off x="7217664" y="0"/>
            <a:ext cx="4974336"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－身近な税金の使いみち①－</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21" name="大かっこ 20">
            <a:extLst>
              <a:ext uri="{FF2B5EF4-FFF2-40B4-BE49-F238E27FC236}">
                <a16:creationId xmlns:a16="http://schemas.microsoft.com/office/drawing/2014/main" id="{172B8451-E431-4FC8-954C-A4793DC20FF9}"/>
              </a:ext>
            </a:extLst>
          </p:cNvPr>
          <p:cNvSpPr/>
          <p:nvPr/>
        </p:nvSpPr>
        <p:spPr>
          <a:xfrm>
            <a:off x="851123" y="6287198"/>
            <a:ext cx="1656945" cy="464454"/>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2800" b="1" dirty="0">
              <a:ln>
                <a:solidFill>
                  <a:schemeClr val="tx1"/>
                </a:solidFill>
              </a:ln>
            </a:endParaRPr>
          </a:p>
        </p:txBody>
      </p:sp>
      <p:sp>
        <p:nvSpPr>
          <p:cNvPr id="23" name="テキスト ボックス 22">
            <a:extLst>
              <a:ext uri="{FF2B5EF4-FFF2-40B4-BE49-F238E27FC236}">
                <a16:creationId xmlns:a16="http://schemas.microsoft.com/office/drawing/2014/main" id="{89A6CEF2-2B31-4F39-A844-3020698D2141}"/>
              </a:ext>
            </a:extLst>
          </p:cNvPr>
          <p:cNvSpPr txBox="1"/>
          <p:nvPr/>
        </p:nvSpPr>
        <p:spPr>
          <a:xfrm>
            <a:off x="1002518" y="6230798"/>
            <a:ext cx="1383712" cy="553998"/>
          </a:xfrm>
          <a:prstGeom prst="rect">
            <a:avLst/>
          </a:prstGeom>
          <a:noFill/>
        </p:spPr>
        <p:txBody>
          <a:bodyPr wrap="none" rtlCol="0">
            <a:spAutoFit/>
          </a:bodyPr>
          <a:lstStyle/>
          <a:p>
            <a:pPr algn="ctr">
              <a:lnSpc>
                <a:spcPts val="1800"/>
              </a:lnSpc>
            </a:pPr>
            <a:r>
              <a:rPr lang="ja-JP" altLang="en-US" b="1" dirty="0">
                <a:latin typeface="HG丸ｺﾞｼｯｸM-PRO" panose="020F0600000000000000" pitchFamily="50" charset="-128"/>
                <a:ea typeface="HG丸ｺﾞｼｯｸM-PRO" panose="020F0600000000000000" pitchFamily="50" charset="-128"/>
              </a:rPr>
              <a:t>１日あたり</a:t>
            </a:r>
            <a:endParaRPr lang="en-US" altLang="ja-JP" b="1" dirty="0">
              <a:latin typeface="HG丸ｺﾞｼｯｸM-PRO" panose="020F0600000000000000" pitchFamily="50" charset="-128"/>
              <a:ea typeface="HG丸ｺﾞｼｯｸM-PRO" panose="020F0600000000000000" pitchFamily="50" charset="-128"/>
            </a:endParaRPr>
          </a:p>
          <a:p>
            <a:pPr algn="ctr">
              <a:lnSpc>
                <a:spcPts val="1800"/>
              </a:lnSpc>
            </a:pPr>
            <a:r>
              <a:rPr lang="ja-JP" altLang="en-US" b="1" dirty="0">
                <a:latin typeface="HG丸ｺﾞｼｯｸM-PRO" panose="020F0600000000000000" pitchFamily="50" charset="-128"/>
                <a:ea typeface="HG丸ｺﾞｼｯｸM-PRO" panose="020F0600000000000000" pitchFamily="50" charset="-128"/>
              </a:rPr>
              <a:t>約</a:t>
            </a:r>
            <a:r>
              <a:rPr lang="en-US" altLang="ja-JP" b="1" dirty="0">
                <a:latin typeface="HG丸ｺﾞｼｯｸM-PRO" panose="020F0600000000000000" pitchFamily="50" charset="-128"/>
                <a:ea typeface="HG丸ｺﾞｼｯｸM-PRO" panose="020F0600000000000000" pitchFamily="50" charset="-128"/>
              </a:rPr>
              <a:t>4,605</a:t>
            </a:r>
            <a:r>
              <a:rPr lang="ja-JP" altLang="en-US" b="1" dirty="0">
                <a:latin typeface="HG丸ｺﾞｼｯｸM-PRO" panose="020F0600000000000000" pitchFamily="50" charset="-128"/>
                <a:ea typeface="HG丸ｺﾞｼｯｸM-PRO" panose="020F0600000000000000" pitchFamily="50" charset="-128"/>
              </a:rPr>
              <a:t>円</a:t>
            </a:r>
            <a:endParaRPr lang="en-US" altLang="ja-JP"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81663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28947" y="2455818"/>
            <a:ext cx="7991290" cy="1738489"/>
          </a:xfrm>
          <a:prstGeom prst="rect">
            <a:avLst/>
          </a:prstGeom>
          <a:noFill/>
        </p:spPr>
        <p:txBody>
          <a:bodyPr wrap="none" rtlCol="0">
            <a:spAutoFit/>
          </a:bodyPr>
          <a:lstStyle/>
          <a:p>
            <a:pPr>
              <a:lnSpc>
                <a:spcPts val="4500"/>
              </a:lnSpc>
            </a:pPr>
            <a:r>
              <a:rPr kumimoji="1"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校舎や体育施設の建設のための費用として</a:t>
            </a:r>
            <a:endParaRPr kumimoji="1" lang="en-US" altLang="ja-JP" sz="3200" dirty="0">
              <a:latin typeface="BIZ UDPゴシック" panose="020B0400000000000000" pitchFamily="50" charset="-128"/>
              <a:ea typeface="BIZ UDPゴシック" panose="020B0400000000000000" pitchFamily="50" charset="-128"/>
            </a:endParaRPr>
          </a:p>
          <a:p>
            <a:pPr>
              <a:lnSpc>
                <a:spcPts val="4500"/>
              </a:lnSpc>
            </a:pPr>
            <a:r>
              <a:rPr kumimoji="1" lang="ja-JP" altLang="en-US" sz="3200" dirty="0">
                <a:latin typeface="BIZ UDPゴシック" panose="020B0400000000000000" pitchFamily="50" charset="-128"/>
                <a:ea typeface="BIZ UDPゴシック" panose="020B0400000000000000" pitchFamily="50" charset="-128"/>
              </a:rPr>
              <a:t>１年間に</a:t>
            </a:r>
            <a:r>
              <a:rPr lang="en-US" altLang="ja-JP" sz="3200" dirty="0">
                <a:latin typeface="BIZ UDPゴシック" panose="020B0400000000000000" pitchFamily="50" charset="-128"/>
                <a:ea typeface="BIZ UDPゴシック" panose="020B0400000000000000" pitchFamily="50" charset="-128"/>
              </a:rPr>
              <a:t>732</a:t>
            </a:r>
            <a:r>
              <a:rPr kumimoji="1" lang="ja-JP" altLang="en-US" sz="3200" dirty="0">
                <a:latin typeface="BIZ UDPゴシック" panose="020B0400000000000000" pitchFamily="50" charset="-128"/>
                <a:ea typeface="BIZ UDPゴシック" panose="020B0400000000000000" pitchFamily="50" charset="-128"/>
              </a:rPr>
              <a:t>億円が使われます。</a:t>
            </a:r>
            <a:endParaRPr kumimoji="1" lang="en-US" altLang="ja-JP" sz="3200" dirty="0">
              <a:latin typeface="BIZ UDPゴシック" panose="020B0400000000000000" pitchFamily="50" charset="-128"/>
              <a:ea typeface="BIZ UDPゴシック" panose="020B0400000000000000" pitchFamily="50" charset="-128"/>
            </a:endParaRPr>
          </a:p>
          <a:p>
            <a:pPr>
              <a:lnSpc>
                <a:spcPts val="4500"/>
              </a:lnSpc>
            </a:pPr>
            <a:r>
              <a:rPr lang="ja-JP" altLang="en-US" sz="3200" dirty="0">
                <a:latin typeface="BIZ UDPゴシック" panose="020B0400000000000000" pitchFamily="50" charset="-128"/>
                <a:ea typeface="BIZ UDPゴシック" panose="020B0400000000000000" pitchFamily="50" charset="-128"/>
              </a:rPr>
              <a:t>　（令和６年度予算）</a:t>
            </a:r>
            <a:endParaRPr kumimoji="1" lang="ja-JP" altLang="en-US" sz="3200" dirty="0">
              <a:latin typeface="BIZ UDPゴシック" panose="020B0400000000000000" pitchFamily="50" charset="-128"/>
              <a:ea typeface="BIZ UDPゴシック" panose="020B0400000000000000" pitchFamily="50" charset="-128"/>
            </a:endParaRPr>
          </a:p>
        </p:txBody>
      </p:sp>
      <p:pic>
        <p:nvPicPr>
          <p:cNvPr id="5" name="図 4"/>
          <p:cNvPicPr>
            <a:picLocks noChangeAspect="1"/>
          </p:cNvPicPr>
          <p:nvPr/>
        </p:nvPicPr>
        <p:blipFill>
          <a:blip r:embed="rId2"/>
          <a:stretch>
            <a:fillRect/>
          </a:stretch>
        </p:blipFill>
        <p:spPr>
          <a:xfrm>
            <a:off x="980207" y="4194307"/>
            <a:ext cx="2852154" cy="2107380"/>
          </a:xfrm>
          <a:prstGeom prst="rect">
            <a:avLst/>
          </a:prstGeom>
        </p:spPr>
      </p:pic>
      <p:pic>
        <p:nvPicPr>
          <p:cNvPr id="6" name="図 5"/>
          <p:cNvPicPr/>
          <p:nvPr/>
        </p:nvPicPr>
        <p:blipFill>
          <a:blip r:embed="rId3">
            <a:clrChange>
              <a:clrFrom>
                <a:srgbClr val="FFFFFF"/>
              </a:clrFrom>
              <a:clrTo>
                <a:srgbClr val="FFFFFF">
                  <a:alpha val="0"/>
                </a:srgbClr>
              </a:clrTo>
            </a:clrChange>
          </a:blip>
          <a:stretch>
            <a:fillRect/>
          </a:stretch>
        </p:blipFill>
        <p:spPr>
          <a:xfrm>
            <a:off x="8407876" y="4107314"/>
            <a:ext cx="2307801" cy="1930351"/>
          </a:xfrm>
          <a:prstGeom prst="rect">
            <a:avLst/>
          </a:prstGeom>
        </p:spPr>
      </p:pic>
      <p:pic>
        <p:nvPicPr>
          <p:cNvPr id="7" name="図 6"/>
          <p:cNvPicPr/>
          <p:nvPr/>
        </p:nvPicPr>
        <p:blipFill>
          <a:blip r:embed="rId4"/>
          <a:stretch>
            <a:fillRect/>
          </a:stretch>
        </p:blipFill>
        <p:spPr>
          <a:xfrm>
            <a:off x="4438782" y="4661629"/>
            <a:ext cx="2971620" cy="1376036"/>
          </a:xfrm>
          <a:prstGeom prst="rect">
            <a:avLst/>
          </a:prstGeom>
        </p:spPr>
      </p:pic>
      <p:sp>
        <p:nvSpPr>
          <p:cNvPr id="8" name="テキスト ボックス 7"/>
          <p:cNvSpPr txBox="1"/>
          <p:nvPr/>
        </p:nvSpPr>
        <p:spPr>
          <a:xfrm>
            <a:off x="1855375" y="6145387"/>
            <a:ext cx="902811" cy="523220"/>
          </a:xfrm>
          <a:prstGeom prst="rect">
            <a:avLst/>
          </a:prstGeom>
          <a:noFill/>
        </p:spPr>
        <p:txBody>
          <a:bodyPr wrap="none" rtlCol="0">
            <a:spAutoFit/>
          </a:bodyPr>
          <a:lstStyle/>
          <a:p>
            <a:r>
              <a:rPr lang="ja-JP" altLang="en-US" sz="2800" dirty="0">
                <a:solidFill>
                  <a:prstClr val="black"/>
                </a:solidFill>
                <a:latin typeface="メイリオ" panose="020B0604030504040204" pitchFamily="50" charset="-128"/>
                <a:ea typeface="メイリオ" panose="020B0604030504040204" pitchFamily="50" charset="-128"/>
              </a:rPr>
              <a:t>校舎</a:t>
            </a:r>
          </a:p>
        </p:txBody>
      </p:sp>
      <p:sp>
        <p:nvSpPr>
          <p:cNvPr id="9" name="テキスト ボックス 8"/>
          <p:cNvSpPr txBox="1"/>
          <p:nvPr/>
        </p:nvSpPr>
        <p:spPr>
          <a:xfrm>
            <a:off x="8930835" y="6082632"/>
            <a:ext cx="1261884" cy="523220"/>
          </a:xfrm>
          <a:prstGeom prst="rect">
            <a:avLst/>
          </a:prstGeom>
          <a:noFill/>
        </p:spPr>
        <p:txBody>
          <a:bodyPr wrap="none" rtlCol="0">
            <a:spAutoFit/>
          </a:bodyPr>
          <a:lstStyle/>
          <a:p>
            <a:r>
              <a:rPr lang="ja-JP" altLang="en-US" sz="2800" dirty="0">
                <a:solidFill>
                  <a:prstClr val="black"/>
                </a:solidFill>
                <a:latin typeface="メイリオ" panose="020B0604030504040204" pitchFamily="50" charset="-128"/>
                <a:ea typeface="メイリオ" panose="020B0604030504040204" pitchFamily="50" charset="-128"/>
              </a:rPr>
              <a:t>体育館</a:t>
            </a:r>
          </a:p>
        </p:txBody>
      </p:sp>
      <p:sp>
        <p:nvSpPr>
          <p:cNvPr id="10" name="テキスト ボックス 9"/>
          <p:cNvSpPr txBox="1"/>
          <p:nvPr/>
        </p:nvSpPr>
        <p:spPr>
          <a:xfrm>
            <a:off x="5293650" y="6138508"/>
            <a:ext cx="1261884" cy="523220"/>
          </a:xfrm>
          <a:prstGeom prst="rect">
            <a:avLst/>
          </a:prstGeom>
          <a:noFill/>
        </p:spPr>
        <p:txBody>
          <a:bodyPr wrap="none" rtlCol="0">
            <a:spAutoFit/>
          </a:bodyPr>
          <a:lstStyle/>
          <a:p>
            <a:r>
              <a:rPr lang="ja-JP" altLang="en-US" sz="2800" dirty="0">
                <a:solidFill>
                  <a:prstClr val="black"/>
                </a:solidFill>
                <a:latin typeface="メイリオ" panose="020B0604030504040204" pitchFamily="50" charset="-128"/>
                <a:ea typeface="メイリオ" panose="020B0604030504040204" pitchFamily="50" charset="-128"/>
              </a:rPr>
              <a:t>プール</a:t>
            </a:r>
          </a:p>
        </p:txBody>
      </p:sp>
      <p:sp>
        <p:nvSpPr>
          <p:cNvPr id="11" name="テキスト ボックス 10"/>
          <p:cNvSpPr txBox="1"/>
          <p:nvPr/>
        </p:nvSpPr>
        <p:spPr>
          <a:xfrm>
            <a:off x="11035914" y="6247665"/>
            <a:ext cx="1156086" cy="584775"/>
          </a:xfrm>
          <a:prstGeom prst="rect">
            <a:avLst/>
          </a:prstGeom>
          <a:noFill/>
        </p:spPr>
        <p:txBody>
          <a:bodyPr wrap="none" rtlCol="0">
            <a:spAutoFit/>
          </a:bodyPr>
          <a:lstStyle/>
          <a:p>
            <a:r>
              <a:rPr lang="ja-JP" altLang="en-US" sz="3200" dirty="0"/>
              <a:t>３－３</a:t>
            </a:r>
            <a:endParaRPr kumimoji="1" lang="ja-JP" altLang="en-US" sz="3200" dirty="0"/>
          </a:p>
        </p:txBody>
      </p:sp>
      <p:pic>
        <p:nvPicPr>
          <p:cNvPr id="2" name="図 1"/>
          <p:cNvPicPr>
            <a:picLocks noChangeAspect="1"/>
          </p:cNvPicPr>
          <p:nvPr/>
        </p:nvPicPr>
        <p:blipFill>
          <a:blip r:embed="rId5"/>
          <a:stretch>
            <a:fillRect/>
          </a:stretch>
        </p:blipFill>
        <p:spPr>
          <a:xfrm>
            <a:off x="781002" y="383619"/>
            <a:ext cx="6629400" cy="2085975"/>
          </a:xfrm>
          <a:prstGeom prst="rect">
            <a:avLst/>
          </a:prstGeom>
        </p:spPr>
      </p:pic>
      <p:sp>
        <p:nvSpPr>
          <p:cNvPr id="12" name="正方形/長方形 11"/>
          <p:cNvSpPr/>
          <p:nvPr/>
        </p:nvSpPr>
        <p:spPr>
          <a:xfrm>
            <a:off x="2025904" y="881110"/>
            <a:ext cx="6096000" cy="1077218"/>
          </a:xfrm>
          <a:prstGeom prst="rect">
            <a:avLst/>
          </a:prstGeom>
        </p:spPr>
        <p:txBody>
          <a:bodyPr>
            <a:spAutoFit/>
          </a:bodyPr>
          <a:lstStyle/>
          <a:p>
            <a:r>
              <a:rPr lang="ja-JP" altLang="en-US" sz="3200" b="1" dirty="0">
                <a:latin typeface="BIZ UDPゴシック" panose="020B0400000000000000" pitchFamily="50" charset="-128"/>
                <a:ea typeface="BIZ UDPゴシック" panose="020B0400000000000000" pitchFamily="50" charset="-128"/>
              </a:rPr>
              <a:t>　　　学校をつくるには</a:t>
            </a:r>
            <a:endParaRPr lang="en-US" altLang="ja-JP" sz="3200" b="1" dirty="0">
              <a:latin typeface="BIZ UDPゴシック" panose="020B0400000000000000" pitchFamily="50" charset="-128"/>
              <a:ea typeface="BIZ UDPゴシック" panose="020B0400000000000000" pitchFamily="50" charset="-128"/>
            </a:endParaRPr>
          </a:p>
          <a:p>
            <a:pPr algn="ctr"/>
            <a:r>
              <a:rPr lang="ja-JP" altLang="en-US" sz="3200" b="1" dirty="0">
                <a:latin typeface="BIZ UDPゴシック" panose="020B0400000000000000" pitchFamily="50" charset="-128"/>
                <a:ea typeface="BIZ UDPゴシック" panose="020B0400000000000000" pitchFamily="50" charset="-128"/>
              </a:rPr>
              <a:t>いくらぐらいかかるの？</a:t>
            </a:r>
            <a:endParaRPr lang="ja-JP" altLang="en-US" sz="3200" dirty="0"/>
          </a:p>
        </p:txBody>
      </p:sp>
      <p:sp>
        <p:nvSpPr>
          <p:cNvPr id="14" name="角丸四角形 13"/>
          <p:cNvSpPr/>
          <p:nvPr/>
        </p:nvSpPr>
        <p:spPr>
          <a:xfrm>
            <a:off x="7217664" y="0"/>
            <a:ext cx="4974336"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－身近な税金の使いみち①－</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89271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686560" y="2222500"/>
            <a:ext cx="9031640" cy="1738489"/>
          </a:xfrm>
          <a:prstGeom prst="rect">
            <a:avLst/>
          </a:prstGeom>
          <a:noFill/>
        </p:spPr>
        <p:txBody>
          <a:bodyPr wrap="none" rtlCol="0">
            <a:spAutoFit/>
          </a:bodyPr>
          <a:lstStyle/>
          <a:p>
            <a:pPr>
              <a:lnSpc>
                <a:spcPts val="4500"/>
              </a:lnSpc>
            </a:pPr>
            <a:r>
              <a:rPr kumimoji="1" lang="ja-JP" altLang="en-US" sz="3200" dirty="0">
                <a:latin typeface="BIZ UDPゴシック" panose="020B0400000000000000" pitchFamily="50" charset="-128"/>
                <a:ea typeface="BIZ UDPゴシック" panose="020B0400000000000000" pitchFamily="50" charset="-128"/>
              </a:rPr>
              <a:t>　義務教育諸学校の児童生徒が使用する教科書を</a:t>
            </a:r>
            <a:endParaRPr kumimoji="1" lang="en-US" altLang="ja-JP" sz="3200" dirty="0">
              <a:latin typeface="BIZ UDPゴシック" panose="020B0400000000000000" pitchFamily="50" charset="-128"/>
              <a:ea typeface="BIZ UDPゴシック" panose="020B0400000000000000" pitchFamily="50" charset="-128"/>
            </a:endParaRPr>
          </a:p>
          <a:p>
            <a:pPr>
              <a:lnSpc>
                <a:spcPts val="4500"/>
              </a:lnSpc>
            </a:pPr>
            <a:r>
              <a:rPr kumimoji="1" lang="ja-JP" altLang="en-US" sz="3200" dirty="0">
                <a:latin typeface="BIZ UDPゴシック" panose="020B0400000000000000" pitchFamily="50" charset="-128"/>
                <a:ea typeface="BIZ UDPゴシック" panose="020B0400000000000000" pitchFamily="50" charset="-128"/>
              </a:rPr>
              <a:t>無償配付するための費用として１年間に</a:t>
            </a:r>
            <a:r>
              <a:rPr kumimoji="1" lang="en-US" altLang="ja-JP" sz="3200" dirty="0">
                <a:latin typeface="BIZ UDPゴシック" panose="020B0400000000000000" pitchFamily="50" charset="-128"/>
                <a:ea typeface="BIZ UDPゴシック" panose="020B0400000000000000" pitchFamily="50" charset="-128"/>
              </a:rPr>
              <a:t>471</a:t>
            </a:r>
            <a:r>
              <a:rPr kumimoji="1" lang="ja-JP" altLang="en-US" sz="3200" dirty="0">
                <a:latin typeface="BIZ UDPゴシック" panose="020B0400000000000000" pitchFamily="50" charset="-128"/>
                <a:ea typeface="BIZ UDPゴシック" panose="020B0400000000000000" pitchFamily="50" charset="-128"/>
              </a:rPr>
              <a:t>億円</a:t>
            </a:r>
            <a:endParaRPr kumimoji="1" lang="en-US" altLang="ja-JP" sz="3200" dirty="0">
              <a:latin typeface="BIZ UDPゴシック" panose="020B0400000000000000" pitchFamily="50" charset="-128"/>
              <a:ea typeface="BIZ UDPゴシック" panose="020B0400000000000000" pitchFamily="50" charset="-128"/>
            </a:endParaRPr>
          </a:p>
          <a:p>
            <a:pPr>
              <a:lnSpc>
                <a:spcPts val="4500"/>
              </a:lnSpc>
            </a:pPr>
            <a:r>
              <a:rPr kumimoji="1" lang="ja-JP" altLang="en-US" sz="3200" dirty="0">
                <a:latin typeface="BIZ UDPゴシック" panose="020B0400000000000000" pitchFamily="50" charset="-128"/>
                <a:ea typeface="BIZ UDPゴシック" panose="020B0400000000000000" pitchFamily="50" charset="-128"/>
              </a:rPr>
              <a:t>が使われます。（令和</a:t>
            </a:r>
            <a:r>
              <a:rPr lang="ja-JP" altLang="en-US" sz="3200" dirty="0">
                <a:latin typeface="BIZ UDPゴシック" panose="020B0400000000000000" pitchFamily="50" charset="-128"/>
                <a:ea typeface="BIZ UDPゴシック" panose="020B0400000000000000" pitchFamily="50" charset="-128"/>
              </a:rPr>
              <a:t>６</a:t>
            </a:r>
            <a:r>
              <a:rPr kumimoji="1" lang="ja-JP" altLang="en-US" sz="3200" dirty="0">
                <a:latin typeface="BIZ UDPゴシック" panose="020B0400000000000000" pitchFamily="50" charset="-128"/>
                <a:ea typeface="BIZ UDPゴシック" panose="020B0400000000000000" pitchFamily="50" charset="-128"/>
              </a:rPr>
              <a:t>年度予算）</a:t>
            </a:r>
          </a:p>
        </p:txBody>
      </p:sp>
      <p:pic>
        <p:nvPicPr>
          <p:cNvPr id="6" name="図 5"/>
          <p:cNvPicPr/>
          <p:nvPr/>
        </p:nvPicPr>
        <p:blipFill>
          <a:blip r:embed="rId2">
            <a:clrChange>
              <a:clrFrom>
                <a:srgbClr val="FFFFFF"/>
              </a:clrFrom>
              <a:clrTo>
                <a:srgbClr val="FFFFFF">
                  <a:alpha val="0"/>
                </a:srgbClr>
              </a:clrTo>
            </a:clrChange>
          </a:blip>
          <a:stretch>
            <a:fillRect/>
          </a:stretch>
        </p:blipFill>
        <p:spPr>
          <a:xfrm>
            <a:off x="1686559" y="4255722"/>
            <a:ext cx="2669540" cy="1784140"/>
          </a:xfrm>
          <a:prstGeom prst="rect">
            <a:avLst/>
          </a:prstGeom>
        </p:spPr>
      </p:pic>
      <p:sp>
        <p:nvSpPr>
          <p:cNvPr id="7" name="テキスト ボックス 6"/>
          <p:cNvSpPr txBox="1"/>
          <p:nvPr/>
        </p:nvSpPr>
        <p:spPr>
          <a:xfrm>
            <a:off x="2210851" y="6039862"/>
            <a:ext cx="1620957" cy="523220"/>
          </a:xfrm>
          <a:prstGeom prst="rect">
            <a:avLst/>
          </a:prstGeom>
          <a:noFill/>
        </p:spPr>
        <p:txBody>
          <a:bodyPr wrap="none" rtlCol="0">
            <a:spAutoFit/>
          </a:bodyPr>
          <a:lstStyle/>
          <a:p>
            <a:r>
              <a:rPr lang="ja-JP" altLang="en-US" sz="2800" dirty="0">
                <a:latin typeface="メイリオ" panose="020B0604030504040204" pitchFamily="50" charset="-128"/>
                <a:ea typeface="メイリオ" panose="020B0604030504040204" pitchFamily="50" charset="-128"/>
              </a:rPr>
              <a:t>机・いす</a:t>
            </a:r>
            <a:endParaRPr kumimoji="1" lang="ja-JP" altLang="en-US" sz="2800" dirty="0">
              <a:latin typeface="メイリオ" panose="020B0604030504040204" pitchFamily="50" charset="-128"/>
              <a:ea typeface="メイリオ" panose="020B0604030504040204" pitchFamily="50" charset="-128"/>
            </a:endParaRPr>
          </a:p>
        </p:txBody>
      </p:sp>
      <p:pic>
        <p:nvPicPr>
          <p:cNvPr id="8" name="図 7"/>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72284" y="3959567"/>
            <a:ext cx="2034655" cy="2078873"/>
          </a:xfrm>
          <a:prstGeom prst="rect">
            <a:avLst/>
          </a:prstGeom>
          <a:noFill/>
          <a:ln>
            <a:noFill/>
          </a:ln>
        </p:spPr>
      </p:pic>
      <p:sp>
        <p:nvSpPr>
          <p:cNvPr id="9" name="テキスト ボックス 8"/>
          <p:cNvSpPr txBox="1"/>
          <p:nvPr/>
        </p:nvSpPr>
        <p:spPr>
          <a:xfrm>
            <a:off x="8579132" y="6072985"/>
            <a:ext cx="1620957" cy="523220"/>
          </a:xfrm>
          <a:prstGeom prst="rect">
            <a:avLst/>
          </a:prstGeom>
          <a:noFill/>
        </p:spPr>
        <p:txBody>
          <a:bodyPr wrap="none" rtlCol="0">
            <a:spAutoFit/>
          </a:bodyPr>
          <a:lstStyle/>
          <a:p>
            <a:r>
              <a:rPr lang="ja-JP" altLang="en-US" sz="2800" dirty="0">
                <a:latin typeface="メイリオ" panose="020B0604030504040204" pitchFamily="50" charset="-128"/>
                <a:ea typeface="メイリオ" panose="020B0604030504040204" pitchFamily="50" charset="-128"/>
              </a:rPr>
              <a:t>実験器具</a:t>
            </a:r>
            <a:endParaRPr kumimoji="1" lang="ja-JP" altLang="en-US" sz="2800" dirty="0">
              <a:latin typeface="メイリオ" panose="020B0604030504040204" pitchFamily="50" charset="-128"/>
              <a:ea typeface="メイリオ" panose="020B0604030504040204" pitchFamily="50" charset="-128"/>
            </a:endParaRPr>
          </a:p>
        </p:txBody>
      </p:sp>
      <p:pic>
        <p:nvPicPr>
          <p:cNvPr id="10" name="図 9"/>
          <p:cNvPicPr/>
          <p:nvPr/>
        </p:nvPicPr>
        <p:blipFill>
          <a:blip r:embed="rId4">
            <a:clrChange>
              <a:clrFrom>
                <a:srgbClr val="FFFFFF"/>
              </a:clrFrom>
              <a:clrTo>
                <a:srgbClr val="FFFFFF">
                  <a:alpha val="0"/>
                </a:srgbClr>
              </a:clrTo>
            </a:clrChange>
          </a:blip>
          <a:stretch>
            <a:fillRect/>
          </a:stretch>
        </p:blipFill>
        <p:spPr>
          <a:xfrm>
            <a:off x="5053328" y="4257144"/>
            <a:ext cx="2298099" cy="1781296"/>
          </a:xfrm>
          <a:prstGeom prst="rect">
            <a:avLst/>
          </a:prstGeom>
        </p:spPr>
      </p:pic>
      <p:sp>
        <p:nvSpPr>
          <p:cNvPr id="11" name="テキスト ボックス 10"/>
          <p:cNvSpPr txBox="1"/>
          <p:nvPr/>
        </p:nvSpPr>
        <p:spPr>
          <a:xfrm>
            <a:off x="5687007" y="6072985"/>
            <a:ext cx="1261884" cy="523220"/>
          </a:xfrm>
          <a:prstGeom prst="rect">
            <a:avLst/>
          </a:prstGeom>
          <a:noFill/>
        </p:spPr>
        <p:txBody>
          <a:bodyPr wrap="none" rtlCol="0">
            <a:spAutoFit/>
          </a:bodyPr>
          <a:lstStyle/>
          <a:p>
            <a:r>
              <a:rPr lang="ja-JP" altLang="en-US" sz="2800" dirty="0">
                <a:latin typeface="メイリオ" panose="020B0604030504040204" pitchFamily="50" charset="-128"/>
                <a:ea typeface="メイリオ" panose="020B0604030504040204" pitchFamily="50" charset="-128"/>
              </a:rPr>
              <a:t>教科書</a:t>
            </a:r>
            <a:endParaRPr kumimoji="1" lang="ja-JP" altLang="en-US" sz="28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11035914" y="6270694"/>
            <a:ext cx="1156086" cy="584775"/>
          </a:xfrm>
          <a:prstGeom prst="rect">
            <a:avLst/>
          </a:prstGeom>
          <a:noFill/>
        </p:spPr>
        <p:txBody>
          <a:bodyPr wrap="none" rtlCol="0">
            <a:spAutoFit/>
          </a:bodyPr>
          <a:lstStyle/>
          <a:p>
            <a:r>
              <a:rPr lang="ja-JP" altLang="en-US" sz="3200" dirty="0"/>
              <a:t>３－４</a:t>
            </a:r>
            <a:endParaRPr kumimoji="1" lang="ja-JP" altLang="en-US" sz="3200" dirty="0"/>
          </a:p>
        </p:txBody>
      </p:sp>
      <p:pic>
        <p:nvPicPr>
          <p:cNvPr id="2" name="図 1"/>
          <p:cNvPicPr>
            <a:picLocks noChangeAspect="1"/>
          </p:cNvPicPr>
          <p:nvPr/>
        </p:nvPicPr>
        <p:blipFill>
          <a:blip r:embed="rId5"/>
          <a:stretch>
            <a:fillRect/>
          </a:stretch>
        </p:blipFill>
        <p:spPr>
          <a:xfrm>
            <a:off x="1175250" y="136525"/>
            <a:ext cx="6629400" cy="2085975"/>
          </a:xfrm>
          <a:prstGeom prst="rect">
            <a:avLst/>
          </a:prstGeom>
        </p:spPr>
      </p:pic>
      <p:sp>
        <p:nvSpPr>
          <p:cNvPr id="4" name="正方形/長方形 3"/>
          <p:cNvSpPr/>
          <p:nvPr/>
        </p:nvSpPr>
        <p:spPr>
          <a:xfrm>
            <a:off x="2284440" y="620705"/>
            <a:ext cx="6096000" cy="1077218"/>
          </a:xfrm>
          <a:prstGeom prst="rect">
            <a:avLst/>
          </a:prstGeom>
        </p:spPr>
        <p:txBody>
          <a:bodyPr>
            <a:spAutoFit/>
          </a:bodyPr>
          <a:lstStyle/>
          <a:p>
            <a:r>
              <a:rPr lang="ja-JP" altLang="en-US" sz="3200" b="1" dirty="0">
                <a:latin typeface="BIZ UDPゴシック" panose="020B0400000000000000" pitchFamily="50" charset="-128"/>
                <a:ea typeface="BIZ UDPゴシック" panose="020B0400000000000000" pitchFamily="50" charset="-128"/>
              </a:rPr>
              <a:t>　　　　どんなものに税金が</a:t>
            </a:r>
            <a:endParaRPr lang="en-US" altLang="ja-JP" sz="3200" b="1" dirty="0">
              <a:latin typeface="BIZ UDPゴシック" panose="020B0400000000000000" pitchFamily="50" charset="-128"/>
              <a:ea typeface="BIZ UDPゴシック" panose="020B0400000000000000" pitchFamily="50" charset="-128"/>
            </a:endParaRPr>
          </a:p>
          <a:p>
            <a:r>
              <a:rPr lang="ja-JP" altLang="en-US" sz="3200" b="1" dirty="0">
                <a:latin typeface="BIZ UDPゴシック" panose="020B0400000000000000" pitchFamily="50" charset="-128"/>
                <a:ea typeface="BIZ UDPゴシック" panose="020B0400000000000000" pitchFamily="50" charset="-128"/>
              </a:rPr>
              <a:t>　　　　使われているの？</a:t>
            </a:r>
          </a:p>
        </p:txBody>
      </p:sp>
      <p:sp>
        <p:nvSpPr>
          <p:cNvPr id="13" name="角丸四角形 12"/>
          <p:cNvSpPr/>
          <p:nvPr/>
        </p:nvSpPr>
        <p:spPr>
          <a:xfrm>
            <a:off x="7217664" y="0"/>
            <a:ext cx="4974336"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－身近な税金の使いみち①－</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18192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883703" y="6147292"/>
            <a:ext cx="1156086" cy="584775"/>
          </a:xfrm>
          <a:prstGeom prst="rect">
            <a:avLst/>
          </a:prstGeom>
          <a:noFill/>
        </p:spPr>
        <p:txBody>
          <a:bodyPr wrap="none" rtlCol="0">
            <a:spAutoFit/>
          </a:bodyPr>
          <a:lstStyle/>
          <a:p>
            <a:r>
              <a:rPr lang="ja-JP" altLang="en-US" sz="3200" dirty="0"/>
              <a:t>４－１</a:t>
            </a:r>
            <a:endParaRPr kumimoji="1" lang="ja-JP" altLang="en-US" sz="3200" dirty="0"/>
          </a:p>
        </p:txBody>
      </p:sp>
      <p:pic>
        <p:nvPicPr>
          <p:cNvPr id="4" name="図 3"/>
          <p:cNvPicPr/>
          <p:nvPr/>
        </p:nvPicPr>
        <p:blipFill>
          <a:blip r:embed="rId2">
            <a:clrChange>
              <a:clrFrom>
                <a:srgbClr val="FFFFFF"/>
              </a:clrFrom>
              <a:clrTo>
                <a:srgbClr val="FFFFFF">
                  <a:alpha val="0"/>
                </a:srgbClr>
              </a:clrTo>
            </a:clrChange>
          </a:blip>
          <a:stretch>
            <a:fillRect/>
          </a:stretch>
        </p:blipFill>
        <p:spPr>
          <a:xfrm>
            <a:off x="1329054" y="1409382"/>
            <a:ext cx="2315845" cy="1702118"/>
          </a:xfrm>
          <a:prstGeom prst="rect">
            <a:avLst/>
          </a:prstGeom>
        </p:spPr>
      </p:pic>
      <p:sp>
        <p:nvSpPr>
          <p:cNvPr id="5" name="角丸四角形 4"/>
          <p:cNvSpPr/>
          <p:nvPr/>
        </p:nvSpPr>
        <p:spPr>
          <a:xfrm>
            <a:off x="1182152" y="3111500"/>
            <a:ext cx="2609647" cy="118785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BIZ UDPゴシック" panose="020B0400000000000000" pitchFamily="50" charset="-128"/>
                <a:ea typeface="BIZ UDPゴシック" panose="020B0400000000000000" pitchFamily="50" charset="-128"/>
              </a:rPr>
              <a:t>社会保障</a:t>
            </a:r>
          </a:p>
        </p:txBody>
      </p:sp>
      <p:sp>
        <p:nvSpPr>
          <p:cNvPr id="7" name="正方形/長方形 6"/>
          <p:cNvSpPr/>
          <p:nvPr/>
        </p:nvSpPr>
        <p:spPr>
          <a:xfrm>
            <a:off x="4032246" y="994043"/>
            <a:ext cx="7664454" cy="4506875"/>
          </a:xfrm>
          <a:prstGeom prst="rect">
            <a:avLst/>
          </a:prstGeom>
        </p:spPr>
        <p:txBody>
          <a:bodyPr wrap="square">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　わたしたちが納めた税金は、身近なところで使われています。一番多く使われているのは「社会保障」にかかるものです。</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　「社会保障」とは、わたしたちが安心して生活していくために必要な「医療」「年金」「介護」「子育て」などの公的サービス　（国や地方がする仕事）のことをいいます。</a:t>
            </a:r>
            <a:endParaRPr lang="en-US" altLang="ja-JP" sz="2800" dirty="0">
              <a:latin typeface="BIZ UDPゴシック" panose="020B0400000000000000" pitchFamily="50" charset="-128"/>
              <a:ea typeface="BIZ UDPゴシック" panose="020B0400000000000000" pitchFamily="50" charset="-128"/>
            </a:endParaRPr>
          </a:p>
        </p:txBody>
      </p:sp>
      <p:sp>
        <p:nvSpPr>
          <p:cNvPr id="13" name="角丸四角形 12"/>
          <p:cNvSpPr/>
          <p:nvPr/>
        </p:nvSpPr>
        <p:spPr>
          <a:xfrm>
            <a:off x="7217664" y="0"/>
            <a:ext cx="4974336"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－身近な税金の使いみち①－</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61458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0876535" y="6061948"/>
            <a:ext cx="1156086" cy="584775"/>
          </a:xfrm>
          <a:prstGeom prst="rect">
            <a:avLst/>
          </a:prstGeom>
          <a:noFill/>
        </p:spPr>
        <p:txBody>
          <a:bodyPr wrap="none" rtlCol="0">
            <a:spAutoFit/>
          </a:bodyPr>
          <a:lstStyle/>
          <a:p>
            <a:r>
              <a:rPr lang="ja-JP" altLang="en-US" sz="3200" dirty="0"/>
              <a:t>４－２</a:t>
            </a:r>
            <a:endParaRPr kumimoji="1" lang="ja-JP" altLang="en-US" sz="3200" dirty="0"/>
          </a:p>
        </p:txBody>
      </p:sp>
      <p:pic>
        <p:nvPicPr>
          <p:cNvPr id="6" name="図 5"/>
          <p:cNvPicPr/>
          <p:nvPr/>
        </p:nvPicPr>
        <p:blipFill>
          <a:blip r:embed="rId2">
            <a:clrChange>
              <a:clrFrom>
                <a:srgbClr val="FFFFFF"/>
              </a:clrFrom>
              <a:clrTo>
                <a:srgbClr val="FFFFFF">
                  <a:alpha val="0"/>
                </a:srgbClr>
              </a:clrTo>
            </a:clrChange>
          </a:blip>
          <a:stretch>
            <a:fillRect/>
          </a:stretch>
        </p:blipFill>
        <p:spPr>
          <a:xfrm>
            <a:off x="750720" y="1026852"/>
            <a:ext cx="2565423" cy="2438938"/>
          </a:xfrm>
          <a:prstGeom prst="rect">
            <a:avLst/>
          </a:prstGeom>
        </p:spPr>
      </p:pic>
      <p:sp>
        <p:nvSpPr>
          <p:cNvPr id="9" name="正方形/長方形 8"/>
          <p:cNvSpPr/>
          <p:nvPr/>
        </p:nvSpPr>
        <p:spPr>
          <a:xfrm>
            <a:off x="3316143" y="1501641"/>
            <a:ext cx="8177357" cy="148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rPr>
              <a:t>　かぜを引いたり、けがをしたりして病院で手当てをしてもらうと、お金がかかります。</a:t>
            </a:r>
            <a:endParaRPr kumimoji="1" lang="en-US" altLang="ja-JP" sz="2800" dirty="0">
              <a:solidFill>
                <a:schemeClr val="tx1"/>
              </a:solidFill>
            </a:endParaRPr>
          </a:p>
          <a:p>
            <a:r>
              <a:rPr lang="ja-JP" altLang="en-US" sz="2800" dirty="0">
                <a:solidFill>
                  <a:schemeClr val="tx1"/>
                </a:solidFill>
              </a:rPr>
              <a:t>　かかったお金の一部には、税金が使われています。</a:t>
            </a:r>
            <a:endParaRPr kumimoji="1" lang="ja-JP" altLang="en-US" sz="2800" dirty="0">
              <a:solidFill>
                <a:schemeClr val="tx1"/>
              </a:solidFill>
            </a:endParaRPr>
          </a:p>
        </p:txBody>
      </p:sp>
      <p:sp>
        <p:nvSpPr>
          <p:cNvPr id="10" name="角丸四角形 9"/>
          <p:cNvSpPr/>
          <p:nvPr/>
        </p:nvSpPr>
        <p:spPr>
          <a:xfrm>
            <a:off x="3316143" y="716330"/>
            <a:ext cx="1364382" cy="62104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rPr>
              <a:t>医療</a:t>
            </a:r>
            <a:endParaRPr lang="en-US" altLang="ja-JP" sz="3200" b="1" dirty="0">
              <a:solidFill>
                <a:schemeClr val="bg1"/>
              </a:solidFill>
            </a:endParaRPr>
          </a:p>
        </p:txBody>
      </p:sp>
      <p:pic>
        <p:nvPicPr>
          <p:cNvPr id="15" name="図 14"/>
          <p:cNvPicPr/>
          <p:nvPr/>
        </p:nvPicPr>
        <p:blipFill>
          <a:blip r:embed="rId3">
            <a:clrChange>
              <a:clrFrom>
                <a:srgbClr val="FFFFFF"/>
              </a:clrFrom>
              <a:clrTo>
                <a:srgbClr val="FFFFFF">
                  <a:alpha val="0"/>
                </a:srgbClr>
              </a:clrTo>
            </a:clrChange>
          </a:blip>
          <a:stretch>
            <a:fillRect/>
          </a:stretch>
        </p:blipFill>
        <p:spPr>
          <a:xfrm>
            <a:off x="775067" y="3922196"/>
            <a:ext cx="2549192" cy="2580204"/>
          </a:xfrm>
          <a:prstGeom prst="rect">
            <a:avLst/>
          </a:prstGeom>
        </p:spPr>
      </p:pic>
      <p:sp>
        <p:nvSpPr>
          <p:cNvPr id="17" name="正方形/長方形 16"/>
          <p:cNvSpPr/>
          <p:nvPr/>
        </p:nvSpPr>
        <p:spPr>
          <a:xfrm>
            <a:off x="3598419" y="4187327"/>
            <a:ext cx="7985233" cy="148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rPr>
              <a:t>　老後も安心して暮らしていくために国から受けとるお金（年金）の一部には、税金が使われています。</a:t>
            </a:r>
          </a:p>
        </p:txBody>
      </p:sp>
      <p:sp>
        <p:nvSpPr>
          <p:cNvPr id="18" name="角丸四角形 17"/>
          <p:cNvSpPr/>
          <p:nvPr/>
        </p:nvSpPr>
        <p:spPr>
          <a:xfrm>
            <a:off x="3350620" y="3566283"/>
            <a:ext cx="1364382" cy="62104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rPr>
              <a:t>年金</a:t>
            </a:r>
            <a:endParaRPr kumimoji="1" lang="en-US" altLang="ja-JP" sz="3200" b="1" dirty="0">
              <a:solidFill>
                <a:schemeClr val="bg1"/>
              </a:solidFill>
            </a:endParaRPr>
          </a:p>
        </p:txBody>
      </p:sp>
      <p:sp>
        <p:nvSpPr>
          <p:cNvPr id="11" name="角丸四角形 10"/>
          <p:cNvSpPr/>
          <p:nvPr/>
        </p:nvSpPr>
        <p:spPr>
          <a:xfrm>
            <a:off x="7217664" y="0"/>
            <a:ext cx="4974336"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－身近な税金の使いみち①－</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98836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871511" y="6159484"/>
            <a:ext cx="1156086" cy="584775"/>
          </a:xfrm>
          <a:prstGeom prst="rect">
            <a:avLst/>
          </a:prstGeom>
          <a:noFill/>
        </p:spPr>
        <p:txBody>
          <a:bodyPr wrap="none" rtlCol="0">
            <a:spAutoFit/>
          </a:bodyPr>
          <a:lstStyle/>
          <a:p>
            <a:r>
              <a:rPr lang="ja-JP" altLang="en-US" sz="3200" dirty="0">
                <a:latin typeface="+mj-ea"/>
                <a:ea typeface="+mj-ea"/>
              </a:rPr>
              <a:t>４－３</a:t>
            </a:r>
            <a:endParaRPr kumimoji="1" lang="ja-JP" altLang="en-US" sz="3200" dirty="0">
              <a:latin typeface="+mj-ea"/>
              <a:ea typeface="+mj-ea"/>
            </a:endParaRPr>
          </a:p>
        </p:txBody>
      </p:sp>
      <p:sp>
        <p:nvSpPr>
          <p:cNvPr id="5" name="正方形/長方形 4"/>
          <p:cNvSpPr/>
          <p:nvPr/>
        </p:nvSpPr>
        <p:spPr>
          <a:xfrm>
            <a:off x="3090760" y="1462165"/>
            <a:ext cx="8018693" cy="148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rPr>
              <a:t>　介護サービスを利用したときにかかるお金の一部には、税金が使われています。</a:t>
            </a:r>
          </a:p>
        </p:txBody>
      </p:sp>
      <p:sp>
        <p:nvSpPr>
          <p:cNvPr id="6" name="角丸四角形 5"/>
          <p:cNvSpPr/>
          <p:nvPr/>
        </p:nvSpPr>
        <p:spPr>
          <a:xfrm>
            <a:off x="3090761" y="913240"/>
            <a:ext cx="1364382" cy="62104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rPr>
              <a:t>介護</a:t>
            </a:r>
            <a:endParaRPr kumimoji="1" lang="en-US" altLang="ja-JP" sz="3200" b="1" dirty="0">
              <a:solidFill>
                <a:schemeClr val="bg1"/>
              </a:solidFill>
            </a:endParaRPr>
          </a:p>
        </p:txBody>
      </p:sp>
      <p:pic>
        <p:nvPicPr>
          <p:cNvPr id="9" name="図 8"/>
          <p:cNvPicPr/>
          <p:nvPr/>
        </p:nvPicPr>
        <p:blipFill>
          <a:blip r:embed="rId2">
            <a:clrChange>
              <a:clrFrom>
                <a:srgbClr val="FFFFFF"/>
              </a:clrFrom>
              <a:clrTo>
                <a:srgbClr val="FFFFFF">
                  <a:alpha val="0"/>
                </a:srgbClr>
              </a:clrTo>
            </a:clrChange>
          </a:blip>
          <a:stretch>
            <a:fillRect/>
          </a:stretch>
        </p:blipFill>
        <p:spPr>
          <a:xfrm>
            <a:off x="762340" y="4058237"/>
            <a:ext cx="2328421" cy="2319836"/>
          </a:xfrm>
          <a:prstGeom prst="rect">
            <a:avLst/>
          </a:prstGeom>
        </p:spPr>
      </p:pic>
      <p:sp>
        <p:nvSpPr>
          <p:cNvPr id="11" name="正方形/長方形 10"/>
          <p:cNvSpPr/>
          <p:nvPr/>
        </p:nvSpPr>
        <p:spPr>
          <a:xfrm>
            <a:off x="3090760" y="4493699"/>
            <a:ext cx="8580540" cy="1643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rPr>
              <a:t>　子どもを生み育てやすいようにするために、保育園や認定こども園などを整備します。</a:t>
            </a:r>
            <a:endParaRPr kumimoji="1" lang="en-US" altLang="ja-JP" sz="2800" dirty="0">
              <a:solidFill>
                <a:schemeClr val="tx1"/>
              </a:solidFill>
            </a:endParaRPr>
          </a:p>
          <a:p>
            <a:r>
              <a:rPr lang="ja-JP" altLang="en-US" sz="2800" dirty="0">
                <a:solidFill>
                  <a:schemeClr val="tx1"/>
                </a:solidFill>
              </a:rPr>
              <a:t>　かかったお金の一部には、税金が使われています。</a:t>
            </a:r>
            <a:endParaRPr kumimoji="1" lang="ja-JP" altLang="en-US" sz="2800" dirty="0">
              <a:solidFill>
                <a:schemeClr val="tx1"/>
              </a:solidFill>
            </a:endParaRPr>
          </a:p>
        </p:txBody>
      </p:sp>
      <p:sp>
        <p:nvSpPr>
          <p:cNvPr id="12" name="角丸四角形 11"/>
          <p:cNvSpPr/>
          <p:nvPr/>
        </p:nvSpPr>
        <p:spPr>
          <a:xfrm>
            <a:off x="3090760" y="3821138"/>
            <a:ext cx="1519339" cy="67466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rPr>
              <a:t>子育て</a:t>
            </a:r>
            <a:endParaRPr kumimoji="1" lang="en-US" altLang="ja-JP" sz="3200" b="1" dirty="0">
              <a:solidFill>
                <a:schemeClr val="bg1"/>
              </a:solidFill>
            </a:endParaRPr>
          </a:p>
        </p:txBody>
      </p:sp>
      <p:sp>
        <p:nvSpPr>
          <p:cNvPr id="14" name="角丸四角形 13"/>
          <p:cNvSpPr/>
          <p:nvPr/>
        </p:nvSpPr>
        <p:spPr>
          <a:xfrm>
            <a:off x="7217664" y="0"/>
            <a:ext cx="4974336"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－身近な税金の使いみち①－</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405713C6-EB6C-41E4-ABCA-EB2466964199}"/>
              </a:ext>
            </a:extLst>
          </p:cNvPr>
          <p:cNvPicPr>
            <a:picLocks noChangeAspect="1"/>
          </p:cNvPicPr>
          <p:nvPr/>
        </p:nvPicPr>
        <p:blipFill>
          <a:blip r:embed="rId3"/>
          <a:stretch>
            <a:fillRect/>
          </a:stretch>
        </p:blipFill>
        <p:spPr>
          <a:xfrm>
            <a:off x="762339" y="1056685"/>
            <a:ext cx="2328420" cy="2245754"/>
          </a:xfrm>
          <a:prstGeom prst="rect">
            <a:avLst/>
          </a:prstGeom>
        </p:spPr>
      </p:pic>
    </p:spTree>
    <p:extLst>
      <p:ext uri="{BB962C8B-B14F-4D97-AF65-F5344CB8AC3E}">
        <p14:creationId xmlns:p14="http://schemas.microsoft.com/office/powerpoint/2010/main" val="2090396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55137" y="1276565"/>
            <a:ext cx="6752169" cy="1660583"/>
          </a:xfrm>
          <a:prstGeom prst="rect">
            <a:avLst/>
          </a:prstGeom>
          <a:noFill/>
        </p:spPr>
        <p:txBody>
          <a:bodyPr wrap="none" rtlCol="0">
            <a:spAutoFit/>
          </a:bodyPr>
          <a:lstStyle/>
          <a:p>
            <a:pPr>
              <a:lnSpc>
                <a:spcPts val="4300"/>
              </a:lnSpc>
            </a:pPr>
            <a:r>
              <a:rPr kumimoji="1" lang="ja-JP" altLang="en-US" sz="2800" dirty="0">
                <a:latin typeface="BIZ UDPゴシック" panose="020B0400000000000000" pitchFamily="50" charset="-128"/>
                <a:ea typeface="BIZ UDPゴシック" panose="020B0400000000000000" pitchFamily="50" charset="-128"/>
              </a:rPr>
              <a:t>　わたしたちが医療をうけるときの費用の</a:t>
            </a:r>
            <a:endParaRPr kumimoji="1" lang="en-US" altLang="ja-JP" sz="2800" dirty="0">
              <a:latin typeface="BIZ UDPゴシック" panose="020B0400000000000000" pitchFamily="50" charset="-128"/>
              <a:ea typeface="BIZ UDPゴシック" panose="020B0400000000000000" pitchFamily="50" charset="-128"/>
            </a:endParaRPr>
          </a:p>
          <a:p>
            <a:pPr>
              <a:lnSpc>
                <a:spcPts val="4300"/>
              </a:lnSpc>
            </a:pPr>
            <a:r>
              <a:rPr kumimoji="1" lang="ja-JP" altLang="en-US" sz="2800" dirty="0">
                <a:latin typeface="BIZ UDPゴシック" panose="020B0400000000000000" pitchFamily="50" charset="-128"/>
                <a:ea typeface="BIZ UDPゴシック" panose="020B0400000000000000" pitchFamily="50" charset="-128"/>
              </a:rPr>
              <a:t>援助や、お年寄りやからだの不自由な人の</a:t>
            </a:r>
            <a:endParaRPr kumimoji="1" lang="en-US" altLang="ja-JP" sz="2800" dirty="0">
              <a:latin typeface="BIZ UDPゴシック" panose="020B0400000000000000" pitchFamily="50" charset="-128"/>
              <a:ea typeface="BIZ UDPゴシック" panose="020B0400000000000000" pitchFamily="50" charset="-128"/>
            </a:endParaRPr>
          </a:p>
          <a:p>
            <a:pPr>
              <a:lnSpc>
                <a:spcPts val="4300"/>
              </a:lnSpc>
            </a:pPr>
            <a:r>
              <a:rPr kumimoji="1" lang="ja-JP" altLang="en-US" sz="2800" dirty="0">
                <a:latin typeface="BIZ UDPゴシック" panose="020B0400000000000000" pitchFamily="50" charset="-128"/>
                <a:ea typeface="BIZ UDPゴシック" panose="020B0400000000000000" pitchFamily="50" charset="-128"/>
              </a:rPr>
              <a:t>暮らしを支えます。</a:t>
            </a:r>
          </a:p>
        </p:txBody>
      </p:sp>
      <p:sp>
        <p:nvSpPr>
          <p:cNvPr id="9" name="テキスト ボックス 8"/>
          <p:cNvSpPr txBox="1"/>
          <p:nvPr/>
        </p:nvSpPr>
        <p:spPr>
          <a:xfrm>
            <a:off x="7513987" y="4337344"/>
            <a:ext cx="4283061" cy="2123658"/>
          </a:xfrm>
          <a:prstGeom prst="rect">
            <a:avLst/>
          </a:prstGeom>
          <a:noFill/>
        </p:spPr>
        <p:txBody>
          <a:bodyPr wrap="square" rtlCol="0">
            <a:spAutoFit/>
          </a:bodyPr>
          <a:lstStyle/>
          <a:p>
            <a:pPr algn="ctr"/>
            <a:r>
              <a:rPr lang="ja-JP" altLang="en-US" sz="3200" dirty="0"/>
              <a:t>医療費に</a:t>
            </a:r>
            <a:r>
              <a:rPr kumimoji="1" lang="ja-JP" altLang="en-US" sz="3200" dirty="0"/>
              <a:t>使われる</a:t>
            </a:r>
            <a:r>
              <a:rPr lang="ja-JP" altLang="en-US" sz="3200" dirty="0"/>
              <a:t>税金</a:t>
            </a:r>
            <a:endParaRPr lang="en-US" altLang="ja-JP" sz="3200" dirty="0"/>
          </a:p>
          <a:p>
            <a:pPr algn="ctr"/>
            <a:r>
              <a:rPr lang="ja-JP" altLang="en-US" sz="2800" dirty="0"/>
              <a:t>国民一人あたり（１年間）</a:t>
            </a:r>
            <a:endParaRPr lang="en-US" altLang="ja-JP" sz="2800" dirty="0"/>
          </a:p>
          <a:p>
            <a:pPr algn="ctr"/>
            <a:r>
              <a:rPr kumimoji="1" lang="ja-JP" altLang="en-US" sz="4000" b="1" dirty="0"/>
              <a:t>約</a:t>
            </a:r>
            <a:r>
              <a:rPr lang="en-US" altLang="ja-JP" sz="4000" b="1" dirty="0">
                <a:latin typeface="+mn-ea"/>
              </a:rPr>
              <a:t>136,300</a:t>
            </a:r>
            <a:r>
              <a:rPr kumimoji="1" lang="ja-JP" altLang="en-US" sz="4000" b="1" dirty="0"/>
              <a:t>円</a:t>
            </a:r>
            <a:endParaRPr kumimoji="1" lang="en-US" altLang="ja-JP" sz="4000" b="1" dirty="0"/>
          </a:p>
          <a:p>
            <a:pPr algn="ctr"/>
            <a:r>
              <a:rPr lang="ja-JP" altLang="en-US" sz="3200" dirty="0"/>
              <a:t>（令和３年度）</a:t>
            </a:r>
            <a:endParaRPr kumimoji="1" lang="ja-JP" altLang="en-US" sz="3200" dirty="0"/>
          </a:p>
        </p:txBody>
      </p:sp>
      <p:pic>
        <p:nvPicPr>
          <p:cNvPr id="10" name="図 9"/>
          <p:cNvPicPr>
            <a:picLocks noChangeAspect="1"/>
          </p:cNvPicPr>
          <p:nvPr/>
        </p:nvPicPr>
        <p:blipFill>
          <a:blip r:embed="rId2"/>
          <a:stretch>
            <a:fillRect/>
          </a:stretch>
        </p:blipFill>
        <p:spPr>
          <a:xfrm>
            <a:off x="5641076" y="2994284"/>
            <a:ext cx="1145145" cy="3463710"/>
          </a:xfrm>
          <a:prstGeom prst="rect">
            <a:avLst/>
          </a:prstGeom>
        </p:spPr>
      </p:pic>
      <p:pic>
        <p:nvPicPr>
          <p:cNvPr id="2" name="図 1"/>
          <p:cNvPicPr>
            <a:picLocks noChangeAspect="1"/>
          </p:cNvPicPr>
          <p:nvPr/>
        </p:nvPicPr>
        <p:blipFill>
          <a:blip r:embed="rId3"/>
          <a:stretch>
            <a:fillRect/>
          </a:stretch>
        </p:blipFill>
        <p:spPr>
          <a:xfrm>
            <a:off x="534512" y="3036584"/>
            <a:ext cx="4002852" cy="2756738"/>
          </a:xfrm>
          <a:prstGeom prst="rect">
            <a:avLst/>
          </a:prstGeom>
        </p:spPr>
      </p:pic>
      <p:sp>
        <p:nvSpPr>
          <p:cNvPr id="11" name="テキスト ボックス 10"/>
          <p:cNvSpPr txBox="1"/>
          <p:nvPr/>
        </p:nvSpPr>
        <p:spPr>
          <a:xfrm>
            <a:off x="1222088" y="5814671"/>
            <a:ext cx="3283271" cy="707886"/>
          </a:xfrm>
          <a:prstGeom prst="rect">
            <a:avLst/>
          </a:prstGeom>
          <a:noFill/>
        </p:spPr>
        <p:txBody>
          <a:bodyPr wrap="none" rtlCol="0">
            <a:spAutoFit/>
          </a:bodyPr>
          <a:lstStyle/>
          <a:p>
            <a:pPr algn="r"/>
            <a:r>
              <a:rPr kumimoji="1" lang="ja-JP" altLang="en-US" sz="2000" b="1" dirty="0"/>
              <a:t>ドクターヘリ</a:t>
            </a:r>
            <a:endParaRPr kumimoji="1" lang="en-US" altLang="ja-JP" sz="2000" b="1" dirty="0"/>
          </a:p>
          <a:p>
            <a:pPr algn="r"/>
            <a:r>
              <a:rPr kumimoji="1" lang="ja-JP" altLang="en-US" sz="2000" b="1" dirty="0"/>
              <a:t>（信州大学医学部附属病院）</a:t>
            </a:r>
          </a:p>
        </p:txBody>
      </p:sp>
      <p:pic>
        <p:nvPicPr>
          <p:cNvPr id="12" name="図 11"/>
          <p:cNvPicPr>
            <a:picLocks noChangeAspect="1"/>
          </p:cNvPicPr>
          <p:nvPr/>
        </p:nvPicPr>
        <p:blipFill>
          <a:blip r:embed="rId4"/>
          <a:stretch>
            <a:fillRect/>
          </a:stretch>
        </p:blipFill>
        <p:spPr>
          <a:xfrm>
            <a:off x="7820375" y="626896"/>
            <a:ext cx="3731781" cy="2643227"/>
          </a:xfrm>
          <a:prstGeom prst="rect">
            <a:avLst/>
          </a:prstGeom>
        </p:spPr>
      </p:pic>
      <p:sp>
        <p:nvSpPr>
          <p:cNvPr id="14" name="テキスト ボックス 13"/>
          <p:cNvSpPr txBox="1"/>
          <p:nvPr/>
        </p:nvSpPr>
        <p:spPr>
          <a:xfrm>
            <a:off x="9396957" y="3399957"/>
            <a:ext cx="1980029" cy="707886"/>
          </a:xfrm>
          <a:prstGeom prst="rect">
            <a:avLst/>
          </a:prstGeom>
          <a:noFill/>
        </p:spPr>
        <p:txBody>
          <a:bodyPr wrap="none" rtlCol="0">
            <a:spAutoFit/>
          </a:bodyPr>
          <a:lstStyle/>
          <a:p>
            <a:pPr algn="r"/>
            <a:r>
              <a:rPr kumimoji="1" lang="ja-JP" altLang="en-US" sz="2000" b="1" dirty="0"/>
              <a:t>医療の現場</a:t>
            </a:r>
            <a:endParaRPr kumimoji="1" lang="en-US" altLang="ja-JP" sz="2000" b="1" dirty="0"/>
          </a:p>
          <a:p>
            <a:pPr algn="r"/>
            <a:r>
              <a:rPr kumimoji="1" lang="ja-JP" altLang="en-US" sz="2000" b="1" dirty="0"/>
              <a:t>（伊那中央病院）</a:t>
            </a:r>
          </a:p>
        </p:txBody>
      </p:sp>
      <p:sp>
        <p:nvSpPr>
          <p:cNvPr id="16" name="テキスト ボックス 15"/>
          <p:cNvSpPr txBox="1"/>
          <p:nvPr/>
        </p:nvSpPr>
        <p:spPr>
          <a:xfrm>
            <a:off x="10974113" y="6222270"/>
            <a:ext cx="1156086" cy="584775"/>
          </a:xfrm>
          <a:prstGeom prst="rect">
            <a:avLst/>
          </a:prstGeom>
          <a:noFill/>
        </p:spPr>
        <p:txBody>
          <a:bodyPr wrap="none" rtlCol="0">
            <a:spAutoFit/>
          </a:bodyPr>
          <a:lstStyle/>
          <a:p>
            <a:r>
              <a:rPr lang="ja-JP" altLang="en-US" sz="3200" dirty="0">
                <a:latin typeface="+mj-ea"/>
                <a:ea typeface="+mj-ea"/>
              </a:rPr>
              <a:t>４－４</a:t>
            </a:r>
            <a:endParaRPr kumimoji="1" lang="ja-JP" altLang="en-US" sz="3200" dirty="0">
              <a:latin typeface="+mj-ea"/>
              <a:ea typeface="+mj-ea"/>
            </a:endParaRPr>
          </a:p>
        </p:txBody>
      </p:sp>
      <p:sp>
        <p:nvSpPr>
          <p:cNvPr id="7" name="正方形/長方形 6"/>
          <p:cNvSpPr/>
          <p:nvPr/>
        </p:nvSpPr>
        <p:spPr>
          <a:xfrm>
            <a:off x="534512" y="261338"/>
            <a:ext cx="63627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bg1"/>
                </a:solidFill>
              </a:rPr>
              <a:t>わたしたちの健康を守るために</a:t>
            </a:r>
          </a:p>
        </p:txBody>
      </p:sp>
      <p:sp>
        <p:nvSpPr>
          <p:cNvPr id="17" name="角丸四角形 16"/>
          <p:cNvSpPr/>
          <p:nvPr/>
        </p:nvSpPr>
        <p:spPr>
          <a:xfrm>
            <a:off x="7217664" y="0"/>
            <a:ext cx="4974336"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－身近な税金の使いみち①－</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20906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5417913" y="4572000"/>
            <a:ext cx="2170555" cy="1597697"/>
          </a:xfrm>
          <a:prstGeom prst="rect">
            <a:avLst/>
          </a:prstGeom>
        </p:spPr>
      </p:pic>
      <p:sp>
        <p:nvSpPr>
          <p:cNvPr id="7" name="テキスト ボックス 6"/>
          <p:cNvSpPr txBox="1"/>
          <p:nvPr/>
        </p:nvSpPr>
        <p:spPr>
          <a:xfrm>
            <a:off x="542999" y="207264"/>
            <a:ext cx="5911958" cy="646331"/>
          </a:xfrm>
          <a:prstGeom prst="rect">
            <a:avLst/>
          </a:prstGeom>
          <a:noFill/>
        </p:spPr>
        <p:txBody>
          <a:bodyPr wrap="square" rtlCol="0">
            <a:spAutoFit/>
          </a:bodyPr>
          <a:lstStyle/>
          <a:p>
            <a:r>
              <a:rPr kumimoji="1" lang="ja-JP" altLang="en-US" sz="3600" b="1" dirty="0">
                <a:latin typeface="BIZ UDPゴシック" panose="020B0400000000000000" pitchFamily="50" charset="-128"/>
                <a:ea typeface="BIZ UDPゴシック" panose="020B0400000000000000" pitchFamily="50" charset="-128"/>
              </a:rPr>
              <a:t>身近な税金の使いみち②</a:t>
            </a:r>
          </a:p>
        </p:txBody>
      </p:sp>
      <p:sp>
        <p:nvSpPr>
          <p:cNvPr id="10" name="テキスト ボックス 9"/>
          <p:cNvSpPr txBox="1"/>
          <p:nvPr/>
        </p:nvSpPr>
        <p:spPr>
          <a:xfrm>
            <a:off x="578204" y="1955429"/>
            <a:ext cx="6630533" cy="954107"/>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　警察や消防などによってわたしたちは安心して生活することができます。</a:t>
            </a:r>
          </a:p>
        </p:txBody>
      </p:sp>
      <p:sp>
        <p:nvSpPr>
          <p:cNvPr id="13" name="テキスト ボックス 12"/>
          <p:cNvSpPr txBox="1"/>
          <p:nvPr/>
        </p:nvSpPr>
        <p:spPr>
          <a:xfrm>
            <a:off x="6454958" y="4097741"/>
            <a:ext cx="5597341" cy="2123658"/>
          </a:xfrm>
          <a:prstGeom prst="rect">
            <a:avLst/>
          </a:prstGeom>
          <a:noFill/>
        </p:spPr>
        <p:txBody>
          <a:bodyPr wrap="square" rtlCol="0">
            <a:spAutoFit/>
          </a:bodyPr>
          <a:lstStyle/>
          <a:p>
            <a:pPr algn="ctr"/>
            <a:r>
              <a:rPr kumimoji="1" lang="ja-JP" altLang="en-US" sz="3200" dirty="0"/>
              <a:t>警察や消防に使われる</a:t>
            </a:r>
            <a:r>
              <a:rPr lang="ja-JP" altLang="en-US" sz="3200" dirty="0"/>
              <a:t>税金</a:t>
            </a:r>
            <a:endParaRPr lang="en-US" altLang="ja-JP" sz="3200" dirty="0"/>
          </a:p>
          <a:p>
            <a:pPr algn="ctr"/>
            <a:r>
              <a:rPr lang="ja-JP" altLang="en-US" sz="2800" dirty="0"/>
              <a:t>国民一人あたり（１年間）</a:t>
            </a:r>
            <a:endParaRPr lang="en-US" altLang="ja-JP" sz="2800" dirty="0"/>
          </a:p>
          <a:p>
            <a:pPr algn="ctr"/>
            <a:r>
              <a:rPr kumimoji="1" lang="ja-JP" altLang="en-US" sz="4000" b="1" dirty="0"/>
              <a:t>約</a:t>
            </a:r>
            <a:r>
              <a:rPr kumimoji="1" lang="en-US" altLang="ja-JP" sz="4000" b="1" dirty="0">
                <a:latin typeface="+mn-ea"/>
              </a:rPr>
              <a:t>42,600</a:t>
            </a:r>
            <a:r>
              <a:rPr kumimoji="1" lang="ja-JP" altLang="en-US" sz="4000" b="1" dirty="0"/>
              <a:t>円</a:t>
            </a:r>
            <a:endParaRPr kumimoji="1" lang="en-US" altLang="ja-JP" sz="4000" b="1" dirty="0"/>
          </a:p>
          <a:p>
            <a:pPr algn="ctr"/>
            <a:r>
              <a:rPr lang="ja-JP" altLang="en-US" sz="3200" dirty="0"/>
              <a:t>（令和４年度）</a:t>
            </a:r>
            <a:endParaRPr kumimoji="1" lang="ja-JP" altLang="en-US" sz="3200" dirty="0"/>
          </a:p>
        </p:txBody>
      </p:sp>
      <p:pic>
        <p:nvPicPr>
          <p:cNvPr id="2" name="図 1"/>
          <p:cNvPicPr>
            <a:picLocks noChangeAspect="1"/>
          </p:cNvPicPr>
          <p:nvPr/>
        </p:nvPicPr>
        <p:blipFill>
          <a:blip r:embed="rId3"/>
          <a:stretch>
            <a:fillRect/>
          </a:stretch>
        </p:blipFill>
        <p:spPr>
          <a:xfrm>
            <a:off x="7685921" y="639000"/>
            <a:ext cx="4037822" cy="2791167"/>
          </a:xfrm>
          <a:prstGeom prst="rect">
            <a:avLst/>
          </a:prstGeom>
        </p:spPr>
      </p:pic>
      <p:sp>
        <p:nvSpPr>
          <p:cNvPr id="14" name="テキスト ボックス 13"/>
          <p:cNvSpPr txBox="1"/>
          <p:nvPr/>
        </p:nvSpPr>
        <p:spPr>
          <a:xfrm>
            <a:off x="604597" y="6062257"/>
            <a:ext cx="4512774" cy="707886"/>
          </a:xfrm>
          <a:prstGeom prst="rect">
            <a:avLst/>
          </a:prstGeom>
          <a:noFill/>
        </p:spPr>
        <p:txBody>
          <a:bodyPr wrap="none" rtlCol="0">
            <a:spAutoFit/>
          </a:bodyPr>
          <a:lstStyle/>
          <a:p>
            <a:r>
              <a:rPr lang="ja-JP" altLang="en-US" sz="2000" b="1" dirty="0"/>
              <a:t>長野県消防防災ヘリコプター「アルプス」</a:t>
            </a:r>
          </a:p>
          <a:p>
            <a:r>
              <a:rPr lang="ja-JP" altLang="en-US" sz="2000" b="1" dirty="0"/>
              <a:t>（長野県消防防災航空センター）</a:t>
            </a:r>
            <a:endParaRPr kumimoji="1" lang="ja-JP" altLang="en-US" sz="2000" b="1" dirty="0"/>
          </a:p>
        </p:txBody>
      </p:sp>
      <p:sp>
        <p:nvSpPr>
          <p:cNvPr id="15" name="テキスト ボックス 14"/>
          <p:cNvSpPr txBox="1"/>
          <p:nvPr/>
        </p:nvSpPr>
        <p:spPr>
          <a:xfrm>
            <a:off x="9256274" y="3430167"/>
            <a:ext cx="2767104" cy="400110"/>
          </a:xfrm>
          <a:prstGeom prst="rect">
            <a:avLst/>
          </a:prstGeom>
          <a:noFill/>
        </p:spPr>
        <p:txBody>
          <a:bodyPr wrap="none" rtlCol="0">
            <a:spAutoFit/>
          </a:bodyPr>
          <a:lstStyle/>
          <a:p>
            <a:r>
              <a:rPr lang="ja-JP" altLang="en-US" sz="2000" b="1" dirty="0"/>
              <a:t>警察車両（長野県警察）</a:t>
            </a:r>
            <a:endParaRPr kumimoji="1" lang="ja-JP" altLang="en-US" sz="2000" b="1" dirty="0"/>
          </a:p>
        </p:txBody>
      </p:sp>
      <p:sp>
        <p:nvSpPr>
          <p:cNvPr id="11" name="テキスト ボックス 10"/>
          <p:cNvSpPr txBox="1"/>
          <p:nvPr/>
        </p:nvSpPr>
        <p:spPr>
          <a:xfrm>
            <a:off x="11035914" y="6185368"/>
            <a:ext cx="1156086" cy="584775"/>
          </a:xfrm>
          <a:prstGeom prst="rect">
            <a:avLst/>
          </a:prstGeom>
          <a:noFill/>
        </p:spPr>
        <p:txBody>
          <a:bodyPr wrap="none" rtlCol="0">
            <a:spAutoFit/>
          </a:bodyPr>
          <a:lstStyle/>
          <a:p>
            <a:r>
              <a:rPr lang="ja-JP" altLang="en-US" sz="3200" dirty="0">
                <a:latin typeface="+mj-ea"/>
                <a:ea typeface="+mj-ea"/>
              </a:rPr>
              <a:t>５－１</a:t>
            </a:r>
            <a:endParaRPr kumimoji="1" lang="ja-JP" altLang="en-US" sz="3200" dirty="0">
              <a:latin typeface="+mj-ea"/>
              <a:ea typeface="+mj-ea"/>
            </a:endParaRPr>
          </a:p>
        </p:txBody>
      </p:sp>
      <p:sp>
        <p:nvSpPr>
          <p:cNvPr id="12" name="正方形/長方形 11"/>
          <p:cNvSpPr/>
          <p:nvPr/>
        </p:nvSpPr>
        <p:spPr>
          <a:xfrm>
            <a:off x="578204" y="921291"/>
            <a:ext cx="63627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bg1"/>
                </a:solidFill>
              </a:rPr>
              <a:t>わたしたちの安全を守るために</a:t>
            </a:r>
          </a:p>
        </p:txBody>
      </p:sp>
      <p:pic>
        <p:nvPicPr>
          <p:cNvPr id="4" name="図 3">
            <a:extLst>
              <a:ext uri="{FF2B5EF4-FFF2-40B4-BE49-F238E27FC236}">
                <a16:creationId xmlns:a16="http://schemas.microsoft.com/office/drawing/2014/main" id="{87E5E610-4896-42F5-98A5-97374033FE8D}"/>
              </a:ext>
            </a:extLst>
          </p:cNvPr>
          <p:cNvPicPr>
            <a:picLocks noChangeAspect="1"/>
          </p:cNvPicPr>
          <p:nvPr/>
        </p:nvPicPr>
        <p:blipFill>
          <a:blip r:embed="rId4"/>
          <a:stretch>
            <a:fillRect/>
          </a:stretch>
        </p:blipFill>
        <p:spPr>
          <a:xfrm>
            <a:off x="723063" y="2971336"/>
            <a:ext cx="4555150" cy="3084216"/>
          </a:xfrm>
          <a:prstGeom prst="rect">
            <a:avLst/>
          </a:prstGeom>
        </p:spPr>
      </p:pic>
    </p:spTree>
    <p:extLst>
      <p:ext uri="{BB962C8B-B14F-4D97-AF65-F5344CB8AC3E}">
        <p14:creationId xmlns:p14="http://schemas.microsoft.com/office/powerpoint/2010/main" val="412161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83822" y="1534076"/>
            <a:ext cx="6597564" cy="1384995"/>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　わたしたちの毎日の生活の中で、ごみの収集や水道</a:t>
            </a:r>
            <a:r>
              <a:rPr lang="ja-JP" altLang="en-US" sz="2800" dirty="0">
                <a:latin typeface="BIZ UDPゴシック" panose="020B0400000000000000" pitchFamily="50" charset="-128"/>
                <a:ea typeface="BIZ UDPゴシック" panose="020B0400000000000000" pitchFamily="50" charset="-128"/>
              </a:rPr>
              <a:t>などの施設にも税金が使われています。</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4967520" y="4917582"/>
            <a:ext cx="4231168" cy="1692771"/>
          </a:xfrm>
          <a:prstGeom prst="rect">
            <a:avLst/>
          </a:prstGeom>
          <a:noFill/>
        </p:spPr>
        <p:txBody>
          <a:bodyPr wrap="square" rtlCol="0">
            <a:spAutoFit/>
          </a:bodyPr>
          <a:lstStyle/>
          <a:p>
            <a:pPr algn="ctr"/>
            <a:r>
              <a:rPr lang="ja-JP" altLang="en-US" sz="2400" dirty="0"/>
              <a:t>ごみ処理費用にかかる税金</a:t>
            </a:r>
            <a:endParaRPr lang="en-US" altLang="ja-JP" sz="2400" dirty="0"/>
          </a:p>
          <a:p>
            <a:pPr algn="ctr"/>
            <a:r>
              <a:rPr lang="ja-JP" altLang="en-US" sz="2200" dirty="0">
                <a:latin typeface="+mn-ea"/>
              </a:rPr>
              <a:t>国民一人あたり（１年間）</a:t>
            </a:r>
            <a:endParaRPr lang="en-US" altLang="ja-JP" sz="2200" dirty="0">
              <a:latin typeface="+mn-ea"/>
            </a:endParaRPr>
          </a:p>
          <a:p>
            <a:pPr algn="ctr"/>
            <a:r>
              <a:rPr kumimoji="1" lang="ja-JP" altLang="en-US" sz="3200" b="1" dirty="0"/>
              <a:t>約</a:t>
            </a:r>
            <a:r>
              <a:rPr lang="en-US" altLang="ja-JP" sz="3200" b="1" dirty="0">
                <a:latin typeface="+mn-ea"/>
              </a:rPr>
              <a:t>19,800</a:t>
            </a:r>
            <a:r>
              <a:rPr kumimoji="1" lang="ja-JP" altLang="en-US" sz="3200" b="1" dirty="0"/>
              <a:t>円</a:t>
            </a:r>
            <a:endParaRPr kumimoji="1" lang="en-US" altLang="ja-JP" sz="3200" b="1" dirty="0"/>
          </a:p>
          <a:p>
            <a:pPr algn="ctr"/>
            <a:r>
              <a:rPr lang="ja-JP" altLang="en-US" sz="2400" dirty="0"/>
              <a:t>（令和４年度）</a:t>
            </a:r>
            <a:endParaRPr kumimoji="1" lang="ja-JP" altLang="en-US" sz="2400" dirty="0"/>
          </a:p>
        </p:txBody>
      </p:sp>
      <p:pic>
        <p:nvPicPr>
          <p:cNvPr id="8" name="図 7"/>
          <p:cNvPicPr>
            <a:picLocks noChangeAspect="1"/>
          </p:cNvPicPr>
          <p:nvPr/>
        </p:nvPicPr>
        <p:blipFill>
          <a:blip r:embed="rId2"/>
          <a:stretch>
            <a:fillRect/>
          </a:stretch>
        </p:blipFill>
        <p:spPr>
          <a:xfrm>
            <a:off x="9237325" y="4755309"/>
            <a:ext cx="2523785" cy="1941374"/>
          </a:xfrm>
          <a:prstGeom prst="rect">
            <a:avLst/>
          </a:prstGeom>
        </p:spPr>
      </p:pic>
      <p:pic>
        <p:nvPicPr>
          <p:cNvPr id="2" name="図 1"/>
          <p:cNvPicPr>
            <a:picLocks noChangeAspect="1"/>
          </p:cNvPicPr>
          <p:nvPr/>
        </p:nvPicPr>
        <p:blipFill>
          <a:blip r:embed="rId3"/>
          <a:stretch>
            <a:fillRect/>
          </a:stretch>
        </p:blipFill>
        <p:spPr>
          <a:xfrm>
            <a:off x="525745" y="3020861"/>
            <a:ext cx="4388976" cy="2995885"/>
          </a:xfrm>
          <a:prstGeom prst="rect">
            <a:avLst/>
          </a:prstGeom>
        </p:spPr>
      </p:pic>
      <p:pic>
        <p:nvPicPr>
          <p:cNvPr id="9" name="図 8"/>
          <p:cNvPicPr>
            <a:picLocks noChangeAspect="1"/>
          </p:cNvPicPr>
          <p:nvPr/>
        </p:nvPicPr>
        <p:blipFill>
          <a:blip r:embed="rId4"/>
          <a:stretch>
            <a:fillRect/>
          </a:stretch>
        </p:blipFill>
        <p:spPr>
          <a:xfrm>
            <a:off x="7154853" y="1451392"/>
            <a:ext cx="4541285" cy="2983849"/>
          </a:xfrm>
          <a:prstGeom prst="rect">
            <a:avLst/>
          </a:prstGeom>
        </p:spPr>
      </p:pic>
      <p:sp>
        <p:nvSpPr>
          <p:cNvPr id="10" name="テキスト ボックス 9"/>
          <p:cNvSpPr txBox="1"/>
          <p:nvPr/>
        </p:nvSpPr>
        <p:spPr>
          <a:xfrm>
            <a:off x="7154853" y="4423152"/>
            <a:ext cx="4714752" cy="400110"/>
          </a:xfrm>
          <a:prstGeom prst="rect">
            <a:avLst/>
          </a:prstGeom>
          <a:noFill/>
        </p:spPr>
        <p:txBody>
          <a:bodyPr wrap="none" rtlCol="0">
            <a:spAutoFit/>
          </a:bodyPr>
          <a:lstStyle/>
          <a:p>
            <a:r>
              <a:rPr kumimoji="1" lang="ja-JP" altLang="en-US" sz="2000" b="1" dirty="0"/>
              <a:t>浅麓水道企業団　追分調整池（軽井沢町）</a:t>
            </a:r>
          </a:p>
        </p:txBody>
      </p:sp>
      <p:sp>
        <p:nvSpPr>
          <p:cNvPr id="11" name="テキスト ボックス 10"/>
          <p:cNvSpPr txBox="1"/>
          <p:nvPr/>
        </p:nvSpPr>
        <p:spPr>
          <a:xfrm>
            <a:off x="525745" y="6075270"/>
            <a:ext cx="4544834" cy="400110"/>
          </a:xfrm>
          <a:prstGeom prst="rect">
            <a:avLst/>
          </a:prstGeom>
          <a:noFill/>
        </p:spPr>
        <p:txBody>
          <a:bodyPr wrap="none" rtlCol="0">
            <a:spAutoFit/>
          </a:bodyPr>
          <a:lstStyle/>
          <a:p>
            <a:r>
              <a:rPr kumimoji="1" lang="ja-JP" altLang="en-US" sz="2000" b="1" dirty="0"/>
              <a:t>長野市委託浄掃事業協同組合（長野市）</a:t>
            </a:r>
          </a:p>
        </p:txBody>
      </p:sp>
      <p:sp>
        <p:nvSpPr>
          <p:cNvPr id="12" name="テキスト ボックス 11"/>
          <p:cNvSpPr txBox="1"/>
          <p:nvPr/>
        </p:nvSpPr>
        <p:spPr>
          <a:xfrm>
            <a:off x="11009736" y="6273225"/>
            <a:ext cx="1156086" cy="584775"/>
          </a:xfrm>
          <a:prstGeom prst="rect">
            <a:avLst/>
          </a:prstGeom>
          <a:noFill/>
        </p:spPr>
        <p:txBody>
          <a:bodyPr wrap="none" rtlCol="0">
            <a:spAutoFit/>
          </a:bodyPr>
          <a:lstStyle/>
          <a:p>
            <a:r>
              <a:rPr lang="ja-JP" altLang="en-US" sz="3200" dirty="0">
                <a:latin typeface="+mj-ea"/>
                <a:ea typeface="+mj-ea"/>
              </a:rPr>
              <a:t>５－２</a:t>
            </a:r>
            <a:endParaRPr kumimoji="1" lang="ja-JP" altLang="en-US" sz="3200" dirty="0">
              <a:latin typeface="+mj-ea"/>
              <a:ea typeface="+mj-ea"/>
            </a:endParaRPr>
          </a:p>
        </p:txBody>
      </p:sp>
      <p:sp>
        <p:nvSpPr>
          <p:cNvPr id="13" name="角丸四角形 12"/>
          <p:cNvSpPr/>
          <p:nvPr/>
        </p:nvSpPr>
        <p:spPr>
          <a:xfrm>
            <a:off x="7217664" y="0"/>
            <a:ext cx="4974336"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－身近な税金の使いみち②－</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D2F72970-F60F-4446-85DB-7CBB456101BA}"/>
              </a:ext>
            </a:extLst>
          </p:cNvPr>
          <p:cNvSpPr/>
          <p:nvPr/>
        </p:nvSpPr>
        <p:spPr>
          <a:xfrm>
            <a:off x="410780" y="480020"/>
            <a:ext cx="8771858"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bg1"/>
                </a:solidFill>
              </a:rPr>
              <a:t>わたしたちの便利</a:t>
            </a:r>
            <a:r>
              <a:rPr lang="ja-JP" altLang="en-US" sz="3600" b="1" dirty="0">
                <a:solidFill>
                  <a:schemeClr val="bg1"/>
                </a:solidFill>
              </a:rPr>
              <a:t>で快適な生活のために</a:t>
            </a:r>
            <a:endParaRPr kumimoji="1" lang="ja-JP" altLang="en-US" sz="3600" b="1" dirty="0">
              <a:solidFill>
                <a:schemeClr val="bg1"/>
              </a:solidFill>
            </a:endParaRPr>
          </a:p>
        </p:txBody>
      </p:sp>
    </p:spTree>
    <p:extLst>
      <p:ext uri="{BB962C8B-B14F-4D97-AF65-F5344CB8AC3E}">
        <p14:creationId xmlns:p14="http://schemas.microsoft.com/office/powerpoint/2010/main" val="2805677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31900" y="1282700"/>
            <a:ext cx="9766300" cy="5113451"/>
          </a:xfrm>
          <a:prstGeom prst="rect">
            <a:avLst/>
          </a:prstGeom>
          <a:noFill/>
        </p:spPr>
        <p:txBody>
          <a:bodyPr wrap="square" rtlCol="0">
            <a:spAutoFit/>
          </a:bodyPr>
          <a:lstStyle/>
          <a:p>
            <a:pPr>
              <a:lnSpc>
                <a:spcPts val="5000"/>
              </a:lnSpc>
            </a:pPr>
            <a:r>
              <a:rPr lang="ja-JP" altLang="en-US" sz="2800" dirty="0">
                <a:latin typeface="BIZ UDPゴシック" panose="020B0400000000000000" pitchFamily="50" charset="-128"/>
                <a:ea typeface="BIZ UDPゴシック" panose="020B0400000000000000" pitchFamily="50" charset="-128"/>
              </a:rPr>
              <a:t>税金ってなぁーに？</a:t>
            </a:r>
            <a:r>
              <a:rPr lang="ja-JP" altLang="en-US" sz="24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１ー１</a:t>
            </a:r>
            <a:endParaRPr lang="en-US" altLang="ja-JP" sz="2800" dirty="0">
              <a:latin typeface="BIZ UDPゴシック" panose="020B0400000000000000" pitchFamily="50" charset="-128"/>
              <a:ea typeface="BIZ UDPゴシック" panose="020B0400000000000000" pitchFamily="50" charset="-128"/>
            </a:endParaRPr>
          </a:p>
          <a:p>
            <a:pPr>
              <a:lnSpc>
                <a:spcPts val="5000"/>
              </a:lnSpc>
            </a:pPr>
            <a:r>
              <a:rPr lang="ja-JP" altLang="en-US" sz="2800" dirty="0">
                <a:latin typeface="BIZ UDPゴシック" panose="020B0400000000000000" pitchFamily="50" charset="-128"/>
                <a:ea typeface="BIZ UDPゴシック" panose="020B0400000000000000" pitchFamily="50" charset="-128"/>
              </a:rPr>
              <a:t>税金の使われかた  </a:t>
            </a:r>
            <a:r>
              <a:rPr lang="ja-JP" altLang="en-US" sz="24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２－１</a:t>
            </a:r>
            <a:endParaRPr lang="en-US" altLang="ja-JP" sz="2800" dirty="0">
              <a:latin typeface="BIZ UDPゴシック" panose="020B0400000000000000" pitchFamily="50" charset="-128"/>
              <a:ea typeface="BIZ UDPゴシック" panose="020B0400000000000000" pitchFamily="50" charset="-128"/>
            </a:endParaRPr>
          </a:p>
          <a:p>
            <a:pPr>
              <a:lnSpc>
                <a:spcPts val="5000"/>
              </a:lnSpc>
            </a:pPr>
            <a:r>
              <a:rPr lang="ja-JP" altLang="en-US" sz="2800" dirty="0">
                <a:latin typeface="BIZ UDPゴシック" panose="020B0400000000000000" pitchFamily="50" charset="-128"/>
                <a:ea typeface="BIZ UDPゴシック" panose="020B0400000000000000" pitchFamily="50" charset="-128"/>
              </a:rPr>
              <a:t>身近な税金の使いみち①  </a:t>
            </a:r>
            <a:r>
              <a:rPr lang="ja-JP" altLang="en-US" sz="2400" dirty="0">
                <a:latin typeface="BIZ UDPゴシック" panose="020B0400000000000000" pitchFamily="50" charset="-128"/>
                <a:ea typeface="BIZ UDPゴシック" panose="020B0400000000000000" pitchFamily="50" charset="-128"/>
              </a:rPr>
              <a:t>・・・・・・・・・・・・・・・・・・・・・・・・・・・・・・</a:t>
            </a:r>
            <a:r>
              <a:rPr lang="en-US" altLang="ja-JP" sz="2800" dirty="0">
                <a:latin typeface="BIZ UDPゴシック" panose="020B0400000000000000" pitchFamily="50" charset="-128"/>
                <a:ea typeface="BIZ UDPゴシック" panose="020B0400000000000000" pitchFamily="50" charset="-128"/>
              </a:rPr>
              <a:t>3</a:t>
            </a:r>
            <a:r>
              <a:rPr lang="ja-JP" altLang="en-US" sz="2800" dirty="0">
                <a:latin typeface="BIZ UDPゴシック" panose="020B0400000000000000" pitchFamily="50" charset="-128"/>
                <a:ea typeface="BIZ UDPゴシック" panose="020B0400000000000000" pitchFamily="50" charset="-128"/>
              </a:rPr>
              <a:t>－１</a:t>
            </a:r>
            <a:endParaRPr lang="en-US" altLang="ja-JP" sz="2800" dirty="0">
              <a:latin typeface="BIZ UDPゴシック" panose="020B0400000000000000" pitchFamily="50" charset="-128"/>
              <a:ea typeface="BIZ UDPゴシック" panose="020B0400000000000000" pitchFamily="50" charset="-128"/>
            </a:endParaRPr>
          </a:p>
          <a:p>
            <a:pPr>
              <a:lnSpc>
                <a:spcPts val="5000"/>
              </a:lnSpc>
            </a:pPr>
            <a:r>
              <a:rPr lang="ja-JP" altLang="en-US" sz="2800" dirty="0">
                <a:latin typeface="BIZ UDPゴシック" panose="020B0400000000000000" pitchFamily="50" charset="-128"/>
                <a:ea typeface="BIZ UDPゴシック" panose="020B0400000000000000" pitchFamily="50" charset="-128"/>
              </a:rPr>
              <a:t>身近な税金の使いみち②  </a:t>
            </a:r>
            <a:r>
              <a:rPr lang="ja-JP" altLang="en-US" sz="2400" dirty="0">
                <a:latin typeface="BIZ UDPゴシック" panose="020B0400000000000000" pitchFamily="50" charset="-128"/>
                <a:ea typeface="BIZ UDPゴシック" panose="020B0400000000000000" pitchFamily="50" charset="-128"/>
              </a:rPr>
              <a:t>・・・・・・・・・・・・・・・・・・・・・・・・・・・・・・</a:t>
            </a:r>
            <a:r>
              <a:rPr lang="en-US" altLang="ja-JP" sz="2800" dirty="0">
                <a:latin typeface="BIZ UDPゴシック" panose="020B0400000000000000" pitchFamily="50" charset="-128"/>
                <a:ea typeface="BIZ UDPゴシック" panose="020B0400000000000000" pitchFamily="50" charset="-128"/>
              </a:rPr>
              <a:t>5</a:t>
            </a:r>
            <a:r>
              <a:rPr lang="ja-JP" altLang="en-US" sz="2800" dirty="0">
                <a:latin typeface="BIZ UDPゴシック" panose="020B0400000000000000" pitchFamily="50" charset="-128"/>
                <a:ea typeface="BIZ UDPゴシック" panose="020B0400000000000000" pitchFamily="50" charset="-128"/>
              </a:rPr>
              <a:t>－１</a:t>
            </a:r>
            <a:endParaRPr lang="en-US" altLang="ja-JP" sz="2800" dirty="0">
              <a:latin typeface="BIZ UDPゴシック" panose="020B0400000000000000" pitchFamily="50" charset="-128"/>
              <a:ea typeface="BIZ UDPゴシック" panose="020B0400000000000000" pitchFamily="50" charset="-128"/>
            </a:endParaRPr>
          </a:p>
          <a:p>
            <a:pPr>
              <a:lnSpc>
                <a:spcPts val="5000"/>
              </a:lnSpc>
            </a:pPr>
            <a:r>
              <a:rPr lang="ja-JP" altLang="en-US" sz="2800" dirty="0">
                <a:latin typeface="BIZ UDPゴシック" panose="020B0400000000000000" pitchFamily="50" charset="-128"/>
                <a:ea typeface="BIZ UDPゴシック" panose="020B0400000000000000" pitchFamily="50" charset="-128"/>
              </a:rPr>
              <a:t>税金の種類やしくみを調べてみよう！ </a:t>
            </a:r>
            <a:r>
              <a:rPr lang="ja-JP" altLang="en-US" sz="24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７－１</a:t>
            </a:r>
            <a:endParaRPr lang="en-US" altLang="ja-JP" sz="2800" dirty="0">
              <a:latin typeface="BIZ UDPゴシック" panose="020B0400000000000000" pitchFamily="50" charset="-128"/>
              <a:ea typeface="BIZ UDPゴシック" panose="020B0400000000000000" pitchFamily="50" charset="-128"/>
            </a:endParaRPr>
          </a:p>
          <a:p>
            <a:pPr>
              <a:lnSpc>
                <a:spcPts val="5000"/>
              </a:lnSpc>
            </a:pPr>
            <a:r>
              <a:rPr lang="ja-JP" altLang="en-US" sz="2800" dirty="0">
                <a:latin typeface="BIZ UDPゴシック" panose="020B0400000000000000" pitchFamily="50" charset="-128"/>
                <a:ea typeface="BIZ UDPゴシック" panose="020B0400000000000000" pitchFamily="50" charset="-128"/>
              </a:rPr>
              <a:t>税の質問コーナー</a:t>
            </a:r>
            <a:r>
              <a:rPr lang="ja-JP" altLang="en-US" sz="2400" dirty="0">
                <a:latin typeface="BIZ UDPゴシック" panose="020B0400000000000000" pitchFamily="50" charset="-128"/>
                <a:ea typeface="BIZ UDPゴシック" panose="020B0400000000000000" pitchFamily="50" charset="-128"/>
              </a:rPr>
              <a:t>・・・・・・・・・・・・・・・・・・・・・・・・・・・・・・・・・・・・・・・</a:t>
            </a:r>
            <a:r>
              <a:rPr lang="en-US" altLang="ja-JP" sz="2800" dirty="0">
                <a:latin typeface="BIZ UDPゴシック" panose="020B0400000000000000" pitchFamily="50" charset="-128"/>
                <a:ea typeface="BIZ UDPゴシック" panose="020B0400000000000000" pitchFamily="50" charset="-128"/>
              </a:rPr>
              <a:t>8</a:t>
            </a:r>
            <a:r>
              <a:rPr lang="ja-JP" altLang="en-US" sz="2800" dirty="0">
                <a:latin typeface="BIZ UDPゴシック" panose="020B0400000000000000" pitchFamily="50" charset="-128"/>
                <a:ea typeface="BIZ UDPゴシック" panose="020B0400000000000000" pitchFamily="50" charset="-128"/>
              </a:rPr>
              <a:t>－１</a:t>
            </a:r>
            <a:endParaRPr lang="en-US" altLang="ja-JP" sz="2800" dirty="0">
              <a:latin typeface="BIZ UDPゴシック" panose="020B0400000000000000" pitchFamily="50" charset="-128"/>
              <a:ea typeface="BIZ UDPゴシック" panose="020B0400000000000000" pitchFamily="50" charset="-128"/>
            </a:endParaRPr>
          </a:p>
          <a:p>
            <a:pPr>
              <a:lnSpc>
                <a:spcPts val="5000"/>
              </a:lnSpc>
            </a:pPr>
            <a:r>
              <a:rPr lang="ja-JP" altLang="en-US" sz="2800" dirty="0">
                <a:latin typeface="BIZ UDPゴシック" panose="020B0400000000000000" pitchFamily="50" charset="-128"/>
                <a:ea typeface="BIZ UDPゴシック" panose="020B0400000000000000" pitchFamily="50" charset="-128"/>
              </a:rPr>
              <a:t>わたしたちの町では、どのように使われているの？</a:t>
            </a:r>
            <a:r>
              <a:rPr lang="ja-JP" altLang="en-US" sz="2400" dirty="0">
                <a:latin typeface="BIZ UDPゴシック" panose="020B0400000000000000" pitchFamily="50" charset="-128"/>
                <a:ea typeface="BIZ UDPゴシック" panose="020B0400000000000000" pitchFamily="50" charset="-128"/>
              </a:rPr>
              <a:t>・・・・・ </a:t>
            </a:r>
            <a:r>
              <a:rPr lang="en-US" altLang="ja-JP" sz="2800" dirty="0">
                <a:latin typeface="BIZ UDPゴシック" panose="020B0400000000000000" pitchFamily="50" charset="-128"/>
                <a:ea typeface="BIZ UDPゴシック" panose="020B0400000000000000" pitchFamily="50" charset="-128"/>
              </a:rPr>
              <a:t>9</a:t>
            </a:r>
            <a:r>
              <a:rPr lang="ja-JP" altLang="en-US" sz="2800" dirty="0">
                <a:latin typeface="BIZ UDPゴシック" panose="020B0400000000000000" pitchFamily="50" charset="-128"/>
                <a:ea typeface="BIZ UDPゴシック" panose="020B0400000000000000" pitchFamily="50" charset="-128"/>
              </a:rPr>
              <a:t>－１</a:t>
            </a:r>
            <a:endParaRPr lang="en-US" altLang="ja-JP" sz="2800" dirty="0">
              <a:latin typeface="BIZ UDPゴシック" panose="020B0400000000000000" pitchFamily="50" charset="-128"/>
              <a:ea typeface="BIZ UDPゴシック" panose="020B0400000000000000" pitchFamily="50" charset="-128"/>
            </a:endParaRPr>
          </a:p>
          <a:p>
            <a:pPr>
              <a:lnSpc>
                <a:spcPts val="5000"/>
              </a:lnSpc>
            </a:pPr>
            <a:r>
              <a:rPr lang="ja-JP" altLang="en-US" sz="2800" dirty="0">
                <a:latin typeface="BIZ UDPゴシック" panose="020B0400000000000000" pitchFamily="50" charset="-128"/>
                <a:ea typeface="BIZ UDPゴシック" panose="020B0400000000000000" pitchFamily="50" charset="-128"/>
              </a:rPr>
              <a:t>わたしたちの町を見てみよう！ </a:t>
            </a:r>
            <a:r>
              <a:rPr lang="ja-JP" altLang="en-US" sz="2400" dirty="0">
                <a:latin typeface="BIZ UDPゴシック" panose="020B0400000000000000" pitchFamily="50" charset="-128"/>
                <a:ea typeface="BIZ UDPゴシック" panose="020B0400000000000000" pitchFamily="50" charset="-128"/>
              </a:rPr>
              <a:t>・・・・・・・・・・・・・・・・・・・・・・・</a:t>
            </a:r>
            <a:r>
              <a:rPr lang="en-US" altLang="ja-JP" sz="2800" dirty="0">
                <a:latin typeface="BIZ UDPゴシック" panose="020B0400000000000000" pitchFamily="50" charset="-128"/>
                <a:ea typeface="BIZ UDPゴシック" panose="020B0400000000000000" pitchFamily="50" charset="-128"/>
              </a:rPr>
              <a:t>10</a:t>
            </a:r>
            <a:r>
              <a:rPr lang="ja-JP" altLang="en-US" sz="2800" dirty="0">
                <a:latin typeface="BIZ UDPゴシック" panose="020B0400000000000000" pitchFamily="50" charset="-128"/>
                <a:ea typeface="BIZ UDPゴシック" panose="020B0400000000000000" pitchFamily="50" charset="-128"/>
              </a:rPr>
              <a:t>－</a:t>
            </a:r>
            <a:r>
              <a:rPr lang="en-US" altLang="ja-JP" sz="2800" dirty="0">
                <a:latin typeface="BIZ UDPゴシック" panose="020B0400000000000000" pitchFamily="50" charset="-128"/>
                <a:ea typeface="BIZ UDPゴシック" panose="020B0400000000000000" pitchFamily="50" charset="-128"/>
              </a:rPr>
              <a:t>1</a:t>
            </a:r>
          </a:p>
        </p:txBody>
      </p:sp>
      <p:sp>
        <p:nvSpPr>
          <p:cNvPr id="3" name="テキスト ボックス 2"/>
          <p:cNvSpPr txBox="1"/>
          <p:nvPr/>
        </p:nvSpPr>
        <p:spPr>
          <a:xfrm>
            <a:off x="5176266" y="451703"/>
            <a:ext cx="1877568" cy="830997"/>
          </a:xfrm>
          <a:prstGeom prst="rect">
            <a:avLst/>
          </a:prstGeom>
          <a:noFill/>
        </p:spPr>
        <p:txBody>
          <a:bodyPr wrap="square" rtlCol="0">
            <a:spAutoFit/>
          </a:bodyPr>
          <a:lstStyle/>
          <a:p>
            <a:r>
              <a:rPr lang="ja-JP" altLang="en-US" sz="4800" dirty="0">
                <a:latin typeface="BIZ UDPゴシック" panose="020B0400000000000000" pitchFamily="50" charset="-128"/>
                <a:ea typeface="BIZ UDPゴシック" panose="020B0400000000000000" pitchFamily="50" charset="-128"/>
              </a:rPr>
              <a:t>もくじ</a:t>
            </a:r>
            <a:endParaRPr kumimoji="1" lang="ja-JP" altLang="en-US" sz="4800" dirty="0">
              <a:latin typeface="BIZ UDPゴシック" panose="020B0400000000000000" pitchFamily="50" charset="-128"/>
              <a:ea typeface="BIZ UDPゴシック" panose="020B0400000000000000" pitchFamily="50" charset="-128"/>
            </a:endParaRPr>
          </a:p>
        </p:txBody>
      </p:sp>
      <p:sp>
        <p:nvSpPr>
          <p:cNvPr id="5" name="角丸四角形 6">
            <a:extLst>
              <a:ext uri="{FF2B5EF4-FFF2-40B4-BE49-F238E27FC236}">
                <a16:creationId xmlns:a16="http://schemas.microsoft.com/office/drawing/2014/main" id="{2AC4453F-7475-47BB-88BB-2FD98D15E62A}"/>
              </a:ext>
            </a:extLst>
          </p:cNvPr>
          <p:cNvSpPr/>
          <p:nvPr/>
        </p:nvSpPr>
        <p:spPr>
          <a:xfrm>
            <a:off x="7667728" y="0"/>
            <a:ext cx="4524272"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税金の役割って何だろう？</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69529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63279" y="1451236"/>
            <a:ext cx="10998917" cy="954107"/>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　道路や橋・トンネルなど、生活を便利にしてくれる</a:t>
            </a:r>
            <a:r>
              <a:rPr lang="ja-JP" altLang="en-US" sz="2800" dirty="0">
                <a:latin typeface="BIZ UDPゴシック" panose="020B0400000000000000" pitchFamily="50" charset="-128"/>
                <a:ea typeface="BIZ UDPゴシック" panose="020B0400000000000000" pitchFamily="50" charset="-128"/>
              </a:rPr>
              <a:t>ものをつくるには、たくさんのお金がかかりますが、</a:t>
            </a:r>
            <a:r>
              <a:rPr kumimoji="1" lang="ja-JP" altLang="en-US" sz="2800" dirty="0">
                <a:latin typeface="BIZ UDPゴシック" panose="020B0400000000000000" pitchFamily="50" charset="-128"/>
                <a:ea typeface="BIZ UDPゴシック" panose="020B0400000000000000" pitchFamily="50" charset="-128"/>
              </a:rPr>
              <a:t>ここにも税金が生かされています。</a:t>
            </a:r>
          </a:p>
        </p:txBody>
      </p:sp>
      <p:pic>
        <p:nvPicPr>
          <p:cNvPr id="2" name="図 1"/>
          <p:cNvPicPr>
            <a:picLocks noChangeAspect="1"/>
          </p:cNvPicPr>
          <p:nvPr/>
        </p:nvPicPr>
        <p:blipFill>
          <a:blip r:embed="rId2"/>
          <a:stretch>
            <a:fillRect/>
          </a:stretch>
        </p:blipFill>
        <p:spPr>
          <a:xfrm>
            <a:off x="637907" y="3094836"/>
            <a:ext cx="4400820" cy="2718325"/>
          </a:xfrm>
          <a:prstGeom prst="rect">
            <a:avLst/>
          </a:prstGeom>
        </p:spPr>
      </p:pic>
      <p:sp>
        <p:nvSpPr>
          <p:cNvPr id="8" name="テキスト ボックス 7"/>
          <p:cNvSpPr txBox="1"/>
          <p:nvPr/>
        </p:nvSpPr>
        <p:spPr>
          <a:xfrm>
            <a:off x="711586" y="5813161"/>
            <a:ext cx="4318810" cy="677108"/>
          </a:xfrm>
          <a:prstGeom prst="rect">
            <a:avLst/>
          </a:prstGeom>
          <a:noFill/>
        </p:spPr>
        <p:txBody>
          <a:bodyPr wrap="none" rtlCol="0">
            <a:spAutoFit/>
          </a:bodyPr>
          <a:lstStyle/>
          <a:p>
            <a:pPr algn="ctr"/>
            <a:r>
              <a:rPr lang="ja-JP" altLang="en-US" sz="2000" b="1" dirty="0"/>
              <a:t>信州まつもと空港</a:t>
            </a:r>
            <a:endParaRPr lang="en-US" altLang="ja-JP" sz="2000" b="1" dirty="0"/>
          </a:p>
          <a:p>
            <a:pPr algn="ctr"/>
            <a:r>
              <a:rPr kumimoji="1" lang="ja-JP" altLang="en-US" b="1" dirty="0"/>
              <a:t>（提供：信州まつもと空港利用促進協議会）</a:t>
            </a:r>
          </a:p>
        </p:txBody>
      </p:sp>
      <p:sp>
        <p:nvSpPr>
          <p:cNvPr id="9" name="テキスト ボックス 8"/>
          <p:cNvSpPr txBox="1"/>
          <p:nvPr/>
        </p:nvSpPr>
        <p:spPr>
          <a:xfrm>
            <a:off x="7992364" y="5813161"/>
            <a:ext cx="2765501" cy="400110"/>
          </a:xfrm>
          <a:prstGeom prst="rect">
            <a:avLst/>
          </a:prstGeom>
          <a:noFill/>
        </p:spPr>
        <p:txBody>
          <a:bodyPr wrap="none" rtlCol="0">
            <a:spAutoFit/>
          </a:bodyPr>
          <a:lstStyle/>
          <a:p>
            <a:r>
              <a:rPr lang="zh-TW" altLang="en-US" sz="2000" b="1" dirty="0"/>
              <a:t>笠倉壁田橋（中野市）</a:t>
            </a:r>
            <a:endParaRPr kumimoji="1" lang="ja-JP" altLang="en-US" sz="2000" b="1" dirty="0"/>
          </a:p>
        </p:txBody>
      </p:sp>
      <p:sp>
        <p:nvSpPr>
          <p:cNvPr id="10" name="テキスト ボックス 9"/>
          <p:cNvSpPr txBox="1"/>
          <p:nvPr/>
        </p:nvSpPr>
        <p:spPr>
          <a:xfrm>
            <a:off x="10901857" y="6159258"/>
            <a:ext cx="1156086" cy="584775"/>
          </a:xfrm>
          <a:prstGeom prst="rect">
            <a:avLst/>
          </a:prstGeom>
          <a:noFill/>
        </p:spPr>
        <p:txBody>
          <a:bodyPr wrap="none" rtlCol="0">
            <a:spAutoFit/>
          </a:bodyPr>
          <a:lstStyle/>
          <a:p>
            <a:r>
              <a:rPr lang="ja-JP" altLang="en-US" sz="3200" dirty="0">
                <a:latin typeface="+mj-ea"/>
                <a:ea typeface="+mj-ea"/>
              </a:rPr>
              <a:t>６－１</a:t>
            </a:r>
            <a:endParaRPr kumimoji="1" lang="ja-JP" altLang="en-US" sz="3200" dirty="0">
              <a:latin typeface="+mj-ea"/>
              <a:ea typeface="+mj-ea"/>
            </a:endParaRPr>
          </a:p>
        </p:txBody>
      </p:sp>
      <p:sp>
        <p:nvSpPr>
          <p:cNvPr id="11" name="正方形/長方形 10"/>
          <p:cNvSpPr/>
          <p:nvPr/>
        </p:nvSpPr>
        <p:spPr>
          <a:xfrm>
            <a:off x="463280" y="252986"/>
            <a:ext cx="5469605"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bg1"/>
                </a:solidFill>
              </a:rPr>
              <a:t>便利な交通のために</a:t>
            </a:r>
            <a:endParaRPr kumimoji="1" lang="ja-JP" altLang="en-US" sz="3600" b="1" dirty="0">
              <a:solidFill>
                <a:schemeClr val="bg1"/>
              </a:solidFill>
            </a:endParaRPr>
          </a:p>
        </p:txBody>
      </p:sp>
      <p:sp>
        <p:nvSpPr>
          <p:cNvPr id="12" name="角丸四角形 11"/>
          <p:cNvSpPr/>
          <p:nvPr/>
        </p:nvSpPr>
        <p:spPr>
          <a:xfrm>
            <a:off x="7217664" y="0"/>
            <a:ext cx="4974336"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－身近な税金の使いみち②－</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08A2ACDC-6C1C-4F7D-80CB-2887DEDA3013}"/>
              </a:ext>
            </a:extLst>
          </p:cNvPr>
          <p:cNvPicPr>
            <a:picLocks noChangeAspect="1"/>
          </p:cNvPicPr>
          <p:nvPr/>
        </p:nvPicPr>
        <p:blipFill>
          <a:blip r:embed="rId3"/>
          <a:stretch>
            <a:fillRect/>
          </a:stretch>
        </p:blipFill>
        <p:spPr>
          <a:xfrm>
            <a:off x="6852887" y="3042801"/>
            <a:ext cx="4490519" cy="2770360"/>
          </a:xfrm>
          <a:prstGeom prst="rect">
            <a:avLst/>
          </a:prstGeom>
        </p:spPr>
      </p:pic>
    </p:spTree>
    <p:extLst>
      <p:ext uri="{BB962C8B-B14F-4D97-AF65-F5344CB8AC3E}">
        <p14:creationId xmlns:p14="http://schemas.microsoft.com/office/powerpoint/2010/main" val="3110112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5123513" y="3003406"/>
            <a:ext cx="2826113" cy="2700723"/>
          </a:xfrm>
          <a:prstGeom prst="rect">
            <a:avLst/>
          </a:prstGeom>
        </p:spPr>
      </p:pic>
      <p:sp>
        <p:nvSpPr>
          <p:cNvPr id="7" name="テキスト ボックス 6"/>
          <p:cNvSpPr txBox="1"/>
          <p:nvPr/>
        </p:nvSpPr>
        <p:spPr>
          <a:xfrm>
            <a:off x="385151" y="1229583"/>
            <a:ext cx="7427181" cy="1660583"/>
          </a:xfrm>
          <a:prstGeom prst="rect">
            <a:avLst/>
          </a:prstGeom>
          <a:noFill/>
        </p:spPr>
        <p:txBody>
          <a:bodyPr wrap="square" rtlCol="0">
            <a:spAutoFit/>
          </a:bodyPr>
          <a:lstStyle/>
          <a:p>
            <a:pPr>
              <a:lnSpc>
                <a:spcPts val="4300"/>
              </a:lnSpc>
            </a:pPr>
            <a:r>
              <a:rPr kumimoji="1" lang="ja-JP" altLang="en-US" sz="2800" dirty="0">
                <a:latin typeface="BIZ UDPゴシック" panose="020B0400000000000000" pitchFamily="50" charset="-128"/>
                <a:ea typeface="BIZ UDPゴシック" panose="020B0400000000000000" pitchFamily="50" charset="-128"/>
              </a:rPr>
              <a:t>　堤防の決壊や土砂崩れなどの災害が起こった</a:t>
            </a:r>
            <a:r>
              <a:rPr lang="ja-JP" altLang="en-US" sz="2800" dirty="0">
                <a:latin typeface="BIZ UDPゴシック" panose="020B0400000000000000" pitchFamily="50" charset="-128"/>
                <a:ea typeface="BIZ UDPゴシック" panose="020B0400000000000000" pitchFamily="50" charset="-128"/>
              </a:rPr>
              <a:t>ときの復旧や復興のためにも税金が使われています。</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12" name="下矢印 11"/>
          <p:cNvSpPr/>
          <p:nvPr/>
        </p:nvSpPr>
        <p:spPr>
          <a:xfrm>
            <a:off x="9650748" y="2967474"/>
            <a:ext cx="484632" cy="48637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3"/>
          <a:stretch>
            <a:fillRect/>
          </a:stretch>
        </p:blipFill>
        <p:spPr>
          <a:xfrm>
            <a:off x="637006" y="3141215"/>
            <a:ext cx="4417594" cy="3130916"/>
          </a:xfrm>
          <a:prstGeom prst="rect">
            <a:avLst/>
          </a:prstGeom>
        </p:spPr>
      </p:pic>
      <p:pic>
        <p:nvPicPr>
          <p:cNvPr id="4" name="図 3"/>
          <p:cNvPicPr>
            <a:picLocks noChangeAspect="1"/>
          </p:cNvPicPr>
          <p:nvPr/>
        </p:nvPicPr>
        <p:blipFill>
          <a:blip r:embed="rId4"/>
          <a:stretch>
            <a:fillRect/>
          </a:stretch>
        </p:blipFill>
        <p:spPr>
          <a:xfrm>
            <a:off x="8018539" y="512811"/>
            <a:ext cx="3264419" cy="2438700"/>
          </a:xfrm>
          <a:prstGeom prst="rect">
            <a:avLst/>
          </a:prstGeom>
        </p:spPr>
      </p:pic>
      <p:pic>
        <p:nvPicPr>
          <p:cNvPr id="5" name="図 4"/>
          <p:cNvPicPr>
            <a:picLocks noChangeAspect="1"/>
          </p:cNvPicPr>
          <p:nvPr/>
        </p:nvPicPr>
        <p:blipFill>
          <a:blip r:embed="rId5"/>
          <a:stretch>
            <a:fillRect/>
          </a:stretch>
        </p:blipFill>
        <p:spPr>
          <a:xfrm>
            <a:off x="8018540" y="3443115"/>
            <a:ext cx="3264418" cy="2700723"/>
          </a:xfrm>
          <a:prstGeom prst="rect">
            <a:avLst/>
          </a:prstGeom>
        </p:spPr>
      </p:pic>
      <p:sp>
        <p:nvSpPr>
          <p:cNvPr id="13" name="テキスト ボックス 12"/>
          <p:cNvSpPr txBox="1"/>
          <p:nvPr/>
        </p:nvSpPr>
        <p:spPr>
          <a:xfrm>
            <a:off x="498623" y="6298163"/>
            <a:ext cx="5261377" cy="400110"/>
          </a:xfrm>
          <a:prstGeom prst="rect">
            <a:avLst/>
          </a:prstGeom>
          <a:noFill/>
        </p:spPr>
        <p:txBody>
          <a:bodyPr wrap="none" rtlCol="0">
            <a:spAutoFit/>
          </a:bodyPr>
          <a:lstStyle/>
          <a:p>
            <a:r>
              <a:rPr lang="ja-JP" altLang="en-US" sz="2000" b="1" dirty="0"/>
              <a:t>令和元年東日本台風による堤防決壊（長野市）</a:t>
            </a:r>
            <a:endParaRPr kumimoji="1" lang="ja-JP" altLang="en-US" sz="2000" b="1" dirty="0"/>
          </a:p>
        </p:txBody>
      </p:sp>
      <p:sp>
        <p:nvSpPr>
          <p:cNvPr id="14" name="テキスト ボックス 13"/>
          <p:cNvSpPr txBox="1"/>
          <p:nvPr/>
        </p:nvSpPr>
        <p:spPr>
          <a:xfrm>
            <a:off x="10535058" y="2927589"/>
            <a:ext cx="954107" cy="400110"/>
          </a:xfrm>
          <a:prstGeom prst="rect">
            <a:avLst/>
          </a:prstGeom>
          <a:noFill/>
        </p:spPr>
        <p:txBody>
          <a:bodyPr wrap="none" rtlCol="0">
            <a:spAutoFit/>
          </a:bodyPr>
          <a:lstStyle/>
          <a:p>
            <a:r>
              <a:rPr lang="ja-JP" altLang="en-US" sz="2000" b="1" dirty="0"/>
              <a:t>補修前</a:t>
            </a:r>
            <a:endParaRPr kumimoji="1" lang="ja-JP" altLang="en-US" sz="2000" b="1" dirty="0"/>
          </a:p>
        </p:txBody>
      </p:sp>
      <p:grpSp>
        <p:nvGrpSpPr>
          <p:cNvPr id="8" name="グループ化 7"/>
          <p:cNvGrpSpPr/>
          <p:nvPr/>
        </p:nvGrpSpPr>
        <p:grpSpPr>
          <a:xfrm>
            <a:off x="6923752" y="6095083"/>
            <a:ext cx="4487126" cy="527068"/>
            <a:chOff x="6625377" y="6428205"/>
            <a:chExt cx="4487126" cy="527068"/>
          </a:xfrm>
        </p:grpSpPr>
        <p:sp>
          <p:nvSpPr>
            <p:cNvPr id="16" name="テキスト ボックス 15"/>
            <p:cNvSpPr txBox="1"/>
            <p:nvPr/>
          </p:nvSpPr>
          <p:spPr>
            <a:xfrm>
              <a:off x="6625377" y="6555163"/>
              <a:ext cx="4487126" cy="400110"/>
            </a:xfrm>
            <a:prstGeom prst="rect">
              <a:avLst/>
            </a:prstGeom>
            <a:noFill/>
          </p:spPr>
          <p:txBody>
            <a:bodyPr wrap="none" rtlCol="0">
              <a:spAutoFit/>
            </a:bodyPr>
            <a:lstStyle/>
            <a:p>
              <a:r>
                <a:rPr lang="ja-JP" altLang="en-US" sz="2000" b="1" dirty="0"/>
                <a:t>芝平高遠線　法面補修工事後（伊那市）</a:t>
              </a:r>
              <a:endParaRPr kumimoji="1" lang="ja-JP" altLang="en-US" sz="2000" b="1" dirty="0"/>
            </a:p>
          </p:txBody>
        </p:sp>
        <p:sp>
          <p:nvSpPr>
            <p:cNvPr id="17" name="テキスト ボックス 16"/>
            <p:cNvSpPr txBox="1"/>
            <p:nvPr/>
          </p:nvSpPr>
          <p:spPr>
            <a:xfrm>
              <a:off x="8038156" y="6428205"/>
              <a:ext cx="683200" cy="253916"/>
            </a:xfrm>
            <a:prstGeom prst="rect">
              <a:avLst/>
            </a:prstGeom>
            <a:noFill/>
          </p:spPr>
          <p:txBody>
            <a:bodyPr wrap="none" rtlCol="0">
              <a:spAutoFit/>
            </a:bodyPr>
            <a:lstStyle/>
            <a:p>
              <a:r>
                <a:rPr kumimoji="1" lang="ja-JP" altLang="en-US" sz="1050" b="1" dirty="0"/>
                <a:t>のりめん</a:t>
              </a:r>
            </a:p>
          </p:txBody>
        </p:sp>
      </p:grpSp>
      <p:sp>
        <p:nvSpPr>
          <p:cNvPr id="18" name="テキスト ボックス 17"/>
          <p:cNvSpPr txBox="1"/>
          <p:nvPr/>
        </p:nvSpPr>
        <p:spPr>
          <a:xfrm>
            <a:off x="11088641" y="6273225"/>
            <a:ext cx="1156086" cy="584775"/>
          </a:xfrm>
          <a:prstGeom prst="rect">
            <a:avLst/>
          </a:prstGeom>
          <a:noFill/>
        </p:spPr>
        <p:txBody>
          <a:bodyPr wrap="none" rtlCol="0">
            <a:spAutoFit/>
          </a:bodyPr>
          <a:lstStyle/>
          <a:p>
            <a:r>
              <a:rPr lang="ja-JP" altLang="en-US" sz="3200" dirty="0">
                <a:latin typeface="+mj-ea"/>
                <a:ea typeface="+mj-ea"/>
              </a:rPr>
              <a:t>６－２</a:t>
            </a:r>
            <a:endParaRPr lang="en-US" altLang="ja-JP" sz="3200" dirty="0">
              <a:latin typeface="+mj-ea"/>
              <a:ea typeface="+mj-ea"/>
            </a:endParaRPr>
          </a:p>
        </p:txBody>
      </p:sp>
      <p:sp>
        <p:nvSpPr>
          <p:cNvPr id="15" name="正方形/長方形 14"/>
          <p:cNvSpPr/>
          <p:nvPr/>
        </p:nvSpPr>
        <p:spPr>
          <a:xfrm>
            <a:off x="498623" y="250924"/>
            <a:ext cx="6765777"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bg1"/>
                </a:solidFill>
              </a:rPr>
              <a:t>災害からの復旧や復興のために</a:t>
            </a:r>
            <a:endParaRPr kumimoji="1" lang="ja-JP" altLang="en-US" sz="3600" b="1" dirty="0">
              <a:solidFill>
                <a:schemeClr val="bg1"/>
              </a:solidFill>
            </a:endParaRPr>
          </a:p>
        </p:txBody>
      </p:sp>
      <p:sp>
        <p:nvSpPr>
          <p:cNvPr id="19" name="角丸四角形 18"/>
          <p:cNvSpPr/>
          <p:nvPr/>
        </p:nvSpPr>
        <p:spPr>
          <a:xfrm>
            <a:off x="7217664" y="0"/>
            <a:ext cx="4974336"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－身近な税金の使いみち②－</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83924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932471" y="6220529"/>
            <a:ext cx="1156086" cy="584775"/>
          </a:xfrm>
          <a:prstGeom prst="rect">
            <a:avLst/>
          </a:prstGeom>
          <a:noFill/>
        </p:spPr>
        <p:txBody>
          <a:bodyPr wrap="none" rtlCol="0">
            <a:spAutoFit/>
          </a:bodyPr>
          <a:lstStyle/>
          <a:p>
            <a:r>
              <a:rPr lang="ja-JP" altLang="en-US" sz="3200" dirty="0">
                <a:latin typeface="+mj-ea"/>
                <a:ea typeface="+mj-ea"/>
              </a:rPr>
              <a:t>７－１</a:t>
            </a:r>
            <a:endParaRPr kumimoji="1" lang="ja-JP" altLang="en-US" sz="3200" dirty="0">
              <a:latin typeface="+mj-ea"/>
              <a:ea typeface="+mj-ea"/>
            </a:endParaRPr>
          </a:p>
        </p:txBody>
      </p:sp>
      <p:sp>
        <p:nvSpPr>
          <p:cNvPr id="8" name="正方形/長方形 7"/>
          <p:cNvSpPr/>
          <p:nvPr/>
        </p:nvSpPr>
        <p:spPr>
          <a:xfrm>
            <a:off x="875405" y="264447"/>
            <a:ext cx="10452099" cy="6889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bg1"/>
                </a:solidFill>
              </a:rPr>
              <a:t>税金の種類やしくみを調べてみよう！</a:t>
            </a:r>
            <a:endParaRPr kumimoji="1" lang="ja-JP" altLang="en-US" sz="3600" b="1" dirty="0">
              <a:solidFill>
                <a:schemeClr val="bg1"/>
              </a:solidFill>
            </a:endParaRPr>
          </a:p>
        </p:txBody>
      </p:sp>
      <p:sp>
        <p:nvSpPr>
          <p:cNvPr id="9" name="正方形/長方形 8"/>
          <p:cNvSpPr/>
          <p:nvPr/>
        </p:nvSpPr>
        <p:spPr>
          <a:xfrm>
            <a:off x="542769" y="1188706"/>
            <a:ext cx="1716052" cy="6706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bg1"/>
                </a:solidFill>
              </a:rPr>
              <a:t>国　税</a:t>
            </a:r>
          </a:p>
        </p:txBody>
      </p:sp>
      <p:sp>
        <p:nvSpPr>
          <p:cNvPr id="10" name="テキスト ボックス 9"/>
          <p:cNvSpPr txBox="1"/>
          <p:nvPr/>
        </p:nvSpPr>
        <p:spPr>
          <a:xfrm>
            <a:off x="2524442" y="2311498"/>
            <a:ext cx="4036975" cy="2369880"/>
          </a:xfrm>
          <a:prstGeom prst="rect">
            <a:avLst/>
          </a:prstGeom>
          <a:noFill/>
        </p:spPr>
        <p:txBody>
          <a:bodyPr wrap="square" rtlCol="0">
            <a:spAutoFit/>
          </a:bodyPr>
          <a:lstStyle/>
          <a:p>
            <a:r>
              <a:rPr lang="ja-JP" altLang="en-US" sz="2400" dirty="0">
                <a:solidFill>
                  <a:prstClr val="black"/>
                </a:solidFill>
                <a:latin typeface="BIZ UDPゴシック" panose="020B0400000000000000" pitchFamily="50" charset="-128"/>
                <a:ea typeface="BIZ UDPゴシック" panose="020B0400000000000000" pitchFamily="50" charset="-128"/>
              </a:rPr>
              <a:t>　会社などで働いている人は、給料から差し引かれます。商売をしている人や農業をしている人は、１年に１度、自分の税金の額を計算して納めます</a:t>
            </a:r>
            <a:r>
              <a:rPr lang="ja-JP" altLang="en-US" sz="2800" dirty="0">
                <a:solidFill>
                  <a:prstClr val="black"/>
                </a:solidFill>
                <a:latin typeface="BIZ UDPゴシック" panose="020B0400000000000000" pitchFamily="50" charset="-128"/>
                <a:ea typeface="BIZ UDPゴシック" panose="020B0400000000000000" pitchFamily="50" charset="-128"/>
              </a:rPr>
              <a:t>。</a:t>
            </a:r>
          </a:p>
        </p:txBody>
      </p:sp>
      <p:sp>
        <p:nvSpPr>
          <p:cNvPr id="11" name="角丸四角形 10"/>
          <p:cNvSpPr/>
          <p:nvPr/>
        </p:nvSpPr>
        <p:spPr>
          <a:xfrm>
            <a:off x="542768" y="2311498"/>
            <a:ext cx="1778678" cy="914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t>所得税</a:t>
            </a:r>
          </a:p>
        </p:txBody>
      </p:sp>
      <p:pic>
        <p:nvPicPr>
          <p:cNvPr id="13" name="図 12"/>
          <p:cNvPicPr>
            <a:picLocks noChangeAspect="1"/>
          </p:cNvPicPr>
          <p:nvPr/>
        </p:nvPicPr>
        <p:blipFill>
          <a:blip r:embed="rId3"/>
          <a:stretch>
            <a:fillRect/>
          </a:stretch>
        </p:blipFill>
        <p:spPr>
          <a:xfrm>
            <a:off x="875405" y="4681378"/>
            <a:ext cx="3720191" cy="2024222"/>
          </a:xfrm>
          <a:prstGeom prst="rect">
            <a:avLst/>
          </a:prstGeom>
        </p:spPr>
      </p:pic>
      <p:sp>
        <p:nvSpPr>
          <p:cNvPr id="16" name="テキスト ボックス 15"/>
          <p:cNvSpPr txBox="1"/>
          <p:nvPr/>
        </p:nvSpPr>
        <p:spPr>
          <a:xfrm>
            <a:off x="8830944" y="2375019"/>
            <a:ext cx="2829621" cy="830997"/>
          </a:xfrm>
          <a:prstGeom prst="rect">
            <a:avLst/>
          </a:prstGeom>
          <a:noFill/>
        </p:spPr>
        <p:txBody>
          <a:bodyPr wrap="none" rtlCol="0">
            <a:spAutoFit/>
          </a:bodyPr>
          <a:lstStyle/>
          <a:p>
            <a:r>
              <a:rPr lang="ja-JP" altLang="en-US" sz="2400" dirty="0">
                <a:solidFill>
                  <a:prstClr val="black"/>
                </a:solidFill>
                <a:latin typeface="BIZ UDPゴシック" panose="020B0400000000000000" pitchFamily="50" charset="-128"/>
                <a:ea typeface="BIZ UDPゴシック" panose="020B0400000000000000" pitchFamily="50" charset="-128"/>
              </a:rPr>
              <a:t>　会社も税金の額を</a:t>
            </a:r>
            <a:endParaRPr lang="en-US" altLang="ja-JP" sz="2400" dirty="0">
              <a:solidFill>
                <a:prstClr val="black"/>
              </a:solidFill>
              <a:latin typeface="BIZ UDPゴシック" panose="020B0400000000000000" pitchFamily="50" charset="-128"/>
              <a:ea typeface="BIZ UDPゴシック" panose="020B0400000000000000" pitchFamily="50" charset="-128"/>
            </a:endParaRPr>
          </a:p>
          <a:p>
            <a:r>
              <a:rPr lang="ja-JP" altLang="en-US" sz="2400" dirty="0">
                <a:solidFill>
                  <a:prstClr val="black"/>
                </a:solidFill>
                <a:latin typeface="BIZ UDPゴシック" panose="020B0400000000000000" pitchFamily="50" charset="-128"/>
                <a:ea typeface="BIZ UDPゴシック" panose="020B0400000000000000" pitchFamily="50" charset="-128"/>
              </a:rPr>
              <a:t>計算して納めます。</a:t>
            </a:r>
          </a:p>
        </p:txBody>
      </p:sp>
      <p:pic>
        <p:nvPicPr>
          <p:cNvPr id="17" name="図 16"/>
          <p:cNvPicPr>
            <a:picLocks noChangeAspect="1"/>
          </p:cNvPicPr>
          <p:nvPr/>
        </p:nvPicPr>
        <p:blipFill>
          <a:blip r:embed="rId4"/>
          <a:stretch>
            <a:fillRect/>
          </a:stretch>
        </p:blipFill>
        <p:spPr>
          <a:xfrm>
            <a:off x="8210454" y="3261172"/>
            <a:ext cx="2624678" cy="3401721"/>
          </a:xfrm>
          <a:prstGeom prst="rect">
            <a:avLst/>
          </a:prstGeom>
        </p:spPr>
      </p:pic>
      <p:sp>
        <p:nvSpPr>
          <p:cNvPr id="14" name="角丸四角形 13"/>
          <p:cNvSpPr/>
          <p:nvPr/>
        </p:nvSpPr>
        <p:spPr>
          <a:xfrm>
            <a:off x="6800729" y="2403878"/>
            <a:ext cx="1778678" cy="914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t>法人</a:t>
            </a:r>
            <a:r>
              <a:rPr kumimoji="1" lang="ja-JP" altLang="en-US" sz="3200" dirty="0"/>
              <a:t>税</a:t>
            </a:r>
          </a:p>
        </p:txBody>
      </p:sp>
    </p:spTree>
    <p:extLst>
      <p:ext uri="{BB962C8B-B14F-4D97-AF65-F5344CB8AC3E}">
        <p14:creationId xmlns:p14="http://schemas.microsoft.com/office/powerpoint/2010/main" val="3770846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9296025" y="2734797"/>
            <a:ext cx="2619429" cy="1910642"/>
          </a:xfrm>
          <a:prstGeom prst="rect">
            <a:avLst/>
          </a:prstGeom>
        </p:spPr>
      </p:pic>
      <p:sp>
        <p:nvSpPr>
          <p:cNvPr id="8" name="下矢印 7"/>
          <p:cNvSpPr/>
          <p:nvPr/>
        </p:nvSpPr>
        <p:spPr>
          <a:xfrm>
            <a:off x="4788931" y="3130650"/>
            <a:ext cx="1359568" cy="111893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p:nvPr/>
        </p:nvPicPr>
        <p:blipFill>
          <a:blip r:embed="rId3">
            <a:clrChange>
              <a:clrFrom>
                <a:srgbClr val="FFFFFF"/>
              </a:clrFrom>
              <a:clrTo>
                <a:srgbClr val="FFFFFF">
                  <a:alpha val="0"/>
                </a:srgbClr>
              </a:clrTo>
            </a:clrChange>
          </a:blip>
          <a:stretch>
            <a:fillRect/>
          </a:stretch>
        </p:blipFill>
        <p:spPr>
          <a:xfrm>
            <a:off x="2129309" y="4623469"/>
            <a:ext cx="3339406" cy="1996576"/>
          </a:xfrm>
          <a:prstGeom prst="rect">
            <a:avLst/>
          </a:prstGeom>
        </p:spPr>
      </p:pic>
      <p:sp>
        <p:nvSpPr>
          <p:cNvPr id="10" name="角丸四角形 9"/>
          <p:cNvSpPr/>
          <p:nvPr/>
        </p:nvSpPr>
        <p:spPr>
          <a:xfrm>
            <a:off x="5708580" y="4440087"/>
            <a:ext cx="3868552" cy="21057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white"/>
                </a:solidFill>
              </a:rPr>
              <a:t>税務署（国税）</a:t>
            </a:r>
            <a:endParaRPr lang="en-US" altLang="ja-JP" sz="2800" b="1" dirty="0">
              <a:solidFill>
                <a:prstClr val="white"/>
              </a:solidFill>
            </a:endParaRPr>
          </a:p>
          <a:p>
            <a:pPr algn="ctr"/>
            <a:r>
              <a:rPr lang="ja-JP" altLang="en-US" sz="2400" dirty="0">
                <a:solidFill>
                  <a:prstClr val="white"/>
                </a:solidFill>
              </a:rPr>
              <a:t>１年間に国に</a:t>
            </a:r>
            <a:endParaRPr lang="en-US" altLang="ja-JP" sz="2400" dirty="0">
              <a:solidFill>
                <a:prstClr val="white"/>
              </a:solidFill>
            </a:endParaRPr>
          </a:p>
          <a:p>
            <a:pPr algn="ctr"/>
            <a:r>
              <a:rPr lang="ja-JP" altLang="en-US" sz="2400" dirty="0">
                <a:solidFill>
                  <a:prstClr val="white"/>
                </a:solidFill>
              </a:rPr>
              <a:t>納められる税金</a:t>
            </a:r>
            <a:endParaRPr lang="en-US" altLang="ja-JP" sz="2400" dirty="0">
              <a:solidFill>
                <a:prstClr val="white"/>
              </a:solidFill>
            </a:endParaRPr>
          </a:p>
          <a:p>
            <a:pPr algn="ctr"/>
            <a:r>
              <a:rPr lang="ja-JP" altLang="en-US" sz="2800" b="1" dirty="0">
                <a:solidFill>
                  <a:prstClr val="white"/>
                </a:solidFill>
              </a:rPr>
              <a:t>約</a:t>
            </a:r>
            <a:r>
              <a:rPr lang="en-US" altLang="ja-JP" sz="2800" b="1" dirty="0">
                <a:solidFill>
                  <a:prstClr val="white"/>
                </a:solidFill>
              </a:rPr>
              <a:t>69</a:t>
            </a:r>
            <a:r>
              <a:rPr lang="ja-JP" altLang="en-US" sz="2800" b="1" dirty="0">
                <a:solidFill>
                  <a:prstClr val="white"/>
                </a:solidFill>
              </a:rPr>
              <a:t>兆</a:t>
            </a:r>
            <a:r>
              <a:rPr lang="en-US" altLang="ja-JP" sz="2800" b="1" dirty="0">
                <a:solidFill>
                  <a:prstClr val="white"/>
                </a:solidFill>
              </a:rPr>
              <a:t>6,080</a:t>
            </a:r>
            <a:r>
              <a:rPr lang="ja-JP" altLang="en-US" sz="2800" b="1" dirty="0">
                <a:solidFill>
                  <a:prstClr val="white"/>
                </a:solidFill>
              </a:rPr>
              <a:t>億円</a:t>
            </a:r>
            <a:endParaRPr lang="en-US" altLang="ja-JP" sz="2800" b="1" dirty="0">
              <a:solidFill>
                <a:prstClr val="white"/>
              </a:solidFill>
            </a:endParaRPr>
          </a:p>
          <a:p>
            <a:pPr algn="ctr"/>
            <a:r>
              <a:rPr lang="ja-JP" altLang="en-US" sz="2000" dirty="0">
                <a:solidFill>
                  <a:prstClr val="white"/>
                </a:solidFill>
              </a:rPr>
              <a:t>（令和６年度当初予算）</a:t>
            </a:r>
          </a:p>
        </p:txBody>
      </p:sp>
      <p:sp>
        <p:nvSpPr>
          <p:cNvPr id="11" name="テキスト ボックス 10"/>
          <p:cNvSpPr txBox="1"/>
          <p:nvPr/>
        </p:nvSpPr>
        <p:spPr>
          <a:xfrm>
            <a:off x="10932471" y="6253462"/>
            <a:ext cx="1156086" cy="584775"/>
          </a:xfrm>
          <a:prstGeom prst="rect">
            <a:avLst/>
          </a:prstGeom>
          <a:noFill/>
        </p:spPr>
        <p:txBody>
          <a:bodyPr wrap="none" rtlCol="0">
            <a:spAutoFit/>
          </a:bodyPr>
          <a:lstStyle/>
          <a:p>
            <a:r>
              <a:rPr lang="ja-JP" altLang="en-US" sz="3200" dirty="0">
                <a:latin typeface="+mj-ea"/>
                <a:ea typeface="+mj-ea"/>
              </a:rPr>
              <a:t>７－２</a:t>
            </a:r>
            <a:endParaRPr kumimoji="1" lang="ja-JP" altLang="en-US" sz="3200" dirty="0">
              <a:latin typeface="+mj-ea"/>
              <a:ea typeface="+mj-ea"/>
            </a:endParaRPr>
          </a:p>
        </p:txBody>
      </p:sp>
      <p:sp>
        <p:nvSpPr>
          <p:cNvPr id="12" name="角丸四角形 11"/>
          <p:cNvSpPr/>
          <p:nvPr/>
        </p:nvSpPr>
        <p:spPr>
          <a:xfrm>
            <a:off x="552491" y="1124112"/>
            <a:ext cx="1778678" cy="914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t>消費</a:t>
            </a:r>
            <a:r>
              <a:rPr kumimoji="1" lang="ja-JP" altLang="en-US" sz="3200" dirty="0"/>
              <a:t>税</a:t>
            </a:r>
          </a:p>
        </p:txBody>
      </p:sp>
      <p:sp>
        <p:nvSpPr>
          <p:cNvPr id="14" name="正方形/長方形 13"/>
          <p:cNvSpPr/>
          <p:nvPr/>
        </p:nvSpPr>
        <p:spPr>
          <a:xfrm>
            <a:off x="2460046" y="1215387"/>
            <a:ext cx="3470765" cy="1200329"/>
          </a:xfrm>
          <a:prstGeom prst="rect">
            <a:avLst/>
          </a:prstGeom>
        </p:spPr>
        <p:txBody>
          <a:bodyPr wrap="square">
            <a:spAutoFit/>
          </a:bodyPr>
          <a:lstStyle/>
          <a:p>
            <a:r>
              <a:rPr lang="ja-JP" altLang="en-US" sz="2400" dirty="0">
                <a:solidFill>
                  <a:prstClr val="black"/>
                </a:solidFill>
                <a:latin typeface="BIZ UDPゴシック" panose="020B0400000000000000" pitchFamily="50" charset="-128"/>
                <a:ea typeface="BIZ UDPゴシック" panose="020B0400000000000000" pitchFamily="50" charset="-128"/>
              </a:rPr>
              <a:t>　買い物をしたときに支払った消費税は、お店などがまとめて納めます。</a:t>
            </a:r>
            <a:endParaRPr lang="en-US" altLang="ja-JP" sz="2400" dirty="0">
              <a:solidFill>
                <a:prstClr val="black"/>
              </a:solidFill>
              <a:latin typeface="BIZ UDPゴシック" panose="020B0400000000000000" pitchFamily="50" charset="-128"/>
              <a:ea typeface="BIZ UDPゴシック" panose="020B0400000000000000" pitchFamily="50" charset="-128"/>
            </a:endParaRPr>
          </a:p>
        </p:txBody>
      </p:sp>
      <p:grpSp>
        <p:nvGrpSpPr>
          <p:cNvPr id="2" name="グループ化 1"/>
          <p:cNvGrpSpPr/>
          <p:nvPr/>
        </p:nvGrpSpPr>
        <p:grpSpPr>
          <a:xfrm>
            <a:off x="6511890" y="893279"/>
            <a:ext cx="4212496" cy="1778678"/>
            <a:chOff x="6548466" y="520360"/>
            <a:chExt cx="4212496" cy="1778678"/>
          </a:xfrm>
        </p:grpSpPr>
        <p:grpSp>
          <p:nvGrpSpPr>
            <p:cNvPr id="4" name="グループ化 3"/>
            <p:cNvGrpSpPr/>
            <p:nvPr/>
          </p:nvGrpSpPr>
          <p:grpSpPr>
            <a:xfrm>
              <a:off x="6548466" y="520360"/>
              <a:ext cx="914400" cy="1778678"/>
              <a:chOff x="903098" y="2808724"/>
              <a:chExt cx="914400" cy="1778678"/>
            </a:xfrm>
          </p:grpSpPr>
          <p:sp>
            <p:nvSpPr>
              <p:cNvPr id="15" name="角丸四角形 14"/>
              <p:cNvSpPr/>
              <p:nvPr/>
            </p:nvSpPr>
            <p:spPr>
              <a:xfrm rot="5400000">
                <a:off x="470959" y="3240863"/>
                <a:ext cx="1778678" cy="9144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3" name="テキスト ボックス 2"/>
              <p:cNvSpPr txBox="1"/>
              <p:nvPr/>
            </p:nvSpPr>
            <p:spPr>
              <a:xfrm>
                <a:off x="1021744" y="3036343"/>
                <a:ext cx="677108" cy="1323439"/>
              </a:xfrm>
              <a:prstGeom prst="rect">
                <a:avLst/>
              </a:prstGeom>
              <a:noFill/>
              <a:ln>
                <a:noFill/>
              </a:ln>
            </p:spPr>
            <p:txBody>
              <a:bodyPr vert="eaVert" wrap="none" rtlCol="0">
                <a:spAutoFit/>
              </a:bodyPr>
              <a:lstStyle/>
              <a:p>
                <a:r>
                  <a:rPr kumimoji="1" lang="ja-JP" altLang="en-US" sz="3200" dirty="0">
                    <a:solidFill>
                      <a:schemeClr val="bg1"/>
                    </a:solidFill>
                  </a:rPr>
                  <a:t>消費者</a:t>
                </a:r>
              </a:p>
            </p:txBody>
          </p:sp>
        </p:grpSp>
        <p:grpSp>
          <p:nvGrpSpPr>
            <p:cNvPr id="16" name="グループ化 15"/>
            <p:cNvGrpSpPr/>
            <p:nvPr/>
          </p:nvGrpSpPr>
          <p:grpSpPr>
            <a:xfrm>
              <a:off x="8195861" y="520360"/>
              <a:ext cx="914400" cy="1778678"/>
              <a:chOff x="903098" y="2808724"/>
              <a:chExt cx="914400" cy="1778678"/>
            </a:xfrm>
          </p:grpSpPr>
          <p:sp>
            <p:nvSpPr>
              <p:cNvPr id="17" name="角丸四角形 16"/>
              <p:cNvSpPr/>
              <p:nvPr/>
            </p:nvSpPr>
            <p:spPr>
              <a:xfrm rot="5400000">
                <a:off x="470959" y="3240863"/>
                <a:ext cx="1778678" cy="9144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18" name="テキスト ボックス 17"/>
              <p:cNvSpPr txBox="1"/>
              <p:nvPr/>
            </p:nvSpPr>
            <p:spPr>
              <a:xfrm>
                <a:off x="1021744" y="3036343"/>
                <a:ext cx="677108" cy="1177566"/>
              </a:xfrm>
              <a:prstGeom prst="rect">
                <a:avLst/>
              </a:prstGeom>
              <a:noFill/>
              <a:ln>
                <a:noFill/>
              </a:ln>
            </p:spPr>
            <p:txBody>
              <a:bodyPr vert="eaVert" wrap="none" rtlCol="0">
                <a:spAutoFit/>
              </a:bodyPr>
              <a:lstStyle/>
              <a:p>
                <a:r>
                  <a:rPr lang="ja-JP" altLang="en-US" sz="3200" dirty="0">
                    <a:solidFill>
                      <a:schemeClr val="bg1"/>
                    </a:solidFill>
                  </a:rPr>
                  <a:t>お　店</a:t>
                </a:r>
                <a:endParaRPr kumimoji="1" lang="ja-JP" altLang="en-US" sz="3200" dirty="0">
                  <a:solidFill>
                    <a:schemeClr val="bg1"/>
                  </a:solidFill>
                </a:endParaRPr>
              </a:p>
            </p:txBody>
          </p:sp>
        </p:grpSp>
        <p:grpSp>
          <p:nvGrpSpPr>
            <p:cNvPr id="19" name="グループ化 18"/>
            <p:cNvGrpSpPr/>
            <p:nvPr/>
          </p:nvGrpSpPr>
          <p:grpSpPr>
            <a:xfrm>
              <a:off x="9846562" y="520360"/>
              <a:ext cx="914400" cy="1778678"/>
              <a:chOff x="903098" y="2808724"/>
              <a:chExt cx="914400" cy="1778678"/>
            </a:xfrm>
          </p:grpSpPr>
          <p:sp>
            <p:nvSpPr>
              <p:cNvPr id="20" name="角丸四角形 19"/>
              <p:cNvSpPr/>
              <p:nvPr/>
            </p:nvSpPr>
            <p:spPr>
              <a:xfrm rot="5400000">
                <a:off x="470959" y="3240863"/>
                <a:ext cx="1778678" cy="9144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21" name="テキスト ボックス 20"/>
              <p:cNvSpPr txBox="1"/>
              <p:nvPr/>
            </p:nvSpPr>
            <p:spPr>
              <a:xfrm>
                <a:off x="1021744" y="3036343"/>
                <a:ext cx="677108" cy="1323439"/>
              </a:xfrm>
              <a:prstGeom prst="rect">
                <a:avLst/>
              </a:prstGeom>
              <a:noFill/>
              <a:ln>
                <a:noFill/>
              </a:ln>
            </p:spPr>
            <p:txBody>
              <a:bodyPr vert="eaVert" wrap="none" rtlCol="0">
                <a:spAutoFit/>
              </a:bodyPr>
              <a:lstStyle/>
              <a:p>
                <a:r>
                  <a:rPr lang="ja-JP" altLang="en-US" sz="3200" dirty="0">
                    <a:solidFill>
                      <a:schemeClr val="bg1"/>
                    </a:solidFill>
                  </a:rPr>
                  <a:t>税務署</a:t>
                </a:r>
                <a:endParaRPr kumimoji="1" lang="ja-JP" altLang="en-US" sz="3200" dirty="0">
                  <a:solidFill>
                    <a:schemeClr val="bg1"/>
                  </a:solidFill>
                </a:endParaRPr>
              </a:p>
            </p:txBody>
          </p:sp>
        </p:grpSp>
        <p:sp>
          <p:nvSpPr>
            <p:cNvPr id="22" name="二等辺三角形 21"/>
            <p:cNvSpPr/>
            <p:nvPr/>
          </p:nvSpPr>
          <p:spPr>
            <a:xfrm rot="5400000">
              <a:off x="7492272" y="1163664"/>
              <a:ext cx="793239" cy="49206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p:cNvSpPr/>
            <p:nvPr/>
          </p:nvSpPr>
          <p:spPr>
            <a:xfrm rot="5400000">
              <a:off x="9078322" y="1163664"/>
              <a:ext cx="793239" cy="49206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角丸四角形 23"/>
          <p:cNvSpPr/>
          <p:nvPr/>
        </p:nvSpPr>
        <p:spPr>
          <a:xfrm>
            <a:off x="5230368" y="0"/>
            <a:ext cx="6961632"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－税金の種類やしくみを調べてみよう！－</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35043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rot="16200000">
            <a:off x="6887478" y="3168801"/>
            <a:ext cx="1120142" cy="1097282"/>
          </a:xfrm>
          <a:prstGeom prst="rect">
            <a:avLst/>
          </a:prstGeom>
        </p:spPr>
      </p:pic>
      <p:pic>
        <p:nvPicPr>
          <p:cNvPr id="7" name="図 6"/>
          <p:cNvPicPr>
            <a:picLocks noChangeAspect="1"/>
          </p:cNvPicPr>
          <p:nvPr/>
        </p:nvPicPr>
        <p:blipFill>
          <a:blip r:embed="rId3"/>
          <a:stretch>
            <a:fillRect/>
          </a:stretch>
        </p:blipFill>
        <p:spPr>
          <a:xfrm>
            <a:off x="8954419" y="1454800"/>
            <a:ext cx="2144272" cy="1874524"/>
          </a:xfrm>
          <a:prstGeom prst="rect">
            <a:avLst/>
          </a:prstGeom>
        </p:spPr>
      </p:pic>
      <p:sp>
        <p:nvSpPr>
          <p:cNvPr id="9" name="テキスト ボックス 8"/>
          <p:cNvSpPr txBox="1"/>
          <p:nvPr/>
        </p:nvSpPr>
        <p:spPr>
          <a:xfrm>
            <a:off x="588179" y="5941345"/>
            <a:ext cx="5498431" cy="830997"/>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　消費税</a:t>
            </a:r>
            <a:r>
              <a:rPr kumimoji="1" lang="en-US" altLang="ja-JP" sz="2400" dirty="0">
                <a:latin typeface="BIZ UDPゴシック" panose="020B0400000000000000" pitchFamily="50" charset="-128"/>
                <a:ea typeface="BIZ UDPゴシック" panose="020B0400000000000000" pitchFamily="50" charset="-128"/>
              </a:rPr>
              <a:t>10</a:t>
            </a:r>
            <a:r>
              <a:rPr kumimoji="1" lang="ja-JP" altLang="en-US" sz="2400" dirty="0">
                <a:latin typeface="BIZ UDPゴシック" panose="020B0400000000000000" pitchFamily="50" charset="-128"/>
                <a:ea typeface="BIZ UDPゴシック" panose="020B0400000000000000" pitchFamily="50" charset="-128"/>
              </a:rPr>
              <a:t>％のうち、</a:t>
            </a:r>
            <a:r>
              <a:rPr kumimoji="1" lang="en-US" altLang="ja-JP" sz="2400" dirty="0">
                <a:latin typeface="BIZ UDPゴシック" panose="020B0400000000000000" pitchFamily="50" charset="-128"/>
                <a:ea typeface="BIZ UDPゴシック" panose="020B0400000000000000" pitchFamily="50" charset="-128"/>
              </a:rPr>
              <a:t>7.8</a:t>
            </a:r>
            <a:r>
              <a:rPr kumimoji="1" lang="ja-JP" altLang="en-US" sz="2400" dirty="0">
                <a:latin typeface="BIZ UDPゴシック" panose="020B0400000000000000" pitchFamily="50" charset="-128"/>
                <a:ea typeface="BIZ UDPゴシック" panose="020B0400000000000000" pitchFamily="50" charset="-128"/>
              </a:rPr>
              <a:t>％分が国税、</a:t>
            </a:r>
            <a:r>
              <a:rPr kumimoji="1" lang="en-US" altLang="ja-JP" sz="2400" dirty="0">
                <a:latin typeface="BIZ UDPゴシック" panose="020B0400000000000000" pitchFamily="50" charset="-128"/>
                <a:ea typeface="BIZ UDPゴシック" panose="020B0400000000000000" pitchFamily="50" charset="-128"/>
              </a:rPr>
              <a:t>2.2</a:t>
            </a:r>
            <a:r>
              <a:rPr kumimoji="1" lang="ja-JP" altLang="en-US" sz="2400" dirty="0">
                <a:latin typeface="BIZ UDPゴシック" panose="020B0400000000000000" pitchFamily="50" charset="-128"/>
                <a:ea typeface="BIZ UDPゴシック" panose="020B0400000000000000" pitchFamily="50" charset="-128"/>
              </a:rPr>
              <a:t>％分は</a:t>
            </a:r>
            <a:r>
              <a:rPr lang="ja-JP" altLang="en-US" sz="2400" dirty="0">
                <a:latin typeface="BIZ UDPゴシック" panose="020B0400000000000000" pitchFamily="50" charset="-128"/>
                <a:ea typeface="BIZ UDPゴシック" panose="020B0400000000000000" pitchFamily="50" charset="-128"/>
              </a:rPr>
              <a:t>地方消費税として納めます。</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0" name="角丸四角形 9"/>
          <p:cNvSpPr/>
          <p:nvPr/>
        </p:nvSpPr>
        <p:spPr>
          <a:xfrm>
            <a:off x="7954826" y="3632112"/>
            <a:ext cx="4055204" cy="245586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white"/>
                </a:solidFill>
              </a:rPr>
              <a:t>長野県（県税）</a:t>
            </a:r>
            <a:endParaRPr lang="en-US" altLang="ja-JP" sz="2800" b="1" dirty="0">
              <a:solidFill>
                <a:prstClr val="white"/>
              </a:solidFill>
            </a:endParaRPr>
          </a:p>
          <a:p>
            <a:pPr algn="ctr"/>
            <a:r>
              <a:rPr lang="ja-JP" altLang="en-US" sz="2400" dirty="0">
                <a:solidFill>
                  <a:prstClr val="white"/>
                </a:solidFill>
              </a:rPr>
              <a:t>１年間に長野県に</a:t>
            </a:r>
            <a:endParaRPr lang="en-US" altLang="ja-JP" sz="2400" dirty="0">
              <a:solidFill>
                <a:prstClr val="white"/>
              </a:solidFill>
            </a:endParaRPr>
          </a:p>
          <a:p>
            <a:pPr algn="ctr"/>
            <a:r>
              <a:rPr lang="ja-JP" altLang="en-US" sz="2400" dirty="0">
                <a:solidFill>
                  <a:prstClr val="white"/>
                </a:solidFill>
              </a:rPr>
              <a:t>納められる税金</a:t>
            </a:r>
            <a:endParaRPr lang="en-US" altLang="ja-JP" sz="2400" dirty="0">
              <a:solidFill>
                <a:prstClr val="white"/>
              </a:solidFill>
            </a:endParaRPr>
          </a:p>
          <a:p>
            <a:pPr algn="ctr"/>
            <a:r>
              <a:rPr lang="ja-JP" altLang="en-US" sz="2800" b="1" dirty="0">
                <a:solidFill>
                  <a:prstClr val="white"/>
                </a:solidFill>
              </a:rPr>
              <a:t>約</a:t>
            </a:r>
            <a:r>
              <a:rPr lang="en-US" altLang="ja-JP" sz="2800" b="1" dirty="0">
                <a:solidFill>
                  <a:prstClr val="white"/>
                </a:solidFill>
              </a:rPr>
              <a:t>2,402</a:t>
            </a:r>
            <a:r>
              <a:rPr lang="ja-JP" altLang="en-US" sz="2800" b="1" dirty="0">
                <a:solidFill>
                  <a:prstClr val="white"/>
                </a:solidFill>
              </a:rPr>
              <a:t>億円</a:t>
            </a:r>
            <a:endParaRPr lang="en-US" altLang="ja-JP" sz="2800" b="1" dirty="0">
              <a:solidFill>
                <a:prstClr val="white"/>
              </a:solidFill>
            </a:endParaRPr>
          </a:p>
          <a:p>
            <a:pPr algn="ctr"/>
            <a:r>
              <a:rPr lang="ja-JP" altLang="en-US" sz="2000" dirty="0">
                <a:solidFill>
                  <a:prstClr val="white"/>
                </a:solidFill>
              </a:rPr>
              <a:t>（令和６年度当初予算）</a:t>
            </a:r>
          </a:p>
        </p:txBody>
      </p:sp>
      <p:sp>
        <p:nvSpPr>
          <p:cNvPr id="11" name="テキスト ボックス 10"/>
          <p:cNvSpPr txBox="1"/>
          <p:nvPr/>
        </p:nvSpPr>
        <p:spPr>
          <a:xfrm>
            <a:off x="11035914" y="6273225"/>
            <a:ext cx="1156086" cy="584775"/>
          </a:xfrm>
          <a:prstGeom prst="rect">
            <a:avLst/>
          </a:prstGeom>
          <a:noFill/>
        </p:spPr>
        <p:txBody>
          <a:bodyPr wrap="none" rtlCol="0">
            <a:spAutoFit/>
          </a:bodyPr>
          <a:lstStyle/>
          <a:p>
            <a:r>
              <a:rPr lang="ja-JP" altLang="en-US" sz="3200" dirty="0">
                <a:latin typeface="+mj-ea"/>
                <a:ea typeface="+mj-ea"/>
              </a:rPr>
              <a:t>７－３</a:t>
            </a:r>
            <a:endParaRPr kumimoji="1" lang="ja-JP" altLang="en-US" sz="3200" dirty="0">
              <a:latin typeface="+mj-ea"/>
              <a:ea typeface="+mj-ea"/>
            </a:endParaRPr>
          </a:p>
        </p:txBody>
      </p:sp>
      <p:sp>
        <p:nvSpPr>
          <p:cNvPr id="12" name="正方形/長方形 11"/>
          <p:cNvSpPr/>
          <p:nvPr/>
        </p:nvSpPr>
        <p:spPr>
          <a:xfrm>
            <a:off x="539634" y="289539"/>
            <a:ext cx="4676931" cy="6706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bg1"/>
                </a:solidFill>
              </a:rPr>
              <a:t>地 方 税 （ 県 税 ）</a:t>
            </a:r>
            <a:endParaRPr kumimoji="1" lang="ja-JP" altLang="en-US" sz="3600" b="1" dirty="0">
              <a:solidFill>
                <a:schemeClr val="bg1"/>
              </a:solidFill>
            </a:endParaRPr>
          </a:p>
        </p:txBody>
      </p:sp>
      <p:sp>
        <p:nvSpPr>
          <p:cNvPr id="13" name="角丸四角形 12"/>
          <p:cNvSpPr/>
          <p:nvPr/>
        </p:nvSpPr>
        <p:spPr>
          <a:xfrm>
            <a:off x="588179" y="1657018"/>
            <a:ext cx="2079718" cy="914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t>自動車税</a:t>
            </a:r>
            <a:endParaRPr kumimoji="1" lang="ja-JP" altLang="en-US" sz="3200" dirty="0"/>
          </a:p>
        </p:txBody>
      </p:sp>
      <p:sp>
        <p:nvSpPr>
          <p:cNvPr id="16" name="角丸四角形 15"/>
          <p:cNvSpPr/>
          <p:nvPr/>
        </p:nvSpPr>
        <p:spPr>
          <a:xfrm>
            <a:off x="3463338" y="1630388"/>
            <a:ext cx="3140662" cy="914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t>不動産取得税</a:t>
            </a:r>
            <a:endParaRPr kumimoji="1" lang="ja-JP" altLang="en-US" sz="3200" dirty="0"/>
          </a:p>
        </p:txBody>
      </p:sp>
      <p:pic>
        <p:nvPicPr>
          <p:cNvPr id="8" name="図 7"/>
          <p:cNvPicPr>
            <a:picLocks noChangeAspect="1"/>
          </p:cNvPicPr>
          <p:nvPr/>
        </p:nvPicPr>
        <p:blipFill>
          <a:blip r:embed="rId4"/>
          <a:stretch>
            <a:fillRect/>
          </a:stretch>
        </p:blipFill>
        <p:spPr>
          <a:xfrm>
            <a:off x="494910" y="3435510"/>
            <a:ext cx="2142748" cy="1011938"/>
          </a:xfrm>
          <a:prstGeom prst="rect">
            <a:avLst/>
          </a:prstGeom>
        </p:spPr>
      </p:pic>
      <p:sp>
        <p:nvSpPr>
          <p:cNvPr id="18" name="テキスト ボックス 17"/>
          <p:cNvSpPr txBox="1"/>
          <p:nvPr/>
        </p:nvSpPr>
        <p:spPr>
          <a:xfrm>
            <a:off x="322008" y="2655837"/>
            <a:ext cx="2776722" cy="830997"/>
          </a:xfrm>
          <a:prstGeom prst="rect">
            <a:avLst/>
          </a:prstGeom>
          <a:noFill/>
        </p:spPr>
        <p:txBody>
          <a:bodyPr wrap="none" rtlCol="0">
            <a:spAutoFit/>
          </a:bodyPr>
          <a:lstStyle/>
          <a:p>
            <a:r>
              <a:rPr lang="ja-JP" altLang="en-US" sz="2400" dirty="0">
                <a:solidFill>
                  <a:prstClr val="black"/>
                </a:solidFill>
                <a:latin typeface="BIZ UDPゴシック" panose="020B0400000000000000" pitchFamily="50" charset="-128"/>
                <a:ea typeface="BIZ UDPゴシック" panose="020B0400000000000000" pitchFamily="50" charset="-128"/>
              </a:rPr>
              <a:t>　車を所有している</a:t>
            </a:r>
            <a:endParaRPr lang="en-US" altLang="ja-JP" sz="2400" dirty="0">
              <a:solidFill>
                <a:prstClr val="black"/>
              </a:solidFill>
              <a:latin typeface="BIZ UDPゴシック" panose="020B0400000000000000" pitchFamily="50" charset="-128"/>
              <a:ea typeface="BIZ UDPゴシック" panose="020B0400000000000000" pitchFamily="50" charset="-128"/>
            </a:endParaRPr>
          </a:p>
          <a:p>
            <a:r>
              <a:rPr lang="ja-JP" altLang="en-US" sz="2400" dirty="0">
                <a:solidFill>
                  <a:prstClr val="black"/>
                </a:solidFill>
                <a:latin typeface="BIZ UDPゴシック" panose="020B0400000000000000" pitchFamily="50" charset="-128"/>
                <a:ea typeface="BIZ UDPゴシック" panose="020B0400000000000000" pitchFamily="50" charset="-128"/>
              </a:rPr>
              <a:t>人が納めます。</a:t>
            </a:r>
            <a:endParaRPr lang="en-US" altLang="ja-JP" sz="2400" dirty="0">
              <a:solidFill>
                <a:prstClr val="black"/>
              </a:solidFill>
              <a:latin typeface="BIZ UDPゴシック" panose="020B0400000000000000" pitchFamily="50" charset="-128"/>
              <a:ea typeface="BIZ UDPゴシック" panose="020B0400000000000000" pitchFamily="50" charset="-128"/>
            </a:endParaRPr>
          </a:p>
        </p:txBody>
      </p:sp>
      <p:sp>
        <p:nvSpPr>
          <p:cNvPr id="19" name="テキスト ボックス 18"/>
          <p:cNvSpPr txBox="1"/>
          <p:nvPr/>
        </p:nvSpPr>
        <p:spPr>
          <a:xfrm>
            <a:off x="3506633" y="2583657"/>
            <a:ext cx="3398687" cy="830997"/>
          </a:xfrm>
          <a:prstGeom prst="rect">
            <a:avLst/>
          </a:prstGeom>
          <a:noFill/>
        </p:spPr>
        <p:txBody>
          <a:bodyPr wrap="none" rtlCol="0">
            <a:spAutoFit/>
          </a:bodyPr>
          <a:lstStyle/>
          <a:p>
            <a:r>
              <a:rPr lang="ja-JP" altLang="en-US" sz="2400" dirty="0">
                <a:solidFill>
                  <a:prstClr val="black"/>
                </a:solidFill>
                <a:latin typeface="BIZ UDPゴシック" panose="020B0400000000000000" pitchFamily="50" charset="-128"/>
                <a:ea typeface="BIZ UDPゴシック" panose="020B0400000000000000" pitchFamily="50" charset="-128"/>
              </a:rPr>
              <a:t>　土地や建物を取得した</a:t>
            </a:r>
            <a:endParaRPr lang="en-US" altLang="ja-JP" sz="2400" dirty="0">
              <a:solidFill>
                <a:prstClr val="black"/>
              </a:solidFill>
              <a:latin typeface="BIZ UDPゴシック" panose="020B0400000000000000" pitchFamily="50" charset="-128"/>
              <a:ea typeface="BIZ UDPゴシック" panose="020B0400000000000000" pitchFamily="50" charset="-128"/>
            </a:endParaRPr>
          </a:p>
          <a:p>
            <a:r>
              <a:rPr lang="ja-JP" altLang="en-US" sz="2400" dirty="0">
                <a:solidFill>
                  <a:prstClr val="black"/>
                </a:solidFill>
                <a:latin typeface="BIZ UDPゴシック" panose="020B0400000000000000" pitchFamily="50" charset="-128"/>
                <a:ea typeface="BIZ UDPゴシック" panose="020B0400000000000000" pitchFamily="50" charset="-128"/>
              </a:rPr>
              <a:t>人が納めます。</a:t>
            </a:r>
            <a:endParaRPr lang="en-US" altLang="ja-JP" sz="2400" dirty="0">
              <a:solidFill>
                <a:prstClr val="black"/>
              </a:solidFill>
              <a:latin typeface="BIZ UDPゴシック" panose="020B0400000000000000" pitchFamily="50" charset="-128"/>
              <a:ea typeface="BIZ UDPゴシック" panose="020B0400000000000000" pitchFamily="50" charset="-128"/>
            </a:endParaRPr>
          </a:p>
        </p:txBody>
      </p:sp>
      <p:pic>
        <p:nvPicPr>
          <p:cNvPr id="20" name="図 19"/>
          <p:cNvPicPr>
            <a:picLocks noChangeAspect="1"/>
          </p:cNvPicPr>
          <p:nvPr/>
        </p:nvPicPr>
        <p:blipFill>
          <a:blip r:embed="rId5"/>
          <a:stretch>
            <a:fillRect/>
          </a:stretch>
        </p:blipFill>
        <p:spPr>
          <a:xfrm>
            <a:off x="4150435" y="3405017"/>
            <a:ext cx="2036068" cy="1438659"/>
          </a:xfrm>
          <a:prstGeom prst="rect">
            <a:avLst/>
          </a:prstGeom>
        </p:spPr>
      </p:pic>
      <p:sp>
        <p:nvSpPr>
          <p:cNvPr id="22" name="角丸四角形 21"/>
          <p:cNvSpPr/>
          <p:nvPr/>
        </p:nvSpPr>
        <p:spPr>
          <a:xfrm>
            <a:off x="539634" y="4973996"/>
            <a:ext cx="2534041" cy="914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t>地方消費税</a:t>
            </a:r>
            <a:endParaRPr kumimoji="1" lang="ja-JP" altLang="en-US" sz="3200" dirty="0"/>
          </a:p>
        </p:txBody>
      </p:sp>
      <p:sp>
        <p:nvSpPr>
          <p:cNvPr id="25" name="角丸四角形 24"/>
          <p:cNvSpPr/>
          <p:nvPr/>
        </p:nvSpPr>
        <p:spPr>
          <a:xfrm>
            <a:off x="5364480" y="0"/>
            <a:ext cx="6827520"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－税金の種類やしくみを調べてみよう！－</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01406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8555126" y="3971002"/>
            <a:ext cx="2766065" cy="2084836"/>
          </a:xfrm>
          <a:prstGeom prst="rect">
            <a:avLst/>
          </a:prstGeom>
        </p:spPr>
      </p:pic>
      <p:sp>
        <p:nvSpPr>
          <p:cNvPr id="10" name="テキスト ボックス 9"/>
          <p:cNvSpPr txBox="1"/>
          <p:nvPr/>
        </p:nvSpPr>
        <p:spPr>
          <a:xfrm>
            <a:off x="10933546" y="6149587"/>
            <a:ext cx="1156086" cy="584775"/>
          </a:xfrm>
          <a:prstGeom prst="rect">
            <a:avLst/>
          </a:prstGeom>
          <a:noFill/>
        </p:spPr>
        <p:txBody>
          <a:bodyPr wrap="none" rtlCol="0">
            <a:spAutoFit/>
          </a:bodyPr>
          <a:lstStyle/>
          <a:p>
            <a:r>
              <a:rPr lang="ja-JP" altLang="en-US" sz="3200" dirty="0">
                <a:latin typeface="+mj-ea"/>
                <a:ea typeface="+mj-ea"/>
              </a:rPr>
              <a:t>７－４</a:t>
            </a:r>
            <a:endParaRPr lang="en-US" altLang="ja-JP" sz="3200" dirty="0">
              <a:latin typeface="+mj-ea"/>
              <a:ea typeface="+mj-ea"/>
            </a:endParaRPr>
          </a:p>
        </p:txBody>
      </p:sp>
      <p:sp>
        <p:nvSpPr>
          <p:cNvPr id="11" name="正方形/長方形 10"/>
          <p:cNvSpPr/>
          <p:nvPr/>
        </p:nvSpPr>
        <p:spPr>
          <a:xfrm>
            <a:off x="648831" y="541664"/>
            <a:ext cx="4944680" cy="6706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bg1"/>
                </a:solidFill>
              </a:rPr>
              <a:t>地 方 税 （ 市町村税 ）</a:t>
            </a:r>
            <a:endParaRPr kumimoji="1" lang="ja-JP" altLang="en-US" sz="3600" b="1" dirty="0">
              <a:solidFill>
                <a:schemeClr val="bg1"/>
              </a:solidFill>
            </a:endParaRPr>
          </a:p>
        </p:txBody>
      </p:sp>
      <p:sp>
        <p:nvSpPr>
          <p:cNvPr id="13" name="角丸四角形 12"/>
          <p:cNvSpPr/>
          <p:nvPr/>
        </p:nvSpPr>
        <p:spPr>
          <a:xfrm>
            <a:off x="648831" y="1973113"/>
            <a:ext cx="2079718" cy="914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t>住民税</a:t>
            </a:r>
            <a:endParaRPr kumimoji="1" lang="ja-JP" altLang="en-US" sz="3200" dirty="0"/>
          </a:p>
        </p:txBody>
      </p:sp>
      <p:sp>
        <p:nvSpPr>
          <p:cNvPr id="15" name="テキスト ボックス 14"/>
          <p:cNvSpPr txBox="1"/>
          <p:nvPr/>
        </p:nvSpPr>
        <p:spPr>
          <a:xfrm>
            <a:off x="648831" y="2984211"/>
            <a:ext cx="4380370" cy="830997"/>
          </a:xfrm>
          <a:prstGeom prst="rect">
            <a:avLst/>
          </a:prstGeom>
          <a:noFill/>
        </p:spPr>
        <p:txBody>
          <a:bodyPr wrap="square" rtlCol="0">
            <a:spAutoFit/>
          </a:bodyPr>
          <a:lstStyle/>
          <a:p>
            <a:r>
              <a:rPr lang="ja-JP" altLang="en-US" sz="2400" dirty="0">
                <a:solidFill>
                  <a:prstClr val="black"/>
                </a:solidFill>
                <a:latin typeface="BIZ UDPゴシック" panose="020B0400000000000000" pitchFamily="50" charset="-128"/>
                <a:ea typeface="BIZ UDPゴシック" panose="020B0400000000000000" pitchFamily="50" charset="-128"/>
              </a:rPr>
              <a:t>　わたしたち住民が住んでいる都道府県や市町村に納めます。</a:t>
            </a:r>
            <a:endParaRPr lang="en-US" altLang="ja-JP" sz="2400" dirty="0">
              <a:solidFill>
                <a:prstClr val="black"/>
              </a:solidFill>
              <a:latin typeface="BIZ UDPゴシック" panose="020B0400000000000000" pitchFamily="50" charset="-128"/>
              <a:ea typeface="BIZ UDPゴシック" panose="020B0400000000000000" pitchFamily="50" charset="-128"/>
            </a:endParaRPr>
          </a:p>
        </p:txBody>
      </p:sp>
      <p:sp>
        <p:nvSpPr>
          <p:cNvPr id="17" name="角丸四角形 16"/>
          <p:cNvSpPr/>
          <p:nvPr/>
        </p:nvSpPr>
        <p:spPr>
          <a:xfrm>
            <a:off x="728939" y="4663499"/>
            <a:ext cx="2716670" cy="914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t>軽自動車税</a:t>
            </a:r>
            <a:endParaRPr kumimoji="1" lang="ja-JP" altLang="en-US" sz="3200" dirty="0"/>
          </a:p>
        </p:txBody>
      </p:sp>
      <p:sp>
        <p:nvSpPr>
          <p:cNvPr id="19" name="テキスト ボックス 18"/>
          <p:cNvSpPr txBox="1"/>
          <p:nvPr/>
        </p:nvSpPr>
        <p:spPr>
          <a:xfrm>
            <a:off x="728939" y="5808732"/>
            <a:ext cx="5689378" cy="461665"/>
          </a:xfrm>
          <a:prstGeom prst="rect">
            <a:avLst/>
          </a:prstGeom>
          <a:noFill/>
        </p:spPr>
        <p:txBody>
          <a:bodyPr wrap="none" rtlCol="0">
            <a:spAutoFit/>
          </a:bodyPr>
          <a:lstStyle/>
          <a:p>
            <a:r>
              <a:rPr lang="ja-JP" altLang="en-US" sz="2400" dirty="0">
                <a:solidFill>
                  <a:prstClr val="black"/>
                </a:solidFill>
                <a:latin typeface="BIZ UDPゴシック" panose="020B0400000000000000" pitchFamily="50" charset="-128"/>
                <a:ea typeface="BIZ UDPゴシック" panose="020B0400000000000000" pitchFamily="50" charset="-128"/>
              </a:rPr>
              <a:t>　軽自動車を所有している人が納めます。</a:t>
            </a:r>
            <a:endParaRPr lang="en-US" altLang="ja-JP" sz="2400" dirty="0">
              <a:solidFill>
                <a:prstClr val="black"/>
              </a:solidFill>
              <a:latin typeface="BIZ UDPゴシック" panose="020B0400000000000000" pitchFamily="50" charset="-128"/>
              <a:ea typeface="BIZ UDPゴシック" panose="020B0400000000000000" pitchFamily="50" charset="-128"/>
            </a:endParaRPr>
          </a:p>
        </p:txBody>
      </p:sp>
      <p:sp>
        <p:nvSpPr>
          <p:cNvPr id="21" name="角丸四角形 20"/>
          <p:cNvSpPr/>
          <p:nvPr/>
        </p:nvSpPr>
        <p:spPr>
          <a:xfrm>
            <a:off x="6096918" y="1875174"/>
            <a:ext cx="2703970" cy="914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t>固定資産税</a:t>
            </a:r>
            <a:endParaRPr kumimoji="1" lang="ja-JP" altLang="en-US" sz="3200" dirty="0"/>
          </a:p>
        </p:txBody>
      </p:sp>
      <p:sp>
        <p:nvSpPr>
          <p:cNvPr id="23" name="テキスト ボックス 22"/>
          <p:cNvSpPr txBox="1"/>
          <p:nvPr/>
        </p:nvSpPr>
        <p:spPr>
          <a:xfrm>
            <a:off x="6096918" y="2984211"/>
            <a:ext cx="5987537" cy="461665"/>
          </a:xfrm>
          <a:prstGeom prst="rect">
            <a:avLst/>
          </a:prstGeom>
          <a:noFill/>
        </p:spPr>
        <p:txBody>
          <a:bodyPr wrap="none" rtlCol="0">
            <a:spAutoFit/>
          </a:bodyPr>
          <a:lstStyle/>
          <a:p>
            <a:r>
              <a:rPr lang="ja-JP" altLang="en-US" sz="2400" dirty="0">
                <a:solidFill>
                  <a:prstClr val="black"/>
                </a:solidFill>
                <a:latin typeface="BIZ UDPゴシック" panose="020B0400000000000000" pitchFamily="50" charset="-128"/>
                <a:ea typeface="BIZ UDPゴシック" panose="020B0400000000000000" pitchFamily="50" charset="-128"/>
              </a:rPr>
              <a:t>　土地や建物を所有している人が納めます。</a:t>
            </a:r>
            <a:endParaRPr lang="en-US" altLang="ja-JP" sz="2400" dirty="0">
              <a:solidFill>
                <a:prstClr val="black"/>
              </a:solidFill>
              <a:latin typeface="BIZ UDPゴシック" panose="020B0400000000000000" pitchFamily="50" charset="-128"/>
              <a:ea typeface="BIZ UDPゴシック" panose="020B0400000000000000" pitchFamily="50" charset="-128"/>
            </a:endParaRPr>
          </a:p>
        </p:txBody>
      </p:sp>
      <p:sp>
        <p:nvSpPr>
          <p:cNvPr id="24" name="角丸四角形 23"/>
          <p:cNvSpPr/>
          <p:nvPr/>
        </p:nvSpPr>
        <p:spPr>
          <a:xfrm>
            <a:off x="5230368" y="0"/>
            <a:ext cx="6961632"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－税金の種類やしくみを調べてみよう！－</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04941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rot="16200000">
            <a:off x="5885918" y="2765697"/>
            <a:ext cx="1097282" cy="1083566"/>
          </a:xfrm>
          <a:prstGeom prst="rect">
            <a:avLst/>
          </a:prstGeom>
        </p:spPr>
      </p:pic>
      <p:pic>
        <p:nvPicPr>
          <p:cNvPr id="4" name="図 3"/>
          <p:cNvPicPr>
            <a:picLocks noChangeAspect="1"/>
          </p:cNvPicPr>
          <p:nvPr/>
        </p:nvPicPr>
        <p:blipFill>
          <a:blip r:embed="rId3"/>
          <a:stretch>
            <a:fillRect/>
          </a:stretch>
        </p:blipFill>
        <p:spPr>
          <a:xfrm>
            <a:off x="7613081" y="1421615"/>
            <a:ext cx="3001202" cy="1621835"/>
          </a:xfrm>
          <a:prstGeom prst="rect">
            <a:avLst/>
          </a:prstGeom>
        </p:spPr>
      </p:pic>
      <p:sp>
        <p:nvSpPr>
          <p:cNvPr id="6" name="角丸四角形 5"/>
          <p:cNvSpPr/>
          <p:nvPr/>
        </p:nvSpPr>
        <p:spPr>
          <a:xfrm>
            <a:off x="7236593" y="3246116"/>
            <a:ext cx="4373880" cy="291689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white"/>
                </a:solidFill>
              </a:rPr>
              <a:t>市町村（市町村税）</a:t>
            </a:r>
            <a:endParaRPr lang="en-US" altLang="ja-JP" sz="2800" b="1" dirty="0">
              <a:solidFill>
                <a:prstClr val="white"/>
              </a:solidFill>
            </a:endParaRPr>
          </a:p>
          <a:p>
            <a:pPr algn="ctr"/>
            <a:endParaRPr lang="en-US" altLang="ja-JP" sz="2800" b="1" dirty="0">
              <a:solidFill>
                <a:prstClr val="white"/>
              </a:solidFill>
            </a:endParaRPr>
          </a:p>
          <a:p>
            <a:pPr algn="ctr"/>
            <a:r>
              <a:rPr lang="ja-JP" altLang="en-US" sz="2400" dirty="0">
                <a:solidFill>
                  <a:prstClr val="white"/>
                </a:solidFill>
              </a:rPr>
              <a:t>１年間に長野県内の</a:t>
            </a:r>
            <a:endParaRPr lang="en-US" altLang="ja-JP" sz="2400" dirty="0">
              <a:solidFill>
                <a:prstClr val="white"/>
              </a:solidFill>
            </a:endParaRPr>
          </a:p>
          <a:p>
            <a:pPr algn="ctr"/>
            <a:r>
              <a:rPr lang="ja-JP" altLang="en-US" sz="2400" dirty="0">
                <a:solidFill>
                  <a:prstClr val="white"/>
                </a:solidFill>
              </a:rPr>
              <a:t>市町村に納められる税金</a:t>
            </a:r>
            <a:endParaRPr lang="en-US" altLang="ja-JP" sz="2400" dirty="0">
              <a:solidFill>
                <a:prstClr val="white"/>
              </a:solidFill>
            </a:endParaRPr>
          </a:p>
          <a:p>
            <a:pPr algn="ctr"/>
            <a:r>
              <a:rPr lang="ja-JP" altLang="en-US" sz="3200" b="1" dirty="0">
                <a:solidFill>
                  <a:prstClr val="white"/>
                </a:solidFill>
                <a:latin typeface="+mn-ea"/>
              </a:rPr>
              <a:t>約</a:t>
            </a:r>
            <a:r>
              <a:rPr lang="en-US" altLang="ja-JP" sz="3200" b="1" dirty="0">
                <a:solidFill>
                  <a:prstClr val="white"/>
                </a:solidFill>
                <a:latin typeface="+mn-ea"/>
              </a:rPr>
              <a:t>3,059</a:t>
            </a:r>
            <a:r>
              <a:rPr lang="ja-JP" altLang="en-US" sz="3200" b="1" dirty="0">
                <a:solidFill>
                  <a:prstClr val="white"/>
                </a:solidFill>
                <a:latin typeface="+mn-ea"/>
              </a:rPr>
              <a:t>億円</a:t>
            </a:r>
            <a:endParaRPr lang="en-US" altLang="ja-JP" sz="3200" b="1" dirty="0">
              <a:solidFill>
                <a:prstClr val="white"/>
              </a:solidFill>
              <a:latin typeface="+mn-ea"/>
            </a:endParaRPr>
          </a:p>
          <a:p>
            <a:pPr algn="ctr"/>
            <a:r>
              <a:rPr lang="ja-JP" altLang="en-US" sz="2800" dirty="0">
                <a:solidFill>
                  <a:prstClr val="white"/>
                </a:solidFill>
              </a:rPr>
              <a:t>（令和６年度当初予算）</a:t>
            </a:r>
          </a:p>
        </p:txBody>
      </p:sp>
      <p:sp>
        <p:nvSpPr>
          <p:cNvPr id="7" name="テキスト ボックス 6"/>
          <p:cNvSpPr txBox="1"/>
          <p:nvPr/>
        </p:nvSpPr>
        <p:spPr>
          <a:xfrm>
            <a:off x="10895895" y="6163013"/>
            <a:ext cx="1156086" cy="584775"/>
          </a:xfrm>
          <a:prstGeom prst="rect">
            <a:avLst/>
          </a:prstGeom>
          <a:noFill/>
        </p:spPr>
        <p:txBody>
          <a:bodyPr wrap="none" rtlCol="0">
            <a:spAutoFit/>
          </a:bodyPr>
          <a:lstStyle/>
          <a:p>
            <a:r>
              <a:rPr lang="ja-JP" altLang="en-US" sz="3200" dirty="0">
                <a:latin typeface="+mj-ea"/>
                <a:ea typeface="+mj-ea"/>
              </a:rPr>
              <a:t>７－５</a:t>
            </a:r>
            <a:endParaRPr kumimoji="1" lang="ja-JP" altLang="en-US" sz="3200" dirty="0">
              <a:latin typeface="+mj-ea"/>
              <a:ea typeface="+mj-ea"/>
            </a:endParaRPr>
          </a:p>
        </p:txBody>
      </p:sp>
      <p:sp>
        <p:nvSpPr>
          <p:cNvPr id="9" name="角丸四角形 8"/>
          <p:cNvSpPr/>
          <p:nvPr/>
        </p:nvSpPr>
        <p:spPr>
          <a:xfrm>
            <a:off x="1436230" y="1318132"/>
            <a:ext cx="2079718" cy="914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t>入湯税</a:t>
            </a:r>
            <a:endParaRPr kumimoji="1" lang="ja-JP" altLang="en-US" sz="3200" dirty="0"/>
          </a:p>
        </p:txBody>
      </p:sp>
      <p:pic>
        <p:nvPicPr>
          <p:cNvPr id="11" name="図 10"/>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9117" y="3798185"/>
            <a:ext cx="3465970" cy="2201363"/>
          </a:xfrm>
          <a:prstGeom prst="rect">
            <a:avLst/>
          </a:prstGeom>
          <a:noFill/>
          <a:ln>
            <a:noFill/>
          </a:ln>
        </p:spPr>
      </p:pic>
      <p:sp>
        <p:nvSpPr>
          <p:cNvPr id="12" name="正方形/長方形 11"/>
          <p:cNvSpPr/>
          <p:nvPr/>
        </p:nvSpPr>
        <p:spPr>
          <a:xfrm>
            <a:off x="1158567" y="2443285"/>
            <a:ext cx="4711777" cy="1200329"/>
          </a:xfrm>
          <a:prstGeom prst="rect">
            <a:avLst/>
          </a:prstGeom>
        </p:spPr>
        <p:txBody>
          <a:bodyPr wrap="square">
            <a:spAutoFit/>
          </a:bodyPr>
          <a:lstStyle/>
          <a:p>
            <a:pPr>
              <a:lnSpc>
                <a:spcPct val="150000"/>
              </a:lnSpc>
            </a:pPr>
            <a:r>
              <a:rPr lang="ja-JP" altLang="en-US" sz="2400" dirty="0">
                <a:solidFill>
                  <a:prstClr val="black"/>
                </a:solidFill>
                <a:latin typeface="BIZ UDPゴシック" panose="020B0400000000000000" pitchFamily="50" charset="-128"/>
                <a:ea typeface="BIZ UDPゴシック" panose="020B0400000000000000" pitchFamily="50" charset="-128"/>
              </a:rPr>
              <a:t>　温泉に入ったときに支払った入湯税は施設がまとめて納めます。</a:t>
            </a:r>
            <a:endParaRPr lang="en-US" altLang="ja-JP" sz="2400" dirty="0">
              <a:solidFill>
                <a:prstClr val="black"/>
              </a:solidFill>
              <a:latin typeface="BIZ UDPゴシック" panose="020B0400000000000000" pitchFamily="50" charset="-128"/>
              <a:ea typeface="BIZ UDPゴシック" panose="020B0400000000000000" pitchFamily="50" charset="-128"/>
            </a:endParaRPr>
          </a:p>
        </p:txBody>
      </p:sp>
      <p:sp>
        <p:nvSpPr>
          <p:cNvPr id="13" name="角丸四角形 12"/>
          <p:cNvSpPr/>
          <p:nvPr/>
        </p:nvSpPr>
        <p:spPr>
          <a:xfrm>
            <a:off x="5230368" y="0"/>
            <a:ext cx="6961632"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－税金の種類やしくみを調べてみよう！－</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0134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932471" y="6168640"/>
            <a:ext cx="1156086" cy="584775"/>
          </a:xfrm>
          <a:prstGeom prst="rect">
            <a:avLst/>
          </a:prstGeom>
          <a:noFill/>
        </p:spPr>
        <p:txBody>
          <a:bodyPr wrap="none" rtlCol="0">
            <a:spAutoFit/>
          </a:bodyPr>
          <a:lstStyle/>
          <a:p>
            <a:r>
              <a:rPr lang="ja-JP" altLang="en-US" sz="3200" dirty="0">
                <a:latin typeface="+mj-ea"/>
                <a:ea typeface="+mj-ea"/>
              </a:rPr>
              <a:t>８－１</a:t>
            </a:r>
            <a:endParaRPr kumimoji="1" lang="ja-JP" altLang="en-US" sz="3200" dirty="0">
              <a:latin typeface="+mj-ea"/>
              <a:ea typeface="+mj-ea"/>
            </a:endParaRPr>
          </a:p>
        </p:txBody>
      </p:sp>
      <p:sp>
        <p:nvSpPr>
          <p:cNvPr id="7" name="正方形/長方形 6"/>
          <p:cNvSpPr/>
          <p:nvPr/>
        </p:nvSpPr>
        <p:spPr>
          <a:xfrm>
            <a:off x="3605847" y="211633"/>
            <a:ext cx="4944680" cy="6706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bg1"/>
                </a:solidFill>
              </a:rPr>
              <a:t>税の質問コーナー</a:t>
            </a:r>
          </a:p>
        </p:txBody>
      </p:sp>
      <p:sp>
        <p:nvSpPr>
          <p:cNvPr id="9" name="角丸四角形 8"/>
          <p:cNvSpPr/>
          <p:nvPr/>
        </p:nvSpPr>
        <p:spPr>
          <a:xfrm>
            <a:off x="3124930" y="1697234"/>
            <a:ext cx="6805737" cy="914400"/>
          </a:xfrm>
          <a:prstGeom prst="roundRect">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rPr>
              <a:t>　現在日本には、約</a:t>
            </a:r>
            <a:r>
              <a:rPr kumimoji="1" lang="en-US" altLang="ja-JP" sz="2400" b="1" dirty="0">
                <a:solidFill>
                  <a:schemeClr val="tx1"/>
                </a:solidFill>
                <a:latin typeface="+mj-ea"/>
                <a:ea typeface="+mj-ea"/>
              </a:rPr>
              <a:t>50</a:t>
            </a:r>
            <a:r>
              <a:rPr kumimoji="1" lang="ja-JP" altLang="en-US" sz="2400" b="1" dirty="0">
                <a:solidFill>
                  <a:schemeClr val="tx1"/>
                </a:solidFill>
              </a:rPr>
              <a:t>種類の税があります。</a:t>
            </a:r>
          </a:p>
        </p:txBody>
      </p:sp>
      <p:sp>
        <p:nvSpPr>
          <p:cNvPr id="10" name="テキスト ボックス 9"/>
          <p:cNvSpPr txBox="1"/>
          <p:nvPr/>
        </p:nvSpPr>
        <p:spPr>
          <a:xfrm>
            <a:off x="2150097" y="2731203"/>
            <a:ext cx="4955203" cy="523220"/>
          </a:xfrm>
          <a:prstGeom prst="rect">
            <a:avLst/>
          </a:prstGeom>
          <a:solidFill>
            <a:schemeClr val="tx1"/>
          </a:solidFill>
        </p:spPr>
        <p:txBody>
          <a:bodyPr wrap="none" rtlCol="0">
            <a:spAutoFit/>
          </a:bodyPr>
          <a:lstStyle/>
          <a:p>
            <a:r>
              <a:rPr lang="ja-JP" altLang="en-US" sz="2800" b="1" dirty="0">
                <a:solidFill>
                  <a:schemeClr val="bg1"/>
                </a:solidFill>
                <a:latin typeface="BIZ UDPゴシック" panose="020B0400000000000000" pitchFamily="50" charset="-128"/>
                <a:ea typeface="BIZ UDPゴシック" panose="020B0400000000000000" pitchFamily="50" charset="-128"/>
              </a:rPr>
              <a:t>２</a:t>
            </a:r>
            <a:r>
              <a:rPr kumimoji="1" lang="ja-JP" altLang="en-US" sz="2800" b="1" dirty="0">
                <a:solidFill>
                  <a:schemeClr val="bg1"/>
                </a:solidFill>
                <a:latin typeface="BIZ UDPゴシック" panose="020B0400000000000000" pitchFamily="50" charset="-128"/>
                <a:ea typeface="BIZ UDPゴシック" panose="020B0400000000000000" pitchFamily="50" charset="-128"/>
              </a:rPr>
              <a:t>　税はいつごろからあるの？</a:t>
            </a:r>
          </a:p>
        </p:txBody>
      </p:sp>
      <p:sp>
        <p:nvSpPr>
          <p:cNvPr id="11" name="角丸四角形 10"/>
          <p:cNvSpPr/>
          <p:nvPr/>
        </p:nvSpPr>
        <p:spPr>
          <a:xfrm>
            <a:off x="2947130" y="3779069"/>
            <a:ext cx="6805737" cy="945740"/>
          </a:xfrm>
          <a:prstGeom prst="roundRect">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400" b="1" dirty="0">
                <a:solidFill>
                  <a:schemeClr val="tx1"/>
                </a:solidFill>
              </a:rPr>
              <a:t>　３世紀ごろ、魏志倭人伝に日本の税に関する最初の記録があり、邪馬台国では税が納められていたと記載されています。</a:t>
            </a:r>
            <a:endParaRPr kumimoji="1" lang="ja-JP" altLang="en-US" sz="2400" b="1" dirty="0">
              <a:solidFill>
                <a:schemeClr val="tx1"/>
              </a:solidFill>
            </a:endParaRPr>
          </a:p>
        </p:txBody>
      </p:sp>
      <p:pic>
        <p:nvPicPr>
          <p:cNvPr id="13" name="図 12"/>
          <p:cNvPicPr>
            <a:picLocks noChangeAspect="1"/>
          </p:cNvPicPr>
          <p:nvPr/>
        </p:nvPicPr>
        <p:blipFill>
          <a:blip r:embed="rId2"/>
          <a:stretch>
            <a:fillRect/>
          </a:stretch>
        </p:blipFill>
        <p:spPr>
          <a:xfrm>
            <a:off x="8550527" y="4487359"/>
            <a:ext cx="1939954" cy="2059012"/>
          </a:xfrm>
          <a:prstGeom prst="rect">
            <a:avLst/>
          </a:prstGeom>
        </p:spPr>
      </p:pic>
      <p:sp>
        <p:nvSpPr>
          <p:cNvPr id="8" name="テキスト ボックス 7"/>
          <p:cNvSpPr txBox="1"/>
          <p:nvPr/>
        </p:nvSpPr>
        <p:spPr>
          <a:xfrm>
            <a:off x="2150097" y="1282492"/>
            <a:ext cx="4884671" cy="523220"/>
          </a:xfrm>
          <a:prstGeom prst="rect">
            <a:avLst/>
          </a:prstGeom>
          <a:solidFill>
            <a:schemeClr val="tx1"/>
          </a:solidFill>
        </p:spPr>
        <p:txBody>
          <a:bodyPr wrap="none" rtlCol="0">
            <a:spAutoFit/>
          </a:bodyPr>
          <a:lstStyle/>
          <a:p>
            <a:r>
              <a:rPr kumimoji="1" lang="ja-JP" altLang="en-US" sz="2800" b="1" dirty="0">
                <a:solidFill>
                  <a:schemeClr val="bg1"/>
                </a:solidFill>
                <a:latin typeface="BIZ UDPゴシック" panose="020B0400000000000000" pitchFamily="50" charset="-128"/>
                <a:ea typeface="BIZ UDPゴシック" panose="020B0400000000000000" pitchFamily="50" charset="-128"/>
              </a:rPr>
              <a:t>１　税は何種類くらいあるの？</a:t>
            </a:r>
          </a:p>
        </p:txBody>
      </p:sp>
    </p:spTree>
    <p:extLst>
      <p:ext uri="{BB962C8B-B14F-4D97-AF65-F5344CB8AC3E}">
        <p14:creationId xmlns:p14="http://schemas.microsoft.com/office/powerpoint/2010/main" val="924896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8177" y="4012530"/>
            <a:ext cx="1454620" cy="1721354"/>
          </a:xfrm>
          <a:prstGeom prst="rect">
            <a:avLst/>
          </a:prstGeom>
          <a:noFill/>
          <a:ln>
            <a:noFill/>
          </a:ln>
        </p:spPr>
      </p:pic>
      <p:cxnSp>
        <p:nvCxnSpPr>
          <p:cNvPr id="15" name="直線矢印コネクタ 14"/>
          <p:cNvCxnSpPr/>
          <p:nvPr/>
        </p:nvCxnSpPr>
        <p:spPr>
          <a:xfrm flipH="1" flipV="1">
            <a:off x="1809608" y="3000200"/>
            <a:ext cx="3061744" cy="2481289"/>
          </a:xfrm>
          <a:prstGeom prst="straightConnector1">
            <a:avLst/>
          </a:prstGeom>
          <a:ln w="38100">
            <a:solidFill>
              <a:srgbClr val="CC00C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H="1" flipV="1">
            <a:off x="2315605" y="1704053"/>
            <a:ext cx="7876074" cy="1502"/>
          </a:xfrm>
          <a:prstGeom prst="straightConnector1">
            <a:avLst/>
          </a:prstGeom>
          <a:ln w="381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2693723" y="2871594"/>
            <a:ext cx="7708777" cy="4771"/>
          </a:xfrm>
          <a:prstGeom prst="straightConnector1">
            <a:avLst/>
          </a:prstGeom>
          <a:ln w="38100">
            <a:solidFill>
              <a:srgbClr val="CC00C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6390734" y="3159238"/>
            <a:ext cx="4080293" cy="2104884"/>
          </a:xfrm>
          <a:prstGeom prst="straightConnector1">
            <a:avLst/>
          </a:prstGeom>
          <a:ln w="381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1" name="円形吹き出し 30"/>
          <p:cNvSpPr/>
          <p:nvPr/>
        </p:nvSpPr>
        <p:spPr>
          <a:xfrm>
            <a:off x="190067" y="3628775"/>
            <a:ext cx="2048160" cy="1160494"/>
          </a:xfrm>
          <a:prstGeom prst="wedgeEllipseCallout">
            <a:avLst>
              <a:gd name="adj1" fmla="val 44444"/>
              <a:gd name="adj2" fmla="val 62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black"/>
                </a:solidFill>
              </a:rPr>
              <a:t>選挙で代表を選ぶ</a:t>
            </a:r>
            <a:endParaRPr lang="en-US" altLang="ja-JP" sz="2000" b="1" dirty="0">
              <a:solidFill>
                <a:prstClr val="black"/>
              </a:solidFill>
            </a:endParaRPr>
          </a:p>
        </p:txBody>
      </p:sp>
      <p:pic>
        <p:nvPicPr>
          <p:cNvPr id="7" name="図 6"/>
          <p:cNvPicPr/>
          <p:nvPr/>
        </p:nvPicPr>
        <p:blipFill>
          <a:blip r:embed="rId3">
            <a:extLst>
              <a:ext uri="{28A0092B-C50C-407E-A947-70E740481C1C}">
                <a14:useLocalDpi xmlns:a14="http://schemas.microsoft.com/office/drawing/2010/main" val="0"/>
              </a:ext>
            </a:extLst>
          </a:blip>
          <a:srcRect/>
          <a:stretch>
            <a:fillRect/>
          </a:stretch>
        </p:blipFill>
        <p:spPr bwMode="auto">
          <a:xfrm>
            <a:off x="8741656" y="1726949"/>
            <a:ext cx="681744" cy="1107294"/>
          </a:xfrm>
          <a:prstGeom prst="rect">
            <a:avLst/>
          </a:prstGeom>
          <a:noFill/>
          <a:ln>
            <a:noFill/>
          </a:ln>
        </p:spPr>
      </p:pic>
      <p:sp>
        <p:nvSpPr>
          <p:cNvPr id="37" name="円形吹き出し 36"/>
          <p:cNvSpPr/>
          <p:nvPr/>
        </p:nvSpPr>
        <p:spPr>
          <a:xfrm>
            <a:off x="7318910" y="1459195"/>
            <a:ext cx="1393701" cy="955035"/>
          </a:xfrm>
          <a:prstGeom prst="wedgeEllipseCallout">
            <a:avLst>
              <a:gd name="adj1" fmla="val 46460"/>
              <a:gd name="adj2" fmla="val 4314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rPr>
              <a:t>予算案の提出</a:t>
            </a:r>
            <a:endParaRPr lang="en-US" altLang="ja-JP" b="1" dirty="0">
              <a:solidFill>
                <a:prstClr val="black"/>
              </a:solidFill>
            </a:endParaRPr>
          </a:p>
        </p:txBody>
      </p:sp>
      <p:sp>
        <p:nvSpPr>
          <p:cNvPr id="40" name="円形吹き出し 39"/>
          <p:cNvSpPr/>
          <p:nvPr/>
        </p:nvSpPr>
        <p:spPr>
          <a:xfrm>
            <a:off x="9588477" y="3892886"/>
            <a:ext cx="1169048" cy="763259"/>
          </a:xfrm>
          <a:prstGeom prst="wedgeEllipseCallout">
            <a:avLst>
              <a:gd name="adj1" fmla="val -45898"/>
              <a:gd name="adj2" fmla="val -600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black"/>
                </a:solidFill>
              </a:rPr>
              <a:t>税金</a:t>
            </a:r>
            <a:endParaRPr lang="en-US" altLang="ja-JP" sz="2000" b="1" dirty="0">
              <a:solidFill>
                <a:prstClr val="black"/>
              </a:solidFill>
            </a:endParaRPr>
          </a:p>
        </p:txBody>
      </p:sp>
      <p:sp>
        <p:nvSpPr>
          <p:cNvPr id="41" name="円形吹き出し 40"/>
          <p:cNvSpPr/>
          <p:nvPr/>
        </p:nvSpPr>
        <p:spPr>
          <a:xfrm>
            <a:off x="8580968" y="4455152"/>
            <a:ext cx="1155700" cy="783661"/>
          </a:xfrm>
          <a:prstGeom prst="wedgeEllipseCallout">
            <a:avLst>
              <a:gd name="adj1" fmla="val -36529"/>
              <a:gd name="adj2" fmla="val -6766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black"/>
                </a:solidFill>
              </a:rPr>
              <a:t>意見</a:t>
            </a:r>
            <a:endParaRPr lang="en-US" altLang="ja-JP" sz="2000" b="1" dirty="0">
              <a:solidFill>
                <a:prstClr val="black"/>
              </a:solidFill>
            </a:endParaRPr>
          </a:p>
        </p:txBody>
      </p:sp>
      <p:cxnSp>
        <p:nvCxnSpPr>
          <p:cNvPr id="25" name="直線矢印コネクタ 24"/>
          <p:cNvCxnSpPr>
            <a:cxnSpLocks/>
          </p:cNvCxnSpPr>
          <p:nvPr/>
        </p:nvCxnSpPr>
        <p:spPr>
          <a:xfrm flipV="1">
            <a:off x="6465911" y="3437184"/>
            <a:ext cx="3916481" cy="2044305"/>
          </a:xfrm>
          <a:prstGeom prst="straightConnector1">
            <a:avLst/>
          </a:prstGeom>
          <a:ln w="38100">
            <a:solidFill>
              <a:srgbClr val="CC00CC"/>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4" name="図 1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6756" y="4049851"/>
            <a:ext cx="768278" cy="1175571"/>
          </a:xfrm>
          <a:prstGeom prst="rect">
            <a:avLst/>
          </a:prstGeom>
          <a:noFill/>
          <a:ln>
            <a:noFill/>
          </a:ln>
        </p:spPr>
      </p:pic>
      <p:pic>
        <p:nvPicPr>
          <p:cNvPr id="11" name="図 10"/>
          <p:cNvPicPr/>
          <p:nvPr/>
        </p:nvPicPr>
        <p:blipFill>
          <a:blip r:embed="rId5" cstate="print">
            <a:extLst>
              <a:ext uri="{28A0092B-C50C-407E-A947-70E740481C1C}">
                <a14:useLocalDpi xmlns:a14="http://schemas.microsoft.com/office/drawing/2010/main" val="0"/>
              </a:ext>
            </a:extLst>
          </a:blip>
          <a:stretch>
            <a:fillRect/>
          </a:stretch>
        </p:blipFill>
        <p:spPr>
          <a:xfrm>
            <a:off x="2981102" y="1829390"/>
            <a:ext cx="865662" cy="994234"/>
          </a:xfrm>
          <a:prstGeom prst="rect">
            <a:avLst/>
          </a:prstGeom>
        </p:spPr>
      </p:pic>
      <p:sp>
        <p:nvSpPr>
          <p:cNvPr id="36" name="円形吹き出し 35"/>
          <p:cNvSpPr/>
          <p:nvPr/>
        </p:nvSpPr>
        <p:spPr>
          <a:xfrm>
            <a:off x="3788656" y="1979078"/>
            <a:ext cx="1480854" cy="768500"/>
          </a:xfrm>
          <a:prstGeom prst="wedgeEllipseCallout">
            <a:avLst>
              <a:gd name="adj1" fmla="val -50000"/>
              <a:gd name="adj2" fmla="val 510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議決</a:t>
            </a:r>
            <a:endParaRPr lang="en-US" altLang="ja-JP" sz="2400" dirty="0">
              <a:solidFill>
                <a:prstClr val="black"/>
              </a:solidFill>
            </a:endParaRPr>
          </a:p>
        </p:txBody>
      </p:sp>
      <p:pic>
        <p:nvPicPr>
          <p:cNvPr id="51" name="図 50"/>
          <p:cNvPicPr>
            <a:picLocks noChangeAspect="1"/>
          </p:cNvPicPr>
          <p:nvPr/>
        </p:nvPicPr>
        <p:blipFill>
          <a:blip r:embed="rId6"/>
          <a:stretch>
            <a:fillRect/>
          </a:stretch>
        </p:blipFill>
        <p:spPr>
          <a:xfrm>
            <a:off x="5527200" y="3905792"/>
            <a:ext cx="1011013" cy="946900"/>
          </a:xfrm>
          <a:prstGeom prst="rect">
            <a:avLst/>
          </a:prstGeom>
        </p:spPr>
      </p:pic>
      <p:pic>
        <p:nvPicPr>
          <p:cNvPr id="53" name="図 52"/>
          <p:cNvPicPr/>
          <p:nvPr/>
        </p:nvPicPr>
        <p:blipFill>
          <a:blip r:embed="rId7">
            <a:extLst>
              <a:ext uri="{28A0092B-C50C-407E-A947-70E740481C1C}">
                <a14:useLocalDpi xmlns:a14="http://schemas.microsoft.com/office/drawing/2010/main" val="0"/>
              </a:ext>
            </a:extLst>
          </a:blip>
          <a:srcRect/>
          <a:stretch>
            <a:fillRect/>
          </a:stretch>
        </p:blipFill>
        <p:spPr bwMode="auto">
          <a:xfrm>
            <a:off x="7935096" y="2974189"/>
            <a:ext cx="991567" cy="848121"/>
          </a:xfrm>
          <a:prstGeom prst="rect">
            <a:avLst/>
          </a:prstGeom>
          <a:noFill/>
          <a:ln>
            <a:noFill/>
          </a:ln>
        </p:spPr>
      </p:pic>
      <p:pic>
        <p:nvPicPr>
          <p:cNvPr id="54" name="図 53"/>
          <p:cNvPicPr>
            <a:picLocks noChangeAspect="1"/>
          </p:cNvPicPr>
          <p:nvPr/>
        </p:nvPicPr>
        <p:blipFill>
          <a:blip r:embed="rId8"/>
          <a:stretch>
            <a:fillRect/>
          </a:stretch>
        </p:blipFill>
        <p:spPr>
          <a:xfrm>
            <a:off x="4750662" y="4181071"/>
            <a:ext cx="664285" cy="371684"/>
          </a:xfrm>
          <a:prstGeom prst="rect">
            <a:avLst/>
          </a:prstGeom>
        </p:spPr>
      </p:pic>
      <p:sp>
        <p:nvSpPr>
          <p:cNvPr id="57" name="角丸四角形 56"/>
          <p:cNvSpPr/>
          <p:nvPr/>
        </p:nvSpPr>
        <p:spPr>
          <a:xfrm>
            <a:off x="3960618" y="2941911"/>
            <a:ext cx="3766869" cy="436201"/>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BIZ UDPゴシック" panose="020B0400000000000000" pitchFamily="50" charset="-128"/>
                <a:ea typeface="BIZ UDPゴシック" panose="020B0400000000000000" pitchFamily="50" charset="-128"/>
              </a:rPr>
              <a:t>暮らしを豊かにするための活動</a:t>
            </a:r>
          </a:p>
        </p:txBody>
      </p:sp>
      <p:sp>
        <p:nvSpPr>
          <p:cNvPr id="32" name="テキスト ボックス 31"/>
          <p:cNvSpPr txBox="1"/>
          <p:nvPr/>
        </p:nvSpPr>
        <p:spPr>
          <a:xfrm>
            <a:off x="385496" y="68485"/>
            <a:ext cx="6399509" cy="523220"/>
          </a:xfrm>
          <a:prstGeom prst="rect">
            <a:avLst/>
          </a:prstGeom>
          <a:solidFill>
            <a:schemeClr val="tx1"/>
          </a:solidFill>
        </p:spPr>
        <p:txBody>
          <a:bodyPr wrap="none" rtlCol="0">
            <a:spAutoFit/>
          </a:bodyPr>
          <a:lstStyle/>
          <a:p>
            <a:r>
              <a:rPr lang="ja-JP" altLang="en-US" sz="2800" b="1" dirty="0">
                <a:solidFill>
                  <a:schemeClr val="bg1"/>
                </a:solidFill>
                <a:latin typeface="BIZ UDPゴシック" panose="020B0400000000000000" pitchFamily="50" charset="-128"/>
                <a:ea typeface="BIZ UDPゴシック" panose="020B0400000000000000" pitchFamily="50" charset="-128"/>
              </a:rPr>
              <a:t>３</a:t>
            </a:r>
            <a:r>
              <a:rPr kumimoji="1" lang="ja-JP" altLang="en-US" sz="2800" b="1" dirty="0">
                <a:solidFill>
                  <a:schemeClr val="bg1"/>
                </a:solidFill>
                <a:latin typeface="BIZ UDPゴシック" panose="020B0400000000000000" pitchFamily="50" charset="-128"/>
                <a:ea typeface="BIZ UDPゴシック" panose="020B0400000000000000" pitchFamily="50" charset="-128"/>
              </a:rPr>
              <a:t>　税の使い方はだれが決めているの？</a:t>
            </a:r>
          </a:p>
        </p:txBody>
      </p:sp>
      <p:sp>
        <p:nvSpPr>
          <p:cNvPr id="33" name="角丸四角形 32"/>
          <p:cNvSpPr/>
          <p:nvPr/>
        </p:nvSpPr>
        <p:spPr>
          <a:xfrm>
            <a:off x="318299" y="731004"/>
            <a:ext cx="11573146" cy="632551"/>
          </a:xfrm>
          <a:prstGeom prst="roundRect">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　税の使い方は、みなさんの意見などからつくられた予算案をもとに国会や県議会、市町村議会で話し合われ、議決されます。</a:t>
            </a:r>
          </a:p>
        </p:txBody>
      </p:sp>
      <p:pic>
        <p:nvPicPr>
          <p:cNvPr id="35" name="図 34"/>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995" y="1595811"/>
            <a:ext cx="2138502" cy="1294884"/>
          </a:xfrm>
          <a:prstGeom prst="rect">
            <a:avLst/>
          </a:prstGeom>
          <a:noFill/>
          <a:ln>
            <a:noFill/>
          </a:ln>
        </p:spPr>
      </p:pic>
      <p:pic>
        <p:nvPicPr>
          <p:cNvPr id="39" name="図 38"/>
          <p:cNvPicPr/>
          <p:nvPr/>
        </p:nvPicPr>
        <p:blipFill>
          <a:blip r:embed="rId10">
            <a:clrChange>
              <a:clrFrom>
                <a:srgbClr val="FFFFFF"/>
              </a:clrFrom>
              <a:clrTo>
                <a:srgbClr val="FFFFFF">
                  <a:alpha val="0"/>
                </a:srgbClr>
              </a:clrTo>
            </a:clrChange>
          </a:blip>
          <a:stretch>
            <a:fillRect/>
          </a:stretch>
        </p:blipFill>
        <p:spPr>
          <a:xfrm>
            <a:off x="10402500" y="1555607"/>
            <a:ext cx="1464140" cy="1584778"/>
          </a:xfrm>
          <a:prstGeom prst="rect">
            <a:avLst/>
          </a:prstGeom>
        </p:spPr>
      </p:pic>
      <p:pic>
        <p:nvPicPr>
          <p:cNvPr id="43" name="図 42"/>
          <p:cNvPicPr>
            <a:picLocks noChangeAspect="1"/>
          </p:cNvPicPr>
          <p:nvPr/>
        </p:nvPicPr>
        <p:blipFill>
          <a:blip r:embed="rId11"/>
          <a:stretch>
            <a:fillRect/>
          </a:stretch>
        </p:blipFill>
        <p:spPr>
          <a:xfrm>
            <a:off x="4750662" y="4863105"/>
            <a:ext cx="1597091" cy="1426804"/>
          </a:xfrm>
          <a:prstGeom prst="rect">
            <a:avLst/>
          </a:prstGeom>
        </p:spPr>
      </p:pic>
      <p:sp>
        <p:nvSpPr>
          <p:cNvPr id="44" name="角丸四角形 43"/>
          <p:cNvSpPr/>
          <p:nvPr/>
        </p:nvSpPr>
        <p:spPr>
          <a:xfrm>
            <a:off x="1028700" y="2951186"/>
            <a:ext cx="914400" cy="3732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議会</a:t>
            </a:r>
            <a:endParaRPr kumimoji="1" lang="ja-JP" altLang="en-US" sz="2000" b="1" dirty="0">
              <a:solidFill>
                <a:schemeClr val="tx1"/>
              </a:solidFill>
            </a:endParaRPr>
          </a:p>
        </p:txBody>
      </p:sp>
      <p:sp>
        <p:nvSpPr>
          <p:cNvPr id="45" name="角丸四角形 44"/>
          <p:cNvSpPr/>
          <p:nvPr/>
        </p:nvSpPr>
        <p:spPr>
          <a:xfrm>
            <a:off x="10358075" y="3009516"/>
            <a:ext cx="1552990" cy="7763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都道府県や市（区）町村）</a:t>
            </a:r>
            <a:endParaRPr kumimoji="1" lang="ja-JP" altLang="en-US" b="1" dirty="0">
              <a:solidFill>
                <a:schemeClr val="tx1"/>
              </a:solidFill>
            </a:endParaRPr>
          </a:p>
        </p:txBody>
      </p:sp>
      <p:sp>
        <p:nvSpPr>
          <p:cNvPr id="46" name="角丸四角形 45"/>
          <p:cNvSpPr/>
          <p:nvPr/>
        </p:nvSpPr>
        <p:spPr>
          <a:xfrm>
            <a:off x="4853064" y="6357024"/>
            <a:ext cx="1651449" cy="2965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わたしたち</a:t>
            </a:r>
            <a:endParaRPr kumimoji="1" lang="ja-JP" altLang="en-US" sz="2000" b="1" dirty="0">
              <a:solidFill>
                <a:schemeClr val="tx1"/>
              </a:solidFill>
            </a:endParaRPr>
          </a:p>
        </p:txBody>
      </p:sp>
      <p:sp>
        <p:nvSpPr>
          <p:cNvPr id="47" name="円/楕円 46"/>
          <p:cNvSpPr/>
          <p:nvPr/>
        </p:nvSpPr>
        <p:spPr>
          <a:xfrm>
            <a:off x="6579237" y="5301587"/>
            <a:ext cx="5519290" cy="11468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BIZ UDPゴシック" panose="020B0400000000000000" pitchFamily="50" charset="-128"/>
                <a:ea typeface="BIZ UDPゴシック" panose="020B0400000000000000" pitchFamily="50" charset="-128"/>
              </a:rPr>
              <a:t>わたしたちの</a:t>
            </a:r>
            <a:endParaRPr kumimoji="1" lang="en-US" altLang="ja-JP" sz="2400" b="1" dirty="0">
              <a:latin typeface="BIZ UDPゴシック" panose="020B0400000000000000" pitchFamily="50" charset="-128"/>
              <a:ea typeface="BIZ UDPゴシック" panose="020B0400000000000000" pitchFamily="50" charset="-128"/>
            </a:endParaRPr>
          </a:p>
          <a:p>
            <a:pPr algn="ctr"/>
            <a:r>
              <a:rPr kumimoji="1" lang="ja-JP" altLang="en-US" sz="2400" b="1" dirty="0">
                <a:latin typeface="BIZ UDPゴシック" panose="020B0400000000000000" pitchFamily="50" charset="-128"/>
                <a:ea typeface="BIZ UDPゴシック" panose="020B0400000000000000" pitchFamily="50" charset="-128"/>
              </a:rPr>
              <a:t>代表が決定しているんだね。</a:t>
            </a:r>
          </a:p>
        </p:txBody>
      </p:sp>
      <p:pic>
        <p:nvPicPr>
          <p:cNvPr id="49" name="図 48"/>
          <p:cNvPicPr>
            <a:picLocks noChangeAspect="1"/>
          </p:cNvPicPr>
          <p:nvPr/>
        </p:nvPicPr>
        <p:blipFill>
          <a:blip r:embed="rId12"/>
          <a:stretch>
            <a:fillRect/>
          </a:stretch>
        </p:blipFill>
        <p:spPr>
          <a:xfrm>
            <a:off x="3746392" y="3419805"/>
            <a:ext cx="428452" cy="1126670"/>
          </a:xfrm>
          <a:prstGeom prst="rect">
            <a:avLst/>
          </a:prstGeom>
        </p:spPr>
      </p:pic>
      <p:pic>
        <p:nvPicPr>
          <p:cNvPr id="52" name="図 51"/>
          <p:cNvPicPr>
            <a:picLocks noChangeAspect="1"/>
          </p:cNvPicPr>
          <p:nvPr/>
        </p:nvPicPr>
        <p:blipFill>
          <a:blip r:embed="rId13"/>
          <a:stretch>
            <a:fillRect/>
          </a:stretch>
        </p:blipFill>
        <p:spPr>
          <a:xfrm>
            <a:off x="4248519" y="3437184"/>
            <a:ext cx="417132" cy="1105400"/>
          </a:xfrm>
          <a:prstGeom prst="rect">
            <a:avLst/>
          </a:prstGeom>
        </p:spPr>
      </p:pic>
      <p:sp>
        <p:nvSpPr>
          <p:cNvPr id="58" name="円形吹き出し 57"/>
          <p:cNvSpPr/>
          <p:nvPr/>
        </p:nvSpPr>
        <p:spPr>
          <a:xfrm>
            <a:off x="6453786" y="3563161"/>
            <a:ext cx="1572485" cy="734647"/>
          </a:xfrm>
          <a:prstGeom prst="wedgeEllipseCallout">
            <a:avLst>
              <a:gd name="adj1" fmla="val 30862"/>
              <a:gd name="adj2" fmla="val 7222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rPr>
              <a:t>公共</a:t>
            </a:r>
            <a:endParaRPr lang="en-US" altLang="ja-JP" b="1" dirty="0">
              <a:solidFill>
                <a:prstClr val="black"/>
              </a:solidFill>
            </a:endParaRPr>
          </a:p>
          <a:p>
            <a:pPr algn="ctr"/>
            <a:r>
              <a:rPr lang="ja-JP" altLang="en-US" b="1" dirty="0">
                <a:solidFill>
                  <a:prstClr val="black"/>
                </a:solidFill>
              </a:rPr>
              <a:t>サービス</a:t>
            </a:r>
            <a:endParaRPr lang="en-US" altLang="ja-JP" b="1" dirty="0">
              <a:solidFill>
                <a:prstClr val="black"/>
              </a:solidFill>
            </a:endParaRPr>
          </a:p>
        </p:txBody>
      </p:sp>
      <p:sp>
        <p:nvSpPr>
          <p:cNvPr id="34" name="角丸四角形 33"/>
          <p:cNvSpPr/>
          <p:nvPr/>
        </p:nvSpPr>
        <p:spPr>
          <a:xfrm>
            <a:off x="8302752" y="0"/>
            <a:ext cx="3889248"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－税の質問コーナー－</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42" name="テキスト ボックス 41"/>
          <p:cNvSpPr txBox="1"/>
          <p:nvPr/>
        </p:nvSpPr>
        <p:spPr>
          <a:xfrm>
            <a:off x="10932471" y="6168640"/>
            <a:ext cx="1156086" cy="584775"/>
          </a:xfrm>
          <a:prstGeom prst="rect">
            <a:avLst/>
          </a:prstGeom>
          <a:noFill/>
        </p:spPr>
        <p:txBody>
          <a:bodyPr wrap="none" rtlCol="0">
            <a:spAutoFit/>
          </a:bodyPr>
          <a:lstStyle/>
          <a:p>
            <a:r>
              <a:rPr lang="ja-JP" altLang="en-US" sz="3200" dirty="0">
                <a:latin typeface="+mj-ea"/>
                <a:ea typeface="+mj-ea"/>
              </a:rPr>
              <a:t>８－２</a:t>
            </a:r>
            <a:endParaRPr kumimoji="1" lang="ja-JP" altLang="en-US" sz="3200" dirty="0">
              <a:latin typeface="+mj-ea"/>
              <a:ea typeface="+mj-ea"/>
            </a:endParaRPr>
          </a:p>
        </p:txBody>
      </p:sp>
    </p:spTree>
    <p:extLst>
      <p:ext uri="{BB962C8B-B14F-4D97-AF65-F5344CB8AC3E}">
        <p14:creationId xmlns:p14="http://schemas.microsoft.com/office/powerpoint/2010/main" val="3589899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63099" y="941146"/>
            <a:ext cx="5011308" cy="584775"/>
          </a:xfrm>
          <a:prstGeom prst="rect">
            <a:avLst/>
          </a:prstGeom>
          <a:noFill/>
        </p:spPr>
        <p:txBody>
          <a:bodyPr wrap="none" rtlCol="0">
            <a:spAutoFit/>
          </a:bodyPr>
          <a:lstStyle/>
          <a:p>
            <a:r>
              <a:rPr kumimoji="1" lang="ja-JP" altLang="en-US" sz="3200" dirty="0">
                <a:latin typeface="BIZ UDPゴシック" panose="020B0400000000000000" pitchFamily="50" charset="-128"/>
                <a:ea typeface="BIZ UDPゴシック" panose="020B0400000000000000" pitchFamily="50" charset="-128"/>
              </a:rPr>
              <a:t>令和６年度の長野県の予算</a:t>
            </a:r>
          </a:p>
        </p:txBody>
      </p:sp>
      <p:sp>
        <p:nvSpPr>
          <p:cNvPr id="7" name="テキスト ボックス 6"/>
          <p:cNvSpPr txBox="1"/>
          <p:nvPr/>
        </p:nvSpPr>
        <p:spPr>
          <a:xfrm>
            <a:off x="10984992" y="6273225"/>
            <a:ext cx="1156086" cy="584775"/>
          </a:xfrm>
          <a:prstGeom prst="rect">
            <a:avLst/>
          </a:prstGeom>
          <a:noFill/>
        </p:spPr>
        <p:txBody>
          <a:bodyPr wrap="none" rtlCol="0">
            <a:spAutoFit/>
          </a:bodyPr>
          <a:lstStyle/>
          <a:p>
            <a:r>
              <a:rPr lang="ja-JP" altLang="en-US" sz="3200" dirty="0">
                <a:latin typeface="+mj-ea"/>
                <a:ea typeface="+mj-ea"/>
              </a:rPr>
              <a:t>９－１</a:t>
            </a:r>
            <a:endParaRPr kumimoji="1" lang="ja-JP" altLang="en-US" sz="3200" dirty="0">
              <a:latin typeface="+mj-ea"/>
              <a:ea typeface="+mj-ea"/>
            </a:endParaRPr>
          </a:p>
        </p:txBody>
      </p:sp>
      <p:grpSp>
        <p:nvGrpSpPr>
          <p:cNvPr id="8" name="グループ化 7"/>
          <p:cNvGrpSpPr/>
          <p:nvPr/>
        </p:nvGrpSpPr>
        <p:grpSpPr>
          <a:xfrm>
            <a:off x="263099" y="0"/>
            <a:ext cx="11702929" cy="819644"/>
            <a:chOff x="-1022440" y="352044"/>
            <a:chExt cx="11702929" cy="838200"/>
          </a:xfrm>
        </p:grpSpPr>
        <p:sp>
          <p:nvSpPr>
            <p:cNvPr id="9" name="角丸四角形 8"/>
            <p:cNvSpPr/>
            <p:nvPr/>
          </p:nvSpPr>
          <p:spPr>
            <a:xfrm>
              <a:off x="-1022440" y="555902"/>
              <a:ext cx="11545293" cy="45755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022440" y="352044"/>
              <a:ext cx="11702929"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600" b="1"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わたしたちの町では、どのように使われているの？</a:t>
              </a:r>
              <a:endParaRPr kumimoji="1" lang="ja-JP" altLang="en-US" sz="3600" dirty="0">
                <a:ln w="10160">
                  <a:solidFill>
                    <a:schemeClr val="tx1"/>
                  </a:solidFill>
                  <a:prstDash val="solid"/>
                </a:ln>
                <a:latin typeface="HGS創英角ﾎﾟｯﾌﾟ体" panose="040B0A00000000000000" pitchFamily="50" charset="-128"/>
                <a:ea typeface="HGS創英角ﾎﾟｯﾌﾟ体" panose="040B0A00000000000000" pitchFamily="50" charset="-128"/>
              </a:endParaRPr>
            </a:p>
          </p:txBody>
        </p:sp>
      </p:grpSp>
      <p:sp>
        <p:nvSpPr>
          <p:cNvPr id="12" name="角丸四角形 11"/>
          <p:cNvSpPr/>
          <p:nvPr/>
        </p:nvSpPr>
        <p:spPr>
          <a:xfrm>
            <a:off x="6099399" y="922590"/>
            <a:ext cx="5851465" cy="54710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000" b="1" dirty="0">
                <a:solidFill>
                  <a:schemeClr val="tx1"/>
                </a:solidFill>
                <a:latin typeface="+mn-ea"/>
              </a:rPr>
              <a:t>ことば</a:t>
            </a:r>
            <a:r>
              <a:rPr kumimoji="1" lang="ja-JP" altLang="en-US" sz="2000" b="1" dirty="0">
                <a:solidFill>
                  <a:schemeClr val="tx1"/>
                </a:solidFill>
                <a:latin typeface="+mn-ea"/>
              </a:rPr>
              <a:t>の意味</a:t>
            </a:r>
            <a:endParaRPr kumimoji="1" lang="en-US" altLang="ja-JP" sz="2000" b="1" dirty="0">
              <a:solidFill>
                <a:schemeClr val="tx1"/>
              </a:solidFill>
              <a:latin typeface="+mn-ea"/>
            </a:endParaRPr>
          </a:p>
          <a:p>
            <a:pPr>
              <a:lnSpc>
                <a:spcPct val="150000"/>
              </a:lnSpc>
            </a:pPr>
            <a:r>
              <a:rPr lang="en-US" altLang="ja-JP" sz="2000" b="1" dirty="0">
                <a:solidFill>
                  <a:schemeClr val="tx1"/>
                </a:solidFill>
              </a:rPr>
              <a:t>【</a:t>
            </a:r>
            <a:r>
              <a:rPr lang="ja-JP" altLang="en-US" sz="2000" b="1" dirty="0">
                <a:solidFill>
                  <a:schemeClr val="tx1"/>
                </a:solidFill>
              </a:rPr>
              <a:t>商工費</a:t>
            </a:r>
            <a:r>
              <a:rPr lang="en-US" altLang="ja-JP" sz="2000" b="1" dirty="0">
                <a:solidFill>
                  <a:schemeClr val="tx1"/>
                </a:solidFill>
              </a:rPr>
              <a:t>】</a:t>
            </a:r>
            <a:r>
              <a:rPr lang="ja-JP" altLang="en-US" sz="2000" b="1" dirty="0">
                <a:solidFill>
                  <a:schemeClr val="tx1"/>
                </a:solidFill>
              </a:rPr>
              <a:t>中小企業を助けるために</a:t>
            </a:r>
            <a:endParaRPr lang="en-US" altLang="ja-JP" sz="2000" b="1" dirty="0">
              <a:solidFill>
                <a:schemeClr val="tx1"/>
              </a:solidFill>
            </a:endParaRPr>
          </a:p>
          <a:p>
            <a:pPr>
              <a:lnSpc>
                <a:spcPct val="150000"/>
              </a:lnSpc>
            </a:pPr>
            <a:r>
              <a:rPr lang="en-US" altLang="ja-JP" sz="2000" b="1" dirty="0">
                <a:solidFill>
                  <a:schemeClr val="tx1"/>
                </a:solidFill>
              </a:rPr>
              <a:t>【</a:t>
            </a:r>
            <a:r>
              <a:rPr lang="ja-JP" altLang="en-US" sz="2000" b="1" dirty="0">
                <a:solidFill>
                  <a:schemeClr val="tx1"/>
                </a:solidFill>
              </a:rPr>
              <a:t>教育費</a:t>
            </a:r>
            <a:r>
              <a:rPr lang="en-US" altLang="ja-JP" sz="2000" b="1" dirty="0">
                <a:solidFill>
                  <a:schemeClr val="tx1"/>
                </a:solidFill>
              </a:rPr>
              <a:t>】</a:t>
            </a:r>
            <a:r>
              <a:rPr lang="ja-JP" altLang="en-US" sz="2000" b="1" dirty="0">
                <a:solidFill>
                  <a:schemeClr val="tx1"/>
                </a:solidFill>
              </a:rPr>
              <a:t>学校の整備のために　</a:t>
            </a:r>
            <a:endParaRPr lang="en-US" altLang="ja-JP" sz="2000" b="1" dirty="0">
              <a:solidFill>
                <a:schemeClr val="tx1"/>
              </a:solidFill>
            </a:endParaRPr>
          </a:p>
          <a:p>
            <a:pPr>
              <a:lnSpc>
                <a:spcPct val="150000"/>
              </a:lnSpc>
            </a:pPr>
            <a:r>
              <a:rPr lang="en-US" altLang="ja-JP" sz="2000" b="1" dirty="0">
                <a:solidFill>
                  <a:schemeClr val="tx1"/>
                </a:solidFill>
              </a:rPr>
              <a:t>【</a:t>
            </a:r>
            <a:r>
              <a:rPr lang="ja-JP" altLang="en-US" sz="2000" b="1" dirty="0">
                <a:solidFill>
                  <a:schemeClr val="tx1"/>
                </a:solidFill>
              </a:rPr>
              <a:t>民生費</a:t>
            </a:r>
            <a:r>
              <a:rPr lang="en-US" altLang="ja-JP" sz="2000" b="1" dirty="0">
                <a:solidFill>
                  <a:schemeClr val="tx1"/>
                </a:solidFill>
              </a:rPr>
              <a:t>】</a:t>
            </a:r>
            <a:r>
              <a:rPr lang="ja-JP" altLang="en-US" sz="2000" b="1" dirty="0">
                <a:solidFill>
                  <a:schemeClr val="tx1"/>
                </a:solidFill>
              </a:rPr>
              <a:t>福祉の充実のために</a:t>
            </a:r>
            <a:endParaRPr lang="en-US" altLang="ja-JP" sz="2000" b="1" dirty="0">
              <a:solidFill>
                <a:schemeClr val="tx1"/>
              </a:solidFill>
            </a:endParaRPr>
          </a:p>
          <a:p>
            <a:pPr>
              <a:lnSpc>
                <a:spcPct val="150000"/>
              </a:lnSpc>
            </a:pPr>
            <a:r>
              <a:rPr lang="en-US" altLang="ja-JP" sz="2000" b="1" dirty="0">
                <a:solidFill>
                  <a:schemeClr val="tx1"/>
                </a:solidFill>
              </a:rPr>
              <a:t>【</a:t>
            </a:r>
            <a:r>
              <a:rPr lang="ja-JP" altLang="en-US" sz="2000" b="1" dirty="0">
                <a:solidFill>
                  <a:schemeClr val="tx1"/>
                </a:solidFill>
              </a:rPr>
              <a:t>公債費</a:t>
            </a:r>
            <a:r>
              <a:rPr lang="en-US" altLang="ja-JP" sz="2000" b="1" dirty="0">
                <a:solidFill>
                  <a:schemeClr val="tx1"/>
                </a:solidFill>
              </a:rPr>
              <a:t>】</a:t>
            </a:r>
            <a:r>
              <a:rPr lang="ja-JP" altLang="en-US" sz="2000" b="1" dirty="0">
                <a:solidFill>
                  <a:schemeClr val="tx1"/>
                </a:solidFill>
              </a:rPr>
              <a:t>借りたお金を返したり利子を支払うために</a:t>
            </a:r>
            <a:endParaRPr lang="en-US" altLang="ja-JP" sz="2000" b="1" dirty="0">
              <a:solidFill>
                <a:schemeClr val="tx1"/>
              </a:solidFill>
            </a:endParaRPr>
          </a:p>
          <a:p>
            <a:pPr>
              <a:lnSpc>
                <a:spcPct val="150000"/>
              </a:lnSpc>
            </a:pPr>
            <a:r>
              <a:rPr lang="en-US" altLang="ja-JP" sz="2000" b="1" dirty="0">
                <a:solidFill>
                  <a:schemeClr val="tx1"/>
                </a:solidFill>
              </a:rPr>
              <a:t>【</a:t>
            </a:r>
            <a:r>
              <a:rPr lang="ja-JP" altLang="en-US" sz="2000" b="1" dirty="0">
                <a:solidFill>
                  <a:schemeClr val="tx1"/>
                </a:solidFill>
              </a:rPr>
              <a:t>土木費</a:t>
            </a:r>
            <a:r>
              <a:rPr lang="en-US" altLang="ja-JP" sz="2000" b="1" dirty="0">
                <a:solidFill>
                  <a:schemeClr val="tx1"/>
                </a:solidFill>
              </a:rPr>
              <a:t>】</a:t>
            </a:r>
            <a:r>
              <a:rPr lang="ja-JP" altLang="en-US" sz="2000" b="1" dirty="0">
                <a:solidFill>
                  <a:schemeClr val="tx1"/>
                </a:solidFill>
              </a:rPr>
              <a:t>道路の整備やまちづくりのために</a:t>
            </a:r>
            <a:endParaRPr lang="en-US" altLang="ja-JP" sz="2000" b="1" dirty="0">
              <a:solidFill>
                <a:schemeClr val="tx1"/>
              </a:solidFill>
            </a:endParaRPr>
          </a:p>
          <a:p>
            <a:pPr>
              <a:lnSpc>
                <a:spcPct val="150000"/>
              </a:lnSpc>
            </a:pPr>
            <a:r>
              <a:rPr lang="en-US" altLang="ja-JP" sz="2000" b="1" dirty="0">
                <a:solidFill>
                  <a:schemeClr val="tx1"/>
                </a:solidFill>
              </a:rPr>
              <a:t>【</a:t>
            </a:r>
            <a:r>
              <a:rPr lang="ja-JP" altLang="en-US" sz="2000" b="1" dirty="0">
                <a:solidFill>
                  <a:schemeClr val="tx1"/>
                </a:solidFill>
              </a:rPr>
              <a:t>警察費</a:t>
            </a:r>
            <a:r>
              <a:rPr lang="en-US" altLang="ja-JP" sz="2000" b="1" dirty="0">
                <a:solidFill>
                  <a:schemeClr val="tx1"/>
                </a:solidFill>
              </a:rPr>
              <a:t>】</a:t>
            </a:r>
            <a:r>
              <a:rPr lang="ja-JP" altLang="en-US" sz="2000" b="1" dirty="0">
                <a:solidFill>
                  <a:schemeClr val="tx1"/>
                </a:solidFill>
              </a:rPr>
              <a:t>安全安心を守るために</a:t>
            </a:r>
            <a:endParaRPr lang="en-US" altLang="ja-JP" sz="2000" b="1" dirty="0">
              <a:solidFill>
                <a:schemeClr val="tx1"/>
              </a:solidFill>
            </a:endParaRPr>
          </a:p>
          <a:p>
            <a:pPr>
              <a:lnSpc>
                <a:spcPct val="150000"/>
              </a:lnSpc>
            </a:pPr>
            <a:r>
              <a:rPr lang="en-US" altLang="ja-JP" sz="2000" b="1" dirty="0">
                <a:solidFill>
                  <a:schemeClr val="tx1"/>
                </a:solidFill>
              </a:rPr>
              <a:t>【</a:t>
            </a:r>
            <a:r>
              <a:rPr lang="ja-JP" altLang="en-US" sz="2000" b="1" dirty="0">
                <a:solidFill>
                  <a:schemeClr val="tx1"/>
                </a:solidFill>
              </a:rPr>
              <a:t>農林水産業費</a:t>
            </a:r>
            <a:r>
              <a:rPr lang="en-US" altLang="ja-JP" sz="2000" b="1" dirty="0">
                <a:solidFill>
                  <a:schemeClr val="tx1"/>
                </a:solidFill>
              </a:rPr>
              <a:t>】</a:t>
            </a:r>
            <a:r>
              <a:rPr lang="ja-JP" altLang="en-US" sz="2000" b="1" dirty="0">
                <a:solidFill>
                  <a:schemeClr val="tx1"/>
                </a:solidFill>
              </a:rPr>
              <a:t>農林漁業を助けるために</a:t>
            </a:r>
            <a:endParaRPr lang="en-US" altLang="ja-JP" sz="2000" b="1" dirty="0">
              <a:solidFill>
                <a:schemeClr val="tx1"/>
              </a:solidFill>
            </a:endParaRPr>
          </a:p>
          <a:p>
            <a:pPr>
              <a:lnSpc>
                <a:spcPct val="150000"/>
              </a:lnSpc>
            </a:pPr>
            <a:r>
              <a:rPr lang="en-US" altLang="ja-JP" sz="2000" b="1" dirty="0">
                <a:solidFill>
                  <a:schemeClr val="tx1"/>
                </a:solidFill>
              </a:rPr>
              <a:t>【</a:t>
            </a:r>
            <a:r>
              <a:rPr lang="ja-JP" altLang="en-US" sz="2000" b="1" dirty="0">
                <a:solidFill>
                  <a:schemeClr val="tx1"/>
                </a:solidFill>
              </a:rPr>
              <a:t>総務費</a:t>
            </a:r>
            <a:r>
              <a:rPr lang="en-US" altLang="ja-JP" sz="2000" b="1" dirty="0">
                <a:solidFill>
                  <a:schemeClr val="tx1"/>
                </a:solidFill>
              </a:rPr>
              <a:t>】</a:t>
            </a:r>
            <a:r>
              <a:rPr lang="ja-JP" altLang="en-US" sz="2000" b="1" dirty="0">
                <a:solidFill>
                  <a:schemeClr val="tx1"/>
                </a:solidFill>
              </a:rPr>
              <a:t>事務を総合的に運営するために</a:t>
            </a:r>
            <a:endParaRPr lang="en-US" altLang="ja-JP" sz="2000" b="1" dirty="0">
              <a:solidFill>
                <a:schemeClr val="tx1"/>
              </a:solidFill>
            </a:endParaRPr>
          </a:p>
          <a:p>
            <a:pPr>
              <a:lnSpc>
                <a:spcPct val="150000"/>
              </a:lnSpc>
            </a:pPr>
            <a:r>
              <a:rPr lang="ja-JP" altLang="en-US" sz="2000" dirty="0">
                <a:solidFill>
                  <a:schemeClr val="tx1"/>
                </a:solidFill>
              </a:rPr>
              <a:t>　　　　　　　　　　　</a:t>
            </a:r>
            <a:endParaRPr kumimoji="1" lang="en-US" altLang="ja-JP" sz="2000" dirty="0">
              <a:solidFill>
                <a:schemeClr val="tx1"/>
              </a:solidFill>
            </a:endParaRPr>
          </a:p>
        </p:txBody>
      </p:sp>
      <p:pic>
        <p:nvPicPr>
          <p:cNvPr id="2" name="図 1">
            <a:extLst>
              <a:ext uri="{FF2B5EF4-FFF2-40B4-BE49-F238E27FC236}">
                <a16:creationId xmlns:a16="http://schemas.microsoft.com/office/drawing/2014/main" id="{19726A48-990C-43C3-A46C-9228569C65AE}"/>
              </a:ext>
            </a:extLst>
          </p:cNvPr>
          <p:cNvPicPr>
            <a:picLocks noChangeAspect="1"/>
          </p:cNvPicPr>
          <p:nvPr/>
        </p:nvPicPr>
        <p:blipFill>
          <a:blip r:embed="rId2"/>
          <a:stretch>
            <a:fillRect/>
          </a:stretch>
        </p:blipFill>
        <p:spPr>
          <a:xfrm>
            <a:off x="64699" y="1647423"/>
            <a:ext cx="5899332" cy="5210577"/>
          </a:xfrm>
          <a:prstGeom prst="rect">
            <a:avLst/>
          </a:prstGeom>
        </p:spPr>
      </p:pic>
    </p:spTree>
    <p:extLst>
      <p:ext uri="{BB962C8B-B14F-4D97-AF65-F5344CB8AC3E}">
        <p14:creationId xmlns:p14="http://schemas.microsoft.com/office/powerpoint/2010/main" val="3611295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984992" y="6224688"/>
            <a:ext cx="1011936" cy="523220"/>
          </a:xfrm>
          <a:prstGeom prst="rect">
            <a:avLst/>
          </a:prstGeom>
          <a:noFill/>
        </p:spPr>
        <p:txBody>
          <a:bodyPr wrap="square" rtlCol="0">
            <a:spAutoFit/>
          </a:bodyPr>
          <a:lstStyle/>
          <a:p>
            <a:r>
              <a:rPr kumimoji="1" lang="ja-JP" altLang="en-US" sz="2800" dirty="0"/>
              <a:t>１ー１</a:t>
            </a:r>
          </a:p>
        </p:txBody>
      </p:sp>
      <p:pic>
        <p:nvPicPr>
          <p:cNvPr id="4" name="図 3"/>
          <p:cNvPicPr>
            <a:picLocks noChangeAspect="1"/>
          </p:cNvPicPr>
          <p:nvPr/>
        </p:nvPicPr>
        <p:blipFill>
          <a:blip r:embed="rId2"/>
          <a:stretch>
            <a:fillRect/>
          </a:stretch>
        </p:blipFill>
        <p:spPr>
          <a:xfrm>
            <a:off x="2287587" y="1240113"/>
            <a:ext cx="7515225" cy="5400675"/>
          </a:xfrm>
          <a:prstGeom prst="rect">
            <a:avLst/>
          </a:prstGeom>
        </p:spPr>
      </p:pic>
      <p:sp>
        <p:nvSpPr>
          <p:cNvPr id="5" name="テキスト ボックス 4"/>
          <p:cNvSpPr txBox="1"/>
          <p:nvPr/>
        </p:nvSpPr>
        <p:spPr>
          <a:xfrm>
            <a:off x="3276652" y="190500"/>
            <a:ext cx="5537093" cy="830997"/>
          </a:xfrm>
          <a:prstGeom prst="rect">
            <a:avLst/>
          </a:prstGeom>
          <a:noFill/>
        </p:spPr>
        <p:txBody>
          <a:bodyPr wrap="none" rtlCol="0">
            <a:spAutoFit/>
          </a:bodyPr>
          <a:lstStyle/>
          <a:p>
            <a:r>
              <a:rPr kumimoji="1" lang="ja-JP" altLang="en-US" sz="4800" dirty="0">
                <a:latin typeface="BIZ UDPゴシック" panose="020B0400000000000000" pitchFamily="50" charset="-128"/>
                <a:ea typeface="BIZ UDPゴシック" panose="020B0400000000000000" pitchFamily="50" charset="-128"/>
              </a:rPr>
              <a:t>税金ってなぁーに？</a:t>
            </a:r>
          </a:p>
        </p:txBody>
      </p:sp>
      <p:sp>
        <p:nvSpPr>
          <p:cNvPr id="6" name="テキスト ボックス 5"/>
          <p:cNvSpPr txBox="1"/>
          <p:nvPr/>
        </p:nvSpPr>
        <p:spPr>
          <a:xfrm>
            <a:off x="3111500" y="2019300"/>
            <a:ext cx="3424335" cy="2308324"/>
          </a:xfrm>
          <a:prstGeom prst="rect">
            <a:avLst/>
          </a:prstGeom>
          <a:noFill/>
        </p:spPr>
        <p:txBody>
          <a:bodyPr wrap="none" rtlCol="0">
            <a:spAutoFit/>
          </a:bodyPr>
          <a:lstStyle/>
          <a:p>
            <a:r>
              <a:rPr kumimoji="1" lang="ja-JP" altLang="en-US" sz="2400" dirty="0">
                <a:latin typeface="BIZ UDPゴシック" panose="020B0400000000000000" pitchFamily="50" charset="-128"/>
                <a:ea typeface="BIZ UDPゴシック" panose="020B0400000000000000" pitchFamily="50" charset="-128"/>
              </a:rPr>
              <a:t>ねぇお父さん</a:t>
            </a:r>
            <a:endParaRPr kumimoji="1"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今日、本を買ったら</a:t>
            </a:r>
            <a:endParaRPr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値段のところに「</a:t>
            </a:r>
            <a:r>
              <a:rPr kumimoji="1" lang="en-US" altLang="ja-JP" sz="2400" dirty="0">
                <a:latin typeface="BIZ UDPゴシック" panose="020B0400000000000000" pitchFamily="50" charset="-128"/>
                <a:ea typeface="BIZ UDPゴシック" panose="020B0400000000000000" pitchFamily="50" charset="-128"/>
              </a:rPr>
              <a:t>550</a:t>
            </a:r>
            <a:r>
              <a:rPr kumimoji="1" lang="ja-JP" altLang="en-US" sz="2400" dirty="0">
                <a:latin typeface="BIZ UDPゴシック" panose="020B0400000000000000" pitchFamily="50" charset="-128"/>
                <a:ea typeface="BIZ UDPゴシック" panose="020B0400000000000000" pitchFamily="50" charset="-128"/>
              </a:rPr>
              <a:t>円</a:t>
            </a:r>
            <a:endParaRPr kumimoji="1"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（税込み）」って書いて</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あったけど、</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税込みって何？</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8089900" y="3173462"/>
            <a:ext cx="1107996" cy="1200329"/>
          </a:xfrm>
          <a:prstGeom prst="rect">
            <a:avLst/>
          </a:prstGeom>
          <a:noFill/>
        </p:spPr>
        <p:txBody>
          <a:bodyPr wrap="none" rtlCol="0">
            <a:spAutoFit/>
          </a:bodyPr>
          <a:lstStyle/>
          <a:p>
            <a:r>
              <a:rPr kumimoji="1" lang="ja-JP" altLang="en-US" sz="2400" dirty="0">
                <a:latin typeface="BIZ UDPゴシック" panose="020B0400000000000000" pitchFamily="50" charset="-128"/>
                <a:ea typeface="BIZ UDPゴシック" panose="020B0400000000000000" pitchFamily="50" charset="-128"/>
              </a:rPr>
              <a:t>それは</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消費税</a:t>
            </a:r>
            <a:endParaRPr kumimoji="1"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だね。</a:t>
            </a:r>
            <a:endParaRPr kumimoji="1" lang="ja-JP" altLang="en-US" sz="2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12457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223439" y="3712732"/>
            <a:ext cx="595035" cy="215444"/>
          </a:xfrm>
          <a:prstGeom prst="rect">
            <a:avLst/>
          </a:prstGeom>
        </p:spPr>
        <p:txBody>
          <a:bodyPr wrap="none">
            <a:spAutoFit/>
          </a:bodyPr>
          <a:lstStyle/>
          <a:p>
            <a:r>
              <a:rPr lang="ja-JP" altLang="en-US" sz="800" b="1" dirty="0">
                <a:solidFill>
                  <a:schemeClr val="bg1"/>
                </a:solidFill>
                <a:latin typeface="HG丸ｺﾞｼｯｸM-PRO" panose="020F0600000000000000" pitchFamily="50" charset="-128"/>
                <a:ea typeface="HG丸ｺﾞｼｯｸM-PRO" panose="020F0600000000000000" pitchFamily="50" charset="-128"/>
              </a:rPr>
              <a:t>ししゅつ</a:t>
            </a:r>
            <a:endParaRPr lang="en-US" altLang="ja-JP" sz="8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2"/>
          <a:stretch>
            <a:fillRect/>
          </a:stretch>
        </p:blipFill>
        <p:spPr>
          <a:xfrm>
            <a:off x="7461412" y="3899879"/>
            <a:ext cx="3748336" cy="2593028"/>
          </a:xfrm>
          <a:prstGeom prst="rect">
            <a:avLst/>
          </a:prstGeom>
        </p:spPr>
      </p:pic>
      <p:sp>
        <p:nvSpPr>
          <p:cNvPr id="3" name="ホームベース 2"/>
          <p:cNvSpPr/>
          <p:nvPr/>
        </p:nvSpPr>
        <p:spPr>
          <a:xfrm>
            <a:off x="286512" y="687404"/>
            <a:ext cx="8356600" cy="776732"/>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BIZ UDPゴシック" panose="020B0400000000000000" pitchFamily="50" charset="-128"/>
                <a:ea typeface="BIZ UDPゴシック" panose="020B0400000000000000" pitchFamily="50" charset="-128"/>
              </a:rPr>
              <a:t>わたしたちの町の予算を調べよう</a:t>
            </a:r>
          </a:p>
        </p:txBody>
      </p:sp>
      <p:sp>
        <p:nvSpPr>
          <p:cNvPr id="4" name="角丸四角形 3"/>
          <p:cNvSpPr/>
          <p:nvPr/>
        </p:nvSpPr>
        <p:spPr>
          <a:xfrm>
            <a:off x="7461412" y="2149356"/>
            <a:ext cx="3027811" cy="1367564"/>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lumMod val="95000"/>
                    <a:lumOff val="5000"/>
                  </a:schemeClr>
                </a:solidFill>
                <a:latin typeface="BIZ UDPゴシック" panose="020B0400000000000000" pitchFamily="50" charset="-128"/>
                <a:ea typeface="BIZ UDPゴシック" panose="020B0400000000000000" pitchFamily="50" charset="-128"/>
              </a:rPr>
              <a:t>ワークシートへ</a:t>
            </a:r>
            <a:r>
              <a:rPr kumimoji="1" lang="en-US" altLang="ja-JP" sz="2400" b="1" dirty="0">
                <a:solidFill>
                  <a:schemeClr val="tx1">
                    <a:lumMod val="95000"/>
                    <a:lumOff val="5000"/>
                  </a:schemeClr>
                </a:solidFill>
                <a:latin typeface="BIZ UDPゴシック" panose="020B0400000000000000" pitchFamily="50" charset="-128"/>
                <a:ea typeface="BIZ UDPゴシック" panose="020B0400000000000000" pitchFamily="50" charset="-128"/>
              </a:rPr>
              <a:t>GO</a:t>
            </a:r>
            <a:r>
              <a:rPr kumimoji="1" lang="ja-JP" altLang="en-US" sz="2400" b="1" dirty="0">
                <a:solidFill>
                  <a:schemeClr val="tx1">
                    <a:lumMod val="95000"/>
                    <a:lumOff val="5000"/>
                  </a:schemeClr>
                </a:solidFill>
                <a:latin typeface="BIZ UDPゴシック" panose="020B0400000000000000" pitchFamily="50" charset="-128"/>
                <a:ea typeface="BIZ UDPゴシック" panose="020B0400000000000000" pitchFamily="50" charset="-128"/>
              </a:rPr>
              <a:t>⇒</a:t>
            </a:r>
          </a:p>
        </p:txBody>
      </p:sp>
      <p:sp>
        <p:nvSpPr>
          <p:cNvPr id="7" name="テキスト ボックス 6"/>
          <p:cNvSpPr txBox="1"/>
          <p:nvPr/>
        </p:nvSpPr>
        <p:spPr>
          <a:xfrm>
            <a:off x="11035914" y="6200519"/>
            <a:ext cx="1156086" cy="584775"/>
          </a:xfrm>
          <a:prstGeom prst="rect">
            <a:avLst/>
          </a:prstGeom>
          <a:noFill/>
        </p:spPr>
        <p:txBody>
          <a:bodyPr wrap="none" rtlCol="0">
            <a:spAutoFit/>
          </a:bodyPr>
          <a:lstStyle/>
          <a:p>
            <a:r>
              <a:rPr lang="ja-JP" altLang="en-US" sz="3200" dirty="0">
                <a:latin typeface="+mj-ea"/>
                <a:ea typeface="+mj-ea"/>
              </a:rPr>
              <a:t>９－２</a:t>
            </a:r>
            <a:endParaRPr kumimoji="1" lang="ja-JP" altLang="en-US" sz="3200" dirty="0">
              <a:latin typeface="+mj-ea"/>
              <a:ea typeface="+mj-ea"/>
            </a:endParaRPr>
          </a:p>
        </p:txBody>
      </p:sp>
      <p:pic>
        <p:nvPicPr>
          <p:cNvPr id="8" name="図 7"/>
          <p:cNvPicPr>
            <a:picLocks noChangeAspect="1"/>
          </p:cNvPicPr>
          <p:nvPr/>
        </p:nvPicPr>
        <p:blipFill>
          <a:blip r:embed="rId3"/>
          <a:stretch>
            <a:fillRect/>
          </a:stretch>
        </p:blipFill>
        <p:spPr>
          <a:xfrm>
            <a:off x="1199190" y="1597152"/>
            <a:ext cx="5211742" cy="5211742"/>
          </a:xfrm>
          <a:prstGeom prst="rect">
            <a:avLst/>
          </a:prstGeom>
        </p:spPr>
      </p:pic>
      <p:sp>
        <p:nvSpPr>
          <p:cNvPr id="9" name="角丸四角形 8"/>
          <p:cNvSpPr/>
          <p:nvPr/>
        </p:nvSpPr>
        <p:spPr>
          <a:xfrm>
            <a:off x="2877312" y="0"/>
            <a:ext cx="9314688"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－わたしたちの町では、どのように使われているの？－</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52941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11449" y="737064"/>
            <a:ext cx="10924465" cy="452095"/>
            <a:chOff x="398076" y="511789"/>
            <a:chExt cx="10924465" cy="452095"/>
          </a:xfrm>
        </p:grpSpPr>
        <p:pic>
          <p:nvPicPr>
            <p:cNvPr id="3" name="図 2"/>
            <p:cNvPicPr>
              <a:picLocks noChangeAspect="1"/>
            </p:cNvPicPr>
            <p:nvPr/>
          </p:nvPicPr>
          <p:blipFill>
            <a:blip r:embed="rId2"/>
            <a:stretch>
              <a:fillRect/>
            </a:stretch>
          </p:blipFill>
          <p:spPr>
            <a:xfrm>
              <a:off x="6410448" y="511789"/>
              <a:ext cx="4912093" cy="447016"/>
            </a:xfrm>
            <a:prstGeom prst="rect">
              <a:avLst/>
            </a:prstGeom>
          </p:spPr>
        </p:pic>
        <p:pic>
          <p:nvPicPr>
            <p:cNvPr id="4" name="図 3"/>
            <p:cNvPicPr>
              <a:picLocks noChangeAspect="1"/>
            </p:cNvPicPr>
            <p:nvPr/>
          </p:nvPicPr>
          <p:blipFill>
            <a:blip r:embed="rId3"/>
            <a:stretch>
              <a:fillRect/>
            </a:stretch>
          </p:blipFill>
          <p:spPr>
            <a:xfrm>
              <a:off x="398076" y="511789"/>
              <a:ext cx="5902639" cy="452095"/>
            </a:xfrm>
            <a:prstGeom prst="rect">
              <a:avLst/>
            </a:prstGeom>
          </p:spPr>
        </p:pic>
      </p:grpSp>
      <p:pic>
        <p:nvPicPr>
          <p:cNvPr id="8" name="図 7"/>
          <p:cNvPicPr>
            <a:picLocks noChangeAspect="1"/>
          </p:cNvPicPr>
          <p:nvPr/>
        </p:nvPicPr>
        <p:blipFill>
          <a:blip r:embed="rId4"/>
          <a:stretch>
            <a:fillRect/>
          </a:stretch>
        </p:blipFill>
        <p:spPr>
          <a:xfrm>
            <a:off x="109732" y="1217293"/>
            <a:ext cx="2793361" cy="3190422"/>
          </a:xfrm>
          <a:prstGeom prst="rect">
            <a:avLst/>
          </a:prstGeom>
        </p:spPr>
      </p:pic>
      <p:sp>
        <p:nvSpPr>
          <p:cNvPr id="6" name="角丸四角形 5"/>
          <p:cNvSpPr/>
          <p:nvPr/>
        </p:nvSpPr>
        <p:spPr>
          <a:xfrm>
            <a:off x="227671" y="4912636"/>
            <a:ext cx="2524627" cy="1081516"/>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BIZ UDPゴシック" panose="020B0400000000000000" pitchFamily="50" charset="-128"/>
                <a:ea typeface="BIZ UDPゴシック" panose="020B0400000000000000" pitchFamily="50" charset="-128"/>
              </a:rPr>
              <a:t>ワークシートへ</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GO</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a:t>
            </a:r>
          </a:p>
        </p:txBody>
      </p:sp>
      <p:sp>
        <p:nvSpPr>
          <p:cNvPr id="7" name="テキスト ボックス 6"/>
          <p:cNvSpPr txBox="1"/>
          <p:nvPr/>
        </p:nvSpPr>
        <p:spPr>
          <a:xfrm>
            <a:off x="11035914" y="6141196"/>
            <a:ext cx="1156086" cy="584775"/>
          </a:xfrm>
          <a:prstGeom prst="rect">
            <a:avLst/>
          </a:prstGeom>
          <a:noFill/>
        </p:spPr>
        <p:txBody>
          <a:bodyPr wrap="none" rtlCol="0">
            <a:spAutoFit/>
          </a:bodyPr>
          <a:lstStyle/>
          <a:p>
            <a:r>
              <a:rPr lang="ja-JP" altLang="en-US" sz="3200" dirty="0">
                <a:latin typeface="+mj-ea"/>
                <a:ea typeface="+mj-ea"/>
              </a:rPr>
              <a:t>９－３</a:t>
            </a:r>
            <a:endParaRPr kumimoji="1" lang="ja-JP" altLang="en-US" sz="3200" dirty="0">
              <a:latin typeface="+mj-ea"/>
              <a:ea typeface="+mj-ea"/>
            </a:endParaRPr>
          </a:p>
        </p:txBody>
      </p:sp>
      <p:grpSp>
        <p:nvGrpSpPr>
          <p:cNvPr id="15" name="グループ化 14"/>
          <p:cNvGrpSpPr/>
          <p:nvPr/>
        </p:nvGrpSpPr>
        <p:grpSpPr>
          <a:xfrm>
            <a:off x="2903094" y="1463039"/>
            <a:ext cx="8710863" cy="4686339"/>
            <a:chOff x="2364788" y="1255191"/>
            <a:chExt cx="8710863" cy="5041232"/>
          </a:xfrm>
        </p:grpSpPr>
        <p:sp>
          <p:nvSpPr>
            <p:cNvPr id="2" name="正方形/長方形 1"/>
            <p:cNvSpPr/>
            <p:nvPr/>
          </p:nvSpPr>
          <p:spPr>
            <a:xfrm>
              <a:off x="2364788" y="1255191"/>
              <a:ext cx="8710863" cy="50412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a:off x="2666379" y="3002280"/>
              <a:ext cx="810768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2666379" y="3775807"/>
              <a:ext cx="810768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666379" y="4556760"/>
              <a:ext cx="810768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666379" y="5364480"/>
              <a:ext cx="810768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666379" y="6141196"/>
              <a:ext cx="810768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666379" y="2194560"/>
              <a:ext cx="810768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7" name="角丸四角形 16"/>
          <p:cNvSpPr/>
          <p:nvPr/>
        </p:nvSpPr>
        <p:spPr>
          <a:xfrm>
            <a:off x="2877312" y="0"/>
            <a:ext cx="9314688"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－わたしたちの町では、どのように使われているの？－</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97584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2906516" y="3803760"/>
            <a:ext cx="3556759" cy="13626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BIZ UDPゴシック" panose="020B0400000000000000" pitchFamily="50" charset="-128"/>
                <a:ea typeface="BIZ UDPゴシック" panose="020B0400000000000000" pitchFamily="50" charset="-128"/>
              </a:rPr>
              <a:t>ワークシートへ</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GO</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a:t>
            </a:r>
          </a:p>
        </p:txBody>
      </p:sp>
      <p:sp>
        <p:nvSpPr>
          <p:cNvPr id="10" name="テキスト ボックス 9"/>
          <p:cNvSpPr txBox="1"/>
          <p:nvPr/>
        </p:nvSpPr>
        <p:spPr>
          <a:xfrm>
            <a:off x="10906071" y="6166041"/>
            <a:ext cx="1285929" cy="584775"/>
          </a:xfrm>
          <a:prstGeom prst="rect">
            <a:avLst/>
          </a:prstGeom>
          <a:noFill/>
        </p:spPr>
        <p:txBody>
          <a:bodyPr wrap="none" rtlCol="0">
            <a:spAutoFit/>
          </a:bodyPr>
          <a:lstStyle/>
          <a:p>
            <a:r>
              <a:rPr lang="en-US" altLang="ja-JP" sz="3200" dirty="0">
                <a:latin typeface="+mj-ea"/>
                <a:ea typeface="+mj-ea"/>
              </a:rPr>
              <a:t>10</a:t>
            </a:r>
            <a:r>
              <a:rPr lang="ja-JP" altLang="en-US" sz="3200" dirty="0">
                <a:latin typeface="+mj-ea"/>
                <a:ea typeface="+mj-ea"/>
              </a:rPr>
              <a:t>－１</a:t>
            </a:r>
            <a:endParaRPr kumimoji="1" lang="ja-JP" altLang="en-US" sz="3200" dirty="0">
              <a:latin typeface="+mj-ea"/>
              <a:ea typeface="+mj-ea"/>
            </a:endParaRPr>
          </a:p>
        </p:txBody>
      </p:sp>
      <p:sp>
        <p:nvSpPr>
          <p:cNvPr id="11" name="正方形/長方形 10"/>
          <p:cNvSpPr/>
          <p:nvPr/>
        </p:nvSpPr>
        <p:spPr>
          <a:xfrm>
            <a:off x="433875" y="1210848"/>
            <a:ext cx="11564780" cy="192024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2000" dirty="0"/>
              <a:t>　</a:t>
            </a:r>
            <a:r>
              <a:rPr kumimoji="1" lang="ja-JP" altLang="en-US" sz="2800" b="1" dirty="0">
                <a:latin typeface="HG丸ｺﾞｼｯｸM-PRO" panose="020F0600000000000000" pitchFamily="50" charset="-128"/>
                <a:ea typeface="HG丸ｺﾞｼｯｸM-PRO" panose="020F0600000000000000" pitchFamily="50" charset="-128"/>
              </a:rPr>
              <a:t>わたしたちの住む町にも、税金でつくられた施設や税金が使われているサービスがあります。考えてみよう。</a:t>
            </a:r>
            <a:endParaRPr kumimoji="1" lang="en-US" altLang="ja-JP" sz="2800" b="1" dirty="0">
              <a:latin typeface="HG丸ｺﾞｼｯｸM-PRO" panose="020F0600000000000000" pitchFamily="50" charset="-128"/>
              <a:ea typeface="HG丸ｺﾞｼｯｸM-PRO" panose="020F0600000000000000" pitchFamily="50" charset="-128"/>
            </a:endParaRPr>
          </a:p>
          <a:p>
            <a:r>
              <a:rPr kumimoji="1" lang="ja-JP" altLang="en-US" sz="2800" b="1" dirty="0">
                <a:latin typeface="HG丸ｺﾞｼｯｸM-PRO" panose="020F0600000000000000" pitchFamily="50" charset="-128"/>
                <a:ea typeface="HG丸ｺﾞｼｯｸM-PRO" panose="020F0600000000000000" pitchFamily="50" charset="-128"/>
              </a:rPr>
              <a:t>次のページ（又はワークシートで）の施設やサービスの</a:t>
            </a:r>
            <a:r>
              <a:rPr kumimoji="1" lang="en-US" altLang="ja-JP" sz="2800" b="1" dirty="0">
                <a:latin typeface="HG丸ｺﾞｼｯｸM-PRO" panose="020F0600000000000000" pitchFamily="50" charset="-128"/>
                <a:ea typeface="HG丸ｺﾞｼｯｸM-PRO" panose="020F0600000000000000" pitchFamily="50" charset="-128"/>
              </a:rPr>
              <a:t>〔</a:t>
            </a:r>
            <a:r>
              <a:rPr kumimoji="1" lang="ja-JP" altLang="en-US" sz="2800" b="1" dirty="0">
                <a:latin typeface="HG丸ｺﾞｼｯｸM-PRO" panose="020F0600000000000000" pitchFamily="50" charset="-128"/>
                <a:ea typeface="HG丸ｺﾞｼｯｸM-PRO" panose="020F0600000000000000" pitchFamily="50" charset="-128"/>
              </a:rPr>
              <a:t>　　　</a:t>
            </a:r>
            <a:r>
              <a:rPr kumimoji="1" lang="en-US" altLang="ja-JP" sz="2800" b="1" dirty="0">
                <a:latin typeface="HG丸ｺﾞｼｯｸM-PRO" panose="020F0600000000000000" pitchFamily="50" charset="-128"/>
                <a:ea typeface="HG丸ｺﾞｼｯｸM-PRO" panose="020F0600000000000000" pitchFamily="50" charset="-128"/>
              </a:rPr>
              <a:t>〕</a:t>
            </a:r>
            <a:r>
              <a:rPr kumimoji="1" lang="ja-JP" altLang="en-US" sz="2800" b="1" dirty="0">
                <a:latin typeface="HG丸ｺﾞｼｯｸM-PRO" panose="020F0600000000000000" pitchFamily="50" charset="-128"/>
                <a:ea typeface="HG丸ｺﾞｼｯｸM-PRO" panose="020F0600000000000000" pitchFamily="50" charset="-128"/>
              </a:rPr>
              <a:t>に〇をつけてみよう。</a:t>
            </a:r>
          </a:p>
        </p:txBody>
      </p:sp>
      <p:sp>
        <p:nvSpPr>
          <p:cNvPr id="12" name="正方形/長方形 11"/>
          <p:cNvSpPr/>
          <p:nvPr/>
        </p:nvSpPr>
        <p:spPr>
          <a:xfrm>
            <a:off x="364801" y="6114068"/>
            <a:ext cx="6522720" cy="6186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a:latin typeface="HG丸ｺﾞｼｯｸM-PRO" panose="020F0600000000000000" pitchFamily="50" charset="-128"/>
                <a:ea typeface="HG丸ｺﾞｼｯｸM-PRO" panose="020F0600000000000000" pitchFamily="50" charset="-128"/>
              </a:rPr>
              <a:t>答えは最終ページに書いてあります。</a:t>
            </a:r>
            <a:endParaRPr kumimoji="1" lang="ja-JP" altLang="en-US" sz="2800" dirty="0"/>
          </a:p>
        </p:txBody>
      </p:sp>
      <p:grpSp>
        <p:nvGrpSpPr>
          <p:cNvPr id="8" name="グループ化 7"/>
          <p:cNvGrpSpPr/>
          <p:nvPr/>
        </p:nvGrpSpPr>
        <p:grpSpPr>
          <a:xfrm>
            <a:off x="364801" y="144302"/>
            <a:ext cx="11702929" cy="819644"/>
            <a:chOff x="-1022440" y="352044"/>
            <a:chExt cx="11702929" cy="838200"/>
          </a:xfrm>
        </p:grpSpPr>
        <p:sp>
          <p:nvSpPr>
            <p:cNvPr id="13" name="角丸四角形 12"/>
            <p:cNvSpPr/>
            <p:nvPr/>
          </p:nvSpPr>
          <p:spPr>
            <a:xfrm>
              <a:off x="-1002953" y="466404"/>
              <a:ext cx="11545293" cy="68237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022440" y="352044"/>
              <a:ext cx="11702929"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400" b="1"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わたしたちの町をみてみよう！</a:t>
              </a:r>
              <a:endParaRPr kumimoji="1" lang="ja-JP" altLang="en-US" sz="4400" dirty="0">
                <a:ln w="10160">
                  <a:solidFill>
                    <a:schemeClr val="tx1"/>
                  </a:solidFill>
                  <a:prstDash val="solid"/>
                </a:ln>
                <a:latin typeface="HGS創英角ﾎﾟｯﾌﾟ体" panose="040B0A00000000000000" pitchFamily="50" charset="-128"/>
                <a:ea typeface="HGS創英角ﾎﾟｯﾌﾟ体" panose="040B0A00000000000000" pitchFamily="50" charset="-128"/>
              </a:endParaRPr>
            </a:p>
          </p:txBody>
        </p:sp>
      </p:grpSp>
      <p:pic>
        <p:nvPicPr>
          <p:cNvPr id="3" name="図 2"/>
          <p:cNvPicPr>
            <a:picLocks noChangeAspect="1"/>
          </p:cNvPicPr>
          <p:nvPr/>
        </p:nvPicPr>
        <p:blipFill>
          <a:blip r:embed="rId2"/>
          <a:stretch>
            <a:fillRect/>
          </a:stretch>
        </p:blipFill>
        <p:spPr>
          <a:xfrm>
            <a:off x="7467600" y="3317493"/>
            <a:ext cx="3430785" cy="3387316"/>
          </a:xfrm>
          <a:prstGeom prst="rect">
            <a:avLst/>
          </a:prstGeom>
        </p:spPr>
      </p:pic>
      <p:sp>
        <p:nvSpPr>
          <p:cNvPr id="4" name="テキスト ボックス 3"/>
          <p:cNvSpPr txBox="1"/>
          <p:nvPr/>
        </p:nvSpPr>
        <p:spPr>
          <a:xfrm rot="734669">
            <a:off x="7655805" y="3884895"/>
            <a:ext cx="3151138" cy="1200329"/>
          </a:xfrm>
          <a:prstGeom prst="rect">
            <a:avLst/>
          </a:prstGeom>
          <a:noFill/>
        </p:spPr>
        <p:txBody>
          <a:bodyPr wrap="square" rtlCol="0">
            <a:spAutoFit/>
          </a:bodyPr>
          <a:lstStyle/>
          <a:p>
            <a:r>
              <a:rPr lang="ja-JP" altLang="en-US" sz="2400" dirty="0"/>
              <a:t>身近な公共施設</a:t>
            </a:r>
            <a:r>
              <a:rPr kumimoji="1" lang="ja-JP" altLang="en-US" sz="2400" dirty="0"/>
              <a:t>（税金でつくられて</a:t>
            </a:r>
            <a:r>
              <a:rPr lang="ja-JP" altLang="en-US" sz="2400" dirty="0"/>
              <a:t>いる施設）を考え</a:t>
            </a:r>
            <a:r>
              <a:rPr kumimoji="1" lang="ja-JP" altLang="en-US" sz="2400" dirty="0"/>
              <a:t>てみよう！</a:t>
            </a:r>
          </a:p>
        </p:txBody>
      </p:sp>
    </p:spTree>
    <p:extLst>
      <p:ext uri="{BB962C8B-B14F-4D97-AF65-F5344CB8AC3E}">
        <p14:creationId xmlns:p14="http://schemas.microsoft.com/office/powerpoint/2010/main" val="1331667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169402" y="685495"/>
            <a:ext cx="4117044" cy="4630498"/>
          </a:xfrm>
          <a:prstGeom prst="rect">
            <a:avLst/>
          </a:prstGeom>
          <a:noFill/>
        </p:spPr>
        <p:txBody>
          <a:bodyPr wrap="square" rtlCol="0">
            <a:spAutoFit/>
          </a:bodyPr>
          <a:lstStyle/>
          <a:p>
            <a:pPr>
              <a:lnSpc>
                <a:spcPct val="150000"/>
              </a:lnSpc>
            </a:pPr>
            <a:r>
              <a:rPr lang="ja-JP" altLang="en-US" sz="2000" dirty="0">
                <a:latin typeface="BIZ UDPゴシック" panose="020B0400000000000000" pitchFamily="50" charset="-128"/>
                <a:ea typeface="BIZ UDPゴシック" panose="020B0400000000000000" pitchFamily="50" charset="-128"/>
              </a:rPr>
              <a:t>消防署（　　）　警察署（　　）</a:t>
            </a:r>
            <a:endParaRPr lang="en-US" altLang="ja-JP" sz="20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000" dirty="0">
                <a:latin typeface="BIZ UDPゴシック" panose="020B0400000000000000" pitchFamily="50" charset="-128"/>
                <a:ea typeface="BIZ UDPゴシック" panose="020B0400000000000000" pitchFamily="50" charset="-128"/>
              </a:rPr>
              <a:t>郵便局（　　）　公立病院（　　）</a:t>
            </a:r>
            <a:endParaRPr kumimoji="1" lang="en-US" altLang="ja-JP" sz="20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000" dirty="0">
                <a:latin typeface="BIZ UDPゴシック" panose="020B0400000000000000" pitchFamily="50" charset="-128"/>
                <a:ea typeface="BIZ UDPゴシック" panose="020B0400000000000000" pitchFamily="50" charset="-128"/>
              </a:rPr>
              <a:t>交番（　　）　</a:t>
            </a:r>
            <a:r>
              <a:rPr lang="ja-JP" altLang="en-US" sz="2000" dirty="0">
                <a:latin typeface="BIZ UDPゴシック" panose="020B0400000000000000" pitchFamily="50" charset="-128"/>
                <a:ea typeface="BIZ UDPゴシック" panose="020B0400000000000000" pitchFamily="50" charset="-128"/>
              </a:rPr>
              <a:t>本屋（　　）　</a:t>
            </a:r>
            <a:endParaRPr lang="en-US" altLang="ja-JP" sz="2000" dirty="0">
              <a:latin typeface="BIZ UDPゴシック" panose="020B0400000000000000" pitchFamily="50" charset="-128"/>
              <a:ea typeface="BIZ UDPゴシック" panose="020B0400000000000000" pitchFamily="50" charset="-128"/>
            </a:endParaRPr>
          </a:p>
          <a:p>
            <a:pPr>
              <a:lnSpc>
                <a:spcPct val="150000"/>
              </a:lnSpc>
            </a:pPr>
            <a:r>
              <a:rPr lang="ja-JP" altLang="en-US" sz="2000" dirty="0">
                <a:latin typeface="BIZ UDPゴシック" panose="020B0400000000000000" pitchFamily="50" charset="-128"/>
                <a:ea typeface="BIZ UDPゴシック" panose="020B0400000000000000" pitchFamily="50" charset="-128"/>
              </a:rPr>
              <a:t>市役所（　　）　薬局（　　）　</a:t>
            </a:r>
            <a:endParaRPr lang="en-US" altLang="ja-JP" sz="20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000" dirty="0">
                <a:latin typeface="BIZ UDPゴシック" panose="020B0400000000000000" pitchFamily="50" charset="-128"/>
                <a:ea typeface="BIZ UDPゴシック" panose="020B0400000000000000" pitchFamily="50" charset="-128"/>
              </a:rPr>
              <a:t>信号機（　　）　児童館（　　）　</a:t>
            </a:r>
            <a:endParaRPr kumimoji="1" lang="en-US" altLang="ja-JP" sz="20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000" dirty="0">
                <a:latin typeface="BIZ UDPゴシック" panose="020B0400000000000000" pitchFamily="50" charset="-128"/>
                <a:ea typeface="BIZ UDPゴシック" panose="020B0400000000000000" pitchFamily="50" charset="-128"/>
              </a:rPr>
              <a:t>公立図書館（　　）　</a:t>
            </a:r>
            <a:r>
              <a:rPr lang="ja-JP" altLang="en-US" sz="2000" dirty="0">
                <a:latin typeface="BIZ UDPゴシック" panose="020B0400000000000000" pitchFamily="50" charset="-128"/>
                <a:ea typeface="BIZ UDPゴシック" panose="020B0400000000000000" pitchFamily="50" charset="-128"/>
              </a:rPr>
              <a:t>公立小学校（　　）　</a:t>
            </a:r>
            <a:endParaRPr lang="en-US" altLang="ja-JP" sz="2000" dirty="0">
              <a:latin typeface="BIZ UDPゴシック" panose="020B0400000000000000" pitchFamily="50" charset="-128"/>
              <a:ea typeface="BIZ UDPゴシック" panose="020B0400000000000000" pitchFamily="50" charset="-128"/>
            </a:endParaRPr>
          </a:p>
          <a:p>
            <a:pPr>
              <a:lnSpc>
                <a:spcPct val="150000"/>
              </a:lnSpc>
            </a:pPr>
            <a:r>
              <a:rPr lang="ja-JP" altLang="en-US" sz="2000" dirty="0">
                <a:latin typeface="BIZ UDPゴシック" panose="020B0400000000000000" pitchFamily="50" charset="-128"/>
                <a:ea typeface="BIZ UDPゴシック" panose="020B0400000000000000" pitchFamily="50" charset="-128"/>
              </a:rPr>
              <a:t>道路（　　）　公園（　　）　</a:t>
            </a:r>
            <a:r>
              <a:rPr kumimoji="1" lang="ja-JP" altLang="en-US" sz="2000" dirty="0">
                <a:latin typeface="BIZ UDPゴシック" panose="020B0400000000000000" pitchFamily="50" charset="-128"/>
                <a:ea typeface="BIZ UDPゴシック" panose="020B0400000000000000" pitchFamily="50" charset="-128"/>
              </a:rPr>
              <a:t>歩道橋（　　）</a:t>
            </a:r>
            <a:endParaRPr kumimoji="1" lang="en-US" altLang="ja-JP" sz="20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000" dirty="0">
                <a:latin typeface="BIZ UDPゴシック" panose="020B0400000000000000" pitchFamily="50" charset="-128"/>
                <a:ea typeface="BIZ UDPゴシック" panose="020B0400000000000000" pitchFamily="50" charset="-128"/>
              </a:rPr>
              <a:t>コンビニエンスストア（　　）</a:t>
            </a:r>
            <a:endParaRPr kumimoji="1" lang="en-US" altLang="ja-JP" sz="2000" dirty="0">
              <a:latin typeface="BIZ UDPゴシック" panose="020B0400000000000000" pitchFamily="50" charset="-128"/>
              <a:ea typeface="BIZ UDPゴシック" panose="020B0400000000000000" pitchFamily="50" charset="-128"/>
            </a:endParaRPr>
          </a:p>
          <a:p>
            <a:pPr>
              <a:lnSpc>
                <a:spcPct val="150000"/>
              </a:lnSpc>
            </a:pPr>
            <a:r>
              <a:rPr lang="ja-JP" altLang="en-US" sz="2000" dirty="0">
                <a:latin typeface="BIZ UDPゴシック" panose="020B0400000000000000" pitchFamily="50" charset="-128"/>
                <a:ea typeface="BIZ UDPゴシック" panose="020B0400000000000000" pitchFamily="50" charset="-128"/>
              </a:rPr>
              <a:t>銀行（　　）　救急車（　　）　</a:t>
            </a:r>
            <a:endParaRPr lang="en-US" altLang="ja-JP" sz="2000" dirty="0">
              <a:latin typeface="BIZ UDPゴシック" panose="020B0400000000000000" pitchFamily="50" charset="-128"/>
              <a:ea typeface="BIZ UDPゴシック" panose="020B0400000000000000" pitchFamily="50" charset="-128"/>
            </a:endParaRPr>
          </a:p>
          <a:p>
            <a:pPr>
              <a:lnSpc>
                <a:spcPct val="150000"/>
              </a:lnSpc>
            </a:pPr>
            <a:r>
              <a:rPr lang="ja-JP" altLang="en-US" sz="2000" dirty="0">
                <a:latin typeface="BIZ UDPゴシック" panose="020B0400000000000000" pitchFamily="50" charset="-128"/>
                <a:ea typeface="BIZ UDPゴシック" panose="020B0400000000000000" pitchFamily="50" charset="-128"/>
              </a:rPr>
              <a:t>ゴミ収集車（　　）　</a:t>
            </a:r>
            <a:r>
              <a:rPr kumimoji="1" lang="ja-JP" altLang="en-US" sz="2000" dirty="0">
                <a:latin typeface="BIZ UDPゴシック" panose="020B0400000000000000" pitchFamily="50" charset="-128"/>
                <a:ea typeface="BIZ UDPゴシック" panose="020B0400000000000000" pitchFamily="50" charset="-128"/>
              </a:rPr>
              <a:t>タクシー（　　）</a:t>
            </a:r>
          </a:p>
        </p:txBody>
      </p:sp>
      <p:sp>
        <p:nvSpPr>
          <p:cNvPr id="5" name="テキスト ボックス 4"/>
          <p:cNvSpPr txBox="1"/>
          <p:nvPr/>
        </p:nvSpPr>
        <p:spPr>
          <a:xfrm>
            <a:off x="10786167" y="6144244"/>
            <a:ext cx="1285929" cy="584775"/>
          </a:xfrm>
          <a:prstGeom prst="rect">
            <a:avLst/>
          </a:prstGeom>
          <a:noFill/>
        </p:spPr>
        <p:txBody>
          <a:bodyPr wrap="none" rtlCol="0">
            <a:spAutoFit/>
          </a:bodyPr>
          <a:lstStyle/>
          <a:p>
            <a:r>
              <a:rPr kumimoji="1" lang="en-US" altLang="ja-JP" sz="3200" dirty="0">
                <a:latin typeface="+mj-ea"/>
                <a:ea typeface="+mj-ea"/>
              </a:rPr>
              <a:t>10</a:t>
            </a:r>
            <a:r>
              <a:rPr kumimoji="1" lang="ja-JP" altLang="en-US" sz="3200" dirty="0">
                <a:latin typeface="+mj-ea"/>
                <a:ea typeface="+mj-ea"/>
              </a:rPr>
              <a:t>－２</a:t>
            </a:r>
          </a:p>
        </p:txBody>
      </p:sp>
      <p:sp>
        <p:nvSpPr>
          <p:cNvPr id="6" name="角丸四角形 5"/>
          <p:cNvSpPr/>
          <p:nvPr/>
        </p:nvSpPr>
        <p:spPr>
          <a:xfrm>
            <a:off x="6291072" y="0"/>
            <a:ext cx="5900928"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－わたしたちの町をみてみよう！－</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28036109-A20E-4BB4-8BB0-49BBBDD228BC}"/>
              </a:ext>
            </a:extLst>
          </p:cNvPr>
          <p:cNvPicPr>
            <a:picLocks noChangeAspect="1"/>
          </p:cNvPicPr>
          <p:nvPr/>
        </p:nvPicPr>
        <p:blipFill>
          <a:blip r:embed="rId2"/>
          <a:stretch>
            <a:fillRect/>
          </a:stretch>
        </p:blipFill>
        <p:spPr>
          <a:xfrm>
            <a:off x="87665" y="685495"/>
            <a:ext cx="8081735" cy="5934245"/>
          </a:xfrm>
          <a:prstGeom prst="rect">
            <a:avLst/>
          </a:prstGeom>
        </p:spPr>
      </p:pic>
    </p:spTree>
    <p:extLst>
      <p:ext uri="{BB962C8B-B14F-4D97-AF65-F5344CB8AC3E}">
        <p14:creationId xmlns:p14="http://schemas.microsoft.com/office/powerpoint/2010/main" val="3990658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8195867" y="3509736"/>
            <a:ext cx="2460265" cy="3107647"/>
          </a:xfrm>
          <a:prstGeom prst="rect">
            <a:avLst/>
          </a:prstGeom>
        </p:spPr>
      </p:pic>
      <p:sp>
        <p:nvSpPr>
          <p:cNvPr id="4" name="テキスト ボックス 3"/>
          <p:cNvSpPr txBox="1"/>
          <p:nvPr/>
        </p:nvSpPr>
        <p:spPr>
          <a:xfrm>
            <a:off x="10731303" y="6129924"/>
            <a:ext cx="1285929" cy="584775"/>
          </a:xfrm>
          <a:prstGeom prst="rect">
            <a:avLst/>
          </a:prstGeom>
          <a:noFill/>
        </p:spPr>
        <p:txBody>
          <a:bodyPr wrap="none" rtlCol="0">
            <a:spAutoFit/>
          </a:bodyPr>
          <a:lstStyle/>
          <a:p>
            <a:r>
              <a:rPr kumimoji="1" lang="en-US" altLang="ja-JP" sz="3200" dirty="0">
                <a:latin typeface="+mj-ea"/>
                <a:ea typeface="+mj-ea"/>
              </a:rPr>
              <a:t>10</a:t>
            </a:r>
            <a:r>
              <a:rPr kumimoji="1" lang="ja-JP" altLang="en-US" sz="3200" dirty="0">
                <a:latin typeface="+mj-ea"/>
                <a:ea typeface="+mj-ea"/>
              </a:rPr>
              <a:t>－３</a:t>
            </a:r>
          </a:p>
        </p:txBody>
      </p:sp>
      <p:sp>
        <p:nvSpPr>
          <p:cNvPr id="5" name="正方形/長方形 4"/>
          <p:cNvSpPr/>
          <p:nvPr/>
        </p:nvSpPr>
        <p:spPr>
          <a:xfrm>
            <a:off x="3314700" y="663035"/>
            <a:ext cx="5593080" cy="93878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4000" b="1" dirty="0">
                <a:latin typeface="BIZ UDPゴシック" panose="020B0400000000000000" pitchFamily="50" charset="-128"/>
                <a:ea typeface="BIZ UDPゴシック" panose="020B0400000000000000" pitchFamily="50" charset="-128"/>
              </a:rPr>
              <a:t>公共施設ってなに？</a:t>
            </a:r>
          </a:p>
        </p:txBody>
      </p:sp>
      <p:sp>
        <p:nvSpPr>
          <p:cNvPr id="6" name="正方形/長方形 5"/>
          <p:cNvSpPr/>
          <p:nvPr/>
        </p:nvSpPr>
        <p:spPr>
          <a:xfrm>
            <a:off x="267049" y="1862519"/>
            <a:ext cx="11688382" cy="151182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2800" b="1" dirty="0">
                <a:latin typeface="HG丸ｺﾞｼｯｸM-PRO" panose="020F0600000000000000" pitchFamily="50" charset="-128"/>
                <a:ea typeface="HG丸ｺﾞｼｯｸM-PRO" panose="020F0600000000000000" pitchFamily="50" charset="-128"/>
              </a:rPr>
              <a:t>　公共とは「みんなの」、施設とは「建物や設備」のことです。</a:t>
            </a:r>
            <a:endParaRPr kumimoji="1" lang="en-US" altLang="ja-JP" sz="2800" b="1" dirty="0">
              <a:latin typeface="HG丸ｺﾞｼｯｸM-PRO" panose="020F0600000000000000" pitchFamily="50" charset="-128"/>
              <a:ea typeface="HG丸ｺﾞｼｯｸM-PRO" panose="020F0600000000000000" pitchFamily="50" charset="-128"/>
            </a:endParaRPr>
          </a:p>
          <a:p>
            <a:r>
              <a:rPr lang="ja-JP" altLang="en-US" sz="2800" b="1" dirty="0">
                <a:latin typeface="HG丸ｺﾞｼｯｸM-PRO" panose="020F0600000000000000" pitchFamily="50" charset="-128"/>
                <a:ea typeface="HG丸ｺﾞｼｯｸM-PRO" panose="020F0600000000000000" pitchFamily="50" charset="-128"/>
              </a:rPr>
              <a:t>　公立図書館や公園、学校など、わたしたちみんなのために税金でつくられた建物などを公共施設といいます。</a:t>
            </a:r>
            <a:endParaRPr kumimoji="1" lang="ja-JP" altLang="en-US" sz="2800" b="1" dirty="0">
              <a:latin typeface="HG丸ｺﾞｼｯｸM-PRO" panose="020F0600000000000000" pitchFamily="50" charset="-128"/>
              <a:ea typeface="HG丸ｺﾞｼｯｸM-PRO" panose="020F0600000000000000" pitchFamily="50" charset="-128"/>
            </a:endParaRPr>
          </a:p>
        </p:txBody>
      </p:sp>
      <p:pic>
        <p:nvPicPr>
          <p:cNvPr id="7" name="図 6"/>
          <p:cNvPicPr>
            <a:picLocks noChangeAspect="1"/>
          </p:cNvPicPr>
          <p:nvPr/>
        </p:nvPicPr>
        <p:blipFill>
          <a:blip r:embed="rId3"/>
          <a:stretch>
            <a:fillRect/>
          </a:stretch>
        </p:blipFill>
        <p:spPr>
          <a:xfrm>
            <a:off x="525107" y="4275720"/>
            <a:ext cx="3735145" cy="1709859"/>
          </a:xfrm>
          <a:prstGeom prst="rect">
            <a:avLst/>
          </a:prstGeom>
        </p:spPr>
      </p:pic>
      <p:pic>
        <p:nvPicPr>
          <p:cNvPr id="11" name="図 10"/>
          <p:cNvPicPr>
            <a:picLocks noChangeAspect="1"/>
          </p:cNvPicPr>
          <p:nvPr/>
        </p:nvPicPr>
        <p:blipFill>
          <a:blip r:embed="rId4"/>
          <a:stretch>
            <a:fillRect/>
          </a:stretch>
        </p:blipFill>
        <p:spPr>
          <a:xfrm>
            <a:off x="4630966" y="3895739"/>
            <a:ext cx="3194187" cy="2234185"/>
          </a:xfrm>
          <a:prstGeom prst="rect">
            <a:avLst/>
          </a:prstGeom>
        </p:spPr>
      </p:pic>
      <p:sp>
        <p:nvSpPr>
          <p:cNvPr id="9" name="角丸四角形 8"/>
          <p:cNvSpPr/>
          <p:nvPr/>
        </p:nvSpPr>
        <p:spPr>
          <a:xfrm>
            <a:off x="6291072" y="0"/>
            <a:ext cx="5900928"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－わたしたちの町をみてみよう！－</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72828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866772" y="851745"/>
            <a:ext cx="6705600" cy="890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4000" b="1" dirty="0">
                <a:latin typeface="BIZ UDPゴシック" panose="020B0400000000000000" pitchFamily="50" charset="-128"/>
                <a:ea typeface="BIZ UDPゴシック" panose="020B0400000000000000" pitchFamily="50" charset="-128"/>
              </a:rPr>
              <a:t>公共サービスってなに？</a:t>
            </a:r>
          </a:p>
        </p:txBody>
      </p:sp>
      <p:sp>
        <p:nvSpPr>
          <p:cNvPr id="6" name="テキスト ボックス 5"/>
          <p:cNvSpPr txBox="1"/>
          <p:nvPr/>
        </p:nvSpPr>
        <p:spPr>
          <a:xfrm>
            <a:off x="10731303" y="6129924"/>
            <a:ext cx="1285929" cy="584775"/>
          </a:xfrm>
          <a:prstGeom prst="rect">
            <a:avLst/>
          </a:prstGeom>
          <a:noFill/>
        </p:spPr>
        <p:txBody>
          <a:bodyPr wrap="none" rtlCol="0">
            <a:spAutoFit/>
          </a:bodyPr>
          <a:lstStyle/>
          <a:p>
            <a:r>
              <a:rPr kumimoji="1" lang="en-US" altLang="ja-JP" sz="3200" dirty="0">
                <a:latin typeface="+mj-ea"/>
                <a:ea typeface="+mj-ea"/>
              </a:rPr>
              <a:t>10</a:t>
            </a:r>
            <a:r>
              <a:rPr kumimoji="1" lang="ja-JP" altLang="en-US" sz="3200" dirty="0">
                <a:latin typeface="+mj-ea"/>
                <a:ea typeface="+mj-ea"/>
              </a:rPr>
              <a:t>－４</a:t>
            </a:r>
          </a:p>
        </p:txBody>
      </p:sp>
      <p:sp>
        <p:nvSpPr>
          <p:cNvPr id="7" name="正方形/長方形 6"/>
          <p:cNvSpPr/>
          <p:nvPr/>
        </p:nvSpPr>
        <p:spPr>
          <a:xfrm>
            <a:off x="377785" y="2069792"/>
            <a:ext cx="11466910" cy="1605028"/>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2800" b="1" dirty="0">
                <a:latin typeface="HG丸ｺﾞｼｯｸM-PRO" panose="020F0600000000000000" pitchFamily="50" charset="-128"/>
                <a:ea typeface="HG丸ｺﾞｼｯｸM-PRO" panose="020F0600000000000000" pitchFamily="50" charset="-128"/>
              </a:rPr>
              <a:t>　ごみの収集や処理、安全を守る警察や消防・救急など、広く人々の生活のために公的機関（社会全体のことを取りあつかうところ）が行う仕事や活動を公共サービスといいます</a:t>
            </a:r>
            <a:r>
              <a:rPr lang="ja-JP" altLang="en-US" sz="2800" b="1" dirty="0">
                <a:latin typeface="HG丸ｺﾞｼｯｸM-PRO" panose="020F0600000000000000" pitchFamily="50" charset="-128"/>
                <a:ea typeface="HG丸ｺﾞｼｯｸM-PRO" panose="020F0600000000000000" pitchFamily="50" charset="-128"/>
              </a:rPr>
              <a:t>。</a:t>
            </a:r>
            <a:endParaRPr kumimoji="1" lang="ja-JP" altLang="en-US" sz="2800" b="1" dirty="0">
              <a:latin typeface="HG丸ｺﾞｼｯｸM-PRO" panose="020F0600000000000000" pitchFamily="50" charset="-128"/>
              <a:ea typeface="HG丸ｺﾞｼｯｸM-PRO" panose="020F0600000000000000" pitchFamily="50" charset="-128"/>
            </a:endParaRPr>
          </a:p>
        </p:txBody>
      </p:sp>
      <p:pic>
        <p:nvPicPr>
          <p:cNvPr id="8" name="図 7"/>
          <p:cNvPicPr>
            <a:picLocks noChangeAspect="1"/>
          </p:cNvPicPr>
          <p:nvPr/>
        </p:nvPicPr>
        <p:blipFill>
          <a:blip r:embed="rId2"/>
          <a:stretch>
            <a:fillRect/>
          </a:stretch>
        </p:blipFill>
        <p:spPr>
          <a:xfrm>
            <a:off x="864773" y="3688425"/>
            <a:ext cx="2603879" cy="2847896"/>
          </a:xfrm>
          <a:prstGeom prst="rect">
            <a:avLst/>
          </a:prstGeom>
        </p:spPr>
      </p:pic>
      <p:pic>
        <p:nvPicPr>
          <p:cNvPr id="9" name="図 8"/>
          <p:cNvPicPr>
            <a:picLocks noChangeAspect="1"/>
          </p:cNvPicPr>
          <p:nvPr/>
        </p:nvPicPr>
        <p:blipFill>
          <a:blip r:embed="rId3"/>
          <a:stretch>
            <a:fillRect/>
          </a:stretch>
        </p:blipFill>
        <p:spPr>
          <a:xfrm>
            <a:off x="8343927" y="3688425"/>
            <a:ext cx="2240226" cy="2775341"/>
          </a:xfrm>
          <a:prstGeom prst="rect">
            <a:avLst/>
          </a:prstGeom>
        </p:spPr>
      </p:pic>
      <p:pic>
        <p:nvPicPr>
          <p:cNvPr id="10" name="図 9"/>
          <p:cNvPicPr>
            <a:picLocks noChangeAspect="1"/>
          </p:cNvPicPr>
          <p:nvPr/>
        </p:nvPicPr>
        <p:blipFill>
          <a:blip r:embed="rId4"/>
          <a:stretch>
            <a:fillRect/>
          </a:stretch>
        </p:blipFill>
        <p:spPr>
          <a:xfrm>
            <a:off x="4523763" y="4116537"/>
            <a:ext cx="3391618" cy="2419784"/>
          </a:xfrm>
          <a:prstGeom prst="rect">
            <a:avLst/>
          </a:prstGeom>
        </p:spPr>
      </p:pic>
      <p:sp>
        <p:nvSpPr>
          <p:cNvPr id="11" name="角丸四角形 10"/>
          <p:cNvSpPr/>
          <p:nvPr/>
        </p:nvSpPr>
        <p:spPr>
          <a:xfrm>
            <a:off x="6291072" y="0"/>
            <a:ext cx="5900928"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－わたしたちの町をみてみよう！－</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11828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2241013" y="494352"/>
            <a:ext cx="6289760" cy="19724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dirty="0"/>
          </a:p>
          <a:p>
            <a:endParaRPr lang="en-US" altLang="ja-JP" dirty="0"/>
          </a:p>
          <a:p>
            <a:pPr marL="0" indent="0">
              <a:buFont typeface="Arial" panose="020B0604020202020204" pitchFamily="34" charset="0"/>
              <a:buNone/>
            </a:pPr>
            <a:endParaRPr lang="en-US" altLang="ja-JP" dirty="0"/>
          </a:p>
          <a:p>
            <a:r>
              <a:rPr lang="ja-JP" altLang="en-US" dirty="0">
                <a:hlinkClick r:id="rId2"/>
              </a:rPr>
              <a:t>税の学習コーナー｜国税庁</a:t>
            </a:r>
            <a:endParaRPr lang="en-US" altLang="ja-JP" dirty="0"/>
          </a:p>
          <a:p>
            <a:pPr marL="0" indent="0">
              <a:buFont typeface="Arial" panose="020B0604020202020204" pitchFamily="34" charset="0"/>
              <a:buNone/>
            </a:pPr>
            <a:endParaRPr lang="en-US" altLang="ja-JP" dirty="0"/>
          </a:p>
        </p:txBody>
      </p:sp>
      <p:sp>
        <p:nvSpPr>
          <p:cNvPr id="7" name="左矢印 6"/>
          <p:cNvSpPr/>
          <p:nvPr/>
        </p:nvSpPr>
        <p:spPr>
          <a:xfrm>
            <a:off x="6955754" y="1667761"/>
            <a:ext cx="2485573" cy="857118"/>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white"/>
                </a:solidFill>
              </a:rPr>
              <a:t>ここをクリック</a:t>
            </a:r>
          </a:p>
        </p:txBody>
      </p:sp>
      <p:grpSp>
        <p:nvGrpSpPr>
          <p:cNvPr id="9" name="グループ化 8"/>
          <p:cNvGrpSpPr/>
          <p:nvPr/>
        </p:nvGrpSpPr>
        <p:grpSpPr>
          <a:xfrm>
            <a:off x="1992804" y="135896"/>
            <a:ext cx="7900495" cy="746760"/>
            <a:chOff x="1198245" y="246604"/>
            <a:chExt cx="9601200" cy="746760"/>
          </a:xfrm>
        </p:grpSpPr>
        <p:sp>
          <p:nvSpPr>
            <p:cNvPr id="10" name="角丸四角形 9"/>
            <p:cNvSpPr/>
            <p:nvPr/>
          </p:nvSpPr>
          <p:spPr>
            <a:xfrm>
              <a:off x="1198245" y="246604"/>
              <a:ext cx="9601200" cy="7467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1" name="正方形/長方形 10"/>
            <p:cNvSpPr/>
            <p:nvPr/>
          </p:nvSpPr>
          <p:spPr>
            <a:xfrm>
              <a:off x="1722172" y="274458"/>
              <a:ext cx="8883609" cy="584775"/>
            </a:xfrm>
            <a:prstGeom prst="rect">
              <a:avLst/>
            </a:prstGeom>
            <a:noFill/>
            <a:ln>
              <a:noFill/>
            </a:ln>
          </p:spPr>
          <p:txBody>
            <a:bodyPr wrap="none" lIns="91440" tIns="45720" rIns="91440" bIns="45720">
              <a:spAutoFit/>
            </a:bodyPr>
            <a:lstStyle/>
            <a:p>
              <a:pPr algn="ctr"/>
              <a:r>
                <a:rPr lang="ja-JP" altLang="en-US" sz="3200" b="1" dirty="0">
                  <a:ln w="12700">
                    <a:noFill/>
                    <a:prstDash val="solid"/>
                  </a:ln>
                </a:rPr>
                <a:t>税についてもっとくわしく知りたいときは？</a:t>
              </a:r>
            </a:p>
          </p:txBody>
        </p:sp>
      </p:grpSp>
      <p:sp>
        <p:nvSpPr>
          <p:cNvPr id="12" name="角丸四角形 11"/>
          <p:cNvSpPr/>
          <p:nvPr/>
        </p:nvSpPr>
        <p:spPr>
          <a:xfrm>
            <a:off x="1330459" y="810642"/>
            <a:ext cx="9496946" cy="78490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prstClr val="white"/>
                </a:solidFill>
                <a:latin typeface="BIZ UDPゴシック" panose="020B0400000000000000" pitchFamily="50" charset="-128"/>
                <a:ea typeface="BIZ UDPゴシック" panose="020B0400000000000000" pitchFamily="50" charset="-128"/>
              </a:rPr>
              <a:t>インターネットで調べてみましょう。</a:t>
            </a:r>
          </a:p>
        </p:txBody>
      </p:sp>
      <p:sp>
        <p:nvSpPr>
          <p:cNvPr id="13" name="角丸四角形 12"/>
          <p:cNvSpPr/>
          <p:nvPr/>
        </p:nvSpPr>
        <p:spPr>
          <a:xfrm>
            <a:off x="1330459" y="2624897"/>
            <a:ext cx="9667741" cy="3839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prstClr val="black"/>
                </a:solidFill>
                <a:latin typeface="+mn-ea"/>
              </a:rPr>
              <a:t>●国税に関すること</a:t>
            </a:r>
            <a:endParaRPr lang="en-US" altLang="ja-JP" sz="2400" dirty="0">
              <a:solidFill>
                <a:prstClr val="black"/>
              </a:solidFill>
              <a:latin typeface="+mn-ea"/>
            </a:endParaRPr>
          </a:p>
          <a:p>
            <a:r>
              <a:rPr lang="ja-JP" altLang="en-US" sz="2400" dirty="0">
                <a:solidFill>
                  <a:prstClr val="black"/>
                </a:solidFill>
                <a:latin typeface="+mn-ea"/>
              </a:rPr>
              <a:t>◎</a:t>
            </a:r>
            <a:r>
              <a:rPr lang="ja-JP" altLang="en-US" sz="2400" dirty="0">
                <a:solidFill>
                  <a:prstClr val="black"/>
                </a:solidFill>
                <a:latin typeface="メイリオ" panose="020B0604030504040204" pitchFamily="50" charset="-128"/>
                <a:ea typeface="メイリオ" panose="020B0604030504040204" pitchFamily="50" charset="-128"/>
              </a:rPr>
              <a:t>　</a:t>
            </a:r>
            <a:r>
              <a:rPr lang="ja-JP" altLang="en-US" sz="2400" dirty="0">
                <a:solidFill>
                  <a:prstClr val="black"/>
                </a:solidFill>
                <a:latin typeface="+mn-ea"/>
              </a:rPr>
              <a:t>財務省ホームページ</a:t>
            </a:r>
            <a:r>
              <a:rPr lang="ja-JP" altLang="en-US" sz="2400" dirty="0">
                <a:solidFill>
                  <a:prstClr val="black"/>
                </a:solidFill>
              </a:rPr>
              <a:t>　</a:t>
            </a:r>
            <a:r>
              <a:rPr lang="en-US" altLang="ja-JP" sz="2400" dirty="0">
                <a:solidFill>
                  <a:prstClr val="black"/>
                </a:solidFill>
                <a:hlinkClick r:id="rId3"/>
              </a:rPr>
              <a:t>https://www.mof.go.jp</a:t>
            </a:r>
            <a:endParaRPr lang="en-US" altLang="ja-JP" sz="2400" dirty="0">
              <a:solidFill>
                <a:prstClr val="black"/>
              </a:solidFill>
            </a:endParaRPr>
          </a:p>
          <a:p>
            <a:r>
              <a:rPr lang="ja-JP" altLang="en-US" sz="2400" dirty="0">
                <a:solidFill>
                  <a:prstClr val="black"/>
                </a:solidFill>
              </a:rPr>
              <a:t>　　　「キッズコーナー」で財政や税金を楽しく学ぼう。</a:t>
            </a:r>
            <a:endParaRPr lang="en-US" altLang="ja-JP" sz="2400" dirty="0">
              <a:solidFill>
                <a:prstClr val="black"/>
              </a:solidFill>
            </a:endParaRPr>
          </a:p>
          <a:p>
            <a:r>
              <a:rPr lang="ja-JP" altLang="en-US" sz="2400" dirty="0">
                <a:solidFill>
                  <a:prstClr val="black"/>
                </a:solidFill>
                <a:latin typeface="+mn-ea"/>
              </a:rPr>
              <a:t>◎</a:t>
            </a:r>
            <a:r>
              <a:rPr lang="ja-JP" altLang="en-US" sz="2400" dirty="0">
                <a:solidFill>
                  <a:prstClr val="black"/>
                </a:solidFill>
                <a:latin typeface="メイリオ" panose="020B0604030504040204" pitchFamily="50" charset="-128"/>
                <a:ea typeface="メイリオ" panose="020B0604030504040204" pitchFamily="50" charset="-128"/>
              </a:rPr>
              <a:t>　</a:t>
            </a:r>
            <a:r>
              <a:rPr lang="ja-JP" altLang="en-US" sz="2400" dirty="0">
                <a:solidFill>
                  <a:prstClr val="black"/>
                </a:solidFill>
                <a:latin typeface="+mn-ea"/>
              </a:rPr>
              <a:t>国税庁ホームページ</a:t>
            </a:r>
            <a:r>
              <a:rPr lang="ja-JP" altLang="en-US" sz="2400" dirty="0">
                <a:solidFill>
                  <a:prstClr val="black"/>
                </a:solidFill>
              </a:rPr>
              <a:t>　</a:t>
            </a:r>
            <a:r>
              <a:rPr lang="en-US" altLang="ja-JP" sz="2400" dirty="0">
                <a:solidFill>
                  <a:prstClr val="black"/>
                </a:solidFill>
                <a:hlinkClick r:id="rId4"/>
              </a:rPr>
              <a:t>https://www.nta.go.jp</a:t>
            </a:r>
            <a:endParaRPr lang="en-US" altLang="ja-JP" sz="2400" dirty="0">
              <a:solidFill>
                <a:prstClr val="black"/>
              </a:solidFill>
            </a:endParaRPr>
          </a:p>
          <a:p>
            <a:r>
              <a:rPr lang="ja-JP" altLang="en-US" sz="2400" dirty="0">
                <a:solidFill>
                  <a:prstClr val="black"/>
                </a:solidFill>
              </a:rPr>
              <a:t>　　　「税の学習コーナー」には楽しく学べるゲームやクイズがいっぱい。　　</a:t>
            </a:r>
            <a:endParaRPr lang="en-US" altLang="ja-JP" sz="2400" dirty="0">
              <a:solidFill>
                <a:prstClr val="black"/>
              </a:solidFill>
            </a:endParaRPr>
          </a:p>
          <a:p>
            <a:r>
              <a:rPr lang="ja-JP" altLang="en-US" sz="2400" dirty="0">
                <a:solidFill>
                  <a:prstClr val="black"/>
                </a:solidFill>
              </a:rPr>
              <a:t>　　みんなでチャレンジしてみよう！</a:t>
            </a:r>
            <a:endParaRPr lang="en-US" altLang="ja-JP" sz="2400" dirty="0">
              <a:solidFill>
                <a:prstClr val="black"/>
              </a:solidFill>
            </a:endParaRPr>
          </a:p>
          <a:p>
            <a:endParaRPr lang="en-US" altLang="ja-JP" sz="2400" dirty="0">
              <a:solidFill>
                <a:prstClr val="black"/>
              </a:solidFill>
            </a:endParaRPr>
          </a:p>
          <a:p>
            <a:r>
              <a:rPr lang="ja-JP" altLang="en-US" sz="2400" dirty="0">
                <a:solidFill>
                  <a:prstClr val="black"/>
                </a:solidFill>
                <a:latin typeface="+mn-ea"/>
              </a:rPr>
              <a:t>●地方税に関すること</a:t>
            </a:r>
            <a:endParaRPr lang="en-US" altLang="ja-JP" sz="2400" dirty="0">
              <a:solidFill>
                <a:prstClr val="black"/>
              </a:solidFill>
              <a:latin typeface="+mn-ea"/>
            </a:endParaRPr>
          </a:p>
          <a:p>
            <a:r>
              <a:rPr lang="ja-JP" altLang="en-US" sz="2400" dirty="0">
                <a:solidFill>
                  <a:prstClr val="black"/>
                </a:solidFill>
                <a:latin typeface="+mn-ea"/>
              </a:rPr>
              <a:t>◎</a:t>
            </a:r>
            <a:r>
              <a:rPr lang="ja-JP" altLang="en-US" sz="2400" dirty="0">
                <a:solidFill>
                  <a:prstClr val="black"/>
                </a:solidFill>
                <a:latin typeface="メイリオ" panose="020B0604030504040204" pitchFamily="50" charset="-128"/>
                <a:ea typeface="メイリオ" panose="020B0604030504040204" pitchFamily="50" charset="-128"/>
              </a:rPr>
              <a:t>　</a:t>
            </a:r>
            <a:r>
              <a:rPr lang="ja-JP" altLang="en-US" sz="2400" dirty="0">
                <a:solidFill>
                  <a:prstClr val="black"/>
                </a:solidFill>
                <a:latin typeface="+mn-ea"/>
              </a:rPr>
              <a:t>長野県ホームページ</a:t>
            </a:r>
            <a:r>
              <a:rPr lang="ja-JP" altLang="en-US" sz="2400" dirty="0">
                <a:solidFill>
                  <a:prstClr val="black"/>
                </a:solidFill>
              </a:rPr>
              <a:t>　</a:t>
            </a:r>
            <a:r>
              <a:rPr lang="en-US" altLang="ja-JP" sz="2400" dirty="0">
                <a:solidFill>
                  <a:prstClr val="black"/>
                </a:solidFill>
                <a:hlinkClick r:id="rId5"/>
              </a:rPr>
              <a:t>https://www.pref.nagano.lg.jp</a:t>
            </a:r>
            <a:endParaRPr lang="en-US" altLang="ja-JP" sz="2400" dirty="0">
              <a:solidFill>
                <a:prstClr val="black"/>
              </a:solidFill>
            </a:endParaRPr>
          </a:p>
          <a:p>
            <a:r>
              <a:rPr lang="ja-JP" altLang="en-US" sz="2400" dirty="0">
                <a:solidFill>
                  <a:prstClr val="black"/>
                </a:solidFill>
                <a:latin typeface="+mn-ea"/>
              </a:rPr>
              <a:t>◎</a:t>
            </a:r>
            <a:r>
              <a:rPr lang="ja-JP" altLang="en-US" sz="2400" dirty="0">
                <a:solidFill>
                  <a:prstClr val="black"/>
                </a:solidFill>
                <a:latin typeface="メイリオ" panose="020B0604030504040204" pitchFamily="50" charset="-128"/>
                <a:ea typeface="メイリオ" panose="020B0604030504040204" pitchFamily="50" charset="-128"/>
              </a:rPr>
              <a:t>　</a:t>
            </a:r>
            <a:r>
              <a:rPr lang="ja-JP" altLang="en-US" sz="2400" dirty="0">
                <a:solidFill>
                  <a:prstClr val="black"/>
                </a:solidFill>
                <a:latin typeface="+mn-ea"/>
              </a:rPr>
              <a:t>各市町村のホームページ</a:t>
            </a:r>
            <a:endParaRPr lang="en-US" altLang="ja-JP" sz="2400" dirty="0">
              <a:solidFill>
                <a:prstClr val="black"/>
              </a:solidFill>
              <a:latin typeface="+mn-ea"/>
            </a:endParaRPr>
          </a:p>
        </p:txBody>
      </p:sp>
      <p:sp>
        <p:nvSpPr>
          <p:cNvPr id="8" name="テキスト ボックス 7"/>
          <p:cNvSpPr txBox="1"/>
          <p:nvPr/>
        </p:nvSpPr>
        <p:spPr>
          <a:xfrm>
            <a:off x="10274171" y="6145750"/>
            <a:ext cx="1851789" cy="523220"/>
          </a:xfrm>
          <a:prstGeom prst="rect">
            <a:avLst/>
          </a:prstGeom>
          <a:noFill/>
        </p:spPr>
        <p:txBody>
          <a:bodyPr wrap="none" rtlCol="0">
            <a:spAutoFit/>
          </a:bodyPr>
          <a:lstStyle/>
          <a:p>
            <a:r>
              <a:rPr lang="ja-JP" altLang="en-US" sz="2800" dirty="0">
                <a:latin typeface="+mj-ea"/>
                <a:ea typeface="+mj-ea"/>
              </a:rPr>
              <a:t>裏表紙</a:t>
            </a:r>
            <a:r>
              <a:rPr lang="ja-JP" altLang="en-US" sz="2800" dirty="0" err="1">
                <a:latin typeface="+mj-ea"/>
                <a:ea typeface="+mj-ea"/>
              </a:rPr>
              <a:t>ー</a:t>
            </a:r>
            <a:r>
              <a:rPr lang="ja-JP" altLang="en-US" sz="2800" dirty="0">
                <a:latin typeface="+mj-ea"/>
                <a:ea typeface="+mj-ea"/>
              </a:rPr>
              <a:t>１</a:t>
            </a:r>
            <a:endParaRPr kumimoji="1" lang="ja-JP" altLang="en-US" sz="2800" dirty="0">
              <a:latin typeface="+mj-ea"/>
              <a:ea typeface="+mj-ea"/>
            </a:endParaRPr>
          </a:p>
        </p:txBody>
      </p:sp>
      <p:pic>
        <p:nvPicPr>
          <p:cNvPr id="14" name="図 13"/>
          <p:cNvPicPr>
            <a:picLocks noChangeAspect="1"/>
          </p:cNvPicPr>
          <p:nvPr/>
        </p:nvPicPr>
        <p:blipFill>
          <a:blip r:embed="rId6"/>
          <a:stretch>
            <a:fillRect/>
          </a:stretch>
        </p:blipFill>
        <p:spPr>
          <a:xfrm>
            <a:off x="9957204" y="2224787"/>
            <a:ext cx="1360726" cy="1329444"/>
          </a:xfrm>
          <a:prstGeom prst="rect">
            <a:avLst/>
          </a:prstGeom>
        </p:spPr>
      </p:pic>
      <p:sp>
        <p:nvSpPr>
          <p:cNvPr id="15" name="テキスト ボックス 14"/>
          <p:cNvSpPr txBox="1"/>
          <p:nvPr/>
        </p:nvSpPr>
        <p:spPr>
          <a:xfrm>
            <a:off x="9381372" y="3554231"/>
            <a:ext cx="2408032" cy="400110"/>
          </a:xfrm>
          <a:prstGeom prst="rect">
            <a:avLst/>
          </a:prstGeom>
          <a:noFill/>
        </p:spPr>
        <p:txBody>
          <a:bodyPr wrap="none" rtlCol="0">
            <a:spAutoFit/>
          </a:bodyPr>
          <a:lstStyle/>
          <a:p>
            <a:r>
              <a:rPr lang="ja-JP" altLang="en-US" sz="2000" dirty="0">
                <a:solidFill>
                  <a:prstClr val="black"/>
                </a:solidFill>
              </a:rPr>
              <a:t>「税の学習コーナー」</a:t>
            </a:r>
            <a:endParaRPr lang="en-US" altLang="ja-JP" sz="2000" dirty="0">
              <a:solidFill>
                <a:prstClr val="black"/>
              </a:solidFill>
            </a:endParaRPr>
          </a:p>
        </p:txBody>
      </p:sp>
    </p:spTree>
    <p:extLst>
      <p:ext uri="{BB962C8B-B14F-4D97-AF65-F5344CB8AC3E}">
        <p14:creationId xmlns:p14="http://schemas.microsoft.com/office/powerpoint/2010/main" val="355539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274171" y="6145750"/>
            <a:ext cx="1851789" cy="523220"/>
          </a:xfrm>
          <a:prstGeom prst="rect">
            <a:avLst/>
          </a:prstGeom>
          <a:noFill/>
        </p:spPr>
        <p:txBody>
          <a:bodyPr wrap="none" rtlCol="0">
            <a:spAutoFit/>
          </a:bodyPr>
          <a:lstStyle/>
          <a:p>
            <a:r>
              <a:rPr lang="ja-JP" altLang="en-US" sz="2800" dirty="0">
                <a:latin typeface="+mj-ea"/>
                <a:ea typeface="+mj-ea"/>
              </a:rPr>
              <a:t>裏表紙</a:t>
            </a:r>
            <a:r>
              <a:rPr lang="ja-JP" altLang="en-US" sz="2800" dirty="0" err="1">
                <a:latin typeface="+mj-ea"/>
                <a:ea typeface="+mj-ea"/>
              </a:rPr>
              <a:t>ー</a:t>
            </a:r>
            <a:r>
              <a:rPr lang="ja-JP" altLang="en-US" sz="2800" dirty="0">
                <a:latin typeface="+mj-ea"/>
                <a:ea typeface="+mj-ea"/>
              </a:rPr>
              <a:t>２</a:t>
            </a:r>
            <a:endParaRPr kumimoji="1" lang="ja-JP" altLang="en-US" sz="2800" dirty="0">
              <a:latin typeface="+mj-ea"/>
              <a:ea typeface="+mj-ea"/>
            </a:endParaRPr>
          </a:p>
        </p:txBody>
      </p:sp>
      <p:sp>
        <p:nvSpPr>
          <p:cNvPr id="5" name="角丸四角形 4"/>
          <p:cNvSpPr/>
          <p:nvPr/>
        </p:nvSpPr>
        <p:spPr>
          <a:xfrm>
            <a:off x="2938630" y="1129837"/>
            <a:ext cx="5801715" cy="72289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prstClr val="white"/>
                </a:solidFill>
                <a:latin typeface="BIZ UDPゴシック" panose="020B0400000000000000" pitchFamily="50" charset="-128"/>
                <a:ea typeface="BIZ UDPゴシック" panose="020B0400000000000000" pitchFamily="50" charset="-128"/>
              </a:rPr>
              <a:t>ビデオライブラリー</a:t>
            </a:r>
          </a:p>
        </p:txBody>
      </p:sp>
      <p:sp>
        <p:nvSpPr>
          <p:cNvPr id="6" name="角丸四角形 5"/>
          <p:cNvSpPr/>
          <p:nvPr/>
        </p:nvSpPr>
        <p:spPr>
          <a:xfrm>
            <a:off x="672442" y="3306720"/>
            <a:ext cx="11192580" cy="10235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prstClr val="black"/>
                </a:solidFill>
                <a:latin typeface="BIZ UDPゴシック" panose="020B0400000000000000" pitchFamily="50" charset="-128"/>
                <a:ea typeface="BIZ UDPゴシック" panose="020B0400000000000000" pitchFamily="50" charset="-128"/>
              </a:rPr>
              <a:t>　税務署では、税に関するＤＶＤ を無料で貸し出しています。</a:t>
            </a:r>
            <a:endParaRPr lang="en-US" altLang="ja-JP" sz="3200" dirty="0">
              <a:solidFill>
                <a:prstClr val="black"/>
              </a:solidFill>
              <a:latin typeface="BIZ UDPゴシック" panose="020B0400000000000000" pitchFamily="50" charset="-128"/>
              <a:ea typeface="BIZ UDPゴシック" panose="020B0400000000000000" pitchFamily="50" charset="-128"/>
            </a:endParaRPr>
          </a:p>
          <a:p>
            <a:r>
              <a:rPr lang="ja-JP" altLang="en-US" sz="3200" dirty="0">
                <a:solidFill>
                  <a:prstClr val="black"/>
                </a:solidFill>
                <a:latin typeface="BIZ UDPゴシック" panose="020B0400000000000000" pitchFamily="50" charset="-128"/>
                <a:ea typeface="BIZ UDPゴシック" panose="020B0400000000000000" pitchFamily="50" charset="-128"/>
              </a:rPr>
              <a:t>　次のＤＶＤは、国税庁ホームページでもご覧になれます。</a:t>
            </a:r>
            <a:endParaRPr lang="en-US" altLang="ja-JP" sz="3200" dirty="0">
              <a:solidFill>
                <a:prstClr val="black"/>
              </a:solidFill>
              <a:latin typeface="BIZ UDPゴシック" panose="020B0400000000000000" pitchFamily="50" charset="-128"/>
              <a:ea typeface="BIZ UDPゴシック" panose="020B0400000000000000" pitchFamily="50" charset="-128"/>
            </a:endParaRPr>
          </a:p>
          <a:p>
            <a:endParaRPr lang="en-US" altLang="ja-JP" sz="3200" dirty="0">
              <a:solidFill>
                <a:prstClr val="black"/>
              </a:solidFill>
              <a:latin typeface="BIZ UDPゴシック" panose="020B0400000000000000" pitchFamily="50" charset="-128"/>
              <a:ea typeface="BIZ UDPゴシック" panose="020B0400000000000000" pitchFamily="50" charset="-128"/>
            </a:endParaRPr>
          </a:p>
          <a:p>
            <a:r>
              <a:rPr lang="ja-JP" altLang="en-US" sz="3200" dirty="0">
                <a:solidFill>
                  <a:prstClr val="black"/>
                </a:solidFill>
                <a:latin typeface="BIZ UDPゴシック" panose="020B0400000000000000" pitchFamily="50" charset="-128"/>
                <a:ea typeface="BIZ UDPゴシック" panose="020B0400000000000000" pitchFamily="50" charset="-128"/>
              </a:rPr>
              <a:t>●「マリンとヤマト　不思議な日曜日」　</a:t>
            </a:r>
            <a:endParaRPr lang="en-US" altLang="ja-JP" sz="3200" dirty="0">
              <a:solidFill>
                <a:prstClr val="black"/>
              </a:solidFill>
              <a:latin typeface="BIZ UDPゴシック" panose="020B0400000000000000" pitchFamily="50" charset="-128"/>
              <a:ea typeface="BIZ UDPゴシック" panose="020B0400000000000000" pitchFamily="50" charset="-128"/>
            </a:endParaRPr>
          </a:p>
          <a:p>
            <a:r>
              <a:rPr lang="ja-JP" altLang="en-US" sz="3200" dirty="0">
                <a:solidFill>
                  <a:prstClr val="black"/>
                </a:solidFill>
                <a:latin typeface="BIZ UDPゴシック" panose="020B0400000000000000" pitchFamily="50" charset="-128"/>
                <a:ea typeface="BIZ UDPゴシック" panose="020B0400000000000000" pitchFamily="50" charset="-128"/>
              </a:rPr>
              <a:t>●「千年の約束」　</a:t>
            </a:r>
            <a:endParaRPr lang="en-US" altLang="ja-JP" sz="3200" dirty="0">
              <a:solidFill>
                <a:prstClr val="black"/>
              </a:solidFill>
              <a:latin typeface="BIZ UDPゴシック" panose="020B0400000000000000" pitchFamily="50" charset="-128"/>
              <a:ea typeface="BIZ UDPゴシック" panose="020B0400000000000000" pitchFamily="50" charset="-128"/>
            </a:endParaRPr>
          </a:p>
          <a:p>
            <a:r>
              <a:rPr lang="ja-JP" altLang="en-US" sz="3200" dirty="0">
                <a:solidFill>
                  <a:prstClr val="black"/>
                </a:solidFill>
                <a:latin typeface="BIZ UDPゴシック" panose="020B0400000000000000" pitchFamily="50" charset="-128"/>
                <a:ea typeface="BIZ UDPゴシック" panose="020B0400000000000000" pitchFamily="50" charset="-128"/>
              </a:rPr>
              <a:t>●「税のはたらきから社会の仕組みを学ぼう」</a:t>
            </a:r>
          </a:p>
        </p:txBody>
      </p:sp>
      <p:sp>
        <p:nvSpPr>
          <p:cNvPr id="7" name="角丸四角形 6"/>
          <p:cNvSpPr/>
          <p:nvPr/>
        </p:nvSpPr>
        <p:spPr>
          <a:xfrm>
            <a:off x="4376928" y="12192"/>
            <a:ext cx="7815072"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－税についてもっとくわしく知りたいときは？－</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03669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274171" y="6145750"/>
            <a:ext cx="1851789" cy="523220"/>
          </a:xfrm>
          <a:prstGeom prst="rect">
            <a:avLst/>
          </a:prstGeom>
          <a:noFill/>
        </p:spPr>
        <p:txBody>
          <a:bodyPr wrap="none" rtlCol="0">
            <a:spAutoFit/>
          </a:bodyPr>
          <a:lstStyle/>
          <a:p>
            <a:r>
              <a:rPr lang="ja-JP" altLang="en-US" sz="2800" dirty="0">
                <a:latin typeface="+mj-ea"/>
                <a:ea typeface="+mj-ea"/>
              </a:rPr>
              <a:t>裏表紙</a:t>
            </a:r>
            <a:r>
              <a:rPr lang="ja-JP" altLang="en-US" sz="2800" dirty="0" err="1">
                <a:latin typeface="+mj-ea"/>
                <a:ea typeface="+mj-ea"/>
              </a:rPr>
              <a:t>ー</a:t>
            </a:r>
            <a:r>
              <a:rPr lang="ja-JP" altLang="en-US" sz="2800" dirty="0">
                <a:latin typeface="+mj-ea"/>
                <a:ea typeface="+mj-ea"/>
              </a:rPr>
              <a:t>３</a:t>
            </a:r>
            <a:endParaRPr kumimoji="1" lang="ja-JP" altLang="en-US" sz="2800" dirty="0">
              <a:latin typeface="+mj-ea"/>
              <a:ea typeface="+mj-ea"/>
            </a:endParaRPr>
          </a:p>
        </p:txBody>
      </p:sp>
      <p:sp>
        <p:nvSpPr>
          <p:cNvPr id="5" name="角丸四角形 4"/>
          <p:cNvSpPr/>
          <p:nvPr/>
        </p:nvSpPr>
        <p:spPr>
          <a:xfrm>
            <a:off x="428618" y="1993900"/>
            <a:ext cx="7572382" cy="30892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solidFill>
                  <a:prstClr val="black"/>
                </a:solidFill>
                <a:latin typeface="+mn-ea"/>
              </a:rPr>
              <a:t>「マリンとヤマト　不思議な日曜日」</a:t>
            </a:r>
            <a:endParaRPr lang="en-US" altLang="ja-JP" sz="3600" dirty="0">
              <a:solidFill>
                <a:prstClr val="black"/>
              </a:solidFill>
              <a:latin typeface="+mn-ea"/>
            </a:endParaRPr>
          </a:p>
          <a:p>
            <a:r>
              <a:rPr lang="ja-JP" altLang="en-US" sz="3200" dirty="0">
                <a:solidFill>
                  <a:prstClr val="black"/>
                </a:solidFill>
              </a:rPr>
              <a:t>　公園で不思議な妖精を助けた小学生の姉弟、マリンとヤマト。「何でも願いをかなえよう！」大地の妖精コッピとクッピの言葉に２人が考えたことは・・・？</a:t>
            </a:r>
            <a:endParaRPr lang="en-US" altLang="ja-JP" sz="3200" dirty="0">
              <a:solidFill>
                <a:prstClr val="black"/>
              </a:solidFill>
            </a:endParaRPr>
          </a:p>
          <a:p>
            <a:r>
              <a:rPr lang="ja-JP" altLang="en-US" sz="3200" dirty="0">
                <a:solidFill>
                  <a:prstClr val="black"/>
                </a:solidFill>
              </a:rPr>
              <a:t>　毎日のくらしのなかで税がどのようなところに使われているのかを学んでいく。</a:t>
            </a:r>
            <a:endParaRPr lang="en-US" altLang="ja-JP" sz="3200" dirty="0">
              <a:solidFill>
                <a:prstClr val="black"/>
              </a:solidFill>
            </a:endParaRPr>
          </a:p>
          <a:p>
            <a:r>
              <a:rPr lang="ja-JP" altLang="en-US" sz="3200" dirty="0">
                <a:solidFill>
                  <a:prstClr val="black"/>
                </a:solidFill>
              </a:rPr>
              <a:t>（１７分）</a:t>
            </a:r>
          </a:p>
        </p:txBody>
      </p:sp>
      <p:pic>
        <p:nvPicPr>
          <p:cNvPr id="6" name="図 5"/>
          <p:cNvPicPr>
            <a:picLocks noChangeAspect="1"/>
          </p:cNvPicPr>
          <p:nvPr/>
        </p:nvPicPr>
        <p:blipFill>
          <a:blip r:embed="rId2"/>
          <a:stretch>
            <a:fillRect/>
          </a:stretch>
        </p:blipFill>
        <p:spPr>
          <a:xfrm>
            <a:off x="8291107" y="860689"/>
            <a:ext cx="2908958" cy="4789716"/>
          </a:xfrm>
          <a:prstGeom prst="rect">
            <a:avLst/>
          </a:prstGeom>
        </p:spPr>
      </p:pic>
      <p:sp>
        <p:nvSpPr>
          <p:cNvPr id="8" name="角丸四角形 7"/>
          <p:cNvSpPr/>
          <p:nvPr/>
        </p:nvSpPr>
        <p:spPr>
          <a:xfrm>
            <a:off x="4376928" y="12192"/>
            <a:ext cx="7815072"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－税についてもっとくわしく知りたいときは？－</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00959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274171" y="6145750"/>
            <a:ext cx="1851789" cy="523220"/>
          </a:xfrm>
          <a:prstGeom prst="rect">
            <a:avLst/>
          </a:prstGeom>
          <a:noFill/>
        </p:spPr>
        <p:txBody>
          <a:bodyPr wrap="none" rtlCol="0">
            <a:spAutoFit/>
          </a:bodyPr>
          <a:lstStyle/>
          <a:p>
            <a:r>
              <a:rPr lang="ja-JP" altLang="en-US" sz="2800" dirty="0">
                <a:latin typeface="+mj-ea"/>
                <a:ea typeface="+mj-ea"/>
              </a:rPr>
              <a:t>裏表紙</a:t>
            </a:r>
            <a:r>
              <a:rPr lang="ja-JP" altLang="en-US" sz="2800" dirty="0" err="1">
                <a:latin typeface="+mj-ea"/>
                <a:ea typeface="+mj-ea"/>
              </a:rPr>
              <a:t>ー</a:t>
            </a:r>
            <a:r>
              <a:rPr lang="ja-JP" altLang="en-US" sz="2800" dirty="0">
                <a:latin typeface="+mj-ea"/>
                <a:ea typeface="+mj-ea"/>
              </a:rPr>
              <a:t>４</a:t>
            </a:r>
            <a:endParaRPr kumimoji="1" lang="ja-JP" altLang="en-US" sz="2800" dirty="0">
              <a:latin typeface="+mj-ea"/>
              <a:ea typeface="+mj-ea"/>
            </a:endParaRPr>
          </a:p>
        </p:txBody>
      </p:sp>
      <p:sp>
        <p:nvSpPr>
          <p:cNvPr id="5" name="角丸四角形 4"/>
          <p:cNvSpPr/>
          <p:nvPr/>
        </p:nvSpPr>
        <p:spPr>
          <a:xfrm>
            <a:off x="3406114" y="1212030"/>
            <a:ext cx="8882357" cy="37462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solidFill>
                  <a:prstClr val="black"/>
                </a:solidFill>
                <a:latin typeface="+mn-ea"/>
              </a:rPr>
              <a:t>「税のはたらきから社会の仕組みを学ぼう」</a:t>
            </a:r>
            <a:endParaRPr lang="en-US" altLang="ja-JP" sz="3600" dirty="0">
              <a:solidFill>
                <a:prstClr val="black"/>
              </a:solidFill>
              <a:latin typeface="+mn-ea"/>
            </a:endParaRPr>
          </a:p>
          <a:p>
            <a:r>
              <a:rPr lang="ja-JP" altLang="en-US" sz="3200" dirty="0">
                <a:solidFill>
                  <a:prstClr val="black"/>
                </a:solidFill>
              </a:rPr>
              <a:t>　税の勉強をすることになった、小学生のゆうきくんとはるかさん。街を調査したり、身の回りの仕組みを考えるうちに、税の大切さに気がついていきます。</a:t>
            </a:r>
            <a:endParaRPr lang="en-US" altLang="ja-JP" sz="3200" dirty="0">
              <a:solidFill>
                <a:prstClr val="black"/>
              </a:solidFill>
            </a:endParaRPr>
          </a:p>
          <a:p>
            <a:r>
              <a:rPr lang="ja-JP" altLang="en-US" sz="3200" dirty="0">
                <a:solidFill>
                  <a:prstClr val="black"/>
                </a:solidFill>
              </a:rPr>
              <a:t>　こどもたちが税の意義や役割を主体的に考えるきっかけを与えるような内容になっています。</a:t>
            </a:r>
            <a:endParaRPr lang="en-US" altLang="ja-JP" sz="3200" dirty="0">
              <a:solidFill>
                <a:prstClr val="black"/>
              </a:solidFill>
            </a:endParaRPr>
          </a:p>
          <a:p>
            <a:r>
              <a:rPr lang="ja-JP" altLang="en-US" sz="3200" dirty="0">
                <a:solidFill>
                  <a:prstClr val="black"/>
                </a:solidFill>
              </a:rPr>
              <a:t>　　　　　　　　　　　　　　　　　　　　　　　　　（１２分）</a:t>
            </a:r>
          </a:p>
        </p:txBody>
      </p:sp>
      <p:pic>
        <p:nvPicPr>
          <p:cNvPr id="6" name="図 5"/>
          <p:cNvPicPr>
            <a:picLocks noChangeAspect="1"/>
          </p:cNvPicPr>
          <p:nvPr/>
        </p:nvPicPr>
        <p:blipFill>
          <a:blip r:embed="rId2"/>
          <a:stretch>
            <a:fillRect/>
          </a:stretch>
        </p:blipFill>
        <p:spPr>
          <a:xfrm>
            <a:off x="473773" y="1439267"/>
            <a:ext cx="2932341" cy="1645895"/>
          </a:xfrm>
          <a:prstGeom prst="rect">
            <a:avLst/>
          </a:prstGeom>
        </p:spPr>
      </p:pic>
      <p:pic>
        <p:nvPicPr>
          <p:cNvPr id="7" name="図 6"/>
          <p:cNvPicPr>
            <a:picLocks noChangeAspect="1"/>
          </p:cNvPicPr>
          <p:nvPr/>
        </p:nvPicPr>
        <p:blipFill>
          <a:blip r:embed="rId3"/>
          <a:stretch>
            <a:fillRect/>
          </a:stretch>
        </p:blipFill>
        <p:spPr>
          <a:xfrm>
            <a:off x="308376" y="3273541"/>
            <a:ext cx="3263136" cy="661158"/>
          </a:xfrm>
          <a:prstGeom prst="rect">
            <a:avLst/>
          </a:prstGeom>
        </p:spPr>
      </p:pic>
      <p:sp>
        <p:nvSpPr>
          <p:cNvPr id="8" name="角丸四角形 7"/>
          <p:cNvSpPr/>
          <p:nvPr/>
        </p:nvSpPr>
        <p:spPr>
          <a:xfrm>
            <a:off x="4376928" y="12192"/>
            <a:ext cx="7815072"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－税についてもっとくわしく知りたいときは？－</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69766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057416" y="6200668"/>
            <a:ext cx="1034257" cy="523220"/>
          </a:xfrm>
          <a:prstGeom prst="rect">
            <a:avLst/>
          </a:prstGeom>
          <a:noFill/>
        </p:spPr>
        <p:txBody>
          <a:bodyPr wrap="none" rtlCol="0">
            <a:spAutoFit/>
          </a:bodyPr>
          <a:lstStyle/>
          <a:p>
            <a:r>
              <a:rPr lang="ja-JP" altLang="en-US" sz="2800" dirty="0"/>
              <a:t>１－２</a:t>
            </a:r>
            <a:endParaRPr kumimoji="1" lang="ja-JP" altLang="en-US" sz="2800" dirty="0"/>
          </a:p>
        </p:txBody>
      </p:sp>
      <p:pic>
        <p:nvPicPr>
          <p:cNvPr id="4" name="図 3"/>
          <p:cNvPicPr>
            <a:picLocks noChangeAspect="1"/>
          </p:cNvPicPr>
          <p:nvPr/>
        </p:nvPicPr>
        <p:blipFill>
          <a:blip r:embed="rId2"/>
          <a:stretch>
            <a:fillRect/>
          </a:stretch>
        </p:blipFill>
        <p:spPr>
          <a:xfrm>
            <a:off x="1367981" y="481706"/>
            <a:ext cx="9104948" cy="6200079"/>
          </a:xfrm>
          <a:prstGeom prst="rect">
            <a:avLst/>
          </a:prstGeom>
        </p:spPr>
      </p:pic>
      <p:sp>
        <p:nvSpPr>
          <p:cNvPr id="5" name="テキスト ボックス 4"/>
          <p:cNvSpPr txBox="1"/>
          <p:nvPr/>
        </p:nvSpPr>
        <p:spPr>
          <a:xfrm>
            <a:off x="4178369" y="931164"/>
            <a:ext cx="5493813" cy="1815882"/>
          </a:xfrm>
          <a:prstGeom prst="rect">
            <a:avLst/>
          </a:prstGeom>
          <a:noFill/>
        </p:spPr>
        <p:txBody>
          <a:bodyPr wrap="none" rtlCol="0">
            <a:spAutoFit/>
          </a:bodyPr>
          <a:lstStyle/>
          <a:p>
            <a:pPr algn="ctr"/>
            <a:r>
              <a:rPr kumimoji="1" lang="ja-JP" altLang="en-US" sz="2800" dirty="0">
                <a:latin typeface="BIZ UDPゴシック" panose="020B0400000000000000" pitchFamily="50" charset="-128"/>
                <a:ea typeface="BIZ UDPゴシック" panose="020B0400000000000000" pitchFamily="50" charset="-128"/>
              </a:rPr>
              <a:t>物を買ったときや</a:t>
            </a:r>
            <a:endParaRPr kumimoji="1" lang="en-US" altLang="ja-JP" sz="2800" dirty="0">
              <a:latin typeface="BIZ UDPゴシック" panose="020B0400000000000000" pitchFamily="50" charset="-128"/>
              <a:ea typeface="BIZ UDPゴシック" panose="020B0400000000000000" pitchFamily="50" charset="-128"/>
            </a:endParaRPr>
          </a:p>
          <a:p>
            <a:pPr algn="ctr"/>
            <a:r>
              <a:rPr lang="ja-JP" altLang="en-US" sz="2800" dirty="0">
                <a:latin typeface="BIZ UDPゴシック" panose="020B0400000000000000" pitchFamily="50" charset="-128"/>
                <a:ea typeface="BIZ UDPゴシック" panose="020B0400000000000000" pitchFamily="50" charset="-128"/>
              </a:rPr>
              <a:t>サービスを受けたときには、</a:t>
            </a:r>
            <a:endParaRPr lang="en-US" altLang="ja-JP" sz="2800" dirty="0">
              <a:latin typeface="BIZ UDPゴシック" panose="020B0400000000000000" pitchFamily="50" charset="-128"/>
              <a:ea typeface="BIZ UDPゴシック" panose="020B0400000000000000" pitchFamily="50" charset="-128"/>
            </a:endParaRPr>
          </a:p>
          <a:p>
            <a:pPr algn="ctr"/>
            <a:r>
              <a:rPr kumimoji="1" lang="ja-JP" altLang="en-US" sz="2800" dirty="0">
                <a:latin typeface="BIZ UDPゴシック" panose="020B0400000000000000" pitchFamily="50" charset="-128"/>
                <a:ea typeface="BIZ UDPゴシック" panose="020B0400000000000000" pitchFamily="50" charset="-128"/>
              </a:rPr>
              <a:t>料金のほかに消費税という</a:t>
            </a:r>
            <a:r>
              <a:rPr lang="ja-JP" altLang="en-US" sz="2800" dirty="0">
                <a:latin typeface="BIZ UDPゴシック" panose="020B0400000000000000" pitchFamily="50" charset="-128"/>
                <a:ea typeface="BIZ UDPゴシック" panose="020B0400000000000000" pitchFamily="50" charset="-128"/>
              </a:rPr>
              <a:t>税金を</a:t>
            </a:r>
            <a:endParaRPr lang="en-US" altLang="ja-JP" sz="2800" dirty="0">
              <a:latin typeface="BIZ UDPゴシック" panose="020B0400000000000000" pitchFamily="50" charset="-128"/>
              <a:ea typeface="BIZ UDPゴシック" panose="020B0400000000000000" pitchFamily="50" charset="-128"/>
            </a:endParaRPr>
          </a:p>
          <a:p>
            <a:pPr algn="ctr"/>
            <a:r>
              <a:rPr kumimoji="1" lang="ja-JP" altLang="en-US" sz="2800" dirty="0">
                <a:latin typeface="BIZ UDPゴシック" panose="020B0400000000000000" pitchFamily="50" charset="-128"/>
                <a:ea typeface="BIZ UDPゴシック" panose="020B0400000000000000" pitchFamily="50" charset="-128"/>
              </a:rPr>
              <a:t>納めるんだよ。</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6" name="テキスト ボックス 5"/>
          <p:cNvSpPr txBox="1"/>
          <p:nvPr/>
        </p:nvSpPr>
        <p:spPr>
          <a:xfrm>
            <a:off x="1790955" y="3000713"/>
            <a:ext cx="3183885" cy="954107"/>
          </a:xfrm>
          <a:prstGeom prst="rect">
            <a:avLst/>
          </a:prstGeom>
          <a:noFill/>
        </p:spPr>
        <p:txBody>
          <a:bodyPr wrap="none" rtlCol="0">
            <a:spAutoFit/>
          </a:bodyPr>
          <a:lstStyle/>
          <a:p>
            <a:pPr algn="ctr"/>
            <a:r>
              <a:rPr kumimoji="1" lang="ja-JP" altLang="en-US" sz="2800" dirty="0">
                <a:latin typeface="BIZ UDPゴシック" panose="020B0400000000000000" pitchFamily="50" charset="-128"/>
                <a:ea typeface="BIZ UDPゴシック" panose="020B0400000000000000" pitchFamily="50" charset="-128"/>
              </a:rPr>
              <a:t>消費税なら</a:t>
            </a:r>
            <a:endParaRPr kumimoji="1" lang="en-US" altLang="ja-JP" sz="2800" dirty="0">
              <a:latin typeface="BIZ UDPゴシック" panose="020B0400000000000000" pitchFamily="50" charset="-128"/>
              <a:ea typeface="BIZ UDPゴシック" panose="020B0400000000000000" pitchFamily="50" charset="-128"/>
            </a:endParaRPr>
          </a:p>
          <a:p>
            <a:pPr algn="ctr"/>
            <a:r>
              <a:rPr lang="ja-JP" altLang="en-US" sz="2800" dirty="0">
                <a:latin typeface="BIZ UDPゴシック" panose="020B0400000000000000" pitchFamily="50" charset="-128"/>
                <a:ea typeface="BIZ UDPゴシック" panose="020B0400000000000000" pitchFamily="50" charset="-128"/>
              </a:rPr>
              <a:t>聞いたことがある。</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7" name="角丸四角形 6"/>
          <p:cNvSpPr/>
          <p:nvPr/>
        </p:nvSpPr>
        <p:spPr>
          <a:xfrm>
            <a:off x="8144256" y="0"/>
            <a:ext cx="4047744"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－税金ってなぁーに？－</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90242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124850" y="488837"/>
            <a:ext cx="7988141" cy="2567882"/>
          </a:xfrm>
          <a:prstGeom prst="rect">
            <a:avLst/>
          </a:prstGeom>
          <a:noFill/>
        </p:spPr>
        <p:txBody>
          <a:bodyPr wrap="square" rtlCol="0">
            <a:spAutoFit/>
          </a:bodyPr>
          <a:lstStyle/>
          <a:p>
            <a:pPr>
              <a:lnSpc>
                <a:spcPct val="150000"/>
              </a:lnSpc>
            </a:pPr>
            <a:r>
              <a:rPr kumimoji="1" lang="ja-JP" altLang="en-US" sz="2800" dirty="0">
                <a:latin typeface="BIZ UDPゴシック" panose="020B0400000000000000" pitchFamily="50" charset="-128"/>
                <a:ea typeface="BIZ UDPゴシック" panose="020B0400000000000000" pitchFamily="50" charset="-128"/>
              </a:rPr>
              <a:t>編集／長野県租税教育推進協議会副教材研究会</a:t>
            </a:r>
            <a:endParaRPr kumimoji="1"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　　　　</a:t>
            </a:r>
            <a:endParaRPr kumimoji="1" lang="en-US" altLang="ja-JP" sz="28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800" dirty="0">
                <a:latin typeface="BIZ UDPゴシック" panose="020B0400000000000000" pitchFamily="50" charset="-128"/>
                <a:ea typeface="BIZ UDPゴシック" panose="020B0400000000000000" pitchFamily="50" charset="-128"/>
              </a:rPr>
              <a:t>表紙写真提供／長野県・南信州広域連合</a:t>
            </a:r>
            <a:endParaRPr kumimoji="1" lang="en-US" altLang="ja-JP" sz="28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800" dirty="0">
                <a:latin typeface="BIZ UDPゴシック" panose="020B0400000000000000" pitchFamily="50" charset="-128"/>
                <a:ea typeface="BIZ UDPゴシック" panose="020B0400000000000000" pitchFamily="50" charset="-128"/>
              </a:rPr>
              <a:t>　　　　　　　　　　</a:t>
            </a:r>
          </a:p>
        </p:txBody>
      </p:sp>
      <p:sp>
        <p:nvSpPr>
          <p:cNvPr id="4" name="テキスト ボックス 3">
            <a:extLst>
              <a:ext uri="{FF2B5EF4-FFF2-40B4-BE49-F238E27FC236}">
                <a16:creationId xmlns:a16="http://schemas.microsoft.com/office/drawing/2014/main" id="{B14155E3-DAB6-4051-9549-569314D61BD1}"/>
              </a:ext>
            </a:extLst>
          </p:cNvPr>
          <p:cNvSpPr txBox="1"/>
          <p:nvPr/>
        </p:nvSpPr>
        <p:spPr>
          <a:xfrm>
            <a:off x="579549" y="2731403"/>
            <a:ext cx="11037195" cy="3214213"/>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長野県租税教育推進協議会</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800" dirty="0">
                <a:latin typeface="BIZ UDPゴシック" panose="020B0400000000000000" pitchFamily="50" charset="-128"/>
                <a:ea typeface="BIZ UDPゴシック" panose="020B0400000000000000" pitchFamily="50" charset="-128"/>
              </a:rPr>
              <a:t>（問い合わせ先）</a:t>
            </a:r>
            <a:endParaRPr kumimoji="1" lang="en-US" altLang="ja-JP" sz="28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800" dirty="0">
                <a:latin typeface="BIZ UDPゴシック" panose="020B0400000000000000" pitchFamily="50" charset="-128"/>
                <a:ea typeface="BIZ UDPゴシック" panose="020B0400000000000000" pitchFamily="50" charset="-128"/>
              </a:rPr>
              <a:t>●長野税務署税務広報広聴官　</a:t>
            </a:r>
            <a:endParaRPr kumimoji="1" lang="en-US" altLang="ja-JP" sz="28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800" dirty="0">
                <a:latin typeface="BIZ UDPゴシック" panose="020B0400000000000000" pitchFamily="50" charset="-128"/>
                <a:ea typeface="BIZ UDPゴシック" panose="020B0400000000000000" pitchFamily="50" charset="-128"/>
              </a:rPr>
              <a:t>   長野市西後町</a:t>
            </a:r>
            <a:r>
              <a:rPr kumimoji="1" lang="en-US" altLang="ja-JP" sz="2800" dirty="0">
                <a:latin typeface="BIZ UDPゴシック" panose="020B0400000000000000" pitchFamily="50" charset="-128"/>
                <a:ea typeface="BIZ UDPゴシック" panose="020B0400000000000000" pitchFamily="50" charset="-128"/>
              </a:rPr>
              <a:t>608-2</a:t>
            </a:r>
          </a:p>
          <a:p>
            <a:pPr lvl="0">
              <a:lnSpc>
                <a:spcPct val="150000"/>
              </a:lnSpc>
            </a:pPr>
            <a:r>
              <a:rPr lang="en-US" altLang="ja-JP" sz="2800" dirty="0">
                <a:latin typeface="BIZ UDPゴシック" panose="020B0400000000000000" pitchFamily="50" charset="-128"/>
                <a:ea typeface="BIZ UDPゴシック" panose="020B0400000000000000" pitchFamily="50" charset="-128"/>
              </a:rPr>
              <a:t>   TEL </a:t>
            </a:r>
            <a:r>
              <a:rPr lang="ja-JP" altLang="en-US" sz="2800" dirty="0">
                <a:latin typeface="BIZ UDPゴシック" panose="020B0400000000000000" pitchFamily="50" charset="-128"/>
                <a:ea typeface="BIZ UDPゴシック" panose="020B0400000000000000" pitchFamily="50" charset="-128"/>
              </a:rPr>
              <a:t>　</a:t>
            </a:r>
            <a:r>
              <a:rPr lang="en-US" altLang="ja-JP" sz="2800" dirty="0">
                <a:solidFill>
                  <a:prstClr val="black"/>
                </a:solidFill>
                <a:latin typeface="BIZ UDPゴシック" panose="020B0400000000000000" pitchFamily="50" charset="-128"/>
                <a:ea typeface="BIZ UDPゴシック" panose="020B0400000000000000" pitchFamily="50" charset="-128"/>
              </a:rPr>
              <a:t>026</a:t>
            </a:r>
            <a:r>
              <a:rPr lang="ja-JP" altLang="en-US" sz="2800" dirty="0">
                <a:solidFill>
                  <a:prstClr val="black"/>
                </a:solidFill>
                <a:latin typeface="BIZ UDPゴシック" panose="020B0400000000000000" pitchFamily="50" charset="-128"/>
                <a:ea typeface="BIZ UDPゴシック" panose="020B0400000000000000" pitchFamily="50" charset="-128"/>
              </a:rPr>
              <a:t>（</a:t>
            </a:r>
            <a:r>
              <a:rPr lang="en-US" altLang="ja-JP" sz="2800" dirty="0">
                <a:solidFill>
                  <a:prstClr val="black"/>
                </a:solidFill>
                <a:latin typeface="BIZ UDPゴシック" panose="020B0400000000000000" pitchFamily="50" charset="-128"/>
                <a:ea typeface="BIZ UDPゴシック" panose="020B0400000000000000" pitchFamily="50" charset="-128"/>
              </a:rPr>
              <a:t>234</a:t>
            </a:r>
            <a:r>
              <a:rPr lang="ja-JP" altLang="en-US" sz="2800" dirty="0">
                <a:solidFill>
                  <a:prstClr val="black"/>
                </a:solidFill>
                <a:latin typeface="BIZ UDPゴシック" panose="020B0400000000000000" pitchFamily="50" charset="-128"/>
                <a:ea typeface="BIZ UDPゴシック" panose="020B0400000000000000" pitchFamily="50" charset="-128"/>
              </a:rPr>
              <a:t>）</a:t>
            </a:r>
            <a:r>
              <a:rPr lang="en-US" altLang="ja-JP" sz="2800" dirty="0">
                <a:solidFill>
                  <a:prstClr val="black"/>
                </a:solidFill>
                <a:latin typeface="BIZ UDPゴシック" panose="020B0400000000000000" pitchFamily="50" charset="-128"/>
                <a:ea typeface="BIZ UDPゴシック" panose="020B0400000000000000" pitchFamily="50" charset="-128"/>
              </a:rPr>
              <a:t>0116</a:t>
            </a:r>
            <a:r>
              <a:rPr lang="ja-JP" altLang="en-US" sz="2800" dirty="0">
                <a:solidFill>
                  <a:prstClr val="black"/>
                </a:solidFill>
                <a:latin typeface="BIZ UDPゴシック" panose="020B0400000000000000" pitchFamily="50" charset="-128"/>
                <a:ea typeface="BIZ UDPゴシック" panose="020B0400000000000000" pitchFamily="50" charset="-128"/>
              </a:rPr>
              <a:t>　</a:t>
            </a:r>
            <a:endParaRPr lang="en-US" altLang="ja-JP" sz="2800" dirty="0">
              <a:solidFill>
                <a:prstClr val="black"/>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56777165-CAC4-4A88-8469-E581DE33B986}"/>
              </a:ext>
            </a:extLst>
          </p:cNvPr>
          <p:cNvSpPr txBox="1"/>
          <p:nvPr/>
        </p:nvSpPr>
        <p:spPr>
          <a:xfrm>
            <a:off x="5871385" y="3362363"/>
            <a:ext cx="6320615" cy="2567882"/>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　　　　　　　　 </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●長野県総務部税務課</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   長野市大字南長野字幅下</a:t>
            </a:r>
            <a:r>
              <a:rPr lang="en-US" altLang="ja-JP" sz="2800" dirty="0">
                <a:latin typeface="BIZ UDPゴシック" panose="020B0400000000000000" pitchFamily="50" charset="-128"/>
                <a:ea typeface="BIZ UDPゴシック" panose="020B0400000000000000" pitchFamily="50" charset="-128"/>
              </a:rPr>
              <a:t>692-2</a:t>
            </a:r>
          </a:p>
          <a:p>
            <a:pPr>
              <a:lnSpc>
                <a:spcPct val="150000"/>
              </a:lnSpc>
            </a:pPr>
            <a:r>
              <a:rPr lang="en-US" altLang="ja-JP" sz="2800" dirty="0">
                <a:latin typeface="BIZ UDPゴシック" panose="020B0400000000000000" pitchFamily="50" charset="-128"/>
                <a:ea typeface="BIZ UDPゴシック" panose="020B0400000000000000" pitchFamily="50" charset="-128"/>
              </a:rPr>
              <a:t>   TEL </a:t>
            </a:r>
            <a:r>
              <a:rPr lang="ja-JP" altLang="en-US" sz="2800" dirty="0">
                <a:solidFill>
                  <a:prstClr val="black"/>
                </a:solidFill>
                <a:latin typeface="BIZ UDPゴシック" panose="020B0400000000000000" pitchFamily="50" charset="-128"/>
                <a:ea typeface="BIZ UDPゴシック" panose="020B0400000000000000" pitchFamily="50" charset="-128"/>
              </a:rPr>
              <a:t>　</a:t>
            </a:r>
            <a:r>
              <a:rPr lang="en-US" altLang="ja-JP" sz="2800" dirty="0">
                <a:solidFill>
                  <a:prstClr val="black"/>
                </a:solidFill>
                <a:latin typeface="BIZ UDPゴシック" panose="020B0400000000000000" pitchFamily="50" charset="-128"/>
                <a:ea typeface="BIZ UDPゴシック" panose="020B0400000000000000" pitchFamily="50" charset="-128"/>
              </a:rPr>
              <a:t>026</a:t>
            </a:r>
            <a:r>
              <a:rPr lang="ja-JP" altLang="en-US" sz="2800" dirty="0">
                <a:solidFill>
                  <a:prstClr val="black"/>
                </a:solidFill>
                <a:latin typeface="BIZ UDPゴシック" panose="020B0400000000000000" pitchFamily="50" charset="-128"/>
                <a:ea typeface="BIZ UDPゴシック" panose="020B0400000000000000" pitchFamily="50" charset="-128"/>
              </a:rPr>
              <a:t>（</a:t>
            </a:r>
            <a:r>
              <a:rPr lang="en-US" altLang="ja-JP" sz="2800" dirty="0">
                <a:solidFill>
                  <a:prstClr val="black"/>
                </a:solidFill>
                <a:latin typeface="BIZ UDPゴシック" panose="020B0400000000000000" pitchFamily="50" charset="-128"/>
                <a:ea typeface="BIZ UDPゴシック" panose="020B0400000000000000" pitchFamily="50" charset="-128"/>
              </a:rPr>
              <a:t>235</a:t>
            </a:r>
            <a:r>
              <a:rPr lang="ja-JP" altLang="en-US" sz="2800" dirty="0">
                <a:solidFill>
                  <a:prstClr val="black"/>
                </a:solidFill>
                <a:latin typeface="BIZ UDPゴシック" panose="020B0400000000000000" pitchFamily="50" charset="-128"/>
                <a:ea typeface="BIZ UDPゴシック" panose="020B0400000000000000" pitchFamily="50" charset="-128"/>
              </a:rPr>
              <a:t>）</a:t>
            </a:r>
            <a:r>
              <a:rPr lang="en-US" altLang="ja-JP" sz="2800" dirty="0">
                <a:solidFill>
                  <a:prstClr val="black"/>
                </a:solidFill>
                <a:latin typeface="BIZ UDPゴシック" panose="020B0400000000000000" pitchFamily="50" charset="-128"/>
                <a:ea typeface="BIZ UDPゴシック" panose="020B0400000000000000" pitchFamily="50" charset="-128"/>
              </a:rPr>
              <a:t>7046</a:t>
            </a:r>
            <a:endParaRPr lang="en-US" altLang="ja-JP" sz="2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80222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761566" y="4345863"/>
            <a:ext cx="9417963" cy="2062103"/>
          </a:xfrm>
          <a:prstGeom prst="rect">
            <a:avLst/>
          </a:prstGeom>
          <a:noFill/>
        </p:spPr>
        <p:txBody>
          <a:bodyPr wrap="none" rtlCol="0">
            <a:spAutoFit/>
          </a:bodyPr>
          <a:lstStyle/>
          <a:p>
            <a:r>
              <a:rPr lang="ja-JP" altLang="en-US" sz="3200" b="1" dirty="0">
                <a:solidFill>
                  <a:srgbClr val="FF0000"/>
                </a:solidFill>
                <a:latin typeface="BIZ UDPゴシック" panose="020B0400000000000000" pitchFamily="50" charset="-128"/>
                <a:ea typeface="BIZ UDPゴシック" panose="020B0400000000000000" pitchFamily="50" charset="-128"/>
              </a:rPr>
              <a:t>（１０ページの答え）</a:t>
            </a:r>
            <a:endParaRPr lang="en-US" altLang="ja-JP" sz="3200" b="1" dirty="0">
              <a:solidFill>
                <a:srgbClr val="FF0000"/>
              </a:solidFill>
              <a:latin typeface="BIZ UDPゴシック" panose="020B0400000000000000" pitchFamily="50" charset="-128"/>
              <a:ea typeface="BIZ UDPゴシック" panose="020B0400000000000000" pitchFamily="50" charset="-128"/>
            </a:endParaRPr>
          </a:p>
          <a:p>
            <a:r>
              <a:rPr lang="ja-JP" altLang="en-US" sz="3200" dirty="0">
                <a:solidFill>
                  <a:srgbClr val="FF0000"/>
                </a:solidFill>
                <a:latin typeface="BIZ UDPゴシック" panose="020B0400000000000000" pitchFamily="50" charset="-128"/>
                <a:ea typeface="BIZ UDPゴシック" panose="020B0400000000000000" pitchFamily="50" charset="-128"/>
              </a:rPr>
              <a:t>消防署・警察署・公立病院・交番・市役所・信号機・</a:t>
            </a:r>
            <a:endParaRPr lang="en-US" altLang="ja-JP" sz="3200" dirty="0">
              <a:solidFill>
                <a:srgbClr val="FF0000"/>
              </a:solidFill>
              <a:latin typeface="BIZ UDPゴシック" panose="020B0400000000000000" pitchFamily="50" charset="-128"/>
              <a:ea typeface="BIZ UDPゴシック" panose="020B0400000000000000" pitchFamily="50" charset="-128"/>
            </a:endParaRPr>
          </a:p>
          <a:p>
            <a:r>
              <a:rPr lang="ja-JP" altLang="en-US" sz="3200" dirty="0">
                <a:solidFill>
                  <a:srgbClr val="FF0000"/>
                </a:solidFill>
                <a:latin typeface="BIZ UDPゴシック" panose="020B0400000000000000" pitchFamily="50" charset="-128"/>
                <a:ea typeface="BIZ UDPゴシック" panose="020B0400000000000000" pitchFamily="50" charset="-128"/>
              </a:rPr>
              <a:t>児童館・公立図書館・公立小学校・道路・公園・歩道橋</a:t>
            </a:r>
            <a:endParaRPr lang="en-US" altLang="ja-JP" sz="3200" dirty="0">
              <a:solidFill>
                <a:srgbClr val="FF0000"/>
              </a:solidFill>
              <a:latin typeface="BIZ UDPゴシック" panose="020B0400000000000000" pitchFamily="50" charset="-128"/>
              <a:ea typeface="BIZ UDPゴシック" panose="020B0400000000000000" pitchFamily="50" charset="-128"/>
            </a:endParaRPr>
          </a:p>
          <a:p>
            <a:r>
              <a:rPr lang="ja-JP" altLang="en-US" sz="3200" dirty="0">
                <a:solidFill>
                  <a:srgbClr val="FF0000"/>
                </a:solidFill>
                <a:latin typeface="BIZ UDPゴシック" panose="020B0400000000000000" pitchFamily="50" charset="-128"/>
                <a:ea typeface="BIZ UDPゴシック" panose="020B0400000000000000" pitchFamily="50" charset="-128"/>
              </a:rPr>
              <a:t>救急車・ゴミ収集車</a:t>
            </a:r>
            <a:endParaRPr lang="en-US" altLang="ja-JP" sz="32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87992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992643" y="6197536"/>
            <a:ext cx="1034257" cy="523220"/>
          </a:xfrm>
          <a:prstGeom prst="rect">
            <a:avLst/>
          </a:prstGeom>
          <a:noFill/>
        </p:spPr>
        <p:txBody>
          <a:bodyPr wrap="none" rtlCol="0">
            <a:spAutoFit/>
          </a:bodyPr>
          <a:lstStyle/>
          <a:p>
            <a:r>
              <a:rPr lang="ja-JP" altLang="en-US" sz="2800" dirty="0"/>
              <a:t>１－３</a:t>
            </a:r>
            <a:endParaRPr kumimoji="1" lang="ja-JP" altLang="en-US" sz="2800" dirty="0"/>
          </a:p>
        </p:txBody>
      </p:sp>
      <p:grpSp>
        <p:nvGrpSpPr>
          <p:cNvPr id="3" name="グループ化 2"/>
          <p:cNvGrpSpPr/>
          <p:nvPr/>
        </p:nvGrpSpPr>
        <p:grpSpPr>
          <a:xfrm>
            <a:off x="2897695" y="198697"/>
            <a:ext cx="5835686" cy="5742432"/>
            <a:chOff x="3087687" y="0"/>
            <a:chExt cx="5835686" cy="5742432"/>
          </a:xfrm>
        </p:grpSpPr>
        <p:pic>
          <p:nvPicPr>
            <p:cNvPr id="5" name="図 4"/>
            <p:cNvPicPr>
              <a:picLocks noChangeAspect="1"/>
            </p:cNvPicPr>
            <p:nvPr/>
          </p:nvPicPr>
          <p:blipFill>
            <a:blip r:embed="rId2"/>
            <a:stretch>
              <a:fillRect/>
            </a:stretch>
          </p:blipFill>
          <p:spPr>
            <a:xfrm>
              <a:off x="3087687" y="0"/>
              <a:ext cx="5835686" cy="5742432"/>
            </a:xfrm>
            <a:prstGeom prst="rect">
              <a:avLst/>
            </a:prstGeom>
          </p:spPr>
        </p:pic>
        <p:sp>
          <p:nvSpPr>
            <p:cNvPr id="6" name="テキスト ボックス 5"/>
            <p:cNvSpPr txBox="1"/>
            <p:nvPr/>
          </p:nvSpPr>
          <p:spPr>
            <a:xfrm>
              <a:off x="3523488" y="906747"/>
              <a:ext cx="1904109" cy="1200329"/>
            </a:xfrm>
            <a:prstGeom prst="rect">
              <a:avLst/>
            </a:prstGeom>
            <a:noFill/>
          </p:spPr>
          <p:txBody>
            <a:bodyPr wrap="square" rtlCol="0">
              <a:spAutoFit/>
            </a:bodyPr>
            <a:lstStyle/>
            <a:p>
              <a:pPr algn="ctr"/>
              <a:r>
                <a:rPr kumimoji="1" lang="ja-JP" altLang="en-US" dirty="0">
                  <a:latin typeface="BIZ UDPゴシック" panose="020B0400000000000000" pitchFamily="50" charset="-128"/>
                  <a:ea typeface="BIZ UDPゴシック" panose="020B0400000000000000" pitchFamily="50" charset="-128"/>
                </a:rPr>
                <a:t>でもどうして</a:t>
              </a:r>
              <a:endParaRPr kumimoji="1" lang="en-US" altLang="ja-JP" dirty="0">
                <a:latin typeface="BIZ UDPゴシック" panose="020B0400000000000000" pitchFamily="50" charset="-128"/>
                <a:ea typeface="BIZ UDPゴシック" panose="020B0400000000000000" pitchFamily="50" charset="-128"/>
              </a:endParaRPr>
            </a:p>
            <a:p>
              <a:pPr algn="ctr"/>
              <a:r>
                <a:rPr lang="ja-JP" altLang="en-US" dirty="0">
                  <a:latin typeface="BIZ UDPゴシック" panose="020B0400000000000000" pitchFamily="50" charset="-128"/>
                  <a:ea typeface="BIZ UDPゴシック" panose="020B0400000000000000" pitchFamily="50" charset="-128"/>
                </a:rPr>
                <a:t>税金を納めなくちゃ</a:t>
              </a:r>
              <a:r>
                <a:rPr kumimoji="1" lang="ja-JP" altLang="en-US" dirty="0">
                  <a:latin typeface="BIZ UDPゴシック" panose="020B0400000000000000" pitchFamily="50" charset="-128"/>
                  <a:ea typeface="BIZ UDPゴシック" panose="020B0400000000000000" pitchFamily="50" charset="-128"/>
                </a:rPr>
                <a:t>いけないんだろう？</a:t>
              </a:r>
            </a:p>
          </p:txBody>
        </p:sp>
        <p:sp>
          <p:nvSpPr>
            <p:cNvPr id="7" name="テキスト ボックス 6"/>
            <p:cNvSpPr txBox="1"/>
            <p:nvPr/>
          </p:nvSpPr>
          <p:spPr>
            <a:xfrm>
              <a:off x="6142474" y="183472"/>
              <a:ext cx="2284301" cy="1323439"/>
            </a:xfrm>
            <a:prstGeom prst="rect">
              <a:avLst/>
            </a:prstGeom>
            <a:noFill/>
          </p:spPr>
          <p:txBody>
            <a:bodyPr wrap="square" rtlCol="0">
              <a:spAutoFit/>
            </a:bodyPr>
            <a:lstStyle/>
            <a:p>
              <a:pPr algn="ctr"/>
              <a:r>
                <a:rPr kumimoji="1" lang="ja-JP" altLang="en-US" sz="2000" dirty="0">
                  <a:latin typeface="BIZ UDPゴシック" panose="020B0400000000000000" pitchFamily="50" charset="-128"/>
                  <a:ea typeface="BIZ UDPゴシック" panose="020B0400000000000000" pitchFamily="50" charset="-128"/>
                </a:rPr>
                <a:t>それじゃ</a:t>
              </a:r>
              <a:endParaRPr lang="en-US" altLang="ja-JP" sz="2000" dirty="0">
                <a:latin typeface="BIZ UDPゴシック" panose="020B0400000000000000" pitchFamily="50" charset="-128"/>
                <a:ea typeface="BIZ UDPゴシック" panose="020B0400000000000000" pitchFamily="50" charset="-128"/>
              </a:endParaRPr>
            </a:p>
            <a:p>
              <a:pPr algn="ctr"/>
              <a:r>
                <a:rPr lang="ja-JP" altLang="en-US" sz="2000" dirty="0">
                  <a:latin typeface="BIZ UDPゴシック" panose="020B0400000000000000" pitchFamily="50" charset="-128"/>
                  <a:ea typeface="BIZ UDPゴシック" panose="020B0400000000000000" pitchFamily="50" charset="-128"/>
                </a:rPr>
                <a:t>税金がどんなところに</a:t>
              </a:r>
              <a:r>
                <a:rPr kumimoji="1" lang="ja-JP" altLang="en-US" sz="2000" dirty="0">
                  <a:latin typeface="BIZ UDPゴシック" panose="020B0400000000000000" pitchFamily="50" charset="-128"/>
                  <a:ea typeface="BIZ UDPゴシック" panose="020B0400000000000000" pitchFamily="50" charset="-128"/>
                </a:rPr>
                <a:t>使われているか</a:t>
              </a:r>
              <a:r>
                <a:rPr lang="ja-JP" altLang="en-US" sz="2000" dirty="0">
                  <a:latin typeface="BIZ UDPゴシック" panose="020B0400000000000000" pitchFamily="50" charset="-128"/>
                  <a:ea typeface="BIZ UDPゴシック" panose="020B0400000000000000" pitchFamily="50" charset="-128"/>
                </a:rPr>
                <a:t>見てみようか？</a:t>
              </a:r>
              <a:endParaRPr kumimoji="1" lang="ja-JP" altLang="en-US" sz="2000" dirty="0">
                <a:latin typeface="BIZ UDPゴシック" panose="020B0400000000000000" pitchFamily="50" charset="-128"/>
                <a:ea typeface="BIZ UDPゴシック" panose="020B0400000000000000" pitchFamily="50" charset="-128"/>
              </a:endParaRPr>
            </a:p>
          </p:txBody>
        </p:sp>
      </p:grpSp>
      <p:sp>
        <p:nvSpPr>
          <p:cNvPr id="9" name="下矢印 8"/>
          <p:cNvSpPr/>
          <p:nvPr/>
        </p:nvSpPr>
        <p:spPr>
          <a:xfrm>
            <a:off x="3523488" y="5925904"/>
            <a:ext cx="5059680" cy="824582"/>
          </a:xfrm>
          <a:prstGeom prst="downArrow">
            <a:avLst>
              <a:gd name="adj1" fmla="val 58675"/>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white"/>
                </a:solidFill>
              </a:rPr>
              <a:t>次のページを見てみよう</a:t>
            </a:r>
          </a:p>
        </p:txBody>
      </p:sp>
      <p:sp>
        <p:nvSpPr>
          <p:cNvPr id="10" name="角丸四角形 9"/>
          <p:cNvSpPr/>
          <p:nvPr/>
        </p:nvSpPr>
        <p:spPr>
          <a:xfrm>
            <a:off x="8144256" y="0"/>
            <a:ext cx="4047744"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－税金ってなぁーに？－</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44644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78200" y="1331950"/>
            <a:ext cx="10526400" cy="4764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3200" dirty="0">
                <a:solidFill>
                  <a:schemeClr val="tx1"/>
                </a:solidFill>
                <a:latin typeface="BIZ UDPゴシック" panose="020B0400000000000000" pitchFamily="50" charset="-128"/>
                <a:ea typeface="BIZ UDPゴシック" panose="020B0400000000000000" pitchFamily="50" charset="-128"/>
              </a:rPr>
              <a:t>【</a:t>
            </a:r>
            <a:r>
              <a:rPr kumimoji="1" lang="ja-JP" altLang="en-US" sz="3200" dirty="0">
                <a:solidFill>
                  <a:schemeClr val="tx1"/>
                </a:solidFill>
                <a:latin typeface="BIZ UDPゴシック" panose="020B0400000000000000" pitchFamily="50" charset="-128"/>
                <a:ea typeface="BIZ UDPゴシック" panose="020B0400000000000000" pitchFamily="50" charset="-128"/>
              </a:rPr>
              <a:t>身近なところで税金が使われているもの</a:t>
            </a:r>
            <a:r>
              <a:rPr kumimoji="1" lang="en-US" altLang="ja-JP" sz="3200" dirty="0">
                <a:solidFill>
                  <a:schemeClr val="tx1"/>
                </a:solidFill>
                <a:latin typeface="BIZ UDPゴシック" panose="020B0400000000000000" pitchFamily="50" charset="-128"/>
                <a:ea typeface="BIZ UDPゴシック" panose="020B0400000000000000" pitchFamily="50" charset="-128"/>
              </a:rPr>
              <a:t>】</a:t>
            </a:r>
          </a:p>
          <a:p>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r>
              <a:rPr lang="ja-JP" altLang="en-US" sz="3200" dirty="0">
                <a:solidFill>
                  <a:schemeClr val="tx1"/>
                </a:solidFill>
                <a:latin typeface="BIZ UDPゴシック" panose="020B0400000000000000" pitchFamily="50" charset="-128"/>
                <a:ea typeface="BIZ UDPゴシック" panose="020B0400000000000000" pitchFamily="50" charset="-128"/>
              </a:rPr>
              <a:t>　わたしたちの納める税金は、わたしたち自身の生活のさまざまな場面で役立ち、安全で、豊かで便利な生活がおくれるように社会を支えています。</a:t>
            </a:r>
            <a:endParaRPr lang="en-US" altLang="ja-JP" sz="3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3200" dirty="0">
                <a:solidFill>
                  <a:schemeClr val="tx1"/>
                </a:solidFill>
                <a:latin typeface="BIZ UDPゴシック" panose="020B0400000000000000" pitchFamily="50" charset="-128"/>
                <a:ea typeface="BIZ UDPゴシック" panose="020B0400000000000000" pitchFamily="50" charset="-128"/>
              </a:rPr>
              <a:t>　一日を通して、どのように税金とかかわりがあるか考えてみましょう。</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r>
              <a:rPr lang="ja-JP" altLang="en-US" sz="3200" dirty="0">
                <a:solidFill>
                  <a:schemeClr val="tx1"/>
                </a:solidFill>
                <a:latin typeface="BIZ UDPゴシック" panose="020B0400000000000000" pitchFamily="50" charset="-128"/>
                <a:ea typeface="BIZ UDPゴシック" panose="020B0400000000000000" pitchFamily="50" charset="-128"/>
              </a:rPr>
              <a:t>　また、税金がなかったらみんなの生活にどのような影響があるのかも考えてみましょう。</a:t>
            </a:r>
            <a:endParaRPr kumimoji="1" lang="ja-JP" altLang="en-US" sz="3200"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p:cNvSpPr txBox="1"/>
          <p:nvPr/>
        </p:nvSpPr>
        <p:spPr>
          <a:xfrm>
            <a:off x="11157743" y="6249436"/>
            <a:ext cx="1034257" cy="523220"/>
          </a:xfrm>
          <a:prstGeom prst="rect">
            <a:avLst/>
          </a:prstGeom>
          <a:noFill/>
        </p:spPr>
        <p:txBody>
          <a:bodyPr wrap="none" rtlCol="0">
            <a:spAutoFit/>
          </a:bodyPr>
          <a:lstStyle/>
          <a:p>
            <a:r>
              <a:rPr lang="ja-JP" altLang="en-US" sz="2800" dirty="0"/>
              <a:t>２－１</a:t>
            </a:r>
            <a:endParaRPr kumimoji="1" lang="ja-JP" altLang="en-US" sz="2800" dirty="0"/>
          </a:p>
        </p:txBody>
      </p:sp>
      <p:grpSp>
        <p:nvGrpSpPr>
          <p:cNvPr id="7" name="グループ化 6"/>
          <p:cNvGrpSpPr/>
          <p:nvPr/>
        </p:nvGrpSpPr>
        <p:grpSpPr>
          <a:xfrm>
            <a:off x="2259541" y="340314"/>
            <a:ext cx="7763717" cy="861014"/>
            <a:chOff x="487679" y="352044"/>
            <a:chExt cx="7763717" cy="861014"/>
          </a:xfrm>
        </p:grpSpPr>
        <p:sp>
          <p:nvSpPr>
            <p:cNvPr id="8" name="角丸四角形 7"/>
            <p:cNvSpPr/>
            <p:nvPr/>
          </p:nvSpPr>
          <p:spPr>
            <a:xfrm>
              <a:off x="487679" y="456230"/>
              <a:ext cx="7763717" cy="756828"/>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8767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400" b="1"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税金の使われかた</a:t>
              </a:r>
              <a:endParaRPr kumimoji="1" lang="ja-JP" altLang="en-US" sz="4400" dirty="0">
                <a:ln w="10160">
                  <a:solidFill>
                    <a:schemeClr val="tx1"/>
                  </a:solidFill>
                  <a:prstDash val="solid"/>
                </a:ln>
                <a:latin typeface="HGS創英角ﾎﾟｯﾌﾟ体" panose="040B0A00000000000000" pitchFamily="50" charset="-128"/>
                <a:ea typeface="HGS創英角ﾎﾟｯﾌﾟ体" panose="040B0A00000000000000" pitchFamily="50" charset="-128"/>
              </a:endParaRPr>
            </a:p>
          </p:txBody>
        </p:sp>
      </p:grpSp>
    </p:spTree>
    <p:extLst>
      <p:ext uri="{BB962C8B-B14F-4D97-AF65-F5344CB8AC3E}">
        <p14:creationId xmlns:p14="http://schemas.microsoft.com/office/powerpoint/2010/main" val="263543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6184196" y="1464115"/>
            <a:ext cx="5902621" cy="4631885"/>
          </a:xfrm>
          <a:prstGeom prst="rect">
            <a:avLst/>
          </a:prstGeom>
        </p:spPr>
      </p:pic>
      <p:pic>
        <p:nvPicPr>
          <p:cNvPr id="4" name="図 3"/>
          <p:cNvPicPr>
            <a:picLocks noChangeAspect="1"/>
          </p:cNvPicPr>
          <p:nvPr/>
        </p:nvPicPr>
        <p:blipFill>
          <a:blip r:embed="rId3"/>
          <a:stretch>
            <a:fillRect/>
          </a:stretch>
        </p:blipFill>
        <p:spPr>
          <a:xfrm>
            <a:off x="256818" y="315543"/>
            <a:ext cx="6009429" cy="4683177"/>
          </a:xfrm>
          <a:prstGeom prst="rect">
            <a:avLst/>
          </a:prstGeom>
        </p:spPr>
      </p:pic>
      <p:sp>
        <p:nvSpPr>
          <p:cNvPr id="5" name="テキスト ボックス 4"/>
          <p:cNvSpPr txBox="1"/>
          <p:nvPr/>
        </p:nvSpPr>
        <p:spPr>
          <a:xfrm>
            <a:off x="11052560" y="6220444"/>
            <a:ext cx="1034257" cy="523220"/>
          </a:xfrm>
          <a:prstGeom prst="rect">
            <a:avLst/>
          </a:prstGeom>
          <a:noFill/>
        </p:spPr>
        <p:txBody>
          <a:bodyPr wrap="none" rtlCol="0">
            <a:spAutoFit/>
          </a:bodyPr>
          <a:lstStyle/>
          <a:p>
            <a:r>
              <a:rPr lang="ja-JP" altLang="en-US" sz="2800" dirty="0"/>
              <a:t>２－２</a:t>
            </a:r>
            <a:endParaRPr kumimoji="1" lang="ja-JP" altLang="en-US" sz="2800" dirty="0"/>
          </a:p>
        </p:txBody>
      </p:sp>
      <p:sp>
        <p:nvSpPr>
          <p:cNvPr id="6" name="角丸四角形 5"/>
          <p:cNvSpPr/>
          <p:nvPr/>
        </p:nvSpPr>
        <p:spPr>
          <a:xfrm>
            <a:off x="8144256" y="0"/>
            <a:ext cx="4047744"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－税金の使われかた－</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5379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6166701" y="1536193"/>
            <a:ext cx="6025299" cy="4806192"/>
          </a:xfrm>
          <a:prstGeom prst="rect">
            <a:avLst/>
          </a:prstGeom>
        </p:spPr>
      </p:pic>
      <p:pic>
        <p:nvPicPr>
          <p:cNvPr id="4" name="図 3"/>
          <p:cNvPicPr>
            <a:picLocks noChangeAspect="1"/>
          </p:cNvPicPr>
          <p:nvPr/>
        </p:nvPicPr>
        <p:blipFill>
          <a:blip r:embed="rId3"/>
          <a:stretch>
            <a:fillRect/>
          </a:stretch>
        </p:blipFill>
        <p:spPr>
          <a:xfrm>
            <a:off x="189253" y="109902"/>
            <a:ext cx="5990109" cy="4755393"/>
          </a:xfrm>
          <a:prstGeom prst="rect">
            <a:avLst/>
          </a:prstGeom>
        </p:spPr>
      </p:pic>
      <p:sp>
        <p:nvSpPr>
          <p:cNvPr id="5" name="テキスト ボックス 4"/>
          <p:cNvSpPr txBox="1"/>
          <p:nvPr/>
        </p:nvSpPr>
        <p:spPr>
          <a:xfrm>
            <a:off x="10993431" y="6244828"/>
            <a:ext cx="1034257" cy="523220"/>
          </a:xfrm>
          <a:prstGeom prst="rect">
            <a:avLst/>
          </a:prstGeom>
          <a:noFill/>
        </p:spPr>
        <p:txBody>
          <a:bodyPr wrap="none" rtlCol="0">
            <a:spAutoFit/>
          </a:bodyPr>
          <a:lstStyle/>
          <a:p>
            <a:r>
              <a:rPr lang="ja-JP" altLang="en-US" sz="2800" dirty="0"/>
              <a:t>２－３</a:t>
            </a:r>
            <a:endParaRPr kumimoji="1" lang="ja-JP" altLang="en-US" sz="2800" dirty="0"/>
          </a:p>
        </p:txBody>
      </p:sp>
      <p:sp>
        <p:nvSpPr>
          <p:cNvPr id="6" name="角丸四角形 5"/>
          <p:cNvSpPr/>
          <p:nvPr/>
        </p:nvSpPr>
        <p:spPr>
          <a:xfrm>
            <a:off x="8144256" y="0"/>
            <a:ext cx="4047744"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－税金の使われかた－</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73327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6335235" y="1639115"/>
            <a:ext cx="5856765" cy="4683457"/>
          </a:xfrm>
          <a:prstGeom prst="rect">
            <a:avLst/>
          </a:prstGeom>
        </p:spPr>
      </p:pic>
      <p:pic>
        <p:nvPicPr>
          <p:cNvPr id="3" name="図 2"/>
          <p:cNvPicPr>
            <a:picLocks noChangeAspect="1"/>
          </p:cNvPicPr>
          <p:nvPr/>
        </p:nvPicPr>
        <p:blipFill>
          <a:blip r:embed="rId3"/>
          <a:stretch>
            <a:fillRect/>
          </a:stretch>
        </p:blipFill>
        <p:spPr>
          <a:xfrm>
            <a:off x="129020" y="0"/>
            <a:ext cx="6206216" cy="4925568"/>
          </a:xfrm>
          <a:prstGeom prst="rect">
            <a:avLst/>
          </a:prstGeom>
        </p:spPr>
      </p:pic>
      <p:sp>
        <p:nvSpPr>
          <p:cNvPr id="4" name="テキスト ボックス 3"/>
          <p:cNvSpPr txBox="1"/>
          <p:nvPr/>
        </p:nvSpPr>
        <p:spPr>
          <a:xfrm>
            <a:off x="10951463" y="6232636"/>
            <a:ext cx="1034257" cy="523220"/>
          </a:xfrm>
          <a:prstGeom prst="rect">
            <a:avLst/>
          </a:prstGeom>
          <a:noFill/>
        </p:spPr>
        <p:txBody>
          <a:bodyPr wrap="none" rtlCol="0">
            <a:spAutoFit/>
          </a:bodyPr>
          <a:lstStyle/>
          <a:p>
            <a:r>
              <a:rPr lang="ja-JP" altLang="en-US" sz="2800" dirty="0"/>
              <a:t>２－４</a:t>
            </a:r>
            <a:endParaRPr kumimoji="1" lang="ja-JP" altLang="en-US" sz="2800" dirty="0"/>
          </a:p>
        </p:txBody>
      </p:sp>
      <p:sp>
        <p:nvSpPr>
          <p:cNvPr id="5" name="角丸四角形 4"/>
          <p:cNvSpPr/>
          <p:nvPr/>
        </p:nvSpPr>
        <p:spPr>
          <a:xfrm>
            <a:off x="8144256" y="0"/>
            <a:ext cx="4047744"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－税金の使われかた－</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8051481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900</TotalTime>
  <Words>2945</Words>
  <Application>Microsoft Office PowerPoint</Application>
  <PresentationFormat>ワイド画面</PresentationFormat>
  <Paragraphs>362</Paragraphs>
  <Slides>41</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41</vt:i4>
      </vt:variant>
    </vt:vector>
  </HeadingPairs>
  <TitlesOfParts>
    <vt:vector size="52" baseType="lpstr">
      <vt:lpstr>BIZ UDPゴシック</vt:lpstr>
      <vt:lpstr>HGP創英角ｺﾞｼｯｸUB</vt:lpstr>
      <vt:lpstr>HGS創英角ﾎﾟｯﾌﾟ体</vt:lpstr>
      <vt:lpstr>HG丸ｺﾞｼｯｸM-PRO</vt:lpstr>
      <vt:lpstr>ＭＳ Ｐゴシック</vt:lpstr>
      <vt:lpstr>新細明體</vt:lpstr>
      <vt:lpstr>メイリオ</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広報係波多</dc:creator>
  <cp:lastModifiedBy>田中 瑞穂</cp:lastModifiedBy>
  <cp:revision>106</cp:revision>
  <cp:lastPrinted>2022-04-06T06:06:42Z</cp:lastPrinted>
  <dcterms:created xsi:type="dcterms:W3CDTF">2021-09-21T01:55:32Z</dcterms:created>
  <dcterms:modified xsi:type="dcterms:W3CDTF">2025-03-10T01:30:57Z</dcterms:modified>
</cp:coreProperties>
</file>