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 id="2147483732" r:id="rId6"/>
  </p:sldMasterIdLst>
  <p:notesMasterIdLst>
    <p:notesMasterId r:id="rId30"/>
  </p:notesMasterIdLst>
  <p:sldIdLst>
    <p:sldId id="276" r:id="rId7"/>
    <p:sldId id="291" r:id="rId8"/>
    <p:sldId id="294" r:id="rId9"/>
    <p:sldId id="274" r:id="rId10"/>
    <p:sldId id="275" r:id="rId11"/>
    <p:sldId id="279" r:id="rId12"/>
    <p:sldId id="280" r:id="rId13"/>
    <p:sldId id="281" r:id="rId14"/>
    <p:sldId id="282" r:id="rId15"/>
    <p:sldId id="283" r:id="rId16"/>
    <p:sldId id="284" r:id="rId17"/>
    <p:sldId id="285" r:id="rId18"/>
    <p:sldId id="286" r:id="rId19"/>
    <p:sldId id="287" r:id="rId20"/>
    <p:sldId id="292" r:id="rId21"/>
    <p:sldId id="293" r:id="rId22"/>
    <p:sldId id="269" r:id="rId23"/>
    <p:sldId id="289" r:id="rId24"/>
    <p:sldId id="271" r:id="rId25"/>
    <p:sldId id="297" r:id="rId26"/>
    <p:sldId id="295" r:id="rId27"/>
    <p:sldId id="296" r:id="rId28"/>
    <p:sldId id="273"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FF99CC"/>
    <a:srgbClr val="33CC33"/>
    <a:srgbClr val="FFCCFF"/>
    <a:srgbClr val="FFCCCC"/>
    <a:srgbClr val="CCFFCC"/>
    <a:srgbClr val="CCECFF"/>
    <a:srgbClr val="99FF99"/>
    <a:srgbClr val="00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p:scale>
          <a:sx n="66" d="100"/>
          <a:sy n="66" d="100"/>
        </p:scale>
        <p:origin x="88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D2E6AB7-97E1-43B7-821E-9436F26FCF07}" type="datetimeFigureOut">
              <a:rPr kumimoji="1" lang="ja-JP" altLang="en-US" smtClean="0"/>
              <a:t>2025/3/7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E6B9C2-5991-4E8D-B7B9-7B7CD6A3E077}" type="slidenum">
              <a:rPr kumimoji="1" lang="ja-JP" altLang="en-US" smtClean="0"/>
              <a:t>‹#›</a:t>
            </a:fld>
            <a:endParaRPr kumimoji="1" lang="ja-JP" altLang="en-US"/>
          </a:p>
        </p:txBody>
      </p:sp>
    </p:spTree>
    <p:extLst>
      <p:ext uri="{BB962C8B-B14F-4D97-AF65-F5344CB8AC3E}">
        <p14:creationId xmlns:p14="http://schemas.microsoft.com/office/powerpoint/2010/main" val="4516500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8B9BEB-1A4A-4FAC-AD62-1C513B3420B9}"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27487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84863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30293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424825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230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6490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11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7265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1232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7487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142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740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926448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288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3933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195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4563A3-528C-4AE3-B13E-30A46BADD21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2479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D97A84-C6C9-44BE-9242-8157C7934914}"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6348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DE3798-FA23-420B-895B-9CD59C6095C3}"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5077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023350-9F41-4B7F-9410-7FF3455AD1FC}"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8698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897CE2-E1D3-4C94-A433-DFA255A5F32C}"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7162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9FE1F46-3847-45AA-A7F4-E5763F361FA3}"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3770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BB71AC-DD77-4EE4-8B8C-456C55997E44}"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810500" y="6356349"/>
            <a:ext cx="4114800" cy="365125"/>
          </a:xfrm>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4216400" y="6356349"/>
            <a:ext cx="2743200" cy="365125"/>
          </a:xfrm>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314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3110346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228946-1D1F-4EA9-B0B8-45AA1276D3E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3360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22BDF2-538E-462D-9A29-2274D60A33C9}"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0134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EAAC43-76F7-47ED-BE60-7D81FB0A8253}"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5081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9AB158-289C-41C3-8AA6-E60585D1323E}"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963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00910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3630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0106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7867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228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56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792885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1604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485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267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6731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9847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FB6BDB-7DB0-4804-85C0-0D93ED5F4471}"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7804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4CFF57-1801-4CA5-A5CB-2DFD8B4C8E6B}"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4540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31AAB0-B6B1-4F07-A002-71726E405D34}"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7315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CDF6210-9800-4BAF-A222-0B65E3F91F0E}"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8472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90A74C-3A89-48E0-8A98-7AC8CBDED2D5}"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689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9710386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FE617C-A4E8-4236-AD80-FEC44BFC27F9}"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7242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34AFC5-DF35-4A24-BE92-F06FB63B80C7}"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467600" y="6356350"/>
            <a:ext cx="4114800" cy="365125"/>
          </a:xfrm>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4038600" y="6356350"/>
            <a:ext cx="2743200" cy="365125"/>
          </a:xfrm>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5048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4DA145A-E196-4AA5-B150-19B68DDE5AEF}"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0307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954638-82D1-4C9C-8212-351FE1698405}"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2796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1E4C-B2F7-47D8-B39A-65013653373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82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43CB54-A754-4D8F-BA58-EB23E52E89D4}"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5576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46600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98575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998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921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583606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05567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9557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32197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096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0826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1712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992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81653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3143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FD5C98-AFA9-40C7-AEBE-FAF5FA763998}" type="datetimeFigureOut">
              <a:rPr kumimoji="1" lang="ja-JP" altLang="en-US" smtClean="0"/>
              <a:t>2025/3/7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70569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D5C98-AFA9-40C7-AEBE-FAF5FA763998}" type="datetimeFigureOut">
              <a:rPr kumimoji="1" lang="ja-JP" altLang="en-US" smtClean="0"/>
              <a:t>2025/3/7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305395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7727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8A2A-E4AB-480D-AFC9-158F7DFCDF8D}"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0921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69496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4B38-2E6D-4C62-A348-5BA12ABAA6D8}"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1613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2025/3/7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85251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8.emf"/><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8.emf"/><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7.wdp"/><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7.png"/><Relationship Id="rId2" Type="http://schemas.openxmlformats.org/officeDocument/2006/relationships/image" Target="../media/image49.png"/><Relationship Id="rId1" Type="http://schemas.openxmlformats.org/officeDocument/2006/relationships/slideLayout" Target="../slideLayouts/slideLayout29.xml"/><Relationship Id="rId6" Type="http://schemas.openxmlformats.org/officeDocument/2006/relationships/image" Target="../media/image53.png"/><Relationship Id="rId11" Type="http://schemas.microsoft.com/office/2007/relationships/hdphoto" Target="../media/hdphoto6.wdp"/><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13" Type="http://schemas.microsoft.com/office/2007/relationships/hdphoto" Target="../media/hdphoto13.wdp"/><Relationship Id="rId18" Type="http://schemas.openxmlformats.org/officeDocument/2006/relationships/image" Target="../media/image69.png"/><Relationship Id="rId3" Type="http://schemas.openxmlformats.org/officeDocument/2006/relationships/image" Target="../media/image61.png"/><Relationship Id="rId21" Type="http://schemas.microsoft.com/office/2007/relationships/hdphoto" Target="../media/hdphoto17.wdp"/><Relationship Id="rId7" Type="http://schemas.microsoft.com/office/2007/relationships/hdphoto" Target="../media/hdphoto10.wdp"/><Relationship Id="rId12" Type="http://schemas.openxmlformats.org/officeDocument/2006/relationships/image" Target="../media/image66.png"/><Relationship Id="rId17" Type="http://schemas.microsoft.com/office/2007/relationships/hdphoto" Target="../media/hdphoto15.wdp"/><Relationship Id="rId25" Type="http://schemas.microsoft.com/office/2007/relationships/hdphoto" Target="../media/hdphoto19.wdp"/><Relationship Id="rId2" Type="http://schemas.openxmlformats.org/officeDocument/2006/relationships/image" Target="../media/image60.png"/><Relationship Id="rId16" Type="http://schemas.openxmlformats.org/officeDocument/2006/relationships/image" Target="../media/image68.png"/><Relationship Id="rId20" Type="http://schemas.openxmlformats.org/officeDocument/2006/relationships/image" Target="../media/image70.png"/><Relationship Id="rId1" Type="http://schemas.openxmlformats.org/officeDocument/2006/relationships/slideLayout" Target="../slideLayouts/slideLayout51.xml"/><Relationship Id="rId6" Type="http://schemas.openxmlformats.org/officeDocument/2006/relationships/image" Target="../media/image63.png"/><Relationship Id="rId11" Type="http://schemas.microsoft.com/office/2007/relationships/hdphoto" Target="../media/hdphoto12.wdp"/><Relationship Id="rId24" Type="http://schemas.openxmlformats.org/officeDocument/2006/relationships/image" Target="../media/image72.png"/><Relationship Id="rId5" Type="http://schemas.microsoft.com/office/2007/relationships/hdphoto" Target="../media/hdphoto9.wdp"/><Relationship Id="rId15" Type="http://schemas.microsoft.com/office/2007/relationships/hdphoto" Target="../media/hdphoto14.wdp"/><Relationship Id="rId23" Type="http://schemas.microsoft.com/office/2007/relationships/hdphoto" Target="../media/hdphoto18.wdp"/><Relationship Id="rId10" Type="http://schemas.openxmlformats.org/officeDocument/2006/relationships/image" Target="../media/image65.png"/><Relationship Id="rId19" Type="http://schemas.microsoft.com/office/2007/relationships/hdphoto" Target="../media/hdphoto16.wdp"/><Relationship Id="rId4" Type="http://schemas.openxmlformats.org/officeDocument/2006/relationships/image" Target="../media/image62.png"/><Relationship Id="rId9" Type="http://schemas.microsoft.com/office/2007/relationships/hdphoto" Target="../media/hdphoto11.wdp"/><Relationship Id="rId14" Type="http://schemas.openxmlformats.org/officeDocument/2006/relationships/image" Target="../media/image67.png"/><Relationship Id="rId22" Type="http://schemas.openxmlformats.org/officeDocument/2006/relationships/image" Target="../media/image71.png"/></Relationships>
</file>

<file path=ppt/slides/_rels/slide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www.mof.go.jp/" TargetMode="External"/><Relationship Id="rId7" Type="http://schemas.openxmlformats.org/officeDocument/2006/relationships/image" Target="../media/image86.png"/><Relationship Id="rId2" Type="http://schemas.openxmlformats.org/officeDocument/2006/relationships/hyperlink" Target="https://www.nta.go.jp/taxes/kids/index.htm" TargetMode="External"/><Relationship Id="rId1" Type="http://schemas.openxmlformats.org/officeDocument/2006/relationships/slideLayout" Target="../slideLayouts/slideLayout62.xml"/><Relationship Id="rId6" Type="http://schemas.openxmlformats.org/officeDocument/2006/relationships/image" Target="../media/image85.png"/><Relationship Id="rId5" Type="http://schemas.openxmlformats.org/officeDocument/2006/relationships/hyperlink" Target="https://www.pref.nagano.lg.jp/" TargetMode="External"/><Relationship Id="rId4" Type="http://schemas.openxmlformats.org/officeDocument/2006/relationships/hyperlink" Target="https://www.nta.go.j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emf"/><Relationship Id="rId1" Type="http://schemas.openxmlformats.org/officeDocument/2006/relationships/slideLayout" Target="../slideLayouts/slideLayout62.xml"/><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5.emf"/><Relationship Id="rId5" Type="http://schemas.openxmlformats.org/officeDocument/2006/relationships/image" Target="../media/image34.em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テキスト ボックス 1"/>
          <p:cNvSpPr txBox="1"/>
          <p:nvPr/>
        </p:nvSpPr>
        <p:spPr>
          <a:xfrm>
            <a:off x="4421760" y="277408"/>
            <a:ext cx="4704735"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令和７年度</a:t>
            </a:r>
            <a:r>
              <a:rPr lang="ja-JP" altLang="en-US" sz="2000" dirty="0">
                <a:latin typeface="メイリオ" panose="020B0604030504040204" pitchFamily="50" charset="-128"/>
                <a:ea typeface="メイリオ" panose="020B0604030504040204" pitchFamily="50" charset="-128"/>
              </a:rPr>
              <a:t>版（小学生用）</a:t>
            </a:r>
            <a:endParaRPr kumimoji="1" lang="ja-JP" altLang="en-US" sz="2000" dirty="0">
              <a:latin typeface="メイリオ" panose="020B0604030504040204" pitchFamily="50" charset="-128"/>
              <a:ea typeface="メイリオ" panose="020B0604030504040204" pitchFamily="50" charset="-128"/>
            </a:endParaRPr>
          </a:p>
        </p:txBody>
      </p:sp>
      <p:sp>
        <p:nvSpPr>
          <p:cNvPr id="3" name="角丸四角形 2"/>
          <p:cNvSpPr/>
          <p:nvPr/>
        </p:nvSpPr>
        <p:spPr>
          <a:xfrm>
            <a:off x="2751970" y="660190"/>
            <a:ext cx="6834481" cy="1263308"/>
          </a:xfrm>
          <a:prstGeom prst="roundRect">
            <a:avLst/>
          </a:pr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租税教育用副教材</a:t>
            </a:r>
            <a:endParaRPr kumimoji="1" lang="en-US" altLang="ja-JP" sz="2400" b="1" dirty="0">
              <a:latin typeface="メイリオ" panose="020B0604030504040204" pitchFamily="50" charset="-128"/>
              <a:ea typeface="メイリオ" panose="020B0604030504040204" pitchFamily="50" charset="-128"/>
            </a:endParaRPr>
          </a:p>
          <a:p>
            <a:pPr algn="ctr"/>
            <a:r>
              <a:rPr lang="ja-JP" altLang="en-US" sz="4000" b="1" dirty="0">
                <a:latin typeface="メイリオ" panose="020B0604030504040204" pitchFamily="50" charset="-128"/>
                <a:ea typeface="メイリオ" panose="020B0604030504040204" pitchFamily="50" charset="-128"/>
              </a:rPr>
              <a:t>わたしたちのくらしと税金</a:t>
            </a:r>
            <a:endParaRPr kumimoji="1" lang="ja-JP" altLang="en-US" sz="4000" b="1" dirty="0">
              <a:latin typeface="メイリオ" panose="020B0604030504040204" pitchFamily="50" charset="-128"/>
              <a:ea typeface="メイリオ" panose="020B0604030504040204" pitchFamily="50" charset="-128"/>
            </a:endParaRPr>
          </a:p>
        </p:txBody>
      </p:sp>
      <p:sp>
        <p:nvSpPr>
          <p:cNvPr id="4" name="角丸四角形 3"/>
          <p:cNvSpPr/>
          <p:nvPr/>
        </p:nvSpPr>
        <p:spPr>
          <a:xfrm>
            <a:off x="3328107" y="6275636"/>
            <a:ext cx="5682204" cy="532736"/>
          </a:xfrm>
          <a:prstGeom prst="round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長野</a:t>
            </a:r>
            <a:r>
              <a:rPr kumimoji="1" lang="ja-JP" altLang="en-US" sz="2400" dirty="0">
                <a:latin typeface="メイリオ" panose="020B0604030504040204" pitchFamily="50" charset="-128"/>
                <a:ea typeface="メイリオ" panose="020B0604030504040204" pitchFamily="50" charset="-128"/>
              </a:rPr>
              <a:t>県租税教育推進協議会</a:t>
            </a:r>
          </a:p>
        </p:txBody>
      </p:sp>
      <p:sp>
        <p:nvSpPr>
          <p:cNvPr id="5" name="円/楕円 4"/>
          <p:cNvSpPr/>
          <p:nvPr/>
        </p:nvSpPr>
        <p:spPr>
          <a:xfrm>
            <a:off x="800098" y="2084769"/>
            <a:ext cx="10913806" cy="3819833"/>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9798" y="3429000"/>
            <a:ext cx="1005403" cy="830997"/>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宮ヶ瀬橋</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（松川町）</a:t>
            </a:r>
            <a:endParaRPr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2"/>
          <a:stretch>
            <a:fillRect/>
          </a:stretch>
        </p:blipFill>
        <p:spPr>
          <a:xfrm>
            <a:off x="2246994" y="4169703"/>
            <a:ext cx="2773686" cy="1984252"/>
          </a:xfrm>
          <a:prstGeom prst="rect">
            <a:avLst/>
          </a:prstGeom>
          <a:ln>
            <a:solidFill>
              <a:srgbClr val="000099"/>
            </a:solidFill>
          </a:ln>
        </p:spPr>
      </p:pic>
      <p:sp>
        <p:nvSpPr>
          <p:cNvPr id="12" name="テキスト ボックス 11"/>
          <p:cNvSpPr txBox="1"/>
          <p:nvPr/>
        </p:nvSpPr>
        <p:spPr>
          <a:xfrm>
            <a:off x="1078995" y="6119382"/>
            <a:ext cx="2087431" cy="830997"/>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稲葉クリーンセンター</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（飯田市）</a:t>
            </a:r>
            <a:endParaRPr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10582163" y="2967367"/>
            <a:ext cx="1686680" cy="584775"/>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長野県立美術館</a:t>
            </a:r>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（長野市）</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452743" y="6126354"/>
            <a:ext cx="2377574" cy="584775"/>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諏訪湖環境研究センター</a:t>
            </a:r>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（岡谷市）</a:t>
            </a:r>
          </a:p>
        </p:txBody>
      </p:sp>
      <p:pic>
        <p:nvPicPr>
          <p:cNvPr id="15" name="図 14">
            <a:extLst>
              <a:ext uri="{FF2B5EF4-FFF2-40B4-BE49-F238E27FC236}">
                <a16:creationId xmlns:a16="http://schemas.microsoft.com/office/drawing/2014/main" id="{3DFCF802-60D2-4B2D-B54A-699A80648A34}"/>
              </a:ext>
            </a:extLst>
          </p:cNvPr>
          <p:cNvPicPr>
            <a:picLocks noChangeAspect="1"/>
          </p:cNvPicPr>
          <p:nvPr/>
        </p:nvPicPr>
        <p:blipFill>
          <a:blip r:embed="rId3"/>
          <a:stretch>
            <a:fillRect/>
          </a:stretch>
        </p:blipFill>
        <p:spPr>
          <a:xfrm>
            <a:off x="7815949" y="2011692"/>
            <a:ext cx="2809079" cy="2026875"/>
          </a:xfrm>
          <a:prstGeom prst="rect">
            <a:avLst/>
          </a:prstGeom>
          <a:ln>
            <a:solidFill>
              <a:schemeClr val="tx1"/>
            </a:solidFill>
          </a:ln>
        </p:spPr>
      </p:pic>
      <p:pic>
        <p:nvPicPr>
          <p:cNvPr id="16" name="図 15">
            <a:extLst>
              <a:ext uri="{FF2B5EF4-FFF2-40B4-BE49-F238E27FC236}">
                <a16:creationId xmlns:a16="http://schemas.microsoft.com/office/drawing/2014/main" id="{FD591F01-9C89-4982-9D93-B85D176333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7439" y="1996575"/>
            <a:ext cx="2738172" cy="2050206"/>
          </a:xfrm>
          <a:prstGeom prst="rect">
            <a:avLst/>
          </a:prstGeom>
          <a:ln w="19050">
            <a:solidFill>
              <a:schemeClr val="tx1"/>
            </a:solidFill>
          </a:ln>
        </p:spPr>
      </p:pic>
      <p:pic>
        <p:nvPicPr>
          <p:cNvPr id="7" name="図 6">
            <a:extLst>
              <a:ext uri="{FF2B5EF4-FFF2-40B4-BE49-F238E27FC236}">
                <a16:creationId xmlns:a16="http://schemas.microsoft.com/office/drawing/2014/main" id="{842216DC-1945-4F68-81A7-F9A48F4B576E}"/>
              </a:ext>
            </a:extLst>
          </p:cNvPr>
          <p:cNvPicPr>
            <a:picLocks noChangeAspect="1"/>
          </p:cNvPicPr>
          <p:nvPr/>
        </p:nvPicPr>
        <p:blipFill>
          <a:blip r:embed="rId5"/>
          <a:stretch>
            <a:fillRect/>
          </a:stretch>
        </p:blipFill>
        <p:spPr>
          <a:xfrm>
            <a:off x="7295590" y="4160248"/>
            <a:ext cx="2746265" cy="1992717"/>
          </a:xfrm>
          <a:prstGeom prst="rect">
            <a:avLst/>
          </a:prstGeom>
          <a:ln w="19050">
            <a:solidFill>
              <a:schemeClr val="tx1"/>
            </a:solidFill>
          </a:ln>
        </p:spPr>
      </p:pic>
      <p:sp>
        <p:nvSpPr>
          <p:cNvPr id="6" name="円/楕円 5"/>
          <p:cNvSpPr/>
          <p:nvPr/>
        </p:nvSpPr>
        <p:spPr>
          <a:xfrm>
            <a:off x="4521904" y="2967367"/>
            <a:ext cx="3137752" cy="1871927"/>
          </a:xfrm>
          <a:prstGeom prst="ellipse">
            <a:avLst/>
          </a:prstGeom>
          <a:gradFill flip="none" rotWithShape="1">
            <a:gsLst>
              <a:gs pos="0">
                <a:schemeClr val="accent1">
                  <a:lumMod val="5000"/>
                  <a:lumOff val="95000"/>
                </a:schemeClr>
              </a:gs>
              <a:gs pos="22000">
                <a:srgbClr val="33CC33"/>
              </a:gs>
              <a:gs pos="53000">
                <a:srgbClr val="00B050"/>
              </a:gs>
              <a:gs pos="100000">
                <a:srgbClr val="00B050"/>
              </a:gs>
            </a:gsLst>
            <a:path path="circle">
              <a:fillToRect l="50000" t="50000" r="50000" b="50000"/>
            </a:path>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00"/>
              </a:lnSpc>
            </a:pPr>
            <a:r>
              <a:rPr lang="ja-JP" altLang="en-US" sz="2800" b="1" dirty="0">
                <a:latin typeface="メイリオ" panose="020B0604030504040204" pitchFamily="50" charset="-128"/>
                <a:ea typeface="メイリオ" panose="020B0604030504040204" pitchFamily="50" charset="-128"/>
              </a:rPr>
              <a:t>く</a:t>
            </a:r>
            <a:r>
              <a:rPr kumimoji="1" lang="ja-JP" altLang="en-US" sz="2800" b="1" dirty="0">
                <a:latin typeface="メイリオ" panose="020B0604030504040204" pitchFamily="50" charset="-128"/>
                <a:ea typeface="メイリオ" panose="020B0604030504040204" pitchFamily="50" charset="-128"/>
              </a:rPr>
              <a:t>らしを</a:t>
            </a:r>
            <a:endParaRPr kumimoji="1" lang="en-US" altLang="ja-JP" sz="2800" b="1" dirty="0">
              <a:latin typeface="メイリオ" panose="020B0604030504040204" pitchFamily="50" charset="-128"/>
              <a:ea typeface="メイリオ" panose="020B0604030504040204" pitchFamily="50" charset="-128"/>
            </a:endParaRPr>
          </a:p>
          <a:p>
            <a:pPr algn="ctr">
              <a:lnSpc>
                <a:spcPts val="3800"/>
              </a:lnSpc>
            </a:pPr>
            <a:r>
              <a:rPr lang="ja-JP" altLang="en-US" sz="2800" b="1" dirty="0">
                <a:latin typeface="メイリオ" panose="020B0604030504040204" pitchFamily="50" charset="-128"/>
                <a:ea typeface="メイリオ" panose="020B0604030504040204" pitchFamily="50" charset="-128"/>
              </a:rPr>
              <a:t>支える税金</a:t>
            </a:r>
            <a:endParaRPr kumimoji="1"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4646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7" name="円/楕円 26"/>
          <p:cNvSpPr/>
          <p:nvPr/>
        </p:nvSpPr>
        <p:spPr>
          <a:xfrm>
            <a:off x="279485" y="72284"/>
            <a:ext cx="11679936" cy="6632609"/>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938668" y="2798678"/>
            <a:ext cx="3823483" cy="795154"/>
          </a:xfrm>
          <a:prstGeom prst="rect">
            <a:avLst/>
          </a:prstGeom>
          <a:solidFill>
            <a:schemeClr val="bg1"/>
          </a:solidFill>
        </p:spPr>
        <p:txBody>
          <a:bodyPr wrap="none" rtlCol="0">
            <a:spAutoFit/>
          </a:bodyPr>
          <a:lstStyle/>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　警察や消防などによって、わたしたちは</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安心して生活することができます。</a:t>
            </a:r>
          </a:p>
        </p:txBody>
      </p:sp>
      <p:pic>
        <p:nvPicPr>
          <p:cNvPr id="7" name="図 6"/>
          <p:cNvPicPr>
            <a:picLocks noChangeAspect="1"/>
          </p:cNvPicPr>
          <p:nvPr/>
        </p:nvPicPr>
        <p:blipFill>
          <a:blip r:embed="rId2">
            <a:extLst>
              <a:ext uri="{BEBA8EAE-BF5A-486C-A8C5-ECC9F3942E4B}">
                <a14:imgProps xmlns:a14="http://schemas.microsoft.com/office/drawing/2010/main">
                  <a14:imgLayer r:embed="rId3">
                    <a14:imgEffect>
                      <a14:backgroundRemoval t="8800" b="96000" l="6173" r="96296">
                        <a14:foregroundMark x1="25926" y1="8800" x2="25926" y2="8800"/>
                        <a14:foregroundMark x1="7407" y1="30400" x2="7407" y2="30400"/>
                        <a14:foregroundMark x1="22840" y1="40800" x2="38889" y2="44800"/>
                        <a14:foregroundMark x1="22222" y1="64000" x2="69136" y2="54400"/>
                        <a14:foregroundMark x1="45062" y1="69600" x2="82099" y2="62400"/>
                        <a14:foregroundMark x1="82099" y1="62400" x2="84568" y2="50400"/>
                        <a14:foregroundMark x1="88272" y1="53600" x2="91358" y2="65600"/>
                        <a14:foregroundMark x1="72840" y1="37600" x2="62963" y2="37600"/>
                        <a14:foregroundMark x1="30247" y1="39200" x2="30864" y2="39200"/>
                        <a14:foregroundMark x1="48148" y1="38400" x2="48148" y2="38400"/>
                        <a14:foregroundMark x1="45679" y1="30400" x2="68519" y2="29600"/>
                        <a14:foregroundMark x1="68519" y1="29600" x2="70988" y2="30400"/>
                        <a14:foregroundMark x1="54938" y1="22400" x2="74691" y2="30400"/>
                        <a14:foregroundMark x1="74691" y1="30400" x2="88889" y2="43200"/>
                        <a14:foregroundMark x1="82716" y1="76000" x2="62963" y2="91200"/>
                        <a14:foregroundMark x1="43056" y1="88855" x2="35802" y2="88000"/>
                        <a14:foregroundMark x1="62963" y1="91200" x2="49265" y2="89586"/>
                        <a14:foregroundMark x1="93827" y1="60000" x2="81481" y2="83200"/>
                        <a14:foregroundMark x1="81481" y1="83200" x2="46919" y2="94059"/>
                        <a14:foregroundMark x1="32716" y1="55200" x2="72222" y2="43200"/>
                        <a14:foregroundMark x1="72222" y1="43200" x2="77778" y2="46400"/>
                        <a14:foregroundMark x1="74691" y1="60000" x2="77778" y2="55200"/>
                        <a14:foregroundMark x1="15432" y1="46400" x2="16667" y2="73600"/>
                        <a14:foregroundMark x1="16667" y1="73600" x2="25716" y2="86708"/>
                        <a14:foregroundMark x1="92593" y1="46400" x2="93827" y2="72800"/>
                        <a14:foregroundMark x1="93827" y1="72800" x2="90741" y2="77600"/>
                        <a14:foregroundMark x1="93210" y1="48000" x2="95679" y2="66400"/>
                        <a14:foregroundMark x1="95062" y1="50400" x2="96296" y2="61600"/>
                        <a14:backgroundMark x1="45062" y1="97600" x2="45062" y2="97600"/>
                        <a14:backgroundMark x1="42593" y1="96800" x2="42593" y2="96800"/>
                        <a14:backgroundMark x1="38889" y1="96800" x2="45062" y2="97600"/>
                        <a14:backgroundMark x1="24074" y1="88800" x2="27778" y2="92000"/>
                      </a14:backgroundRemoval>
                    </a14:imgEffect>
                  </a14:imgLayer>
                </a14:imgProps>
              </a:ext>
            </a:extLst>
          </a:blip>
          <a:stretch>
            <a:fillRect/>
          </a:stretch>
        </p:blipFill>
        <p:spPr>
          <a:xfrm>
            <a:off x="9089624" y="4669290"/>
            <a:ext cx="2397988" cy="1850299"/>
          </a:xfrm>
          <a:prstGeom prst="rect">
            <a:avLst/>
          </a:prstGeom>
        </p:spPr>
      </p:pic>
      <p:pic>
        <p:nvPicPr>
          <p:cNvPr id="9" name="図 8"/>
          <p:cNvPicPr>
            <a:picLocks noChangeAspect="1"/>
          </p:cNvPicPr>
          <p:nvPr/>
        </p:nvPicPr>
        <p:blipFill>
          <a:blip r:embed="rId4"/>
          <a:stretch>
            <a:fillRect/>
          </a:stretch>
        </p:blipFill>
        <p:spPr>
          <a:xfrm>
            <a:off x="7797205" y="910882"/>
            <a:ext cx="3988990" cy="2686922"/>
          </a:xfrm>
          <a:prstGeom prst="rect">
            <a:avLst/>
          </a:prstGeom>
        </p:spPr>
      </p:pic>
      <p:sp>
        <p:nvSpPr>
          <p:cNvPr id="13" name="テキスト ボックス 12"/>
          <p:cNvSpPr txBox="1"/>
          <p:nvPr/>
        </p:nvSpPr>
        <p:spPr>
          <a:xfrm>
            <a:off x="1762897" y="6228661"/>
            <a:ext cx="3203121" cy="523220"/>
          </a:xfrm>
          <a:prstGeom prst="rect">
            <a:avLst/>
          </a:prstGeom>
          <a:noFill/>
        </p:spPr>
        <p:txBody>
          <a:bodyPr wrap="none" rtlCol="0">
            <a:spAutoFit/>
          </a:bodyPr>
          <a:lstStyle/>
          <a:p>
            <a:r>
              <a:rPr kumimoji="1" lang="ja-JP" altLang="en-US" sz="1400" b="1" dirty="0"/>
              <a:t>長野県消防防災ヘリコプター「アルプス」</a:t>
            </a:r>
            <a:endParaRPr kumimoji="1" lang="en-US" altLang="ja-JP" sz="1400" b="1" dirty="0"/>
          </a:p>
          <a:p>
            <a:pPr algn="r"/>
            <a:r>
              <a:rPr kumimoji="1" lang="ja-JP" altLang="en-US" sz="1400" b="1" dirty="0"/>
              <a:t>（長野県消防防災航空センター）</a:t>
            </a:r>
          </a:p>
        </p:txBody>
      </p:sp>
      <p:sp>
        <p:nvSpPr>
          <p:cNvPr id="14" name="テキスト ボックス 13"/>
          <p:cNvSpPr txBox="1"/>
          <p:nvPr/>
        </p:nvSpPr>
        <p:spPr>
          <a:xfrm>
            <a:off x="9920436" y="3613960"/>
            <a:ext cx="1980029" cy="307777"/>
          </a:xfrm>
          <a:prstGeom prst="rect">
            <a:avLst/>
          </a:prstGeom>
          <a:noFill/>
        </p:spPr>
        <p:txBody>
          <a:bodyPr wrap="none" rtlCol="0">
            <a:spAutoFit/>
          </a:bodyPr>
          <a:lstStyle/>
          <a:p>
            <a:r>
              <a:rPr lang="ja-JP" altLang="en-US" sz="1400" b="1" dirty="0"/>
              <a:t>警察車両（長野県警察）</a:t>
            </a:r>
            <a:endParaRPr kumimoji="1" lang="ja-JP" altLang="en-US" sz="1400" b="1" dirty="0"/>
          </a:p>
        </p:txBody>
      </p:sp>
      <p:sp>
        <p:nvSpPr>
          <p:cNvPr id="15" name="テキスト ボックス 14"/>
          <p:cNvSpPr txBox="1"/>
          <p:nvPr/>
        </p:nvSpPr>
        <p:spPr>
          <a:xfrm>
            <a:off x="11786195" y="6473277"/>
            <a:ext cx="341760" cy="369332"/>
          </a:xfrm>
          <a:prstGeom prst="rect">
            <a:avLst/>
          </a:prstGeom>
          <a:noFill/>
        </p:spPr>
        <p:txBody>
          <a:bodyPr wrap="none" rtlCol="0">
            <a:spAutoFit/>
          </a:bodyPr>
          <a:lstStyle/>
          <a:p>
            <a:r>
              <a:rPr lang="ja-JP" altLang="en-US" dirty="0"/>
              <a:t>８</a:t>
            </a:r>
            <a:endParaRPr kumimoji="1" lang="ja-JP" altLang="en-US" dirty="0"/>
          </a:p>
        </p:txBody>
      </p:sp>
      <p:grpSp>
        <p:nvGrpSpPr>
          <p:cNvPr id="16" name="グループ化 15"/>
          <p:cNvGrpSpPr/>
          <p:nvPr/>
        </p:nvGrpSpPr>
        <p:grpSpPr>
          <a:xfrm>
            <a:off x="714899" y="916683"/>
            <a:ext cx="4381108" cy="1739030"/>
            <a:chOff x="354877" y="810653"/>
            <a:chExt cx="4381108" cy="1739030"/>
          </a:xfrm>
        </p:grpSpPr>
        <p:grpSp>
          <p:nvGrpSpPr>
            <p:cNvPr id="17" name="グループ化 16"/>
            <p:cNvGrpSpPr/>
            <p:nvPr/>
          </p:nvGrpSpPr>
          <p:grpSpPr>
            <a:xfrm>
              <a:off x="354877" y="810653"/>
              <a:ext cx="4381108" cy="1739030"/>
              <a:chOff x="354877" y="810653"/>
              <a:chExt cx="4381108" cy="1739030"/>
            </a:xfrm>
          </p:grpSpPr>
          <p:sp>
            <p:nvSpPr>
              <p:cNvPr id="19" name="円/楕円 18"/>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691813" y="1034472"/>
              <a:ext cx="3814415" cy="1200329"/>
            </a:xfrm>
            <a:prstGeom prst="rect">
              <a:avLst/>
            </a:prstGeom>
            <a:noFill/>
          </p:spPr>
          <p:txBody>
            <a:bodyPr wrap="square" rtlCol="0">
              <a:spAutoFit/>
            </a:bodyPr>
            <a:lstStyle/>
            <a:p>
              <a:r>
                <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わたしたちの</a:t>
              </a:r>
              <a:endParaRPr kumimoji="1" lang="en-US" altLang="ja-JP"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a:p>
              <a:r>
                <a:rPr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安全を守るために</a:t>
              </a:r>
              <a:endPar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p:txBody>
        </p:sp>
      </p:grpSp>
      <p:grpSp>
        <p:nvGrpSpPr>
          <p:cNvPr id="24" name="グループ化 23"/>
          <p:cNvGrpSpPr/>
          <p:nvPr/>
        </p:nvGrpSpPr>
        <p:grpSpPr>
          <a:xfrm>
            <a:off x="2237594" y="34349"/>
            <a:ext cx="7763717" cy="838200"/>
            <a:chOff x="487679" y="352044"/>
            <a:chExt cx="7763717" cy="838200"/>
          </a:xfrm>
        </p:grpSpPr>
        <p:sp>
          <p:nvSpPr>
            <p:cNvPr id="25" name="角丸四角形 24"/>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身近な税金の使いみち②</a:t>
              </a:r>
              <a:endParaRPr lang="en-US" altLang="ja-JP"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endParaRPr>
            </a:p>
          </p:txBody>
        </p:sp>
      </p:grpSp>
      <p:pic>
        <p:nvPicPr>
          <p:cNvPr id="4" name="図 3">
            <a:extLst>
              <a:ext uri="{FF2B5EF4-FFF2-40B4-BE49-F238E27FC236}">
                <a16:creationId xmlns:a16="http://schemas.microsoft.com/office/drawing/2014/main" id="{5DFE2229-BB2D-4291-A606-815C37598F89}"/>
              </a:ext>
            </a:extLst>
          </p:cNvPr>
          <p:cNvPicPr>
            <a:picLocks noChangeAspect="1"/>
          </p:cNvPicPr>
          <p:nvPr/>
        </p:nvPicPr>
        <p:blipFill>
          <a:blip r:embed="rId5"/>
          <a:stretch>
            <a:fillRect/>
          </a:stretch>
        </p:blipFill>
        <p:spPr>
          <a:xfrm>
            <a:off x="1000453" y="3661867"/>
            <a:ext cx="3965565" cy="2552547"/>
          </a:xfrm>
          <a:prstGeom prst="rect">
            <a:avLst/>
          </a:prstGeom>
        </p:spPr>
      </p:pic>
      <p:grpSp>
        <p:nvGrpSpPr>
          <p:cNvPr id="5" name="グループ化 4"/>
          <p:cNvGrpSpPr/>
          <p:nvPr/>
        </p:nvGrpSpPr>
        <p:grpSpPr>
          <a:xfrm>
            <a:off x="4762019" y="2773008"/>
            <a:ext cx="3965565" cy="2360296"/>
            <a:chOff x="4762019" y="2773008"/>
            <a:chExt cx="3965565" cy="2360296"/>
          </a:xfrm>
        </p:grpSpPr>
        <p:pic>
          <p:nvPicPr>
            <p:cNvPr id="3" name="図 2"/>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019" y="2773008"/>
              <a:ext cx="3965565" cy="2360296"/>
            </a:xfrm>
            <a:prstGeom prst="rect">
              <a:avLst/>
            </a:prstGeom>
            <a:noFill/>
            <a:ln>
              <a:noFill/>
            </a:ln>
          </p:spPr>
        </p:pic>
        <p:sp>
          <p:nvSpPr>
            <p:cNvPr id="12" name="テキスト ボックス 11"/>
            <p:cNvSpPr txBox="1"/>
            <p:nvPr/>
          </p:nvSpPr>
          <p:spPr>
            <a:xfrm>
              <a:off x="5245373" y="3308914"/>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警察や消防に使われる税金</a:t>
              </a:r>
              <a:endParaRPr lang="en-US" altLang="ja-JP" dirty="0">
                <a:solidFill>
                  <a:prstClr val="black"/>
                </a:solidFill>
              </a:endParaRPr>
            </a:p>
            <a:p>
              <a:pPr algn="ctr">
                <a:lnSpc>
                  <a:spcPts val="2600"/>
                </a:lnSpc>
              </a:pPr>
              <a:r>
                <a:rPr lang="ja-JP" altLang="en-US" sz="1600" dirty="0">
                  <a:solidFill>
                    <a:prstClr val="black"/>
                  </a:solidFill>
                </a:rPr>
                <a:t>国民一人あたり（１年間）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42,600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（令和４年度）</a:t>
              </a:r>
            </a:p>
          </p:txBody>
        </p:sp>
      </p:grpSp>
    </p:spTree>
    <p:extLst>
      <p:ext uri="{BB962C8B-B14F-4D97-AF65-F5344CB8AC3E}">
        <p14:creationId xmlns:p14="http://schemas.microsoft.com/office/powerpoint/2010/main" val="95390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1" name="円/楕円 20"/>
          <p:cNvSpPr/>
          <p:nvPr/>
        </p:nvSpPr>
        <p:spPr>
          <a:xfrm>
            <a:off x="302712" y="66254"/>
            <a:ext cx="11679936" cy="6632609"/>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7776244" y="2390030"/>
            <a:ext cx="3262432" cy="1179875"/>
          </a:xfrm>
          <a:prstGeom prst="rect">
            <a:avLst/>
          </a:prstGeom>
          <a:solidFill>
            <a:schemeClr val="bg1"/>
          </a:solidFill>
        </p:spPr>
        <p:txBody>
          <a:bodyPr wrap="none" rtlCol="0">
            <a:spAutoFit/>
          </a:bodyPr>
          <a:lstStyle/>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　わたしたちの毎日の生活の中で、</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ごみの収集や水道などの施設にも</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税金が使われています。</a:t>
            </a:r>
          </a:p>
        </p:txBody>
      </p:sp>
      <p:grpSp>
        <p:nvGrpSpPr>
          <p:cNvPr id="3" name="グループ化 2"/>
          <p:cNvGrpSpPr/>
          <p:nvPr/>
        </p:nvGrpSpPr>
        <p:grpSpPr>
          <a:xfrm>
            <a:off x="2956112" y="4225591"/>
            <a:ext cx="3807145" cy="2360296"/>
            <a:chOff x="3036019" y="4242603"/>
            <a:chExt cx="3807145" cy="2360296"/>
          </a:xfrm>
        </p:grpSpPr>
        <p:pic>
          <p:nvPicPr>
            <p:cNvPr id="6" name="図 5"/>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6019" y="4242603"/>
              <a:ext cx="3807145" cy="2360296"/>
            </a:xfrm>
            <a:prstGeom prst="rect">
              <a:avLst/>
            </a:prstGeom>
            <a:noFill/>
            <a:ln>
              <a:noFill/>
            </a:ln>
          </p:spPr>
        </p:pic>
        <p:sp>
          <p:nvSpPr>
            <p:cNvPr id="7" name="テキスト ボックス 6"/>
            <p:cNvSpPr txBox="1"/>
            <p:nvPr/>
          </p:nvSpPr>
          <p:spPr>
            <a:xfrm>
              <a:off x="3489976" y="4709735"/>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ごみ処理費用にかかる税金</a:t>
              </a:r>
              <a:endParaRPr lang="en-US" altLang="ja-JP" dirty="0">
                <a:solidFill>
                  <a:prstClr val="black"/>
                </a:solidFill>
              </a:endParaRPr>
            </a:p>
            <a:p>
              <a:pPr algn="ctr">
                <a:lnSpc>
                  <a:spcPts val="2600"/>
                </a:lnSpc>
              </a:pPr>
              <a:r>
                <a:rPr lang="ja-JP" altLang="en-US" sz="1600" dirty="0">
                  <a:solidFill>
                    <a:prstClr val="black"/>
                  </a:solidFill>
                </a:rPr>
                <a:t>国民一人あたり（１年間）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19,800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（令和４年度）</a:t>
              </a:r>
            </a:p>
          </p:txBody>
        </p:sp>
      </p:grpSp>
      <p:pic>
        <p:nvPicPr>
          <p:cNvPr id="8" name="図 7"/>
          <p:cNvPicPr/>
          <p:nvPr/>
        </p:nvPicPr>
        <p:blipFill>
          <a:blip r:embed="rId3">
            <a:clrChange>
              <a:clrFrom>
                <a:srgbClr val="FFFFFF"/>
              </a:clrFrom>
              <a:clrTo>
                <a:srgbClr val="FFFFFF">
                  <a:alpha val="0"/>
                </a:srgbClr>
              </a:clrTo>
            </a:clrChange>
          </a:blip>
          <a:stretch>
            <a:fillRect/>
          </a:stretch>
        </p:blipFill>
        <p:spPr>
          <a:xfrm>
            <a:off x="762505" y="4941915"/>
            <a:ext cx="2046536" cy="1546520"/>
          </a:xfrm>
          <a:prstGeom prst="rect">
            <a:avLst/>
          </a:prstGeom>
        </p:spPr>
      </p:pic>
      <p:pic>
        <p:nvPicPr>
          <p:cNvPr id="9" name="図 8"/>
          <p:cNvPicPr>
            <a:picLocks noChangeAspect="1"/>
          </p:cNvPicPr>
          <p:nvPr/>
        </p:nvPicPr>
        <p:blipFill>
          <a:blip r:embed="rId4"/>
          <a:stretch>
            <a:fillRect/>
          </a:stretch>
        </p:blipFill>
        <p:spPr>
          <a:xfrm>
            <a:off x="581894" y="382318"/>
            <a:ext cx="4702093" cy="3148282"/>
          </a:xfrm>
          <a:prstGeom prst="rect">
            <a:avLst/>
          </a:prstGeom>
        </p:spPr>
      </p:pic>
      <p:pic>
        <p:nvPicPr>
          <p:cNvPr id="10" name="図 9"/>
          <p:cNvPicPr>
            <a:picLocks noChangeAspect="1"/>
          </p:cNvPicPr>
          <p:nvPr/>
        </p:nvPicPr>
        <p:blipFill>
          <a:blip r:embed="rId5"/>
          <a:stretch>
            <a:fillRect/>
          </a:stretch>
        </p:blipFill>
        <p:spPr>
          <a:xfrm>
            <a:off x="7739332" y="3728524"/>
            <a:ext cx="3535029" cy="2693816"/>
          </a:xfrm>
          <a:prstGeom prst="rect">
            <a:avLst/>
          </a:prstGeom>
        </p:spPr>
      </p:pic>
      <p:sp>
        <p:nvSpPr>
          <p:cNvPr id="11" name="テキスト ボックス 10"/>
          <p:cNvSpPr txBox="1"/>
          <p:nvPr/>
        </p:nvSpPr>
        <p:spPr>
          <a:xfrm>
            <a:off x="581894" y="3574635"/>
            <a:ext cx="3355406" cy="307777"/>
          </a:xfrm>
          <a:prstGeom prst="rect">
            <a:avLst/>
          </a:prstGeom>
          <a:noFill/>
        </p:spPr>
        <p:txBody>
          <a:bodyPr wrap="none" rtlCol="0">
            <a:spAutoFit/>
          </a:bodyPr>
          <a:lstStyle/>
          <a:p>
            <a:r>
              <a:rPr kumimoji="1" lang="ja-JP" altLang="en-US" sz="1400" b="1" dirty="0"/>
              <a:t>浅麓水道企業団　追分調整池（軽井沢町）</a:t>
            </a:r>
          </a:p>
        </p:txBody>
      </p:sp>
      <p:sp>
        <p:nvSpPr>
          <p:cNvPr id="12" name="テキスト ボックス 11"/>
          <p:cNvSpPr txBox="1"/>
          <p:nvPr/>
        </p:nvSpPr>
        <p:spPr>
          <a:xfrm>
            <a:off x="7739332" y="6449010"/>
            <a:ext cx="3267241" cy="307777"/>
          </a:xfrm>
          <a:prstGeom prst="rect">
            <a:avLst/>
          </a:prstGeom>
          <a:noFill/>
        </p:spPr>
        <p:txBody>
          <a:bodyPr wrap="none" rtlCol="0">
            <a:spAutoFit/>
          </a:bodyPr>
          <a:lstStyle/>
          <a:p>
            <a:r>
              <a:rPr kumimoji="1" lang="ja-JP" altLang="en-US" sz="1400" b="1" dirty="0"/>
              <a:t>長野市委託浄掃事業協同組合（長野市）</a:t>
            </a:r>
          </a:p>
        </p:txBody>
      </p:sp>
      <p:sp>
        <p:nvSpPr>
          <p:cNvPr id="13" name="テキスト ボックス 12"/>
          <p:cNvSpPr txBox="1"/>
          <p:nvPr/>
        </p:nvSpPr>
        <p:spPr>
          <a:xfrm>
            <a:off x="11731861" y="6488435"/>
            <a:ext cx="341760" cy="369332"/>
          </a:xfrm>
          <a:prstGeom prst="rect">
            <a:avLst/>
          </a:prstGeom>
          <a:noFill/>
        </p:spPr>
        <p:txBody>
          <a:bodyPr wrap="none" rtlCol="0">
            <a:spAutoFit/>
          </a:bodyPr>
          <a:lstStyle/>
          <a:p>
            <a:r>
              <a:rPr lang="ja-JP" altLang="en-US" dirty="0"/>
              <a:t>９</a:t>
            </a:r>
            <a:endParaRPr kumimoji="1" lang="ja-JP" altLang="en-US" dirty="0"/>
          </a:p>
        </p:txBody>
      </p:sp>
      <p:grpSp>
        <p:nvGrpSpPr>
          <p:cNvPr id="14" name="グループ化 13"/>
          <p:cNvGrpSpPr/>
          <p:nvPr/>
        </p:nvGrpSpPr>
        <p:grpSpPr>
          <a:xfrm>
            <a:off x="6843164" y="382318"/>
            <a:ext cx="4518641" cy="1840649"/>
            <a:chOff x="1008701" y="220777"/>
            <a:chExt cx="4518641" cy="1840649"/>
          </a:xfrm>
        </p:grpSpPr>
        <p:sp>
          <p:nvSpPr>
            <p:cNvPr id="15" name="正方形/長方形 14"/>
            <p:cNvSpPr/>
            <p:nvPr/>
          </p:nvSpPr>
          <p:spPr>
            <a:xfrm>
              <a:off x="1225193" y="220777"/>
              <a:ext cx="4302149" cy="184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191320">
              <a:off x="2048129" y="260835"/>
              <a:ext cx="1013942" cy="852975"/>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20259512">
              <a:off x="1008701" y="374138"/>
              <a:ext cx="1440413" cy="1410300"/>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342562">
              <a:off x="3028390" y="337270"/>
              <a:ext cx="1259711" cy="1093405"/>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5123264">
              <a:off x="4651722" y="664926"/>
              <a:ext cx="776434" cy="584117"/>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499447" y="729469"/>
              <a:ext cx="3753639" cy="1077218"/>
            </a:xfrm>
            <a:prstGeom prst="rect">
              <a:avLst/>
            </a:prstGeom>
            <a:noFill/>
          </p:spPr>
          <p:txBody>
            <a:bodyPr wrap="square" rtlCol="0">
              <a:spAutoFit/>
            </a:bodyPr>
            <a:lstStyle/>
            <a:p>
              <a:r>
                <a:rPr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わたしたちの便利で</a:t>
              </a:r>
              <a:endParaRPr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a:p>
              <a:r>
                <a:rPr kumimoji="1"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快適な生活ために</a:t>
              </a:r>
              <a:endParaRPr kumimoji="1"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p:txBody>
        </p:sp>
      </p:grpSp>
      <p:sp>
        <p:nvSpPr>
          <p:cNvPr id="22" name="角丸四角形 21"/>
          <p:cNvSpPr/>
          <p:nvPr/>
        </p:nvSpPr>
        <p:spPr>
          <a:xfrm>
            <a:off x="9011252" y="0"/>
            <a:ext cx="318074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195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8" name="円/楕円 17"/>
          <p:cNvSpPr/>
          <p:nvPr/>
        </p:nvSpPr>
        <p:spPr>
          <a:xfrm>
            <a:off x="279485" y="72284"/>
            <a:ext cx="11679936" cy="6632609"/>
          </a:xfrm>
          <a:prstGeom prst="ellipse">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5847059" y="2419372"/>
            <a:ext cx="5382375" cy="1323439"/>
          </a:xfrm>
          <a:prstGeom prst="rect">
            <a:avLst/>
          </a:prstGeom>
          <a:solidFill>
            <a:schemeClr val="bg1"/>
          </a:solidFill>
        </p:spPr>
        <p:txBody>
          <a:bodyPr wrap="square" rtlCol="0">
            <a:spAutoFit/>
          </a:bodyPr>
          <a:lstStyle/>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　道路や橋・トンネルなど、生活を便利にしてくれるものを</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つくるには、たくさんのお金がかかりますが、ここにも税金</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が生かされています。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stretch>
            <a:fillRect/>
          </a:stretch>
        </p:blipFill>
        <p:spPr>
          <a:xfrm>
            <a:off x="527606" y="268727"/>
            <a:ext cx="4786788" cy="4586766"/>
          </a:xfrm>
          <a:prstGeom prst="rect">
            <a:avLst/>
          </a:prstGeom>
        </p:spPr>
      </p:pic>
      <p:sp>
        <p:nvSpPr>
          <p:cNvPr id="8" name="テキスト ボックス 7"/>
          <p:cNvSpPr txBox="1"/>
          <p:nvPr/>
        </p:nvSpPr>
        <p:spPr>
          <a:xfrm>
            <a:off x="1912501" y="4855493"/>
            <a:ext cx="3401893" cy="523220"/>
          </a:xfrm>
          <a:prstGeom prst="rect">
            <a:avLst/>
          </a:prstGeom>
          <a:noFill/>
        </p:spPr>
        <p:txBody>
          <a:bodyPr wrap="none" rtlCol="0">
            <a:spAutoFit/>
          </a:bodyPr>
          <a:lstStyle/>
          <a:p>
            <a:pPr algn="r"/>
            <a:r>
              <a:rPr lang="ja-JP" altLang="en-US" sz="1400" b="1" dirty="0"/>
              <a:t>信州まつもと空港</a:t>
            </a:r>
            <a:endParaRPr lang="en-US" altLang="ja-JP" sz="1400" b="1" dirty="0"/>
          </a:p>
          <a:p>
            <a:pPr algn="r"/>
            <a:r>
              <a:rPr kumimoji="1" lang="ja-JP" altLang="en-US" sz="1400" b="1" dirty="0"/>
              <a:t>（提供：信州まつもと空港利用促進協議会）</a:t>
            </a:r>
          </a:p>
        </p:txBody>
      </p:sp>
      <p:sp>
        <p:nvSpPr>
          <p:cNvPr id="9" name="テキスト ボックス 8"/>
          <p:cNvSpPr txBox="1"/>
          <p:nvPr/>
        </p:nvSpPr>
        <p:spPr>
          <a:xfrm>
            <a:off x="9399496" y="6424818"/>
            <a:ext cx="1913836" cy="307777"/>
          </a:xfrm>
          <a:prstGeom prst="rect">
            <a:avLst/>
          </a:prstGeom>
          <a:noFill/>
        </p:spPr>
        <p:txBody>
          <a:bodyPr wrap="square" rtlCol="0">
            <a:spAutoFit/>
          </a:bodyPr>
          <a:lstStyle/>
          <a:p>
            <a:pPr algn="r"/>
            <a:r>
              <a:rPr kumimoji="1" lang="ja-JP" altLang="en-US" sz="1400" b="1" dirty="0"/>
              <a:t>笠倉壁田橋（中野市）</a:t>
            </a:r>
          </a:p>
        </p:txBody>
      </p:sp>
      <p:sp>
        <p:nvSpPr>
          <p:cNvPr id="10" name="テキスト ボックス 9"/>
          <p:cNvSpPr txBox="1"/>
          <p:nvPr/>
        </p:nvSpPr>
        <p:spPr>
          <a:xfrm>
            <a:off x="11562024" y="6409491"/>
            <a:ext cx="418704" cy="369332"/>
          </a:xfrm>
          <a:prstGeom prst="rect">
            <a:avLst/>
          </a:prstGeom>
          <a:noFill/>
        </p:spPr>
        <p:txBody>
          <a:bodyPr wrap="none" rtlCol="0">
            <a:spAutoFit/>
          </a:bodyPr>
          <a:lstStyle/>
          <a:p>
            <a:r>
              <a:rPr lang="en-US" altLang="ja-JP" dirty="0">
                <a:latin typeface="+mj-ea"/>
                <a:ea typeface="+mj-ea"/>
              </a:rPr>
              <a:t>10</a:t>
            </a:r>
            <a:endParaRPr kumimoji="1" lang="ja-JP" altLang="en-US" dirty="0">
              <a:latin typeface="+mj-ea"/>
              <a:ea typeface="+mj-ea"/>
            </a:endParaRPr>
          </a:p>
        </p:txBody>
      </p:sp>
      <p:grpSp>
        <p:nvGrpSpPr>
          <p:cNvPr id="11" name="グループ化 10"/>
          <p:cNvGrpSpPr/>
          <p:nvPr/>
        </p:nvGrpSpPr>
        <p:grpSpPr>
          <a:xfrm>
            <a:off x="7401811" y="397395"/>
            <a:ext cx="3827623" cy="1860104"/>
            <a:chOff x="1542196" y="4117614"/>
            <a:chExt cx="3827623" cy="1860104"/>
          </a:xfrm>
        </p:grpSpPr>
        <p:sp>
          <p:nvSpPr>
            <p:cNvPr id="12" name="正方形/長方形 11"/>
            <p:cNvSpPr/>
            <p:nvPr/>
          </p:nvSpPr>
          <p:spPr>
            <a:xfrm>
              <a:off x="1542196" y="4117614"/>
              <a:ext cx="3827623" cy="1860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2169272">
              <a:off x="2864098" y="4372878"/>
              <a:ext cx="637677" cy="6838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1055458">
              <a:off x="1790526" y="4550950"/>
              <a:ext cx="1203439" cy="11895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1055458">
              <a:off x="3540885" y="4305722"/>
              <a:ext cx="518579" cy="5168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rot="2169272">
              <a:off x="4605106" y="4990498"/>
              <a:ext cx="512435" cy="5146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196914" y="4651580"/>
              <a:ext cx="2890388" cy="1077218"/>
            </a:xfrm>
            <a:prstGeom prst="rect">
              <a:avLst/>
            </a:prstGeom>
            <a:noFill/>
          </p:spPr>
          <p:txBody>
            <a:bodyPr wrap="square" rtlCol="0">
              <a:spAutoFit/>
            </a:bodyPr>
            <a:lstStyle/>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便利な</a:t>
              </a:r>
              <a:endParaRPr kumimoji="1" lang="en-US" altLang="ja-JP"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交通のために</a:t>
              </a:r>
              <a:endParaRPr kumimoji="1"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p:txBody>
        </p:sp>
      </p:grpSp>
      <p:sp>
        <p:nvSpPr>
          <p:cNvPr id="19" name="角丸四角形 18"/>
          <p:cNvSpPr/>
          <p:nvPr/>
        </p:nvSpPr>
        <p:spPr>
          <a:xfrm>
            <a:off x="9005200" y="0"/>
            <a:ext cx="318680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3EF7C408-B9C0-4527-8174-2C5D3368D852}"/>
              </a:ext>
            </a:extLst>
          </p:cNvPr>
          <p:cNvPicPr>
            <a:picLocks noChangeAspect="1"/>
          </p:cNvPicPr>
          <p:nvPr/>
        </p:nvPicPr>
        <p:blipFill>
          <a:blip r:embed="rId3"/>
          <a:stretch>
            <a:fillRect/>
          </a:stretch>
        </p:blipFill>
        <p:spPr>
          <a:xfrm>
            <a:off x="7564652" y="3838412"/>
            <a:ext cx="3668938" cy="2584934"/>
          </a:xfrm>
          <a:prstGeom prst="rect">
            <a:avLst/>
          </a:prstGeom>
        </p:spPr>
      </p:pic>
    </p:spTree>
    <p:extLst>
      <p:ext uri="{BB962C8B-B14F-4D97-AF65-F5344CB8AC3E}">
        <p14:creationId xmlns:p14="http://schemas.microsoft.com/office/powerpoint/2010/main" val="128622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0" name="円/楕円 19"/>
          <p:cNvSpPr/>
          <p:nvPr/>
        </p:nvSpPr>
        <p:spPr>
          <a:xfrm>
            <a:off x="252582" y="93989"/>
            <a:ext cx="11679936" cy="6632609"/>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817021" y="3327619"/>
            <a:ext cx="4191063" cy="1323439"/>
          </a:xfrm>
          <a:prstGeom prst="rect">
            <a:avLst/>
          </a:prstGeom>
          <a:solidFill>
            <a:schemeClr val="bg1"/>
          </a:solidFill>
        </p:spPr>
        <p:txBody>
          <a:bodyPr wrap="square" rtlCol="0">
            <a:spAutoFit/>
          </a:bodyPr>
          <a:lstStyle/>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　堤防の決壊や土砂崩れなどの災害が起こったときの復旧や復興のためにも税金が使われています。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2">
            <a:extLst>
              <a:ext uri="{BEBA8EAE-BF5A-486C-A8C5-ECC9F3942E4B}">
                <a14:imgProps xmlns:a14="http://schemas.microsoft.com/office/drawing/2010/main">
                  <a14:imgLayer r:embed="rId3">
                    <a14:imgEffect>
                      <a14:backgroundRemoval t="9778" b="91556" l="4348" r="89967">
                        <a14:foregroundMark x1="8027" y1="75556" x2="8027" y2="75556"/>
                        <a14:foregroundMark x1="4348" y1="78667" x2="4348" y2="78667"/>
                        <a14:foregroundMark x1="51505" y1="91556" x2="51505" y2="91556"/>
                      </a14:backgroundRemoval>
                    </a14:imgEffect>
                  </a14:imgLayer>
                </a14:imgProps>
              </a:ext>
            </a:extLst>
          </a:blip>
          <a:stretch>
            <a:fillRect/>
          </a:stretch>
        </p:blipFill>
        <p:spPr>
          <a:xfrm>
            <a:off x="5681618" y="5263984"/>
            <a:ext cx="1743511" cy="1312005"/>
          </a:xfrm>
          <a:prstGeom prst="rect">
            <a:avLst/>
          </a:prstGeom>
        </p:spPr>
      </p:pic>
      <p:pic>
        <p:nvPicPr>
          <p:cNvPr id="10" name="図 9"/>
          <p:cNvPicPr/>
          <p:nvPr/>
        </p:nvPicPr>
        <p:blipFill>
          <a:blip r:embed="rId4">
            <a:clrChange>
              <a:clrFrom>
                <a:srgbClr val="FFFFFF"/>
              </a:clrFrom>
              <a:clrTo>
                <a:srgbClr val="FFFFFF">
                  <a:alpha val="0"/>
                </a:srgbClr>
              </a:clrTo>
            </a:clrChange>
          </a:blip>
          <a:stretch>
            <a:fillRect/>
          </a:stretch>
        </p:blipFill>
        <p:spPr>
          <a:xfrm>
            <a:off x="4553923" y="786192"/>
            <a:ext cx="2115197" cy="2222944"/>
          </a:xfrm>
          <a:prstGeom prst="rect">
            <a:avLst/>
          </a:prstGeom>
        </p:spPr>
      </p:pic>
      <p:sp>
        <p:nvSpPr>
          <p:cNvPr id="11" name="下矢印 10"/>
          <p:cNvSpPr/>
          <p:nvPr/>
        </p:nvSpPr>
        <p:spPr>
          <a:xfrm>
            <a:off x="9007594" y="3009136"/>
            <a:ext cx="484632" cy="440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723166" y="6454982"/>
            <a:ext cx="418704" cy="369332"/>
          </a:xfrm>
          <a:prstGeom prst="rect">
            <a:avLst/>
          </a:prstGeom>
          <a:noFill/>
        </p:spPr>
        <p:txBody>
          <a:bodyPr wrap="none" rtlCol="0">
            <a:spAutoFit/>
          </a:bodyPr>
          <a:lstStyle/>
          <a:p>
            <a:r>
              <a:rPr lang="en-US" altLang="ja-JP" dirty="0">
                <a:latin typeface="+mj-ea"/>
                <a:ea typeface="+mj-ea"/>
              </a:rPr>
              <a:t>11</a:t>
            </a:r>
            <a:endParaRPr kumimoji="1" lang="ja-JP" altLang="en-US" dirty="0">
              <a:latin typeface="+mj-ea"/>
              <a:ea typeface="+mj-ea"/>
            </a:endParaRPr>
          </a:p>
        </p:txBody>
      </p:sp>
      <p:pic>
        <p:nvPicPr>
          <p:cNvPr id="9" name="図 8"/>
          <p:cNvPicPr>
            <a:picLocks noChangeAspect="1"/>
          </p:cNvPicPr>
          <p:nvPr/>
        </p:nvPicPr>
        <p:blipFill>
          <a:blip r:embed="rId5"/>
          <a:stretch>
            <a:fillRect/>
          </a:stretch>
        </p:blipFill>
        <p:spPr>
          <a:xfrm>
            <a:off x="817021" y="217592"/>
            <a:ext cx="3742279" cy="2652295"/>
          </a:xfrm>
          <a:prstGeom prst="rect">
            <a:avLst/>
          </a:prstGeom>
        </p:spPr>
      </p:pic>
      <p:pic>
        <p:nvPicPr>
          <p:cNvPr id="13" name="図 12"/>
          <p:cNvPicPr>
            <a:picLocks noChangeAspect="1"/>
          </p:cNvPicPr>
          <p:nvPr/>
        </p:nvPicPr>
        <p:blipFill>
          <a:blip r:embed="rId6"/>
          <a:stretch>
            <a:fillRect/>
          </a:stretch>
        </p:blipFill>
        <p:spPr>
          <a:xfrm>
            <a:off x="7575038" y="93989"/>
            <a:ext cx="3408773" cy="2813578"/>
          </a:xfrm>
          <a:prstGeom prst="rect">
            <a:avLst/>
          </a:prstGeom>
        </p:spPr>
      </p:pic>
      <p:pic>
        <p:nvPicPr>
          <p:cNvPr id="14" name="図 13"/>
          <p:cNvPicPr>
            <a:picLocks noChangeAspect="1"/>
          </p:cNvPicPr>
          <p:nvPr/>
        </p:nvPicPr>
        <p:blipFill>
          <a:blip r:embed="rId7"/>
          <a:stretch>
            <a:fillRect/>
          </a:stretch>
        </p:blipFill>
        <p:spPr>
          <a:xfrm>
            <a:off x="7575039" y="3545429"/>
            <a:ext cx="3408773" cy="2813578"/>
          </a:xfrm>
          <a:prstGeom prst="rect">
            <a:avLst/>
          </a:prstGeom>
        </p:spPr>
      </p:pic>
      <p:sp>
        <p:nvSpPr>
          <p:cNvPr id="15" name="テキスト ボックス 14"/>
          <p:cNvSpPr txBox="1"/>
          <p:nvPr/>
        </p:nvSpPr>
        <p:spPr>
          <a:xfrm>
            <a:off x="796203" y="2891663"/>
            <a:ext cx="3717684" cy="307777"/>
          </a:xfrm>
          <a:prstGeom prst="rect">
            <a:avLst/>
          </a:prstGeom>
          <a:noFill/>
        </p:spPr>
        <p:txBody>
          <a:bodyPr wrap="none" rtlCol="0">
            <a:spAutoFit/>
          </a:bodyPr>
          <a:lstStyle/>
          <a:p>
            <a:r>
              <a:rPr lang="ja-JP" altLang="en-US" sz="1400" b="1" dirty="0"/>
              <a:t>令和元年東日本台風による堤防決壊（長野市）</a:t>
            </a:r>
            <a:endParaRPr kumimoji="1" lang="ja-JP" altLang="en-US" sz="1400" b="1" dirty="0"/>
          </a:p>
        </p:txBody>
      </p:sp>
      <p:sp>
        <p:nvSpPr>
          <p:cNvPr id="16" name="テキスト ボックス 15"/>
          <p:cNvSpPr txBox="1"/>
          <p:nvPr/>
        </p:nvSpPr>
        <p:spPr>
          <a:xfrm>
            <a:off x="10260536" y="2895191"/>
            <a:ext cx="723275" cy="307777"/>
          </a:xfrm>
          <a:prstGeom prst="rect">
            <a:avLst/>
          </a:prstGeom>
          <a:noFill/>
        </p:spPr>
        <p:txBody>
          <a:bodyPr wrap="none" rtlCol="0">
            <a:spAutoFit/>
          </a:bodyPr>
          <a:lstStyle/>
          <a:p>
            <a:r>
              <a:rPr lang="ja-JP" altLang="en-US" sz="1400" b="1" dirty="0"/>
              <a:t>補修前</a:t>
            </a:r>
            <a:endParaRPr kumimoji="1" lang="ja-JP" altLang="en-US" sz="1400" b="1" dirty="0"/>
          </a:p>
        </p:txBody>
      </p:sp>
      <p:grpSp>
        <p:nvGrpSpPr>
          <p:cNvPr id="19" name="グループ化 18"/>
          <p:cNvGrpSpPr/>
          <p:nvPr/>
        </p:nvGrpSpPr>
        <p:grpSpPr>
          <a:xfrm>
            <a:off x="7807943" y="6359007"/>
            <a:ext cx="3175869" cy="434530"/>
            <a:chOff x="8020359" y="6454499"/>
            <a:chExt cx="3175869" cy="434530"/>
          </a:xfrm>
        </p:grpSpPr>
        <p:sp>
          <p:nvSpPr>
            <p:cNvPr id="17" name="テキスト ボックス 16"/>
            <p:cNvSpPr txBox="1"/>
            <p:nvPr/>
          </p:nvSpPr>
          <p:spPr>
            <a:xfrm>
              <a:off x="8020359" y="6581252"/>
              <a:ext cx="3175869" cy="307777"/>
            </a:xfrm>
            <a:prstGeom prst="rect">
              <a:avLst/>
            </a:prstGeom>
            <a:noFill/>
          </p:spPr>
          <p:txBody>
            <a:bodyPr wrap="none" rtlCol="0">
              <a:spAutoFit/>
            </a:bodyPr>
            <a:lstStyle/>
            <a:p>
              <a:r>
                <a:rPr lang="ja-JP" altLang="en-US" sz="1400" b="1" dirty="0"/>
                <a:t>芝平高遠線　法面補修工事後（伊那市）</a:t>
              </a:r>
              <a:endParaRPr kumimoji="1" lang="ja-JP" altLang="en-US" sz="1400" b="1" dirty="0"/>
            </a:p>
          </p:txBody>
        </p:sp>
        <p:sp>
          <p:nvSpPr>
            <p:cNvPr id="18" name="テキスト ボックス 17"/>
            <p:cNvSpPr txBox="1"/>
            <p:nvPr/>
          </p:nvSpPr>
          <p:spPr>
            <a:xfrm>
              <a:off x="8998241" y="6454499"/>
              <a:ext cx="564578" cy="215444"/>
            </a:xfrm>
            <a:prstGeom prst="rect">
              <a:avLst/>
            </a:prstGeom>
            <a:noFill/>
          </p:spPr>
          <p:txBody>
            <a:bodyPr wrap="none" rtlCol="0">
              <a:spAutoFit/>
            </a:bodyPr>
            <a:lstStyle/>
            <a:p>
              <a:r>
                <a:rPr kumimoji="1" lang="ja-JP" altLang="en-US" sz="800" b="1" dirty="0"/>
                <a:t>のりめん</a:t>
              </a:r>
            </a:p>
          </p:txBody>
        </p:sp>
      </p:grpSp>
      <p:grpSp>
        <p:nvGrpSpPr>
          <p:cNvPr id="25" name="グループ化 24"/>
          <p:cNvGrpSpPr/>
          <p:nvPr/>
        </p:nvGrpSpPr>
        <p:grpSpPr>
          <a:xfrm>
            <a:off x="709056" y="4779237"/>
            <a:ext cx="4381108" cy="1739030"/>
            <a:chOff x="493953" y="301488"/>
            <a:chExt cx="4381108" cy="1739030"/>
          </a:xfrm>
        </p:grpSpPr>
        <p:grpSp>
          <p:nvGrpSpPr>
            <p:cNvPr id="26" name="グループ化 25"/>
            <p:cNvGrpSpPr/>
            <p:nvPr/>
          </p:nvGrpSpPr>
          <p:grpSpPr>
            <a:xfrm>
              <a:off x="493953" y="301488"/>
              <a:ext cx="4381108" cy="1739030"/>
              <a:chOff x="316265" y="749732"/>
              <a:chExt cx="4381108" cy="1739030"/>
            </a:xfrm>
          </p:grpSpPr>
          <p:sp>
            <p:nvSpPr>
              <p:cNvPr id="28" name="円/楕円 27"/>
              <p:cNvSpPr/>
              <p:nvPr/>
            </p:nvSpPr>
            <p:spPr>
              <a:xfrm>
                <a:off x="316265" y="749732"/>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504915" y="1161114"/>
                <a:ext cx="744630" cy="77163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10661" y="1019989"/>
                <a:ext cx="1025148" cy="1053887"/>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777299" y="632394"/>
              <a:ext cx="3814415" cy="1077218"/>
            </a:xfrm>
            <a:prstGeom prst="rect">
              <a:avLst/>
            </a:prstGeom>
            <a:noFill/>
          </p:spPr>
          <p:txBody>
            <a:bodyPr wrap="square" rtlCol="0">
              <a:spAutoFit/>
            </a:bodyPr>
            <a:lstStyle/>
            <a:p>
              <a:r>
                <a:rPr lang="ja-JP" altLang="en-US"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rPr>
                <a:t>災害からの</a:t>
              </a:r>
              <a:endParaRPr lang="en-US" altLang="ja-JP"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endParaRPr>
            </a:p>
            <a:p>
              <a:r>
                <a:rPr kumimoji="1" lang="ja-JP" altLang="en-US"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rPr>
                <a:t>復旧や復興のために</a:t>
              </a:r>
            </a:p>
          </p:txBody>
        </p:sp>
      </p:grpSp>
      <p:sp>
        <p:nvSpPr>
          <p:cNvPr id="22" name="角丸四角形 21"/>
          <p:cNvSpPr/>
          <p:nvPr/>
        </p:nvSpPr>
        <p:spPr>
          <a:xfrm>
            <a:off x="9016131" y="0"/>
            <a:ext cx="3175869"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0702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4" name="フローチャート: 代替処理 43"/>
          <p:cNvSpPr/>
          <p:nvPr/>
        </p:nvSpPr>
        <p:spPr>
          <a:xfrm>
            <a:off x="5586145" y="4105256"/>
            <a:ext cx="3086812" cy="2009427"/>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フローチャート: 代替処理 33"/>
          <p:cNvSpPr/>
          <p:nvPr/>
        </p:nvSpPr>
        <p:spPr>
          <a:xfrm>
            <a:off x="5576132" y="959065"/>
            <a:ext cx="3086812" cy="2899563"/>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角丸四角形 26"/>
          <p:cNvSpPr/>
          <p:nvPr/>
        </p:nvSpPr>
        <p:spPr>
          <a:xfrm>
            <a:off x="998984" y="4081711"/>
            <a:ext cx="4289725" cy="2061512"/>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角丸四角形 23"/>
          <p:cNvSpPr/>
          <p:nvPr/>
        </p:nvSpPr>
        <p:spPr>
          <a:xfrm>
            <a:off x="1009093" y="997306"/>
            <a:ext cx="4268062" cy="2890798"/>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2692804" y="1393102"/>
            <a:ext cx="2571319" cy="1046440"/>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会社などで働いている人は、給料から差し引かれます。</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商売をしている人や農業をしている人は、１年に１度、自分の税金の額を計算して納めます</a:t>
            </a:r>
            <a:r>
              <a:rPr lang="ja-JP" altLang="en-US" sz="1400" dirty="0">
                <a:solidFill>
                  <a:prstClr val="black"/>
                </a:solidFill>
                <a:latin typeface="メイリオ" panose="020B0604030504040204" pitchFamily="50" charset="-128"/>
                <a:ea typeface="メイリオ" panose="020B0604030504040204" pitchFamily="50" charset="-128"/>
              </a:rPr>
              <a:t>。</a:t>
            </a:r>
          </a:p>
        </p:txBody>
      </p:sp>
      <p:sp>
        <p:nvSpPr>
          <p:cNvPr id="12" name="テキスト ボックス 11"/>
          <p:cNvSpPr txBox="1"/>
          <p:nvPr/>
        </p:nvSpPr>
        <p:spPr>
          <a:xfrm>
            <a:off x="1249701" y="3391930"/>
            <a:ext cx="1569660"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会社も税金の額を</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計算して納めます。</a:t>
            </a:r>
          </a:p>
        </p:txBody>
      </p:sp>
      <p:sp>
        <p:nvSpPr>
          <p:cNvPr id="18" name="テキスト ボックス 17"/>
          <p:cNvSpPr txBox="1"/>
          <p:nvPr/>
        </p:nvSpPr>
        <p:spPr>
          <a:xfrm>
            <a:off x="1106915" y="4643319"/>
            <a:ext cx="1723549"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車を所有している人が</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312913" y="4692466"/>
            <a:ext cx="2031325"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土地や建物を取得した人が</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095812" y="5640487"/>
            <a:ext cx="1723549"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土地や建物を所有して</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いる人が納めます。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281191" y="5589555"/>
            <a:ext cx="1877437" cy="646331"/>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わたしたち住民が住んで</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いる都道府県や市町村に</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23" name="図 22"/>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2079" y="4814017"/>
            <a:ext cx="611426" cy="282197"/>
          </a:xfrm>
          <a:prstGeom prst="rect">
            <a:avLst/>
          </a:prstGeom>
          <a:noFill/>
          <a:ln>
            <a:noFill/>
          </a:ln>
        </p:spPr>
      </p:pic>
      <p:sp>
        <p:nvSpPr>
          <p:cNvPr id="33" name="正方形/長方形 32"/>
          <p:cNvSpPr/>
          <p:nvPr/>
        </p:nvSpPr>
        <p:spPr>
          <a:xfrm>
            <a:off x="5737652" y="2321774"/>
            <a:ext cx="2818419" cy="461665"/>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買い物をしたときに支払った消費税は、</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お店などがまとめて納めます。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41" name="図 40"/>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3495" y="5170430"/>
            <a:ext cx="795182" cy="553054"/>
          </a:xfrm>
          <a:prstGeom prst="rect">
            <a:avLst/>
          </a:prstGeom>
          <a:noFill/>
          <a:ln>
            <a:noFill/>
          </a:ln>
        </p:spPr>
      </p:pic>
      <p:sp>
        <p:nvSpPr>
          <p:cNvPr id="42" name="正方形/長方形 41"/>
          <p:cNvSpPr/>
          <p:nvPr/>
        </p:nvSpPr>
        <p:spPr>
          <a:xfrm>
            <a:off x="5710446" y="4590849"/>
            <a:ext cx="2818419" cy="461665"/>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消費税</a:t>
            </a:r>
            <a:r>
              <a:rPr lang="en-US" altLang="ja-JP" sz="1200" dirty="0">
                <a:solidFill>
                  <a:prstClr val="black"/>
                </a:solidFill>
                <a:latin typeface="メイリオ" panose="020B0604030504040204" pitchFamily="50" charset="-128"/>
                <a:ea typeface="メイリオ" panose="020B0604030504040204" pitchFamily="50" charset="-128"/>
              </a:rPr>
              <a:t>10</a:t>
            </a:r>
            <a:r>
              <a:rPr lang="ja-JP" altLang="en-US" sz="1200" dirty="0">
                <a:solidFill>
                  <a:prstClr val="black"/>
                </a:solidFill>
                <a:latin typeface="メイリオ" panose="020B0604030504040204" pitchFamily="50" charset="-128"/>
                <a:ea typeface="メイリオ" panose="020B0604030504040204" pitchFamily="50" charset="-128"/>
              </a:rPr>
              <a:t>％のうち、</a:t>
            </a:r>
            <a:r>
              <a:rPr lang="en-US" altLang="ja-JP" sz="1200" dirty="0">
                <a:solidFill>
                  <a:prstClr val="black"/>
                </a:solidFill>
                <a:latin typeface="メイリオ" panose="020B0604030504040204" pitchFamily="50" charset="-128"/>
                <a:ea typeface="メイリオ" panose="020B0604030504040204" pitchFamily="50" charset="-128"/>
              </a:rPr>
              <a:t>7.8</a:t>
            </a:r>
            <a:r>
              <a:rPr lang="ja-JP" altLang="en-US" sz="1200" dirty="0">
                <a:solidFill>
                  <a:prstClr val="black"/>
                </a:solidFill>
                <a:latin typeface="メイリオ" panose="020B0604030504040204" pitchFamily="50" charset="-128"/>
                <a:ea typeface="メイリオ" panose="020B0604030504040204" pitchFamily="50" charset="-128"/>
              </a:rPr>
              <a:t>％分が国税、</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en-US" altLang="ja-JP" sz="1200" dirty="0">
                <a:solidFill>
                  <a:prstClr val="black"/>
                </a:solidFill>
                <a:latin typeface="メイリオ" panose="020B0604030504040204" pitchFamily="50" charset="-128"/>
                <a:ea typeface="メイリオ" panose="020B0604030504040204" pitchFamily="50" charset="-128"/>
              </a:rPr>
              <a:t>2.2</a:t>
            </a:r>
            <a:r>
              <a:rPr lang="ja-JP" altLang="en-US" sz="1200" dirty="0">
                <a:solidFill>
                  <a:prstClr val="black"/>
                </a:solidFill>
                <a:latin typeface="メイリオ" panose="020B0604030504040204" pitchFamily="50" charset="-128"/>
                <a:ea typeface="メイリオ" panose="020B0604030504040204" pitchFamily="50" charset="-128"/>
              </a:rPr>
              <a:t>％分は地方消費税として納めます。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5764420" y="5656824"/>
            <a:ext cx="2818419" cy="461665"/>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温泉に入ったときに支払った入湯税は</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施設がまとめて納めます。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5" name="円/楕円 44"/>
          <p:cNvSpPr/>
          <p:nvPr/>
        </p:nvSpPr>
        <p:spPr>
          <a:xfrm>
            <a:off x="1213436" y="1018854"/>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所得税</a:t>
            </a:r>
          </a:p>
        </p:txBody>
      </p:sp>
      <p:sp>
        <p:nvSpPr>
          <p:cNvPr id="46" name="円/楕円 45"/>
          <p:cNvSpPr/>
          <p:nvPr/>
        </p:nvSpPr>
        <p:spPr>
          <a:xfrm>
            <a:off x="1431633" y="2800462"/>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法人税</a:t>
            </a:r>
          </a:p>
        </p:txBody>
      </p:sp>
      <p:sp>
        <p:nvSpPr>
          <p:cNvPr id="47" name="円/楕円 46"/>
          <p:cNvSpPr/>
          <p:nvPr/>
        </p:nvSpPr>
        <p:spPr>
          <a:xfrm>
            <a:off x="1267972" y="4113491"/>
            <a:ext cx="1275893" cy="5119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自動車税</a:t>
            </a:r>
            <a:endParaRPr lang="en-US" altLang="ja-JP" sz="1200" b="1" dirty="0">
              <a:solidFill>
                <a:prstClr val="white"/>
              </a:solidFill>
            </a:endParaRPr>
          </a:p>
        </p:txBody>
      </p:sp>
      <p:sp>
        <p:nvSpPr>
          <p:cNvPr id="48" name="円/楕円 47"/>
          <p:cNvSpPr/>
          <p:nvPr/>
        </p:nvSpPr>
        <p:spPr>
          <a:xfrm>
            <a:off x="3508001" y="4145933"/>
            <a:ext cx="1608500" cy="4640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不動産取得税</a:t>
            </a:r>
          </a:p>
        </p:txBody>
      </p:sp>
      <p:pic>
        <p:nvPicPr>
          <p:cNvPr id="22" name="図 2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6360" y="4246273"/>
            <a:ext cx="590649" cy="442988"/>
          </a:xfrm>
          <a:prstGeom prst="rect">
            <a:avLst/>
          </a:prstGeom>
          <a:noFill/>
          <a:ln>
            <a:noFill/>
          </a:ln>
        </p:spPr>
      </p:pic>
      <p:sp>
        <p:nvSpPr>
          <p:cNvPr id="49" name="円/楕円 48"/>
          <p:cNvSpPr/>
          <p:nvPr/>
        </p:nvSpPr>
        <p:spPr>
          <a:xfrm>
            <a:off x="1185066" y="5162410"/>
            <a:ext cx="1371601" cy="4673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固定資産税</a:t>
            </a:r>
          </a:p>
        </p:txBody>
      </p:sp>
      <p:sp>
        <p:nvSpPr>
          <p:cNvPr id="50" name="円/楕円 49"/>
          <p:cNvSpPr/>
          <p:nvPr/>
        </p:nvSpPr>
        <p:spPr>
          <a:xfrm>
            <a:off x="3354521" y="5204676"/>
            <a:ext cx="1531087" cy="4146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住民税</a:t>
            </a:r>
          </a:p>
        </p:txBody>
      </p:sp>
      <p:sp>
        <p:nvSpPr>
          <p:cNvPr id="51" name="円/楕円 50"/>
          <p:cNvSpPr/>
          <p:nvPr/>
        </p:nvSpPr>
        <p:spPr>
          <a:xfrm>
            <a:off x="7385694" y="1016951"/>
            <a:ext cx="1112481" cy="5534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消費税</a:t>
            </a:r>
          </a:p>
        </p:txBody>
      </p:sp>
      <p:sp>
        <p:nvSpPr>
          <p:cNvPr id="52" name="円/楕円 51"/>
          <p:cNvSpPr/>
          <p:nvPr/>
        </p:nvSpPr>
        <p:spPr>
          <a:xfrm>
            <a:off x="5998773" y="4133591"/>
            <a:ext cx="1379826" cy="4466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地方消費税</a:t>
            </a:r>
          </a:p>
        </p:txBody>
      </p:sp>
      <p:sp>
        <p:nvSpPr>
          <p:cNvPr id="53" name="円/楕円 52"/>
          <p:cNvSpPr/>
          <p:nvPr/>
        </p:nvSpPr>
        <p:spPr>
          <a:xfrm>
            <a:off x="6036894" y="5221337"/>
            <a:ext cx="1190846" cy="4115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入湯税</a:t>
            </a:r>
          </a:p>
        </p:txBody>
      </p:sp>
      <p:sp>
        <p:nvSpPr>
          <p:cNvPr id="55" name="角丸四角形 54"/>
          <p:cNvSpPr/>
          <p:nvPr/>
        </p:nvSpPr>
        <p:spPr>
          <a:xfrm>
            <a:off x="5892756" y="2820909"/>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消</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費</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者</a:t>
            </a:r>
          </a:p>
        </p:txBody>
      </p:sp>
      <p:sp>
        <p:nvSpPr>
          <p:cNvPr id="56" name="角丸四角形 55"/>
          <p:cNvSpPr/>
          <p:nvPr/>
        </p:nvSpPr>
        <p:spPr>
          <a:xfrm>
            <a:off x="6926792" y="2800462"/>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お</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店</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7986437" y="2820909"/>
            <a:ext cx="435935" cy="90656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税務署</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58" name="右矢印 57"/>
          <p:cNvSpPr/>
          <p:nvPr/>
        </p:nvSpPr>
        <p:spPr>
          <a:xfrm>
            <a:off x="7401466" y="3014314"/>
            <a:ext cx="546232"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右矢印 58"/>
          <p:cNvSpPr/>
          <p:nvPr/>
        </p:nvSpPr>
        <p:spPr>
          <a:xfrm>
            <a:off x="6367569" y="3014314"/>
            <a:ext cx="539853"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右矢印 60"/>
          <p:cNvSpPr/>
          <p:nvPr/>
        </p:nvSpPr>
        <p:spPr>
          <a:xfrm>
            <a:off x="8121851" y="3989684"/>
            <a:ext cx="1523537" cy="5170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右矢印 61"/>
          <p:cNvSpPr/>
          <p:nvPr/>
        </p:nvSpPr>
        <p:spPr>
          <a:xfrm>
            <a:off x="8196422" y="5247717"/>
            <a:ext cx="1431105" cy="5211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右矢印 59"/>
          <p:cNvSpPr/>
          <p:nvPr/>
        </p:nvSpPr>
        <p:spPr>
          <a:xfrm>
            <a:off x="8072476" y="1467757"/>
            <a:ext cx="1590046" cy="6311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3" name="図 62"/>
          <p:cNvPicPr/>
          <p:nvPr/>
        </p:nvPicPr>
        <p:blipFill>
          <a:blip r:embed="rId5">
            <a:clrChange>
              <a:clrFrom>
                <a:srgbClr val="FFFFFF"/>
              </a:clrFrom>
              <a:clrTo>
                <a:srgbClr val="FFFFFF">
                  <a:alpha val="0"/>
                </a:srgbClr>
              </a:clrTo>
            </a:clrChange>
          </a:blip>
          <a:stretch>
            <a:fillRect/>
          </a:stretch>
        </p:blipFill>
        <p:spPr>
          <a:xfrm>
            <a:off x="10131385" y="241298"/>
            <a:ext cx="1529715" cy="840740"/>
          </a:xfrm>
          <a:prstGeom prst="rect">
            <a:avLst/>
          </a:prstGeom>
        </p:spPr>
      </p:pic>
      <p:pic>
        <p:nvPicPr>
          <p:cNvPr id="64" name="図 63"/>
          <p:cNvPicPr/>
          <p:nvPr/>
        </p:nvPicPr>
        <p:blipFill>
          <a:blip r:embed="rId6">
            <a:clrChange>
              <a:clrFrom>
                <a:srgbClr val="FFFFFF"/>
              </a:clrFrom>
              <a:clrTo>
                <a:srgbClr val="FFFFFF">
                  <a:alpha val="0"/>
                </a:srgbClr>
              </a:clrTo>
            </a:clrChange>
          </a:blip>
          <a:stretch>
            <a:fillRect/>
          </a:stretch>
        </p:blipFill>
        <p:spPr>
          <a:xfrm>
            <a:off x="10140592" y="2260676"/>
            <a:ext cx="1297124" cy="1105615"/>
          </a:xfrm>
          <a:prstGeom prst="rect">
            <a:avLst/>
          </a:prstGeom>
        </p:spPr>
      </p:pic>
      <p:pic>
        <p:nvPicPr>
          <p:cNvPr id="65" name="図 64"/>
          <p:cNvPicPr/>
          <p:nvPr/>
        </p:nvPicPr>
        <p:blipFill>
          <a:blip r:embed="rId7">
            <a:clrChange>
              <a:clrFrom>
                <a:srgbClr val="FFFFFF"/>
              </a:clrFrom>
              <a:clrTo>
                <a:srgbClr val="FFFFFF">
                  <a:alpha val="0"/>
                </a:srgbClr>
              </a:clrTo>
            </a:clrChange>
          </a:blip>
          <a:stretch>
            <a:fillRect/>
          </a:stretch>
        </p:blipFill>
        <p:spPr>
          <a:xfrm>
            <a:off x="10140592" y="4531128"/>
            <a:ext cx="1511300" cy="895985"/>
          </a:xfrm>
          <a:prstGeom prst="rect">
            <a:avLst/>
          </a:prstGeom>
        </p:spPr>
      </p:pic>
      <p:sp>
        <p:nvSpPr>
          <p:cNvPr id="66" name="角丸四角形 65"/>
          <p:cNvSpPr/>
          <p:nvPr/>
        </p:nvSpPr>
        <p:spPr>
          <a:xfrm>
            <a:off x="554800" y="910938"/>
            <a:ext cx="8394790" cy="300587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角丸四角形 66"/>
          <p:cNvSpPr/>
          <p:nvPr/>
        </p:nvSpPr>
        <p:spPr>
          <a:xfrm>
            <a:off x="554800" y="4014761"/>
            <a:ext cx="8394790" cy="215690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角丸四角形 67"/>
          <p:cNvSpPr/>
          <p:nvPr/>
        </p:nvSpPr>
        <p:spPr>
          <a:xfrm>
            <a:off x="268813" y="1487522"/>
            <a:ext cx="560603" cy="1790587"/>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92D050"/>
                </a:solidFill>
              </a:rPr>
              <a:t>国</a:t>
            </a:r>
            <a:endParaRPr lang="en-US" altLang="ja-JP" b="1" dirty="0">
              <a:solidFill>
                <a:srgbClr val="92D050"/>
              </a:solidFill>
            </a:endParaRPr>
          </a:p>
          <a:p>
            <a:pPr algn="ctr"/>
            <a:r>
              <a:rPr lang="ja-JP" altLang="en-US" b="1" dirty="0">
                <a:solidFill>
                  <a:srgbClr val="92D050"/>
                </a:solidFill>
              </a:rPr>
              <a:t>税</a:t>
            </a:r>
          </a:p>
        </p:txBody>
      </p:sp>
      <p:sp>
        <p:nvSpPr>
          <p:cNvPr id="69" name="角丸四角形 68"/>
          <p:cNvSpPr/>
          <p:nvPr/>
        </p:nvSpPr>
        <p:spPr>
          <a:xfrm>
            <a:off x="259157" y="4168745"/>
            <a:ext cx="560603" cy="1790587"/>
          </a:xfrm>
          <a:prstGeom prst="round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solidFill>
              </a:rPr>
              <a:t>地方税</a:t>
            </a:r>
            <a:endParaRPr lang="en-US" altLang="ja-JP" b="1" dirty="0">
              <a:solidFill>
                <a:schemeClr val="accent5"/>
              </a:solidFill>
            </a:endParaRPr>
          </a:p>
        </p:txBody>
      </p:sp>
      <p:sp>
        <p:nvSpPr>
          <p:cNvPr id="70" name="角丸四角形 69"/>
          <p:cNvSpPr/>
          <p:nvPr/>
        </p:nvSpPr>
        <p:spPr>
          <a:xfrm>
            <a:off x="918722" y="674536"/>
            <a:ext cx="4427802" cy="5706996"/>
          </a:xfrm>
          <a:prstGeom prst="roundRect">
            <a:avLst/>
          </a:prstGeom>
          <a:noFill/>
          <a:ln w="41275">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角丸四角形 70"/>
          <p:cNvSpPr/>
          <p:nvPr/>
        </p:nvSpPr>
        <p:spPr>
          <a:xfrm>
            <a:off x="5454634" y="693791"/>
            <a:ext cx="3320876" cy="5687740"/>
          </a:xfrm>
          <a:prstGeom prst="roundRect">
            <a:avLst/>
          </a:prstGeom>
          <a:noFill/>
          <a:ln w="412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2" name="フローチャート: 代替処理 71"/>
          <p:cNvSpPr/>
          <p:nvPr/>
        </p:nvSpPr>
        <p:spPr>
          <a:xfrm>
            <a:off x="2362749" y="6222209"/>
            <a:ext cx="1277923" cy="353342"/>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66"/>
                </a:solidFill>
              </a:rPr>
              <a:t>直接税</a:t>
            </a:r>
          </a:p>
        </p:txBody>
      </p:sp>
      <p:sp>
        <p:nvSpPr>
          <p:cNvPr id="73" name="フローチャート: 代替処理 72"/>
          <p:cNvSpPr/>
          <p:nvPr/>
        </p:nvSpPr>
        <p:spPr>
          <a:xfrm>
            <a:off x="6476110" y="6220444"/>
            <a:ext cx="1277923" cy="338146"/>
          </a:xfrm>
          <a:prstGeom prst="flowChartAlternateProcess">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70C0"/>
                </a:solidFill>
              </a:rPr>
              <a:t>間接税</a:t>
            </a:r>
          </a:p>
        </p:txBody>
      </p:sp>
      <p:sp>
        <p:nvSpPr>
          <p:cNvPr id="74" name="テキスト ボックス 73"/>
          <p:cNvSpPr txBox="1"/>
          <p:nvPr/>
        </p:nvSpPr>
        <p:spPr>
          <a:xfrm>
            <a:off x="1421994" y="6567414"/>
            <a:ext cx="3461260" cy="246221"/>
          </a:xfrm>
          <a:prstGeom prst="rect">
            <a:avLst/>
          </a:prstGeom>
          <a:noFill/>
        </p:spPr>
        <p:txBody>
          <a:bodyPr wrap="square" rtlCol="0">
            <a:spAutoFit/>
          </a:bodyPr>
          <a:lstStyle/>
          <a:p>
            <a:r>
              <a:rPr lang="ja-JP" altLang="en-US" sz="1000" dirty="0">
                <a:solidFill>
                  <a:prstClr val="black"/>
                </a:solidFill>
              </a:rPr>
              <a:t>税金を負担する人が直接国や地方公共団体に納める税金</a:t>
            </a:r>
          </a:p>
        </p:txBody>
      </p:sp>
      <p:sp>
        <p:nvSpPr>
          <p:cNvPr id="75" name="テキスト ボックス 74"/>
          <p:cNvSpPr txBox="1"/>
          <p:nvPr/>
        </p:nvSpPr>
        <p:spPr>
          <a:xfrm>
            <a:off x="5573042" y="6586902"/>
            <a:ext cx="3683683" cy="246221"/>
          </a:xfrm>
          <a:prstGeom prst="rect">
            <a:avLst/>
          </a:prstGeom>
          <a:noFill/>
        </p:spPr>
        <p:txBody>
          <a:bodyPr wrap="square" rtlCol="0">
            <a:spAutoFit/>
          </a:bodyPr>
          <a:lstStyle/>
          <a:p>
            <a:r>
              <a:rPr lang="ja-JP" altLang="en-US" sz="1000" dirty="0">
                <a:solidFill>
                  <a:prstClr val="black"/>
                </a:solidFill>
              </a:rPr>
              <a:t>実質的に税金を負担する人と納める人が異なる税金</a:t>
            </a:r>
          </a:p>
        </p:txBody>
      </p:sp>
      <p:sp>
        <p:nvSpPr>
          <p:cNvPr id="76" name="角丸四角形 75"/>
          <p:cNvSpPr/>
          <p:nvPr/>
        </p:nvSpPr>
        <p:spPr>
          <a:xfrm>
            <a:off x="9715100" y="1082038"/>
            <a:ext cx="2319243" cy="11404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税務署（国税）</a:t>
            </a:r>
            <a:endParaRPr lang="en-US" altLang="ja-JP" sz="1400" b="1" dirty="0">
              <a:solidFill>
                <a:prstClr val="white"/>
              </a:solidFill>
            </a:endParaRPr>
          </a:p>
          <a:p>
            <a:pPr algn="ctr"/>
            <a:r>
              <a:rPr lang="ja-JP" altLang="en-US" sz="1200" dirty="0">
                <a:solidFill>
                  <a:prstClr val="white"/>
                </a:solidFill>
              </a:rPr>
              <a:t>１年間に国に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69</a:t>
            </a:r>
            <a:r>
              <a:rPr lang="ja-JP" altLang="en-US" sz="1400" b="1" dirty="0">
                <a:solidFill>
                  <a:prstClr val="white"/>
                </a:solidFill>
              </a:rPr>
              <a:t>兆</a:t>
            </a:r>
            <a:r>
              <a:rPr lang="en-US" altLang="ja-JP" sz="1400" b="1" dirty="0">
                <a:solidFill>
                  <a:prstClr val="white"/>
                </a:solidFill>
              </a:rPr>
              <a:t>6,080</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（令和６年度当初予算）</a:t>
            </a:r>
          </a:p>
        </p:txBody>
      </p:sp>
      <p:sp>
        <p:nvSpPr>
          <p:cNvPr id="77" name="角丸四角形 76"/>
          <p:cNvSpPr/>
          <p:nvPr/>
        </p:nvSpPr>
        <p:spPr>
          <a:xfrm>
            <a:off x="9715097" y="3366291"/>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長野県（県税）</a:t>
            </a:r>
            <a:endParaRPr lang="en-US" altLang="ja-JP" sz="1400" b="1" dirty="0">
              <a:solidFill>
                <a:prstClr val="white"/>
              </a:solidFill>
            </a:endParaRPr>
          </a:p>
          <a:p>
            <a:pPr algn="ctr"/>
            <a:r>
              <a:rPr lang="ja-JP" altLang="en-US" sz="1200" dirty="0">
                <a:solidFill>
                  <a:prstClr val="white"/>
                </a:solidFill>
              </a:rPr>
              <a:t>１年間に長野県に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2,402</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（令和６年度当初予算）</a:t>
            </a:r>
          </a:p>
        </p:txBody>
      </p:sp>
      <p:sp>
        <p:nvSpPr>
          <p:cNvPr id="78" name="角丸四角形 77"/>
          <p:cNvSpPr/>
          <p:nvPr/>
        </p:nvSpPr>
        <p:spPr>
          <a:xfrm>
            <a:off x="9678603" y="5317441"/>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市町村（市町村税）</a:t>
            </a:r>
            <a:endParaRPr lang="en-US" altLang="ja-JP" sz="1400" b="1" dirty="0">
              <a:solidFill>
                <a:prstClr val="white"/>
              </a:solidFill>
            </a:endParaRPr>
          </a:p>
          <a:p>
            <a:pPr algn="ctr"/>
            <a:r>
              <a:rPr lang="ja-JP" altLang="en-US" sz="1200" dirty="0">
                <a:solidFill>
                  <a:prstClr val="white"/>
                </a:solidFill>
              </a:rPr>
              <a:t>１年間に長野県内の</a:t>
            </a:r>
            <a:endParaRPr lang="en-US" altLang="ja-JP" sz="1200" dirty="0">
              <a:solidFill>
                <a:prstClr val="white"/>
              </a:solidFill>
            </a:endParaRPr>
          </a:p>
          <a:p>
            <a:pPr algn="ctr"/>
            <a:r>
              <a:rPr lang="ja-JP" altLang="en-US" sz="1200" dirty="0">
                <a:solidFill>
                  <a:prstClr val="white"/>
                </a:solidFill>
              </a:rPr>
              <a:t>市町村に納められる税金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3,059</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（令和６年度当初予算）</a:t>
            </a:r>
          </a:p>
        </p:txBody>
      </p:sp>
      <p:cxnSp>
        <p:nvCxnSpPr>
          <p:cNvPr id="80" name="直線コネクタ 79"/>
          <p:cNvCxnSpPr>
            <a:cxnSpLocks/>
            <a:stCxn id="27" idx="1"/>
          </p:cNvCxnSpPr>
          <p:nvPr/>
        </p:nvCxnSpPr>
        <p:spPr>
          <a:xfrm flipV="1">
            <a:off x="998984" y="5107155"/>
            <a:ext cx="7768540" cy="531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8">
            <a:extLst>
              <a:ext uri="{BEBA8EAE-BF5A-486C-A8C5-ECC9F3942E4B}">
                <a14:imgProps xmlns:a14="http://schemas.microsoft.com/office/drawing/2010/main">
                  <a14:imgLayer r:embed="rId9">
                    <a14:imgEffect>
                      <a14:backgroundRemoval t="5128" b="94359" l="9331" r="95775">
                        <a14:foregroundMark x1="89965" y1="38590" x2="89965" y2="38590"/>
                        <a14:foregroundMark x1="91725" y1="51795" x2="91725" y2="51795"/>
                        <a14:foregroundMark x1="95775" y1="45513" x2="95775" y2="45513"/>
                        <a14:foregroundMark x1="82746" y1="20385" x2="82746" y2="20385"/>
                        <a14:foregroundMark x1="81514" y1="25000" x2="81514" y2="25000"/>
                        <a14:foregroundMark x1="82923" y1="25513" x2="82923" y2="25513"/>
                        <a14:foregroundMark x1="82394" y1="31026" x2="82394" y2="31026"/>
                        <a14:foregroundMark x1="82746" y1="36923" x2="82746" y2="36923"/>
                        <a14:foregroundMark x1="82042" y1="42051" x2="82042" y2="42051"/>
                        <a14:foregroundMark x1="82923" y1="46410" x2="82923" y2="46410"/>
                        <a14:foregroundMark x1="67430" y1="89744" x2="67430" y2="89744"/>
                        <a14:foregroundMark x1="76408" y1="92821" x2="76408" y2="92821"/>
                        <a14:foregroundMark x1="18486" y1="92564" x2="18486" y2="92564"/>
                        <a14:foregroundMark x1="13204" y1="88846" x2="23944" y2="94615"/>
                        <a14:foregroundMark x1="70423" y1="9103" x2="70423" y2="9103"/>
                        <a14:foregroundMark x1="35915" y1="8846" x2="35915" y2="8846"/>
                        <a14:foregroundMark x1="33451" y1="7692" x2="33451" y2="7692"/>
                        <a14:foregroundMark x1="32394" y1="6154" x2="32394" y2="6154"/>
                        <a14:foregroundMark x1="34859" y1="7179" x2="55634" y2="9359"/>
                        <a14:foregroundMark x1="36268" y1="11154" x2="80986" y2="7051"/>
                        <a14:foregroundMark x1="83803" y1="10897" x2="68134" y2="10897"/>
                        <a14:foregroundMark x1="83803" y1="10000" x2="83803" y2="10000"/>
                        <a14:foregroundMark x1="86972" y1="7949" x2="86972" y2="7949"/>
                        <a14:foregroundMark x1="54577" y1="5128" x2="54577" y2="5128"/>
                        <a14:foregroundMark x1="55634" y1="6795" x2="55634" y2="6795"/>
                        <a14:foregroundMark x1="60035" y1="6282" x2="60035" y2="6282"/>
                        <a14:foregroundMark x1="48768" y1="7179" x2="48768" y2="7179"/>
                        <a14:foregroundMark x1="42782" y1="12051" x2="42782" y2="12051"/>
                        <a14:foregroundMark x1="42958" y1="12821" x2="42958" y2="12821"/>
                        <a14:foregroundMark x1="51761" y1="12564" x2="51761" y2="12564"/>
                        <a14:foregroundMark x1="54225" y1="13462" x2="54225" y2="13462"/>
                        <a14:foregroundMark x1="58275" y1="13205" x2="58275" y2="13205"/>
                        <a14:foregroundMark x1="62148" y1="13462" x2="62148" y2="13462"/>
                        <a14:foregroundMark x1="65141" y1="10256" x2="65141" y2="10256"/>
                        <a14:foregroundMark x1="86796" y1="11795" x2="86796" y2="11795"/>
                        <a14:foregroundMark x1="26408" y1="87949" x2="26408" y2="87949"/>
                        <a14:foregroundMark x1="22535" y1="81667" x2="22535" y2="81667"/>
                        <a14:foregroundMark x1="16549" y1="78974" x2="18134" y2="83077"/>
                      </a14:backgroundRemoval>
                    </a14:imgEffect>
                  </a14:imgLayer>
                </a14:imgProps>
              </a:ext>
            </a:extLst>
          </a:blip>
          <a:stretch>
            <a:fillRect/>
          </a:stretch>
        </p:blipFill>
        <p:spPr>
          <a:xfrm>
            <a:off x="3570527" y="2427547"/>
            <a:ext cx="1161481" cy="1377347"/>
          </a:xfrm>
          <a:prstGeom prst="rect">
            <a:avLst/>
          </a:prstGeom>
        </p:spPr>
      </p:pic>
      <p:pic>
        <p:nvPicPr>
          <p:cNvPr id="81" name="図 80"/>
          <p:cNvPicPr>
            <a:picLocks noChangeAspect="1"/>
          </p:cNvPicPr>
          <p:nvPr/>
        </p:nvPicPr>
        <p:blipFill>
          <a:blip r:embed="rId10">
            <a:extLst>
              <a:ext uri="{BEBA8EAE-BF5A-486C-A8C5-ECC9F3942E4B}">
                <a14:imgProps xmlns:a14="http://schemas.microsoft.com/office/drawing/2010/main">
                  <a14:imgLayer r:embed="rId11">
                    <a14:imgEffect>
                      <a14:backgroundRemoval t="5865" b="96921" l="4813" r="94332">
                        <a14:foregroundMark x1="4813" y1="89150" x2="4813" y2="89150"/>
                        <a14:foregroundMark x1="6738" y1="77419" x2="6738" y2="77419"/>
                        <a14:foregroundMark x1="6738" y1="66569" x2="14545" y2="81672"/>
                        <a14:foregroundMark x1="15187" y1="61877" x2="15187" y2="61877"/>
                        <a14:foregroundMark x1="24706" y1="65689" x2="21283" y2="64223"/>
                        <a14:foregroundMark x1="12299" y1="44721" x2="12299" y2="44721"/>
                        <a14:foregroundMark x1="4813" y1="96921" x2="94332" y2="93988"/>
                        <a14:foregroundMark x1="18824" y1="63636" x2="18824" y2="63636"/>
                        <a14:foregroundMark x1="19893" y1="75513" x2="19893" y2="75513"/>
                        <a14:foregroundMark x1="26417" y1="73021" x2="26417" y2="73021"/>
                        <a14:foregroundMark x1="28449" y1="73167" x2="28449" y2="73167"/>
                        <a14:foregroundMark x1="28128" y1="70821" x2="28128" y2="70821"/>
                        <a14:foregroundMark x1="14332" y1="60704" x2="14332" y2="60704"/>
                        <a14:foregroundMark x1="17326" y1="57625" x2="17326" y2="57625"/>
                        <a14:foregroundMark x1="17968" y1="66862" x2="17968" y2="66862"/>
                        <a14:foregroundMark x1="8984" y1="59531" x2="8984" y2="59531"/>
                        <a14:foregroundMark x1="5668" y1="58944" x2="5668" y2="58944"/>
                        <a14:foregroundMark x1="5241" y1="66129" x2="5241" y2="66129"/>
                        <a14:foregroundMark x1="11872" y1="67302" x2="11872" y2="67302"/>
                        <a14:foregroundMark x1="12513" y1="69795" x2="12513" y2="69795"/>
                        <a14:foregroundMark x1="12299" y1="45601" x2="12299" y2="45601"/>
                        <a14:foregroundMark x1="14011" y1="51173" x2="14011" y2="51173"/>
                        <a14:foregroundMark x1="13476" y1="47067" x2="13476" y2="47067"/>
                        <a14:foregroundMark x1="10481" y1="46921" x2="10481" y2="46921"/>
                        <a14:foregroundMark x1="16043" y1="46041" x2="16043" y2="46041"/>
                        <a14:foregroundMark x1="25455" y1="15396" x2="25455" y2="15396"/>
                        <a14:foregroundMark x1="27487" y1="9677" x2="27487" y2="9677"/>
                        <a14:foregroundMark x1="34332" y1="9531" x2="34332" y2="9531"/>
                        <a14:foregroundMark x1="33048" y1="5865" x2="33048" y2="5865"/>
                        <a14:foregroundMark x1="34439" y1="19062" x2="34439" y2="19062"/>
                        <a14:foregroundMark x1="34973" y1="17302" x2="34973" y2="17302"/>
                        <a14:foregroundMark x1="37005" y1="22727" x2="37005" y2="22727"/>
                        <a14:foregroundMark x1="29947" y1="21554" x2="29947" y2="21554"/>
                        <a14:foregroundMark x1="31551" y1="26246" x2="31551" y2="26246"/>
                        <a14:foregroundMark x1="33583" y1="32405" x2="33583" y2="32405"/>
                        <a14:foregroundMark x1="31872" y1="37537" x2="31872" y2="37537"/>
                        <a14:foregroundMark x1="41925" y1="48094" x2="41925" y2="48094"/>
                        <a14:foregroundMark x1="47487" y1="56012" x2="47487" y2="56012"/>
                        <a14:foregroundMark x1="26952" y1="47654" x2="26952" y2="47654"/>
                        <a14:foregroundMark x1="31979" y1="57185" x2="31979" y2="57185"/>
                        <a14:foregroundMark x1="30802" y1="17009" x2="30802" y2="17009"/>
                        <a14:foregroundMark x1="28770" y1="18182" x2="28770" y2="18182"/>
                        <a14:foregroundMark x1="26310" y1="21408" x2="26310" y2="21408"/>
                        <a14:foregroundMark x1="27807" y1="20821" x2="27807" y2="20821"/>
                        <a14:foregroundMark x1="32834" y1="18622" x2="32834" y2="18622"/>
                        <a14:foregroundMark x1="35080" y1="16129" x2="35615" y2="16276"/>
                        <a14:foregroundMark x1="40321" y1="20528" x2="40321" y2="20528"/>
                        <a14:foregroundMark x1="33262" y1="25367" x2="33262" y2="25367"/>
                        <a14:foregroundMark x1="34332" y1="36070" x2="34332" y2="36070"/>
                        <a14:foregroundMark x1="34225" y1="37537" x2="34225" y2="37537"/>
                        <a14:foregroundMark x1="33690" y1="38856" x2="33690" y2="38856"/>
                        <a14:foregroundMark x1="28128" y1="42669" x2="28128" y2="42669"/>
                        <a14:foregroundMark x1="27059" y1="45161" x2="27059" y2="45161"/>
                        <a14:foregroundMark x1="27701" y1="41935" x2="27701" y2="41935"/>
                        <a14:foregroundMark x1="25241" y1="48387" x2="25241" y2="48387"/>
                        <a14:foregroundMark x1="26310" y1="51320" x2="26310" y2="51320"/>
                        <a14:foregroundMark x1="31551" y1="54985" x2="31551" y2="54985"/>
                        <a14:foregroundMark x1="30160" y1="54692" x2="30160" y2="54692"/>
                        <a14:foregroundMark x1="40856" y1="47654" x2="40856" y2="47654"/>
                        <a14:foregroundMark x1="39144" y1="43109" x2="39144" y2="43109"/>
                        <a14:foregroundMark x1="37433" y1="39150" x2="37433" y2="39150"/>
                        <a14:foregroundMark x1="37433" y1="38123" x2="37433" y2="38123"/>
                        <a14:foregroundMark x1="39144" y1="45015" x2="39144" y2="45015"/>
                        <a14:foregroundMark x1="47380" y1="53226" x2="47380" y2="53226"/>
                        <a14:foregroundMark x1="54332" y1="58798" x2="54332" y2="58798"/>
                        <a14:foregroundMark x1="51337" y1="58358" x2="51337" y2="58358"/>
                        <a14:foregroundMark x1="45455" y1="53372" x2="45455" y2="53372"/>
                        <a14:foregroundMark x1="54118" y1="62170" x2="54118" y2="62170"/>
                        <a14:foregroundMark x1="52406" y1="62170" x2="52406" y2="62170"/>
                        <a14:foregroundMark x1="51230" y1="54985" x2="51230" y2="54985"/>
                        <a14:foregroundMark x1="46096" y1="50880" x2="46096" y2="50880"/>
                        <a14:foregroundMark x1="41925" y1="44721" x2="41925" y2="44721"/>
                        <a14:foregroundMark x1="38610" y1="39443" x2="38610" y2="39443"/>
                        <a14:foregroundMark x1="41711" y1="51173" x2="41711" y2="51173"/>
                        <a14:foregroundMark x1="49947" y1="77419" x2="49947" y2="77419"/>
                        <a14:foregroundMark x1="49947" y1="75953" x2="49947" y2="75953"/>
                        <a14:foregroundMark x1="49626" y1="74633" x2="49626" y2="74633"/>
                        <a14:foregroundMark x1="42995" y1="74487" x2="42995" y2="74487"/>
                        <a14:foregroundMark x1="29733" y1="75513" x2="29733" y2="75513"/>
                        <a14:foregroundMark x1="29733" y1="73021" x2="29733" y2="73021"/>
                        <a14:foregroundMark x1="34973" y1="77859" x2="34973" y2="77859"/>
                        <a14:foregroundMark x1="29733" y1="79912" x2="31551" y2="92522"/>
                        <a14:foregroundMark x1="33048" y1="78886" x2="34759" y2="96041"/>
                        <a14:foregroundMark x1="36791" y1="79326" x2="37754" y2="93695"/>
                        <a14:foregroundMark x1="40107" y1="79472" x2="40642" y2="93695"/>
                        <a14:foregroundMark x1="44492" y1="78886" x2="43743" y2="94135"/>
                        <a14:foregroundMark x1="75936" y1="61290" x2="75936" y2="61290"/>
                        <a14:foregroundMark x1="76898" y1="55718" x2="76898" y2="55718"/>
                        <a14:foregroundMark x1="76684" y1="52639" x2="76684" y2="52639"/>
                        <a14:foregroundMark x1="62460" y1="50293" x2="62460" y2="50293"/>
                        <a14:foregroundMark x1="56578" y1="43695" x2="56578" y2="43695"/>
                        <a14:foregroundMark x1="57647" y1="38563" x2="57647" y2="38563"/>
                        <a14:foregroundMark x1="59358" y1="35777" x2="59358" y2="35777"/>
                        <a14:foregroundMark x1="62139" y1="35044" x2="62139" y2="35044"/>
                        <a14:foregroundMark x1="63529" y1="36070" x2="63529" y2="36070"/>
                        <a14:foregroundMark x1="65882" y1="35337" x2="65882" y2="35337"/>
                        <a14:foregroundMark x1="68556" y1="38563" x2="68556" y2="38563"/>
                        <a14:foregroundMark x1="67807" y1="38563" x2="67807" y2="38563"/>
                        <a14:foregroundMark x1="66952" y1="38123" x2="66952" y2="38123"/>
                        <a14:foregroundMark x1="68021" y1="41496" x2="68021" y2="41496"/>
                        <a14:foregroundMark x1="64385" y1="32258" x2="64385" y2="32258"/>
                        <a14:foregroundMark x1="66845" y1="34751" x2="66845" y2="34751"/>
                        <a14:foregroundMark x1="69947" y1="47214" x2="69947" y2="47214"/>
                        <a14:foregroundMark x1="76684" y1="50000" x2="76684" y2="50000"/>
                        <a14:foregroundMark x1="76471" y1="45601" x2="76471" y2="45601"/>
                        <a14:foregroundMark x1="78396" y1="44721" x2="78396" y2="44721"/>
                        <a14:foregroundMark x1="80000" y1="51466" x2="80000" y2="51466"/>
                        <a14:foregroundMark x1="82460" y1="60411" x2="82460" y2="60411"/>
                        <a14:foregroundMark x1="80107" y1="64223" x2="80107" y2="64223"/>
                        <a14:foregroundMark x1="66203" y1="57625" x2="66203" y2="57625"/>
                        <a14:foregroundMark x1="59358" y1="50000" x2="59358" y2="50000"/>
                        <a14:foregroundMark x1="56471" y1="50880" x2="56471" y2="50880"/>
                        <a14:foregroundMark x1="55508" y1="51760" x2="55508" y2="51760"/>
                        <a14:foregroundMark x1="55080" y1="52199" x2="55080" y2="52199"/>
                        <a14:foregroundMark x1="58503" y1="53226" x2="58503" y2="53226"/>
                        <a14:foregroundMark x1="61711" y1="51466" x2="61711" y2="51466"/>
                        <a14:foregroundMark x1="66203" y1="58358" x2="66203" y2="58358"/>
                        <a14:foregroundMark x1="66845" y1="64223" x2="67487" y2="64223"/>
                        <a14:foregroundMark x1="69412" y1="69208" x2="69412" y2="69208"/>
                        <a14:foregroundMark x1="73904" y1="58944" x2="73904" y2="58944"/>
                        <a14:foregroundMark x1="80000" y1="65543" x2="80000" y2="65543"/>
                        <a14:foregroundMark x1="80000" y1="67449" x2="80000" y2="67449"/>
                        <a14:foregroundMark x1="77861" y1="28152" x2="77861" y2="28152"/>
                        <a14:foregroundMark x1="77968" y1="17009" x2="77968" y2="17009"/>
                        <a14:foregroundMark x1="80749" y1="26540" x2="80749" y2="26540"/>
                        <a14:foregroundMark x1="78396" y1="18035" x2="78396" y2="18035"/>
                        <a14:foregroundMark x1="73476" y1="25660" x2="73476" y2="25660"/>
                        <a14:foregroundMark x1="71979" y1="26540" x2="71979" y2="26540"/>
                        <a14:foregroundMark x1="68235" y1="22434" x2="68235" y2="22434"/>
                        <a14:foregroundMark x1="74545" y1="31232" x2="74545" y2="31232"/>
                        <a14:foregroundMark x1="75080" y1="35777" x2="75080" y2="35777"/>
                        <a14:foregroundMark x1="75080" y1="39883" x2="75080" y2="39883"/>
                        <a14:foregroundMark x1="69305" y1="33431" x2="69305" y2="33431"/>
                        <a14:foregroundMark x1="69198" y1="28592" x2="69198" y2="28592"/>
                        <a14:foregroundMark x1="76578" y1="40762" x2="76578" y2="40762"/>
                        <a14:foregroundMark x1="77219" y1="41789" x2="77219" y2="41789"/>
                        <a14:foregroundMark x1="77219" y1="41202" x2="77219" y2="41202"/>
                        <a14:foregroundMark x1="79358" y1="42375" x2="79358" y2="42375"/>
                        <a14:foregroundMark x1="79037" y1="51173" x2="79037" y2="51173"/>
                        <a14:foregroundMark x1="79679" y1="45308" x2="79786" y2="48534"/>
                        <a14:foregroundMark x1="74545" y1="46041" x2="74545" y2="46041"/>
                        <a14:foregroundMark x1="40535" y1="65543" x2="40535" y2="65543"/>
                        <a14:backgroundMark x1="3422" y1="99413" x2="99893" y2="99413"/>
                        <a14:backgroundMark x1="73797" y1="67889" x2="73797" y2="67889"/>
                        <a14:backgroundMark x1="37540" y1="67595" x2="37540" y2="67595"/>
                        <a14:backgroundMark x1="41497" y1="68328" x2="41497" y2="68328"/>
                        <a14:backgroundMark x1="45775" y1="57038" x2="45775" y2="57038"/>
                        <a14:backgroundMark x1="45668" y1="56598" x2="45668" y2="56598"/>
                        <a14:backgroundMark x1="44813" y1="56158" x2="45882" y2="58358"/>
                      </a14:backgroundRemoval>
                    </a14:imgEffect>
                  </a14:imgLayer>
                </a14:imgProps>
              </a:ext>
            </a:extLst>
          </a:blip>
          <a:stretch>
            <a:fillRect/>
          </a:stretch>
        </p:blipFill>
        <p:spPr>
          <a:xfrm>
            <a:off x="5803533" y="1150464"/>
            <a:ext cx="1538687" cy="1122336"/>
          </a:xfrm>
          <a:prstGeom prst="rect">
            <a:avLst/>
          </a:prstGeom>
        </p:spPr>
      </p:pic>
      <p:sp>
        <p:nvSpPr>
          <p:cNvPr id="85" name="テキスト ボックス 84"/>
          <p:cNvSpPr txBox="1"/>
          <p:nvPr/>
        </p:nvSpPr>
        <p:spPr>
          <a:xfrm>
            <a:off x="11773296" y="6411595"/>
            <a:ext cx="418704" cy="369332"/>
          </a:xfrm>
          <a:prstGeom prst="rect">
            <a:avLst/>
          </a:prstGeom>
          <a:noFill/>
        </p:spPr>
        <p:txBody>
          <a:bodyPr wrap="none" rtlCol="0">
            <a:spAutoFit/>
          </a:bodyPr>
          <a:lstStyle/>
          <a:p>
            <a:r>
              <a:rPr lang="en-US" altLang="ja-JP" dirty="0">
                <a:latin typeface="+mj-ea"/>
                <a:ea typeface="+mj-ea"/>
              </a:rPr>
              <a:t>12</a:t>
            </a:r>
            <a:endParaRPr kumimoji="1" lang="ja-JP" altLang="en-US" dirty="0">
              <a:latin typeface="+mj-ea"/>
              <a:ea typeface="+mj-ea"/>
            </a:endParaRPr>
          </a:p>
        </p:txBody>
      </p:sp>
      <p:grpSp>
        <p:nvGrpSpPr>
          <p:cNvPr id="82" name="グループ化 81"/>
          <p:cNvGrpSpPr/>
          <p:nvPr/>
        </p:nvGrpSpPr>
        <p:grpSpPr>
          <a:xfrm>
            <a:off x="2362749" y="70620"/>
            <a:ext cx="7325806" cy="438070"/>
            <a:chOff x="487679" y="352044"/>
            <a:chExt cx="7763717" cy="838200"/>
          </a:xfrm>
        </p:grpSpPr>
        <p:sp>
          <p:nvSpPr>
            <p:cNvPr id="86" name="角丸四角形 8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税金の種類やしくみを調べてみよう！</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88" name="角丸四角形 68">
            <a:extLst>
              <a:ext uri="{FF2B5EF4-FFF2-40B4-BE49-F238E27FC236}">
                <a16:creationId xmlns:a16="http://schemas.microsoft.com/office/drawing/2014/main" id="{AEC6E9A4-C4BC-4994-9841-30295F47E742}"/>
              </a:ext>
            </a:extLst>
          </p:cNvPr>
          <p:cNvSpPr/>
          <p:nvPr/>
        </p:nvSpPr>
        <p:spPr>
          <a:xfrm>
            <a:off x="5006680" y="4162902"/>
            <a:ext cx="827080" cy="397797"/>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solidFill>
              </a:rPr>
              <a:t>県税</a:t>
            </a:r>
            <a:endParaRPr lang="en-US" altLang="ja-JP" b="1" dirty="0">
              <a:solidFill>
                <a:schemeClr val="accent5"/>
              </a:solidFill>
            </a:endParaRPr>
          </a:p>
        </p:txBody>
      </p:sp>
      <p:sp>
        <p:nvSpPr>
          <p:cNvPr id="89" name="角丸四角形 68">
            <a:extLst>
              <a:ext uri="{FF2B5EF4-FFF2-40B4-BE49-F238E27FC236}">
                <a16:creationId xmlns:a16="http://schemas.microsoft.com/office/drawing/2014/main" id="{0A798FE9-B996-4376-BC7E-97D9745624CF}"/>
              </a:ext>
            </a:extLst>
          </p:cNvPr>
          <p:cNvSpPr/>
          <p:nvPr/>
        </p:nvSpPr>
        <p:spPr>
          <a:xfrm>
            <a:off x="4838604" y="5177323"/>
            <a:ext cx="1203454" cy="397797"/>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solidFill>
              </a:rPr>
              <a:t>市町村税</a:t>
            </a:r>
            <a:endParaRPr lang="en-US" altLang="ja-JP" b="1" dirty="0">
              <a:solidFill>
                <a:schemeClr val="accent5"/>
              </a:solidFill>
            </a:endParaRPr>
          </a:p>
        </p:txBody>
      </p:sp>
      <p:pic>
        <p:nvPicPr>
          <p:cNvPr id="2" name="図 1">
            <a:extLst>
              <a:ext uri="{FF2B5EF4-FFF2-40B4-BE49-F238E27FC236}">
                <a16:creationId xmlns:a16="http://schemas.microsoft.com/office/drawing/2014/main" id="{A912EE93-5F64-4D8E-9EF2-B7BA33066FF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5860" b="95652" l="3908" r="96092">
                        <a14:foregroundMark x1="25150" y1="7561" x2="24950" y2="39698"/>
                        <a14:foregroundMark x1="21944" y1="8507" x2="21944" y2="8507"/>
                        <a14:foregroundMark x1="21142" y1="10397" x2="21142" y2="10397"/>
                        <a14:foregroundMark x1="21844" y1="27410" x2="21844" y2="27410"/>
                        <a14:foregroundMark x1="21443" y1="30057" x2="24349" y2="30057"/>
                        <a14:foregroundMark x1="19840" y1="10019" x2="19539" y2="14556"/>
                        <a14:foregroundMark x1="5511" y1="17202" x2="7816" y2="26087"/>
                        <a14:foregroundMark x1="7816" y1="26087" x2="8517" y2="27599"/>
                        <a14:foregroundMark x1="10220" y1="30813" x2="12926" y2="39509"/>
                        <a14:foregroundMark x1="12926" y1="39509" x2="12926" y2="39509"/>
                        <a14:foregroundMark x1="5511" y1="14367" x2="4709" y2="18336"/>
                        <a14:foregroundMark x1="7315" y1="14178" x2="8417" y2="17013"/>
                        <a14:foregroundMark x1="4208" y1="13422" x2="4208" y2="13422"/>
                        <a14:foregroundMark x1="13126" y1="37429" x2="20842" y2="38563"/>
                        <a14:foregroundMark x1="20842" y1="38563" x2="24349" y2="45747"/>
                        <a14:foregroundMark x1="28457" y1="33648" x2="30461" y2="42533"/>
                        <a14:foregroundMark x1="30461" y1="42533" x2="31062" y2="61437"/>
                        <a14:foregroundMark x1="31062" y1="61437" x2="25952" y2="67486"/>
                        <a14:foregroundMark x1="25952" y1="67486" x2="19639" y2="66730"/>
                        <a14:foregroundMark x1="20040" y1="42911" x2="24950" y2="57089"/>
                        <a14:foregroundMark x1="31964" y1="40265" x2="31864" y2="49905"/>
                        <a14:foregroundMark x1="28457" y1="74858" x2="28257" y2="85822"/>
                        <a14:foregroundMark x1="28257" y1="85822" x2="28156" y2="86011"/>
                        <a14:foregroundMark x1="21042" y1="77505" x2="21142" y2="90548"/>
                        <a14:foregroundMark x1="19138" y1="95652" x2="19138" y2="95652"/>
                        <a14:foregroundMark x1="28758" y1="96219" x2="28758" y2="96219"/>
                        <a14:foregroundMark x1="32365" y1="60302" x2="32365" y2="60302"/>
                        <a14:foregroundMark x1="15832" y1="51985" x2="15832" y2="51985"/>
                        <a14:foregroundMark x1="15531" y1="51796" x2="15531" y2="51796"/>
                        <a14:foregroundMark x1="15331" y1="49905" x2="15331" y2="49905"/>
                        <a14:foregroundMark x1="15531" y1="51418" x2="15531" y2="51418"/>
                        <a14:foregroundMark x1="24048" y1="71267" x2="24048" y2="71267"/>
                        <a14:foregroundMark x1="23647" y1="72590" x2="23647" y2="72590"/>
                        <a14:foregroundMark x1="18136" y1="73157" x2="18136" y2="73157"/>
                        <a14:foregroundMark x1="18236" y1="74858" x2="18236" y2="74858"/>
                        <a14:foregroundMark x1="18337" y1="77316" x2="18337" y2="77316"/>
                        <a14:foregroundMark x1="18737" y1="79584" x2="18737" y2="79584"/>
                        <a14:foregroundMark x1="18437" y1="79017" x2="18437" y2="79017"/>
                        <a14:foregroundMark x1="18337" y1="80340" x2="18337" y2="80340"/>
                        <a14:foregroundMark x1="18637" y1="81285" x2="18637" y2="81285"/>
                        <a14:foregroundMark x1="18737" y1="83554" x2="18737" y2="83554"/>
                        <a14:foregroundMark x1="18838" y1="85444" x2="18838" y2="85444"/>
                        <a14:foregroundMark x1="47495" y1="41399" x2="47595" y2="48204"/>
                        <a14:foregroundMark x1="50419" y1="35539" x2="53106" y2="34594"/>
                        <a14:foregroundMark x1="47194" y1="36673" x2="48155" y2="36335"/>
                        <a14:foregroundMark x1="53106" y1="34594" x2="55110" y2="30435"/>
                        <a14:foregroundMark x1="58016" y1="42911" x2="57715" y2="65217"/>
                        <a14:foregroundMark x1="55010" y1="78639" x2="53407" y2="89036"/>
                        <a14:foregroundMark x1="53407" y1="89036" x2="53407" y2="89036"/>
                        <a14:foregroundMark x1="59319" y1="79962" x2="59920" y2="89603"/>
                        <a14:foregroundMark x1="68938" y1="27410" x2="68938" y2="36106"/>
                        <a14:foregroundMark x1="62625" y1="33837" x2="64228" y2="36862"/>
                        <a14:foregroundMark x1="45391" y1="26465" x2="45591" y2="34783"/>
                        <a14:foregroundMark x1="57014" y1="16635" x2="57114" y2="27221"/>
                        <a14:foregroundMark x1="71643" y1="39887" x2="71643" y2="39887"/>
                        <a14:foregroundMark x1="71443" y1="37996" x2="71643" y2="40265"/>
                        <a14:foregroundMark x1="91583" y1="31569" x2="90381" y2="61437"/>
                        <a14:foregroundMark x1="87675" y1="34405" x2="86573" y2="93762"/>
                        <a14:foregroundMark x1="92485" y1="74102" x2="93988" y2="91493"/>
                        <a14:foregroundMark x1="93888" y1="94329" x2="93888" y2="94329"/>
                        <a14:foregroundMark x1="96092" y1="94707" x2="96092" y2="94707"/>
                        <a14:backgroundMark x1="48597" y1="36106" x2="48597" y2="36106"/>
                        <a14:backgroundMark x1="48998" y1="35917" x2="48998" y2="35917"/>
                        <a14:backgroundMark x1="48697" y1="35917" x2="48697" y2="35917"/>
                        <a14:backgroundMark x1="48898" y1="36295" x2="48898" y2="36295"/>
                        <a14:backgroundMark x1="48697" y1="36295" x2="48697" y2="36295"/>
                        <a14:backgroundMark x1="48297" y1="35917" x2="48297" y2="35917"/>
                        <a14:backgroundMark x1="48297" y1="35917" x2="48697" y2="35917"/>
                        <a14:backgroundMark x1="48998" y1="35539" x2="48998" y2="35728"/>
                        <a14:backgroundMark x1="48998" y1="36106" x2="48998" y2="36106"/>
                        <a14:backgroundMark x1="48998" y1="35917" x2="48998" y2="35917"/>
                      </a14:backgroundRemoval>
                    </a14:imgEffect>
                  </a14:imgLayer>
                </a14:imgProps>
              </a:ext>
            </a:extLst>
          </a:blip>
          <a:stretch>
            <a:fillRect/>
          </a:stretch>
        </p:blipFill>
        <p:spPr>
          <a:xfrm>
            <a:off x="1009093" y="1664170"/>
            <a:ext cx="1640237" cy="869424"/>
          </a:xfrm>
          <a:prstGeom prst="rect">
            <a:avLst/>
          </a:prstGeom>
        </p:spPr>
      </p:pic>
    </p:spTree>
    <p:extLst>
      <p:ext uri="{BB962C8B-B14F-4D97-AF65-F5344CB8AC3E}">
        <p14:creationId xmlns:p14="http://schemas.microsoft.com/office/powerpoint/2010/main" val="226812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013968" y="256413"/>
            <a:ext cx="4443457" cy="681880"/>
          </a:xfrm>
          <a:prstGeom prst="rect">
            <a:avLst/>
          </a:prstGeom>
        </p:spPr>
      </p:pic>
      <p:sp>
        <p:nvSpPr>
          <p:cNvPr id="3" name="テキスト ボックス 2"/>
          <p:cNvSpPr txBox="1"/>
          <p:nvPr/>
        </p:nvSpPr>
        <p:spPr>
          <a:xfrm>
            <a:off x="2270290" y="1271288"/>
            <a:ext cx="3518912" cy="400110"/>
          </a:xfrm>
          <a:prstGeom prst="rect">
            <a:avLst/>
          </a:prstGeom>
          <a:solidFill>
            <a:schemeClr val="bg1"/>
          </a:solidFill>
        </p:spPr>
        <p:txBody>
          <a:bodyPr wrap="none" rtlCol="0">
            <a:spAutoFit/>
          </a:bodyPr>
          <a:lstStyle/>
          <a:p>
            <a:r>
              <a:rPr kumimoji="1" lang="ja-JP" altLang="en-US" sz="2000" dirty="0">
                <a:latin typeface="BIZ UDPゴシック" panose="020B0400000000000000" pitchFamily="50" charset="-128"/>
                <a:ea typeface="BIZ UDPゴシック" panose="020B0400000000000000" pitchFamily="50" charset="-128"/>
              </a:rPr>
              <a:t>１　税は何種類くらいあるの？</a:t>
            </a:r>
          </a:p>
        </p:txBody>
      </p:sp>
      <p:sp>
        <p:nvSpPr>
          <p:cNvPr id="4" name="角丸四角形 3"/>
          <p:cNvSpPr/>
          <p:nvPr/>
        </p:nvSpPr>
        <p:spPr>
          <a:xfrm>
            <a:off x="2832829" y="1788106"/>
            <a:ext cx="6805737" cy="914400"/>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現在日本には、約</a:t>
            </a:r>
            <a:r>
              <a:rPr kumimoji="1" lang="en-US" altLang="ja-JP" dirty="0">
                <a:solidFill>
                  <a:schemeClr val="tx1"/>
                </a:solidFill>
                <a:latin typeface="+mj-ea"/>
                <a:ea typeface="+mj-ea"/>
              </a:rPr>
              <a:t>50</a:t>
            </a:r>
            <a:r>
              <a:rPr kumimoji="1" lang="ja-JP" altLang="en-US" dirty="0">
                <a:solidFill>
                  <a:schemeClr val="tx1"/>
                </a:solidFill>
              </a:rPr>
              <a:t>種類の税があります。</a:t>
            </a:r>
          </a:p>
        </p:txBody>
      </p:sp>
      <p:sp>
        <p:nvSpPr>
          <p:cNvPr id="5" name="テキスト ボックス 4"/>
          <p:cNvSpPr txBox="1"/>
          <p:nvPr/>
        </p:nvSpPr>
        <p:spPr>
          <a:xfrm>
            <a:off x="2270290" y="3019269"/>
            <a:ext cx="3562194" cy="400110"/>
          </a:xfrm>
          <a:prstGeom prst="rect">
            <a:avLst/>
          </a:prstGeom>
          <a:solidFill>
            <a:schemeClr val="bg1"/>
          </a:solid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２</a:t>
            </a:r>
            <a:r>
              <a:rPr kumimoji="1" lang="ja-JP" altLang="en-US" sz="2000" dirty="0">
                <a:latin typeface="BIZ UDPゴシック" panose="020B0400000000000000" pitchFamily="50" charset="-128"/>
                <a:ea typeface="BIZ UDPゴシック" panose="020B0400000000000000" pitchFamily="50" charset="-128"/>
              </a:rPr>
              <a:t>　税はいつごろからあるの？</a:t>
            </a:r>
          </a:p>
        </p:txBody>
      </p:sp>
      <p:sp>
        <p:nvSpPr>
          <p:cNvPr id="6" name="角丸四角形 5"/>
          <p:cNvSpPr/>
          <p:nvPr/>
        </p:nvSpPr>
        <p:spPr>
          <a:xfrm>
            <a:off x="2832830" y="3496533"/>
            <a:ext cx="6805737" cy="2151521"/>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rPr>
              <a:t>　３世紀ごろ、魏志倭人伝に日本の税に関する最初の記録があり、邪馬台国では税が納められていたと記載されています。</a:t>
            </a:r>
            <a:endParaRPr kumimoji="1" lang="ja-JP" altLang="en-US" dirty="0">
              <a:solidFill>
                <a:schemeClr val="tx1"/>
              </a:solidFill>
            </a:endParaRPr>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3741" b="94898" l="5415" r="89892">
                        <a14:foregroundMark x1="74368" y1="20408" x2="77256" y2="44898"/>
                        <a14:foregroundMark x1="82671" y1="22109" x2="70036" y2="20408"/>
                        <a14:foregroundMark x1="87365" y1="22789" x2="75090" y2="16667"/>
                        <a14:foregroundMark x1="30325" y1="6803" x2="40433" y2="9864"/>
                        <a14:foregroundMark x1="50181" y1="80272" x2="16968" y2="92517"/>
                        <a14:foregroundMark x1="16968" y1="92517" x2="16245" y2="65306"/>
                        <a14:foregroundMark x1="21300" y1="50000" x2="6859" y2="81973"/>
                        <a14:foregroundMark x1="6859" y1="81973" x2="7220" y2="91156"/>
                        <a14:foregroundMark x1="9025" y1="94558" x2="44404" y2="95238"/>
                        <a14:foregroundMark x1="44404" y1="95238" x2="53430" y2="94898"/>
                        <a14:foregroundMark x1="54874" y1="90476" x2="48375" y2="70748"/>
                        <a14:foregroundMark x1="41155" y1="91156" x2="41155" y2="91156"/>
                        <a14:foregroundMark x1="16245" y1="51701" x2="16245" y2="51701"/>
                        <a14:foregroundMark x1="19495" y1="46259" x2="15162" y2="61565"/>
                        <a14:foregroundMark x1="44043" y1="48639" x2="44043" y2="48639"/>
                        <a14:foregroundMark x1="45487" y1="47619" x2="44043" y2="46939"/>
                        <a14:foregroundMark x1="83394" y1="29592" x2="81949" y2="47959"/>
                        <a14:foregroundMark x1="71480" y1="25850" x2="71480" y2="25850"/>
                        <a14:foregroundMark x1="67870" y1="24150" x2="67870" y2="24150"/>
                        <a14:foregroundMark x1="87365" y1="24150" x2="87365" y2="24150"/>
                        <a14:foregroundMark x1="55596" y1="95238" x2="55596" y2="95238"/>
                        <a14:foregroundMark x1="6137" y1="95238" x2="6137" y2="95238"/>
                        <a14:foregroundMark x1="74368" y1="26871" x2="86643" y2="44898"/>
                        <a14:foregroundMark x1="77617" y1="38776" x2="78700" y2="59524"/>
                        <a14:foregroundMark x1="13357" y1="56803" x2="13357" y2="56803"/>
                        <a14:foregroundMark x1="33213" y1="51020" x2="40794" y2="56803"/>
                        <a14:foregroundMark x1="31769" y1="3741" x2="31769" y2="3741"/>
                      </a14:backgroundRemoval>
                    </a14:imgEffect>
                  </a14:imgLayer>
                </a14:imgProps>
              </a:ext>
            </a:extLst>
          </a:blip>
          <a:stretch>
            <a:fillRect/>
          </a:stretch>
        </p:blipFill>
        <p:spPr>
          <a:xfrm>
            <a:off x="9063480" y="4722910"/>
            <a:ext cx="1741396" cy="1848268"/>
          </a:xfrm>
          <a:prstGeom prst="rect">
            <a:avLst/>
          </a:prstGeom>
        </p:spPr>
      </p:pic>
      <p:sp>
        <p:nvSpPr>
          <p:cNvPr id="8" name="テキスト ボックス 7"/>
          <p:cNvSpPr txBox="1"/>
          <p:nvPr/>
        </p:nvSpPr>
        <p:spPr>
          <a:xfrm>
            <a:off x="11613676" y="6386512"/>
            <a:ext cx="415498" cy="369332"/>
          </a:xfrm>
          <a:prstGeom prst="rect">
            <a:avLst/>
          </a:prstGeom>
          <a:noFill/>
        </p:spPr>
        <p:txBody>
          <a:bodyPr wrap="none" rtlCol="0">
            <a:spAutoFit/>
          </a:bodyPr>
          <a:lstStyle/>
          <a:p>
            <a:r>
              <a:rPr lang="en-US" altLang="ja-JP" dirty="0">
                <a:latin typeface="+mj-ea"/>
                <a:ea typeface="+mj-ea"/>
              </a:rPr>
              <a:t>13</a:t>
            </a:r>
            <a:endParaRPr kumimoji="1" lang="ja-JP" altLang="en-US" dirty="0">
              <a:latin typeface="+mj-ea"/>
              <a:ea typeface="+mj-ea"/>
            </a:endParaRPr>
          </a:p>
        </p:txBody>
      </p:sp>
      <p:sp>
        <p:nvSpPr>
          <p:cNvPr id="11" name="ストライプ矢印 10"/>
          <p:cNvSpPr/>
          <p:nvPr/>
        </p:nvSpPr>
        <p:spPr>
          <a:xfrm rot="5400000">
            <a:off x="5891470" y="5315677"/>
            <a:ext cx="688451" cy="1929339"/>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005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cxnSp>
        <p:nvCxnSpPr>
          <p:cNvPr id="15" name="直線矢印コネクタ 14"/>
          <p:cNvCxnSpPr>
            <a:cxnSpLocks/>
          </p:cNvCxnSpPr>
          <p:nvPr/>
        </p:nvCxnSpPr>
        <p:spPr>
          <a:xfrm flipH="1" flipV="1">
            <a:off x="2049230" y="3298964"/>
            <a:ext cx="2822123" cy="2182526"/>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2315605" y="1704053"/>
            <a:ext cx="7876074" cy="1502"/>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2693723" y="2871594"/>
            <a:ext cx="7708777" cy="4771"/>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p:cNvCxnSpPr>
          <p:nvPr/>
        </p:nvCxnSpPr>
        <p:spPr>
          <a:xfrm flipH="1">
            <a:off x="6390735" y="3248627"/>
            <a:ext cx="3988699" cy="2015495"/>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81013" y="3809757"/>
            <a:ext cx="1635945" cy="732827"/>
          </a:xfrm>
          <a:prstGeom prst="wedgeEllipseCallout">
            <a:avLst>
              <a:gd name="adj1" fmla="val 44444"/>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選挙で代表を選ぶ</a:t>
            </a:r>
            <a:endParaRPr lang="en-US" altLang="ja-JP" sz="1400" dirty="0">
              <a:solidFill>
                <a:prstClr val="black"/>
              </a:solidFill>
            </a:endParaRPr>
          </a:p>
        </p:txBody>
      </p:sp>
      <p:sp>
        <p:nvSpPr>
          <p:cNvPr id="37" name="円形吹き出し 36"/>
          <p:cNvSpPr/>
          <p:nvPr/>
        </p:nvSpPr>
        <p:spPr>
          <a:xfrm>
            <a:off x="7530309" y="1459196"/>
            <a:ext cx="1182302" cy="706566"/>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予算案の提出</a:t>
            </a:r>
            <a:endParaRPr lang="en-US" altLang="ja-JP" sz="1600" dirty="0">
              <a:solidFill>
                <a:prstClr val="black"/>
              </a:solidFill>
            </a:endParaRPr>
          </a:p>
        </p:txBody>
      </p:sp>
      <p:sp>
        <p:nvSpPr>
          <p:cNvPr id="40" name="円形吹き出し 39"/>
          <p:cNvSpPr/>
          <p:nvPr/>
        </p:nvSpPr>
        <p:spPr>
          <a:xfrm>
            <a:off x="9758505" y="3902664"/>
            <a:ext cx="938726" cy="514876"/>
          </a:xfrm>
          <a:prstGeom prst="wedgeEllipseCallout">
            <a:avLst>
              <a:gd name="adj1" fmla="val -45898"/>
              <a:gd name="adj2" fmla="val -56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税金</a:t>
            </a:r>
            <a:endParaRPr lang="en-US" altLang="ja-JP" sz="1400" dirty="0">
              <a:solidFill>
                <a:prstClr val="black"/>
              </a:solidFill>
            </a:endParaRPr>
          </a:p>
        </p:txBody>
      </p:sp>
      <p:sp>
        <p:nvSpPr>
          <p:cNvPr id="41" name="円形吹き出し 40"/>
          <p:cNvSpPr/>
          <p:nvPr/>
        </p:nvSpPr>
        <p:spPr>
          <a:xfrm>
            <a:off x="9045982" y="4301538"/>
            <a:ext cx="938726" cy="514876"/>
          </a:xfrm>
          <a:prstGeom prst="wedgeEllipseCallout">
            <a:avLst>
              <a:gd name="adj1" fmla="val -35430"/>
              <a:gd name="adj2" fmla="val -75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意見</a:t>
            </a:r>
            <a:endParaRPr lang="en-US" altLang="ja-JP" sz="1400" dirty="0">
              <a:solidFill>
                <a:prstClr val="black"/>
              </a:solidFill>
            </a:endParaRPr>
          </a:p>
        </p:txBody>
      </p:sp>
      <p:cxnSp>
        <p:nvCxnSpPr>
          <p:cNvPr id="25" name="直線矢印コネクタ 24"/>
          <p:cNvCxnSpPr>
            <a:cxnSpLocks/>
          </p:cNvCxnSpPr>
          <p:nvPr/>
        </p:nvCxnSpPr>
        <p:spPr>
          <a:xfrm flipV="1">
            <a:off x="6465911" y="3475936"/>
            <a:ext cx="3936589" cy="2005553"/>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角丸四角形 56"/>
          <p:cNvSpPr/>
          <p:nvPr/>
        </p:nvSpPr>
        <p:spPr>
          <a:xfrm>
            <a:off x="3960618" y="2941911"/>
            <a:ext cx="3766869" cy="436201"/>
          </a:xfrm>
          <a:prstGeom prst="round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lumMod val="50000"/>
                    <a:lumOff val="50000"/>
                  </a:prstClr>
                </a:solidFill>
                <a:latin typeface="BIZ UDPゴシック" panose="020B0400000000000000" pitchFamily="50" charset="-128"/>
                <a:ea typeface="BIZ UDPゴシック" panose="020B0400000000000000" pitchFamily="50" charset="-128"/>
              </a:rPr>
              <a:t>暮らしを豊かにするための活動</a:t>
            </a:r>
          </a:p>
        </p:txBody>
      </p:sp>
      <p:sp>
        <p:nvSpPr>
          <p:cNvPr id="38" name="テキスト ボックス 37"/>
          <p:cNvSpPr txBox="1"/>
          <p:nvPr/>
        </p:nvSpPr>
        <p:spPr>
          <a:xfrm>
            <a:off x="11683696" y="6468875"/>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14</a:t>
            </a:r>
            <a:endParaRPr lang="ja-JP" altLang="en-US" dirty="0">
              <a:solidFill>
                <a:prstClr val="black"/>
              </a:solidFill>
              <a:latin typeface="ＭＳ Ｐゴシック" panose="020B0600070205080204" pitchFamily="50" charset="-128"/>
            </a:endParaRPr>
          </a:p>
        </p:txBody>
      </p:sp>
      <p:sp>
        <p:nvSpPr>
          <p:cNvPr id="32" name="テキスト ボックス 31"/>
          <p:cNvSpPr txBox="1"/>
          <p:nvPr/>
        </p:nvSpPr>
        <p:spPr>
          <a:xfrm>
            <a:off x="313910" y="130130"/>
            <a:ext cx="5509842" cy="461665"/>
          </a:xfrm>
          <a:prstGeom prst="rect">
            <a:avLst/>
          </a:prstGeom>
          <a:solidFill>
            <a:schemeClr val="bg1"/>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３</a:t>
            </a:r>
            <a:r>
              <a:rPr kumimoji="1" lang="ja-JP" altLang="en-US" sz="2400" dirty="0">
                <a:latin typeface="BIZ UDPゴシック" panose="020B0400000000000000" pitchFamily="50" charset="-128"/>
                <a:ea typeface="BIZ UDPゴシック" panose="020B0400000000000000" pitchFamily="50" charset="-128"/>
              </a:rPr>
              <a:t>　税の使い方はだれが決めているの？</a:t>
            </a:r>
          </a:p>
        </p:txBody>
      </p:sp>
      <p:sp>
        <p:nvSpPr>
          <p:cNvPr id="33" name="角丸四角形 32"/>
          <p:cNvSpPr/>
          <p:nvPr/>
        </p:nvSpPr>
        <p:spPr>
          <a:xfrm>
            <a:off x="732597" y="692676"/>
            <a:ext cx="11042089" cy="632551"/>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税の使い方は、みなさんの意見などからつくられた予算案をもとに国会や県議会、市町村議会で話し合われ、議決されます。</a:t>
            </a:r>
          </a:p>
        </p:txBody>
      </p:sp>
      <p:pic>
        <p:nvPicPr>
          <p:cNvPr id="35" name="図 3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95" y="1595811"/>
            <a:ext cx="2138502" cy="1294884"/>
          </a:xfrm>
          <a:prstGeom prst="rect">
            <a:avLst/>
          </a:prstGeom>
          <a:noFill/>
          <a:ln>
            <a:noFill/>
          </a:ln>
        </p:spPr>
      </p:pic>
      <p:pic>
        <p:nvPicPr>
          <p:cNvPr id="39" name="図 38"/>
          <p:cNvPicPr/>
          <p:nvPr/>
        </p:nvPicPr>
        <p:blipFill>
          <a:blip r:embed="rId3">
            <a:clrChange>
              <a:clrFrom>
                <a:srgbClr val="FFFFFF"/>
              </a:clrFrom>
              <a:clrTo>
                <a:srgbClr val="FFFFFF">
                  <a:alpha val="0"/>
                </a:srgbClr>
              </a:clrTo>
            </a:clrChange>
          </a:blip>
          <a:stretch>
            <a:fillRect/>
          </a:stretch>
        </p:blipFill>
        <p:spPr>
          <a:xfrm>
            <a:off x="10402500" y="1555607"/>
            <a:ext cx="1464140" cy="1584778"/>
          </a:xfrm>
          <a:prstGeom prst="rect">
            <a:avLst/>
          </a:prstGeom>
        </p:spPr>
      </p:pic>
      <p:sp>
        <p:nvSpPr>
          <p:cNvPr id="44" name="角丸四角形 43"/>
          <p:cNvSpPr/>
          <p:nvPr/>
        </p:nvSpPr>
        <p:spPr>
          <a:xfrm>
            <a:off x="1068046" y="2957549"/>
            <a:ext cx="914400" cy="373252"/>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議会</a:t>
            </a:r>
            <a:endParaRPr kumimoji="1" lang="ja-JP" altLang="en-US" sz="1600" dirty="0"/>
          </a:p>
        </p:txBody>
      </p:sp>
      <p:sp>
        <p:nvSpPr>
          <p:cNvPr id="45" name="角丸四角形 44"/>
          <p:cNvSpPr/>
          <p:nvPr/>
        </p:nvSpPr>
        <p:spPr>
          <a:xfrm>
            <a:off x="10521636" y="3126353"/>
            <a:ext cx="1323828" cy="776311"/>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都道府県や市（区）町村）</a:t>
            </a:r>
            <a:endParaRPr kumimoji="1" lang="ja-JP" altLang="en-US" sz="1400" dirty="0"/>
          </a:p>
        </p:txBody>
      </p:sp>
      <p:sp>
        <p:nvSpPr>
          <p:cNvPr id="46" name="角丸四角形 45"/>
          <p:cNvSpPr/>
          <p:nvPr/>
        </p:nvSpPr>
        <p:spPr>
          <a:xfrm>
            <a:off x="4871352" y="6242395"/>
            <a:ext cx="1651449" cy="296517"/>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わたしたち</a:t>
            </a:r>
            <a:endParaRPr kumimoji="1" lang="ja-JP" altLang="en-US" sz="1600" dirty="0"/>
          </a:p>
        </p:txBody>
      </p:sp>
      <p:pic>
        <p:nvPicPr>
          <p:cNvPr id="23" name="図 22"/>
          <p:cNvPicPr>
            <a:picLocks noChangeAspect="1"/>
          </p:cNvPicPr>
          <p:nvPr/>
        </p:nvPicPr>
        <p:blipFill>
          <a:blip r:embed="rId4">
            <a:extLst>
              <a:ext uri="{BEBA8EAE-BF5A-486C-A8C5-ECC9F3942E4B}">
                <a14:imgProps xmlns:a14="http://schemas.microsoft.com/office/drawing/2010/main">
                  <a14:imgLayer r:embed="rId5">
                    <a14:imgEffect>
                      <a14:backgroundRemoval t="8358" b="92836" l="9705" r="90717">
                        <a14:foregroundMark x1="38397" y1="64776" x2="38397" y2="64776"/>
                        <a14:foregroundMark x1="46414" y1="60000" x2="46414" y2="60000"/>
                        <a14:foregroundMark x1="36709" y1="59701" x2="36709" y2="59701"/>
                        <a14:foregroundMark x1="46414" y1="59403" x2="46414" y2="59403"/>
                        <a14:foregroundMark x1="52743" y1="60597" x2="52743" y2="60597"/>
                        <a14:foregroundMark x1="57806" y1="37612" x2="57806" y2="37612"/>
                        <a14:foregroundMark x1="57806" y1="38507" x2="57806" y2="38507"/>
                        <a14:foregroundMark x1="29536" y1="37910" x2="29536" y2="37910"/>
                        <a14:foregroundMark x1="39662" y1="68955" x2="39662" y2="68955"/>
                        <a14:foregroundMark x1="41350" y1="73433" x2="41350" y2="73433"/>
                        <a14:foregroundMark x1="47679" y1="68060" x2="47679" y2="68060"/>
                        <a14:foregroundMark x1="54008" y1="68955" x2="54008" y2="68955"/>
                        <a14:foregroundMark x1="47679" y1="72537" x2="47679" y2="72537"/>
                        <a14:foregroundMark x1="31224" y1="63582" x2="31224" y2="63582"/>
                        <a14:foregroundMark x1="30380" y1="56418" x2="30380" y2="56418"/>
                        <a14:foregroundMark x1="92405" y1="52239" x2="92405" y2="52239"/>
                        <a14:foregroundMark x1="50633" y1="91343" x2="50633" y2="91343"/>
                        <a14:foregroundMark x1="31224" y1="92537" x2="31224" y2="92537"/>
                        <a14:foregroundMark x1="51477" y1="92836" x2="51477" y2="92836"/>
                        <a14:foregroundMark x1="46414" y1="8358" x2="46414" y2="8358"/>
                        <a14:foregroundMark x1="37975" y1="76418" x2="37975" y2="76418"/>
                        <a14:foregroundMark x1="37975" y1="71642" x2="37975" y2="71642"/>
                        <a14:foregroundMark x1="31224" y1="68657" x2="31224" y2="68657"/>
                        <a14:foregroundMark x1="47679" y1="57015" x2="47679" y2="57015"/>
                      </a14:backgroundRemoval>
                    </a14:imgEffect>
                  </a14:imgLayer>
                </a14:imgProps>
              </a:ext>
            </a:extLst>
          </a:blip>
          <a:stretch>
            <a:fillRect/>
          </a:stretch>
        </p:blipFill>
        <p:spPr>
          <a:xfrm>
            <a:off x="6957711" y="5365452"/>
            <a:ext cx="979025" cy="1383855"/>
          </a:xfrm>
          <a:prstGeom prst="rect">
            <a:avLst/>
          </a:prstGeom>
        </p:spPr>
      </p:pic>
      <p:sp>
        <p:nvSpPr>
          <p:cNvPr id="58" name="円形吹き出し 57"/>
          <p:cNvSpPr/>
          <p:nvPr/>
        </p:nvSpPr>
        <p:spPr>
          <a:xfrm>
            <a:off x="6635725" y="3724124"/>
            <a:ext cx="1390546" cy="573684"/>
          </a:xfrm>
          <a:prstGeom prst="wedgeEllipseCallout">
            <a:avLst>
              <a:gd name="adj1" fmla="val 30862"/>
              <a:gd name="adj2" fmla="val 722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公共</a:t>
            </a:r>
            <a:endParaRPr lang="en-US" altLang="ja-JP" sz="1400" dirty="0">
              <a:solidFill>
                <a:prstClr val="black"/>
              </a:solidFill>
            </a:endParaRPr>
          </a:p>
          <a:p>
            <a:pPr algn="ctr"/>
            <a:r>
              <a:rPr lang="ja-JP" altLang="en-US" sz="1400" dirty="0">
                <a:solidFill>
                  <a:prstClr val="black"/>
                </a:solidFill>
              </a:rPr>
              <a:t>サービス</a:t>
            </a:r>
            <a:endParaRPr lang="en-US" altLang="ja-JP" sz="1400" dirty="0">
              <a:solidFill>
                <a:prstClr val="black"/>
              </a:solidFill>
            </a:endParaRPr>
          </a:p>
        </p:txBody>
      </p:sp>
      <p:sp>
        <p:nvSpPr>
          <p:cNvPr id="47" name="円/楕円 46"/>
          <p:cNvSpPr/>
          <p:nvPr/>
        </p:nvSpPr>
        <p:spPr>
          <a:xfrm>
            <a:off x="7984899" y="5472884"/>
            <a:ext cx="3666159" cy="1115601"/>
          </a:xfrm>
          <a:prstGeom prst="ellips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わたしたちの</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代表が決定しているんだね。</a:t>
            </a:r>
          </a:p>
        </p:txBody>
      </p:sp>
      <p:sp>
        <p:nvSpPr>
          <p:cNvPr id="34" name="角丸四角形 33"/>
          <p:cNvSpPr/>
          <p:nvPr/>
        </p:nvSpPr>
        <p:spPr>
          <a:xfrm>
            <a:off x="9168384" y="0"/>
            <a:ext cx="302361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－税の質問コーナー－</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30CC7D17-F49F-473E-AB59-9AF6CCE41AA4}"/>
              </a:ext>
            </a:extLst>
          </p:cNvPr>
          <p:cNvPicPr/>
          <p:nvPr/>
        </p:nvPicPr>
        <p:blipFill>
          <a:blip r:embed="rId6" cstate="print">
            <a:extLst>
              <a:ext uri="{BEBA8EAE-BF5A-486C-A8C5-ECC9F3942E4B}">
                <a14:imgProps xmlns:a14="http://schemas.microsoft.com/office/drawing/2010/main">
                  <a14:imgLayer r:embed="rId7">
                    <a14:imgEffect>
                      <a14:backgroundRemoval t="2730" b="99752" l="0" r="99057">
                        <a14:foregroundMark x1="0" y1="65012" x2="99057" y2="66253"/>
                        <a14:foregroundMark x1="5660" y1="69727" x2="8805" y2="89578"/>
                        <a14:foregroundMark x1="6604" y1="93548" x2="58491" y2="94045"/>
                        <a14:foregroundMark x1="58491" y1="94045" x2="88050" y2="93797"/>
                        <a14:foregroundMark x1="93082" y1="96278" x2="3774" y2="99752"/>
                        <a14:foregroundMark x1="62264" y1="55583" x2="65094" y2="59553"/>
                        <a14:foregroundMark x1="55660" y1="9677" x2="61321" y2="6948"/>
                        <a14:foregroundMark x1="60063" y1="2730" x2="60063" y2="2730"/>
                        <a14:foregroundMark x1="80189" y1="71960" x2="88365" y2="87345"/>
                        <a14:foregroundMark x1="94025" y1="72705" x2="42453" y2="89578"/>
                        <a14:foregroundMark x1="37107" y1="61787" x2="35535" y2="91315"/>
                        <a14:foregroundMark x1="39308" y1="67742" x2="54717" y2="92308"/>
                        <a14:foregroundMark x1="46855" y1="99007" x2="57233" y2="99007"/>
                        <a14:foregroundMark x1="97484" y1="65012" x2="97484" y2="65012"/>
                        <a14:foregroundMark x1="98742" y1="64268" x2="98742" y2="64268"/>
                        <a14:foregroundMark x1="1572" y1="63772" x2="1572" y2="63772"/>
                        <a14:foregroundMark x1="60377" y1="52605" x2="59748" y2="57816"/>
                        <a14:foregroundMark x1="66352" y1="53350" x2="68868" y2="59801"/>
                      </a14:backgroundRemoval>
                    </a14:imgEffect>
                  </a14:imgLayer>
                </a14:imgProps>
              </a:ext>
              <a:ext uri="{28A0092B-C50C-407E-A947-70E740481C1C}">
                <a14:useLocalDpi xmlns:a14="http://schemas.microsoft.com/office/drawing/2010/main" val="0"/>
              </a:ext>
            </a:extLst>
          </a:blip>
          <a:srcRect/>
          <a:stretch>
            <a:fillRect/>
          </a:stretch>
        </p:blipFill>
        <p:spPr bwMode="auto">
          <a:xfrm>
            <a:off x="1497332" y="4141783"/>
            <a:ext cx="1453228" cy="1871237"/>
          </a:xfrm>
          <a:prstGeom prst="rect">
            <a:avLst/>
          </a:prstGeom>
          <a:noFill/>
          <a:ln>
            <a:noFill/>
          </a:ln>
        </p:spPr>
      </p:pic>
      <p:pic>
        <p:nvPicPr>
          <p:cNvPr id="48" name="図 47">
            <a:extLst>
              <a:ext uri="{FF2B5EF4-FFF2-40B4-BE49-F238E27FC236}">
                <a16:creationId xmlns:a16="http://schemas.microsoft.com/office/drawing/2014/main" id="{E0ECE6FF-8305-4A78-9204-ED55B5C3BB7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266" b="95841" l="8078" r="95961">
                        <a14:foregroundMark x1="49111" y1="6510" x2="55250" y2="28752"/>
                        <a14:foregroundMark x1="90468" y1="7233" x2="85299" y2="76854"/>
                        <a14:foregroundMark x1="87076" y1="30018" x2="87884" y2="41772"/>
                        <a14:foregroundMark x1="93538" y1="9946" x2="93538" y2="9946"/>
                        <a14:foregroundMark x1="83199" y1="1266" x2="83199" y2="1266"/>
                        <a14:foregroundMark x1="90953" y1="33454" x2="94669" y2="41230"/>
                        <a14:foregroundMark x1="95477" y1="58770" x2="95477" y2="58770"/>
                        <a14:foregroundMark x1="95477" y1="61664" x2="94669" y2="56420"/>
                        <a14:foregroundMark x1="84006" y1="9584" x2="84976" y2="27848"/>
                        <a14:foregroundMark x1="86753" y1="24412" x2="87399" y2="33816"/>
                        <a14:foregroundMark x1="83199" y1="46293" x2="81583" y2="52260"/>
                        <a14:foregroundMark x1="74475" y1="31465" x2="73667" y2="50995"/>
                        <a14:foregroundMark x1="62682" y1="34901" x2="70436" y2="44665"/>
                        <a14:foregroundMark x1="54443" y1="11754" x2="54927" y2="23327"/>
                        <a14:foregroundMark x1="47496" y1="20253" x2="52342" y2="28571"/>
                        <a14:foregroundMark x1="51535" y1="30741" x2="51535" y2="30741"/>
                        <a14:foregroundMark x1="65105" y1="64557" x2="60258" y2="74322"/>
                        <a14:foregroundMark x1="59128" y1="67450" x2="59451" y2="79024"/>
                        <a14:foregroundMark x1="41357" y1="58228" x2="41842" y2="60398"/>
                        <a14:foregroundMark x1="79968" y1="91863" x2="88045" y2="91863"/>
                        <a14:foregroundMark x1="72859" y1="91139" x2="74152" y2="92586"/>
                        <a14:foregroundMark x1="67690" y1="91682" x2="67851" y2="95841"/>
                        <a14:foregroundMark x1="86753" y1="35081" x2="86753" y2="35081"/>
                        <a14:foregroundMark x1="85137" y1="33635" x2="85137" y2="33635"/>
                        <a14:foregroundMark x1="61228" y1="77939" x2="61228" y2="77939"/>
                        <a14:foregroundMark x1="60905" y1="64557" x2="60905" y2="64557"/>
                        <a14:foregroundMark x1="36672" y1="62568" x2="36672" y2="62568"/>
                        <a14:foregroundMark x1="38126" y1="65280" x2="38126" y2="65280"/>
                        <a14:foregroundMark x1="35703" y1="66004" x2="44750" y2="66546"/>
                        <a14:foregroundMark x1="24071" y1="64376" x2="26333" y2="64376"/>
                        <a14:foregroundMark x1="34572" y1="64376" x2="34572" y2="64376"/>
                        <a14:foregroundMark x1="27464" y1="64557" x2="28433" y2="77215"/>
                        <a14:foregroundMark x1="28271" y1="62387" x2="28271" y2="78481"/>
                        <a14:foregroundMark x1="30048" y1="67993" x2="29402" y2="82640"/>
                        <a14:foregroundMark x1="20517" y1="64376" x2="17286" y2="66004"/>
                        <a14:foregroundMark x1="17124" y1="68174" x2="17286" y2="77396"/>
                        <a14:foregroundMark x1="28433" y1="67450" x2="27787" y2="74684"/>
                        <a14:foregroundMark x1="21486" y1="44123" x2="25040" y2="60940"/>
                        <a14:foregroundMark x1="26171" y1="45027" x2="29241" y2="58590"/>
                        <a14:foregroundMark x1="27464" y1="45389" x2="27464" y2="45389"/>
                        <a14:foregroundMark x1="30856" y1="53165" x2="30533" y2="60940"/>
                        <a14:foregroundMark x1="29402" y1="50452" x2="29402" y2="50452"/>
                        <a14:foregroundMark x1="30372" y1="45931" x2="30372" y2="45931"/>
                        <a14:foregroundMark x1="23586" y1="41591" x2="23586" y2="41591"/>
                        <a14:foregroundMark x1="23425" y1="38156" x2="25687" y2="42315"/>
                        <a14:foregroundMark x1="21971" y1="38336" x2="17286" y2="45570"/>
                        <a14:foregroundMark x1="16801" y1="47197" x2="14863" y2="61483"/>
                        <a14:foregroundMark x1="14055" y1="63110" x2="15509" y2="78119"/>
                        <a14:foregroundMark x1="14701" y1="78119" x2="14701" y2="78119"/>
                        <a14:foregroundMark x1="8078" y1="80651" x2="8078" y2="80651"/>
                        <a14:foregroundMark x1="95961" y1="12477" x2="95961" y2="12477"/>
                        <a14:foregroundMark x1="79160" y1="29476" x2="79160" y2="29476"/>
                      </a14:backgroundRemoval>
                    </a14:imgEffect>
                  </a14:imgLayer>
                </a14:imgProps>
              </a:ext>
            </a:extLst>
          </a:blip>
          <a:stretch>
            <a:fillRect/>
          </a:stretch>
        </p:blipFill>
        <p:spPr>
          <a:xfrm>
            <a:off x="4779496" y="4819832"/>
            <a:ext cx="1579034" cy="1410672"/>
          </a:xfrm>
          <a:prstGeom prst="rect">
            <a:avLst/>
          </a:prstGeom>
        </p:spPr>
      </p:pic>
      <p:pic>
        <p:nvPicPr>
          <p:cNvPr id="50" name="図 49">
            <a:extLst>
              <a:ext uri="{FF2B5EF4-FFF2-40B4-BE49-F238E27FC236}">
                <a16:creationId xmlns:a16="http://schemas.microsoft.com/office/drawing/2014/main" id="{FDA787B9-13D1-48DE-8C1C-6214C631AA7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462" b="96538" l="6771" r="89063">
                        <a14:foregroundMark x1="66146" y1="8462" x2="66146" y2="8462"/>
                        <a14:foregroundMark x1="64583" y1="16154" x2="64583" y2="16154"/>
                        <a14:foregroundMark x1="51042" y1="15192" x2="51042" y2="15192"/>
                        <a14:foregroundMark x1="53125" y1="14231" x2="53125" y2="14231"/>
                        <a14:foregroundMark x1="52604" y1="14808" x2="52604" y2="14808"/>
                        <a14:foregroundMark x1="52604" y1="25962" x2="52604" y2="25962"/>
                        <a14:foregroundMark x1="64063" y1="25769" x2="64063" y2="25769"/>
                        <a14:foregroundMark x1="68229" y1="27115" x2="68229" y2="27115"/>
                        <a14:foregroundMark x1="73958" y1="27885" x2="73958" y2="27885"/>
                        <a14:foregroundMark x1="76042" y1="33077" x2="76042" y2="33077"/>
                        <a14:foregroundMark x1="79688" y1="31346" x2="79688" y2="31346"/>
                        <a14:foregroundMark x1="80208" y1="28846" x2="80208" y2="28846"/>
                        <a14:foregroundMark x1="84375" y1="35962" x2="84375" y2="35962"/>
                        <a14:foregroundMark x1="70313" y1="44808" x2="70313" y2="44808"/>
                        <a14:foregroundMark x1="80729" y1="39423" x2="80729" y2="39423"/>
                        <a14:foregroundMark x1="73958" y1="39231" x2="73958" y2="39231"/>
                        <a14:foregroundMark x1="78125" y1="50192" x2="78125" y2="50192"/>
                        <a14:foregroundMark x1="73438" y1="51731" x2="73438" y2="51731"/>
                        <a14:foregroundMark x1="53125" y1="61923" x2="53125" y2="61923"/>
                        <a14:foregroundMark x1="47396" y1="49231" x2="47396" y2="49231"/>
                        <a14:foregroundMark x1="41667" y1="40577" x2="41667" y2="40577"/>
                        <a14:foregroundMark x1="47396" y1="31731" x2="47396" y2="31731"/>
                        <a14:foregroundMark x1="47396" y1="29808" x2="47396" y2="29808"/>
                        <a14:foregroundMark x1="53125" y1="28654" x2="53125" y2="28654"/>
                        <a14:foregroundMark x1="63542" y1="29231" x2="63542" y2="29231"/>
                        <a14:foregroundMark x1="67188" y1="33846" x2="67188" y2="33846"/>
                        <a14:foregroundMark x1="30208" y1="29423" x2="30208" y2="29423"/>
                        <a14:foregroundMark x1="42188" y1="25962" x2="42188" y2="25962"/>
                        <a14:foregroundMark x1="36458" y1="28462" x2="36458" y2="28462"/>
                        <a14:foregroundMark x1="36979" y1="33462" x2="36979" y2="33462"/>
                        <a14:foregroundMark x1="39063" y1="31154" x2="39063" y2="31154"/>
                        <a14:foregroundMark x1="39063" y1="33077" x2="39063" y2="33077"/>
                        <a14:foregroundMark x1="39583" y1="35577" x2="39583" y2="35577"/>
                        <a14:foregroundMark x1="42188" y1="36923" x2="42188" y2="36923"/>
                        <a14:foregroundMark x1="45833" y1="38077" x2="45833" y2="38077"/>
                        <a14:foregroundMark x1="48958" y1="40192" x2="48958" y2="40192"/>
                        <a14:foregroundMark x1="47917" y1="42308" x2="47917" y2="42308"/>
                        <a14:foregroundMark x1="6771" y1="24038" x2="6771" y2="24038"/>
                        <a14:foregroundMark x1="23438" y1="36154" x2="23438" y2="36154"/>
                        <a14:foregroundMark x1="60938" y1="59423" x2="60938" y2="59423"/>
                        <a14:foregroundMark x1="75000" y1="91154" x2="75000" y2="91154"/>
                        <a14:foregroundMark x1="76042" y1="96154" x2="76042" y2="96154"/>
                        <a14:foregroundMark x1="39063" y1="95385" x2="39063" y2="95385"/>
                        <a14:foregroundMark x1="67708" y1="61538" x2="67708" y2="61538"/>
                        <a14:foregroundMark x1="67708" y1="70962" x2="67708" y2="70962"/>
                        <a14:foregroundMark x1="73958" y1="55192" x2="73958" y2="55192"/>
                        <a14:foregroundMark x1="71875" y1="25385" x2="71875" y2="25385"/>
                        <a14:foregroundMark x1="68750" y1="28846" x2="68750" y2="28846"/>
                        <a14:foregroundMark x1="69271" y1="31731" x2="69271" y2="31731"/>
                        <a14:foregroundMark x1="45313" y1="34038" x2="45313" y2="34038"/>
                        <a14:foregroundMark x1="49479" y1="34038" x2="49479" y2="34038"/>
                        <a14:foregroundMark x1="32813" y1="26346" x2="32813" y2="26346"/>
                        <a14:foregroundMark x1="36458" y1="27308" x2="36458" y2="27308"/>
                        <a14:foregroundMark x1="26563" y1="36346" x2="26563" y2="36346"/>
                        <a14:foregroundMark x1="30208" y1="39423" x2="30208" y2="39423"/>
                        <a14:foregroundMark x1="25521" y1="41538" x2="25521" y2="41538"/>
                        <a14:foregroundMark x1="18750" y1="32500" x2="18750" y2="32500"/>
                        <a14:foregroundMark x1="23958" y1="36731" x2="23958" y2="36731"/>
                        <a14:foregroundMark x1="23958" y1="32500" x2="23958" y2="32500"/>
                        <a14:foregroundMark x1="54167" y1="50192" x2="54167" y2="50192"/>
                        <a14:foregroundMark x1="47917" y1="53269" x2="47917" y2="53269"/>
                        <a14:foregroundMark x1="47917" y1="57115" x2="47917" y2="57115"/>
                        <a14:foregroundMark x1="58333" y1="35577" x2="58333" y2="35577"/>
                        <a14:foregroundMark x1="57813" y1="29423" x2="57813" y2="29423"/>
                        <a14:foregroundMark x1="57813" y1="32308" x2="57813" y2="32308"/>
                        <a14:foregroundMark x1="62500" y1="15577" x2="62500" y2="15577"/>
                        <a14:foregroundMark x1="84896" y1="39423" x2="84896" y2="39423"/>
                        <a14:foregroundMark x1="86458" y1="43077" x2="86458" y2="43077"/>
                        <a14:foregroundMark x1="84896" y1="45962" x2="84896" y2="45962"/>
                        <a14:foregroundMark x1="83333" y1="42115" x2="83333" y2="42115"/>
                        <a14:foregroundMark x1="72396" y1="43077" x2="72396" y2="43077"/>
                        <a14:foregroundMark x1="66667" y1="40192" x2="66667" y2="40192"/>
                        <a14:foregroundMark x1="74479" y1="36154" x2="74479" y2="36154"/>
                        <a14:foregroundMark x1="74479" y1="34038" x2="74479" y2="34038"/>
                        <a14:foregroundMark x1="70833" y1="36731" x2="70833" y2="36731"/>
                        <a14:foregroundMark x1="72917" y1="37885" x2="72917" y2="37885"/>
                        <a14:foregroundMark x1="69792" y1="41154" x2="69792" y2="41154"/>
                        <a14:foregroundMark x1="68750" y1="45769" x2="68750" y2="45769"/>
                        <a14:foregroundMark x1="70313" y1="47885" x2="70313" y2="47885"/>
                        <a14:foregroundMark x1="65625" y1="47308" x2="65625" y2="47308"/>
                        <a14:foregroundMark x1="65104" y1="48846" x2="65104" y2="48846"/>
                        <a14:foregroundMark x1="68750" y1="50192" x2="68750" y2="50192"/>
                        <a14:foregroundMark x1="70313" y1="52500" x2="70313" y2="52500"/>
                        <a14:foregroundMark x1="78646" y1="53269" x2="78646" y2="53269"/>
                        <a14:foregroundMark x1="76042" y1="56731" x2="76042" y2="56731"/>
                        <a14:foregroundMark x1="76563" y1="55192" x2="76563" y2="55192"/>
                        <a14:foregroundMark x1="79167" y1="58654" x2="79167" y2="58654"/>
                        <a14:foregroundMark x1="43750" y1="45577" x2="43750" y2="45577"/>
                        <a14:foregroundMark x1="44271" y1="42308" x2="44271" y2="42308"/>
                        <a14:foregroundMark x1="53125" y1="43462" x2="53125" y2="43462"/>
                        <a14:foregroundMark x1="48438" y1="45385" x2="48438" y2="45385"/>
                        <a14:foregroundMark x1="42188" y1="46923" x2="42188" y2="46923"/>
                        <a14:foregroundMark x1="38542" y1="48269" x2="38542" y2="48269"/>
                        <a14:foregroundMark x1="38542" y1="50000" x2="38542" y2="50000"/>
                        <a14:foregroundMark x1="36979" y1="49615" x2="36979" y2="49615"/>
                        <a14:foregroundMark x1="47917" y1="51154" x2="47917" y2="51154"/>
                        <a14:foregroundMark x1="63542" y1="50962" x2="63542" y2="50962"/>
                        <a14:foregroundMark x1="58854" y1="52115" x2="58854" y2="52115"/>
                        <a14:foregroundMark x1="60417" y1="55000" x2="60417" y2="55000"/>
                        <a14:foregroundMark x1="67188" y1="57885" x2="67188" y2="57885"/>
                        <a14:foregroundMark x1="68229" y1="56923" x2="68229" y2="56923"/>
                        <a14:foregroundMark x1="61458" y1="56154" x2="61458" y2="56154"/>
                        <a14:foregroundMark x1="54167" y1="55385" x2="54167" y2="55385"/>
                        <a14:foregroundMark x1="47396" y1="54615" x2="47396" y2="54615"/>
                        <a14:foregroundMark x1="40104" y1="53269" x2="40104" y2="53269"/>
                        <a14:foregroundMark x1="40104" y1="55192" x2="40104" y2="55192"/>
                        <a14:foregroundMark x1="36979" y1="57115" x2="36979" y2="57115"/>
                        <a14:foregroundMark x1="36979" y1="61154" x2="36979" y2="61154"/>
                        <a14:foregroundMark x1="36979" y1="59231" x2="36979" y2="59231"/>
                        <a14:foregroundMark x1="38021" y1="58077" x2="38021" y2="58077"/>
                        <a14:foregroundMark x1="44271" y1="58077" x2="44271" y2="58077"/>
                        <a14:foregroundMark x1="55729" y1="58654" x2="55729" y2="58654"/>
                        <a14:foregroundMark x1="52604" y1="60385" x2="52604" y2="60385"/>
                        <a14:foregroundMark x1="65625" y1="61154" x2="65625" y2="61154"/>
                        <a14:foregroundMark x1="79688" y1="62308" x2="79688" y2="62308"/>
                        <a14:foregroundMark x1="73958" y1="64423" x2="73958" y2="64423"/>
                        <a14:foregroundMark x1="79688" y1="63846" x2="79688" y2="63846"/>
                        <a14:foregroundMark x1="69271" y1="63846" x2="69271" y2="63846"/>
                        <a14:foregroundMark x1="58854" y1="63462" x2="58854" y2="63462"/>
                        <a14:foregroundMark x1="48958" y1="63077" x2="48958" y2="63077"/>
                        <a14:foregroundMark x1="41146" y1="63462" x2="41146" y2="63462"/>
                        <a14:foregroundMark x1="36979" y1="63654" x2="36979" y2="63654"/>
                        <a14:foregroundMark x1="33854" y1="65385" x2="33854" y2="65385"/>
                        <a14:foregroundMark x1="43750" y1="65577" x2="43750" y2="65577"/>
                        <a14:foregroundMark x1="53646" y1="65385" x2="53646" y2="65385"/>
                        <a14:foregroundMark x1="66146" y1="65385" x2="66146" y2="65385"/>
                        <a14:foregroundMark x1="76563" y1="66154" x2="76563" y2="66154"/>
                        <a14:foregroundMark x1="80729" y1="67692" x2="80729" y2="67692"/>
                        <a14:foregroundMark x1="81250" y1="69038" x2="81250" y2="69038"/>
                        <a14:foregroundMark x1="81250" y1="70385" x2="81250" y2="70385"/>
                        <a14:foregroundMark x1="82813" y1="72308" x2="82813" y2="72308"/>
                        <a14:foregroundMark x1="84896" y1="71154" x2="84896" y2="71154"/>
                        <a14:foregroundMark x1="72917" y1="70192" x2="72917" y2="70192"/>
                        <a14:foregroundMark x1="45833" y1="69038" x2="45833" y2="69038"/>
                        <a14:foregroundMark x1="42188" y1="72115" x2="42188" y2="72115"/>
                        <a14:foregroundMark x1="35417" y1="95385" x2="35417" y2="95385"/>
                        <a14:foregroundMark x1="26563" y1="96538" x2="26563" y2="96538"/>
                      </a14:backgroundRemoval>
                    </a14:imgEffect>
                  </a14:imgLayer>
                </a14:imgProps>
              </a:ext>
            </a:extLst>
          </a:blip>
          <a:stretch>
            <a:fillRect/>
          </a:stretch>
        </p:blipFill>
        <p:spPr>
          <a:xfrm>
            <a:off x="3709025" y="3427986"/>
            <a:ext cx="422796" cy="1145071"/>
          </a:xfrm>
          <a:prstGeom prst="rect">
            <a:avLst/>
          </a:prstGeom>
        </p:spPr>
      </p:pic>
      <p:pic>
        <p:nvPicPr>
          <p:cNvPr id="55" name="図 54">
            <a:extLst>
              <a:ext uri="{FF2B5EF4-FFF2-40B4-BE49-F238E27FC236}">
                <a16:creationId xmlns:a16="http://schemas.microsoft.com/office/drawing/2014/main" id="{3F9BCC48-48A1-432A-A78A-F83038214E6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2627" b="96848" l="1621" r="97245">
                        <a14:foregroundMark x1="13614" y1="10858" x2="20746" y2="22067"/>
                        <a14:foregroundMark x1="20746" y1="22067" x2="22366" y2="23292"/>
                        <a14:foregroundMark x1="45381" y1="12259" x2="57212" y2="26445"/>
                        <a14:foregroundMark x1="41653" y1="28021" x2="51216" y2="33800"/>
                        <a14:foregroundMark x1="51216" y1="33800" x2="51702" y2="33275"/>
                        <a14:foregroundMark x1="15883" y1="6830" x2="38250" y2="6655"/>
                        <a14:foregroundMark x1="38250" y1="6655" x2="53323" y2="6655"/>
                        <a14:foregroundMark x1="4862" y1="6130" x2="6645" y2="25919"/>
                        <a14:foregroundMark x1="6645" y1="25919" x2="5186" y2="42032"/>
                        <a14:foregroundMark x1="1621" y1="43082" x2="1621" y2="43082"/>
                        <a14:foregroundMark x1="1621" y1="42207" x2="1621" y2="42207"/>
                        <a14:foregroundMark x1="40032" y1="29772" x2="47488" y2="33800"/>
                        <a14:foregroundMark x1="47488" y1="33800" x2="47488" y2="33800"/>
                        <a14:foregroundMark x1="11831" y1="3152" x2="11831" y2="3152"/>
                        <a14:foregroundMark x1="27715" y1="21016" x2="45543" y2="33975"/>
                        <a14:foregroundMark x1="31280" y1="19089" x2="33387" y2="19965"/>
                        <a14:foregroundMark x1="37601" y1="32049" x2="41329" y2="33100"/>
                        <a14:foregroundMark x1="9562" y1="16988" x2="13614" y2="19790"/>
                        <a14:foregroundMark x1="29984" y1="64799" x2="29984" y2="64799"/>
                        <a14:foregroundMark x1="29011" y1="94571" x2="29011" y2="94571"/>
                        <a14:foregroundMark x1="30308" y1="96848" x2="30308" y2="96848"/>
                        <a14:foregroundMark x1="24959" y1="95622" x2="24959" y2="95622"/>
                        <a14:foregroundMark x1="67585" y1="77758" x2="89789" y2="77758"/>
                        <a14:foregroundMark x1="97245" y1="49737" x2="87682" y2="69177"/>
                        <a14:foregroundMark x1="56726" y1="52539" x2="66451" y2="66200"/>
                        <a14:foregroundMark x1="66613" y1="70228" x2="69530" y2="75131"/>
                        <a14:foregroundMark x1="63695" y1="79510" x2="75041" y2="79685"/>
                        <a14:foregroundMark x1="75041" y1="79685" x2="89303" y2="78109"/>
                        <a14:foregroundMark x1="67909" y1="93170" x2="67909" y2="93170"/>
                        <a14:foregroundMark x1="64344" y1="94046" x2="67261" y2="94046"/>
                        <a14:foregroundMark x1="86710" y1="78459" x2="86710" y2="78459"/>
                        <a14:foregroundMark x1="86386" y1="80385" x2="86386" y2="80385"/>
                        <a14:foregroundMark x1="47488" y1="27846" x2="49919" y2="31874"/>
                      </a14:backgroundRemoval>
                    </a14:imgEffect>
                  </a14:imgLayer>
                </a14:imgProps>
              </a:ext>
            </a:extLst>
          </a:blip>
          <a:stretch>
            <a:fillRect/>
          </a:stretch>
        </p:blipFill>
        <p:spPr>
          <a:xfrm>
            <a:off x="5446668" y="3621776"/>
            <a:ext cx="1198106" cy="1108782"/>
          </a:xfrm>
          <a:prstGeom prst="rect">
            <a:avLst/>
          </a:prstGeom>
        </p:spPr>
      </p:pic>
      <p:pic>
        <p:nvPicPr>
          <p:cNvPr id="56" name="図 55">
            <a:extLst>
              <a:ext uri="{FF2B5EF4-FFF2-40B4-BE49-F238E27FC236}">
                <a16:creationId xmlns:a16="http://schemas.microsoft.com/office/drawing/2014/main" id="{03A9AF9F-C37C-4126-8214-41F5DC9FC89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6835" b="96043" l="4676" r="93213">
                        <a14:foregroundMark x1="7994" y1="59173" x2="7994" y2="59173"/>
                        <a14:foregroundMark x1="4676" y1="64748" x2="4676" y2="64748"/>
                        <a14:foregroundMark x1="14781" y1="51799" x2="31071" y2="47122"/>
                        <a14:foregroundMark x1="15385" y1="45683" x2="15385" y2="48921"/>
                        <a14:foregroundMark x1="90196" y1="42806" x2="90196" y2="42806"/>
                        <a14:foregroundMark x1="93665" y1="41906" x2="93665" y2="41906"/>
                        <a14:foregroundMark x1="83107" y1="7014" x2="84314" y2="7374"/>
                        <a14:foregroundMark x1="80392" y1="93165" x2="80392" y2="93165"/>
                        <a14:foregroundMark x1="87481" y1="95863" x2="88537" y2="96043"/>
                        <a14:foregroundMark x1="74811" y1="94784" x2="74811" y2="94784"/>
                      </a14:backgroundRemoval>
                    </a14:imgEffect>
                  </a14:imgLayer>
                </a14:imgProps>
              </a:ext>
            </a:extLst>
          </a:blip>
          <a:stretch>
            <a:fillRect/>
          </a:stretch>
        </p:blipFill>
        <p:spPr>
          <a:xfrm>
            <a:off x="7860946" y="3000290"/>
            <a:ext cx="1094219" cy="917625"/>
          </a:xfrm>
          <a:prstGeom prst="rect">
            <a:avLst/>
          </a:prstGeom>
        </p:spPr>
      </p:pic>
      <p:pic>
        <p:nvPicPr>
          <p:cNvPr id="59" name="図 58">
            <a:extLst>
              <a:ext uri="{FF2B5EF4-FFF2-40B4-BE49-F238E27FC236}">
                <a16:creationId xmlns:a16="http://schemas.microsoft.com/office/drawing/2014/main" id="{C7464D44-21FA-4165-B16B-D669A14CFEF1}"/>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9896" b="91146" l="5964" r="91956">
                        <a14:foregroundMark x1="22746" y1="58333" x2="50485" y2="51823"/>
                        <a14:foregroundMark x1="50485" y1="51823" x2="84466" y2="53646"/>
                        <a14:foregroundMark x1="91540" y1="59896" x2="92094" y2="67188"/>
                        <a14:foregroundMark x1="47573" y1="18229" x2="60749" y2="35938"/>
                        <a14:foregroundMark x1="60749" y1="35938" x2="63800" y2="37760"/>
                        <a14:foregroundMark x1="45492" y1="19271" x2="45492" y2="19271"/>
                        <a14:foregroundMark x1="51040" y1="16927" x2="43412" y2="16927"/>
                        <a14:foregroundMark x1="43412" y1="16927" x2="43412" y2="16927"/>
                        <a14:foregroundMark x1="31900" y1="31250" x2="10957" y2="56771"/>
                        <a14:foregroundMark x1="6241" y1="64844" x2="5964" y2="72135"/>
                        <a14:foregroundMark x1="33703" y1="44271" x2="31900" y2="44531"/>
                        <a14:foregroundMark x1="90985" y1="53906" x2="91401" y2="53906"/>
                        <a14:foregroundMark x1="77809" y1="90885" x2="77809" y2="90885"/>
                        <a14:foregroundMark x1="17337" y1="91146" x2="17337" y2="91146"/>
                        <a14:foregroundMark x1="49515" y1="10156" x2="49515" y2="10156"/>
                        <a14:foregroundMark x1="50485" y1="10938" x2="48405" y2="11719"/>
                        <a14:foregroundMark x1="49792" y1="10156" x2="49792" y2="10156"/>
                      </a14:backgroundRemoval>
                    </a14:imgEffect>
                  </a14:imgLayer>
                </a14:imgProps>
              </a:ext>
            </a:extLst>
          </a:blip>
          <a:stretch>
            <a:fillRect/>
          </a:stretch>
        </p:blipFill>
        <p:spPr>
          <a:xfrm>
            <a:off x="4557817" y="4121499"/>
            <a:ext cx="850247" cy="452836"/>
          </a:xfrm>
          <a:prstGeom prst="rect">
            <a:avLst/>
          </a:prstGeom>
        </p:spPr>
      </p:pic>
      <p:pic>
        <p:nvPicPr>
          <p:cNvPr id="60" name="図 59">
            <a:extLst>
              <a:ext uri="{FF2B5EF4-FFF2-40B4-BE49-F238E27FC236}">
                <a16:creationId xmlns:a16="http://schemas.microsoft.com/office/drawing/2014/main" id="{F057A48C-36AC-4FB2-84A6-C210B36F6D1B}"/>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3509" b="96842" l="9705" r="89873">
                        <a14:foregroundMark x1="63291" y1="7544" x2="63291" y2="7544"/>
                        <a14:foregroundMark x1="44304" y1="3509" x2="44304" y2="3509"/>
                        <a14:foregroundMark x1="51055" y1="24912" x2="53586" y2="24912"/>
                        <a14:foregroundMark x1="64557" y1="25088" x2="68776" y2="25088"/>
                        <a14:foregroundMark x1="80169" y1="28421" x2="80169" y2="34737"/>
                        <a14:foregroundMark x1="77637" y1="36667" x2="78481" y2="38421"/>
                        <a14:foregroundMark x1="90295" y1="37719" x2="90295" y2="37719"/>
                        <a14:foregroundMark x1="48101" y1="96842" x2="48101" y2="96842"/>
                        <a14:foregroundMark x1="44726" y1="95614" x2="44726" y2="95614"/>
                        <a14:foregroundMark x1="67932" y1="96667" x2="67932" y2="96667"/>
                        <a14:foregroundMark x1="81435" y1="26842" x2="81435" y2="26842"/>
                      </a14:backgroundRemoval>
                    </a14:imgEffect>
                  </a14:imgLayer>
                </a14:imgProps>
              </a:ext>
            </a:extLst>
          </a:blip>
          <a:stretch>
            <a:fillRect/>
          </a:stretch>
        </p:blipFill>
        <p:spPr>
          <a:xfrm>
            <a:off x="4141938" y="3454899"/>
            <a:ext cx="469250" cy="1128577"/>
          </a:xfrm>
          <a:prstGeom prst="rect">
            <a:avLst/>
          </a:prstGeom>
        </p:spPr>
      </p:pic>
      <p:pic>
        <p:nvPicPr>
          <p:cNvPr id="61" name="図 60">
            <a:extLst>
              <a:ext uri="{FF2B5EF4-FFF2-40B4-BE49-F238E27FC236}">
                <a16:creationId xmlns:a16="http://schemas.microsoft.com/office/drawing/2014/main" id="{CF5EB22C-BECA-4A03-A5E2-5DC12F862439}"/>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3125" b="98214" l="9441" r="89161">
                        <a14:foregroundMark x1="41259" y1="10714" x2="41259" y2="10714"/>
                        <a14:foregroundMark x1="40909" y1="7366" x2="48252" y2="8929"/>
                        <a14:foregroundMark x1="43706" y1="3348" x2="43706" y2="3348"/>
                        <a14:foregroundMark x1="38811" y1="41964" x2="37762" y2="57366"/>
                        <a14:foregroundMark x1="37762" y1="57366" x2="37063" y2="57366"/>
                        <a14:foregroundMark x1="52098" y1="43973" x2="47902" y2="51339"/>
                        <a14:foregroundMark x1="50350" y1="43304" x2="50350" y2="43304"/>
                        <a14:foregroundMark x1="51049" y1="41964" x2="51049" y2="41964"/>
                        <a14:foregroundMark x1="65734" y1="75670" x2="68182" y2="78795"/>
                        <a14:foregroundMark x1="33566" y1="74107" x2="33916" y2="86161"/>
                        <a14:foregroundMark x1="44755" y1="75893" x2="44056" y2="90848"/>
                        <a14:foregroundMark x1="44056" y1="90848" x2="43357" y2="92188"/>
                        <a14:foregroundMark x1="26224" y1="77232" x2="12136" y2="97851"/>
                        <a14:foregroundMark x1="26573" y1="96875" x2="26573" y2="96875"/>
                        <a14:foregroundMark x1="25175" y1="94643" x2="35664" y2="96875"/>
                        <a14:foregroundMark x1="46699" y1="96340" x2="47203" y2="96429"/>
                        <a14:foregroundMark x1="37063" y1="94643" x2="45325" y2="96098"/>
                        <a14:foregroundMark x1="10140" y1="93527" x2="21678" y2="79464"/>
                        <a14:foregroundMark x1="51748" y1="80357" x2="42308" y2="97991"/>
                        <a14:foregroundMark x1="37063" y1="92857" x2="37063" y2="92857"/>
                        <a14:foregroundMark x1="23776" y1="92634" x2="23776" y2="92634"/>
                        <a14:foregroundMark x1="9441" y1="73214" x2="9441" y2="73214"/>
                        <a14:backgroundMark x1="11888" y1="98214" x2="11888" y2="98214"/>
                        <a14:backgroundMark x1="12587" y1="98438" x2="11189" y2="97991"/>
                        <a14:backgroundMark x1="12937" y1="97768" x2="12937" y2="97768"/>
                        <a14:backgroundMark x1="11888" y1="97768" x2="11888" y2="97768"/>
                        <a14:backgroundMark x1="11888" y1="97768" x2="11888" y2="97768"/>
                        <a14:backgroundMark x1="42308" y1="98438" x2="42308" y2="98438"/>
                        <a14:backgroundMark x1="42308" y1="97991" x2="43357" y2="98438"/>
                      </a14:backgroundRemoval>
                    </a14:imgEffect>
                  </a14:imgLayer>
                </a14:imgProps>
              </a:ext>
            </a:extLst>
          </a:blip>
          <a:stretch>
            <a:fillRect/>
          </a:stretch>
        </p:blipFill>
        <p:spPr>
          <a:xfrm>
            <a:off x="8705628" y="1645373"/>
            <a:ext cx="802519" cy="1257093"/>
          </a:xfrm>
          <a:prstGeom prst="rect">
            <a:avLst/>
          </a:prstGeom>
        </p:spPr>
      </p:pic>
      <p:pic>
        <p:nvPicPr>
          <p:cNvPr id="62" name="図 61">
            <a:extLst>
              <a:ext uri="{FF2B5EF4-FFF2-40B4-BE49-F238E27FC236}">
                <a16:creationId xmlns:a16="http://schemas.microsoft.com/office/drawing/2014/main" id="{8133A63E-7091-4222-BB40-6020D3B4D18B}"/>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4645" b="97268" l="8060" r="98209">
                        <a14:foregroundMark x1="20299" y1="8197" x2="20299" y2="8197"/>
                        <a14:foregroundMark x1="27761" y1="6831" x2="27761" y2="6831"/>
                        <a14:foregroundMark x1="8657" y1="37158" x2="8060" y2="41530"/>
                        <a14:foregroundMark x1="19403" y1="27596" x2="19403" y2="28415"/>
                        <a14:foregroundMark x1="14328" y1="26503" x2="18507" y2="27322"/>
                        <a14:foregroundMark x1="21791" y1="28689" x2="21791" y2="28689"/>
                        <a14:foregroundMark x1="20896" y1="5464" x2="20896" y2="5464"/>
                        <a14:foregroundMark x1="63582" y1="55191" x2="65672" y2="57104"/>
                        <a14:foregroundMark x1="61791" y1="56557" x2="61791" y2="65027"/>
                        <a14:foregroundMark x1="71343" y1="56831" x2="71642" y2="64208"/>
                        <a14:foregroundMark x1="94030" y1="70492" x2="93134" y2="80601"/>
                        <a14:foregroundMark x1="98507" y1="79235" x2="98507" y2="79235"/>
                        <a14:foregroundMark x1="49851" y1="94809" x2="49851" y2="94809"/>
                        <a14:foregroundMark x1="91343" y1="97268" x2="91343" y2="97268"/>
                      </a14:backgroundRemoval>
                    </a14:imgEffect>
                  </a14:imgLayer>
                </a14:imgProps>
              </a:ext>
            </a:extLst>
          </a:blip>
          <a:stretch>
            <a:fillRect/>
          </a:stretch>
        </p:blipFill>
        <p:spPr>
          <a:xfrm>
            <a:off x="3004872" y="1645999"/>
            <a:ext cx="1125928" cy="1230119"/>
          </a:xfrm>
          <a:prstGeom prst="rect">
            <a:avLst/>
          </a:prstGeom>
        </p:spPr>
      </p:pic>
      <p:pic>
        <p:nvPicPr>
          <p:cNvPr id="63" name="図 62">
            <a:extLst>
              <a:ext uri="{FF2B5EF4-FFF2-40B4-BE49-F238E27FC236}">
                <a16:creationId xmlns:a16="http://schemas.microsoft.com/office/drawing/2014/main" id="{EDAD62A0-6080-44A4-8E3F-B4AC6AD7FA3D}"/>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1691" b="92812" l="5975" r="92453">
                        <a14:foregroundMark x1="35849" y1="23256" x2="41824" y2="30867"/>
                        <a14:foregroundMark x1="40566" y1="12685" x2="52516" y2="12262"/>
                        <a14:foregroundMark x1="46226" y1="5920" x2="55975" y2="9725"/>
                        <a14:foregroundMark x1="44654" y1="1903" x2="44654" y2="1903"/>
                        <a14:foregroundMark x1="42767" y1="48414" x2="41509" y2="69345"/>
                        <a14:foregroundMark x1="59434" y1="51797" x2="55346" y2="82241"/>
                        <a14:foregroundMark x1="65094" y1="57505" x2="67296" y2="78224"/>
                        <a14:foregroundMark x1="54088" y1="50951" x2="54088" y2="50951"/>
                        <a14:foregroundMark x1="57547" y1="48626" x2="53145" y2="54545"/>
                        <a14:foregroundMark x1="38994" y1="53277" x2="54717" y2="73150"/>
                        <a14:foregroundMark x1="41509" y1="56871" x2="60063" y2="64482"/>
                        <a14:foregroundMark x1="60063" y1="64482" x2="64780" y2="81395"/>
                        <a14:foregroundMark x1="92453" y1="79493" x2="92453" y2="79493"/>
                        <a14:foregroundMark x1="77673" y1="90486" x2="77673" y2="90486"/>
                        <a14:foregroundMark x1="5975" y1="81395" x2="5975" y2="81395"/>
                        <a14:foregroundMark x1="25786" y1="64905" x2="34277" y2="76110"/>
                        <a14:foregroundMark x1="34277" y1="76110" x2="38050" y2="89006"/>
                        <a14:foregroundMark x1="38050" y1="89006" x2="36792" y2="91755"/>
                        <a14:foregroundMark x1="31761" y1="62791" x2="55031" y2="91332"/>
                        <a14:foregroundMark x1="71384" y1="65539" x2="71384" y2="92812"/>
                        <a14:foregroundMark x1="31132" y1="60677" x2="49371" y2="71247"/>
                        <a14:foregroundMark x1="49371" y1="71247" x2="63208" y2="87104"/>
                        <a14:foregroundMark x1="33648" y1="58985" x2="49057" y2="67442"/>
                        <a14:foregroundMark x1="49057" y1="67442" x2="50000" y2="63636"/>
                        <a14:foregroundMark x1="45912" y1="74841" x2="54403" y2="85835"/>
                        <a14:foregroundMark x1="31447" y1="79493" x2="32390" y2="89218"/>
                        <a14:foregroundMark x1="27358" y1="76956" x2="28616" y2="89852"/>
                        <a14:foregroundMark x1="61006" y1="1691" x2="61006" y2="1691"/>
                        <a14:foregroundMark x1="62893" y1="2326" x2="62893" y2="2326"/>
                      </a14:backgroundRemoval>
                    </a14:imgEffect>
                  </a14:imgLayer>
                </a14:imgProps>
              </a:ext>
            </a:extLst>
          </a:blip>
          <a:stretch>
            <a:fillRect/>
          </a:stretch>
        </p:blipFill>
        <p:spPr>
          <a:xfrm>
            <a:off x="10863527" y="4019187"/>
            <a:ext cx="873537" cy="1299318"/>
          </a:xfrm>
          <a:prstGeom prst="rect">
            <a:avLst/>
          </a:prstGeom>
        </p:spPr>
      </p:pic>
      <p:sp>
        <p:nvSpPr>
          <p:cNvPr id="36" name="円形吹き出し 35"/>
          <p:cNvSpPr/>
          <p:nvPr/>
        </p:nvSpPr>
        <p:spPr>
          <a:xfrm>
            <a:off x="4019197" y="2218221"/>
            <a:ext cx="852155" cy="463552"/>
          </a:xfrm>
          <a:prstGeom prst="wedgeEllipseCallout">
            <a:avLst>
              <a:gd name="adj1" fmla="val -50000"/>
              <a:gd name="adj2" fmla="val 510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議決</a:t>
            </a:r>
            <a:endParaRPr lang="en-US" altLang="ja-JP" sz="1600" dirty="0">
              <a:solidFill>
                <a:prstClr val="black"/>
              </a:solidFill>
            </a:endParaRPr>
          </a:p>
        </p:txBody>
      </p:sp>
    </p:spTree>
    <p:extLst>
      <p:ext uri="{BB962C8B-B14F-4D97-AF65-F5344CB8AC3E}">
        <p14:creationId xmlns:p14="http://schemas.microsoft.com/office/powerpoint/2010/main" val="381164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11626376" y="6354246"/>
            <a:ext cx="415498" cy="369332"/>
          </a:xfrm>
          <a:prstGeom prst="rect">
            <a:avLst/>
          </a:prstGeom>
          <a:noFill/>
        </p:spPr>
        <p:txBody>
          <a:bodyPr wrap="none" rtlCol="0">
            <a:spAutoFit/>
          </a:bodyPr>
          <a:lstStyle/>
          <a:p>
            <a:r>
              <a:rPr lang="en-US" altLang="ja-JP" dirty="0">
                <a:latin typeface="+mj-ea"/>
                <a:ea typeface="+mj-ea"/>
              </a:rPr>
              <a:t>15</a:t>
            </a:r>
            <a:endParaRPr kumimoji="1" lang="ja-JP" altLang="en-US" dirty="0">
              <a:latin typeface="+mj-ea"/>
              <a:ea typeface="+mj-ea"/>
            </a:endParaRPr>
          </a:p>
        </p:txBody>
      </p:sp>
      <p:grpSp>
        <p:nvGrpSpPr>
          <p:cNvPr id="6" name="グループ化 5"/>
          <p:cNvGrpSpPr/>
          <p:nvPr/>
        </p:nvGrpSpPr>
        <p:grpSpPr>
          <a:xfrm>
            <a:off x="624266" y="100163"/>
            <a:ext cx="10818434" cy="588241"/>
            <a:chOff x="429051" y="399086"/>
            <a:chExt cx="8137534" cy="838200"/>
          </a:xfrm>
        </p:grpSpPr>
        <p:sp>
          <p:nvSpPr>
            <p:cNvPr id="7" name="角丸四角形 6"/>
            <p:cNvSpPr/>
            <p:nvPr/>
          </p:nvSpPr>
          <p:spPr>
            <a:xfrm>
              <a:off x="516146" y="546677"/>
              <a:ext cx="7963344" cy="61250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29051" y="399086"/>
              <a:ext cx="8137534"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わたしたちの町では、どのように使われているの？</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pic>
        <p:nvPicPr>
          <p:cNvPr id="2" name="図 1">
            <a:extLst>
              <a:ext uri="{FF2B5EF4-FFF2-40B4-BE49-F238E27FC236}">
                <a16:creationId xmlns:a16="http://schemas.microsoft.com/office/drawing/2014/main" id="{D10C4485-DE79-4FAF-ADFA-49436C38B469}"/>
              </a:ext>
            </a:extLst>
          </p:cNvPr>
          <p:cNvPicPr>
            <a:picLocks noChangeAspect="1"/>
          </p:cNvPicPr>
          <p:nvPr/>
        </p:nvPicPr>
        <p:blipFill>
          <a:blip r:embed="rId2"/>
          <a:stretch>
            <a:fillRect/>
          </a:stretch>
        </p:blipFill>
        <p:spPr>
          <a:xfrm>
            <a:off x="1757199" y="688404"/>
            <a:ext cx="8677601" cy="6035174"/>
          </a:xfrm>
          <a:prstGeom prst="rect">
            <a:avLst/>
          </a:prstGeom>
        </p:spPr>
      </p:pic>
    </p:spTree>
    <p:extLst>
      <p:ext uri="{BB962C8B-B14F-4D97-AF65-F5344CB8AC3E}">
        <p14:creationId xmlns:p14="http://schemas.microsoft.com/office/powerpoint/2010/main" val="249237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8614591" y="4950854"/>
            <a:ext cx="2340333" cy="1618998"/>
          </a:xfrm>
          <a:prstGeom prst="rect">
            <a:avLst/>
          </a:prstGeom>
        </p:spPr>
      </p:pic>
      <p:sp>
        <p:nvSpPr>
          <p:cNvPr id="3" name="角丸四角形 2"/>
          <p:cNvSpPr/>
          <p:nvPr/>
        </p:nvSpPr>
        <p:spPr>
          <a:xfrm>
            <a:off x="8249824" y="591804"/>
            <a:ext cx="2705100" cy="9144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2060"/>
                </a:solidFill>
              </a:rPr>
              <a:t>ワークシートへ</a:t>
            </a:r>
            <a:r>
              <a:rPr kumimoji="1" lang="en-US" altLang="ja-JP" b="1" dirty="0">
                <a:solidFill>
                  <a:srgbClr val="002060"/>
                </a:solidFill>
              </a:rPr>
              <a:t>GO</a:t>
            </a:r>
            <a:r>
              <a:rPr kumimoji="1" lang="ja-JP" altLang="en-US" b="1" dirty="0">
                <a:solidFill>
                  <a:srgbClr val="002060"/>
                </a:solidFill>
              </a:rPr>
              <a:t>⇒</a:t>
            </a:r>
          </a:p>
        </p:txBody>
      </p:sp>
      <p:sp>
        <p:nvSpPr>
          <p:cNvPr id="4" name="ホームベース 3"/>
          <p:cNvSpPr/>
          <p:nvPr/>
        </p:nvSpPr>
        <p:spPr>
          <a:xfrm>
            <a:off x="294498" y="490797"/>
            <a:ext cx="6795925" cy="660400"/>
          </a:xfrm>
          <a:prstGeom prst="homePlat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BIZ UDPゴシック" panose="020B0400000000000000" pitchFamily="50" charset="-128"/>
                <a:ea typeface="BIZ UDPゴシック" panose="020B0400000000000000" pitchFamily="50" charset="-128"/>
              </a:rPr>
              <a:t>わたしたちの町の予算を調べよう</a:t>
            </a:r>
          </a:p>
        </p:txBody>
      </p:sp>
      <p:sp>
        <p:nvSpPr>
          <p:cNvPr id="7" name="テキスト ボックス 6"/>
          <p:cNvSpPr txBox="1"/>
          <p:nvPr/>
        </p:nvSpPr>
        <p:spPr>
          <a:xfrm>
            <a:off x="11564964" y="6385186"/>
            <a:ext cx="415498" cy="369332"/>
          </a:xfrm>
          <a:prstGeom prst="rect">
            <a:avLst/>
          </a:prstGeom>
          <a:noFill/>
        </p:spPr>
        <p:txBody>
          <a:bodyPr wrap="none" rtlCol="0">
            <a:spAutoFit/>
          </a:bodyPr>
          <a:lstStyle/>
          <a:p>
            <a:r>
              <a:rPr lang="en-US" altLang="ja-JP" dirty="0">
                <a:latin typeface="+mj-ea"/>
                <a:ea typeface="+mj-ea"/>
              </a:rPr>
              <a:t>16</a:t>
            </a:r>
            <a:endParaRPr kumimoji="1" lang="ja-JP" altLang="en-US" dirty="0">
              <a:latin typeface="+mj-ea"/>
              <a:ea typeface="+mj-ea"/>
            </a:endParaRPr>
          </a:p>
        </p:txBody>
      </p:sp>
      <p:pic>
        <p:nvPicPr>
          <p:cNvPr id="6" name="図 5"/>
          <p:cNvPicPr>
            <a:picLocks noChangeAspect="1"/>
          </p:cNvPicPr>
          <p:nvPr/>
        </p:nvPicPr>
        <p:blipFill>
          <a:blip r:embed="rId3"/>
          <a:stretch>
            <a:fillRect/>
          </a:stretch>
        </p:blipFill>
        <p:spPr>
          <a:xfrm>
            <a:off x="975986" y="1535668"/>
            <a:ext cx="5052572" cy="5052572"/>
          </a:xfrm>
          <a:prstGeom prst="rect">
            <a:avLst/>
          </a:prstGeom>
        </p:spPr>
      </p:pic>
      <p:sp>
        <p:nvSpPr>
          <p:cNvPr id="5" name="角丸四角形 4"/>
          <p:cNvSpPr/>
          <p:nvPr/>
        </p:nvSpPr>
        <p:spPr>
          <a:xfrm>
            <a:off x="7480299" y="1905000"/>
            <a:ext cx="3797300" cy="304585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9" name="テキスト ボックス 8"/>
          <p:cNvSpPr txBox="1"/>
          <p:nvPr/>
        </p:nvSpPr>
        <p:spPr>
          <a:xfrm>
            <a:off x="7691658" y="1535668"/>
            <a:ext cx="558166" cy="369332"/>
          </a:xfrm>
          <a:prstGeom prst="rect">
            <a:avLst/>
          </a:prstGeom>
          <a:noFill/>
        </p:spPr>
        <p:txBody>
          <a:bodyPr wrap="none" rtlCol="0">
            <a:spAutoFit/>
          </a:bodyPr>
          <a:lstStyle/>
          <a:p>
            <a:r>
              <a:rPr kumimoji="1" lang="ja-JP" altLang="en-US" b="1" dirty="0"/>
              <a:t>メモ</a:t>
            </a:r>
          </a:p>
        </p:txBody>
      </p:sp>
      <p:sp>
        <p:nvSpPr>
          <p:cNvPr id="10" name="角丸四角形 9"/>
          <p:cNvSpPr/>
          <p:nvPr/>
        </p:nvSpPr>
        <p:spPr>
          <a:xfrm>
            <a:off x="6242304" y="0"/>
            <a:ext cx="594969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－わたしたちの町では、どのように使われているの？－</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3069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BB93E10A-A04B-4377-B915-8EFC11E7E383}"/>
              </a:ext>
            </a:extLst>
          </p:cNvPr>
          <p:cNvSpPr/>
          <p:nvPr/>
        </p:nvSpPr>
        <p:spPr>
          <a:xfrm>
            <a:off x="7069232" y="1722650"/>
            <a:ext cx="4744796" cy="43471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6" name="図 5"/>
          <p:cNvPicPr>
            <a:picLocks noChangeAspect="1"/>
          </p:cNvPicPr>
          <p:nvPr/>
        </p:nvPicPr>
        <p:blipFill>
          <a:blip r:embed="rId2">
            <a:extLst>
              <a:ext uri="{BEBA8EAE-BF5A-486C-A8C5-ECC9F3942E4B}">
                <a14:imgProps xmlns:a14="http://schemas.microsoft.com/office/drawing/2010/main">
                  <a14:imgLayer r:embed="rId3">
                    <a14:imgEffect>
                      <a14:backgroundRemoval t="4955" b="90541" l="4348" r="89674">
                        <a14:foregroundMark x1="61957" y1="11261" x2="61957" y2="11261"/>
                        <a14:foregroundMark x1="61957" y1="5405" x2="61957" y2="5405"/>
                        <a14:foregroundMark x1="42391" y1="43243" x2="42391" y2="43243"/>
                        <a14:foregroundMark x1="66848" y1="45495" x2="66848" y2="45495"/>
                        <a14:foregroundMark x1="43478" y1="68468" x2="43478" y2="68468"/>
                        <a14:foregroundMark x1="28261" y1="70721" x2="28261" y2="70721"/>
                        <a14:foregroundMark x1="36957" y1="66216" x2="36957" y2="66216"/>
                        <a14:foregroundMark x1="30978" y1="70270" x2="30978" y2="70270"/>
                        <a14:foregroundMark x1="29348" y1="67568" x2="29348" y2="67568"/>
                        <a14:foregroundMark x1="42935" y1="76577" x2="42935" y2="76577"/>
                        <a14:foregroundMark x1="46196" y1="72072" x2="46196" y2="72072"/>
                        <a14:foregroundMark x1="35326" y1="62162" x2="35326" y2="62162"/>
                        <a14:foregroundMark x1="8696" y1="75225" x2="8696" y2="75225"/>
                        <a14:foregroundMark x1="4348" y1="79279" x2="4348" y2="79279"/>
                        <a14:foregroundMark x1="80435" y1="90541" x2="80435" y2="90541"/>
                        <a14:foregroundMark x1="32609" y1="90090" x2="32609" y2="90090"/>
                      </a14:backgroundRemoval>
                    </a14:imgEffect>
                  </a14:imgLayer>
                </a14:imgProps>
              </a:ext>
            </a:extLst>
          </a:blip>
          <a:stretch>
            <a:fillRect/>
          </a:stretch>
        </p:blipFill>
        <p:spPr>
          <a:xfrm>
            <a:off x="10577951" y="5428258"/>
            <a:ext cx="972378" cy="1173195"/>
          </a:xfrm>
          <a:prstGeom prst="rect">
            <a:avLst/>
          </a:prstGeom>
        </p:spPr>
      </p:pic>
      <p:sp>
        <p:nvSpPr>
          <p:cNvPr id="3" name="角丸四角形 2"/>
          <p:cNvSpPr/>
          <p:nvPr/>
        </p:nvSpPr>
        <p:spPr>
          <a:xfrm>
            <a:off x="7193634" y="712730"/>
            <a:ext cx="415290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2060"/>
                </a:solidFill>
              </a:rPr>
              <a:t>ワークシートへ</a:t>
            </a:r>
            <a:r>
              <a:rPr kumimoji="1" lang="en-US" altLang="ja-JP" b="1" dirty="0">
                <a:solidFill>
                  <a:srgbClr val="002060"/>
                </a:solidFill>
              </a:rPr>
              <a:t>GO</a:t>
            </a:r>
            <a:r>
              <a:rPr kumimoji="1" lang="ja-JP" altLang="en-US" b="1" dirty="0">
                <a:solidFill>
                  <a:srgbClr val="002060"/>
                </a:solidFill>
              </a:rPr>
              <a:t>⇒</a:t>
            </a:r>
          </a:p>
        </p:txBody>
      </p:sp>
      <p:sp>
        <p:nvSpPr>
          <p:cNvPr id="9" name="テキスト ボックス 8"/>
          <p:cNvSpPr txBox="1"/>
          <p:nvPr/>
        </p:nvSpPr>
        <p:spPr>
          <a:xfrm>
            <a:off x="11642004" y="6425167"/>
            <a:ext cx="415498" cy="369332"/>
          </a:xfrm>
          <a:prstGeom prst="rect">
            <a:avLst/>
          </a:prstGeom>
          <a:noFill/>
        </p:spPr>
        <p:txBody>
          <a:bodyPr wrap="none" rtlCol="0">
            <a:spAutoFit/>
          </a:bodyPr>
          <a:lstStyle/>
          <a:p>
            <a:r>
              <a:rPr lang="en-US" altLang="ja-JP" dirty="0">
                <a:latin typeface="+mj-ea"/>
                <a:ea typeface="+mj-ea"/>
              </a:rPr>
              <a:t>17</a:t>
            </a:r>
            <a:endParaRPr kumimoji="1" lang="ja-JP" altLang="en-US" dirty="0">
              <a:latin typeface="+mj-ea"/>
              <a:ea typeface="+mj-ea"/>
            </a:endParaRPr>
          </a:p>
        </p:txBody>
      </p:sp>
      <p:grpSp>
        <p:nvGrpSpPr>
          <p:cNvPr id="11" name="グループ化 10"/>
          <p:cNvGrpSpPr/>
          <p:nvPr/>
        </p:nvGrpSpPr>
        <p:grpSpPr>
          <a:xfrm>
            <a:off x="2153133" y="0"/>
            <a:ext cx="8095767" cy="588241"/>
            <a:chOff x="429051" y="399086"/>
            <a:chExt cx="8137534" cy="838200"/>
          </a:xfrm>
        </p:grpSpPr>
        <p:sp>
          <p:nvSpPr>
            <p:cNvPr id="12" name="角丸四角形 11"/>
            <p:cNvSpPr/>
            <p:nvPr/>
          </p:nvSpPr>
          <p:spPr>
            <a:xfrm>
              <a:off x="497690" y="631155"/>
              <a:ext cx="7963344" cy="48092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29051" y="399086"/>
              <a:ext cx="8137534"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わたしたちの町を見てみよう！</a:t>
              </a:r>
              <a:endParaRPr kumimoji="1" lang="ja-JP" altLang="en-US" sz="36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7" name="グループ化 6"/>
          <p:cNvGrpSpPr/>
          <p:nvPr/>
        </p:nvGrpSpPr>
        <p:grpSpPr>
          <a:xfrm>
            <a:off x="311843" y="712730"/>
            <a:ext cx="6380332" cy="923925"/>
            <a:chOff x="1401200" y="3226856"/>
            <a:chExt cx="4905375" cy="923925"/>
          </a:xfrm>
        </p:grpSpPr>
        <p:pic>
          <p:nvPicPr>
            <p:cNvPr id="4" name="図 3"/>
            <p:cNvPicPr>
              <a:picLocks noChangeAspect="1"/>
            </p:cNvPicPr>
            <p:nvPr/>
          </p:nvPicPr>
          <p:blipFill>
            <a:blip r:embed="rId4"/>
            <a:stretch>
              <a:fillRect/>
            </a:stretch>
          </p:blipFill>
          <p:spPr>
            <a:xfrm>
              <a:off x="1401200" y="3226856"/>
              <a:ext cx="4905375" cy="923925"/>
            </a:xfrm>
            <a:prstGeom prst="rect">
              <a:avLst/>
            </a:prstGeom>
          </p:spPr>
        </p:pic>
        <p:sp>
          <p:nvSpPr>
            <p:cNvPr id="14" name="正方形/長方形 13"/>
            <p:cNvSpPr/>
            <p:nvPr/>
          </p:nvSpPr>
          <p:spPr>
            <a:xfrm>
              <a:off x="1538295" y="3260779"/>
              <a:ext cx="4631184" cy="856077"/>
            </a:xfrm>
            <a:prstGeom prst="rect">
              <a:avLst/>
            </a:prstGeom>
            <a:noFill/>
            <a:ln w="12700" cap="flat" cmpd="sng" algn="ctr">
              <a:no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5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わたしたちの住む町にも、税金でつくられた施設や税金が使われているサービスがあります。考えてみよう。</a:t>
              </a:r>
              <a:endParaRPr kumimoji="1" lang="en-US" altLang="ja-JP"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下の</a:t>
              </a:r>
              <a:r>
                <a:rPr kumimoji="1" lang="ja-JP" altLang="en-US"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施設やサービスの</a:t>
              </a:r>
              <a:r>
                <a:rPr kumimoji="1" lang="en-US" altLang="ja-JP"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に〇をつけてみよう。</a:t>
              </a:r>
            </a:p>
          </p:txBody>
        </p:sp>
      </p:grpSp>
      <p:sp>
        <p:nvSpPr>
          <p:cNvPr id="15" name="テキスト ボックス 8"/>
          <p:cNvSpPr txBox="1"/>
          <p:nvPr/>
        </p:nvSpPr>
        <p:spPr>
          <a:xfrm>
            <a:off x="7849653" y="6335646"/>
            <a:ext cx="2399247" cy="275717"/>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答えは最終ページに書いてあります。</a:t>
            </a:r>
            <a:endParaRPr kumimoji="1" lang="en-US" altLang="ja-JP" sz="11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nvGrpSpPr>
          <p:cNvPr id="34" name="グループ化 33">
            <a:extLst>
              <a:ext uri="{FF2B5EF4-FFF2-40B4-BE49-F238E27FC236}">
                <a16:creationId xmlns:a16="http://schemas.microsoft.com/office/drawing/2014/main" id="{B0347B69-A367-44BD-82A3-679355BF2698}"/>
              </a:ext>
            </a:extLst>
          </p:cNvPr>
          <p:cNvGrpSpPr/>
          <p:nvPr/>
        </p:nvGrpSpPr>
        <p:grpSpPr>
          <a:xfrm>
            <a:off x="7135361" y="2253841"/>
            <a:ext cx="4744796" cy="3416321"/>
            <a:chOff x="7081430" y="1979968"/>
            <a:chExt cx="4744796" cy="3416321"/>
          </a:xfrm>
        </p:grpSpPr>
        <p:sp>
          <p:nvSpPr>
            <p:cNvPr id="5" name="テキスト ボックス 4">
              <a:extLst>
                <a:ext uri="{FF2B5EF4-FFF2-40B4-BE49-F238E27FC236}">
                  <a16:creationId xmlns:a16="http://schemas.microsoft.com/office/drawing/2014/main" id="{67CD8A9C-F124-4AD9-A741-3BA8D39BC5A6}"/>
                </a:ext>
              </a:extLst>
            </p:cNvPr>
            <p:cNvSpPr txBox="1"/>
            <p:nvPr/>
          </p:nvSpPr>
          <p:spPr>
            <a:xfrm>
              <a:off x="7081430" y="1979969"/>
              <a:ext cx="3062461" cy="3416320"/>
            </a:xfrm>
            <a:prstGeom prst="rect">
              <a:avLst/>
            </a:prstGeom>
            <a:noFill/>
          </p:spPr>
          <p:txBody>
            <a:bodyPr wrap="square" rtlCol="0">
              <a:spAutoFit/>
            </a:bodyPr>
            <a:lstStyle/>
            <a:p>
              <a:r>
                <a:rPr kumimoji="1" lang="ja-JP" altLang="en-US" dirty="0"/>
                <a:t>消防署</a:t>
              </a:r>
              <a:endParaRPr lang="en-US" altLang="ja-JP" dirty="0"/>
            </a:p>
            <a:p>
              <a:r>
                <a:rPr kumimoji="1" lang="ja-JP" altLang="en-US" dirty="0"/>
                <a:t>警察署</a:t>
              </a:r>
              <a:endParaRPr kumimoji="1" lang="en-US" altLang="ja-JP" dirty="0"/>
            </a:p>
            <a:p>
              <a:r>
                <a:rPr kumimoji="1" lang="ja-JP" altLang="en-US" dirty="0"/>
                <a:t>公立病院</a:t>
              </a:r>
              <a:endParaRPr lang="en-US" altLang="ja-JP" dirty="0"/>
            </a:p>
            <a:p>
              <a:r>
                <a:rPr lang="ja-JP" altLang="en-US" dirty="0"/>
                <a:t>本屋</a:t>
              </a:r>
              <a:endParaRPr lang="en-US" altLang="ja-JP" dirty="0"/>
            </a:p>
            <a:p>
              <a:r>
                <a:rPr lang="ja-JP" altLang="en-US" dirty="0"/>
                <a:t>薬局</a:t>
              </a:r>
              <a:endParaRPr lang="en-US" altLang="ja-JP" dirty="0"/>
            </a:p>
            <a:p>
              <a:r>
                <a:rPr lang="ja-JP" altLang="en-US" dirty="0"/>
                <a:t>児童館</a:t>
              </a:r>
              <a:endParaRPr lang="en-US" altLang="ja-JP" dirty="0"/>
            </a:p>
            <a:p>
              <a:r>
                <a:rPr kumimoji="1" lang="ja-JP" altLang="en-US" dirty="0"/>
                <a:t>公立小学校</a:t>
              </a:r>
              <a:endParaRPr lang="en-US" altLang="ja-JP" dirty="0"/>
            </a:p>
            <a:p>
              <a:r>
                <a:rPr kumimoji="1" lang="ja-JP" altLang="en-US" dirty="0"/>
                <a:t>公園　</a:t>
              </a:r>
              <a:endParaRPr lang="en-US" altLang="ja-JP" dirty="0"/>
            </a:p>
            <a:p>
              <a:r>
                <a:rPr lang="ja-JP" altLang="en-US" dirty="0"/>
                <a:t>銀行</a:t>
              </a:r>
              <a:endParaRPr lang="en-US" altLang="ja-JP" dirty="0"/>
            </a:p>
            <a:p>
              <a:r>
                <a:rPr lang="ja-JP" altLang="en-US" dirty="0"/>
                <a:t>ゴミ収集車</a:t>
              </a:r>
              <a:endParaRPr lang="en-US" altLang="ja-JP" dirty="0"/>
            </a:p>
            <a:p>
              <a:r>
                <a:rPr lang="ja-JP" altLang="en-US" dirty="0"/>
                <a:t>コンビニエンスストア</a:t>
              </a:r>
              <a:r>
                <a:rPr lang="en-US" altLang="ja-JP" dirty="0"/>
                <a:t>〔</a:t>
              </a:r>
              <a:r>
                <a:rPr lang="ja-JP" altLang="en-US" dirty="0"/>
                <a:t>　　　　</a:t>
              </a:r>
              <a:r>
                <a:rPr lang="en-US" altLang="ja-JP" dirty="0"/>
                <a:t>〕</a:t>
              </a:r>
            </a:p>
            <a:p>
              <a:endParaRPr kumimoji="1" lang="ja-JP" altLang="en-US" dirty="0"/>
            </a:p>
          </p:txBody>
        </p:sp>
        <p:sp>
          <p:nvSpPr>
            <p:cNvPr id="8" name="テキスト ボックス 7">
              <a:extLst>
                <a:ext uri="{FF2B5EF4-FFF2-40B4-BE49-F238E27FC236}">
                  <a16:creationId xmlns:a16="http://schemas.microsoft.com/office/drawing/2014/main" id="{720687B2-1031-4F1E-9090-ECB650B4983C}"/>
                </a:ext>
              </a:extLst>
            </p:cNvPr>
            <p:cNvSpPr txBox="1"/>
            <p:nvPr/>
          </p:nvSpPr>
          <p:spPr>
            <a:xfrm>
              <a:off x="9456790" y="1979968"/>
              <a:ext cx="1338828" cy="2585323"/>
            </a:xfrm>
            <a:prstGeom prst="rect">
              <a:avLst/>
            </a:prstGeom>
            <a:noFill/>
          </p:spPr>
          <p:txBody>
            <a:bodyPr wrap="none" rtlCol="0">
              <a:spAutoFit/>
            </a:bodyPr>
            <a:lstStyle/>
            <a:p>
              <a:r>
                <a:rPr lang="ja-JP" altLang="en-US" dirty="0"/>
                <a:t>郵便局</a:t>
              </a:r>
              <a:endParaRPr lang="en-US" altLang="ja-JP" dirty="0"/>
            </a:p>
            <a:p>
              <a:r>
                <a:rPr lang="ja-JP" altLang="en-US" dirty="0"/>
                <a:t>交番</a:t>
              </a:r>
              <a:endParaRPr lang="en-US" altLang="ja-JP" dirty="0"/>
            </a:p>
            <a:p>
              <a:r>
                <a:rPr lang="ja-JP" altLang="en-US" dirty="0"/>
                <a:t>市役所</a:t>
              </a:r>
              <a:endParaRPr lang="en-US" altLang="ja-JP" dirty="0"/>
            </a:p>
            <a:p>
              <a:r>
                <a:rPr lang="ja-JP" altLang="en-US" dirty="0"/>
                <a:t>信号機</a:t>
              </a:r>
              <a:endParaRPr lang="en-US" altLang="ja-JP" dirty="0"/>
            </a:p>
            <a:p>
              <a:r>
                <a:rPr lang="ja-JP" altLang="en-US" dirty="0"/>
                <a:t>公立図書館</a:t>
              </a:r>
              <a:endParaRPr lang="en-US" altLang="ja-JP" dirty="0"/>
            </a:p>
            <a:p>
              <a:r>
                <a:rPr lang="ja-JP" altLang="en-US" dirty="0"/>
                <a:t>道路</a:t>
              </a:r>
              <a:endParaRPr lang="en-US" altLang="ja-JP" dirty="0"/>
            </a:p>
            <a:p>
              <a:r>
                <a:rPr lang="ja-JP" altLang="en-US" dirty="0"/>
                <a:t>歩道橋</a:t>
              </a:r>
              <a:endParaRPr lang="en-US" altLang="ja-JP" dirty="0"/>
            </a:p>
            <a:p>
              <a:r>
                <a:rPr lang="ja-JP" altLang="en-US" dirty="0"/>
                <a:t>救急車</a:t>
              </a:r>
              <a:endParaRPr lang="en-US" altLang="ja-JP" dirty="0"/>
            </a:p>
            <a:p>
              <a:r>
                <a:rPr lang="ja-JP" altLang="en-US" dirty="0"/>
                <a:t>タクシー</a:t>
              </a:r>
              <a:endParaRPr lang="en-US" altLang="ja-JP" dirty="0"/>
            </a:p>
          </p:txBody>
        </p:sp>
        <p:sp>
          <p:nvSpPr>
            <p:cNvPr id="32" name="テキスト ボックス 31">
              <a:extLst>
                <a:ext uri="{FF2B5EF4-FFF2-40B4-BE49-F238E27FC236}">
                  <a16:creationId xmlns:a16="http://schemas.microsoft.com/office/drawing/2014/main" id="{4943A6A0-213B-40F4-8F1F-2427D8B5C3DE}"/>
                </a:ext>
              </a:extLst>
            </p:cNvPr>
            <p:cNvSpPr txBox="1"/>
            <p:nvPr/>
          </p:nvSpPr>
          <p:spPr>
            <a:xfrm>
              <a:off x="8389999" y="1979968"/>
              <a:ext cx="1097634" cy="2862322"/>
            </a:xfrm>
            <a:prstGeom prst="rect">
              <a:avLst/>
            </a:prstGeom>
            <a:noFill/>
          </p:spPr>
          <p:txBody>
            <a:bodyPr wrap="square" rtlCol="0">
              <a:spAutoFit/>
            </a:bodyPr>
            <a:lstStyle/>
            <a:p>
              <a:r>
                <a:rPr kumimoji="1" lang="en-US" altLang="ja-JP" dirty="0"/>
                <a:t>〔</a:t>
              </a:r>
              <a:r>
                <a:rPr kumimoji="1" lang="ja-JP" altLang="en-US" dirty="0"/>
                <a:t>　　　　</a:t>
              </a:r>
              <a:r>
                <a:rPr kumimoji="1" lang="en-US" altLang="ja-JP" dirty="0"/>
                <a:t>〕</a:t>
              </a:r>
              <a:endParaRPr lang="en-US" altLang="ja-JP" dirty="0"/>
            </a:p>
            <a:p>
              <a:r>
                <a:rPr lang="en-US" altLang="ja-JP" dirty="0"/>
                <a:t>〔</a:t>
              </a:r>
              <a:r>
                <a:rPr lang="ja-JP" altLang="en-US" dirty="0"/>
                <a:t>　　　　</a:t>
              </a:r>
              <a:r>
                <a:rPr lang="en-US" altLang="ja-JP" dirty="0"/>
                <a:t>〕</a:t>
              </a:r>
              <a:endParaRPr kumimoji="1" lang="en-US" altLang="ja-JP" dirty="0"/>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endParaRPr kumimoji="1" lang="ja-JP" altLang="en-US" dirty="0"/>
            </a:p>
          </p:txBody>
        </p:sp>
        <p:sp>
          <p:nvSpPr>
            <p:cNvPr id="33" name="テキスト ボックス 32">
              <a:extLst>
                <a:ext uri="{FF2B5EF4-FFF2-40B4-BE49-F238E27FC236}">
                  <a16:creationId xmlns:a16="http://schemas.microsoft.com/office/drawing/2014/main" id="{0B1057EE-68D8-4F4C-90D4-39143BA095C6}"/>
                </a:ext>
              </a:extLst>
            </p:cNvPr>
            <p:cNvSpPr txBox="1"/>
            <p:nvPr/>
          </p:nvSpPr>
          <p:spPr>
            <a:xfrm>
              <a:off x="10728592" y="1979968"/>
              <a:ext cx="1097634" cy="2585323"/>
            </a:xfrm>
            <a:prstGeom prst="rect">
              <a:avLst/>
            </a:prstGeom>
            <a:noFill/>
          </p:spPr>
          <p:txBody>
            <a:bodyPr wrap="square" rtlCol="0">
              <a:spAutoFit/>
            </a:bodyPr>
            <a:lstStyle/>
            <a:p>
              <a:r>
                <a:rPr kumimoji="1" lang="en-US" altLang="ja-JP" dirty="0"/>
                <a:t>〔</a:t>
              </a:r>
              <a:r>
                <a:rPr kumimoji="1" lang="ja-JP" altLang="en-US" dirty="0"/>
                <a:t>　　　　</a:t>
              </a:r>
              <a:r>
                <a:rPr kumimoji="1" lang="en-US" altLang="ja-JP" dirty="0"/>
                <a:t>〕</a:t>
              </a:r>
              <a:endParaRPr lang="en-US" altLang="ja-JP" dirty="0"/>
            </a:p>
            <a:p>
              <a:r>
                <a:rPr lang="en-US" altLang="ja-JP" dirty="0"/>
                <a:t>〔</a:t>
              </a:r>
              <a:r>
                <a:rPr lang="ja-JP" altLang="en-US" dirty="0"/>
                <a:t>　　　　</a:t>
              </a:r>
              <a:r>
                <a:rPr lang="en-US" altLang="ja-JP" dirty="0"/>
                <a:t>〕</a:t>
              </a:r>
              <a:endParaRPr kumimoji="1" lang="en-US" altLang="ja-JP" dirty="0"/>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p:txBody>
        </p:sp>
      </p:grpSp>
      <p:pic>
        <p:nvPicPr>
          <p:cNvPr id="2" name="図 1">
            <a:extLst>
              <a:ext uri="{FF2B5EF4-FFF2-40B4-BE49-F238E27FC236}">
                <a16:creationId xmlns:a16="http://schemas.microsoft.com/office/drawing/2014/main" id="{33994723-2BF3-4E3B-BBFE-843A6B3F21C0}"/>
              </a:ext>
            </a:extLst>
          </p:cNvPr>
          <p:cNvPicPr>
            <a:picLocks noChangeAspect="1"/>
          </p:cNvPicPr>
          <p:nvPr/>
        </p:nvPicPr>
        <p:blipFill>
          <a:blip r:embed="rId5"/>
          <a:stretch>
            <a:fillRect/>
          </a:stretch>
        </p:blipFill>
        <p:spPr>
          <a:xfrm>
            <a:off x="199776" y="1761144"/>
            <a:ext cx="6590797" cy="4876775"/>
          </a:xfrm>
          <a:prstGeom prst="rect">
            <a:avLst/>
          </a:prstGeom>
        </p:spPr>
      </p:pic>
    </p:spTree>
    <p:extLst>
      <p:ext uri="{BB962C8B-B14F-4D97-AF65-F5344CB8AC3E}">
        <p14:creationId xmlns:p14="http://schemas.microsoft.com/office/powerpoint/2010/main" val="42330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3" name="正方形/長方形 2"/>
          <p:cNvSpPr/>
          <p:nvPr/>
        </p:nvSpPr>
        <p:spPr>
          <a:xfrm>
            <a:off x="457198" y="753041"/>
            <a:ext cx="11194025" cy="6010275"/>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4" name="円/楕円 3"/>
          <p:cNvSpPr/>
          <p:nvPr/>
        </p:nvSpPr>
        <p:spPr>
          <a:xfrm>
            <a:off x="457198" y="277516"/>
            <a:ext cx="2451180" cy="901416"/>
          </a:xfrm>
          <a:prstGeom prst="ellipse">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C000">
                    <a:lumMod val="50000"/>
                  </a:srgbClr>
                </a:solidFill>
                <a:latin typeface="BIZ UDPゴシック" panose="020B0400000000000000" pitchFamily="50" charset="-128"/>
                <a:ea typeface="BIZ UDPゴシック" panose="020B0400000000000000" pitchFamily="50" charset="-128"/>
              </a:rPr>
              <a:t>もくじ</a:t>
            </a:r>
            <a:endParaRPr lang="en-US" altLang="ja-JP" sz="3200"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2421140" y="1178932"/>
            <a:ext cx="8345920" cy="5542543"/>
          </a:xfrm>
          <a:prstGeom prst="rect">
            <a:avLst/>
          </a:prstGeom>
          <a:noFill/>
        </p:spPr>
        <p:txBody>
          <a:bodyPr wrap="square" rtlCol="0">
            <a:spAutoFit/>
          </a:bodyPr>
          <a:lstStyle/>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税金ってなぁーに？ ・・・・・・・・・・・・・・・・・・・・・・・・・・・・・１</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gn="ct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税金の使われかた ・・・・・・・・・・・・・・・・・・・・・・・・・・・・・・２</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身近な税金の使いみち①・・・・・・・・・・・・・・・・・・・・・・・・・４</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身近な税金の使いみち②・・・・・・・・・・・・・・・・・・・・・・・・・８</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税の種類やしくみを調べてみよう！ ・・・・・・・・・・・・・・・・</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12</a:t>
            </a: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　　</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税の質問コーナー ・・・・・・・・・・・・・・・・・・・・・・・・・・・・・・</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13</a:t>
            </a: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わたしたちの町では、どのように使われているの？ ・・・</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15</a:t>
            </a: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わたしたちの町を見てみよう！・・・・・・・・・・・・・・・・・・・・</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17</a:t>
            </a: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税についてもっとくわしく知りたいときは？・・・・・・・・・・・</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19</a:t>
            </a:r>
          </a:p>
        </p:txBody>
      </p:sp>
      <p:sp>
        <p:nvSpPr>
          <p:cNvPr id="7" name="角丸四角形 6"/>
          <p:cNvSpPr/>
          <p:nvPr/>
        </p:nvSpPr>
        <p:spPr>
          <a:xfrm>
            <a:off x="6181344" y="277516"/>
            <a:ext cx="5299191" cy="72628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latin typeface="BIZ UDPゴシック" panose="020B0400000000000000" pitchFamily="50" charset="-128"/>
                <a:ea typeface="BIZ UDPゴシック" panose="020B0400000000000000" pitchFamily="50" charset="-128"/>
              </a:rPr>
              <a:t>税金の役割って何だろう？</a:t>
            </a:r>
          </a:p>
        </p:txBody>
      </p:sp>
    </p:spTree>
    <p:extLst>
      <p:ext uri="{BB962C8B-B14F-4D97-AF65-F5344CB8AC3E}">
        <p14:creationId xmlns:p14="http://schemas.microsoft.com/office/powerpoint/2010/main" val="329847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11642004" y="6425167"/>
            <a:ext cx="415498" cy="369332"/>
          </a:xfrm>
          <a:prstGeom prst="rect">
            <a:avLst/>
          </a:prstGeom>
          <a:noFill/>
        </p:spPr>
        <p:txBody>
          <a:bodyPr wrap="none" rtlCol="0">
            <a:spAutoFit/>
          </a:bodyPr>
          <a:lstStyle/>
          <a:p>
            <a:r>
              <a:rPr lang="en-US" altLang="ja-JP" dirty="0">
                <a:latin typeface="+mj-ea"/>
                <a:ea typeface="+mj-ea"/>
              </a:rPr>
              <a:t>18</a:t>
            </a:r>
            <a:endParaRPr kumimoji="1" lang="ja-JP" altLang="en-US" dirty="0">
              <a:latin typeface="+mj-ea"/>
              <a:ea typeface="+mj-ea"/>
            </a:endParaRPr>
          </a:p>
        </p:txBody>
      </p:sp>
      <p:grpSp>
        <p:nvGrpSpPr>
          <p:cNvPr id="8" name="グループ化 7">
            <a:extLst>
              <a:ext uri="{FF2B5EF4-FFF2-40B4-BE49-F238E27FC236}">
                <a16:creationId xmlns:a16="http://schemas.microsoft.com/office/drawing/2014/main" id="{36F9D18E-73AF-4A6C-8700-A43E0D672920}"/>
              </a:ext>
            </a:extLst>
          </p:cNvPr>
          <p:cNvGrpSpPr/>
          <p:nvPr/>
        </p:nvGrpSpPr>
        <p:grpSpPr>
          <a:xfrm>
            <a:off x="748407" y="502710"/>
            <a:ext cx="10695186" cy="2728685"/>
            <a:chOff x="901941" y="435009"/>
            <a:chExt cx="10695186" cy="2728685"/>
          </a:xfrm>
        </p:grpSpPr>
        <p:sp>
          <p:nvSpPr>
            <p:cNvPr id="19" name="角丸四角形 18"/>
            <p:cNvSpPr/>
            <p:nvPr/>
          </p:nvSpPr>
          <p:spPr>
            <a:xfrm>
              <a:off x="901941" y="435009"/>
              <a:ext cx="10695186" cy="2728685"/>
            </a:xfrm>
            <a:prstGeom prst="roundRect">
              <a:avLst/>
            </a:prstGeom>
            <a:solidFill>
              <a:schemeClr val="bg1"/>
            </a:solidFill>
            <a:ln w="5715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2400" dirty="0">
                <a:solidFill>
                  <a:srgbClr val="FF0000"/>
                </a:solidFill>
                <a:latin typeface="BIZ UDPゴシック" panose="020B0400000000000000" pitchFamily="50" charset="-128"/>
                <a:ea typeface="BIZ UDPゴシック" panose="020B0400000000000000" pitchFamily="50" charset="-128"/>
              </a:endParaRPr>
            </a:p>
            <a:p>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r>
                <a:rPr kumimoji="1" lang="ja-JP" altLang="en-US" sz="2400" dirty="0">
                  <a:solidFill>
                    <a:srgbClr val="FF0000"/>
                  </a:solidFill>
                  <a:latin typeface="BIZ UDPゴシック" panose="020B0400000000000000" pitchFamily="50" charset="-128"/>
                  <a:ea typeface="BIZ UDPゴシック" panose="020B0400000000000000" pitchFamily="50" charset="-128"/>
                </a:rPr>
                <a:t>公共施設ってなに？</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sz="2400" b="1" dirty="0">
                  <a:solidFill>
                    <a:schemeClr val="tx1"/>
                  </a:solidFill>
                  <a:latin typeface="BIZ UDPゴシック" panose="020B0400000000000000" pitchFamily="50" charset="-128"/>
                  <a:ea typeface="BIZ UDPゴシック" panose="020B0400000000000000" pitchFamily="50" charset="-128"/>
                </a:rPr>
                <a:t>公共</a:t>
              </a:r>
              <a:r>
                <a:rPr lang="ja-JP" altLang="en-US" sz="2400" dirty="0">
                  <a:solidFill>
                    <a:schemeClr val="tx1"/>
                  </a:solidFill>
                  <a:latin typeface="BIZ UDPゴシック" panose="020B0400000000000000" pitchFamily="50" charset="-128"/>
                  <a:ea typeface="BIZ UDPゴシック" panose="020B0400000000000000" pitchFamily="50" charset="-128"/>
                </a:rPr>
                <a:t>とは「みんなの」、</a:t>
              </a:r>
              <a:r>
                <a:rPr lang="ja-JP" altLang="en-US" sz="2400" b="1" dirty="0">
                  <a:solidFill>
                    <a:schemeClr val="tx1"/>
                  </a:solidFill>
                  <a:latin typeface="BIZ UDPゴシック" panose="020B0400000000000000" pitchFamily="50" charset="-128"/>
                  <a:ea typeface="BIZ UDPゴシック" panose="020B0400000000000000" pitchFamily="50" charset="-128"/>
                </a:rPr>
                <a:t>施設</a:t>
              </a:r>
              <a:r>
                <a:rPr lang="ja-JP" altLang="en-US" sz="2400" dirty="0">
                  <a:solidFill>
                    <a:schemeClr val="tx1"/>
                  </a:solidFill>
                  <a:latin typeface="BIZ UDPゴシック" panose="020B0400000000000000" pitchFamily="50" charset="-128"/>
                  <a:ea typeface="BIZ UDPゴシック" panose="020B0400000000000000" pitchFamily="50" charset="-128"/>
                </a:rPr>
                <a:t>とは「建物や設備」のことです。</a:t>
              </a:r>
              <a:r>
                <a:rPr kumimoji="1" lang="ja-JP" altLang="en-US" sz="2400" dirty="0">
                  <a:solidFill>
                    <a:schemeClr val="tx1"/>
                  </a:solidFill>
                  <a:latin typeface="BIZ UDPゴシック" panose="020B0400000000000000" pitchFamily="50" charset="-128"/>
                  <a:ea typeface="BIZ UDPゴシック" panose="020B0400000000000000" pitchFamily="50" charset="-128"/>
                </a:rPr>
                <a:t>公立図書館や公園、学校など、わたしたちみんなのために</a:t>
              </a:r>
              <a:r>
                <a:rPr lang="ja-JP" altLang="en-US" sz="2400" dirty="0">
                  <a:solidFill>
                    <a:schemeClr val="tx1"/>
                  </a:solidFill>
                  <a:latin typeface="BIZ UDPゴシック" panose="020B0400000000000000" pitchFamily="50" charset="-128"/>
                  <a:ea typeface="BIZ UDPゴシック" panose="020B0400000000000000" pitchFamily="50" charset="-128"/>
                </a:rPr>
                <a:t>税金でつくられた建物などを</a:t>
              </a:r>
              <a:r>
                <a:rPr lang="ja-JP" altLang="en-US" sz="2400" dirty="0">
                  <a:solidFill>
                    <a:srgbClr val="FF0000"/>
                  </a:solidFill>
                  <a:latin typeface="BIZ UDPゴシック" panose="020B0400000000000000" pitchFamily="50" charset="-128"/>
                  <a:ea typeface="BIZ UDPゴシック" panose="020B0400000000000000" pitchFamily="50" charset="-128"/>
                </a:rPr>
                <a:t>公共施設</a:t>
              </a:r>
              <a:r>
                <a:rPr lang="ja-JP" altLang="en-US" sz="2400" dirty="0">
                  <a:solidFill>
                    <a:schemeClr val="tx1"/>
                  </a:solidFill>
                  <a:latin typeface="BIZ UDPゴシック" panose="020B0400000000000000" pitchFamily="50" charset="-128"/>
                  <a:ea typeface="BIZ UDPゴシック" panose="020B0400000000000000" pitchFamily="50" charset="-128"/>
                </a:rPr>
                <a:t>といいます。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DDB4AC6-CC20-43AC-8E16-3CFB194197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52694" y="2055604"/>
              <a:ext cx="1209304" cy="872354"/>
            </a:xfrm>
            <a:prstGeom prst="rect">
              <a:avLst/>
            </a:prstGeom>
            <a:noFill/>
            <a:ln>
              <a:noFill/>
            </a:ln>
          </p:spPr>
        </p:pic>
        <p:pic>
          <p:nvPicPr>
            <p:cNvPr id="33" name="図 32">
              <a:extLst>
                <a:ext uri="{FF2B5EF4-FFF2-40B4-BE49-F238E27FC236}">
                  <a16:creationId xmlns:a16="http://schemas.microsoft.com/office/drawing/2014/main" id="{F7FF0FC4-79AC-4A9C-B10D-7BA67105D39E}"/>
                </a:ext>
              </a:extLst>
            </p:cNvPr>
            <p:cNvPicPr/>
            <p:nvPr/>
          </p:nvPicPr>
          <p:blipFill>
            <a:blip r:embed="rId3"/>
            <a:stretch>
              <a:fillRect/>
            </a:stretch>
          </p:blipFill>
          <p:spPr>
            <a:xfrm>
              <a:off x="9430467" y="2083099"/>
              <a:ext cx="1209304" cy="892357"/>
            </a:xfrm>
            <a:prstGeom prst="rect">
              <a:avLst/>
            </a:prstGeom>
          </p:spPr>
        </p:pic>
        <p:pic>
          <p:nvPicPr>
            <p:cNvPr id="34" name="図 33">
              <a:extLst>
                <a:ext uri="{FF2B5EF4-FFF2-40B4-BE49-F238E27FC236}">
                  <a16:creationId xmlns:a16="http://schemas.microsoft.com/office/drawing/2014/main" id="{5A234365-6309-478E-9980-36F0B5E14F04}"/>
                </a:ext>
              </a:extLst>
            </p:cNvPr>
            <p:cNvPicPr/>
            <p:nvPr/>
          </p:nvPicPr>
          <p:blipFill>
            <a:blip r:embed="rId4"/>
            <a:stretch>
              <a:fillRect/>
            </a:stretch>
          </p:blipFill>
          <p:spPr>
            <a:xfrm>
              <a:off x="7093656" y="2130598"/>
              <a:ext cx="1334579" cy="797360"/>
            </a:xfrm>
            <a:prstGeom prst="rect">
              <a:avLst/>
            </a:prstGeom>
          </p:spPr>
        </p:pic>
      </p:grpSp>
      <p:grpSp>
        <p:nvGrpSpPr>
          <p:cNvPr id="2" name="グループ化 1">
            <a:extLst>
              <a:ext uri="{FF2B5EF4-FFF2-40B4-BE49-F238E27FC236}">
                <a16:creationId xmlns:a16="http://schemas.microsoft.com/office/drawing/2014/main" id="{7E1C905A-7CBC-419F-AA36-E7B7AD992793}"/>
              </a:ext>
            </a:extLst>
          </p:cNvPr>
          <p:cNvGrpSpPr/>
          <p:nvPr/>
        </p:nvGrpSpPr>
        <p:grpSpPr>
          <a:xfrm>
            <a:off x="748407" y="3587954"/>
            <a:ext cx="10695187" cy="2728685"/>
            <a:chOff x="858399" y="3352801"/>
            <a:chExt cx="10695187" cy="2728685"/>
          </a:xfrm>
        </p:grpSpPr>
        <p:sp>
          <p:nvSpPr>
            <p:cNvPr id="24" name="角丸四角形 23"/>
            <p:cNvSpPr/>
            <p:nvPr/>
          </p:nvSpPr>
          <p:spPr>
            <a:xfrm>
              <a:off x="858399" y="3352801"/>
              <a:ext cx="10695187" cy="2728685"/>
            </a:xfrm>
            <a:prstGeom prst="roundRect">
              <a:avLst/>
            </a:prstGeom>
            <a:solidFill>
              <a:schemeClr val="bg1"/>
            </a:solidFill>
            <a:ln w="5715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400" dirty="0">
                <a:solidFill>
                  <a:srgbClr val="FF0000"/>
                </a:solidFill>
                <a:latin typeface="BIZ UDPゴシック" panose="020B0400000000000000" pitchFamily="50" charset="-128"/>
                <a:ea typeface="BIZ UDPゴシック" panose="020B0400000000000000" pitchFamily="50" charset="-128"/>
              </a:endParaRPr>
            </a:p>
            <a:p>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r>
                <a:rPr lang="ja-JP" altLang="en-US" sz="2400" dirty="0">
                  <a:solidFill>
                    <a:srgbClr val="FF0000"/>
                  </a:solidFill>
                  <a:latin typeface="BIZ UDPゴシック" panose="020B0400000000000000" pitchFamily="50" charset="-128"/>
                  <a:ea typeface="BIZ UDPゴシック" panose="020B0400000000000000" pitchFamily="50" charset="-128"/>
                </a:rPr>
                <a:t>公共サービス</a:t>
              </a:r>
              <a:r>
                <a:rPr kumimoji="1" lang="ja-JP" altLang="en-US" sz="2400" dirty="0">
                  <a:solidFill>
                    <a:srgbClr val="FF0000"/>
                  </a:solidFill>
                  <a:latin typeface="BIZ UDPゴシック" panose="020B0400000000000000" pitchFamily="50" charset="-128"/>
                  <a:ea typeface="BIZ UDPゴシック" panose="020B0400000000000000" pitchFamily="50" charset="-128"/>
                </a:rPr>
                <a:t>ってなに？</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dirty="0">
                  <a:solidFill>
                    <a:schemeClr val="tx1"/>
                  </a:solidFill>
                  <a:latin typeface="BIZ UDPゴシック" panose="020B0400000000000000" pitchFamily="50" charset="-128"/>
                  <a:ea typeface="BIZ UDPゴシック" panose="020B0400000000000000" pitchFamily="50" charset="-128"/>
                </a:rPr>
                <a:t>ごみの収集や処理、安全を守る警察や消防・救急など、広く人々の生活のために公的機関（社会全体のことを取りあつかうところ）が行う仕事や活動</a:t>
              </a:r>
              <a:r>
                <a:rPr lang="ja-JP" altLang="en-US" sz="2400" dirty="0">
                  <a:solidFill>
                    <a:schemeClr val="tx1"/>
                  </a:solidFill>
                  <a:latin typeface="BIZ UDPゴシック" panose="020B0400000000000000" pitchFamily="50" charset="-128"/>
                  <a:ea typeface="BIZ UDPゴシック" panose="020B0400000000000000" pitchFamily="50" charset="-128"/>
                </a:rPr>
                <a:t>を</a:t>
              </a:r>
              <a:r>
                <a:rPr lang="ja-JP" altLang="en-US" sz="2400" dirty="0">
                  <a:solidFill>
                    <a:srgbClr val="FF0000"/>
                  </a:solidFill>
                  <a:latin typeface="BIZ UDPゴシック" panose="020B0400000000000000" pitchFamily="50" charset="-128"/>
                  <a:ea typeface="BIZ UDPゴシック" panose="020B0400000000000000" pitchFamily="50" charset="-128"/>
                </a:rPr>
                <a:t>公共サービス</a:t>
              </a:r>
              <a:r>
                <a:rPr lang="ja-JP" altLang="en-US" sz="2400" dirty="0">
                  <a:solidFill>
                    <a:schemeClr val="tx1"/>
                  </a:solidFill>
                  <a:latin typeface="BIZ UDPゴシック" panose="020B0400000000000000" pitchFamily="50" charset="-128"/>
                  <a:ea typeface="BIZ UDPゴシック" panose="020B0400000000000000" pitchFamily="50" charset="-128"/>
                </a:rPr>
                <a:t>といいます。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2B8CC511-F2E4-47AA-8290-A6C57A0FE379}"/>
                </a:ext>
              </a:extLst>
            </p:cNvPr>
            <p:cNvPicPr/>
            <p:nvPr/>
          </p:nvPicPr>
          <p:blipFill>
            <a:blip r:embed="rId5"/>
            <a:stretch>
              <a:fillRect/>
            </a:stretch>
          </p:blipFill>
          <p:spPr>
            <a:xfrm>
              <a:off x="4811747" y="4914601"/>
              <a:ext cx="1150251" cy="974316"/>
            </a:xfrm>
            <a:prstGeom prst="rect">
              <a:avLst/>
            </a:prstGeom>
          </p:spPr>
        </p:pic>
        <p:pic>
          <p:nvPicPr>
            <p:cNvPr id="36" name="図 35">
              <a:extLst>
                <a:ext uri="{FF2B5EF4-FFF2-40B4-BE49-F238E27FC236}">
                  <a16:creationId xmlns:a16="http://schemas.microsoft.com/office/drawing/2014/main" id="{FE991A13-24D2-4077-8250-71EB34CAB555}"/>
                </a:ext>
              </a:extLst>
            </p:cNvPr>
            <p:cNvPicPr/>
            <p:nvPr/>
          </p:nvPicPr>
          <p:blipFill>
            <a:blip r:embed="rId6"/>
            <a:stretch>
              <a:fillRect/>
            </a:stretch>
          </p:blipFill>
          <p:spPr>
            <a:xfrm>
              <a:off x="7166897" y="4914601"/>
              <a:ext cx="1334579" cy="1029634"/>
            </a:xfrm>
            <a:prstGeom prst="rect">
              <a:avLst/>
            </a:prstGeom>
          </p:spPr>
        </p:pic>
        <p:pic>
          <p:nvPicPr>
            <p:cNvPr id="37" name="図 36">
              <a:extLst>
                <a:ext uri="{FF2B5EF4-FFF2-40B4-BE49-F238E27FC236}">
                  <a16:creationId xmlns:a16="http://schemas.microsoft.com/office/drawing/2014/main" id="{BFFDD9C5-F4FC-4B19-A3D2-A03554771A55}"/>
                </a:ext>
              </a:extLst>
            </p:cNvPr>
            <p:cNvPicPr/>
            <p:nvPr/>
          </p:nvPicPr>
          <p:blipFill>
            <a:blip r:embed="rId7"/>
            <a:stretch>
              <a:fillRect/>
            </a:stretch>
          </p:blipFill>
          <p:spPr>
            <a:xfrm>
              <a:off x="9445851" y="4968417"/>
              <a:ext cx="938990" cy="1070601"/>
            </a:xfrm>
            <a:prstGeom prst="rect">
              <a:avLst/>
            </a:prstGeom>
          </p:spPr>
        </p:pic>
      </p:grpSp>
    </p:spTree>
    <p:extLst>
      <p:ext uri="{BB962C8B-B14F-4D97-AF65-F5344CB8AC3E}">
        <p14:creationId xmlns:p14="http://schemas.microsoft.com/office/powerpoint/2010/main" val="94334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715298" y="-289271"/>
            <a:ext cx="10515600" cy="68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solidFill>
                <a:prstClr val="black"/>
              </a:solidFill>
            </a:endParaRPr>
          </a:p>
          <a:p>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a:p>
            <a:r>
              <a:rPr lang="ja-JP" altLang="en-US" dirty="0">
                <a:solidFill>
                  <a:prstClr val="black"/>
                </a:solidFill>
                <a:hlinkClick r:id="rId2"/>
              </a:rPr>
              <a:t>税の学習コーナー｜国税庁</a:t>
            </a:r>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p:txBody>
      </p:sp>
      <p:sp>
        <p:nvSpPr>
          <p:cNvPr id="8" name="左矢印 7"/>
          <p:cNvSpPr/>
          <p:nvPr/>
        </p:nvSpPr>
        <p:spPr>
          <a:xfrm>
            <a:off x="5516268" y="950978"/>
            <a:ext cx="1664373" cy="831097"/>
          </a:xfrm>
          <a:prstGeom prst="leftArrow">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ここをクリック</a:t>
            </a:r>
          </a:p>
        </p:txBody>
      </p:sp>
      <p:sp>
        <p:nvSpPr>
          <p:cNvPr id="10" name="テキスト ボックス 9"/>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19</a:t>
            </a:r>
            <a:endParaRPr lang="ja-JP" altLang="en-US" dirty="0">
              <a:solidFill>
                <a:prstClr val="black"/>
              </a:solidFill>
              <a:latin typeface="ＭＳ Ｐゴシック" panose="020B0600070205080204" pitchFamily="50" charset="-128"/>
            </a:endParaRPr>
          </a:p>
        </p:txBody>
      </p:sp>
      <p:sp>
        <p:nvSpPr>
          <p:cNvPr id="2" name="角丸四角形 1"/>
          <p:cNvSpPr/>
          <p:nvPr/>
        </p:nvSpPr>
        <p:spPr>
          <a:xfrm>
            <a:off x="498414" y="2112515"/>
            <a:ext cx="11116197" cy="3591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メイリオ" panose="020B0604030504040204" pitchFamily="50" charset="-128"/>
                <a:ea typeface="メイリオ" panose="020B0604030504040204" pitchFamily="50" charset="-128"/>
              </a:rPr>
              <a:t>国税に関すること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財務省ホームページ</a:t>
            </a:r>
            <a:r>
              <a:rPr lang="ja-JP" altLang="en-US" dirty="0">
                <a:solidFill>
                  <a:prstClr val="black"/>
                </a:solidFill>
              </a:rPr>
              <a:t>　</a:t>
            </a:r>
            <a:r>
              <a:rPr lang="en-US" altLang="ja-JP" dirty="0">
                <a:solidFill>
                  <a:prstClr val="black"/>
                </a:solidFill>
                <a:hlinkClick r:id="rId3"/>
              </a:rPr>
              <a:t>https://www.mof.go.jp</a:t>
            </a:r>
            <a:endParaRPr lang="en-US" altLang="ja-JP" dirty="0">
              <a:solidFill>
                <a:prstClr val="black"/>
              </a:solidFill>
            </a:endParaRPr>
          </a:p>
          <a:p>
            <a:r>
              <a:rPr lang="ja-JP" altLang="en-US" dirty="0">
                <a:solidFill>
                  <a:prstClr val="black"/>
                </a:solidFill>
              </a:rPr>
              <a:t>　　　「キッズコーナー」で財政や税金を楽しく学ぼう。</a:t>
            </a:r>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　国税庁ホームページ</a:t>
            </a:r>
            <a:r>
              <a:rPr lang="ja-JP" altLang="en-US" dirty="0">
                <a:solidFill>
                  <a:prstClr val="black"/>
                </a:solidFill>
              </a:rPr>
              <a:t>　</a:t>
            </a:r>
            <a:r>
              <a:rPr lang="en-US" altLang="ja-JP" dirty="0">
                <a:solidFill>
                  <a:prstClr val="black"/>
                </a:solidFill>
                <a:hlinkClick r:id="rId4"/>
              </a:rPr>
              <a:t>https://www.nta.go.jp</a:t>
            </a:r>
            <a:endParaRPr lang="en-US" altLang="ja-JP" dirty="0">
              <a:solidFill>
                <a:prstClr val="black"/>
              </a:solidFill>
            </a:endParaRPr>
          </a:p>
          <a:p>
            <a:r>
              <a:rPr lang="ja-JP" altLang="en-US" dirty="0">
                <a:solidFill>
                  <a:prstClr val="black"/>
                </a:solidFill>
              </a:rPr>
              <a:t>　　　「税の学習コーナー」には楽しく学べるゲームやクイズがいっぱい。みんなでチャレンジしてみよう！</a:t>
            </a:r>
            <a:endParaRPr lang="en-US" altLang="ja-JP" dirty="0">
              <a:solidFill>
                <a:prstClr val="black"/>
              </a:solidFill>
            </a:endParaRPr>
          </a:p>
          <a:p>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地方税に関すること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長野県ホームページ</a:t>
            </a:r>
            <a:r>
              <a:rPr lang="ja-JP" altLang="en-US" dirty="0">
                <a:solidFill>
                  <a:prstClr val="black"/>
                </a:solidFill>
              </a:rPr>
              <a:t>　</a:t>
            </a:r>
            <a:r>
              <a:rPr lang="en-US" altLang="ja-JP" dirty="0">
                <a:solidFill>
                  <a:prstClr val="black"/>
                </a:solidFill>
                <a:hlinkClick r:id="rId5"/>
              </a:rPr>
              <a:t>https://www.pref.nagano.lg.jp</a:t>
            </a:r>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　各市町村のホームページ</a:t>
            </a:r>
            <a:endParaRPr lang="en-US" altLang="ja-JP" dirty="0">
              <a:solidFill>
                <a:prstClr val="black"/>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6"/>
          <a:stretch>
            <a:fillRect/>
          </a:stretch>
        </p:blipFill>
        <p:spPr>
          <a:xfrm>
            <a:off x="9040101" y="2325351"/>
            <a:ext cx="789684" cy="745069"/>
          </a:xfrm>
          <a:prstGeom prst="rect">
            <a:avLst/>
          </a:prstGeom>
        </p:spPr>
      </p:pic>
      <p:pic>
        <p:nvPicPr>
          <p:cNvPr id="12" name="図 11"/>
          <p:cNvPicPr>
            <a:picLocks noChangeAspect="1"/>
          </p:cNvPicPr>
          <p:nvPr/>
        </p:nvPicPr>
        <p:blipFill>
          <a:blip r:embed="rId7"/>
          <a:stretch>
            <a:fillRect/>
          </a:stretch>
        </p:blipFill>
        <p:spPr>
          <a:xfrm>
            <a:off x="10204642" y="2330634"/>
            <a:ext cx="757193" cy="739786"/>
          </a:xfrm>
          <a:prstGeom prst="rect">
            <a:avLst/>
          </a:prstGeom>
        </p:spPr>
      </p:pic>
      <p:sp>
        <p:nvSpPr>
          <p:cNvPr id="13" name="テキスト ボックス 12"/>
          <p:cNvSpPr txBox="1"/>
          <p:nvPr/>
        </p:nvSpPr>
        <p:spPr>
          <a:xfrm>
            <a:off x="8942138" y="3070420"/>
            <a:ext cx="928459" cy="307777"/>
          </a:xfrm>
          <a:prstGeom prst="rect">
            <a:avLst/>
          </a:prstGeom>
          <a:noFill/>
        </p:spPr>
        <p:txBody>
          <a:bodyPr wrap="none" rtlCol="0">
            <a:spAutoFit/>
          </a:bodyPr>
          <a:lstStyle/>
          <a:p>
            <a:r>
              <a:rPr lang="ja-JP" altLang="en-US" sz="1400" dirty="0">
                <a:solidFill>
                  <a:prstClr val="black"/>
                </a:solidFill>
              </a:rPr>
              <a:t>国税庁</a:t>
            </a:r>
            <a:r>
              <a:rPr lang="en-US" altLang="ja-JP" sz="1400" dirty="0">
                <a:solidFill>
                  <a:prstClr val="black"/>
                </a:solidFill>
              </a:rPr>
              <a:t>HP</a:t>
            </a:r>
            <a:endParaRPr lang="ja-JP" altLang="en-US" sz="1400" dirty="0">
              <a:solidFill>
                <a:prstClr val="black"/>
              </a:solidFill>
            </a:endParaRPr>
          </a:p>
        </p:txBody>
      </p:sp>
      <p:sp>
        <p:nvSpPr>
          <p:cNvPr id="14" name="テキスト ボックス 13"/>
          <p:cNvSpPr txBox="1"/>
          <p:nvPr/>
        </p:nvSpPr>
        <p:spPr>
          <a:xfrm>
            <a:off x="9870597" y="3070419"/>
            <a:ext cx="1560042" cy="307777"/>
          </a:xfrm>
          <a:prstGeom prst="rect">
            <a:avLst/>
          </a:prstGeom>
          <a:noFill/>
        </p:spPr>
        <p:txBody>
          <a:bodyPr wrap="none" rtlCol="0">
            <a:spAutoFit/>
          </a:bodyPr>
          <a:lstStyle/>
          <a:p>
            <a:r>
              <a:rPr lang="ja-JP" altLang="en-US" sz="1400" dirty="0">
                <a:solidFill>
                  <a:prstClr val="black"/>
                </a:solidFill>
              </a:rPr>
              <a:t>税の学習コーナー</a:t>
            </a:r>
          </a:p>
        </p:txBody>
      </p:sp>
      <p:sp>
        <p:nvSpPr>
          <p:cNvPr id="15" name="角丸四角形 14"/>
          <p:cNvSpPr/>
          <p:nvPr/>
        </p:nvSpPr>
        <p:spPr>
          <a:xfrm>
            <a:off x="586854" y="1815076"/>
            <a:ext cx="566212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インターネットで調べてみましょう。</a:t>
            </a:r>
          </a:p>
        </p:txBody>
      </p:sp>
      <p:pic>
        <p:nvPicPr>
          <p:cNvPr id="9" name="図 8" descr="zaimu_Illust-0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9412" y="5188787"/>
            <a:ext cx="2231486" cy="1505829"/>
          </a:xfrm>
          <a:prstGeom prst="rect">
            <a:avLst/>
          </a:prstGeom>
        </p:spPr>
      </p:pic>
      <p:grpSp>
        <p:nvGrpSpPr>
          <p:cNvPr id="16" name="グループ化 15"/>
          <p:cNvGrpSpPr/>
          <p:nvPr/>
        </p:nvGrpSpPr>
        <p:grpSpPr>
          <a:xfrm>
            <a:off x="923706" y="211469"/>
            <a:ext cx="7900495" cy="746760"/>
            <a:chOff x="1198245" y="246604"/>
            <a:chExt cx="9601200" cy="746760"/>
          </a:xfrm>
        </p:grpSpPr>
        <p:sp>
          <p:nvSpPr>
            <p:cNvPr id="17" name="角丸四角形 16"/>
            <p:cNvSpPr/>
            <p:nvPr/>
          </p:nvSpPr>
          <p:spPr>
            <a:xfrm>
              <a:off x="1198245" y="246604"/>
              <a:ext cx="9601200" cy="746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686477" y="274458"/>
              <a:ext cx="6954997" cy="584775"/>
            </a:xfrm>
            <a:prstGeom prst="rect">
              <a:avLst/>
            </a:prstGeom>
            <a:noFill/>
          </p:spPr>
          <p:txBody>
            <a:bodyPr wrap="none" lIns="91440" tIns="45720" rIns="91440" bIns="45720">
              <a:spAutoFit/>
            </a:bodyPr>
            <a:lstStyle/>
            <a:p>
              <a:pPr algn="ctr"/>
              <a:r>
                <a:rPr lang="ja-JP" altLang="en-US" sz="32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rPr>
                <a:t>税についてもっとくわしく知りたいときは？</a:t>
              </a:r>
            </a:p>
          </p:txBody>
        </p:sp>
      </p:grpSp>
      <p:sp>
        <p:nvSpPr>
          <p:cNvPr id="4" name="スマイル 3"/>
          <p:cNvSpPr/>
          <p:nvPr/>
        </p:nvSpPr>
        <p:spPr>
          <a:xfrm>
            <a:off x="263885" y="92955"/>
            <a:ext cx="1102360" cy="102895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2666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角丸四角形 4"/>
          <p:cNvSpPr/>
          <p:nvPr/>
        </p:nvSpPr>
        <p:spPr>
          <a:xfrm>
            <a:off x="558142" y="919120"/>
            <a:ext cx="11192580" cy="1023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BIZ UDPゴシック" panose="020B0400000000000000" pitchFamily="50" charset="-128"/>
                <a:ea typeface="BIZ UDPゴシック" panose="020B0400000000000000" pitchFamily="50" charset="-128"/>
              </a:rPr>
              <a:t>税務署では、税に関するＤＶＤ を無料で貸し出しています。次のＤＶＤは、国税庁ホームページでもご覧になれます。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●「マリンとヤマト　不思議な日曜日」　　●「千年の約束」　　●「税のはたらきから社会の仕組みを学ぼう」</a:t>
            </a:r>
          </a:p>
        </p:txBody>
      </p:sp>
      <p:sp>
        <p:nvSpPr>
          <p:cNvPr id="4" name="角丸四角形 3"/>
          <p:cNvSpPr/>
          <p:nvPr/>
        </p:nvSpPr>
        <p:spPr>
          <a:xfrm>
            <a:off x="558142" y="445506"/>
            <a:ext cx="580171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ビデオライブラリー</a:t>
            </a:r>
          </a:p>
        </p:txBody>
      </p:sp>
      <p:sp>
        <p:nvSpPr>
          <p:cNvPr id="7" name="角丸四角形 6"/>
          <p:cNvSpPr/>
          <p:nvPr/>
        </p:nvSpPr>
        <p:spPr>
          <a:xfrm>
            <a:off x="2257419" y="2975212"/>
            <a:ext cx="4204902" cy="339155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「マリンとヤマト　不思議な日曜日」</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公園で不思議な妖精を助けた小学生の姉弟、マリンとヤマト。「何でも願いをかなえよう！」大地の妖精コッピとクッピの言葉に２人が考えたことは・・・？</a:t>
            </a:r>
            <a:endParaRPr lang="en-US" altLang="ja-JP" sz="1600" dirty="0">
              <a:solidFill>
                <a:prstClr val="black"/>
              </a:solidFill>
            </a:endParaRPr>
          </a:p>
          <a:p>
            <a:r>
              <a:rPr lang="ja-JP" altLang="en-US" sz="1600" dirty="0">
                <a:solidFill>
                  <a:prstClr val="black"/>
                </a:solidFill>
              </a:rPr>
              <a:t>　毎日のくらしのなかで税がどのようなところに使われているのかを</a:t>
            </a:r>
            <a:r>
              <a:rPr lang="ja-JP" altLang="en-US" sz="1600">
                <a:solidFill>
                  <a:prstClr val="black"/>
                </a:solidFill>
              </a:rPr>
              <a:t>学んでいく。</a:t>
            </a:r>
            <a:endParaRPr lang="en-US" altLang="ja-JP" sz="1600" dirty="0">
              <a:solidFill>
                <a:prstClr val="black"/>
              </a:solidFill>
            </a:endParaRPr>
          </a:p>
          <a:p>
            <a:r>
              <a:rPr lang="ja-JP" altLang="en-US" sz="1600" dirty="0">
                <a:solidFill>
                  <a:prstClr val="black"/>
                </a:solidFill>
              </a:rPr>
              <a:t>　　　　　　　　　　　　　　　　　　　　　（１７分）</a:t>
            </a:r>
          </a:p>
        </p:txBody>
      </p:sp>
      <p:pic>
        <p:nvPicPr>
          <p:cNvPr id="8" name="図 7"/>
          <p:cNvPicPr>
            <a:picLocks noChangeAspect="1"/>
          </p:cNvPicPr>
          <p:nvPr/>
        </p:nvPicPr>
        <p:blipFill>
          <a:blip r:embed="rId2"/>
          <a:stretch>
            <a:fillRect/>
          </a:stretch>
        </p:blipFill>
        <p:spPr>
          <a:xfrm>
            <a:off x="558142" y="2194189"/>
            <a:ext cx="1835755" cy="3022644"/>
          </a:xfrm>
          <a:prstGeom prst="rect">
            <a:avLst/>
          </a:prstGeom>
        </p:spPr>
      </p:pic>
      <p:sp>
        <p:nvSpPr>
          <p:cNvPr id="10" name="角丸四角形 9"/>
          <p:cNvSpPr/>
          <p:nvPr/>
        </p:nvSpPr>
        <p:spPr>
          <a:xfrm>
            <a:off x="7217664" y="2975212"/>
            <a:ext cx="4646789" cy="33915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「税のはたらきから社会の仕組みを学ぼう」</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税の勉強をすることになった、小学生のゆうきくんとはるかさん。街を調査したり、身の回りの仕組みを考えるうちに、税の大切さに気がついていきます。</a:t>
            </a:r>
            <a:endParaRPr lang="en-US" altLang="ja-JP" sz="1600" dirty="0">
              <a:solidFill>
                <a:prstClr val="black"/>
              </a:solidFill>
            </a:endParaRPr>
          </a:p>
          <a:p>
            <a:r>
              <a:rPr lang="ja-JP" altLang="en-US" sz="1600" dirty="0">
                <a:solidFill>
                  <a:prstClr val="black"/>
                </a:solidFill>
              </a:rPr>
              <a:t>　こどもたちが税の意義や役割を主体的に考えるきっかけを与えるような内容になっています。</a:t>
            </a:r>
            <a:endParaRPr lang="en-US" altLang="ja-JP" sz="1600" dirty="0">
              <a:solidFill>
                <a:prstClr val="black"/>
              </a:solidFill>
            </a:endParaRPr>
          </a:p>
          <a:p>
            <a:r>
              <a:rPr lang="ja-JP" altLang="en-US" sz="1600" dirty="0">
                <a:solidFill>
                  <a:prstClr val="black"/>
                </a:solidFill>
              </a:rPr>
              <a:t>　　　　　　　　　　　　　　　　　　　　　　　　　（１２分）</a:t>
            </a:r>
          </a:p>
        </p:txBody>
      </p:sp>
      <p:pic>
        <p:nvPicPr>
          <p:cNvPr id="9" name="図 8"/>
          <p:cNvPicPr>
            <a:picLocks noChangeAspect="1"/>
          </p:cNvPicPr>
          <p:nvPr/>
        </p:nvPicPr>
        <p:blipFill>
          <a:blip r:embed="rId3"/>
          <a:stretch>
            <a:fillRect/>
          </a:stretch>
        </p:blipFill>
        <p:spPr>
          <a:xfrm>
            <a:off x="6646273" y="2074447"/>
            <a:ext cx="1823646" cy="1023595"/>
          </a:xfrm>
          <a:prstGeom prst="rect">
            <a:avLst/>
          </a:prstGeom>
        </p:spPr>
      </p:pic>
      <p:pic>
        <p:nvPicPr>
          <p:cNvPr id="11" name="図 10"/>
          <p:cNvPicPr>
            <a:picLocks noChangeAspect="1"/>
          </p:cNvPicPr>
          <p:nvPr/>
        </p:nvPicPr>
        <p:blipFill>
          <a:blip r:embed="rId4"/>
          <a:stretch>
            <a:fillRect/>
          </a:stretch>
        </p:blipFill>
        <p:spPr>
          <a:xfrm>
            <a:off x="6554297" y="3098042"/>
            <a:ext cx="2007598" cy="406768"/>
          </a:xfrm>
          <a:prstGeom prst="rect">
            <a:avLst/>
          </a:prstGeom>
        </p:spPr>
      </p:pic>
      <p:sp>
        <p:nvSpPr>
          <p:cNvPr id="12" name="テキスト ボックス 11"/>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20</a:t>
            </a:r>
            <a:endParaRPr lang="ja-JP" altLang="en-US" dirty="0">
              <a:solidFill>
                <a:prstClr val="black"/>
              </a:solidFill>
              <a:latin typeface="ＭＳ Ｐゴシック" panose="020B0600070205080204" pitchFamily="50" charset="-128"/>
            </a:endParaRPr>
          </a:p>
        </p:txBody>
      </p:sp>
      <p:sp>
        <p:nvSpPr>
          <p:cNvPr id="14" name="角丸四角形 13"/>
          <p:cNvSpPr/>
          <p:nvPr/>
        </p:nvSpPr>
        <p:spPr>
          <a:xfrm>
            <a:off x="7083552" y="0"/>
            <a:ext cx="510844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67367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53181" y="2913317"/>
            <a:ext cx="2492990" cy="356380"/>
          </a:xfrm>
          <a:prstGeom prst="rect">
            <a:avLst/>
          </a:prstGeom>
          <a:noFill/>
        </p:spPr>
        <p:txBody>
          <a:bodyPr wrap="none" rtlCol="0">
            <a:spAutoFit/>
          </a:bodyPr>
          <a:lstStyle/>
          <a:p>
            <a:pPr>
              <a:lnSpc>
                <a:spcPts val="2400"/>
              </a:lnSpc>
            </a:pPr>
            <a:r>
              <a:rPr kumimoji="1" lang="ja-JP" altLang="en-US" dirty="0">
                <a:latin typeface="BIZ UDPゴシック" panose="020B0400000000000000" pitchFamily="50" charset="-128"/>
                <a:ea typeface="BIZ UDPゴシック" panose="020B0400000000000000" pitchFamily="50" charset="-128"/>
              </a:rPr>
              <a:t>表紙写真提供／長野県</a:t>
            </a:r>
          </a:p>
        </p:txBody>
      </p:sp>
      <p:pic>
        <p:nvPicPr>
          <p:cNvPr id="7" name="図 6"/>
          <p:cNvPicPr>
            <a:picLocks noChangeAspect="1"/>
          </p:cNvPicPr>
          <p:nvPr/>
        </p:nvPicPr>
        <p:blipFill>
          <a:blip r:embed="rId2"/>
          <a:stretch>
            <a:fillRect/>
          </a:stretch>
        </p:blipFill>
        <p:spPr>
          <a:xfrm>
            <a:off x="656186" y="3269697"/>
            <a:ext cx="10952916" cy="227157"/>
          </a:xfrm>
          <a:prstGeom prst="rect">
            <a:avLst/>
          </a:prstGeom>
        </p:spPr>
      </p:pic>
      <p:sp>
        <p:nvSpPr>
          <p:cNvPr id="8" name="テキスト ボックス 7"/>
          <p:cNvSpPr txBox="1"/>
          <p:nvPr/>
        </p:nvSpPr>
        <p:spPr>
          <a:xfrm>
            <a:off x="953181" y="3481645"/>
            <a:ext cx="10358926" cy="971933"/>
          </a:xfrm>
          <a:prstGeom prst="rect">
            <a:avLst/>
          </a:prstGeom>
          <a:noFill/>
        </p:spPr>
        <p:txBody>
          <a:bodyPr wrap="none" rtlCol="0">
            <a:spAutoFit/>
          </a:bodyPr>
          <a:lstStyle/>
          <a:p>
            <a:pPr>
              <a:lnSpc>
                <a:spcPts val="2400"/>
              </a:lnSpc>
            </a:pPr>
            <a:r>
              <a:rPr lang="ja-JP" altLang="en-US" dirty="0">
                <a:latin typeface="BIZ UDPゴシック" panose="020B0400000000000000" pitchFamily="50" charset="-128"/>
                <a:ea typeface="BIZ UDPゴシック" panose="020B0400000000000000" pitchFamily="50" charset="-128"/>
              </a:rPr>
              <a:t>長野県租税教育推進協議会</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kumimoji="1" lang="ja-JP" altLang="en-US" dirty="0">
                <a:latin typeface="BIZ UDPゴシック" panose="020B0400000000000000" pitchFamily="50" charset="-128"/>
                <a:ea typeface="BIZ UDPゴシック" panose="020B0400000000000000" pitchFamily="50" charset="-128"/>
              </a:rPr>
              <a:t>（問い合わせ先）長野税務署　税務広報広聴官　</a:t>
            </a:r>
            <a:r>
              <a:rPr kumimoji="1" lang="ja-JP" altLang="en-US" sz="100"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026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234</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0116</a:t>
            </a:r>
            <a:r>
              <a:rPr kumimoji="1" lang="ja-JP" altLang="en-US"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長野市西後町</a:t>
            </a:r>
            <a:r>
              <a:rPr kumimoji="1" lang="en-US" altLang="ja-JP" dirty="0">
                <a:latin typeface="BIZ UDPゴシック" panose="020B0400000000000000" pitchFamily="50" charset="-128"/>
                <a:ea typeface="BIZ UDPゴシック" panose="020B0400000000000000" pitchFamily="50" charset="-128"/>
              </a:rPr>
              <a:t>608-2</a:t>
            </a:r>
          </a:p>
          <a:p>
            <a:pPr>
              <a:lnSpc>
                <a:spcPts val="2400"/>
              </a:lnSpc>
            </a:pPr>
            <a:r>
              <a:rPr lang="ja-JP" altLang="en-US" dirty="0">
                <a:latin typeface="BIZ UDPゴシック" panose="020B0400000000000000" pitchFamily="50" charset="-128"/>
                <a:ea typeface="BIZ UDPゴシック" panose="020B0400000000000000" pitchFamily="50" charset="-128"/>
              </a:rPr>
              <a:t>　　　　　　　　　　 長野県総務部税務課　　　　　　 </a:t>
            </a:r>
            <a:r>
              <a:rPr lang="en-US" altLang="ja-JP" dirty="0">
                <a:latin typeface="BIZ UDPゴシック" panose="020B0400000000000000" pitchFamily="50" charset="-128"/>
                <a:ea typeface="BIZ UDPゴシック" panose="020B0400000000000000" pitchFamily="50" charset="-128"/>
              </a:rPr>
              <a:t>026</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235</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7046</a:t>
            </a:r>
            <a:r>
              <a:rPr lang="ja-JP" altLang="en-US" dirty="0">
                <a:latin typeface="BIZ UDPゴシック" panose="020B0400000000000000" pitchFamily="50" charset="-128"/>
                <a:ea typeface="BIZ UDPゴシック" panose="020B0400000000000000" pitchFamily="50" charset="-128"/>
              </a:rPr>
              <a:t>　長野市大字南長野字幅下</a:t>
            </a:r>
            <a:r>
              <a:rPr lang="en-US" altLang="ja-JP" dirty="0">
                <a:latin typeface="BIZ UDPゴシック" panose="020B0400000000000000" pitchFamily="50" charset="-128"/>
                <a:ea typeface="BIZ UDPゴシック" panose="020B0400000000000000" pitchFamily="50" charset="-128"/>
              </a:rPr>
              <a:t>692-2</a:t>
            </a:r>
          </a:p>
        </p:txBody>
      </p:sp>
      <p:sp>
        <p:nvSpPr>
          <p:cNvPr id="10" name="テキスト ボックス 9"/>
          <p:cNvSpPr txBox="1"/>
          <p:nvPr/>
        </p:nvSpPr>
        <p:spPr>
          <a:xfrm>
            <a:off x="328010" y="6088960"/>
            <a:ext cx="10984097" cy="307777"/>
          </a:xfrm>
          <a:prstGeom prst="rect">
            <a:avLst/>
          </a:prstGeom>
          <a:noFill/>
        </p:spPr>
        <p:txBody>
          <a:bodyPr wrap="none" rtlCol="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17</a:t>
            </a:r>
            <a:r>
              <a:rPr lang="ja-JP" altLang="en-US" sz="1400" dirty="0">
                <a:solidFill>
                  <a:srgbClr val="FF0000"/>
                </a:solidFill>
                <a:latin typeface="BIZ UDPゴシック" panose="020B0400000000000000" pitchFamily="50" charset="-128"/>
                <a:ea typeface="BIZ UDPゴシック" panose="020B0400000000000000" pitchFamily="50" charset="-128"/>
              </a:rPr>
              <a:t>ページの答え）消防署・警察署・公立病院・交番・市役所・信号機・児童館・公立図書館・公立小学校・道路・公園・歩道橋・救急車・ゴミ収集車</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122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1753376" y="6488668"/>
            <a:ext cx="341760" cy="369332"/>
          </a:xfrm>
          <a:prstGeom prst="rect">
            <a:avLst/>
          </a:prstGeom>
          <a:noFill/>
        </p:spPr>
        <p:txBody>
          <a:bodyPr wrap="none" rtlCol="0">
            <a:spAutoFit/>
          </a:bodyPr>
          <a:lstStyle/>
          <a:p>
            <a:r>
              <a:rPr lang="ja-JP" altLang="en-US" dirty="0">
                <a:solidFill>
                  <a:prstClr val="black"/>
                </a:solidFill>
              </a:rPr>
              <a:t>１</a:t>
            </a:r>
          </a:p>
        </p:txBody>
      </p:sp>
      <p:sp>
        <p:nvSpPr>
          <p:cNvPr id="9" name="下矢印 8"/>
          <p:cNvSpPr/>
          <p:nvPr/>
        </p:nvSpPr>
        <p:spPr>
          <a:xfrm>
            <a:off x="3523488" y="5742432"/>
            <a:ext cx="5059680" cy="1008054"/>
          </a:xfrm>
          <a:prstGeom prst="downArrow">
            <a:avLst>
              <a:gd name="adj1" fmla="val 586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rPr>
              <a:t>次のページを見てみよう</a:t>
            </a:r>
          </a:p>
        </p:txBody>
      </p:sp>
      <p:grpSp>
        <p:nvGrpSpPr>
          <p:cNvPr id="10" name="グループ化 9"/>
          <p:cNvGrpSpPr/>
          <p:nvPr/>
        </p:nvGrpSpPr>
        <p:grpSpPr>
          <a:xfrm>
            <a:off x="122070" y="1703323"/>
            <a:ext cx="3076575" cy="2838450"/>
            <a:chOff x="98439" y="1703323"/>
            <a:chExt cx="3076575" cy="2838450"/>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98439" y="1703323"/>
              <a:ext cx="3076575" cy="2838450"/>
            </a:xfrm>
            <a:prstGeom prst="rect">
              <a:avLst/>
            </a:prstGeom>
            <a:noFill/>
            <a:ln>
              <a:noFill/>
            </a:ln>
          </p:spPr>
        </p:pic>
        <p:sp>
          <p:nvSpPr>
            <p:cNvPr id="8" name="テキスト ボックス 7"/>
            <p:cNvSpPr txBox="1"/>
            <p:nvPr/>
          </p:nvSpPr>
          <p:spPr>
            <a:xfrm>
              <a:off x="304800" y="1905000"/>
              <a:ext cx="1879041" cy="1107996"/>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ねぇお父さん</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今日、本を買ったら値段の</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ところに「</a:t>
              </a:r>
              <a:r>
                <a:rPr lang="en-US" altLang="ja-JP" sz="1100" dirty="0">
                  <a:solidFill>
                    <a:prstClr val="black"/>
                  </a:solidFill>
                  <a:latin typeface="BIZ UDPゴシック" panose="020B0400000000000000" pitchFamily="50" charset="-128"/>
                  <a:ea typeface="BIZ UDPゴシック" panose="020B0400000000000000" pitchFamily="50" charset="-128"/>
                </a:rPr>
                <a:t>550</a:t>
              </a:r>
              <a:r>
                <a:rPr lang="ja-JP" altLang="en-US" sz="1100" dirty="0">
                  <a:solidFill>
                    <a:prstClr val="black"/>
                  </a:solidFill>
                  <a:latin typeface="BIZ UDPゴシック" panose="020B0400000000000000" pitchFamily="50" charset="-128"/>
                  <a:ea typeface="BIZ UDPゴシック" panose="020B0400000000000000" pitchFamily="50" charset="-128"/>
                </a:rPr>
                <a:t>円（税込み）」</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err="1">
                  <a:solidFill>
                    <a:prstClr val="black"/>
                  </a:solidFill>
                  <a:latin typeface="BIZ UDPゴシック" panose="020B0400000000000000" pitchFamily="50" charset="-128"/>
                  <a:ea typeface="BIZ UDPゴシック" panose="020B0400000000000000" pitchFamily="50" charset="-128"/>
                </a:rPr>
                <a:t>って</a:t>
              </a:r>
              <a:r>
                <a:rPr lang="ja-JP" altLang="en-US" sz="1100" dirty="0">
                  <a:solidFill>
                    <a:prstClr val="black"/>
                  </a:solidFill>
                  <a:latin typeface="BIZ UDPゴシック" panose="020B0400000000000000" pitchFamily="50" charset="-128"/>
                  <a:ea typeface="BIZ UDPゴシック" panose="020B0400000000000000" pitchFamily="50" charset="-128"/>
                </a:rPr>
                <a:t>書いてあったけど、</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税込みって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何？</a:t>
              </a:r>
            </a:p>
          </p:txBody>
        </p:sp>
        <p:sp>
          <p:nvSpPr>
            <p:cNvPr id="11" name="テキスト ボックス 10"/>
            <p:cNvSpPr txBox="1"/>
            <p:nvPr/>
          </p:nvSpPr>
          <p:spPr>
            <a:xfrm>
              <a:off x="2391087" y="1922334"/>
              <a:ext cx="607859" cy="600164"/>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それは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消費税</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だね。</a:t>
              </a:r>
            </a:p>
          </p:txBody>
        </p:sp>
      </p:grpSp>
      <p:grpSp>
        <p:nvGrpSpPr>
          <p:cNvPr id="15" name="グループ化 14"/>
          <p:cNvGrpSpPr/>
          <p:nvPr/>
        </p:nvGrpSpPr>
        <p:grpSpPr>
          <a:xfrm>
            <a:off x="3332350" y="1718993"/>
            <a:ext cx="2771266" cy="2822780"/>
            <a:chOff x="3272028" y="1703323"/>
            <a:chExt cx="2781300" cy="2800350"/>
          </a:xfrm>
        </p:grpSpPr>
        <p:pic>
          <p:nvPicPr>
            <p:cNvPr id="3" name="図 2"/>
            <p:cNvPicPr>
              <a:picLocks noChangeAspect="1"/>
            </p:cNvPicPr>
            <p:nvPr/>
          </p:nvPicPr>
          <p:blipFill>
            <a:blip r:embed="rId4"/>
            <a:stretch>
              <a:fillRect/>
            </a:stretch>
          </p:blipFill>
          <p:spPr>
            <a:xfrm>
              <a:off x="3272028" y="1703323"/>
              <a:ext cx="2781300" cy="2800350"/>
            </a:xfrm>
            <a:prstGeom prst="rect">
              <a:avLst/>
            </a:prstGeom>
          </p:spPr>
        </p:pic>
        <p:sp>
          <p:nvSpPr>
            <p:cNvPr id="13" name="テキスト ボックス 12"/>
            <p:cNvSpPr txBox="1"/>
            <p:nvPr/>
          </p:nvSpPr>
          <p:spPr>
            <a:xfrm>
              <a:off x="3523488" y="1837695"/>
              <a:ext cx="2268570" cy="769441"/>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物を買ったときや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サービスを受けたときには、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料金のほかに消費税という税金を</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納めるんだよ。</a:t>
              </a:r>
            </a:p>
          </p:txBody>
        </p:sp>
        <p:sp>
          <p:nvSpPr>
            <p:cNvPr id="14" name="テキスト ボックス 13"/>
            <p:cNvSpPr txBox="1"/>
            <p:nvPr/>
          </p:nvSpPr>
          <p:spPr>
            <a:xfrm>
              <a:off x="3296503" y="2672611"/>
              <a:ext cx="1361270" cy="430887"/>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消費税なら</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聞いたことがある。</a:t>
              </a:r>
            </a:p>
          </p:txBody>
        </p:sp>
      </p:grpSp>
      <p:grpSp>
        <p:nvGrpSpPr>
          <p:cNvPr id="19" name="グループ化 18"/>
          <p:cNvGrpSpPr/>
          <p:nvPr/>
        </p:nvGrpSpPr>
        <p:grpSpPr>
          <a:xfrm>
            <a:off x="6226968" y="2913214"/>
            <a:ext cx="5847780" cy="2592452"/>
            <a:chOff x="6247356" y="2055748"/>
            <a:chExt cx="5676900" cy="2486025"/>
          </a:xfrm>
        </p:grpSpPr>
        <p:pic>
          <p:nvPicPr>
            <p:cNvPr id="4" name="図 3"/>
            <p:cNvPicPr>
              <a:picLocks noChangeAspect="1"/>
            </p:cNvPicPr>
            <p:nvPr/>
          </p:nvPicPr>
          <p:blipFill>
            <a:blip r:embed="rId5"/>
            <a:stretch>
              <a:fillRect/>
            </a:stretch>
          </p:blipFill>
          <p:spPr>
            <a:xfrm>
              <a:off x="6247356" y="2055748"/>
              <a:ext cx="5676900" cy="2486025"/>
            </a:xfrm>
            <a:prstGeom prst="rect">
              <a:avLst/>
            </a:prstGeom>
          </p:spPr>
        </p:pic>
        <p:sp>
          <p:nvSpPr>
            <p:cNvPr id="17" name="テキスト ボックス 16"/>
            <p:cNvSpPr txBox="1"/>
            <p:nvPr/>
          </p:nvSpPr>
          <p:spPr>
            <a:xfrm>
              <a:off x="6312739" y="2287890"/>
              <a:ext cx="1417376" cy="600164"/>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でもどうして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税金を納めなくちゃ</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いけないんだろう？</a:t>
              </a:r>
            </a:p>
          </p:txBody>
        </p:sp>
        <p:sp>
          <p:nvSpPr>
            <p:cNvPr id="18" name="テキスト ボックス 17"/>
            <p:cNvSpPr txBox="1"/>
            <p:nvPr/>
          </p:nvSpPr>
          <p:spPr>
            <a:xfrm>
              <a:off x="10052232" y="2277374"/>
              <a:ext cx="1500450" cy="737853"/>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それじゃ</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税金がどんなところに</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使われているか</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見てみようか？</a:t>
              </a:r>
            </a:p>
          </p:txBody>
        </p:sp>
      </p:grpSp>
      <p:sp>
        <p:nvSpPr>
          <p:cNvPr id="23" name="角丸四角形 22"/>
          <p:cNvSpPr/>
          <p:nvPr/>
        </p:nvSpPr>
        <p:spPr>
          <a:xfrm>
            <a:off x="1961430" y="578338"/>
            <a:ext cx="7763717" cy="393192"/>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1961430" y="26479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800" b="1" dirty="0">
                <a:ln w="10160">
                  <a:solidFill>
                    <a:srgbClr val="FF9933"/>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税金ってなぁーに？</a:t>
            </a:r>
            <a:endParaRPr lang="ja-JP" altLang="en-US" sz="4800" dirty="0">
              <a:ln w="10160">
                <a:solidFill>
                  <a:srgbClr val="FF9933"/>
                </a:solidFill>
                <a:prstDash val="solid"/>
              </a:ln>
              <a:solidFill>
                <a:prstClr val="black"/>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00505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正方形/長方形 4"/>
          <p:cNvSpPr/>
          <p:nvPr/>
        </p:nvSpPr>
        <p:spPr>
          <a:xfrm>
            <a:off x="602210" y="2204212"/>
            <a:ext cx="10773577" cy="292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BIZ UDPゴシック" panose="020B0400000000000000" pitchFamily="50" charset="-128"/>
                <a:ea typeface="BIZ UDPゴシック" panose="020B0400000000000000" pitchFamily="50" charset="-128"/>
              </a:rPr>
              <a:t>【</a:t>
            </a:r>
            <a:r>
              <a:rPr kumimoji="1" lang="ja-JP" altLang="en-US" sz="2400" dirty="0">
                <a:solidFill>
                  <a:schemeClr val="tx1"/>
                </a:solidFill>
                <a:latin typeface="BIZ UDPゴシック" panose="020B0400000000000000" pitchFamily="50" charset="-128"/>
                <a:ea typeface="BIZ UDPゴシック" panose="020B0400000000000000" pitchFamily="50" charset="-128"/>
              </a:rPr>
              <a:t>身近なところで税金が使われているもの</a:t>
            </a:r>
            <a:r>
              <a:rPr kumimoji="1" lang="en-US" altLang="ja-JP" sz="2400" dirty="0">
                <a:solidFill>
                  <a:schemeClr val="tx1"/>
                </a:solidFill>
                <a:latin typeface="BIZ UDPゴシック" panose="020B0400000000000000" pitchFamily="50" charset="-128"/>
                <a:ea typeface="BIZ UDPゴシック" panose="020B0400000000000000" pitchFamily="50" charset="-128"/>
              </a:rPr>
              <a:t>】</a:t>
            </a: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2000" dirty="0">
                <a:solidFill>
                  <a:schemeClr val="tx1"/>
                </a:solidFill>
                <a:latin typeface="BIZ UDPゴシック" panose="020B0400000000000000" pitchFamily="50" charset="-128"/>
                <a:ea typeface="BIZ UDPゴシック" panose="020B0400000000000000" pitchFamily="50" charset="-128"/>
              </a:rPr>
              <a:t>わたしたちの納める税金は、わたしたち自身の生活のさまざまな場面で役立ち、安全で、豊かで便利な生活がおくれるように社会を支えています。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endParaRPr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　一日を通して、どのように税金とかかわりがあるか考えてみましょう。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また、税金がなかったらみんなの生活にどのような影響があるのかも考えてみましょう。</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1499376" y="6386512"/>
            <a:ext cx="341760" cy="369332"/>
          </a:xfrm>
          <a:prstGeom prst="rect">
            <a:avLst/>
          </a:prstGeom>
          <a:noFill/>
        </p:spPr>
        <p:txBody>
          <a:bodyPr wrap="none" rtlCol="0">
            <a:spAutoFit/>
          </a:bodyPr>
          <a:lstStyle/>
          <a:p>
            <a:r>
              <a:rPr lang="ja-JP" altLang="en-US" dirty="0"/>
              <a:t>２</a:t>
            </a:r>
            <a:endParaRPr lang="en-US" altLang="ja-JP" dirty="0"/>
          </a:p>
        </p:txBody>
      </p:sp>
      <p:grpSp>
        <p:nvGrpSpPr>
          <p:cNvPr id="6" name="グループ化 5"/>
          <p:cNvGrpSpPr/>
          <p:nvPr/>
        </p:nvGrpSpPr>
        <p:grpSpPr>
          <a:xfrm>
            <a:off x="2107141" y="514866"/>
            <a:ext cx="7763717" cy="838200"/>
            <a:chOff x="487679" y="352044"/>
            <a:chExt cx="7763717" cy="838200"/>
          </a:xfrm>
        </p:grpSpPr>
        <p:sp>
          <p:nvSpPr>
            <p:cNvPr id="7" name="角丸四角形 6"/>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税金の使われかた</a:t>
              </a:r>
              <a:endParaRPr lang="en-US" altLang="ja-JP"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endParaRPr>
            </a:p>
          </p:txBody>
        </p:sp>
      </p:grpSp>
      <p:sp>
        <p:nvSpPr>
          <p:cNvPr id="9" name="ストライプ矢印 8"/>
          <p:cNvSpPr/>
          <p:nvPr/>
        </p:nvSpPr>
        <p:spPr>
          <a:xfrm rot="5400000">
            <a:off x="5620514" y="4946501"/>
            <a:ext cx="736966" cy="2059713"/>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818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330705" y="3729224"/>
            <a:ext cx="11636870" cy="2862076"/>
            <a:chOff x="229105" y="1875024"/>
            <a:chExt cx="11636870" cy="2862076"/>
          </a:xfrm>
        </p:grpSpPr>
        <p:pic>
          <p:nvPicPr>
            <p:cNvPr id="2" name="図 1"/>
            <p:cNvPicPr>
              <a:picLocks noChangeAspect="1"/>
            </p:cNvPicPr>
            <p:nvPr/>
          </p:nvPicPr>
          <p:blipFill>
            <a:blip r:embed="rId2"/>
            <a:stretch>
              <a:fillRect/>
            </a:stretch>
          </p:blipFill>
          <p:spPr>
            <a:xfrm>
              <a:off x="229105" y="1875025"/>
              <a:ext cx="3550224" cy="2862075"/>
            </a:xfrm>
            <a:prstGeom prst="rect">
              <a:avLst/>
            </a:prstGeom>
          </p:spPr>
        </p:pic>
        <p:pic>
          <p:nvPicPr>
            <p:cNvPr id="4" name="図 3"/>
            <p:cNvPicPr>
              <a:picLocks noChangeAspect="1"/>
            </p:cNvPicPr>
            <p:nvPr/>
          </p:nvPicPr>
          <p:blipFill>
            <a:blip r:embed="rId3"/>
            <a:stretch>
              <a:fillRect/>
            </a:stretch>
          </p:blipFill>
          <p:spPr>
            <a:xfrm>
              <a:off x="8280519" y="1875024"/>
              <a:ext cx="3585456" cy="2862075"/>
            </a:xfrm>
            <a:prstGeom prst="rect">
              <a:avLst/>
            </a:prstGeom>
          </p:spPr>
        </p:pic>
        <p:pic>
          <p:nvPicPr>
            <p:cNvPr id="5" name="図 4"/>
            <p:cNvPicPr>
              <a:picLocks noChangeAspect="1"/>
            </p:cNvPicPr>
            <p:nvPr/>
          </p:nvPicPr>
          <p:blipFill>
            <a:blip r:embed="rId4"/>
            <a:stretch>
              <a:fillRect/>
            </a:stretch>
          </p:blipFill>
          <p:spPr>
            <a:xfrm>
              <a:off x="4253140" y="1875025"/>
              <a:ext cx="3566885" cy="2862075"/>
            </a:xfrm>
            <a:prstGeom prst="rect">
              <a:avLst/>
            </a:prstGeom>
          </p:spPr>
        </p:pic>
        <p:sp>
          <p:nvSpPr>
            <p:cNvPr id="8" name="右矢印 7"/>
            <p:cNvSpPr/>
            <p:nvPr/>
          </p:nvSpPr>
          <p:spPr>
            <a:xfrm>
              <a:off x="3854037" y="3089146"/>
              <a:ext cx="363376" cy="4338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7868584" y="3089146"/>
              <a:ext cx="363376" cy="4338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330705" y="504154"/>
            <a:ext cx="11613539" cy="2919239"/>
            <a:chOff x="330705" y="332229"/>
            <a:chExt cx="11613539" cy="2919239"/>
          </a:xfrm>
        </p:grpSpPr>
        <p:pic>
          <p:nvPicPr>
            <p:cNvPr id="10" name="図 9"/>
            <p:cNvPicPr>
              <a:picLocks noChangeAspect="1"/>
            </p:cNvPicPr>
            <p:nvPr/>
          </p:nvPicPr>
          <p:blipFill>
            <a:blip r:embed="rId5"/>
            <a:stretch>
              <a:fillRect/>
            </a:stretch>
          </p:blipFill>
          <p:spPr>
            <a:xfrm>
              <a:off x="330705" y="362472"/>
              <a:ext cx="3550224" cy="2858925"/>
            </a:xfrm>
            <a:prstGeom prst="rect">
              <a:avLst/>
            </a:prstGeom>
          </p:spPr>
        </p:pic>
        <p:pic>
          <p:nvPicPr>
            <p:cNvPr id="11" name="図 10"/>
            <p:cNvPicPr>
              <a:picLocks noChangeAspect="1"/>
            </p:cNvPicPr>
            <p:nvPr/>
          </p:nvPicPr>
          <p:blipFill>
            <a:blip r:embed="rId6"/>
            <a:stretch>
              <a:fillRect/>
            </a:stretch>
          </p:blipFill>
          <p:spPr>
            <a:xfrm>
              <a:off x="4319013" y="332230"/>
              <a:ext cx="3560764" cy="2919238"/>
            </a:xfrm>
            <a:prstGeom prst="rect">
              <a:avLst/>
            </a:prstGeom>
          </p:spPr>
        </p:pic>
        <p:pic>
          <p:nvPicPr>
            <p:cNvPr id="12" name="図 11"/>
            <p:cNvPicPr>
              <a:picLocks noChangeAspect="1"/>
            </p:cNvPicPr>
            <p:nvPr/>
          </p:nvPicPr>
          <p:blipFill>
            <a:blip r:embed="rId7"/>
            <a:stretch>
              <a:fillRect/>
            </a:stretch>
          </p:blipFill>
          <p:spPr>
            <a:xfrm>
              <a:off x="8317861" y="332229"/>
              <a:ext cx="3626383" cy="2919239"/>
            </a:xfrm>
            <a:prstGeom prst="rect">
              <a:avLst/>
            </a:prstGeom>
          </p:spPr>
        </p:pic>
        <p:sp>
          <p:nvSpPr>
            <p:cNvPr id="13" name="右矢印 12"/>
            <p:cNvSpPr/>
            <p:nvPr/>
          </p:nvSpPr>
          <p:spPr>
            <a:xfrm>
              <a:off x="3928650" y="1601348"/>
              <a:ext cx="381676" cy="4462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7921625" y="1612899"/>
              <a:ext cx="381676" cy="4462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1602484" y="6527798"/>
            <a:ext cx="341760" cy="369332"/>
          </a:xfrm>
          <a:prstGeom prst="rect">
            <a:avLst/>
          </a:prstGeom>
          <a:noFill/>
        </p:spPr>
        <p:txBody>
          <a:bodyPr wrap="none" rtlCol="0">
            <a:spAutoFit/>
          </a:bodyPr>
          <a:lstStyle/>
          <a:p>
            <a:r>
              <a:rPr lang="ja-JP" altLang="en-US" dirty="0"/>
              <a:t>３</a:t>
            </a:r>
            <a:endParaRPr kumimoji="1" lang="ja-JP" altLang="en-US" dirty="0"/>
          </a:p>
        </p:txBody>
      </p:sp>
      <p:sp>
        <p:nvSpPr>
          <p:cNvPr id="16" name="角丸四角形 15"/>
          <p:cNvSpPr/>
          <p:nvPr/>
        </p:nvSpPr>
        <p:spPr>
          <a:xfrm>
            <a:off x="9339072" y="0"/>
            <a:ext cx="285292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－税金の使われ方－</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217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 name="円/楕円 26"/>
          <p:cNvSpPr/>
          <p:nvPr/>
        </p:nvSpPr>
        <p:spPr>
          <a:xfrm>
            <a:off x="8039671" y="3868764"/>
            <a:ext cx="2424133" cy="206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3753851" y="971261"/>
            <a:ext cx="7599948" cy="1556085"/>
          </a:xfrm>
          <a:prstGeom prst="wedgeRoundRectCallout">
            <a:avLst>
              <a:gd name="adj1" fmla="val -60236"/>
              <a:gd name="adj2" fmla="val 14048"/>
              <a:gd name="adj3" fmla="val 16667"/>
            </a:avLst>
          </a:prstGeom>
          <a:solidFill>
            <a:srgbClr val="FFCCFF"/>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C000">
                    <a:lumMod val="50000"/>
                  </a:srgbClr>
                </a:solidFill>
              </a:rPr>
              <a:t>　</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国民すべてが平等に教育を受けられるように、学校をつくったり、教科書を配付したりします。</a:t>
            </a:r>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a:p>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　教育や科学技術などのために、国では年間約５兆</a:t>
            </a:r>
            <a:r>
              <a:rPr lang="en-US" altLang="ja-JP" dirty="0">
                <a:solidFill>
                  <a:srgbClr val="FFC000">
                    <a:lumMod val="50000"/>
                  </a:srgbClr>
                </a:solidFill>
                <a:latin typeface="BIZ UDPゴシック" panose="020B0400000000000000" pitchFamily="50" charset="-128"/>
                <a:ea typeface="BIZ UDPゴシック" panose="020B0400000000000000" pitchFamily="50" charset="-128"/>
              </a:rPr>
              <a:t>4,700</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億円が使われています。</a:t>
            </a:r>
          </a:p>
        </p:txBody>
      </p:sp>
      <p:pic>
        <p:nvPicPr>
          <p:cNvPr id="10" name="図 9"/>
          <p:cNvPicPr/>
          <p:nvPr/>
        </p:nvPicPr>
        <p:blipFill>
          <a:blip r:embed="rId2">
            <a:clrChange>
              <a:clrFrom>
                <a:srgbClr val="FFFFFF"/>
              </a:clrFrom>
              <a:clrTo>
                <a:srgbClr val="FFFFFF">
                  <a:alpha val="0"/>
                </a:srgbClr>
              </a:clrTo>
            </a:clrChange>
          </a:blip>
          <a:stretch>
            <a:fillRect/>
          </a:stretch>
        </p:blipFill>
        <p:spPr>
          <a:xfrm>
            <a:off x="4817457" y="3398231"/>
            <a:ext cx="709013" cy="1964422"/>
          </a:xfrm>
          <a:prstGeom prst="rect">
            <a:avLst/>
          </a:prstGeom>
        </p:spPr>
      </p:pic>
      <p:sp>
        <p:nvSpPr>
          <p:cNvPr id="11" name="テキスト ボックス 10"/>
          <p:cNvSpPr txBox="1"/>
          <p:nvPr/>
        </p:nvSpPr>
        <p:spPr>
          <a:xfrm>
            <a:off x="1233873" y="5292417"/>
            <a:ext cx="1390124" cy="1214756"/>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921,000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76,800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１日あたり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4,605</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12" name="テキスト ボックス 11"/>
          <p:cNvSpPr txBox="1"/>
          <p:nvPr/>
        </p:nvSpPr>
        <p:spPr>
          <a:xfrm>
            <a:off x="2784713" y="5305989"/>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1,067,000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88,900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338546" y="5319822"/>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1,129,000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94,100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17" name="大かっこ 16"/>
          <p:cNvSpPr/>
          <p:nvPr/>
        </p:nvSpPr>
        <p:spPr>
          <a:xfrm>
            <a:off x="1356890" y="5599723"/>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大かっこ 17"/>
          <p:cNvSpPr/>
          <p:nvPr/>
        </p:nvSpPr>
        <p:spPr>
          <a:xfrm>
            <a:off x="1356890" y="6069317"/>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9" name="大かっこ 18"/>
          <p:cNvSpPr/>
          <p:nvPr/>
        </p:nvSpPr>
        <p:spPr>
          <a:xfrm>
            <a:off x="2985761" y="5609070"/>
            <a:ext cx="1161150" cy="418179"/>
          </a:xfrm>
          <a:prstGeom prst="bracketPair">
            <a:avLst/>
          </a:prstGeom>
          <a:noFill/>
          <a:ln w="6350" cap="flat" cmpd="sng" algn="ctr">
            <a:solidFill>
              <a:srgbClr val="FF0000"/>
            </a:solidFill>
            <a:prstDash val="solid"/>
            <a:miter lim="800000"/>
          </a:ln>
          <a:effectLst/>
        </p:spPr>
        <p:txBody>
          <a:bodyPr rtlCol="0" anchor="ctr"/>
          <a:lstStyle/>
          <a:p>
            <a:pPr algn="ctr">
              <a:defRPr/>
            </a:pPr>
            <a:endParaRPr kumimoji="0" lang="ja-JP" altLang="en-US" kern="0">
              <a:solidFill>
                <a:prstClr val="black"/>
              </a:solidFill>
            </a:endParaRPr>
          </a:p>
        </p:txBody>
      </p:sp>
      <p:sp>
        <p:nvSpPr>
          <p:cNvPr id="20" name="大かっこ 19"/>
          <p:cNvSpPr/>
          <p:nvPr/>
        </p:nvSpPr>
        <p:spPr>
          <a:xfrm>
            <a:off x="4549632" y="5609070"/>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テキスト ボックス 21"/>
          <p:cNvSpPr txBox="1"/>
          <p:nvPr/>
        </p:nvSpPr>
        <p:spPr>
          <a:xfrm>
            <a:off x="2623997" y="6150419"/>
            <a:ext cx="3253399" cy="451149"/>
          </a:xfrm>
          <a:prstGeom prst="rect">
            <a:avLst/>
          </a:prstGeom>
          <a:solidFill>
            <a:schemeClr val="bg1"/>
          </a:solidFill>
        </p:spPr>
        <p:txBody>
          <a:bodyPr wrap="square" rtlCol="0">
            <a:spAutoFit/>
          </a:bodyPr>
          <a:lstStyle/>
          <a:p>
            <a:pPr>
              <a:lnSpc>
                <a:spcPts val="1500"/>
              </a:lnSpc>
            </a:pP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　一日あたりの金額は年間登校日数を年間</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nSpc>
                <a:spcPts val="1500"/>
              </a:lnSpc>
            </a:pPr>
            <a:r>
              <a:rPr lang="en-US" altLang="ja-JP" sz="1200" dirty="0">
                <a:solidFill>
                  <a:prstClr val="black"/>
                </a:solidFill>
                <a:latin typeface="BIZ UDPゴシック" panose="020B0400000000000000" pitchFamily="50" charset="-128"/>
                <a:ea typeface="BIZ UDPゴシック" panose="020B0400000000000000" pitchFamily="50" charset="-128"/>
              </a:rPr>
              <a:t>200</a:t>
            </a:r>
            <a:r>
              <a:rPr lang="ja-JP" altLang="en-US" sz="1200" dirty="0">
                <a:solidFill>
                  <a:prstClr val="black"/>
                </a:solidFill>
                <a:latin typeface="BIZ UDPゴシック" panose="020B0400000000000000" pitchFamily="50" charset="-128"/>
                <a:ea typeface="BIZ UDPゴシック" panose="020B0400000000000000" pitchFamily="50" charset="-128"/>
              </a:rPr>
              <a:t>日として計算しています。</a:t>
            </a:r>
          </a:p>
        </p:txBody>
      </p:sp>
      <p:pic>
        <p:nvPicPr>
          <p:cNvPr id="23" name="図 22"/>
          <p:cNvPicPr/>
          <p:nvPr/>
        </p:nvPicPr>
        <p:blipFill>
          <a:blip r:embed="rId3">
            <a:clrChange>
              <a:clrFrom>
                <a:srgbClr val="FFFFFF"/>
              </a:clrFrom>
              <a:clrTo>
                <a:srgbClr val="FFFFFF">
                  <a:alpha val="0"/>
                </a:srgbClr>
              </a:clrTo>
            </a:clrChange>
          </a:blip>
          <a:stretch>
            <a:fillRect/>
          </a:stretch>
        </p:blipFill>
        <p:spPr>
          <a:xfrm>
            <a:off x="1491404" y="3716073"/>
            <a:ext cx="868373" cy="1606243"/>
          </a:xfrm>
          <a:prstGeom prst="rect">
            <a:avLst/>
          </a:prstGeom>
        </p:spPr>
      </p:pic>
      <p:pic>
        <p:nvPicPr>
          <p:cNvPr id="24" name="図 23"/>
          <p:cNvPicPr/>
          <p:nvPr/>
        </p:nvPicPr>
        <p:blipFill>
          <a:blip r:embed="rId4">
            <a:clrChange>
              <a:clrFrom>
                <a:srgbClr val="FFFFFF"/>
              </a:clrFrom>
              <a:clrTo>
                <a:srgbClr val="FFFFFF">
                  <a:alpha val="0"/>
                </a:srgbClr>
              </a:clrTo>
            </a:clrChange>
          </a:blip>
          <a:stretch>
            <a:fillRect/>
          </a:stretch>
        </p:blipFill>
        <p:spPr>
          <a:xfrm>
            <a:off x="3155139" y="3498784"/>
            <a:ext cx="855345" cy="1889760"/>
          </a:xfrm>
          <a:prstGeom prst="rect">
            <a:avLst/>
          </a:prstGeom>
        </p:spPr>
      </p:pic>
      <p:sp>
        <p:nvSpPr>
          <p:cNvPr id="3" name="テキスト ボックス 2"/>
          <p:cNvSpPr txBox="1"/>
          <p:nvPr/>
        </p:nvSpPr>
        <p:spPr>
          <a:xfrm>
            <a:off x="3031323" y="3307006"/>
            <a:ext cx="1071127"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年度）</a:t>
            </a:r>
          </a:p>
        </p:txBody>
      </p:sp>
      <p:pic>
        <p:nvPicPr>
          <p:cNvPr id="25" name="図 24"/>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421" y="3498784"/>
            <a:ext cx="2162022" cy="1964988"/>
          </a:xfrm>
          <a:prstGeom prst="rect">
            <a:avLst/>
          </a:prstGeom>
          <a:noFill/>
          <a:ln>
            <a:noFill/>
          </a:ln>
        </p:spPr>
      </p:pic>
      <p:pic>
        <p:nvPicPr>
          <p:cNvPr id="28" name="図 27"/>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2255" y="4657085"/>
            <a:ext cx="2111223" cy="2036539"/>
          </a:xfrm>
          <a:prstGeom prst="rect">
            <a:avLst/>
          </a:prstGeom>
          <a:noFill/>
          <a:ln>
            <a:noFill/>
          </a:ln>
        </p:spPr>
      </p:pic>
      <p:sp>
        <p:nvSpPr>
          <p:cNvPr id="26" name="テキスト ボックス 25"/>
          <p:cNvSpPr txBox="1"/>
          <p:nvPr/>
        </p:nvSpPr>
        <p:spPr>
          <a:xfrm>
            <a:off x="11600976" y="6455097"/>
            <a:ext cx="341760" cy="369332"/>
          </a:xfrm>
          <a:prstGeom prst="rect">
            <a:avLst/>
          </a:prstGeom>
          <a:noFill/>
        </p:spPr>
        <p:txBody>
          <a:bodyPr wrap="none" rtlCol="0">
            <a:spAutoFit/>
          </a:bodyPr>
          <a:lstStyle/>
          <a:p>
            <a:r>
              <a:rPr lang="ja-JP" altLang="en-US" dirty="0"/>
              <a:t>４</a:t>
            </a:r>
            <a:endParaRPr kumimoji="1" lang="ja-JP" altLang="en-US" dirty="0"/>
          </a:p>
        </p:txBody>
      </p:sp>
      <p:grpSp>
        <p:nvGrpSpPr>
          <p:cNvPr id="32" name="グループ化 31"/>
          <p:cNvGrpSpPr/>
          <p:nvPr/>
        </p:nvGrpSpPr>
        <p:grpSpPr>
          <a:xfrm>
            <a:off x="2216381" y="21143"/>
            <a:ext cx="7763717" cy="838200"/>
            <a:chOff x="487679" y="352044"/>
            <a:chExt cx="7763717" cy="838200"/>
          </a:xfrm>
        </p:grpSpPr>
        <p:sp>
          <p:nvSpPr>
            <p:cNvPr id="33" name="角丸四角形 32"/>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身近な税金の使いみち①</a:t>
              </a:r>
              <a:endParaRPr lang="en-US" altLang="ja-JP"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endParaRPr>
            </a:p>
          </p:txBody>
        </p:sp>
      </p:grpSp>
      <p:grpSp>
        <p:nvGrpSpPr>
          <p:cNvPr id="35" name="グループ化 34"/>
          <p:cNvGrpSpPr/>
          <p:nvPr/>
        </p:nvGrpSpPr>
        <p:grpSpPr>
          <a:xfrm>
            <a:off x="1034192" y="789319"/>
            <a:ext cx="1782796" cy="1707289"/>
            <a:chOff x="888994" y="801526"/>
            <a:chExt cx="1782796" cy="1707289"/>
          </a:xfrm>
        </p:grpSpPr>
        <p:sp>
          <p:nvSpPr>
            <p:cNvPr id="36" name="角丸四角形 35"/>
            <p:cNvSpPr/>
            <p:nvPr/>
          </p:nvSpPr>
          <p:spPr>
            <a:xfrm>
              <a:off x="888994" y="1834028"/>
              <a:ext cx="1782796" cy="674787"/>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BIZ UDPゴシック" panose="020B0400000000000000" pitchFamily="50" charset="-128"/>
                  <a:ea typeface="BIZ UDPゴシック" panose="020B0400000000000000" pitchFamily="50" charset="-128"/>
                </a:rPr>
                <a:t>教育</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37" name="図 36"/>
            <p:cNvPicPr>
              <a:picLocks noChangeAspect="1"/>
            </p:cNvPicPr>
            <p:nvPr/>
          </p:nvPicPr>
          <p:blipFill>
            <a:blip r:embed="rId7"/>
            <a:stretch>
              <a:fillRect/>
            </a:stretch>
          </p:blipFill>
          <p:spPr>
            <a:xfrm>
              <a:off x="1228328" y="801526"/>
              <a:ext cx="1132494" cy="1001821"/>
            </a:xfrm>
            <a:prstGeom prst="rect">
              <a:avLst/>
            </a:prstGeom>
          </p:spPr>
        </p:pic>
      </p:grpSp>
      <p:sp>
        <p:nvSpPr>
          <p:cNvPr id="38" name="正方形/長方形 37"/>
          <p:cNvSpPr/>
          <p:nvPr/>
        </p:nvSpPr>
        <p:spPr>
          <a:xfrm>
            <a:off x="1804628" y="2623547"/>
            <a:ext cx="3487645" cy="718725"/>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公立学校の児童・生徒</a:t>
            </a:r>
            <a:endParaRPr kumimoji="1" lang="en-US" altLang="ja-JP" sz="1600" b="1" dirty="0">
              <a:latin typeface="BIZ UDPゴシック" panose="020B0400000000000000" pitchFamily="50" charset="-128"/>
              <a:ea typeface="BIZ UDPゴシック" panose="020B0400000000000000" pitchFamily="50" charset="-128"/>
            </a:endParaRPr>
          </a:p>
          <a:p>
            <a:pPr algn="ctr"/>
            <a:r>
              <a:rPr lang="ja-JP" altLang="en-US" sz="1600" b="1" dirty="0">
                <a:latin typeface="BIZ UDPゴシック" panose="020B0400000000000000" pitchFamily="50" charset="-128"/>
                <a:ea typeface="BIZ UDPゴシック" panose="020B0400000000000000" pitchFamily="50" charset="-128"/>
              </a:rPr>
              <a:t>一人あたりの年間（月）教育費</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7428432" y="2654064"/>
            <a:ext cx="3487645" cy="634587"/>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わたしたちが</a:t>
            </a:r>
            <a:endParaRPr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平等に教育を受けられるために</a:t>
            </a:r>
            <a:endParaRPr kumimoji="1" lang="en-US" altLang="ja-JP"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459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3" name="角丸四角形 22"/>
          <p:cNvSpPr/>
          <p:nvPr/>
        </p:nvSpPr>
        <p:spPr>
          <a:xfrm>
            <a:off x="6394468" y="475488"/>
            <a:ext cx="4680268" cy="6162485"/>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824418" y="475488"/>
            <a:ext cx="4680268" cy="6162485"/>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p:nvPr/>
        </p:nvPicPr>
        <p:blipFill>
          <a:blip r:embed="rId2">
            <a:clrChange>
              <a:clrFrom>
                <a:srgbClr val="FFFFFF"/>
              </a:clrFrom>
              <a:clrTo>
                <a:srgbClr val="FFFFFF">
                  <a:alpha val="0"/>
                </a:srgbClr>
              </a:clrTo>
            </a:clrChange>
          </a:blip>
          <a:stretch>
            <a:fillRect/>
          </a:stretch>
        </p:blipFill>
        <p:spPr>
          <a:xfrm>
            <a:off x="3361030" y="3495729"/>
            <a:ext cx="1866165" cy="1443790"/>
          </a:xfrm>
          <a:prstGeom prst="rect">
            <a:avLst/>
          </a:prstGeom>
        </p:spPr>
      </p:pic>
      <p:pic>
        <p:nvPicPr>
          <p:cNvPr id="5" name="図 4"/>
          <p:cNvPicPr/>
          <p:nvPr/>
        </p:nvPicPr>
        <p:blipFill>
          <a:blip r:embed="rId3"/>
          <a:stretch>
            <a:fillRect/>
          </a:stretch>
        </p:blipFill>
        <p:spPr>
          <a:xfrm>
            <a:off x="1815567" y="5208845"/>
            <a:ext cx="1954593" cy="975136"/>
          </a:xfrm>
          <a:prstGeom prst="rect">
            <a:avLst/>
          </a:prstGeom>
        </p:spPr>
      </p:pic>
      <p:pic>
        <p:nvPicPr>
          <p:cNvPr id="8" name="図 7"/>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1644" y="3397120"/>
            <a:ext cx="1419892" cy="1670656"/>
          </a:xfrm>
          <a:prstGeom prst="rect">
            <a:avLst/>
          </a:prstGeom>
          <a:noFill/>
          <a:ln>
            <a:noFill/>
          </a:ln>
        </p:spPr>
      </p:pic>
      <p:sp>
        <p:nvSpPr>
          <p:cNvPr id="10" name="テキスト ボックス 9"/>
          <p:cNvSpPr txBox="1"/>
          <p:nvPr/>
        </p:nvSpPr>
        <p:spPr>
          <a:xfrm>
            <a:off x="1118378" y="2008528"/>
            <a:ext cx="4305987" cy="923330"/>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　校舎や体育施設の建設のための費用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として１年間に</a:t>
            </a:r>
            <a:r>
              <a:rPr lang="en-US" altLang="ja-JP" dirty="0">
                <a:solidFill>
                  <a:srgbClr val="FF0000"/>
                </a:solidFill>
                <a:latin typeface="メイリオ" panose="020B0604030504040204" pitchFamily="50" charset="-128"/>
                <a:ea typeface="メイリオ" panose="020B0604030504040204" pitchFamily="50" charset="-128"/>
              </a:rPr>
              <a:t>732</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solidFill>
                  <a:prstClr val="black"/>
                </a:solidFill>
                <a:latin typeface="メイリオ" panose="020B0604030504040204" pitchFamily="50" charset="-128"/>
                <a:ea typeface="メイリオ" panose="020B0604030504040204" pitchFamily="50" charset="-128"/>
              </a:rPr>
              <a:t>が使われます。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（令和６年度予算）</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633622" y="1962518"/>
            <a:ext cx="4108817" cy="1200329"/>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　義務教育諸学校の児童生徒が</a:t>
            </a:r>
            <a:r>
              <a:rPr lang="ja-JP" altLang="en-US" dirty="0" err="1">
                <a:solidFill>
                  <a:prstClr val="black"/>
                </a:solidFill>
                <a:latin typeface="メイリオ" panose="020B0604030504040204" pitchFamily="50" charset="-128"/>
                <a:ea typeface="メイリオ" panose="020B0604030504040204" pitchFamily="50" charset="-128"/>
              </a:rPr>
              <a:t>使用す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る教科書を無償配付するための費用と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して１年間に</a:t>
            </a:r>
            <a:r>
              <a:rPr lang="en-US" altLang="ja-JP" dirty="0">
                <a:solidFill>
                  <a:srgbClr val="FF0000"/>
                </a:solidFill>
                <a:latin typeface="メイリオ" panose="020B0604030504040204" pitchFamily="50" charset="-128"/>
                <a:ea typeface="メイリオ" panose="020B0604030504040204" pitchFamily="50" charset="-128"/>
              </a:rPr>
              <a:t>471</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solidFill>
                  <a:prstClr val="black"/>
                </a:solidFill>
                <a:latin typeface="メイリオ" panose="020B0604030504040204" pitchFamily="50" charset="-128"/>
                <a:ea typeface="メイリオ" panose="020B0604030504040204" pitchFamily="50" charset="-128"/>
              </a:rPr>
              <a:t>が使われます。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（令和６年度予算）</a:t>
            </a:r>
          </a:p>
        </p:txBody>
      </p:sp>
      <p:pic>
        <p:nvPicPr>
          <p:cNvPr id="12" name="図 11"/>
          <p:cNvPicPr/>
          <p:nvPr/>
        </p:nvPicPr>
        <p:blipFill>
          <a:blip r:embed="rId5">
            <a:clrChange>
              <a:clrFrom>
                <a:srgbClr val="FFFFFF"/>
              </a:clrFrom>
              <a:clrTo>
                <a:srgbClr val="FFFFFF">
                  <a:alpha val="0"/>
                </a:srgbClr>
              </a:clrTo>
            </a:clrChange>
          </a:blip>
          <a:stretch>
            <a:fillRect/>
          </a:stretch>
        </p:blipFill>
        <p:spPr>
          <a:xfrm>
            <a:off x="6804734" y="3671634"/>
            <a:ext cx="1957466" cy="1410868"/>
          </a:xfrm>
          <a:prstGeom prst="rect">
            <a:avLst/>
          </a:prstGeom>
        </p:spPr>
      </p:pic>
      <p:sp>
        <p:nvSpPr>
          <p:cNvPr id="14" name="テキスト ボックス 13"/>
          <p:cNvSpPr txBox="1"/>
          <p:nvPr/>
        </p:nvSpPr>
        <p:spPr>
          <a:xfrm>
            <a:off x="1681460" y="4655844"/>
            <a:ext cx="595035"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校舎</a:t>
            </a:r>
          </a:p>
        </p:txBody>
      </p:sp>
      <p:sp>
        <p:nvSpPr>
          <p:cNvPr id="15" name="テキスト ボックス 14"/>
          <p:cNvSpPr txBox="1"/>
          <p:nvPr/>
        </p:nvSpPr>
        <p:spPr>
          <a:xfrm>
            <a:off x="2337224" y="6185258"/>
            <a:ext cx="782587"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プール</a:t>
            </a:r>
          </a:p>
        </p:txBody>
      </p:sp>
      <p:sp>
        <p:nvSpPr>
          <p:cNvPr id="16" name="テキスト ボックス 15"/>
          <p:cNvSpPr txBox="1"/>
          <p:nvPr/>
        </p:nvSpPr>
        <p:spPr>
          <a:xfrm>
            <a:off x="4130602" y="4939519"/>
            <a:ext cx="800219"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体育館</a:t>
            </a:r>
          </a:p>
        </p:txBody>
      </p:sp>
      <p:sp>
        <p:nvSpPr>
          <p:cNvPr id="17" name="テキスト ボックス 16"/>
          <p:cNvSpPr txBox="1"/>
          <p:nvPr/>
        </p:nvSpPr>
        <p:spPr>
          <a:xfrm>
            <a:off x="6742592" y="3247963"/>
            <a:ext cx="893193"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机・いす</a:t>
            </a:r>
          </a:p>
        </p:txBody>
      </p:sp>
      <p:sp>
        <p:nvSpPr>
          <p:cNvPr id="18" name="テキスト ボックス 17"/>
          <p:cNvSpPr txBox="1"/>
          <p:nvPr/>
        </p:nvSpPr>
        <p:spPr>
          <a:xfrm>
            <a:off x="9851426" y="3159025"/>
            <a:ext cx="1005403"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実験器具</a:t>
            </a:r>
          </a:p>
        </p:txBody>
      </p:sp>
      <p:sp>
        <p:nvSpPr>
          <p:cNvPr id="19" name="テキスト ボックス 18"/>
          <p:cNvSpPr txBox="1"/>
          <p:nvPr/>
        </p:nvSpPr>
        <p:spPr>
          <a:xfrm>
            <a:off x="6606336" y="5591289"/>
            <a:ext cx="800219"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教科書</a:t>
            </a:r>
          </a:p>
        </p:txBody>
      </p:sp>
      <p:pic>
        <p:nvPicPr>
          <p:cNvPr id="20" name="図 19"/>
          <p:cNvPicPr>
            <a:picLocks noChangeAspect="1"/>
          </p:cNvPicPr>
          <p:nvPr/>
        </p:nvPicPr>
        <p:blipFill>
          <a:blip r:embed="rId6"/>
          <a:stretch>
            <a:fillRect/>
          </a:stretch>
        </p:blipFill>
        <p:spPr>
          <a:xfrm>
            <a:off x="7618422" y="5108796"/>
            <a:ext cx="3124017" cy="1263915"/>
          </a:xfrm>
          <a:prstGeom prst="rect">
            <a:avLst/>
          </a:prstGeom>
        </p:spPr>
      </p:pic>
      <p:pic>
        <p:nvPicPr>
          <p:cNvPr id="7" name="図 6"/>
          <p:cNvPicPr>
            <a:picLocks noChangeAspect="1"/>
          </p:cNvPicPr>
          <p:nvPr/>
        </p:nvPicPr>
        <p:blipFill>
          <a:blip r:embed="rId7"/>
          <a:stretch>
            <a:fillRect/>
          </a:stretch>
        </p:blipFill>
        <p:spPr>
          <a:xfrm>
            <a:off x="1107994" y="3287399"/>
            <a:ext cx="1838405" cy="1358348"/>
          </a:xfrm>
          <a:prstGeom prst="rect">
            <a:avLst/>
          </a:prstGeom>
        </p:spPr>
      </p:pic>
      <p:sp>
        <p:nvSpPr>
          <p:cNvPr id="21" name="テキスト ボックス 20"/>
          <p:cNvSpPr txBox="1"/>
          <p:nvPr/>
        </p:nvSpPr>
        <p:spPr>
          <a:xfrm>
            <a:off x="11622758" y="6488668"/>
            <a:ext cx="341760" cy="369332"/>
          </a:xfrm>
          <a:prstGeom prst="rect">
            <a:avLst/>
          </a:prstGeom>
          <a:noFill/>
        </p:spPr>
        <p:txBody>
          <a:bodyPr wrap="none" rtlCol="0">
            <a:spAutoFit/>
          </a:bodyPr>
          <a:lstStyle/>
          <a:p>
            <a:r>
              <a:rPr lang="ja-JP" altLang="en-US" dirty="0"/>
              <a:t>５</a:t>
            </a:r>
            <a:endParaRPr kumimoji="1" lang="ja-JP" altLang="en-US" dirty="0"/>
          </a:p>
        </p:txBody>
      </p:sp>
      <p:grpSp>
        <p:nvGrpSpPr>
          <p:cNvPr id="24" name="グループ化 23"/>
          <p:cNvGrpSpPr/>
          <p:nvPr/>
        </p:nvGrpSpPr>
        <p:grpSpPr>
          <a:xfrm>
            <a:off x="1107994" y="755851"/>
            <a:ext cx="3982643" cy="1145454"/>
            <a:chOff x="1011828" y="667984"/>
            <a:chExt cx="3982643" cy="1145454"/>
          </a:xfrm>
        </p:grpSpPr>
        <p:pic>
          <p:nvPicPr>
            <p:cNvPr id="25" name="図 24"/>
            <p:cNvPicPr/>
            <p:nvPr/>
          </p:nvPicPr>
          <p:blipFill>
            <a:blip r:embed="rId8">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6" name="角丸四角形吹き出し 25"/>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学校をつくるには</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いくらぐらいかかるの？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grpSp>
        <p:nvGrpSpPr>
          <p:cNvPr id="27" name="グループ化 26"/>
          <p:cNvGrpSpPr/>
          <p:nvPr/>
        </p:nvGrpSpPr>
        <p:grpSpPr>
          <a:xfrm>
            <a:off x="6742592" y="746760"/>
            <a:ext cx="3982643" cy="1145454"/>
            <a:chOff x="1011828" y="667984"/>
            <a:chExt cx="3982643" cy="1145454"/>
          </a:xfrm>
        </p:grpSpPr>
        <p:pic>
          <p:nvPicPr>
            <p:cNvPr id="28" name="図 27"/>
            <p:cNvPicPr/>
            <p:nvPr/>
          </p:nvPicPr>
          <p:blipFill>
            <a:blip r:embed="rId8">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9" name="角丸四角形吹き出し 28"/>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どんなものに税金が</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使われているの？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sp>
        <p:nvSpPr>
          <p:cNvPr id="30" name="角丸四角形 29"/>
          <p:cNvSpPr/>
          <p:nvPr/>
        </p:nvSpPr>
        <p:spPr>
          <a:xfrm>
            <a:off x="8961644" y="0"/>
            <a:ext cx="323035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798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94958028-525B-403D-A5E2-AE09A56FA983}"/>
              </a:ext>
            </a:extLst>
          </p:cNvPr>
          <p:cNvSpPr/>
          <p:nvPr/>
        </p:nvSpPr>
        <p:spPr>
          <a:xfrm>
            <a:off x="899391" y="4721569"/>
            <a:ext cx="1919330" cy="1767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p:nvPr/>
        </p:nvPicPr>
        <p:blipFill>
          <a:blip r:embed="rId2">
            <a:clrChange>
              <a:clrFrom>
                <a:srgbClr val="FFFFFF"/>
              </a:clrFrom>
              <a:clrTo>
                <a:srgbClr val="FFFFFF">
                  <a:alpha val="0"/>
                </a:srgbClr>
              </a:clrTo>
            </a:clrChange>
          </a:blip>
          <a:stretch>
            <a:fillRect/>
          </a:stretch>
        </p:blipFill>
        <p:spPr>
          <a:xfrm>
            <a:off x="9192166" y="2753658"/>
            <a:ext cx="1954415" cy="1967911"/>
          </a:xfrm>
          <a:prstGeom prst="rect">
            <a:avLst/>
          </a:prstGeom>
        </p:spPr>
      </p:pic>
      <p:pic>
        <p:nvPicPr>
          <p:cNvPr id="11" name="図 10"/>
          <p:cNvPicPr/>
          <p:nvPr/>
        </p:nvPicPr>
        <p:blipFill>
          <a:blip r:embed="rId3">
            <a:clrChange>
              <a:clrFrom>
                <a:srgbClr val="FFFFFF"/>
              </a:clrFrom>
              <a:clrTo>
                <a:srgbClr val="FFFFFF">
                  <a:alpha val="0"/>
                </a:srgbClr>
              </a:clrTo>
            </a:clrChange>
          </a:blip>
          <a:stretch>
            <a:fillRect/>
          </a:stretch>
        </p:blipFill>
        <p:spPr>
          <a:xfrm>
            <a:off x="5976311" y="4721569"/>
            <a:ext cx="2021413" cy="1910232"/>
          </a:xfrm>
          <a:prstGeom prst="rect">
            <a:avLst/>
          </a:prstGeom>
        </p:spPr>
      </p:pic>
      <p:sp>
        <p:nvSpPr>
          <p:cNvPr id="4" name="角丸四角形吹き出し 3"/>
          <p:cNvSpPr/>
          <p:nvPr/>
        </p:nvSpPr>
        <p:spPr>
          <a:xfrm>
            <a:off x="3863120" y="397395"/>
            <a:ext cx="7899400" cy="1877048"/>
          </a:xfrm>
          <a:prstGeom prst="wedgeRoundRectCallout">
            <a:avLst>
              <a:gd name="adj1" fmla="val -60236"/>
              <a:gd name="adj2" fmla="val 14048"/>
              <a:gd name="adj3" fmla="val 16667"/>
            </a:avLst>
          </a:prstGeom>
          <a:solidFill>
            <a:schemeClr val="accent4">
              <a:lumMod val="20000"/>
              <a:lumOff val="80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dirty="0">
                <a:solidFill>
                  <a:srgbClr val="FFC000">
                    <a:lumMod val="50000"/>
                  </a:srgbClr>
                </a:solidFill>
              </a:rPr>
              <a:t>　</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わたしたちが納めた税金は、身近なところで使われています。一番多く使われているのは「社会保障」にかかるものです。</a:t>
            </a:r>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　「社会保障」とは、わたしたちが安心して生活していくために必要な「医療」「年金」「介護」「子育て」などの公的サービス（国や地方がする仕事）のことをいいます。</a:t>
            </a:r>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11677176" y="6488668"/>
            <a:ext cx="341760" cy="369332"/>
          </a:xfrm>
          <a:prstGeom prst="rect">
            <a:avLst/>
          </a:prstGeom>
          <a:noFill/>
        </p:spPr>
        <p:txBody>
          <a:bodyPr wrap="none" rtlCol="0">
            <a:spAutoFit/>
          </a:bodyPr>
          <a:lstStyle/>
          <a:p>
            <a:r>
              <a:rPr lang="ja-JP" altLang="en-US" dirty="0"/>
              <a:t>６</a:t>
            </a:r>
            <a:endParaRPr kumimoji="1" lang="ja-JP" altLang="en-US" dirty="0"/>
          </a:p>
        </p:txBody>
      </p:sp>
      <p:grpSp>
        <p:nvGrpSpPr>
          <p:cNvPr id="19" name="グループ化 18"/>
          <p:cNvGrpSpPr/>
          <p:nvPr/>
        </p:nvGrpSpPr>
        <p:grpSpPr>
          <a:xfrm>
            <a:off x="610669" y="183642"/>
            <a:ext cx="2272894" cy="2090801"/>
            <a:chOff x="747196" y="406821"/>
            <a:chExt cx="2272894" cy="2090801"/>
          </a:xfrm>
        </p:grpSpPr>
        <p:sp>
          <p:nvSpPr>
            <p:cNvPr id="20" name="角丸四角形 19"/>
            <p:cNvSpPr/>
            <p:nvPr/>
          </p:nvSpPr>
          <p:spPr>
            <a:xfrm>
              <a:off x="747196" y="1643309"/>
              <a:ext cx="2272894" cy="85431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社会保障</a:t>
              </a:r>
            </a:p>
          </p:txBody>
        </p:sp>
        <p:pic>
          <p:nvPicPr>
            <p:cNvPr id="21" name="図 20"/>
            <p:cNvPicPr>
              <a:picLocks noChangeAspect="1"/>
            </p:cNvPicPr>
            <p:nvPr/>
          </p:nvPicPr>
          <p:blipFill>
            <a:blip r:embed="rId4"/>
            <a:stretch>
              <a:fillRect/>
            </a:stretch>
          </p:blipFill>
          <p:spPr>
            <a:xfrm>
              <a:off x="1035918" y="406821"/>
              <a:ext cx="1695450" cy="1162050"/>
            </a:xfrm>
            <a:prstGeom prst="rect">
              <a:avLst/>
            </a:prstGeom>
          </p:spPr>
        </p:pic>
      </p:grpSp>
      <p:grpSp>
        <p:nvGrpSpPr>
          <p:cNvPr id="22" name="グループ化 21"/>
          <p:cNvGrpSpPr/>
          <p:nvPr/>
        </p:nvGrpSpPr>
        <p:grpSpPr>
          <a:xfrm>
            <a:off x="6693218" y="2430155"/>
            <a:ext cx="2411436" cy="1999378"/>
            <a:chOff x="698932" y="2646016"/>
            <a:chExt cx="2411436" cy="1999378"/>
          </a:xfrm>
        </p:grpSpPr>
        <p:sp>
          <p:nvSpPr>
            <p:cNvPr id="23" name="正方形/長方形 22"/>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老後も安心して暮らしていくために国から受けとるお金（年金）の一部には、税金が使われています。</a:t>
              </a:r>
            </a:p>
          </p:txBody>
        </p:sp>
        <p:sp>
          <p:nvSpPr>
            <p:cNvPr id="24" name="角丸四角形 23"/>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年金</a:t>
              </a:r>
              <a:endParaRPr kumimoji="1" lang="en-US" altLang="ja-JP" sz="2400" b="1" dirty="0">
                <a:solidFill>
                  <a:schemeClr val="tx1"/>
                </a:solidFill>
              </a:endParaRPr>
            </a:p>
          </p:txBody>
        </p:sp>
      </p:grpSp>
      <p:grpSp>
        <p:nvGrpSpPr>
          <p:cNvPr id="25" name="グループ化 24"/>
          <p:cNvGrpSpPr/>
          <p:nvPr/>
        </p:nvGrpSpPr>
        <p:grpSpPr>
          <a:xfrm>
            <a:off x="1268665" y="2410588"/>
            <a:ext cx="2885655" cy="1999378"/>
            <a:chOff x="698931" y="2646016"/>
            <a:chExt cx="2885655" cy="1999378"/>
          </a:xfrm>
        </p:grpSpPr>
        <p:sp>
          <p:nvSpPr>
            <p:cNvPr id="26" name="正方形/長方形 25"/>
            <p:cNvSpPr/>
            <p:nvPr/>
          </p:nvSpPr>
          <p:spPr>
            <a:xfrm>
              <a:off x="698931" y="3156034"/>
              <a:ext cx="2885655"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かぜを引いたり、けがをしたりして病院で手当てをしてもらうと、お金がかかります。</a:t>
              </a:r>
              <a:endParaRPr kumimoji="1" lang="en-US" altLang="ja-JP" sz="1400" dirty="0">
                <a:solidFill>
                  <a:schemeClr val="tx1"/>
                </a:solidFill>
              </a:endParaRPr>
            </a:p>
            <a:p>
              <a:r>
                <a:rPr lang="ja-JP" altLang="en-US" sz="1400" dirty="0">
                  <a:solidFill>
                    <a:schemeClr val="tx1"/>
                  </a:solidFill>
                </a:rPr>
                <a:t>　かかったお金の一部には、税金が使われています。</a:t>
              </a:r>
              <a:endParaRPr kumimoji="1" lang="ja-JP" altLang="en-US" sz="1400" dirty="0">
                <a:solidFill>
                  <a:schemeClr val="tx1"/>
                </a:solidFill>
              </a:endParaRPr>
            </a:p>
          </p:txBody>
        </p:sp>
        <p:sp>
          <p:nvSpPr>
            <p:cNvPr id="27" name="角丸四角形 26"/>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医療</a:t>
              </a:r>
              <a:endParaRPr lang="en-US" altLang="ja-JP" sz="2400" b="1" dirty="0">
                <a:solidFill>
                  <a:schemeClr val="tx1"/>
                </a:solidFill>
              </a:endParaRPr>
            </a:p>
          </p:txBody>
        </p:sp>
      </p:grpSp>
      <p:grpSp>
        <p:nvGrpSpPr>
          <p:cNvPr id="28" name="グループ化 27"/>
          <p:cNvGrpSpPr/>
          <p:nvPr/>
        </p:nvGrpSpPr>
        <p:grpSpPr>
          <a:xfrm>
            <a:off x="3033134" y="4620266"/>
            <a:ext cx="2411436" cy="1999378"/>
            <a:chOff x="698932" y="2646016"/>
            <a:chExt cx="2411436" cy="1999378"/>
          </a:xfrm>
        </p:grpSpPr>
        <p:sp>
          <p:nvSpPr>
            <p:cNvPr id="29" name="正方形/長方形 28"/>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介護サービスを利用したときにかかるお金の一部には、税金が使われています。</a:t>
              </a:r>
            </a:p>
          </p:txBody>
        </p:sp>
        <p:sp>
          <p:nvSpPr>
            <p:cNvPr id="30" name="角丸四角形 29"/>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介護</a:t>
              </a:r>
              <a:endParaRPr kumimoji="1" lang="en-US" altLang="ja-JP" sz="2400" b="1" dirty="0">
                <a:solidFill>
                  <a:schemeClr val="tx1"/>
                </a:solidFill>
              </a:endParaRPr>
            </a:p>
          </p:txBody>
        </p:sp>
      </p:grpSp>
      <p:grpSp>
        <p:nvGrpSpPr>
          <p:cNvPr id="31" name="グループ化 30"/>
          <p:cNvGrpSpPr/>
          <p:nvPr/>
        </p:nvGrpSpPr>
        <p:grpSpPr>
          <a:xfrm>
            <a:off x="7997724" y="4597111"/>
            <a:ext cx="2411436" cy="2076223"/>
            <a:chOff x="698932" y="2613761"/>
            <a:chExt cx="2411436" cy="2076223"/>
          </a:xfrm>
        </p:grpSpPr>
        <p:sp>
          <p:nvSpPr>
            <p:cNvPr id="32" name="正方形/長方形 31"/>
            <p:cNvSpPr/>
            <p:nvPr/>
          </p:nvSpPr>
          <p:spPr>
            <a:xfrm>
              <a:off x="698932" y="3046308"/>
              <a:ext cx="2411436" cy="164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子どもを生み育てやすいようにするために、保育園や認定こども園などを</a:t>
              </a:r>
              <a:r>
                <a:rPr lang="ja-JP" altLang="en-US" sz="1400" dirty="0">
                  <a:solidFill>
                    <a:schemeClr val="tx1"/>
                  </a:solidFill>
                </a:rPr>
                <a:t>整備します</a:t>
              </a:r>
              <a:r>
                <a:rPr kumimoji="1" lang="ja-JP" altLang="en-US" sz="1400" dirty="0">
                  <a:solidFill>
                    <a:schemeClr val="tx1"/>
                  </a:solidFill>
                </a:rPr>
                <a:t>。</a:t>
              </a:r>
              <a:endParaRPr kumimoji="1" lang="en-US" altLang="ja-JP" sz="1400" dirty="0">
                <a:solidFill>
                  <a:schemeClr val="tx1"/>
                </a:solidFill>
              </a:endParaRPr>
            </a:p>
            <a:p>
              <a:r>
                <a:rPr lang="ja-JP" altLang="en-US" sz="1400" dirty="0">
                  <a:solidFill>
                    <a:schemeClr val="tx1"/>
                  </a:solidFill>
                </a:rPr>
                <a:t>　かかったお金の一部には、税金が使われています。</a:t>
              </a:r>
              <a:endParaRPr kumimoji="1" lang="ja-JP" altLang="en-US" sz="1400" dirty="0">
                <a:solidFill>
                  <a:schemeClr val="tx1"/>
                </a:solidFill>
              </a:endParaRPr>
            </a:p>
          </p:txBody>
        </p:sp>
        <p:sp>
          <p:nvSpPr>
            <p:cNvPr id="33" name="角丸四角形 32"/>
            <p:cNvSpPr/>
            <p:nvPr/>
          </p:nvSpPr>
          <p:spPr>
            <a:xfrm>
              <a:off x="698932" y="2613761"/>
              <a:ext cx="1231380"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子育て</a:t>
              </a:r>
              <a:endParaRPr kumimoji="1" lang="en-US" altLang="ja-JP" sz="2400" b="1" dirty="0">
                <a:solidFill>
                  <a:schemeClr val="tx1"/>
                </a:solidFill>
              </a:endParaRPr>
            </a:p>
          </p:txBody>
        </p:sp>
      </p:grpSp>
      <p:pic>
        <p:nvPicPr>
          <p:cNvPr id="3" name="図 2"/>
          <p:cNvPicPr>
            <a:picLocks noChangeAspect="1"/>
          </p:cNvPicPr>
          <p:nvPr/>
        </p:nvPicPr>
        <p:blipFill>
          <a:blip r:embed="rId5">
            <a:extLst>
              <a:ext uri="{BEBA8EAE-BF5A-486C-A8C5-ECC9F3942E4B}">
                <a14:imgProps xmlns:a14="http://schemas.microsoft.com/office/drawing/2010/main">
                  <a14:imgLayer r:embed="rId6">
                    <a14:imgEffect>
                      <a14:backgroundRemoval t="3219" b="94850" l="2559" r="92111">
                        <a14:foregroundMark x1="46055" y1="40343" x2="46055" y2="40343"/>
                        <a14:foregroundMark x1="19403" y1="25751" x2="43284" y2="13305"/>
                        <a14:foregroundMark x1="43284" y1="13305" x2="67804" y2="17167"/>
                        <a14:foregroundMark x1="67804" y1="17167" x2="83369" y2="39914"/>
                        <a14:foregroundMark x1="83369" y1="39914" x2="76546" y2="64378"/>
                        <a14:foregroundMark x1="76546" y1="64378" x2="54158" y2="80043"/>
                        <a14:foregroundMark x1="54158" y1="80043" x2="27079" y2="75751"/>
                        <a14:foregroundMark x1="27079" y1="75751" x2="10661" y2="50858"/>
                        <a14:foregroundMark x1="10661" y1="50858" x2="10874" y2="23820"/>
                        <a14:foregroundMark x1="10874" y1="23820" x2="36034" y2="21030"/>
                        <a14:foregroundMark x1="36034" y1="21030" x2="36247" y2="21030"/>
                        <a14:foregroundMark x1="34542" y1="33262" x2="39659" y2="58369"/>
                        <a14:foregroundMark x1="39659" y1="58369" x2="60554" y2="57511"/>
                        <a14:foregroundMark x1="65032" y1="45494" x2="52026" y2="33476"/>
                        <a14:foregroundMark x1="26866" y1="10300" x2="53518" y2="8584"/>
                        <a14:foregroundMark x1="53518" y1="8584" x2="78252" y2="19528"/>
                        <a14:foregroundMark x1="78252" y1="19528" x2="91684" y2="44206"/>
                        <a14:foregroundMark x1="91684" y1="44206" x2="82942" y2="68026"/>
                        <a14:foregroundMark x1="82942" y1="68026" x2="61834" y2="85193"/>
                        <a14:foregroundMark x1="61834" y1="85193" x2="33262" y2="84120"/>
                        <a14:foregroundMark x1="33262" y1="84120" x2="13646" y2="65021"/>
                        <a14:foregroundMark x1="13646" y1="65021" x2="10874" y2="37554"/>
                        <a14:foregroundMark x1="10874" y1="37554" x2="21962" y2="14592"/>
                        <a14:foregroundMark x1="21962" y1="14592" x2="23881" y2="12876"/>
                        <a14:foregroundMark x1="20896" y1="11588" x2="20256" y2="11588"/>
                        <a14:foregroundMark x1="16844" y1="16953" x2="16844" y2="16953"/>
                        <a14:foregroundMark x1="11301" y1="18026" x2="11301" y2="18026"/>
                        <a14:foregroundMark x1="7889" y1="23605" x2="7889" y2="23605"/>
                        <a14:foregroundMark x1="7036" y1="28112" x2="3838" y2="53219"/>
                        <a14:foregroundMark x1="3838" y1="53219" x2="4904" y2="53863"/>
                        <a14:foregroundMark x1="5117" y1="36266" x2="4691" y2="60944"/>
                        <a14:foregroundMark x1="9382" y1="62876" x2="9382" y2="62876"/>
                        <a14:foregroundMark x1="14925" y1="73391" x2="14925" y2="73391"/>
                        <a14:foregroundMark x1="51386" y1="54506" x2="51386" y2="54506"/>
                        <a14:foregroundMark x1="54371" y1="46781" x2="54371" y2="46781"/>
                        <a14:foregroundMark x1="70362" y1="67382" x2="70362" y2="67382"/>
                        <a14:foregroundMark x1="67804" y1="59013" x2="63539" y2="39485"/>
                        <a14:foregroundMark x1="69083" y1="30258" x2="72068" y2="57940"/>
                        <a14:foregroundMark x1="72068" y1="57940" x2="71215" y2="59442"/>
                        <a14:foregroundMark x1="62687" y1="30258" x2="62687" y2="72747"/>
                        <a14:foregroundMark x1="62687" y1="72747" x2="63113" y2="74249"/>
                        <a14:foregroundMark x1="55224" y1="33476" x2="52239" y2="79828"/>
                        <a14:foregroundMark x1="84435" y1="24249" x2="86780" y2="29185"/>
                        <a14:foregroundMark x1="90832" y1="36266" x2="89126" y2="57940"/>
                        <a14:foregroundMark x1="89552" y1="62232" x2="76333" y2="84335"/>
                        <a14:foregroundMark x1="76333" y1="84335" x2="56503" y2="85837"/>
                        <a14:foregroundMark x1="65245" y1="87124" x2="52878" y2="86910"/>
                        <a14:foregroundMark x1="22175" y1="75966" x2="22175" y2="75966"/>
                        <a14:foregroundMark x1="9595" y1="63734" x2="24307" y2="84549"/>
                        <a14:foregroundMark x1="24307" y1="84549" x2="39019" y2="89270"/>
                        <a14:foregroundMark x1="14499" y1="78326" x2="14499" y2="78326"/>
                        <a14:foregroundMark x1="9808" y1="69742" x2="9808" y2="69742"/>
                        <a14:foregroundMark x1="15778" y1="77039" x2="15778" y2="77039"/>
                        <a14:foregroundMark x1="27079" y1="58798" x2="27079" y2="58798"/>
                        <a14:foregroundMark x1="75267" y1="51717" x2="75267" y2="51717"/>
                        <a14:foregroundMark x1="82090" y1="58369" x2="82090" y2="58369"/>
                        <a14:foregroundMark x1="86567" y1="63519" x2="86567" y2="63519"/>
                        <a14:foregroundMark x1="88060" y1="62017" x2="88060" y2="62017"/>
                        <a14:foregroundMark x1="82090" y1="57296" x2="82090" y2="57296"/>
                        <a14:foregroundMark x1="83795" y1="57511" x2="83795" y2="57511"/>
                        <a14:foregroundMark x1="80171" y1="60515" x2="80171" y2="60515"/>
                        <a14:foregroundMark x1="82090" y1="54721" x2="82090" y2="54721"/>
                        <a14:foregroundMark x1="76546" y1="56223" x2="76546" y2="56223"/>
                        <a14:foregroundMark x1="76546" y1="51717" x2="76546" y2="51717"/>
                        <a14:foregroundMark x1="76119" y1="46137" x2="76119" y2="46137"/>
                        <a14:foregroundMark x1="73774" y1="45923" x2="73774" y2="45923"/>
                        <a14:foregroundMark x1="73561" y1="42060" x2="73561" y2="42060"/>
                        <a14:foregroundMark x1="60128" y1="31974" x2="60128" y2="31974"/>
                        <a14:foregroundMark x1="55864" y1="29614" x2="55864" y2="29614"/>
                        <a14:foregroundMark x1="53518" y1="30687" x2="53518" y2="30687"/>
                        <a14:foregroundMark x1="69296" y1="66524" x2="69296" y2="66524"/>
                        <a14:foregroundMark x1="40512" y1="90129" x2="40512" y2="90129"/>
                        <a14:foregroundMark x1="39872" y1="91631" x2="39872" y2="91631"/>
                        <a14:foregroundMark x1="44989" y1="49571" x2="44989" y2="49571"/>
                        <a14:foregroundMark x1="42217" y1="37554" x2="42217" y2="37554"/>
                        <a14:foregroundMark x1="43284" y1="29828" x2="43284" y2="29828"/>
                        <a14:foregroundMark x1="41365" y1="65665" x2="41365" y2="65665"/>
                        <a14:foregroundMark x1="46482" y1="75751" x2="46482" y2="75751"/>
                        <a14:foregroundMark x1="70789" y1="75107" x2="70789" y2="75107"/>
                        <a14:foregroundMark x1="47548" y1="33906" x2="47548" y2="33906"/>
                        <a14:foregroundMark x1="56716" y1="22103" x2="56716" y2="22103"/>
                        <a14:foregroundMark x1="41578" y1="26180" x2="41578" y2="26180"/>
                        <a14:foregroundMark x1="27079" y1="24249" x2="27079" y2="24249"/>
                        <a14:foregroundMark x1="38806" y1="26609" x2="38806" y2="26609"/>
                        <a14:foregroundMark x1="32623" y1="25966" x2="32623" y2="25966"/>
                        <a14:foregroundMark x1="45842" y1="41631" x2="45842" y2="41631"/>
                        <a14:foregroundMark x1="43070" y1="48498" x2="43070" y2="48498"/>
                        <a14:foregroundMark x1="41791" y1="45494" x2="41791" y2="45494"/>
                        <a14:foregroundMark x1="40085" y1="41631" x2="40085" y2="41631"/>
                        <a14:foregroundMark x1="39232" y1="48927" x2="39232" y2="48927"/>
                        <a14:foregroundMark x1="43497" y1="56438" x2="43497" y2="56438"/>
                        <a14:foregroundMark x1="48188" y1="47210" x2="48188" y2="47210"/>
                        <a14:foregroundMark x1="49893" y1="42060" x2="49893" y2="42060"/>
                        <a14:foregroundMark x1="49680" y1="37768" x2="49680" y2="37768"/>
                        <a14:foregroundMark x1="60341" y1="9657" x2="60341" y2="9657"/>
                        <a14:foregroundMark x1="69936" y1="10086" x2="69936" y2="10086"/>
                        <a14:foregroundMark x1="65032" y1="10515" x2="65032" y2="10515"/>
                        <a14:foregroundMark x1="73348" y1="15021" x2="73348" y2="15021"/>
                        <a14:foregroundMark x1="76972" y1="16953" x2="76972" y2="16953"/>
                        <a14:foregroundMark x1="80384" y1="20386" x2="80384" y2="20386"/>
                        <a14:foregroundMark x1="80171" y1="19099" x2="80171" y2="19099"/>
                        <a14:foregroundMark x1="67377" y1="9013" x2="67377" y2="9013"/>
                        <a14:foregroundMark x1="56503" y1="6867" x2="56503" y2="6867"/>
                        <a14:foregroundMark x1="46908" y1="5150" x2="46908" y2="5150"/>
                        <a14:foregroundMark x1="47974" y1="3863" x2="47974" y2="3863"/>
                        <a14:foregroundMark x1="52665" y1="6438" x2="52665" y2="6438"/>
                        <a14:foregroundMark x1="53731" y1="5365" x2="53731" y2="5365"/>
                        <a14:foregroundMark x1="62687" y1="9657" x2="62687" y2="9657"/>
                        <a14:foregroundMark x1="69723" y1="12017" x2="69723" y2="12017"/>
                        <a14:foregroundMark x1="76546" y1="15236" x2="76546" y2="15236"/>
                        <a14:foregroundMark x1="82729" y1="20601" x2="82729" y2="20601"/>
                        <a14:foregroundMark x1="88273" y1="31330" x2="88273" y2="31330"/>
                        <a14:foregroundMark x1="90618" y1="49785" x2="90618" y2="49785"/>
                        <a14:foregroundMark x1="91471" y1="50858" x2="91471" y2="50858"/>
                        <a14:foregroundMark x1="92111" y1="56652" x2="92111" y2="56652"/>
                        <a14:foregroundMark x1="91898" y1="47425" x2="91898" y2="47425"/>
                        <a14:foregroundMark x1="91045" y1="63090" x2="91045" y2="63090"/>
                        <a14:foregroundMark x1="88913" y1="66738" x2="88913" y2="66738"/>
                        <a14:foregroundMark x1="86780" y1="70815" x2="86780" y2="70815"/>
                        <a14:foregroundMark x1="89552" y1="65021" x2="89552" y2="65021"/>
                        <a14:foregroundMark x1="92111" y1="59657" x2="92111" y2="59657"/>
                        <a14:foregroundMark x1="91898" y1="60944" x2="91898" y2="60944"/>
                        <a14:foregroundMark x1="91898" y1="62017" x2="91898" y2="62017"/>
                        <a14:foregroundMark x1="72921" y1="86052" x2="72921" y2="86052"/>
                        <a14:foregroundMark x1="68443" y1="87339" x2="68443" y2="87339"/>
                        <a14:foregroundMark x1="70789" y1="88412" x2="70789" y2="88412"/>
                        <a14:foregroundMark x1="65885" y1="89914" x2="65885" y2="89914"/>
                        <a14:foregroundMark x1="68443" y1="90343" x2="68443" y2="90343"/>
                        <a14:foregroundMark x1="62260" y1="91416" x2="62260" y2="91416"/>
                        <a14:foregroundMark x1="65245" y1="91845" x2="65245" y2="91845"/>
                        <a14:foregroundMark x1="59701" y1="91631" x2="59701" y2="91631"/>
                        <a14:foregroundMark x1="55224" y1="92060" x2="55224" y2="92060"/>
                        <a14:foregroundMark x1="51386" y1="91416" x2="51386" y2="91416"/>
                        <a14:foregroundMark x1="46055" y1="92060" x2="46055" y2="92060"/>
                        <a14:foregroundMark x1="45416" y1="90773" x2="45416" y2="90773"/>
                        <a14:foregroundMark x1="45842" y1="89270" x2="45842" y2="89270"/>
                        <a14:foregroundMark x1="59275" y1="91416" x2="59275" y2="91416"/>
                        <a14:foregroundMark x1="58209" y1="89914" x2="58209" y2="89914"/>
                        <a14:foregroundMark x1="17697" y1="79185" x2="17697" y2="79185"/>
                        <a14:foregroundMark x1="18977" y1="81974" x2="18977" y2="81974"/>
                        <a14:foregroundMark x1="12580" y1="75107" x2="12580" y2="75107"/>
                        <a14:foregroundMark x1="8316" y1="67811" x2="8316" y2="67811"/>
                        <a14:foregroundMark x1="43284" y1="68240" x2="43284" y2="68240"/>
                        <a14:foregroundMark x1="45203" y1="51717" x2="45203" y2="51717"/>
                        <a14:foregroundMark x1="53518" y1="49142" x2="53518" y2="49142"/>
                        <a14:foregroundMark x1="49467" y1="46781" x2="49467" y2="46781"/>
                        <a14:foregroundMark x1="52026" y1="45923" x2="52026" y2="45923"/>
                        <a14:foregroundMark x1="49041" y1="54506" x2="49041" y2="54506"/>
                        <a14:foregroundMark x1="78891" y1="41202" x2="78891" y2="41202"/>
                        <a14:foregroundMark x1="77186" y1="36910" x2="77186" y2="36910"/>
                        <a14:foregroundMark x1="69723" y1="13305" x2="69723" y2="13305"/>
                        <a14:foregroundMark x1="73348" y1="13734" x2="73348" y2="13734"/>
                        <a14:foregroundMark x1="72281" y1="12232" x2="72281" y2="12232"/>
                        <a14:foregroundMark x1="64179" y1="8369" x2="64179" y2="8369"/>
                        <a14:foregroundMark x1="61407" y1="6652" x2="61407" y2="6652"/>
                        <a14:foregroundMark x1="58849" y1="5579" x2="58849" y2="5579"/>
                        <a14:foregroundMark x1="58849" y1="8798" x2="58849" y2="8798"/>
                        <a14:foregroundMark x1="54371" y1="4292" x2="54371" y2="4292"/>
                        <a14:foregroundMark x1="66311" y1="7511" x2="66311" y2="7511"/>
                        <a14:foregroundMark x1="49893" y1="7082" x2="49893" y2="7082"/>
                        <a14:foregroundMark x1="50533" y1="5150" x2="50533" y2="5150"/>
                        <a14:foregroundMark x1="52026" y1="4506" x2="52026" y2="4506"/>
                        <a14:foregroundMark x1="43070" y1="6009" x2="43070" y2="6009"/>
                        <a14:foregroundMark x1="42217" y1="5150" x2="42217" y2="5150"/>
                        <a14:foregroundMark x1="44350" y1="4936" x2="44350" y2="4936"/>
                        <a14:foregroundMark x1="46055" y1="3433" x2="46055" y2="3433"/>
                        <a14:foregroundMark x1="38593" y1="4077" x2="38593" y2="4077"/>
                        <a14:foregroundMark x1="42431" y1="4292" x2="42431" y2="4292"/>
                        <a14:foregroundMark x1="36034" y1="6652" x2="36034" y2="6652"/>
                        <a14:foregroundMark x1="32196" y1="6009" x2="32196" y2="6009"/>
                        <a14:foregroundMark x1="31343" y1="8155" x2="31343" y2="8155"/>
                        <a14:foregroundMark x1="39872" y1="5150" x2="39872" y2="5150"/>
                        <a14:foregroundMark x1="36034" y1="5579" x2="36034" y2="5579"/>
                        <a14:foregroundMark x1="28998" y1="7082" x2="28998" y2="7082"/>
                        <a14:foregroundMark x1="23667" y1="9227" x2="23667" y2="9227"/>
                        <a14:foregroundMark x1="27079" y1="9013" x2="27079" y2="9013"/>
                        <a14:foregroundMark x1="25160" y1="8369" x2="25160" y2="8369"/>
                        <a14:foregroundMark x1="18337" y1="13305" x2="18337" y2="13305"/>
                        <a14:foregroundMark x1="14925" y1="15236" x2="14925" y2="15236"/>
                        <a14:foregroundMark x1="16844" y1="13734" x2="16844" y2="13734"/>
                        <a14:foregroundMark x1="13859" y1="16524" x2="13859" y2="16524"/>
                        <a14:foregroundMark x1="12793" y1="18455" x2="12793" y2="18455"/>
                        <a14:foregroundMark x1="7036" y1="25966" x2="7036" y2="25966"/>
                        <a14:foregroundMark x1="4478" y1="31116" x2="4478" y2="31116"/>
                        <a14:foregroundMark x1="4051" y1="33906" x2="4051" y2="33906"/>
                        <a14:foregroundMark x1="3625" y1="36266" x2="3625" y2="36266"/>
                        <a14:foregroundMark x1="2559" y1="39914" x2="2559" y2="39914"/>
                        <a14:foregroundMark x1="4051" y1="63519" x2="4051" y2="63519"/>
                        <a14:foregroundMark x1="4691" y1="67382" x2="4691" y2="67382"/>
                        <a14:foregroundMark x1="5117" y1="69957" x2="5117" y2="69957"/>
                        <a14:foregroundMark x1="12793" y1="76180" x2="12793" y2="76180"/>
                        <a14:foregroundMark x1="10661" y1="74893" x2="10661" y2="74893"/>
                        <a14:foregroundMark x1="10661" y1="76180" x2="10661" y2="76180"/>
                        <a14:foregroundMark x1="8316" y1="74249" x2="8316" y2="74249"/>
                        <a14:foregroundMark x1="6823" y1="73176" x2="6823" y2="73176"/>
                        <a14:foregroundMark x1="5330" y1="70815" x2="5330" y2="70815"/>
                        <a14:foregroundMark x1="6183" y1="73176" x2="6183" y2="73176"/>
                        <a14:foregroundMark x1="20682" y1="83691" x2="20682" y2="83691"/>
                        <a14:foregroundMark x1="48401" y1="91845" x2="48401" y2="91845"/>
                        <a14:foregroundMark x1="49467" y1="92275" x2="49467" y2="92275"/>
                        <a14:foregroundMark x1="50746" y1="93991" x2="50746" y2="93991"/>
                        <a14:foregroundMark x1="57783" y1="93777" x2="57783" y2="93777"/>
                        <a14:foregroundMark x1="52878" y1="94850" x2="52878" y2="94850"/>
                        <a14:foregroundMark x1="17058" y1="57511" x2="17058" y2="57511"/>
                        <a14:foregroundMark x1="21322" y1="54292" x2="21322" y2="54292"/>
                        <a14:foregroundMark x1="23241" y1="50215" x2="23241" y2="50215"/>
                        <a14:foregroundMark x1="20256" y1="47425" x2="20256" y2="47425"/>
                        <a14:foregroundMark x1="31343" y1="47425" x2="31343" y2="47425"/>
                        <a14:foregroundMark x1="31130" y1="58369" x2="31130" y2="58369"/>
                        <a14:foregroundMark x1="32409" y1="65236" x2="32409" y2="65236"/>
                        <a14:foregroundMark x1="35394" y1="68455" x2="35394" y2="68455"/>
                        <a14:foregroundMark x1="34755" y1="56438" x2="34755" y2="56438"/>
                        <a14:foregroundMark x1="34755" y1="47639" x2="34755" y2="47639"/>
                        <a14:foregroundMark x1="29638" y1="38841" x2="29638" y2="38841"/>
                        <a14:foregroundMark x1="28571" y1="33906" x2="28571" y2="33906"/>
                        <a14:foregroundMark x1="27079" y1="33262" x2="27079" y2="33262"/>
                        <a14:foregroundMark x1="25373" y1="32618" x2="25373" y2="32618"/>
                        <a14:foregroundMark x1="14286" y1="33262" x2="14286" y2="33262"/>
                        <a14:foregroundMark x1="18337" y1="34764" x2="18337" y2="34764"/>
                        <a14:foregroundMark x1="18337" y1="32189" x2="18337" y2="32189"/>
                        <a14:foregroundMark x1="21748" y1="33262" x2="21748" y2="33262"/>
                        <a14:foregroundMark x1="32836" y1="33262" x2="32836" y2="33262"/>
                        <a14:foregroundMark x1="29211" y1="35193" x2="29211" y2="35193"/>
                        <a14:foregroundMark x1="15991" y1="36052" x2="15991" y2="36052"/>
                        <a14:foregroundMark x1="16418" y1="33047" x2="16418" y2="33047"/>
                        <a14:foregroundMark x1="24947" y1="35837" x2="24947" y2="35837"/>
                        <a14:foregroundMark x1="23241" y1="36266" x2="23241" y2="36266"/>
                        <a14:foregroundMark x1="32836" y1="37339" x2="32836" y2="37339"/>
                        <a14:foregroundMark x1="14499" y1="37983" x2="14499" y2="37983"/>
                        <a14:foregroundMark x1="16844" y1="38412" x2="16844" y2="38412"/>
                        <a14:foregroundMark x1="20043" y1="38412" x2="20043" y2="38412"/>
                        <a14:foregroundMark x1="26439" y1="38412" x2="26439" y2="38412"/>
                        <a14:foregroundMark x1="27079" y1="42918" x2="27079" y2="42918"/>
                        <a14:foregroundMark x1="24094" y1="42275" x2="24094" y2="42275"/>
                        <a14:foregroundMark x1="23454" y1="41631" x2="23454" y2="41631"/>
                        <a14:foregroundMark x1="19190" y1="40987" x2="19190" y2="40987"/>
                        <a14:foregroundMark x1="21322" y1="40987" x2="21322" y2="40987"/>
                        <a14:foregroundMark x1="27079" y1="40987" x2="27079" y2="40987"/>
                        <a14:foregroundMark x1="32836" y1="42489" x2="32836" y2="42489"/>
                        <a14:foregroundMark x1="30064" y1="42060" x2="30064" y2="42060"/>
                        <a14:foregroundMark x1="17271" y1="40558" x2="17271" y2="40558"/>
                        <a14:foregroundMark x1="16205" y1="43562" x2="16205" y2="43562"/>
                        <a14:foregroundMark x1="14925" y1="47425" x2="14925" y2="47425"/>
                        <a14:foregroundMark x1="14072" y1="44421" x2="14072" y2="44421"/>
                        <a14:foregroundMark x1="21535" y1="48069" x2="21535" y2="48069"/>
                        <a14:foregroundMark x1="25160" y1="48069" x2="25160" y2="48069"/>
                        <a14:foregroundMark x1="17484" y1="45064" x2="17484" y2="45064"/>
                        <a14:foregroundMark x1="20469" y1="43777" x2="20469" y2="43777"/>
                        <a14:foregroundMark x1="20469" y1="45279" x2="20469" y2="45279"/>
                        <a14:foregroundMark x1="16418" y1="51717" x2="16418" y2="51717"/>
                        <a14:foregroundMark x1="17697" y1="55150" x2="17697" y2="55150"/>
                        <a14:foregroundMark x1="18977" y1="59657" x2="18977" y2="59657"/>
                        <a14:foregroundMark x1="22175" y1="62446" x2="22175" y2="62446"/>
                        <a14:foregroundMark x1="24094" y1="66524" x2="24094" y2="66524"/>
                        <a14:foregroundMark x1="25586" y1="64163" x2="25586" y2="64163"/>
                        <a14:foregroundMark x1="24520" y1="61588" x2="24520" y2="61588"/>
                        <a14:foregroundMark x1="24094" y1="58155" x2="24094" y2="58155"/>
                        <a14:foregroundMark x1="32196" y1="45494" x2="32196" y2="45494"/>
                        <a14:foregroundMark x1="32836" y1="52790" x2="32836" y2="52790"/>
                        <a14:foregroundMark x1="31557" y1="50858" x2="31557" y2="50858"/>
                        <a14:foregroundMark x1="35181" y1="50644" x2="35181" y2="50644"/>
                        <a14:foregroundMark x1="32623" y1="49142" x2="32623" y2="49142"/>
                        <a14:foregroundMark x1="30064" y1="52361" x2="30064" y2="52361"/>
                        <a14:foregroundMark x1="35394" y1="53863" x2="35394" y2="53863"/>
                        <a14:foregroundMark x1="31130" y1="56009" x2="31130" y2="56009"/>
                        <a14:foregroundMark x1="33262" y1="59013" x2="33262" y2="59013"/>
                        <a14:foregroundMark x1="35821" y1="61159" x2="35821" y2="61159"/>
                        <a14:foregroundMark x1="31557" y1="63948" x2="31557" y2="63948"/>
                        <a14:foregroundMark x1="30064" y1="61373" x2="30064" y2="61373"/>
                        <a14:foregroundMark x1="35181" y1="63734" x2="35181" y2="63734"/>
                        <a14:foregroundMark x1="35181" y1="67597" x2="35181" y2="67597"/>
                        <a14:foregroundMark x1="30704" y1="68884" x2="30704" y2="68884"/>
                        <a14:foregroundMark x1="30704" y1="66094" x2="30704" y2="66094"/>
                        <a14:foregroundMark x1="33049" y1="69313" x2="33049" y2="69313"/>
                        <a14:foregroundMark x1="75480" y1="58798" x2="75480" y2="58798"/>
                        <a14:foregroundMark x1="80597" y1="56438" x2="80597" y2="56438"/>
                        <a14:foregroundMark x1="23028" y1="53863" x2="23028" y2="53863"/>
                        <a14:foregroundMark x1="20043" y1="51717" x2="20043" y2="51717"/>
                        <a14:foregroundMark x1="8955" y1="47854" x2="8955" y2="47854"/>
                        <a14:foregroundMark x1="31130" y1="70601" x2="31130" y2="70601"/>
                        <a14:backgroundMark x1="853" y1="36481" x2="853" y2="36481"/>
                        <a14:backgroundMark x1="213" y1="38197" x2="213" y2="38197"/>
                        <a14:backgroundMark x1="213" y1="39485" x2="213" y2="39485"/>
                        <a14:backgroundMark x1="213" y1="62232" x2="213" y2="62232"/>
                        <a14:backgroundMark x1="213" y1="60730" x2="213" y2="60730"/>
                        <a14:backgroundMark x1="213" y1="60086" x2="213" y2="60086"/>
                        <a14:backgroundMark x1="0" y1="40558" x2="0" y2="40558"/>
                      </a14:backgroundRemoval>
                    </a14:imgEffect>
                  </a14:imgLayer>
                </a14:imgProps>
              </a:ext>
            </a:extLst>
          </a:blip>
          <a:stretch>
            <a:fillRect/>
          </a:stretch>
        </p:blipFill>
        <p:spPr>
          <a:xfrm>
            <a:off x="4597424" y="2769877"/>
            <a:ext cx="1922456" cy="1910159"/>
          </a:xfrm>
          <a:prstGeom prst="rect">
            <a:avLst/>
          </a:prstGeom>
        </p:spPr>
      </p:pic>
      <p:sp>
        <p:nvSpPr>
          <p:cNvPr id="34" name="角丸四角形 33"/>
          <p:cNvSpPr/>
          <p:nvPr/>
        </p:nvSpPr>
        <p:spPr>
          <a:xfrm>
            <a:off x="8925059" y="0"/>
            <a:ext cx="3266941"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B4D2CF87-D954-4171-BC26-0F16932D9FA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34476" y="4429533"/>
            <a:ext cx="2328420" cy="2245754"/>
          </a:xfrm>
          <a:prstGeom prst="rect">
            <a:avLst/>
          </a:prstGeom>
        </p:spPr>
      </p:pic>
    </p:spTree>
    <p:extLst>
      <p:ext uri="{BB962C8B-B14F-4D97-AF65-F5344CB8AC3E}">
        <p14:creationId xmlns:p14="http://schemas.microsoft.com/office/powerpoint/2010/main" val="94807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9" name="円/楕円 18"/>
          <p:cNvSpPr/>
          <p:nvPr/>
        </p:nvSpPr>
        <p:spPr>
          <a:xfrm>
            <a:off x="279485" y="72284"/>
            <a:ext cx="11679936" cy="6632609"/>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 name="図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145" y="680574"/>
            <a:ext cx="3965565" cy="2360296"/>
          </a:xfrm>
          <a:prstGeom prst="rect">
            <a:avLst/>
          </a:prstGeom>
          <a:noFill/>
          <a:ln>
            <a:noFill/>
          </a:ln>
        </p:spPr>
      </p:pic>
      <p:sp>
        <p:nvSpPr>
          <p:cNvPr id="6" name="テキスト ボックス 5"/>
          <p:cNvSpPr txBox="1"/>
          <p:nvPr/>
        </p:nvSpPr>
        <p:spPr>
          <a:xfrm>
            <a:off x="760841" y="3329843"/>
            <a:ext cx="3937296" cy="1189941"/>
          </a:xfrm>
          <a:prstGeom prst="rect">
            <a:avLst/>
          </a:prstGeom>
          <a:solidFill>
            <a:schemeClr val="bg1"/>
          </a:solidFill>
        </p:spPr>
        <p:txBody>
          <a:bodyPr wrap="none" rtlCol="0">
            <a:spAutoFit/>
          </a:bodyPr>
          <a:lstStyle/>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　わたしたちが医療をうけるときの費用の</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援助や、お年寄りやからだの不自由な人の</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2800"/>
              </a:lnSpc>
            </a:pPr>
            <a:r>
              <a:rPr lang="ja-JP" altLang="en-US" sz="1600" dirty="0">
                <a:solidFill>
                  <a:prstClr val="black"/>
                </a:solidFill>
                <a:latin typeface="BIZ UDPゴシック" panose="020B0400000000000000" pitchFamily="50" charset="-128"/>
                <a:ea typeface="BIZ UDPゴシック" panose="020B0400000000000000" pitchFamily="50" charset="-128"/>
              </a:rPr>
              <a:t>暮らしを支えます。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6560312" y="1238520"/>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医療費に使われる税金</a:t>
            </a:r>
            <a:endParaRPr lang="en-US" altLang="ja-JP" dirty="0">
              <a:solidFill>
                <a:prstClr val="black"/>
              </a:solidFill>
            </a:endParaRPr>
          </a:p>
          <a:p>
            <a:pPr algn="ctr">
              <a:lnSpc>
                <a:spcPts val="2600"/>
              </a:lnSpc>
            </a:pPr>
            <a:r>
              <a:rPr lang="ja-JP" altLang="en-US" sz="1600" dirty="0">
                <a:solidFill>
                  <a:prstClr val="black"/>
                </a:solidFill>
              </a:rPr>
              <a:t>国民一人あたり（１年間）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136,300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（令和３年度）</a:t>
            </a:r>
          </a:p>
        </p:txBody>
      </p:sp>
      <p:pic>
        <p:nvPicPr>
          <p:cNvPr id="14" name="図 13"/>
          <p:cNvPicPr>
            <a:picLocks noChangeAspect="1"/>
          </p:cNvPicPr>
          <p:nvPr/>
        </p:nvPicPr>
        <p:blipFill>
          <a:blip r:embed="rId3">
            <a:extLst>
              <a:ext uri="{BEBA8EAE-BF5A-486C-A8C5-ECC9F3942E4B}">
                <a14:imgProps xmlns:a14="http://schemas.microsoft.com/office/drawing/2010/main">
                  <a14:imgLayer r:embed="rId4">
                    <a14:imgEffect>
                      <a14:backgroundRemoval t="3878" b="96531" l="1852" r="88889">
                        <a14:foregroundMark x1="25309" y1="32245" x2="33951" y2="96327"/>
                        <a14:foregroundMark x1="65432" y1="93469" x2="56173" y2="76327"/>
                        <a14:foregroundMark x1="56173" y1="76327" x2="62963" y2="60000"/>
                        <a14:foregroundMark x1="71605" y1="67551" x2="62346" y2="36122"/>
                        <a14:foregroundMark x1="45679" y1="63265" x2="51852" y2="30816"/>
                        <a14:foregroundMark x1="37654" y1="52245" x2="74691" y2="43469"/>
                        <a14:foregroundMark x1="51852" y1="52245" x2="87037" y2="38980"/>
                        <a14:foregroundMark x1="87037" y1="38980" x2="79630" y2="35102"/>
                        <a14:foregroundMark x1="73457" y1="32653" x2="14815" y2="27143"/>
                        <a14:foregroundMark x1="12546" y1="28367" x2="11897" y2="28717"/>
                        <a14:foregroundMark x1="12924" y1="28163" x2="12546" y2="28367"/>
                        <a14:foregroundMark x1="14815" y1="27143" x2="12924" y2="28163"/>
                        <a14:foregroundMark x1="46296" y1="8367" x2="46296" y2="8367"/>
                        <a14:foregroundMark x1="46296" y1="5714" x2="46296" y2="5714"/>
                        <a14:foregroundMark x1="47531" y1="7143" x2="47531" y2="7143"/>
                        <a14:foregroundMark x1="47531" y1="8163" x2="47531" y2="8163"/>
                        <a14:foregroundMark x1="40123" y1="13673" x2="40123" y2="13673"/>
                        <a14:foregroundMark x1="52469" y1="12653" x2="51235" y2="16531"/>
                        <a14:foregroundMark x1="47531" y1="22245" x2="49383" y2="23878"/>
                        <a14:foregroundMark x1="28395" y1="24694" x2="36420" y2="41633"/>
                        <a14:foregroundMark x1="18519" y1="36735" x2="19136" y2="44082"/>
                        <a14:foregroundMark x1="89506" y1="38571" x2="89506" y2="38571"/>
                        <a14:foregroundMark x1="80864" y1="64898" x2="80864" y2="64898"/>
                        <a14:foregroundMark x1="17284" y1="61020" x2="17284" y2="61020"/>
                        <a14:foregroundMark x1="89506" y1="41633" x2="89506" y2="41633"/>
                        <a14:foregroundMark x1="69753" y1="89592" x2="69753" y2="89592"/>
                        <a14:foregroundMark x1="70988" y1="88776" x2="70988" y2="88776"/>
                        <a14:foregroundMark x1="61728" y1="96531" x2="61728" y2="96531"/>
                        <a14:foregroundMark x1="46914" y1="3878" x2="46914" y2="3878"/>
                        <a14:backgroundMark x1="6173" y1="30408" x2="6173" y2="30408"/>
                        <a14:backgroundMark x1="5556" y1="31837" x2="5556" y2="31837"/>
                        <a14:backgroundMark x1="10494" y1="28571" x2="3704" y2="35510"/>
                        <a14:backgroundMark x1="11111" y1="28367" x2="11111" y2="28367"/>
                        <a14:backgroundMark x1="12346" y1="28163" x2="12346" y2="28163"/>
                      </a14:backgroundRemoval>
                    </a14:imgEffect>
                  </a14:imgLayer>
                </a14:imgProps>
              </a:ext>
            </a:extLst>
          </a:blip>
          <a:stretch>
            <a:fillRect/>
          </a:stretch>
        </p:blipFill>
        <p:spPr>
          <a:xfrm>
            <a:off x="10411311" y="452416"/>
            <a:ext cx="897632" cy="2715059"/>
          </a:xfrm>
          <a:prstGeom prst="rect">
            <a:avLst/>
          </a:prstGeom>
        </p:spPr>
      </p:pic>
      <p:pic>
        <p:nvPicPr>
          <p:cNvPr id="2" name="図 1"/>
          <p:cNvPicPr>
            <a:picLocks noChangeAspect="1"/>
          </p:cNvPicPr>
          <p:nvPr/>
        </p:nvPicPr>
        <p:blipFill>
          <a:blip r:embed="rId5"/>
          <a:stretch>
            <a:fillRect/>
          </a:stretch>
        </p:blipFill>
        <p:spPr>
          <a:xfrm>
            <a:off x="760841" y="271137"/>
            <a:ext cx="4351626" cy="2596453"/>
          </a:xfrm>
          <a:prstGeom prst="rect">
            <a:avLst/>
          </a:prstGeom>
        </p:spPr>
      </p:pic>
      <p:pic>
        <p:nvPicPr>
          <p:cNvPr id="5" name="図 4"/>
          <p:cNvPicPr>
            <a:picLocks noChangeAspect="1"/>
          </p:cNvPicPr>
          <p:nvPr/>
        </p:nvPicPr>
        <p:blipFill>
          <a:blip r:embed="rId6"/>
          <a:stretch>
            <a:fillRect/>
          </a:stretch>
        </p:blipFill>
        <p:spPr>
          <a:xfrm>
            <a:off x="6239496" y="3222497"/>
            <a:ext cx="4733304" cy="3027807"/>
          </a:xfrm>
          <a:prstGeom prst="rect">
            <a:avLst/>
          </a:prstGeom>
        </p:spPr>
      </p:pic>
      <p:sp>
        <p:nvSpPr>
          <p:cNvPr id="15" name="テキスト ボックス 14"/>
          <p:cNvSpPr txBox="1"/>
          <p:nvPr/>
        </p:nvSpPr>
        <p:spPr>
          <a:xfrm>
            <a:off x="784111" y="2929774"/>
            <a:ext cx="3228769" cy="307777"/>
          </a:xfrm>
          <a:prstGeom prst="rect">
            <a:avLst/>
          </a:prstGeom>
          <a:noFill/>
        </p:spPr>
        <p:txBody>
          <a:bodyPr wrap="none" rtlCol="0">
            <a:spAutoFit/>
          </a:bodyPr>
          <a:lstStyle/>
          <a:p>
            <a:r>
              <a:rPr kumimoji="1" lang="ja-JP" altLang="en-US" sz="1400" b="1" dirty="0"/>
              <a:t>ドクターヘリ（信州大学医学部附属病院）</a:t>
            </a:r>
          </a:p>
        </p:txBody>
      </p:sp>
      <p:sp>
        <p:nvSpPr>
          <p:cNvPr id="16" name="テキスト ボックス 15"/>
          <p:cNvSpPr txBox="1"/>
          <p:nvPr/>
        </p:nvSpPr>
        <p:spPr>
          <a:xfrm>
            <a:off x="6239496" y="6358583"/>
            <a:ext cx="2339102" cy="307777"/>
          </a:xfrm>
          <a:prstGeom prst="rect">
            <a:avLst/>
          </a:prstGeom>
          <a:noFill/>
        </p:spPr>
        <p:txBody>
          <a:bodyPr wrap="none" rtlCol="0">
            <a:spAutoFit/>
          </a:bodyPr>
          <a:lstStyle/>
          <a:p>
            <a:r>
              <a:rPr kumimoji="1" lang="ja-JP" altLang="en-US" sz="1400" b="1" dirty="0"/>
              <a:t>医療の現場（伊那中央病院）</a:t>
            </a:r>
          </a:p>
        </p:txBody>
      </p:sp>
      <p:sp>
        <p:nvSpPr>
          <p:cNvPr id="18" name="テキスト ボックス 17"/>
          <p:cNvSpPr txBox="1"/>
          <p:nvPr/>
        </p:nvSpPr>
        <p:spPr>
          <a:xfrm>
            <a:off x="11727976" y="6454704"/>
            <a:ext cx="341760" cy="369332"/>
          </a:xfrm>
          <a:prstGeom prst="rect">
            <a:avLst/>
          </a:prstGeom>
          <a:noFill/>
        </p:spPr>
        <p:txBody>
          <a:bodyPr wrap="none" rtlCol="0">
            <a:spAutoFit/>
          </a:bodyPr>
          <a:lstStyle/>
          <a:p>
            <a:r>
              <a:rPr lang="ja-JP" altLang="en-US" dirty="0"/>
              <a:t>７</a:t>
            </a:r>
            <a:endParaRPr kumimoji="1" lang="ja-JP" altLang="en-US" dirty="0"/>
          </a:p>
        </p:txBody>
      </p:sp>
      <p:grpSp>
        <p:nvGrpSpPr>
          <p:cNvPr id="20" name="グループ化 19"/>
          <p:cNvGrpSpPr/>
          <p:nvPr/>
        </p:nvGrpSpPr>
        <p:grpSpPr>
          <a:xfrm>
            <a:off x="665499" y="4668630"/>
            <a:ext cx="4502318" cy="2019342"/>
            <a:chOff x="477670" y="994720"/>
            <a:chExt cx="4396863" cy="2770269"/>
          </a:xfrm>
        </p:grpSpPr>
        <p:grpSp>
          <p:nvGrpSpPr>
            <p:cNvPr id="21" name="グループ化 20"/>
            <p:cNvGrpSpPr/>
            <p:nvPr/>
          </p:nvGrpSpPr>
          <p:grpSpPr>
            <a:xfrm>
              <a:off x="477670" y="994720"/>
              <a:ext cx="4396863" cy="2770269"/>
              <a:chOff x="477670" y="994720"/>
              <a:chExt cx="4396863" cy="2770269"/>
            </a:xfrm>
          </p:grpSpPr>
          <p:sp>
            <p:nvSpPr>
              <p:cNvPr id="23" name="五角形 22"/>
              <p:cNvSpPr/>
              <p:nvPr/>
            </p:nvSpPr>
            <p:spPr>
              <a:xfrm>
                <a:off x="477670" y="994720"/>
                <a:ext cx="4396863" cy="277026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五角形 23"/>
              <p:cNvSpPr/>
              <p:nvPr/>
            </p:nvSpPr>
            <p:spPr>
              <a:xfrm>
                <a:off x="1593446" y="2682716"/>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五角形 24"/>
              <p:cNvSpPr/>
              <p:nvPr/>
            </p:nvSpPr>
            <p:spPr>
              <a:xfrm>
                <a:off x="826427" y="1926750"/>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五角形 25"/>
              <p:cNvSpPr/>
              <p:nvPr/>
            </p:nvSpPr>
            <p:spPr>
              <a:xfrm>
                <a:off x="2188198" y="1889878"/>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五角形 26"/>
              <p:cNvSpPr/>
              <p:nvPr/>
            </p:nvSpPr>
            <p:spPr>
              <a:xfrm>
                <a:off x="3611153" y="1926750"/>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921127" y="1717845"/>
              <a:ext cx="3814415" cy="1477800"/>
            </a:xfrm>
            <a:prstGeom prst="rect">
              <a:avLst/>
            </a:prstGeom>
            <a:noFill/>
          </p:spPr>
          <p:txBody>
            <a:bodyPr wrap="square" rtlCol="0">
              <a:spAutoFit/>
            </a:bodyPr>
            <a:lstStyle/>
            <a:p>
              <a:r>
                <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わたしたちの</a:t>
              </a:r>
              <a:endParaRPr kumimoji="1" lang="en-US" altLang="ja-JP"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健康を守るために</a:t>
              </a:r>
              <a:endPar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p:txBody>
        </p:sp>
      </p:grpSp>
      <p:sp>
        <p:nvSpPr>
          <p:cNvPr id="28" name="角丸四角形 27"/>
          <p:cNvSpPr/>
          <p:nvPr/>
        </p:nvSpPr>
        <p:spPr>
          <a:xfrm>
            <a:off x="8912180" y="0"/>
            <a:ext cx="327982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04782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2618</Words>
  <Application>Microsoft Office PowerPoint</Application>
  <PresentationFormat>ワイド画面</PresentationFormat>
  <Paragraphs>372</Paragraphs>
  <Slides>23</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6</vt:i4>
      </vt:variant>
      <vt:variant>
        <vt:lpstr>スライド タイトル</vt:lpstr>
      </vt:variant>
      <vt:variant>
        <vt:i4>23</vt:i4>
      </vt:variant>
    </vt:vector>
  </HeadingPairs>
  <TitlesOfParts>
    <vt:vector size="39" baseType="lpstr">
      <vt:lpstr>BIZ UDPゴシック</vt:lpstr>
      <vt:lpstr>HGPｺﾞｼｯｸE</vt:lpstr>
      <vt:lpstr>HGP創英角ｺﾞｼｯｸUB</vt:lpstr>
      <vt:lpstr>HGS創英角ﾎﾟｯﾌﾟ体</vt:lpstr>
      <vt:lpstr>HG丸ｺﾞｼｯｸM-PRO</vt:lpstr>
      <vt:lpstr>ＭＳ Ｐゴシック</vt:lpstr>
      <vt:lpstr>メイリオ</vt:lpstr>
      <vt:lpstr>Arial</vt:lpstr>
      <vt:lpstr>Calibri</vt:lpstr>
      <vt:lpstr>Calibri Light</vt:lpstr>
      <vt:lpstr>Office テーマ</vt:lpstr>
      <vt:lpstr>1_Office テーマ</vt:lpstr>
      <vt:lpstr>2_Office テーマ</vt:lpstr>
      <vt:lpstr>4_Office テーマ</vt:lpstr>
      <vt:lpstr>3_Office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広報係波多</dc:creator>
  <cp:lastModifiedBy>田中 瑞穂</cp:lastModifiedBy>
  <cp:revision>102</cp:revision>
  <cp:lastPrinted>2022-04-06T05:31:57Z</cp:lastPrinted>
  <dcterms:created xsi:type="dcterms:W3CDTF">2021-09-21T01:08:26Z</dcterms:created>
  <dcterms:modified xsi:type="dcterms:W3CDTF">2025-03-07T08:04:44Z</dcterms:modified>
</cp:coreProperties>
</file>