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9" r:id="rId1"/>
    <p:sldMasterId id="2147483701" r:id="rId2"/>
    <p:sldMasterId id="2147483713" r:id="rId3"/>
  </p:sldMasterIdLst>
  <p:notesMasterIdLst>
    <p:notesMasterId r:id="rId26"/>
  </p:notesMasterIdLst>
  <p:sldIdLst>
    <p:sldId id="278" r:id="rId4"/>
    <p:sldId id="279" r:id="rId5"/>
    <p:sldId id="257" r:id="rId6"/>
    <p:sldId id="258" r:id="rId7"/>
    <p:sldId id="271" r:id="rId8"/>
    <p:sldId id="288" r:id="rId9"/>
    <p:sldId id="297" r:id="rId10"/>
    <p:sldId id="280" r:id="rId11"/>
    <p:sldId id="281" r:id="rId12"/>
    <p:sldId id="282" r:id="rId13"/>
    <p:sldId id="283" r:id="rId14"/>
    <p:sldId id="284" r:id="rId15"/>
    <p:sldId id="285" r:id="rId16"/>
    <p:sldId id="286" r:id="rId17"/>
    <p:sldId id="287" r:id="rId18"/>
    <p:sldId id="267" r:id="rId19"/>
    <p:sldId id="292" r:id="rId20"/>
    <p:sldId id="293" r:id="rId21"/>
    <p:sldId id="268" r:id="rId22"/>
    <p:sldId id="291" r:id="rId23"/>
    <p:sldId id="294" r:id="rId24"/>
    <p:sldId id="269" r:id="rId25"/>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瑞穂" initials="田中" lastIdx="1" clrIdx="0">
    <p:extLst>
      <p:ext uri="{19B8F6BF-5375-455C-9EA6-DF929625EA0E}">
        <p15:presenceInfo xmlns:p15="http://schemas.microsoft.com/office/powerpoint/2012/main" userId="田中 瑞穂"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CC00FF"/>
    <a:srgbClr val="FFFFCC"/>
    <a:srgbClr val="CCFFCC"/>
    <a:srgbClr val="99FF33"/>
    <a:srgbClr val="CCECFF"/>
    <a:srgbClr val="FF9999"/>
    <a:srgbClr val="FFCCCC"/>
    <a:srgbClr val="FF99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55072" autoAdjust="0"/>
  </p:normalViewPr>
  <p:slideViewPr>
    <p:cSldViewPr snapToGrid="0">
      <p:cViewPr>
        <p:scale>
          <a:sx n="75" d="100"/>
          <a:sy n="75" d="100"/>
        </p:scale>
        <p:origin x="522" y="-90"/>
      </p:cViewPr>
      <p:guideLst/>
    </p:cSldViewPr>
  </p:slideViewPr>
  <p:notesTextViewPr>
    <p:cViewPr>
      <p:scale>
        <a:sx n="1" d="1"/>
        <a:sy n="1" d="1"/>
      </p:scale>
      <p:origin x="0" y="0"/>
    </p:cViewPr>
  </p:notesTextViewPr>
  <p:notesViewPr>
    <p:cSldViewPr snapToGrid="0">
      <p:cViewPr varScale="1">
        <p:scale>
          <a:sx n="73" d="100"/>
          <a:sy n="73" d="100"/>
        </p:scale>
        <p:origin x="178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F2CCCB7D-0F9D-4B8A-9D4B-29480B6301B1}" type="datetimeFigureOut">
              <a:rPr kumimoji="1" lang="ja-JP" altLang="en-US" smtClean="0"/>
              <a:t>2025/3/12</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D98B9BEB-1A4A-4FAC-AD62-1C513B3420B9}" type="slidenum">
              <a:rPr kumimoji="1" lang="ja-JP" altLang="en-US" smtClean="0"/>
              <a:t>‹#›</a:t>
            </a:fld>
            <a:endParaRPr kumimoji="1" lang="ja-JP" altLang="en-US"/>
          </a:p>
        </p:txBody>
      </p:sp>
    </p:spTree>
    <p:extLst>
      <p:ext uri="{BB962C8B-B14F-4D97-AF65-F5344CB8AC3E}">
        <p14:creationId xmlns:p14="http://schemas.microsoft.com/office/powerpoint/2010/main" val="16998598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D98B9BEB-1A4A-4FAC-AD62-1C513B3420B9}" type="slidenum">
              <a:rPr kumimoji="1" lang="ja-JP" altLang="en-US" smtClean="0"/>
              <a:t>0</a:t>
            </a:fld>
            <a:endParaRPr kumimoji="1" lang="ja-JP" altLang="en-US"/>
          </a:p>
        </p:txBody>
      </p:sp>
      <p:sp>
        <p:nvSpPr>
          <p:cNvPr id="6" name="ノート プレースホルダー 5">
            <a:extLst>
              <a:ext uri="{FF2B5EF4-FFF2-40B4-BE49-F238E27FC236}">
                <a16:creationId xmlns:a16="http://schemas.microsoft.com/office/drawing/2014/main" id="{F216D8EA-801F-4E33-A71E-5A08F2752245}"/>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96924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673DCE07-7AFD-4453-8946-62879F0A5FB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0404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84A7804F-3328-418C-B43A-D6F43412923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2218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A216FD3E-DF0D-45B0-A955-BE8346DD23F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850322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B58C77D0-B5DA-45E3-9641-74252B9B5AB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0419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5001136B-5A4E-44EE-B51A-EB2496A7838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58451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8A4EE182-AFF4-4C22-9CC1-CF678E06334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6329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15</a:t>
            </a:fld>
            <a:endParaRPr kumimoji="1" lang="ja-JP" altLang="en-US"/>
          </a:p>
        </p:txBody>
      </p:sp>
    </p:spTree>
    <p:extLst>
      <p:ext uri="{BB962C8B-B14F-4D97-AF65-F5344CB8AC3E}">
        <p14:creationId xmlns:p14="http://schemas.microsoft.com/office/powerpoint/2010/main" val="200003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16</a:t>
            </a:fld>
            <a:endParaRPr kumimoji="1" lang="ja-JP" altLang="en-US"/>
          </a:p>
        </p:txBody>
      </p:sp>
    </p:spTree>
    <p:extLst>
      <p:ext uri="{BB962C8B-B14F-4D97-AF65-F5344CB8AC3E}">
        <p14:creationId xmlns:p14="http://schemas.microsoft.com/office/powerpoint/2010/main" val="1432843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244475"/>
            <a:ext cx="4040187" cy="2273300"/>
          </a:xfrm>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8845F7AD-1A97-469B-A00B-D458AF0B325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488143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463550"/>
            <a:ext cx="4040187" cy="2273300"/>
          </a:xfrm>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8CD53F36-0988-4B65-960E-7D175FBE58F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4268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a:t>
            </a:fld>
            <a:endParaRPr kumimoji="1" lang="ja-JP" altLang="en-US"/>
          </a:p>
        </p:txBody>
      </p:sp>
    </p:spTree>
    <p:extLst>
      <p:ext uri="{BB962C8B-B14F-4D97-AF65-F5344CB8AC3E}">
        <p14:creationId xmlns:p14="http://schemas.microsoft.com/office/powerpoint/2010/main" val="152267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3B3B3305-2DE0-4488-B76A-3E39881D3D8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94409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C946BA8A-7328-4952-96BC-E59E3F378E0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780871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21</a:t>
            </a:fld>
            <a:endParaRPr kumimoji="1" lang="ja-JP" altLang="en-US"/>
          </a:p>
        </p:txBody>
      </p:sp>
    </p:spTree>
    <p:extLst>
      <p:ext uri="{BB962C8B-B14F-4D97-AF65-F5344CB8AC3E}">
        <p14:creationId xmlns:p14="http://schemas.microsoft.com/office/powerpoint/2010/main" val="69564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D98B9BEB-1A4A-4FAC-AD62-1C513B3420B9}" type="slidenum">
              <a:rPr kumimoji="1" lang="ja-JP" altLang="en-US" smtClean="0"/>
              <a:t>2</a:t>
            </a:fld>
            <a:endParaRPr kumimoji="1" lang="ja-JP" altLang="en-US"/>
          </a:p>
        </p:txBody>
      </p:sp>
      <p:sp>
        <p:nvSpPr>
          <p:cNvPr id="6" name="ノート プレースホルダー 5">
            <a:extLst>
              <a:ext uri="{FF2B5EF4-FFF2-40B4-BE49-F238E27FC236}">
                <a16:creationId xmlns:a16="http://schemas.microsoft.com/office/drawing/2014/main" id="{DBC379E2-514F-49BF-B8AB-FBC47333CFD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11983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17A44400-7F79-4D26-82FE-AB529CE444C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18201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4DDD53A9-C12C-41DC-A799-C622081FA57D}"/>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50741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463550"/>
            <a:ext cx="4040187" cy="2273300"/>
          </a:xfrm>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A240F07C-501A-4C36-B8D9-59C5D6759B5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997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6</a:t>
            </a:fld>
            <a:endParaRPr kumimoji="1" lang="ja-JP" altLang="en-US"/>
          </a:p>
        </p:txBody>
      </p:sp>
    </p:spTree>
    <p:extLst>
      <p:ext uri="{BB962C8B-B14F-4D97-AF65-F5344CB8AC3E}">
        <p14:creationId xmlns:p14="http://schemas.microsoft.com/office/powerpoint/2010/main" val="358925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905240EB-6246-4D8E-B98D-0C1600D16CD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94109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5EBEF718-AACA-4CDF-9294-63F6B50CC12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93528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451F062-5DBE-4DC2-B3F5-FE2247BACC03}" type="slidenum">
              <a:rPr kumimoji="1" lang="ja-JP" altLang="en-US" smtClean="0"/>
              <a:t>‹#›</a:t>
            </a:fld>
            <a:endParaRPr kumimoji="1" lang="ja-JP" altLang="en-US" dirty="0"/>
          </a:p>
        </p:txBody>
      </p:sp>
    </p:spTree>
    <p:extLst>
      <p:ext uri="{BB962C8B-B14F-4D97-AF65-F5344CB8AC3E}">
        <p14:creationId xmlns:p14="http://schemas.microsoft.com/office/powerpoint/2010/main" val="229526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314117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2094523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72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5456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3882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997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805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2733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7580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494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4011105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129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0265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860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FB6BDB-7DB0-4804-85C0-0D93ED5F4471}"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9038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4CFF57-1801-4CA5-A5CB-2DFD8B4C8E6B}"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4612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031AAB0-B6B1-4F07-A002-71726E405D34}"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487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CDF6210-9800-4BAF-A222-0B65E3F91F0E}"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5169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390A74C-3A89-48E0-8A98-7AC8CBDED2D5}"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6395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2FE617C-A4E8-4236-AD80-FEC44BFC27F9}"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6836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834AFC5-DF35-4A24-BE92-F06FB63B80C7}"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7467600" y="6356350"/>
            <a:ext cx="4114800" cy="365125"/>
          </a:xfrm>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a:xfrm>
            <a:off x="4038600" y="6356350"/>
            <a:ext cx="2743200" cy="365125"/>
          </a:xfrm>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911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2552932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4DA145A-E196-4AA5-B150-19B68DDE5AEF}"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7864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954638-82D1-4C9C-8212-351FE1698405}"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5024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1E4C-B2F7-47D8-B39A-650136533732}"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6180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C43CB54-A754-4D8F-BA58-EB23E52E89D4}"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41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22721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kumimoji="1" lang="ja-JP" altLang="en-US" smtClean="0"/>
              <a:t>2025/3/12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307602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kumimoji="1" lang="ja-JP" altLang="en-US" smtClean="0"/>
              <a:t>2025/3/12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221443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kumimoji="1" lang="ja-JP" altLang="en-US" smtClean="0"/>
              <a:t>2025/3/12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147916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72809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361795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kumimoji="1" lang="ja-JP" altLang="en-US" smtClean="0"/>
              <a:t>2025/3/12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208205331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D5C98-AFA9-40C7-AEBE-FAF5FA763998}" type="datetimeFigureOut">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820058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D4B38-2E6D-4C62-A348-5BA12ABAA6D8}" type="datetime1">
              <a:rPr lang="ja-JP" altLang="en-US" smtClean="0">
                <a:solidFill>
                  <a:prstClr val="black">
                    <a:tint val="75000"/>
                  </a:prstClr>
                </a:solidFill>
              </a:rPr>
              <a:pPr/>
              <a:t>2025/3/12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41928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image" Target="../media/image65.emf"/><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69.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13" Type="http://schemas.microsoft.com/office/2007/relationships/hdphoto" Target="../media/hdphoto13.wdp"/><Relationship Id="rId18" Type="http://schemas.openxmlformats.org/officeDocument/2006/relationships/image" Target="../media/image81.png"/><Relationship Id="rId3" Type="http://schemas.openxmlformats.org/officeDocument/2006/relationships/image" Target="../media/image72.png"/><Relationship Id="rId21" Type="http://schemas.microsoft.com/office/2007/relationships/hdphoto" Target="../media/hdphoto17.wdp"/><Relationship Id="rId7" Type="http://schemas.microsoft.com/office/2007/relationships/hdphoto" Target="../media/hdphoto10.wdp"/><Relationship Id="rId12" Type="http://schemas.openxmlformats.org/officeDocument/2006/relationships/image" Target="../media/image78.png"/><Relationship Id="rId17" Type="http://schemas.microsoft.com/office/2007/relationships/hdphoto" Target="../media/hdphoto15.wdp"/><Relationship Id="rId25" Type="http://schemas.microsoft.com/office/2007/relationships/hdphoto" Target="../media/hdphoto19.wdp"/><Relationship Id="rId2" Type="http://schemas.openxmlformats.org/officeDocument/2006/relationships/notesSlide" Target="../notesSlides/notesSlide18.xml"/><Relationship Id="rId16" Type="http://schemas.openxmlformats.org/officeDocument/2006/relationships/image" Target="../media/image80.png"/><Relationship Id="rId20" Type="http://schemas.openxmlformats.org/officeDocument/2006/relationships/image" Target="../media/image82.png"/><Relationship Id="rId1" Type="http://schemas.openxmlformats.org/officeDocument/2006/relationships/slideLayout" Target="../slideLayouts/slideLayout29.xml"/><Relationship Id="rId6" Type="http://schemas.openxmlformats.org/officeDocument/2006/relationships/image" Target="../media/image75.png"/><Relationship Id="rId11" Type="http://schemas.microsoft.com/office/2007/relationships/hdphoto" Target="../media/hdphoto12.wdp"/><Relationship Id="rId24" Type="http://schemas.openxmlformats.org/officeDocument/2006/relationships/image" Target="../media/image84.png"/><Relationship Id="rId5" Type="http://schemas.openxmlformats.org/officeDocument/2006/relationships/image" Target="../media/image74.emf"/><Relationship Id="rId15" Type="http://schemas.microsoft.com/office/2007/relationships/hdphoto" Target="../media/hdphoto14.wdp"/><Relationship Id="rId23" Type="http://schemas.microsoft.com/office/2007/relationships/hdphoto" Target="../media/hdphoto18.wdp"/><Relationship Id="rId10" Type="http://schemas.openxmlformats.org/officeDocument/2006/relationships/image" Target="../media/image77.png"/><Relationship Id="rId19" Type="http://schemas.microsoft.com/office/2007/relationships/hdphoto" Target="../media/hdphoto16.wdp"/><Relationship Id="rId4" Type="http://schemas.openxmlformats.org/officeDocument/2006/relationships/image" Target="../media/image73.png"/><Relationship Id="rId9" Type="http://schemas.microsoft.com/office/2007/relationships/hdphoto" Target="../media/hdphoto11.wdp"/><Relationship Id="rId14" Type="http://schemas.openxmlformats.org/officeDocument/2006/relationships/image" Target="../media/image79.png"/><Relationship Id="rId22" Type="http://schemas.openxmlformats.org/officeDocument/2006/relationships/image" Target="../media/image8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s://www.nta.go.jp/taxes/kids/index.htm" TargetMode="External"/><Relationship Id="rId7"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pref.ibaraki.jp/" TargetMode="External"/><Relationship Id="rId5" Type="http://schemas.openxmlformats.org/officeDocument/2006/relationships/hyperlink" Target="https://www.nta.go.jp/" TargetMode="External"/><Relationship Id="rId4" Type="http://schemas.openxmlformats.org/officeDocument/2006/relationships/hyperlink" Target="https://www.mof.go.jp/" TargetMode="External"/><Relationship Id="rId9" Type="http://schemas.openxmlformats.org/officeDocument/2006/relationships/image" Target="../media/image87.png"/></Relationships>
</file>

<file path=ppt/slides/_rels/slide21.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11" Type="http://schemas.microsoft.com/office/2007/relationships/hdphoto" Target="../media/hdphoto1.wdp"/><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png"/><Relationship Id="rId7"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emf"/><Relationship Id="rId5" Type="http://schemas.microsoft.com/office/2007/relationships/hdphoto" Target="../media/hdphoto4.wdp"/><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CCFF66"/>
          </a:fgClr>
          <a:bgClr>
            <a:schemeClr val="bg1"/>
          </a:bgClr>
        </a:pattFill>
        <a:effectLst/>
      </p:bgPr>
    </p:bg>
    <p:spTree>
      <p:nvGrpSpPr>
        <p:cNvPr id="1" name=""/>
        <p:cNvGrpSpPr/>
        <p:nvPr/>
      </p:nvGrpSpPr>
      <p:grpSpPr>
        <a:xfrm>
          <a:off x="0" y="0"/>
          <a:ext cx="0" cy="0"/>
          <a:chOff x="0" y="0"/>
          <a:chExt cx="0" cy="0"/>
        </a:xfrm>
      </p:grpSpPr>
      <p:sp>
        <p:nvSpPr>
          <p:cNvPr id="3" name="角丸四角形 2"/>
          <p:cNvSpPr/>
          <p:nvPr/>
        </p:nvSpPr>
        <p:spPr>
          <a:xfrm>
            <a:off x="2905431" y="825908"/>
            <a:ext cx="6577781" cy="1076633"/>
          </a:xfrm>
          <a:prstGeom prst="roundRect">
            <a:avLst/>
          </a:prstGeom>
          <a:solidFill>
            <a:srgbClr val="00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租税教育用副教材</a:t>
            </a:r>
            <a:endParaRPr kumimoji="1" lang="en-US" altLang="ja-JP" sz="2400" dirty="0"/>
          </a:p>
          <a:p>
            <a:pPr algn="ctr"/>
            <a:r>
              <a:rPr kumimoji="1" lang="ja-JP" altLang="en-US" sz="4400" dirty="0"/>
              <a:t>わたしたちのくらしと税</a:t>
            </a:r>
          </a:p>
        </p:txBody>
      </p:sp>
      <p:sp>
        <p:nvSpPr>
          <p:cNvPr id="4" name="テキスト ボックス 3"/>
          <p:cNvSpPr txBox="1"/>
          <p:nvPr/>
        </p:nvSpPr>
        <p:spPr>
          <a:xfrm>
            <a:off x="4622742" y="325650"/>
            <a:ext cx="3472425" cy="461665"/>
          </a:xfrm>
          <a:prstGeom prst="rect">
            <a:avLst/>
          </a:prstGeom>
          <a:noFill/>
        </p:spPr>
        <p:txBody>
          <a:bodyPr wrap="none" rtlCol="0">
            <a:spAutoFit/>
          </a:bodyPr>
          <a:lstStyle/>
          <a:p>
            <a:r>
              <a:rPr kumimoji="1" lang="ja-JP" altLang="en-US" sz="2400" dirty="0"/>
              <a:t>令和７年度版（小学生用）</a:t>
            </a:r>
          </a:p>
        </p:txBody>
      </p:sp>
      <p:sp>
        <p:nvSpPr>
          <p:cNvPr id="5" name="円/楕円 4"/>
          <p:cNvSpPr/>
          <p:nvPr/>
        </p:nvSpPr>
        <p:spPr>
          <a:xfrm>
            <a:off x="2168013" y="2026979"/>
            <a:ext cx="8286586" cy="391022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857650" y="2197168"/>
            <a:ext cx="7728155" cy="400371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a:off x="2168013" y="2041704"/>
            <a:ext cx="7728155" cy="400371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37700" y="3947940"/>
            <a:ext cx="2661882" cy="242313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暮らしを</a:t>
            </a:r>
            <a:endParaRPr kumimoji="1" lang="en-US" altLang="ja-JP" sz="3200" dirty="0">
              <a:latin typeface="HG丸ｺﾞｼｯｸM-PRO" panose="020F0600000000000000" pitchFamily="50" charset="-128"/>
              <a:ea typeface="HG丸ｺﾞｼｯｸM-PRO" panose="020F0600000000000000" pitchFamily="50" charset="-128"/>
            </a:endParaRPr>
          </a:p>
          <a:p>
            <a:pPr algn="ctr"/>
            <a:r>
              <a:rPr lang="ja-JP" altLang="en-US" sz="3200" dirty="0">
                <a:latin typeface="HG丸ｺﾞｼｯｸM-PRO" panose="020F0600000000000000" pitchFamily="50" charset="-128"/>
                <a:ea typeface="HG丸ｺﾞｼｯｸM-PRO" panose="020F0600000000000000" pitchFamily="50" charset="-128"/>
              </a:rPr>
              <a:t>支える税</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3"/>
          <a:stretch>
            <a:fillRect/>
          </a:stretch>
        </p:blipFill>
        <p:spPr>
          <a:xfrm>
            <a:off x="3429467" y="2072730"/>
            <a:ext cx="2005588" cy="3029718"/>
          </a:xfrm>
          <a:prstGeom prst="rect">
            <a:avLst/>
          </a:prstGeom>
        </p:spPr>
      </p:pic>
      <p:pic>
        <p:nvPicPr>
          <p:cNvPr id="8" name="図 7"/>
          <p:cNvPicPr>
            <a:picLocks noChangeAspect="1"/>
          </p:cNvPicPr>
          <p:nvPr/>
        </p:nvPicPr>
        <p:blipFill>
          <a:blip r:embed="rId4"/>
          <a:stretch>
            <a:fillRect/>
          </a:stretch>
        </p:blipFill>
        <p:spPr>
          <a:xfrm>
            <a:off x="5730441" y="3506736"/>
            <a:ext cx="3020574" cy="2014732"/>
          </a:xfrm>
          <a:prstGeom prst="rect">
            <a:avLst/>
          </a:prstGeom>
        </p:spPr>
      </p:pic>
      <p:pic>
        <p:nvPicPr>
          <p:cNvPr id="6" name="図 5"/>
          <p:cNvPicPr>
            <a:picLocks noChangeAspect="1"/>
          </p:cNvPicPr>
          <p:nvPr/>
        </p:nvPicPr>
        <p:blipFill>
          <a:blip r:embed="rId5"/>
          <a:stretch>
            <a:fillRect/>
          </a:stretch>
        </p:blipFill>
        <p:spPr>
          <a:xfrm>
            <a:off x="8880900" y="2023195"/>
            <a:ext cx="2020828" cy="3020574"/>
          </a:xfrm>
          <a:prstGeom prst="rect">
            <a:avLst/>
          </a:prstGeom>
        </p:spPr>
      </p:pic>
      <p:sp>
        <p:nvSpPr>
          <p:cNvPr id="14" name="テキスト ボックス 13"/>
          <p:cNvSpPr txBox="1"/>
          <p:nvPr/>
        </p:nvSpPr>
        <p:spPr>
          <a:xfrm>
            <a:off x="3789785" y="5063066"/>
            <a:ext cx="1005403" cy="338554"/>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茨城県庁</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9160042" y="5044681"/>
            <a:ext cx="2307042" cy="338554"/>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宇宙開発（提供：</a:t>
            </a:r>
            <a:r>
              <a:rPr lang="en-US" altLang="ja-JP" sz="1600" dirty="0">
                <a:latin typeface="BIZ UDPゴシック" panose="020B0400000000000000" pitchFamily="50" charset="-128"/>
                <a:ea typeface="BIZ UDPゴシック" panose="020B0400000000000000" pitchFamily="50" charset="-128"/>
              </a:rPr>
              <a:t>JAXA)</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6032090" y="5529824"/>
            <a:ext cx="2544286"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国会議事堂（提供：東京都）</a:t>
            </a:r>
          </a:p>
        </p:txBody>
      </p:sp>
      <p:sp>
        <p:nvSpPr>
          <p:cNvPr id="17" name="角丸四角形 16"/>
          <p:cNvSpPr/>
          <p:nvPr/>
        </p:nvSpPr>
        <p:spPr>
          <a:xfrm>
            <a:off x="3673067" y="6107736"/>
            <a:ext cx="5230174" cy="633657"/>
          </a:xfrm>
          <a:prstGeom prst="roundRect">
            <a:avLst/>
          </a:prstGeom>
          <a:solidFill>
            <a:srgbClr val="00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茨城県租税教育推進協議会</a:t>
            </a:r>
          </a:p>
        </p:txBody>
      </p:sp>
    </p:spTree>
    <p:extLst>
      <p:ext uri="{BB962C8B-B14F-4D97-AF65-F5344CB8AC3E}">
        <p14:creationId xmlns:p14="http://schemas.microsoft.com/office/powerpoint/2010/main" val="376785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9" name="円/楕円 18"/>
          <p:cNvSpPr/>
          <p:nvPr/>
        </p:nvSpPr>
        <p:spPr>
          <a:xfrm>
            <a:off x="279485" y="72284"/>
            <a:ext cx="11679936" cy="6632609"/>
          </a:xfrm>
          <a:prstGeom prst="ellipse">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600368" y="2096837"/>
            <a:ext cx="6084726" cy="1254061"/>
          </a:xfrm>
          <a:prstGeom prst="rect">
            <a:avLst/>
          </a:prstGeom>
          <a:solidFill>
            <a:schemeClr val="bg1"/>
          </a:solidFill>
        </p:spPr>
        <p:txBody>
          <a:bodyPr wrap="square" rtlCol="0">
            <a:spAutoFit/>
          </a:bodyPr>
          <a:lstStyle/>
          <a:p>
            <a:pPr>
              <a:lnSpc>
                <a:spcPts val="3200"/>
              </a:lnSpc>
            </a:pPr>
            <a:r>
              <a:rPr kumimoji="1" lang="ja-JP" altLang="en-US"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道路や空港など、生活を便利にしてくれるものをつくるには、たくさんのお金がかかりますが、ここにも税金が生かされています。</a:t>
            </a:r>
            <a:endParaRPr lang="en-US" altLang="ja-JP" dirty="0">
              <a:latin typeface="BIZ UDPゴシック" panose="020B0400000000000000" pitchFamily="50" charset="-128"/>
              <a:ea typeface="BIZ UDPゴシック" panose="020B0400000000000000" pitchFamily="50" charset="-128"/>
            </a:endParaRPr>
          </a:p>
        </p:txBody>
      </p:sp>
      <p:pic>
        <p:nvPicPr>
          <p:cNvPr id="8" name="図 7"/>
          <p:cNvPicPr/>
          <p:nvPr/>
        </p:nvPicPr>
        <p:blipFill>
          <a:blip r:embed="rId3">
            <a:clrChange>
              <a:clrFrom>
                <a:srgbClr val="FFFFFF"/>
              </a:clrFrom>
              <a:clrTo>
                <a:srgbClr val="FFFFFF">
                  <a:alpha val="0"/>
                </a:srgbClr>
              </a:clrTo>
            </a:clrChange>
          </a:blip>
          <a:stretch>
            <a:fillRect/>
          </a:stretch>
        </p:blipFill>
        <p:spPr>
          <a:xfrm>
            <a:off x="5127813" y="4648200"/>
            <a:ext cx="3085883" cy="1840468"/>
          </a:xfrm>
          <a:prstGeom prst="rect">
            <a:avLst/>
          </a:prstGeom>
        </p:spPr>
      </p:pic>
      <p:pic>
        <p:nvPicPr>
          <p:cNvPr id="3" name="図 2"/>
          <p:cNvPicPr>
            <a:picLocks noChangeAspect="1"/>
          </p:cNvPicPr>
          <p:nvPr/>
        </p:nvPicPr>
        <p:blipFill>
          <a:blip r:embed="rId4"/>
          <a:stretch>
            <a:fillRect/>
          </a:stretch>
        </p:blipFill>
        <p:spPr>
          <a:xfrm>
            <a:off x="820742" y="3418317"/>
            <a:ext cx="3973844" cy="2731797"/>
          </a:xfrm>
          <a:prstGeom prst="rect">
            <a:avLst/>
          </a:prstGeom>
        </p:spPr>
      </p:pic>
      <p:sp>
        <p:nvSpPr>
          <p:cNvPr id="10" name="テキスト ボックス 9"/>
          <p:cNvSpPr txBox="1"/>
          <p:nvPr/>
        </p:nvSpPr>
        <p:spPr>
          <a:xfrm>
            <a:off x="746042" y="6150114"/>
            <a:ext cx="4123245" cy="523220"/>
          </a:xfrm>
          <a:prstGeom prst="rect">
            <a:avLst/>
          </a:prstGeom>
          <a:noFill/>
        </p:spPr>
        <p:txBody>
          <a:bodyPr wrap="none" rtlCol="0">
            <a:spAutoFit/>
          </a:bodyPr>
          <a:lstStyle/>
          <a:p>
            <a:pPr algn="r"/>
            <a:r>
              <a:rPr lang="ja-JP" altLang="en-US" sz="1400" b="1" dirty="0"/>
              <a:t>国道</a:t>
            </a:r>
            <a:r>
              <a:rPr lang="en-US" altLang="ja-JP" sz="1400" b="1" dirty="0"/>
              <a:t>355</a:t>
            </a:r>
            <a:r>
              <a:rPr lang="ja-JP" altLang="en-US" sz="1400" b="1" dirty="0"/>
              <a:t>号笠間バイパス（笠間市）令和元年６月開通</a:t>
            </a:r>
            <a:endParaRPr lang="en-US" altLang="ja-JP" sz="1400" b="1" dirty="0"/>
          </a:p>
          <a:p>
            <a:pPr algn="r"/>
            <a:r>
              <a:rPr lang="ja-JP" altLang="en-US" sz="1400" b="1" dirty="0"/>
              <a:t>（提供：茨城県土木事務所）</a:t>
            </a:r>
            <a:endParaRPr kumimoji="1" lang="ja-JP" altLang="en-US" sz="1400" b="1" dirty="0"/>
          </a:p>
        </p:txBody>
      </p:sp>
      <p:pic>
        <p:nvPicPr>
          <p:cNvPr id="11" name="図 10"/>
          <p:cNvPicPr>
            <a:picLocks noChangeAspect="1"/>
          </p:cNvPicPr>
          <p:nvPr/>
        </p:nvPicPr>
        <p:blipFill>
          <a:blip r:embed="rId5"/>
          <a:stretch>
            <a:fillRect/>
          </a:stretch>
        </p:blipFill>
        <p:spPr>
          <a:xfrm>
            <a:off x="7005976" y="620922"/>
            <a:ext cx="4750525" cy="2732156"/>
          </a:xfrm>
          <a:prstGeom prst="rect">
            <a:avLst/>
          </a:prstGeom>
        </p:spPr>
      </p:pic>
      <p:sp>
        <p:nvSpPr>
          <p:cNvPr id="13" name="テキスト ボックス 12"/>
          <p:cNvSpPr txBox="1"/>
          <p:nvPr/>
        </p:nvSpPr>
        <p:spPr>
          <a:xfrm>
            <a:off x="8789022" y="3379080"/>
            <a:ext cx="2967479" cy="523220"/>
          </a:xfrm>
          <a:prstGeom prst="rect">
            <a:avLst/>
          </a:prstGeom>
          <a:noFill/>
        </p:spPr>
        <p:txBody>
          <a:bodyPr wrap="none" rtlCol="0">
            <a:spAutoFit/>
          </a:bodyPr>
          <a:lstStyle/>
          <a:p>
            <a:pPr algn="r"/>
            <a:r>
              <a:rPr lang="ja-JP" altLang="en-US" sz="1400" b="1" dirty="0"/>
              <a:t>茨城空港（小美玉市）</a:t>
            </a:r>
            <a:endParaRPr lang="en-US" altLang="ja-JP" sz="1400" b="1" dirty="0"/>
          </a:p>
          <a:p>
            <a:pPr algn="r"/>
            <a:r>
              <a:rPr kumimoji="1" lang="ja-JP" altLang="en-US" sz="1400" b="1" dirty="0"/>
              <a:t>（提供：茨城空港利用促進等協議会）</a:t>
            </a:r>
          </a:p>
        </p:txBody>
      </p:sp>
      <p:pic>
        <p:nvPicPr>
          <p:cNvPr id="14" name="図 13"/>
          <p:cNvPicPr>
            <a:picLocks noChangeAspect="1"/>
          </p:cNvPicPr>
          <p:nvPr/>
        </p:nvPicPr>
        <p:blipFill>
          <a:blip r:embed="rId6"/>
          <a:stretch>
            <a:fillRect/>
          </a:stretch>
        </p:blipFill>
        <p:spPr>
          <a:xfrm>
            <a:off x="8352536" y="4055359"/>
            <a:ext cx="2937347" cy="2162203"/>
          </a:xfrm>
          <a:prstGeom prst="rect">
            <a:avLst/>
          </a:prstGeom>
        </p:spPr>
      </p:pic>
      <p:sp>
        <p:nvSpPr>
          <p:cNvPr id="15" name="テキスト ボックス 14"/>
          <p:cNvSpPr txBox="1"/>
          <p:nvPr/>
        </p:nvSpPr>
        <p:spPr>
          <a:xfrm>
            <a:off x="11756501" y="6488668"/>
            <a:ext cx="341760" cy="369332"/>
          </a:xfrm>
          <a:prstGeom prst="rect">
            <a:avLst/>
          </a:prstGeom>
          <a:noFill/>
        </p:spPr>
        <p:txBody>
          <a:bodyPr wrap="none" rtlCol="0">
            <a:spAutoFit/>
          </a:bodyPr>
          <a:lstStyle/>
          <a:p>
            <a:r>
              <a:rPr lang="ja-JP" altLang="en-US" dirty="0"/>
              <a:t>８</a:t>
            </a:r>
            <a:endParaRPr kumimoji="1" lang="ja-JP" altLang="en-US" dirty="0"/>
          </a:p>
        </p:txBody>
      </p:sp>
      <p:grpSp>
        <p:nvGrpSpPr>
          <p:cNvPr id="6" name="グループ化 5"/>
          <p:cNvGrpSpPr/>
          <p:nvPr/>
        </p:nvGrpSpPr>
        <p:grpSpPr>
          <a:xfrm>
            <a:off x="600368" y="153107"/>
            <a:ext cx="3827623" cy="1860104"/>
            <a:chOff x="1542196" y="4117614"/>
            <a:chExt cx="3827623" cy="1860104"/>
          </a:xfrm>
        </p:grpSpPr>
        <p:sp>
          <p:nvSpPr>
            <p:cNvPr id="2" name="正方形/長方形 1"/>
            <p:cNvSpPr/>
            <p:nvPr/>
          </p:nvSpPr>
          <p:spPr>
            <a:xfrm>
              <a:off x="1542196" y="4117614"/>
              <a:ext cx="3827623" cy="1860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rot="2169272">
              <a:off x="2864098" y="4372878"/>
              <a:ext cx="637677" cy="68387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1055458">
              <a:off x="1790526" y="4550950"/>
              <a:ext cx="1203439" cy="11895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rot="1055458">
              <a:off x="3540885" y="4305722"/>
              <a:ext cx="518579" cy="5168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69272">
              <a:off x="4605106" y="4990498"/>
              <a:ext cx="512435" cy="5146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364145" y="4640403"/>
              <a:ext cx="2713348" cy="1077218"/>
            </a:xfrm>
            <a:prstGeom prst="rect">
              <a:avLst/>
            </a:prstGeom>
            <a:noFill/>
          </p:spPr>
          <p:txBody>
            <a:bodyPr wrap="square" rtlCol="0">
              <a:spAutoFit/>
            </a:bodyPr>
            <a:lstStyle/>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便利な</a:t>
              </a:r>
              <a:endParaRPr kumimoji="1" lang="en-US" altLang="ja-JP"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交通のために</a:t>
              </a:r>
              <a:endParaRPr kumimoji="1"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p:txBody>
        </p:sp>
      </p:grpSp>
      <p:sp>
        <p:nvSpPr>
          <p:cNvPr id="20" name="角丸四角形 19"/>
          <p:cNvSpPr/>
          <p:nvPr/>
        </p:nvSpPr>
        <p:spPr>
          <a:xfrm>
            <a:off x="8656320" y="20280"/>
            <a:ext cx="3535680" cy="44753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－身近な税の使いみち①－</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1393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0" name="円/楕円 19"/>
          <p:cNvSpPr/>
          <p:nvPr/>
        </p:nvSpPr>
        <p:spPr>
          <a:xfrm>
            <a:off x="276424" y="75907"/>
            <a:ext cx="11679936" cy="6632609"/>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 name="図 3"/>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0276" y="1500569"/>
            <a:ext cx="2240525" cy="1932413"/>
          </a:xfrm>
          <a:prstGeom prst="rect">
            <a:avLst/>
          </a:prstGeom>
          <a:noFill/>
          <a:ln>
            <a:noFill/>
          </a:ln>
        </p:spPr>
      </p:pic>
      <p:sp>
        <p:nvSpPr>
          <p:cNvPr id="5" name="テキスト ボックス 4"/>
          <p:cNvSpPr txBox="1"/>
          <p:nvPr/>
        </p:nvSpPr>
        <p:spPr>
          <a:xfrm>
            <a:off x="6384240" y="2405080"/>
            <a:ext cx="5256567" cy="843693"/>
          </a:xfrm>
          <a:prstGeom prst="rect">
            <a:avLst/>
          </a:prstGeom>
          <a:solidFill>
            <a:schemeClr val="bg1"/>
          </a:solidFill>
        </p:spPr>
        <p:txBody>
          <a:bodyPr wrap="none" rtlCol="0">
            <a:spAutoFit/>
          </a:bodyPr>
          <a:lstStyle/>
          <a:p>
            <a:pPr>
              <a:lnSpc>
                <a:spcPts val="3200"/>
              </a:lnSpc>
            </a:pPr>
            <a:r>
              <a:rPr kumimoji="1" lang="ja-JP" altLang="en-US"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ゴミの収集や自然環境の保護など、清潔で気持ち</a:t>
            </a:r>
            <a:endParaRPr lang="en-US" altLang="ja-JP" dirty="0">
              <a:latin typeface="BIZ UDPゴシック" panose="020B0400000000000000" pitchFamily="50" charset="-128"/>
              <a:ea typeface="BIZ UDPゴシック" panose="020B0400000000000000" pitchFamily="50" charset="-128"/>
            </a:endParaRPr>
          </a:p>
          <a:p>
            <a:pPr>
              <a:lnSpc>
                <a:spcPts val="3200"/>
              </a:lnSpc>
            </a:pPr>
            <a:r>
              <a:rPr lang="ja-JP" altLang="en-US" dirty="0">
                <a:latin typeface="BIZ UDPゴシック" panose="020B0400000000000000" pitchFamily="50" charset="-128"/>
                <a:ea typeface="BIZ UDPゴシック" panose="020B0400000000000000" pitchFamily="50" charset="-128"/>
              </a:rPr>
              <a:t>よく暮らせるための取り組みをしています。</a:t>
            </a:r>
            <a:endParaRPr lang="en-US" altLang="ja-JP" dirty="0">
              <a:latin typeface="BIZ UDPゴシック" panose="020B0400000000000000" pitchFamily="50" charset="-128"/>
              <a:ea typeface="BIZ UDPゴシック" panose="020B0400000000000000" pitchFamily="50" charset="-128"/>
            </a:endParaRPr>
          </a:p>
        </p:txBody>
      </p:sp>
      <p:grpSp>
        <p:nvGrpSpPr>
          <p:cNvPr id="11" name="グループ化 10"/>
          <p:cNvGrpSpPr/>
          <p:nvPr/>
        </p:nvGrpSpPr>
        <p:grpSpPr>
          <a:xfrm>
            <a:off x="1457268" y="4497704"/>
            <a:ext cx="3965565" cy="2360296"/>
            <a:chOff x="1052265" y="3996054"/>
            <a:chExt cx="3965565" cy="2360296"/>
          </a:xfrm>
        </p:grpSpPr>
        <p:pic>
          <p:nvPicPr>
            <p:cNvPr id="8" name="図 7"/>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265" y="3996054"/>
              <a:ext cx="3965565" cy="2360296"/>
            </a:xfrm>
            <a:prstGeom prst="rect">
              <a:avLst/>
            </a:prstGeom>
            <a:noFill/>
            <a:ln>
              <a:noFill/>
            </a:ln>
          </p:spPr>
        </p:pic>
        <p:sp>
          <p:nvSpPr>
            <p:cNvPr id="9" name="テキスト ボックス 8"/>
            <p:cNvSpPr txBox="1"/>
            <p:nvPr/>
          </p:nvSpPr>
          <p:spPr>
            <a:xfrm>
              <a:off x="1585432" y="4605448"/>
              <a:ext cx="2899230" cy="1426031"/>
            </a:xfrm>
            <a:prstGeom prst="rect">
              <a:avLst/>
            </a:prstGeom>
            <a:noFill/>
          </p:spPr>
          <p:txBody>
            <a:bodyPr wrap="square" rtlCol="0">
              <a:spAutoFit/>
            </a:bodyPr>
            <a:lstStyle/>
            <a:p>
              <a:pPr algn="ctr">
                <a:lnSpc>
                  <a:spcPts val="2600"/>
                </a:lnSpc>
              </a:pPr>
              <a:r>
                <a:rPr lang="ja-JP" altLang="en-US" dirty="0"/>
                <a:t>ごみ処理費用にかかる税金</a:t>
              </a:r>
              <a:endParaRPr lang="en-US" altLang="ja-JP" dirty="0"/>
            </a:p>
            <a:p>
              <a:pPr algn="ctr">
                <a:lnSpc>
                  <a:spcPts val="2600"/>
                </a:lnSpc>
              </a:pPr>
              <a:r>
                <a:rPr lang="ja-JP" altLang="en-US" sz="1600" dirty="0"/>
                <a:t>国民一人あたり（１年間）</a:t>
              </a:r>
              <a:endParaRPr lang="en-US" altLang="ja-JP" sz="1600" dirty="0"/>
            </a:p>
            <a:p>
              <a:pPr algn="ctr">
                <a:lnSpc>
                  <a:spcPts val="2600"/>
                </a:lnSpc>
              </a:pPr>
              <a:r>
                <a:rPr kumimoji="1" lang="ja-JP" altLang="en-US" sz="2400" b="1" dirty="0">
                  <a:solidFill>
                    <a:srgbClr val="FF0000"/>
                  </a:solidFill>
                </a:rPr>
                <a:t>約</a:t>
              </a:r>
              <a:r>
                <a:rPr lang="en-US" altLang="ja-JP" sz="2400" b="1" dirty="0">
                  <a:solidFill>
                    <a:srgbClr val="FF0000"/>
                  </a:solidFill>
                  <a:latin typeface="+mn-ea"/>
                </a:rPr>
                <a:t>19,800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dirty="0"/>
                <a:t>（令和４年度）</a:t>
              </a:r>
              <a:endParaRPr kumimoji="1" lang="ja-JP" altLang="en-US" dirty="0"/>
            </a:p>
          </p:txBody>
        </p:sp>
      </p:grpSp>
      <p:pic>
        <p:nvPicPr>
          <p:cNvPr id="3" name="図 2"/>
          <p:cNvPicPr>
            <a:picLocks noChangeAspect="1"/>
          </p:cNvPicPr>
          <p:nvPr/>
        </p:nvPicPr>
        <p:blipFill>
          <a:blip r:embed="rId5"/>
          <a:stretch>
            <a:fillRect/>
          </a:stretch>
        </p:blipFill>
        <p:spPr>
          <a:xfrm>
            <a:off x="717311" y="229364"/>
            <a:ext cx="2828557" cy="4242985"/>
          </a:xfrm>
          <a:prstGeom prst="rect">
            <a:avLst/>
          </a:prstGeom>
        </p:spPr>
      </p:pic>
      <p:sp>
        <p:nvSpPr>
          <p:cNvPr id="12" name="テキスト ボックス 11"/>
          <p:cNvSpPr txBox="1"/>
          <p:nvPr/>
        </p:nvSpPr>
        <p:spPr>
          <a:xfrm>
            <a:off x="3516800" y="4250454"/>
            <a:ext cx="1351652" cy="307777"/>
          </a:xfrm>
          <a:prstGeom prst="rect">
            <a:avLst/>
          </a:prstGeom>
          <a:noFill/>
        </p:spPr>
        <p:txBody>
          <a:bodyPr wrap="none" rtlCol="0">
            <a:spAutoFit/>
          </a:bodyPr>
          <a:lstStyle/>
          <a:p>
            <a:r>
              <a:rPr lang="ja-JP" altLang="en-US" sz="1400" b="1" dirty="0"/>
              <a:t>（提供：東京都）</a:t>
            </a:r>
            <a:endParaRPr kumimoji="1" lang="ja-JP" altLang="en-US" sz="1400" b="1" dirty="0"/>
          </a:p>
        </p:txBody>
      </p:sp>
      <p:pic>
        <p:nvPicPr>
          <p:cNvPr id="13" name="図 12"/>
          <p:cNvPicPr>
            <a:picLocks noChangeAspect="1"/>
          </p:cNvPicPr>
          <p:nvPr/>
        </p:nvPicPr>
        <p:blipFill>
          <a:blip r:embed="rId6"/>
          <a:stretch>
            <a:fillRect/>
          </a:stretch>
        </p:blipFill>
        <p:spPr>
          <a:xfrm>
            <a:off x="6067396" y="3432982"/>
            <a:ext cx="5113160" cy="2931188"/>
          </a:xfrm>
          <a:prstGeom prst="rect">
            <a:avLst/>
          </a:prstGeom>
        </p:spPr>
      </p:pic>
      <p:sp>
        <p:nvSpPr>
          <p:cNvPr id="14" name="テキスト ボックス 13"/>
          <p:cNvSpPr txBox="1"/>
          <p:nvPr/>
        </p:nvSpPr>
        <p:spPr>
          <a:xfrm>
            <a:off x="8759626" y="6364170"/>
            <a:ext cx="2563522" cy="307777"/>
          </a:xfrm>
          <a:prstGeom prst="rect">
            <a:avLst/>
          </a:prstGeom>
          <a:noFill/>
        </p:spPr>
        <p:txBody>
          <a:bodyPr wrap="none" rtlCol="0">
            <a:spAutoFit/>
          </a:bodyPr>
          <a:lstStyle/>
          <a:p>
            <a:r>
              <a:rPr lang="ja-JP" altLang="en-US" sz="1400" b="1" dirty="0"/>
              <a:t>エコフロンティアかさま（笠間市）</a:t>
            </a:r>
            <a:endParaRPr kumimoji="1" lang="ja-JP" altLang="en-US" sz="1400" b="1" dirty="0"/>
          </a:p>
        </p:txBody>
      </p:sp>
      <p:sp>
        <p:nvSpPr>
          <p:cNvPr id="16" name="テキスト ボックス 15"/>
          <p:cNvSpPr txBox="1"/>
          <p:nvPr/>
        </p:nvSpPr>
        <p:spPr>
          <a:xfrm>
            <a:off x="11785480" y="6474958"/>
            <a:ext cx="341760" cy="369332"/>
          </a:xfrm>
          <a:prstGeom prst="rect">
            <a:avLst/>
          </a:prstGeom>
          <a:noFill/>
        </p:spPr>
        <p:txBody>
          <a:bodyPr wrap="none" rtlCol="0">
            <a:spAutoFit/>
          </a:bodyPr>
          <a:lstStyle/>
          <a:p>
            <a:r>
              <a:rPr lang="ja-JP" altLang="en-US" dirty="0"/>
              <a:t>９</a:t>
            </a:r>
            <a:endParaRPr kumimoji="1" lang="ja-JP" altLang="en-US" dirty="0"/>
          </a:p>
        </p:txBody>
      </p:sp>
      <p:grpSp>
        <p:nvGrpSpPr>
          <p:cNvPr id="7" name="グループ化 6"/>
          <p:cNvGrpSpPr/>
          <p:nvPr/>
        </p:nvGrpSpPr>
        <p:grpSpPr>
          <a:xfrm>
            <a:off x="6767332" y="472326"/>
            <a:ext cx="4518641" cy="1840649"/>
            <a:chOff x="1008701" y="220777"/>
            <a:chExt cx="4518641" cy="1840649"/>
          </a:xfrm>
        </p:grpSpPr>
        <p:sp>
          <p:nvSpPr>
            <p:cNvPr id="2" name="正方形/長方形 1"/>
            <p:cNvSpPr/>
            <p:nvPr/>
          </p:nvSpPr>
          <p:spPr>
            <a:xfrm>
              <a:off x="1225193" y="220777"/>
              <a:ext cx="4302149" cy="184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1191320">
              <a:off x="2048129" y="260835"/>
              <a:ext cx="1013942" cy="852975"/>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p:cNvSpPr/>
            <p:nvPr/>
          </p:nvSpPr>
          <p:spPr>
            <a:xfrm rot="20259512">
              <a:off x="1008701" y="374138"/>
              <a:ext cx="1440413" cy="1410300"/>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342562">
              <a:off x="3028390" y="337270"/>
              <a:ext cx="1259711" cy="1093405"/>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5123264">
              <a:off x="4651722" y="664926"/>
              <a:ext cx="776434" cy="584117"/>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499447" y="610951"/>
              <a:ext cx="3753639" cy="1077218"/>
            </a:xfrm>
            <a:prstGeom prst="rect">
              <a:avLst/>
            </a:prstGeom>
            <a:noFill/>
          </p:spPr>
          <p:txBody>
            <a:bodyPr wrap="square" rtlCol="0">
              <a:spAutoFit/>
            </a:bodyPr>
            <a:lstStyle/>
            <a:p>
              <a:r>
                <a:rPr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わたしたちの</a:t>
              </a:r>
              <a:endParaRPr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a:p>
              <a:r>
                <a:rPr kumimoji="1"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生活を守るために</a:t>
              </a:r>
              <a:endParaRPr kumimoji="1"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p:txBody>
        </p:sp>
      </p:grpSp>
      <p:sp>
        <p:nvSpPr>
          <p:cNvPr id="22" name="角丸四角形 21"/>
          <p:cNvSpPr/>
          <p:nvPr/>
        </p:nvSpPr>
        <p:spPr>
          <a:xfrm>
            <a:off x="8656320" y="20280"/>
            <a:ext cx="3535680" cy="44753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－身近な税の使いみち①－</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2202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角丸四角形吹き出し 5"/>
          <p:cNvSpPr/>
          <p:nvPr/>
        </p:nvSpPr>
        <p:spPr>
          <a:xfrm>
            <a:off x="3753851" y="971261"/>
            <a:ext cx="7599948" cy="1556085"/>
          </a:xfrm>
          <a:prstGeom prst="wedgeRoundRectCallout">
            <a:avLst>
              <a:gd name="adj1" fmla="val -60236"/>
              <a:gd name="adj2" fmla="val 14048"/>
              <a:gd name="adj3" fmla="val 16667"/>
            </a:avLst>
          </a:prstGeom>
          <a:solidFill>
            <a:srgbClr val="FFCCFF"/>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4">
                    <a:lumMod val="50000"/>
                  </a:schemeClr>
                </a:solidFill>
              </a:rPr>
              <a:t>　</a:t>
            </a:r>
            <a:r>
              <a:rPr kumimoji="1"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国民すべてが平等に教育を受けられるように、学校</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をつくったり、教科書を配付したりします。</a:t>
            </a:r>
            <a:endParaRPr lang="en-US" altLang="ja-JP" dirty="0">
              <a:solidFill>
                <a:schemeClr val="accent4">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4">
                    <a:lumMod val="50000"/>
                  </a:schemeClr>
                </a:solidFill>
                <a:latin typeface="BIZ UDPゴシック" panose="020B0400000000000000" pitchFamily="50" charset="-128"/>
                <a:ea typeface="BIZ UDPゴシック" panose="020B0400000000000000" pitchFamily="50" charset="-128"/>
              </a:rPr>
              <a:t>　教育や科学技術などのために、国の予算のうち年間約５兆</a:t>
            </a:r>
            <a:r>
              <a:rPr lang="en-US" altLang="ja-JP" dirty="0">
                <a:solidFill>
                  <a:schemeClr val="accent4">
                    <a:lumMod val="50000"/>
                  </a:schemeClr>
                </a:solidFill>
                <a:latin typeface="BIZ UDPゴシック" panose="020B0400000000000000" pitchFamily="50" charset="-128"/>
                <a:ea typeface="BIZ UDPゴシック" panose="020B0400000000000000" pitchFamily="50" charset="-128"/>
              </a:rPr>
              <a:t>4,716</a:t>
            </a:r>
            <a:r>
              <a:rPr kumimoji="1"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億円（令和６年度）が使われています。</a:t>
            </a:r>
          </a:p>
        </p:txBody>
      </p:sp>
      <p:pic>
        <p:nvPicPr>
          <p:cNvPr id="10" name="図 9"/>
          <p:cNvPicPr/>
          <p:nvPr/>
        </p:nvPicPr>
        <p:blipFill>
          <a:blip r:embed="rId3">
            <a:clrChange>
              <a:clrFrom>
                <a:srgbClr val="FFFFFF"/>
              </a:clrFrom>
              <a:clrTo>
                <a:srgbClr val="FFFFFF">
                  <a:alpha val="0"/>
                </a:srgbClr>
              </a:clrTo>
            </a:clrChange>
          </a:blip>
          <a:stretch>
            <a:fillRect/>
          </a:stretch>
        </p:blipFill>
        <p:spPr>
          <a:xfrm>
            <a:off x="4814298" y="3446739"/>
            <a:ext cx="709013" cy="1964422"/>
          </a:xfrm>
          <a:prstGeom prst="rect">
            <a:avLst/>
          </a:prstGeom>
        </p:spPr>
      </p:pic>
      <p:grpSp>
        <p:nvGrpSpPr>
          <p:cNvPr id="24" name="グループ化 23"/>
          <p:cNvGrpSpPr/>
          <p:nvPr/>
        </p:nvGrpSpPr>
        <p:grpSpPr>
          <a:xfrm>
            <a:off x="1233873" y="5292417"/>
            <a:ext cx="1390124" cy="753091"/>
            <a:chOff x="1233873" y="5292417"/>
            <a:chExt cx="1390124" cy="753091"/>
          </a:xfrm>
        </p:grpSpPr>
        <p:sp>
          <p:nvSpPr>
            <p:cNvPr id="11" name="テキスト ボックス 10"/>
            <p:cNvSpPr txBox="1"/>
            <p:nvPr/>
          </p:nvSpPr>
          <p:spPr>
            <a:xfrm>
              <a:off x="1233873" y="5292417"/>
              <a:ext cx="1390124"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921,000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kumimoji="1"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76,800</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kumimoji="1" lang="en-US" altLang="ja-JP"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大かっこ 16"/>
            <p:cNvSpPr/>
            <p:nvPr/>
          </p:nvSpPr>
          <p:spPr>
            <a:xfrm>
              <a:off x="1356890" y="5599723"/>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 name="グループ化 7"/>
          <p:cNvGrpSpPr/>
          <p:nvPr/>
        </p:nvGrpSpPr>
        <p:grpSpPr>
          <a:xfrm>
            <a:off x="2784713" y="5305989"/>
            <a:ext cx="1563248" cy="753091"/>
            <a:chOff x="2784713" y="5305989"/>
            <a:chExt cx="1563248" cy="753091"/>
          </a:xfrm>
        </p:grpSpPr>
        <p:sp>
          <p:nvSpPr>
            <p:cNvPr id="12" name="テキスト ボックス 11"/>
            <p:cNvSpPr txBox="1"/>
            <p:nvPr/>
          </p:nvSpPr>
          <p:spPr>
            <a:xfrm>
              <a:off x="2784713" y="5305989"/>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1,067,000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kumimoji="1"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88,900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kumimoji="1" lang="en-US" altLang="ja-JP"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大かっこ 18"/>
            <p:cNvSpPr/>
            <p:nvPr/>
          </p:nvSpPr>
          <p:spPr>
            <a:xfrm>
              <a:off x="2985761" y="5609070"/>
              <a:ext cx="1161150" cy="418179"/>
            </a:xfrm>
            <a:prstGeom prst="bracketPair">
              <a:avLst/>
            </a:prstGeom>
            <a:noFill/>
            <a:ln w="63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9" name="グループ化 8"/>
          <p:cNvGrpSpPr/>
          <p:nvPr/>
        </p:nvGrpSpPr>
        <p:grpSpPr>
          <a:xfrm>
            <a:off x="4338546" y="5319822"/>
            <a:ext cx="1563248" cy="753091"/>
            <a:chOff x="4338546" y="5319822"/>
            <a:chExt cx="1563248" cy="753091"/>
          </a:xfrm>
        </p:grpSpPr>
        <p:sp>
          <p:nvSpPr>
            <p:cNvPr id="13" name="テキスト ボックス 12"/>
            <p:cNvSpPr txBox="1"/>
            <p:nvPr/>
          </p:nvSpPr>
          <p:spPr>
            <a:xfrm>
              <a:off x="4338546" y="5319822"/>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1,129,000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kumimoji="1"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94,100</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円</a:t>
              </a:r>
            </a:p>
          </p:txBody>
        </p:sp>
        <p:sp>
          <p:nvSpPr>
            <p:cNvPr id="20" name="大かっこ 19"/>
            <p:cNvSpPr/>
            <p:nvPr/>
          </p:nvSpPr>
          <p:spPr>
            <a:xfrm>
              <a:off x="4549632" y="5609070"/>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2" name="テキスト ボックス 21"/>
          <p:cNvSpPr txBox="1"/>
          <p:nvPr/>
        </p:nvSpPr>
        <p:spPr>
          <a:xfrm>
            <a:off x="667774" y="6234229"/>
            <a:ext cx="6028246" cy="477054"/>
          </a:xfrm>
          <a:prstGeom prst="rect">
            <a:avLst/>
          </a:prstGeom>
          <a:solidFill>
            <a:schemeClr val="bg1"/>
          </a:solidFill>
        </p:spPr>
        <p:txBody>
          <a:bodyPr wrap="square" rtlCol="0">
            <a:spAutoFit/>
          </a:bodyPr>
          <a:lstStyle/>
          <a:p>
            <a:pPr>
              <a:lnSpc>
                <a:spcPts val="1500"/>
              </a:lnSpc>
            </a:pPr>
            <a:r>
              <a:rPr kumimoji="1" lang="ja-JP" altLang="en-US" sz="1200" dirty="0"/>
              <a:t>　</a:t>
            </a:r>
            <a:r>
              <a:rPr kumimoji="1" lang="ja-JP" altLang="en-US" sz="1200" dirty="0">
                <a:latin typeface="BIZ UDPゴシック" panose="020B0400000000000000" pitchFamily="50" charset="-128"/>
                <a:ea typeface="BIZ UDPゴシック" panose="020B0400000000000000" pitchFamily="50" charset="-128"/>
              </a:rPr>
              <a:t>小学校入学から高校卒業までには、１人当たり</a:t>
            </a:r>
            <a:r>
              <a:rPr lang="ja-JP" altLang="en-US" sz="1200" dirty="0">
                <a:latin typeface="BIZ UDPゴシック" panose="020B0400000000000000" pitchFamily="50" charset="-128"/>
                <a:ea typeface="BIZ UDPゴシック" panose="020B0400000000000000" pitchFamily="50" charset="-128"/>
              </a:rPr>
              <a:t>いくら税金が使われているのだろう？</a:t>
            </a:r>
            <a:endParaRPr lang="en-US" altLang="ja-JP" sz="12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200" dirty="0">
                <a:latin typeface="BIZ UDPゴシック" panose="020B0400000000000000" pitchFamily="50" charset="-128"/>
                <a:ea typeface="BIZ UDPゴシック" panose="020B0400000000000000" pitchFamily="50" charset="-128"/>
              </a:rPr>
              <a:t>　わたしたちの学校全体では・・・？</a:t>
            </a:r>
          </a:p>
        </p:txBody>
      </p:sp>
      <p:pic>
        <p:nvPicPr>
          <p:cNvPr id="21" name="図 20"/>
          <p:cNvPicPr/>
          <p:nvPr/>
        </p:nvPicPr>
        <p:blipFill>
          <a:blip r:embed="rId4">
            <a:clrChange>
              <a:clrFrom>
                <a:srgbClr val="FFFFFF"/>
              </a:clrFrom>
              <a:clrTo>
                <a:srgbClr val="FFFFFF">
                  <a:alpha val="0"/>
                </a:srgbClr>
              </a:clrTo>
            </a:clrChange>
          </a:blip>
          <a:stretch>
            <a:fillRect/>
          </a:stretch>
        </p:blipFill>
        <p:spPr>
          <a:xfrm>
            <a:off x="1514107" y="3794310"/>
            <a:ext cx="846715" cy="1586880"/>
          </a:xfrm>
          <a:prstGeom prst="rect">
            <a:avLst/>
          </a:prstGeom>
        </p:spPr>
      </p:pic>
      <p:pic>
        <p:nvPicPr>
          <p:cNvPr id="23" name="図 22"/>
          <p:cNvPicPr/>
          <p:nvPr/>
        </p:nvPicPr>
        <p:blipFill>
          <a:blip r:embed="rId5">
            <a:clrChange>
              <a:clrFrom>
                <a:srgbClr val="FFFFFF"/>
              </a:clrFrom>
              <a:clrTo>
                <a:srgbClr val="FFFFFF">
                  <a:alpha val="0"/>
                </a:srgbClr>
              </a:clrTo>
            </a:clrChange>
          </a:blip>
          <a:stretch>
            <a:fillRect/>
          </a:stretch>
        </p:blipFill>
        <p:spPr>
          <a:xfrm>
            <a:off x="3173656" y="3537626"/>
            <a:ext cx="855345" cy="1889760"/>
          </a:xfrm>
          <a:prstGeom prst="rect">
            <a:avLst/>
          </a:prstGeom>
        </p:spPr>
      </p:pic>
      <p:sp>
        <p:nvSpPr>
          <p:cNvPr id="5" name="角丸四角形 4"/>
          <p:cNvSpPr/>
          <p:nvPr/>
        </p:nvSpPr>
        <p:spPr>
          <a:xfrm>
            <a:off x="1119387" y="3545774"/>
            <a:ext cx="1626752" cy="2569249"/>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6"/>
          <a:stretch>
            <a:fillRect/>
          </a:stretch>
        </p:blipFill>
        <p:spPr>
          <a:xfrm>
            <a:off x="6801436" y="3983579"/>
            <a:ext cx="2393394" cy="2279813"/>
          </a:xfrm>
          <a:prstGeom prst="rect">
            <a:avLst/>
          </a:prstGeom>
        </p:spPr>
      </p:pic>
      <p:pic>
        <p:nvPicPr>
          <p:cNvPr id="26" name="図 25"/>
          <p:cNvPicPr>
            <a:picLocks noChangeAspect="1"/>
          </p:cNvPicPr>
          <p:nvPr/>
        </p:nvPicPr>
        <p:blipFill>
          <a:blip r:embed="rId7"/>
          <a:stretch>
            <a:fillRect/>
          </a:stretch>
        </p:blipFill>
        <p:spPr>
          <a:xfrm>
            <a:off x="9194830" y="3986125"/>
            <a:ext cx="2393394" cy="2261719"/>
          </a:xfrm>
          <a:prstGeom prst="rect">
            <a:avLst/>
          </a:prstGeom>
        </p:spPr>
      </p:pic>
      <p:sp>
        <p:nvSpPr>
          <p:cNvPr id="27" name="テキスト ボックス 26"/>
          <p:cNvSpPr txBox="1"/>
          <p:nvPr/>
        </p:nvSpPr>
        <p:spPr>
          <a:xfrm>
            <a:off x="9300247" y="6249958"/>
            <a:ext cx="2339102" cy="307777"/>
          </a:xfrm>
          <a:prstGeom prst="rect">
            <a:avLst/>
          </a:prstGeom>
          <a:noFill/>
        </p:spPr>
        <p:txBody>
          <a:bodyPr wrap="none" rtlCol="0">
            <a:spAutoFit/>
          </a:bodyPr>
          <a:lstStyle/>
          <a:p>
            <a:r>
              <a:rPr lang="ja-JP" altLang="en-US" sz="1400" b="1" dirty="0"/>
              <a:t>大洗町立南小学校（大洗町）</a:t>
            </a:r>
            <a:endParaRPr kumimoji="1" lang="ja-JP" altLang="en-US" sz="1400" b="1" dirty="0"/>
          </a:p>
        </p:txBody>
      </p:sp>
      <p:sp>
        <p:nvSpPr>
          <p:cNvPr id="29" name="テキスト ボックス 28"/>
          <p:cNvSpPr txBox="1"/>
          <p:nvPr/>
        </p:nvSpPr>
        <p:spPr>
          <a:xfrm>
            <a:off x="11639349" y="6433171"/>
            <a:ext cx="415498" cy="369332"/>
          </a:xfrm>
          <a:prstGeom prst="rect">
            <a:avLst/>
          </a:prstGeom>
          <a:noFill/>
        </p:spPr>
        <p:txBody>
          <a:bodyPr wrap="none" rtlCol="0">
            <a:spAutoFit/>
          </a:bodyPr>
          <a:lstStyle/>
          <a:p>
            <a:r>
              <a:rPr lang="en-US" altLang="ja-JP" dirty="0">
                <a:latin typeface="+mj-ea"/>
              </a:rPr>
              <a:t>10</a:t>
            </a:r>
            <a:endParaRPr lang="ja-JP" altLang="en-US" dirty="0">
              <a:latin typeface="+mj-ea"/>
            </a:endParaRPr>
          </a:p>
        </p:txBody>
      </p:sp>
      <p:sp>
        <p:nvSpPr>
          <p:cNvPr id="2" name="正方形/長方形 1"/>
          <p:cNvSpPr/>
          <p:nvPr/>
        </p:nvSpPr>
        <p:spPr>
          <a:xfrm>
            <a:off x="1822513" y="2631689"/>
            <a:ext cx="3487645" cy="718725"/>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公立学校の児童・生徒</a:t>
            </a:r>
            <a:endParaRPr kumimoji="1" lang="en-US" altLang="ja-JP" sz="1600" b="1" dirty="0">
              <a:latin typeface="BIZ UDPゴシック" panose="020B0400000000000000" pitchFamily="50" charset="-128"/>
              <a:ea typeface="BIZ UDPゴシック" panose="020B0400000000000000" pitchFamily="50" charset="-128"/>
            </a:endParaRPr>
          </a:p>
          <a:p>
            <a:pPr algn="ctr"/>
            <a:r>
              <a:rPr lang="ja-JP" altLang="en-US" sz="1600" b="1" dirty="0">
                <a:latin typeface="BIZ UDPゴシック" panose="020B0400000000000000" pitchFamily="50" charset="-128"/>
                <a:ea typeface="BIZ UDPゴシック" panose="020B0400000000000000" pitchFamily="50" charset="-128"/>
              </a:rPr>
              <a:t>一人当たりの年間（月）教育費</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7451008" y="2603913"/>
            <a:ext cx="3487645" cy="634587"/>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わたしたちが</a:t>
            </a:r>
            <a:endParaRPr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平等に教育を受けられるために</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16" name="円/楕円 15"/>
          <p:cNvSpPr/>
          <p:nvPr/>
        </p:nvSpPr>
        <p:spPr>
          <a:xfrm>
            <a:off x="8038364" y="3438340"/>
            <a:ext cx="2418349" cy="59876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租税教室風景</a:t>
            </a:r>
          </a:p>
        </p:txBody>
      </p:sp>
      <p:grpSp>
        <p:nvGrpSpPr>
          <p:cNvPr id="3" name="グループ化 2"/>
          <p:cNvGrpSpPr/>
          <p:nvPr/>
        </p:nvGrpSpPr>
        <p:grpSpPr>
          <a:xfrm>
            <a:off x="888994" y="801526"/>
            <a:ext cx="1782796" cy="1707289"/>
            <a:chOff x="888994" y="801526"/>
            <a:chExt cx="1782796" cy="1707289"/>
          </a:xfrm>
        </p:grpSpPr>
        <p:sp>
          <p:nvSpPr>
            <p:cNvPr id="33" name="角丸四角形 32"/>
            <p:cNvSpPr/>
            <p:nvPr/>
          </p:nvSpPr>
          <p:spPr>
            <a:xfrm>
              <a:off x="888994" y="1834028"/>
              <a:ext cx="1782796" cy="674787"/>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BIZ UDPゴシック" panose="020B0400000000000000" pitchFamily="50" charset="-128"/>
                  <a:ea typeface="BIZ UDPゴシック" panose="020B0400000000000000" pitchFamily="50" charset="-128"/>
                </a:rPr>
                <a:t>教育</a:t>
              </a:r>
              <a:endParaRPr kumimoji="1" lang="ja-JP" altLang="en-US" sz="3200" b="1" dirty="0">
                <a:latin typeface="BIZ UDPゴシック" panose="020B0400000000000000" pitchFamily="50" charset="-128"/>
                <a:ea typeface="BIZ UDPゴシック" panose="020B0400000000000000" pitchFamily="50" charset="-128"/>
              </a:endParaRPr>
            </a:p>
          </p:txBody>
        </p:sp>
        <p:pic>
          <p:nvPicPr>
            <p:cNvPr id="18" name="図 17"/>
            <p:cNvPicPr>
              <a:picLocks noChangeAspect="1"/>
            </p:cNvPicPr>
            <p:nvPr/>
          </p:nvPicPr>
          <p:blipFill>
            <a:blip r:embed="rId8"/>
            <a:stretch>
              <a:fillRect/>
            </a:stretch>
          </p:blipFill>
          <p:spPr>
            <a:xfrm>
              <a:off x="1228328" y="801526"/>
              <a:ext cx="1132494" cy="1001821"/>
            </a:xfrm>
            <a:prstGeom prst="rect">
              <a:avLst/>
            </a:prstGeom>
          </p:spPr>
        </p:pic>
      </p:grpSp>
      <p:grpSp>
        <p:nvGrpSpPr>
          <p:cNvPr id="34" name="グループ化 33"/>
          <p:cNvGrpSpPr/>
          <p:nvPr/>
        </p:nvGrpSpPr>
        <p:grpSpPr>
          <a:xfrm>
            <a:off x="667773" y="-74958"/>
            <a:ext cx="7763717" cy="838200"/>
            <a:chOff x="487679" y="352044"/>
            <a:chExt cx="7763717" cy="838200"/>
          </a:xfrm>
        </p:grpSpPr>
        <p:sp>
          <p:nvSpPr>
            <p:cNvPr id="35" name="角丸四角形 34"/>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身近な税の使いみち②</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4" name="テキスト ボックス 3"/>
          <p:cNvSpPr txBox="1"/>
          <p:nvPr/>
        </p:nvSpPr>
        <p:spPr>
          <a:xfrm>
            <a:off x="3010335" y="3351245"/>
            <a:ext cx="1026243" cy="307777"/>
          </a:xfrm>
          <a:prstGeom prst="rect">
            <a:avLst/>
          </a:prstGeom>
          <a:noFill/>
        </p:spPr>
        <p:txBody>
          <a:bodyPr wrap="none" rtlCol="0">
            <a:spAutoFit/>
          </a:bodyPr>
          <a:lstStyle/>
          <a:p>
            <a:r>
              <a:rPr lang="ja-JP" altLang="en-US" sz="1400" dirty="0"/>
              <a:t>令和３</a:t>
            </a:r>
            <a:r>
              <a:rPr kumimoji="1" lang="ja-JP" altLang="en-US" sz="1400" dirty="0"/>
              <a:t>年度</a:t>
            </a:r>
          </a:p>
        </p:txBody>
      </p:sp>
    </p:spTree>
    <p:extLst>
      <p:ext uri="{BB962C8B-B14F-4D97-AF65-F5344CB8AC3E}">
        <p14:creationId xmlns:p14="http://schemas.microsoft.com/office/powerpoint/2010/main" val="383871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2" name="角丸四角形 21"/>
          <p:cNvSpPr/>
          <p:nvPr/>
        </p:nvSpPr>
        <p:spPr>
          <a:xfrm>
            <a:off x="6137521" y="406964"/>
            <a:ext cx="4680268" cy="6296779"/>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824418" y="341194"/>
            <a:ext cx="4680268" cy="6296779"/>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p:nvPr/>
        </p:nvPicPr>
        <p:blipFill>
          <a:blip r:embed="rId3">
            <a:clrChange>
              <a:clrFrom>
                <a:srgbClr val="FFFFFF"/>
              </a:clrFrom>
              <a:clrTo>
                <a:srgbClr val="FFFFFF">
                  <a:alpha val="0"/>
                </a:srgbClr>
              </a:clrTo>
            </a:clrChange>
          </a:blip>
          <a:stretch>
            <a:fillRect/>
          </a:stretch>
        </p:blipFill>
        <p:spPr>
          <a:xfrm>
            <a:off x="3361030" y="3495729"/>
            <a:ext cx="1866165" cy="1443790"/>
          </a:xfrm>
          <a:prstGeom prst="rect">
            <a:avLst/>
          </a:prstGeom>
        </p:spPr>
      </p:pic>
      <p:pic>
        <p:nvPicPr>
          <p:cNvPr id="5" name="図 4"/>
          <p:cNvPicPr/>
          <p:nvPr/>
        </p:nvPicPr>
        <p:blipFill>
          <a:blip r:embed="rId4"/>
          <a:stretch>
            <a:fillRect/>
          </a:stretch>
        </p:blipFill>
        <p:spPr>
          <a:xfrm>
            <a:off x="1815567" y="5208845"/>
            <a:ext cx="1954593" cy="975136"/>
          </a:xfrm>
          <a:prstGeom prst="rect">
            <a:avLst/>
          </a:prstGeom>
        </p:spPr>
      </p:pic>
      <p:pic>
        <p:nvPicPr>
          <p:cNvPr id="8" name="図 7"/>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2604" y="3648566"/>
            <a:ext cx="1419892" cy="1670656"/>
          </a:xfrm>
          <a:prstGeom prst="rect">
            <a:avLst/>
          </a:prstGeom>
          <a:noFill/>
          <a:ln>
            <a:noFill/>
          </a:ln>
        </p:spPr>
      </p:pic>
      <p:sp>
        <p:nvSpPr>
          <p:cNvPr id="10" name="テキスト ボックス 9"/>
          <p:cNvSpPr txBox="1"/>
          <p:nvPr/>
        </p:nvSpPr>
        <p:spPr>
          <a:xfrm>
            <a:off x="1118378" y="1971652"/>
            <a:ext cx="4108817" cy="923330"/>
          </a:xfrm>
          <a:prstGeom prst="rect">
            <a:avLst/>
          </a:prstGeom>
          <a:solidFill>
            <a:schemeClr val="bg1"/>
          </a:solid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校舎や体育施設の建設のための費用</a:t>
            </a:r>
            <a:r>
              <a:rPr lang="ja-JP" altLang="en-US" dirty="0">
                <a:latin typeface="メイリオ" panose="020B0604030504040204" pitchFamily="50" charset="-128"/>
                <a:ea typeface="メイリオ" panose="020B0604030504040204" pitchFamily="50" charset="-128"/>
              </a:rPr>
              <a:t>と</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して１年間に</a:t>
            </a:r>
            <a:r>
              <a:rPr lang="en-US" altLang="ja-JP" dirty="0">
                <a:solidFill>
                  <a:srgbClr val="FF0000"/>
                </a:solidFill>
                <a:latin typeface="メイリオ" panose="020B0604030504040204" pitchFamily="50" charset="-128"/>
                <a:ea typeface="メイリオ" panose="020B0604030504040204" pitchFamily="50" charset="-128"/>
              </a:rPr>
              <a:t>732</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latin typeface="メイリオ" panose="020B0604030504040204" pitchFamily="50" charset="-128"/>
                <a:ea typeface="メイリオ" panose="020B0604030504040204" pitchFamily="50" charset="-128"/>
              </a:rPr>
              <a:t>が使われます。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（令和６年度予算）</a:t>
            </a:r>
            <a:endParaRPr lang="en-US" altLang="ja-JP"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416513" y="1949324"/>
            <a:ext cx="4108817" cy="1200329"/>
          </a:xfrm>
          <a:prstGeom prst="rect">
            <a:avLst/>
          </a:prstGeom>
          <a:solidFill>
            <a:schemeClr val="bg1"/>
          </a:solid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義務教育諸学校の児童生徒が使用する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教科書を無償</a:t>
            </a:r>
            <a:r>
              <a:rPr lang="ja-JP" altLang="en-US" dirty="0">
                <a:latin typeface="メイリオ" panose="020B0604030504040204" pitchFamily="50" charset="-128"/>
                <a:ea typeface="メイリオ" panose="020B0604030504040204" pitchFamily="50" charset="-128"/>
              </a:rPr>
              <a:t>配付</a:t>
            </a:r>
            <a:r>
              <a:rPr kumimoji="1" lang="ja-JP" altLang="en-US" dirty="0">
                <a:latin typeface="メイリオ" panose="020B0604030504040204" pitchFamily="50" charset="-128"/>
                <a:ea typeface="メイリオ" panose="020B0604030504040204" pitchFamily="50" charset="-128"/>
              </a:rPr>
              <a:t>するための費用とし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て</a:t>
            </a:r>
            <a:r>
              <a:rPr lang="ja-JP" altLang="en-US" dirty="0">
                <a:latin typeface="メイリオ" panose="020B0604030504040204" pitchFamily="50" charset="-128"/>
                <a:ea typeface="メイリオ" panose="020B0604030504040204" pitchFamily="50" charset="-128"/>
              </a:rPr>
              <a:t>１年間に</a:t>
            </a:r>
            <a:r>
              <a:rPr lang="en-US" altLang="ja-JP" dirty="0">
                <a:solidFill>
                  <a:srgbClr val="FF0000"/>
                </a:solidFill>
                <a:latin typeface="メイリオ" panose="020B0604030504040204" pitchFamily="50" charset="-128"/>
                <a:ea typeface="メイリオ" panose="020B0604030504040204" pitchFamily="50" charset="-128"/>
              </a:rPr>
              <a:t>471</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latin typeface="メイリオ" panose="020B0604030504040204" pitchFamily="50" charset="-128"/>
                <a:ea typeface="メイリオ" panose="020B0604030504040204" pitchFamily="50" charset="-128"/>
              </a:rPr>
              <a:t>が使われます。</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（令和</a:t>
            </a:r>
            <a:r>
              <a:rPr lang="ja-JP" altLang="en-US" dirty="0">
                <a:latin typeface="メイリオ" panose="020B0604030504040204" pitchFamily="50" charset="-128"/>
                <a:ea typeface="メイリオ" panose="020B0604030504040204" pitchFamily="50" charset="-128"/>
              </a:rPr>
              <a:t>６</a:t>
            </a:r>
            <a:r>
              <a:rPr kumimoji="1" lang="ja-JP" altLang="en-US" dirty="0">
                <a:latin typeface="メイリオ" panose="020B0604030504040204" pitchFamily="50" charset="-128"/>
                <a:ea typeface="メイリオ" panose="020B0604030504040204" pitchFamily="50" charset="-128"/>
              </a:rPr>
              <a:t>年度予算）</a:t>
            </a:r>
          </a:p>
        </p:txBody>
      </p:sp>
      <p:pic>
        <p:nvPicPr>
          <p:cNvPr id="12" name="図 11"/>
          <p:cNvPicPr/>
          <p:nvPr/>
        </p:nvPicPr>
        <p:blipFill>
          <a:blip r:embed="rId6">
            <a:clrChange>
              <a:clrFrom>
                <a:srgbClr val="FFFFFF"/>
              </a:clrFrom>
              <a:clrTo>
                <a:srgbClr val="FFFFFF">
                  <a:alpha val="0"/>
                </a:srgbClr>
              </a:clrTo>
            </a:clrChange>
          </a:blip>
          <a:stretch>
            <a:fillRect/>
          </a:stretch>
        </p:blipFill>
        <p:spPr>
          <a:xfrm>
            <a:off x="6147424" y="3778460"/>
            <a:ext cx="1957466" cy="1410868"/>
          </a:xfrm>
          <a:prstGeom prst="rect">
            <a:avLst/>
          </a:prstGeom>
        </p:spPr>
      </p:pic>
      <p:pic>
        <p:nvPicPr>
          <p:cNvPr id="13" name="図 12"/>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8924" y="4379875"/>
            <a:ext cx="1603495" cy="2185495"/>
          </a:xfrm>
          <a:prstGeom prst="rect">
            <a:avLst/>
          </a:prstGeom>
          <a:noFill/>
          <a:ln>
            <a:noFill/>
          </a:ln>
        </p:spPr>
      </p:pic>
      <p:sp>
        <p:nvSpPr>
          <p:cNvPr id="14" name="テキスト ボックス 13"/>
          <p:cNvSpPr txBox="1"/>
          <p:nvPr/>
        </p:nvSpPr>
        <p:spPr>
          <a:xfrm>
            <a:off x="1624746" y="4681299"/>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校舎</a:t>
            </a:r>
          </a:p>
        </p:txBody>
      </p:sp>
      <p:sp>
        <p:nvSpPr>
          <p:cNvPr id="15" name="テキスト ボックス 14"/>
          <p:cNvSpPr txBox="1"/>
          <p:nvPr/>
        </p:nvSpPr>
        <p:spPr>
          <a:xfrm>
            <a:off x="2354281" y="6268641"/>
            <a:ext cx="87716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プール</a:t>
            </a:r>
          </a:p>
        </p:txBody>
      </p:sp>
      <p:sp>
        <p:nvSpPr>
          <p:cNvPr id="16" name="テキスト ボックス 15"/>
          <p:cNvSpPr txBox="1"/>
          <p:nvPr/>
        </p:nvSpPr>
        <p:spPr>
          <a:xfrm>
            <a:off x="4117308" y="5025176"/>
            <a:ext cx="87716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体育館</a:t>
            </a:r>
          </a:p>
        </p:txBody>
      </p:sp>
      <p:sp>
        <p:nvSpPr>
          <p:cNvPr id="17" name="テキスト ボックス 16"/>
          <p:cNvSpPr txBox="1"/>
          <p:nvPr/>
        </p:nvSpPr>
        <p:spPr>
          <a:xfrm>
            <a:off x="6162010" y="3555354"/>
            <a:ext cx="110799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机・いす</a:t>
            </a:r>
            <a:endParaRPr kumimoji="1" lang="ja-JP" altLang="en-US"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9277312" y="3258599"/>
            <a:ext cx="110799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実験器具</a:t>
            </a:r>
            <a:endParaRPr kumimoji="1" lang="ja-JP" altLang="en-US"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6595967" y="6155307"/>
            <a:ext cx="877163"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教科書</a:t>
            </a:r>
            <a:endParaRPr kumimoji="1" lang="ja-JP" altLang="en-US"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8"/>
          <a:stretch>
            <a:fillRect/>
          </a:stretch>
        </p:blipFill>
        <p:spPr>
          <a:xfrm>
            <a:off x="945499" y="3330195"/>
            <a:ext cx="1985677" cy="1309396"/>
          </a:xfrm>
          <a:prstGeom prst="rect">
            <a:avLst/>
          </a:prstGeom>
        </p:spPr>
      </p:pic>
      <p:pic>
        <p:nvPicPr>
          <p:cNvPr id="20" name="図 19"/>
          <p:cNvPicPr>
            <a:picLocks noChangeAspect="1"/>
          </p:cNvPicPr>
          <p:nvPr/>
        </p:nvPicPr>
        <p:blipFill>
          <a:blip r:embed="rId9"/>
          <a:stretch>
            <a:fillRect/>
          </a:stretch>
        </p:blipFill>
        <p:spPr>
          <a:xfrm>
            <a:off x="7432512" y="5132322"/>
            <a:ext cx="1690382" cy="1371625"/>
          </a:xfrm>
          <a:prstGeom prst="rect">
            <a:avLst/>
          </a:prstGeom>
        </p:spPr>
      </p:pic>
      <p:sp>
        <p:nvSpPr>
          <p:cNvPr id="23" name="テキスト ボックス 22"/>
          <p:cNvSpPr txBox="1"/>
          <p:nvPr/>
        </p:nvSpPr>
        <p:spPr>
          <a:xfrm>
            <a:off x="11669717" y="6417720"/>
            <a:ext cx="415498" cy="369332"/>
          </a:xfrm>
          <a:prstGeom prst="rect">
            <a:avLst/>
          </a:prstGeom>
          <a:noFill/>
        </p:spPr>
        <p:txBody>
          <a:bodyPr wrap="none" rtlCol="0">
            <a:spAutoFit/>
          </a:bodyPr>
          <a:lstStyle/>
          <a:p>
            <a:r>
              <a:rPr lang="en-US" altLang="ja-JP" dirty="0">
                <a:latin typeface="+mj-ea"/>
              </a:rPr>
              <a:t>11</a:t>
            </a:r>
            <a:endParaRPr lang="ja-JP" altLang="en-US" dirty="0">
              <a:latin typeface="+mj-ea"/>
            </a:endParaRPr>
          </a:p>
        </p:txBody>
      </p:sp>
      <p:grpSp>
        <p:nvGrpSpPr>
          <p:cNvPr id="9" name="グループ化 8"/>
          <p:cNvGrpSpPr/>
          <p:nvPr/>
        </p:nvGrpSpPr>
        <p:grpSpPr>
          <a:xfrm>
            <a:off x="1173230" y="715829"/>
            <a:ext cx="3982643" cy="1145454"/>
            <a:chOff x="1011828" y="667984"/>
            <a:chExt cx="3982643" cy="1145454"/>
          </a:xfrm>
        </p:grpSpPr>
        <p:pic>
          <p:nvPicPr>
            <p:cNvPr id="24" name="図 23"/>
            <p:cNvPicPr/>
            <p:nvPr/>
          </p:nvPicPr>
          <p:blipFill>
            <a:blip r:embed="rId10">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3" name="角丸四角形吹き出し 2"/>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学校をつくるには</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いくらぐらいかかるの？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grpSp>
        <p:nvGrpSpPr>
          <p:cNvPr id="25" name="グループ化 24"/>
          <p:cNvGrpSpPr/>
          <p:nvPr/>
        </p:nvGrpSpPr>
        <p:grpSpPr>
          <a:xfrm>
            <a:off x="6394933" y="690536"/>
            <a:ext cx="3982643" cy="1145454"/>
            <a:chOff x="1011828" y="667984"/>
            <a:chExt cx="3982643" cy="1145454"/>
          </a:xfrm>
        </p:grpSpPr>
        <p:pic>
          <p:nvPicPr>
            <p:cNvPr id="26" name="図 25"/>
            <p:cNvPicPr/>
            <p:nvPr/>
          </p:nvPicPr>
          <p:blipFill>
            <a:blip r:embed="rId10">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27" name="角丸四角形吹き出し 26"/>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どんなものに税金が</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使われているの？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sp>
        <p:nvSpPr>
          <p:cNvPr id="29" name="角丸四角形 28"/>
          <p:cNvSpPr/>
          <p:nvPr/>
        </p:nvSpPr>
        <p:spPr>
          <a:xfrm>
            <a:off x="8651204" y="-16318"/>
            <a:ext cx="3535680" cy="44753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7115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 name="角丸四角形吹き出し 3"/>
          <p:cNvSpPr/>
          <p:nvPr/>
        </p:nvSpPr>
        <p:spPr>
          <a:xfrm>
            <a:off x="3956705" y="456119"/>
            <a:ext cx="7341778" cy="2041503"/>
          </a:xfrm>
          <a:prstGeom prst="wedgeRoundRectCallout">
            <a:avLst>
              <a:gd name="adj1" fmla="val -60236"/>
              <a:gd name="adj2" fmla="val 14048"/>
              <a:gd name="adj3" fmla="val 16667"/>
            </a:avLst>
          </a:prstGeom>
          <a:solidFill>
            <a:schemeClr val="accent4">
              <a:lumMod val="20000"/>
              <a:lumOff val="80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ja-JP" altLang="en-US" dirty="0">
                <a:solidFill>
                  <a:schemeClr val="accent4">
                    <a:lumMod val="50000"/>
                  </a:schemeClr>
                </a:solidFill>
              </a:rPr>
              <a:t>　</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わたしたちが納めた税金は、身近なところで使われています。一番多く使われているのは「社会保障」にかかるものです。「社会保障」とは、わたしたちが安心して生活していくために必要な「医療」「年金」「介護」「福祉」などの公的サービス（国や地方がする仕事）のことをいいます。</a:t>
            </a:r>
            <a:endParaRPr lang="en-US" altLang="ja-JP" dirty="0">
              <a:solidFill>
                <a:schemeClr val="accent4">
                  <a:lumMod val="50000"/>
                </a:schemeClr>
              </a:solidFill>
              <a:latin typeface="BIZ UDPゴシック" panose="020B0400000000000000" pitchFamily="50" charset="-128"/>
              <a:ea typeface="BIZ UDPゴシック" panose="020B0400000000000000" pitchFamily="50" charset="-128"/>
            </a:endParaRPr>
          </a:p>
        </p:txBody>
      </p:sp>
      <p:pic>
        <p:nvPicPr>
          <p:cNvPr id="5" name="図 4"/>
          <p:cNvPicPr/>
          <p:nvPr/>
        </p:nvPicPr>
        <p:blipFill>
          <a:blip r:embed="rId3">
            <a:clrChange>
              <a:clrFrom>
                <a:srgbClr val="FFFFFF"/>
              </a:clrFrom>
              <a:clrTo>
                <a:srgbClr val="FFFFFF">
                  <a:alpha val="0"/>
                </a:srgbClr>
              </a:clrTo>
            </a:clrChange>
          </a:blip>
          <a:stretch>
            <a:fillRect/>
          </a:stretch>
        </p:blipFill>
        <p:spPr>
          <a:xfrm>
            <a:off x="3828587" y="2618404"/>
            <a:ext cx="2064679" cy="1906256"/>
          </a:xfrm>
          <a:prstGeom prst="rect">
            <a:avLst/>
          </a:prstGeom>
        </p:spPr>
      </p:pic>
      <p:pic>
        <p:nvPicPr>
          <p:cNvPr id="7" name="図 6"/>
          <p:cNvPicPr/>
          <p:nvPr/>
        </p:nvPicPr>
        <p:blipFill>
          <a:blip r:embed="rId4">
            <a:clrChange>
              <a:clrFrom>
                <a:srgbClr val="FFFFFF"/>
              </a:clrFrom>
              <a:clrTo>
                <a:srgbClr val="FFFFFF">
                  <a:alpha val="0"/>
                </a:srgbClr>
              </a:clrTo>
            </a:clrChange>
          </a:blip>
          <a:stretch>
            <a:fillRect/>
          </a:stretch>
        </p:blipFill>
        <p:spPr>
          <a:xfrm>
            <a:off x="1035918" y="4790412"/>
            <a:ext cx="2010092" cy="2067588"/>
          </a:xfrm>
          <a:prstGeom prst="rect">
            <a:avLst/>
          </a:prstGeom>
        </p:spPr>
      </p:pic>
      <p:pic>
        <p:nvPicPr>
          <p:cNvPr id="9" name="図 8"/>
          <p:cNvPicPr/>
          <p:nvPr/>
        </p:nvPicPr>
        <p:blipFill>
          <a:blip r:embed="rId5">
            <a:clrChange>
              <a:clrFrom>
                <a:srgbClr val="FFFFFF"/>
              </a:clrFrom>
              <a:clrTo>
                <a:srgbClr val="FFFFFF">
                  <a:alpha val="0"/>
                </a:srgbClr>
              </a:clrTo>
            </a:clrChange>
          </a:blip>
          <a:stretch>
            <a:fillRect/>
          </a:stretch>
        </p:blipFill>
        <p:spPr>
          <a:xfrm>
            <a:off x="7116595" y="4741872"/>
            <a:ext cx="2018610" cy="2052908"/>
          </a:xfrm>
          <a:prstGeom prst="rect">
            <a:avLst/>
          </a:prstGeom>
        </p:spPr>
      </p:pic>
      <p:sp>
        <p:nvSpPr>
          <p:cNvPr id="11" name="テキスト ボックス 10"/>
          <p:cNvSpPr txBox="1"/>
          <p:nvPr/>
        </p:nvSpPr>
        <p:spPr>
          <a:xfrm>
            <a:off x="11675119" y="6425448"/>
            <a:ext cx="415498" cy="369332"/>
          </a:xfrm>
          <a:prstGeom prst="rect">
            <a:avLst/>
          </a:prstGeom>
          <a:noFill/>
        </p:spPr>
        <p:txBody>
          <a:bodyPr wrap="none" rtlCol="0">
            <a:spAutoFit/>
          </a:bodyPr>
          <a:lstStyle/>
          <a:p>
            <a:r>
              <a:rPr lang="en-US" altLang="ja-JP" dirty="0">
                <a:latin typeface="+mj-ea"/>
                <a:ea typeface="+mj-ea"/>
              </a:rPr>
              <a:t>12</a:t>
            </a:r>
            <a:endParaRPr kumimoji="1" lang="ja-JP" altLang="en-US" dirty="0">
              <a:latin typeface="+mj-ea"/>
              <a:ea typeface="+mj-ea"/>
            </a:endParaRPr>
          </a:p>
        </p:txBody>
      </p:sp>
      <p:grpSp>
        <p:nvGrpSpPr>
          <p:cNvPr id="12" name="グループ化 11"/>
          <p:cNvGrpSpPr/>
          <p:nvPr/>
        </p:nvGrpSpPr>
        <p:grpSpPr>
          <a:xfrm>
            <a:off x="3071275" y="4610736"/>
            <a:ext cx="2411436" cy="1999378"/>
            <a:chOff x="698932" y="2646016"/>
            <a:chExt cx="2411436" cy="1999378"/>
          </a:xfrm>
        </p:grpSpPr>
        <p:sp>
          <p:nvSpPr>
            <p:cNvPr id="2" name="正方形/長方形 1"/>
            <p:cNvSpPr/>
            <p:nvPr/>
          </p:nvSpPr>
          <p:spPr>
            <a:xfrm>
              <a:off x="698932" y="3156034"/>
              <a:ext cx="241143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老後も安心して暮らしていくために国から受けとるお金（年金）の一部には、税金が使われています。</a:t>
              </a:r>
            </a:p>
          </p:txBody>
        </p:sp>
        <p:sp>
          <p:nvSpPr>
            <p:cNvPr id="3" name="角丸四角形 2"/>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ねん </a:t>
              </a:r>
              <a:r>
                <a:rPr lang="ja-JP" altLang="en-US" sz="1200" dirty="0" err="1">
                  <a:solidFill>
                    <a:schemeClr val="tx1"/>
                  </a:solidFill>
                </a:rPr>
                <a:t>きん</a:t>
              </a:r>
              <a:endParaRPr lang="en-US" altLang="ja-JP" sz="1200" dirty="0">
                <a:solidFill>
                  <a:schemeClr val="tx1"/>
                </a:solidFill>
              </a:endParaRPr>
            </a:p>
            <a:p>
              <a:pPr algn="ctr"/>
              <a:r>
                <a:rPr kumimoji="1" lang="ja-JP" altLang="en-US" sz="2400" b="1" dirty="0">
                  <a:solidFill>
                    <a:schemeClr val="tx1"/>
                  </a:solidFill>
                </a:rPr>
                <a:t>年金</a:t>
              </a:r>
              <a:endParaRPr kumimoji="1" lang="en-US" altLang="ja-JP" sz="2400" b="1" dirty="0">
                <a:solidFill>
                  <a:schemeClr val="tx1"/>
                </a:solidFill>
              </a:endParaRPr>
            </a:p>
          </p:txBody>
        </p:sp>
      </p:grpSp>
      <p:grpSp>
        <p:nvGrpSpPr>
          <p:cNvPr id="14" name="グループ化 13"/>
          <p:cNvGrpSpPr/>
          <p:nvPr/>
        </p:nvGrpSpPr>
        <p:grpSpPr>
          <a:xfrm>
            <a:off x="5893266" y="2646064"/>
            <a:ext cx="2885655" cy="1999378"/>
            <a:chOff x="698931" y="2646016"/>
            <a:chExt cx="2885655" cy="1999378"/>
          </a:xfrm>
        </p:grpSpPr>
        <p:sp>
          <p:nvSpPr>
            <p:cNvPr id="15" name="正方形/長方形 14"/>
            <p:cNvSpPr/>
            <p:nvPr/>
          </p:nvSpPr>
          <p:spPr>
            <a:xfrm>
              <a:off x="698931" y="3156034"/>
              <a:ext cx="2885655"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かぜを引いたり、けがをしたりして病院で手当てをしてもらうと、お金がかかります。</a:t>
              </a:r>
              <a:endParaRPr kumimoji="1" lang="en-US" altLang="ja-JP" sz="1600" dirty="0">
                <a:solidFill>
                  <a:schemeClr val="tx1"/>
                </a:solidFill>
              </a:endParaRPr>
            </a:p>
            <a:p>
              <a:r>
                <a:rPr lang="ja-JP" altLang="en-US" sz="1600" dirty="0">
                  <a:solidFill>
                    <a:schemeClr val="tx1"/>
                  </a:solidFill>
                </a:rPr>
                <a:t>　かかったお金の一部には、税金が使われています。</a:t>
              </a:r>
              <a:endParaRPr kumimoji="1" lang="ja-JP" altLang="en-US" sz="1600" dirty="0">
                <a:solidFill>
                  <a:schemeClr val="tx1"/>
                </a:solidFill>
              </a:endParaRPr>
            </a:p>
          </p:txBody>
        </p:sp>
        <p:sp>
          <p:nvSpPr>
            <p:cNvPr id="16" name="角丸四角形 15"/>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い　りょう</a:t>
              </a:r>
              <a:endParaRPr lang="en-US" altLang="ja-JP" sz="1200" dirty="0">
                <a:solidFill>
                  <a:schemeClr val="tx1"/>
                </a:solidFill>
              </a:endParaRPr>
            </a:p>
            <a:p>
              <a:pPr algn="ctr"/>
              <a:r>
                <a:rPr lang="ja-JP" altLang="en-US" sz="2400" b="1" dirty="0">
                  <a:solidFill>
                    <a:schemeClr val="tx1"/>
                  </a:solidFill>
                </a:rPr>
                <a:t>医療</a:t>
              </a:r>
              <a:endParaRPr lang="en-US" altLang="ja-JP" sz="2400" b="1" dirty="0">
                <a:solidFill>
                  <a:schemeClr val="tx1"/>
                </a:solidFill>
              </a:endParaRPr>
            </a:p>
          </p:txBody>
        </p:sp>
      </p:grpSp>
      <p:grpSp>
        <p:nvGrpSpPr>
          <p:cNvPr id="17" name="グループ化 16"/>
          <p:cNvGrpSpPr/>
          <p:nvPr/>
        </p:nvGrpSpPr>
        <p:grpSpPr>
          <a:xfrm>
            <a:off x="9135205" y="4524660"/>
            <a:ext cx="2411436" cy="1999378"/>
            <a:chOff x="698932" y="2646016"/>
            <a:chExt cx="2411436" cy="1999378"/>
          </a:xfrm>
        </p:grpSpPr>
        <p:sp>
          <p:nvSpPr>
            <p:cNvPr id="18" name="正方形/長方形 17"/>
            <p:cNvSpPr/>
            <p:nvPr/>
          </p:nvSpPr>
          <p:spPr>
            <a:xfrm>
              <a:off x="698932" y="3156034"/>
              <a:ext cx="241143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介護サービスを利用したときにかかるお金の一部には、税金が使われています。</a:t>
              </a:r>
            </a:p>
          </p:txBody>
        </p:sp>
        <p:sp>
          <p:nvSpPr>
            <p:cNvPr id="19" name="角丸四角形 18"/>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かい　</a:t>
              </a:r>
              <a:r>
                <a:rPr lang="ja-JP" altLang="en-US" sz="1200" dirty="0" err="1">
                  <a:solidFill>
                    <a:schemeClr val="tx1"/>
                  </a:solidFill>
                </a:rPr>
                <a:t>ご</a:t>
              </a:r>
              <a:endParaRPr lang="en-US" altLang="ja-JP" sz="1200" dirty="0">
                <a:solidFill>
                  <a:schemeClr val="tx1"/>
                </a:solidFill>
              </a:endParaRPr>
            </a:p>
            <a:p>
              <a:pPr algn="ctr"/>
              <a:r>
                <a:rPr lang="ja-JP" altLang="en-US" sz="2400" b="1" dirty="0">
                  <a:solidFill>
                    <a:schemeClr val="tx1"/>
                  </a:solidFill>
                </a:rPr>
                <a:t>介護</a:t>
              </a:r>
              <a:endParaRPr kumimoji="1" lang="en-US" altLang="ja-JP" sz="2400" b="1" dirty="0">
                <a:solidFill>
                  <a:schemeClr val="tx1"/>
                </a:solidFill>
              </a:endParaRPr>
            </a:p>
          </p:txBody>
        </p:sp>
      </p:grpSp>
      <p:grpSp>
        <p:nvGrpSpPr>
          <p:cNvPr id="6" name="グループ化 5"/>
          <p:cNvGrpSpPr/>
          <p:nvPr/>
        </p:nvGrpSpPr>
        <p:grpSpPr>
          <a:xfrm>
            <a:off x="747196" y="406821"/>
            <a:ext cx="2272894" cy="2090801"/>
            <a:chOff x="747196" y="406821"/>
            <a:chExt cx="2272894" cy="2090801"/>
          </a:xfrm>
        </p:grpSpPr>
        <p:sp>
          <p:nvSpPr>
            <p:cNvPr id="20" name="角丸四角形 19"/>
            <p:cNvSpPr/>
            <p:nvPr/>
          </p:nvSpPr>
          <p:spPr>
            <a:xfrm>
              <a:off x="747196" y="1643309"/>
              <a:ext cx="2272894" cy="85431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BIZ UDPゴシック" panose="020B0400000000000000" pitchFamily="50" charset="-128"/>
                  <a:ea typeface="BIZ UDPゴシック" panose="020B0400000000000000" pitchFamily="50" charset="-128"/>
                </a:rPr>
                <a:t>社会保障</a:t>
              </a:r>
            </a:p>
          </p:txBody>
        </p:sp>
        <p:pic>
          <p:nvPicPr>
            <p:cNvPr id="21" name="図 20"/>
            <p:cNvPicPr>
              <a:picLocks noChangeAspect="1"/>
            </p:cNvPicPr>
            <p:nvPr/>
          </p:nvPicPr>
          <p:blipFill>
            <a:blip r:embed="rId6"/>
            <a:stretch>
              <a:fillRect/>
            </a:stretch>
          </p:blipFill>
          <p:spPr>
            <a:xfrm>
              <a:off x="1035918" y="406821"/>
              <a:ext cx="1695450" cy="1162050"/>
            </a:xfrm>
            <a:prstGeom prst="rect">
              <a:avLst/>
            </a:prstGeom>
          </p:spPr>
        </p:pic>
      </p:grpSp>
      <p:sp>
        <p:nvSpPr>
          <p:cNvPr id="22" name="角丸四角形 21"/>
          <p:cNvSpPr/>
          <p:nvPr/>
        </p:nvSpPr>
        <p:spPr>
          <a:xfrm>
            <a:off x="8651204" y="20258"/>
            <a:ext cx="3535680" cy="44753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38923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5" name="円/楕円 14"/>
          <p:cNvSpPr/>
          <p:nvPr/>
        </p:nvSpPr>
        <p:spPr>
          <a:xfrm>
            <a:off x="302712" y="149146"/>
            <a:ext cx="11679936" cy="6632609"/>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角丸四角形吹き出し 3"/>
          <p:cNvSpPr/>
          <p:nvPr/>
        </p:nvSpPr>
        <p:spPr>
          <a:xfrm>
            <a:off x="723331" y="429663"/>
            <a:ext cx="7491482" cy="1556085"/>
          </a:xfrm>
          <a:prstGeom prst="wedgeRoundRectCallout">
            <a:avLst>
              <a:gd name="adj1" fmla="val 56848"/>
              <a:gd name="adj2" fmla="val 21064"/>
              <a:gd name="adj3" fmla="val 16667"/>
            </a:avLst>
          </a:prstGeom>
          <a:solidFill>
            <a:srgbClr val="FFCCFF"/>
          </a:solidFill>
          <a:ln w="571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4">
                    <a:lumMod val="50000"/>
                  </a:schemeClr>
                </a:solidFill>
              </a:rPr>
              <a:t>　</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平成</a:t>
            </a:r>
            <a:r>
              <a:rPr lang="en-US" altLang="ja-JP" dirty="0">
                <a:solidFill>
                  <a:schemeClr val="accent4">
                    <a:lumMod val="50000"/>
                  </a:schemeClr>
                </a:solidFill>
                <a:latin typeface="BIZ UDPゴシック" panose="020B0400000000000000" pitchFamily="50" charset="-128"/>
                <a:ea typeface="BIZ UDPゴシック" panose="020B0400000000000000" pitchFamily="50" charset="-128"/>
              </a:rPr>
              <a:t>23</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年３月の宮城県沖を震源とした東日本大震災、令和元年の台風</a:t>
            </a:r>
            <a:r>
              <a:rPr lang="en-US" altLang="ja-JP" dirty="0">
                <a:solidFill>
                  <a:schemeClr val="accent4">
                    <a:lumMod val="50000"/>
                  </a:schemeClr>
                </a:solidFill>
                <a:latin typeface="BIZ UDPゴシック" panose="020B0400000000000000" pitchFamily="50" charset="-128"/>
                <a:ea typeface="BIZ UDPゴシック" panose="020B0400000000000000" pitchFamily="50" charset="-128"/>
              </a:rPr>
              <a:t>15</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号、</a:t>
            </a:r>
            <a:r>
              <a:rPr lang="en-US" altLang="ja-JP" dirty="0">
                <a:solidFill>
                  <a:schemeClr val="accent4">
                    <a:lumMod val="50000"/>
                  </a:schemeClr>
                </a:solidFill>
                <a:latin typeface="BIZ UDPゴシック" panose="020B0400000000000000" pitchFamily="50" charset="-128"/>
                <a:ea typeface="BIZ UDPゴシック" panose="020B0400000000000000" pitchFamily="50" charset="-128"/>
              </a:rPr>
              <a:t>19</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号などの災害復旧や復興のためにも、税金は使われています。</a:t>
            </a:r>
            <a:endParaRPr lang="en-US" altLang="ja-JP" dirty="0">
              <a:solidFill>
                <a:schemeClr val="accent4">
                  <a:lumMod val="50000"/>
                </a:schemeClr>
              </a:solidFill>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a:extLst>
              <a:ext uri="{BEBA8EAE-BF5A-486C-A8C5-ECC9F3942E4B}">
                <a14:imgProps xmlns:a14="http://schemas.microsoft.com/office/drawing/2010/main">
                  <a14:imgLayer r:embed="rId4">
                    <a14:imgEffect>
                      <a14:backgroundRemoval t="7605" b="93156" l="3132" r="90397">
                        <a14:foregroundMark x1="42589" y1="8745" x2="42589" y2="8745"/>
                        <a14:foregroundMark x1="46138" y1="7605" x2="46138" y2="7605"/>
                        <a14:foregroundMark x1="7307" y1="66160" x2="7307" y2="66160"/>
                        <a14:foregroundMark x1="3132" y1="65019" x2="3132" y2="65019"/>
                        <a14:foregroundMark x1="37370" y1="93156" x2="37370" y2="93156"/>
                        <a14:foregroundMark x1="79123" y1="63118" x2="79123" y2="63118"/>
                        <a14:foregroundMark x1="82046" y1="53232" x2="82046" y2="53232"/>
                        <a14:foregroundMark x1="82046" y1="39924" x2="82046" y2="39924"/>
                        <a14:foregroundMark x1="82672" y1="15970" x2="82672" y2="15970"/>
                        <a14:foregroundMark x1="83090" y1="17871" x2="83090" y2="17871"/>
                        <a14:foregroundMark x1="85804" y1="35741" x2="85804" y2="35741"/>
                        <a14:foregroundMark x1="79541" y1="54373" x2="79541" y2="54373"/>
                        <a14:foregroundMark x1="76827" y1="59316" x2="76827" y2="59316"/>
                        <a14:foregroundMark x1="90397" y1="59696" x2="90397" y2="59696"/>
                        <a14:foregroundMark x1="88100" y1="49430" x2="88100" y2="49430"/>
                        <a14:foregroundMark x1="87265" y1="68061" x2="87265" y2="68061"/>
                        <a14:foregroundMark x1="88518" y1="87833" x2="88518" y2="87833"/>
                        <a14:foregroundMark x1="79749" y1="82890" x2="79749" y2="82890"/>
                        <a14:foregroundMark x1="80793" y1="53612" x2="80793" y2="53612"/>
                        <a14:foregroundMark x1="34447" y1="93156" x2="34447" y2="93156"/>
                        <a14:foregroundMark x1="7933" y1="82510" x2="7933" y2="82510"/>
                        <a14:foregroundMark x1="8559" y1="82890" x2="8559" y2="82890"/>
                        <a14:foregroundMark x1="9395" y1="83270" x2="9395" y2="83270"/>
                        <a14:foregroundMark x1="8977" y1="83650" x2="8977" y2="83650"/>
                        <a14:foregroundMark x1="9603" y1="83650" x2="10021" y2="84030"/>
                        <a14:foregroundMark x1="11273" y1="84411" x2="11273" y2="84411"/>
                        <a14:foregroundMark x1="12317" y1="84411" x2="12317" y2="84411"/>
                        <a14:foregroundMark x1="85177" y1="38783" x2="85177" y2="38783"/>
                        <a14:backgroundMark x1="78079" y1="55894" x2="78079" y2="55894"/>
                        <a14:backgroundMark x1="78079" y1="58555" x2="78079" y2="58555"/>
                        <a14:backgroundMark x1="78288" y1="50570" x2="78288" y2="50570"/>
                        <a14:backgroundMark x1="78288" y1="51331" x2="78288" y2="51331"/>
                        <a14:backgroundMark x1="78288" y1="52471" x2="78288" y2="52471"/>
                        <a14:backgroundMark x1="78288" y1="49430" x2="78288" y2="49430"/>
                        <a14:backgroundMark x1="78497" y1="48669" x2="78497" y2="48669"/>
                        <a14:backgroundMark x1="84134" y1="68061" x2="84134" y2="68061"/>
                        <a14:backgroundMark x1="84134" y1="66540" x2="84134" y2="66540"/>
                        <a14:backgroundMark x1="84134" y1="64259" x2="84134" y2="64259"/>
                        <a14:backgroundMark x1="84134" y1="62357" x2="84134" y2="62357"/>
                        <a14:backgroundMark x1="31315" y1="36122" x2="31315" y2="36122"/>
                        <a14:backgroundMark x1="89562" y1="56274" x2="89562" y2="56274"/>
                        <a14:backgroundMark x1="88727" y1="49430" x2="88727" y2="49430"/>
                        <a14:backgroundMark x1="89562" y1="59316" x2="89562" y2="59316"/>
                      </a14:backgroundRemoval>
                    </a14:imgEffect>
                  </a14:imgLayer>
                </a14:imgProps>
              </a:ext>
            </a:extLst>
          </a:blip>
          <a:stretch>
            <a:fillRect/>
          </a:stretch>
        </p:blipFill>
        <p:spPr>
          <a:xfrm>
            <a:off x="4983836" y="2131257"/>
            <a:ext cx="2317688" cy="1272552"/>
          </a:xfrm>
          <a:prstGeom prst="rect">
            <a:avLst/>
          </a:prstGeom>
        </p:spPr>
      </p:pic>
      <p:sp>
        <p:nvSpPr>
          <p:cNvPr id="8" name="右矢印 7"/>
          <p:cNvSpPr/>
          <p:nvPr/>
        </p:nvSpPr>
        <p:spPr>
          <a:xfrm>
            <a:off x="5540996" y="4434840"/>
            <a:ext cx="1088404" cy="961712"/>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a:stretch>
            <a:fillRect/>
          </a:stretch>
        </p:blipFill>
        <p:spPr>
          <a:xfrm>
            <a:off x="1035537" y="3443487"/>
            <a:ext cx="4170308" cy="2732156"/>
          </a:xfrm>
          <a:prstGeom prst="rect">
            <a:avLst/>
          </a:prstGeom>
        </p:spPr>
      </p:pic>
      <p:pic>
        <p:nvPicPr>
          <p:cNvPr id="10" name="図 9"/>
          <p:cNvPicPr>
            <a:picLocks noChangeAspect="1"/>
          </p:cNvPicPr>
          <p:nvPr/>
        </p:nvPicPr>
        <p:blipFill>
          <a:blip r:embed="rId6"/>
          <a:stretch>
            <a:fillRect/>
          </a:stretch>
        </p:blipFill>
        <p:spPr>
          <a:xfrm>
            <a:off x="6964551" y="3498979"/>
            <a:ext cx="4170308" cy="2732156"/>
          </a:xfrm>
          <a:prstGeom prst="rect">
            <a:avLst/>
          </a:prstGeom>
        </p:spPr>
      </p:pic>
      <p:sp>
        <p:nvSpPr>
          <p:cNvPr id="11" name="テキスト ボックス 10"/>
          <p:cNvSpPr txBox="1"/>
          <p:nvPr/>
        </p:nvSpPr>
        <p:spPr>
          <a:xfrm>
            <a:off x="1648186" y="6231135"/>
            <a:ext cx="3661580" cy="523220"/>
          </a:xfrm>
          <a:prstGeom prst="rect">
            <a:avLst/>
          </a:prstGeom>
          <a:noFill/>
        </p:spPr>
        <p:txBody>
          <a:bodyPr wrap="none" rtlCol="0">
            <a:spAutoFit/>
          </a:bodyPr>
          <a:lstStyle/>
          <a:p>
            <a:pPr algn="r"/>
            <a:r>
              <a:rPr lang="ja-JP" altLang="en-US" sz="1400" b="1" dirty="0"/>
              <a:t>平成</a:t>
            </a:r>
            <a:r>
              <a:rPr lang="en-US" altLang="ja-JP" sz="1400" b="1" dirty="0"/>
              <a:t>23</a:t>
            </a:r>
            <a:r>
              <a:rPr lang="ja-JP" altLang="en-US" sz="1400" b="1" dirty="0"/>
              <a:t>年３月東日本大震災の様子　震災直後</a:t>
            </a:r>
            <a:endParaRPr lang="en-US" altLang="ja-JP" sz="1400" b="1" dirty="0"/>
          </a:p>
          <a:p>
            <a:pPr algn="r"/>
            <a:r>
              <a:rPr kumimoji="1" lang="ja-JP" altLang="en-US" sz="1400" b="1" dirty="0"/>
              <a:t>（提供：潮来市役所）</a:t>
            </a:r>
          </a:p>
        </p:txBody>
      </p:sp>
      <p:sp>
        <p:nvSpPr>
          <p:cNvPr id="12" name="テキスト ボックス 11"/>
          <p:cNvSpPr txBox="1"/>
          <p:nvPr/>
        </p:nvSpPr>
        <p:spPr>
          <a:xfrm>
            <a:off x="10171763" y="6231135"/>
            <a:ext cx="1082348" cy="307777"/>
          </a:xfrm>
          <a:prstGeom prst="rect">
            <a:avLst/>
          </a:prstGeom>
          <a:noFill/>
        </p:spPr>
        <p:txBody>
          <a:bodyPr wrap="none" rtlCol="0">
            <a:spAutoFit/>
          </a:bodyPr>
          <a:lstStyle/>
          <a:p>
            <a:r>
              <a:rPr lang="ja-JP" altLang="en-US" sz="1400" b="1" dirty="0"/>
              <a:t>復興工事後</a:t>
            </a:r>
            <a:endParaRPr kumimoji="1" lang="ja-JP" altLang="en-US" sz="1400" b="1" dirty="0"/>
          </a:p>
        </p:txBody>
      </p:sp>
      <p:sp>
        <p:nvSpPr>
          <p:cNvPr id="13" name="テキスト ボックス 12"/>
          <p:cNvSpPr txBox="1"/>
          <p:nvPr/>
        </p:nvSpPr>
        <p:spPr>
          <a:xfrm>
            <a:off x="11637019" y="6392862"/>
            <a:ext cx="415498" cy="369332"/>
          </a:xfrm>
          <a:prstGeom prst="rect">
            <a:avLst/>
          </a:prstGeom>
          <a:noFill/>
        </p:spPr>
        <p:txBody>
          <a:bodyPr wrap="none" rtlCol="0">
            <a:spAutoFit/>
          </a:bodyPr>
          <a:lstStyle/>
          <a:p>
            <a:r>
              <a:rPr lang="en-US" altLang="ja-JP" dirty="0">
                <a:latin typeface="+mj-ea"/>
                <a:ea typeface="+mj-ea"/>
              </a:rPr>
              <a:t>13</a:t>
            </a:r>
          </a:p>
        </p:txBody>
      </p:sp>
      <p:sp>
        <p:nvSpPr>
          <p:cNvPr id="14" name="角丸四角形 13"/>
          <p:cNvSpPr/>
          <p:nvPr/>
        </p:nvSpPr>
        <p:spPr>
          <a:xfrm>
            <a:off x="9016681" y="1486152"/>
            <a:ext cx="2453330" cy="854313"/>
          </a:xfrm>
          <a:prstGeom prst="round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BIZ UDPゴシック" panose="020B0400000000000000" pitchFamily="50" charset="-128"/>
                <a:ea typeface="BIZ UDPゴシック" panose="020B0400000000000000" pitchFamily="50" charset="-128"/>
              </a:rPr>
              <a:t>災害復旧</a:t>
            </a:r>
            <a:endParaRPr kumimoji="1" lang="ja-JP" altLang="en-US" sz="3600" b="1" dirty="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7"/>
          <a:stretch>
            <a:fillRect/>
          </a:stretch>
        </p:blipFill>
        <p:spPr>
          <a:xfrm>
            <a:off x="9178153" y="427461"/>
            <a:ext cx="2111422" cy="1026386"/>
          </a:xfrm>
          <a:prstGeom prst="rect">
            <a:avLst/>
          </a:prstGeom>
        </p:spPr>
      </p:pic>
      <p:sp>
        <p:nvSpPr>
          <p:cNvPr id="16" name="角丸四角形 15"/>
          <p:cNvSpPr/>
          <p:nvPr/>
        </p:nvSpPr>
        <p:spPr>
          <a:xfrm>
            <a:off x="8651204" y="20258"/>
            <a:ext cx="3535680" cy="44753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6345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角丸四角形 2"/>
          <p:cNvSpPr/>
          <p:nvPr/>
        </p:nvSpPr>
        <p:spPr>
          <a:xfrm>
            <a:off x="7366000" y="645972"/>
            <a:ext cx="4114800" cy="6910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rPr>
              <a:t>ワークシートへ</a:t>
            </a:r>
            <a:r>
              <a:rPr kumimoji="1" lang="en-US" altLang="ja-JP" dirty="0">
                <a:solidFill>
                  <a:srgbClr val="002060"/>
                </a:solidFill>
              </a:rPr>
              <a:t>GO</a:t>
            </a:r>
            <a:r>
              <a:rPr kumimoji="1" lang="ja-JP" altLang="en-US" dirty="0">
                <a:solidFill>
                  <a:srgbClr val="002060"/>
                </a:solidFill>
              </a:rPr>
              <a:t>！→</a:t>
            </a:r>
          </a:p>
        </p:txBody>
      </p:sp>
      <p:sp>
        <p:nvSpPr>
          <p:cNvPr id="8" name="テキスト ボックス 7"/>
          <p:cNvSpPr txBox="1"/>
          <p:nvPr/>
        </p:nvSpPr>
        <p:spPr>
          <a:xfrm>
            <a:off x="11659416" y="6365019"/>
            <a:ext cx="418704" cy="369332"/>
          </a:xfrm>
          <a:prstGeom prst="rect">
            <a:avLst/>
          </a:prstGeom>
          <a:noFill/>
        </p:spPr>
        <p:txBody>
          <a:bodyPr wrap="none" rtlCol="0">
            <a:spAutoFit/>
          </a:bodyPr>
          <a:lstStyle/>
          <a:p>
            <a:r>
              <a:rPr lang="en-US" altLang="ja-JP" dirty="0">
                <a:latin typeface="+mj-ea"/>
                <a:ea typeface="+mj-ea"/>
              </a:rPr>
              <a:t>14</a:t>
            </a:r>
            <a:endParaRPr kumimoji="1" lang="ja-JP" altLang="en-US" dirty="0">
              <a:latin typeface="+mj-ea"/>
              <a:ea typeface="+mj-ea"/>
            </a:endParaRPr>
          </a:p>
        </p:txBody>
      </p:sp>
      <p:grpSp>
        <p:nvGrpSpPr>
          <p:cNvPr id="37" name="グループ化 36"/>
          <p:cNvGrpSpPr/>
          <p:nvPr/>
        </p:nvGrpSpPr>
        <p:grpSpPr>
          <a:xfrm>
            <a:off x="0" y="-222456"/>
            <a:ext cx="7854554" cy="1061512"/>
            <a:chOff x="203619" y="372097"/>
            <a:chExt cx="7763717" cy="838200"/>
          </a:xfrm>
        </p:grpSpPr>
        <p:sp>
          <p:nvSpPr>
            <p:cNvPr id="38" name="角丸四角形 37"/>
            <p:cNvSpPr/>
            <p:nvPr/>
          </p:nvSpPr>
          <p:spPr>
            <a:xfrm>
              <a:off x="487679" y="620268"/>
              <a:ext cx="7290248"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203619" y="372097"/>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公平な負担を考えてみよう</a:t>
              </a:r>
              <a:endParaRPr kumimoji="1" lang="ja-JP" altLang="en-US" sz="32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14" name="グループ化 13">
            <a:extLst>
              <a:ext uri="{FF2B5EF4-FFF2-40B4-BE49-F238E27FC236}">
                <a16:creationId xmlns:a16="http://schemas.microsoft.com/office/drawing/2014/main" id="{F5BBA11F-1ED5-4157-98A2-1716A12EDE05}"/>
              </a:ext>
            </a:extLst>
          </p:cNvPr>
          <p:cNvGrpSpPr/>
          <p:nvPr/>
        </p:nvGrpSpPr>
        <p:grpSpPr>
          <a:xfrm>
            <a:off x="287384" y="911853"/>
            <a:ext cx="5353563" cy="3009746"/>
            <a:chOff x="287384" y="911853"/>
            <a:chExt cx="5353563" cy="3009746"/>
          </a:xfrm>
        </p:grpSpPr>
        <p:sp>
          <p:nvSpPr>
            <p:cNvPr id="2" name="四角形: 角を丸くする 1">
              <a:extLst>
                <a:ext uri="{FF2B5EF4-FFF2-40B4-BE49-F238E27FC236}">
                  <a16:creationId xmlns:a16="http://schemas.microsoft.com/office/drawing/2014/main" id="{C8D4BFE0-96E1-49AA-A47F-65C2E83AD752}"/>
                </a:ext>
              </a:extLst>
            </p:cNvPr>
            <p:cNvSpPr/>
            <p:nvPr/>
          </p:nvSpPr>
          <p:spPr>
            <a:xfrm>
              <a:off x="287384" y="911853"/>
              <a:ext cx="1973216" cy="139346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000" b="1" dirty="0">
                <a:solidFill>
                  <a:schemeClr val="tx1"/>
                </a:solidFill>
              </a:endParaRPr>
            </a:p>
            <a:p>
              <a:r>
                <a:rPr kumimoji="1" lang="ja-JP" altLang="en-US" sz="2000" b="1" dirty="0">
                  <a:solidFill>
                    <a:schemeClr val="tx1"/>
                  </a:solidFill>
                </a:rPr>
                <a:t>考えてみよう</a:t>
              </a:r>
              <a:endParaRPr kumimoji="1" lang="en-US" altLang="ja-JP" sz="2000" b="1" dirty="0">
                <a:solidFill>
                  <a:schemeClr val="tx1"/>
                </a:solidFill>
              </a:endParaRPr>
            </a:p>
            <a:p>
              <a:pPr algn="ctr"/>
              <a:endParaRPr lang="en-US" altLang="ja-JP" dirty="0"/>
            </a:p>
            <a:p>
              <a:pPr algn="ctr"/>
              <a:endParaRPr kumimoji="1" lang="en-US" altLang="ja-JP" dirty="0"/>
            </a:p>
            <a:p>
              <a:pPr algn="ctr"/>
              <a:endParaRPr lang="en-US" altLang="ja-JP" dirty="0"/>
            </a:p>
            <a:p>
              <a:pPr algn="ctr"/>
              <a:endParaRPr kumimoji="1" lang="ja-JP" altLang="en-US" dirty="0"/>
            </a:p>
          </p:txBody>
        </p:sp>
        <p:sp>
          <p:nvSpPr>
            <p:cNvPr id="4" name="四角形: 角を丸くする 3">
              <a:extLst>
                <a:ext uri="{FF2B5EF4-FFF2-40B4-BE49-F238E27FC236}">
                  <a16:creationId xmlns:a16="http://schemas.microsoft.com/office/drawing/2014/main" id="{28DC6518-6E07-4E1D-86B9-BD51AB718A7C}"/>
                </a:ext>
              </a:extLst>
            </p:cNvPr>
            <p:cNvSpPr/>
            <p:nvPr/>
          </p:nvSpPr>
          <p:spPr>
            <a:xfrm>
              <a:off x="287385" y="1337002"/>
              <a:ext cx="5353562" cy="258459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　</a:t>
              </a:r>
              <a:r>
                <a:rPr kumimoji="1" lang="ja-JP" altLang="en-US" dirty="0">
                  <a:solidFill>
                    <a:schemeClr val="tx1"/>
                  </a:solidFill>
                </a:rPr>
                <a:t>友だち３人で食事に行きました。みんなでいろいろな料理を分け合って食べたとき、食事代の支払いはどのように負担しますか。</a:t>
              </a:r>
              <a:endParaRPr kumimoji="1" lang="en-US" altLang="ja-JP" dirty="0">
                <a:solidFill>
                  <a:schemeClr val="tx1"/>
                </a:solidFill>
              </a:endParaRPr>
            </a:p>
            <a:p>
              <a:r>
                <a:rPr lang="ja-JP" altLang="en-US" dirty="0">
                  <a:solidFill>
                    <a:schemeClr val="tx1"/>
                  </a:solidFill>
                </a:rPr>
                <a:t>　なお、食事代金の合計は</a:t>
              </a:r>
              <a:r>
                <a:rPr lang="en-US" altLang="ja-JP" dirty="0">
                  <a:solidFill>
                    <a:schemeClr val="tx1"/>
                  </a:solidFill>
                </a:rPr>
                <a:t>4,500</a:t>
              </a:r>
              <a:r>
                <a:rPr lang="ja-JP" altLang="en-US" dirty="0">
                  <a:solidFill>
                    <a:schemeClr val="tx1"/>
                  </a:solidFill>
                </a:rPr>
                <a:t>円で、</a:t>
              </a:r>
              <a:endParaRPr lang="en-US" altLang="ja-JP" dirty="0">
                <a:solidFill>
                  <a:schemeClr val="tx1"/>
                </a:solidFill>
              </a:endParaRPr>
            </a:p>
            <a:p>
              <a:r>
                <a:rPr lang="ja-JP" altLang="en-US" dirty="0">
                  <a:solidFill>
                    <a:schemeClr val="tx1"/>
                  </a:solidFill>
                </a:rPr>
                <a:t>３人はそれぞれ違う金額の</a:t>
              </a:r>
              <a:endParaRPr lang="en-US" altLang="ja-JP" dirty="0">
                <a:solidFill>
                  <a:schemeClr val="tx1"/>
                </a:solidFill>
              </a:endParaRPr>
            </a:p>
            <a:p>
              <a:r>
                <a:rPr lang="ja-JP" altLang="en-US" dirty="0">
                  <a:solidFill>
                    <a:schemeClr val="tx1"/>
                  </a:solidFill>
                </a:rPr>
                <a:t>お小遣いを持っています。</a:t>
              </a:r>
              <a:endParaRPr lang="en-US" altLang="ja-JP" dirty="0">
                <a:solidFill>
                  <a:schemeClr val="tx1"/>
                </a:solidFill>
              </a:endParaRPr>
            </a:p>
            <a:p>
              <a:endParaRPr kumimoji="1" lang="en-US" altLang="ja-JP" dirty="0">
                <a:solidFill>
                  <a:schemeClr val="tx1"/>
                </a:solidFill>
              </a:endParaRPr>
            </a:p>
          </p:txBody>
        </p:sp>
        <p:pic>
          <p:nvPicPr>
            <p:cNvPr id="6" name="図 5">
              <a:extLst>
                <a:ext uri="{FF2B5EF4-FFF2-40B4-BE49-F238E27FC236}">
                  <a16:creationId xmlns:a16="http://schemas.microsoft.com/office/drawing/2014/main" id="{524CA71E-04D8-4F99-BB16-7323303BCE7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84" b="89241" l="7895" r="95014">
                          <a14:foregroundMark x1="14820" y1="16878" x2="14820" y2="16878"/>
                          <a14:foregroundMark x1="47368" y1="12025" x2="47368" y2="12025"/>
                          <a14:foregroundMark x1="38089" y1="35021" x2="38089" y2="35021"/>
                          <a14:foregroundMark x1="38366" y1="38608" x2="38366" y2="38608"/>
                          <a14:foregroundMark x1="9280" y1="51477" x2="9280" y2="51477"/>
                          <a14:foregroundMark x1="7895" y1="47046" x2="7895" y2="47046"/>
                          <a14:foregroundMark x1="44875" y1="87975" x2="44875" y2="87975"/>
                          <a14:foregroundMark x1="37950" y1="89241" x2="37950" y2="89241"/>
                          <a14:foregroundMark x1="72299" y1="89030" x2="72299" y2="89030"/>
                          <a14:foregroundMark x1="29640" y1="49789" x2="29640" y2="49789"/>
                          <a14:foregroundMark x1="28947" y1="48945" x2="28947" y2="48945"/>
                          <a14:foregroundMark x1="26593" y1="37764" x2="26593" y2="37764"/>
                          <a14:foregroundMark x1="28116" y1="40084" x2="28116" y2="40084"/>
                          <a14:foregroundMark x1="37812" y1="43460" x2="37812" y2="43460"/>
                          <a14:foregroundMark x1="89335" y1="64979" x2="89335" y2="64979"/>
                          <a14:foregroundMark x1="88781" y1="59705" x2="88781" y2="59705"/>
                          <a14:foregroundMark x1="86981" y1="20042" x2="86981" y2="20042"/>
                          <a14:foregroundMark x1="88227" y1="25949" x2="88227" y2="25949"/>
                          <a14:foregroundMark x1="91828" y1="31435" x2="91828" y2="31435"/>
                          <a14:foregroundMark x1="95014" y1="36920" x2="95014" y2="36920"/>
                          <a14:foregroundMark x1="48615" y1="9494" x2="48615" y2="9494"/>
                          <a14:foregroundMark x1="17036" y1="8017" x2="17036" y2="8017"/>
                          <a14:foregroundMark x1="23546" y1="16878" x2="22992" y2="17089"/>
                          <a14:foregroundMark x1="47922" y1="7384" x2="47922" y2="7384"/>
                        </a14:backgroundRemoval>
                      </a14:imgEffect>
                    </a14:imgLayer>
                  </a14:imgProps>
                </a:ext>
              </a:extLst>
            </a:blip>
            <a:stretch>
              <a:fillRect/>
            </a:stretch>
          </p:blipFill>
          <p:spPr>
            <a:xfrm>
              <a:off x="3565090" y="2658287"/>
              <a:ext cx="1924286" cy="1263312"/>
            </a:xfrm>
            <a:prstGeom prst="rect">
              <a:avLst/>
            </a:prstGeom>
          </p:spPr>
        </p:pic>
      </p:grpSp>
      <p:graphicFrame>
        <p:nvGraphicFramePr>
          <p:cNvPr id="7" name="表 6">
            <a:extLst>
              <a:ext uri="{FF2B5EF4-FFF2-40B4-BE49-F238E27FC236}">
                <a16:creationId xmlns:a16="http://schemas.microsoft.com/office/drawing/2014/main" id="{FAE8D1AF-EA6D-4ACB-A298-1EB1ADAC74CB}"/>
              </a:ext>
            </a:extLst>
          </p:cNvPr>
          <p:cNvGraphicFramePr>
            <a:graphicFrameLocks noGrp="1"/>
          </p:cNvGraphicFramePr>
          <p:nvPr>
            <p:extLst>
              <p:ext uri="{D42A27DB-BD31-4B8C-83A1-F6EECF244321}">
                <p14:modId xmlns:p14="http://schemas.microsoft.com/office/powerpoint/2010/main" val="1570743409"/>
              </p:ext>
            </p:extLst>
          </p:nvPr>
        </p:nvGraphicFramePr>
        <p:xfrm>
          <a:off x="5941453" y="1393196"/>
          <a:ext cx="5717963" cy="1607580"/>
        </p:xfrm>
        <a:graphic>
          <a:graphicData uri="http://schemas.openxmlformats.org/drawingml/2006/table">
            <a:tbl>
              <a:tblPr firstRow="1" bandRow="1">
                <a:tableStyleId>{5C22544A-7EE6-4342-B048-85BDC9FD1C3A}</a:tableStyleId>
              </a:tblPr>
              <a:tblGrid>
                <a:gridCol w="956740">
                  <a:extLst>
                    <a:ext uri="{9D8B030D-6E8A-4147-A177-3AD203B41FA5}">
                      <a16:colId xmlns:a16="http://schemas.microsoft.com/office/drawing/2014/main" val="141268537"/>
                    </a:ext>
                  </a:extLst>
                </a:gridCol>
                <a:gridCol w="1350851">
                  <a:extLst>
                    <a:ext uri="{9D8B030D-6E8A-4147-A177-3AD203B41FA5}">
                      <a16:colId xmlns:a16="http://schemas.microsoft.com/office/drawing/2014/main" val="2522610243"/>
                    </a:ext>
                  </a:extLst>
                </a:gridCol>
                <a:gridCol w="1350851">
                  <a:extLst>
                    <a:ext uri="{9D8B030D-6E8A-4147-A177-3AD203B41FA5}">
                      <a16:colId xmlns:a16="http://schemas.microsoft.com/office/drawing/2014/main" val="3063341487"/>
                    </a:ext>
                  </a:extLst>
                </a:gridCol>
                <a:gridCol w="2059521">
                  <a:extLst>
                    <a:ext uri="{9D8B030D-6E8A-4147-A177-3AD203B41FA5}">
                      <a16:colId xmlns:a16="http://schemas.microsoft.com/office/drawing/2014/main" val="1861318131"/>
                    </a:ext>
                  </a:extLst>
                </a:gridCol>
              </a:tblGrid>
              <a:tr h="401895">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dirty="0">
                          <a:solidFill>
                            <a:schemeClr val="tx1"/>
                          </a:solidFill>
                        </a:rPr>
                        <a:t>お小遣い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dirty="0">
                          <a:solidFill>
                            <a:schemeClr val="tx1"/>
                          </a:solidFill>
                        </a:rPr>
                        <a:t>食べた量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dirty="0">
                          <a:solidFill>
                            <a:schemeClr val="tx1"/>
                          </a:solidFill>
                        </a:rPr>
                        <a:t>負担する金額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69516761"/>
                  </a:ext>
                </a:extLst>
              </a:tr>
              <a:tr h="401895">
                <a:tc>
                  <a:txBody>
                    <a:bodyPr/>
                    <a:lstStyle/>
                    <a:p>
                      <a:pPr algn="ctr"/>
                      <a:r>
                        <a:rPr kumimoji="1" lang="en-US" altLang="ja-JP" dirty="0"/>
                        <a:t>A</a:t>
                      </a:r>
                      <a:r>
                        <a:rPr kumimoji="1" lang="ja-JP" altLang="en-US" dirty="0"/>
                        <a:t>さん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t>10,000</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少ない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935984"/>
                  </a:ext>
                </a:extLst>
              </a:tr>
              <a:tr h="401895">
                <a:tc>
                  <a:txBody>
                    <a:bodyPr/>
                    <a:lstStyle/>
                    <a:p>
                      <a:pPr algn="ctr"/>
                      <a:r>
                        <a:rPr kumimoji="1" lang="en-US" altLang="ja-JP" dirty="0"/>
                        <a:t>B</a:t>
                      </a:r>
                      <a:r>
                        <a:rPr kumimoji="1" lang="ja-JP" altLang="en-US" dirty="0"/>
                        <a:t>さん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t>5,000</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たくさん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4691038"/>
                  </a:ext>
                </a:extLst>
              </a:tr>
              <a:tr h="401895">
                <a:tc>
                  <a:txBody>
                    <a:bodyPr/>
                    <a:lstStyle/>
                    <a:p>
                      <a:pPr algn="ctr"/>
                      <a:r>
                        <a:rPr kumimoji="1" lang="en-US" altLang="ja-JP" dirty="0"/>
                        <a:t>C</a:t>
                      </a:r>
                      <a:r>
                        <a:rPr kumimoji="1" lang="ja-JP" altLang="en-US" dirty="0"/>
                        <a:t>さん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t>1,500</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中くらい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9858044"/>
                  </a:ext>
                </a:extLst>
              </a:tr>
            </a:tbl>
          </a:graphicData>
        </a:graphic>
      </p:graphicFrame>
      <p:sp>
        <p:nvSpPr>
          <p:cNvPr id="9" name="テキスト ボックス 8">
            <a:extLst>
              <a:ext uri="{FF2B5EF4-FFF2-40B4-BE49-F238E27FC236}">
                <a16:creationId xmlns:a16="http://schemas.microsoft.com/office/drawing/2014/main" id="{0DBDE1DF-DB2F-4E3C-9D88-48933C1C1EB8}"/>
              </a:ext>
            </a:extLst>
          </p:cNvPr>
          <p:cNvSpPr txBox="1"/>
          <p:nvPr/>
        </p:nvSpPr>
        <p:spPr>
          <a:xfrm>
            <a:off x="5808371" y="3067045"/>
            <a:ext cx="6166717" cy="954107"/>
          </a:xfrm>
          <a:prstGeom prst="rect">
            <a:avLst/>
          </a:prstGeom>
          <a:noFill/>
        </p:spPr>
        <p:txBody>
          <a:bodyPr wrap="square" rtlCol="0">
            <a:spAutoFit/>
          </a:bodyPr>
          <a:lstStyle/>
          <a:p>
            <a:r>
              <a:rPr kumimoji="1" lang="ja-JP" altLang="en-US" sz="1400" dirty="0"/>
              <a:t>（考え方①）　３人で均等に割って支払う。</a:t>
            </a:r>
            <a:endParaRPr kumimoji="1" lang="en-US" altLang="ja-JP" sz="1400" dirty="0"/>
          </a:p>
          <a:p>
            <a:r>
              <a:rPr lang="ja-JP" altLang="en-US" sz="1400" dirty="0"/>
              <a:t>（考え方②）　たくさん食べた人は多く、少ししか食べていない人は少なく支払う。</a:t>
            </a:r>
            <a:endParaRPr lang="en-US" altLang="ja-JP" sz="1400" dirty="0"/>
          </a:p>
          <a:p>
            <a:r>
              <a:rPr kumimoji="1" lang="ja-JP" altLang="en-US" sz="1400" dirty="0"/>
              <a:t>（考え方③）　お小遣いをたくさん持っている人は多く、あまり持っていない人は</a:t>
            </a:r>
            <a:endParaRPr kumimoji="1" lang="en-US" altLang="ja-JP" sz="1400" dirty="0"/>
          </a:p>
          <a:p>
            <a:r>
              <a:rPr lang="ja-JP" altLang="en-US" sz="1400" dirty="0"/>
              <a:t>　　　　　　　　 </a:t>
            </a:r>
            <a:r>
              <a:rPr kumimoji="1" lang="ja-JP" altLang="en-US" sz="1400" dirty="0"/>
              <a:t>少なく支払う。</a:t>
            </a:r>
          </a:p>
        </p:txBody>
      </p:sp>
      <p:sp>
        <p:nvSpPr>
          <p:cNvPr id="56" name="角丸四角形 6">
            <a:extLst>
              <a:ext uri="{FF2B5EF4-FFF2-40B4-BE49-F238E27FC236}">
                <a16:creationId xmlns:a16="http://schemas.microsoft.com/office/drawing/2014/main" id="{317C1678-F9E7-4D57-AFCC-178B191CBE68}"/>
              </a:ext>
            </a:extLst>
          </p:cNvPr>
          <p:cNvSpPr/>
          <p:nvPr/>
        </p:nvSpPr>
        <p:spPr>
          <a:xfrm>
            <a:off x="287384" y="4472859"/>
            <a:ext cx="11193416" cy="189216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tx1"/>
              </a:solidFill>
            </a:endParaRPr>
          </a:p>
          <a:p>
            <a:pPr algn="ctr"/>
            <a:endParaRPr kumimoji="1" lang="ja-JP" altLang="en-US" sz="2000" dirty="0">
              <a:solidFill>
                <a:schemeClr val="tx1"/>
              </a:solidFill>
            </a:endParaRPr>
          </a:p>
        </p:txBody>
      </p:sp>
      <p:sp>
        <p:nvSpPr>
          <p:cNvPr id="10" name="テキスト ボックス 9">
            <a:extLst>
              <a:ext uri="{FF2B5EF4-FFF2-40B4-BE49-F238E27FC236}">
                <a16:creationId xmlns:a16="http://schemas.microsoft.com/office/drawing/2014/main" id="{D67D5A50-031F-49FB-82A4-D0800349388C}"/>
              </a:ext>
            </a:extLst>
          </p:cNvPr>
          <p:cNvSpPr txBox="1"/>
          <p:nvPr/>
        </p:nvSpPr>
        <p:spPr>
          <a:xfrm>
            <a:off x="1369011" y="4537695"/>
            <a:ext cx="2375971" cy="369332"/>
          </a:xfrm>
          <a:prstGeom prst="rect">
            <a:avLst/>
          </a:prstGeom>
          <a:noFill/>
        </p:spPr>
        <p:txBody>
          <a:bodyPr wrap="none" rtlCol="0">
            <a:spAutoFit/>
          </a:bodyPr>
          <a:lstStyle/>
          <a:p>
            <a:r>
              <a:rPr lang="ja-JP" altLang="en-US" b="1" dirty="0"/>
              <a:t>考え方をメモしておこう</a:t>
            </a:r>
            <a:endParaRPr kumimoji="1" lang="ja-JP" altLang="en-US" b="1" dirty="0"/>
          </a:p>
        </p:txBody>
      </p:sp>
      <p:pic>
        <p:nvPicPr>
          <p:cNvPr id="11" name="図 10">
            <a:extLst>
              <a:ext uri="{FF2B5EF4-FFF2-40B4-BE49-F238E27FC236}">
                <a16:creationId xmlns:a16="http://schemas.microsoft.com/office/drawing/2014/main" id="{BC703C86-ACF7-48BB-AA1E-22919E8029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96" b="92245" l="1768" r="94192">
                        <a14:foregroundMark x1="9848" y1="29796" x2="9848" y2="29796"/>
                        <a14:foregroundMark x1="8838" y1="51020" x2="8838" y2="51020"/>
                        <a14:foregroundMark x1="5303" y1="57959" x2="5303" y2="57959"/>
                        <a14:foregroundMark x1="90152" y1="75918" x2="90152" y2="75918"/>
                        <a14:foregroundMark x1="90404" y1="56735" x2="90404" y2="56735"/>
                        <a14:foregroundMark x1="93687" y1="51020" x2="93687" y2="51020"/>
                        <a14:foregroundMark x1="56061" y1="92245" x2="56061" y2="92245"/>
                        <a14:foregroundMark x1="89141" y1="37143" x2="89141" y2="37143"/>
                        <a14:foregroundMark x1="88636" y1="35918" x2="88636" y2="35918"/>
                        <a14:foregroundMark x1="1768" y1="56735" x2="1768" y2="56735"/>
                        <a14:foregroundMark x1="18182" y1="84898" x2="18182" y2="84898"/>
                        <a14:foregroundMark x1="17677" y1="85306" x2="17677" y2="85306"/>
                        <a14:foregroundMark x1="17172" y1="84490" x2="17172" y2="84490"/>
                        <a14:foregroundMark x1="16919" y1="84082" x2="16919" y2="84082"/>
                        <a14:foregroundMark x1="15657" y1="84082" x2="15657" y2="84082"/>
                        <a14:foregroundMark x1="15152" y1="83673" x2="15152" y2="83673"/>
                        <a14:backgroundMark x1="15657" y1="22857" x2="15657" y2="22857"/>
                        <a14:backgroundMark x1="13889" y1="25714" x2="13889" y2="25714"/>
                        <a14:backgroundMark x1="94697" y1="48163" x2="94697" y2="48163"/>
                        <a14:backgroundMark x1="94444" y1="48980" x2="94444" y2="48980"/>
                        <a14:backgroundMark x1="94444" y1="47755" x2="94444" y2="47755"/>
                        <a14:backgroundMark x1="93939" y1="47755" x2="94697" y2="49388"/>
                        <a14:backgroundMark x1="94192" y1="51020" x2="94192" y2="51020"/>
                        <a14:backgroundMark x1="5303" y1="56735" x2="5303" y2="56735"/>
                        <a14:backgroundMark x1="5051" y1="57551" x2="5051" y2="57551"/>
                        <a14:backgroundMark x1="5051" y1="57959" x2="5051" y2="57959"/>
                        <a14:backgroundMark x1="15404" y1="84898" x2="15404" y2="84898"/>
                        <a14:backgroundMark x1="15152" y1="84082" x2="15152" y2="84082"/>
                        <a14:backgroundMark x1="15909" y1="85714" x2="15909" y2="85714"/>
                        <a14:backgroundMark x1="15657" y1="85714" x2="15657" y2="85714"/>
                        <a14:backgroundMark x1="15657" y1="84898" x2="15657" y2="84898"/>
                        <a14:backgroundMark x1="15657" y1="84490" x2="15657" y2="84490"/>
                      </a14:backgroundRemoval>
                    </a14:imgEffect>
                  </a14:imgLayer>
                </a14:imgProps>
              </a:ext>
            </a:extLst>
          </a:blip>
          <a:stretch>
            <a:fillRect/>
          </a:stretch>
        </p:blipFill>
        <p:spPr>
          <a:xfrm>
            <a:off x="287384" y="4126542"/>
            <a:ext cx="1261519" cy="780485"/>
          </a:xfrm>
          <a:prstGeom prst="rect">
            <a:avLst/>
          </a:prstGeom>
        </p:spPr>
      </p:pic>
      <p:pic>
        <p:nvPicPr>
          <p:cNvPr id="13" name="図 12">
            <a:extLst>
              <a:ext uri="{FF2B5EF4-FFF2-40B4-BE49-F238E27FC236}">
                <a16:creationId xmlns:a16="http://schemas.microsoft.com/office/drawing/2014/main" id="{46818968-6ADB-4F23-ACD9-CA7AFC8CD48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547" b="99491" l="2926" r="96041">
                        <a14:foregroundMark x1="61962" y1="6621" x2="61962" y2="6621"/>
                        <a14:foregroundMark x1="65404" y1="2547" x2="65404" y2="2547"/>
                        <a14:foregroundMark x1="50602" y1="39049" x2="50602" y2="39049"/>
                        <a14:foregroundMark x1="49398" y1="45331" x2="49398" y2="45331"/>
                        <a14:foregroundMark x1="48537" y1="50085" x2="48537" y2="50085"/>
                        <a14:foregroundMark x1="6713" y1="82513" x2="6713" y2="82513"/>
                        <a14:foregroundMark x1="5680" y1="82343" x2="5680" y2="82343"/>
                        <a14:foregroundMark x1="6368" y1="83701" x2="6368" y2="83701"/>
                        <a14:foregroundMark x1="6368" y1="84890" x2="6368" y2="84890"/>
                        <a14:foregroundMark x1="3098" y1="85908" x2="3098" y2="85908"/>
                        <a14:foregroundMark x1="7573" y1="86418" x2="7573" y2="86418"/>
                        <a14:foregroundMark x1="13081" y1="84890" x2="13081" y2="84890"/>
                        <a14:foregroundMark x1="16351" y1="86248" x2="16351" y2="86248"/>
                        <a14:foregroundMark x1="15491" y1="82683" x2="15491" y2="82683"/>
                        <a14:foregroundMark x1="21343" y1="83362" x2="21343" y2="83362"/>
                        <a14:foregroundMark x1="25129" y1="85739" x2="25129" y2="85739"/>
                        <a14:foregroundMark x1="29088" y1="86248" x2="29088" y2="86248"/>
                        <a14:foregroundMark x1="35112" y1="86418" x2="35112" y2="86418"/>
                        <a14:foregroundMark x1="38726" y1="83192" x2="38726" y2="83192"/>
                        <a14:foregroundMark x1="41997" y1="87097" x2="41997" y2="87097"/>
                        <a14:foregroundMark x1="48021" y1="86587" x2="48021" y2="86587"/>
                        <a14:foregroundMark x1="53873" y1="83871" x2="53873" y2="83871"/>
                        <a14:foregroundMark x1="61446" y1="85739" x2="61446" y2="85739"/>
                        <a14:foregroundMark x1="67986" y1="84380" x2="67986" y2="84380"/>
                        <a14:foregroundMark x1="70396" y1="82513" x2="70396" y2="82513"/>
                        <a14:foregroundMark x1="77281" y1="83362" x2="77281" y2="83362"/>
                        <a14:foregroundMark x1="32530" y1="92020" x2="32530" y2="92020"/>
                        <a14:foregroundMark x1="37866" y1="94567" x2="37866" y2="94567"/>
                        <a14:foregroundMark x1="44578" y1="95756" x2="44578" y2="95756"/>
                        <a14:foregroundMark x1="51979" y1="93888" x2="51979" y2="93888"/>
                        <a14:foregroundMark x1="60585" y1="94058" x2="60585" y2="94058"/>
                        <a14:foregroundMark x1="68158" y1="93718" x2="68158" y2="93718"/>
                        <a14:foregroundMark x1="87091" y1="86587" x2="87091" y2="86587"/>
                        <a14:foregroundMark x1="92427" y1="85739" x2="92427" y2="85739"/>
                        <a14:foregroundMark x1="96213" y1="85739" x2="96213" y2="85739"/>
                        <a14:foregroundMark x1="67470" y1="99491" x2="67470" y2="99491"/>
                        <a14:foregroundMark x1="17728" y1="82852" x2="17728" y2="82852"/>
                        <a14:foregroundMark x1="44234" y1="86418" x2="44234" y2="86418"/>
                        <a14:foregroundMark x1="7917" y1="85229" x2="7917" y2="85229"/>
                        <a14:foregroundMark x1="48021" y1="51104" x2="48021" y2="51104"/>
                        <a14:foregroundMark x1="49570" y1="40407" x2="49570" y2="40407"/>
                        <a14:backgroundMark x1="7057" y1="86757" x2="7057" y2="86757"/>
                        <a14:backgroundMark x1="6885" y1="85908" x2="6885" y2="85908"/>
                        <a14:backgroundMark x1="16695" y1="85229" x2="16695" y2="85229"/>
                        <a14:backgroundMark x1="30809" y1="85569" x2="30809" y2="85569"/>
                        <a14:backgroundMark x1="43029" y1="87267" x2="43029" y2="87267"/>
                        <a14:backgroundMark x1="42341" y1="87267" x2="42341" y2="87267"/>
                        <a14:backgroundMark x1="42169" y1="87267" x2="42169" y2="87267"/>
                        <a14:backgroundMark x1="32186" y1="91681" x2="32186" y2="91681"/>
                        <a14:backgroundMark x1="61962" y1="97793" x2="61962" y2="97793"/>
                        <a14:backgroundMark x1="62651" y1="94397" x2="62651" y2="94397"/>
                        <a14:backgroundMark x1="62134" y1="93379" x2="62134" y2="93379"/>
                        <a14:backgroundMark x1="33046" y1="21392" x2="33046" y2="21392"/>
                        <a14:backgroundMark x1="61446" y1="42105" x2="61446" y2="42105"/>
                      </a14:backgroundRemoval>
                    </a14:imgEffect>
                  </a14:imgLayer>
                </a14:imgProps>
              </a:ext>
            </a:extLst>
          </a:blip>
          <a:stretch>
            <a:fillRect/>
          </a:stretch>
        </p:blipFill>
        <p:spPr>
          <a:xfrm>
            <a:off x="10429205" y="5128754"/>
            <a:ext cx="1140903" cy="1156612"/>
          </a:xfrm>
          <a:prstGeom prst="rect">
            <a:avLst/>
          </a:prstGeom>
        </p:spPr>
      </p:pic>
    </p:spTree>
    <p:extLst>
      <p:ext uri="{BB962C8B-B14F-4D97-AF65-F5344CB8AC3E}">
        <p14:creationId xmlns:p14="http://schemas.microsoft.com/office/powerpoint/2010/main" val="1015833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2168792" y="1372457"/>
            <a:ext cx="4184159" cy="461665"/>
          </a:xfrm>
          <a:prstGeom prst="rect">
            <a:avLst/>
          </a:prstGeom>
          <a:solidFill>
            <a:schemeClr val="bg1"/>
          </a:solidFill>
        </p:spPr>
        <p:txBody>
          <a:bodyPr wrap="non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１　税は何種類くらいあるの？</a:t>
            </a:r>
          </a:p>
        </p:txBody>
      </p:sp>
      <p:sp>
        <p:nvSpPr>
          <p:cNvPr id="4" name="角丸四角形 3"/>
          <p:cNvSpPr/>
          <p:nvPr/>
        </p:nvSpPr>
        <p:spPr>
          <a:xfrm>
            <a:off x="2805574" y="1946312"/>
            <a:ext cx="6805737" cy="914400"/>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rPr>
              <a:t>　現在日本には、約</a:t>
            </a:r>
            <a:r>
              <a:rPr lang="en-US" altLang="ja-JP" dirty="0">
                <a:solidFill>
                  <a:prstClr val="black"/>
                </a:solidFill>
                <a:latin typeface="ＭＳ Ｐゴシック" panose="020B0600070205080204" pitchFamily="50" charset="-128"/>
              </a:rPr>
              <a:t>50</a:t>
            </a:r>
            <a:r>
              <a:rPr lang="ja-JP" altLang="en-US" dirty="0">
                <a:solidFill>
                  <a:prstClr val="black"/>
                </a:solidFill>
              </a:rPr>
              <a:t>種類の税があります。</a:t>
            </a:r>
          </a:p>
        </p:txBody>
      </p:sp>
      <p:sp>
        <p:nvSpPr>
          <p:cNvPr id="5" name="テキスト ボックス 4"/>
          <p:cNvSpPr txBox="1"/>
          <p:nvPr/>
        </p:nvSpPr>
        <p:spPr>
          <a:xfrm>
            <a:off x="2168792" y="3229801"/>
            <a:ext cx="4235455" cy="461665"/>
          </a:xfrm>
          <a:prstGeom prst="rect">
            <a:avLst/>
          </a:prstGeom>
          <a:solidFill>
            <a:schemeClr val="bg1"/>
          </a:solidFill>
        </p:spPr>
        <p:txBody>
          <a:bodyPr wrap="non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２　税はいつごろからあるの？</a:t>
            </a:r>
          </a:p>
        </p:txBody>
      </p:sp>
      <p:sp>
        <p:nvSpPr>
          <p:cNvPr id="6" name="角丸四角形 5"/>
          <p:cNvSpPr/>
          <p:nvPr/>
        </p:nvSpPr>
        <p:spPr>
          <a:xfrm>
            <a:off x="2686955" y="3760765"/>
            <a:ext cx="6805737" cy="2197193"/>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prstClr val="black"/>
                </a:solidFill>
              </a:rPr>
              <a:t>　３世紀ごろ、魏志倭人伝に日本の税に関する最初の記録があり、邪馬台国では税が納められていたと記載されています。</a:t>
            </a:r>
          </a:p>
        </p:txBody>
      </p:sp>
      <p:pic>
        <p:nvPicPr>
          <p:cNvPr id="7" name="図 6"/>
          <p:cNvPicPr>
            <a:picLocks noChangeAspect="1"/>
          </p:cNvPicPr>
          <p:nvPr/>
        </p:nvPicPr>
        <p:blipFill>
          <a:blip r:embed="rId3">
            <a:extLst>
              <a:ext uri="{BEBA8EAE-BF5A-486C-A8C5-ECC9F3942E4B}">
                <a14:imgProps xmlns:a14="http://schemas.microsoft.com/office/drawing/2010/main">
                  <a14:imgLayer r:embed="rId4">
                    <a14:imgEffect>
                      <a14:backgroundRemoval t="5782" b="94898" l="4693" r="90253">
                        <a14:foregroundMark x1="75451" y1="20748" x2="80144" y2="51020"/>
                        <a14:foregroundMark x1="72202" y1="21088" x2="82671" y2="20748"/>
                        <a14:foregroundMark x1="73285" y1="18027" x2="81227" y2="18027"/>
                        <a14:foregroundMark x1="71480" y1="20068" x2="67870" y2="25850"/>
                        <a14:foregroundMark x1="83032" y1="18707" x2="79061" y2="25850"/>
                        <a14:foregroundMark x1="23827" y1="8844" x2="42238" y2="7823"/>
                        <a14:foregroundMark x1="20578" y1="50340" x2="12274" y2="84694"/>
                        <a14:foregroundMark x1="12274" y1="84694" x2="49458" y2="89116"/>
                        <a14:foregroundMark x1="49458" y1="89116" x2="48375" y2="53741"/>
                        <a14:foregroundMark x1="48375" y1="53741" x2="44765" y2="47959"/>
                        <a14:foregroundMark x1="20939" y1="47619" x2="7942" y2="80952"/>
                        <a14:foregroundMark x1="7942" y1="80952" x2="42960" y2="92517"/>
                        <a14:foregroundMark x1="42960" y1="92517" x2="51625" y2="77551"/>
                        <a14:foregroundMark x1="16968" y1="49320" x2="12274" y2="59184"/>
                        <a14:foregroundMark x1="9386" y1="89796" x2="9386" y2="89796"/>
                        <a14:foregroundMark x1="7220" y1="83673" x2="42960" y2="94558"/>
                        <a14:foregroundMark x1="42960" y1="94558" x2="53791" y2="95238"/>
                        <a14:foregroundMark x1="54513" y1="91156" x2="49097" y2="67007"/>
                        <a14:foregroundMark x1="46209" y1="77891" x2="46209" y2="77891"/>
                        <a14:foregroundMark x1="6859" y1="87755" x2="6859" y2="87755"/>
                        <a14:foregroundMark x1="10108" y1="95578" x2="10108" y2="95578"/>
                        <a14:foregroundMark x1="7220" y1="93537" x2="7220" y2="93537"/>
                        <a14:foregroundMark x1="20217" y1="92517" x2="20217" y2="92517"/>
                        <a14:foregroundMark x1="20217" y1="94558" x2="20217" y2="94558"/>
                        <a14:foregroundMark x1="6137" y1="92177" x2="10108" y2="93537"/>
                        <a14:foregroundMark x1="5776" y1="95238" x2="8303" y2="95578"/>
                        <a14:foregroundMark x1="55957" y1="94898" x2="55235" y2="95578"/>
                        <a14:foregroundMark x1="70758" y1="38776" x2="72202" y2="46939"/>
                        <a14:foregroundMark x1="86282" y1="35374" x2="85921" y2="47619"/>
                        <a14:foregroundMark x1="84838" y1="21769" x2="85199" y2="24150"/>
                        <a14:foregroundMark x1="90253" y1="21429" x2="90253" y2="21429"/>
                        <a14:foregroundMark x1="32852" y1="5782" x2="32852" y2="5782"/>
                      </a14:backgroundRemoval>
                    </a14:imgEffect>
                  </a14:imgLayer>
                </a14:imgProps>
              </a:ext>
            </a:extLst>
          </a:blip>
          <a:stretch>
            <a:fillRect/>
          </a:stretch>
        </p:blipFill>
        <p:spPr>
          <a:xfrm>
            <a:off x="8972657" y="4855406"/>
            <a:ext cx="1516815" cy="1609905"/>
          </a:xfrm>
          <a:prstGeom prst="rect">
            <a:avLst/>
          </a:prstGeom>
        </p:spPr>
      </p:pic>
      <p:sp>
        <p:nvSpPr>
          <p:cNvPr id="8" name="テキスト ボックス 7"/>
          <p:cNvSpPr txBox="1"/>
          <p:nvPr/>
        </p:nvSpPr>
        <p:spPr>
          <a:xfrm>
            <a:off x="11613676" y="6386512"/>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15</a:t>
            </a:r>
          </a:p>
        </p:txBody>
      </p:sp>
      <p:sp>
        <p:nvSpPr>
          <p:cNvPr id="9" name="テキスト ボックス 8"/>
          <p:cNvSpPr txBox="1"/>
          <p:nvPr/>
        </p:nvSpPr>
        <p:spPr>
          <a:xfrm>
            <a:off x="4221680" y="4336655"/>
            <a:ext cx="1149674" cy="276999"/>
          </a:xfrm>
          <a:prstGeom prst="rect">
            <a:avLst/>
          </a:prstGeom>
          <a:noFill/>
        </p:spPr>
        <p:txBody>
          <a:bodyPr wrap="none" rtlCol="0">
            <a:spAutoFit/>
          </a:bodyPr>
          <a:lstStyle/>
          <a:p>
            <a:r>
              <a:rPr lang="ja-JP" altLang="en-US" sz="1200" dirty="0" err="1">
                <a:solidFill>
                  <a:prstClr val="black"/>
                </a:solidFill>
              </a:rPr>
              <a:t>ぎしわじん</a:t>
            </a:r>
            <a:r>
              <a:rPr lang="ja-JP" altLang="en-US" sz="1200" dirty="0">
                <a:solidFill>
                  <a:prstClr val="black"/>
                </a:solidFill>
              </a:rPr>
              <a:t>でん</a:t>
            </a:r>
          </a:p>
        </p:txBody>
      </p:sp>
      <p:sp>
        <p:nvSpPr>
          <p:cNvPr id="10" name="テキスト ボックス 9"/>
          <p:cNvSpPr txBox="1"/>
          <p:nvPr/>
        </p:nvSpPr>
        <p:spPr>
          <a:xfrm>
            <a:off x="2914931" y="4786350"/>
            <a:ext cx="979755" cy="276999"/>
          </a:xfrm>
          <a:prstGeom prst="rect">
            <a:avLst/>
          </a:prstGeom>
          <a:noFill/>
        </p:spPr>
        <p:txBody>
          <a:bodyPr wrap="none" rtlCol="0">
            <a:spAutoFit/>
          </a:bodyPr>
          <a:lstStyle/>
          <a:p>
            <a:r>
              <a:rPr lang="ja-JP" altLang="en-US" sz="1200" dirty="0">
                <a:solidFill>
                  <a:prstClr val="black"/>
                </a:solidFill>
              </a:rPr>
              <a:t>やまた</a:t>
            </a:r>
            <a:r>
              <a:rPr lang="ja-JP" altLang="en-US" sz="1200" dirty="0" err="1">
                <a:solidFill>
                  <a:prstClr val="black"/>
                </a:solidFill>
              </a:rPr>
              <a:t>い</a:t>
            </a:r>
            <a:r>
              <a:rPr lang="ja-JP" altLang="en-US" sz="1200" dirty="0">
                <a:solidFill>
                  <a:prstClr val="black"/>
                </a:solidFill>
              </a:rPr>
              <a:t>こく</a:t>
            </a:r>
          </a:p>
        </p:txBody>
      </p:sp>
      <p:grpSp>
        <p:nvGrpSpPr>
          <p:cNvPr id="15" name="グループ化 14"/>
          <p:cNvGrpSpPr/>
          <p:nvPr/>
        </p:nvGrpSpPr>
        <p:grpSpPr>
          <a:xfrm>
            <a:off x="1993782" y="-28739"/>
            <a:ext cx="8141938" cy="1061512"/>
            <a:chOff x="203619" y="352044"/>
            <a:chExt cx="8047777" cy="838200"/>
          </a:xfrm>
        </p:grpSpPr>
        <p:sp>
          <p:nvSpPr>
            <p:cNvPr id="16" name="角丸四角形 15"/>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0361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税の質問コーナー</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13" name="ストライプ矢印 12"/>
          <p:cNvSpPr/>
          <p:nvPr/>
        </p:nvSpPr>
        <p:spPr>
          <a:xfrm rot="5400000">
            <a:off x="5864216" y="5446949"/>
            <a:ext cx="688451" cy="1929339"/>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969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cxnSp>
        <p:nvCxnSpPr>
          <p:cNvPr id="15" name="直線矢印コネクタ 14"/>
          <p:cNvCxnSpPr/>
          <p:nvPr/>
        </p:nvCxnSpPr>
        <p:spPr>
          <a:xfrm flipH="1" flipV="1">
            <a:off x="1809608" y="3000200"/>
            <a:ext cx="3061744" cy="2481289"/>
          </a:xfrm>
          <a:prstGeom prst="straightConnector1">
            <a:avLst/>
          </a:prstGeom>
          <a:ln w="28575">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2315605" y="1704053"/>
            <a:ext cx="7876074" cy="1502"/>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2693723" y="2871594"/>
            <a:ext cx="7708777" cy="4771"/>
          </a:xfrm>
          <a:prstGeom prst="straightConnector1">
            <a:avLst/>
          </a:prstGeom>
          <a:ln w="28575">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6368399" y="3069977"/>
            <a:ext cx="4080293" cy="2104884"/>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円形吹き出し 30"/>
          <p:cNvSpPr/>
          <p:nvPr/>
        </p:nvSpPr>
        <p:spPr>
          <a:xfrm>
            <a:off x="110511" y="3419805"/>
            <a:ext cx="1512664" cy="732827"/>
          </a:xfrm>
          <a:prstGeom prst="wedgeEllipseCallout">
            <a:avLst>
              <a:gd name="adj1" fmla="val 44444"/>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選挙で代表を選ぶ</a:t>
            </a:r>
            <a:endParaRPr lang="en-US" altLang="ja-JP" sz="1400" dirty="0">
              <a:solidFill>
                <a:prstClr val="black"/>
              </a:solidFill>
            </a:endParaRPr>
          </a:p>
        </p:txBody>
      </p:sp>
      <p:sp>
        <p:nvSpPr>
          <p:cNvPr id="37" name="円形吹き出し 36"/>
          <p:cNvSpPr/>
          <p:nvPr/>
        </p:nvSpPr>
        <p:spPr>
          <a:xfrm>
            <a:off x="7530309" y="1459196"/>
            <a:ext cx="1182302" cy="706566"/>
          </a:xfrm>
          <a:prstGeom prst="wedgeEllipseCallout">
            <a:avLst>
              <a:gd name="adj1" fmla="val 46460"/>
              <a:gd name="adj2" fmla="val 43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予算案の提出</a:t>
            </a:r>
            <a:endParaRPr lang="en-US" altLang="ja-JP" sz="1600" dirty="0">
              <a:solidFill>
                <a:prstClr val="black"/>
              </a:solidFill>
            </a:endParaRPr>
          </a:p>
        </p:txBody>
      </p:sp>
      <p:sp>
        <p:nvSpPr>
          <p:cNvPr id="40" name="円形吹き出し 39"/>
          <p:cNvSpPr/>
          <p:nvPr/>
        </p:nvSpPr>
        <p:spPr>
          <a:xfrm>
            <a:off x="9826398" y="3666195"/>
            <a:ext cx="938726" cy="514876"/>
          </a:xfrm>
          <a:prstGeom prst="wedgeEllipseCallout">
            <a:avLst>
              <a:gd name="adj1" fmla="val -45898"/>
              <a:gd name="adj2" fmla="val -566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税金</a:t>
            </a:r>
            <a:endParaRPr lang="en-US" altLang="ja-JP" sz="1400" dirty="0">
              <a:solidFill>
                <a:prstClr val="black"/>
              </a:solidFill>
            </a:endParaRPr>
          </a:p>
        </p:txBody>
      </p:sp>
      <p:sp>
        <p:nvSpPr>
          <p:cNvPr id="41" name="円形吹き出し 40"/>
          <p:cNvSpPr/>
          <p:nvPr/>
        </p:nvSpPr>
        <p:spPr>
          <a:xfrm>
            <a:off x="9105176" y="4135127"/>
            <a:ext cx="938726" cy="514876"/>
          </a:xfrm>
          <a:prstGeom prst="wedgeEllipseCallout">
            <a:avLst>
              <a:gd name="adj1" fmla="val -35430"/>
              <a:gd name="adj2" fmla="val -757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意見</a:t>
            </a:r>
            <a:endParaRPr lang="en-US" altLang="ja-JP" sz="1400" dirty="0">
              <a:solidFill>
                <a:prstClr val="black"/>
              </a:solidFill>
            </a:endParaRPr>
          </a:p>
        </p:txBody>
      </p:sp>
      <p:cxnSp>
        <p:nvCxnSpPr>
          <p:cNvPr id="25" name="直線矢印コネクタ 24"/>
          <p:cNvCxnSpPr/>
          <p:nvPr/>
        </p:nvCxnSpPr>
        <p:spPr>
          <a:xfrm flipV="1">
            <a:off x="6355932" y="3176360"/>
            <a:ext cx="4240189" cy="2239774"/>
          </a:xfrm>
          <a:prstGeom prst="straightConnector1">
            <a:avLst/>
          </a:prstGeom>
          <a:ln w="28575">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角丸四角形 56"/>
          <p:cNvSpPr/>
          <p:nvPr/>
        </p:nvSpPr>
        <p:spPr>
          <a:xfrm>
            <a:off x="3960618" y="2941911"/>
            <a:ext cx="3766869" cy="436201"/>
          </a:xfrm>
          <a:prstGeom prst="round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lumMod val="50000"/>
                    <a:lumOff val="50000"/>
                  </a:prstClr>
                </a:solidFill>
                <a:latin typeface="BIZ UDPゴシック" panose="020B0400000000000000" pitchFamily="50" charset="-128"/>
                <a:ea typeface="BIZ UDPゴシック" panose="020B0400000000000000" pitchFamily="50" charset="-128"/>
              </a:rPr>
              <a:t>暮らしを豊かにするための活動</a:t>
            </a:r>
          </a:p>
        </p:txBody>
      </p:sp>
      <p:sp>
        <p:nvSpPr>
          <p:cNvPr id="38" name="テキスト ボックス 37"/>
          <p:cNvSpPr txBox="1"/>
          <p:nvPr/>
        </p:nvSpPr>
        <p:spPr>
          <a:xfrm>
            <a:off x="11683696" y="6468875"/>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16</a:t>
            </a:r>
            <a:endParaRPr lang="ja-JP" altLang="en-US" dirty="0">
              <a:solidFill>
                <a:prstClr val="black"/>
              </a:solidFill>
              <a:latin typeface="ＭＳ Ｐゴシック" panose="020B0600070205080204" pitchFamily="50" charset="-128"/>
            </a:endParaRPr>
          </a:p>
        </p:txBody>
      </p:sp>
      <p:sp>
        <p:nvSpPr>
          <p:cNvPr id="32" name="テキスト ボックス 31"/>
          <p:cNvSpPr txBox="1"/>
          <p:nvPr/>
        </p:nvSpPr>
        <p:spPr>
          <a:xfrm>
            <a:off x="187234" y="133486"/>
            <a:ext cx="5509842" cy="461665"/>
          </a:xfrm>
          <a:prstGeom prst="rect">
            <a:avLst/>
          </a:prstGeom>
          <a:solidFill>
            <a:schemeClr val="bg1"/>
          </a:solidFill>
        </p:spPr>
        <p:txBody>
          <a:bodyPr wrap="non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３　税の使い方はだれが決めているの？</a:t>
            </a:r>
          </a:p>
        </p:txBody>
      </p:sp>
      <p:sp>
        <p:nvSpPr>
          <p:cNvPr id="33" name="角丸四角形 32"/>
          <p:cNvSpPr/>
          <p:nvPr/>
        </p:nvSpPr>
        <p:spPr>
          <a:xfrm>
            <a:off x="444414" y="680681"/>
            <a:ext cx="11573146" cy="632551"/>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rPr>
              <a:t>　税の使い方は、みなさんの意見などからつくられた予算案をもとに国会や県議会、市町村議会で話し合われ、議決（決定）されます。</a:t>
            </a:r>
          </a:p>
        </p:txBody>
      </p:sp>
      <p:pic>
        <p:nvPicPr>
          <p:cNvPr id="35" name="図 3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995" y="1595811"/>
            <a:ext cx="2138502" cy="1294884"/>
          </a:xfrm>
          <a:prstGeom prst="rect">
            <a:avLst/>
          </a:prstGeom>
          <a:noFill/>
          <a:ln>
            <a:noFill/>
          </a:ln>
        </p:spPr>
      </p:pic>
      <p:pic>
        <p:nvPicPr>
          <p:cNvPr id="39" name="図 38"/>
          <p:cNvPicPr/>
          <p:nvPr/>
        </p:nvPicPr>
        <p:blipFill>
          <a:blip r:embed="rId4">
            <a:clrChange>
              <a:clrFrom>
                <a:srgbClr val="FFFFFF"/>
              </a:clrFrom>
              <a:clrTo>
                <a:srgbClr val="FFFFFF">
                  <a:alpha val="0"/>
                </a:srgbClr>
              </a:clrTo>
            </a:clrChange>
          </a:blip>
          <a:stretch>
            <a:fillRect/>
          </a:stretch>
        </p:blipFill>
        <p:spPr>
          <a:xfrm>
            <a:off x="10402500" y="1555607"/>
            <a:ext cx="1464140" cy="1584778"/>
          </a:xfrm>
          <a:prstGeom prst="rect">
            <a:avLst/>
          </a:prstGeom>
        </p:spPr>
      </p:pic>
      <p:sp>
        <p:nvSpPr>
          <p:cNvPr id="44" name="角丸四角形 43"/>
          <p:cNvSpPr/>
          <p:nvPr/>
        </p:nvSpPr>
        <p:spPr>
          <a:xfrm>
            <a:off x="802558" y="2941871"/>
            <a:ext cx="914400" cy="373252"/>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議会</a:t>
            </a:r>
          </a:p>
        </p:txBody>
      </p:sp>
      <p:sp>
        <p:nvSpPr>
          <p:cNvPr id="45" name="角丸四角形 44"/>
          <p:cNvSpPr/>
          <p:nvPr/>
        </p:nvSpPr>
        <p:spPr>
          <a:xfrm>
            <a:off x="10711121" y="3107606"/>
            <a:ext cx="1366339" cy="624212"/>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都道府県や</a:t>
            </a:r>
            <a:endParaRPr lang="en-US" altLang="ja-JP" sz="1400" dirty="0">
              <a:solidFill>
                <a:prstClr val="white"/>
              </a:solidFill>
            </a:endParaRPr>
          </a:p>
          <a:p>
            <a:pPr algn="ctr"/>
            <a:r>
              <a:rPr lang="ja-JP" altLang="en-US" sz="1400" dirty="0">
                <a:solidFill>
                  <a:prstClr val="white"/>
                </a:solidFill>
              </a:rPr>
              <a:t>市（区）町村）</a:t>
            </a:r>
          </a:p>
        </p:txBody>
      </p:sp>
      <p:sp>
        <p:nvSpPr>
          <p:cNvPr id="46" name="角丸四角形 45"/>
          <p:cNvSpPr/>
          <p:nvPr/>
        </p:nvSpPr>
        <p:spPr>
          <a:xfrm>
            <a:off x="4871352" y="6242395"/>
            <a:ext cx="1651449" cy="296517"/>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わたしたち</a:t>
            </a:r>
          </a:p>
        </p:txBody>
      </p:sp>
      <p:sp>
        <p:nvSpPr>
          <p:cNvPr id="47" name="円/楕円 46"/>
          <p:cNvSpPr/>
          <p:nvPr/>
        </p:nvSpPr>
        <p:spPr>
          <a:xfrm>
            <a:off x="122520" y="5523182"/>
            <a:ext cx="4639965" cy="1100354"/>
          </a:xfrm>
          <a:prstGeom prst="ellipse">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latin typeface="BIZ UDPゴシック" panose="020B0400000000000000" pitchFamily="50" charset="-128"/>
                <a:ea typeface="BIZ UDPゴシック" panose="020B0400000000000000" pitchFamily="50" charset="-128"/>
              </a:rPr>
              <a:t>わたしたちの</a:t>
            </a:r>
            <a:endParaRPr lang="en-US" altLang="ja-JP" sz="2000" b="1" dirty="0">
              <a:solidFill>
                <a:prstClr val="white"/>
              </a:solidFill>
              <a:latin typeface="BIZ UDPゴシック" panose="020B0400000000000000" pitchFamily="50" charset="-128"/>
              <a:ea typeface="BIZ UDPゴシック" panose="020B0400000000000000" pitchFamily="50" charset="-128"/>
            </a:endParaRPr>
          </a:p>
          <a:p>
            <a:pPr algn="ctr"/>
            <a:r>
              <a:rPr lang="ja-JP" altLang="en-US" sz="2000" b="1" dirty="0">
                <a:solidFill>
                  <a:prstClr val="white"/>
                </a:solidFill>
                <a:latin typeface="BIZ UDPゴシック" panose="020B0400000000000000" pitchFamily="50" charset="-128"/>
                <a:ea typeface="BIZ UDPゴシック" panose="020B0400000000000000" pitchFamily="50" charset="-128"/>
              </a:rPr>
              <a:t>代表が決定しているんだね。</a:t>
            </a:r>
          </a:p>
        </p:txBody>
      </p:sp>
      <p:sp>
        <p:nvSpPr>
          <p:cNvPr id="58" name="円形吹き出し 57"/>
          <p:cNvSpPr/>
          <p:nvPr/>
        </p:nvSpPr>
        <p:spPr>
          <a:xfrm>
            <a:off x="6675202" y="3701335"/>
            <a:ext cx="1201859" cy="479736"/>
          </a:xfrm>
          <a:prstGeom prst="wedgeEllipseCallout">
            <a:avLst>
              <a:gd name="adj1" fmla="val 30862"/>
              <a:gd name="adj2" fmla="val 722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公共</a:t>
            </a:r>
            <a:endParaRPr lang="en-US" altLang="ja-JP" sz="1200" dirty="0">
              <a:solidFill>
                <a:prstClr val="black"/>
              </a:solidFill>
            </a:endParaRPr>
          </a:p>
          <a:p>
            <a:pPr algn="ctr"/>
            <a:r>
              <a:rPr lang="ja-JP" altLang="en-US" sz="1200" dirty="0">
                <a:solidFill>
                  <a:prstClr val="black"/>
                </a:solidFill>
              </a:rPr>
              <a:t>サービス</a:t>
            </a:r>
            <a:endParaRPr lang="en-US" altLang="ja-JP" sz="1200" dirty="0">
              <a:solidFill>
                <a:prstClr val="black"/>
              </a:solidFill>
            </a:endParaRPr>
          </a:p>
        </p:txBody>
      </p:sp>
      <p:pic>
        <p:nvPicPr>
          <p:cNvPr id="2" name="図 1"/>
          <p:cNvPicPr>
            <a:picLocks noChangeAspect="1"/>
          </p:cNvPicPr>
          <p:nvPr/>
        </p:nvPicPr>
        <p:blipFill>
          <a:blip r:embed="rId5"/>
          <a:stretch>
            <a:fillRect/>
          </a:stretch>
        </p:blipFill>
        <p:spPr>
          <a:xfrm>
            <a:off x="7588441" y="4821227"/>
            <a:ext cx="2248340" cy="1854609"/>
          </a:xfrm>
          <a:prstGeom prst="rect">
            <a:avLst/>
          </a:prstGeom>
        </p:spPr>
      </p:pic>
      <p:sp>
        <p:nvSpPr>
          <p:cNvPr id="3" name="テキスト ボックス 2"/>
          <p:cNvSpPr txBox="1"/>
          <p:nvPr/>
        </p:nvSpPr>
        <p:spPr>
          <a:xfrm>
            <a:off x="9845005" y="6419083"/>
            <a:ext cx="1620957" cy="307777"/>
          </a:xfrm>
          <a:prstGeom prst="rect">
            <a:avLst/>
          </a:prstGeom>
          <a:noFill/>
        </p:spPr>
        <p:txBody>
          <a:bodyPr wrap="none" rtlCol="0">
            <a:spAutoFit/>
          </a:bodyPr>
          <a:lstStyle/>
          <a:p>
            <a:r>
              <a:rPr kumimoji="1" lang="ja-JP" altLang="en-US" sz="1400" dirty="0"/>
              <a:t>茨城県議会の様子</a:t>
            </a:r>
          </a:p>
        </p:txBody>
      </p:sp>
      <p:sp>
        <p:nvSpPr>
          <p:cNvPr id="42" name="角丸四角形 41"/>
          <p:cNvSpPr/>
          <p:nvPr/>
        </p:nvSpPr>
        <p:spPr>
          <a:xfrm>
            <a:off x="9350308" y="20258"/>
            <a:ext cx="2836575" cy="37590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－税の質問コーナー－</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pic>
        <p:nvPicPr>
          <p:cNvPr id="48" name="図 47">
            <a:extLst>
              <a:ext uri="{FF2B5EF4-FFF2-40B4-BE49-F238E27FC236}">
                <a16:creationId xmlns:a16="http://schemas.microsoft.com/office/drawing/2014/main" id="{0A79FB1A-7E9E-4416-978E-FAA55A525E26}"/>
              </a:ext>
            </a:extLst>
          </p:cNvPr>
          <p:cNvPicPr/>
          <p:nvPr/>
        </p:nvPicPr>
        <p:blipFill>
          <a:blip r:embed="rId6" cstate="print">
            <a:extLst>
              <a:ext uri="{BEBA8EAE-BF5A-486C-A8C5-ECC9F3942E4B}">
                <a14:imgProps xmlns:a14="http://schemas.microsoft.com/office/drawing/2010/main">
                  <a14:imgLayer r:embed="rId7">
                    <a14:imgEffect>
                      <a14:backgroundRemoval t="2730" b="99752" l="0" r="99057">
                        <a14:foregroundMark x1="0" y1="65012" x2="99057" y2="66253"/>
                        <a14:foregroundMark x1="5660" y1="69727" x2="8805" y2="89578"/>
                        <a14:foregroundMark x1="6604" y1="93548" x2="58491" y2="94045"/>
                        <a14:foregroundMark x1="58491" y1="94045" x2="88050" y2="93797"/>
                        <a14:foregroundMark x1="93082" y1="96278" x2="3774" y2="99752"/>
                        <a14:foregroundMark x1="62264" y1="55583" x2="65094" y2="59553"/>
                        <a14:foregroundMark x1="55660" y1="9677" x2="61321" y2="6948"/>
                        <a14:foregroundMark x1="60063" y1="2730" x2="60063" y2="2730"/>
                        <a14:foregroundMark x1="80189" y1="71960" x2="88365" y2="87345"/>
                        <a14:foregroundMark x1="94025" y1="72705" x2="42453" y2="89578"/>
                        <a14:foregroundMark x1="37107" y1="61787" x2="35535" y2="91315"/>
                        <a14:foregroundMark x1="39308" y1="67742" x2="54717" y2="92308"/>
                        <a14:foregroundMark x1="46855" y1="99007" x2="57233" y2="99007"/>
                        <a14:foregroundMark x1="97484" y1="65012" x2="97484" y2="65012"/>
                        <a14:foregroundMark x1="98742" y1="64268" x2="98742" y2="64268"/>
                        <a14:foregroundMark x1="1572" y1="63772" x2="1572" y2="63772"/>
                        <a14:foregroundMark x1="60377" y1="52605" x2="59748" y2="57816"/>
                        <a14:foregroundMark x1="66352" y1="53350" x2="68868" y2="59801"/>
                      </a14:backgroundRemoval>
                    </a14:imgEffect>
                  </a14:imgLayer>
                </a14:imgProps>
              </a:ext>
              <a:ext uri="{28A0092B-C50C-407E-A947-70E740481C1C}">
                <a14:useLocalDpi xmlns:a14="http://schemas.microsoft.com/office/drawing/2010/main" val="0"/>
              </a:ext>
            </a:extLst>
          </a:blip>
          <a:srcRect/>
          <a:stretch>
            <a:fillRect/>
          </a:stretch>
        </p:blipFill>
        <p:spPr bwMode="auto">
          <a:xfrm>
            <a:off x="1595879" y="3822310"/>
            <a:ext cx="986343" cy="1126670"/>
          </a:xfrm>
          <a:prstGeom prst="rect">
            <a:avLst/>
          </a:prstGeom>
          <a:noFill/>
          <a:ln>
            <a:noFill/>
          </a:ln>
        </p:spPr>
      </p:pic>
      <p:pic>
        <p:nvPicPr>
          <p:cNvPr id="50" name="図 49">
            <a:extLst>
              <a:ext uri="{FF2B5EF4-FFF2-40B4-BE49-F238E27FC236}">
                <a16:creationId xmlns:a16="http://schemas.microsoft.com/office/drawing/2014/main" id="{9727817E-BBCB-487C-90AD-11C9713209B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125" b="98214" l="9441" r="89161">
                        <a14:foregroundMark x1="41259" y1="10714" x2="41259" y2="10714"/>
                        <a14:foregroundMark x1="40909" y1="7366" x2="48252" y2="8929"/>
                        <a14:foregroundMark x1="43706" y1="3348" x2="43706" y2="3348"/>
                        <a14:foregroundMark x1="38811" y1="41964" x2="37762" y2="57366"/>
                        <a14:foregroundMark x1="37762" y1="57366" x2="37063" y2="57366"/>
                        <a14:foregroundMark x1="52098" y1="43973" x2="47902" y2="51339"/>
                        <a14:foregroundMark x1="50350" y1="43304" x2="50350" y2="43304"/>
                        <a14:foregroundMark x1="51049" y1="41964" x2="51049" y2="41964"/>
                        <a14:foregroundMark x1="65734" y1="75670" x2="68182" y2="78795"/>
                        <a14:foregroundMark x1="33566" y1="74107" x2="33916" y2="86161"/>
                        <a14:foregroundMark x1="44755" y1="75893" x2="44056" y2="90848"/>
                        <a14:foregroundMark x1="44056" y1="90848" x2="43357" y2="92188"/>
                        <a14:foregroundMark x1="26224" y1="77232" x2="12136" y2="97851"/>
                        <a14:foregroundMark x1="26573" y1="96875" x2="26573" y2="96875"/>
                        <a14:foregroundMark x1="25175" y1="94643" x2="35664" y2="96875"/>
                        <a14:foregroundMark x1="46699" y1="96340" x2="47203" y2="96429"/>
                        <a14:foregroundMark x1="37063" y1="94643" x2="45325" y2="96098"/>
                        <a14:foregroundMark x1="10140" y1="93527" x2="21678" y2="79464"/>
                        <a14:foregroundMark x1="51748" y1="80357" x2="42308" y2="97991"/>
                        <a14:foregroundMark x1="37063" y1="92857" x2="37063" y2="92857"/>
                        <a14:foregroundMark x1="23776" y1="92634" x2="23776" y2="92634"/>
                        <a14:foregroundMark x1="9441" y1="73214" x2="9441" y2="73214"/>
                        <a14:backgroundMark x1="11888" y1="98214" x2="11888" y2="98214"/>
                        <a14:backgroundMark x1="12587" y1="98438" x2="11189" y2="97991"/>
                        <a14:backgroundMark x1="12937" y1="97768" x2="12937" y2="97768"/>
                        <a14:backgroundMark x1="11888" y1="97768" x2="11888" y2="97768"/>
                        <a14:backgroundMark x1="11888" y1="97768" x2="11888" y2="97768"/>
                        <a14:backgroundMark x1="42308" y1="98438" x2="42308" y2="98438"/>
                        <a14:backgroundMark x1="42308" y1="97991" x2="43357" y2="98438"/>
                      </a14:backgroundRemoval>
                    </a14:imgEffect>
                  </a14:imgLayer>
                </a14:imgProps>
              </a:ext>
            </a:extLst>
          </a:blip>
          <a:stretch>
            <a:fillRect/>
          </a:stretch>
        </p:blipFill>
        <p:spPr>
          <a:xfrm>
            <a:off x="8649625" y="1668893"/>
            <a:ext cx="802519" cy="1257093"/>
          </a:xfrm>
          <a:prstGeom prst="rect">
            <a:avLst/>
          </a:prstGeom>
        </p:spPr>
      </p:pic>
      <p:pic>
        <p:nvPicPr>
          <p:cNvPr id="55" name="図 54">
            <a:extLst>
              <a:ext uri="{FF2B5EF4-FFF2-40B4-BE49-F238E27FC236}">
                <a16:creationId xmlns:a16="http://schemas.microsoft.com/office/drawing/2014/main" id="{7BD750C9-2D42-4CC9-8EF0-91A5EF12525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645" b="97268" l="8060" r="98209">
                        <a14:foregroundMark x1="20299" y1="8197" x2="20299" y2="8197"/>
                        <a14:foregroundMark x1="27761" y1="6831" x2="27761" y2="6831"/>
                        <a14:foregroundMark x1="8657" y1="37158" x2="8060" y2="41530"/>
                        <a14:foregroundMark x1="19403" y1="27596" x2="19403" y2="28415"/>
                        <a14:foregroundMark x1="14328" y1="26503" x2="18507" y2="27322"/>
                        <a14:foregroundMark x1="21791" y1="28689" x2="21791" y2="28689"/>
                        <a14:foregroundMark x1="20896" y1="5464" x2="20896" y2="5464"/>
                        <a14:foregroundMark x1="63582" y1="55191" x2="65672" y2="57104"/>
                        <a14:foregroundMark x1="61791" y1="56557" x2="61791" y2="65027"/>
                        <a14:foregroundMark x1="71343" y1="56831" x2="71642" y2="64208"/>
                        <a14:foregroundMark x1="94030" y1="70492" x2="93134" y2="80601"/>
                        <a14:foregroundMark x1="98507" y1="79235" x2="98507" y2="79235"/>
                        <a14:foregroundMark x1="49851" y1="94809" x2="49851" y2="94809"/>
                        <a14:foregroundMark x1="91343" y1="97268" x2="91343" y2="97268"/>
                      </a14:backgroundRemoval>
                    </a14:imgEffect>
                  </a14:imgLayer>
                </a14:imgProps>
              </a:ext>
            </a:extLst>
          </a:blip>
          <a:stretch>
            <a:fillRect/>
          </a:stretch>
        </p:blipFill>
        <p:spPr>
          <a:xfrm>
            <a:off x="2993958" y="1612330"/>
            <a:ext cx="1125928" cy="1230119"/>
          </a:xfrm>
          <a:prstGeom prst="rect">
            <a:avLst/>
          </a:prstGeom>
        </p:spPr>
      </p:pic>
      <p:sp>
        <p:nvSpPr>
          <p:cNvPr id="36" name="円形吹き出し 35"/>
          <p:cNvSpPr/>
          <p:nvPr/>
        </p:nvSpPr>
        <p:spPr>
          <a:xfrm>
            <a:off x="4019197" y="2218221"/>
            <a:ext cx="852155" cy="463552"/>
          </a:xfrm>
          <a:prstGeom prst="wedgeEllipseCallout">
            <a:avLst>
              <a:gd name="adj1" fmla="val -50000"/>
              <a:gd name="adj2" fmla="val 510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議決</a:t>
            </a:r>
            <a:endParaRPr lang="en-US" altLang="ja-JP" sz="1600" dirty="0">
              <a:solidFill>
                <a:prstClr val="black"/>
              </a:solidFill>
            </a:endParaRPr>
          </a:p>
        </p:txBody>
      </p:sp>
      <p:pic>
        <p:nvPicPr>
          <p:cNvPr id="56" name="図 55">
            <a:extLst>
              <a:ext uri="{FF2B5EF4-FFF2-40B4-BE49-F238E27FC236}">
                <a16:creationId xmlns:a16="http://schemas.microsoft.com/office/drawing/2014/main" id="{55A2CF55-4DA6-4150-9059-68EECB465A12}"/>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462" b="96538" l="6771" r="89063">
                        <a14:foregroundMark x1="66146" y1="8462" x2="66146" y2="8462"/>
                        <a14:foregroundMark x1="64583" y1="16154" x2="64583" y2="16154"/>
                        <a14:foregroundMark x1="51042" y1="15192" x2="51042" y2="15192"/>
                        <a14:foregroundMark x1="53125" y1="14231" x2="53125" y2="14231"/>
                        <a14:foregroundMark x1="52604" y1="14808" x2="52604" y2="14808"/>
                        <a14:foregroundMark x1="52604" y1="25962" x2="52604" y2="25962"/>
                        <a14:foregroundMark x1="64063" y1="25769" x2="64063" y2="25769"/>
                        <a14:foregroundMark x1="68229" y1="27115" x2="68229" y2="27115"/>
                        <a14:foregroundMark x1="73958" y1="27885" x2="73958" y2="27885"/>
                        <a14:foregroundMark x1="76042" y1="33077" x2="76042" y2="33077"/>
                        <a14:foregroundMark x1="79688" y1="31346" x2="79688" y2="31346"/>
                        <a14:foregroundMark x1="80208" y1="28846" x2="80208" y2="28846"/>
                        <a14:foregroundMark x1="84375" y1="35962" x2="84375" y2="35962"/>
                        <a14:foregroundMark x1="70313" y1="44808" x2="70313" y2="44808"/>
                        <a14:foregroundMark x1="80729" y1="39423" x2="80729" y2="39423"/>
                        <a14:foregroundMark x1="73958" y1="39231" x2="73958" y2="39231"/>
                        <a14:foregroundMark x1="78125" y1="50192" x2="78125" y2="50192"/>
                        <a14:foregroundMark x1="73438" y1="51731" x2="73438" y2="51731"/>
                        <a14:foregroundMark x1="53125" y1="61923" x2="53125" y2="61923"/>
                        <a14:foregroundMark x1="47396" y1="49231" x2="47396" y2="49231"/>
                        <a14:foregroundMark x1="41667" y1="40577" x2="41667" y2="40577"/>
                        <a14:foregroundMark x1="47396" y1="31731" x2="47396" y2="31731"/>
                        <a14:foregroundMark x1="47396" y1="29808" x2="47396" y2="29808"/>
                        <a14:foregroundMark x1="53125" y1="28654" x2="53125" y2="28654"/>
                        <a14:foregroundMark x1="63542" y1="29231" x2="63542" y2="29231"/>
                        <a14:foregroundMark x1="67188" y1="33846" x2="67188" y2="33846"/>
                        <a14:foregroundMark x1="30208" y1="29423" x2="30208" y2="29423"/>
                        <a14:foregroundMark x1="42188" y1="25962" x2="42188" y2="25962"/>
                        <a14:foregroundMark x1="36458" y1="28462" x2="36458" y2="28462"/>
                        <a14:foregroundMark x1="36979" y1="33462" x2="36979" y2="33462"/>
                        <a14:foregroundMark x1="39063" y1="31154" x2="39063" y2="31154"/>
                        <a14:foregroundMark x1="39063" y1="33077" x2="39063" y2="33077"/>
                        <a14:foregroundMark x1="39583" y1="35577" x2="39583" y2="35577"/>
                        <a14:foregroundMark x1="42188" y1="36923" x2="42188" y2="36923"/>
                        <a14:foregroundMark x1="45833" y1="38077" x2="45833" y2="38077"/>
                        <a14:foregroundMark x1="48958" y1="40192" x2="48958" y2="40192"/>
                        <a14:foregroundMark x1="47917" y1="42308" x2="47917" y2="42308"/>
                        <a14:foregroundMark x1="6771" y1="24038" x2="6771" y2="24038"/>
                        <a14:foregroundMark x1="23438" y1="36154" x2="23438" y2="36154"/>
                        <a14:foregroundMark x1="60938" y1="59423" x2="60938" y2="59423"/>
                        <a14:foregroundMark x1="75000" y1="91154" x2="75000" y2="91154"/>
                        <a14:foregroundMark x1="76042" y1="96154" x2="76042" y2="96154"/>
                        <a14:foregroundMark x1="39063" y1="95385" x2="39063" y2="95385"/>
                        <a14:foregroundMark x1="67708" y1="61538" x2="67708" y2="61538"/>
                        <a14:foregroundMark x1="67708" y1="70962" x2="67708" y2="70962"/>
                        <a14:foregroundMark x1="73958" y1="55192" x2="73958" y2="55192"/>
                        <a14:foregroundMark x1="71875" y1="25385" x2="71875" y2="25385"/>
                        <a14:foregroundMark x1="68750" y1="28846" x2="68750" y2="28846"/>
                        <a14:foregroundMark x1="69271" y1="31731" x2="69271" y2="31731"/>
                        <a14:foregroundMark x1="45313" y1="34038" x2="45313" y2="34038"/>
                        <a14:foregroundMark x1="49479" y1="34038" x2="49479" y2="34038"/>
                        <a14:foregroundMark x1="32813" y1="26346" x2="32813" y2="26346"/>
                        <a14:foregroundMark x1="36458" y1="27308" x2="36458" y2="27308"/>
                        <a14:foregroundMark x1="26563" y1="36346" x2="26563" y2="36346"/>
                        <a14:foregroundMark x1="30208" y1="39423" x2="30208" y2="39423"/>
                        <a14:foregroundMark x1="25521" y1="41538" x2="25521" y2="41538"/>
                        <a14:foregroundMark x1="18750" y1="32500" x2="18750" y2="32500"/>
                        <a14:foregroundMark x1="23958" y1="36731" x2="23958" y2="36731"/>
                        <a14:foregroundMark x1="23958" y1="32500" x2="23958" y2="32500"/>
                        <a14:foregroundMark x1="54167" y1="50192" x2="54167" y2="50192"/>
                        <a14:foregroundMark x1="47917" y1="53269" x2="47917" y2="53269"/>
                        <a14:foregroundMark x1="47917" y1="57115" x2="47917" y2="57115"/>
                        <a14:foregroundMark x1="58333" y1="35577" x2="58333" y2="35577"/>
                        <a14:foregroundMark x1="57813" y1="29423" x2="57813" y2="29423"/>
                        <a14:foregroundMark x1="57813" y1="32308" x2="57813" y2="32308"/>
                        <a14:foregroundMark x1="62500" y1="15577" x2="62500" y2="15577"/>
                        <a14:foregroundMark x1="84896" y1="39423" x2="84896" y2="39423"/>
                        <a14:foregroundMark x1="86458" y1="43077" x2="86458" y2="43077"/>
                        <a14:foregroundMark x1="84896" y1="45962" x2="84896" y2="45962"/>
                        <a14:foregroundMark x1="83333" y1="42115" x2="83333" y2="42115"/>
                        <a14:foregroundMark x1="72396" y1="43077" x2="72396" y2="43077"/>
                        <a14:foregroundMark x1="66667" y1="40192" x2="66667" y2="40192"/>
                        <a14:foregroundMark x1="74479" y1="36154" x2="74479" y2="36154"/>
                        <a14:foregroundMark x1="74479" y1="34038" x2="74479" y2="34038"/>
                        <a14:foregroundMark x1="70833" y1="36731" x2="70833" y2="36731"/>
                        <a14:foregroundMark x1="72917" y1="37885" x2="72917" y2="37885"/>
                        <a14:foregroundMark x1="69792" y1="41154" x2="69792" y2="41154"/>
                        <a14:foregroundMark x1="68750" y1="45769" x2="68750" y2="45769"/>
                        <a14:foregroundMark x1="70313" y1="47885" x2="70313" y2="47885"/>
                        <a14:foregroundMark x1="65625" y1="47308" x2="65625" y2="47308"/>
                        <a14:foregroundMark x1="65104" y1="48846" x2="65104" y2="48846"/>
                        <a14:foregroundMark x1="68750" y1="50192" x2="68750" y2="50192"/>
                        <a14:foregroundMark x1="70313" y1="52500" x2="70313" y2="52500"/>
                        <a14:foregroundMark x1="78646" y1="53269" x2="78646" y2="53269"/>
                        <a14:foregroundMark x1="76042" y1="56731" x2="76042" y2="56731"/>
                        <a14:foregroundMark x1="76563" y1="55192" x2="76563" y2="55192"/>
                        <a14:foregroundMark x1="79167" y1="58654" x2="79167" y2="58654"/>
                        <a14:foregroundMark x1="43750" y1="45577" x2="43750" y2="45577"/>
                        <a14:foregroundMark x1="44271" y1="42308" x2="44271" y2="42308"/>
                        <a14:foregroundMark x1="53125" y1="43462" x2="53125" y2="43462"/>
                        <a14:foregroundMark x1="48438" y1="45385" x2="48438" y2="45385"/>
                        <a14:foregroundMark x1="42188" y1="46923" x2="42188" y2="46923"/>
                        <a14:foregroundMark x1="38542" y1="48269" x2="38542" y2="48269"/>
                        <a14:foregroundMark x1="38542" y1="50000" x2="38542" y2="50000"/>
                        <a14:foregroundMark x1="36979" y1="49615" x2="36979" y2="49615"/>
                        <a14:foregroundMark x1="47917" y1="51154" x2="47917" y2="51154"/>
                        <a14:foregroundMark x1="63542" y1="50962" x2="63542" y2="50962"/>
                        <a14:foregroundMark x1="58854" y1="52115" x2="58854" y2="52115"/>
                        <a14:foregroundMark x1="60417" y1="55000" x2="60417" y2="55000"/>
                        <a14:foregroundMark x1="67188" y1="57885" x2="67188" y2="57885"/>
                        <a14:foregroundMark x1="68229" y1="56923" x2="68229" y2="56923"/>
                        <a14:foregroundMark x1="61458" y1="56154" x2="61458" y2="56154"/>
                        <a14:foregroundMark x1="54167" y1="55385" x2="54167" y2="55385"/>
                        <a14:foregroundMark x1="47396" y1="54615" x2="47396" y2="54615"/>
                        <a14:foregroundMark x1="40104" y1="53269" x2="40104" y2="53269"/>
                        <a14:foregroundMark x1="40104" y1="55192" x2="40104" y2="55192"/>
                        <a14:foregroundMark x1="36979" y1="57115" x2="36979" y2="57115"/>
                        <a14:foregroundMark x1="36979" y1="61154" x2="36979" y2="61154"/>
                        <a14:foregroundMark x1="36979" y1="59231" x2="36979" y2="59231"/>
                        <a14:foregroundMark x1="38021" y1="58077" x2="38021" y2="58077"/>
                        <a14:foregroundMark x1="44271" y1="58077" x2="44271" y2="58077"/>
                        <a14:foregroundMark x1="55729" y1="58654" x2="55729" y2="58654"/>
                        <a14:foregroundMark x1="52604" y1="60385" x2="52604" y2="60385"/>
                        <a14:foregroundMark x1="65625" y1="61154" x2="65625" y2="61154"/>
                        <a14:foregroundMark x1="79688" y1="62308" x2="79688" y2="62308"/>
                        <a14:foregroundMark x1="73958" y1="64423" x2="73958" y2="64423"/>
                        <a14:foregroundMark x1="79688" y1="63846" x2="79688" y2="63846"/>
                        <a14:foregroundMark x1="69271" y1="63846" x2="69271" y2="63846"/>
                        <a14:foregroundMark x1="58854" y1="63462" x2="58854" y2="63462"/>
                        <a14:foregroundMark x1="48958" y1="63077" x2="48958" y2="63077"/>
                        <a14:foregroundMark x1="41146" y1="63462" x2="41146" y2="63462"/>
                        <a14:foregroundMark x1="36979" y1="63654" x2="36979" y2="63654"/>
                        <a14:foregroundMark x1="33854" y1="65385" x2="33854" y2="65385"/>
                        <a14:foregroundMark x1="43750" y1="65577" x2="43750" y2="65577"/>
                        <a14:foregroundMark x1="53646" y1="65385" x2="53646" y2="65385"/>
                        <a14:foregroundMark x1="66146" y1="65385" x2="66146" y2="65385"/>
                        <a14:foregroundMark x1="76563" y1="66154" x2="76563" y2="66154"/>
                        <a14:foregroundMark x1="80729" y1="67692" x2="80729" y2="67692"/>
                        <a14:foregroundMark x1="81250" y1="69038" x2="81250" y2="69038"/>
                        <a14:foregroundMark x1="81250" y1="70385" x2="81250" y2="70385"/>
                        <a14:foregroundMark x1="82813" y1="72308" x2="82813" y2="72308"/>
                        <a14:foregroundMark x1="84896" y1="71154" x2="84896" y2="71154"/>
                        <a14:foregroundMark x1="72917" y1="70192" x2="72917" y2="70192"/>
                        <a14:foregroundMark x1="45833" y1="69038" x2="45833" y2="69038"/>
                        <a14:foregroundMark x1="42188" y1="72115" x2="42188" y2="72115"/>
                        <a14:foregroundMark x1="35417" y1="95385" x2="35417" y2="95385"/>
                        <a14:foregroundMark x1="26563" y1="96538" x2="26563" y2="96538"/>
                      </a14:backgroundRemoval>
                    </a14:imgEffect>
                  </a14:imgLayer>
                </a14:imgProps>
              </a:ext>
            </a:extLst>
          </a:blip>
          <a:stretch>
            <a:fillRect/>
          </a:stretch>
        </p:blipFill>
        <p:spPr>
          <a:xfrm>
            <a:off x="3754280" y="3378112"/>
            <a:ext cx="422796" cy="1145071"/>
          </a:xfrm>
          <a:prstGeom prst="rect">
            <a:avLst/>
          </a:prstGeom>
        </p:spPr>
      </p:pic>
      <p:pic>
        <p:nvPicPr>
          <p:cNvPr id="59" name="図 58">
            <a:extLst>
              <a:ext uri="{FF2B5EF4-FFF2-40B4-BE49-F238E27FC236}">
                <a16:creationId xmlns:a16="http://schemas.microsoft.com/office/drawing/2014/main" id="{AFA270C6-D15B-402D-8509-F43CBA8B204C}"/>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2627" b="96848" l="1621" r="97245">
                        <a14:foregroundMark x1="13614" y1="10858" x2="20746" y2="22067"/>
                        <a14:foregroundMark x1="20746" y1="22067" x2="22366" y2="23292"/>
                        <a14:foregroundMark x1="45381" y1="12259" x2="57212" y2="26445"/>
                        <a14:foregroundMark x1="41653" y1="28021" x2="51216" y2="33800"/>
                        <a14:foregroundMark x1="51216" y1="33800" x2="51702" y2="33275"/>
                        <a14:foregroundMark x1="15883" y1="6830" x2="38250" y2="6655"/>
                        <a14:foregroundMark x1="38250" y1="6655" x2="53323" y2="6655"/>
                        <a14:foregroundMark x1="4862" y1="6130" x2="6645" y2="25919"/>
                        <a14:foregroundMark x1="6645" y1="25919" x2="5186" y2="42032"/>
                        <a14:foregroundMark x1="1621" y1="43082" x2="1621" y2="43082"/>
                        <a14:foregroundMark x1="1621" y1="42207" x2="1621" y2="42207"/>
                        <a14:foregroundMark x1="40032" y1="29772" x2="47488" y2="33800"/>
                        <a14:foregroundMark x1="47488" y1="33800" x2="47488" y2="33800"/>
                        <a14:foregroundMark x1="11831" y1="3152" x2="11831" y2="3152"/>
                        <a14:foregroundMark x1="27715" y1="21016" x2="45543" y2="33975"/>
                        <a14:foregroundMark x1="31280" y1="19089" x2="33387" y2="19965"/>
                        <a14:foregroundMark x1="37601" y1="32049" x2="41329" y2="33100"/>
                        <a14:foregroundMark x1="9562" y1="16988" x2="13614" y2="19790"/>
                        <a14:foregroundMark x1="29984" y1="64799" x2="29984" y2="64799"/>
                        <a14:foregroundMark x1="29011" y1="94571" x2="29011" y2="94571"/>
                        <a14:foregroundMark x1="30308" y1="96848" x2="30308" y2="96848"/>
                        <a14:foregroundMark x1="24959" y1="95622" x2="24959" y2="95622"/>
                        <a14:foregroundMark x1="67585" y1="77758" x2="89789" y2="77758"/>
                        <a14:foregroundMark x1="97245" y1="49737" x2="87682" y2="69177"/>
                        <a14:foregroundMark x1="56726" y1="52539" x2="66451" y2="66200"/>
                        <a14:foregroundMark x1="66613" y1="70228" x2="69530" y2="75131"/>
                        <a14:foregroundMark x1="63695" y1="79510" x2="75041" y2="79685"/>
                        <a14:foregroundMark x1="75041" y1="79685" x2="89303" y2="78109"/>
                        <a14:foregroundMark x1="67909" y1="93170" x2="67909" y2="93170"/>
                        <a14:foregroundMark x1="64344" y1="94046" x2="67261" y2="94046"/>
                        <a14:foregroundMark x1="86710" y1="78459" x2="86710" y2="78459"/>
                        <a14:foregroundMark x1="86386" y1="80385" x2="86386" y2="80385"/>
                        <a14:foregroundMark x1="47488" y1="27846" x2="49919" y2="31874"/>
                      </a14:backgroundRemoval>
                    </a14:imgEffect>
                  </a14:imgLayer>
                </a14:imgProps>
              </a:ext>
            </a:extLst>
          </a:blip>
          <a:stretch>
            <a:fillRect/>
          </a:stretch>
        </p:blipFill>
        <p:spPr>
          <a:xfrm>
            <a:off x="5629304" y="3691865"/>
            <a:ext cx="985633" cy="912150"/>
          </a:xfrm>
          <a:prstGeom prst="rect">
            <a:avLst/>
          </a:prstGeom>
        </p:spPr>
      </p:pic>
      <p:pic>
        <p:nvPicPr>
          <p:cNvPr id="60" name="図 59">
            <a:extLst>
              <a:ext uri="{FF2B5EF4-FFF2-40B4-BE49-F238E27FC236}">
                <a16:creationId xmlns:a16="http://schemas.microsoft.com/office/drawing/2014/main" id="{F1156F40-3EAE-460F-9DD2-A64715429451}"/>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6835" b="96043" l="4676" r="93213">
                        <a14:foregroundMark x1="7994" y1="59173" x2="7994" y2="59173"/>
                        <a14:foregroundMark x1="4676" y1="64748" x2="4676" y2="64748"/>
                        <a14:foregroundMark x1="14781" y1="51799" x2="31071" y2="47122"/>
                        <a14:foregroundMark x1="15385" y1="45683" x2="15385" y2="48921"/>
                        <a14:foregroundMark x1="90196" y1="42806" x2="90196" y2="42806"/>
                        <a14:foregroundMark x1="93665" y1="41906" x2="93665" y2="41906"/>
                        <a14:foregroundMark x1="83107" y1="7014" x2="84314" y2="7374"/>
                        <a14:foregroundMark x1="80392" y1="93165" x2="80392" y2="93165"/>
                        <a14:foregroundMark x1="87481" y1="95863" x2="88537" y2="96043"/>
                        <a14:foregroundMark x1="74811" y1="94784" x2="74811" y2="94784"/>
                      </a14:backgroundRemoval>
                    </a14:imgEffect>
                  </a14:imgLayer>
                </a14:imgProps>
              </a:ext>
            </a:extLst>
          </a:blip>
          <a:stretch>
            <a:fillRect/>
          </a:stretch>
        </p:blipFill>
        <p:spPr>
          <a:xfrm>
            <a:off x="7830967" y="3054052"/>
            <a:ext cx="996450" cy="835635"/>
          </a:xfrm>
          <a:prstGeom prst="rect">
            <a:avLst/>
          </a:prstGeom>
        </p:spPr>
      </p:pic>
      <p:pic>
        <p:nvPicPr>
          <p:cNvPr id="61" name="図 60">
            <a:extLst>
              <a:ext uri="{FF2B5EF4-FFF2-40B4-BE49-F238E27FC236}">
                <a16:creationId xmlns:a16="http://schemas.microsoft.com/office/drawing/2014/main" id="{C2B901D9-E44B-4197-9C11-E8DE902163D0}"/>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9896" b="91146" l="5964" r="91956">
                        <a14:foregroundMark x1="22746" y1="58333" x2="50485" y2="51823"/>
                        <a14:foregroundMark x1="50485" y1="51823" x2="84466" y2="53646"/>
                        <a14:foregroundMark x1="91540" y1="59896" x2="92094" y2="67188"/>
                        <a14:foregroundMark x1="47573" y1="18229" x2="60749" y2="35938"/>
                        <a14:foregroundMark x1="60749" y1="35938" x2="63800" y2="37760"/>
                        <a14:foregroundMark x1="45492" y1="19271" x2="45492" y2="19271"/>
                        <a14:foregroundMark x1="51040" y1="16927" x2="43412" y2="16927"/>
                        <a14:foregroundMark x1="43412" y1="16927" x2="43412" y2="16927"/>
                        <a14:foregroundMark x1="31900" y1="31250" x2="10957" y2="56771"/>
                        <a14:foregroundMark x1="6241" y1="64844" x2="5964" y2="72135"/>
                        <a14:foregroundMark x1="33703" y1="44271" x2="31900" y2="44531"/>
                        <a14:foregroundMark x1="90985" y1="53906" x2="91401" y2="53906"/>
                        <a14:foregroundMark x1="77809" y1="90885" x2="77809" y2="90885"/>
                        <a14:foregroundMark x1="17337" y1="91146" x2="17337" y2="91146"/>
                        <a14:foregroundMark x1="49515" y1="10156" x2="49515" y2="10156"/>
                        <a14:foregroundMark x1="50485" y1="10938" x2="48405" y2="11719"/>
                        <a14:foregroundMark x1="49792" y1="10156" x2="49792" y2="10156"/>
                      </a14:backgroundRemoval>
                    </a14:imgEffect>
                  </a14:imgLayer>
                </a14:imgProps>
              </a:ext>
            </a:extLst>
          </a:blip>
          <a:stretch>
            <a:fillRect/>
          </a:stretch>
        </p:blipFill>
        <p:spPr>
          <a:xfrm>
            <a:off x="4665958" y="4163766"/>
            <a:ext cx="914367" cy="486986"/>
          </a:xfrm>
          <a:prstGeom prst="rect">
            <a:avLst/>
          </a:prstGeom>
        </p:spPr>
      </p:pic>
      <p:pic>
        <p:nvPicPr>
          <p:cNvPr id="62" name="図 61">
            <a:extLst>
              <a:ext uri="{FF2B5EF4-FFF2-40B4-BE49-F238E27FC236}">
                <a16:creationId xmlns:a16="http://schemas.microsoft.com/office/drawing/2014/main" id="{4B5CD7D1-4967-4E12-A47C-997A518639E4}"/>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3509" b="96842" l="9705" r="89873">
                        <a14:foregroundMark x1="63291" y1="7544" x2="63291" y2="7544"/>
                        <a14:foregroundMark x1="44304" y1="3509" x2="44304" y2="3509"/>
                        <a14:foregroundMark x1="51055" y1="24912" x2="53586" y2="24912"/>
                        <a14:foregroundMark x1="64557" y1="25088" x2="68776" y2="25088"/>
                        <a14:foregroundMark x1="80169" y1="28421" x2="80169" y2="34737"/>
                        <a14:foregroundMark x1="77637" y1="36667" x2="78481" y2="38421"/>
                        <a14:foregroundMark x1="90295" y1="37719" x2="90295" y2="37719"/>
                        <a14:foregroundMark x1="48101" y1="96842" x2="48101" y2="96842"/>
                        <a14:foregroundMark x1="44726" y1="95614" x2="44726" y2="95614"/>
                        <a14:foregroundMark x1="67932" y1="96667" x2="67932" y2="96667"/>
                        <a14:foregroundMark x1="81435" y1="26842" x2="81435" y2="26842"/>
                      </a14:backgroundRemoval>
                    </a14:imgEffect>
                  </a14:imgLayer>
                </a14:imgProps>
              </a:ext>
            </a:extLst>
          </a:blip>
          <a:stretch>
            <a:fillRect/>
          </a:stretch>
        </p:blipFill>
        <p:spPr>
          <a:xfrm>
            <a:off x="4229382" y="3433466"/>
            <a:ext cx="469250" cy="1128577"/>
          </a:xfrm>
          <a:prstGeom prst="rect">
            <a:avLst/>
          </a:prstGeom>
        </p:spPr>
      </p:pic>
      <p:pic>
        <p:nvPicPr>
          <p:cNvPr id="63" name="図 62">
            <a:extLst>
              <a:ext uri="{FF2B5EF4-FFF2-40B4-BE49-F238E27FC236}">
                <a16:creationId xmlns:a16="http://schemas.microsoft.com/office/drawing/2014/main" id="{A2CB6EC7-D677-4CDB-9EB0-D477B2328DF4}"/>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1266" b="95841" l="8078" r="95961">
                        <a14:foregroundMark x1="49111" y1="6510" x2="55250" y2="28752"/>
                        <a14:foregroundMark x1="90468" y1="7233" x2="85299" y2="76854"/>
                        <a14:foregroundMark x1="87076" y1="30018" x2="87884" y2="41772"/>
                        <a14:foregroundMark x1="93538" y1="9946" x2="93538" y2="9946"/>
                        <a14:foregroundMark x1="83199" y1="1266" x2="83199" y2="1266"/>
                        <a14:foregroundMark x1="90953" y1="33454" x2="94669" y2="41230"/>
                        <a14:foregroundMark x1="95477" y1="58770" x2="95477" y2="58770"/>
                        <a14:foregroundMark x1="95477" y1="61664" x2="94669" y2="56420"/>
                        <a14:foregroundMark x1="84006" y1="9584" x2="84976" y2="27848"/>
                        <a14:foregroundMark x1="86753" y1="24412" x2="87399" y2="33816"/>
                        <a14:foregroundMark x1="83199" y1="46293" x2="81583" y2="52260"/>
                        <a14:foregroundMark x1="74475" y1="31465" x2="73667" y2="50995"/>
                        <a14:foregroundMark x1="62682" y1="34901" x2="70436" y2="44665"/>
                        <a14:foregroundMark x1="54443" y1="11754" x2="54927" y2="23327"/>
                        <a14:foregroundMark x1="47496" y1="20253" x2="52342" y2="28571"/>
                        <a14:foregroundMark x1="51535" y1="30741" x2="51535" y2="30741"/>
                        <a14:foregroundMark x1="65105" y1="64557" x2="60258" y2="74322"/>
                        <a14:foregroundMark x1="59128" y1="67450" x2="59451" y2="79024"/>
                        <a14:foregroundMark x1="41357" y1="58228" x2="41842" y2="60398"/>
                        <a14:foregroundMark x1="79968" y1="91863" x2="88045" y2="91863"/>
                        <a14:foregroundMark x1="72859" y1="91139" x2="74152" y2="92586"/>
                        <a14:foregroundMark x1="67690" y1="91682" x2="67851" y2="95841"/>
                        <a14:foregroundMark x1="86753" y1="35081" x2="86753" y2="35081"/>
                        <a14:foregroundMark x1="85137" y1="33635" x2="85137" y2="33635"/>
                        <a14:foregroundMark x1="61228" y1="77939" x2="61228" y2="77939"/>
                        <a14:foregroundMark x1="60905" y1="64557" x2="60905" y2="64557"/>
                        <a14:foregroundMark x1="36672" y1="62568" x2="36672" y2="62568"/>
                        <a14:foregroundMark x1="38126" y1="65280" x2="38126" y2="65280"/>
                        <a14:foregroundMark x1="35703" y1="66004" x2="44750" y2="66546"/>
                        <a14:foregroundMark x1="24071" y1="64376" x2="26333" y2="64376"/>
                        <a14:foregroundMark x1="34572" y1="64376" x2="34572" y2="64376"/>
                        <a14:foregroundMark x1="27464" y1="64557" x2="28433" y2="77215"/>
                        <a14:foregroundMark x1="28271" y1="62387" x2="28271" y2="78481"/>
                        <a14:foregroundMark x1="30048" y1="67993" x2="29402" y2="82640"/>
                        <a14:foregroundMark x1="20517" y1="64376" x2="17286" y2="66004"/>
                        <a14:foregroundMark x1="17124" y1="68174" x2="17286" y2="77396"/>
                        <a14:foregroundMark x1="28433" y1="67450" x2="27787" y2="74684"/>
                        <a14:foregroundMark x1="21486" y1="44123" x2="25040" y2="60940"/>
                        <a14:foregroundMark x1="26171" y1="45027" x2="29241" y2="58590"/>
                        <a14:foregroundMark x1="27464" y1="45389" x2="27464" y2="45389"/>
                        <a14:foregroundMark x1="30856" y1="53165" x2="30533" y2="60940"/>
                        <a14:foregroundMark x1="29402" y1="50452" x2="29402" y2="50452"/>
                        <a14:foregroundMark x1="30372" y1="45931" x2="30372" y2="45931"/>
                        <a14:foregroundMark x1="23586" y1="41591" x2="23586" y2="41591"/>
                        <a14:foregroundMark x1="23425" y1="38156" x2="25687" y2="42315"/>
                        <a14:foregroundMark x1="21971" y1="38336" x2="17286" y2="45570"/>
                        <a14:foregroundMark x1="16801" y1="47197" x2="14863" y2="61483"/>
                        <a14:foregroundMark x1="14055" y1="63110" x2="15509" y2="78119"/>
                        <a14:foregroundMark x1="14701" y1="78119" x2="14701" y2="78119"/>
                        <a14:foregroundMark x1="8078" y1="80651" x2="8078" y2="80651"/>
                        <a14:foregroundMark x1="95961" y1="12477" x2="95961" y2="12477"/>
                        <a14:foregroundMark x1="79160" y1="29476" x2="79160" y2="29476"/>
                      </a14:backgroundRemoval>
                    </a14:imgEffect>
                  </a14:imgLayer>
                </a14:imgProps>
              </a:ext>
            </a:extLst>
          </a:blip>
          <a:stretch>
            <a:fillRect/>
          </a:stretch>
        </p:blipFill>
        <p:spPr>
          <a:xfrm>
            <a:off x="4853697" y="4897353"/>
            <a:ext cx="1453256" cy="1298305"/>
          </a:xfrm>
          <a:prstGeom prst="rect">
            <a:avLst/>
          </a:prstGeom>
        </p:spPr>
      </p:pic>
      <p:pic>
        <p:nvPicPr>
          <p:cNvPr id="64" name="図 63">
            <a:extLst>
              <a:ext uri="{FF2B5EF4-FFF2-40B4-BE49-F238E27FC236}">
                <a16:creationId xmlns:a16="http://schemas.microsoft.com/office/drawing/2014/main" id="{185274CD-9117-4A0B-BFC0-543E75DFC05E}"/>
              </a:ext>
            </a:extLst>
          </p:cNvPr>
          <p:cNvPicPr>
            <a:picLocks noChangeAspect="1"/>
          </p:cNvPicPr>
          <p:nvPr/>
        </p:nvPicPr>
        <p:blipFill>
          <a:blip r:embed="rId24">
            <a:extLst>
              <a:ext uri="{BEBA8EAE-BF5A-486C-A8C5-ECC9F3942E4B}">
                <a14:imgProps xmlns:a14="http://schemas.microsoft.com/office/drawing/2010/main">
                  <a14:imgLayer r:embed="rId25">
                    <a14:imgEffect>
                      <a14:backgroundRemoval t="1691" b="92812" l="5975" r="92453">
                        <a14:foregroundMark x1="35849" y1="23256" x2="41824" y2="30867"/>
                        <a14:foregroundMark x1="40566" y1="12685" x2="52516" y2="12262"/>
                        <a14:foregroundMark x1="46226" y1="5920" x2="55975" y2="9725"/>
                        <a14:foregroundMark x1="44654" y1="1903" x2="44654" y2="1903"/>
                        <a14:foregroundMark x1="42767" y1="48414" x2="41509" y2="69345"/>
                        <a14:foregroundMark x1="59434" y1="51797" x2="55346" y2="82241"/>
                        <a14:foregroundMark x1="65094" y1="57505" x2="67296" y2="78224"/>
                        <a14:foregroundMark x1="54088" y1="50951" x2="54088" y2="50951"/>
                        <a14:foregroundMark x1="57547" y1="48626" x2="53145" y2="54545"/>
                        <a14:foregroundMark x1="38994" y1="53277" x2="54717" y2="73150"/>
                        <a14:foregroundMark x1="41509" y1="56871" x2="60063" y2="64482"/>
                        <a14:foregroundMark x1="60063" y1="64482" x2="64780" y2="81395"/>
                        <a14:foregroundMark x1="92453" y1="79493" x2="92453" y2="79493"/>
                        <a14:foregroundMark x1="77673" y1="90486" x2="77673" y2="90486"/>
                        <a14:foregroundMark x1="5975" y1="81395" x2="5975" y2="81395"/>
                        <a14:foregroundMark x1="25786" y1="64905" x2="34277" y2="76110"/>
                        <a14:foregroundMark x1="34277" y1="76110" x2="38050" y2="89006"/>
                        <a14:foregroundMark x1="38050" y1="89006" x2="36792" y2="91755"/>
                        <a14:foregroundMark x1="31761" y1="62791" x2="55031" y2="91332"/>
                        <a14:foregroundMark x1="71384" y1="65539" x2="71384" y2="92812"/>
                        <a14:foregroundMark x1="31132" y1="60677" x2="49371" y2="71247"/>
                        <a14:foregroundMark x1="49371" y1="71247" x2="63208" y2="87104"/>
                        <a14:foregroundMark x1="33648" y1="58985" x2="49057" y2="67442"/>
                        <a14:foregroundMark x1="49057" y1="67442" x2="50000" y2="63636"/>
                        <a14:foregroundMark x1="45912" y1="74841" x2="54403" y2="85835"/>
                        <a14:foregroundMark x1="31447" y1="79493" x2="32390" y2="89218"/>
                        <a14:foregroundMark x1="27358" y1="76956" x2="28616" y2="89852"/>
                        <a14:foregroundMark x1="61006" y1="1691" x2="61006" y2="1691"/>
                        <a14:foregroundMark x1="62893" y1="2326" x2="62893" y2="2326"/>
                      </a14:backgroundRemoval>
                    </a14:imgEffect>
                  </a14:imgLayer>
                </a14:imgProps>
              </a:ext>
            </a:extLst>
          </a:blip>
          <a:stretch>
            <a:fillRect/>
          </a:stretch>
        </p:blipFill>
        <p:spPr>
          <a:xfrm>
            <a:off x="10809273" y="3970820"/>
            <a:ext cx="882733" cy="1312997"/>
          </a:xfrm>
          <a:prstGeom prst="rect">
            <a:avLst/>
          </a:prstGeom>
        </p:spPr>
      </p:pic>
    </p:spTree>
    <p:extLst>
      <p:ext uri="{BB962C8B-B14F-4D97-AF65-F5344CB8AC3E}">
        <p14:creationId xmlns:p14="http://schemas.microsoft.com/office/powerpoint/2010/main" val="44112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 name="角丸四角形 5"/>
          <p:cNvSpPr/>
          <p:nvPr/>
        </p:nvSpPr>
        <p:spPr>
          <a:xfrm>
            <a:off x="8957260" y="335211"/>
            <a:ext cx="2692459" cy="651378"/>
          </a:xfrm>
          <a:prstGeom prst="roundRect">
            <a:avLst/>
          </a:prstGeom>
          <a:solidFill>
            <a:srgbClr val="CCEC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ワークシートへ</a:t>
            </a:r>
            <a:r>
              <a:rPr kumimoji="1" lang="en-US" altLang="ja-JP" sz="2000" dirty="0">
                <a:solidFill>
                  <a:schemeClr val="tx1"/>
                </a:solidFill>
              </a:rPr>
              <a:t>GO!</a:t>
            </a:r>
            <a:endParaRPr kumimoji="1" lang="ja-JP" altLang="en-US" sz="2000" dirty="0">
              <a:solidFill>
                <a:schemeClr val="tx1"/>
              </a:solidFill>
            </a:endParaRPr>
          </a:p>
        </p:txBody>
      </p:sp>
      <p:sp>
        <p:nvSpPr>
          <p:cNvPr id="4" name="テキスト ボックス 3"/>
          <p:cNvSpPr txBox="1"/>
          <p:nvPr/>
        </p:nvSpPr>
        <p:spPr>
          <a:xfrm>
            <a:off x="11649719" y="6356350"/>
            <a:ext cx="418704" cy="369332"/>
          </a:xfrm>
          <a:prstGeom prst="rect">
            <a:avLst/>
          </a:prstGeom>
          <a:noFill/>
        </p:spPr>
        <p:txBody>
          <a:bodyPr wrap="none" rtlCol="0">
            <a:spAutoFit/>
          </a:bodyPr>
          <a:lstStyle/>
          <a:p>
            <a:r>
              <a:rPr lang="en-US" altLang="ja-JP" dirty="0">
                <a:latin typeface="+mj-ea"/>
                <a:ea typeface="+mj-ea"/>
              </a:rPr>
              <a:t>17</a:t>
            </a:r>
            <a:endParaRPr kumimoji="1" lang="ja-JP" altLang="en-US" dirty="0">
              <a:latin typeface="+mj-ea"/>
              <a:ea typeface="+mj-ea"/>
            </a:endParaRPr>
          </a:p>
        </p:txBody>
      </p:sp>
      <p:sp>
        <p:nvSpPr>
          <p:cNvPr id="7" name="角丸四角形 6"/>
          <p:cNvSpPr/>
          <p:nvPr/>
        </p:nvSpPr>
        <p:spPr>
          <a:xfrm>
            <a:off x="905042" y="1062454"/>
            <a:ext cx="10455442" cy="529389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tx1"/>
              </a:solidFill>
            </a:endParaRPr>
          </a:p>
          <a:p>
            <a:pPr algn="ctr"/>
            <a:endParaRPr kumimoji="1" lang="ja-JP" altLang="en-US" sz="2000" dirty="0">
              <a:solidFill>
                <a:schemeClr val="tx1"/>
              </a:solidFill>
            </a:endParaRPr>
          </a:p>
        </p:txBody>
      </p:sp>
      <p:sp>
        <p:nvSpPr>
          <p:cNvPr id="5" name="横巻き 4"/>
          <p:cNvSpPr/>
          <p:nvPr/>
        </p:nvSpPr>
        <p:spPr>
          <a:xfrm>
            <a:off x="3674310" y="335211"/>
            <a:ext cx="4916906" cy="1227221"/>
          </a:xfrm>
          <a:prstGeom prst="horizontalScroll">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n>
                  <a:solidFill>
                    <a:srgbClr val="00B050"/>
                  </a:solidFill>
                </a:ln>
                <a:latin typeface="BIZ UDPゴシック" panose="020B0400000000000000" pitchFamily="50" charset="-128"/>
                <a:ea typeface="BIZ UDPゴシック" panose="020B0400000000000000" pitchFamily="50" charset="-128"/>
              </a:rPr>
              <a:t>学習をふりかえろう</a:t>
            </a:r>
          </a:p>
        </p:txBody>
      </p:sp>
    </p:spTree>
    <p:extLst>
      <p:ext uri="{BB962C8B-B14F-4D97-AF65-F5344CB8AC3E}">
        <p14:creationId xmlns:p14="http://schemas.microsoft.com/office/powerpoint/2010/main" val="399702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451F062-5DBE-4DC2-B3F5-FE2247BACC03}" type="slidenum">
              <a:rPr kumimoji="1" lang="ja-JP" altLang="en-US" smtClean="0"/>
              <a:t>1</a:t>
            </a:fld>
            <a:endParaRPr kumimoji="1" lang="ja-JP" altLang="en-US"/>
          </a:p>
        </p:txBody>
      </p:sp>
      <p:sp>
        <p:nvSpPr>
          <p:cNvPr id="3" name="正方形/長方形 2"/>
          <p:cNvSpPr/>
          <p:nvPr/>
        </p:nvSpPr>
        <p:spPr>
          <a:xfrm>
            <a:off x="457198" y="734716"/>
            <a:ext cx="11194025" cy="6010275"/>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accent4">
                  <a:lumMod val="50000"/>
                </a:schemeClr>
              </a:solidFill>
              <a:latin typeface="BIZ UDゴシック" panose="020B0400000000000000" pitchFamily="49" charset="-128"/>
              <a:ea typeface="BIZ UDゴシック" panose="020B0400000000000000" pitchFamily="49" charset="-128"/>
            </a:endParaRPr>
          </a:p>
        </p:txBody>
      </p:sp>
      <p:sp>
        <p:nvSpPr>
          <p:cNvPr id="4" name="円/楕円 3"/>
          <p:cNvSpPr/>
          <p:nvPr/>
        </p:nvSpPr>
        <p:spPr>
          <a:xfrm>
            <a:off x="279398" y="295624"/>
            <a:ext cx="2359742" cy="878184"/>
          </a:xfrm>
          <a:prstGeom prst="ellipse">
            <a:avLst/>
          </a:prstGeom>
          <a:solidFill>
            <a:schemeClr val="accent4">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accent4">
                    <a:lumMod val="50000"/>
                  </a:schemeClr>
                </a:solidFill>
                <a:latin typeface="BIZ UDPゴシック" panose="020B0400000000000000" pitchFamily="50" charset="-128"/>
                <a:ea typeface="BIZ UDPゴシック" panose="020B0400000000000000" pitchFamily="50" charset="-128"/>
              </a:rPr>
              <a:t>もくじ</a:t>
            </a:r>
            <a:endParaRPr kumimoji="1" lang="en-US" altLang="ja-JP" sz="2800"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2816940" y="927518"/>
            <a:ext cx="6352460" cy="5734903"/>
          </a:xfrm>
          <a:prstGeom prst="rect">
            <a:avLst/>
          </a:prstGeom>
          <a:noFill/>
        </p:spPr>
        <p:txBody>
          <a:bodyPr wrap="square" rtlCol="0">
            <a:spAutoFit/>
          </a:bodyPr>
          <a:lstStyle/>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税金ってなぁーに？・・・・・・・・・・・・・・・・・・・・・・・１</a:t>
            </a: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gn="ct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税金の使われかた ・・・・・・・・・・・・・・・・・・・・・・・２</a:t>
            </a: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税の種類やしくみを調べてみよう！・・・・・・・・・・４　　</a:t>
            </a: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消費税の旅 ・・・・・・・・・・・・・・・・・・・・・・・・・・・・・５</a:t>
            </a: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身近な税の使いみち①・・・・・・・・・・・・・・・・・・・・６</a:t>
            </a: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身近な税の使いみち②・・・・・・・・・・・・・・・・・・・・</a:t>
            </a:r>
            <a:r>
              <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rPr>
              <a:t>10</a:t>
            </a: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公平な負担を考えてみよう・・・・・・・・・・・・・・・・・</a:t>
            </a:r>
            <a:r>
              <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rPr>
              <a:t>14</a:t>
            </a: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税の質問コーナー・・・・・・・・・・・・・・・・・・・・・・・・</a:t>
            </a:r>
            <a:r>
              <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rPr>
              <a:t>15</a:t>
            </a:r>
            <a:endPar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学習をふりかえろう ・・・・・・・・・・・・・・・・・・・・・・・</a:t>
            </a:r>
            <a:r>
              <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rPr>
              <a:t>17</a:t>
            </a:r>
            <a:endPar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税についてもっとくわしく知りたいたときは？・・・</a:t>
            </a:r>
            <a:r>
              <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rPr>
              <a:t>18</a:t>
            </a:r>
            <a:endPar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p:txBody>
      </p:sp>
      <p:sp>
        <p:nvSpPr>
          <p:cNvPr id="9" name="角丸四角形 8"/>
          <p:cNvSpPr/>
          <p:nvPr/>
        </p:nvSpPr>
        <p:spPr>
          <a:xfrm>
            <a:off x="6481192" y="203225"/>
            <a:ext cx="5202278" cy="641723"/>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税の役割って何だろう？</a:t>
            </a:r>
          </a:p>
        </p:txBody>
      </p:sp>
    </p:spTree>
    <p:extLst>
      <p:ext uri="{BB962C8B-B14F-4D97-AF65-F5344CB8AC3E}">
        <p14:creationId xmlns:p14="http://schemas.microsoft.com/office/powerpoint/2010/main" val="3842767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715298" y="-289271"/>
            <a:ext cx="10515600" cy="688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endParaRPr lang="en-US" altLang="ja-JP" dirty="0"/>
          </a:p>
          <a:p>
            <a:pPr marL="0" indent="0">
              <a:buFont typeface="Arial" panose="020B0604020202020204" pitchFamily="34" charset="0"/>
              <a:buNone/>
            </a:pPr>
            <a:endParaRPr lang="en-US" altLang="ja-JP" dirty="0"/>
          </a:p>
          <a:p>
            <a:r>
              <a:rPr lang="ja-JP" altLang="en-US" dirty="0">
                <a:hlinkClick r:id="rId3"/>
              </a:rPr>
              <a:t>税の学習コーナー｜国税庁</a:t>
            </a:r>
            <a:endParaRPr lang="en-US" altLang="ja-JP" dirty="0"/>
          </a:p>
          <a:p>
            <a:pPr marL="0" indent="0">
              <a:buFont typeface="Arial" panose="020B0604020202020204" pitchFamily="34" charset="0"/>
              <a:buNone/>
            </a:pPr>
            <a:endParaRPr lang="en-US" altLang="ja-JP" dirty="0"/>
          </a:p>
        </p:txBody>
      </p:sp>
      <p:sp>
        <p:nvSpPr>
          <p:cNvPr id="8" name="左矢印 7"/>
          <p:cNvSpPr/>
          <p:nvPr/>
        </p:nvSpPr>
        <p:spPr>
          <a:xfrm>
            <a:off x="5516268" y="950978"/>
            <a:ext cx="1664373" cy="831097"/>
          </a:xfrm>
          <a:prstGeom prst="leftArrow">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ここをクリック</a:t>
            </a:r>
          </a:p>
        </p:txBody>
      </p:sp>
      <p:sp>
        <p:nvSpPr>
          <p:cNvPr id="10" name="テキスト ボックス 9"/>
          <p:cNvSpPr txBox="1"/>
          <p:nvPr/>
        </p:nvSpPr>
        <p:spPr>
          <a:xfrm>
            <a:off x="11614612" y="6366769"/>
            <a:ext cx="415498" cy="369332"/>
          </a:xfrm>
          <a:prstGeom prst="rect">
            <a:avLst/>
          </a:prstGeom>
          <a:noFill/>
        </p:spPr>
        <p:txBody>
          <a:bodyPr wrap="none" rtlCol="0">
            <a:spAutoFit/>
          </a:bodyPr>
          <a:lstStyle/>
          <a:p>
            <a:r>
              <a:rPr lang="en-US" altLang="ja-JP" dirty="0">
                <a:latin typeface="+mj-ea"/>
                <a:ea typeface="+mj-ea"/>
              </a:rPr>
              <a:t>18</a:t>
            </a:r>
            <a:endParaRPr kumimoji="1" lang="ja-JP" altLang="en-US" dirty="0">
              <a:latin typeface="+mj-ea"/>
              <a:ea typeface="+mj-ea"/>
            </a:endParaRPr>
          </a:p>
        </p:txBody>
      </p:sp>
      <p:sp>
        <p:nvSpPr>
          <p:cNvPr id="2" name="角丸四角形 1"/>
          <p:cNvSpPr/>
          <p:nvPr/>
        </p:nvSpPr>
        <p:spPr>
          <a:xfrm>
            <a:off x="498414" y="2112515"/>
            <a:ext cx="11116197" cy="35914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国税に関すること</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財務省ホームページ</a:t>
            </a:r>
            <a:r>
              <a:rPr lang="ja-JP" altLang="en-US" sz="1600" dirty="0">
                <a:solidFill>
                  <a:schemeClr val="tx1"/>
                </a:solidFill>
              </a:rPr>
              <a:t>　</a:t>
            </a:r>
            <a:r>
              <a:rPr lang="en-US" altLang="ja-JP" sz="1600" dirty="0">
                <a:solidFill>
                  <a:schemeClr val="tx1"/>
                </a:solidFill>
                <a:hlinkClick r:id="rId4"/>
              </a:rPr>
              <a:t>https://www.mof.go.jp</a:t>
            </a:r>
            <a:endParaRPr lang="en-US" altLang="ja-JP" sz="1600" dirty="0">
              <a:solidFill>
                <a:schemeClr val="tx1"/>
              </a:solidFill>
            </a:endParaRPr>
          </a:p>
          <a:p>
            <a:r>
              <a:rPr lang="ja-JP" altLang="en-US" sz="1600" dirty="0">
                <a:solidFill>
                  <a:schemeClr val="tx1"/>
                </a:solidFill>
              </a:rPr>
              <a:t>　　　「キッズコーナー」で財政や税金を楽しく学ぼう。</a:t>
            </a:r>
            <a:endParaRPr lang="en-US" altLang="ja-JP" sz="1600" dirty="0">
              <a:solidFill>
                <a:schemeClr val="tx1"/>
              </a:solidFill>
            </a:endParaRPr>
          </a:p>
          <a:p>
            <a:r>
              <a:rPr lang="ja-JP" altLang="en-US" sz="1600" dirty="0">
                <a:solidFill>
                  <a:schemeClr val="tx1"/>
                </a:solidFill>
                <a:latin typeface="メイリオ" panose="020B0604030504040204" pitchFamily="50" charset="-128"/>
                <a:ea typeface="メイリオ" panose="020B0604030504040204" pitchFamily="50" charset="-128"/>
              </a:rPr>
              <a:t>●　国税庁ホームページ</a:t>
            </a:r>
            <a:r>
              <a:rPr lang="ja-JP" altLang="en-US" sz="1600" dirty="0">
                <a:solidFill>
                  <a:schemeClr val="tx1"/>
                </a:solidFill>
              </a:rPr>
              <a:t>　</a:t>
            </a:r>
            <a:r>
              <a:rPr lang="en-US" altLang="ja-JP" sz="1600" dirty="0">
                <a:solidFill>
                  <a:schemeClr val="tx1"/>
                </a:solidFill>
                <a:hlinkClick r:id="rId5"/>
              </a:rPr>
              <a:t>https://www.nta.go.jp</a:t>
            </a:r>
            <a:endParaRPr lang="en-US" altLang="ja-JP" sz="1600" dirty="0">
              <a:solidFill>
                <a:schemeClr val="tx1"/>
              </a:solidFill>
            </a:endParaRPr>
          </a:p>
          <a:p>
            <a:r>
              <a:rPr lang="ja-JP" altLang="en-US" sz="1600" dirty="0">
                <a:solidFill>
                  <a:schemeClr val="tx1"/>
                </a:solidFill>
              </a:rPr>
              <a:t>　　　「税の学習コーナー」には楽しく学べるゲームやクイズがいっぱい。みんなでチャレンジしてみよう！</a:t>
            </a:r>
            <a:endParaRPr lang="en-US" altLang="ja-JP" sz="1600" dirty="0">
              <a:solidFill>
                <a:schemeClr val="tx1"/>
              </a:solidFill>
            </a:endParaRPr>
          </a:p>
          <a:p>
            <a:endParaRPr lang="en-US" altLang="ja-JP" sz="1600" dirty="0">
              <a:solidFill>
                <a:schemeClr val="tx1"/>
              </a:solidFill>
            </a:endParaRPr>
          </a:p>
          <a:p>
            <a:r>
              <a:rPr lang="ja-JP" altLang="en-US" sz="1600" dirty="0">
                <a:solidFill>
                  <a:schemeClr val="tx1"/>
                </a:solidFill>
                <a:latin typeface="メイリオ" panose="020B0604030504040204" pitchFamily="50" charset="-128"/>
                <a:ea typeface="メイリオ" panose="020B0604030504040204" pitchFamily="50" charset="-128"/>
              </a:rPr>
              <a:t>地方税に関すること</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茨城県ホームページ</a:t>
            </a:r>
            <a:r>
              <a:rPr lang="ja-JP" altLang="en-US" sz="1600" dirty="0">
                <a:solidFill>
                  <a:schemeClr val="tx1"/>
                </a:solidFill>
              </a:rPr>
              <a:t>　</a:t>
            </a:r>
            <a:r>
              <a:rPr lang="en-US" altLang="ja-JP" sz="1600" dirty="0">
                <a:solidFill>
                  <a:schemeClr val="tx1"/>
                </a:solidFill>
                <a:hlinkClick r:id="rId6"/>
              </a:rPr>
              <a:t>https://www.pref.ibaraki.jp</a:t>
            </a:r>
            <a:endParaRPr lang="en-US" altLang="ja-JP" sz="1600" dirty="0">
              <a:solidFill>
                <a:schemeClr val="tx1"/>
              </a:solidFill>
            </a:endParaRPr>
          </a:p>
          <a:p>
            <a:r>
              <a:rPr lang="ja-JP" altLang="en-US" sz="1600" dirty="0">
                <a:solidFill>
                  <a:schemeClr val="tx1"/>
                </a:solidFill>
              </a:rPr>
              <a:t>　　 県税について・・・・・・・ 「本庁各課・出先機関」－「総務部」－「税務課」</a:t>
            </a:r>
            <a:endParaRPr lang="en-US" altLang="ja-JP" sz="1600" dirty="0">
              <a:solidFill>
                <a:schemeClr val="tx1"/>
              </a:solidFill>
            </a:endParaRPr>
          </a:p>
          <a:p>
            <a:r>
              <a:rPr lang="ja-JP" altLang="en-US" sz="1600" dirty="0">
                <a:solidFill>
                  <a:schemeClr val="tx1"/>
                </a:solidFill>
              </a:rPr>
              <a:t>　　 市町村税について・・・ 「本庁各課・出先機関」－「総務部」－「市町村課」</a:t>
            </a:r>
            <a:endParaRPr lang="en-US" altLang="ja-JP" sz="1600" dirty="0">
              <a:solidFill>
                <a:schemeClr val="tx1"/>
              </a:solidFill>
            </a:endParaRPr>
          </a:p>
          <a:p>
            <a:r>
              <a:rPr lang="ja-JP" altLang="en-US" sz="1600" dirty="0">
                <a:solidFill>
                  <a:schemeClr val="tx1"/>
                </a:solidFill>
                <a:latin typeface="メイリオ" panose="020B0604030504040204" pitchFamily="50" charset="-128"/>
                <a:ea typeface="メイリオ" panose="020B0604030504040204" pitchFamily="50" charset="-128"/>
              </a:rPr>
              <a:t>●各市町村のホームページ</a:t>
            </a:r>
            <a:endParaRPr lang="en-US" altLang="ja-JP" sz="1600" dirty="0">
              <a:solidFill>
                <a:schemeClr val="tx1"/>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7"/>
          <a:stretch>
            <a:fillRect/>
          </a:stretch>
        </p:blipFill>
        <p:spPr>
          <a:xfrm>
            <a:off x="9040101" y="2325351"/>
            <a:ext cx="789684" cy="745069"/>
          </a:xfrm>
          <a:prstGeom prst="rect">
            <a:avLst/>
          </a:prstGeom>
        </p:spPr>
      </p:pic>
      <p:pic>
        <p:nvPicPr>
          <p:cNvPr id="12" name="図 11"/>
          <p:cNvPicPr>
            <a:picLocks noChangeAspect="1"/>
          </p:cNvPicPr>
          <p:nvPr/>
        </p:nvPicPr>
        <p:blipFill>
          <a:blip r:embed="rId8"/>
          <a:stretch>
            <a:fillRect/>
          </a:stretch>
        </p:blipFill>
        <p:spPr>
          <a:xfrm>
            <a:off x="10204642" y="2330634"/>
            <a:ext cx="757193" cy="739786"/>
          </a:xfrm>
          <a:prstGeom prst="rect">
            <a:avLst/>
          </a:prstGeom>
        </p:spPr>
      </p:pic>
      <p:sp>
        <p:nvSpPr>
          <p:cNvPr id="13" name="テキスト ボックス 12"/>
          <p:cNvSpPr txBox="1"/>
          <p:nvPr/>
        </p:nvSpPr>
        <p:spPr>
          <a:xfrm>
            <a:off x="8942138" y="3070420"/>
            <a:ext cx="928459" cy="307777"/>
          </a:xfrm>
          <a:prstGeom prst="rect">
            <a:avLst/>
          </a:prstGeom>
          <a:noFill/>
        </p:spPr>
        <p:txBody>
          <a:bodyPr wrap="none" rtlCol="0">
            <a:spAutoFit/>
          </a:bodyPr>
          <a:lstStyle/>
          <a:p>
            <a:r>
              <a:rPr kumimoji="1" lang="ja-JP" altLang="en-US" sz="1400" dirty="0"/>
              <a:t>国税庁</a:t>
            </a:r>
            <a:r>
              <a:rPr kumimoji="1" lang="en-US" altLang="ja-JP" sz="1400" dirty="0"/>
              <a:t>HP</a:t>
            </a:r>
            <a:endParaRPr kumimoji="1" lang="ja-JP" altLang="en-US" sz="1400" dirty="0"/>
          </a:p>
        </p:txBody>
      </p:sp>
      <p:sp>
        <p:nvSpPr>
          <p:cNvPr id="14" name="テキスト ボックス 13"/>
          <p:cNvSpPr txBox="1"/>
          <p:nvPr/>
        </p:nvSpPr>
        <p:spPr>
          <a:xfrm>
            <a:off x="9870597" y="3070419"/>
            <a:ext cx="1560042" cy="307777"/>
          </a:xfrm>
          <a:prstGeom prst="rect">
            <a:avLst/>
          </a:prstGeom>
          <a:noFill/>
        </p:spPr>
        <p:txBody>
          <a:bodyPr wrap="none" rtlCol="0">
            <a:spAutoFit/>
          </a:bodyPr>
          <a:lstStyle/>
          <a:p>
            <a:r>
              <a:rPr lang="ja-JP" altLang="en-US" sz="1400" dirty="0"/>
              <a:t>税の学習コーナー</a:t>
            </a:r>
            <a:endParaRPr kumimoji="1" lang="ja-JP" altLang="en-US" sz="1400" dirty="0"/>
          </a:p>
        </p:txBody>
      </p:sp>
      <p:sp>
        <p:nvSpPr>
          <p:cNvPr id="15" name="角丸四角形 14"/>
          <p:cNvSpPr/>
          <p:nvPr/>
        </p:nvSpPr>
        <p:spPr>
          <a:xfrm>
            <a:off x="586854" y="1815076"/>
            <a:ext cx="566212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インターネットで調べてみましょう。</a:t>
            </a:r>
          </a:p>
        </p:txBody>
      </p:sp>
      <p:pic>
        <p:nvPicPr>
          <p:cNvPr id="9" name="図 8" descr="zaimu_Illust-0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9412" y="5188787"/>
            <a:ext cx="2231486" cy="1505829"/>
          </a:xfrm>
          <a:prstGeom prst="rect">
            <a:avLst/>
          </a:prstGeom>
        </p:spPr>
      </p:pic>
      <p:grpSp>
        <p:nvGrpSpPr>
          <p:cNvPr id="16" name="グループ化 15"/>
          <p:cNvGrpSpPr/>
          <p:nvPr/>
        </p:nvGrpSpPr>
        <p:grpSpPr>
          <a:xfrm>
            <a:off x="923706" y="288223"/>
            <a:ext cx="7900495" cy="670006"/>
            <a:chOff x="1198245" y="246604"/>
            <a:chExt cx="9601200" cy="746760"/>
          </a:xfrm>
        </p:grpSpPr>
        <p:sp>
          <p:nvSpPr>
            <p:cNvPr id="17" name="角丸四角形 16"/>
            <p:cNvSpPr/>
            <p:nvPr/>
          </p:nvSpPr>
          <p:spPr>
            <a:xfrm>
              <a:off x="1198245" y="246604"/>
              <a:ext cx="9601200" cy="746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686477" y="274458"/>
              <a:ext cx="6954997" cy="584775"/>
            </a:xfrm>
            <a:prstGeom prst="rect">
              <a:avLst/>
            </a:prstGeom>
            <a:noFill/>
          </p:spPr>
          <p:txBody>
            <a:bodyPr wrap="none" lIns="91440" tIns="45720" rIns="91440" bIns="45720">
              <a:spAutoFit/>
            </a:bodyPr>
            <a:lstStyle/>
            <a:p>
              <a:pPr algn="ctr"/>
              <a:r>
                <a:rPr lang="ja-JP" alt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税についてもっとくわしく知りたいときは？</a:t>
              </a:r>
            </a:p>
          </p:txBody>
        </p:sp>
      </p:grpSp>
      <p:sp>
        <p:nvSpPr>
          <p:cNvPr id="4" name="スマイル 3"/>
          <p:cNvSpPr/>
          <p:nvPr/>
        </p:nvSpPr>
        <p:spPr>
          <a:xfrm>
            <a:off x="263885" y="92955"/>
            <a:ext cx="1102360" cy="1028958"/>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586429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角丸四角形 4"/>
          <p:cNvSpPr/>
          <p:nvPr/>
        </p:nvSpPr>
        <p:spPr>
          <a:xfrm>
            <a:off x="558142" y="1024150"/>
            <a:ext cx="11192580" cy="1023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税務署では、税に関するＤＶＤ を無料で貸し出しています。</a:t>
            </a:r>
            <a:r>
              <a:rPr lang="ja-JP" altLang="en-US" sz="1600" dirty="0">
                <a:solidFill>
                  <a:schemeClr val="tx1"/>
                </a:solidFill>
                <a:latin typeface="BIZ UDPゴシック" panose="020B0400000000000000" pitchFamily="50" charset="-128"/>
                <a:ea typeface="BIZ UDPゴシック" panose="020B0400000000000000" pitchFamily="50" charset="-128"/>
              </a:rPr>
              <a:t>次のＤＶＤは、国税庁ホームページでもご覧になれます。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●「マリンとヤマト　不思議な日曜日」　　</a:t>
            </a:r>
            <a:r>
              <a:rPr kumimoji="1" lang="ja-JP" altLang="en-US" sz="1600" dirty="0">
                <a:solidFill>
                  <a:schemeClr val="tx1"/>
                </a:solidFill>
                <a:latin typeface="BIZ UDPゴシック" panose="020B0400000000000000" pitchFamily="50" charset="-128"/>
                <a:ea typeface="BIZ UDPゴシック" panose="020B0400000000000000" pitchFamily="50" charset="-128"/>
              </a:rPr>
              <a:t>●「千年の約束」</a:t>
            </a:r>
            <a:r>
              <a:rPr lang="ja-JP" altLang="en-US" sz="1600" dirty="0">
                <a:solidFill>
                  <a:schemeClr val="tx1"/>
                </a:solidFill>
                <a:latin typeface="BIZ UDPゴシック" panose="020B0400000000000000" pitchFamily="50" charset="-128"/>
                <a:ea typeface="BIZ UDPゴシック" panose="020B0400000000000000" pitchFamily="50" charset="-128"/>
              </a:rPr>
              <a:t>　　●「税のはたらきから社会のしくみを学ぼう」</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558142" y="523835"/>
            <a:ext cx="580171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ビデオライブラリー</a:t>
            </a:r>
            <a:endParaRPr kumimoji="1" lang="ja-JP" altLang="en-US" b="1" dirty="0">
              <a:latin typeface="BIZ UDPゴシック" panose="020B0400000000000000" pitchFamily="50" charset="-128"/>
              <a:ea typeface="BIZ UDPゴシック" panose="020B0400000000000000" pitchFamily="50" charset="-128"/>
            </a:endParaRPr>
          </a:p>
        </p:txBody>
      </p:sp>
      <p:sp>
        <p:nvSpPr>
          <p:cNvPr id="7" name="角丸四角形 6"/>
          <p:cNvSpPr/>
          <p:nvPr/>
        </p:nvSpPr>
        <p:spPr>
          <a:xfrm>
            <a:off x="2257419" y="2975212"/>
            <a:ext cx="4204902" cy="339155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「マリンとヤマト　不思議な日曜日」</a:t>
            </a:r>
            <a:endParaRPr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rPr>
              <a:t>　公園で不思議な妖精を助けた小学生の姉弟、マリンとヤマト。「何でも願いをかなえよう！」大地の妖精コッピとクッピの言葉に２人が考えたことは・・・？</a:t>
            </a:r>
            <a:endParaRPr kumimoji="1" lang="en-US" altLang="ja-JP" sz="1600" dirty="0">
              <a:solidFill>
                <a:schemeClr val="tx1"/>
              </a:solidFill>
            </a:endParaRPr>
          </a:p>
          <a:p>
            <a:r>
              <a:rPr lang="ja-JP" altLang="en-US" sz="1600" dirty="0">
                <a:solidFill>
                  <a:schemeClr val="tx1"/>
                </a:solidFill>
              </a:rPr>
              <a:t>　毎日の暮らしのなかで税がどのようなところに</a:t>
            </a:r>
            <a:r>
              <a:rPr lang="ja-JP" altLang="en-US" sz="1600">
                <a:solidFill>
                  <a:schemeClr val="tx1"/>
                </a:solidFill>
              </a:rPr>
              <a:t>使われているか</a:t>
            </a:r>
            <a:r>
              <a:rPr lang="ja-JP" altLang="en-US" sz="1600" dirty="0">
                <a:solidFill>
                  <a:schemeClr val="tx1"/>
                </a:solidFill>
              </a:rPr>
              <a:t>を学んでいきます。</a:t>
            </a:r>
            <a:endParaRPr lang="en-US" altLang="ja-JP" sz="1600" dirty="0">
              <a:solidFill>
                <a:schemeClr val="tx1"/>
              </a:solidFill>
            </a:endParaRPr>
          </a:p>
          <a:p>
            <a:r>
              <a:rPr lang="ja-JP" altLang="en-US" sz="1600" dirty="0">
                <a:solidFill>
                  <a:schemeClr val="tx1"/>
                </a:solidFill>
              </a:rPr>
              <a:t>　　　　　　　　　　　　　　　　　　　　　（１７分）</a:t>
            </a:r>
            <a:endParaRPr kumimoji="1" lang="ja-JP" altLang="en-US" sz="1600" dirty="0">
              <a:solidFill>
                <a:schemeClr val="tx1"/>
              </a:solidFill>
            </a:endParaRPr>
          </a:p>
        </p:txBody>
      </p:sp>
      <p:pic>
        <p:nvPicPr>
          <p:cNvPr id="8" name="図 7"/>
          <p:cNvPicPr>
            <a:picLocks noChangeAspect="1"/>
          </p:cNvPicPr>
          <p:nvPr/>
        </p:nvPicPr>
        <p:blipFill>
          <a:blip r:embed="rId3"/>
          <a:stretch>
            <a:fillRect/>
          </a:stretch>
        </p:blipFill>
        <p:spPr>
          <a:xfrm>
            <a:off x="558142" y="2194189"/>
            <a:ext cx="1835755" cy="3022644"/>
          </a:xfrm>
          <a:prstGeom prst="rect">
            <a:avLst/>
          </a:prstGeom>
        </p:spPr>
      </p:pic>
      <p:sp>
        <p:nvSpPr>
          <p:cNvPr id="10" name="角丸四角形 9"/>
          <p:cNvSpPr/>
          <p:nvPr/>
        </p:nvSpPr>
        <p:spPr>
          <a:xfrm>
            <a:off x="7242048" y="2975212"/>
            <a:ext cx="4622405" cy="339155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「税のはたらきから社会のしくみを学ぼう」</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rPr>
              <a:t>　税の勉強をすることになった、小学生のゆうきくんとはるかさん。街を調査したり、身の回りの仕組みを考えるうちに、税の大切さに気がついていきます。</a:t>
            </a:r>
            <a:endParaRPr lang="en-US" altLang="ja-JP" sz="1600" dirty="0">
              <a:solidFill>
                <a:schemeClr val="tx1"/>
              </a:solidFill>
            </a:endParaRPr>
          </a:p>
          <a:p>
            <a:r>
              <a:rPr kumimoji="1" lang="ja-JP" altLang="en-US" sz="1600" dirty="0">
                <a:solidFill>
                  <a:schemeClr val="tx1"/>
                </a:solidFill>
              </a:rPr>
              <a:t>　こどもたちが税の意義や役割を主体的に考えるきっかけを与えるような内容になっています。</a:t>
            </a:r>
            <a:endParaRPr kumimoji="1" lang="en-US" altLang="ja-JP" sz="1600" dirty="0">
              <a:solidFill>
                <a:schemeClr val="tx1"/>
              </a:solidFill>
            </a:endParaRPr>
          </a:p>
          <a:p>
            <a:r>
              <a:rPr lang="ja-JP" altLang="en-US" sz="1600" dirty="0">
                <a:solidFill>
                  <a:schemeClr val="tx1"/>
                </a:solidFill>
              </a:rPr>
              <a:t>　　　　　　　　　　　　　　　　　　　　　　　　　</a:t>
            </a:r>
            <a:r>
              <a:rPr kumimoji="1" lang="ja-JP" altLang="en-US" sz="1600" dirty="0">
                <a:solidFill>
                  <a:schemeClr val="tx1"/>
                </a:solidFill>
              </a:rPr>
              <a:t>（</a:t>
            </a:r>
            <a:r>
              <a:rPr lang="ja-JP" altLang="en-US" sz="1600" dirty="0">
                <a:solidFill>
                  <a:schemeClr val="tx1"/>
                </a:solidFill>
              </a:rPr>
              <a:t>１２</a:t>
            </a:r>
            <a:r>
              <a:rPr kumimoji="1" lang="ja-JP" altLang="en-US" sz="1600" dirty="0">
                <a:solidFill>
                  <a:schemeClr val="tx1"/>
                </a:solidFill>
              </a:rPr>
              <a:t>分）</a:t>
            </a:r>
          </a:p>
        </p:txBody>
      </p:sp>
      <p:pic>
        <p:nvPicPr>
          <p:cNvPr id="9" name="図 8"/>
          <p:cNvPicPr>
            <a:picLocks noChangeAspect="1"/>
          </p:cNvPicPr>
          <p:nvPr/>
        </p:nvPicPr>
        <p:blipFill>
          <a:blip r:embed="rId4"/>
          <a:stretch>
            <a:fillRect/>
          </a:stretch>
        </p:blipFill>
        <p:spPr>
          <a:xfrm>
            <a:off x="6646273" y="2074447"/>
            <a:ext cx="1823646" cy="1023595"/>
          </a:xfrm>
          <a:prstGeom prst="rect">
            <a:avLst/>
          </a:prstGeom>
        </p:spPr>
      </p:pic>
      <p:pic>
        <p:nvPicPr>
          <p:cNvPr id="11" name="図 10"/>
          <p:cNvPicPr>
            <a:picLocks noChangeAspect="1"/>
          </p:cNvPicPr>
          <p:nvPr/>
        </p:nvPicPr>
        <p:blipFill>
          <a:blip r:embed="rId5"/>
          <a:stretch>
            <a:fillRect/>
          </a:stretch>
        </p:blipFill>
        <p:spPr>
          <a:xfrm>
            <a:off x="6554297" y="3098042"/>
            <a:ext cx="2007598" cy="406768"/>
          </a:xfrm>
          <a:prstGeom prst="rect">
            <a:avLst/>
          </a:prstGeom>
        </p:spPr>
      </p:pic>
      <p:sp>
        <p:nvSpPr>
          <p:cNvPr id="12" name="テキスト ボックス 11"/>
          <p:cNvSpPr txBox="1"/>
          <p:nvPr/>
        </p:nvSpPr>
        <p:spPr>
          <a:xfrm>
            <a:off x="11614612" y="6366769"/>
            <a:ext cx="415498" cy="369332"/>
          </a:xfrm>
          <a:prstGeom prst="rect">
            <a:avLst/>
          </a:prstGeom>
          <a:noFill/>
        </p:spPr>
        <p:txBody>
          <a:bodyPr wrap="none" rtlCol="0">
            <a:spAutoFit/>
          </a:bodyPr>
          <a:lstStyle/>
          <a:p>
            <a:r>
              <a:rPr lang="en-US" altLang="ja-JP" dirty="0">
                <a:latin typeface="+mj-ea"/>
                <a:ea typeface="+mj-ea"/>
              </a:rPr>
              <a:t>19</a:t>
            </a:r>
            <a:endParaRPr kumimoji="1" lang="ja-JP" altLang="en-US" dirty="0">
              <a:latin typeface="+mj-ea"/>
              <a:ea typeface="+mj-ea"/>
            </a:endParaRPr>
          </a:p>
        </p:txBody>
      </p:sp>
      <p:sp>
        <p:nvSpPr>
          <p:cNvPr id="13" name="角丸四角形 12"/>
          <p:cNvSpPr/>
          <p:nvPr/>
        </p:nvSpPr>
        <p:spPr>
          <a:xfrm>
            <a:off x="6462321" y="20258"/>
            <a:ext cx="5724563" cy="492094"/>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－税についてもっとくわしく知りたいときは？－</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4290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69255" y="1358975"/>
            <a:ext cx="11090946" cy="2030108"/>
          </a:xfrm>
          <a:prstGeom prst="rect">
            <a:avLst/>
          </a:prstGeom>
          <a:noFill/>
        </p:spPr>
        <p:txBody>
          <a:bodyPr wrap="square" rtlCol="0">
            <a:spAutoFit/>
          </a:bodyPr>
          <a:lstStyle/>
          <a:p>
            <a:pPr>
              <a:lnSpc>
                <a:spcPct val="200000"/>
              </a:lnSpc>
            </a:pPr>
            <a:r>
              <a:rPr kumimoji="1" lang="ja-JP" altLang="en-US" dirty="0">
                <a:latin typeface="BIZ UDPゴシック" panose="020B0400000000000000" pitchFamily="50" charset="-128"/>
                <a:ea typeface="BIZ UDPゴシック" panose="020B0400000000000000" pitchFamily="50" charset="-128"/>
              </a:rPr>
              <a:t>この冊子の内容についてお聞きになりたいときは、下記にご連絡ください。</a:t>
            </a:r>
            <a:endParaRPr kumimoji="1" lang="en-US" altLang="ja-JP" dirty="0">
              <a:latin typeface="BIZ UDPゴシック" panose="020B0400000000000000" pitchFamily="50" charset="-128"/>
              <a:ea typeface="BIZ UDPゴシック" panose="020B0400000000000000" pitchFamily="50" charset="-128"/>
            </a:endParaRPr>
          </a:p>
          <a:p>
            <a:pPr>
              <a:lnSpc>
                <a:spcPct val="200000"/>
              </a:lnSpc>
            </a:pPr>
            <a:r>
              <a:rPr lang="ja-JP" altLang="en-US" sz="1600" dirty="0">
                <a:latin typeface="BIZ UDPゴシック" panose="020B0400000000000000" pitchFamily="50" charset="-128"/>
                <a:ea typeface="BIZ UDPゴシック" panose="020B0400000000000000" pitchFamily="50" charset="-128"/>
              </a:rPr>
              <a:t>●国税について　　　　水戸税務署                   〒</a:t>
            </a:r>
            <a:r>
              <a:rPr lang="en-US" altLang="ja-JP" sz="1600" dirty="0">
                <a:latin typeface="BIZ UDPゴシック" panose="020B0400000000000000" pitchFamily="50" charset="-128"/>
                <a:ea typeface="BIZ UDPゴシック" panose="020B0400000000000000" pitchFamily="50" charset="-128"/>
              </a:rPr>
              <a:t>310-8666</a:t>
            </a:r>
            <a:r>
              <a:rPr lang="ja-JP" altLang="en-US" sz="1600" dirty="0">
                <a:latin typeface="BIZ UDPゴシック" panose="020B0400000000000000" pitchFamily="50" charset="-128"/>
                <a:ea typeface="BIZ UDPゴシック" panose="020B0400000000000000" pitchFamily="50" charset="-128"/>
              </a:rPr>
              <a:t>　水戸市北見町</a:t>
            </a:r>
            <a:r>
              <a:rPr lang="en-US" altLang="ja-JP" sz="1600" dirty="0">
                <a:latin typeface="BIZ UDPゴシック" panose="020B0400000000000000" pitchFamily="50" charset="-128"/>
                <a:ea typeface="BIZ UDPゴシック" panose="020B0400000000000000" pitchFamily="50" charset="-128"/>
              </a:rPr>
              <a:t>1-17</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TEL</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029</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231-4214</a:t>
            </a:r>
          </a:p>
          <a:p>
            <a:pPr>
              <a:lnSpc>
                <a:spcPct val="200000"/>
              </a:lnSpc>
            </a:pPr>
            <a:r>
              <a:rPr kumimoji="1" lang="ja-JP" altLang="en-US" sz="1600" dirty="0">
                <a:latin typeface="BIZ UDPゴシック" panose="020B0400000000000000" pitchFamily="50" charset="-128"/>
                <a:ea typeface="BIZ UDPゴシック" panose="020B0400000000000000" pitchFamily="50" charset="-128"/>
              </a:rPr>
              <a:t>●県税について　　　　茨城県総務部税務課</a:t>
            </a:r>
            <a:r>
              <a:rPr lang="ja-JP" altLang="en-US"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310-8555</a:t>
            </a:r>
            <a:r>
              <a:rPr kumimoji="1" lang="ja-JP" altLang="en-US" sz="1600" dirty="0">
                <a:latin typeface="BIZ UDPゴシック" panose="020B0400000000000000" pitchFamily="50" charset="-128"/>
                <a:ea typeface="BIZ UDPゴシック" panose="020B0400000000000000" pitchFamily="50" charset="-128"/>
              </a:rPr>
              <a:t>　水戸市笠原町</a:t>
            </a:r>
            <a:r>
              <a:rPr kumimoji="1" lang="en-US" altLang="ja-JP" sz="1600" dirty="0">
                <a:latin typeface="BIZ UDPゴシック" panose="020B0400000000000000" pitchFamily="50" charset="-128"/>
                <a:ea typeface="BIZ UDPゴシック" panose="020B0400000000000000" pitchFamily="50" charset="-128"/>
              </a:rPr>
              <a:t>978-6</a:t>
            </a: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TEL</a:t>
            </a: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a:latin typeface="BIZ UDPゴシック" panose="020B0400000000000000" pitchFamily="50" charset="-128"/>
                <a:ea typeface="BIZ UDPゴシック" panose="020B0400000000000000" pitchFamily="50" charset="-128"/>
              </a:rPr>
              <a:t>029</a:t>
            </a:r>
            <a:r>
              <a:rPr kumimoji="1" lang="ja-JP" altLang="en-US" sz="160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301-2414</a:t>
            </a:r>
          </a:p>
          <a:p>
            <a:pPr>
              <a:lnSpc>
                <a:spcPct val="200000"/>
              </a:lnSpc>
            </a:pPr>
            <a:r>
              <a:rPr lang="ja-JP" altLang="en-US" sz="1600" dirty="0">
                <a:latin typeface="BIZ UDPゴシック" panose="020B0400000000000000" pitchFamily="50" charset="-128"/>
                <a:ea typeface="BIZ UDPゴシック" panose="020B0400000000000000" pitchFamily="50" charset="-128"/>
              </a:rPr>
              <a:t>●市町村税について　茨城県総務部市町村課    〒</a:t>
            </a:r>
            <a:r>
              <a:rPr lang="en-US" altLang="ja-JP" sz="1600" dirty="0">
                <a:latin typeface="BIZ UDPゴシック" panose="020B0400000000000000" pitchFamily="50" charset="-128"/>
                <a:ea typeface="BIZ UDPゴシック" panose="020B0400000000000000" pitchFamily="50" charset="-128"/>
              </a:rPr>
              <a:t>310-8555</a:t>
            </a:r>
            <a:r>
              <a:rPr lang="ja-JP" altLang="en-US" sz="1600" dirty="0">
                <a:latin typeface="BIZ UDPゴシック" panose="020B0400000000000000" pitchFamily="50" charset="-128"/>
                <a:ea typeface="BIZ UDPゴシック" panose="020B0400000000000000" pitchFamily="50" charset="-128"/>
              </a:rPr>
              <a:t>　水戸市笠原町</a:t>
            </a:r>
            <a:r>
              <a:rPr lang="en-US" altLang="ja-JP" sz="1600" dirty="0">
                <a:latin typeface="BIZ UDPゴシック" panose="020B0400000000000000" pitchFamily="50" charset="-128"/>
                <a:ea typeface="BIZ UDPゴシック" panose="020B0400000000000000" pitchFamily="50" charset="-128"/>
              </a:rPr>
              <a:t>978-6</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TEL</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029</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301-2481</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669255" y="4738765"/>
            <a:ext cx="10684545" cy="480470"/>
          </a:xfrm>
          <a:prstGeom prst="rect">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　　　　    年</a:t>
            </a:r>
            <a:r>
              <a:rPr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組</a:t>
            </a:r>
            <a:r>
              <a:rPr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番　氏名</a:t>
            </a:r>
          </a:p>
        </p:txBody>
      </p:sp>
    </p:spTree>
    <p:extLst>
      <p:ext uri="{BB962C8B-B14F-4D97-AF65-F5344CB8AC3E}">
        <p14:creationId xmlns:p14="http://schemas.microsoft.com/office/powerpoint/2010/main" val="183223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1753376" y="6488668"/>
            <a:ext cx="341760" cy="369332"/>
          </a:xfrm>
          <a:prstGeom prst="rect">
            <a:avLst/>
          </a:prstGeom>
          <a:noFill/>
        </p:spPr>
        <p:txBody>
          <a:bodyPr wrap="none" rtlCol="0">
            <a:spAutoFit/>
          </a:bodyPr>
          <a:lstStyle/>
          <a:p>
            <a:r>
              <a:rPr kumimoji="1" lang="ja-JP" altLang="en-US" dirty="0"/>
              <a:t>１</a:t>
            </a:r>
          </a:p>
        </p:txBody>
      </p:sp>
      <p:sp>
        <p:nvSpPr>
          <p:cNvPr id="9" name="下矢印 8"/>
          <p:cNvSpPr/>
          <p:nvPr/>
        </p:nvSpPr>
        <p:spPr>
          <a:xfrm>
            <a:off x="3523488" y="5742432"/>
            <a:ext cx="5059680" cy="1008054"/>
          </a:xfrm>
          <a:prstGeom prst="downArrow">
            <a:avLst>
              <a:gd name="adj1" fmla="val 586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次のページを見てみよう</a:t>
            </a:r>
          </a:p>
        </p:txBody>
      </p:sp>
      <p:grpSp>
        <p:nvGrpSpPr>
          <p:cNvPr id="10" name="グループ化 9"/>
          <p:cNvGrpSpPr/>
          <p:nvPr/>
        </p:nvGrpSpPr>
        <p:grpSpPr>
          <a:xfrm>
            <a:off x="122070" y="1703323"/>
            <a:ext cx="3076575" cy="2838450"/>
            <a:chOff x="98439" y="1703323"/>
            <a:chExt cx="3076575" cy="2838450"/>
          </a:xfrm>
        </p:grpSpPr>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98439" y="1703323"/>
              <a:ext cx="3076575" cy="2838450"/>
            </a:xfrm>
            <a:prstGeom prst="rect">
              <a:avLst/>
            </a:prstGeom>
            <a:noFill/>
            <a:ln>
              <a:noFill/>
            </a:ln>
          </p:spPr>
        </p:pic>
        <p:sp>
          <p:nvSpPr>
            <p:cNvPr id="8" name="テキスト ボックス 7"/>
            <p:cNvSpPr txBox="1"/>
            <p:nvPr/>
          </p:nvSpPr>
          <p:spPr>
            <a:xfrm>
              <a:off x="304800" y="1905000"/>
              <a:ext cx="1879041" cy="1107996"/>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　　　ねぇお父さん</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今日、本を買ったら値段の</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ところに「</a:t>
              </a:r>
              <a:r>
                <a:rPr lang="en-US" altLang="ja-JP" sz="1100" dirty="0">
                  <a:latin typeface="BIZ UDPゴシック" panose="020B0400000000000000" pitchFamily="50" charset="-128"/>
                  <a:ea typeface="BIZ UDPゴシック" panose="020B0400000000000000" pitchFamily="50" charset="-128"/>
                </a:rPr>
                <a:t>550</a:t>
              </a:r>
              <a:r>
                <a:rPr lang="ja-JP" altLang="en-US" sz="1100" dirty="0">
                  <a:latin typeface="BIZ UDPゴシック" panose="020B0400000000000000" pitchFamily="50" charset="-128"/>
                  <a:ea typeface="BIZ UDPゴシック" panose="020B0400000000000000" pitchFamily="50" charset="-128"/>
                </a:rPr>
                <a:t>円（税込み）」</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err="1">
                  <a:latin typeface="BIZ UDPゴシック" panose="020B0400000000000000" pitchFamily="50" charset="-128"/>
                  <a:ea typeface="BIZ UDPゴシック" panose="020B0400000000000000" pitchFamily="50" charset="-128"/>
                </a:rPr>
                <a:t>って</a:t>
              </a:r>
              <a:r>
                <a:rPr kumimoji="1" lang="ja-JP" altLang="en-US" sz="1100" dirty="0">
                  <a:latin typeface="BIZ UDPゴシック" panose="020B0400000000000000" pitchFamily="50" charset="-128"/>
                  <a:ea typeface="BIZ UDPゴシック" panose="020B0400000000000000" pitchFamily="50" charset="-128"/>
                </a:rPr>
                <a:t>書いてあったけど、</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税込みって</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何？</a:t>
              </a:r>
            </a:p>
          </p:txBody>
        </p:sp>
        <p:sp>
          <p:nvSpPr>
            <p:cNvPr id="11" name="テキスト ボックス 10"/>
            <p:cNvSpPr txBox="1"/>
            <p:nvPr/>
          </p:nvSpPr>
          <p:spPr>
            <a:xfrm>
              <a:off x="2391087" y="1922334"/>
              <a:ext cx="607859" cy="600164"/>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それは</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消費税</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だね。</a:t>
              </a:r>
            </a:p>
          </p:txBody>
        </p:sp>
      </p:grpSp>
      <p:grpSp>
        <p:nvGrpSpPr>
          <p:cNvPr id="15" name="グループ化 14"/>
          <p:cNvGrpSpPr/>
          <p:nvPr/>
        </p:nvGrpSpPr>
        <p:grpSpPr>
          <a:xfrm>
            <a:off x="3332350" y="1718993"/>
            <a:ext cx="2771266" cy="2822780"/>
            <a:chOff x="3272028" y="1703323"/>
            <a:chExt cx="2781300" cy="2800350"/>
          </a:xfrm>
        </p:grpSpPr>
        <p:pic>
          <p:nvPicPr>
            <p:cNvPr id="3" name="図 2"/>
            <p:cNvPicPr>
              <a:picLocks noChangeAspect="1"/>
            </p:cNvPicPr>
            <p:nvPr/>
          </p:nvPicPr>
          <p:blipFill>
            <a:blip r:embed="rId4"/>
            <a:stretch>
              <a:fillRect/>
            </a:stretch>
          </p:blipFill>
          <p:spPr>
            <a:xfrm>
              <a:off x="3272028" y="1703323"/>
              <a:ext cx="2781300" cy="2800350"/>
            </a:xfrm>
            <a:prstGeom prst="rect">
              <a:avLst/>
            </a:prstGeom>
          </p:spPr>
        </p:pic>
        <p:sp>
          <p:nvSpPr>
            <p:cNvPr id="13" name="テキスト ボックス 12"/>
            <p:cNvSpPr txBox="1"/>
            <p:nvPr/>
          </p:nvSpPr>
          <p:spPr>
            <a:xfrm>
              <a:off x="3523488" y="1837695"/>
              <a:ext cx="2268570" cy="769441"/>
            </a:xfrm>
            <a:prstGeom prst="rect">
              <a:avLst/>
            </a:prstGeom>
            <a:noFill/>
          </p:spPr>
          <p:txBody>
            <a:bodyPr wrap="non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物を買ったときや</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サービスを受けたときには、</a:t>
              </a:r>
              <a:endParaRPr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料金のほかに消費税という税金を</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納めるんだよ。</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3296503" y="2672611"/>
              <a:ext cx="1361270" cy="430887"/>
            </a:xfrm>
            <a:prstGeom prst="rect">
              <a:avLst/>
            </a:prstGeom>
            <a:noFill/>
          </p:spPr>
          <p:txBody>
            <a:bodyPr wrap="non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消費税なら</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聞いたことがある。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9" name="グループ化 18"/>
          <p:cNvGrpSpPr/>
          <p:nvPr/>
        </p:nvGrpSpPr>
        <p:grpSpPr>
          <a:xfrm>
            <a:off x="6226968" y="2913214"/>
            <a:ext cx="5847780" cy="2592452"/>
            <a:chOff x="6247356" y="2055748"/>
            <a:chExt cx="5676900" cy="2486025"/>
          </a:xfrm>
        </p:grpSpPr>
        <p:pic>
          <p:nvPicPr>
            <p:cNvPr id="4" name="図 3"/>
            <p:cNvPicPr>
              <a:picLocks noChangeAspect="1"/>
            </p:cNvPicPr>
            <p:nvPr/>
          </p:nvPicPr>
          <p:blipFill>
            <a:blip r:embed="rId5"/>
            <a:stretch>
              <a:fillRect/>
            </a:stretch>
          </p:blipFill>
          <p:spPr>
            <a:xfrm>
              <a:off x="6247356" y="2055748"/>
              <a:ext cx="5676900" cy="2486025"/>
            </a:xfrm>
            <a:prstGeom prst="rect">
              <a:avLst/>
            </a:prstGeom>
          </p:spPr>
        </p:pic>
        <p:sp>
          <p:nvSpPr>
            <p:cNvPr id="17" name="テキスト ボックス 16"/>
            <p:cNvSpPr txBox="1"/>
            <p:nvPr/>
          </p:nvSpPr>
          <p:spPr>
            <a:xfrm>
              <a:off x="6312739" y="2287890"/>
              <a:ext cx="1417376" cy="600164"/>
            </a:xfrm>
            <a:prstGeom prst="rect">
              <a:avLst/>
            </a:prstGeom>
            <a:noFill/>
          </p:spPr>
          <p:txBody>
            <a:bodyPr wrap="non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でもどうして</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税金を納めなくちゃ</a:t>
              </a:r>
              <a:endParaRPr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いけないんだろう？</a:t>
              </a:r>
            </a:p>
          </p:txBody>
        </p:sp>
        <p:sp>
          <p:nvSpPr>
            <p:cNvPr id="18" name="テキスト ボックス 17"/>
            <p:cNvSpPr txBox="1"/>
            <p:nvPr/>
          </p:nvSpPr>
          <p:spPr>
            <a:xfrm>
              <a:off x="10052232" y="2277374"/>
              <a:ext cx="1500450" cy="737853"/>
            </a:xfrm>
            <a:prstGeom prst="rect">
              <a:avLst/>
            </a:prstGeom>
            <a:noFill/>
          </p:spPr>
          <p:txBody>
            <a:bodyPr wrap="non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それじゃ</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税金がどんなところに</a:t>
              </a:r>
              <a:endParaRPr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使われているか</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見てみようか？</a:t>
              </a:r>
              <a:endParaRPr kumimoji="1" lang="ja-JP" altLang="en-US" sz="1100" dirty="0">
                <a:latin typeface="BIZ UDPゴシック" panose="020B0400000000000000" pitchFamily="50" charset="-128"/>
                <a:ea typeface="BIZ UDPゴシック" panose="020B0400000000000000" pitchFamily="50" charset="-128"/>
              </a:endParaRPr>
            </a:p>
          </p:txBody>
        </p:sp>
      </p:grpSp>
      <p:sp>
        <p:nvSpPr>
          <p:cNvPr id="23" name="角丸四角形 22"/>
          <p:cNvSpPr/>
          <p:nvPr/>
        </p:nvSpPr>
        <p:spPr>
          <a:xfrm>
            <a:off x="1961430" y="578338"/>
            <a:ext cx="7763717" cy="393192"/>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961430" y="26479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800" b="1" dirty="0">
                <a:ln w="10160">
                  <a:solidFill>
                    <a:srgbClr val="FF9933"/>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税金ってなぁーに？</a:t>
            </a:r>
            <a:endParaRPr kumimoji="1" lang="ja-JP" altLang="en-US" sz="4800" dirty="0">
              <a:ln w="10160">
                <a:solidFill>
                  <a:srgbClr val="FF9933"/>
                </a:solidFill>
                <a:prstDash val="solid"/>
              </a:ln>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76930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角丸四角形 1"/>
          <p:cNvSpPr/>
          <p:nvPr/>
        </p:nvSpPr>
        <p:spPr>
          <a:xfrm>
            <a:off x="274320" y="2910792"/>
            <a:ext cx="11612880" cy="33261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3"/>
          <a:stretch>
            <a:fillRect/>
          </a:stretch>
        </p:blipFill>
        <p:spPr>
          <a:xfrm>
            <a:off x="498422" y="3169172"/>
            <a:ext cx="3380002" cy="2721849"/>
          </a:xfrm>
          <a:prstGeom prst="rect">
            <a:avLst/>
          </a:prstGeom>
        </p:spPr>
      </p:pic>
      <p:pic>
        <p:nvPicPr>
          <p:cNvPr id="21" name="図 20"/>
          <p:cNvPicPr>
            <a:picLocks noChangeAspect="1"/>
          </p:cNvPicPr>
          <p:nvPr/>
        </p:nvPicPr>
        <p:blipFill>
          <a:blip r:embed="rId4"/>
          <a:stretch>
            <a:fillRect/>
          </a:stretch>
        </p:blipFill>
        <p:spPr>
          <a:xfrm>
            <a:off x="4346292" y="3138930"/>
            <a:ext cx="3390037" cy="2779270"/>
          </a:xfrm>
          <a:prstGeom prst="rect">
            <a:avLst/>
          </a:prstGeom>
        </p:spPr>
      </p:pic>
      <p:pic>
        <p:nvPicPr>
          <p:cNvPr id="22" name="図 21"/>
          <p:cNvPicPr>
            <a:picLocks noChangeAspect="1"/>
          </p:cNvPicPr>
          <p:nvPr/>
        </p:nvPicPr>
        <p:blipFill>
          <a:blip r:embed="rId5"/>
          <a:stretch>
            <a:fillRect/>
          </a:stretch>
        </p:blipFill>
        <p:spPr>
          <a:xfrm>
            <a:off x="8204197" y="3138930"/>
            <a:ext cx="3452509" cy="2779270"/>
          </a:xfrm>
          <a:prstGeom prst="rect">
            <a:avLst/>
          </a:prstGeom>
        </p:spPr>
      </p:pic>
      <p:sp>
        <p:nvSpPr>
          <p:cNvPr id="4" name="右矢印 3"/>
          <p:cNvSpPr/>
          <p:nvPr/>
        </p:nvSpPr>
        <p:spPr>
          <a:xfrm>
            <a:off x="3922619" y="4379970"/>
            <a:ext cx="379477" cy="444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7780524" y="4379970"/>
            <a:ext cx="379477" cy="444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704472" y="6488668"/>
            <a:ext cx="341760" cy="369332"/>
          </a:xfrm>
          <a:prstGeom prst="rect">
            <a:avLst/>
          </a:prstGeom>
          <a:noFill/>
        </p:spPr>
        <p:txBody>
          <a:bodyPr wrap="none" rtlCol="0">
            <a:spAutoFit/>
          </a:bodyPr>
          <a:lstStyle/>
          <a:p>
            <a:r>
              <a:rPr lang="ja-JP" altLang="en-US" dirty="0"/>
              <a:t>２</a:t>
            </a:r>
            <a:endParaRPr kumimoji="1" lang="ja-JP" altLang="en-US" dirty="0"/>
          </a:p>
        </p:txBody>
      </p:sp>
      <p:sp>
        <p:nvSpPr>
          <p:cNvPr id="16" name="正方形/長方形 15"/>
          <p:cNvSpPr/>
          <p:nvPr/>
        </p:nvSpPr>
        <p:spPr>
          <a:xfrm>
            <a:off x="778110" y="997833"/>
            <a:ext cx="10526400" cy="180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身近なところで税金が使われているもの</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わたしたちの納める税金は、わたしたち自身の生活のさまざまな場面で役立ち、安全で、豊かで便利な生活がおくれるように社会を支えています。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　一日を通して、どのように税金とかかわりがあるか考えてみましょう。</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また、税金がなかったらみんなの生活にどのような影響があるのかも考えてみましょう。</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17" name="グループ化 16"/>
          <p:cNvGrpSpPr/>
          <p:nvPr/>
        </p:nvGrpSpPr>
        <p:grpSpPr>
          <a:xfrm>
            <a:off x="2159451" y="-22546"/>
            <a:ext cx="7763717" cy="838200"/>
            <a:chOff x="487679" y="352044"/>
            <a:chExt cx="7763717" cy="838200"/>
          </a:xfrm>
        </p:grpSpPr>
        <p:sp>
          <p:nvSpPr>
            <p:cNvPr id="18" name="角丸四角形 17"/>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税金の使われかた</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13" name="ストライプ矢印 12"/>
          <p:cNvSpPr/>
          <p:nvPr/>
        </p:nvSpPr>
        <p:spPr>
          <a:xfrm rot="5400000">
            <a:off x="5789545" y="5185648"/>
            <a:ext cx="503527" cy="2606040"/>
          </a:xfrm>
          <a:prstGeom prst="stripedRight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434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3" name="角丸四角形 12"/>
          <p:cNvSpPr/>
          <p:nvPr/>
        </p:nvSpPr>
        <p:spPr>
          <a:xfrm>
            <a:off x="99734" y="1353312"/>
            <a:ext cx="11954640" cy="40599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a:stretch>
            <a:fillRect/>
          </a:stretch>
        </p:blipFill>
        <p:spPr>
          <a:xfrm>
            <a:off x="229105" y="1875025"/>
            <a:ext cx="3550224" cy="2862075"/>
          </a:xfrm>
          <a:prstGeom prst="rect">
            <a:avLst/>
          </a:prstGeom>
        </p:spPr>
      </p:pic>
      <p:pic>
        <p:nvPicPr>
          <p:cNvPr id="4" name="図 3"/>
          <p:cNvPicPr>
            <a:picLocks noChangeAspect="1"/>
          </p:cNvPicPr>
          <p:nvPr/>
        </p:nvPicPr>
        <p:blipFill>
          <a:blip r:embed="rId4"/>
          <a:stretch>
            <a:fillRect/>
          </a:stretch>
        </p:blipFill>
        <p:spPr>
          <a:xfrm>
            <a:off x="8219128" y="1875025"/>
            <a:ext cx="3585456" cy="2862075"/>
          </a:xfrm>
          <a:prstGeom prst="rect">
            <a:avLst/>
          </a:prstGeom>
        </p:spPr>
      </p:pic>
      <p:pic>
        <p:nvPicPr>
          <p:cNvPr id="5" name="図 4"/>
          <p:cNvPicPr>
            <a:picLocks noChangeAspect="1"/>
          </p:cNvPicPr>
          <p:nvPr/>
        </p:nvPicPr>
        <p:blipFill>
          <a:blip r:embed="rId5"/>
          <a:stretch>
            <a:fillRect/>
          </a:stretch>
        </p:blipFill>
        <p:spPr>
          <a:xfrm>
            <a:off x="4217412" y="1875025"/>
            <a:ext cx="3566885" cy="2862075"/>
          </a:xfrm>
          <a:prstGeom prst="rect">
            <a:avLst/>
          </a:prstGeom>
        </p:spPr>
      </p:pic>
      <p:sp>
        <p:nvSpPr>
          <p:cNvPr id="8" name="右矢印 7"/>
          <p:cNvSpPr/>
          <p:nvPr/>
        </p:nvSpPr>
        <p:spPr>
          <a:xfrm>
            <a:off x="7839651" y="3172709"/>
            <a:ext cx="379477" cy="444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3807006" y="3172709"/>
            <a:ext cx="379477" cy="444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804584" y="6488668"/>
            <a:ext cx="341760" cy="369332"/>
          </a:xfrm>
          <a:prstGeom prst="rect">
            <a:avLst/>
          </a:prstGeom>
          <a:noFill/>
        </p:spPr>
        <p:txBody>
          <a:bodyPr wrap="none" rtlCol="0">
            <a:spAutoFit/>
          </a:bodyPr>
          <a:lstStyle/>
          <a:p>
            <a:r>
              <a:rPr lang="ja-JP" altLang="en-US" dirty="0"/>
              <a:t>３</a:t>
            </a:r>
            <a:endParaRPr kumimoji="1" lang="ja-JP" altLang="en-US" dirty="0"/>
          </a:p>
        </p:txBody>
      </p:sp>
      <p:sp>
        <p:nvSpPr>
          <p:cNvPr id="11" name="角丸四角形 10"/>
          <p:cNvSpPr/>
          <p:nvPr/>
        </p:nvSpPr>
        <p:spPr>
          <a:xfrm>
            <a:off x="9131121" y="206799"/>
            <a:ext cx="2844343" cy="5282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－税金の使われかた－</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410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3" name="図 62"/>
          <p:cNvPicPr/>
          <p:nvPr/>
        </p:nvPicPr>
        <p:blipFill>
          <a:blip r:embed="rId3">
            <a:clrChange>
              <a:clrFrom>
                <a:srgbClr val="FFFFFF"/>
              </a:clrFrom>
              <a:clrTo>
                <a:srgbClr val="FFFFFF">
                  <a:alpha val="0"/>
                </a:srgbClr>
              </a:clrTo>
            </a:clrChange>
          </a:blip>
          <a:stretch>
            <a:fillRect/>
          </a:stretch>
        </p:blipFill>
        <p:spPr>
          <a:xfrm>
            <a:off x="10131385" y="241298"/>
            <a:ext cx="1529715" cy="840740"/>
          </a:xfrm>
          <a:prstGeom prst="rect">
            <a:avLst/>
          </a:prstGeom>
        </p:spPr>
      </p:pic>
      <p:pic>
        <p:nvPicPr>
          <p:cNvPr id="64" name="図 63"/>
          <p:cNvPicPr/>
          <p:nvPr/>
        </p:nvPicPr>
        <p:blipFill>
          <a:blip r:embed="rId4">
            <a:clrChange>
              <a:clrFrom>
                <a:srgbClr val="FFFFFF"/>
              </a:clrFrom>
              <a:clrTo>
                <a:srgbClr val="FFFFFF">
                  <a:alpha val="0"/>
                </a:srgbClr>
              </a:clrTo>
            </a:clrChange>
          </a:blip>
          <a:stretch>
            <a:fillRect/>
          </a:stretch>
        </p:blipFill>
        <p:spPr>
          <a:xfrm>
            <a:off x="10256888" y="2295224"/>
            <a:ext cx="1297124" cy="1105615"/>
          </a:xfrm>
          <a:prstGeom prst="rect">
            <a:avLst/>
          </a:prstGeom>
        </p:spPr>
      </p:pic>
      <p:pic>
        <p:nvPicPr>
          <p:cNvPr id="65" name="図 64"/>
          <p:cNvPicPr/>
          <p:nvPr/>
        </p:nvPicPr>
        <p:blipFill>
          <a:blip r:embed="rId5">
            <a:clrChange>
              <a:clrFrom>
                <a:srgbClr val="FFFFFF"/>
              </a:clrFrom>
              <a:clrTo>
                <a:srgbClr val="FFFFFF">
                  <a:alpha val="0"/>
                </a:srgbClr>
              </a:clrTo>
            </a:clrChange>
          </a:blip>
          <a:stretch>
            <a:fillRect/>
          </a:stretch>
        </p:blipFill>
        <p:spPr>
          <a:xfrm>
            <a:off x="10149800" y="4540541"/>
            <a:ext cx="1511300" cy="895985"/>
          </a:xfrm>
          <a:prstGeom prst="rect">
            <a:avLst/>
          </a:prstGeom>
        </p:spPr>
      </p:pic>
      <p:sp>
        <p:nvSpPr>
          <p:cNvPr id="70" name="角丸四角形 69"/>
          <p:cNvSpPr/>
          <p:nvPr/>
        </p:nvSpPr>
        <p:spPr>
          <a:xfrm>
            <a:off x="918722" y="674535"/>
            <a:ext cx="4427802" cy="5658025"/>
          </a:xfrm>
          <a:prstGeom prst="roundRect">
            <a:avLst/>
          </a:prstGeom>
          <a:noFill/>
          <a:ln w="28575">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5454634" y="693790"/>
            <a:ext cx="3320876" cy="5638769"/>
          </a:xfrm>
          <a:prstGeom prst="roundRect">
            <a:avLst/>
          </a:prstGeom>
          <a:noFill/>
          <a:ln w="28575">
            <a:solidFill>
              <a:srgbClr val="33CC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ローチャート: 代替処理 71"/>
          <p:cNvSpPr/>
          <p:nvPr/>
        </p:nvSpPr>
        <p:spPr>
          <a:xfrm>
            <a:off x="2346991" y="6096734"/>
            <a:ext cx="1277923" cy="415057"/>
          </a:xfrm>
          <a:prstGeom prst="flowChartAlternateProcess">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rgbClr val="FF0066"/>
                </a:solidFill>
              </a:rPr>
              <a:t>ちょくせつぜい</a:t>
            </a:r>
            <a:endParaRPr kumimoji="1" lang="en-US" altLang="ja-JP" sz="800" b="1" dirty="0">
              <a:solidFill>
                <a:srgbClr val="FF0066"/>
              </a:solidFill>
            </a:endParaRPr>
          </a:p>
          <a:p>
            <a:pPr algn="ctr"/>
            <a:r>
              <a:rPr kumimoji="1" lang="ja-JP" altLang="en-US" dirty="0">
                <a:solidFill>
                  <a:srgbClr val="FF0066"/>
                </a:solidFill>
              </a:rPr>
              <a:t>直接税</a:t>
            </a:r>
          </a:p>
        </p:txBody>
      </p:sp>
      <p:sp>
        <p:nvSpPr>
          <p:cNvPr id="73" name="フローチャート: 代替処理 72"/>
          <p:cNvSpPr/>
          <p:nvPr/>
        </p:nvSpPr>
        <p:spPr>
          <a:xfrm>
            <a:off x="6497207" y="6068176"/>
            <a:ext cx="1277923" cy="415690"/>
          </a:xfrm>
          <a:prstGeom prst="flowChartAlternateProcess">
            <a:avLst/>
          </a:prstGeom>
          <a:solidFill>
            <a:schemeClr val="bg1"/>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rgbClr val="33CCFF"/>
                </a:solidFill>
              </a:rPr>
              <a:t>かんせつぜい</a:t>
            </a:r>
            <a:endParaRPr lang="en-US" altLang="ja-JP" sz="800" b="1" dirty="0">
              <a:solidFill>
                <a:srgbClr val="33CCFF"/>
              </a:solidFill>
            </a:endParaRPr>
          </a:p>
          <a:p>
            <a:pPr algn="ctr"/>
            <a:r>
              <a:rPr lang="ja-JP" altLang="en-US" dirty="0">
                <a:solidFill>
                  <a:srgbClr val="33CCFF"/>
                </a:solidFill>
              </a:rPr>
              <a:t>間接税</a:t>
            </a:r>
            <a:endParaRPr kumimoji="1" lang="ja-JP" altLang="en-US" dirty="0">
              <a:solidFill>
                <a:srgbClr val="33CCFF"/>
              </a:solidFill>
            </a:endParaRPr>
          </a:p>
        </p:txBody>
      </p:sp>
      <p:sp>
        <p:nvSpPr>
          <p:cNvPr id="74" name="テキスト ボックス 73"/>
          <p:cNvSpPr txBox="1"/>
          <p:nvPr/>
        </p:nvSpPr>
        <p:spPr>
          <a:xfrm>
            <a:off x="1138652" y="6527018"/>
            <a:ext cx="3987942" cy="261610"/>
          </a:xfrm>
          <a:prstGeom prst="rect">
            <a:avLst/>
          </a:prstGeom>
          <a:noFill/>
        </p:spPr>
        <p:txBody>
          <a:bodyPr wrap="square" rtlCol="0">
            <a:spAutoFit/>
          </a:bodyPr>
          <a:lstStyle/>
          <a:p>
            <a:r>
              <a:rPr kumimoji="1" lang="ja-JP" altLang="en-US" sz="1100" dirty="0"/>
              <a:t>税金を負担する人</a:t>
            </a:r>
            <a:r>
              <a:rPr lang="ja-JP" altLang="en-US" sz="1100" dirty="0"/>
              <a:t>が直接国や地方公共団体に納める税金</a:t>
            </a:r>
            <a:endParaRPr kumimoji="1" lang="ja-JP" altLang="en-US" sz="1100" dirty="0"/>
          </a:p>
        </p:txBody>
      </p:sp>
      <p:sp>
        <p:nvSpPr>
          <p:cNvPr id="75" name="テキスト ボックス 74"/>
          <p:cNvSpPr txBox="1"/>
          <p:nvPr/>
        </p:nvSpPr>
        <p:spPr>
          <a:xfrm>
            <a:off x="5608635" y="6527018"/>
            <a:ext cx="3907344" cy="261610"/>
          </a:xfrm>
          <a:prstGeom prst="rect">
            <a:avLst/>
          </a:prstGeom>
          <a:noFill/>
        </p:spPr>
        <p:txBody>
          <a:bodyPr wrap="square" rtlCol="0">
            <a:spAutoFit/>
          </a:bodyPr>
          <a:lstStyle/>
          <a:p>
            <a:r>
              <a:rPr lang="ja-JP" altLang="en-US" sz="1100" dirty="0"/>
              <a:t>実質的に税金を負担する人と納める人が異なる税金</a:t>
            </a:r>
            <a:endParaRPr kumimoji="1" lang="ja-JP" altLang="en-US" sz="1100" dirty="0"/>
          </a:p>
        </p:txBody>
      </p:sp>
      <p:sp>
        <p:nvSpPr>
          <p:cNvPr id="76" name="角丸四角形 75"/>
          <p:cNvSpPr/>
          <p:nvPr/>
        </p:nvSpPr>
        <p:spPr>
          <a:xfrm>
            <a:off x="9715100" y="1082038"/>
            <a:ext cx="2319243" cy="114043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税務署（国税）</a:t>
            </a:r>
            <a:endParaRPr kumimoji="1" lang="en-US" altLang="ja-JP" sz="1400" b="1" dirty="0"/>
          </a:p>
          <a:p>
            <a:pPr algn="ctr"/>
            <a:r>
              <a:rPr lang="ja-JP" altLang="en-US" sz="1200" dirty="0"/>
              <a:t>１年間に国に</a:t>
            </a:r>
            <a:endParaRPr lang="en-US" altLang="ja-JP" sz="1200" dirty="0"/>
          </a:p>
          <a:p>
            <a:pPr algn="ctr"/>
            <a:r>
              <a:rPr kumimoji="1" lang="ja-JP" altLang="en-US" sz="1200" dirty="0"/>
              <a:t>納められる税金</a:t>
            </a:r>
            <a:endParaRPr kumimoji="1" lang="en-US" altLang="ja-JP" sz="1200" dirty="0"/>
          </a:p>
          <a:p>
            <a:pPr algn="ctr"/>
            <a:r>
              <a:rPr lang="ja-JP" altLang="en-US" sz="1400" b="1" dirty="0"/>
              <a:t>約</a:t>
            </a:r>
            <a:r>
              <a:rPr lang="en-US" altLang="ja-JP" sz="1400" b="1" dirty="0"/>
              <a:t>69</a:t>
            </a:r>
            <a:r>
              <a:rPr lang="ja-JP" altLang="en-US" sz="1400" b="1" dirty="0"/>
              <a:t>兆</a:t>
            </a:r>
            <a:r>
              <a:rPr lang="en-US" altLang="ja-JP" sz="1400" b="1" dirty="0"/>
              <a:t>6,080</a:t>
            </a:r>
            <a:r>
              <a:rPr lang="ja-JP" altLang="en-US" sz="1400" b="1" dirty="0"/>
              <a:t>億円</a:t>
            </a:r>
            <a:endParaRPr lang="en-US" altLang="ja-JP" sz="1400" b="1" dirty="0"/>
          </a:p>
          <a:p>
            <a:pPr algn="ctr"/>
            <a:r>
              <a:rPr kumimoji="1" lang="ja-JP" altLang="en-US" sz="1100" dirty="0"/>
              <a:t>（令和６年度当初予算）</a:t>
            </a:r>
          </a:p>
        </p:txBody>
      </p:sp>
      <p:sp>
        <p:nvSpPr>
          <p:cNvPr id="77" name="角丸四角形 76"/>
          <p:cNvSpPr/>
          <p:nvPr/>
        </p:nvSpPr>
        <p:spPr>
          <a:xfrm>
            <a:off x="9750328" y="3395593"/>
            <a:ext cx="231924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茨城県</a:t>
            </a:r>
            <a:r>
              <a:rPr kumimoji="1" lang="ja-JP" altLang="en-US" sz="1400" b="1" dirty="0"/>
              <a:t>（県税）</a:t>
            </a:r>
            <a:endParaRPr kumimoji="1" lang="en-US" altLang="ja-JP" sz="1400" b="1" dirty="0"/>
          </a:p>
          <a:p>
            <a:pPr algn="ctr"/>
            <a:r>
              <a:rPr lang="ja-JP" altLang="en-US" sz="1200" dirty="0"/>
              <a:t>１年間に茨城県に</a:t>
            </a:r>
            <a:endParaRPr lang="en-US" altLang="ja-JP" sz="1200" dirty="0"/>
          </a:p>
          <a:p>
            <a:pPr algn="ctr"/>
            <a:r>
              <a:rPr kumimoji="1" lang="ja-JP" altLang="en-US" sz="1200" dirty="0"/>
              <a:t>納められる税金</a:t>
            </a:r>
            <a:endParaRPr kumimoji="1" lang="en-US" altLang="ja-JP" sz="1200" dirty="0"/>
          </a:p>
          <a:p>
            <a:pPr algn="ctr"/>
            <a:r>
              <a:rPr lang="ja-JP" altLang="en-US" sz="1400" b="1" dirty="0"/>
              <a:t>約</a:t>
            </a:r>
            <a:r>
              <a:rPr lang="en-US" altLang="ja-JP" sz="1400" b="1" dirty="0"/>
              <a:t>4,180</a:t>
            </a:r>
            <a:r>
              <a:rPr lang="ja-JP" altLang="en-US" sz="1400" b="1" dirty="0"/>
              <a:t>億円</a:t>
            </a:r>
            <a:endParaRPr lang="en-US" altLang="ja-JP" sz="1400" b="1" dirty="0"/>
          </a:p>
          <a:p>
            <a:pPr algn="ctr"/>
            <a:r>
              <a:rPr kumimoji="1" lang="ja-JP" altLang="en-US" sz="1100" dirty="0"/>
              <a:t>（令和６年度当初予算）</a:t>
            </a:r>
          </a:p>
        </p:txBody>
      </p:sp>
      <p:sp>
        <p:nvSpPr>
          <p:cNvPr id="78" name="角丸四角形 77"/>
          <p:cNvSpPr/>
          <p:nvPr/>
        </p:nvSpPr>
        <p:spPr>
          <a:xfrm>
            <a:off x="9722148" y="5363566"/>
            <a:ext cx="228401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市町村</a:t>
            </a:r>
            <a:r>
              <a:rPr kumimoji="1" lang="ja-JP" altLang="en-US" sz="1400" b="1" dirty="0"/>
              <a:t>（市町村税）</a:t>
            </a:r>
            <a:endParaRPr kumimoji="1" lang="en-US" altLang="ja-JP" sz="1400" b="1" dirty="0"/>
          </a:p>
          <a:p>
            <a:pPr algn="ctr"/>
            <a:r>
              <a:rPr lang="ja-JP" altLang="en-US" sz="1200" dirty="0"/>
              <a:t>１年間に茨城県内の</a:t>
            </a:r>
            <a:endParaRPr lang="en-US" altLang="ja-JP" sz="1200" dirty="0"/>
          </a:p>
          <a:p>
            <a:pPr algn="ctr"/>
            <a:r>
              <a:rPr lang="ja-JP" altLang="en-US" sz="1200" dirty="0"/>
              <a:t>市町村に</a:t>
            </a:r>
            <a:r>
              <a:rPr kumimoji="1" lang="ja-JP" altLang="en-US" sz="1200" dirty="0"/>
              <a:t>納められる税金</a:t>
            </a:r>
            <a:endParaRPr kumimoji="1" lang="en-US" altLang="ja-JP" sz="1200" dirty="0"/>
          </a:p>
          <a:p>
            <a:pPr algn="ctr"/>
            <a:r>
              <a:rPr lang="ja-JP" altLang="en-US" sz="1400" b="1" dirty="0"/>
              <a:t>約</a:t>
            </a:r>
            <a:r>
              <a:rPr lang="en-US" altLang="ja-JP" sz="1400" b="1" dirty="0"/>
              <a:t>4,490</a:t>
            </a:r>
            <a:r>
              <a:rPr lang="ja-JP" altLang="en-US" sz="1400" b="1" dirty="0"/>
              <a:t>億円</a:t>
            </a:r>
            <a:endParaRPr lang="en-US" altLang="ja-JP" sz="1400" b="1" dirty="0"/>
          </a:p>
          <a:p>
            <a:pPr algn="ctr"/>
            <a:r>
              <a:rPr kumimoji="1" lang="ja-JP" altLang="en-US" sz="1100" dirty="0"/>
              <a:t>（令和６年度当初予算）</a:t>
            </a:r>
          </a:p>
        </p:txBody>
      </p:sp>
      <p:sp>
        <p:nvSpPr>
          <p:cNvPr id="44" name="フローチャート: 代替処理 43"/>
          <p:cNvSpPr/>
          <p:nvPr/>
        </p:nvSpPr>
        <p:spPr>
          <a:xfrm>
            <a:off x="5592763" y="3955512"/>
            <a:ext cx="3086812" cy="2009427"/>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1005914" y="3955512"/>
            <a:ext cx="4289725" cy="200599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34874" y="4526869"/>
            <a:ext cx="1723549"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車を所有している人が</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納めます。</a:t>
            </a:r>
            <a:endParaRPr kumimoji="1" lang="en-US" altLang="ja-JP" sz="12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254954" y="4603015"/>
            <a:ext cx="2031325"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土地や建物を取得した人が</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納めます。</a:t>
            </a:r>
            <a:endParaRPr lang="en-US" altLang="ja-JP" sz="12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1188832" y="5552896"/>
            <a:ext cx="1723549"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土地や建物を所有して</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いる人が納めます。</a:t>
            </a:r>
            <a:endParaRPr lang="en-US" altLang="ja-JP" sz="12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3310325" y="5529229"/>
            <a:ext cx="1877437"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わたしたち住民が住んで</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いる市町村に納めます。</a:t>
            </a:r>
            <a:endParaRPr lang="en-US" altLang="ja-JP" sz="1200" dirty="0">
              <a:latin typeface="メイリオ" panose="020B0604030504040204" pitchFamily="50" charset="-128"/>
              <a:ea typeface="メイリオ" panose="020B0604030504040204" pitchFamily="50" charset="-128"/>
            </a:endParaRPr>
          </a:p>
        </p:txBody>
      </p:sp>
      <p:pic>
        <p:nvPicPr>
          <p:cNvPr id="23" name="図 22"/>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8147" y="4723971"/>
            <a:ext cx="611426" cy="282197"/>
          </a:xfrm>
          <a:prstGeom prst="rect">
            <a:avLst/>
          </a:prstGeom>
          <a:noFill/>
          <a:ln>
            <a:noFill/>
          </a:ln>
        </p:spPr>
      </p:pic>
      <p:pic>
        <p:nvPicPr>
          <p:cNvPr id="41" name="図 40"/>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2055" y="5068775"/>
            <a:ext cx="795182" cy="553054"/>
          </a:xfrm>
          <a:prstGeom prst="rect">
            <a:avLst/>
          </a:prstGeom>
          <a:noFill/>
          <a:ln>
            <a:noFill/>
          </a:ln>
        </p:spPr>
      </p:pic>
      <p:sp>
        <p:nvSpPr>
          <p:cNvPr id="42" name="正方形/長方形 41"/>
          <p:cNvSpPr/>
          <p:nvPr/>
        </p:nvSpPr>
        <p:spPr>
          <a:xfrm>
            <a:off x="5714217" y="4499724"/>
            <a:ext cx="2818419" cy="461665"/>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消費税</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％のうち、</a:t>
            </a:r>
            <a:r>
              <a:rPr lang="en-US" altLang="ja-JP" sz="1200" dirty="0">
                <a:latin typeface="メイリオ" panose="020B0604030504040204" pitchFamily="50" charset="-128"/>
                <a:ea typeface="メイリオ" panose="020B0604030504040204" pitchFamily="50" charset="-128"/>
              </a:rPr>
              <a:t>7.8</a:t>
            </a:r>
            <a:r>
              <a:rPr lang="ja-JP" altLang="en-US" sz="1200" dirty="0">
                <a:latin typeface="メイリオ" panose="020B0604030504040204" pitchFamily="50" charset="-128"/>
                <a:ea typeface="メイリオ" panose="020B0604030504040204" pitchFamily="50" charset="-128"/>
              </a:rPr>
              <a:t>％を国税、</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2.2</a:t>
            </a:r>
            <a:r>
              <a:rPr lang="ja-JP" altLang="en-US" sz="1200" dirty="0">
                <a:latin typeface="メイリオ" panose="020B0604030504040204" pitchFamily="50" charset="-128"/>
                <a:ea typeface="メイリオ" panose="020B0604030504040204" pitchFamily="50" charset="-128"/>
              </a:rPr>
              <a:t>％を地方消費税として納めます。</a:t>
            </a:r>
            <a:endParaRPr lang="en-US" altLang="ja-JP" sz="1200" dirty="0">
              <a:latin typeface="メイリオ" panose="020B0604030504040204" pitchFamily="50" charset="-128"/>
              <a:ea typeface="メイリオ" panose="020B0604030504040204" pitchFamily="50" charset="-128"/>
            </a:endParaRPr>
          </a:p>
        </p:txBody>
      </p:sp>
      <p:sp>
        <p:nvSpPr>
          <p:cNvPr id="43" name="正方形/長方形 42"/>
          <p:cNvSpPr/>
          <p:nvPr/>
        </p:nvSpPr>
        <p:spPr>
          <a:xfrm>
            <a:off x="5781226" y="5553713"/>
            <a:ext cx="2818419" cy="461665"/>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温泉に入ったときに支払った入湯税は</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施設がまとめて納めます。</a:t>
            </a:r>
            <a:endParaRPr lang="en-US" altLang="ja-JP" sz="1200" dirty="0">
              <a:latin typeface="メイリオ" panose="020B0604030504040204" pitchFamily="50" charset="-128"/>
              <a:ea typeface="メイリオ" panose="020B0604030504040204" pitchFamily="50" charset="-128"/>
            </a:endParaRPr>
          </a:p>
        </p:txBody>
      </p:sp>
      <p:sp>
        <p:nvSpPr>
          <p:cNvPr id="47" name="円/楕円 46"/>
          <p:cNvSpPr/>
          <p:nvPr/>
        </p:nvSpPr>
        <p:spPr>
          <a:xfrm>
            <a:off x="1297311" y="3988442"/>
            <a:ext cx="1275893" cy="5119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じどう</a:t>
            </a:r>
            <a:r>
              <a:rPr kumimoji="1" lang="ja-JP" altLang="en-US" sz="700" dirty="0" err="1"/>
              <a:t>しゃぜい</a:t>
            </a:r>
            <a:endParaRPr kumimoji="1" lang="en-US" altLang="ja-JP" sz="700" dirty="0"/>
          </a:p>
          <a:p>
            <a:pPr algn="ctr"/>
            <a:r>
              <a:rPr kumimoji="1" lang="ja-JP" altLang="en-US" sz="1200" b="1" dirty="0"/>
              <a:t>自動車税</a:t>
            </a:r>
            <a:endParaRPr kumimoji="1" lang="ja-JP" altLang="en-US" sz="800" dirty="0"/>
          </a:p>
        </p:txBody>
      </p:sp>
      <p:sp>
        <p:nvSpPr>
          <p:cNvPr id="48" name="円/楕円 47"/>
          <p:cNvSpPr/>
          <p:nvPr/>
        </p:nvSpPr>
        <p:spPr>
          <a:xfrm>
            <a:off x="3448128" y="4015475"/>
            <a:ext cx="1608500" cy="4640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err="1"/>
              <a:t>ふど</a:t>
            </a:r>
            <a:r>
              <a:rPr kumimoji="1" lang="ja-JP" altLang="en-US" sz="700" dirty="0"/>
              <a:t>うさんしゅとくぜい</a:t>
            </a:r>
            <a:endParaRPr kumimoji="1" lang="en-US" altLang="ja-JP" sz="700" dirty="0"/>
          </a:p>
          <a:p>
            <a:pPr algn="ctr"/>
            <a:r>
              <a:rPr lang="ja-JP" altLang="en-US" sz="1200" b="1" dirty="0"/>
              <a:t>不動産取得税</a:t>
            </a:r>
            <a:endParaRPr kumimoji="1" lang="ja-JP" altLang="en-US" sz="1200" b="1" dirty="0"/>
          </a:p>
        </p:txBody>
      </p:sp>
      <p:pic>
        <p:nvPicPr>
          <p:cNvPr id="22" name="図 2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988" y="4134335"/>
            <a:ext cx="590649" cy="442988"/>
          </a:xfrm>
          <a:prstGeom prst="rect">
            <a:avLst/>
          </a:prstGeom>
          <a:noFill/>
          <a:ln>
            <a:noFill/>
          </a:ln>
        </p:spPr>
      </p:pic>
      <p:sp>
        <p:nvSpPr>
          <p:cNvPr id="49" name="円/楕円 48"/>
          <p:cNvSpPr/>
          <p:nvPr/>
        </p:nvSpPr>
        <p:spPr>
          <a:xfrm>
            <a:off x="1232571" y="5093725"/>
            <a:ext cx="1371601" cy="4673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err="1"/>
              <a:t>こて</a:t>
            </a:r>
            <a:r>
              <a:rPr kumimoji="1" lang="ja-JP" altLang="en-US" sz="700" dirty="0"/>
              <a:t>いしさんぜい</a:t>
            </a:r>
            <a:endParaRPr kumimoji="1" lang="en-US" altLang="ja-JP" sz="700" dirty="0"/>
          </a:p>
          <a:p>
            <a:pPr algn="ctr"/>
            <a:r>
              <a:rPr kumimoji="1" lang="ja-JP" altLang="en-US" sz="1200" b="1" dirty="0"/>
              <a:t>固定資産税</a:t>
            </a:r>
          </a:p>
        </p:txBody>
      </p:sp>
      <p:sp>
        <p:nvSpPr>
          <p:cNvPr id="50" name="円/楕円 49"/>
          <p:cNvSpPr/>
          <p:nvPr/>
        </p:nvSpPr>
        <p:spPr>
          <a:xfrm>
            <a:off x="3432634" y="5102552"/>
            <a:ext cx="1531087" cy="4146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しちょう</a:t>
            </a:r>
            <a:r>
              <a:rPr kumimoji="1" lang="ja-JP" altLang="en-US" sz="700" dirty="0" err="1"/>
              <a:t>そん</a:t>
            </a:r>
            <a:r>
              <a:rPr kumimoji="1" lang="ja-JP" altLang="en-US" sz="700" dirty="0"/>
              <a:t>みんぜい</a:t>
            </a:r>
            <a:endParaRPr kumimoji="1" lang="en-US" altLang="ja-JP" sz="700" dirty="0"/>
          </a:p>
          <a:p>
            <a:pPr algn="ctr"/>
            <a:r>
              <a:rPr kumimoji="1" lang="ja-JP" altLang="en-US" sz="1200" b="1" dirty="0"/>
              <a:t>市町村民税</a:t>
            </a:r>
          </a:p>
        </p:txBody>
      </p:sp>
      <p:sp>
        <p:nvSpPr>
          <p:cNvPr id="52" name="円/楕円 51"/>
          <p:cNvSpPr/>
          <p:nvPr/>
        </p:nvSpPr>
        <p:spPr>
          <a:xfrm>
            <a:off x="6014807" y="4018816"/>
            <a:ext cx="1379826" cy="4466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ちほうしょう</a:t>
            </a:r>
            <a:r>
              <a:rPr kumimoji="1" lang="ja-JP" altLang="en-US" sz="700" dirty="0" err="1"/>
              <a:t>ひぜい</a:t>
            </a:r>
            <a:endParaRPr kumimoji="1" lang="en-US" altLang="ja-JP" sz="700" dirty="0"/>
          </a:p>
          <a:p>
            <a:pPr algn="ctr"/>
            <a:r>
              <a:rPr lang="ja-JP" altLang="en-US" sz="1200" b="1" dirty="0"/>
              <a:t>地方消費税</a:t>
            </a:r>
            <a:endParaRPr kumimoji="1" lang="ja-JP" altLang="en-US" sz="1200" b="1" dirty="0"/>
          </a:p>
        </p:txBody>
      </p:sp>
      <p:sp>
        <p:nvSpPr>
          <p:cNvPr id="53" name="円/楕円 52"/>
          <p:cNvSpPr/>
          <p:nvPr/>
        </p:nvSpPr>
        <p:spPr>
          <a:xfrm>
            <a:off x="6091637" y="5072208"/>
            <a:ext cx="1190846" cy="4115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err="1"/>
              <a:t>にゅう</a:t>
            </a:r>
            <a:r>
              <a:rPr kumimoji="1" lang="ja-JP" altLang="en-US" sz="700" dirty="0"/>
              <a:t>とうぜい</a:t>
            </a:r>
            <a:endParaRPr kumimoji="1" lang="en-US" altLang="ja-JP" sz="700" dirty="0"/>
          </a:p>
          <a:p>
            <a:pPr algn="ctr"/>
            <a:r>
              <a:rPr kumimoji="1" lang="ja-JP" altLang="en-US" sz="1200" b="1" dirty="0"/>
              <a:t>入湯税</a:t>
            </a:r>
          </a:p>
        </p:txBody>
      </p:sp>
      <p:sp>
        <p:nvSpPr>
          <p:cNvPr id="61" name="右矢印 60"/>
          <p:cNvSpPr/>
          <p:nvPr/>
        </p:nvSpPr>
        <p:spPr>
          <a:xfrm>
            <a:off x="8201093" y="3843355"/>
            <a:ext cx="1477320" cy="5170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a:off x="8201093" y="4972102"/>
            <a:ext cx="1431105" cy="52116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598074" y="3876967"/>
            <a:ext cx="8345794" cy="215690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262228" y="4060124"/>
            <a:ext cx="560603" cy="179058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地方税</a:t>
            </a:r>
            <a:endParaRPr kumimoji="1" lang="en-US" altLang="ja-JP" b="1" dirty="0"/>
          </a:p>
        </p:txBody>
      </p:sp>
      <p:grpSp>
        <p:nvGrpSpPr>
          <p:cNvPr id="4" name="グループ化 3"/>
          <p:cNvGrpSpPr/>
          <p:nvPr/>
        </p:nvGrpSpPr>
        <p:grpSpPr>
          <a:xfrm>
            <a:off x="292525" y="784930"/>
            <a:ext cx="9393709" cy="3005875"/>
            <a:chOff x="268813" y="910938"/>
            <a:chExt cx="9393709" cy="3005875"/>
          </a:xfrm>
        </p:grpSpPr>
        <p:sp>
          <p:nvSpPr>
            <p:cNvPr id="34" name="フローチャート: 代替処理 33"/>
            <p:cNvSpPr/>
            <p:nvPr/>
          </p:nvSpPr>
          <p:spPr>
            <a:xfrm>
              <a:off x="5576132" y="959065"/>
              <a:ext cx="3086812" cy="2899563"/>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993694" y="959066"/>
              <a:ext cx="4268062" cy="2890798"/>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p:nvPr/>
          </p:nvPicPr>
          <p:blipFill>
            <a:blip r:embed="rId9">
              <a:clrChange>
                <a:clrFrom>
                  <a:srgbClr val="FFFFFF"/>
                </a:clrFrom>
                <a:clrTo>
                  <a:srgbClr val="FFFFFF">
                    <a:alpha val="0"/>
                  </a:srgbClr>
                </a:clrTo>
              </a:clrChange>
            </a:blip>
            <a:stretch>
              <a:fillRect/>
            </a:stretch>
          </p:blipFill>
          <p:spPr>
            <a:xfrm>
              <a:off x="1353352" y="1616416"/>
              <a:ext cx="969927" cy="1068087"/>
            </a:xfrm>
            <a:prstGeom prst="rect">
              <a:avLst/>
            </a:prstGeom>
          </p:spPr>
        </p:pic>
        <p:sp>
          <p:nvSpPr>
            <p:cNvPr id="11" name="テキスト ボックス 10"/>
            <p:cNvSpPr txBox="1"/>
            <p:nvPr/>
          </p:nvSpPr>
          <p:spPr>
            <a:xfrm>
              <a:off x="2527146" y="1082038"/>
              <a:ext cx="2571319" cy="1415772"/>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会社などで働いている人は、</a:t>
              </a:r>
              <a:r>
                <a:rPr kumimoji="1" lang="ja-JP" altLang="en-US" sz="1200" dirty="0">
                  <a:latin typeface="メイリオ" panose="020B0604030504040204" pitchFamily="50" charset="-128"/>
                  <a:ea typeface="メイリオ" panose="020B0604030504040204" pitchFamily="50" charset="-128"/>
                </a:rPr>
                <a:t>給料から差し引かれます。差し</a:t>
              </a:r>
              <a:r>
                <a:rPr lang="ja-JP" altLang="en-US" sz="1200" dirty="0">
                  <a:latin typeface="メイリオ" panose="020B0604030504040204" pitchFamily="50" charset="-128"/>
                  <a:ea typeface="メイリオ" panose="020B0604030504040204" pitchFamily="50" charset="-128"/>
                </a:rPr>
                <a:t>引かれた税金は会社などがまとめて納めます。</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農業をしている人や商売をしている人は、１年に１度自分の税金の額を計算し</a:t>
              </a:r>
              <a:r>
                <a:rPr lang="ja-JP" altLang="en-US" sz="1200" dirty="0">
                  <a:latin typeface="メイリオ" panose="020B0604030504040204" pitchFamily="50" charset="-128"/>
                  <a:ea typeface="メイリオ" panose="020B0604030504040204" pitchFamily="50" charset="-128"/>
                </a:rPr>
                <a:t>て納めます</a:t>
              </a:r>
              <a:r>
                <a:rPr lang="ja-JP" altLang="en-US" sz="1400" dirty="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249701" y="3391930"/>
              <a:ext cx="1569660" cy="461665"/>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会社も税金の額を</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計算して納めます。</a:t>
              </a:r>
            </a:p>
          </p:txBody>
        </p:sp>
        <p:sp>
          <p:nvSpPr>
            <p:cNvPr id="33" name="正方形/長方形 32"/>
            <p:cNvSpPr/>
            <p:nvPr/>
          </p:nvSpPr>
          <p:spPr>
            <a:xfrm>
              <a:off x="5737652" y="2321774"/>
              <a:ext cx="2818419" cy="461665"/>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買い物をしたときに支払った消費税は、</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お店などがまとめて納めます。</a:t>
              </a:r>
              <a:endParaRPr lang="en-US" altLang="ja-JP" sz="1200" dirty="0">
                <a:latin typeface="メイリオ" panose="020B0604030504040204" pitchFamily="50" charset="-128"/>
                <a:ea typeface="メイリオ" panose="020B0604030504040204" pitchFamily="50" charset="-128"/>
              </a:endParaRPr>
            </a:p>
          </p:txBody>
        </p:sp>
        <p:sp>
          <p:nvSpPr>
            <p:cNvPr id="45" name="円/楕円 44"/>
            <p:cNvSpPr/>
            <p:nvPr/>
          </p:nvSpPr>
          <p:spPr>
            <a:xfrm>
              <a:off x="1213436" y="1018854"/>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err="1"/>
                <a:t>しょ</a:t>
              </a:r>
              <a:r>
                <a:rPr kumimoji="1" lang="ja-JP" altLang="en-US" sz="900" dirty="0"/>
                <a:t>とくぜい</a:t>
              </a:r>
              <a:endParaRPr kumimoji="1" lang="en-US" altLang="ja-JP" sz="900" dirty="0"/>
            </a:p>
            <a:p>
              <a:pPr algn="ctr"/>
              <a:r>
                <a:rPr kumimoji="1" lang="ja-JP" altLang="en-US" sz="1400" b="1" dirty="0"/>
                <a:t>所得税</a:t>
              </a:r>
            </a:p>
          </p:txBody>
        </p:sp>
        <p:sp>
          <p:nvSpPr>
            <p:cNvPr id="46" name="円/楕円 45"/>
            <p:cNvSpPr/>
            <p:nvPr/>
          </p:nvSpPr>
          <p:spPr>
            <a:xfrm>
              <a:off x="1431633" y="2800462"/>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t>ほうじん</a:t>
              </a:r>
              <a:r>
                <a:rPr lang="ja-JP" altLang="en-US" sz="900" dirty="0" err="1"/>
                <a:t>ぜい</a:t>
              </a:r>
              <a:endParaRPr kumimoji="1" lang="en-US" altLang="ja-JP" sz="900" dirty="0"/>
            </a:p>
            <a:p>
              <a:pPr algn="ctr"/>
              <a:r>
                <a:rPr lang="ja-JP" altLang="en-US" sz="1400" b="1" dirty="0"/>
                <a:t>法人税</a:t>
              </a:r>
              <a:endParaRPr kumimoji="1" lang="ja-JP" altLang="en-US" sz="1400" b="1" dirty="0"/>
            </a:p>
          </p:txBody>
        </p:sp>
        <p:sp>
          <p:nvSpPr>
            <p:cNvPr id="51" name="円/楕円 50"/>
            <p:cNvSpPr/>
            <p:nvPr/>
          </p:nvSpPr>
          <p:spPr>
            <a:xfrm>
              <a:off x="7385694" y="1016951"/>
              <a:ext cx="1112481" cy="5534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しょう</a:t>
              </a:r>
              <a:r>
                <a:rPr kumimoji="1" lang="ja-JP" altLang="en-US" sz="700" dirty="0" err="1"/>
                <a:t>ひぜい</a:t>
              </a:r>
              <a:endParaRPr kumimoji="1" lang="en-US" altLang="ja-JP" sz="700" dirty="0"/>
            </a:p>
            <a:p>
              <a:pPr algn="ctr"/>
              <a:r>
                <a:rPr kumimoji="1" lang="ja-JP" altLang="en-US" sz="1400" b="1" dirty="0"/>
                <a:t>消費税</a:t>
              </a:r>
            </a:p>
          </p:txBody>
        </p:sp>
        <p:sp>
          <p:nvSpPr>
            <p:cNvPr id="55" name="角丸四角形 54"/>
            <p:cNvSpPr/>
            <p:nvPr/>
          </p:nvSpPr>
          <p:spPr>
            <a:xfrm>
              <a:off x="5892756" y="2820909"/>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消</a:t>
              </a:r>
              <a:endParaRPr kumimoji="1"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費</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者</a:t>
              </a:r>
              <a:endParaRPr kumimoji="1" lang="ja-JP" altLang="en-US" dirty="0">
                <a:latin typeface="メイリオ" panose="020B0604030504040204" pitchFamily="50" charset="-128"/>
                <a:ea typeface="メイリオ" panose="020B0604030504040204" pitchFamily="50" charset="-128"/>
              </a:endParaRPr>
            </a:p>
          </p:txBody>
        </p:sp>
        <p:sp>
          <p:nvSpPr>
            <p:cNvPr id="56" name="角丸四角形 55"/>
            <p:cNvSpPr/>
            <p:nvPr/>
          </p:nvSpPr>
          <p:spPr>
            <a:xfrm>
              <a:off x="6926792" y="2800462"/>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お</a:t>
              </a:r>
              <a:endParaRPr lang="en-US" altLang="ja-JP" dirty="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店</a:t>
              </a:r>
              <a:endParaRPr kumimoji="1" lang="en-US" altLang="ja-JP" dirty="0">
                <a:latin typeface="メイリオ" panose="020B0604030504040204" pitchFamily="50" charset="-128"/>
                <a:ea typeface="メイリオ" panose="020B0604030504040204" pitchFamily="50" charset="-128"/>
              </a:endParaRPr>
            </a:p>
          </p:txBody>
        </p:sp>
        <p:sp>
          <p:nvSpPr>
            <p:cNvPr id="57" name="角丸四角形 56"/>
            <p:cNvSpPr/>
            <p:nvPr/>
          </p:nvSpPr>
          <p:spPr>
            <a:xfrm>
              <a:off x="7986437" y="2820909"/>
              <a:ext cx="435935" cy="90656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メイリオ" panose="020B0604030504040204" pitchFamily="50" charset="-128"/>
                  <a:ea typeface="メイリオ" panose="020B0604030504040204" pitchFamily="50" charset="-128"/>
                </a:rPr>
                <a:t>税務署</a:t>
              </a:r>
              <a:endParaRPr kumimoji="1" lang="en-US" altLang="ja-JP" dirty="0">
                <a:latin typeface="メイリオ" panose="020B0604030504040204" pitchFamily="50" charset="-128"/>
                <a:ea typeface="メイリオ" panose="020B0604030504040204" pitchFamily="50" charset="-128"/>
              </a:endParaRPr>
            </a:p>
          </p:txBody>
        </p:sp>
        <p:sp>
          <p:nvSpPr>
            <p:cNvPr id="58" name="右矢印 57"/>
            <p:cNvSpPr/>
            <p:nvPr/>
          </p:nvSpPr>
          <p:spPr>
            <a:xfrm>
              <a:off x="7401466" y="3014314"/>
              <a:ext cx="546232"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a:off x="6367569" y="3014314"/>
              <a:ext cx="539853"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a:off x="8072476" y="1467757"/>
              <a:ext cx="1590046" cy="6311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554800" y="910938"/>
              <a:ext cx="8394790" cy="300587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268813" y="1487522"/>
              <a:ext cx="560603" cy="17905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国</a:t>
              </a:r>
              <a:endParaRPr kumimoji="1" lang="en-US" altLang="ja-JP" b="1" dirty="0"/>
            </a:p>
            <a:p>
              <a:pPr algn="ctr"/>
              <a:r>
                <a:rPr lang="ja-JP" altLang="en-US" b="1" dirty="0"/>
                <a:t>税</a:t>
              </a:r>
              <a:endParaRPr kumimoji="1" lang="ja-JP" altLang="en-US" b="1" dirty="0"/>
            </a:p>
          </p:txBody>
        </p:sp>
        <p:pic>
          <p:nvPicPr>
            <p:cNvPr id="79" name="図 78"/>
            <p:cNvPicPr>
              <a:picLocks noChangeAspect="1"/>
            </p:cNvPicPr>
            <p:nvPr/>
          </p:nvPicPr>
          <p:blipFill>
            <a:blip r:embed="rId10">
              <a:extLst>
                <a:ext uri="{BEBA8EAE-BF5A-486C-A8C5-ECC9F3942E4B}">
                  <a14:imgProps xmlns:a14="http://schemas.microsoft.com/office/drawing/2010/main">
                    <a14:imgLayer r:embed="rId11">
                      <a14:imgEffect>
                        <a14:backgroundRemoval t="3226" b="98827" l="4706" r="96043">
                          <a14:foregroundMark x1="33476" y1="8944" x2="33476" y2="8944"/>
                          <a14:foregroundMark x1="31230" y1="5132" x2="31230" y2="5132"/>
                          <a14:foregroundMark x1="27273" y1="4839" x2="27273" y2="4839"/>
                          <a14:foregroundMark x1="32727" y1="3372" x2="32727" y2="3372"/>
                          <a14:foregroundMark x1="12620" y1="49413" x2="12620" y2="49413"/>
                          <a14:foregroundMark x1="6310" y1="46041" x2="6310" y2="46041"/>
                          <a14:foregroundMark x1="6738" y1="48534" x2="6738" y2="48534"/>
                          <a14:foregroundMark x1="4706" y1="56891" x2="4706" y2="56891"/>
                          <a14:foregroundMark x1="9198" y1="58798" x2="9198" y2="58798"/>
                          <a14:foregroundMark x1="17540" y1="89296" x2="17540" y2="89296"/>
                          <a14:foregroundMark x1="25775" y1="86510" x2="25775" y2="86510"/>
                          <a14:foregroundMark x1="30588" y1="89883" x2="30588" y2="89883"/>
                          <a14:foregroundMark x1="29840" y1="93109" x2="29840" y2="93109"/>
                          <a14:foregroundMark x1="24813" y1="96774" x2="24813" y2="96774"/>
                          <a14:foregroundMark x1="10802" y1="93988" x2="10802" y2="93988"/>
                          <a14:foregroundMark x1="9840" y1="90616" x2="30695" y2="90323"/>
                          <a14:foregroundMark x1="10267" y1="95894" x2="27059" y2="93842"/>
                          <a14:foregroundMark x1="6096" y1="86804" x2="6417" y2="95455"/>
                          <a14:foregroundMark x1="28235" y1="95308" x2="28235" y2="95308"/>
                          <a14:foregroundMark x1="30909" y1="96774" x2="53583" y2="95455"/>
                          <a14:foregroundMark x1="55508" y1="96481" x2="70695" y2="96921"/>
                          <a14:foregroundMark x1="93583" y1="73167" x2="93048" y2="95894"/>
                          <a14:foregroundMark x1="95829" y1="70235" x2="96037" y2="97600"/>
                          <a14:foregroundMark x1="6631" y1="59677" x2="14439" y2="71701"/>
                          <a14:foregroundMark x1="9840" y1="77273" x2="27594" y2="76979"/>
                          <a14:foregroundMark x1="24813" y1="67449" x2="24813" y2="67449"/>
                          <a14:foregroundMark x1="31551" y1="55718" x2="31551" y2="55718"/>
                          <a14:foregroundMark x1="27487" y1="47507" x2="27487" y2="47507"/>
                          <a14:foregroundMark x1="40749" y1="45161" x2="40749" y2="45161"/>
                          <a14:foregroundMark x1="32727" y1="37683" x2="32727" y2="37683"/>
                          <a14:foregroundMark x1="30267" y1="75806" x2="30267" y2="75806"/>
                          <a14:foregroundMark x1="28663" y1="76100" x2="28663" y2="76100"/>
                          <a14:foregroundMark x1="29840" y1="74047" x2="29840" y2="74047"/>
                          <a14:foregroundMark x1="49305" y1="76100" x2="49305" y2="76100"/>
                          <a14:foregroundMark x1="49733" y1="76393" x2="50267" y2="76393"/>
                          <a14:foregroundMark x1="39358" y1="45748" x2="39358" y2="45748"/>
                          <a14:foregroundMark x1="27594" y1="45015" x2="27594" y2="45015"/>
                          <a14:foregroundMark x1="38930" y1="43109" x2="38930" y2="43109"/>
                          <a14:backgroundMark x1="20321" y1="99560" x2="20321" y2="99560"/>
                          <a14:backgroundMark x1="20321" y1="99560" x2="20321" y2="99560"/>
                          <a14:backgroundMark x1="3636" y1="99560" x2="97112" y2="99707"/>
                          <a14:backgroundMark x1="73797" y1="68035" x2="73797" y2="68035"/>
                        </a14:backgroundRemoval>
                      </a14:imgEffect>
                    </a14:imgLayer>
                  </a14:imgProps>
                </a:ext>
              </a:extLst>
            </a:blip>
            <a:stretch>
              <a:fillRect/>
            </a:stretch>
          </p:blipFill>
          <p:spPr>
            <a:xfrm>
              <a:off x="5785247" y="1161968"/>
              <a:ext cx="1538687" cy="1122336"/>
            </a:xfrm>
            <a:prstGeom prst="rect">
              <a:avLst/>
            </a:prstGeom>
          </p:spPr>
        </p:pic>
        <p:pic>
          <p:nvPicPr>
            <p:cNvPr id="3" name="図 2"/>
            <p:cNvPicPr>
              <a:picLocks noChangeAspect="1"/>
            </p:cNvPicPr>
            <p:nvPr/>
          </p:nvPicPr>
          <p:blipFill>
            <a:blip r:embed="rId12">
              <a:extLst>
                <a:ext uri="{BEBA8EAE-BF5A-486C-A8C5-ECC9F3942E4B}">
                  <a14:imgProps xmlns:a14="http://schemas.microsoft.com/office/drawing/2010/main">
                    <a14:imgLayer r:embed="rId13">
                      <a14:imgEffect>
                        <a14:backgroundRemoval t="6538" b="95000" l="9331" r="91725">
                          <a14:foregroundMark x1="12676" y1="87179" x2="12676" y2="87179"/>
                          <a14:foregroundMark x1="25704" y1="95256" x2="25704" y2="95256"/>
                          <a14:foregroundMark x1="89437" y1="83974" x2="89437" y2="83974"/>
                          <a14:foregroundMark x1="92077" y1="63846" x2="92077" y2="63846"/>
                          <a14:foregroundMark x1="17606" y1="92949" x2="17606" y2="92949"/>
                          <a14:foregroundMark x1="12852" y1="95000" x2="12852" y2="95000"/>
                          <a14:foregroundMark x1="47359" y1="6667" x2="47359" y2="6667"/>
                          <a14:foregroundMark x1="32923" y1="6538" x2="75880" y2="6538"/>
                          <a14:foregroundMark x1="75880" y1="6538" x2="40516" y2="13088"/>
                          <a14:foregroundMark x1="40157" y1="13542" x2="85387" y2="8590"/>
                          <a14:foregroundMark x1="41373" y1="7436" x2="50880" y2="10641"/>
                          <a14:foregroundMark x1="21831" y1="85513" x2="21831" y2="85513"/>
                          <a14:foregroundMark x1="14261" y1="79359" x2="14261" y2="79359"/>
                          <a14:foregroundMark x1="22711" y1="79359" x2="12676" y2="91282"/>
                          <a14:foregroundMark x1="86092" y1="10128" x2="86092" y2="10128"/>
                          <a14:foregroundMark x1="33803" y1="15256" x2="33803" y2="15256"/>
                          <a14:backgroundMark x1="33275" y1="15000" x2="39613" y2="14231"/>
                        </a14:backgroundRemoval>
                      </a14:imgEffect>
                    </a14:imgLayer>
                  </a14:imgProps>
                </a:ext>
              </a:extLst>
            </a:blip>
            <a:stretch>
              <a:fillRect/>
            </a:stretch>
          </p:blipFill>
          <p:spPr>
            <a:xfrm>
              <a:off x="3585778" y="2427547"/>
              <a:ext cx="1161481" cy="1377347"/>
            </a:xfrm>
            <a:prstGeom prst="rect">
              <a:avLst/>
            </a:prstGeom>
          </p:spPr>
        </p:pic>
      </p:grpSp>
      <p:cxnSp>
        <p:nvCxnSpPr>
          <p:cNvPr id="80" name="直線コネクタ 79"/>
          <p:cNvCxnSpPr/>
          <p:nvPr/>
        </p:nvCxnSpPr>
        <p:spPr>
          <a:xfrm>
            <a:off x="1017406" y="5012578"/>
            <a:ext cx="7768540" cy="4741"/>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8" name="グループ化 7"/>
          <p:cNvGrpSpPr/>
          <p:nvPr/>
        </p:nvGrpSpPr>
        <p:grpSpPr>
          <a:xfrm>
            <a:off x="45406" y="9930"/>
            <a:ext cx="3140683" cy="694893"/>
            <a:chOff x="29294" y="137709"/>
            <a:chExt cx="3140683" cy="694893"/>
          </a:xfrm>
        </p:grpSpPr>
        <p:sp>
          <p:nvSpPr>
            <p:cNvPr id="81" name="テキスト ボックス 80"/>
            <p:cNvSpPr txBox="1"/>
            <p:nvPr/>
          </p:nvSpPr>
          <p:spPr>
            <a:xfrm>
              <a:off x="29294" y="217882"/>
              <a:ext cx="3140683" cy="614720"/>
            </a:xfrm>
            <a:prstGeom prst="rect">
              <a:avLst/>
            </a:prstGeom>
            <a:noFill/>
          </p:spPr>
          <p:txBody>
            <a:bodyPr wrap="square" rtlCol="0">
              <a:spAutoFit/>
            </a:bodyPr>
            <a:lstStyle/>
            <a:p>
              <a:pPr>
                <a:lnSpc>
                  <a:spcPct val="150000"/>
                </a:lnSpc>
              </a:pPr>
              <a:r>
                <a:rPr lang="en-US" altLang="ja-JP" sz="1200" dirty="0"/>
                <a:t>※</a:t>
              </a:r>
              <a:r>
                <a:rPr lang="ja-JP" altLang="en-US" sz="1200" dirty="0"/>
                <a:t>道府県民税と市町村民税をあわせて一般に「住民税」と呼ばれています。</a:t>
              </a:r>
              <a:endParaRPr kumimoji="1" lang="ja-JP" altLang="en-US" sz="1200" dirty="0"/>
            </a:p>
          </p:txBody>
        </p:sp>
        <p:sp>
          <p:nvSpPr>
            <p:cNvPr id="82" name="テキスト ボックス 81"/>
            <p:cNvSpPr txBox="1"/>
            <p:nvPr/>
          </p:nvSpPr>
          <p:spPr>
            <a:xfrm>
              <a:off x="179517" y="137709"/>
              <a:ext cx="1093896" cy="200055"/>
            </a:xfrm>
            <a:prstGeom prst="rect">
              <a:avLst/>
            </a:prstGeom>
            <a:noFill/>
          </p:spPr>
          <p:txBody>
            <a:bodyPr wrap="square" rtlCol="0">
              <a:spAutoFit/>
            </a:bodyPr>
            <a:lstStyle/>
            <a:p>
              <a:r>
                <a:rPr kumimoji="1" lang="ja-JP" altLang="en-US" sz="700" dirty="0"/>
                <a:t>どう</a:t>
              </a:r>
              <a:r>
                <a:rPr kumimoji="1" lang="ja-JP" altLang="en-US" sz="700" dirty="0" err="1"/>
                <a:t>ふけんみん</a:t>
              </a:r>
              <a:r>
                <a:rPr kumimoji="1" lang="ja-JP" altLang="en-US" sz="700" dirty="0"/>
                <a:t>ぜい</a:t>
              </a:r>
            </a:p>
          </p:txBody>
        </p:sp>
        <p:sp>
          <p:nvSpPr>
            <p:cNvPr id="85" name="テキスト ボックス 84"/>
            <p:cNvSpPr txBox="1"/>
            <p:nvPr/>
          </p:nvSpPr>
          <p:spPr>
            <a:xfrm>
              <a:off x="1038719" y="142953"/>
              <a:ext cx="1093896" cy="200055"/>
            </a:xfrm>
            <a:prstGeom prst="rect">
              <a:avLst/>
            </a:prstGeom>
            <a:noFill/>
          </p:spPr>
          <p:txBody>
            <a:bodyPr wrap="square" rtlCol="0">
              <a:spAutoFit/>
            </a:bodyPr>
            <a:lstStyle/>
            <a:p>
              <a:r>
                <a:rPr lang="ja-JP" altLang="en-US" sz="700" dirty="0"/>
                <a:t>しちょう</a:t>
              </a:r>
              <a:r>
                <a:rPr lang="ja-JP" altLang="en-US" sz="700" dirty="0" err="1"/>
                <a:t>そん</a:t>
              </a:r>
              <a:r>
                <a:rPr lang="ja-JP" altLang="en-US" sz="700" dirty="0"/>
                <a:t>みんぜい</a:t>
              </a:r>
              <a:endParaRPr kumimoji="1" lang="ja-JP" altLang="en-US" sz="700" dirty="0"/>
            </a:p>
          </p:txBody>
        </p:sp>
        <p:sp>
          <p:nvSpPr>
            <p:cNvPr id="86" name="テキスト ボックス 85"/>
            <p:cNvSpPr txBox="1"/>
            <p:nvPr/>
          </p:nvSpPr>
          <p:spPr>
            <a:xfrm>
              <a:off x="94936" y="439278"/>
              <a:ext cx="1093896" cy="200055"/>
            </a:xfrm>
            <a:prstGeom prst="rect">
              <a:avLst/>
            </a:prstGeom>
            <a:noFill/>
          </p:spPr>
          <p:txBody>
            <a:bodyPr wrap="square" rtlCol="0">
              <a:spAutoFit/>
            </a:bodyPr>
            <a:lstStyle/>
            <a:p>
              <a:r>
                <a:rPr lang="ja-JP" altLang="en-US" sz="700" dirty="0" err="1"/>
                <a:t>じゅう</a:t>
              </a:r>
              <a:r>
                <a:rPr lang="ja-JP" altLang="en-US" sz="700" dirty="0"/>
                <a:t>みんぜい</a:t>
              </a:r>
              <a:endParaRPr kumimoji="1" lang="ja-JP" altLang="en-US" sz="700" dirty="0"/>
            </a:p>
          </p:txBody>
        </p:sp>
      </p:grpSp>
      <p:sp>
        <p:nvSpPr>
          <p:cNvPr id="87" name="テキスト ボックス 86"/>
          <p:cNvSpPr txBox="1"/>
          <p:nvPr/>
        </p:nvSpPr>
        <p:spPr>
          <a:xfrm>
            <a:off x="4921466" y="4038714"/>
            <a:ext cx="1223412" cy="538609"/>
          </a:xfrm>
          <a:prstGeom prst="rect">
            <a:avLst/>
          </a:prstGeom>
          <a:noFill/>
        </p:spPr>
        <p:txBody>
          <a:bodyPr wrap="none" rtlCol="0">
            <a:spAutoFit/>
          </a:bodyPr>
          <a:lstStyle/>
          <a:p>
            <a:r>
              <a:rPr lang="ja-JP" altLang="en-US" sz="900" b="1" dirty="0">
                <a:solidFill>
                  <a:prstClr val="black"/>
                </a:solidFill>
                <a:latin typeface="メイリオ" panose="020B0604030504040204" pitchFamily="50" charset="-128"/>
                <a:ea typeface="メイリオ" panose="020B0604030504040204" pitchFamily="50" charset="-128"/>
              </a:rPr>
              <a:t>　どうふけん</a:t>
            </a:r>
            <a:r>
              <a:rPr lang="ja-JP" altLang="en-US" sz="900" b="1" dirty="0" err="1">
                <a:solidFill>
                  <a:prstClr val="black"/>
                </a:solidFill>
                <a:latin typeface="メイリオ" panose="020B0604030504040204" pitchFamily="50" charset="-128"/>
                <a:ea typeface="メイリオ" panose="020B0604030504040204" pitchFamily="50" charset="-128"/>
              </a:rPr>
              <a:t>ぜい</a:t>
            </a:r>
            <a:endParaRPr lang="en-US" altLang="ja-JP" sz="900" b="1" dirty="0">
              <a:solidFill>
                <a:prstClr val="black"/>
              </a:solidFill>
              <a:latin typeface="メイリオ" panose="020B0604030504040204" pitchFamily="50" charset="-128"/>
              <a:ea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rPr>
              <a:t>道府県税</a:t>
            </a:r>
          </a:p>
        </p:txBody>
      </p:sp>
      <p:sp>
        <p:nvSpPr>
          <p:cNvPr id="88" name="テキスト ボックス 87"/>
          <p:cNvSpPr txBox="1"/>
          <p:nvPr/>
        </p:nvSpPr>
        <p:spPr>
          <a:xfrm>
            <a:off x="4944976" y="5094673"/>
            <a:ext cx="1210588" cy="553998"/>
          </a:xfrm>
          <a:prstGeom prst="rect">
            <a:avLst/>
          </a:prstGeom>
          <a:noFill/>
        </p:spPr>
        <p:txBody>
          <a:bodyPr wrap="none" rtlCol="0">
            <a:spAutoFit/>
          </a:bodyPr>
          <a:lstStyle/>
          <a:p>
            <a:r>
              <a:rPr lang="ja-JP" altLang="en-US" sz="900" b="1" dirty="0">
                <a:solidFill>
                  <a:prstClr val="black"/>
                </a:solidFill>
                <a:latin typeface="メイリオ" panose="020B0604030504040204" pitchFamily="50" charset="-128"/>
                <a:ea typeface="メイリオ" panose="020B0604030504040204" pitchFamily="50" charset="-128"/>
              </a:rPr>
              <a:t>しちょう</a:t>
            </a:r>
            <a:r>
              <a:rPr lang="ja-JP" altLang="en-US" sz="900" b="1" dirty="0" err="1">
                <a:solidFill>
                  <a:prstClr val="black"/>
                </a:solidFill>
                <a:latin typeface="メイリオ" panose="020B0604030504040204" pitchFamily="50" charset="-128"/>
                <a:ea typeface="メイリオ" panose="020B0604030504040204" pitchFamily="50" charset="-128"/>
              </a:rPr>
              <a:t>そんぜい</a:t>
            </a:r>
            <a:endParaRPr lang="en-US" altLang="ja-JP" sz="900" b="1" dirty="0">
              <a:solidFill>
                <a:prstClr val="black"/>
              </a:solidFill>
              <a:latin typeface="メイリオ" panose="020B0604030504040204" pitchFamily="50" charset="-128"/>
              <a:ea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rPr>
              <a:t>市町村税</a:t>
            </a:r>
          </a:p>
        </p:txBody>
      </p:sp>
      <p:sp>
        <p:nvSpPr>
          <p:cNvPr id="83" name="テキスト ボックス 82"/>
          <p:cNvSpPr txBox="1"/>
          <p:nvPr/>
        </p:nvSpPr>
        <p:spPr>
          <a:xfrm>
            <a:off x="11677409" y="6444335"/>
            <a:ext cx="341760" cy="369332"/>
          </a:xfrm>
          <a:prstGeom prst="rect">
            <a:avLst/>
          </a:prstGeom>
          <a:noFill/>
        </p:spPr>
        <p:txBody>
          <a:bodyPr wrap="none" rtlCol="0">
            <a:spAutoFit/>
          </a:bodyPr>
          <a:lstStyle/>
          <a:p>
            <a:r>
              <a:rPr lang="ja-JP" altLang="en-US" dirty="0">
                <a:latin typeface="+mj-ea"/>
                <a:ea typeface="+mj-ea"/>
              </a:rPr>
              <a:t>４</a:t>
            </a:r>
            <a:endParaRPr kumimoji="1" lang="ja-JP" altLang="en-US" dirty="0">
              <a:latin typeface="+mj-ea"/>
              <a:ea typeface="+mj-ea"/>
            </a:endParaRPr>
          </a:p>
        </p:txBody>
      </p:sp>
      <p:grpSp>
        <p:nvGrpSpPr>
          <p:cNvPr id="94" name="グループ化 93"/>
          <p:cNvGrpSpPr/>
          <p:nvPr/>
        </p:nvGrpSpPr>
        <p:grpSpPr>
          <a:xfrm>
            <a:off x="2645400" y="-49632"/>
            <a:ext cx="7763717" cy="838200"/>
            <a:chOff x="2718387" y="-827464"/>
            <a:chExt cx="7763717" cy="838200"/>
          </a:xfrm>
        </p:grpSpPr>
        <p:sp>
          <p:nvSpPr>
            <p:cNvPr id="95" name="角丸四角形 94"/>
            <p:cNvSpPr/>
            <p:nvPr/>
          </p:nvSpPr>
          <p:spPr>
            <a:xfrm>
              <a:off x="3409299" y="-583290"/>
              <a:ext cx="6291169"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2718387" y="-82746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税の種類やしくみを調べてみよう！</a:t>
              </a:r>
              <a:endParaRPr kumimoji="1" lang="ja-JP" altLang="en-US" sz="28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Tree>
    <p:extLst>
      <p:ext uri="{BB962C8B-B14F-4D97-AF65-F5344CB8AC3E}">
        <p14:creationId xmlns:p14="http://schemas.microsoft.com/office/powerpoint/2010/main" val="142016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656519" y="2475328"/>
            <a:ext cx="3427541" cy="369332"/>
          </a:xfrm>
          <a:prstGeom prst="rect">
            <a:avLst/>
          </a:prstGeom>
          <a:noFill/>
        </p:spPr>
        <p:txBody>
          <a:bodyPr wrap="none" rtlCol="0">
            <a:spAutoFit/>
          </a:bodyPr>
          <a:lstStyle/>
          <a:p>
            <a:r>
              <a:rPr lang="en-US" altLang="ja-JP" dirty="0">
                <a:solidFill>
                  <a:srgbClr val="FF0000"/>
                </a:solidFill>
                <a:latin typeface="BIZ UDPゴシック" panose="020B0400000000000000" pitchFamily="50" charset="-128"/>
                <a:ea typeface="BIZ UDPゴシック" panose="020B0400000000000000" pitchFamily="50" charset="-128"/>
              </a:rPr>
              <a:t>1,000</a:t>
            </a:r>
            <a:r>
              <a:rPr lang="ja-JP" altLang="en-US" dirty="0">
                <a:solidFill>
                  <a:srgbClr val="FF0000"/>
                </a:solidFill>
                <a:latin typeface="BIZ UDPゴシック" panose="020B0400000000000000" pitchFamily="50" charset="-128"/>
                <a:ea typeface="BIZ UDPゴシック" panose="020B0400000000000000" pitchFamily="50" charset="-128"/>
              </a:rPr>
              <a:t>円の花たばを買った場合</a:t>
            </a:r>
          </a:p>
        </p:txBody>
      </p:sp>
      <p:sp>
        <p:nvSpPr>
          <p:cNvPr id="8" name="角丸四角形 7"/>
          <p:cNvSpPr/>
          <p:nvPr/>
        </p:nvSpPr>
        <p:spPr>
          <a:xfrm>
            <a:off x="691100" y="3028907"/>
            <a:ext cx="2028260" cy="369256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 name="図 4"/>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9271" y="5111560"/>
            <a:ext cx="1058558" cy="1591116"/>
          </a:xfrm>
          <a:prstGeom prst="rect">
            <a:avLst/>
          </a:prstGeom>
          <a:noFill/>
          <a:ln>
            <a:noFill/>
          </a:ln>
        </p:spPr>
      </p:pic>
      <p:sp>
        <p:nvSpPr>
          <p:cNvPr id="9" name="テキスト ボックス 8"/>
          <p:cNvSpPr txBox="1"/>
          <p:nvPr/>
        </p:nvSpPr>
        <p:spPr>
          <a:xfrm>
            <a:off x="874934" y="3415142"/>
            <a:ext cx="1976823" cy="1584601"/>
          </a:xfrm>
          <a:prstGeom prst="rect">
            <a:avLst/>
          </a:prstGeom>
          <a:noFill/>
        </p:spPr>
        <p:txBody>
          <a:bodyPr wrap="none" rtlCol="0">
            <a:spAutoFit/>
          </a:bodyPr>
          <a:lstStyle/>
          <a:p>
            <a:pPr>
              <a:lnSpc>
                <a:spcPts val="2400"/>
              </a:lnSpc>
            </a:pPr>
            <a:r>
              <a:rPr lang="ja-JP" altLang="en-US" sz="1400" dirty="0">
                <a:solidFill>
                  <a:prstClr val="black"/>
                </a:solidFill>
                <a:latin typeface="ＭＳ Ｐゴシック" panose="020B0600070205080204" pitchFamily="50" charset="-128"/>
              </a:rPr>
              <a:t>花</a:t>
            </a:r>
            <a:r>
              <a:rPr lang="ja-JP" altLang="en-US" sz="1400" dirty="0" err="1">
                <a:solidFill>
                  <a:prstClr val="black"/>
                </a:solidFill>
                <a:latin typeface="ＭＳ Ｐゴシック" panose="020B0600070205080204" pitchFamily="50" charset="-128"/>
              </a:rPr>
              <a:t>たば</a:t>
            </a:r>
            <a:r>
              <a:rPr lang="ja-JP" altLang="en-US" sz="1400" dirty="0">
                <a:solidFill>
                  <a:prstClr val="black"/>
                </a:solidFill>
                <a:latin typeface="ＭＳ Ｐゴシック" panose="020B0600070205080204" pitchFamily="50" charset="-128"/>
              </a:rPr>
              <a:t>　</a:t>
            </a:r>
            <a:r>
              <a:rPr lang="en-US" altLang="ja-JP" sz="1400" dirty="0">
                <a:solidFill>
                  <a:prstClr val="black"/>
                </a:solidFill>
                <a:latin typeface="ＭＳ Ｐゴシック" panose="020B0600070205080204" pitchFamily="50" charset="-128"/>
              </a:rPr>
              <a:t>1,100</a:t>
            </a:r>
            <a:r>
              <a:rPr lang="ja-JP" altLang="en-US" sz="1400" dirty="0">
                <a:solidFill>
                  <a:prstClr val="black"/>
                </a:solidFill>
                <a:latin typeface="ＭＳ Ｐゴシック" panose="020B0600070205080204" pitchFamily="50" charset="-128"/>
              </a:rPr>
              <a:t>円</a:t>
            </a:r>
            <a:endParaRPr lang="en-US" altLang="ja-JP" sz="14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品物の金額</a:t>
            </a:r>
            <a:endParaRPr lang="en-US" altLang="ja-JP" sz="1600" dirty="0">
              <a:solidFill>
                <a:prstClr val="black"/>
              </a:solidFill>
              <a:latin typeface="ＭＳ Ｐゴシック" panose="020B0600070205080204" pitchFamily="50" charset="-128"/>
            </a:endParaRPr>
          </a:p>
          <a:p>
            <a:pPr>
              <a:lnSpc>
                <a:spcPts val="2400"/>
              </a:lnSpc>
            </a:pPr>
            <a:r>
              <a:rPr lang="en-US" altLang="ja-JP" sz="1600" dirty="0">
                <a:solidFill>
                  <a:prstClr val="black"/>
                </a:solidFill>
                <a:latin typeface="ＭＳ Ｐゴシック" panose="020B0600070205080204" pitchFamily="50" charset="-128"/>
              </a:rPr>
              <a:t>1,000</a:t>
            </a:r>
            <a:r>
              <a:rPr lang="ja-JP" altLang="en-US" sz="1600" dirty="0">
                <a:solidFill>
                  <a:prstClr val="black"/>
                </a:solidFill>
                <a:latin typeface="ＭＳ Ｐゴシック" panose="020B0600070205080204" pitchFamily="50" charset="-128"/>
              </a:rPr>
              <a:t>円と一緒に</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消費税</a:t>
            </a:r>
            <a:r>
              <a:rPr lang="en-US" altLang="ja-JP" sz="1600" dirty="0">
                <a:solidFill>
                  <a:prstClr val="black"/>
                </a:solidFill>
                <a:latin typeface="ＭＳ Ｐゴシック" panose="020B0600070205080204" pitchFamily="50" charset="-128"/>
              </a:rPr>
              <a:t>100</a:t>
            </a:r>
            <a:r>
              <a:rPr lang="ja-JP" altLang="en-US" sz="1600" dirty="0">
                <a:solidFill>
                  <a:prstClr val="black"/>
                </a:solidFill>
                <a:latin typeface="ＭＳ Ｐゴシック" panose="020B0600070205080204" pitchFamily="50" charset="-128"/>
              </a:rPr>
              <a:t>円を払う。</a:t>
            </a:r>
            <a:endParaRPr lang="en-US" altLang="ja-JP" dirty="0">
              <a:solidFill>
                <a:prstClr val="black"/>
              </a:solidFill>
              <a:latin typeface="ＭＳ Ｐゴシック" panose="020B0600070205080204" pitchFamily="50" charset="-128"/>
            </a:endParaRPr>
          </a:p>
          <a:p>
            <a:pPr>
              <a:lnSpc>
                <a:spcPts val="2400"/>
              </a:lnSpc>
            </a:pPr>
            <a:r>
              <a:rPr lang="ja-JP" altLang="en-US" sz="1400" dirty="0">
                <a:solidFill>
                  <a:prstClr val="black"/>
                </a:solidFill>
                <a:latin typeface="ＭＳ Ｐゴシック" panose="020B0600070205080204" pitchFamily="50" charset="-128"/>
              </a:rPr>
              <a:t>（消費税を負担する）</a:t>
            </a:r>
          </a:p>
        </p:txBody>
      </p:sp>
      <p:pic>
        <p:nvPicPr>
          <p:cNvPr id="10" name="図 9"/>
          <p:cNvPicPr>
            <a:picLocks noChangeAspect="1"/>
          </p:cNvPicPr>
          <p:nvPr/>
        </p:nvPicPr>
        <p:blipFill>
          <a:blip r:embed="rId4"/>
          <a:stretch>
            <a:fillRect/>
          </a:stretch>
        </p:blipFill>
        <p:spPr>
          <a:xfrm>
            <a:off x="835378" y="5102698"/>
            <a:ext cx="1022361" cy="566559"/>
          </a:xfrm>
          <a:prstGeom prst="rect">
            <a:avLst/>
          </a:prstGeom>
        </p:spPr>
      </p:pic>
      <p:pic>
        <p:nvPicPr>
          <p:cNvPr id="11" name="図 10"/>
          <p:cNvPicPr>
            <a:picLocks noChangeAspect="1"/>
          </p:cNvPicPr>
          <p:nvPr/>
        </p:nvPicPr>
        <p:blipFill>
          <a:blip r:embed="rId5"/>
          <a:stretch>
            <a:fillRect/>
          </a:stretch>
        </p:blipFill>
        <p:spPr>
          <a:xfrm>
            <a:off x="835378" y="5768246"/>
            <a:ext cx="821840" cy="588104"/>
          </a:xfrm>
          <a:prstGeom prst="rect">
            <a:avLst/>
          </a:prstGeom>
        </p:spPr>
      </p:pic>
      <p:sp>
        <p:nvSpPr>
          <p:cNvPr id="12" name="右矢印 11"/>
          <p:cNvSpPr/>
          <p:nvPr/>
        </p:nvSpPr>
        <p:spPr>
          <a:xfrm>
            <a:off x="2817829" y="4381697"/>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3636720" y="3032404"/>
            <a:ext cx="2028260" cy="369256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3739689" y="3413719"/>
            <a:ext cx="1954381" cy="1323439"/>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消費者から預かった</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消費税の額を計算し</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て納める。</a:t>
            </a:r>
            <a:endParaRPr lang="en-US" altLang="ja-JP" sz="1600" dirty="0">
              <a:solidFill>
                <a:prstClr val="black"/>
              </a:solidFill>
              <a:latin typeface="ＭＳ Ｐゴシック" panose="020B0600070205080204" pitchFamily="50" charset="-128"/>
            </a:endParaRPr>
          </a:p>
          <a:p>
            <a:pPr>
              <a:lnSpc>
                <a:spcPts val="2400"/>
              </a:lnSpc>
            </a:pPr>
            <a:r>
              <a:rPr lang="ja-JP" altLang="en-US" sz="1400" dirty="0">
                <a:solidFill>
                  <a:prstClr val="black"/>
                </a:solidFill>
                <a:latin typeface="ＭＳ Ｐゴシック" panose="020B0600070205080204" pitchFamily="50" charset="-128"/>
              </a:rPr>
              <a:t>（消費税を納める）</a:t>
            </a:r>
          </a:p>
        </p:txBody>
      </p:sp>
      <p:pic>
        <p:nvPicPr>
          <p:cNvPr id="17" name="図 16"/>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2355" y="5580380"/>
            <a:ext cx="1316990" cy="1141095"/>
          </a:xfrm>
          <a:prstGeom prst="rect">
            <a:avLst/>
          </a:prstGeom>
          <a:noFill/>
          <a:ln>
            <a:noFill/>
          </a:ln>
        </p:spPr>
      </p:pic>
      <p:sp>
        <p:nvSpPr>
          <p:cNvPr id="18" name="正方形/長方形 17"/>
          <p:cNvSpPr/>
          <p:nvPr/>
        </p:nvSpPr>
        <p:spPr>
          <a:xfrm>
            <a:off x="3739682" y="4692709"/>
            <a:ext cx="1806875" cy="88417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9" name="図 18"/>
          <p:cNvPicPr>
            <a:picLocks noChangeAspect="1"/>
          </p:cNvPicPr>
          <p:nvPr/>
        </p:nvPicPr>
        <p:blipFill>
          <a:blip r:embed="rId4"/>
          <a:stretch>
            <a:fillRect/>
          </a:stretch>
        </p:blipFill>
        <p:spPr>
          <a:xfrm>
            <a:off x="4145984" y="5006411"/>
            <a:ext cx="1022361" cy="566559"/>
          </a:xfrm>
          <a:prstGeom prst="rect">
            <a:avLst/>
          </a:prstGeom>
        </p:spPr>
      </p:pic>
      <p:sp>
        <p:nvSpPr>
          <p:cNvPr id="20" name="角丸四角形 19"/>
          <p:cNvSpPr/>
          <p:nvPr/>
        </p:nvSpPr>
        <p:spPr>
          <a:xfrm>
            <a:off x="3992355" y="4740410"/>
            <a:ext cx="1323474" cy="27774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お店の売り上げ</a:t>
            </a:r>
          </a:p>
        </p:txBody>
      </p:sp>
      <p:sp>
        <p:nvSpPr>
          <p:cNvPr id="22" name="角丸四角形 21"/>
          <p:cNvSpPr/>
          <p:nvPr/>
        </p:nvSpPr>
        <p:spPr>
          <a:xfrm>
            <a:off x="6628198" y="3028907"/>
            <a:ext cx="2028260" cy="369256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右矢印 22"/>
          <p:cNvSpPr/>
          <p:nvPr/>
        </p:nvSpPr>
        <p:spPr>
          <a:xfrm>
            <a:off x="5758843" y="4428460"/>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6620288" y="3341263"/>
            <a:ext cx="1983235" cy="665567"/>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集めた消費税を日本</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銀行に預ける。</a:t>
            </a:r>
            <a:endParaRPr lang="en-US" altLang="ja-JP" sz="1600" dirty="0">
              <a:solidFill>
                <a:prstClr val="black"/>
              </a:solidFill>
              <a:latin typeface="ＭＳ Ｐゴシック" panose="020B0600070205080204" pitchFamily="50" charset="-128"/>
            </a:endParaRPr>
          </a:p>
        </p:txBody>
      </p:sp>
      <p:pic>
        <p:nvPicPr>
          <p:cNvPr id="26" name="図 25"/>
          <p:cNvPicPr>
            <a:picLocks noChangeAspect="1"/>
          </p:cNvPicPr>
          <p:nvPr/>
        </p:nvPicPr>
        <p:blipFill>
          <a:blip r:embed="rId5"/>
          <a:stretch>
            <a:fillRect/>
          </a:stretch>
        </p:blipFill>
        <p:spPr>
          <a:xfrm>
            <a:off x="7200985" y="4314181"/>
            <a:ext cx="821840" cy="588104"/>
          </a:xfrm>
          <a:prstGeom prst="rect">
            <a:avLst/>
          </a:prstGeom>
        </p:spPr>
      </p:pic>
      <p:pic>
        <p:nvPicPr>
          <p:cNvPr id="27" name="図 26"/>
          <p:cNvPicPr/>
          <p:nvPr/>
        </p:nvPicPr>
        <p:blipFill>
          <a:blip r:embed="rId7">
            <a:extLst>
              <a:ext uri="{28A0092B-C50C-407E-A947-70E740481C1C}">
                <a14:useLocalDpi xmlns:a14="http://schemas.microsoft.com/office/drawing/2010/main" val="0"/>
              </a:ext>
            </a:extLst>
          </a:blip>
          <a:srcRect/>
          <a:stretch>
            <a:fillRect/>
          </a:stretch>
        </p:blipFill>
        <p:spPr bwMode="auto">
          <a:xfrm>
            <a:off x="6914320" y="5060453"/>
            <a:ext cx="1543997" cy="1600477"/>
          </a:xfrm>
          <a:prstGeom prst="rect">
            <a:avLst/>
          </a:prstGeom>
          <a:noFill/>
          <a:ln>
            <a:noFill/>
          </a:ln>
        </p:spPr>
      </p:pic>
      <p:sp>
        <p:nvSpPr>
          <p:cNvPr id="30" name="右矢印 29"/>
          <p:cNvSpPr/>
          <p:nvPr/>
        </p:nvSpPr>
        <p:spPr>
          <a:xfrm rot="18977745">
            <a:off x="8662242" y="2625906"/>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 name="グループ化 3"/>
          <p:cNvGrpSpPr/>
          <p:nvPr/>
        </p:nvGrpSpPr>
        <p:grpSpPr>
          <a:xfrm>
            <a:off x="9474494" y="790545"/>
            <a:ext cx="2056693" cy="2321824"/>
            <a:chOff x="9317611" y="914227"/>
            <a:chExt cx="2056693" cy="2321824"/>
          </a:xfrm>
        </p:grpSpPr>
        <p:sp>
          <p:nvSpPr>
            <p:cNvPr id="29" name="角丸四角形 28"/>
            <p:cNvSpPr/>
            <p:nvPr/>
          </p:nvSpPr>
          <p:spPr>
            <a:xfrm>
              <a:off x="9317611" y="914227"/>
              <a:ext cx="2028260" cy="2320031"/>
            </a:xfrm>
            <a:prstGeom prst="round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テキスト ボックス 30"/>
            <p:cNvSpPr txBox="1"/>
            <p:nvPr/>
          </p:nvSpPr>
          <p:spPr>
            <a:xfrm>
              <a:off x="9402289" y="1224812"/>
              <a:ext cx="1972015" cy="1015663"/>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預けられた消費税を</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国のお金（国庫金）と</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して保管する。</a:t>
              </a:r>
              <a:endParaRPr lang="en-US" altLang="ja-JP" sz="1600" dirty="0">
                <a:solidFill>
                  <a:prstClr val="black"/>
                </a:solidFill>
                <a:latin typeface="ＭＳ Ｐゴシック" panose="020B0600070205080204" pitchFamily="50" charset="-128"/>
              </a:endParaRPr>
            </a:p>
          </p:txBody>
        </p:sp>
        <p:pic>
          <p:nvPicPr>
            <p:cNvPr id="32" name="図 3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8210" y="2247953"/>
              <a:ext cx="1288191" cy="988098"/>
            </a:xfrm>
            <a:prstGeom prst="rect">
              <a:avLst/>
            </a:prstGeom>
            <a:noFill/>
            <a:ln>
              <a:noFill/>
            </a:ln>
          </p:spPr>
        </p:pic>
      </p:grpSp>
      <p:sp>
        <p:nvSpPr>
          <p:cNvPr id="39" name="二方向矢印 38"/>
          <p:cNvSpPr/>
          <p:nvPr/>
        </p:nvSpPr>
        <p:spPr>
          <a:xfrm rot="13526805">
            <a:off x="10063428" y="3217953"/>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円/楕円 39"/>
          <p:cNvSpPr/>
          <p:nvPr/>
        </p:nvSpPr>
        <p:spPr>
          <a:xfrm>
            <a:off x="9009761" y="3506608"/>
            <a:ext cx="914400" cy="914400"/>
          </a:xfrm>
          <a:prstGeom prst="ellipse">
            <a:avLst/>
          </a:prstGeom>
          <a:gradFill flip="none" rotWithShape="1">
            <a:gsLst>
              <a:gs pos="0">
                <a:schemeClr val="accent1">
                  <a:lumMod val="89000"/>
                </a:schemeClr>
              </a:gs>
              <a:gs pos="0">
                <a:schemeClr val="bg1">
                  <a:lumMod val="95000"/>
                </a:schemeClr>
              </a:gs>
              <a:gs pos="100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n-ea"/>
              </a:rPr>
              <a:t>78</a:t>
            </a:r>
            <a:r>
              <a:rPr lang="ja-JP" altLang="en-US" dirty="0">
                <a:solidFill>
                  <a:prstClr val="black"/>
                </a:solidFill>
                <a:latin typeface="+mn-ea"/>
              </a:rPr>
              <a:t>円</a:t>
            </a:r>
          </a:p>
        </p:txBody>
      </p:sp>
      <p:sp>
        <p:nvSpPr>
          <p:cNvPr id="41" name="円/楕円 40"/>
          <p:cNvSpPr/>
          <p:nvPr/>
        </p:nvSpPr>
        <p:spPr>
          <a:xfrm>
            <a:off x="11060544" y="3471590"/>
            <a:ext cx="914400" cy="914400"/>
          </a:xfrm>
          <a:prstGeom prst="ellipse">
            <a:avLst/>
          </a:prstGeom>
          <a:gradFill>
            <a:gsLst>
              <a:gs pos="0">
                <a:schemeClr val="accent1">
                  <a:lumMod val="89000"/>
                </a:schemeClr>
              </a:gs>
              <a:gs pos="0">
                <a:schemeClr val="bg1">
                  <a:lumMod val="95000"/>
                </a:schemeClr>
              </a:gs>
              <a:gs pos="100000">
                <a:srgbClr val="FF66C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n-ea"/>
              </a:rPr>
              <a:t>22</a:t>
            </a:r>
            <a:r>
              <a:rPr lang="ja-JP" altLang="en-US" dirty="0">
                <a:solidFill>
                  <a:prstClr val="black"/>
                </a:solidFill>
                <a:latin typeface="+mn-ea"/>
              </a:rPr>
              <a:t>円</a:t>
            </a:r>
          </a:p>
        </p:txBody>
      </p:sp>
      <p:sp>
        <p:nvSpPr>
          <p:cNvPr id="42" name="テキスト ボックス 41"/>
          <p:cNvSpPr txBox="1"/>
          <p:nvPr/>
        </p:nvSpPr>
        <p:spPr>
          <a:xfrm>
            <a:off x="8943036" y="4395899"/>
            <a:ext cx="938077" cy="369332"/>
          </a:xfrm>
          <a:prstGeom prst="rect">
            <a:avLst/>
          </a:prstGeom>
          <a:noFill/>
        </p:spPr>
        <p:txBody>
          <a:bodyPr wrap="none" rtlCol="0">
            <a:spAutoFit/>
          </a:bodyPr>
          <a:lstStyle/>
          <a:p>
            <a:r>
              <a:rPr lang="ja-JP" altLang="en-US" dirty="0">
                <a:solidFill>
                  <a:prstClr val="black"/>
                </a:solidFill>
              </a:rPr>
              <a:t>国</a:t>
            </a:r>
            <a:r>
              <a:rPr lang="en-US" altLang="ja-JP" dirty="0">
                <a:solidFill>
                  <a:prstClr val="black"/>
                </a:solidFill>
                <a:latin typeface="+mn-ea"/>
              </a:rPr>
              <a:t>7.8</a:t>
            </a:r>
            <a:r>
              <a:rPr lang="ja-JP" altLang="en-US" dirty="0">
                <a:solidFill>
                  <a:prstClr val="black"/>
                </a:solidFill>
              </a:rPr>
              <a:t>％</a:t>
            </a:r>
          </a:p>
        </p:txBody>
      </p:sp>
      <p:sp>
        <p:nvSpPr>
          <p:cNvPr id="43" name="テキスト ボックス 42"/>
          <p:cNvSpPr txBox="1"/>
          <p:nvPr/>
        </p:nvSpPr>
        <p:spPr>
          <a:xfrm>
            <a:off x="10983321" y="4395899"/>
            <a:ext cx="1168910" cy="369332"/>
          </a:xfrm>
          <a:prstGeom prst="rect">
            <a:avLst/>
          </a:prstGeom>
          <a:noFill/>
        </p:spPr>
        <p:txBody>
          <a:bodyPr wrap="none" rtlCol="0">
            <a:spAutoFit/>
          </a:bodyPr>
          <a:lstStyle/>
          <a:p>
            <a:r>
              <a:rPr lang="ja-JP" altLang="en-US" dirty="0">
                <a:solidFill>
                  <a:prstClr val="black"/>
                </a:solidFill>
              </a:rPr>
              <a:t>地方</a:t>
            </a:r>
            <a:r>
              <a:rPr lang="en-US" altLang="ja-JP" dirty="0">
                <a:solidFill>
                  <a:prstClr val="black"/>
                </a:solidFill>
                <a:latin typeface="+mn-ea"/>
              </a:rPr>
              <a:t>2.2</a:t>
            </a:r>
            <a:r>
              <a:rPr lang="ja-JP" altLang="en-US" dirty="0">
                <a:solidFill>
                  <a:prstClr val="black"/>
                </a:solidFill>
              </a:rPr>
              <a:t>％</a:t>
            </a:r>
          </a:p>
        </p:txBody>
      </p:sp>
      <p:sp>
        <p:nvSpPr>
          <p:cNvPr id="24" name="テキスト ボックス 23"/>
          <p:cNvSpPr txBox="1"/>
          <p:nvPr/>
        </p:nvSpPr>
        <p:spPr>
          <a:xfrm>
            <a:off x="9154226" y="4875191"/>
            <a:ext cx="2781905" cy="1354217"/>
          </a:xfrm>
          <a:prstGeom prst="rect">
            <a:avLst/>
          </a:prstGeom>
          <a:solidFill>
            <a:schemeClr val="bg1"/>
          </a:solidFill>
        </p:spPr>
        <p:txBody>
          <a:bodyPr wrap="square" rtlCol="0">
            <a:spAutoFit/>
          </a:bodyPr>
          <a:lstStyle/>
          <a:p>
            <a:r>
              <a:rPr kumimoji="1" lang="ja-JP" altLang="en-US" sz="1600" dirty="0"/>
              <a:t>（注）消費税は国税（消費税）　　　</a:t>
            </a:r>
            <a:endParaRPr kumimoji="1" lang="en-US" altLang="ja-JP" sz="1600" dirty="0"/>
          </a:p>
          <a:p>
            <a:r>
              <a:rPr lang="ja-JP" altLang="en-US" sz="1600" dirty="0"/>
              <a:t>　　　</a:t>
            </a:r>
            <a:r>
              <a:rPr kumimoji="1" lang="ja-JP" altLang="en-US" sz="1600" dirty="0"/>
              <a:t>と</a:t>
            </a:r>
            <a:r>
              <a:rPr lang="ja-JP" altLang="en-US" sz="1600" dirty="0"/>
              <a:t>地方税（地方消費税）　　</a:t>
            </a:r>
            <a:endParaRPr lang="en-US" altLang="ja-JP" sz="1600" dirty="0"/>
          </a:p>
          <a:p>
            <a:r>
              <a:rPr lang="ja-JP" altLang="en-US" sz="1600" dirty="0"/>
              <a:t>　　　に分かれていて</a:t>
            </a:r>
            <a:r>
              <a:rPr kumimoji="1" lang="en-US" altLang="ja-JP" sz="1600" dirty="0">
                <a:latin typeface="+mn-ea"/>
              </a:rPr>
              <a:t>10</a:t>
            </a:r>
            <a:r>
              <a:rPr kumimoji="1" lang="ja-JP" altLang="en-US" sz="1600" dirty="0">
                <a:latin typeface="+mn-ea"/>
              </a:rPr>
              <a:t>％の</a:t>
            </a:r>
            <a:endParaRPr kumimoji="1" lang="en-US" altLang="ja-JP" sz="1600" dirty="0">
              <a:latin typeface="+mn-ea"/>
            </a:endParaRPr>
          </a:p>
          <a:p>
            <a:r>
              <a:rPr lang="ja-JP" altLang="en-US" sz="1600" dirty="0">
                <a:latin typeface="+mn-ea"/>
              </a:rPr>
              <a:t>　　　</a:t>
            </a:r>
            <a:r>
              <a:rPr kumimoji="1" lang="ja-JP" altLang="en-US" sz="1600" dirty="0">
                <a:latin typeface="+mn-ea"/>
              </a:rPr>
              <a:t>消費税のうち</a:t>
            </a:r>
            <a:r>
              <a:rPr kumimoji="1" lang="en-US" altLang="ja-JP" sz="1600" dirty="0">
                <a:latin typeface="+mn-ea"/>
              </a:rPr>
              <a:t>7.8</a:t>
            </a:r>
            <a:r>
              <a:rPr kumimoji="1" lang="ja-JP" altLang="en-US" sz="1600" dirty="0">
                <a:latin typeface="+mn-ea"/>
              </a:rPr>
              <a:t>％は国　　</a:t>
            </a:r>
            <a:endParaRPr kumimoji="1" lang="en-US" altLang="ja-JP" sz="1600" dirty="0">
              <a:latin typeface="+mn-ea"/>
            </a:endParaRPr>
          </a:p>
          <a:p>
            <a:r>
              <a:rPr lang="ja-JP" altLang="en-US" sz="1600" dirty="0">
                <a:latin typeface="+mn-ea"/>
              </a:rPr>
              <a:t>　　　</a:t>
            </a:r>
            <a:r>
              <a:rPr kumimoji="1" lang="ja-JP" altLang="en-US" sz="1600" dirty="0">
                <a:latin typeface="+mn-ea"/>
              </a:rPr>
              <a:t>税、</a:t>
            </a:r>
            <a:r>
              <a:rPr lang="en-US" altLang="ja-JP" sz="1600" dirty="0">
                <a:latin typeface="+mn-ea"/>
              </a:rPr>
              <a:t>2.2</a:t>
            </a:r>
            <a:r>
              <a:rPr lang="ja-JP" altLang="en-US" sz="1600" dirty="0">
                <a:latin typeface="+mn-ea"/>
              </a:rPr>
              <a:t>％は地方税</a:t>
            </a:r>
            <a:r>
              <a:rPr lang="ja-JP" altLang="en-US" sz="1600" dirty="0"/>
              <a:t>です。</a:t>
            </a:r>
            <a:endParaRPr kumimoji="1" lang="ja-JP" altLang="en-US" sz="1600" dirty="0"/>
          </a:p>
        </p:txBody>
      </p:sp>
      <p:sp>
        <p:nvSpPr>
          <p:cNvPr id="44" name="テキスト ボックス 43"/>
          <p:cNvSpPr txBox="1"/>
          <p:nvPr/>
        </p:nvSpPr>
        <p:spPr>
          <a:xfrm>
            <a:off x="11600135" y="6358493"/>
            <a:ext cx="552096" cy="369332"/>
          </a:xfrm>
          <a:prstGeom prst="rect">
            <a:avLst/>
          </a:prstGeom>
          <a:noFill/>
        </p:spPr>
        <p:txBody>
          <a:bodyPr wrap="square" rtlCol="0">
            <a:spAutoFit/>
          </a:bodyPr>
          <a:lstStyle/>
          <a:p>
            <a:r>
              <a:rPr lang="ja-JP" altLang="en-US" dirty="0">
                <a:latin typeface="+mj-ea"/>
                <a:ea typeface="+mj-ea"/>
              </a:rPr>
              <a:t>５</a:t>
            </a:r>
            <a:endParaRPr kumimoji="1" lang="ja-JP" altLang="en-US" dirty="0">
              <a:latin typeface="+mj-ea"/>
              <a:ea typeface="+mj-ea"/>
            </a:endParaRPr>
          </a:p>
        </p:txBody>
      </p:sp>
      <p:grpSp>
        <p:nvGrpSpPr>
          <p:cNvPr id="45" name="グループ化 44"/>
          <p:cNvGrpSpPr/>
          <p:nvPr/>
        </p:nvGrpSpPr>
        <p:grpSpPr>
          <a:xfrm>
            <a:off x="316379" y="-125223"/>
            <a:ext cx="8141938" cy="1061512"/>
            <a:chOff x="203619" y="352044"/>
            <a:chExt cx="8047777" cy="838200"/>
          </a:xfrm>
        </p:grpSpPr>
        <p:sp>
          <p:nvSpPr>
            <p:cNvPr id="46" name="角丸四角形 45"/>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20361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消費税の旅</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2" name="グループ化 1"/>
          <p:cNvGrpSpPr/>
          <p:nvPr/>
        </p:nvGrpSpPr>
        <p:grpSpPr>
          <a:xfrm>
            <a:off x="600439" y="895035"/>
            <a:ext cx="6135733" cy="1586112"/>
            <a:chOff x="600439" y="895035"/>
            <a:chExt cx="6135733" cy="1586112"/>
          </a:xfrm>
        </p:grpSpPr>
        <p:pic>
          <p:nvPicPr>
            <p:cNvPr id="54" name="図 53"/>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439" y="995247"/>
              <a:ext cx="1257300" cy="1485900"/>
            </a:xfrm>
            <a:prstGeom prst="rect">
              <a:avLst/>
            </a:prstGeom>
            <a:noFill/>
            <a:ln>
              <a:noFill/>
            </a:ln>
          </p:spPr>
        </p:pic>
        <p:grpSp>
          <p:nvGrpSpPr>
            <p:cNvPr id="55" name="グループ化 54"/>
            <p:cNvGrpSpPr/>
            <p:nvPr/>
          </p:nvGrpSpPr>
          <p:grpSpPr>
            <a:xfrm>
              <a:off x="1660305" y="895035"/>
              <a:ext cx="5075867" cy="1530690"/>
              <a:chOff x="1700865" y="855007"/>
              <a:chExt cx="5075867" cy="1530690"/>
            </a:xfrm>
          </p:grpSpPr>
          <p:pic>
            <p:nvPicPr>
              <p:cNvPr id="56" name="図 55"/>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0865" y="855007"/>
                <a:ext cx="5075867" cy="1530690"/>
              </a:xfrm>
              <a:prstGeom prst="rect">
                <a:avLst/>
              </a:prstGeom>
              <a:noFill/>
              <a:ln>
                <a:noFill/>
              </a:ln>
            </p:spPr>
          </p:pic>
          <p:sp>
            <p:nvSpPr>
              <p:cNvPr id="57" name="テキスト ボックス 56"/>
              <p:cNvSpPr txBox="1"/>
              <p:nvPr/>
            </p:nvSpPr>
            <p:spPr>
              <a:xfrm>
                <a:off x="2370289" y="1007791"/>
                <a:ext cx="4254691" cy="1200329"/>
              </a:xfrm>
              <a:prstGeom prst="rect">
                <a:avLst/>
              </a:prstGeom>
              <a:solidFill>
                <a:schemeClr val="bg1"/>
              </a:solidFill>
            </p:spPr>
            <p:txBody>
              <a:bodyPr wrap="none" rtlCol="0">
                <a:spAutoFit/>
              </a:bodyPr>
              <a:lstStyle/>
              <a:p>
                <a:pPr>
                  <a:lnSpc>
                    <a:spcPct val="150000"/>
                  </a:lnSpc>
                </a:pPr>
                <a:r>
                  <a:rPr kumimoji="1" lang="ja-JP" altLang="en-US" sz="1600" dirty="0"/>
                  <a:t>　皆さんも税金を払っています。その</a:t>
                </a:r>
                <a:r>
                  <a:rPr lang="ja-JP" altLang="en-US" sz="1600" dirty="0"/>
                  <a:t>代表例が　</a:t>
                </a:r>
                <a:endParaRPr lang="en-US" altLang="ja-JP" sz="1600" dirty="0"/>
              </a:p>
              <a:p>
                <a:pPr>
                  <a:lnSpc>
                    <a:spcPct val="150000"/>
                  </a:lnSpc>
                </a:pPr>
                <a:r>
                  <a:rPr lang="ja-JP" altLang="en-US" sz="1600" dirty="0"/>
                  <a:t>　</a:t>
                </a:r>
                <a:r>
                  <a:rPr lang="ja-JP" altLang="en-US" sz="1600" dirty="0">
                    <a:solidFill>
                      <a:srgbClr val="FF0000"/>
                    </a:solidFill>
                  </a:rPr>
                  <a:t>消費税</a:t>
                </a:r>
                <a:r>
                  <a:rPr lang="ja-JP" altLang="en-US" sz="1600" dirty="0"/>
                  <a:t>　です。では、わたし</a:t>
                </a:r>
                <a:r>
                  <a:rPr kumimoji="1" lang="ja-JP" altLang="en-US" sz="1600" dirty="0"/>
                  <a:t>たちが支払った</a:t>
                </a:r>
                <a:endParaRPr kumimoji="1" lang="en-US" altLang="ja-JP" sz="1600" dirty="0"/>
              </a:p>
              <a:p>
                <a:pPr>
                  <a:lnSpc>
                    <a:spcPct val="150000"/>
                  </a:lnSpc>
                </a:pPr>
                <a:r>
                  <a:rPr kumimoji="1" lang="ja-JP" altLang="en-US" sz="1600" dirty="0"/>
                  <a:t>消費税は、どのように</a:t>
                </a:r>
                <a:r>
                  <a:rPr lang="ja-JP" altLang="en-US" sz="1600" dirty="0"/>
                  <a:t>納められるのでしょうか？</a:t>
                </a:r>
                <a:endParaRPr kumimoji="1" lang="ja-JP" altLang="en-US" sz="1600" dirty="0"/>
              </a:p>
            </p:txBody>
          </p:sp>
          <p:sp>
            <p:nvSpPr>
              <p:cNvPr id="58" name="テキスト ボックス 57"/>
              <p:cNvSpPr txBox="1"/>
              <p:nvPr/>
            </p:nvSpPr>
            <p:spPr>
              <a:xfrm>
                <a:off x="3784664" y="948934"/>
                <a:ext cx="415498" cy="246221"/>
              </a:xfrm>
              <a:prstGeom prst="rect">
                <a:avLst/>
              </a:prstGeom>
              <a:noFill/>
            </p:spPr>
            <p:txBody>
              <a:bodyPr wrap="none" rtlCol="0">
                <a:spAutoFit/>
              </a:bodyPr>
              <a:lstStyle/>
              <a:p>
                <a:r>
                  <a:rPr kumimoji="1" lang="ja-JP" altLang="en-US" sz="1000" dirty="0"/>
                  <a:t>はら</a:t>
                </a:r>
              </a:p>
            </p:txBody>
          </p:sp>
          <p:sp>
            <p:nvSpPr>
              <p:cNvPr id="59" name="テキスト ボックス 58"/>
              <p:cNvSpPr txBox="1"/>
              <p:nvPr/>
            </p:nvSpPr>
            <p:spPr>
              <a:xfrm>
                <a:off x="5423915" y="1326973"/>
                <a:ext cx="513282" cy="246221"/>
              </a:xfrm>
              <a:prstGeom prst="rect">
                <a:avLst/>
              </a:prstGeom>
              <a:noFill/>
            </p:spPr>
            <p:txBody>
              <a:bodyPr wrap="none" rtlCol="0">
                <a:spAutoFit/>
              </a:bodyPr>
              <a:lstStyle/>
              <a:p>
                <a:r>
                  <a:rPr kumimoji="1" lang="ja-JP" altLang="en-US" sz="1000" dirty="0"/>
                  <a:t>しはら</a:t>
                </a:r>
              </a:p>
            </p:txBody>
          </p:sp>
        </p:grpSp>
      </p:grpSp>
      <p:sp>
        <p:nvSpPr>
          <p:cNvPr id="60" name="角丸四角形 59"/>
          <p:cNvSpPr/>
          <p:nvPr/>
        </p:nvSpPr>
        <p:spPr>
          <a:xfrm>
            <a:off x="962087" y="2875971"/>
            <a:ext cx="1364700" cy="563161"/>
          </a:xfrm>
          <a:prstGeom prst="roundRect">
            <a:avLst/>
          </a:prstGeom>
          <a:solidFill>
            <a:srgbClr val="FF66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消費者</a:t>
            </a:r>
          </a:p>
        </p:txBody>
      </p:sp>
      <p:sp>
        <p:nvSpPr>
          <p:cNvPr id="61" name="角丸四角形 60"/>
          <p:cNvSpPr/>
          <p:nvPr/>
        </p:nvSpPr>
        <p:spPr>
          <a:xfrm>
            <a:off x="3974233" y="2807040"/>
            <a:ext cx="1364700" cy="563161"/>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お店</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2" name="角丸四角形 61"/>
          <p:cNvSpPr/>
          <p:nvPr/>
        </p:nvSpPr>
        <p:spPr>
          <a:xfrm>
            <a:off x="6986379" y="2802457"/>
            <a:ext cx="1364700" cy="563161"/>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税務署</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3" name="角丸四角形 62"/>
          <p:cNvSpPr/>
          <p:nvPr/>
        </p:nvSpPr>
        <p:spPr>
          <a:xfrm>
            <a:off x="9856358" y="292467"/>
            <a:ext cx="1335552" cy="776236"/>
          </a:xfrm>
          <a:prstGeom prst="roundRect">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にっぽんぎんこう</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日本銀行</a:t>
            </a:r>
          </a:p>
        </p:txBody>
      </p:sp>
      <p:sp>
        <p:nvSpPr>
          <p:cNvPr id="64" name="角丸四角形吹き出し 63"/>
          <p:cNvSpPr/>
          <p:nvPr/>
        </p:nvSpPr>
        <p:spPr>
          <a:xfrm>
            <a:off x="8017835" y="795988"/>
            <a:ext cx="1393267" cy="1273741"/>
          </a:xfrm>
          <a:prstGeom prst="wedgeRoundRectCallout">
            <a:avLst>
              <a:gd name="adj1" fmla="val -73857"/>
              <a:gd name="adj2" fmla="val 332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消費税はお店が預かってまとめて納めているんだね。</a:t>
            </a:r>
          </a:p>
        </p:txBody>
      </p:sp>
      <p:pic>
        <p:nvPicPr>
          <p:cNvPr id="65" name="図 64"/>
          <p:cNvPicPr/>
          <p:nvPr/>
        </p:nvPicPr>
        <p:blipFill>
          <a:blip r:embed="rId11" cstate="print">
            <a:clrChange>
              <a:clrFrom>
                <a:srgbClr val="FFFCD6"/>
              </a:clrFrom>
              <a:clrTo>
                <a:srgbClr val="FFFCD6">
                  <a:alpha val="0"/>
                </a:srgbClr>
              </a:clrTo>
            </a:clrChange>
            <a:extLst>
              <a:ext uri="{28A0092B-C50C-407E-A947-70E740481C1C}">
                <a14:useLocalDpi xmlns:a14="http://schemas.microsoft.com/office/drawing/2010/main" val="0"/>
              </a:ext>
            </a:extLst>
          </a:blip>
          <a:srcRect/>
          <a:stretch>
            <a:fillRect/>
          </a:stretch>
        </p:blipFill>
        <p:spPr bwMode="auto">
          <a:xfrm>
            <a:off x="6838529" y="1490111"/>
            <a:ext cx="965822" cy="1234736"/>
          </a:xfrm>
          <a:prstGeom prst="rect">
            <a:avLst/>
          </a:prstGeom>
          <a:noFill/>
          <a:ln>
            <a:noFill/>
          </a:ln>
        </p:spPr>
      </p:pic>
      <p:sp>
        <p:nvSpPr>
          <p:cNvPr id="48" name="テキスト ボックス 47">
            <a:extLst>
              <a:ext uri="{FF2B5EF4-FFF2-40B4-BE49-F238E27FC236}">
                <a16:creationId xmlns:a16="http://schemas.microsoft.com/office/drawing/2014/main" id="{BD0B6EF3-A0BE-4D17-9380-0C99E6CBB4E4}"/>
              </a:ext>
            </a:extLst>
          </p:cNvPr>
          <p:cNvSpPr txBox="1"/>
          <p:nvPr/>
        </p:nvSpPr>
        <p:spPr>
          <a:xfrm>
            <a:off x="10500292" y="1333439"/>
            <a:ext cx="668773" cy="230832"/>
          </a:xfrm>
          <a:prstGeom prst="rect">
            <a:avLst/>
          </a:prstGeom>
          <a:noFill/>
        </p:spPr>
        <p:txBody>
          <a:bodyPr wrap="none" rtlCol="0">
            <a:spAutoFit/>
          </a:bodyPr>
          <a:lstStyle/>
          <a:p>
            <a:r>
              <a:rPr kumimoji="1" lang="ja-JP" altLang="en-US" sz="900" dirty="0" err="1"/>
              <a:t>こっこきん</a:t>
            </a:r>
            <a:endParaRPr kumimoji="1" lang="ja-JP" altLang="en-US" sz="1000" dirty="0"/>
          </a:p>
        </p:txBody>
      </p:sp>
    </p:spTree>
    <p:extLst>
      <p:ext uri="{BB962C8B-B14F-4D97-AF65-F5344CB8AC3E}">
        <p14:creationId xmlns:p14="http://schemas.microsoft.com/office/powerpoint/2010/main" val="23421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3" name="円/楕円 32"/>
          <p:cNvSpPr/>
          <p:nvPr/>
        </p:nvSpPr>
        <p:spPr>
          <a:xfrm>
            <a:off x="279485" y="72284"/>
            <a:ext cx="11679936" cy="6632609"/>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 name="図 5"/>
          <p:cNvPicPr/>
          <p:nvPr/>
        </p:nvPicPr>
        <p:blipFill>
          <a:blip r:embed="rId3">
            <a:clrChange>
              <a:clrFrom>
                <a:srgbClr val="FFFFFF"/>
              </a:clrFrom>
              <a:clrTo>
                <a:srgbClr val="FFFFFF">
                  <a:alpha val="0"/>
                </a:srgbClr>
              </a:clrTo>
            </a:clrChange>
          </a:blip>
          <a:stretch>
            <a:fillRect/>
          </a:stretch>
        </p:blipFill>
        <p:spPr>
          <a:xfrm>
            <a:off x="5275063" y="5111053"/>
            <a:ext cx="1827985" cy="1448118"/>
          </a:xfrm>
          <a:prstGeom prst="rect">
            <a:avLst/>
          </a:prstGeom>
        </p:spPr>
      </p:pic>
      <p:sp>
        <p:nvSpPr>
          <p:cNvPr id="8" name="テキスト ボックス 7"/>
          <p:cNvSpPr txBox="1"/>
          <p:nvPr/>
        </p:nvSpPr>
        <p:spPr>
          <a:xfrm>
            <a:off x="469720" y="2752890"/>
            <a:ext cx="4273927" cy="798808"/>
          </a:xfrm>
          <a:prstGeom prst="rect">
            <a:avLst/>
          </a:prstGeom>
          <a:solidFill>
            <a:schemeClr val="bg1"/>
          </a:solidFill>
        </p:spPr>
        <p:txBody>
          <a:bodyPr wrap="none" rtlCol="0">
            <a:spAutoFit/>
          </a:bodyPr>
          <a:lstStyle/>
          <a:p>
            <a:pPr>
              <a:lnSpc>
                <a:spcPts val="3000"/>
              </a:lnSpc>
            </a:pPr>
            <a:r>
              <a:rPr kumimoji="1" lang="ja-JP" altLang="en-US" dirty="0">
                <a:latin typeface="BIZ UDPゴシック" panose="020B0400000000000000" pitchFamily="50" charset="-128"/>
                <a:ea typeface="BIZ UDPゴシック" panose="020B0400000000000000" pitchFamily="50" charset="-128"/>
              </a:rPr>
              <a:t>　警察と消防などによって、わたしたちは</a:t>
            </a:r>
            <a:endParaRPr kumimoji="1" lang="en-US" altLang="ja-JP" dirty="0">
              <a:latin typeface="BIZ UDPゴシック" panose="020B0400000000000000" pitchFamily="50" charset="-128"/>
              <a:ea typeface="BIZ UDPゴシック" panose="020B0400000000000000" pitchFamily="50" charset="-128"/>
            </a:endParaRPr>
          </a:p>
          <a:p>
            <a:pPr>
              <a:lnSpc>
                <a:spcPts val="3000"/>
              </a:lnSpc>
            </a:pPr>
            <a:r>
              <a:rPr lang="ja-JP" altLang="en-US" dirty="0">
                <a:latin typeface="BIZ UDPゴシック" panose="020B0400000000000000" pitchFamily="50" charset="-128"/>
                <a:ea typeface="BIZ UDPゴシック" panose="020B0400000000000000" pitchFamily="50" charset="-128"/>
              </a:rPr>
              <a:t>安心して生活することができます。</a:t>
            </a:r>
            <a:endParaRPr kumimoji="1" lang="ja-JP" altLang="en-US" dirty="0">
              <a:latin typeface="BIZ UDPゴシック" panose="020B0400000000000000" pitchFamily="50" charset="-128"/>
              <a:ea typeface="BIZ UDPゴシック" panose="020B0400000000000000" pitchFamily="50" charset="-128"/>
            </a:endParaRPr>
          </a:p>
        </p:txBody>
      </p:sp>
      <p:grpSp>
        <p:nvGrpSpPr>
          <p:cNvPr id="5" name="グループ化 4"/>
          <p:cNvGrpSpPr/>
          <p:nvPr/>
        </p:nvGrpSpPr>
        <p:grpSpPr>
          <a:xfrm>
            <a:off x="7455637" y="3882558"/>
            <a:ext cx="3965565" cy="2360296"/>
            <a:chOff x="7540635" y="3996054"/>
            <a:chExt cx="3965565" cy="2360296"/>
          </a:xfrm>
        </p:grpSpPr>
        <p:pic>
          <p:nvPicPr>
            <p:cNvPr id="3" name="図 2"/>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635" y="3996054"/>
              <a:ext cx="3965565" cy="2360296"/>
            </a:xfrm>
            <a:prstGeom prst="rect">
              <a:avLst/>
            </a:prstGeom>
            <a:noFill/>
            <a:ln>
              <a:noFill/>
            </a:ln>
          </p:spPr>
        </p:pic>
        <p:sp>
          <p:nvSpPr>
            <p:cNvPr id="12" name="テキスト ボックス 11"/>
            <p:cNvSpPr txBox="1"/>
            <p:nvPr/>
          </p:nvSpPr>
          <p:spPr>
            <a:xfrm>
              <a:off x="8004359" y="4509476"/>
              <a:ext cx="2899230" cy="1426031"/>
            </a:xfrm>
            <a:prstGeom prst="rect">
              <a:avLst/>
            </a:prstGeom>
            <a:noFill/>
          </p:spPr>
          <p:txBody>
            <a:bodyPr wrap="square" rtlCol="0">
              <a:spAutoFit/>
            </a:bodyPr>
            <a:lstStyle/>
            <a:p>
              <a:pPr algn="ctr">
                <a:lnSpc>
                  <a:spcPts val="2600"/>
                </a:lnSpc>
              </a:pPr>
              <a:r>
                <a:rPr kumimoji="1" lang="ja-JP" altLang="en-US" dirty="0"/>
                <a:t>警察や消防に使われる</a:t>
              </a:r>
              <a:r>
                <a:rPr lang="ja-JP" altLang="en-US" dirty="0"/>
                <a:t>税金</a:t>
              </a:r>
              <a:endParaRPr lang="en-US" altLang="ja-JP" dirty="0"/>
            </a:p>
            <a:p>
              <a:pPr algn="ctr">
                <a:lnSpc>
                  <a:spcPts val="2600"/>
                </a:lnSpc>
              </a:pPr>
              <a:r>
                <a:rPr lang="ja-JP" altLang="en-US" sz="1600" dirty="0"/>
                <a:t>国民一人あたり（１年間）</a:t>
              </a:r>
              <a:endParaRPr lang="en-US" altLang="ja-JP" sz="1600" dirty="0"/>
            </a:p>
            <a:p>
              <a:pPr algn="ctr">
                <a:lnSpc>
                  <a:spcPts val="2600"/>
                </a:lnSpc>
              </a:pPr>
              <a:r>
                <a:rPr kumimoji="1" lang="ja-JP" altLang="en-US" sz="2400" b="1" dirty="0">
                  <a:solidFill>
                    <a:srgbClr val="FF0000"/>
                  </a:solidFill>
                </a:rPr>
                <a:t>約</a:t>
              </a:r>
              <a:r>
                <a:rPr kumimoji="1" lang="en-US" altLang="ja-JP" sz="2400" b="1" dirty="0">
                  <a:solidFill>
                    <a:srgbClr val="FF0000"/>
                  </a:solidFill>
                  <a:latin typeface="+mn-ea"/>
                </a:rPr>
                <a:t>42,600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dirty="0"/>
                <a:t>（令和４年度）</a:t>
              </a:r>
              <a:endParaRPr kumimoji="1" lang="ja-JP" altLang="en-US" dirty="0"/>
            </a:p>
          </p:txBody>
        </p:sp>
      </p:grpSp>
      <p:pic>
        <p:nvPicPr>
          <p:cNvPr id="13" name="図 12"/>
          <p:cNvPicPr>
            <a:picLocks noChangeAspect="1"/>
          </p:cNvPicPr>
          <p:nvPr/>
        </p:nvPicPr>
        <p:blipFill>
          <a:blip r:embed="rId5">
            <a:extLst>
              <a:ext uri="{BEBA8EAE-BF5A-486C-A8C5-ECC9F3942E4B}">
                <a14:imgProps xmlns:a14="http://schemas.microsoft.com/office/drawing/2010/main">
                  <a14:imgLayer r:embed="rId6">
                    <a14:imgEffect>
                      <a14:backgroundRemoval t="2119" b="91949" l="4747" r="97152">
                        <a14:foregroundMark x1="25316" y1="7627" x2="34494" y2="8898"/>
                        <a14:foregroundMark x1="5063" y1="33475" x2="5063" y2="33475"/>
                        <a14:foregroundMark x1="50633" y1="56356" x2="70253" y2="54661"/>
                        <a14:foregroundMark x1="56329" y1="45339" x2="61076" y2="48305"/>
                        <a14:foregroundMark x1="26582" y1="22034" x2="28481" y2="28390"/>
                        <a14:foregroundMark x1="81013" y1="50847" x2="87658" y2="54237"/>
                        <a14:foregroundMark x1="74684" y1="47034" x2="74684" y2="47034"/>
                        <a14:foregroundMark x1="64241" y1="35593" x2="64241" y2="35593"/>
                        <a14:foregroundMark x1="68987" y1="32203" x2="68987" y2="32203"/>
                        <a14:foregroundMark x1="75633" y1="36864" x2="75633" y2="36864"/>
                        <a14:foregroundMark x1="65506" y1="33051" x2="65506" y2="33051"/>
                        <a14:foregroundMark x1="61392" y1="32203" x2="69304" y2="34322"/>
                        <a14:foregroundMark x1="71519" y1="32203" x2="75316" y2="36864"/>
                        <a14:foregroundMark x1="61392" y1="31780" x2="55380" y2="37712"/>
                        <a14:foregroundMark x1="47152" y1="70339" x2="47152" y2="70339"/>
                        <a14:foregroundMark x1="22468" y1="60593" x2="25892" y2="78168"/>
                        <a14:foregroundMark x1="47785" y1="69915" x2="49367" y2="81780"/>
                        <a14:foregroundMark x1="29430" y1="80508" x2="46835" y2="80508"/>
                        <a14:foregroundMark x1="91456" y1="54237" x2="93987" y2="57627"/>
                        <a14:foregroundMark x1="66139" y1="41102" x2="73418" y2="60169"/>
                        <a14:foregroundMark x1="38924" y1="56356" x2="58861" y2="66525"/>
                        <a14:foregroundMark x1="31329" y1="56780" x2="39557" y2="44068"/>
                        <a14:foregroundMark x1="64241" y1="36864" x2="82911" y2="59322"/>
                        <a14:foregroundMark x1="89241" y1="49153" x2="92722" y2="56356"/>
                        <a14:foregroundMark x1="27848" y1="2119" x2="27848" y2="2119"/>
                        <a14:foregroundMark x1="47468" y1="67373" x2="47468" y2="67373"/>
                        <a14:foregroundMark x1="64557" y1="59746" x2="64557" y2="59746"/>
                        <a14:foregroundMark x1="81962" y1="44068" x2="81962" y2="44068"/>
                        <a14:foregroundMark x1="31962" y1="37712" x2="31962" y2="37712"/>
                        <a14:foregroundMark x1="34494" y1="30508" x2="34494" y2="30508"/>
                        <a14:foregroundMark x1="45570" y1="25847" x2="45570" y2="25847"/>
                        <a14:foregroundMark x1="47152" y1="22034" x2="47152" y2="22034"/>
                        <a14:foregroundMark x1="63924" y1="20339" x2="63924" y2="20339"/>
                        <a14:foregroundMark x1="39873" y1="23729" x2="62342" y2="22034"/>
                        <a14:foregroundMark x1="62342" y1="22034" x2="82911" y2="31356"/>
                        <a14:foregroundMark x1="82911" y1="31356" x2="91139" y2="41949"/>
                        <a14:foregroundMark x1="72468" y1="23729" x2="72468" y2="23729"/>
                        <a14:foregroundMark x1="86076" y1="33475" x2="86076" y2="33475"/>
                        <a14:foregroundMark x1="90506" y1="37712" x2="90506" y2="37712"/>
                        <a14:foregroundMark x1="93671" y1="45339" x2="93671" y2="45339"/>
                        <a14:foregroundMark x1="91772" y1="40254" x2="91772" y2="40254"/>
                        <a14:foregroundMark x1="93038" y1="42797" x2="93038" y2="42797"/>
                        <a14:foregroundMark x1="95253" y1="47881" x2="95253" y2="47881"/>
                        <a14:foregroundMark x1="95886" y1="53390" x2="95886" y2="53390"/>
                        <a14:foregroundMark x1="96203" y1="50424" x2="96203" y2="50424"/>
                        <a14:foregroundMark x1="97468" y1="55085" x2="97468" y2="55085"/>
                        <a14:foregroundMark x1="96835" y1="57203" x2="96835" y2="57203"/>
                        <a14:foregroundMark x1="96203" y1="62288" x2="96203" y2="62288"/>
                        <a14:foregroundMark x1="96519" y1="59322" x2="96519" y2="59322"/>
                        <a14:foregroundMark x1="94620" y1="63983" x2="94620" y2="63983"/>
                        <a14:foregroundMark x1="95253" y1="64831" x2="95253" y2="64831"/>
                        <a14:foregroundMark x1="94937" y1="67797" x2="94937" y2="67797"/>
                        <a14:foregroundMark x1="95886" y1="66102" x2="80063" y2="85593"/>
                        <a14:foregroundMark x1="80063" y1="85593" x2="58228" y2="91949"/>
                        <a14:foregroundMark x1="58228" y1="91949" x2="26582" y2="85169"/>
                        <a14:foregroundMark x1="16772" y1="67797" x2="16772" y2="67797"/>
                        <a14:foregroundMark x1="16139" y1="54661" x2="16139" y2="54661"/>
                        <a14:foregroundMark x1="15506" y1="46186" x2="15777" y2="70443"/>
                        <a14:foregroundMark x1="24051" y1="84322" x2="24051" y2="84322"/>
                        <a14:foregroundMark x1="40823" y1="30508" x2="40823" y2="30508"/>
                        <a14:foregroundMark x1="38924" y1="24576" x2="38924" y2="24576"/>
                        <a14:foregroundMark x1="37342" y1="22881" x2="37342" y2="22881"/>
                        <a14:foregroundMark x1="36076" y1="24576" x2="36076" y2="24576"/>
                        <a14:foregroundMark x1="35127" y1="26695" x2="35127" y2="26695"/>
                        <a14:foregroundMark x1="33544" y1="29661" x2="33544" y2="29661"/>
                        <a14:foregroundMark x1="41139" y1="35169" x2="41139" y2="35169"/>
                        <a14:foregroundMark x1="44620" y1="39831" x2="44620" y2="39831"/>
                        <a14:foregroundMark x1="51582" y1="40254" x2="51582" y2="40254"/>
                        <a14:foregroundMark x1="83861" y1="41949" x2="83861" y2="41949"/>
                        <a14:foregroundMark x1="24367" y1="30932" x2="24367" y2="30932"/>
                        <a14:foregroundMark x1="18354" y1="70339" x2="18354" y2="70339"/>
                        <a14:foregroundMark x1="18038" y1="72881" x2="18038" y2="72881"/>
                        <a14:foregroundMark x1="19620" y1="76271" x2="19620" y2="76271"/>
                        <a14:foregroundMark x1="18354" y1="76271" x2="18354" y2="76271"/>
                        <a14:foregroundMark x1="19937" y1="77542" x2="19937" y2="77542"/>
                        <a14:foregroundMark x1="20886" y1="79237" x2="20886" y2="79237"/>
                        <a14:foregroundMark x1="21519" y1="80932" x2="21519" y2="80932"/>
                        <a14:foregroundMark x1="22468" y1="82203" x2="22468" y2="82203"/>
                        <a14:foregroundMark x1="23418" y1="82627" x2="23418" y2="82627"/>
                        <a14:foregroundMark x1="24684" y1="83898" x2="24684" y2="83898"/>
                        <a14:foregroundMark x1="24051" y1="83475" x2="24051" y2="83475"/>
                        <a14:foregroundMark x1="24051" y1="83475" x2="24051" y2="83475"/>
                        <a14:foregroundMark x1="24367" y1="83475" x2="24367" y2="83475"/>
                        <a14:foregroundMark x1="24367" y1="83898" x2="24367" y2="83898"/>
                        <a14:foregroundMark x1="24051" y1="83475" x2="24051" y2="83475"/>
                        <a14:foregroundMark x1="24367" y1="83898" x2="24367" y2="83898"/>
                        <a14:foregroundMark x1="24367" y1="84322" x2="24367" y2="84322"/>
                        <a14:foregroundMark x1="24367" y1="84322" x2="24051" y2="83051"/>
                        <a14:foregroundMark x1="25316" y1="84322" x2="23101" y2="83051"/>
                        <a14:foregroundMark x1="18354" y1="76271" x2="18354" y2="76271"/>
                        <a14:foregroundMark x1="18354" y1="76695" x2="18354" y2="76695"/>
                        <a14:foregroundMark x1="17722" y1="75847" x2="17722" y2="75847"/>
                        <a14:foregroundMark x1="17089" y1="74576" x2="17089" y2="74576"/>
                        <a14:foregroundMark x1="19304" y1="78390" x2="19304" y2="78390"/>
                        <a14:foregroundMark x1="16139" y1="72458" x2="16139" y2="72458"/>
                        <a14:foregroundMark x1="15823" y1="71186" x2="22468" y2="82203"/>
                        <a14:backgroundMark x1="23734" y1="30085" x2="23734" y2="30085"/>
                        <a14:backgroundMark x1="24051" y1="30508" x2="24051" y2="30508"/>
                        <a14:backgroundMark x1="22511" y1="83898" x2="22785" y2="84322"/>
                        <a14:backgroundMark x1="22237" y1="83475" x2="22511" y2="83898"/>
                        <a14:backgroundMark x1="21804" y1="82807" x2="22237" y2="83475"/>
                        <a14:backgroundMark x1="14557" y1="71610" x2="14853" y2="72068"/>
                        <a14:backgroundMark x1="97785" y1="55085" x2="97785" y2="55085"/>
                      </a14:backgroundRemoval>
                    </a14:imgEffect>
                  </a14:imgLayer>
                </a14:imgProps>
              </a:ext>
            </a:extLst>
          </a:blip>
          <a:stretch>
            <a:fillRect/>
          </a:stretch>
        </p:blipFill>
        <p:spPr>
          <a:xfrm>
            <a:off x="5329396" y="1809408"/>
            <a:ext cx="2244899" cy="1676569"/>
          </a:xfrm>
          <a:prstGeom prst="rect">
            <a:avLst/>
          </a:prstGeom>
        </p:spPr>
      </p:pic>
      <p:pic>
        <p:nvPicPr>
          <p:cNvPr id="7" name="図 6"/>
          <p:cNvPicPr>
            <a:picLocks noChangeAspect="1"/>
          </p:cNvPicPr>
          <p:nvPr/>
        </p:nvPicPr>
        <p:blipFill>
          <a:blip r:embed="rId7"/>
          <a:stretch>
            <a:fillRect/>
          </a:stretch>
        </p:blipFill>
        <p:spPr>
          <a:xfrm>
            <a:off x="7661459" y="824516"/>
            <a:ext cx="3880200" cy="2515031"/>
          </a:xfrm>
          <a:prstGeom prst="rect">
            <a:avLst/>
          </a:prstGeom>
        </p:spPr>
      </p:pic>
      <p:pic>
        <p:nvPicPr>
          <p:cNvPr id="14" name="図 13"/>
          <p:cNvPicPr>
            <a:picLocks noChangeAspect="1"/>
          </p:cNvPicPr>
          <p:nvPr/>
        </p:nvPicPr>
        <p:blipFill>
          <a:blip r:embed="rId8"/>
          <a:stretch>
            <a:fillRect/>
          </a:stretch>
        </p:blipFill>
        <p:spPr>
          <a:xfrm>
            <a:off x="462059" y="3670542"/>
            <a:ext cx="4460416" cy="2876906"/>
          </a:xfrm>
          <a:prstGeom prst="rect">
            <a:avLst/>
          </a:prstGeom>
        </p:spPr>
      </p:pic>
      <p:sp>
        <p:nvSpPr>
          <p:cNvPr id="15" name="テキスト ボックス 14"/>
          <p:cNvSpPr txBox="1"/>
          <p:nvPr/>
        </p:nvSpPr>
        <p:spPr>
          <a:xfrm>
            <a:off x="9741166" y="3386640"/>
            <a:ext cx="1800493" cy="307777"/>
          </a:xfrm>
          <a:prstGeom prst="rect">
            <a:avLst/>
          </a:prstGeom>
          <a:noFill/>
        </p:spPr>
        <p:txBody>
          <a:bodyPr wrap="none" rtlCol="0">
            <a:spAutoFit/>
          </a:bodyPr>
          <a:lstStyle/>
          <a:p>
            <a:r>
              <a:rPr kumimoji="1" lang="ja-JP" altLang="en-US" sz="1400" b="1" dirty="0"/>
              <a:t>神栖警察署（神栖市）</a:t>
            </a:r>
          </a:p>
        </p:txBody>
      </p:sp>
      <p:sp>
        <p:nvSpPr>
          <p:cNvPr id="16" name="テキスト ボックス 15"/>
          <p:cNvSpPr txBox="1"/>
          <p:nvPr/>
        </p:nvSpPr>
        <p:spPr>
          <a:xfrm>
            <a:off x="1994780" y="6551151"/>
            <a:ext cx="3057247" cy="307777"/>
          </a:xfrm>
          <a:prstGeom prst="rect">
            <a:avLst/>
          </a:prstGeom>
          <a:noFill/>
        </p:spPr>
        <p:txBody>
          <a:bodyPr wrap="none" rtlCol="0">
            <a:spAutoFit/>
          </a:bodyPr>
          <a:lstStyle/>
          <a:p>
            <a:r>
              <a:rPr lang="ja-JP" altLang="en-US" sz="1400" b="1" dirty="0"/>
              <a:t>茨城県立消防学校（茨城町）訓練風景</a:t>
            </a:r>
            <a:endParaRPr kumimoji="1" lang="ja-JP" altLang="en-US" sz="1400" b="1" dirty="0"/>
          </a:p>
        </p:txBody>
      </p:sp>
      <p:sp>
        <p:nvSpPr>
          <p:cNvPr id="17" name="テキスト ボックス 16"/>
          <p:cNvSpPr txBox="1"/>
          <p:nvPr/>
        </p:nvSpPr>
        <p:spPr>
          <a:xfrm>
            <a:off x="11850240" y="6523702"/>
            <a:ext cx="341760" cy="369332"/>
          </a:xfrm>
          <a:prstGeom prst="rect">
            <a:avLst/>
          </a:prstGeom>
          <a:noFill/>
        </p:spPr>
        <p:txBody>
          <a:bodyPr wrap="none" rtlCol="0">
            <a:spAutoFit/>
          </a:bodyPr>
          <a:lstStyle/>
          <a:p>
            <a:r>
              <a:rPr lang="ja-JP" altLang="en-US" dirty="0"/>
              <a:t>６</a:t>
            </a:r>
            <a:endParaRPr kumimoji="1" lang="ja-JP" altLang="en-US" dirty="0"/>
          </a:p>
        </p:txBody>
      </p:sp>
      <p:grpSp>
        <p:nvGrpSpPr>
          <p:cNvPr id="27" name="グループ化 26"/>
          <p:cNvGrpSpPr/>
          <p:nvPr/>
        </p:nvGrpSpPr>
        <p:grpSpPr>
          <a:xfrm>
            <a:off x="408467" y="861548"/>
            <a:ext cx="4381108" cy="1739030"/>
            <a:chOff x="354877" y="810653"/>
            <a:chExt cx="4381108" cy="1739030"/>
          </a:xfrm>
        </p:grpSpPr>
        <p:grpSp>
          <p:nvGrpSpPr>
            <p:cNvPr id="26" name="グループ化 25"/>
            <p:cNvGrpSpPr/>
            <p:nvPr/>
          </p:nvGrpSpPr>
          <p:grpSpPr>
            <a:xfrm>
              <a:off x="354877" y="810653"/>
              <a:ext cx="4381108" cy="1739030"/>
              <a:chOff x="354877" y="810653"/>
              <a:chExt cx="4381108" cy="1739030"/>
            </a:xfrm>
          </p:grpSpPr>
          <p:sp>
            <p:nvSpPr>
              <p:cNvPr id="23" name="円/楕円 22"/>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468909" y="1383030"/>
                <a:ext cx="744630" cy="77163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377557" y="1322598"/>
                <a:ext cx="587957" cy="61677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788052" y="1177437"/>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029982" y="1167631"/>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p:cNvSpPr txBox="1"/>
            <p:nvPr/>
          </p:nvSpPr>
          <p:spPr>
            <a:xfrm>
              <a:off x="691813" y="1034472"/>
              <a:ext cx="3814415" cy="1200329"/>
            </a:xfrm>
            <a:prstGeom prst="rect">
              <a:avLst/>
            </a:prstGeom>
            <a:noFill/>
          </p:spPr>
          <p:txBody>
            <a:bodyPr wrap="square" rtlCol="0">
              <a:spAutoFit/>
            </a:bodyPr>
            <a:lstStyle/>
            <a:p>
              <a:r>
                <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わたしたちの</a:t>
              </a:r>
              <a:endParaRPr kumimoji="1" lang="en-US" altLang="ja-JP"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a:p>
              <a:r>
                <a:rPr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安全を守るために</a:t>
              </a:r>
              <a:endPar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p:txBody>
        </p:sp>
      </p:grpSp>
      <p:grpSp>
        <p:nvGrpSpPr>
          <p:cNvPr id="30" name="グループ化 29"/>
          <p:cNvGrpSpPr/>
          <p:nvPr/>
        </p:nvGrpSpPr>
        <p:grpSpPr>
          <a:xfrm>
            <a:off x="2083572" y="-62448"/>
            <a:ext cx="7763717" cy="838200"/>
            <a:chOff x="297179" y="327706"/>
            <a:chExt cx="7763717" cy="838200"/>
          </a:xfrm>
        </p:grpSpPr>
        <p:sp>
          <p:nvSpPr>
            <p:cNvPr id="31" name="角丸四角形 30"/>
            <p:cNvSpPr/>
            <p:nvPr/>
          </p:nvSpPr>
          <p:spPr>
            <a:xfrm>
              <a:off x="487680" y="620268"/>
              <a:ext cx="7467094"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97179" y="327706"/>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身近な税の使いみち①</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Tree>
    <p:extLst>
      <p:ext uri="{BB962C8B-B14F-4D97-AF65-F5344CB8AC3E}">
        <p14:creationId xmlns:p14="http://schemas.microsoft.com/office/powerpoint/2010/main" val="254210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2" name="円/楕円 21"/>
          <p:cNvSpPr/>
          <p:nvPr/>
        </p:nvSpPr>
        <p:spPr>
          <a:xfrm>
            <a:off x="279485" y="72284"/>
            <a:ext cx="11679936" cy="663260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 name="図 3"/>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995" y="3996054"/>
            <a:ext cx="3965565" cy="2360296"/>
          </a:xfrm>
          <a:prstGeom prst="rect">
            <a:avLst/>
          </a:prstGeom>
          <a:noFill/>
          <a:ln>
            <a:noFill/>
          </a:ln>
        </p:spPr>
      </p:pic>
      <p:grpSp>
        <p:nvGrpSpPr>
          <p:cNvPr id="9" name="グループ化 8"/>
          <p:cNvGrpSpPr/>
          <p:nvPr/>
        </p:nvGrpSpPr>
        <p:grpSpPr>
          <a:xfrm>
            <a:off x="5816557" y="1645927"/>
            <a:ext cx="6088526" cy="2003938"/>
            <a:chOff x="7124304" y="2169467"/>
            <a:chExt cx="4785155" cy="2003938"/>
          </a:xfrm>
        </p:grpSpPr>
        <p:sp>
          <p:nvSpPr>
            <p:cNvPr id="6" name="テキスト ボックス 5"/>
            <p:cNvSpPr txBox="1"/>
            <p:nvPr/>
          </p:nvSpPr>
          <p:spPr>
            <a:xfrm>
              <a:off x="7124304" y="2598743"/>
              <a:ext cx="4785155" cy="1574662"/>
            </a:xfrm>
            <a:prstGeom prst="rect">
              <a:avLst/>
            </a:prstGeom>
            <a:solidFill>
              <a:schemeClr val="bg1"/>
            </a:solidFill>
          </p:spPr>
          <p:txBody>
            <a:bodyPr wrap="none" rtlCol="0">
              <a:spAutoFit/>
            </a:bodyPr>
            <a:lstStyle/>
            <a:p>
              <a:pPr>
                <a:lnSpc>
                  <a:spcPts val="3200"/>
                </a:lnSpc>
              </a:pPr>
              <a:r>
                <a:rPr kumimoji="1" lang="ja-JP" altLang="en-US"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わたしたちが医療をうけるときの費用の</a:t>
              </a:r>
              <a:r>
                <a:rPr kumimoji="1" lang="ja-JP" altLang="en-US" dirty="0">
                  <a:latin typeface="BIZ UDPゴシック" panose="020B0400000000000000" pitchFamily="50" charset="-128"/>
                  <a:ea typeface="BIZ UDPゴシック" panose="020B0400000000000000" pitchFamily="50" charset="-128"/>
                </a:rPr>
                <a:t>援助や、お年寄り</a:t>
              </a:r>
              <a:endParaRPr kumimoji="1" lang="en-US" altLang="ja-JP" dirty="0">
                <a:latin typeface="BIZ UDPゴシック" panose="020B0400000000000000" pitchFamily="50" charset="-128"/>
                <a:ea typeface="BIZ UDPゴシック" panose="020B0400000000000000" pitchFamily="50" charset="-128"/>
              </a:endParaRPr>
            </a:p>
            <a:p>
              <a:pPr>
                <a:lnSpc>
                  <a:spcPts val="3200"/>
                </a:lnSpc>
              </a:pPr>
              <a:r>
                <a:rPr kumimoji="1" lang="ja-JP" altLang="en-US" dirty="0">
                  <a:latin typeface="BIZ UDPゴシック" panose="020B0400000000000000" pitchFamily="50" charset="-128"/>
                  <a:ea typeface="BIZ UDPゴシック" panose="020B0400000000000000" pitchFamily="50" charset="-128"/>
                </a:rPr>
                <a:t>やからだの不自由な人の</a:t>
              </a:r>
              <a:r>
                <a:rPr lang="ja-JP" altLang="en-US" dirty="0">
                  <a:latin typeface="BIZ UDPゴシック" panose="020B0400000000000000" pitchFamily="50" charset="-128"/>
                  <a:ea typeface="BIZ UDPゴシック" panose="020B0400000000000000" pitchFamily="50" charset="-128"/>
                </a:rPr>
                <a:t>暮らしを支えます。</a:t>
              </a:r>
              <a:endParaRPr lang="en-US" altLang="ja-JP" dirty="0">
                <a:latin typeface="BIZ UDPゴシック" panose="020B0400000000000000" pitchFamily="50" charset="-128"/>
                <a:ea typeface="BIZ UDPゴシック" panose="020B0400000000000000" pitchFamily="50" charset="-128"/>
              </a:endParaRPr>
            </a:p>
            <a:p>
              <a:pPr>
                <a:lnSpc>
                  <a:spcPts val="2800"/>
                </a:lnSpc>
              </a:pPr>
              <a:r>
                <a:rPr lang="ja-JP" altLang="en-US"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また、新型コロナウイルスワクチン接種などにも使われて</a:t>
              </a:r>
              <a:endParaRPr kumimoji="1" lang="en-US" altLang="ja-JP" dirty="0">
                <a:latin typeface="BIZ UDPゴシック" panose="020B0400000000000000" pitchFamily="50" charset="-128"/>
                <a:ea typeface="BIZ UDPゴシック" panose="020B0400000000000000" pitchFamily="50" charset="-128"/>
              </a:endParaRPr>
            </a:p>
            <a:p>
              <a:pPr>
                <a:lnSpc>
                  <a:spcPts val="2800"/>
                </a:lnSpc>
              </a:pPr>
              <a:r>
                <a:rPr kumimoji="1" lang="ja-JP" altLang="en-US" dirty="0">
                  <a:latin typeface="BIZ UDPゴシック" panose="020B0400000000000000" pitchFamily="50" charset="-128"/>
                  <a:ea typeface="BIZ UDPゴシック" panose="020B0400000000000000" pitchFamily="50" charset="-128"/>
                </a:rPr>
                <a:t>います。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8712959" y="2169467"/>
              <a:ext cx="603050" cy="230832"/>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いりょう</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0399111" y="2561265"/>
              <a:ext cx="603050" cy="230832"/>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えんじょ</a:t>
              </a:r>
              <a:endParaRPr kumimoji="1" lang="ja-JP" altLang="en-US" sz="900" dirty="0">
                <a:latin typeface="BIZ UDPゴシック" panose="020B0400000000000000" pitchFamily="50" charset="-128"/>
                <a:ea typeface="BIZ UDPゴシック" panose="020B0400000000000000" pitchFamily="50" charset="-128"/>
              </a:endParaRPr>
            </a:p>
          </p:txBody>
        </p:sp>
      </p:grpSp>
      <p:sp>
        <p:nvSpPr>
          <p:cNvPr id="11" name="テキスト ボックス 10"/>
          <p:cNvSpPr txBox="1"/>
          <p:nvPr/>
        </p:nvSpPr>
        <p:spPr>
          <a:xfrm>
            <a:off x="1395979" y="4589406"/>
            <a:ext cx="2899230" cy="1426031"/>
          </a:xfrm>
          <a:prstGeom prst="rect">
            <a:avLst/>
          </a:prstGeom>
          <a:noFill/>
        </p:spPr>
        <p:txBody>
          <a:bodyPr wrap="square" rtlCol="0">
            <a:spAutoFit/>
          </a:bodyPr>
          <a:lstStyle/>
          <a:p>
            <a:pPr algn="ctr">
              <a:lnSpc>
                <a:spcPts val="2600"/>
              </a:lnSpc>
            </a:pPr>
            <a:r>
              <a:rPr lang="ja-JP" altLang="en-US" dirty="0"/>
              <a:t>医療費に</a:t>
            </a:r>
            <a:r>
              <a:rPr kumimoji="1" lang="ja-JP" altLang="en-US" dirty="0"/>
              <a:t>使われる</a:t>
            </a:r>
            <a:r>
              <a:rPr lang="ja-JP" altLang="en-US" dirty="0"/>
              <a:t>税金</a:t>
            </a:r>
            <a:endParaRPr lang="en-US" altLang="ja-JP" dirty="0"/>
          </a:p>
          <a:p>
            <a:pPr algn="ctr">
              <a:lnSpc>
                <a:spcPts val="2600"/>
              </a:lnSpc>
            </a:pPr>
            <a:r>
              <a:rPr lang="ja-JP" altLang="en-US" sz="1600" dirty="0"/>
              <a:t>国民一人あたり（１年間）</a:t>
            </a:r>
            <a:endParaRPr lang="en-US" altLang="ja-JP" sz="1600" dirty="0"/>
          </a:p>
          <a:p>
            <a:pPr algn="ctr">
              <a:lnSpc>
                <a:spcPts val="2600"/>
              </a:lnSpc>
            </a:pPr>
            <a:r>
              <a:rPr kumimoji="1" lang="ja-JP" altLang="en-US" sz="2400" b="1" dirty="0">
                <a:solidFill>
                  <a:srgbClr val="FF0000"/>
                </a:solidFill>
              </a:rPr>
              <a:t>約</a:t>
            </a:r>
            <a:r>
              <a:rPr lang="en-US" altLang="ja-JP" sz="2400" b="1" dirty="0">
                <a:solidFill>
                  <a:srgbClr val="FF0000"/>
                </a:solidFill>
                <a:latin typeface="+mn-ea"/>
              </a:rPr>
              <a:t>136,300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dirty="0"/>
              <a:t>（令和３年度）</a:t>
            </a:r>
            <a:endParaRPr kumimoji="1" lang="ja-JP" altLang="en-US" dirty="0"/>
          </a:p>
        </p:txBody>
      </p:sp>
      <p:pic>
        <p:nvPicPr>
          <p:cNvPr id="13" name="図 12"/>
          <p:cNvPicPr>
            <a:picLocks noChangeAspect="1"/>
          </p:cNvPicPr>
          <p:nvPr/>
        </p:nvPicPr>
        <p:blipFill>
          <a:blip r:embed="rId4">
            <a:extLst>
              <a:ext uri="{BEBA8EAE-BF5A-486C-A8C5-ECC9F3942E4B}">
                <a14:imgProps xmlns:a14="http://schemas.microsoft.com/office/drawing/2010/main">
                  <a14:imgLayer r:embed="rId5">
                    <a14:imgEffect>
                      <a14:backgroundRemoval t="5133" b="93536" l="5155" r="89691">
                        <a14:foregroundMark x1="55155" y1="8175" x2="58247" y2="61597"/>
                        <a14:foregroundMark x1="27320" y1="34791" x2="80412" y2="36312"/>
                        <a14:foregroundMark x1="50000" y1="14259" x2="69072" y2="15779"/>
                        <a14:foregroundMark x1="33505" y1="26426" x2="79897" y2="27947"/>
                        <a14:foregroundMark x1="81443" y1="34981" x2="81959" y2="41065"/>
                        <a14:foregroundMark x1="48454" y1="24335" x2="61856" y2="24905"/>
                        <a14:foregroundMark x1="5670" y1="23004" x2="23711" y2="33840"/>
                        <a14:foregroundMark x1="48969" y1="38403" x2="72680" y2="59125"/>
                        <a14:foregroundMark x1="25773" y1="93726" x2="45876" y2="89354"/>
                        <a14:foregroundMark x1="71649" y1="92205" x2="71649" y2="92205"/>
                        <a14:foregroundMark x1="55155" y1="5133" x2="55155" y2="5133"/>
                      </a14:backgroundRemoval>
                    </a14:imgEffect>
                  </a14:imgLayer>
                </a14:imgProps>
              </a:ext>
            </a:extLst>
          </a:blip>
          <a:stretch>
            <a:fillRect/>
          </a:stretch>
        </p:blipFill>
        <p:spPr>
          <a:xfrm>
            <a:off x="4814193" y="3326959"/>
            <a:ext cx="1117304" cy="3029391"/>
          </a:xfrm>
          <a:prstGeom prst="rect">
            <a:avLst/>
          </a:prstGeom>
        </p:spPr>
      </p:pic>
      <p:pic>
        <p:nvPicPr>
          <p:cNvPr id="3" name="図 2"/>
          <p:cNvPicPr>
            <a:picLocks noChangeAspect="1"/>
          </p:cNvPicPr>
          <p:nvPr/>
        </p:nvPicPr>
        <p:blipFill>
          <a:blip r:embed="rId6"/>
          <a:stretch>
            <a:fillRect/>
          </a:stretch>
        </p:blipFill>
        <p:spPr>
          <a:xfrm>
            <a:off x="697292" y="294731"/>
            <a:ext cx="4786788" cy="2876906"/>
          </a:xfrm>
          <a:prstGeom prst="rect">
            <a:avLst/>
          </a:prstGeom>
        </p:spPr>
      </p:pic>
      <p:sp>
        <p:nvSpPr>
          <p:cNvPr id="14" name="テキスト ボックス 13"/>
          <p:cNvSpPr txBox="1"/>
          <p:nvPr/>
        </p:nvSpPr>
        <p:spPr>
          <a:xfrm>
            <a:off x="697292" y="3237713"/>
            <a:ext cx="2339102" cy="307777"/>
          </a:xfrm>
          <a:prstGeom prst="rect">
            <a:avLst/>
          </a:prstGeom>
          <a:noFill/>
        </p:spPr>
        <p:txBody>
          <a:bodyPr wrap="none" rtlCol="0">
            <a:spAutoFit/>
          </a:bodyPr>
          <a:lstStyle/>
          <a:p>
            <a:r>
              <a:rPr lang="ja-JP" altLang="en-US" sz="1400" b="1" dirty="0"/>
              <a:t>北茨城市民病院（北茨城市）</a:t>
            </a:r>
            <a:endParaRPr kumimoji="1" lang="ja-JP" altLang="en-US" sz="1400" b="1" dirty="0"/>
          </a:p>
        </p:txBody>
      </p:sp>
      <p:pic>
        <p:nvPicPr>
          <p:cNvPr id="5" name="図 4"/>
          <p:cNvPicPr>
            <a:picLocks noChangeAspect="1"/>
          </p:cNvPicPr>
          <p:nvPr/>
        </p:nvPicPr>
        <p:blipFill>
          <a:blip r:embed="rId7"/>
          <a:stretch>
            <a:fillRect/>
          </a:stretch>
        </p:blipFill>
        <p:spPr>
          <a:xfrm>
            <a:off x="7247091" y="3628466"/>
            <a:ext cx="4351626" cy="2768344"/>
          </a:xfrm>
          <a:prstGeom prst="rect">
            <a:avLst/>
          </a:prstGeom>
        </p:spPr>
      </p:pic>
      <p:sp>
        <p:nvSpPr>
          <p:cNvPr id="15" name="テキスト ボックス 14"/>
          <p:cNvSpPr txBox="1"/>
          <p:nvPr/>
        </p:nvSpPr>
        <p:spPr>
          <a:xfrm>
            <a:off x="7219416" y="6424588"/>
            <a:ext cx="1609736" cy="307777"/>
          </a:xfrm>
          <a:prstGeom prst="rect">
            <a:avLst/>
          </a:prstGeom>
          <a:noFill/>
        </p:spPr>
        <p:txBody>
          <a:bodyPr wrap="none" rtlCol="0">
            <a:spAutoFit/>
          </a:bodyPr>
          <a:lstStyle/>
          <a:p>
            <a:r>
              <a:rPr lang="ja-JP" altLang="en-US" sz="1400" b="1" dirty="0"/>
              <a:t>茨城県ドクターヘリ</a:t>
            </a:r>
            <a:endParaRPr kumimoji="1" lang="ja-JP" altLang="en-US" sz="1400" b="1" dirty="0"/>
          </a:p>
        </p:txBody>
      </p:sp>
      <p:sp>
        <p:nvSpPr>
          <p:cNvPr id="16" name="テキスト ボックス 15"/>
          <p:cNvSpPr txBox="1"/>
          <p:nvPr/>
        </p:nvSpPr>
        <p:spPr>
          <a:xfrm>
            <a:off x="11753376" y="6476194"/>
            <a:ext cx="341760" cy="369332"/>
          </a:xfrm>
          <a:prstGeom prst="rect">
            <a:avLst/>
          </a:prstGeom>
          <a:noFill/>
        </p:spPr>
        <p:txBody>
          <a:bodyPr wrap="none" rtlCol="0">
            <a:spAutoFit/>
          </a:bodyPr>
          <a:lstStyle/>
          <a:p>
            <a:r>
              <a:rPr lang="ja-JP" altLang="en-US" dirty="0"/>
              <a:t>７</a:t>
            </a:r>
            <a:endParaRPr lang="en-US" altLang="ja-JP" dirty="0"/>
          </a:p>
        </p:txBody>
      </p:sp>
      <p:grpSp>
        <p:nvGrpSpPr>
          <p:cNvPr id="30" name="グループ化 29"/>
          <p:cNvGrpSpPr/>
          <p:nvPr/>
        </p:nvGrpSpPr>
        <p:grpSpPr>
          <a:xfrm>
            <a:off x="7104236" y="-24686"/>
            <a:ext cx="4502318" cy="2019342"/>
            <a:chOff x="477670" y="994720"/>
            <a:chExt cx="4396863" cy="2770269"/>
          </a:xfrm>
        </p:grpSpPr>
        <p:grpSp>
          <p:nvGrpSpPr>
            <p:cNvPr id="29" name="グループ化 28"/>
            <p:cNvGrpSpPr/>
            <p:nvPr/>
          </p:nvGrpSpPr>
          <p:grpSpPr>
            <a:xfrm>
              <a:off x="477670" y="994720"/>
              <a:ext cx="4396863" cy="2770269"/>
              <a:chOff x="477670" y="994720"/>
              <a:chExt cx="4396863" cy="2770269"/>
            </a:xfrm>
          </p:grpSpPr>
          <p:sp>
            <p:nvSpPr>
              <p:cNvPr id="10" name="五角形 9"/>
              <p:cNvSpPr/>
              <p:nvPr/>
            </p:nvSpPr>
            <p:spPr>
              <a:xfrm>
                <a:off x="477670" y="994720"/>
                <a:ext cx="4396863" cy="2770269"/>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五角形 24"/>
              <p:cNvSpPr/>
              <p:nvPr/>
            </p:nvSpPr>
            <p:spPr>
              <a:xfrm>
                <a:off x="1593446" y="2682716"/>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五角形 25"/>
              <p:cNvSpPr/>
              <p:nvPr/>
            </p:nvSpPr>
            <p:spPr>
              <a:xfrm>
                <a:off x="826427" y="1926750"/>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五角形 26"/>
              <p:cNvSpPr/>
              <p:nvPr/>
            </p:nvSpPr>
            <p:spPr>
              <a:xfrm>
                <a:off x="2188198" y="1889878"/>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五角形 27"/>
              <p:cNvSpPr/>
              <p:nvPr/>
            </p:nvSpPr>
            <p:spPr>
              <a:xfrm>
                <a:off x="3611153" y="1926750"/>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921127" y="1717845"/>
              <a:ext cx="3814415" cy="1477800"/>
            </a:xfrm>
            <a:prstGeom prst="rect">
              <a:avLst/>
            </a:prstGeom>
            <a:noFill/>
          </p:spPr>
          <p:txBody>
            <a:bodyPr wrap="square" rtlCol="0">
              <a:spAutoFit/>
            </a:bodyPr>
            <a:lstStyle/>
            <a:p>
              <a:r>
                <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わたしたちの</a:t>
              </a:r>
              <a:endParaRPr kumimoji="1" lang="en-US" altLang="ja-JP"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健康を守るために</a:t>
              </a:r>
              <a:endPar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p:txBody>
        </p:sp>
      </p:grpSp>
      <p:sp>
        <p:nvSpPr>
          <p:cNvPr id="23" name="角丸四角形 22"/>
          <p:cNvSpPr/>
          <p:nvPr/>
        </p:nvSpPr>
        <p:spPr>
          <a:xfrm>
            <a:off x="8202430" y="5107"/>
            <a:ext cx="3997801" cy="51632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－身近な税の使いみち①－</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28C86000-3F32-49C8-9DCF-6028548C26A5}"/>
              </a:ext>
            </a:extLst>
          </p:cNvPr>
          <p:cNvSpPr txBox="1"/>
          <p:nvPr/>
        </p:nvSpPr>
        <p:spPr>
          <a:xfrm>
            <a:off x="7350060" y="2037725"/>
            <a:ext cx="603050" cy="230832"/>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いりょう</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FFD2A7D4-D5E9-495C-A21F-0CBB37A275AB}"/>
              </a:ext>
            </a:extLst>
          </p:cNvPr>
          <p:cNvSpPr txBox="1"/>
          <p:nvPr/>
        </p:nvSpPr>
        <p:spPr>
          <a:xfrm>
            <a:off x="1656677" y="4520506"/>
            <a:ext cx="603050" cy="230832"/>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いりょう</a:t>
            </a:r>
            <a:endParaRPr kumimoji="1" lang="ja-JP" altLang="en-US"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997958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2630</TotalTime>
  <Words>2784</Words>
  <Application>Microsoft Office PowerPoint</Application>
  <PresentationFormat>ワイド画面</PresentationFormat>
  <Paragraphs>414</Paragraphs>
  <Slides>22</Slides>
  <Notes>22</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22</vt:i4>
      </vt:variant>
    </vt:vector>
  </HeadingPairs>
  <TitlesOfParts>
    <vt:vector size="36" baseType="lpstr">
      <vt:lpstr>BIZ UDPゴシック</vt:lpstr>
      <vt:lpstr>BIZ UDゴシック</vt:lpstr>
      <vt:lpstr>HGPｺﾞｼｯｸE</vt:lpstr>
      <vt:lpstr>HGP創英角ｺﾞｼｯｸUB</vt:lpstr>
      <vt:lpstr>HGS創英角ﾎﾟｯﾌﾟ体</vt:lpstr>
      <vt:lpstr>HG丸ｺﾞｼｯｸM-PRO</vt:lpstr>
      <vt:lpstr>ＭＳ Ｐゴシック</vt:lpstr>
      <vt:lpstr>メイリオ</vt:lpstr>
      <vt:lpstr>Arial</vt:lpstr>
      <vt:lpstr>Calibri</vt:lpstr>
      <vt:lpstr>Calibri Light</vt:lpstr>
      <vt:lpstr>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広報係波多</dc:creator>
  <cp:lastModifiedBy>田中 瑞穂</cp:lastModifiedBy>
  <cp:revision>163</cp:revision>
  <cp:lastPrinted>2022-04-06T03:11:37Z</cp:lastPrinted>
  <dcterms:created xsi:type="dcterms:W3CDTF">2021-09-16T00:48:40Z</dcterms:created>
  <dcterms:modified xsi:type="dcterms:W3CDTF">2025-03-12T03:17:17Z</dcterms:modified>
</cp:coreProperties>
</file>