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9144000"/>
  <p:notesSz cx="6807200" cy="99393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0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p10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1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4" name="Google Shape;524;p11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5" name="Google Shape;525;p11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2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6" name="Google Shape;556;p12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p12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3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1" name="Google Shape;591;p13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4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14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8" name="Google Shape;618;p14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5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p15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1" name="Google Shape;651;p15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5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6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6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p7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8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p8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:notes"/>
          <p:cNvSpPr/>
          <p:nvPr>
            <p:ph idx="2" type="sldImg"/>
          </p:nvPr>
        </p:nvSpPr>
        <p:spPr>
          <a:xfrm>
            <a:off x="1168400" y="1243013"/>
            <a:ext cx="4470400" cy="33543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9:notes"/>
          <p:cNvSpPr txBox="1"/>
          <p:nvPr>
            <p:ph idx="1" type="body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p9:notes"/>
          <p:cNvSpPr txBox="1"/>
          <p:nvPr>
            <p:ph idx="10" type="dt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タイトル スライド">
  <p:cSld name="1_タイトル スライド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>
  <p:cSld name="タイトル スライド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タイトル スライド">
  <p:cSld name="10_タイトル スライド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タイトル スライド">
  <p:cSld name="16_タイトル スライド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"/>
          <p:cNvSpPr/>
          <p:nvPr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416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160379" y="960972"/>
            <a:ext cx="3329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知っている税金を書いてみよう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cap="flat" cmpd="sng" w="12700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/>
        </p:nvSpPr>
        <p:spPr>
          <a:xfrm>
            <a:off x="160379" y="2474476"/>
            <a:ext cx="707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税金の種類は何種類あるでしょう？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4290494" y="2984566"/>
            <a:ext cx="569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種類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/>
        </p:nvSpPr>
        <p:spPr>
          <a:xfrm>
            <a:off x="162000" y="3559562"/>
            <a:ext cx="782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416AED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税金は必要だと思いますか？必要ないと思いますか？その理由も考えてみよう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cap="flat" cmpd="thickThin" w="22225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C98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3"/>
          <p:cNvGrpSpPr/>
          <p:nvPr/>
        </p:nvGrpSpPr>
        <p:grpSpPr>
          <a:xfrm>
            <a:off x="386175" y="4438800"/>
            <a:ext cx="2007835" cy="307800"/>
            <a:chOff x="386175" y="4240515"/>
            <a:chExt cx="2007835" cy="307800"/>
          </a:xfrm>
        </p:grpSpPr>
        <p:sp>
          <p:nvSpPr>
            <p:cNvPr id="29" name="Google Shape;29;p3"/>
            <p:cNvSpPr txBox="1"/>
            <p:nvPr/>
          </p:nvSpPr>
          <p:spPr>
            <a:xfrm>
              <a:off x="386175" y="4240515"/>
              <a:ext cx="747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必要だ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3"/>
            <p:cNvSpPr txBox="1"/>
            <p:nvPr/>
          </p:nvSpPr>
          <p:spPr>
            <a:xfrm>
              <a:off x="1467010" y="4240515"/>
              <a:ext cx="927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必要ない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1" name="Google Shape;31;p3"/>
          <p:cNvCxnSpPr/>
          <p:nvPr/>
        </p:nvCxnSpPr>
        <p:spPr>
          <a:xfrm>
            <a:off x="1310476" y="4340964"/>
            <a:ext cx="1" cy="456188"/>
          </a:xfrm>
          <a:prstGeom prst="straightConnector1">
            <a:avLst/>
          </a:prstGeom>
          <a:noFill/>
          <a:ln cap="flat" cmpd="sng" w="15875">
            <a:solidFill>
              <a:srgbClr val="416AE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 txBox="1"/>
          <p:nvPr/>
        </p:nvSpPr>
        <p:spPr>
          <a:xfrm>
            <a:off x="337646" y="2984566"/>
            <a:ext cx="377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約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タイトル スライド">
  <p:cSld name="12_タイトル スライド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タイトル スライド">
  <p:cSld name="8_タイトル スライド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タイトル スライド">
  <p:cSld name="2_タイトル スライド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タイトル スライド">
  <p:cSld name="3_タイトル スライド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35B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59" name="Google Shape;59;p7"/>
          <p:cNvGrpSpPr/>
          <p:nvPr/>
        </p:nvGrpSpPr>
        <p:grpSpPr>
          <a:xfrm>
            <a:off x="-61200" y="6007185"/>
            <a:ext cx="971480" cy="855440"/>
            <a:chOff x="-61202" y="5996310"/>
            <a:chExt cx="971480" cy="855440"/>
          </a:xfrm>
        </p:grpSpPr>
        <p:sp>
          <p:nvSpPr>
            <p:cNvPr id="60" name="Google Shape;60;p7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 txBox="1"/>
            <p:nvPr/>
          </p:nvSpPr>
          <p:spPr>
            <a:xfrm>
              <a:off x="-61202" y="6267050"/>
              <a:ext cx="910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400" u="none" cap="none" strike="noStrike">
                <a:solidFill>
                  <a:srgbClr val="AB151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タイトル スライド">
  <p:cSld name="5_タイトル スライド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タイトル スライド">
  <p:cSld name="6_タイトル スライド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FB964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>
            <a:off x="-61200" y="6007185"/>
            <a:ext cx="971480" cy="855915"/>
            <a:chOff x="-61202" y="5996310"/>
            <a:chExt cx="971480" cy="855915"/>
          </a:xfrm>
        </p:grpSpPr>
        <p:sp>
          <p:nvSpPr>
            <p:cNvPr id="77" name="Google Shape;77;p9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 txBox="1"/>
            <p:nvPr/>
          </p:nvSpPr>
          <p:spPr>
            <a:xfrm>
              <a:off x="-61202" y="6267525"/>
              <a:ext cx="9510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F54F0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400" u="none" cap="none" strike="noStrike">
                <a:solidFill>
                  <a:srgbClr val="F54F0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F54F0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タイトル スライド">
  <p:cSld name="7_タイトル スライド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/>
          <p:nvPr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0603" y="26641"/>
            <a:ext cx="751397" cy="7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/>
          <p:nvPr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8532440" y="6488990"/>
            <a:ext cx="611560" cy="254103"/>
          </a:xfrm>
          <a:prstGeom prst="round2SameRect">
            <a:avLst>
              <a:gd fmla="val 21588" name="adj1"/>
              <a:gd fmla="val 0" name="adj2"/>
            </a:avLst>
          </a:prstGeom>
          <a:solidFill>
            <a:srgbClr val="817D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2041126" y="103328"/>
            <a:ext cx="6131274" cy="584775"/>
          </a:xfrm>
          <a:prstGeom prst="roundRect">
            <a:avLst>
              <a:gd fmla="val 12936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/>
          <p:nvPr/>
        </p:nvSpPr>
        <p:spPr>
          <a:xfrm>
            <a:off x="843129" y="151988"/>
            <a:ext cx="100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検索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10"/>
          <p:cNvGrpSpPr/>
          <p:nvPr/>
        </p:nvGrpSpPr>
        <p:grpSpPr>
          <a:xfrm>
            <a:off x="-61200" y="6007185"/>
            <a:ext cx="971480" cy="855915"/>
            <a:chOff x="-61202" y="5996310"/>
            <a:chExt cx="971480" cy="855915"/>
          </a:xfrm>
        </p:grpSpPr>
        <p:sp>
          <p:nvSpPr>
            <p:cNvPr id="90" name="Google Shape;90;p10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0"/>
            <p:cNvSpPr txBox="1"/>
            <p:nvPr/>
          </p:nvSpPr>
          <p:spPr>
            <a:xfrm>
              <a:off x="-61202" y="6267525"/>
              <a:ext cx="9507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ja-JP" sz="1500" u="none" cap="none" strike="noStrike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500" u="none" cap="none" strike="noStrike">
                <a:solidFill>
                  <a:srgbClr val="544EC6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ja-JP" sz="1500" u="none" cap="none" strike="noStrike">
                  <a:solidFill>
                    <a:srgbClr val="544EC6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4.png"/><Relationship Id="rId4" Type="http://schemas.openxmlformats.org/officeDocument/2006/relationships/image" Target="../media/image57.png"/><Relationship Id="rId5" Type="http://schemas.openxmlformats.org/officeDocument/2006/relationships/image" Target="../media/image40.png"/><Relationship Id="rId6" Type="http://schemas.openxmlformats.org/officeDocument/2006/relationships/image" Target="../media/image43.png"/><Relationship Id="rId7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Relationship Id="rId4" Type="http://schemas.openxmlformats.org/officeDocument/2006/relationships/image" Target="../media/image5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hyperlink" Target="https://www.nta.go.jp/publication/webtaxtv/201503/webtaxtv_wb.html" TargetMode="External"/><Relationship Id="rId5" Type="http://schemas.openxmlformats.org/officeDocument/2006/relationships/image" Target="../media/image50.png"/><Relationship Id="rId6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1.png"/><Relationship Id="rId4" Type="http://schemas.openxmlformats.org/officeDocument/2006/relationships/image" Target="../media/image48.png"/><Relationship Id="rId10" Type="http://schemas.openxmlformats.org/officeDocument/2006/relationships/image" Target="../media/image70.png"/><Relationship Id="rId9" Type="http://schemas.openxmlformats.org/officeDocument/2006/relationships/image" Target="../media/image71.png"/><Relationship Id="rId5" Type="http://schemas.openxmlformats.org/officeDocument/2006/relationships/image" Target="../media/image62.png"/><Relationship Id="rId6" Type="http://schemas.openxmlformats.org/officeDocument/2006/relationships/image" Target="../media/image54.png"/><Relationship Id="rId7" Type="http://schemas.openxmlformats.org/officeDocument/2006/relationships/image" Target="../media/image64.png"/><Relationship Id="rId8" Type="http://schemas.openxmlformats.org/officeDocument/2006/relationships/image" Target="../media/image6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9.png"/><Relationship Id="rId4" Type="http://schemas.openxmlformats.org/officeDocument/2006/relationships/hyperlink" Target="https://www.nta.go.jp/taxes/kids/index.htm" TargetMode="External"/><Relationship Id="rId5" Type="http://schemas.openxmlformats.org/officeDocument/2006/relationships/image" Target="../media/image74.png"/><Relationship Id="rId6" Type="http://schemas.openxmlformats.org/officeDocument/2006/relationships/image" Target="../media/image73.png"/><Relationship Id="rId7" Type="http://schemas.openxmlformats.org/officeDocument/2006/relationships/image" Target="../media/image6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mof.go.jp/kids/2018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Relationship Id="rId4" Type="http://schemas.openxmlformats.org/officeDocument/2006/relationships/image" Target="../media/image29.png"/><Relationship Id="rId11" Type="http://schemas.openxmlformats.org/officeDocument/2006/relationships/image" Target="../media/image38.png"/><Relationship Id="rId10" Type="http://schemas.openxmlformats.org/officeDocument/2006/relationships/image" Target="../media/image52.png"/><Relationship Id="rId12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59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37.png"/><Relationship Id="rId11" Type="http://schemas.openxmlformats.org/officeDocument/2006/relationships/image" Target="../media/image33.png"/><Relationship Id="rId10" Type="http://schemas.openxmlformats.org/officeDocument/2006/relationships/image" Target="../media/image21.png"/><Relationship Id="rId9" Type="http://schemas.openxmlformats.org/officeDocument/2006/relationships/image" Target="../media/image55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Relationship Id="rId7" Type="http://schemas.openxmlformats.org/officeDocument/2006/relationships/image" Target="../media/image20.png"/><Relationship Id="rId8" Type="http://schemas.openxmlformats.org/officeDocument/2006/relationships/image" Target="../media/image3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Relationship Id="rId5" Type="http://schemas.openxmlformats.org/officeDocument/2006/relationships/image" Target="../media/image28.png"/><Relationship Id="rId6" Type="http://schemas.openxmlformats.org/officeDocument/2006/relationships/image" Target="../media/image72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ta.go.jp/taxes/kids/video/index.htm#anime" TargetMode="External"/><Relationship Id="rId4" Type="http://schemas.openxmlformats.org/officeDocument/2006/relationships/image" Target="../media/image66.png"/><Relationship Id="rId5" Type="http://schemas.openxmlformats.org/officeDocument/2006/relationships/image" Target="../media/image39.png"/><Relationship Id="rId6" Type="http://schemas.openxmlformats.org/officeDocument/2006/relationships/image" Target="../media/image45.png"/><Relationship Id="rId7" Type="http://schemas.openxmlformats.org/officeDocument/2006/relationships/image" Target="../media/image6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hyperlink" Target="https://www.mof.go.jp/tax_policy/publication/brochure/zeikin_drill/index.html" TargetMode="External"/><Relationship Id="rId5" Type="http://schemas.openxmlformats.org/officeDocument/2006/relationships/image" Target="../media/image63.png"/><Relationship Id="rId6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/>
        </p:nvSpPr>
        <p:spPr>
          <a:xfrm>
            <a:off x="3939455" y="5373216"/>
            <a:ext cx="148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rgbClr val="E37F2D"/>
                </a:solidFill>
                <a:latin typeface="Arial"/>
                <a:ea typeface="Arial"/>
                <a:cs typeface="Arial"/>
                <a:sym typeface="Arial"/>
              </a:rPr>
              <a:t>令和７年度版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2"/>
          <p:cNvSpPr/>
          <p:nvPr/>
        </p:nvSpPr>
        <p:spPr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2"/>
          <p:cNvSpPr/>
          <p:nvPr/>
        </p:nvSpPr>
        <p:spPr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都道府県・市区町村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2"/>
          <p:cNvSpPr/>
          <p:nvPr/>
        </p:nvSpPr>
        <p:spPr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2"/>
          <p:cNvSpPr/>
          <p:nvPr/>
        </p:nvSpPr>
        <p:spPr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国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2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477" name="Google Shape;477;p22"/>
          <p:cNvSpPr txBox="1"/>
          <p:nvPr/>
        </p:nvSpPr>
        <p:spPr>
          <a:xfrm>
            <a:off x="839740" y="151988"/>
            <a:ext cx="71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税金の使いみちはどうやって決めるの？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8" name="Google Shape;478;p22"/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479" name="Google Shape;479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0" name="Google Shape;480;p22"/>
            <p:cNvSpPr/>
            <p:nvPr/>
          </p:nvSpPr>
          <p:spPr>
            <a:xfrm>
              <a:off x="3366125" y="6011216"/>
              <a:ext cx="2454312" cy="261950"/>
            </a:xfrm>
            <a:prstGeom prst="roundRect">
              <a:avLst>
                <a:gd fmla="val 50000" name="adj"/>
              </a:avLst>
            </a:prstGeom>
            <a:solidFill>
              <a:srgbClr val="F0A620"/>
            </a:solidFill>
            <a:ln>
              <a:noFill/>
            </a:ln>
          </p:spPr>
          <p:txBody>
            <a:bodyPr anchorCtr="0" anchor="ctr" bIns="72000" lIns="91425" spcFirstLastPara="1" rIns="91425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国　民</a:t>
              </a:r>
              <a:endParaRPr b="1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1" name="Google Shape;48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2"/>
          <p:cNvSpPr/>
          <p:nvPr/>
        </p:nvSpPr>
        <p:spPr>
          <a:xfrm>
            <a:off x="6596044" y="395929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36BFD2"/>
          </a:solidFill>
          <a:ln>
            <a:noFill/>
          </a:ln>
        </p:spPr>
        <p:txBody>
          <a:bodyPr anchorCtr="0" anchor="ctr" bIns="72000" lIns="91425" spcFirstLastPara="1" rIns="91425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都道府県・市区町村の議会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3" name="Google Shape;48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2"/>
          <p:cNvSpPr/>
          <p:nvPr/>
        </p:nvSpPr>
        <p:spPr>
          <a:xfrm>
            <a:off x="605403" y="395929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国会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2"/>
          <p:cNvSpPr/>
          <p:nvPr/>
        </p:nvSpPr>
        <p:spPr>
          <a:xfrm>
            <a:off x="604474" y="1970636"/>
            <a:ext cx="2037600" cy="216000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72000" lIns="91425" spcFirstLastPara="1" rIns="91425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内　閣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建物, 障子, ウィンドウ, 時計 が含まれている画像&#10;&#10;自動的に生成された説明" id="486" name="Google Shape;48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47692" y="2367034"/>
            <a:ext cx="1351165" cy="987761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22"/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fmla="val 20562" name="adj1"/>
              <a:gd fmla="val 20248" name="adj2"/>
              <a:gd fmla="val 21991" name="adj3"/>
              <a:gd fmla="val 13849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2"/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fmla="val 14214" name="adj1"/>
              <a:gd fmla="val 14885" name="adj2"/>
              <a:gd fmla="val 12859" name="adj3"/>
              <a:gd fmla="val 19948" name="adj4"/>
            </a:avLst>
          </a:prstGeom>
          <a:solidFill>
            <a:srgbClr val="69CF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2"/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fmla="val 14214" name="adj1"/>
              <a:gd fmla="val 12891" name="adj2"/>
              <a:gd fmla="val 14145" name="adj3"/>
              <a:gd fmla="val 19259" name="adj4"/>
            </a:avLst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2"/>
          <p:cNvSpPr/>
          <p:nvPr/>
        </p:nvSpPr>
        <p:spPr>
          <a:xfrm>
            <a:off x="6596044" y="1969360"/>
            <a:ext cx="2035742" cy="217276"/>
          </a:xfrm>
          <a:prstGeom prst="roundRect">
            <a:avLst>
              <a:gd fmla="val 50000" name="adj"/>
            </a:avLst>
          </a:prstGeom>
          <a:solidFill>
            <a:srgbClr val="36BFD2"/>
          </a:solidFill>
          <a:ln>
            <a:noFill/>
          </a:ln>
        </p:spPr>
        <p:txBody>
          <a:bodyPr anchorCtr="0" anchor="ctr" bIns="72000" lIns="91425" spcFirstLastPara="1" rIns="91425" wrap="square" tIns="72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ja-JP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都道府県知事・市区町村長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22"/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3" name="Google Shape;493;p22"/>
          <p:cNvGrpSpPr/>
          <p:nvPr/>
        </p:nvGrpSpPr>
        <p:grpSpPr>
          <a:xfrm>
            <a:off x="1057314" y="3430579"/>
            <a:ext cx="1217718" cy="455443"/>
            <a:chOff x="1057313" y="3173604"/>
            <a:chExt cx="1217718" cy="455443"/>
          </a:xfrm>
        </p:grpSpPr>
        <p:sp>
          <p:nvSpPr>
            <p:cNvPr id="494" name="Google Shape;494;p22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2"/>
            <p:cNvSpPr txBox="1"/>
            <p:nvPr/>
          </p:nvSpPr>
          <p:spPr>
            <a:xfrm>
              <a:off x="1171931" y="3173604"/>
              <a:ext cx="110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6BA42C"/>
                  </a:solidFill>
                  <a:latin typeface="Arial"/>
                  <a:ea typeface="Arial"/>
                  <a:cs typeface="Arial"/>
                  <a:sym typeface="Arial"/>
                </a:rPr>
                <a:t>予算案の提出</a:t>
              </a:r>
              <a:endParaRPr b="1" i="0" sz="1000" u="none" cap="none" strike="noStrike">
                <a:solidFill>
                  <a:srgbClr val="6BA42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22"/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2"/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fmla="val 17111" name="adj1"/>
              <a:gd fmla="val 15139" name="adj2"/>
              <a:gd fmla="val 15139" name="adj3"/>
              <a:gd fmla="val 23375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2"/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fmla="val 38976" name="adj1"/>
              <a:gd fmla="val 31876" name="adj2"/>
              <a:gd fmla="val 28637" name="adj3"/>
              <a:gd fmla="val 43750" name="adj4"/>
            </a:avLst>
          </a:prstGeom>
          <a:solidFill>
            <a:srgbClr val="F0A620"/>
          </a:solidFill>
          <a:ln>
            <a:noFill/>
          </a:ln>
        </p:spPr>
        <p:txBody>
          <a:bodyPr anchorCtr="0" anchor="ctr" bIns="720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22"/>
          <p:cNvGrpSpPr/>
          <p:nvPr/>
        </p:nvGrpSpPr>
        <p:grpSpPr>
          <a:xfrm>
            <a:off x="274551" y="5671510"/>
            <a:ext cx="2697447" cy="637215"/>
            <a:chOff x="274551" y="5671510"/>
            <a:chExt cx="2697447" cy="637215"/>
          </a:xfrm>
        </p:grpSpPr>
        <p:sp>
          <p:nvSpPr>
            <p:cNvPr id="500" name="Google Shape;500;p22"/>
            <p:cNvSpPr/>
            <p:nvPr/>
          </p:nvSpPr>
          <p:spPr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2"/>
            <p:cNvSpPr/>
            <p:nvPr/>
          </p:nvSpPr>
          <p:spPr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議決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2"/>
            <p:cNvSpPr txBox="1"/>
            <p:nvPr/>
          </p:nvSpPr>
          <p:spPr>
            <a:xfrm>
              <a:off x="318269" y="6004887"/>
              <a:ext cx="261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国会の話し合いで予算が決まります。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22"/>
          <p:cNvGrpSpPr/>
          <p:nvPr/>
        </p:nvGrpSpPr>
        <p:grpSpPr>
          <a:xfrm>
            <a:off x="6263218" y="5671510"/>
            <a:ext cx="2697447" cy="637215"/>
            <a:chOff x="6263218" y="5671510"/>
            <a:chExt cx="2697447" cy="637215"/>
          </a:xfrm>
        </p:grpSpPr>
        <p:sp>
          <p:nvSpPr>
            <p:cNvPr id="504" name="Google Shape;504;p22"/>
            <p:cNvSpPr/>
            <p:nvPr/>
          </p:nvSpPr>
          <p:spPr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議決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2"/>
            <p:cNvSpPr txBox="1"/>
            <p:nvPr/>
          </p:nvSpPr>
          <p:spPr>
            <a:xfrm>
              <a:off x="6306936" y="6019187"/>
              <a:ext cx="2610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議会の話し合いで予算が決まります。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7" name="Google Shape;507;p22"/>
          <p:cNvSpPr txBox="1"/>
          <p:nvPr/>
        </p:nvSpPr>
        <p:spPr>
          <a:xfrm>
            <a:off x="3440617" y="3454930"/>
            <a:ext cx="54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rgbClr val="DB920F"/>
                </a:solidFill>
                <a:latin typeface="Arial"/>
                <a:ea typeface="Arial"/>
                <a:cs typeface="Arial"/>
                <a:sym typeface="Arial"/>
              </a:rPr>
              <a:t>選挙</a:t>
            </a:r>
            <a:endParaRPr b="1" i="0" sz="1200" u="none" cap="none" strike="noStrike">
              <a:solidFill>
                <a:srgbClr val="DB92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2"/>
          <p:cNvSpPr txBox="1"/>
          <p:nvPr/>
        </p:nvSpPr>
        <p:spPr>
          <a:xfrm>
            <a:off x="2928279" y="4033743"/>
            <a:ext cx="13083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国民の代表である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国会議員を選びます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2"/>
          <p:cNvSpPr txBox="1"/>
          <p:nvPr/>
        </p:nvSpPr>
        <p:spPr>
          <a:xfrm>
            <a:off x="5421485" y="3442573"/>
            <a:ext cx="543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rgbClr val="DB920F"/>
                </a:solidFill>
                <a:latin typeface="Arial"/>
                <a:ea typeface="Arial"/>
                <a:cs typeface="Arial"/>
                <a:sym typeface="Arial"/>
              </a:rPr>
              <a:t>選挙</a:t>
            </a:r>
            <a:endParaRPr b="1" i="0" sz="1200" u="none" cap="none" strike="noStrike">
              <a:solidFill>
                <a:srgbClr val="DB920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2"/>
          <p:cNvSpPr txBox="1"/>
          <p:nvPr/>
        </p:nvSpPr>
        <p:spPr>
          <a:xfrm>
            <a:off x="5189575" y="3982950"/>
            <a:ext cx="1131900" cy="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住民の代表である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ja-JP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都道府県・市区町村議会議員を選びます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Google Shape;511;p22"/>
          <p:cNvGrpSpPr/>
          <p:nvPr/>
        </p:nvGrpSpPr>
        <p:grpSpPr>
          <a:xfrm>
            <a:off x="5189575" y="2576505"/>
            <a:ext cx="1131900" cy="940345"/>
            <a:chOff x="5189575" y="2180717"/>
            <a:chExt cx="1131900" cy="940345"/>
          </a:xfrm>
        </p:grpSpPr>
        <p:sp>
          <p:nvSpPr>
            <p:cNvPr id="512" name="Google Shape;512;p22"/>
            <p:cNvSpPr txBox="1"/>
            <p:nvPr/>
          </p:nvSpPr>
          <p:spPr>
            <a:xfrm>
              <a:off x="5426090" y="2180717"/>
              <a:ext cx="543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200" u="none" cap="none" strike="noStrike">
                  <a:solidFill>
                    <a:srgbClr val="DB920F"/>
                  </a:solidFill>
                  <a:latin typeface="Arial"/>
                  <a:ea typeface="Arial"/>
                  <a:cs typeface="Arial"/>
                  <a:sym typeface="Arial"/>
                </a:rPr>
                <a:t>選挙</a:t>
              </a:r>
              <a:endParaRPr b="1" i="0" sz="1200" u="none" cap="none" strike="noStrike">
                <a:solidFill>
                  <a:srgbClr val="DB920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2"/>
            <p:cNvSpPr txBox="1"/>
            <p:nvPr/>
          </p:nvSpPr>
          <p:spPr>
            <a:xfrm>
              <a:off x="5189575" y="2433162"/>
              <a:ext cx="1131900" cy="68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ja-JP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住民の代表である</a:t>
              </a:r>
              <a:endPara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ja-JP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都道府県知事・</a:t>
              </a:r>
              <a:endPara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1" i="0" lang="ja-JP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市区町村長を選びます</a:t>
              </a:r>
              <a:endPara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4" name="Google Shape;514;p22"/>
          <p:cNvSpPr txBox="1"/>
          <p:nvPr/>
        </p:nvSpPr>
        <p:spPr>
          <a:xfrm>
            <a:off x="3299404" y="1671624"/>
            <a:ext cx="795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rgbClr val="6BA42C"/>
                </a:solidFill>
                <a:latin typeface="Arial"/>
                <a:ea typeface="Arial"/>
                <a:cs typeface="Arial"/>
                <a:sym typeface="Arial"/>
              </a:rPr>
              <a:t>税金</a:t>
            </a:r>
            <a:endParaRPr b="1" i="0" sz="1200" u="none" cap="none" strike="noStrike">
              <a:solidFill>
                <a:srgbClr val="6BA42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ja-JP" sz="1000" u="none" cap="none" strike="noStrike">
                <a:solidFill>
                  <a:srgbClr val="6BA42C"/>
                </a:solidFill>
                <a:latin typeface="Arial"/>
                <a:ea typeface="Arial"/>
                <a:cs typeface="Arial"/>
                <a:sym typeface="Arial"/>
              </a:rPr>
              <a:t>（国税）</a:t>
            </a:r>
            <a:endParaRPr b="1" i="0" sz="1000" u="none" cap="none" strike="noStrike">
              <a:solidFill>
                <a:srgbClr val="6BA42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2"/>
          <p:cNvSpPr txBox="1"/>
          <p:nvPr/>
        </p:nvSpPr>
        <p:spPr>
          <a:xfrm>
            <a:off x="5093000" y="1671625"/>
            <a:ext cx="869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rgbClr val="1F7EA9"/>
                </a:solidFill>
                <a:latin typeface="Arial"/>
                <a:ea typeface="Arial"/>
                <a:cs typeface="Arial"/>
                <a:sym typeface="Arial"/>
              </a:rPr>
              <a:t>税金</a:t>
            </a:r>
            <a:endParaRPr b="1" i="0" sz="1200" u="none" cap="none" strike="noStrike">
              <a:solidFill>
                <a:srgbClr val="1F7EA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ja-JP" sz="1000" u="none" cap="none" strike="noStrike">
                <a:solidFill>
                  <a:srgbClr val="1F7EA9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b="1" i="0" sz="1000" u="none" cap="none" strike="noStrike">
              <a:solidFill>
                <a:srgbClr val="1F7EA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6" name="Google Shape;516;p22"/>
          <p:cNvGrpSpPr/>
          <p:nvPr/>
        </p:nvGrpSpPr>
        <p:grpSpPr>
          <a:xfrm>
            <a:off x="7043247" y="3430579"/>
            <a:ext cx="1193768" cy="455443"/>
            <a:chOff x="1057313" y="3173604"/>
            <a:chExt cx="1193768" cy="455443"/>
          </a:xfrm>
        </p:grpSpPr>
        <p:sp>
          <p:nvSpPr>
            <p:cNvPr id="517" name="Google Shape;517;p22"/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720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 txBox="1"/>
            <p:nvPr/>
          </p:nvSpPr>
          <p:spPr>
            <a:xfrm>
              <a:off x="1147981" y="3173604"/>
              <a:ext cx="1103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29A8B9"/>
                  </a:solidFill>
                  <a:latin typeface="Arial"/>
                  <a:ea typeface="Arial"/>
                  <a:cs typeface="Arial"/>
                  <a:sym typeface="Arial"/>
                </a:rPr>
                <a:t>予算案の提出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" name="Google Shape;519;p22"/>
          <p:cNvGrpSpPr/>
          <p:nvPr/>
        </p:nvGrpSpPr>
        <p:grpSpPr>
          <a:xfrm>
            <a:off x="107504" y="902711"/>
            <a:ext cx="8726700" cy="317944"/>
            <a:chOff x="107504" y="902711"/>
            <a:chExt cx="8726700" cy="317944"/>
          </a:xfrm>
        </p:grpSpPr>
        <p:sp>
          <p:nvSpPr>
            <p:cNvPr id="520" name="Google Shape;520;p22"/>
            <p:cNvSpPr txBox="1"/>
            <p:nvPr/>
          </p:nvSpPr>
          <p:spPr>
            <a:xfrm>
              <a:off x="107504" y="928155"/>
              <a:ext cx="8726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ja-JP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国の税金に関する法律</a:t>
              </a:r>
              <a:r>
                <a:rPr b="1" i="0" lang="ja-JP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（税負担の方法）</a:t>
              </a:r>
              <a:r>
                <a:rPr b="1" i="0" lang="ja-JP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と税金の使い道</a:t>
              </a:r>
              <a:r>
                <a:rPr b="1" i="0" lang="ja-JP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（予算）</a:t>
              </a:r>
              <a:r>
                <a:rPr b="1" i="0" lang="ja-JP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は、国民の代表者である国会議員が決めています。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 txBox="1"/>
            <p:nvPr/>
          </p:nvSpPr>
          <p:spPr>
            <a:xfrm>
              <a:off x="2265426" y="902711"/>
              <a:ext cx="409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ja-JP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ふたん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3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28" name="Google Shape;528;p23"/>
          <p:cNvSpPr txBox="1"/>
          <p:nvPr/>
        </p:nvSpPr>
        <p:spPr>
          <a:xfrm>
            <a:off x="139768" y="942237"/>
            <a:ext cx="405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ja-JP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国の予算</a:t>
            </a:r>
            <a:r>
              <a:rPr b="1" i="0" lang="ja-JP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（令和６年度当初予算）</a:t>
            </a:r>
            <a:endParaRPr b="1" i="0" sz="3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15" y="2131251"/>
            <a:ext cx="3710572" cy="330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7813" y="2131251"/>
            <a:ext cx="3710572" cy="33018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23"/>
          <p:cNvGrpSpPr/>
          <p:nvPr/>
        </p:nvGrpSpPr>
        <p:grpSpPr>
          <a:xfrm>
            <a:off x="6071245" y="3131843"/>
            <a:ext cx="1383644" cy="1300682"/>
            <a:chOff x="1882493" y="3951980"/>
            <a:chExt cx="1651200" cy="1490552"/>
          </a:xfrm>
        </p:grpSpPr>
        <p:sp>
          <p:nvSpPr>
            <p:cNvPr id="532" name="Google Shape;532;p23"/>
            <p:cNvSpPr/>
            <p:nvPr/>
          </p:nvSpPr>
          <p:spPr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3"/>
            <p:cNvSpPr txBox="1"/>
            <p:nvPr/>
          </p:nvSpPr>
          <p:spPr>
            <a:xfrm>
              <a:off x="1882493" y="4435559"/>
              <a:ext cx="1651200" cy="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歳出総額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112兆5,717億円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23"/>
          <p:cNvSpPr txBox="1"/>
          <p:nvPr/>
        </p:nvSpPr>
        <p:spPr>
          <a:xfrm>
            <a:off x="1882433" y="4612303"/>
            <a:ext cx="173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税金など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69兆6,080億円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（61.8%）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3"/>
          <p:cNvSpPr txBox="1"/>
          <p:nvPr/>
        </p:nvSpPr>
        <p:spPr>
          <a:xfrm>
            <a:off x="39688" y="3360891"/>
            <a:ext cx="165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国の借金など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35兆4,490億円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（31.5%）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3"/>
          <p:cNvSpPr txBox="1"/>
          <p:nvPr/>
        </p:nvSpPr>
        <p:spPr>
          <a:xfrm>
            <a:off x="139768" y="1680532"/>
            <a:ext cx="1641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そのほか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７兆5,147億円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（6.7%）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3"/>
          <p:cNvSpPr txBox="1"/>
          <p:nvPr/>
        </p:nvSpPr>
        <p:spPr>
          <a:xfrm>
            <a:off x="6583673" y="1494022"/>
            <a:ext cx="226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わたしたちの健康や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生活を守るために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37兆7,193億円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　　　　（33.5%）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Google Shape;538;p23"/>
          <p:cNvCxnSpPr/>
          <p:nvPr/>
        </p:nvCxnSpPr>
        <p:spPr>
          <a:xfrm flipH="1" rot="10800000">
            <a:off x="7535954" y="2300785"/>
            <a:ext cx="141971" cy="36106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39" name="Google Shape;539;p23"/>
          <p:cNvSpPr txBox="1"/>
          <p:nvPr/>
        </p:nvSpPr>
        <p:spPr>
          <a:xfrm>
            <a:off x="7615997" y="4732560"/>
            <a:ext cx="1497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道路や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住宅などの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整備のために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６兆828億円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（5.4%）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3"/>
          <p:cNvSpPr txBox="1"/>
          <p:nvPr/>
        </p:nvSpPr>
        <p:spPr>
          <a:xfrm>
            <a:off x="5874604" y="5560819"/>
            <a:ext cx="1915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教育や科学技術を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さかんにするために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５兆4,716億円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（4.9%）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3837649" y="4047729"/>
            <a:ext cx="1586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都道府県や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市区町村の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財政をおぎなう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ために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17兆7,863億円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（15.8%）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3"/>
          <p:cNvSpPr txBox="1"/>
          <p:nvPr/>
        </p:nvSpPr>
        <p:spPr>
          <a:xfrm>
            <a:off x="3636000" y="1929600"/>
            <a:ext cx="2494200" cy="10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国の借金を返したり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利子を払ったりするために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27兆90億円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（24.0%）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3" name="Google Shape;543;p23"/>
          <p:cNvCxnSpPr/>
          <p:nvPr/>
        </p:nvCxnSpPr>
        <p:spPr>
          <a:xfrm rot="10800000">
            <a:off x="1636867" y="2187577"/>
            <a:ext cx="321636" cy="2607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44" name="Google Shape;544;p23"/>
          <p:cNvSpPr txBox="1"/>
          <p:nvPr/>
        </p:nvSpPr>
        <p:spPr>
          <a:xfrm>
            <a:off x="5754963" y="4711846"/>
            <a:ext cx="1462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そのほか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18兆5,027億円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（16.4%）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23"/>
          <p:cNvGrpSpPr/>
          <p:nvPr/>
        </p:nvGrpSpPr>
        <p:grpSpPr>
          <a:xfrm>
            <a:off x="1689049" y="3131843"/>
            <a:ext cx="1383645" cy="1300682"/>
            <a:chOff x="1882493" y="3951980"/>
            <a:chExt cx="1651200" cy="1490552"/>
          </a:xfrm>
        </p:grpSpPr>
        <p:sp>
          <p:nvSpPr>
            <p:cNvPr id="546" name="Google Shape;546;p23"/>
            <p:cNvSpPr/>
            <p:nvPr/>
          </p:nvSpPr>
          <p:spPr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3"/>
            <p:cNvSpPr txBox="1"/>
            <p:nvPr/>
          </p:nvSpPr>
          <p:spPr>
            <a:xfrm>
              <a:off x="1882493" y="4435559"/>
              <a:ext cx="1651200" cy="61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歳入総額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1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112兆5,717億円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48" name="Google Shape;548;p23"/>
          <p:cNvCxnSpPr/>
          <p:nvPr/>
        </p:nvCxnSpPr>
        <p:spPr>
          <a:xfrm rot="10800000">
            <a:off x="5729051" y="2554315"/>
            <a:ext cx="145553" cy="29500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49" name="Google Shape;549;p23"/>
          <p:cNvCxnSpPr/>
          <p:nvPr/>
        </p:nvCxnSpPr>
        <p:spPr>
          <a:xfrm flipH="1">
            <a:off x="5258122" y="4320702"/>
            <a:ext cx="231618" cy="20837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50" name="Google Shape;550;p23"/>
          <p:cNvCxnSpPr/>
          <p:nvPr/>
        </p:nvCxnSpPr>
        <p:spPr>
          <a:xfrm flipH="1">
            <a:off x="7340619" y="4989453"/>
            <a:ext cx="125860" cy="62340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cxnSp>
        <p:nvCxnSpPr>
          <p:cNvPr id="551" name="Google Shape;551;p23"/>
          <p:cNvCxnSpPr/>
          <p:nvPr/>
        </p:nvCxnSpPr>
        <p:spPr>
          <a:xfrm>
            <a:off x="7949379" y="4671635"/>
            <a:ext cx="295028" cy="60921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52" name="Google Shape;552;p23"/>
          <p:cNvSpPr txBox="1"/>
          <p:nvPr/>
        </p:nvSpPr>
        <p:spPr>
          <a:xfrm>
            <a:off x="839740" y="151988"/>
            <a:ext cx="71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税金の使いみちはどうやって決めるの？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3"/>
          <p:cNvSpPr txBox="1"/>
          <p:nvPr/>
        </p:nvSpPr>
        <p:spPr>
          <a:xfrm>
            <a:off x="4280400" y="2131252"/>
            <a:ext cx="616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ja-JP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はら</a:t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4"/>
          <p:cNvSpPr txBox="1"/>
          <p:nvPr/>
        </p:nvSpPr>
        <p:spPr>
          <a:xfrm>
            <a:off x="139768" y="942237"/>
            <a:ext cx="5577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ja-JP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群馬県の予算</a:t>
            </a: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（令和６年度当初予算）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0" name="Google Shape;560;p24"/>
          <p:cNvGrpSpPr/>
          <p:nvPr/>
        </p:nvGrpSpPr>
        <p:grpSpPr>
          <a:xfrm>
            <a:off x="187274" y="1659042"/>
            <a:ext cx="8999264" cy="4829819"/>
            <a:chOff x="496851" y="1974471"/>
            <a:chExt cx="8999264" cy="4829819"/>
          </a:xfrm>
        </p:grpSpPr>
        <p:pic>
          <p:nvPicPr>
            <p:cNvPr id="561" name="Google Shape;561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65470" y="2533217"/>
              <a:ext cx="3710572" cy="33018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08967" y="2549932"/>
              <a:ext cx="3710572" cy="33018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3" name="Google Shape;563;p24"/>
            <p:cNvGrpSpPr/>
            <p:nvPr/>
          </p:nvGrpSpPr>
          <p:grpSpPr>
            <a:xfrm>
              <a:off x="6598177" y="3557976"/>
              <a:ext cx="1249027" cy="1300682"/>
              <a:chOff x="2511319" y="4133118"/>
              <a:chExt cx="1490552" cy="1490552"/>
            </a:xfrm>
          </p:grpSpPr>
          <p:sp>
            <p:nvSpPr>
              <p:cNvPr id="564" name="Google Shape;564;p24"/>
              <p:cNvSpPr/>
              <p:nvPr/>
            </p:nvSpPr>
            <p:spPr>
              <a:xfrm>
                <a:off x="2511319" y="4133118"/>
                <a:ext cx="1490552" cy="14905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24"/>
              <p:cNvSpPr txBox="1"/>
              <p:nvPr/>
            </p:nvSpPr>
            <p:spPr>
              <a:xfrm>
                <a:off x="2595397" y="4582115"/>
                <a:ext cx="1322400" cy="61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ja-JP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歳出総額</a:t>
                </a:r>
                <a:endParaRPr b="1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ja-JP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7,816億円</a:t>
                </a:r>
                <a:endParaRPr b="1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6" name="Google Shape;566;p24"/>
            <p:cNvSpPr txBox="1"/>
            <p:nvPr/>
          </p:nvSpPr>
          <p:spPr>
            <a:xfrm>
              <a:off x="2568010" y="2937608"/>
              <a:ext cx="1734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税金など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4,642億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（59.4%）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4"/>
            <p:cNvSpPr txBox="1"/>
            <p:nvPr/>
          </p:nvSpPr>
          <p:spPr>
            <a:xfrm>
              <a:off x="496851" y="4516291"/>
              <a:ext cx="15162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国から入る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お金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2,699億円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（34.5%）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4"/>
            <p:cNvSpPr txBox="1"/>
            <p:nvPr/>
          </p:nvSpPr>
          <p:spPr>
            <a:xfrm>
              <a:off x="1071217" y="1974471"/>
              <a:ext cx="16419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県の借金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475億円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（6.1%）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4"/>
            <p:cNvSpPr txBox="1"/>
            <p:nvPr/>
          </p:nvSpPr>
          <p:spPr>
            <a:xfrm>
              <a:off x="5809381" y="5849990"/>
              <a:ext cx="2359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県の借金を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返したりするため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973億円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（12.5%）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70" name="Google Shape;570;p24"/>
            <p:cNvCxnSpPr/>
            <p:nvPr/>
          </p:nvCxnSpPr>
          <p:spPr>
            <a:xfrm flipH="1">
              <a:off x="7943997" y="2832606"/>
              <a:ext cx="207554" cy="39679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571" name="Google Shape;571;p24"/>
            <p:cNvSpPr txBox="1"/>
            <p:nvPr/>
          </p:nvSpPr>
          <p:spPr>
            <a:xfrm>
              <a:off x="6893046" y="2077790"/>
              <a:ext cx="2497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福祉や医療の充実のため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1,874億円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（24.0%）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4"/>
            <p:cNvSpPr txBox="1"/>
            <p:nvPr/>
          </p:nvSpPr>
          <p:spPr>
            <a:xfrm>
              <a:off x="7580615" y="4636321"/>
              <a:ext cx="1915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教育や科学技術を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さかんにするために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1,664億円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（21.3%）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4"/>
            <p:cNvSpPr txBox="1"/>
            <p:nvPr/>
          </p:nvSpPr>
          <p:spPr>
            <a:xfrm>
              <a:off x="4088050" y="4558569"/>
              <a:ext cx="16755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農・林・水産業の振興などのため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416億円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（5.3%）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4"/>
            <p:cNvSpPr txBox="1"/>
            <p:nvPr/>
          </p:nvSpPr>
          <p:spPr>
            <a:xfrm>
              <a:off x="3937208" y="3500401"/>
              <a:ext cx="20577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観光の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振興などのため 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308億円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（3.9%）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4"/>
            <p:cNvSpPr txBox="1"/>
            <p:nvPr/>
          </p:nvSpPr>
          <p:spPr>
            <a:xfrm>
              <a:off x="4554213" y="5669291"/>
              <a:ext cx="17487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道路・河川・住宅の充実のため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659億円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（8.4%）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6" name="Google Shape;576;p24"/>
            <p:cNvGrpSpPr/>
            <p:nvPr/>
          </p:nvGrpSpPr>
          <p:grpSpPr>
            <a:xfrm>
              <a:off x="1906098" y="3533809"/>
              <a:ext cx="1249027" cy="1300682"/>
              <a:chOff x="2141515" y="4105423"/>
              <a:chExt cx="1490552" cy="1490552"/>
            </a:xfrm>
          </p:grpSpPr>
          <p:sp>
            <p:nvSpPr>
              <p:cNvPr id="577" name="Google Shape;577;p24"/>
              <p:cNvSpPr/>
              <p:nvPr/>
            </p:nvSpPr>
            <p:spPr>
              <a:xfrm>
                <a:off x="2141515" y="4105423"/>
                <a:ext cx="1490552" cy="149055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24"/>
              <p:cNvSpPr txBox="1"/>
              <p:nvPr/>
            </p:nvSpPr>
            <p:spPr>
              <a:xfrm>
                <a:off x="2246697" y="4567353"/>
                <a:ext cx="1322400" cy="616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ja-JP" sz="16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歳入総額</a:t>
                </a:r>
                <a:endParaRPr b="1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1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ja-JP" sz="12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7,816億円</a:t>
                </a:r>
                <a:endParaRPr b="1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79" name="Google Shape;579;p24"/>
            <p:cNvCxnSpPr/>
            <p:nvPr/>
          </p:nvCxnSpPr>
          <p:spPr>
            <a:xfrm flipH="1">
              <a:off x="5668202" y="4721754"/>
              <a:ext cx="238742" cy="8598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580" name="Google Shape;580;p24"/>
            <p:cNvCxnSpPr/>
            <p:nvPr/>
          </p:nvCxnSpPr>
          <p:spPr>
            <a:xfrm flipH="1">
              <a:off x="6989138" y="5377875"/>
              <a:ext cx="64640" cy="457208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cxnSp>
          <p:nvCxnSpPr>
            <p:cNvPr id="581" name="Google Shape;581;p24"/>
            <p:cNvCxnSpPr/>
            <p:nvPr/>
          </p:nvCxnSpPr>
          <p:spPr>
            <a:xfrm rot="10800000">
              <a:off x="5357550" y="4092299"/>
              <a:ext cx="414836" cy="22001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582" name="Google Shape;582;p24"/>
            <p:cNvSpPr txBox="1"/>
            <p:nvPr/>
          </p:nvSpPr>
          <p:spPr>
            <a:xfrm>
              <a:off x="7523102" y="2000229"/>
              <a:ext cx="695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ja-JP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いりょう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 txBox="1"/>
            <p:nvPr/>
          </p:nvSpPr>
          <p:spPr>
            <a:xfrm>
              <a:off x="7092454" y="2000229"/>
              <a:ext cx="517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ja-JP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ふくし</a:t>
              </a:r>
              <a:endPara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4" name="Google Shape;584;p2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24"/>
          <p:cNvCxnSpPr/>
          <p:nvPr/>
        </p:nvCxnSpPr>
        <p:spPr>
          <a:xfrm flipH="1">
            <a:off x="5358625" y="4851742"/>
            <a:ext cx="560682" cy="46861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  <p:sp>
        <p:nvSpPr>
          <p:cNvPr id="586" name="Google Shape;586;p24"/>
          <p:cNvSpPr txBox="1"/>
          <p:nvPr/>
        </p:nvSpPr>
        <p:spPr>
          <a:xfrm>
            <a:off x="5047973" y="2749167"/>
            <a:ext cx="1734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そのほか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1,922億円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（24.6%）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4"/>
          <p:cNvSpPr txBox="1"/>
          <p:nvPr/>
        </p:nvSpPr>
        <p:spPr>
          <a:xfrm>
            <a:off x="839740" y="151988"/>
            <a:ext cx="7109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税金の使いみちはどうやって決めるの？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8" name="Google Shape;588;p24"/>
          <p:cNvCxnSpPr/>
          <p:nvPr/>
        </p:nvCxnSpPr>
        <p:spPr>
          <a:xfrm rot="10800000">
            <a:off x="1913478" y="2234503"/>
            <a:ext cx="85619" cy="28710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oval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挿絵 が含まれている画像&#10;&#10;自動的に生成された説明" id="593" name="Google Shape;5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6040" y="479362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595" name="Google Shape;595;p25"/>
          <p:cNvSpPr txBox="1"/>
          <p:nvPr/>
        </p:nvSpPr>
        <p:spPr>
          <a:xfrm>
            <a:off x="843129" y="151988"/>
            <a:ext cx="334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税金は大切なもの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5"/>
          <p:cNvSpPr/>
          <p:nvPr/>
        </p:nvSpPr>
        <p:spPr>
          <a:xfrm>
            <a:off x="188489" y="957023"/>
            <a:ext cx="8776123" cy="1948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EE7612"/>
              </a:buClr>
              <a:buSzPts val="3000"/>
              <a:buFont typeface="Arial"/>
              <a:buNone/>
            </a:pPr>
            <a:r>
              <a:rPr b="1" i="0" lang="ja-JP" sz="2800" u="none" cap="none" strike="noStrike">
                <a:solidFill>
                  <a:srgbClr val="EE7612"/>
                </a:solidFill>
                <a:latin typeface="Arial"/>
                <a:ea typeface="Arial"/>
                <a:cs typeface="Arial"/>
                <a:sym typeface="Arial"/>
              </a:rPr>
              <a:t>納税は国民の義務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税金がないと、わたしたちの生活は成り立たなくなります。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税金は、社会の一員として暮らしていくために支払わなければならない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会費のようなものです。税金を納めることは、国民の義務として憲法に定められています。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5"/>
          <p:cNvSpPr txBox="1"/>
          <p:nvPr/>
        </p:nvSpPr>
        <p:spPr>
          <a:xfrm>
            <a:off x="878183" y="6493840"/>
            <a:ext cx="785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ja-JP" sz="1000" u="none" cap="none" strike="noStrike">
                <a:solidFill>
                  <a:srgbClr val="EE7612"/>
                </a:solidFill>
                <a:latin typeface="Arial"/>
                <a:ea typeface="Arial"/>
                <a:cs typeface="Arial"/>
                <a:sym typeface="Arial"/>
              </a:rPr>
              <a:t>ふりかえろう</a:t>
            </a:r>
            <a:r>
              <a:rPr b="1" i="0" lang="ja-JP" sz="10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ja-JP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https://www.nta.go.jp/publication/webtaxtv/201503/webtaxtv_wb.html</a:t>
            </a:r>
            <a:r>
              <a:rPr b="0" i="0" lang="ja-JP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（Web-TAX-TV）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Google Shape;59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人形, おもちゃ, 挿絵 が含まれている画像&#10;&#10;自動的に生成された説明" id="599" name="Google Shape;59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4118" y="3982175"/>
            <a:ext cx="1096023" cy="24454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0" name="Google Shape;600;p25"/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601" name="Google Shape;601;p25"/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fmla="val -46982" name="adj1"/>
                <a:gd fmla="val 48074" name="adj2"/>
              </a:avLst>
            </a:prstGeom>
            <a:solidFill>
              <a:schemeClr val="lt1"/>
            </a:solidFill>
            <a:ln cap="flat" cmpd="sng" w="19050">
              <a:solidFill>
                <a:srgbClr val="FB964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5"/>
            <p:cNvSpPr txBox="1"/>
            <p:nvPr/>
          </p:nvSpPr>
          <p:spPr>
            <a:xfrm>
              <a:off x="2719851" y="4323330"/>
              <a:ext cx="1424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ja-JP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税金がなぜ必要かもう一度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ja-JP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考えてみよう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5"/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604" name="Google Shape;604;p25"/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fmla="val 52207" name="adj1"/>
                <a:gd fmla="val 35937" name="adj2"/>
              </a:avLst>
            </a:prstGeom>
            <a:solidFill>
              <a:schemeClr val="lt1"/>
            </a:solidFill>
            <a:ln cap="flat" cmpd="sng" w="19050">
              <a:solidFill>
                <a:srgbClr val="FB964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5"/>
            <p:cNvSpPr txBox="1"/>
            <p:nvPr/>
          </p:nvSpPr>
          <p:spPr>
            <a:xfrm>
              <a:off x="5013300" y="4201450"/>
              <a:ext cx="1514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ja-JP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誰がどのように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ja-JP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税金の使いみちを決めているか</a:t>
              </a:r>
              <a:endPara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ja-JP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調べてみよう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25"/>
          <p:cNvSpPr txBox="1"/>
          <p:nvPr/>
        </p:nvSpPr>
        <p:spPr>
          <a:xfrm>
            <a:off x="269724" y="834281"/>
            <a:ext cx="780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ja-JP" sz="1000" u="none" cap="none" strike="noStrike">
                <a:solidFill>
                  <a:srgbClr val="EE7612"/>
                </a:solidFill>
                <a:latin typeface="Arial"/>
                <a:ea typeface="Arial"/>
                <a:cs typeface="Arial"/>
                <a:sym typeface="Arial"/>
              </a:rPr>
              <a:t>のうぜい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7" name="Google Shape;607;p25"/>
          <p:cNvGrpSpPr/>
          <p:nvPr/>
        </p:nvGrpSpPr>
        <p:grpSpPr>
          <a:xfrm>
            <a:off x="179388" y="2759671"/>
            <a:ext cx="8927631" cy="992193"/>
            <a:chOff x="179388" y="2759671"/>
            <a:chExt cx="8927631" cy="992193"/>
          </a:xfrm>
        </p:grpSpPr>
        <p:grpSp>
          <p:nvGrpSpPr>
            <p:cNvPr id="608" name="Google Shape;608;p25"/>
            <p:cNvGrpSpPr/>
            <p:nvPr/>
          </p:nvGrpSpPr>
          <p:grpSpPr>
            <a:xfrm>
              <a:off x="179388" y="2759671"/>
              <a:ext cx="8927631" cy="992193"/>
              <a:chOff x="179388" y="2615771"/>
              <a:chExt cx="8927631" cy="992193"/>
            </a:xfrm>
          </p:grpSpPr>
          <p:sp>
            <p:nvSpPr>
              <p:cNvPr id="609" name="Google Shape;609;p25"/>
              <p:cNvSpPr/>
              <p:nvPr/>
            </p:nvSpPr>
            <p:spPr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FB964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5"/>
              <p:cNvSpPr/>
              <p:nvPr/>
            </p:nvSpPr>
            <p:spPr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1" i="0" lang="ja-JP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日本国憲法</a:t>
                </a:r>
                <a:endParaRPr b="1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1" i="0" lang="ja-JP" sz="16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第</a:t>
                </a:r>
                <a:r>
                  <a:rPr b="1" i="0" lang="ja-JP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３０</a:t>
                </a:r>
                <a:r>
                  <a:rPr b="1" i="0" lang="ja-JP" sz="16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条</a:t>
                </a:r>
                <a:endParaRPr b="1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5"/>
              <p:cNvSpPr/>
              <p:nvPr/>
            </p:nvSpPr>
            <p:spPr>
              <a:xfrm>
                <a:off x="2145818" y="2755207"/>
                <a:ext cx="6961201" cy="784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900"/>
                  <a:buFont typeface="Arial"/>
                  <a:buNone/>
                </a:pPr>
                <a:r>
                  <a:rPr b="1" i="0" lang="ja-JP" sz="1900" u="none" cap="none" strike="noStrike">
                    <a:solidFill>
                      <a:srgbClr val="EE7612"/>
                    </a:solidFill>
                    <a:latin typeface="Arial"/>
                    <a:ea typeface="Arial"/>
                    <a:cs typeface="Arial"/>
                    <a:sym typeface="Arial"/>
                  </a:rPr>
                  <a:t>国民は、法律の定めるところにより、納税の義務を負ふ。</a:t>
                </a:r>
                <a:endParaRPr b="1" i="0" sz="1900" u="none" cap="none" strike="noStrike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00"/>
                  <a:buFont typeface="Arial"/>
                  <a:buNone/>
                </a:pPr>
                <a:r>
                  <a:rPr b="1" i="0" lang="ja-JP" sz="1700" u="none" cap="none" strike="noStrike">
                    <a:solidFill>
                      <a:srgbClr val="EE7612"/>
                    </a:solidFill>
                    <a:latin typeface="Arial"/>
                    <a:ea typeface="Arial"/>
                    <a:cs typeface="Arial"/>
                    <a:sym typeface="Arial"/>
                  </a:rPr>
                  <a:t>（納税の義務）</a:t>
                </a:r>
                <a:endParaRPr b="1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2" name="Google Shape;612;p25"/>
            <p:cNvSpPr txBox="1"/>
            <p:nvPr/>
          </p:nvSpPr>
          <p:spPr>
            <a:xfrm>
              <a:off x="6433373" y="2851200"/>
              <a:ext cx="780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ja-JP" sz="500" u="none" cap="none" strike="noStrike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rPr>
                <a:t>のうぜい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5"/>
            <p:cNvSpPr txBox="1"/>
            <p:nvPr/>
          </p:nvSpPr>
          <p:spPr>
            <a:xfrm>
              <a:off x="4907360" y="3193200"/>
              <a:ext cx="7803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0" i="0" lang="ja-JP" sz="500" u="none" cap="none" strike="noStrike">
                  <a:solidFill>
                    <a:srgbClr val="EE7612"/>
                  </a:solidFill>
                  <a:latin typeface="Arial"/>
                  <a:ea typeface="Arial"/>
                  <a:cs typeface="Arial"/>
                  <a:sym typeface="Arial"/>
                </a:rPr>
                <a:t>のうぜい</a:t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4" name="Google Shape;614;p25"/>
          <p:cNvSpPr txBox="1"/>
          <p:nvPr/>
        </p:nvSpPr>
        <p:spPr>
          <a:xfrm>
            <a:off x="2775600" y="2023200"/>
            <a:ext cx="5040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ja-JP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6"/>
          <p:cNvSpPr txBox="1"/>
          <p:nvPr/>
        </p:nvSpPr>
        <p:spPr>
          <a:xfrm>
            <a:off x="843124" y="151994"/>
            <a:ext cx="264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税金クイズ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622;p26"/>
          <p:cNvCxnSpPr/>
          <p:nvPr/>
        </p:nvCxnSpPr>
        <p:spPr>
          <a:xfrm flipH="1" rot="10800000">
            <a:off x="4497160" y="1053390"/>
            <a:ext cx="35084" cy="5188386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26"/>
          <p:cNvCxnSpPr/>
          <p:nvPr/>
        </p:nvCxnSpPr>
        <p:spPr>
          <a:xfrm>
            <a:off x="307075" y="4383468"/>
            <a:ext cx="854691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26"/>
          <p:cNvCxnSpPr/>
          <p:nvPr/>
        </p:nvCxnSpPr>
        <p:spPr>
          <a:xfrm>
            <a:off x="308331" y="2744999"/>
            <a:ext cx="854691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625" name="Google Shape;625;p26"/>
          <p:cNvGrpSpPr/>
          <p:nvPr/>
        </p:nvGrpSpPr>
        <p:grpSpPr>
          <a:xfrm>
            <a:off x="140080" y="2836800"/>
            <a:ext cx="4422900" cy="1443300"/>
            <a:chOff x="103009" y="1234139"/>
            <a:chExt cx="4422900" cy="1443300"/>
          </a:xfrm>
        </p:grpSpPr>
        <p:sp>
          <p:nvSpPr>
            <p:cNvPr id="626" name="Google Shape;626;p26"/>
            <p:cNvSpPr txBox="1"/>
            <p:nvPr/>
          </p:nvSpPr>
          <p:spPr>
            <a:xfrm>
              <a:off x="103009" y="1234139"/>
              <a:ext cx="44229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</a:t>
              </a:r>
              <a:r>
                <a:rPr b="1" i="0" lang="ja-JP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３　公立小学校の教育費　　　　　→Ｐ８</a:t>
              </a:r>
              <a:r>
                <a:rPr b="1" i="0" lang="ja-JP" sz="12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 </a:t>
              </a:r>
              <a:endParaRPr b="1" i="0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税金で負担した令和３年度の公立小学校の児童１人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あたりの年間教育費はいくらでしょうか？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just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①　約  921,000円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②　約  975,000円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③　約1,067,000円　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7" name="Google Shape;627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19799" y="1886130"/>
              <a:ext cx="992450" cy="6375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8" name="Google Shape;628;p26"/>
          <p:cNvGrpSpPr/>
          <p:nvPr/>
        </p:nvGrpSpPr>
        <p:grpSpPr>
          <a:xfrm>
            <a:off x="140847" y="4486839"/>
            <a:ext cx="4351500" cy="1367716"/>
            <a:chOff x="174162" y="2845865"/>
            <a:chExt cx="4351500" cy="1367716"/>
          </a:xfrm>
        </p:grpSpPr>
        <p:sp>
          <p:nvSpPr>
            <p:cNvPr id="629" name="Google Shape;629;p26"/>
            <p:cNvSpPr txBox="1"/>
            <p:nvPr/>
          </p:nvSpPr>
          <p:spPr>
            <a:xfrm>
              <a:off x="174162" y="2845865"/>
              <a:ext cx="4351500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</a:t>
              </a:r>
              <a:r>
                <a:rPr b="1" i="0" lang="ja-JP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５　国に納められる税金　　　　　　→Ｐ11</a:t>
              </a:r>
              <a:endParaRPr b="1" i="0" sz="1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令和６年度に国に納められる税金はいくらでしょうか？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①　約　35兆4,490億円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②　約　69兆6,080億円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③　約  112兆5,717億円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0" name="Google Shape;630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34718" y="3583026"/>
              <a:ext cx="1147286" cy="630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1" name="Google Shape;631;p26"/>
          <p:cNvGrpSpPr/>
          <p:nvPr/>
        </p:nvGrpSpPr>
        <p:grpSpPr>
          <a:xfrm>
            <a:off x="183359" y="1098236"/>
            <a:ext cx="4273500" cy="1463444"/>
            <a:chOff x="241090" y="4381938"/>
            <a:chExt cx="4273500" cy="1463444"/>
          </a:xfrm>
        </p:grpSpPr>
        <p:sp>
          <p:nvSpPr>
            <p:cNvPr id="632" name="Google Shape;632;p26"/>
            <p:cNvSpPr txBox="1"/>
            <p:nvPr/>
          </p:nvSpPr>
          <p:spPr>
            <a:xfrm>
              <a:off x="241090" y="4381938"/>
              <a:ext cx="42735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</a:t>
              </a:r>
              <a:r>
                <a:rPr b="1" i="0" lang="ja-JP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１　税金の種類　　　　 　　　　　→Ｐ４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物を買ったときやサービスを受けたときに払う税金は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　どれでしょうか？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①　所得税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②　法人税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③　消費税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3" name="Google Shape;633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465926" y="5112723"/>
              <a:ext cx="602804" cy="73265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4" name="Google Shape;634;p26"/>
          <p:cNvGrpSpPr/>
          <p:nvPr/>
        </p:nvGrpSpPr>
        <p:grpSpPr>
          <a:xfrm>
            <a:off x="4607085" y="1096771"/>
            <a:ext cx="4199400" cy="1496454"/>
            <a:chOff x="4607085" y="1176283"/>
            <a:chExt cx="4199400" cy="1496454"/>
          </a:xfrm>
        </p:grpSpPr>
        <p:sp>
          <p:nvSpPr>
            <p:cNvPr id="635" name="Google Shape;635;p26"/>
            <p:cNvSpPr txBox="1"/>
            <p:nvPr/>
          </p:nvSpPr>
          <p:spPr>
            <a:xfrm>
              <a:off x="4607085" y="1176283"/>
              <a:ext cx="41994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</a:t>
              </a:r>
              <a:r>
                <a:rPr b="1" i="0" lang="ja-JP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２　税金の使われ方　　　　　　 →Ｐ７</a:t>
              </a:r>
              <a:endParaRPr b="1" i="0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令和４年度の１年間に警察や消防に使われる税金は  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国民一人あたりいくらでしょうか。</a:t>
              </a:r>
              <a:endParaRPr b="1" i="0" sz="11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①　約　19,800円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②　約　42,560円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③　約 136,300円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36" name="Google Shape;636;p2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63758" y="1846275"/>
              <a:ext cx="671489" cy="568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7" name="Google Shape;637;p2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543891" y="2312305"/>
              <a:ext cx="543277" cy="303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8" name="Google Shape;638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168308" y="1820866"/>
              <a:ext cx="321461" cy="8518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9" name="Google Shape;639;p26"/>
          <p:cNvSpPr txBox="1"/>
          <p:nvPr/>
        </p:nvSpPr>
        <p:spPr>
          <a:xfrm>
            <a:off x="6434900" y="1354800"/>
            <a:ext cx="456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None/>
            </a:pPr>
            <a:r>
              <a:rPr b="0" i="0" lang="ja-JP" sz="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けいさつ</a:t>
            </a:r>
            <a:endParaRPr b="0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0" name="Google Shape;640;p26"/>
          <p:cNvGrpSpPr/>
          <p:nvPr/>
        </p:nvGrpSpPr>
        <p:grpSpPr>
          <a:xfrm>
            <a:off x="4590602" y="4465654"/>
            <a:ext cx="4377600" cy="1487420"/>
            <a:chOff x="4558421" y="2738105"/>
            <a:chExt cx="4377600" cy="1487420"/>
          </a:xfrm>
        </p:grpSpPr>
        <p:sp>
          <p:nvSpPr>
            <p:cNvPr id="641" name="Google Shape;641;p26"/>
            <p:cNvSpPr txBox="1"/>
            <p:nvPr/>
          </p:nvSpPr>
          <p:spPr>
            <a:xfrm>
              <a:off x="4558421" y="2738105"/>
              <a:ext cx="4377600" cy="144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</a:t>
              </a:r>
              <a:r>
                <a:rPr b="1" i="0" lang="ja-JP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６　群馬県に国から入るお金　　→Ｐ12　</a:t>
              </a:r>
              <a:endParaRPr b="1" i="0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令和６年度に群馬県に国から入るお金はいくらで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しょうか？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①　約 2,699億円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②　約 4,642億円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③　約 7,816億円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2" name="Google Shape;642;p2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621944" y="3428009"/>
              <a:ext cx="883022" cy="7975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3" name="Google Shape;643;p26"/>
          <p:cNvGrpSpPr/>
          <p:nvPr/>
        </p:nvGrpSpPr>
        <p:grpSpPr>
          <a:xfrm>
            <a:off x="4585086" y="2837191"/>
            <a:ext cx="4274400" cy="1403581"/>
            <a:chOff x="4545911" y="4440999"/>
            <a:chExt cx="4274400" cy="1403581"/>
          </a:xfrm>
        </p:grpSpPr>
        <p:sp>
          <p:nvSpPr>
            <p:cNvPr id="644" name="Google Shape;644;p26"/>
            <p:cNvSpPr txBox="1"/>
            <p:nvPr/>
          </p:nvSpPr>
          <p:spPr>
            <a:xfrm>
              <a:off x="4545911" y="4440999"/>
              <a:ext cx="4274400" cy="127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　</a:t>
              </a:r>
              <a:r>
                <a:rPr b="1" i="0" lang="ja-JP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４　税金の使いみちの決め方　　→Ｐ10</a:t>
              </a:r>
              <a:endParaRPr b="1" i="0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2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国の税金の使いみちはどこが決めるのでしょうか？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①　税務署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②　内閣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30769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　　　</a:t>
              </a: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③　国会（国民の代表）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45" name="Google Shape;645;p26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573787" y="5291990"/>
              <a:ext cx="1147286" cy="5525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6" name="Google Shape;646;p26"/>
          <p:cNvSpPr/>
          <p:nvPr/>
        </p:nvSpPr>
        <p:spPr>
          <a:xfrm>
            <a:off x="6308870" y="830236"/>
            <a:ext cx="2739086" cy="30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ja-JP" sz="11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→の数字はヒントのページです。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 txBox="1"/>
          <p:nvPr/>
        </p:nvSpPr>
        <p:spPr>
          <a:xfrm rot="10800000">
            <a:off x="3649963" y="6470310"/>
            <a:ext cx="474797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答え：１－③、２－②、３－①、４－③、５－②、６－①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7"/>
          <p:cNvSpPr/>
          <p:nvPr/>
        </p:nvSpPr>
        <p:spPr>
          <a:xfrm>
            <a:off x="1997371" y="1552505"/>
            <a:ext cx="590747" cy="4540791"/>
          </a:xfrm>
          <a:custGeom>
            <a:rect b="b" l="l" r="r" t="t"/>
            <a:pathLst>
              <a:path extrusionOk="0" h="4720281" w="630194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Google Shape;65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58334" y="112671"/>
            <a:ext cx="606279" cy="602069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2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656" name="Google Shape;656;p27"/>
          <p:cNvSpPr txBox="1"/>
          <p:nvPr/>
        </p:nvSpPr>
        <p:spPr>
          <a:xfrm>
            <a:off x="190151" y="914430"/>
            <a:ext cx="854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6560CC"/>
              </a:buClr>
              <a:buSzPts val="1300"/>
              <a:buFont typeface="Arial"/>
              <a:buNone/>
            </a:pPr>
            <a:r>
              <a:rPr b="1" i="0" lang="ja-JP" sz="1100" u="none" cap="none" strike="noStrike">
                <a:solidFill>
                  <a:srgbClr val="6560CC"/>
                </a:solidFill>
                <a:latin typeface="Arial"/>
                <a:ea typeface="Arial"/>
                <a:cs typeface="Arial"/>
                <a:sym typeface="Arial"/>
              </a:rPr>
              <a:t>税金について、もっと詳しく知りたい人は、</a:t>
            </a:r>
            <a:r>
              <a:rPr b="1" i="0" lang="ja-JP" sz="1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国税庁ホームページの「税の学習コーナー」</a:t>
            </a:r>
            <a:r>
              <a:rPr b="1" i="0" lang="ja-JP" sz="1100" u="none" cap="none" strike="noStrike">
                <a:solidFill>
                  <a:srgbClr val="6560CC"/>
                </a:solidFill>
                <a:latin typeface="Arial"/>
                <a:ea typeface="Arial"/>
                <a:cs typeface="Arial"/>
                <a:sym typeface="Arial"/>
              </a:rPr>
              <a:t>を見てね。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7"/>
          <p:cNvSpPr txBox="1"/>
          <p:nvPr/>
        </p:nvSpPr>
        <p:spPr>
          <a:xfrm>
            <a:off x="2123728" y="151988"/>
            <a:ext cx="332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税の学習コーナー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7"/>
          <p:cNvSpPr txBox="1"/>
          <p:nvPr/>
        </p:nvSpPr>
        <p:spPr>
          <a:xfrm>
            <a:off x="878183" y="6493840"/>
            <a:ext cx="785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ja-JP" sz="1000" u="none" cap="none" strike="noStrike">
                <a:solidFill>
                  <a:srgbClr val="5F5ACA"/>
                </a:solidFill>
                <a:latin typeface="Arial"/>
                <a:ea typeface="Arial"/>
                <a:cs typeface="Arial"/>
                <a:sym typeface="Arial"/>
              </a:rPr>
              <a:t>税の学習コーナー </a:t>
            </a:r>
            <a:r>
              <a:rPr b="0" i="0" lang="ja-JP" sz="1000" u="none" cap="none" strike="noStrike">
                <a:solidFill>
                  <a:srgbClr val="5F5AC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ja-JP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https://www.nta.go.jp/taxes/kids/index.htm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9" name="Google Shape;65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88118" y="1469374"/>
            <a:ext cx="6253372" cy="471425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60" name="Google Shape;660;p27"/>
          <p:cNvGrpSpPr/>
          <p:nvPr/>
        </p:nvGrpSpPr>
        <p:grpSpPr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661" name="Google Shape;661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パソコンの画面&#10;&#10;自動的に生成された説明" id="662" name="Google Shape;662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3" name="Google Shape;663;p27"/>
            <p:cNvPicPr preferRelativeResize="0"/>
            <p:nvPr/>
          </p:nvPicPr>
          <p:blipFill rotWithShape="1">
            <a:blip r:embed="rId5">
              <a:alphaModFix/>
            </a:blip>
            <a:srcRect b="18851" l="1501" r="1674" t="1897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/>
        </p:nvSpPr>
        <p:spPr>
          <a:xfrm>
            <a:off x="843125" y="111600"/>
            <a:ext cx="634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ワーク：税金について考えてみよう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3" name="Google Shape;113;p14"/>
          <p:cNvSpPr txBox="1"/>
          <p:nvPr>
            <p:ph idx="2" type="body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4" name="Google Shape;114;p14"/>
          <p:cNvSpPr txBox="1"/>
          <p:nvPr>
            <p:ph idx="3" type="body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/>
          </a:p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720967" y="4412978"/>
            <a:ext cx="864000" cy="347100"/>
          </a:xfrm>
          <a:prstGeom prst="roundRect">
            <a:avLst>
              <a:gd fmla="val 50000" name="adj"/>
            </a:avLst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843129" y="151200"/>
            <a:ext cx="526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生活の中で関わりのある税金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208906" y="996582"/>
            <a:ext cx="8322301" cy="386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次のようなときには、どんな税金がかかるでしょうか？？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5"/>
          <p:cNvCxnSpPr/>
          <p:nvPr/>
        </p:nvCxnSpPr>
        <p:spPr>
          <a:xfrm>
            <a:off x="179388" y="1484784"/>
            <a:ext cx="8785225" cy="0"/>
          </a:xfrm>
          <a:prstGeom prst="straightConnector1">
            <a:avLst/>
          </a:prstGeom>
          <a:noFill/>
          <a:ln cap="flat" cmpd="sng" w="19050">
            <a:solidFill>
              <a:srgbClr val="26C1F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15"/>
          <p:cNvSpPr txBox="1"/>
          <p:nvPr/>
        </p:nvSpPr>
        <p:spPr>
          <a:xfrm>
            <a:off x="555956" y="1532880"/>
            <a:ext cx="4393517" cy="405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-JP" sz="1800" u="none" cap="none" strike="noStrike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税金の種類は約</a:t>
            </a:r>
            <a:r>
              <a:rPr b="1" i="0" lang="ja-JP" sz="1800" u="none" cap="none" strike="noStrike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r>
              <a:rPr b="0" i="0" lang="ja-JP" sz="1800" u="none" cap="none" strike="noStrike">
                <a:solidFill>
                  <a:srgbClr val="0DABDD"/>
                </a:solidFill>
                <a:latin typeface="Arial"/>
                <a:ea typeface="Arial"/>
                <a:cs typeface="Arial"/>
                <a:sym typeface="Arial"/>
              </a:rPr>
              <a:t>種類あります。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878183" y="6512400"/>
            <a:ext cx="6389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ja-JP" sz="1000" u="none" cap="none" strike="noStrike">
                <a:solidFill>
                  <a:srgbClr val="0D85AF"/>
                </a:solidFill>
                <a:latin typeface="Arial"/>
                <a:ea typeface="Arial"/>
                <a:cs typeface="Arial"/>
                <a:sym typeface="Arial"/>
              </a:rPr>
              <a:t>詳しく学ぼう：財務省キッズコーナーファイナンスらんど</a:t>
            </a:r>
            <a:r>
              <a:rPr b="0" i="0" lang="ja-JP" sz="1000" u="none" cap="none" strike="noStrike">
                <a:solidFill>
                  <a:srgbClr val="0D85A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ja-JP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https://www.mof.go.jp/kids/2018</a:t>
            </a:r>
            <a:r>
              <a:rPr b="0" i="0" lang="ja-JP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ja-JP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（財務省HP）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アイコン&#10;&#10;自動的に生成された説明" id="131" name="Google Shape;13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560" y="4611508"/>
            <a:ext cx="1354704" cy="126321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708477" y="4375595"/>
            <a:ext cx="1709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車を持っていると！？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767101" y="5754105"/>
            <a:ext cx="1539622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自動車税</a:t>
            </a:r>
            <a:r>
              <a:rPr b="1" i="0" lang="ja-JP" sz="9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b="1" i="0" sz="1200" u="none" cap="none" strike="noStrike">
              <a:solidFill>
                <a:srgbClr val="E2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3575542" y="4375595"/>
            <a:ext cx="1904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温泉に入ったときは！？          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部屋 が含まれている画像&#10;&#10;自動的に生成された説明" id="136" name="Google Shape;13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6451" y="4608319"/>
            <a:ext cx="1630470" cy="13135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15"/>
          <p:cNvGrpSpPr/>
          <p:nvPr/>
        </p:nvGrpSpPr>
        <p:grpSpPr>
          <a:xfrm>
            <a:off x="3681875" y="5754567"/>
            <a:ext cx="1539622" cy="384738"/>
            <a:chOff x="5081943" y="5933973"/>
            <a:chExt cx="1539622" cy="384738"/>
          </a:xfrm>
        </p:grpSpPr>
        <p:sp>
          <p:nvSpPr>
            <p:cNvPr id="138" name="Google Shape;138;p15"/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lt1"/>
            </a:solidFill>
            <a:ln cap="flat" cmpd="sng" w="15875">
              <a:solidFill>
                <a:srgbClr val="0C5B9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1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ja-JP" sz="1200" u="none" cap="none" strike="noStrike">
                  <a:solidFill>
                    <a:srgbClr val="E22626"/>
                  </a:solidFill>
                  <a:latin typeface="Arial"/>
                  <a:ea typeface="Arial"/>
                  <a:cs typeface="Arial"/>
                  <a:sym typeface="Arial"/>
                </a:rPr>
                <a:t>入湯税</a:t>
              </a:r>
              <a:r>
                <a:rPr b="1" i="0" lang="ja-JP" sz="900" u="none" cap="none" strike="noStrike">
                  <a:solidFill>
                    <a:srgbClr val="E22626"/>
                  </a:solidFill>
                  <a:latin typeface="Arial"/>
                  <a:ea typeface="Arial"/>
                  <a:cs typeface="Arial"/>
                  <a:sym typeface="Arial"/>
                </a:rPr>
                <a:t>（地方税）</a:t>
              </a:r>
              <a:endParaRPr b="1" i="0" sz="12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5216068" y="5953806"/>
              <a:ext cx="7701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ja-JP" sz="6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にゅうとうぜい</a:t>
              </a:r>
              <a:endParaRPr b="0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15"/>
          <p:cNvSpPr txBox="1"/>
          <p:nvPr/>
        </p:nvSpPr>
        <p:spPr>
          <a:xfrm>
            <a:off x="278832" y="3934731"/>
            <a:ext cx="2493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※住民税とは、都道府県税と市（区）町村民税を</a:t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ja-JP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合わせた呼び方です。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図形&#10;&#10;自動的に生成された説明" id="144" name="Google Shape;14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67695" y="2503689"/>
            <a:ext cx="1567982" cy="1078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おもちゃ, 挿絵 が含まれている画像&#10;&#10;自動的に生成された説明" id="146" name="Google Shape;146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10785" y="2366882"/>
            <a:ext cx="1822307" cy="134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5"/>
          <p:cNvSpPr/>
          <p:nvPr/>
        </p:nvSpPr>
        <p:spPr>
          <a:xfrm>
            <a:off x="362357" y="3542815"/>
            <a:ext cx="2349111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所得税</a:t>
            </a:r>
            <a:r>
              <a:rPr b="1" i="0" lang="ja-JP" sz="9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（国税）</a:t>
            </a:r>
            <a:r>
              <a:rPr b="1" i="0" lang="ja-JP" sz="12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・住民税</a:t>
            </a:r>
            <a:r>
              <a:rPr b="1" i="0" lang="ja-JP" sz="9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b="1" i="0" sz="1000" u="none" cap="none" strike="noStrike">
              <a:solidFill>
                <a:srgbClr val="E2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3613532" y="3542815"/>
            <a:ext cx="1676308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固定資産税</a:t>
            </a:r>
            <a:r>
              <a:rPr b="1" i="0" lang="ja-JP" sz="9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b="1" i="0" sz="1200" u="none" cap="none" strike="noStrike">
              <a:solidFill>
                <a:srgbClr val="E2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3732368" y="3523852"/>
            <a:ext cx="1005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ja-JP" sz="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こていしさんぜい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6179326" y="3542815"/>
            <a:ext cx="2685226" cy="385200"/>
          </a:xfrm>
          <a:prstGeom prst="rect">
            <a:avLst/>
          </a:prstGeom>
          <a:solidFill>
            <a:schemeClr val="lt1"/>
          </a:solidFill>
          <a:ln cap="flat" cmpd="sng" w="15875">
            <a:solidFill>
              <a:srgbClr val="0C5B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ja-JP" sz="12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消費税</a:t>
            </a:r>
            <a:r>
              <a:rPr b="1" i="0" lang="ja-JP" sz="9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（国税）</a:t>
            </a:r>
            <a:r>
              <a:rPr b="1" i="0" lang="ja-JP" sz="12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・地方消費税</a:t>
            </a:r>
            <a:r>
              <a:rPr b="1" i="0" lang="ja-JP" sz="900" u="none" cap="none" strike="noStrike">
                <a:solidFill>
                  <a:srgbClr val="E22626"/>
                </a:solidFill>
                <a:latin typeface="Arial"/>
                <a:ea typeface="Arial"/>
                <a:cs typeface="Arial"/>
                <a:sym typeface="Arial"/>
              </a:rPr>
              <a:t>（地方税）</a:t>
            </a:r>
            <a:endParaRPr b="1" i="0" sz="1200" u="none" cap="none" strike="noStrike">
              <a:solidFill>
                <a:srgbClr val="E2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738313" y="2101267"/>
            <a:ext cx="15972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給料をもらったら！？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3659158" y="2101267"/>
            <a:ext cx="1709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家を持っていると！？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6304232" y="2101267"/>
            <a:ext cx="2435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ja-JP" sz="1100" u="none" cap="none" strike="noStrike">
                <a:solidFill>
                  <a:srgbClr val="0C5B9C"/>
                </a:solidFill>
                <a:latin typeface="Arial"/>
                <a:ea typeface="Arial"/>
                <a:cs typeface="Arial"/>
                <a:sym typeface="Arial"/>
              </a:rPr>
              <a:t>お店でお買い物をしたときは！？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5"/>
          <p:cNvSpPr txBox="1"/>
          <p:nvPr/>
        </p:nvSpPr>
        <p:spPr>
          <a:xfrm>
            <a:off x="5881623" y="4896000"/>
            <a:ext cx="27720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ja-JP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国税は、「国に納める税金」、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ja-JP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地方税は「都道府県や市区町村に</a:t>
            </a:r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ja-JP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納める税金」です。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7056000" y="4834800"/>
            <a:ext cx="359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ja-JP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b="1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5"/>
          <p:cNvSpPr/>
          <p:nvPr/>
        </p:nvSpPr>
        <p:spPr>
          <a:xfrm rot="5400000">
            <a:off x="232847" y="1623934"/>
            <a:ext cx="295230" cy="203260"/>
          </a:xfrm>
          <a:prstGeom prst="triangle">
            <a:avLst>
              <a:gd fmla="val 50000" name="adj"/>
            </a:avLst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5912873" y="5328000"/>
            <a:ext cx="359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ja-JP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b="1" i="0" sz="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611560" y="1586150"/>
            <a:ext cx="3600400" cy="2870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246703" y="1531047"/>
            <a:ext cx="235389" cy="3533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15"/>
          <p:cNvGrpSpPr/>
          <p:nvPr/>
        </p:nvGrpSpPr>
        <p:grpSpPr>
          <a:xfrm>
            <a:off x="180000" y="2005200"/>
            <a:ext cx="8785225" cy="4330969"/>
            <a:chOff x="179388" y="-4631538"/>
            <a:chExt cx="8785225" cy="4330969"/>
          </a:xfrm>
        </p:grpSpPr>
        <p:sp>
          <p:nvSpPr>
            <p:cNvPr id="161" name="Google Shape;161;p15"/>
            <p:cNvSpPr/>
            <p:nvPr/>
          </p:nvSpPr>
          <p:spPr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アイコン&#10;&#10;自動的に生成された説明" id="163" name="Google Shape;163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15"/>
            <p:cNvSpPr txBox="1"/>
            <p:nvPr/>
          </p:nvSpPr>
          <p:spPr>
            <a:xfrm>
              <a:off x="708477" y="-2261693"/>
              <a:ext cx="1709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車を持っていると！？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5"/>
            <p:cNvSpPr txBox="1"/>
            <p:nvPr/>
          </p:nvSpPr>
          <p:spPr>
            <a:xfrm>
              <a:off x="3575542" y="-2261693"/>
              <a:ext cx="1904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温泉に入ったときは！？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部屋 が含まれている画像&#10;&#10;自動的に生成された説明" id="167" name="Google Shape;167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15"/>
            <p:cNvSpPr/>
            <p:nvPr/>
          </p:nvSpPr>
          <p:spPr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" name="Google Shape;169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15"/>
            <p:cNvSpPr/>
            <p:nvPr/>
          </p:nvSpPr>
          <p:spPr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図形&#10;&#10;自動的に生成された説明" id="171" name="Google Shape;171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15"/>
            <p:cNvSpPr/>
            <p:nvPr/>
          </p:nvSpPr>
          <p:spPr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おもちゃ, 挿絵 が含まれている画像&#10;&#10;自動的に生成された説明" id="173" name="Google Shape;173;p1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5"/>
            <p:cNvSpPr txBox="1"/>
            <p:nvPr/>
          </p:nvSpPr>
          <p:spPr>
            <a:xfrm>
              <a:off x="738313" y="-4536021"/>
              <a:ext cx="1597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給料をもらったら！？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 txBox="1"/>
            <p:nvPr/>
          </p:nvSpPr>
          <p:spPr>
            <a:xfrm>
              <a:off x="3659158" y="-4536021"/>
              <a:ext cx="17091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家を持っていると！？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5"/>
            <p:cNvSpPr txBox="1"/>
            <p:nvPr/>
          </p:nvSpPr>
          <p:spPr>
            <a:xfrm>
              <a:off x="6304232" y="-4536021"/>
              <a:ext cx="2435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C5B9C"/>
                  </a:solidFill>
                  <a:latin typeface="Arial"/>
                  <a:ea typeface="Arial"/>
                  <a:cs typeface="Arial"/>
                  <a:sym typeface="Arial"/>
                </a:rPr>
                <a:t>お店でお買い物をしたときは！？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-116775" y="6007185"/>
            <a:ext cx="1027055" cy="855440"/>
            <a:chOff x="-116777" y="5996310"/>
            <a:chExt cx="1027055" cy="855440"/>
          </a:xfrm>
        </p:grpSpPr>
        <p:sp>
          <p:nvSpPr>
            <p:cNvPr id="178" name="Google Shape;178;p15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-116777" y="6267050"/>
              <a:ext cx="100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134CBD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400" u="none" cap="none" strike="noStrike">
                <a:solidFill>
                  <a:srgbClr val="134CB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134CBD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"/>
          <p:cNvSpPr/>
          <p:nvPr/>
        </p:nvSpPr>
        <p:spPr>
          <a:xfrm>
            <a:off x="3165967" y="1065378"/>
            <a:ext cx="5727300" cy="976800"/>
          </a:xfrm>
          <a:prstGeom prst="rect">
            <a:avLst/>
          </a:prstGeom>
          <a:noFill/>
          <a:ln cap="flat" cmpd="sng" w="22225">
            <a:solidFill>
              <a:srgbClr val="26C1F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87" name="Google Shape;187;p16"/>
          <p:cNvSpPr txBox="1"/>
          <p:nvPr/>
        </p:nvSpPr>
        <p:spPr>
          <a:xfrm>
            <a:off x="843129" y="151200"/>
            <a:ext cx="526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生活の中で関わりのある税金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16"/>
          <p:cNvGrpSpPr/>
          <p:nvPr/>
        </p:nvGrpSpPr>
        <p:grpSpPr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190" name="Google Shape;190;p16"/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消費者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2" name="Google Shape;19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16"/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fmla="val 9091" name="adj"/>
              </a:avLst>
            </a:prstGeom>
            <a:solidFill>
              <a:srgbClr val="A4E6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ゲーム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1,100円</a:t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" name="Google Shape;194;p16"/>
            <p:cNvGrpSpPr/>
            <p:nvPr/>
          </p:nvGrpSpPr>
          <p:grpSpPr>
            <a:xfrm>
              <a:off x="321213" y="2939304"/>
              <a:ext cx="2040900" cy="744000"/>
              <a:chOff x="321213" y="2939304"/>
              <a:chExt cx="2040900" cy="744000"/>
            </a:xfrm>
          </p:grpSpPr>
          <p:sp>
            <p:nvSpPr>
              <p:cNvPr id="195" name="Google Shape;195;p16"/>
              <p:cNvSpPr txBox="1"/>
              <p:nvPr/>
            </p:nvSpPr>
            <p:spPr>
              <a:xfrm>
                <a:off x="321213" y="2939304"/>
                <a:ext cx="2040900" cy="74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品物の金額1,000円と一緒に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66666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消費税100円を支払う。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8181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ja-JP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(消費税を負担する)</a:t>
                </a:r>
                <a:endParaRPr b="1" i="0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6"/>
              <p:cNvSpPr txBox="1"/>
              <p:nvPr/>
            </p:nvSpPr>
            <p:spPr>
              <a:xfrm>
                <a:off x="839601" y="3371402"/>
                <a:ext cx="420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b="1" i="0" lang="ja-JP" sz="5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ふたん</a:t>
                </a:r>
                <a:endParaRPr b="1" i="0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97" name="Google Shape;197;p16"/>
          <p:cNvSpPr/>
          <p:nvPr/>
        </p:nvSpPr>
        <p:spPr>
          <a:xfrm rot="10800000">
            <a:off x="5856607" y="2113397"/>
            <a:ext cx="337228" cy="413277"/>
          </a:xfrm>
          <a:prstGeom prst="upArrow">
            <a:avLst>
              <a:gd fmla="val 50000" name="adj1"/>
              <a:gd fmla="val 5986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16"/>
          <p:cNvGrpSpPr/>
          <p:nvPr/>
        </p:nvGrpSpPr>
        <p:grpSpPr>
          <a:xfrm>
            <a:off x="1824692" y="1850937"/>
            <a:ext cx="1133121" cy="694389"/>
            <a:chOff x="1704581" y="1379374"/>
            <a:chExt cx="1133121" cy="694389"/>
          </a:xfrm>
        </p:grpSpPr>
        <p:pic>
          <p:nvPicPr>
            <p:cNvPr id="199" name="Google Shape;19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0" name="Google Shape;200;p16"/>
            <p:cNvGrpSpPr/>
            <p:nvPr/>
          </p:nvGrpSpPr>
          <p:grpSpPr>
            <a:xfrm>
              <a:off x="1704581" y="1379374"/>
              <a:ext cx="1133121" cy="621125"/>
              <a:chOff x="1704581" y="1379374"/>
              <a:chExt cx="1133121" cy="621125"/>
            </a:xfrm>
          </p:grpSpPr>
          <p:grpSp>
            <p:nvGrpSpPr>
              <p:cNvPr id="201" name="Google Shape;201;p16"/>
              <p:cNvGrpSpPr/>
              <p:nvPr/>
            </p:nvGrpSpPr>
            <p:grpSpPr>
              <a:xfrm>
                <a:off x="1978590" y="1379374"/>
                <a:ext cx="859112" cy="405111"/>
                <a:chOff x="2078852" y="2236872"/>
                <a:chExt cx="1038097" cy="489512"/>
              </a:xfrm>
            </p:grpSpPr>
            <p:pic>
              <p:nvPicPr>
                <p:cNvPr descr="図形&#10;&#10;自動的に生成された説明" id="202" name="Google Shape;202;p16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b="0" l="0" r="0" t="0"/>
                <a:stretch/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203" name="Google Shape;203;p16"/>
                <p:cNvSpPr txBox="1"/>
                <p:nvPr/>
              </p:nvSpPr>
              <p:spPr>
                <a:xfrm>
                  <a:off x="2119149" y="2239833"/>
                  <a:ext cx="997800" cy="483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b="0" i="0" lang="ja-JP" sz="20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1000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4" name="Google Shape;204;p16"/>
              <p:cNvSpPr txBox="1"/>
              <p:nvPr/>
            </p:nvSpPr>
            <p:spPr>
              <a:xfrm>
                <a:off x="1704581" y="1692722"/>
                <a:ext cx="51167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ja-JP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100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" name="Google Shape;205;p16"/>
          <p:cNvGrpSpPr/>
          <p:nvPr/>
        </p:nvGrpSpPr>
        <p:grpSpPr>
          <a:xfrm>
            <a:off x="5326437" y="2116353"/>
            <a:ext cx="439544" cy="373627"/>
            <a:chOff x="5225880" y="2072885"/>
            <a:chExt cx="439544" cy="373627"/>
          </a:xfrm>
        </p:grpSpPr>
        <p:pic>
          <p:nvPicPr>
            <p:cNvPr id="206" name="Google Shape;206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16"/>
            <p:cNvSpPr txBox="1"/>
            <p:nvPr/>
          </p:nvSpPr>
          <p:spPr>
            <a:xfrm>
              <a:off x="5225880" y="2126998"/>
              <a:ext cx="4395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16"/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fmla="val 50000" name="adj1"/>
              <a:gd fmla="val 55337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6"/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p16"/>
          <p:cNvGrpSpPr/>
          <p:nvPr/>
        </p:nvGrpSpPr>
        <p:grpSpPr>
          <a:xfrm>
            <a:off x="5326437" y="3579752"/>
            <a:ext cx="439544" cy="373627"/>
            <a:chOff x="5225880" y="3468591"/>
            <a:chExt cx="439544" cy="373627"/>
          </a:xfrm>
        </p:grpSpPr>
        <p:pic>
          <p:nvPicPr>
            <p:cNvPr id="211" name="Google Shape;211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Google Shape;212;p16"/>
            <p:cNvSpPr txBox="1"/>
            <p:nvPr/>
          </p:nvSpPr>
          <p:spPr>
            <a:xfrm>
              <a:off x="5225880" y="3522704"/>
              <a:ext cx="43954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ja-JP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16"/>
          <p:cNvGrpSpPr/>
          <p:nvPr/>
        </p:nvGrpSpPr>
        <p:grpSpPr>
          <a:xfrm>
            <a:off x="3188676" y="4035242"/>
            <a:ext cx="5775937" cy="900000"/>
            <a:chOff x="3188676" y="3909698"/>
            <a:chExt cx="5775937" cy="900000"/>
          </a:xfrm>
        </p:grpSpPr>
        <p:sp>
          <p:nvSpPr>
            <p:cNvPr id="214" name="Google Shape;214;p16"/>
            <p:cNvSpPr/>
            <p:nvPr/>
          </p:nvSpPr>
          <p:spPr>
            <a:xfrm>
              <a:off x="3188676" y="3909698"/>
              <a:ext cx="5775937" cy="90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188676" y="3910056"/>
              <a:ext cx="1262100" cy="346500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72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日本銀行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3204878" y="4386091"/>
              <a:ext cx="3796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預けられた消費税を国のお金 (国庫金) として保管する。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3415696" y="3913546"/>
              <a:ext cx="437094" cy="841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r>
                <a:rPr b="1" i="0" lang="ja-JP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にっぽん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16"/>
          <p:cNvSpPr/>
          <p:nvPr/>
        </p:nvSpPr>
        <p:spPr>
          <a:xfrm rot="10800000">
            <a:off x="4510224" y="5049097"/>
            <a:ext cx="338400" cy="428906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16"/>
          <p:cNvGrpSpPr/>
          <p:nvPr/>
        </p:nvGrpSpPr>
        <p:grpSpPr>
          <a:xfrm>
            <a:off x="3623143" y="4977316"/>
            <a:ext cx="817454" cy="472414"/>
            <a:chOff x="3544755" y="4870455"/>
            <a:chExt cx="899036" cy="519561"/>
          </a:xfrm>
        </p:grpSpPr>
        <p:sp>
          <p:nvSpPr>
            <p:cNvPr id="220" name="Google Shape;220;p16"/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1" name="Google Shape;221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4" name="Google Shape;224;p16"/>
            <p:cNvSpPr txBox="1"/>
            <p:nvPr/>
          </p:nvSpPr>
          <p:spPr>
            <a:xfrm>
              <a:off x="3638291" y="4944957"/>
              <a:ext cx="805500" cy="372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ja-JP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78円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6"/>
          <p:cNvSpPr/>
          <p:nvPr/>
        </p:nvSpPr>
        <p:spPr>
          <a:xfrm rot="10800000">
            <a:off x="7714144" y="5045872"/>
            <a:ext cx="338400" cy="428907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7ADE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6" name="Google Shape;226;p16"/>
          <p:cNvGrpSpPr/>
          <p:nvPr/>
        </p:nvGrpSpPr>
        <p:grpSpPr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227" name="Google Shape;227;p16"/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6"/>
            <p:cNvSpPr txBox="1"/>
            <p:nvPr/>
          </p:nvSpPr>
          <p:spPr>
            <a:xfrm>
              <a:off x="6857262" y="4943114"/>
              <a:ext cx="721500" cy="3723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ja-JP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22円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2" name="Google Shape;232;p16"/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233" name="Google Shape;233;p16"/>
            <p:cNvSpPr/>
            <p:nvPr/>
          </p:nvSpPr>
          <p:spPr>
            <a:xfrm>
              <a:off x="3188676" y="5494198"/>
              <a:ext cx="2823484" cy="815122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国（国税）</a:t>
              </a:r>
              <a:endPara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 txBox="1"/>
            <p:nvPr/>
          </p:nvSpPr>
          <p:spPr>
            <a:xfrm>
              <a:off x="4125212" y="5932225"/>
              <a:ext cx="950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７．８％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16"/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237" name="Google Shape;237;p16"/>
            <p:cNvSpPr/>
            <p:nvPr/>
          </p:nvSpPr>
          <p:spPr>
            <a:xfrm>
              <a:off x="6213137" y="5494198"/>
              <a:ext cx="2751476" cy="815122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地方（地方税）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>
              <a:off x="7138613" y="5932225"/>
              <a:ext cx="9090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２．２％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806814" y="4287053"/>
            <a:ext cx="2181719" cy="942758"/>
            <a:chOff x="806814" y="4287053"/>
            <a:chExt cx="2181719" cy="942758"/>
          </a:xfrm>
        </p:grpSpPr>
        <p:sp>
          <p:nvSpPr>
            <p:cNvPr id="241" name="Google Shape;241;p16"/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fmla="val -32959" name="adj1"/>
                <a:gd fmla="val 56807" name="adj2"/>
              </a:avLst>
            </a:prstGeom>
            <a:solidFill>
              <a:schemeClr val="lt1"/>
            </a:solidFill>
            <a:ln cap="flat" cmpd="sng" w="19050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2" name="Google Shape;242;p16"/>
            <p:cNvGrpSpPr/>
            <p:nvPr/>
          </p:nvGrpSpPr>
          <p:grpSpPr>
            <a:xfrm>
              <a:off x="982205" y="4504712"/>
              <a:ext cx="1853400" cy="464400"/>
              <a:chOff x="982205" y="4504712"/>
              <a:chExt cx="1853400" cy="464400"/>
            </a:xfrm>
          </p:grpSpPr>
          <p:sp>
            <p:nvSpPr>
              <p:cNvPr id="243" name="Google Shape;243;p16"/>
              <p:cNvSpPr txBox="1"/>
              <p:nvPr/>
            </p:nvSpPr>
            <p:spPr>
              <a:xfrm>
                <a:off x="982205" y="4504712"/>
                <a:ext cx="1853400" cy="46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お店は、 消費税を預かって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まとめて納めているんだね。</a:t>
                </a:r>
                <a:endParaRPr b="1" i="0" sz="95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6"/>
              <p:cNvSpPr txBox="1"/>
              <p:nvPr/>
            </p:nvSpPr>
            <p:spPr>
              <a:xfrm>
                <a:off x="1494575" y="4651200"/>
                <a:ext cx="3384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b="1" i="0" lang="ja-JP" sz="5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 b="1" i="0" sz="5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5" name="Google Shape;245;p16"/>
          <p:cNvGrpSpPr/>
          <p:nvPr/>
        </p:nvGrpSpPr>
        <p:grpSpPr>
          <a:xfrm>
            <a:off x="3184581" y="2462342"/>
            <a:ext cx="5780032" cy="1016399"/>
            <a:chOff x="3184581" y="2409500"/>
            <a:chExt cx="5780032" cy="1016399"/>
          </a:xfrm>
        </p:grpSpPr>
        <p:sp>
          <p:nvSpPr>
            <p:cNvPr id="246" name="Google Shape;246;p16"/>
            <p:cNvSpPr/>
            <p:nvPr/>
          </p:nvSpPr>
          <p:spPr>
            <a:xfrm>
              <a:off x="3188676" y="2525899"/>
              <a:ext cx="5775937" cy="90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188676" y="2525899"/>
              <a:ext cx="1262017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108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ja-JP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税務署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" name="Google Shape;248;p16"/>
            <p:cNvGrpSpPr/>
            <p:nvPr/>
          </p:nvGrpSpPr>
          <p:grpSpPr>
            <a:xfrm>
              <a:off x="3204878" y="2935146"/>
              <a:ext cx="2848800" cy="333612"/>
              <a:chOff x="3204878" y="2935146"/>
              <a:chExt cx="2848800" cy="333612"/>
            </a:xfrm>
          </p:grpSpPr>
          <p:sp>
            <p:nvSpPr>
              <p:cNvPr id="249" name="Google Shape;249;p16"/>
              <p:cNvSpPr txBox="1"/>
              <p:nvPr/>
            </p:nvSpPr>
            <p:spPr>
              <a:xfrm>
                <a:off x="3204878" y="3007158"/>
                <a:ext cx="2848800" cy="261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ja-JP" sz="11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納められた消費税を日本銀行に預ける。</a:t>
                </a:r>
                <a:endParaRPr b="1" i="0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6"/>
              <p:cNvSpPr txBox="1"/>
              <p:nvPr/>
            </p:nvSpPr>
            <p:spPr>
              <a:xfrm>
                <a:off x="3214800" y="2935146"/>
                <a:ext cx="4203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"/>
                  <a:buFont typeface="Arial"/>
                  <a:buNone/>
                </a:pPr>
                <a:r>
                  <a:rPr b="1" i="0" lang="ja-JP" sz="5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 b="1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" name="Google Shape;251;p16"/>
            <p:cNvSpPr/>
            <p:nvPr/>
          </p:nvSpPr>
          <p:spPr>
            <a:xfrm>
              <a:off x="3184581" y="2409500"/>
              <a:ext cx="1262017" cy="3465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Arial"/>
                <a:buNone/>
              </a:pPr>
              <a:r>
                <a:rPr b="1" i="0" lang="ja-JP" sz="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ぜいむしょ</a:t>
              </a:r>
              <a:endParaRPr b="1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16"/>
          <p:cNvGrpSpPr/>
          <p:nvPr/>
        </p:nvGrpSpPr>
        <p:grpSpPr>
          <a:xfrm>
            <a:off x="5390701" y="1144718"/>
            <a:ext cx="1660098" cy="818030"/>
            <a:chOff x="5418411" y="1144718"/>
            <a:chExt cx="1660098" cy="818030"/>
          </a:xfrm>
        </p:grpSpPr>
        <p:sp>
          <p:nvSpPr>
            <p:cNvPr id="253" name="Google Shape;253;p16"/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5418411" y="1144718"/>
              <a:ext cx="9381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お店の売上</a:t>
              </a:r>
              <a:endParaRPr b="1" i="0" sz="900" u="none" cap="none" strike="noStrike">
                <a:solidFill>
                  <a:srgbClr val="0C98C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5" name="Google Shape;255;p16"/>
            <p:cNvGrpSpPr/>
            <p:nvPr/>
          </p:nvGrpSpPr>
          <p:grpSpPr>
            <a:xfrm>
              <a:off x="5845632" y="1423047"/>
              <a:ext cx="839806" cy="417131"/>
              <a:chOff x="2078852" y="2236872"/>
              <a:chExt cx="1014769" cy="504036"/>
            </a:xfrm>
          </p:grpSpPr>
          <p:pic>
            <p:nvPicPr>
              <p:cNvPr descr="図形&#10;&#10;自動的に生成された説明" id="256" name="Google Shape;256;p1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7" name="Google Shape;257;p16"/>
              <p:cNvSpPr txBox="1"/>
              <p:nvPr/>
            </p:nvSpPr>
            <p:spPr>
              <a:xfrm>
                <a:off x="2095821" y="2257308"/>
                <a:ext cx="997800" cy="4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ja-JP" sz="20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1000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8" name="Google Shape;258;p16"/>
          <p:cNvSpPr/>
          <p:nvPr/>
        </p:nvSpPr>
        <p:spPr>
          <a:xfrm>
            <a:off x="3165967" y="1066181"/>
            <a:ext cx="1262100" cy="346500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txBody>
          <a:bodyPr anchorCtr="0" anchor="ctr" bIns="45700" lIns="91425" spcFirstLastPara="1" rIns="91425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お店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16"/>
          <p:cNvGrpSpPr/>
          <p:nvPr/>
        </p:nvGrpSpPr>
        <p:grpSpPr>
          <a:xfrm>
            <a:off x="3204878" y="1520257"/>
            <a:ext cx="2194800" cy="495000"/>
            <a:chOff x="3204878" y="1520257"/>
            <a:chExt cx="2194800" cy="495000"/>
          </a:xfrm>
        </p:grpSpPr>
        <p:sp>
          <p:nvSpPr>
            <p:cNvPr id="260" name="Google Shape;260;p16"/>
            <p:cNvSpPr txBox="1"/>
            <p:nvPr/>
          </p:nvSpPr>
          <p:spPr>
            <a:xfrm>
              <a:off x="3204878" y="1520257"/>
              <a:ext cx="21948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消費者から預かった</a:t>
              </a:r>
              <a:endParaRPr b="1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消費税の額を計算して納める。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 txBox="1"/>
            <p:nvPr/>
          </p:nvSpPr>
          <p:spPr>
            <a:xfrm>
              <a:off x="4611600" y="1683149"/>
              <a:ext cx="3372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b="1" i="0" lang="ja-JP" sz="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おさ</a:t>
              </a:r>
              <a:endParaRPr b="1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16"/>
          <p:cNvSpPr/>
          <p:nvPr/>
        </p:nvSpPr>
        <p:spPr>
          <a:xfrm>
            <a:off x="3102973" y="6432897"/>
            <a:ext cx="5281871" cy="132175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ja-JP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※消費税は国税（消費税）と地方税（地方消費税）に分かれていて10%のうち7.8%が国税、2.2％が地方税です。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 txBox="1"/>
          <p:nvPr/>
        </p:nvSpPr>
        <p:spPr>
          <a:xfrm>
            <a:off x="194203" y="957280"/>
            <a:ext cx="242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ja-JP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消費税についての説明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6"/>
          <p:cNvSpPr txBox="1"/>
          <p:nvPr/>
        </p:nvSpPr>
        <p:spPr>
          <a:xfrm>
            <a:off x="4484975" y="2988000"/>
            <a:ext cx="5007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ja-JP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にっぽん</a:t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1198800" y="3402000"/>
            <a:ext cx="4395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ja-JP" sz="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しはら</a:t>
            </a:r>
            <a:endParaRPr b="1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7"/>
          <p:cNvGrpSpPr/>
          <p:nvPr/>
        </p:nvGrpSpPr>
        <p:grpSpPr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274" name="Google Shape;274;p17"/>
            <p:cNvSpPr/>
            <p:nvPr/>
          </p:nvSpPr>
          <p:spPr>
            <a:xfrm>
              <a:off x="6785581" y="4693311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8B7FD3"/>
                  </a:solidFill>
                  <a:latin typeface="Arial"/>
                  <a:ea typeface="Arial"/>
                  <a:cs typeface="Arial"/>
                  <a:sym typeface="Arial"/>
                </a:rPr>
                <a:t>住民税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2038472" y="4693311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B7FD3"/>
                </a:buClr>
                <a:buSzPts val="18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8B7FD3"/>
                  </a:solidFill>
                  <a:latin typeface="Arial"/>
                  <a:ea typeface="Arial"/>
                  <a:cs typeface="Arial"/>
                  <a:sym typeface="Arial"/>
                </a:rPr>
                <a:t>所得税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7"/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rect b="b" l="l" r="r" t="t"/>
              <a:pathLst>
                <a:path extrusionOk="0" h="455133" w="3966890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17"/>
          <p:cNvGrpSpPr/>
          <p:nvPr/>
        </p:nvGrpSpPr>
        <p:grpSpPr>
          <a:xfrm>
            <a:off x="1355298" y="2583642"/>
            <a:ext cx="6302975" cy="643350"/>
            <a:chOff x="1355298" y="2304827"/>
            <a:chExt cx="6302975" cy="643350"/>
          </a:xfrm>
        </p:grpSpPr>
        <p:sp>
          <p:nvSpPr>
            <p:cNvPr id="278" name="Google Shape;278;p17"/>
            <p:cNvSpPr/>
            <p:nvPr/>
          </p:nvSpPr>
          <p:spPr>
            <a:xfrm>
              <a:off x="7367407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4352148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1355298" y="2304827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7ADE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17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282" name="Google Shape;282;p17"/>
          <p:cNvSpPr txBox="1"/>
          <p:nvPr/>
        </p:nvSpPr>
        <p:spPr>
          <a:xfrm>
            <a:off x="843129" y="151988"/>
            <a:ext cx="526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生活の中で関わりのある税金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17"/>
          <p:cNvGrpSpPr/>
          <p:nvPr/>
        </p:nvGrpSpPr>
        <p:grpSpPr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284" name="Google Shape;284;p17"/>
            <p:cNvSpPr/>
            <p:nvPr/>
          </p:nvSpPr>
          <p:spPr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7"/>
            <p:cNvSpPr/>
            <p:nvPr/>
          </p:nvSpPr>
          <p:spPr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商品を買った場合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7"/>
            <p:cNvSpPr txBox="1"/>
            <p:nvPr/>
          </p:nvSpPr>
          <p:spPr>
            <a:xfrm>
              <a:off x="259803" y="1466301"/>
              <a:ext cx="1871100" cy="99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お店で商品を買いました。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代金 1,000円と、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税金100円を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支払いました。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8" name="Google Shape;288;p17"/>
          <p:cNvGrpSpPr/>
          <p:nvPr/>
        </p:nvGrpSpPr>
        <p:grpSpPr>
          <a:xfrm>
            <a:off x="3276625" y="1344996"/>
            <a:ext cx="2743684" cy="1447719"/>
            <a:chOff x="3276625" y="1066181"/>
            <a:chExt cx="2743684" cy="1447719"/>
          </a:xfrm>
        </p:grpSpPr>
        <p:sp>
          <p:nvSpPr>
            <p:cNvPr id="289" name="Google Shape;289;p17"/>
            <p:cNvSpPr/>
            <p:nvPr/>
          </p:nvSpPr>
          <p:spPr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グラフィカル ユーザー インターフェイス&#10;&#10;自動的に生成された説明" id="290" name="Google Shape;290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58020" y="1431433"/>
              <a:ext cx="1462289" cy="10727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17"/>
            <p:cNvSpPr/>
            <p:nvPr/>
          </p:nvSpPr>
          <p:spPr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自分で商売をしている場合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2" name="Google Shape;292;p17"/>
            <p:cNvGrpSpPr/>
            <p:nvPr/>
          </p:nvGrpSpPr>
          <p:grpSpPr>
            <a:xfrm>
              <a:off x="3276625" y="1401235"/>
              <a:ext cx="1852500" cy="979800"/>
              <a:chOff x="3218597" y="1377125"/>
              <a:chExt cx="1852500" cy="979800"/>
            </a:xfrm>
          </p:grpSpPr>
          <p:sp>
            <p:nvSpPr>
              <p:cNvPr id="293" name="Google Shape;293;p17"/>
              <p:cNvSpPr txBox="1"/>
              <p:nvPr/>
            </p:nvSpPr>
            <p:spPr>
              <a:xfrm>
                <a:off x="3218597" y="1377125"/>
                <a:ext cx="1852500" cy="9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ＹｏｕＴｕｂｅｒや大工さん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など自分で商売を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している方は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確定申告で税金を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納めています。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7"/>
              <p:cNvSpPr txBox="1"/>
              <p:nvPr/>
            </p:nvSpPr>
            <p:spPr>
              <a:xfrm>
                <a:off x="3269842" y="1833439"/>
                <a:ext cx="61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b="0" i="0" lang="ja-JP" sz="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かくていしんこく</a:t>
                </a:r>
                <a:endParaRPr b="0" i="0" sz="1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7"/>
              <p:cNvSpPr txBox="1"/>
              <p:nvPr/>
            </p:nvSpPr>
            <p:spPr>
              <a:xfrm>
                <a:off x="3235972" y="2055075"/>
                <a:ext cx="295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b="0" i="0" lang="ja-JP" sz="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おさ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96" name="Google Shape;296;p17"/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297" name="Google Shape;297;p17"/>
            <p:cNvSpPr/>
            <p:nvPr/>
          </p:nvSpPr>
          <p:spPr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男性の顔の絵&#10;&#10;低い精度で自動的に生成された説明" id="298" name="Google Shape;298;p1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17"/>
            <p:cNvSpPr/>
            <p:nvPr/>
          </p:nvSpPr>
          <p:spPr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会社などに勤めている場合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7"/>
            <p:cNvSpPr txBox="1"/>
            <p:nvPr/>
          </p:nvSpPr>
          <p:spPr>
            <a:xfrm>
              <a:off x="6180616" y="1466301"/>
              <a:ext cx="1880700" cy="75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会社員は、毎月会社から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はらわれる給料の中から、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税金</a:t>
              </a:r>
              <a:r>
                <a:rPr b="1" i="0" lang="ja-JP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(所得税・住民税)</a:t>
              </a: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が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差し引かれています。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302" name="Google Shape;302;p17"/>
            <p:cNvSpPr/>
            <p:nvPr/>
          </p:nvSpPr>
          <p:spPr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C3A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白いバックグラウンドの前にあるキーボード&#10;&#10;低い精度で自動的に生成された説明" id="303" name="Google Shape;303;p1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84059" y="3516206"/>
              <a:ext cx="1394733" cy="91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17"/>
            <p:cNvSpPr/>
            <p:nvPr/>
          </p:nvSpPr>
          <p:spPr>
            <a:xfrm>
              <a:off x="6157530" y="3058461"/>
              <a:ext cx="945835" cy="259745"/>
            </a:xfrm>
            <a:prstGeom prst="roundRect">
              <a:avLst>
                <a:gd fmla="val 50000" name="adj"/>
              </a:avLst>
            </a:prstGeom>
            <a:solidFill>
              <a:srgbClr val="EE828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会社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時計 が含まれている画像&#10;&#10;自動的に生成された説明" id="305" name="Google Shape;305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17"/>
            <p:cNvSpPr/>
            <p:nvPr/>
          </p:nvSpPr>
          <p:spPr>
            <a:xfrm>
              <a:off x="3362469" y="3058461"/>
              <a:ext cx="1152128" cy="259745"/>
            </a:xfrm>
            <a:prstGeom prst="roundRect">
              <a:avLst>
                <a:gd fmla="val 50000" name="adj"/>
              </a:avLst>
            </a:prstGeom>
            <a:solidFill>
              <a:srgbClr val="26C1F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個人事業主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7" name="Google Shape;307;p17"/>
            <p:cNvGrpSpPr/>
            <p:nvPr/>
          </p:nvGrpSpPr>
          <p:grpSpPr>
            <a:xfrm>
              <a:off x="3277622" y="3405887"/>
              <a:ext cx="1648200" cy="887700"/>
              <a:chOff x="3277622" y="3405887"/>
              <a:chExt cx="1648200" cy="887700"/>
            </a:xfrm>
          </p:grpSpPr>
          <p:sp>
            <p:nvSpPr>
              <p:cNvPr id="308" name="Google Shape;308;p17"/>
              <p:cNvSpPr txBox="1"/>
              <p:nvPr/>
            </p:nvSpPr>
            <p:spPr>
              <a:xfrm>
                <a:off x="3277622" y="3405887"/>
                <a:ext cx="1648200" cy="88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自分で税金を計算して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税務署に申告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ja-JP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(申し出ること）</a:t>
                </a: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し、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納めます </a:t>
                </a:r>
                <a:r>
                  <a:rPr b="1" i="0" lang="ja-JP" sz="9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(確定申告)</a:t>
                </a: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。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7"/>
              <p:cNvSpPr txBox="1"/>
              <p:nvPr/>
            </p:nvSpPr>
            <p:spPr>
              <a:xfrm>
                <a:off x="3362466" y="3573185"/>
                <a:ext cx="471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b="0" i="0" lang="ja-JP" sz="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ぜいむしょ</a:t>
                </a:r>
                <a:endParaRPr b="0" i="0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7"/>
              <p:cNvSpPr txBox="1"/>
              <p:nvPr/>
            </p:nvSpPr>
            <p:spPr>
              <a:xfrm>
                <a:off x="3814924" y="3573185"/>
                <a:ext cx="3915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b="0" i="0" lang="ja-JP" sz="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しんこく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7"/>
              <p:cNvSpPr txBox="1"/>
              <p:nvPr/>
            </p:nvSpPr>
            <p:spPr>
              <a:xfrm>
                <a:off x="3888000" y="3990785"/>
                <a:ext cx="6126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b="0" i="0" lang="ja-JP" sz="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かくていしんこく</a:t>
                </a:r>
                <a:endParaRPr b="0" i="0" sz="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7"/>
              <p:cNvSpPr txBox="1"/>
              <p:nvPr/>
            </p:nvSpPr>
            <p:spPr>
              <a:xfrm>
                <a:off x="3322800" y="3760385"/>
                <a:ext cx="360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b="0" i="0" lang="ja-JP" sz="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もう</a:t>
                </a:r>
                <a:endParaRPr b="0" i="0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17"/>
            <p:cNvGrpSpPr/>
            <p:nvPr/>
          </p:nvGrpSpPr>
          <p:grpSpPr>
            <a:xfrm>
              <a:off x="6081549" y="3405887"/>
              <a:ext cx="1895100" cy="847800"/>
              <a:chOff x="6081549" y="3405887"/>
              <a:chExt cx="1895100" cy="847800"/>
            </a:xfrm>
          </p:grpSpPr>
          <p:sp>
            <p:nvSpPr>
              <p:cNvPr id="314" name="Google Shape;314;p17"/>
              <p:cNvSpPr txBox="1"/>
              <p:nvPr/>
            </p:nvSpPr>
            <p:spPr>
              <a:xfrm>
                <a:off x="6081549" y="3405887"/>
                <a:ext cx="1895100" cy="8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1425" spcFirstLastPara="1" rIns="54000" wrap="square" tIns="45700">
                <a:sp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会社は、社員から預かった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税金をまとめて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納めます</a:t>
                </a:r>
                <a:endParaRPr b="1" i="0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ja-JP" sz="10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（源泉徴収）。</a:t>
                </a:r>
                <a:endParaRPr b="1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7"/>
              <p:cNvSpPr txBox="1"/>
              <p:nvPr/>
            </p:nvSpPr>
            <p:spPr>
              <a:xfrm>
                <a:off x="6210000" y="3947585"/>
                <a:ext cx="7329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00"/>
                  <a:buFont typeface="Arial"/>
                  <a:buNone/>
                </a:pPr>
                <a:r>
                  <a:rPr b="0" i="0" lang="ja-JP" sz="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げんせんちょうしゅう</a:t>
                </a:r>
                <a:endParaRPr b="0" i="0" sz="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6" name="Google Shape;316;p17"/>
          <p:cNvGrpSpPr/>
          <p:nvPr/>
        </p:nvGrpSpPr>
        <p:grpSpPr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317" name="Google Shape;317;p17"/>
            <p:cNvSpPr/>
            <p:nvPr/>
          </p:nvSpPr>
          <p:spPr>
            <a:xfrm>
              <a:off x="5039206" y="4869320"/>
              <a:ext cx="2592000" cy="144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8" name="Google Shape;318;p1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17"/>
            <p:cNvSpPr/>
            <p:nvPr/>
          </p:nvSpPr>
          <p:spPr>
            <a:xfrm>
              <a:off x="5091569" y="4948063"/>
              <a:ext cx="1487626" cy="818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都道府県</a:t>
              </a:r>
              <a:endParaRPr b="1" i="0" sz="1400" u="none" cap="none" strike="noStrike">
                <a:solidFill>
                  <a:srgbClr val="0C98C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6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市区町村</a:t>
              </a:r>
              <a:endParaRPr b="1" i="0" sz="1400" u="none" cap="none" strike="noStrike">
                <a:solidFill>
                  <a:srgbClr val="0C98C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0" name="Google Shape;320;p1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rot="-5400000">
              <a:off x="5726826" y="5206539"/>
              <a:ext cx="217112" cy="11840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1" name="Google Shape;321;p17"/>
            <p:cNvSpPr/>
            <p:nvPr/>
          </p:nvSpPr>
          <p:spPr>
            <a:xfrm>
              <a:off x="5091569" y="5936248"/>
              <a:ext cx="1487626" cy="288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400"/>
                <a:buFont typeface="Arial"/>
                <a:buNone/>
              </a:pPr>
              <a:r>
                <a:rPr b="1" i="0" lang="ja-JP" sz="1200" u="none" cap="none" strike="noStrik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（地方公共団体）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7"/>
          <p:cNvGrpSpPr/>
          <p:nvPr/>
        </p:nvGrpSpPr>
        <p:grpSpPr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323" name="Google Shape;323;p17"/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fmla="val 50000" name="adj1"/>
                <a:gd fmla="val 52188" name="adj2"/>
              </a:avLst>
            </a:prstGeom>
            <a:solidFill>
              <a:srgbClr val="B0F2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7"/>
            <p:cNvSpPr/>
            <p:nvPr/>
          </p:nvSpPr>
          <p:spPr>
            <a:xfrm>
              <a:off x="451232" y="4413839"/>
              <a:ext cx="1487626" cy="43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B10F"/>
                </a:buClr>
                <a:buSzPts val="18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39B10F"/>
                  </a:solidFill>
                  <a:latin typeface="Arial"/>
                  <a:ea typeface="Arial"/>
                  <a:cs typeface="Arial"/>
                  <a:sym typeface="Arial"/>
                </a:rPr>
                <a:t>消費税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7"/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326" name="Google Shape;326;p17"/>
            <p:cNvSpPr/>
            <p:nvPr/>
          </p:nvSpPr>
          <p:spPr>
            <a:xfrm>
              <a:off x="1512794" y="4869320"/>
              <a:ext cx="2592000" cy="1440000"/>
            </a:xfrm>
            <a:prstGeom prst="rect">
              <a:avLst/>
            </a:prstGeom>
            <a:noFill/>
            <a:ln cap="flat" cmpd="sng" w="22225">
              <a:solidFill>
                <a:srgbClr val="26C1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1428224" y="5327483"/>
              <a:ext cx="1487626" cy="576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2000"/>
                <a:buFont typeface="Arial"/>
                <a:buNone/>
              </a:pPr>
              <a:r>
                <a:rPr b="1" i="0" lang="ja-JP" sz="1800" u="none" cap="none" strike="noStrik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税務署</a:t>
              </a:r>
              <a:endParaRPr b="1" i="0" sz="1800" u="none" cap="none" strike="noStrike">
                <a:solidFill>
                  <a:srgbClr val="0C98C4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1800"/>
                <a:buFont typeface="Arial"/>
                <a:buNone/>
              </a:pPr>
              <a:r>
                <a:rPr b="1" i="0" lang="ja-JP" sz="1600" u="none" cap="none" strike="noStrik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（国）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ダイアグラム&#10;&#10;自動的に生成された説明" id="328" name="Google Shape;328;p1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17"/>
            <p:cNvSpPr/>
            <p:nvPr/>
          </p:nvSpPr>
          <p:spPr>
            <a:xfrm>
              <a:off x="1428224" y="5221985"/>
              <a:ext cx="1487700" cy="129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98C4"/>
                </a:buClr>
                <a:buSzPts val="800"/>
                <a:buFont typeface="Arial"/>
                <a:buNone/>
              </a:pPr>
              <a:r>
                <a:rPr b="0" i="0" lang="ja-JP" sz="800" u="none" cap="none" strike="noStrike">
                  <a:solidFill>
                    <a:srgbClr val="0C98C4"/>
                  </a:solidFill>
                  <a:latin typeface="Arial"/>
                  <a:ea typeface="Arial"/>
                  <a:cs typeface="Arial"/>
                  <a:sym typeface="Arial"/>
                </a:rPr>
                <a:t>ぜいむしょ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7"/>
          <p:cNvGrpSpPr/>
          <p:nvPr/>
        </p:nvGrpSpPr>
        <p:grpSpPr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331" name="Google Shape;331;p17"/>
            <p:cNvSpPr/>
            <p:nvPr/>
          </p:nvSpPr>
          <p:spPr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lt1"/>
            </a:solidFill>
            <a:ln cap="flat" cmpd="sng" w="22225">
              <a:solidFill>
                <a:srgbClr val="39B10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11150" y="3045761"/>
              <a:ext cx="945835" cy="259745"/>
            </a:xfrm>
            <a:prstGeom prst="roundRect">
              <a:avLst>
                <a:gd fmla="val 50000" name="adj"/>
              </a:avLst>
            </a:prstGeom>
            <a:solidFill>
              <a:srgbClr val="44D012"/>
            </a:solidFill>
            <a:ln>
              <a:noFill/>
            </a:ln>
          </p:spPr>
          <p:txBody>
            <a:bodyPr anchorCtr="0" anchor="ctr" bIns="45700" lIns="91425" spcFirstLastPara="1" rIns="91425" wrap="square" tIns="36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b="1" i="0" lang="ja-JP" sz="11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お店</a:t>
              </a:r>
              <a:endParaRPr b="1" i="0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7"/>
            <p:cNvSpPr txBox="1"/>
            <p:nvPr/>
          </p:nvSpPr>
          <p:spPr>
            <a:xfrm>
              <a:off x="259803" y="3405887"/>
              <a:ext cx="14319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お店は、預かった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消費税を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まとめて納めます。</a:t>
              </a:r>
              <a:endPara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図形, カレンダー&#10;&#10;自動的に生成された説明" id="334" name="Google Shape;334;p1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680491" y="3501007"/>
              <a:ext cx="1420909" cy="918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17"/>
          <p:cNvSpPr txBox="1"/>
          <p:nvPr/>
        </p:nvSpPr>
        <p:spPr>
          <a:xfrm>
            <a:off x="3294000" y="4262400"/>
            <a:ext cx="29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ja-JP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7"/>
          <p:cNvSpPr txBox="1"/>
          <p:nvPr/>
        </p:nvSpPr>
        <p:spPr>
          <a:xfrm>
            <a:off x="6094800" y="4024800"/>
            <a:ext cx="29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ja-JP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7"/>
          <p:cNvSpPr txBox="1"/>
          <p:nvPr/>
        </p:nvSpPr>
        <p:spPr>
          <a:xfrm>
            <a:off x="784800" y="3967200"/>
            <a:ext cx="295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ja-JP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194203" y="957280"/>
            <a:ext cx="219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税金の流れと納め方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7"/>
          <p:cNvSpPr txBox="1"/>
          <p:nvPr/>
        </p:nvSpPr>
        <p:spPr>
          <a:xfrm>
            <a:off x="1444104" y="883410"/>
            <a:ext cx="360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おさ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7"/>
          <p:cNvSpPr txBox="1"/>
          <p:nvPr/>
        </p:nvSpPr>
        <p:spPr>
          <a:xfrm>
            <a:off x="312275" y="2429750"/>
            <a:ext cx="360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0" i="0" lang="ja-JP" sz="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しはら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pic>
        <p:nvPicPr>
          <p:cNvPr id="347" name="Google Shape;34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1593863"/>
            <a:ext cx="8785222" cy="4630596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8"/>
          <p:cNvSpPr txBox="1"/>
          <p:nvPr/>
        </p:nvSpPr>
        <p:spPr>
          <a:xfrm>
            <a:off x="107504" y="985883"/>
            <a:ext cx="8935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ja-JP" sz="16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次の街の絵の中で、税金を使ってつくられたり、運営されたりしている施設はどれでしょう？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"/>
          <p:cNvSpPr txBox="1"/>
          <p:nvPr/>
        </p:nvSpPr>
        <p:spPr>
          <a:xfrm>
            <a:off x="843129" y="151988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税金は何のためにあるのだろうか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8"/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交番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8"/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市役所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公園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8"/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小学校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18"/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信号機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市民病院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ごみ処理場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会社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8"/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銀行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8"/>
          <p:cNvSpPr/>
          <p:nvPr/>
        </p:nvSpPr>
        <p:spPr>
          <a:xfrm>
            <a:off x="6942749" y="2322000"/>
            <a:ext cx="14760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ごみ処理場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8"/>
          <p:cNvSpPr/>
          <p:nvPr/>
        </p:nvSpPr>
        <p:spPr>
          <a:xfrm>
            <a:off x="4131938" y="5666400"/>
            <a:ext cx="7644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公園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8"/>
          <p:cNvSpPr/>
          <p:nvPr/>
        </p:nvSpPr>
        <p:spPr>
          <a:xfrm>
            <a:off x="871265" y="2383200"/>
            <a:ext cx="13989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市民病院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8"/>
          <p:cNvSpPr/>
          <p:nvPr/>
        </p:nvSpPr>
        <p:spPr>
          <a:xfrm>
            <a:off x="4057200" y="2746800"/>
            <a:ext cx="9837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小学校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2595494" y="3798000"/>
            <a:ext cx="9837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信号機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6578937" y="4518000"/>
            <a:ext cx="9837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市役所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7581918" y="5745600"/>
            <a:ext cx="764400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交番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コンビニ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8"/>
          <p:cNvSpPr/>
          <p:nvPr/>
        </p:nvSpPr>
        <p:spPr>
          <a:xfrm>
            <a:off x="309963" y="3672832"/>
            <a:ext cx="1399042" cy="363600"/>
          </a:xfrm>
          <a:prstGeom prst="rect">
            <a:avLst/>
          </a:prstGeom>
          <a:solidFill>
            <a:schemeClr val="lt1"/>
          </a:solidFill>
          <a:ln cap="flat" cmpd="sng" w="31750">
            <a:solidFill>
              <a:srgbClr val="D1252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レストラン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8"/>
          <p:cNvSpPr txBox="1"/>
          <p:nvPr/>
        </p:nvSpPr>
        <p:spPr>
          <a:xfrm>
            <a:off x="6681787" y="892494"/>
            <a:ext cx="463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しせつ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挿絵 が含まれている画像&#10;&#10;自動的に生成された説明" id="373" name="Google Shape;37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0043" y="478166"/>
            <a:ext cx="1833650" cy="1899978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19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fld id="{00000000-1234-1234-1234-123412341234}" type="slidenum">
              <a:rPr b="0" i="0" lang="ja-JP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9"/>
          <p:cNvSpPr/>
          <p:nvPr/>
        </p:nvSpPr>
        <p:spPr>
          <a:xfrm>
            <a:off x="326210" y="1105052"/>
            <a:ext cx="8493939" cy="1136017"/>
          </a:xfrm>
          <a:prstGeom prst="roundRect">
            <a:avLst>
              <a:gd fmla="val 2377" name="adj"/>
            </a:avLst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9"/>
          <p:cNvSpPr/>
          <p:nvPr/>
        </p:nvSpPr>
        <p:spPr>
          <a:xfrm>
            <a:off x="199285" y="881221"/>
            <a:ext cx="8776123" cy="12245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Arial"/>
              <a:buNone/>
            </a:pPr>
            <a:r>
              <a:rPr b="1" i="0" lang="ja-JP" sz="18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皆さんは「税金」にどのようなイメージを持っていますか？</a:t>
            </a:r>
            <a:endParaRPr b="1" i="0" sz="1800" u="none" cap="none" strike="noStrike">
              <a:solidFill>
                <a:srgbClr val="F2504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わたしたちの身の回りには、国や地方公共団体による「公共サービス」や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「公共施設」があります。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9"/>
          <p:cNvSpPr/>
          <p:nvPr/>
        </p:nvSpPr>
        <p:spPr>
          <a:xfrm>
            <a:off x="5457554" y="2613228"/>
            <a:ext cx="3507057" cy="3713140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9"/>
          <p:cNvSpPr/>
          <p:nvPr/>
        </p:nvSpPr>
        <p:spPr>
          <a:xfrm>
            <a:off x="188491" y="2613228"/>
            <a:ext cx="5171477" cy="3704763"/>
          </a:xfrm>
          <a:prstGeom prst="roundRect">
            <a:avLst>
              <a:gd fmla="val 0" name="adj"/>
            </a:avLst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9"/>
          <p:cNvGrpSpPr/>
          <p:nvPr/>
        </p:nvGrpSpPr>
        <p:grpSpPr>
          <a:xfrm>
            <a:off x="6000291" y="2710800"/>
            <a:ext cx="2367334" cy="565325"/>
            <a:chOff x="6299670" y="2695046"/>
            <a:chExt cx="2367334" cy="565325"/>
          </a:xfrm>
        </p:grpSpPr>
        <p:sp>
          <p:nvSpPr>
            <p:cNvPr id="380" name="Google Shape;380;p19"/>
            <p:cNvSpPr/>
            <p:nvPr/>
          </p:nvSpPr>
          <p:spPr>
            <a:xfrm>
              <a:off x="7563904" y="2713471"/>
              <a:ext cx="1103100" cy="5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道路、学校、公園 など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9"/>
            <p:cNvSpPr txBox="1"/>
            <p:nvPr/>
          </p:nvSpPr>
          <p:spPr>
            <a:xfrm>
              <a:off x="6299670" y="2786910"/>
              <a:ext cx="1210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2000"/>
                <a:buFont typeface="Arial"/>
                <a:buNone/>
              </a:pPr>
              <a:r>
                <a:rPr b="1" i="0" lang="ja-JP" sz="1800" u="none" cap="none" strike="noStrike">
                  <a:solidFill>
                    <a:srgbClr val="F25044"/>
                  </a:solidFill>
                  <a:latin typeface="Arial"/>
                  <a:ea typeface="Arial"/>
                  <a:cs typeface="Arial"/>
                  <a:sym typeface="Arial"/>
                </a:rPr>
                <a:t>公共施設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6443069" y="2695046"/>
              <a:ext cx="864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800"/>
                <a:buFont typeface="Arial"/>
                <a:buNone/>
              </a:pPr>
              <a:r>
                <a:rPr b="1" i="0" lang="ja-JP" sz="600" u="none" cap="none" strike="noStrike">
                  <a:solidFill>
                    <a:srgbClr val="F25044"/>
                  </a:solidFill>
                  <a:latin typeface="Arial"/>
                  <a:ea typeface="Arial"/>
                  <a:cs typeface="Arial"/>
                  <a:sym typeface="Arial"/>
                </a:rPr>
                <a:t>こうきょうしせつ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646720" y="2746800"/>
            <a:ext cx="4501344" cy="425164"/>
            <a:chOff x="840424" y="2731046"/>
            <a:chExt cx="4501344" cy="425164"/>
          </a:xfrm>
        </p:grpSpPr>
        <p:sp>
          <p:nvSpPr>
            <p:cNvPr id="384" name="Google Shape;384;p19"/>
            <p:cNvSpPr/>
            <p:nvPr/>
          </p:nvSpPr>
          <p:spPr>
            <a:xfrm>
              <a:off x="2435601" y="2831955"/>
              <a:ext cx="2906167" cy="300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警察、消防、ごみ収集、福祉 など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9"/>
            <p:cNvSpPr txBox="1"/>
            <p:nvPr/>
          </p:nvSpPr>
          <p:spPr>
            <a:xfrm>
              <a:off x="840424" y="2786910"/>
              <a:ext cx="157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25044"/>
                </a:buClr>
                <a:buSzPts val="2000"/>
                <a:buFont typeface="Arial"/>
                <a:buNone/>
              </a:pPr>
              <a:r>
                <a:rPr b="1" i="0" lang="ja-JP" sz="1800" u="none" cap="none" strike="noStrike">
                  <a:solidFill>
                    <a:srgbClr val="F25044"/>
                  </a:solidFill>
                  <a:latin typeface="Arial"/>
                  <a:ea typeface="Arial"/>
                  <a:cs typeface="Arial"/>
                  <a:sym typeface="Arial"/>
                </a:rPr>
                <a:t>公共サービス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4149244" y="2731046"/>
              <a:ext cx="445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ja-JP" sz="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ふくし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19"/>
          <p:cNvGrpSpPr/>
          <p:nvPr/>
        </p:nvGrpSpPr>
        <p:grpSpPr>
          <a:xfrm>
            <a:off x="2001234" y="3394577"/>
            <a:ext cx="1503915" cy="2546462"/>
            <a:chOff x="322297" y="3394577"/>
            <a:chExt cx="1503915" cy="2546462"/>
          </a:xfrm>
        </p:grpSpPr>
        <p:sp>
          <p:nvSpPr>
            <p:cNvPr id="388" name="Google Shape;388;p19"/>
            <p:cNvSpPr/>
            <p:nvPr/>
          </p:nvSpPr>
          <p:spPr>
            <a:xfrm>
              <a:off x="322297" y="4452611"/>
              <a:ext cx="1503915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ごみ処理費用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（令和４年度）</a:t>
              </a:r>
              <a:endParaRPr b="1" i="0" sz="10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約2兆4,726億円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※２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国民１人当たり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約19,800円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9" name="Google Shape;38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" name="Google Shape;390;p19"/>
          <p:cNvGrpSpPr/>
          <p:nvPr/>
        </p:nvGrpSpPr>
        <p:grpSpPr>
          <a:xfrm>
            <a:off x="3680092" y="3419240"/>
            <a:ext cx="1600789" cy="2607077"/>
            <a:chOff x="3680092" y="3419240"/>
            <a:chExt cx="1600789" cy="2607077"/>
          </a:xfrm>
        </p:grpSpPr>
        <p:sp>
          <p:nvSpPr>
            <p:cNvPr id="391" name="Google Shape;391;p19"/>
            <p:cNvSpPr/>
            <p:nvPr/>
          </p:nvSpPr>
          <p:spPr>
            <a:xfrm>
              <a:off x="3680092" y="4452611"/>
              <a:ext cx="1600789" cy="15737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国民医療費の</a:t>
              </a:r>
              <a:endParaRPr b="1" i="0" sz="11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公費負担額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（令和３年度）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約17兆1,025億円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※3</a:t>
              </a:r>
              <a:endParaRPr b="1" baseline="3000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国民１人当たり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約136,300円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2" name="Google Shape;392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Google Shape;393;p19"/>
            <p:cNvSpPr/>
            <p:nvPr/>
          </p:nvSpPr>
          <p:spPr>
            <a:xfrm>
              <a:off x="4199953" y="4392000"/>
              <a:ext cx="5628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Arial"/>
                <a:buNone/>
              </a:pPr>
              <a:r>
                <a:rPr b="0" i="0" lang="ja-JP" sz="5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いりょう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4273200" y="4600800"/>
              <a:ext cx="562800" cy="2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800"/>
                <a:buFont typeface="Arial"/>
                <a:buNone/>
              </a:pPr>
              <a:r>
                <a:rPr b="0" i="0" lang="ja-JP" sz="5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ふたん</a:t>
              </a:r>
              <a:endParaRPr b="0" i="0" sz="5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9"/>
          <p:cNvGrpSpPr/>
          <p:nvPr/>
        </p:nvGrpSpPr>
        <p:grpSpPr>
          <a:xfrm>
            <a:off x="322297" y="3498585"/>
            <a:ext cx="1523311" cy="2442454"/>
            <a:chOff x="1991496" y="3498585"/>
            <a:chExt cx="1523311" cy="2442454"/>
          </a:xfrm>
        </p:grpSpPr>
        <p:sp>
          <p:nvSpPr>
            <p:cNvPr id="396" name="Google Shape;396;p19"/>
            <p:cNvSpPr/>
            <p:nvPr/>
          </p:nvSpPr>
          <p:spPr>
            <a:xfrm>
              <a:off x="1991496" y="4452611"/>
              <a:ext cx="1523311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警察費・消防費</a:t>
              </a:r>
              <a:endParaRPr b="1" i="0" sz="11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（令和４年度）</a:t>
              </a:r>
              <a:endParaRPr b="1" i="0" sz="10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0" i="0" sz="1300" u="none" cap="none" strike="noStrik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約5兆3,177億円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※１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国民１人当たり</a:t>
              </a:r>
              <a:endParaRPr b="1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約42,560円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7" name="Google Shape;397;p1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9"/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399" name="Google Shape;399;p19"/>
            <p:cNvSpPr/>
            <p:nvPr/>
          </p:nvSpPr>
          <p:spPr>
            <a:xfrm>
              <a:off x="5481816" y="4452611"/>
              <a:ext cx="1579136" cy="10397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道路整備事業費</a:t>
              </a:r>
              <a:endParaRPr b="1" i="0" sz="11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（令和６年度）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約1兆6,715億円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※4</a:t>
              </a:r>
              <a:endParaRPr b="1" baseline="3000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0" name="Google Shape;400;p1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1" name="Google Shape;401;p19"/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402" name="Google Shape;402;p19"/>
            <p:cNvSpPr/>
            <p:nvPr/>
          </p:nvSpPr>
          <p:spPr>
            <a:xfrm>
              <a:off x="7245552" y="4452611"/>
              <a:ext cx="1549281" cy="1488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校舎・体育館</a:t>
              </a:r>
              <a:endParaRPr b="1" i="0" sz="11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などの建設費用</a:t>
              </a:r>
              <a:endParaRPr b="1" i="0" sz="11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6C62"/>
                </a:buClr>
                <a:buSzPts val="1200"/>
                <a:buFont typeface="Arial"/>
                <a:buNone/>
              </a:pPr>
              <a:r>
                <a:rPr b="1" i="0" lang="ja-JP" sz="1000" u="none" cap="none" strike="noStrike">
                  <a:solidFill>
                    <a:srgbClr val="F46C62"/>
                  </a:solidFill>
                  <a:latin typeface="Arial"/>
                  <a:ea typeface="Arial"/>
                  <a:cs typeface="Arial"/>
                  <a:sym typeface="Arial"/>
                </a:rPr>
                <a:t>（令和６年度）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t/>
              </a:r>
              <a:endParaRPr b="1" i="0" sz="1100" u="none" cap="none" strike="noStrike">
                <a:solidFill>
                  <a:srgbClr val="005BA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約732億円</a:t>
              </a:r>
              <a:r>
                <a:rPr b="1" baseline="30000" i="0" lang="ja-JP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※5</a:t>
              </a:r>
              <a:endParaRPr b="1" baseline="3000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3" name="Google Shape;403;p1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04" name="Google Shape;404;p19"/>
          <p:cNvCxnSpPr/>
          <p:nvPr/>
        </p:nvCxnSpPr>
        <p:spPr>
          <a:xfrm>
            <a:off x="1908854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5" name="Google Shape;405;p19"/>
          <p:cNvCxnSpPr/>
          <p:nvPr/>
        </p:nvCxnSpPr>
        <p:spPr>
          <a:xfrm>
            <a:off x="3597449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19"/>
          <p:cNvCxnSpPr/>
          <p:nvPr/>
        </p:nvCxnSpPr>
        <p:spPr>
          <a:xfrm>
            <a:off x="7153252" y="3490182"/>
            <a:ext cx="0" cy="2497947"/>
          </a:xfrm>
          <a:prstGeom prst="straightConnector1">
            <a:avLst/>
          </a:prstGeom>
          <a:noFill/>
          <a:ln cap="flat" cmpd="sng" w="9525">
            <a:solidFill>
              <a:srgbClr val="F46C6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07" name="Google Shape;407;p19"/>
          <p:cNvGrpSpPr/>
          <p:nvPr/>
        </p:nvGrpSpPr>
        <p:grpSpPr>
          <a:xfrm>
            <a:off x="162607" y="6459730"/>
            <a:ext cx="8942072" cy="156101"/>
            <a:chOff x="109010" y="6306644"/>
            <a:chExt cx="8942072" cy="156101"/>
          </a:xfrm>
        </p:grpSpPr>
        <p:sp>
          <p:nvSpPr>
            <p:cNvPr id="408" name="Google Shape;408;p19"/>
            <p:cNvSpPr/>
            <p:nvPr/>
          </p:nvSpPr>
          <p:spPr>
            <a:xfrm>
              <a:off x="109010" y="6306644"/>
              <a:ext cx="5281871" cy="132175"/>
            </a:xfrm>
            <a:prstGeom prst="roundRect">
              <a:avLst>
                <a:gd fmla="val 0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ja-JP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※１・２　出所：総務省「令和６年版地方財政白書」　　　※３　出所：厚生労働省「令和３（2021）年度国民医療費の概況」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5312802" y="6306644"/>
              <a:ext cx="3738280" cy="156101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ja-JP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※４・５　出所：財務省｢令和６年度予算及び財政投融資計画の説明」　　　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19"/>
          <p:cNvSpPr/>
          <p:nvPr/>
        </p:nvSpPr>
        <p:spPr>
          <a:xfrm>
            <a:off x="162608" y="2127848"/>
            <a:ext cx="8812800" cy="524754"/>
          </a:xfrm>
          <a:prstGeom prst="roundRect">
            <a:avLst>
              <a:gd fmla="val 0" name="adj"/>
            </a:avLst>
          </a:prstGeom>
          <a:solidFill>
            <a:srgbClr val="F46C6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2"/>
              <a:buFont typeface="Arial"/>
              <a:buNone/>
            </a:pPr>
            <a:r>
              <a:t/>
            </a:r>
            <a:endParaRPr b="0" i="0" sz="205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9"/>
          <p:cNvSpPr/>
          <p:nvPr/>
        </p:nvSpPr>
        <p:spPr>
          <a:xfrm>
            <a:off x="2728925" y="2196000"/>
            <a:ext cx="3695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ja-JP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「税金」</a:t>
            </a:r>
            <a:r>
              <a:rPr b="1" i="0" lang="ja-JP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により賄われています。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9"/>
          <p:cNvSpPr txBox="1"/>
          <p:nvPr/>
        </p:nvSpPr>
        <p:spPr>
          <a:xfrm>
            <a:off x="843129" y="151988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税金は何のためにあるのだろうか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9"/>
          <p:cNvSpPr/>
          <p:nvPr/>
        </p:nvSpPr>
        <p:spPr>
          <a:xfrm>
            <a:off x="464400" y="1548063"/>
            <a:ext cx="8865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ja-JP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こうきょうしせつ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9"/>
          <p:cNvSpPr/>
          <p:nvPr/>
        </p:nvSpPr>
        <p:spPr>
          <a:xfrm>
            <a:off x="4694400" y="2241075"/>
            <a:ext cx="291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ja-JP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まかな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9"/>
          <p:cNvSpPr txBox="1"/>
          <p:nvPr/>
        </p:nvSpPr>
        <p:spPr>
          <a:xfrm>
            <a:off x="694800" y="2709786"/>
            <a:ext cx="593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800"/>
              <a:buFont typeface="Arial"/>
              <a:buNone/>
            </a:pPr>
            <a:r>
              <a:rPr b="1" i="0" lang="ja-JP" sz="6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こうきょう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9"/>
          <p:cNvSpPr/>
          <p:nvPr/>
        </p:nvSpPr>
        <p:spPr>
          <a:xfrm>
            <a:off x="4960800" y="1198567"/>
            <a:ext cx="8865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ja-JP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こうきょう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/>
          <p:nvPr/>
        </p:nvSpPr>
        <p:spPr>
          <a:xfrm>
            <a:off x="878182" y="6508800"/>
            <a:ext cx="7233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ja-JP" sz="10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動画で学ぼう：「税の学習コーナー」</a:t>
            </a:r>
            <a:r>
              <a:rPr b="0" i="0" lang="ja-JP" sz="10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　</a:t>
            </a:r>
            <a:r>
              <a:rPr b="0" i="0" lang="ja-JP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https://www.nta.go.jp/taxes/kids/video/index.htm#anime</a:t>
            </a:r>
            <a:r>
              <a:rPr b="0" i="0" lang="ja-JP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0"/>
          <p:cNvSpPr txBox="1"/>
          <p:nvPr/>
        </p:nvSpPr>
        <p:spPr>
          <a:xfrm>
            <a:off x="843129" y="151988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税金は何のためにあるのだろうか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0"/>
          <p:cNvSpPr/>
          <p:nvPr/>
        </p:nvSpPr>
        <p:spPr>
          <a:xfrm>
            <a:off x="5706450" y="5960300"/>
            <a:ext cx="3319800" cy="28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5"/>
              <a:buFont typeface="Arial"/>
              <a:buNone/>
            </a:pPr>
            <a:r>
              <a:rPr b="1" i="0" lang="ja-JP" sz="75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※出所：文部科学省「令和４年度地方教育費調査（令和３会計年度）」　　　</a:t>
            </a:r>
            <a:endParaRPr b="1" i="0" sz="75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0"/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cap="flat" cmpd="sng" w="19050">
            <a:solidFill>
              <a:srgbClr val="F2504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0"/>
          <p:cNvSpPr txBox="1"/>
          <p:nvPr/>
        </p:nvSpPr>
        <p:spPr>
          <a:xfrm>
            <a:off x="342378" y="2190893"/>
            <a:ext cx="10743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ja-JP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（全国平均）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20"/>
          <p:cNvGrpSpPr/>
          <p:nvPr/>
        </p:nvGrpSpPr>
        <p:grpSpPr>
          <a:xfrm>
            <a:off x="6384206" y="1981173"/>
            <a:ext cx="2247847" cy="3831213"/>
            <a:chOff x="6384206" y="1981173"/>
            <a:chExt cx="2247847" cy="3831213"/>
          </a:xfrm>
        </p:grpSpPr>
        <p:pic>
          <p:nvPicPr>
            <p:cNvPr id="427" name="Google Shape;427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20"/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fmla="val 5296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ja-JP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高校生</a:t>
              </a:r>
              <a:r>
                <a:rPr b="1" i="0" lang="ja-JP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（全日制）</a:t>
              </a:r>
              <a:endPara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 txBox="1"/>
            <p:nvPr/>
          </p:nvSpPr>
          <p:spPr>
            <a:xfrm>
              <a:off x="6424882" y="5403700"/>
              <a:ext cx="2166495" cy="408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ja-JP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約</a:t>
              </a:r>
              <a:r>
                <a:rPr b="1" i="0" lang="ja-JP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1,129,000</a:t>
              </a:r>
              <a:r>
                <a:rPr b="1" i="0" lang="ja-JP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円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0"/>
          <p:cNvGrpSpPr/>
          <p:nvPr/>
        </p:nvGrpSpPr>
        <p:grpSpPr>
          <a:xfrm>
            <a:off x="3458596" y="2343882"/>
            <a:ext cx="2247847" cy="3468504"/>
            <a:chOff x="3458596" y="2343882"/>
            <a:chExt cx="2247847" cy="3468504"/>
          </a:xfrm>
        </p:grpSpPr>
        <p:pic>
          <p:nvPicPr>
            <p:cNvPr id="431" name="Google Shape;431;p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2" name="Google Shape;432;p20"/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fmla="val 8320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ja-JP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中学生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0"/>
            <p:cNvSpPr txBox="1"/>
            <p:nvPr/>
          </p:nvSpPr>
          <p:spPr>
            <a:xfrm>
              <a:off x="3499272" y="5403701"/>
              <a:ext cx="2166495" cy="408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ja-JP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約</a:t>
              </a:r>
              <a:r>
                <a:rPr b="1" i="0" lang="ja-JP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1,067,000</a:t>
              </a:r>
              <a:r>
                <a:rPr b="1" i="0" lang="ja-JP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円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4" name="Google Shape;434;p20"/>
          <p:cNvGrpSpPr/>
          <p:nvPr/>
        </p:nvGrpSpPr>
        <p:grpSpPr>
          <a:xfrm>
            <a:off x="532986" y="2841735"/>
            <a:ext cx="2247847" cy="2970652"/>
            <a:chOff x="532986" y="2841735"/>
            <a:chExt cx="2247847" cy="2970652"/>
          </a:xfrm>
        </p:grpSpPr>
        <p:pic>
          <p:nvPicPr>
            <p:cNvPr id="435" name="Google Shape;435;p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20"/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fmla="val 7312" name="adj"/>
              </a:avLst>
            </a:prstGeom>
            <a:noFill/>
            <a:ln cap="flat" cmpd="sng" w="19050">
              <a:solidFill>
                <a:srgbClr val="F250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ja-JP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小学生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0"/>
            <p:cNvSpPr txBox="1"/>
            <p:nvPr/>
          </p:nvSpPr>
          <p:spPr>
            <a:xfrm>
              <a:off x="573662" y="5403700"/>
              <a:ext cx="2166495" cy="4086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ja-JP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約</a:t>
              </a:r>
              <a:r>
                <a:rPr b="1" i="0" lang="ja-JP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921,000</a:t>
              </a:r>
              <a:r>
                <a:rPr b="1" i="0" lang="ja-JP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円</a:t>
              </a:r>
              <a:endPara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20"/>
          <p:cNvSpPr/>
          <p:nvPr/>
        </p:nvSpPr>
        <p:spPr>
          <a:xfrm>
            <a:off x="188489" y="957023"/>
            <a:ext cx="8776123" cy="107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F25044"/>
              </a:buClr>
              <a:buSzPts val="2000"/>
              <a:buFont typeface="Arial"/>
              <a:buNone/>
            </a:pPr>
            <a:r>
              <a:rPr b="1" i="0" lang="ja-JP" sz="18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公立学校の児童・生徒一人当たりの公費負担額 </a:t>
            </a:r>
            <a:r>
              <a:rPr b="1" i="0" lang="ja-JP" sz="14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（令和３年度）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普段通っている学校で使う用品や施設のほか、教科書の無償配付などにも、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ja-JP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税金が使われています。皆さんのためにどのぐらい使われているか、確認してみましょう。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9" name="Google Shape;439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13091">
            <a:off x="7270195" y="438692"/>
            <a:ext cx="1996787" cy="1195299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0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441" name="Google Shape;441;p20"/>
          <p:cNvGrpSpPr/>
          <p:nvPr/>
        </p:nvGrpSpPr>
        <p:grpSpPr>
          <a:xfrm>
            <a:off x="-61200" y="6007185"/>
            <a:ext cx="971480" cy="855440"/>
            <a:chOff x="-61202" y="5996310"/>
            <a:chExt cx="971480" cy="855440"/>
          </a:xfrm>
        </p:grpSpPr>
        <p:sp>
          <p:nvSpPr>
            <p:cNvPr id="442" name="Google Shape;442;p20"/>
            <p:cNvSpPr/>
            <p:nvPr/>
          </p:nvSpPr>
          <p:spPr>
            <a:xfrm rot="5400000">
              <a:off x="29731" y="6013480"/>
              <a:ext cx="803912" cy="863377"/>
            </a:xfrm>
            <a:custGeom>
              <a:rect b="b" l="l" r="r" t="t"/>
              <a:pathLst>
                <a:path extrusionOk="0" h="863377" w="803912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 rot="5400000">
              <a:off x="29731" y="5966578"/>
              <a:ext cx="850815" cy="910278"/>
            </a:xfrm>
            <a:custGeom>
              <a:rect b="b" l="l" r="r" t="t"/>
              <a:pathLst>
                <a:path extrusionOk="0" h="910278" w="850815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 txBox="1"/>
            <p:nvPr/>
          </p:nvSpPr>
          <p:spPr>
            <a:xfrm>
              <a:off x="-61202" y="6267050"/>
              <a:ext cx="9102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もっと</a:t>
              </a:r>
              <a:endParaRPr b="1" i="0" sz="1400" u="none" cap="none" strike="noStrike">
                <a:solidFill>
                  <a:srgbClr val="AB151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ja-JP" sz="1400" u="none" cap="none" strike="noStrike">
                  <a:solidFill>
                    <a:srgbClr val="AB1515"/>
                  </a:solidFill>
                  <a:latin typeface="Arial"/>
                  <a:ea typeface="Arial"/>
                  <a:cs typeface="Arial"/>
                  <a:sym typeface="Arial"/>
                </a:rPr>
                <a:t>くわしく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20"/>
          <p:cNvSpPr/>
          <p:nvPr/>
        </p:nvSpPr>
        <p:spPr>
          <a:xfrm>
            <a:off x="4408849" y="885847"/>
            <a:ext cx="567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rgbClr val="F46C62"/>
              </a:buClr>
              <a:buSzPts val="800"/>
              <a:buFont typeface="Arial"/>
              <a:buNone/>
            </a:pPr>
            <a:r>
              <a:rPr b="0" i="0" lang="ja-JP" sz="600" u="none" cap="none" strike="noStrike">
                <a:solidFill>
                  <a:srgbClr val="F46C62"/>
                </a:solidFill>
                <a:latin typeface="Arial"/>
                <a:ea typeface="Arial"/>
                <a:cs typeface="Arial"/>
                <a:sym typeface="Arial"/>
              </a:rPr>
              <a:t>ふたん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0"/>
          <p:cNvSpPr txBox="1"/>
          <p:nvPr/>
        </p:nvSpPr>
        <p:spPr>
          <a:xfrm>
            <a:off x="3114000" y="1223365"/>
            <a:ext cx="463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ja-JP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しせつ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0"/>
          <p:cNvSpPr/>
          <p:nvPr/>
        </p:nvSpPr>
        <p:spPr>
          <a:xfrm>
            <a:off x="4996800" y="1223368"/>
            <a:ext cx="5679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0" i="0" lang="ja-JP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むしょう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1"/>
          <p:cNvSpPr txBox="1"/>
          <p:nvPr/>
        </p:nvSpPr>
        <p:spPr>
          <a:xfrm>
            <a:off x="192486" y="921113"/>
            <a:ext cx="87630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ja-JP" sz="18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税金の使いみち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そのために必要なたくさんのお金を、</a:t>
            </a:r>
            <a:r>
              <a:rPr b="1" i="0" lang="ja-JP" sz="15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みんなで出し合って</a:t>
            </a:r>
            <a:r>
              <a:rPr b="1" i="0" lang="ja-JP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負担するのが「税金」です。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1"/>
          <p:cNvSpPr txBox="1"/>
          <p:nvPr>
            <p:ph idx="12" type="sldNum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456" name="Google Shape;456;p21"/>
            <p:cNvSpPr/>
            <p:nvPr/>
          </p:nvSpPr>
          <p:spPr>
            <a:xfrm>
              <a:off x="1105689" y="2746132"/>
              <a:ext cx="6274624" cy="2111811"/>
            </a:xfrm>
            <a:prstGeom prst="roundRect">
              <a:avLst>
                <a:gd fmla="val 0" name="adj"/>
              </a:avLst>
            </a:prstGeom>
            <a:solidFill>
              <a:srgbClr val="FCDA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1"/>
            <p:cNvSpPr txBox="1"/>
            <p:nvPr/>
          </p:nvSpPr>
          <p:spPr>
            <a:xfrm>
              <a:off x="1682044" y="3277471"/>
              <a:ext cx="5121900" cy="90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ja-JP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税金は、みんなで社会を支えるための</a:t>
              </a:r>
              <a:endPara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i="0" lang="ja-JP" sz="2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「会費」のようなもの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21"/>
          <p:cNvGrpSpPr/>
          <p:nvPr/>
        </p:nvGrpSpPr>
        <p:grpSpPr>
          <a:xfrm>
            <a:off x="996885" y="1497600"/>
            <a:ext cx="1706714" cy="184800"/>
            <a:chOff x="996886" y="1442179"/>
            <a:chExt cx="1706714" cy="184800"/>
          </a:xfrm>
        </p:grpSpPr>
        <p:sp>
          <p:nvSpPr>
            <p:cNvPr id="459" name="Google Shape;459;p21"/>
            <p:cNvSpPr txBox="1"/>
            <p:nvPr/>
          </p:nvSpPr>
          <p:spPr>
            <a:xfrm>
              <a:off x="996886" y="1442179"/>
              <a:ext cx="6168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ja-JP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ねんきん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1"/>
            <p:cNvSpPr txBox="1"/>
            <p:nvPr/>
          </p:nvSpPr>
          <p:spPr>
            <a:xfrm>
              <a:off x="1569600" y="1442179"/>
              <a:ext cx="6039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ja-JP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いりょう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1"/>
            <p:cNvSpPr txBox="1"/>
            <p:nvPr/>
          </p:nvSpPr>
          <p:spPr>
            <a:xfrm>
              <a:off x="2178000" y="1442179"/>
              <a:ext cx="525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b="1" i="0" lang="ja-JP" sz="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ふくし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2" name="Google Shape;4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1"/>
          <p:cNvSpPr txBox="1"/>
          <p:nvPr/>
        </p:nvSpPr>
        <p:spPr>
          <a:xfrm>
            <a:off x="843129" y="151988"/>
            <a:ext cx="5925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ja-JP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税金は何のためにあるのだろうか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1"/>
          <p:cNvSpPr txBox="1"/>
          <p:nvPr/>
        </p:nvSpPr>
        <p:spPr>
          <a:xfrm>
            <a:off x="878182" y="6512400"/>
            <a:ext cx="785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ja-JP" sz="10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ゲームで学ぼう：うんこ税金ドリル</a:t>
            </a:r>
            <a:r>
              <a:rPr b="0" i="0" lang="ja-JP" sz="1000" u="none" cap="none" strike="noStrike">
                <a:solidFill>
                  <a:srgbClr val="F25044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ja-JP" sz="1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https://www.mof.go.jp/tax_policy/publication/brochure/zeikin_drill/index.html</a:t>
            </a:r>
            <a:r>
              <a:rPr b="0" i="0" lang="ja-JP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ja-JP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（財務省HP）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1"/>
          <p:cNvSpPr txBox="1"/>
          <p:nvPr/>
        </p:nvSpPr>
        <p:spPr>
          <a:xfrm>
            <a:off x="5170743" y="1793997"/>
            <a:ext cx="504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ja-JP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ふたん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 テーマ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