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</p:sldMasterIdLst>
  <p:notesMasterIdLst>
    <p:notesMasterId r:id="rId34"/>
  </p:notesMasterIdLst>
  <p:sldIdLst>
    <p:sldId id="275" r:id="rId11"/>
    <p:sldId id="292" r:id="rId12"/>
    <p:sldId id="294" r:id="rId13"/>
    <p:sldId id="268" r:id="rId14"/>
    <p:sldId id="258" r:id="rId15"/>
    <p:sldId id="259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93" r:id="rId24"/>
    <p:sldId id="285" r:id="rId25"/>
    <p:sldId id="288" r:id="rId26"/>
    <p:sldId id="291" r:id="rId27"/>
    <p:sldId id="286" r:id="rId28"/>
    <p:sldId id="297" r:id="rId29"/>
    <p:sldId id="289" r:id="rId30"/>
    <p:sldId id="295" r:id="rId31"/>
    <p:sldId id="290" r:id="rId32"/>
    <p:sldId id="267" r:id="rId3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FFCC"/>
    <a:srgbClr val="BDD7EE"/>
    <a:srgbClr val="FF6600"/>
    <a:srgbClr val="FF9900"/>
    <a:srgbClr val="FF0066"/>
    <a:srgbClr val="0033CC"/>
    <a:srgbClr val="CCFFFF"/>
    <a:srgbClr val="FF66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71E72B93-8A3C-4742-B3D9-432037F1D34D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C33BCC5A-1D8B-46C0-9310-AB9A905AF2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00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B9BEB-1A4A-4FAC-AD62-1C513B3420B9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6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BCC5A-1D8B-46C0-9310-AB9A905AF25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68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3A3-528C-4AE3-B13E-30A46BADD212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7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AAC43-76F7-47ED-BE60-7D81FB0A8253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08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B158-289C-41C3-8AA6-E60585D1323E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64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2F6F-1FE6-4863-816E-EB2A7EB4E0F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5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173F-F630-4C7C-9097-7B7304DFD2E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7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BC7-FE44-4EAC-8BB4-315BF1A245E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9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25E9-102C-40D1-8E4E-D7AEE68C0D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4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BCE25-9173-4DD1-8D4A-9E71BFD0502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78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B360-0D57-4583-ADFF-269951616DF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19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EE9-1A87-4059-B195-894BBD576AA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44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074B-6CA7-41EB-A163-08AFEAE168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7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7A84-C6C9-44BE-9242-8157C7934914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069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3C44-CF20-45DE-875B-C3C207113F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72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A6163-92DB-4FDD-856C-B27BB49DD82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B528-2781-43A3-99C8-17DA96F6834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9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2F6F-1FE6-4863-816E-EB2A7EB4E0F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76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173F-F630-4C7C-9097-7B7304DFD2E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69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BC7-FE44-4EAC-8BB4-315BF1A245E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07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25E9-102C-40D1-8E4E-D7AEE68C0D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80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BCE25-9173-4DD1-8D4A-9E71BFD0502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1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B360-0D57-4583-ADFF-269951616DF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84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EE9-1A87-4059-B195-894BBD576AA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7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E3798-FA23-420B-895B-9CD59C6095C3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6322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074B-6CA7-41EB-A163-08AFEAE168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66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3C44-CF20-45DE-875B-C3C207113F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29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A6163-92DB-4FDD-856C-B27BB49DD82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69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B528-2781-43A3-99C8-17DA96F6834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20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22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65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03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49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67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6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3350-9F41-4B7F-9410-7FF3455AD1FC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033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8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19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1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05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85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6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84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13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99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4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E2-E1D3-4C94-A433-DFA255A5F32C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883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02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70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00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7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46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81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6BDB-7DB0-4804-85C0-0D93ED5F447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18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F57-1801-4CA5-A5CB-2DFD8B4C8E6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76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AAB0-B6B1-4F07-A002-71726E405D3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66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6210-9800-4BAF-A222-0B65E3F91F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6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1F46-3847-45AA-A7F4-E5763F361FA3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064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0A74C-3A89-48E0-8A98-7AC8CBDED2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6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617C-A4E8-4236-AD80-FEC44BFC27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51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AFC5-DF35-4A24-BE92-F06FB63B80C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7467600" y="6356350"/>
            <a:ext cx="4114800" cy="365125"/>
          </a:xfrm>
        </p:spPr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038600" y="6356350"/>
            <a:ext cx="2743200" cy="365125"/>
          </a:xfrm>
        </p:spPr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18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145A-E196-4AA5-B150-19B68DDE5AE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01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4638-82D1-4C9C-8212-351FE169840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62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1E4C-B2F7-47D8-B39A-65013653373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71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CB54-A754-4D8F-BA58-EB23E52E89D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9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2F6F-1FE6-4863-816E-EB2A7EB4E0F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739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173F-F630-4C7C-9097-7B7304DFD2E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6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BC7-FE44-4EAC-8BB4-315BF1A245E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B71AC-DD77-4EE4-8B8C-456C55997E44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7810500" y="6356349"/>
            <a:ext cx="41148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216400" y="6356349"/>
            <a:ext cx="2743200" cy="365125"/>
          </a:xfrm>
        </p:spPr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001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25E9-102C-40D1-8E4E-D7AEE68C0D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872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BCE25-9173-4DD1-8D4A-9E71BFD0502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32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B360-0D57-4583-ADFF-269951616DF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47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EE9-1A87-4059-B195-894BBD576AA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90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074B-6CA7-41EB-A163-08AFEAE168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3C44-CF20-45DE-875B-C3C207113F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5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A6163-92DB-4FDD-856C-B27BB49DD82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80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B528-2781-43A3-99C8-17DA96F6834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5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8946-1D1F-4EA9-B0B8-45AA1276D3E2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05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BDF2-538E-462D-9A29-2274D60A33C9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26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B8A2A-E4AB-480D-AFC9-158F7DFCDF8D}" type="datetime1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5B51-DFC4-414F-B72B-C837EB369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0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035B-A5B8-436B-87DC-1125AFAD8EC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0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035B-A5B8-436B-87DC-1125AFAD8EC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2485C-FF87-471B-B87D-4F177F01C8E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9A364-6225-4320-A8D7-DA1CDB2764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B7605-079E-4693-8D14-BFD47F60FF9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E032-4C82-4AD0-8489-7C4EC1BF0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2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4B38-2E6D-4C62-A348-5BA12ABAA6D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CB2B-E4F1-4CDF-889E-EA5D8BCF65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8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035B-A5B8-436B-87DC-1125AFAD8EC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8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8.wdp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nta.go.jp/about/organization/osaka/education/machigame/index.htm" TargetMode="Externa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" TargetMode="External"/><Relationship Id="rId2" Type="http://schemas.openxmlformats.org/officeDocument/2006/relationships/hyperlink" Target="https://www.mof.go.jp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hyperlink" Target="https://www.pref.gunma.jp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1.png"/><Relationship Id="rId5" Type="http://schemas.openxmlformats.org/officeDocument/2006/relationships/hyperlink" Target="https://www.nta.go.jp/taxes/kids/index.htm" TargetMode="Externa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9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21760" y="277408"/>
            <a:ext cx="470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令和６年度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版（小学生用）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784688" y="712976"/>
            <a:ext cx="6341807" cy="1192169"/>
          </a:xfrm>
          <a:prstGeom prst="roundRect">
            <a:avLst/>
          </a:prstGeom>
          <a:solidFill>
            <a:srgbClr val="33CC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租税教育用副教材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税金ってなぁ～に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800098" y="2084769"/>
            <a:ext cx="10913806" cy="3819833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5" name="円/楕円 4"/>
          <p:cNvSpPr/>
          <p:nvPr/>
        </p:nvSpPr>
        <p:spPr>
          <a:xfrm>
            <a:off x="427702" y="2004844"/>
            <a:ext cx="10913806" cy="38198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27702" y="2182549"/>
            <a:ext cx="10913806" cy="38198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639" y="2050095"/>
            <a:ext cx="3075971" cy="204237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2" b="97778" l="1683" r="97520">
                        <a14:foregroundMark x1="5492" y1="53932" x2="7706" y2="54188"/>
                        <a14:foregroundMark x1="7706" y1="46154" x2="7706" y2="46154"/>
                        <a14:foregroundMark x1="22409" y1="46838" x2="68025" y2="48034"/>
                        <a14:foregroundMark x1="21258" y1="44017" x2="55624" y2="41880"/>
                        <a14:foregroundMark x1="55624" y1="41880" x2="70505" y2="44701"/>
                        <a14:foregroundMark x1="28964" y1="39487" x2="75288" y2="46667"/>
                        <a14:foregroundMark x1="37910" y1="52564" x2="57219" y2="46667"/>
                        <a14:foregroundMark x1="39858" y1="44957" x2="44198" y2="44957"/>
                        <a14:foregroundMark x1="22232" y1="56068" x2="55004" y2="63333"/>
                        <a14:foregroundMark x1="55004" y1="63333" x2="31532" y2="57692"/>
                        <a14:foregroundMark x1="31532" y1="57692" x2="68291" y2="58718"/>
                        <a14:foregroundMark x1="72631" y1="53504" x2="49690" y2="62308"/>
                        <a14:foregroundMark x1="49690" y1="62308" x2="24712" y2="63333"/>
                        <a14:foregroundMark x1="24712" y1="63333" x2="65633" y2="59658"/>
                        <a14:foregroundMark x1="74314" y1="54957" x2="69973" y2="59915"/>
                        <a14:foregroundMark x1="73339" y1="54444" x2="70505" y2="62735"/>
                        <a14:foregroundMark x1="48273" y1="54444" x2="54562" y2="58205"/>
                        <a14:foregroundMark x1="20018" y1="53504" x2="28432" y2="68632"/>
                        <a14:foregroundMark x1="22675" y1="93761" x2="22675" y2="93761"/>
                        <a14:foregroundMark x1="22232" y1="88547" x2="22941" y2="92137"/>
                        <a14:foregroundMark x1="24358" y1="97778" x2="24358" y2="97778"/>
                        <a14:foregroundMark x1="92737" y1="77863" x2="92737" y2="77863"/>
                        <a14:foregroundMark x1="97520" y1="76923" x2="97520" y2="76923"/>
                        <a14:foregroundMark x1="56510" y1="4957" x2="56510" y2="4957"/>
                        <a14:foregroundMark x1="1683" y1="55385" x2="1683" y2="55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181" y="4558005"/>
            <a:ext cx="2256960" cy="2299995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3211073" y="6206856"/>
            <a:ext cx="6091855" cy="577992"/>
          </a:xfrm>
          <a:prstGeom prst="roundRect">
            <a:avLst/>
          </a:prstGeom>
          <a:solidFill>
            <a:srgbClr val="33CC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群馬県租税教育推進協議会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54926" y="4100907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群馬県ドクターヘリ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90152" y="5447665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みどり市立笠懸西小学校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1624525" y="4148427"/>
            <a:ext cx="1830073" cy="418636"/>
            <a:chOff x="1572268" y="4169880"/>
            <a:chExt cx="1830073" cy="418636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572268" y="4249962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昭和村役場新庁舎</a:t>
              </a:r>
              <a:endPara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62422" y="4169880"/>
              <a:ext cx="6399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ちょうしゃ</a:t>
              </a: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6154A262-7F1A-4989-8EDF-E7F4D3FA1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83" y="2120178"/>
            <a:ext cx="3075971" cy="20480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9850E3-BFB2-4CD3-B4BA-FACE51183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632" y="2961980"/>
            <a:ext cx="3659073" cy="243785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D8A935-C1FF-4448-BAEF-428C584EB338}"/>
              </a:ext>
            </a:extLst>
          </p:cNvPr>
          <p:cNvSpPr txBox="1"/>
          <p:nvPr/>
        </p:nvSpPr>
        <p:spPr>
          <a:xfrm>
            <a:off x="6060384" y="5357432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かさがけ</a:t>
            </a:r>
          </a:p>
        </p:txBody>
      </p:sp>
    </p:spTree>
    <p:extLst>
      <p:ext uri="{BB962C8B-B14F-4D97-AF65-F5344CB8AC3E}">
        <p14:creationId xmlns:p14="http://schemas.microsoft.com/office/powerpoint/2010/main" val="41531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/>
        </p:nvSpPr>
        <p:spPr>
          <a:xfrm>
            <a:off x="279485" y="72284"/>
            <a:ext cx="11679936" cy="66326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249414" y="862195"/>
            <a:ext cx="5604341" cy="1135050"/>
            <a:chOff x="6204279" y="991808"/>
            <a:chExt cx="5410455" cy="962793"/>
          </a:xfrm>
          <a:solidFill>
            <a:schemeClr val="bg1"/>
          </a:solidFill>
        </p:grpSpPr>
        <p:sp>
          <p:nvSpPr>
            <p:cNvPr id="3" name="テキスト ボックス 2"/>
            <p:cNvSpPr txBox="1"/>
            <p:nvPr/>
          </p:nvSpPr>
          <p:spPr>
            <a:xfrm>
              <a:off x="6204279" y="1041531"/>
              <a:ext cx="5410455" cy="91307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ゴミの収集や自然環境の保護など、清潔で気持ち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よく暮らせるための取り組みをしています。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186231" y="991808"/>
              <a:ext cx="723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かんきょう</a:t>
              </a:r>
              <a:endParaRPr kumimoji="1" lang="en-US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305466" y="5803781"/>
            <a:ext cx="208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/>
              <a:t>ゴミ収集の様子（桐生市）</a:t>
            </a:r>
            <a:endParaRPr kumimoji="1" lang="ja-JP" altLang="en-US" sz="1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51584" y="5843329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/>
              <a:t>ぐんま緑の県民税事業による森林整備</a:t>
            </a:r>
            <a:endParaRPr kumimoji="1" lang="ja-JP" altLang="en-US" sz="1400" b="1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4672333" y="2170383"/>
            <a:ext cx="3340161" cy="2198068"/>
            <a:chOff x="4672333" y="2170383"/>
            <a:chExt cx="3340161" cy="219806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4672333" y="2170383"/>
              <a:ext cx="3340161" cy="2198068"/>
              <a:chOff x="4575540" y="2455819"/>
              <a:chExt cx="3340161" cy="2198068"/>
            </a:xfrm>
          </p:grpSpPr>
          <p:pic>
            <p:nvPicPr>
              <p:cNvPr id="4" name="図 3"/>
              <p:cNvPicPr/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540" y="2455819"/>
                <a:ext cx="3340161" cy="21980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テキスト ボックス 5"/>
              <p:cNvSpPr txBox="1"/>
              <p:nvPr/>
            </p:nvSpPr>
            <p:spPr>
              <a:xfrm>
                <a:off x="4754663" y="2927216"/>
                <a:ext cx="2899230" cy="1426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ja-JP" altLang="en-US" dirty="0">
                    <a:solidFill>
                      <a:prstClr val="black"/>
                    </a:solidFill>
                  </a:rPr>
                  <a:t>ごみ処理費用にかかる税金</a:t>
                </a:r>
                <a:endParaRPr lang="en-US" altLang="ja-JP" dirty="0">
                  <a:solidFill>
                    <a:prstClr val="black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sz="1600" dirty="0">
                    <a:solidFill>
                      <a:prstClr val="black"/>
                    </a:solidFill>
                  </a:rPr>
                  <a:t>国民一人あたり（１年間）</a:t>
                </a:r>
                <a:endParaRPr lang="en-US" altLang="ja-JP" sz="1600" dirty="0">
                  <a:solidFill>
                    <a:prstClr val="black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sz="2400" b="1" dirty="0">
                    <a:solidFill>
                      <a:srgbClr val="FF0000"/>
                    </a:solidFill>
                  </a:rPr>
                  <a:t>約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19,400</a:t>
                </a:r>
                <a:r>
                  <a:rPr lang="ja-JP" altLang="en-US" sz="2400" b="1" dirty="0">
                    <a:solidFill>
                      <a:srgbClr val="FF0000"/>
                    </a:solidFill>
                  </a:rPr>
                  <a:t>円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dirty="0">
                    <a:solidFill>
                      <a:prstClr val="black"/>
                    </a:solidFill>
                  </a:rPr>
                  <a:t>（令和３年度）</a:t>
                </a: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5437000" y="2590571"/>
              <a:ext cx="4427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/>
                <a:t>しょり</a:t>
              </a:r>
              <a:endParaRPr kumimoji="1" lang="ja-JP" altLang="en-US" sz="900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11659170" y="6405860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８</a:t>
            </a:r>
            <a:endParaRPr kumimoji="1" lang="ja-JP" altLang="en-US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119698" y="280416"/>
            <a:ext cx="4552636" cy="1969343"/>
            <a:chOff x="1008701" y="220777"/>
            <a:chExt cx="4518641" cy="1840649"/>
          </a:xfrm>
        </p:grpSpPr>
        <p:sp>
          <p:nvSpPr>
            <p:cNvPr id="19" name="正方形/長方形 18"/>
            <p:cNvSpPr/>
            <p:nvPr/>
          </p:nvSpPr>
          <p:spPr>
            <a:xfrm>
              <a:off x="1225193" y="220777"/>
              <a:ext cx="4302149" cy="184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/>
          </p:nvSpPr>
          <p:spPr>
            <a:xfrm rot="1191320">
              <a:off x="2048129" y="260835"/>
              <a:ext cx="1013942" cy="852975"/>
            </a:xfrm>
            <a:prstGeom prst="triangle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二等辺三角形 20"/>
            <p:cNvSpPr/>
            <p:nvPr/>
          </p:nvSpPr>
          <p:spPr>
            <a:xfrm rot="20259512">
              <a:off x="1008701" y="374138"/>
              <a:ext cx="1440413" cy="1410300"/>
            </a:xfrm>
            <a:prstGeom prst="triangle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二等辺三角形 21"/>
            <p:cNvSpPr/>
            <p:nvPr/>
          </p:nvSpPr>
          <p:spPr>
            <a:xfrm rot="342562">
              <a:off x="3028390" y="337270"/>
              <a:ext cx="1259711" cy="1093405"/>
            </a:xfrm>
            <a:prstGeom prst="triangle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二等辺三角形 22"/>
            <p:cNvSpPr/>
            <p:nvPr/>
          </p:nvSpPr>
          <p:spPr>
            <a:xfrm rot="5123264">
              <a:off x="4651722" y="664926"/>
              <a:ext cx="776434" cy="584117"/>
            </a:xfrm>
            <a:prstGeom prst="triangle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286300" y="608597"/>
              <a:ext cx="37536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rgbClr val="9900CC"/>
                  </a:solidFill>
                  <a:effectLst>
                    <a:outerShdw blurRad="50800" dist="50800" dir="5400000" algn="ctr" rotWithShape="0">
                      <a:srgbClr val="CC99FF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わたしたちの</a:t>
              </a:r>
              <a:endParaRPr lang="en-US" altLang="ja-JP" sz="3200" dirty="0">
                <a:solidFill>
                  <a:srgbClr val="9900CC"/>
                </a:solidFill>
                <a:effectLst>
                  <a:outerShdw blurRad="50800" dist="50800" dir="5400000" algn="ctr" rotWithShape="0">
                    <a:srgbClr val="CC99FF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3200" dirty="0">
                  <a:solidFill>
                    <a:srgbClr val="9900CC"/>
                  </a:solidFill>
                  <a:effectLst>
                    <a:outerShdw blurRad="50800" dist="50800" dir="5400000" algn="ctr" rotWithShape="0">
                      <a:srgbClr val="CC99FF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生活を守るために</a:t>
              </a:r>
              <a:endParaRPr kumimoji="1" lang="en-US" altLang="ja-JP" sz="3200" dirty="0">
                <a:solidFill>
                  <a:srgbClr val="9900CC"/>
                </a:solidFill>
                <a:effectLst>
                  <a:outerShdw blurRad="50800" dist="50800" dir="5400000" algn="ctr" rotWithShape="0">
                    <a:srgbClr val="CC99FF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5" name="角丸四角形 24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2D93E82-FA58-45C2-878A-5B4E16E7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94" y="2705986"/>
            <a:ext cx="3900021" cy="306704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487E784-7B6D-4242-BF51-D3DCFB1BA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9" y="2705987"/>
            <a:ext cx="4257368" cy="30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4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/>
          <p:nvPr/>
        </p:nvSpPr>
        <p:spPr>
          <a:xfrm>
            <a:off x="258818" y="-138608"/>
            <a:ext cx="11679936" cy="6632609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3" b="93151" l="9943" r="94837">
                        <a14:foregroundMark x1="36902" y1="6849" x2="36902" y2="6849"/>
                        <a14:foregroundMark x1="28107" y1="91324" x2="28107" y2="91324"/>
                        <a14:foregroundMark x1="65583" y1="63014" x2="65583" y2="63014"/>
                        <a14:foregroundMark x1="88528" y1="80365" x2="88528" y2="80365"/>
                        <a14:foregroundMark x1="84895" y1="76256" x2="84895" y2="76256"/>
                        <a14:foregroundMark x1="84130" y1="82192" x2="84130" y2="82192"/>
                        <a14:foregroundMark x1="94455" y1="92237" x2="94455" y2="92237"/>
                        <a14:foregroundMark x1="94837" y1="93151" x2="94837" y2="93151"/>
                        <a14:foregroundMark x1="82218" y1="80822" x2="82218" y2="80822"/>
                        <a14:foregroundMark x1="70554" y1="67123" x2="70554" y2="67123"/>
                        <a14:foregroundMark x1="62906" y1="67123" x2="62906" y2="67123"/>
                        <a14:foregroundMark x1="60803" y1="72146" x2="60803" y2="72146"/>
                        <a14:foregroundMark x1="88528" y1="63014" x2="88528" y2="63014"/>
                        <a14:foregroundMark x1="90631" y1="65753" x2="90631" y2="65753"/>
                        <a14:foregroundMark x1="91013" y1="68950" x2="91013" y2="68950"/>
                        <a14:foregroundMark x1="84130" y1="63014" x2="84130" y2="63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339" y="525007"/>
            <a:ext cx="3862572" cy="1617406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96927" y="2717967"/>
            <a:ext cx="2748311" cy="1717018"/>
            <a:chOff x="-1464915" y="2262031"/>
            <a:chExt cx="4668038" cy="993323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-1464915" y="2292454"/>
              <a:ext cx="4668038" cy="9629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渋滞を防ぐための道路や橋を造ったり、傷んだ道路などを直したりしています。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-1009440" y="2262031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じゅうたい</a:t>
              </a:r>
              <a:endParaRPr kumimoji="1" lang="en-US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378580" y="2492863"/>
              <a:ext cx="1022737" cy="133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いた</a:t>
              </a:r>
              <a:endParaRPr kumimoji="1" lang="en-US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1750529" y="6450977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９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844075" y="365760"/>
            <a:ext cx="4057109" cy="2082369"/>
            <a:chOff x="1542196" y="4117614"/>
            <a:chExt cx="3827623" cy="1860104"/>
          </a:xfrm>
        </p:grpSpPr>
        <p:sp>
          <p:nvSpPr>
            <p:cNvPr id="18" name="正方形/長方形 17"/>
            <p:cNvSpPr/>
            <p:nvPr/>
          </p:nvSpPr>
          <p:spPr>
            <a:xfrm>
              <a:off x="1542196" y="4117614"/>
              <a:ext cx="3827623" cy="1860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 rot="2169272">
              <a:off x="2864098" y="4372878"/>
              <a:ext cx="637677" cy="6838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 rot="1055458">
              <a:off x="1790526" y="4550950"/>
              <a:ext cx="1203439" cy="118958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 rot="1055458">
              <a:off x="3540885" y="4305722"/>
              <a:ext cx="518579" cy="51689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 rot="2169272">
              <a:off x="4605106" y="4990498"/>
              <a:ext cx="512435" cy="51465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224473" y="4541033"/>
              <a:ext cx="2857932" cy="962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rgbClr val="009900"/>
                  </a:solidFill>
                  <a:effectLst>
                    <a:outerShdw blurRad="50800" dist="50800" dir="5400000" algn="ctr" rotWithShape="0">
                      <a:srgbClr val="00FF00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便利な</a:t>
              </a:r>
              <a:endParaRPr kumimoji="1" lang="en-US" altLang="ja-JP" sz="3200" dirty="0">
                <a:solidFill>
                  <a:srgbClr val="009900"/>
                </a:solidFill>
                <a:effectLst>
                  <a:outerShdw blurRad="50800" dist="50800" dir="5400000" algn="ctr" rotWithShape="0">
                    <a:srgbClr val="00FF00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3200" dirty="0">
                  <a:solidFill>
                    <a:srgbClr val="009900"/>
                  </a:solidFill>
                  <a:effectLst>
                    <a:outerShdw blurRad="50800" dist="50800" dir="5400000" algn="ctr" rotWithShape="0">
                      <a:srgbClr val="00FF00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交通のために</a:t>
              </a:r>
              <a:endParaRPr kumimoji="1" lang="ja-JP" altLang="en-US" sz="3200" dirty="0">
                <a:solidFill>
                  <a:srgbClr val="009900"/>
                </a:solidFill>
                <a:effectLst>
                  <a:outerShdw blurRad="50800" dist="50800" dir="5400000" algn="ctr" rotWithShape="0">
                    <a:srgbClr val="00FF00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4" name="角丸四角形 23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5B4AAA3-6DAD-4646-B544-6DDC8DFB83E7}"/>
              </a:ext>
            </a:extLst>
          </p:cNvPr>
          <p:cNvGrpSpPr/>
          <p:nvPr/>
        </p:nvGrpSpPr>
        <p:grpSpPr>
          <a:xfrm>
            <a:off x="9920625" y="5518575"/>
            <a:ext cx="1980029" cy="430888"/>
            <a:chOff x="16478136" y="5276276"/>
            <a:chExt cx="1980029" cy="430888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C3E0108-3827-45FB-93C1-C9FF1E300916}"/>
                </a:ext>
              </a:extLst>
            </p:cNvPr>
            <p:cNvSpPr txBox="1"/>
            <p:nvPr/>
          </p:nvSpPr>
          <p:spPr>
            <a:xfrm>
              <a:off x="16478136" y="5399387"/>
              <a:ext cx="1980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/>
                <a:t>村道改良工事（嬬恋村）</a:t>
              </a:r>
              <a:endParaRPr kumimoji="1" lang="ja-JP" altLang="en-US" sz="14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5F00FC7-F3B0-4125-B82F-1EEA92419C2D}"/>
                </a:ext>
              </a:extLst>
            </p:cNvPr>
            <p:cNvSpPr txBox="1"/>
            <p:nvPr/>
          </p:nvSpPr>
          <p:spPr>
            <a:xfrm>
              <a:off x="16752890" y="5276276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b="1" dirty="0"/>
                <a:t>かいりょう</a:t>
              </a:r>
            </a:p>
          </p:txBody>
        </p:sp>
      </p:grpSp>
      <p:sp>
        <p:nvSpPr>
          <p:cNvPr id="32" name="矢印: 右 31">
            <a:extLst>
              <a:ext uri="{FF2B5EF4-FFF2-40B4-BE49-F238E27FC236}">
                <a16:creationId xmlns:a16="http://schemas.microsoft.com/office/drawing/2014/main" id="{96BE0D16-4140-4C12-A5F3-B2D2432BA868}"/>
              </a:ext>
            </a:extLst>
          </p:cNvPr>
          <p:cNvSpPr/>
          <p:nvPr/>
        </p:nvSpPr>
        <p:spPr>
          <a:xfrm>
            <a:off x="5122494" y="4385837"/>
            <a:ext cx="2008086" cy="669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0B1CFF9-4C92-45D0-9F62-47112668A3D0}"/>
              </a:ext>
            </a:extLst>
          </p:cNvPr>
          <p:cNvSpPr txBox="1"/>
          <p:nvPr/>
        </p:nvSpPr>
        <p:spPr>
          <a:xfrm>
            <a:off x="10969532" y="5511455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/>
              <a:t>つまごい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8F2F691-7785-4FF0-B0EE-9C2FF1144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0" y="2607319"/>
            <a:ext cx="4052920" cy="27610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8548F8B-9DFA-4966-91FB-78110BD0C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75" y="2580791"/>
            <a:ext cx="4082518" cy="28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円/楕円 24"/>
          <p:cNvSpPr/>
          <p:nvPr/>
        </p:nvSpPr>
        <p:spPr>
          <a:xfrm>
            <a:off x="279485" y="72284"/>
            <a:ext cx="11679936" cy="663260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284167" y="1800315"/>
            <a:ext cx="4265911" cy="2485168"/>
            <a:chOff x="4345652" y="1800315"/>
            <a:chExt cx="4265911" cy="2485168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4345652" y="1800315"/>
              <a:ext cx="4265911" cy="24851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平成</a:t>
              </a:r>
              <a:r>
                <a:rPr lang="en-US" altLang="ja-JP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23</a:t>
              </a: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  <a:r>
                <a:rPr lang="en-US" altLang="ja-JP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月の宮城県沖を震源とした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東日本大震災、令和元年</a:t>
              </a:r>
              <a:r>
                <a:rPr lang="en-US" altLang="ja-JP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月の令和元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年東日本台風などの災害復旧や復興の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ためにも、税金は使われています。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200"/>
                </a:lnSpc>
              </a:pP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270737" y="2128391"/>
              <a:ext cx="7104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しんげん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272293" y="2549408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しん</a:t>
              </a:r>
            </a:p>
          </p:txBody>
        </p:sp>
      </p:grpSp>
      <p:sp>
        <p:nvSpPr>
          <p:cNvPr id="10" name="下矢印 9"/>
          <p:cNvSpPr/>
          <p:nvPr/>
        </p:nvSpPr>
        <p:spPr>
          <a:xfrm>
            <a:off x="9799135" y="2841961"/>
            <a:ext cx="737420" cy="977295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0" y="475461"/>
            <a:ext cx="3021510" cy="22521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303" y="3933569"/>
            <a:ext cx="3016773" cy="225204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86" y="3198487"/>
            <a:ext cx="3642652" cy="272626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98403" y="5912718"/>
            <a:ext cx="3236784" cy="442174"/>
            <a:chOff x="598403" y="5912718"/>
            <a:chExt cx="3236784" cy="442174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598403" y="6047115"/>
              <a:ext cx="3236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/>
                <a:t>東日本大震災復興支援（前橋市消防局）</a:t>
              </a:r>
              <a:endParaRPr kumimoji="1" lang="ja-JP" altLang="en-US" sz="14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313990" y="5912718"/>
              <a:ext cx="38343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b="1" dirty="0"/>
                <a:t>しん</a:t>
              </a:r>
              <a:endParaRPr kumimoji="1" lang="ja-JP" altLang="en-US" sz="900" b="1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8373240" y="6237999"/>
            <a:ext cx="3510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/>
              <a:t>令和元年東日本台風災害復旧（国道</a:t>
            </a:r>
            <a:r>
              <a:rPr lang="en-US" altLang="ja-JP" sz="1400" b="1" dirty="0"/>
              <a:t>144</a:t>
            </a:r>
            <a:r>
              <a:rPr lang="ja-JP" altLang="en-US" sz="1400" b="1" dirty="0"/>
              <a:t>号）</a:t>
            </a:r>
            <a:endParaRPr kumimoji="1" lang="ja-JP" altLang="en-US" sz="1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637076" y="6439530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10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71453" y="454390"/>
            <a:ext cx="4908175" cy="2019342"/>
            <a:chOff x="4064012" y="3720526"/>
            <a:chExt cx="4908175" cy="2019342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4064012" y="3720526"/>
              <a:ext cx="4502318" cy="2019342"/>
              <a:chOff x="477670" y="994720"/>
              <a:chExt cx="4396863" cy="2770269"/>
            </a:xfrm>
          </p:grpSpPr>
          <p:sp>
            <p:nvSpPr>
              <p:cNvPr id="20" name="五角形 19"/>
              <p:cNvSpPr/>
              <p:nvPr/>
            </p:nvSpPr>
            <p:spPr>
              <a:xfrm>
                <a:off x="477670" y="994720"/>
                <a:ext cx="4396863" cy="2770269"/>
              </a:xfrm>
              <a:prstGeom prst="pent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五角形 20"/>
              <p:cNvSpPr/>
              <p:nvPr/>
            </p:nvSpPr>
            <p:spPr>
              <a:xfrm>
                <a:off x="1593446" y="2682716"/>
                <a:ext cx="960120" cy="914400"/>
              </a:xfrm>
              <a:prstGeom prst="pent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五角形 21"/>
              <p:cNvSpPr/>
              <p:nvPr/>
            </p:nvSpPr>
            <p:spPr>
              <a:xfrm>
                <a:off x="826427" y="1926750"/>
                <a:ext cx="1169980" cy="1133735"/>
              </a:xfrm>
              <a:prstGeom prst="pentag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n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</a:endParaRPr>
              </a:p>
            </p:txBody>
          </p:sp>
          <p:sp>
            <p:nvSpPr>
              <p:cNvPr id="23" name="五角形 22"/>
              <p:cNvSpPr/>
              <p:nvPr/>
            </p:nvSpPr>
            <p:spPr>
              <a:xfrm>
                <a:off x="2188198" y="1889878"/>
                <a:ext cx="1169980" cy="1133735"/>
              </a:xfrm>
              <a:prstGeom prst="pentag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五角形 23"/>
              <p:cNvSpPr/>
              <p:nvPr/>
            </p:nvSpPr>
            <p:spPr>
              <a:xfrm>
                <a:off x="3611153" y="1926750"/>
                <a:ext cx="960120" cy="914400"/>
              </a:xfrm>
              <a:prstGeom prst="pent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4943143" y="4603133"/>
              <a:ext cx="402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dirty="0">
                  <a:ln>
                    <a:solidFill>
                      <a:srgbClr val="FFC000"/>
                    </a:solidFill>
                  </a:ln>
                  <a:solidFill>
                    <a:srgbClr val="FF66CC"/>
                  </a:solidFill>
                  <a:effectLst>
                    <a:outerShdw blurRad="50800" dist="50800" dir="5400000" algn="ctr" rotWithShape="0">
                      <a:schemeClr val="accent4">
                        <a:lumMod val="60000"/>
                        <a:lumOff val="40000"/>
                      </a:scheme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復興のために</a:t>
              </a:r>
            </a:p>
          </p:txBody>
        </p:sp>
      </p:grpSp>
      <p:sp>
        <p:nvSpPr>
          <p:cNvPr id="26" name="角丸四角形 25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047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フローチャート: 代替処理 43"/>
          <p:cNvSpPr/>
          <p:nvPr/>
        </p:nvSpPr>
        <p:spPr>
          <a:xfrm>
            <a:off x="5586145" y="4105256"/>
            <a:ext cx="3086812" cy="200942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フローチャート: 代替処理 33"/>
          <p:cNvSpPr/>
          <p:nvPr/>
        </p:nvSpPr>
        <p:spPr>
          <a:xfrm>
            <a:off x="5576132" y="959065"/>
            <a:ext cx="3086812" cy="289956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998984" y="4081711"/>
            <a:ext cx="4289725" cy="204140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993694" y="959066"/>
            <a:ext cx="4268062" cy="2890798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352" y="1616416"/>
            <a:ext cx="969927" cy="106808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27146" y="1082038"/>
            <a:ext cx="25713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会社などで働いている人は、給料から差し引かれます。差し引かれた税金は会社などがまとめて納めます。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農業をしている人や商売をしている人は、１年に一度自分の税金の額を計算して納めます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9701" y="339193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会社も税金の額を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計算して納めます。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06915" y="46433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車を所有している人が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12913" y="469246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土地や建物を取得した人が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95812" y="564048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土地や建物を所有して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いる人が納めます。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95072" y="5640376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わたしたち住民が住んで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いる市町村に納めます。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79" y="4814017"/>
            <a:ext cx="611426" cy="2821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正方形/長方形 32"/>
          <p:cNvSpPr/>
          <p:nvPr/>
        </p:nvSpPr>
        <p:spPr>
          <a:xfrm>
            <a:off x="5737652" y="2321774"/>
            <a:ext cx="2818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買い物をしたときに支払った消費税は、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お店などがまとめて納めます。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1" name="図 40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38" y="5117545"/>
            <a:ext cx="795182" cy="55305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正方形/長方形 41"/>
          <p:cNvSpPr/>
          <p:nvPr/>
        </p:nvSpPr>
        <p:spPr>
          <a:xfrm>
            <a:off x="5710446" y="4590849"/>
            <a:ext cx="2818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％のうち、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7.8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％分が国税、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2.2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％分は地方消費税として納めます。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764420" y="5656824"/>
            <a:ext cx="2818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温泉に入ったときに支払った入湯税は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施設がまとめて納めます。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1213436" y="1018854"/>
            <a:ext cx="1152806" cy="542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 err="1">
                <a:solidFill>
                  <a:prstClr val="white"/>
                </a:solidFill>
              </a:rPr>
              <a:t>しょ</a:t>
            </a:r>
            <a:r>
              <a:rPr lang="ja-JP" altLang="en-US" sz="900" dirty="0">
                <a:solidFill>
                  <a:prstClr val="white"/>
                </a:solidFill>
              </a:rPr>
              <a:t>とくぜい</a:t>
            </a:r>
            <a:endParaRPr lang="en-US" altLang="ja-JP" sz="900" dirty="0">
              <a:solidFill>
                <a:prstClr val="white"/>
              </a:solidFill>
            </a:endParaRPr>
          </a:p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所得税</a:t>
            </a:r>
          </a:p>
        </p:txBody>
      </p:sp>
      <p:sp>
        <p:nvSpPr>
          <p:cNvPr id="46" name="円/楕円 45"/>
          <p:cNvSpPr/>
          <p:nvPr/>
        </p:nvSpPr>
        <p:spPr>
          <a:xfrm>
            <a:off x="1431633" y="2800462"/>
            <a:ext cx="1152806" cy="542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prstClr val="white"/>
                </a:solidFill>
              </a:rPr>
              <a:t>ほうじん</a:t>
            </a:r>
            <a:r>
              <a:rPr lang="ja-JP" altLang="en-US" sz="900" dirty="0" err="1">
                <a:solidFill>
                  <a:prstClr val="white"/>
                </a:solidFill>
              </a:rPr>
              <a:t>ぜい</a:t>
            </a:r>
            <a:endParaRPr lang="en-US" altLang="ja-JP" sz="900" dirty="0">
              <a:solidFill>
                <a:prstClr val="white"/>
              </a:solidFill>
            </a:endParaRPr>
          </a:p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法人税</a:t>
            </a:r>
          </a:p>
        </p:txBody>
      </p:sp>
      <p:sp>
        <p:nvSpPr>
          <p:cNvPr id="47" name="円/楕円 46"/>
          <p:cNvSpPr/>
          <p:nvPr/>
        </p:nvSpPr>
        <p:spPr>
          <a:xfrm>
            <a:off x="1267972" y="4113491"/>
            <a:ext cx="1275893" cy="5119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prstClr val="white"/>
                </a:solidFill>
              </a:rPr>
              <a:t>じどう</a:t>
            </a:r>
            <a:r>
              <a:rPr lang="ja-JP" altLang="en-US" sz="700" dirty="0" err="1">
                <a:solidFill>
                  <a:prstClr val="white"/>
                </a:solidFill>
              </a:rPr>
              <a:t>しゃぜい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自動車税</a:t>
            </a:r>
            <a:endParaRPr lang="en-US" altLang="ja-JP" sz="1200" b="1" dirty="0">
              <a:solidFill>
                <a:prstClr val="white"/>
              </a:solidFill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3508001" y="4145933"/>
            <a:ext cx="1608500" cy="4640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 err="1">
                <a:solidFill>
                  <a:prstClr val="white"/>
                </a:solidFill>
              </a:rPr>
              <a:t>ふど</a:t>
            </a:r>
            <a:r>
              <a:rPr lang="ja-JP" altLang="en-US" sz="700" dirty="0">
                <a:solidFill>
                  <a:prstClr val="white"/>
                </a:solidFill>
              </a:rPr>
              <a:t>うさんしゅとくぜい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不動産取得税</a:t>
            </a:r>
          </a:p>
        </p:txBody>
      </p:sp>
      <p:pic>
        <p:nvPicPr>
          <p:cNvPr id="22" name="図 21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60" y="4246273"/>
            <a:ext cx="590649" cy="44298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円/楕円 48"/>
          <p:cNvSpPr/>
          <p:nvPr/>
        </p:nvSpPr>
        <p:spPr>
          <a:xfrm>
            <a:off x="1185066" y="5162410"/>
            <a:ext cx="1371601" cy="46736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 err="1">
                <a:solidFill>
                  <a:prstClr val="white"/>
                </a:solidFill>
              </a:rPr>
              <a:t>こて</a:t>
            </a:r>
            <a:r>
              <a:rPr lang="ja-JP" altLang="en-US" sz="700" dirty="0">
                <a:solidFill>
                  <a:prstClr val="white"/>
                </a:solidFill>
              </a:rPr>
              <a:t>いしさんぜい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固定資産税</a:t>
            </a:r>
          </a:p>
        </p:txBody>
      </p:sp>
      <p:sp>
        <p:nvSpPr>
          <p:cNvPr id="50" name="円/楕円 49"/>
          <p:cNvSpPr/>
          <p:nvPr/>
        </p:nvSpPr>
        <p:spPr>
          <a:xfrm>
            <a:off x="3354521" y="5204676"/>
            <a:ext cx="1531087" cy="41462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prstClr val="white"/>
                </a:solidFill>
              </a:rPr>
              <a:t>しちょう</a:t>
            </a:r>
            <a:r>
              <a:rPr lang="ja-JP" altLang="en-US" sz="700" dirty="0" err="1">
                <a:solidFill>
                  <a:prstClr val="white"/>
                </a:solidFill>
              </a:rPr>
              <a:t>そん</a:t>
            </a:r>
            <a:r>
              <a:rPr lang="ja-JP" altLang="en-US" sz="700" dirty="0">
                <a:solidFill>
                  <a:prstClr val="white"/>
                </a:solidFill>
              </a:rPr>
              <a:t>みんぜい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市町村民税</a:t>
            </a:r>
          </a:p>
        </p:txBody>
      </p:sp>
      <p:sp>
        <p:nvSpPr>
          <p:cNvPr id="51" name="円/楕円 50"/>
          <p:cNvSpPr/>
          <p:nvPr/>
        </p:nvSpPr>
        <p:spPr>
          <a:xfrm>
            <a:off x="7385694" y="1016951"/>
            <a:ext cx="1112481" cy="5534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prstClr val="white"/>
                </a:solidFill>
              </a:rPr>
              <a:t>しょう</a:t>
            </a:r>
            <a:r>
              <a:rPr lang="ja-JP" altLang="en-US" sz="700" dirty="0" err="1">
                <a:solidFill>
                  <a:prstClr val="white"/>
                </a:solidFill>
              </a:rPr>
              <a:t>ひぜい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消費税</a:t>
            </a:r>
          </a:p>
        </p:txBody>
      </p:sp>
      <p:sp>
        <p:nvSpPr>
          <p:cNvPr id="52" name="円/楕円 51"/>
          <p:cNvSpPr/>
          <p:nvPr/>
        </p:nvSpPr>
        <p:spPr>
          <a:xfrm>
            <a:off x="5998773" y="4133591"/>
            <a:ext cx="1379826" cy="44660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prstClr val="white"/>
                </a:solidFill>
              </a:rPr>
              <a:t>ちほうしょう</a:t>
            </a:r>
            <a:r>
              <a:rPr lang="ja-JP" altLang="en-US" sz="700" dirty="0" err="1">
                <a:solidFill>
                  <a:prstClr val="white"/>
                </a:solidFill>
              </a:rPr>
              <a:t>ひぜい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地方消費税</a:t>
            </a:r>
          </a:p>
        </p:txBody>
      </p:sp>
      <p:sp>
        <p:nvSpPr>
          <p:cNvPr id="53" name="円/楕円 52"/>
          <p:cNvSpPr/>
          <p:nvPr/>
        </p:nvSpPr>
        <p:spPr>
          <a:xfrm>
            <a:off x="6036894" y="5221337"/>
            <a:ext cx="1190846" cy="4115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 err="1">
                <a:solidFill>
                  <a:prstClr val="white"/>
                </a:solidFill>
              </a:rPr>
              <a:t>にゅう</a:t>
            </a:r>
            <a:r>
              <a:rPr lang="ja-JP" altLang="en-US" sz="700" dirty="0">
                <a:solidFill>
                  <a:prstClr val="white"/>
                </a:solidFill>
              </a:rPr>
              <a:t>とうぜい</a:t>
            </a:r>
            <a:endParaRPr lang="en-US" altLang="ja-JP" sz="7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b="1" dirty="0">
                <a:solidFill>
                  <a:prstClr val="white"/>
                </a:solidFill>
              </a:rPr>
              <a:t>入湯税</a:t>
            </a:r>
          </a:p>
        </p:txBody>
      </p:sp>
      <p:sp>
        <p:nvSpPr>
          <p:cNvPr id="55" name="角丸四角形 54"/>
          <p:cNvSpPr/>
          <p:nvPr/>
        </p:nvSpPr>
        <p:spPr>
          <a:xfrm>
            <a:off x="5892756" y="2820909"/>
            <a:ext cx="435935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</a:t>
            </a:r>
            <a:endParaRPr lang="en-US" altLang="ja-JP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費</a:t>
            </a:r>
            <a:endParaRPr lang="en-US" altLang="ja-JP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者</a:t>
            </a:r>
          </a:p>
        </p:txBody>
      </p:sp>
      <p:sp>
        <p:nvSpPr>
          <p:cNvPr id="56" name="角丸四角形 55"/>
          <p:cNvSpPr/>
          <p:nvPr/>
        </p:nvSpPr>
        <p:spPr>
          <a:xfrm>
            <a:off x="6926792" y="2800462"/>
            <a:ext cx="435935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lang="en-US" altLang="ja-JP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店</a:t>
            </a:r>
            <a:endParaRPr lang="en-US" altLang="ja-JP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7986437" y="2820909"/>
            <a:ext cx="435935" cy="90656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税務署</a:t>
            </a:r>
            <a:endParaRPr lang="en-US" altLang="ja-JP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右矢印 57"/>
          <p:cNvSpPr/>
          <p:nvPr/>
        </p:nvSpPr>
        <p:spPr>
          <a:xfrm>
            <a:off x="7401466" y="3014314"/>
            <a:ext cx="546232" cy="4846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右矢印 58"/>
          <p:cNvSpPr/>
          <p:nvPr/>
        </p:nvSpPr>
        <p:spPr>
          <a:xfrm>
            <a:off x="6367569" y="3014314"/>
            <a:ext cx="539853" cy="4846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右矢印 59"/>
          <p:cNvSpPr/>
          <p:nvPr/>
        </p:nvSpPr>
        <p:spPr>
          <a:xfrm>
            <a:off x="8072476" y="1467757"/>
            <a:ext cx="1590046" cy="6311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右矢印 60"/>
          <p:cNvSpPr/>
          <p:nvPr/>
        </p:nvSpPr>
        <p:spPr>
          <a:xfrm>
            <a:off x="8121851" y="4119931"/>
            <a:ext cx="1523537" cy="51703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右矢印 61"/>
          <p:cNvSpPr/>
          <p:nvPr/>
        </p:nvSpPr>
        <p:spPr>
          <a:xfrm>
            <a:off x="8196422" y="5247717"/>
            <a:ext cx="1431105" cy="52116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3" name="図 62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1385" y="380101"/>
            <a:ext cx="1529715" cy="840740"/>
          </a:xfrm>
          <a:prstGeom prst="rect">
            <a:avLst/>
          </a:prstGeom>
        </p:spPr>
      </p:pic>
      <p:pic>
        <p:nvPicPr>
          <p:cNvPr id="64" name="図 63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6467" y="2382815"/>
            <a:ext cx="1297124" cy="1105615"/>
          </a:xfrm>
          <a:prstGeom prst="rect">
            <a:avLst/>
          </a:prstGeom>
        </p:spPr>
      </p:pic>
      <p:pic>
        <p:nvPicPr>
          <p:cNvPr id="65" name="図 64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9800" y="4625416"/>
            <a:ext cx="1511300" cy="895985"/>
          </a:xfrm>
          <a:prstGeom prst="rect">
            <a:avLst/>
          </a:prstGeom>
        </p:spPr>
      </p:pic>
      <p:sp>
        <p:nvSpPr>
          <p:cNvPr id="66" name="角丸四角形 65"/>
          <p:cNvSpPr/>
          <p:nvPr/>
        </p:nvSpPr>
        <p:spPr>
          <a:xfrm>
            <a:off x="554800" y="910938"/>
            <a:ext cx="8394790" cy="300587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角丸四角形 66"/>
          <p:cNvSpPr/>
          <p:nvPr/>
        </p:nvSpPr>
        <p:spPr>
          <a:xfrm>
            <a:off x="603796" y="4014761"/>
            <a:ext cx="8345794" cy="215690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8" name="角丸四角形 67"/>
          <p:cNvSpPr/>
          <p:nvPr/>
        </p:nvSpPr>
        <p:spPr>
          <a:xfrm>
            <a:off x="268813" y="1487522"/>
            <a:ext cx="560603" cy="179058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国</a:t>
            </a:r>
            <a:endParaRPr lang="en-US" altLang="ja-JP" b="1" dirty="0">
              <a:solidFill>
                <a:prstClr val="white"/>
              </a:solidFill>
            </a:endParaRPr>
          </a:p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税</a:t>
            </a:r>
          </a:p>
        </p:txBody>
      </p:sp>
      <p:sp>
        <p:nvSpPr>
          <p:cNvPr id="69" name="角丸四角形 68"/>
          <p:cNvSpPr/>
          <p:nvPr/>
        </p:nvSpPr>
        <p:spPr>
          <a:xfrm>
            <a:off x="259157" y="4168745"/>
            <a:ext cx="560603" cy="179058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地方税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70" name="角丸四角形 69"/>
          <p:cNvSpPr/>
          <p:nvPr/>
        </p:nvSpPr>
        <p:spPr>
          <a:xfrm>
            <a:off x="918722" y="674535"/>
            <a:ext cx="4427802" cy="5747905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1" name="角丸四角形 70"/>
          <p:cNvSpPr/>
          <p:nvPr/>
        </p:nvSpPr>
        <p:spPr>
          <a:xfrm>
            <a:off x="5454634" y="693791"/>
            <a:ext cx="3320876" cy="5687740"/>
          </a:xfrm>
          <a:prstGeom prst="roundRect">
            <a:avLst/>
          </a:prstGeom>
          <a:noFill/>
          <a:ln w="28575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3" name="フローチャート: 代替処理 72"/>
          <p:cNvSpPr/>
          <p:nvPr/>
        </p:nvSpPr>
        <p:spPr>
          <a:xfrm>
            <a:off x="6601265" y="6221420"/>
            <a:ext cx="1277923" cy="338146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33CCFF"/>
                </a:solidFill>
              </a:rPr>
              <a:t>間接税</a:t>
            </a:r>
          </a:p>
        </p:txBody>
      </p:sp>
      <p:sp>
        <p:nvSpPr>
          <p:cNvPr id="76" name="角丸四角形 75"/>
          <p:cNvSpPr/>
          <p:nvPr/>
        </p:nvSpPr>
        <p:spPr>
          <a:xfrm>
            <a:off x="9736619" y="1242385"/>
            <a:ext cx="2319243" cy="114043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国（国税）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１年間に国に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納められる税金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en-US" altLang="ja-JP" sz="1400" b="1" dirty="0">
                <a:solidFill>
                  <a:prstClr val="white"/>
                </a:solidFill>
              </a:rPr>
              <a:t>69</a:t>
            </a:r>
            <a:r>
              <a:rPr lang="ja-JP" altLang="en-US" sz="1400" b="1" dirty="0">
                <a:solidFill>
                  <a:prstClr val="white"/>
                </a:solidFill>
              </a:rPr>
              <a:t>兆</a:t>
            </a:r>
            <a:r>
              <a:rPr lang="en-US" altLang="ja-JP" sz="1400" b="1" dirty="0">
                <a:solidFill>
                  <a:prstClr val="white"/>
                </a:solidFill>
              </a:rPr>
              <a:t>4,400</a:t>
            </a:r>
            <a:r>
              <a:rPr lang="ja-JP" altLang="en-US" sz="1400" b="1" dirty="0">
                <a:solidFill>
                  <a:prstClr val="white"/>
                </a:solidFill>
              </a:rPr>
              <a:t>億円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100" dirty="0">
                <a:solidFill>
                  <a:prstClr val="white"/>
                </a:solidFill>
              </a:rPr>
              <a:t>（令和５年度当初予算）</a:t>
            </a:r>
          </a:p>
        </p:txBody>
      </p:sp>
      <p:sp>
        <p:nvSpPr>
          <p:cNvPr id="77" name="角丸四角形 76"/>
          <p:cNvSpPr/>
          <p:nvPr/>
        </p:nvSpPr>
        <p:spPr>
          <a:xfrm>
            <a:off x="9692842" y="3469587"/>
            <a:ext cx="2319245" cy="114043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群馬県（県税）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１年間に群馬県に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納められる税金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en-US" altLang="ja-JP" sz="1400" b="1" dirty="0">
                <a:solidFill>
                  <a:prstClr val="white"/>
                </a:solidFill>
              </a:rPr>
              <a:t>2,605</a:t>
            </a:r>
            <a:r>
              <a:rPr lang="ja-JP" altLang="en-US" sz="1400" b="1" dirty="0">
                <a:solidFill>
                  <a:prstClr val="white"/>
                </a:solidFill>
              </a:rPr>
              <a:t>億円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100" dirty="0">
                <a:solidFill>
                  <a:prstClr val="white"/>
                </a:solidFill>
              </a:rPr>
              <a:t>（令和５年度当初予算）</a:t>
            </a:r>
          </a:p>
        </p:txBody>
      </p:sp>
      <p:sp>
        <p:nvSpPr>
          <p:cNvPr id="78" name="角丸四角形 77"/>
          <p:cNvSpPr/>
          <p:nvPr/>
        </p:nvSpPr>
        <p:spPr>
          <a:xfrm>
            <a:off x="9669016" y="5411988"/>
            <a:ext cx="2319245" cy="114043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市町村（市町村税）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１年間に群馬県内の市町村に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ja-JP" altLang="en-US" sz="1200" dirty="0">
                <a:solidFill>
                  <a:prstClr val="white"/>
                </a:solidFill>
              </a:rPr>
              <a:t>納められる税金</a:t>
            </a:r>
            <a:endParaRPr lang="en-US" altLang="ja-JP" sz="1200" dirty="0">
              <a:solidFill>
                <a:prstClr val="white"/>
              </a:solidFill>
            </a:endParaRPr>
          </a:p>
          <a:p>
            <a:pPr algn="ctr"/>
            <a:r>
              <a:rPr lang="en-US" altLang="ja-JP" sz="1400" b="1" dirty="0">
                <a:solidFill>
                  <a:prstClr val="white"/>
                </a:solidFill>
              </a:rPr>
              <a:t>3,090</a:t>
            </a:r>
            <a:r>
              <a:rPr lang="ja-JP" altLang="en-US" sz="1400" b="1" dirty="0">
                <a:solidFill>
                  <a:prstClr val="white"/>
                </a:solidFill>
              </a:rPr>
              <a:t>億円</a:t>
            </a:r>
            <a:endParaRPr lang="en-US" altLang="ja-JP" sz="1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1100" dirty="0">
                <a:solidFill>
                  <a:prstClr val="white"/>
                </a:solidFill>
              </a:rPr>
              <a:t>（令和５年度当初予算）</a:t>
            </a:r>
          </a:p>
        </p:txBody>
      </p:sp>
      <p:cxnSp>
        <p:nvCxnSpPr>
          <p:cNvPr id="80" name="直線コネクタ 79"/>
          <p:cNvCxnSpPr>
            <a:stCxn id="27" idx="1"/>
          </p:cNvCxnSpPr>
          <p:nvPr/>
        </p:nvCxnSpPr>
        <p:spPr>
          <a:xfrm>
            <a:off x="998984" y="5102414"/>
            <a:ext cx="7768540" cy="4741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図 8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5" b="97214" l="4492" r="95722">
                        <a14:foregroundMark x1="5027" y1="83431" x2="63079" y2="96319"/>
                        <a14:foregroundMark x1="70483" y1="96160" x2="93690" y2="71261"/>
                        <a14:foregroundMark x1="93690" y1="71261" x2="93690" y2="71114"/>
                        <a14:foregroundMark x1="5561" y1="95161" x2="92620" y2="89296"/>
                        <a14:foregroundMark x1="4813" y1="95894" x2="61106" y2="96362"/>
                        <a14:foregroundMark x1="93797" y1="89589" x2="93797" y2="89589"/>
                        <a14:foregroundMark x1="95401" y1="73607" x2="95401" y2="73607"/>
                        <a14:foregroundMark x1="15722" y1="70528" x2="15722" y2="70528"/>
                        <a14:foregroundMark x1="12406" y1="46921" x2="11979" y2="75513"/>
                        <a14:foregroundMark x1="34439" y1="15689" x2="34225" y2="63050"/>
                        <a14:foregroundMark x1="29947" y1="7038" x2="32193" y2="11437"/>
                        <a14:foregroundMark x1="76471" y1="26393" x2="77112" y2="28299"/>
                        <a14:foregroundMark x1="42032" y1="46921" x2="42032" y2="46921"/>
                        <a14:foregroundMark x1="32086" y1="54545" x2="32086" y2="54545"/>
                        <a14:foregroundMark x1="27487" y1="47507" x2="27487" y2="47507"/>
                        <a14:foregroundMark x1="38717" y1="41642" x2="38717" y2="41642"/>
                        <a14:foregroundMark x1="39037" y1="47507" x2="39037" y2="47507"/>
                        <a14:foregroundMark x1="39037" y1="45161" x2="39037" y2="45161"/>
                        <a14:foregroundMark x1="27166" y1="43988" x2="27166" y2="43988"/>
                        <a14:foregroundMark x1="25455" y1="48387" x2="25455" y2="48387"/>
                        <a14:foregroundMark x1="27166" y1="51026" x2="27166" y2="51026"/>
                        <a14:foregroundMark x1="5775" y1="63196" x2="5775" y2="63196"/>
                        <a14:foregroundMark x1="8128" y1="78299" x2="8128" y2="78299"/>
                        <a14:foregroundMark x1="6417" y1="76246" x2="6417" y2="76246"/>
                        <a14:foregroundMark x1="4492" y1="73900" x2="4492" y2="73900"/>
                        <a14:foregroundMark x1="4492" y1="78152" x2="4492" y2="78152"/>
                        <a14:foregroundMark x1="26952" y1="74340" x2="26952" y2="74340"/>
                        <a14:foregroundMark x1="31658" y1="56452" x2="31658" y2="56452"/>
                        <a14:foregroundMark x1="31658" y1="20235" x2="31658" y2="20235"/>
                        <a14:foregroundMark x1="29091" y1="19795" x2="29091" y2="19795"/>
                        <a14:foregroundMark x1="29305" y1="21848" x2="29305" y2="21848"/>
                        <a14:foregroundMark x1="37326" y1="21114" x2="37326" y2="21114"/>
                        <a14:foregroundMark x1="69947" y1="23754" x2="69947" y2="23754"/>
                        <a14:foregroundMark x1="70588" y1="24047" x2="70588" y2="24047"/>
                        <a14:foregroundMark x1="72193" y1="24633" x2="72193" y2="24633"/>
                        <a14:foregroundMark x1="72727" y1="27859" x2="72727" y2="27859"/>
                        <a14:foregroundMark x1="73904" y1="18768" x2="73904" y2="18768"/>
                        <a14:foregroundMark x1="80535" y1="22141" x2="80535" y2="22141"/>
                        <a14:foregroundMark x1="77005" y1="50147" x2="77005" y2="50147"/>
                        <a14:foregroundMark x1="78396" y1="51760" x2="78396" y2="51760"/>
                        <a14:foregroundMark x1="78610" y1="55425" x2="78610" y2="55425"/>
                        <a14:foregroundMark x1="78610" y1="60557" x2="78930" y2="62463"/>
                        <a14:foregroundMark x1="74973" y1="57478" x2="74652" y2="59091"/>
                        <a14:foregroundMark x1="70481" y1="63050" x2="70481" y2="63050"/>
                        <a14:foregroundMark x1="65455" y1="60704" x2="65455" y2="60704"/>
                        <a14:foregroundMark x1="50374" y1="76393" x2="50374" y2="76393"/>
                        <a14:foregroundMark x1="47273" y1="53079" x2="47273" y2="53079"/>
                        <a14:foregroundMark x1="48449" y1="55425" x2="48449" y2="55425"/>
                        <a14:foregroundMark x1="51765" y1="58358" x2="51765" y2="58358"/>
                        <a14:foregroundMark x1="53155" y1="60117" x2="53155" y2="60117"/>
                        <a14:foregroundMark x1="43850" y1="51320" x2="43850" y2="51320"/>
                        <a14:foregroundMark x1="54866" y1="60117" x2="54866" y2="60117"/>
                        <a14:foregroundMark x1="57005" y1="42082" x2="57005" y2="42082"/>
                        <a14:foregroundMark x1="57754" y1="35630" x2="57754" y2="35630"/>
                        <a14:foregroundMark x1="64278" y1="34457" x2="64278" y2="34457"/>
                        <a14:foregroundMark x1="71337" y1="26540" x2="77112" y2="37243"/>
                        <a14:foregroundMark x1="77861" y1="49853" x2="79251" y2="54985"/>
                        <a14:foregroundMark x1="73048" y1="48827" x2="73048" y2="48827"/>
                        <a14:foregroundMark x1="77112" y1="41349" x2="77112" y2="41349"/>
                        <a14:foregroundMark x1="78930" y1="67449" x2="78930" y2="67449"/>
                        <a14:foregroundMark x1="60749" y1="51026" x2="60749" y2="51026"/>
                        <a14:foregroundMark x1="67059" y1="38710" x2="67059" y2="38710"/>
                        <a14:foregroundMark x1="67059" y1="36950" x2="67059" y2="36950"/>
                        <a14:foregroundMark x1="69091" y1="40323" x2="69091" y2="40323"/>
                        <a14:foregroundMark x1="69198" y1="43548" x2="69198" y2="43548"/>
                        <a14:foregroundMark x1="54652" y1="56305" x2="54652" y2="56305"/>
                        <a14:foregroundMark x1="29947" y1="76686" x2="29947" y2="76686"/>
                        <a14:foregroundMark x1="29733" y1="79765" x2="31016" y2="86217"/>
                        <a14:foregroundMark x1="34545" y1="79765" x2="34973" y2="89150"/>
                        <a14:foregroundMark x1="35615" y1="80499" x2="37326" y2="90616"/>
                        <a14:foregroundMark x1="39358" y1="80205" x2="40535" y2="89296"/>
                        <a14:foregroundMark x1="42567" y1="79326" x2="42567" y2="89150"/>
                        <a14:foregroundMark x1="46203" y1="79179" x2="45989" y2="91496"/>
                        <a14:foregroundMark x1="62460" y1="51760" x2="62246" y2="51760"/>
                        <a14:foregroundMark x1="40749" y1="65836" x2="40749" y2="65836"/>
                        <a14:foregroundMark x1="41176" y1="69062" x2="41176" y2="69062"/>
                        <a14:foregroundMark x1="95722" y1="97214" x2="95722" y2="97214"/>
                        <a14:foregroundMark x1="26952" y1="64076" x2="26952" y2="64076"/>
                        <a14:foregroundMark x1="29305" y1="75220" x2="29305" y2="75220"/>
                        <a14:foregroundMark x1="41176" y1="67742" x2="41176" y2="67742"/>
                        <a14:backgroundMark x1="41176" y1="68768" x2="41176" y2="68768"/>
                        <a14:backgroundMark x1="41390" y1="67889" x2="41390" y2="67889"/>
                        <a14:backgroundMark x1="41176" y1="68328" x2="41176" y2="68328"/>
                        <a14:backgroundMark x1="41176" y1="68622" x2="41176" y2="68622"/>
                        <a14:backgroundMark x1="41176" y1="68622" x2="41176" y2="68622"/>
                        <a14:backgroundMark x1="41390" y1="69062" x2="41390" y2="69062"/>
                        <a14:backgroundMark x1="41390" y1="69062" x2="41390" y2="69062"/>
                        <a14:backgroundMark x1="41176" y1="68768" x2="41176" y2="68768"/>
                        <a14:backgroundMark x1="41176" y1="67889" x2="41176" y2="67889"/>
                        <a14:backgroundMark x1="41070" y1="67302" x2="41070" y2="67302"/>
                        <a14:backgroundMark x1="41390" y1="69062" x2="41390" y2="69062"/>
                        <a14:backgroundMark x1="2674" y1="99707" x2="91337" y2="97801"/>
                        <a14:backgroundMark x1="91337" y1="97801" x2="99251" y2="97801"/>
                        <a14:backgroundMark x1="41070" y1="68768" x2="41070" y2="68768"/>
                        <a14:backgroundMark x1="41070" y1="69208" x2="41070" y2="69208"/>
                        <a14:backgroundMark x1="41176" y1="67889" x2="41176" y2="67889"/>
                        <a14:backgroundMark x1="41176" y1="67449" x2="41176" y2="67449"/>
                        <a14:backgroundMark x1="41176" y1="67449" x2="41176" y2="67449"/>
                        <a14:backgroundMark x1="37647" y1="67889" x2="37647" y2="67889"/>
                        <a14:backgroundMark x1="73690" y1="69062" x2="73690" y2="69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952" y="1161595"/>
            <a:ext cx="1538687" cy="1122336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6923" l="5106" r="93662">
                        <a14:foregroundMark x1="87676" y1="40769" x2="87676" y2="40769"/>
                        <a14:foregroundMark x1="88556" y1="36410" x2="88556" y2="36410"/>
                        <a14:foregroundMark x1="83099" y1="36795" x2="83099" y2="36795"/>
                        <a14:foregroundMark x1="83099" y1="36795" x2="83099" y2="36795"/>
                        <a14:foregroundMark x1="35211" y1="7308" x2="35211" y2="7308"/>
                        <a14:foregroundMark x1="33627" y1="6410" x2="76585" y2="9231"/>
                        <a14:foregroundMark x1="76585" y1="9231" x2="85563" y2="8462"/>
                        <a14:foregroundMark x1="93662" y1="28077" x2="93662" y2="28077"/>
                        <a14:foregroundMark x1="35035" y1="10513" x2="35035" y2="10513"/>
                        <a14:foregroundMark x1="35563" y1="12821" x2="35563" y2="12821"/>
                        <a14:foregroundMark x1="41549" y1="12821" x2="41549" y2="12821"/>
                        <a14:foregroundMark x1="44014" y1="11923" x2="44014" y2="11923"/>
                        <a14:foregroundMark x1="45599" y1="12436" x2="45599" y2="12436"/>
                        <a14:foregroundMark x1="49472" y1="12821" x2="49472" y2="12821"/>
                        <a14:foregroundMark x1="49648" y1="12179" x2="49648" y2="12179"/>
                        <a14:foregroundMark x1="53345" y1="12821" x2="53345" y2="12821"/>
                        <a14:foregroundMark x1="60739" y1="12179" x2="60739" y2="12179"/>
                        <a14:foregroundMark x1="57746" y1="12821" x2="57746" y2="12821"/>
                        <a14:foregroundMark x1="67254" y1="13333" x2="67254" y2="13333"/>
                        <a14:foregroundMark x1="71303" y1="13077" x2="71303" y2="13077"/>
                        <a14:foregroundMark x1="77641" y1="12821" x2="77641" y2="12821"/>
                        <a14:foregroundMark x1="74296" y1="12436" x2="74296" y2="12436"/>
                        <a14:foregroundMark x1="81162" y1="12821" x2="81162" y2="12821"/>
                        <a14:foregroundMark x1="86092" y1="12179" x2="86092" y2="12179"/>
                        <a14:foregroundMark x1="87148" y1="12821" x2="87148" y2="12821"/>
                        <a14:foregroundMark x1="48415" y1="10256" x2="48415" y2="10256"/>
                        <a14:foregroundMark x1="45070" y1="9872" x2="45070" y2="9872"/>
                        <a14:foregroundMark x1="52993" y1="9615" x2="52993" y2="9615"/>
                        <a14:foregroundMark x1="57042" y1="10513" x2="57042" y2="10513"/>
                        <a14:foregroundMark x1="46127" y1="8205" x2="46127" y2="8205"/>
                        <a14:foregroundMark x1="24824" y1="86667" x2="24824" y2="86667"/>
                        <a14:foregroundMark x1="18486" y1="89359" x2="18486" y2="89359"/>
                        <a14:foregroundMark x1="15493" y1="82179" x2="15493" y2="82179"/>
                        <a14:foregroundMark x1="11972" y1="88974" x2="11972" y2="88974"/>
                        <a14:foregroundMark x1="11796" y1="80128" x2="11796" y2="80128"/>
                        <a14:foregroundMark x1="10035" y1="87051" x2="20775" y2="92179"/>
                        <a14:foregroundMark x1="21655" y1="84103" x2="21655" y2="84103"/>
                        <a14:foregroundMark x1="25704" y1="92179" x2="25704" y2="92179"/>
                        <a14:foregroundMark x1="19190" y1="86667" x2="19190" y2="86667"/>
                        <a14:foregroundMark x1="23239" y1="81026" x2="23239" y2="81026"/>
                        <a14:foregroundMark x1="29577" y1="82051" x2="29577" y2="82051"/>
                        <a14:foregroundMark x1="28169" y1="78590" x2="28169" y2="78590"/>
                        <a14:foregroundMark x1="22359" y1="78333" x2="22359" y2="78333"/>
                        <a14:foregroundMark x1="15845" y1="78974" x2="15845" y2="78974"/>
                        <a14:foregroundMark x1="19718" y1="81538" x2="19718" y2="81538"/>
                        <a14:foregroundMark x1="12324" y1="92564" x2="12324" y2="92564"/>
                        <a14:foregroundMark x1="8451" y1="81795" x2="8451" y2="81795"/>
                        <a14:foregroundMark x1="10387" y1="85000" x2="10387" y2="85000"/>
                        <a14:foregroundMark x1="10915" y1="91410" x2="10915" y2="91410"/>
                        <a14:foregroundMark x1="14789" y1="93590" x2="14789" y2="93590"/>
                        <a14:foregroundMark x1="47887" y1="5256" x2="47887" y2="5256"/>
                        <a14:foregroundMark x1="58803" y1="6410" x2="58803" y2="6410"/>
                        <a14:foregroundMark x1="71655" y1="6410" x2="71655" y2="6410"/>
                        <a14:foregroundMark x1="75352" y1="5641" x2="75352" y2="5641"/>
                        <a14:foregroundMark x1="84507" y1="5256" x2="84507" y2="5256"/>
                        <a14:foregroundMark x1="89613" y1="5513" x2="89613" y2="5513"/>
                        <a14:foregroundMark x1="89613" y1="5000" x2="89613" y2="5000"/>
                        <a14:foregroundMark x1="83979" y1="5641" x2="83979" y2="5641"/>
                        <a14:foregroundMark x1="51056" y1="5256" x2="51056" y2="5256"/>
                        <a14:foregroundMark x1="53345" y1="5256" x2="53345" y2="5256"/>
                        <a14:foregroundMark x1="45951" y1="5000" x2="45951" y2="5000"/>
                        <a14:foregroundMark x1="43486" y1="5000" x2="43486" y2="5000"/>
                        <a14:foregroundMark x1="5458" y1="86410" x2="5458" y2="86410"/>
                        <a14:foregroundMark x1="5106" y1="84103" x2="5106" y2="84103"/>
                        <a14:foregroundMark x1="5634" y1="80641" x2="5634" y2="80641"/>
                        <a14:foregroundMark x1="5986" y1="88974" x2="5986" y2="88974"/>
                        <a14:foregroundMark x1="5634" y1="91282" x2="5634" y2="91282"/>
                        <a14:foregroundMark x1="5458" y1="93718" x2="5458" y2="93718"/>
                        <a14:foregroundMark x1="9331" y1="96923" x2="9331" y2="96923"/>
                        <a14:foregroundMark x1="31338" y1="10513" x2="31338" y2="1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023" y="2413875"/>
            <a:ext cx="1161481" cy="1377347"/>
          </a:xfrm>
          <a:prstGeom prst="rect">
            <a:avLst/>
          </a:prstGeom>
        </p:spPr>
      </p:pic>
      <p:sp>
        <p:nvSpPr>
          <p:cNvPr id="79" name="テキスト ボックス 78"/>
          <p:cNvSpPr txBox="1"/>
          <p:nvPr/>
        </p:nvSpPr>
        <p:spPr>
          <a:xfrm>
            <a:off x="27330" y="330685"/>
            <a:ext cx="315903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現在日本には、約</a:t>
            </a:r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</a:t>
            </a:r>
            <a:r>
              <a:rPr lang="ja-JP" altLang="en-US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種類の税があります。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940331" y="4148529"/>
            <a:ext cx="122341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どうふけん</a:t>
            </a:r>
            <a:r>
              <a:rPr lang="ja-JP" altLang="en-US" sz="900" b="1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</a:t>
            </a:r>
            <a:endParaRPr lang="en-US" altLang="ja-JP" sz="9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道府県税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4906184" y="5168174"/>
            <a:ext cx="12105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しちょう</a:t>
            </a:r>
            <a:r>
              <a:rPr lang="ja-JP" altLang="en-US" sz="900" b="1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そんぜい</a:t>
            </a:r>
            <a:endParaRPr lang="en-US" altLang="ja-JP" sz="9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市町村税</a:t>
            </a:r>
          </a:p>
        </p:txBody>
      </p:sp>
      <p:sp>
        <p:nvSpPr>
          <p:cNvPr id="87" name="フローチャート: 代替処理 86"/>
          <p:cNvSpPr/>
          <p:nvPr/>
        </p:nvSpPr>
        <p:spPr>
          <a:xfrm>
            <a:off x="2373891" y="6215681"/>
            <a:ext cx="1277923" cy="41569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b="1" dirty="0">
                <a:solidFill>
                  <a:srgbClr val="FF0066"/>
                </a:solidFill>
              </a:rPr>
              <a:t>ちょくせつぜい</a:t>
            </a:r>
            <a:endParaRPr lang="en-US" altLang="ja-JP" sz="900" b="1" dirty="0">
              <a:solidFill>
                <a:srgbClr val="FF0066"/>
              </a:solidFill>
            </a:endParaRPr>
          </a:p>
          <a:p>
            <a:pPr algn="ctr"/>
            <a:r>
              <a:rPr lang="ja-JP" altLang="en-US" dirty="0">
                <a:solidFill>
                  <a:srgbClr val="FF0066"/>
                </a:solidFill>
              </a:rPr>
              <a:t>直接税</a:t>
            </a:r>
          </a:p>
        </p:txBody>
      </p:sp>
      <p:sp>
        <p:nvSpPr>
          <p:cNvPr id="88" name="フローチャート: 代替処理 87"/>
          <p:cNvSpPr/>
          <p:nvPr/>
        </p:nvSpPr>
        <p:spPr>
          <a:xfrm>
            <a:off x="6601265" y="6235751"/>
            <a:ext cx="1277923" cy="41569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b="1" dirty="0">
                <a:solidFill>
                  <a:srgbClr val="33CCFF"/>
                </a:solidFill>
              </a:rPr>
              <a:t>かんせつぜい</a:t>
            </a:r>
            <a:endParaRPr lang="en-US" altLang="ja-JP" sz="900" b="1" dirty="0">
              <a:solidFill>
                <a:srgbClr val="33CCFF"/>
              </a:solidFill>
            </a:endParaRPr>
          </a:p>
          <a:p>
            <a:pPr algn="ctr"/>
            <a:r>
              <a:rPr lang="ja-JP" altLang="en-US" dirty="0">
                <a:solidFill>
                  <a:srgbClr val="33CCFF"/>
                </a:solidFill>
              </a:rPr>
              <a:t>間接税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1712213" y="6472458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11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74" name="グループ化 73"/>
          <p:cNvGrpSpPr/>
          <p:nvPr/>
        </p:nvGrpSpPr>
        <p:grpSpPr>
          <a:xfrm>
            <a:off x="3354521" y="86406"/>
            <a:ext cx="7038686" cy="451430"/>
            <a:chOff x="487679" y="352044"/>
            <a:chExt cx="7763717" cy="863763"/>
          </a:xfrm>
        </p:grpSpPr>
        <p:sp>
          <p:nvSpPr>
            <p:cNvPr id="75" name="角丸四角形 74"/>
            <p:cNvSpPr/>
            <p:nvPr/>
          </p:nvSpPr>
          <p:spPr>
            <a:xfrm>
              <a:off x="487679" y="434069"/>
              <a:ext cx="7763717" cy="781738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48767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税にはどんな種類があるの？</a:t>
              </a:r>
              <a:endParaRPr kumimoji="1" lang="ja-JP" altLang="en-US" sz="32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D0F43478-DF67-4E17-B49F-660D43326269}"/>
              </a:ext>
            </a:extLst>
          </p:cNvPr>
          <p:cNvSpPr txBox="1"/>
          <p:nvPr/>
        </p:nvSpPr>
        <p:spPr>
          <a:xfrm>
            <a:off x="1353352" y="6630759"/>
            <a:ext cx="37757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prstClr val="black"/>
                </a:solidFill>
              </a:rPr>
              <a:t>税金を負担する人が直接国や地方公共団体に納める税金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CE7DC7C-E58D-49A4-B4FF-B12718C9377F}"/>
              </a:ext>
            </a:extLst>
          </p:cNvPr>
          <p:cNvSpPr txBox="1"/>
          <p:nvPr/>
        </p:nvSpPr>
        <p:spPr>
          <a:xfrm>
            <a:off x="5730436" y="6637110"/>
            <a:ext cx="37792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prstClr val="black"/>
                </a:solidFill>
              </a:rPr>
              <a:t>実質的に税金を負担する人と納める人が異なる税金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230F20-EBDD-459F-B0E7-EE7DEA82FCA7}"/>
              </a:ext>
            </a:extLst>
          </p:cNvPr>
          <p:cNvSpPr txBox="1"/>
          <p:nvPr/>
        </p:nvSpPr>
        <p:spPr>
          <a:xfrm>
            <a:off x="7113703" y="2207592"/>
            <a:ext cx="637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しはら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2EA6036E-924A-4042-BA75-64D1EFF62FAF}"/>
              </a:ext>
            </a:extLst>
          </p:cNvPr>
          <p:cNvSpPr txBox="1"/>
          <p:nvPr/>
        </p:nvSpPr>
        <p:spPr>
          <a:xfrm>
            <a:off x="7111885" y="5541164"/>
            <a:ext cx="637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しはら</a:t>
            </a:r>
          </a:p>
        </p:txBody>
      </p:sp>
    </p:spTree>
    <p:extLst>
      <p:ext uri="{BB962C8B-B14F-4D97-AF65-F5344CB8AC3E}">
        <p14:creationId xmlns:p14="http://schemas.microsoft.com/office/powerpoint/2010/main" val="239377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6692" y="922823"/>
            <a:ext cx="11888118" cy="412934"/>
          </a:xfrm>
          <a:prstGeom prst="rect">
            <a:avLst/>
          </a:prstGeom>
          <a:solidFill>
            <a:schemeClr val="bg1"/>
          </a:solidFill>
          <a:ln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税の使いみちは、みなさんの意見などからつくられた予算案をもとに国会や県議会、市町村議会で話し合われ、議決（決定）されます。</a:t>
            </a:r>
          </a:p>
        </p:txBody>
      </p:sp>
      <p:pic>
        <p:nvPicPr>
          <p:cNvPr id="12" name="図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60" y="4065358"/>
            <a:ext cx="1243912" cy="16077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直線矢印コネクタ 14"/>
          <p:cNvCxnSpPr>
            <a:cxnSpLocks/>
          </p:cNvCxnSpPr>
          <p:nvPr/>
        </p:nvCxnSpPr>
        <p:spPr>
          <a:xfrm flipH="1" flipV="1">
            <a:off x="1652458" y="2874034"/>
            <a:ext cx="3428494" cy="2753081"/>
          </a:xfrm>
          <a:prstGeom prst="straightConnector1">
            <a:avLst/>
          </a:prstGeom>
          <a:ln w="28575">
            <a:solidFill>
              <a:srgbClr val="CC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1833506" y="1541875"/>
            <a:ext cx="8729311" cy="944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2186026" y="2753204"/>
            <a:ext cx="8376791" cy="27425"/>
          </a:xfrm>
          <a:prstGeom prst="straightConnector1">
            <a:avLst/>
          </a:prstGeom>
          <a:ln w="28575">
            <a:solidFill>
              <a:srgbClr val="CC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727810" y="2910155"/>
            <a:ext cx="3759063" cy="2424142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形吹き出し 30"/>
          <p:cNvSpPr/>
          <p:nvPr/>
        </p:nvSpPr>
        <p:spPr>
          <a:xfrm>
            <a:off x="101188" y="3571144"/>
            <a:ext cx="1635945" cy="732827"/>
          </a:xfrm>
          <a:prstGeom prst="wedgeEllipseCallout">
            <a:avLst>
              <a:gd name="adj1" fmla="val 44444"/>
              <a:gd name="adj2" fmla="val 6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選挙で代表を選ぶ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028" y="1572593"/>
            <a:ext cx="775726" cy="127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円形吹き出し 36"/>
          <p:cNvSpPr/>
          <p:nvPr/>
        </p:nvSpPr>
        <p:spPr>
          <a:xfrm>
            <a:off x="6882863" y="1753525"/>
            <a:ext cx="2018447" cy="706566"/>
          </a:xfrm>
          <a:prstGeom prst="wedgeEllipseCallout">
            <a:avLst>
              <a:gd name="adj1" fmla="val 46460"/>
              <a:gd name="adj2" fmla="val 43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prstClr val="black"/>
                </a:solidFill>
              </a:rPr>
              <a:t>予算案の提出</a:t>
            </a:r>
            <a:endParaRPr lang="en-US" altLang="ja-JP" sz="1600" dirty="0">
              <a:solidFill>
                <a:prstClr val="black"/>
              </a:solidFill>
            </a:endParaRPr>
          </a:p>
        </p:txBody>
      </p:sp>
      <p:sp>
        <p:nvSpPr>
          <p:cNvPr id="40" name="円形吹き出し 39"/>
          <p:cNvSpPr/>
          <p:nvPr/>
        </p:nvSpPr>
        <p:spPr>
          <a:xfrm>
            <a:off x="10017509" y="3772117"/>
            <a:ext cx="938726" cy="514876"/>
          </a:xfrm>
          <a:prstGeom prst="wedgeEllipseCallout">
            <a:avLst>
              <a:gd name="adj1" fmla="val -45898"/>
              <a:gd name="adj2" fmla="val -566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税金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41" name="円形吹き出し 40"/>
          <p:cNvSpPr/>
          <p:nvPr/>
        </p:nvSpPr>
        <p:spPr>
          <a:xfrm>
            <a:off x="9377412" y="4249653"/>
            <a:ext cx="938726" cy="514876"/>
          </a:xfrm>
          <a:prstGeom prst="wedgeEllipseCallout">
            <a:avLst>
              <a:gd name="adj1" fmla="val -44545"/>
              <a:gd name="adj2" fmla="val -690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意見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cxnSp>
        <p:nvCxnSpPr>
          <p:cNvPr id="25" name="直線矢印コネクタ 24"/>
          <p:cNvCxnSpPr>
            <a:cxnSpLocks/>
          </p:cNvCxnSpPr>
          <p:nvPr/>
        </p:nvCxnSpPr>
        <p:spPr>
          <a:xfrm flipV="1">
            <a:off x="6710023" y="3037753"/>
            <a:ext cx="4005200" cy="2633461"/>
          </a:xfrm>
          <a:prstGeom prst="straightConnector1">
            <a:avLst/>
          </a:prstGeom>
          <a:ln w="28575">
            <a:solidFill>
              <a:srgbClr val="CC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38" y="4526157"/>
            <a:ext cx="678980" cy="110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14" y="1620984"/>
            <a:ext cx="914836" cy="1036176"/>
          </a:xfrm>
          <a:prstGeom prst="rect">
            <a:avLst/>
          </a:prstGeom>
        </p:spPr>
      </p:pic>
      <p:sp>
        <p:nvSpPr>
          <p:cNvPr id="36" name="円形吹き出し 35"/>
          <p:cNvSpPr/>
          <p:nvPr/>
        </p:nvSpPr>
        <p:spPr>
          <a:xfrm>
            <a:off x="3635298" y="2227091"/>
            <a:ext cx="1192276" cy="463552"/>
          </a:xfrm>
          <a:prstGeom prst="wedgeEllipseCallout">
            <a:avLst>
              <a:gd name="adj1" fmla="val -50000"/>
              <a:gd name="adj2" fmla="val -722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prstClr val="black"/>
                </a:solidFill>
              </a:rPr>
              <a:t>議決</a:t>
            </a:r>
            <a:endParaRPr lang="en-US" altLang="ja-JP" sz="1600" dirty="0">
              <a:solidFill>
                <a:prstClr val="black"/>
              </a:solidFill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454" y="3744221"/>
            <a:ext cx="1011013" cy="946900"/>
          </a:xfrm>
          <a:prstGeom prst="rect">
            <a:avLst/>
          </a:prstGeom>
        </p:spPr>
      </p:pic>
      <p:pic>
        <p:nvPicPr>
          <p:cNvPr id="53" name="図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31" y="3447683"/>
            <a:ext cx="1056093" cy="94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888" y="4277252"/>
            <a:ext cx="664285" cy="371684"/>
          </a:xfrm>
          <a:prstGeom prst="rect">
            <a:avLst/>
          </a:prstGeom>
        </p:spPr>
      </p:pic>
      <p:sp>
        <p:nvSpPr>
          <p:cNvPr id="57" name="角丸四角形 56"/>
          <p:cNvSpPr/>
          <p:nvPr/>
        </p:nvSpPr>
        <p:spPr>
          <a:xfrm>
            <a:off x="4049075" y="2874034"/>
            <a:ext cx="4043352" cy="5042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暮らしを豊かにするための活動</a:t>
            </a:r>
          </a:p>
        </p:txBody>
      </p:sp>
      <p:pic>
        <p:nvPicPr>
          <p:cNvPr id="32" name="図 31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" y="1454136"/>
            <a:ext cx="2138502" cy="129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図 32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1991" y="1388254"/>
            <a:ext cx="1314590" cy="140875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4282" y="3462986"/>
            <a:ext cx="428452" cy="112667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6409" y="3480365"/>
            <a:ext cx="456770" cy="121044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8859" y="4855188"/>
            <a:ext cx="1453256" cy="1298305"/>
          </a:xfrm>
          <a:prstGeom prst="rect">
            <a:avLst/>
          </a:prstGeom>
        </p:spPr>
      </p:pic>
      <p:sp>
        <p:nvSpPr>
          <p:cNvPr id="17" name="円/楕円 16"/>
          <p:cNvSpPr/>
          <p:nvPr/>
        </p:nvSpPr>
        <p:spPr>
          <a:xfrm>
            <a:off x="6882863" y="5781927"/>
            <a:ext cx="4842279" cy="914400"/>
          </a:xfrm>
          <a:prstGeom prst="ellipse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わたしたちの</a:t>
            </a:r>
            <a:endParaRPr kumimoji="1"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代表が決定しているんだね。</a:t>
            </a:r>
          </a:p>
        </p:txBody>
      </p:sp>
      <p:sp>
        <p:nvSpPr>
          <p:cNvPr id="43" name="角丸四角形 42"/>
          <p:cNvSpPr/>
          <p:nvPr/>
        </p:nvSpPr>
        <p:spPr>
          <a:xfrm>
            <a:off x="662623" y="2828563"/>
            <a:ext cx="914400" cy="641369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国　会</a:t>
            </a:r>
            <a:endParaRPr kumimoji="1" lang="en-US" altLang="ja-JP" sz="1600" dirty="0"/>
          </a:p>
          <a:p>
            <a:pPr algn="ctr"/>
            <a:r>
              <a:rPr lang="ja-JP" altLang="en-US" sz="1600" dirty="0"/>
              <a:t>議　会</a:t>
            </a:r>
            <a:endParaRPr kumimoji="1" lang="ja-JP" altLang="en-US" sz="1600" dirty="0"/>
          </a:p>
        </p:txBody>
      </p:sp>
      <p:sp>
        <p:nvSpPr>
          <p:cNvPr id="44" name="角丸四角形 43"/>
          <p:cNvSpPr/>
          <p:nvPr/>
        </p:nvSpPr>
        <p:spPr>
          <a:xfrm>
            <a:off x="10783979" y="2869245"/>
            <a:ext cx="1172825" cy="881542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国</a:t>
            </a:r>
            <a:endParaRPr lang="en-US" altLang="ja-JP" sz="1400" dirty="0"/>
          </a:p>
          <a:p>
            <a:pPr algn="ctr"/>
            <a:r>
              <a:rPr kumimoji="1" lang="ja-JP" altLang="en-US" sz="1400" dirty="0"/>
              <a:t>都道府県</a:t>
            </a:r>
            <a:endParaRPr kumimoji="1" lang="en-US" altLang="ja-JP" sz="1400" dirty="0"/>
          </a:p>
          <a:p>
            <a:pPr algn="ctr"/>
            <a:r>
              <a:rPr lang="ja-JP" altLang="en-US" sz="1400" dirty="0"/>
              <a:t>市町村</a:t>
            </a:r>
            <a:endParaRPr kumimoji="1" lang="ja-JP" altLang="en-US" sz="1400" dirty="0"/>
          </a:p>
        </p:txBody>
      </p:sp>
      <p:sp>
        <p:nvSpPr>
          <p:cNvPr id="45" name="角丸四角形 44"/>
          <p:cNvSpPr/>
          <p:nvPr/>
        </p:nvSpPr>
        <p:spPr>
          <a:xfrm>
            <a:off x="5088939" y="6239127"/>
            <a:ext cx="1638871" cy="252382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/>
              <a:t>わたしたち</a:t>
            </a:r>
            <a:endParaRPr kumimoji="1" lang="en-US" altLang="ja-JP" sz="16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1624118" y="6429489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12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266643" y="17690"/>
            <a:ext cx="9070875" cy="838200"/>
            <a:chOff x="644738" y="387335"/>
            <a:chExt cx="8634923" cy="838200"/>
          </a:xfrm>
        </p:grpSpPr>
        <p:sp>
          <p:nvSpPr>
            <p:cNvPr id="42" name="角丸四角形 41"/>
            <p:cNvSpPr/>
            <p:nvPr/>
          </p:nvSpPr>
          <p:spPr>
            <a:xfrm>
              <a:off x="644738" y="655763"/>
              <a:ext cx="8634923" cy="3940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853267" y="387335"/>
              <a:ext cx="8137534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税の使いみちはどうやって決めているの？</a:t>
              </a:r>
              <a:endParaRPr kumimoji="1" lang="ja-JP" altLang="en-US" sz="32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47" name="円形吹き出し 40">
            <a:extLst>
              <a:ext uri="{FF2B5EF4-FFF2-40B4-BE49-F238E27FC236}">
                <a16:creationId xmlns:a16="http://schemas.microsoft.com/office/drawing/2014/main" id="{B551C931-2442-4647-B576-754EA00972F4}"/>
              </a:ext>
            </a:extLst>
          </p:cNvPr>
          <p:cNvSpPr/>
          <p:nvPr/>
        </p:nvSpPr>
        <p:spPr>
          <a:xfrm>
            <a:off x="8197741" y="3120297"/>
            <a:ext cx="1326589" cy="514876"/>
          </a:xfrm>
          <a:prstGeom prst="wedgeEllipseCallout">
            <a:avLst>
              <a:gd name="adj1" fmla="val 17193"/>
              <a:gd name="adj2" fmla="val 660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公共</a:t>
            </a:r>
            <a:endParaRPr lang="en-US" altLang="ja-JP" sz="1400" dirty="0">
              <a:solidFill>
                <a:prstClr val="black"/>
              </a:solidFill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サービス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8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56519" y="2475328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1,000</a:t>
            </a:r>
            <a:r>
              <a:rPr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円の花たばを買った場合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691100" y="3028907"/>
            <a:ext cx="2028260" cy="369256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71" y="5111560"/>
            <a:ext cx="1058558" cy="15911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874934" y="3415142"/>
            <a:ext cx="1976823" cy="158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花</a:t>
            </a:r>
            <a:r>
              <a:rPr lang="ja-JP" altLang="en-US" sz="14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たば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1,100</a:t>
            </a: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円</a:t>
            </a:r>
            <a:endParaRPr lang="en-US" altLang="ja-JP" sz="14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品物の金額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en-US" altLang="ja-JP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1,000</a:t>
            </a: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円と一緒に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消費税</a:t>
            </a:r>
            <a:r>
              <a:rPr lang="en-US" altLang="ja-JP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100</a:t>
            </a: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円を払う。</a:t>
            </a:r>
            <a:endParaRPr lang="en-US" altLang="ja-JP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（消費税を負担する）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8" y="5102698"/>
            <a:ext cx="1022361" cy="5665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78" y="5768246"/>
            <a:ext cx="821840" cy="588104"/>
          </a:xfrm>
          <a:prstGeom prst="rect">
            <a:avLst/>
          </a:prstGeom>
        </p:spPr>
      </p:pic>
      <p:sp>
        <p:nvSpPr>
          <p:cNvPr id="12" name="右矢印 11"/>
          <p:cNvSpPr/>
          <p:nvPr/>
        </p:nvSpPr>
        <p:spPr>
          <a:xfrm>
            <a:off x="2817829" y="4381697"/>
            <a:ext cx="767582" cy="721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3636720" y="3032404"/>
            <a:ext cx="2028260" cy="369256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39689" y="3413719"/>
            <a:ext cx="1954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消費者から預かった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消費税の額を計算し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て納める。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（消費税を納める）</a:t>
            </a:r>
          </a:p>
        </p:txBody>
      </p:sp>
      <p:pic>
        <p:nvPicPr>
          <p:cNvPr id="17" name="図 16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55" y="5580380"/>
            <a:ext cx="1316990" cy="11410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正方形/長方形 17"/>
          <p:cNvSpPr/>
          <p:nvPr/>
        </p:nvSpPr>
        <p:spPr>
          <a:xfrm>
            <a:off x="3739682" y="4692709"/>
            <a:ext cx="1806875" cy="88417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984" y="5006411"/>
            <a:ext cx="1022361" cy="566559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3992355" y="4740410"/>
            <a:ext cx="1323474" cy="277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</a:rPr>
              <a:t>お店の売り上げ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6628198" y="3028907"/>
            <a:ext cx="2028260" cy="369256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5758843" y="4428460"/>
            <a:ext cx="767582" cy="721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20288" y="3341263"/>
            <a:ext cx="1983235" cy="665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集めた消費税を日本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銀行に預ける。</a:t>
            </a:r>
            <a:endParaRPr lang="en-US" altLang="ja-JP" sz="1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85" y="4314181"/>
            <a:ext cx="821840" cy="588104"/>
          </a:xfrm>
          <a:prstGeom prst="rect">
            <a:avLst/>
          </a:prstGeom>
        </p:spPr>
      </p:pic>
      <p:pic>
        <p:nvPicPr>
          <p:cNvPr id="27" name="図 2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20" y="5060453"/>
            <a:ext cx="1543997" cy="160047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右矢印 29"/>
          <p:cNvSpPr/>
          <p:nvPr/>
        </p:nvSpPr>
        <p:spPr>
          <a:xfrm rot="18977745">
            <a:off x="8662242" y="2625906"/>
            <a:ext cx="767582" cy="721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9474494" y="790545"/>
            <a:ext cx="2056693" cy="2321824"/>
            <a:chOff x="9317611" y="914227"/>
            <a:chExt cx="2056693" cy="2321824"/>
          </a:xfrm>
        </p:grpSpPr>
        <p:sp>
          <p:nvSpPr>
            <p:cNvPr id="29" name="角丸四角形 28"/>
            <p:cNvSpPr/>
            <p:nvPr/>
          </p:nvSpPr>
          <p:spPr>
            <a:xfrm>
              <a:off x="9317611" y="914227"/>
              <a:ext cx="2028260" cy="2320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9402289" y="1224812"/>
              <a:ext cx="19720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ja-JP" altLang="en-US" sz="1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預けられた消費税を</a:t>
              </a:r>
              <a:endParaRPr lang="en-US" altLang="ja-JP" sz="16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2400"/>
                </a:lnSpc>
              </a:pPr>
              <a:r>
                <a:rPr lang="ja-JP" altLang="en-US" sz="1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国のお金（国庫金）と</a:t>
              </a:r>
              <a:endParaRPr lang="en-US" altLang="ja-JP" sz="16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2400"/>
                </a:lnSpc>
              </a:pPr>
              <a:r>
                <a:rPr lang="ja-JP" altLang="en-US" sz="1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して保管する。</a:t>
              </a:r>
              <a:endParaRPr lang="en-US" altLang="ja-JP" sz="16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</p:txBody>
        </p:sp>
        <p:pic>
          <p:nvPicPr>
            <p:cNvPr id="32" name="図 31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8210" y="2247953"/>
              <a:ext cx="1288191" cy="9880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二方向矢印 38"/>
          <p:cNvSpPr/>
          <p:nvPr/>
        </p:nvSpPr>
        <p:spPr>
          <a:xfrm rot="13526805">
            <a:off x="10063428" y="3217953"/>
            <a:ext cx="850392" cy="85039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9009761" y="3506608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78</a:t>
            </a:r>
            <a:r>
              <a:rPr lang="ja-JP" altLang="en-US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円</a:t>
            </a:r>
          </a:p>
        </p:txBody>
      </p:sp>
      <p:sp>
        <p:nvSpPr>
          <p:cNvPr id="41" name="円/楕円 40"/>
          <p:cNvSpPr/>
          <p:nvPr/>
        </p:nvSpPr>
        <p:spPr>
          <a:xfrm>
            <a:off x="11060544" y="3471590"/>
            <a:ext cx="914400" cy="91440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22</a:t>
            </a:r>
            <a:r>
              <a:rPr lang="ja-JP" altLang="en-US" dirty="0">
                <a:solidFill>
                  <a:prstClr val="black"/>
                </a:solidFill>
              </a:rPr>
              <a:t>円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943036" y="4395899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国</a:t>
            </a:r>
            <a:r>
              <a:rPr lang="en-US" altLang="ja-JP" dirty="0">
                <a:solidFill>
                  <a:prstClr val="black"/>
                </a:solidFill>
              </a:rPr>
              <a:t>7.8</a:t>
            </a:r>
            <a:r>
              <a:rPr lang="ja-JP" altLang="en-US" dirty="0">
                <a:solidFill>
                  <a:prstClr val="black"/>
                </a:solidFill>
              </a:rPr>
              <a:t>％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0983321" y="43958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地方</a:t>
            </a:r>
            <a:r>
              <a:rPr lang="en-US" altLang="ja-JP" dirty="0">
                <a:solidFill>
                  <a:prstClr val="black"/>
                </a:solidFill>
              </a:rPr>
              <a:t>2.2</a:t>
            </a:r>
            <a:r>
              <a:rPr lang="ja-JP" altLang="en-US" dirty="0">
                <a:solidFill>
                  <a:prstClr val="black"/>
                </a:solidFill>
              </a:rPr>
              <a:t>％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54226" y="4875191"/>
            <a:ext cx="278190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（注）消費税は国税（消費税）　　　</a:t>
            </a:r>
            <a:endParaRPr kumimoji="1" lang="en-US" altLang="ja-JP" sz="1600" dirty="0"/>
          </a:p>
          <a:p>
            <a:r>
              <a:rPr lang="ja-JP" altLang="en-US" sz="1600" dirty="0"/>
              <a:t>　　　</a:t>
            </a:r>
            <a:r>
              <a:rPr kumimoji="1" lang="ja-JP" altLang="en-US" sz="1600" dirty="0"/>
              <a:t>と</a:t>
            </a:r>
            <a:r>
              <a:rPr lang="ja-JP" altLang="en-US" sz="1600" dirty="0"/>
              <a:t>地方税（地方消費税）　　</a:t>
            </a:r>
            <a:endParaRPr lang="en-US" altLang="ja-JP" sz="1600" dirty="0"/>
          </a:p>
          <a:p>
            <a:r>
              <a:rPr lang="ja-JP" altLang="en-US" sz="1600" dirty="0"/>
              <a:t>　　　に分かれていて</a:t>
            </a:r>
            <a:r>
              <a:rPr kumimoji="1" lang="en-US" altLang="ja-JP" sz="1600" dirty="0"/>
              <a:t>10</a:t>
            </a:r>
            <a:r>
              <a:rPr kumimoji="1" lang="ja-JP" altLang="en-US" sz="1600" dirty="0"/>
              <a:t>％の</a:t>
            </a:r>
            <a:endParaRPr kumimoji="1" lang="en-US" altLang="ja-JP" sz="1600" dirty="0"/>
          </a:p>
          <a:p>
            <a:r>
              <a:rPr lang="ja-JP" altLang="en-US" sz="1600" dirty="0"/>
              <a:t>　　　</a:t>
            </a:r>
            <a:r>
              <a:rPr kumimoji="1" lang="ja-JP" altLang="en-US" sz="1600" dirty="0"/>
              <a:t>消費税のうち</a:t>
            </a:r>
            <a:r>
              <a:rPr kumimoji="1" lang="en-US" altLang="ja-JP" sz="1600" dirty="0"/>
              <a:t>7.8</a:t>
            </a:r>
            <a:r>
              <a:rPr kumimoji="1" lang="ja-JP" altLang="en-US" sz="1600" dirty="0"/>
              <a:t>％は国　　</a:t>
            </a:r>
            <a:endParaRPr kumimoji="1" lang="en-US" altLang="ja-JP" sz="1600" dirty="0"/>
          </a:p>
          <a:p>
            <a:r>
              <a:rPr lang="ja-JP" altLang="en-US" sz="1600" dirty="0"/>
              <a:t>　　　</a:t>
            </a:r>
            <a:r>
              <a:rPr kumimoji="1" lang="ja-JP" altLang="en-US" sz="1600" dirty="0"/>
              <a:t>税、</a:t>
            </a:r>
            <a:r>
              <a:rPr lang="en-US" altLang="ja-JP" sz="1600" dirty="0"/>
              <a:t>2.2</a:t>
            </a:r>
            <a:r>
              <a:rPr lang="ja-JP" altLang="en-US" sz="1600" dirty="0"/>
              <a:t>％は地方税です。</a:t>
            </a:r>
            <a:endParaRPr kumimoji="1" lang="ja-JP" altLang="en-US" sz="16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1600135" y="6358493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13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316379" y="-125223"/>
            <a:ext cx="8141938" cy="1061512"/>
            <a:chOff x="203619" y="352044"/>
            <a:chExt cx="8047777" cy="838200"/>
          </a:xfrm>
        </p:grpSpPr>
        <p:sp>
          <p:nvSpPr>
            <p:cNvPr id="46" name="角丸四角形 45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20361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消費税の旅</a:t>
              </a:r>
              <a:endParaRPr kumimoji="1" lang="ja-JP" altLang="en-US" sz="44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00439" y="895035"/>
            <a:ext cx="6135733" cy="1586112"/>
            <a:chOff x="600439" y="895035"/>
            <a:chExt cx="6135733" cy="1586112"/>
          </a:xfrm>
        </p:grpSpPr>
        <p:pic>
          <p:nvPicPr>
            <p:cNvPr id="54" name="図 53"/>
            <p:cNvPicPr/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9" y="995247"/>
              <a:ext cx="1257300" cy="1485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" name="グループ化 54"/>
            <p:cNvGrpSpPr/>
            <p:nvPr/>
          </p:nvGrpSpPr>
          <p:grpSpPr>
            <a:xfrm>
              <a:off x="1660305" y="895035"/>
              <a:ext cx="5075867" cy="1530690"/>
              <a:chOff x="1700865" y="855007"/>
              <a:chExt cx="5075867" cy="1530690"/>
            </a:xfrm>
          </p:grpSpPr>
          <p:pic>
            <p:nvPicPr>
              <p:cNvPr id="56" name="図 55"/>
              <p:cNvPicPr/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0865" y="855007"/>
                <a:ext cx="5075867" cy="15306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" name="テキスト ボックス 56"/>
              <p:cNvSpPr txBox="1"/>
              <p:nvPr/>
            </p:nvSpPr>
            <p:spPr>
              <a:xfrm>
                <a:off x="2370289" y="1007791"/>
                <a:ext cx="4254691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sz="1600" dirty="0"/>
                  <a:t>　皆さんも税金を払っています。その</a:t>
                </a:r>
                <a:r>
                  <a:rPr lang="ja-JP" altLang="en-US" sz="1600" dirty="0"/>
                  <a:t>代表例が　</a:t>
                </a:r>
                <a:endParaRPr lang="en-US" altLang="ja-JP" sz="1600" dirty="0"/>
              </a:p>
              <a:p>
                <a:pPr>
                  <a:lnSpc>
                    <a:spcPct val="150000"/>
                  </a:lnSpc>
                </a:pPr>
                <a:r>
                  <a:rPr lang="ja-JP" altLang="en-US" sz="1600" dirty="0"/>
                  <a:t>　</a:t>
                </a:r>
                <a:r>
                  <a:rPr lang="ja-JP" altLang="en-US" sz="1600" dirty="0">
                    <a:solidFill>
                      <a:srgbClr val="FF0000"/>
                    </a:solidFill>
                  </a:rPr>
                  <a:t>消費税</a:t>
                </a:r>
                <a:r>
                  <a:rPr lang="ja-JP" altLang="en-US" sz="1600" dirty="0"/>
                  <a:t>　です。では、わたし</a:t>
                </a:r>
                <a:r>
                  <a:rPr kumimoji="1" lang="ja-JP" altLang="en-US" sz="1600" dirty="0"/>
                  <a:t>たちが支払った</a:t>
                </a:r>
                <a:endParaRPr kumimoji="1" lang="en-US" altLang="ja-JP" sz="1600" dirty="0"/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1600" dirty="0"/>
                  <a:t>消費税は、どのように</a:t>
                </a:r>
                <a:r>
                  <a:rPr lang="ja-JP" altLang="en-US" sz="1600" dirty="0"/>
                  <a:t>納められるのでしょうか？</a:t>
                </a:r>
                <a:endParaRPr kumimoji="1" lang="ja-JP" altLang="en-US" sz="1600" dirty="0"/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3784664" y="948934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/>
                  <a:t>はら</a:t>
                </a: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5423915" y="1326973"/>
                <a:ext cx="5132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/>
                  <a:t>しはら</a:t>
                </a:r>
              </a:p>
            </p:txBody>
          </p:sp>
        </p:grpSp>
      </p:grpSp>
      <p:sp>
        <p:nvSpPr>
          <p:cNvPr id="60" name="角丸四角形 59"/>
          <p:cNvSpPr/>
          <p:nvPr/>
        </p:nvSpPr>
        <p:spPr>
          <a:xfrm>
            <a:off x="962087" y="2875971"/>
            <a:ext cx="1364700" cy="563161"/>
          </a:xfrm>
          <a:prstGeom prst="roundRect">
            <a:avLst/>
          </a:prstGeom>
          <a:solidFill>
            <a:srgbClr val="FF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</a:t>
            </a:r>
          </a:p>
        </p:txBody>
      </p:sp>
      <p:sp>
        <p:nvSpPr>
          <p:cNvPr id="61" name="角丸四角形 60"/>
          <p:cNvSpPr/>
          <p:nvPr/>
        </p:nvSpPr>
        <p:spPr>
          <a:xfrm>
            <a:off x="3974233" y="2807040"/>
            <a:ext cx="1364700" cy="563161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お店</a:t>
            </a: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6986379" y="2802457"/>
            <a:ext cx="1364700" cy="563161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税務署</a:t>
            </a: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9856358" y="292467"/>
            <a:ext cx="1335552" cy="776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にっぽんぎんこう</a:t>
            </a:r>
            <a:endParaRPr lang="en-US" altLang="ja-JP" sz="105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日本銀行</a:t>
            </a:r>
          </a:p>
        </p:txBody>
      </p:sp>
      <p:sp>
        <p:nvSpPr>
          <p:cNvPr id="64" name="角丸四角形吹き出し 63"/>
          <p:cNvSpPr/>
          <p:nvPr/>
        </p:nvSpPr>
        <p:spPr>
          <a:xfrm>
            <a:off x="8017835" y="795988"/>
            <a:ext cx="1393267" cy="1273741"/>
          </a:xfrm>
          <a:prstGeom prst="wedgeRoundRectCallout">
            <a:avLst>
              <a:gd name="adj1" fmla="val -73857"/>
              <a:gd name="adj2" fmla="val 332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消費税はお店が預かってまとめて納めているんだね。</a:t>
            </a:r>
          </a:p>
        </p:txBody>
      </p:sp>
      <p:pic>
        <p:nvPicPr>
          <p:cNvPr id="65" name="図 64"/>
          <p:cNvPicPr/>
          <p:nvPr/>
        </p:nvPicPr>
        <p:blipFill>
          <a:blip r:embed="rId10" cstate="print">
            <a:clrChange>
              <a:clrFrom>
                <a:srgbClr val="FFFCD6"/>
              </a:clrFrom>
              <a:clrTo>
                <a:srgbClr val="FFFC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29" y="1490111"/>
            <a:ext cx="965822" cy="12347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D0B6EF3-A0BE-4D17-9380-0C99E6CBB4E4}"/>
              </a:ext>
            </a:extLst>
          </p:cNvPr>
          <p:cNvSpPr txBox="1"/>
          <p:nvPr/>
        </p:nvSpPr>
        <p:spPr>
          <a:xfrm>
            <a:off x="10500292" y="1333439"/>
            <a:ext cx="6687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err="1"/>
              <a:t>こっこきん</a:t>
            </a:r>
            <a:endParaRPr kumimoji="1" lang="ja-JP" altLang="en-US" sz="10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9FB4D479-EF2A-47C1-A29D-84B3A859F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855" y="4035072"/>
            <a:ext cx="585183" cy="4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75601" y="5604725"/>
            <a:ext cx="6239340" cy="11619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>
                <a:hlinkClick r:id="rId2"/>
              </a:rPr>
              <a:t>みんなで話し合って街をつくろう！｜国税庁</a:t>
            </a:r>
            <a:endParaRPr kumimoji="1" lang="ja-JP" altLang="en-US" dirty="0"/>
          </a:p>
        </p:txBody>
      </p:sp>
      <p:sp>
        <p:nvSpPr>
          <p:cNvPr id="7" name="左矢印 6"/>
          <p:cNvSpPr/>
          <p:nvPr/>
        </p:nvSpPr>
        <p:spPr>
          <a:xfrm>
            <a:off x="8616130" y="6149852"/>
            <a:ext cx="1199079" cy="68215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</a:rPr>
              <a:t>クリック！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639904" y="6358302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14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999631" y="-225575"/>
            <a:ext cx="8141938" cy="1061512"/>
            <a:chOff x="203619" y="352044"/>
            <a:chExt cx="8047777" cy="838200"/>
          </a:xfrm>
        </p:grpSpPr>
        <p:sp>
          <p:nvSpPr>
            <p:cNvPr id="11" name="角丸四角形 10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0361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みんなのまちをつくろう！</a:t>
              </a:r>
              <a:endParaRPr kumimoji="1" lang="ja-JP" altLang="en-US" sz="44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635000" y="672291"/>
            <a:ext cx="11004904" cy="81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ここは（　　　　　　　　　　）タウンです。みんなのまちを住みやすくするために、税金を使って必要な施設をつくります。どんな施設があったらよいか考え、みんなで話し合ってみましょう。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601" y="1509921"/>
            <a:ext cx="6840797" cy="467578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BF33B9-C842-44FA-A8A6-8FE4E3AA0CCC}"/>
              </a:ext>
            </a:extLst>
          </p:cNvPr>
          <p:cNvSpPr txBox="1"/>
          <p:nvPr/>
        </p:nvSpPr>
        <p:spPr>
          <a:xfrm>
            <a:off x="10328856" y="612055"/>
            <a:ext cx="1117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しせつ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F3E0CB-20E5-41FB-82E2-F83A326C64BE}"/>
              </a:ext>
            </a:extLst>
          </p:cNvPr>
          <p:cNvSpPr txBox="1"/>
          <p:nvPr/>
        </p:nvSpPr>
        <p:spPr>
          <a:xfrm>
            <a:off x="2116668" y="942504"/>
            <a:ext cx="1117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6180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1375406" y="2108200"/>
            <a:ext cx="4187193" cy="441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6518904" y="2108200"/>
            <a:ext cx="4072895" cy="441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雲形吹き出し 5"/>
          <p:cNvSpPr/>
          <p:nvPr/>
        </p:nvSpPr>
        <p:spPr>
          <a:xfrm>
            <a:off x="292100" y="846103"/>
            <a:ext cx="1790700" cy="1234948"/>
          </a:xfrm>
          <a:prstGeom prst="cloudCallout">
            <a:avLst>
              <a:gd name="adj1" fmla="val 57772"/>
              <a:gd name="adj2" fmla="val 32823"/>
            </a:avLst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わたしの考え</a:t>
            </a:r>
          </a:p>
        </p:txBody>
      </p:sp>
      <p:sp>
        <p:nvSpPr>
          <p:cNvPr id="7" name="雲形吹き出し 6"/>
          <p:cNvSpPr/>
          <p:nvPr/>
        </p:nvSpPr>
        <p:spPr>
          <a:xfrm>
            <a:off x="10091414" y="744503"/>
            <a:ext cx="1790700" cy="1234948"/>
          </a:xfrm>
          <a:prstGeom prst="cloudCallout">
            <a:avLst>
              <a:gd name="adj1" fmla="val -57122"/>
              <a:gd name="adj2" fmla="val 5236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accent1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みんなの考え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115557" y="1420651"/>
            <a:ext cx="1996443" cy="55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2060"/>
                </a:solidFill>
              </a:rPr>
              <a:t>ワークシートへ</a:t>
            </a:r>
            <a:r>
              <a:rPr kumimoji="1" lang="en-US" altLang="ja-JP" dirty="0">
                <a:solidFill>
                  <a:srgbClr val="002060"/>
                </a:solidFill>
              </a:rPr>
              <a:t>GO</a:t>
            </a:r>
            <a:r>
              <a:rPr kumimoji="1" lang="ja-JP" altLang="en-US" dirty="0">
                <a:solidFill>
                  <a:srgbClr val="002060"/>
                </a:solidFill>
              </a:rPr>
              <a:t>⇒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639904" y="6343134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</a:rPr>
              <a:t>15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386697" y="279660"/>
            <a:ext cx="7400820" cy="907676"/>
            <a:chOff x="2386697" y="279660"/>
            <a:chExt cx="7400820" cy="907676"/>
          </a:xfrm>
        </p:grpSpPr>
        <p:sp>
          <p:nvSpPr>
            <p:cNvPr id="10" name="小波 9"/>
            <p:cNvSpPr/>
            <p:nvPr/>
          </p:nvSpPr>
          <p:spPr>
            <a:xfrm>
              <a:off x="2386697" y="330767"/>
              <a:ext cx="7400820" cy="792195"/>
            </a:xfrm>
            <a:prstGeom prst="doubleWav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3849089" y="279660"/>
              <a:ext cx="4703548" cy="907676"/>
              <a:chOff x="3849089" y="279660"/>
              <a:chExt cx="4703548" cy="907676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3849089" y="365675"/>
                <a:ext cx="4703548" cy="8216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3200" b="1" dirty="0">
                    <a:ln w="10160">
                      <a:solidFill>
                        <a:srgbClr val="00B05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rPr>
                  <a:t>どんな施設が必要かな？</a:t>
                </a:r>
                <a:endParaRPr kumimoji="1" lang="ja-JP" altLang="en-US" sz="3200" dirty="0">
                  <a:ln w="10160">
                    <a:solidFill>
                      <a:srgbClr val="00B050"/>
                    </a:solidFill>
                    <a:prstDash val="solid"/>
                  </a:ln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4783082" y="279660"/>
                <a:ext cx="1559034" cy="3848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 dirty="0">
                    <a:ln w="10160">
                      <a:solidFill>
                        <a:srgbClr val="00B05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rPr>
                  <a:t>しせつ</a:t>
                </a:r>
                <a:endParaRPr kumimoji="1" lang="ja-JP" altLang="en-US" dirty="0">
                  <a:ln w="10160">
                    <a:solidFill>
                      <a:srgbClr val="00B050"/>
                    </a:solidFill>
                    <a:prstDash val="solid"/>
                  </a:ln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endParaRPr>
              </a:p>
            </p:txBody>
          </p:sp>
        </p:grpSp>
      </p:grpSp>
      <p:sp>
        <p:nvSpPr>
          <p:cNvPr id="14" name="角丸四角形 13"/>
          <p:cNvSpPr/>
          <p:nvPr/>
        </p:nvSpPr>
        <p:spPr>
          <a:xfrm>
            <a:off x="8738501" y="0"/>
            <a:ext cx="3453499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－みんなのまちをつくろう！－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004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544938" y="6328881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16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952530" y="557973"/>
            <a:ext cx="8397967" cy="2673225"/>
            <a:chOff x="6553200" y="1627223"/>
            <a:chExt cx="5524920" cy="204307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6553200" y="1627223"/>
              <a:ext cx="5524920" cy="2043078"/>
              <a:chOff x="6553200" y="3489916"/>
              <a:chExt cx="5524920" cy="1869484"/>
            </a:xfrm>
          </p:grpSpPr>
          <p:sp>
            <p:nvSpPr>
              <p:cNvPr id="9" name="角丸四角形 8"/>
              <p:cNvSpPr/>
              <p:nvPr/>
            </p:nvSpPr>
            <p:spPr>
              <a:xfrm>
                <a:off x="6553200" y="3489916"/>
                <a:ext cx="5524920" cy="1869484"/>
              </a:xfrm>
              <a:prstGeom prst="roundRect">
                <a:avLst/>
              </a:prstGeom>
              <a:solidFill>
                <a:schemeClr val="bg1"/>
              </a:solidFill>
              <a:ln w="5715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rtlCol="0" anchor="ctr"/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【</a:t>
                </a:r>
                <a:r>
                  <a:rPr kumimoji="1" lang="ja-JP" altLang="en-US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公共施設ってなに？</a:t>
                </a:r>
                <a:r>
                  <a:rPr kumimoji="1" lang="en-US" altLang="ja-JP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】</a:t>
                </a:r>
              </a:p>
              <a:p>
                <a:endParaRPr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16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公共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とは「みんなの」、</a:t>
                </a:r>
                <a:r>
                  <a:rPr lang="ja-JP" altLang="en-US" sz="16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施設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とは「建物や設備」のことです。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公立図書館や公園、学校など、</a:t>
                </a:r>
                <a:endParaRPr kumimoji="1" lang="en-US" altLang="ja-JP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わたしたちみんなのために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税金でつくられた建物などを</a:t>
                </a:r>
                <a:r>
                  <a:rPr lang="ja-JP" altLang="en-US" sz="16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公共施設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といいます。</a:t>
                </a:r>
                <a:endParaRPr lang="en-US" altLang="ja-JP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>
                  <a:spcBef>
                    <a:spcPts val="600"/>
                  </a:spcBef>
                </a:pPr>
                <a:endParaRPr kumimoji="1"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endParaRPr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endParaRPr kumimoji="1"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endParaRPr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endParaRPr kumimoji="1" lang="en-US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endPara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pic>
            <p:nvPicPr>
              <p:cNvPr id="10" name="図 9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2349" y="4513030"/>
                <a:ext cx="1046044" cy="7389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図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8210" y="4452715"/>
                <a:ext cx="700544" cy="794216"/>
              </a:xfrm>
              <a:prstGeom prst="rect">
                <a:avLst/>
              </a:prstGeom>
            </p:spPr>
          </p:pic>
          <p:pic>
            <p:nvPicPr>
              <p:cNvPr id="12" name="図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60946" y="4543539"/>
                <a:ext cx="1194982" cy="703392"/>
              </a:xfrm>
              <a:prstGeom prst="rect">
                <a:avLst/>
              </a:prstGeom>
            </p:spPr>
          </p:pic>
        </p:grpSp>
        <p:sp>
          <p:nvSpPr>
            <p:cNvPr id="8" name="テキスト ボックス 7"/>
            <p:cNvSpPr txBox="1"/>
            <p:nvPr/>
          </p:nvSpPr>
          <p:spPr>
            <a:xfrm>
              <a:off x="7086157" y="1736166"/>
              <a:ext cx="334518" cy="176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しせつ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952530" y="3567889"/>
            <a:ext cx="8397967" cy="2673226"/>
            <a:chOff x="6483546" y="3939305"/>
            <a:chExt cx="5524920" cy="1692162"/>
          </a:xfrm>
        </p:grpSpPr>
        <p:sp>
          <p:nvSpPr>
            <p:cNvPr id="14" name="角丸四角形 13"/>
            <p:cNvSpPr/>
            <p:nvPr/>
          </p:nvSpPr>
          <p:spPr>
            <a:xfrm>
              <a:off x="6483546" y="3939305"/>
              <a:ext cx="5524920" cy="1692162"/>
            </a:xfrm>
            <a:prstGeom prst="roundRect">
              <a:avLst/>
            </a:prstGeom>
            <a:solidFill>
              <a:schemeClr val="bg1"/>
            </a:solidFill>
            <a:ln w="57150" cmpd="dbl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【</a:t>
              </a:r>
              <a:r>
                <a:rPr lang="ja-JP" altLang="en-US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公共サービス</a:t>
              </a:r>
              <a:r>
                <a:rPr kumimoji="1" lang="ja-JP" altLang="en-US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ってなに？</a:t>
              </a:r>
              <a:r>
                <a:rPr kumimoji="1" lang="en-US" altLang="ja-JP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】</a:t>
              </a:r>
            </a:p>
            <a:p>
              <a:endPara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ごみの収集や処理、安全を守る警察や消防・救急など、広く人々の生活のために公的機関</a:t>
              </a:r>
              <a:endParaRPr kumimoji="1" lang="en-US" altLang="ja-JP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（社会全体のことを取りあつかうところ）が行う仕事や活動</a:t>
              </a:r>
              <a:r>
                <a:rPr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を</a:t>
              </a:r>
              <a:r>
                <a:rPr lang="ja-JP" altLang="en-US" sz="16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公共サービス</a:t>
              </a:r>
              <a:r>
                <a:rPr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といいます。</a:t>
              </a:r>
              <a:endParaRPr lang="en-US" altLang="ja-JP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kumimoji="1" lang="en-US" altLang="ja-JP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kumimoji="1"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947812" y="4334629"/>
              <a:ext cx="66236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7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しゅうしゅう</a:t>
              </a:r>
              <a:endParaRPr kumimoji="1"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402424" y="4334628"/>
              <a:ext cx="4154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しょり</a:t>
              </a:r>
              <a:endParaRPr kumimoji="1"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378227" y="4334629"/>
              <a:ext cx="53732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けいさつ</a:t>
              </a:r>
              <a:endParaRPr kumimoji="1"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9" name="図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183762" y="4769483"/>
              <a:ext cx="925979" cy="765474"/>
            </a:xfrm>
            <a:prstGeom prst="rect">
              <a:avLst/>
            </a:prstGeom>
          </p:spPr>
        </p:pic>
        <p:pic>
          <p:nvPicPr>
            <p:cNvPr id="20" name="図 1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798883" y="4782860"/>
              <a:ext cx="990556" cy="765474"/>
            </a:xfrm>
            <a:prstGeom prst="rect">
              <a:avLst/>
            </a:prstGeom>
          </p:spPr>
        </p:pic>
        <p:pic>
          <p:nvPicPr>
            <p:cNvPr id="21" name="図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0651876" y="4783352"/>
              <a:ext cx="659950" cy="790399"/>
            </a:xfrm>
            <a:prstGeom prst="rect">
              <a:avLst/>
            </a:prstGeom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32955C4-2D0F-450C-8AE1-469F35E5BD91}"/>
              </a:ext>
            </a:extLst>
          </p:cNvPr>
          <p:cNvSpPr txBox="1"/>
          <p:nvPr/>
        </p:nvSpPr>
        <p:spPr>
          <a:xfrm>
            <a:off x="4075404" y="1189435"/>
            <a:ext cx="4363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しせつ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CF6FC18-1004-4B27-8B8A-C0E6FA672A00}"/>
              </a:ext>
            </a:extLst>
          </p:cNvPr>
          <p:cNvSpPr txBox="1"/>
          <p:nvPr/>
        </p:nvSpPr>
        <p:spPr>
          <a:xfrm>
            <a:off x="7481719" y="1491511"/>
            <a:ext cx="4363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しせつ</a:t>
            </a:r>
          </a:p>
        </p:txBody>
      </p:sp>
      <p:sp>
        <p:nvSpPr>
          <p:cNvPr id="25" name="角丸四角形 13">
            <a:extLst>
              <a:ext uri="{FF2B5EF4-FFF2-40B4-BE49-F238E27FC236}">
                <a16:creationId xmlns:a16="http://schemas.microsoft.com/office/drawing/2014/main" id="{419393A7-00B2-46FA-BD54-3381B27F7CC2}"/>
              </a:ext>
            </a:extLst>
          </p:cNvPr>
          <p:cNvSpPr/>
          <p:nvPr/>
        </p:nvSpPr>
        <p:spPr>
          <a:xfrm>
            <a:off x="8738501" y="0"/>
            <a:ext cx="3453499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－みんなのまちをつくろう！－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54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409433" y="1132764"/>
            <a:ext cx="11395880" cy="53908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12779" y="4891428"/>
            <a:ext cx="4879089" cy="126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　税金の使いみちの決め方　　　　　　　　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P12</a:t>
            </a: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国の税金の使いみちはどこが決めるのでしょうか？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国会（国民の代表）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②　税務署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内閣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23" y="5418450"/>
            <a:ext cx="1529715" cy="7367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820248" y="3081514"/>
            <a:ext cx="49856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国に納められる税金　　　　　　　　　　　　 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P11</a:t>
            </a: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令和５年度に国に納められる税金はいくらでしょうか？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約６兆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3,646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億円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②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33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兆円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69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兆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4,400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億円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8504" y="3694574"/>
            <a:ext cx="1529715" cy="8407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73698" y="1366793"/>
            <a:ext cx="5220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　公立小学校の教育費　　　　　　　　　　　　　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　 </a:t>
            </a:r>
            <a:endParaRPr lang="en-US" altLang="ja-JP" sz="16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</a:t>
            </a:r>
            <a:r>
              <a:rPr lang="ja-JP" altLang="en-US" sz="8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税金で負担した令和２年度の公立小学校の児童１人あたり　　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の年間教育費は１か月あたりいくらでしょうか？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70,700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②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81,300</a:t>
            </a:r>
            <a:r>
              <a:rPr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93,500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772" y="4891429"/>
            <a:ext cx="5137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　税金の種類　　　　　　　　　　　　　　　　　　　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１、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</a:t>
            </a: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物を買ったときやサービスを受けたときに払う税金は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どれでしょうか？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所得税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②　消費税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法人税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480" y="5491207"/>
            <a:ext cx="803739" cy="97687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344090" y="3081514"/>
            <a:ext cx="540244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　群馬県に納められる税金　　　　　　　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P11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16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令和５年度に群馬県に納められる税金はいくらでしょうか？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2,605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億円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②　約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4,490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億円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約１兆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1,564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億円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3520" y="3507643"/>
            <a:ext cx="1177362" cy="106335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307220" y="1336867"/>
            <a:ext cx="537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２　税金の使われ方　　　　　　　　　　　　　→</a:t>
            </a:r>
            <a:r>
              <a:rPr lang="en-US" altLang="ja-JP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</a:t>
            </a:r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</a:t>
            </a:r>
            <a:endParaRPr lang="en-US" altLang="ja-JP" sz="16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令和３年度の１年間に警察や消防に使われる税金は国民一人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あたりいくらでしょうか。</a:t>
            </a:r>
            <a:endParaRPr lang="en-US" altLang="ja-JP" sz="14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 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4,400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　②</a:t>
            </a:r>
            <a:r>
              <a:rPr lang="ja-JP" altLang="en-US" sz="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13,100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③　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42,200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/>
          <p:cNvPicPr/>
          <p:nvPr/>
        </p:nvPicPr>
        <p:blipFill>
          <a:blip r:embed="rId6">
            <a:clrChange>
              <a:clrFrom>
                <a:srgbClr val="FFFCD7"/>
              </a:clrFrom>
              <a:clrTo>
                <a:srgbClr val="FFFC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304" y="1939673"/>
            <a:ext cx="1323267" cy="850032"/>
          </a:xfrm>
          <a:prstGeom prst="rect">
            <a:avLst/>
          </a:prstGeom>
        </p:spPr>
      </p:pic>
      <p:cxnSp>
        <p:nvCxnSpPr>
          <p:cNvPr id="20" name="直線コネクタ 19"/>
          <p:cNvCxnSpPr>
            <a:cxnSpLocks/>
          </p:cNvCxnSpPr>
          <p:nvPr/>
        </p:nvCxnSpPr>
        <p:spPr>
          <a:xfrm flipV="1">
            <a:off x="6098787" y="1336867"/>
            <a:ext cx="0" cy="539086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9433" y="4701624"/>
            <a:ext cx="1139588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9433" y="2907586"/>
            <a:ext cx="1139588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740918" y="64592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17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2225514" y="12274"/>
            <a:ext cx="7763717" cy="838200"/>
            <a:chOff x="487679" y="352044"/>
            <a:chExt cx="7763717" cy="838200"/>
          </a:xfrm>
        </p:grpSpPr>
        <p:sp>
          <p:nvSpPr>
            <p:cNvPr id="22" name="角丸四角形 21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8767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税金クイズ</a:t>
              </a:r>
              <a:endParaRPr kumimoji="1" lang="ja-JP" altLang="en-US" sz="4400" dirty="0">
                <a:ln w="28575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8539886" y="772760"/>
            <a:ext cx="3652114" cy="40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→の数字はヒントのページです。</a:t>
            </a:r>
          </a:p>
        </p:txBody>
      </p:sp>
      <p:sp>
        <p:nvSpPr>
          <p:cNvPr id="26" name="テキスト ボックス 8">
            <a:extLst>
              <a:ext uri="{FF2B5EF4-FFF2-40B4-BE49-F238E27FC236}">
                <a16:creationId xmlns:a16="http://schemas.microsoft.com/office/drawing/2014/main" id="{D416E65A-776A-4395-BB17-5B3873A25A1B}"/>
              </a:ext>
            </a:extLst>
          </p:cNvPr>
          <p:cNvSpPr txBox="1"/>
          <p:nvPr/>
        </p:nvSpPr>
        <p:spPr>
          <a:xfrm>
            <a:off x="8809152" y="6544310"/>
            <a:ext cx="3013916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クイズの答えは最終ページに書いてあります。</a:t>
            </a: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96CD299-C853-4BAF-98B0-EC62FEFEF23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24" y="1884431"/>
            <a:ext cx="905411" cy="80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83D2DFC-BF80-4B81-B3BD-006EA29F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3109" y="2341400"/>
            <a:ext cx="664285" cy="37168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83F7830-A168-4086-909E-3EF73F94E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4734" y="1890555"/>
            <a:ext cx="371445" cy="98432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0053FD-8D11-41E7-B3C4-D832AA1901EC}"/>
              </a:ext>
            </a:extLst>
          </p:cNvPr>
          <p:cNvSpPr txBox="1"/>
          <p:nvPr/>
        </p:nvSpPr>
        <p:spPr>
          <a:xfrm>
            <a:off x="8358433" y="151666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けいさつ</a:t>
            </a:r>
          </a:p>
        </p:txBody>
      </p:sp>
    </p:spTree>
    <p:extLst>
      <p:ext uri="{BB962C8B-B14F-4D97-AF65-F5344CB8AC3E}">
        <p14:creationId xmlns:p14="http://schemas.microsoft.com/office/powerpoint/2010/main" val="362557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062-5DBE-4DC2-B3F5-FE2247BACC0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7198" y="734716"/>
            <a:ext cx="11194025" cy="6010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rgbClr val="FFC000">
                  <a:lumMod val="50000"/>
                </a:srgb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467849" y="153417"/>
            <a:ext cx="2993138" cy="10212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C000">
                    <a:lumMod val="5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もくじ</a:t>
            </a:r>
            <a:endParaRPr lang="en-US" altLang="ja-JP" sz="2800" dirty="0">
              <a:solidFill>
                <a:srgbClr val="FFC000">
                  <a:lumMod val="50000"/>
                </a:srgb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464776" y="445772"/>
            <a:ext cx="5186447" cy="56068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学習してみよう！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AA972CD-06F5-46CE-8289-BFE5F7A3CA07}"/>
              </a:ext>
            </a:extLst>
          </p:cNvPr>
          <p:cNvGrpSpPr/>
          <p:nvPr/>
        </p:nvGrpSpPr>
        <p:grpSpPr>
          <a:xfrm>
            <a:off x="2298457" y="1172497"/>
            <a:ext cx="8403886" cy="5454923"/>
            <a:chOff x="2504521" y="1172497"/>
            <a:chExt cx="8403886" cy="5454923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2504521" y="1174645"/>
              <a:ext cx="8403886" cy="545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税金ってなぁ～に？・・・・・・・・・・・・・・・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 algn="ctr"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もしも税金がなかったら</a:t>
              </a: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…</a:t>
              </a: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？・・・・・・・・・・・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税金は何に使われているの？・・・・・・・・・・・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身近な税の使いみち・・・・・・・・・・・・・・・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税にはどんな種類があるの？・・・・・・・・・・・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税の使いみちはどうやって決めているの？・・・・・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消費税の旅・・・・・・・・・・・・・・・・・・・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みんなのまちをつくろう！・・・・・・・・・・・・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税金クイズ・・・・・・・・・・・・・・・・・・・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税についてもっとくわしく知りたいときは？・・・・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94C31FC-2A19-4034-BB04-32A50E0B50A2}"/>
                </a:ext>
              </a:extLst>
            </p:cNvPr>
            <p:cNvSpPr txBox="1"/>
            <p:nvPr/>
          </p:nvSpPr>
          <p:spPr>
            <a:xfrm>
              <a:off x="9791833" y="1172497"/>
              <a:ext cx="601434" cy="545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３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４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</a:t>
              </a:r>
              <a:r>
                <a:rPr lang="ja-JP" altLang="en-US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</a:t>
              </a: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13</a:t>
              </a: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14</a:t>
              </a: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17</a:t>
              </a:r>
            </a:p>
            <a:p>
              <a:pPr>
                <a:lnSpc>
                  <a:spcPts val="2200"/>
                </a:lnSpc>
              </a:pPr>
              <a:endParaRPr lang="en-US" altLang="ja-JP" sz="2400" dirty="0">
                <a:solidFill>
                  <a:srgbClr val="FFC000">
                    <a:lumMod val="50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400" dirty="0">
                  <a:solidFill>
                    <a:srgbClr val="FFC000">
                      <a:lumMod val="50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456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189630" y="1501632"/>
            <a:ext cx="9812740" cy="49245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7734300" y="5346700"/>
            <a:ext cx="3098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002060"/>
                </a:solidFill>
              </a:rPr>
              <a:t>ワークシートへ</a:t>
            </a:r>
            <a:r>
              <a:rPr kumimoji="1" lang="en-US" altLang="ja-JP" b="1" dirty="0">
                <a:solidFill>
                  <a:srgbClr val="002060"/>
                </a:solidFill>
              </a:rPr>
              <a:t>GO</a:t>
            </a:r>
            <a:r>
              <a:rPr kumimoji="1" lang="ja-JP" altLang="en-US" b="1" dirty="0">
                <a:solidFill>
                  <a:srgbClr val="002060"/>
                </a:solidFill>
              </a:rPr>
              <a:t>⇒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639904" y="6426199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18</a:t>
            </a:r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386697" y="316033"/>
            <a:ext cx="7400820" cy="821661"/>
            <a:chOff x="2386697" y="316033"/>
            <a:chExt cx="7400820" cy="821661"/>
          </a:xfrm>
        </p:grpSpPr>
        <p:sp>
          <p:nvSpPr>
            <p:cNvPr id="7" name="小波 6"/>
            <p:cNvSpPr/>
            <p:nvPr/>
          </p:nvSpPr>
          <p:spPr>
            <a:xfrm>
              <a:off x="2386697" y="330767"/>
              <a:ext cx="7400820" cy="792195"/>
            </a:xfrm>
            <a:prstGeom prst="doubleWav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484373" y="316033"/>
              <a:ext cx="5205467" cy="821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学習をふりかえろう</a:t>
              </a:r>
              <a:endParaRPr kumimoji="1" lang="ja-JP" altLang="en-US" sz="40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0B4710-2668-47B9-8A29-B44493BB5231}"/>
              </a:ext>
            </a:extLst>
          </p:cNvPr>
          <p:cNvSpPr txBox="1"/>
          <p:nvPr/>
        </p:nvSpPr>
        <p:spPr>
          <a:xfrm>
            <a:off x="1319887" y="1607122"/>
            <a:ext cx="666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●税金について、わかったこと、思ったことを書いてみよう。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6466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1614612" y="63667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19</a:t>
            </a:r>
            <a:endParaRPr lang="ja-JP" altLang="en-US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98415" y="1706115"/>
            <a:ext cx="11116197" cy="3970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国税に関すること</a:t>
            </a:r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　財務省ホームページ</a:t>
            </a:r>
            <a:r>
              <a:rPr lang="ja-JP" altLang="en-US" sz="1600" dirty="0">
                <a:solidFill>
                  <a:prstClr val="black"/>
                </a:solidFill>
              </a:rPr>
              <a:t>　</a:t>
            </a:r>
            <a:r>
              <a:rPr lang="en-US" altLang="ja-JP" sz="1600" dirty="0">
                <a:solidFill>
                  <a:prstClr val="black"/>
                </a:solidFill>
                <a:hlinkClick r:id="rId2"/>
              </a:rPr>
              <a:t>https://www.mof.go.jp</a:t>
            </a:r>
            <a:endParaRPr lang="en-US" altLang="ja-JP" sz="1600" dirty="0">
              <a:solidFill>
                <a:prstClr val="black"/>
              </a:solidFill>
            </a:endParaRPr>
          </a:p>
          <a:p>
            <a:r>
              <a:rPr lang="ja-JP" altLang="en-US" sz="1600" dirty="0">
                <a:solidFill>
                  <a:prstClr val="black"/>
                </a:solidFill>
              </a:rPr>
              <a:t>　　　「キッズコーナー」で財政や税金を楽しく学ぼう。</a:t>
            </a:r>
            <a:endParaRPr lang="en-US" altLang="ja-JP" sz="1600" dirty="0">
              <a:solidFill>
                <a:prstClr val="black"/>
              </a:solidFill>
            </a:endParaRPr>
          </a:p>
          <a:p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　国税庁ホームページ</a:t>
            </a:r>
            <a:r>
              <a:rPr lang="ja-JP" altLang="en-US" sz="1600" dirty="0">
                <a:solidFill>
                  <a:prstClr val="black"/>
                </a:solidFill>
              </a:rPr>
              <a:t>　</a:t>
            </a:r>
            <a:r>
              <a:rPr lang="en-US" altLang="ja-JP" sz="1600" dirty="0">
                <a:solidFill>
                  <a:prstClr val="black"/>
                </a:solidFill>
                <a:hlinkClick r:id="rId3"/>
              </a:rPr>
              <a:t>https://www.nta.go.jp</a:t>
            </a:r>
            <a:endParaRPr lang="en-US" altLang="ja-JP" sz="1600" dirty="0">
              <a:solidFill>
                <a:prstClr val="black"/>
              </a:solidFill>
            </a:endParaRPr>
          </a:p>
          <a:p>
            <a:r>
              <a:rPr lang="ja-JP" altLang="en-US" sz="1600" dirty="0">
                <a:solidFill>
                  <a:prstClr val="black"/>
                </a:solidFill>
              </a:rPr>
              <a:t>　　　「税の学習コーナー」には楽しく学べるゲームやクイズがいっぱい。みんなでチャレンジしてみよう！</a:t>
            </a:r>
            <a:endParaRPr lang="en-US" altLang="ja-JP" sz="1600" dirty="0">
              <a:solidFill>
                <a:prstClr val="black"/>
              </a:solidFill>
            </a:endParaRPr>
          </a:p>
          <a:p>
            <a:endParaRPr lang="en-US" altLang="ja-JP" sz="1600" dirty="0">
              <a:solidFill>
                <a:prstClr val="black"/>
              </a:solidFill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地方税に関すること</a:t>
            </a:r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　群馬県のホームページ</a:t>
            </a:r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solidFill>
                  <a:prstClr val="black"/>
                </a:solidFill>
              </a:rPr>
              <a:t>　　　</a:t>
            </a:r>
            <a:r>
              <a:rPr lang="en-US" altLang="ja-JP" sz="1600" dirty="0">
                <a:solidFill>
                  <a:prstClr val="black"/>
                </a:solidFill>
                <a:hlinkClick r:id="rId4"/>
              </a:rPr>
              <a:t>https://www.pref.gunma.jp</a:t>
            </a:r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　各市町村のホームページ</a:t>
            </a:r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63054" y="1368844"/>
            <a:ext cx="5662125" cy="473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インターネットで調べてみましょう。</a:t>
            </a:r>
          </a:p>
        </p:txBody>
      </p:sp>
      <p:pic>
        <p:nvPicPr>
          <p:cNvPr id="9" name="図 8" descr="zaimu_Illust-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12" y="4987408"/>
            <a:ext cx="2231486" cy="1505829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1098917" y="234054"/>
            <a:ext cx="7900495" cy="746760"/>
            <a:chOff x="1198245" y="246604"/>
            <a:chExt cx="9601200" cy="746760"/>
          </a:xfrm>
        </p:grpSpPr>
        <p:sp>
          <p:nvSpPr>
            <p:cNvPr id="17" name="角丸四角形 16"/>
            <p:cNvSpPr/>
            <p:nvPr/>
          </p:nvSpPr>
          <p:spPr>
            <a:xfrm>
              <a:off x="1198245" y="246604"/>
              <a:ext cx="9601200" cy="7467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>
                <a:solidFill>
                  <a:prstClr val="white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537905" y="359498"/>
              <a:ext cx="695499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3200" b="1" dirty="0">
                  <a:ln w="12700">
                    <a:solidFill>
                      <a:srgbClr val="5B9BD5"/>
                    </a:solidFill>
                    <a:prstDash val="solid"/>
                  </a:ln>
                  <a:pattFill prst="pct50">
                    <a:fgClr>
                      <a:srgbClr val="5B9BD5"/>
                    </a:fgClr>
                    <a:bgClr>
                      <a:srgbClr val="5B9BD5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5B9BD5"/>
                    </a:outerShdw>
                  </a:effectLst>
                </a:rPr>
                <a:t>税についてもっとくわしく知りたいときは？</a:t>
              </a:r>
            </a:p>
          </p:txBody>
        </p:sp>
      </p:grpSp>
      <p:sp>
        <p:nvSpPr>
          <p:cNvPr id="4" name="スマイル 3"/>
          <p:cNvSpPr/>
          <p:nvPr/>
        </p:nvSpPr>
        <p:spPr>
          <a:xfrm>
            <a:off x="263885" y="92955"/>
            <a:ext cx="1102360" cy="102895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4057025" y="5498592"/>
            <a:ext cx="3998976" cy="1240054"/>
          </a:xfrm>
          <a:prstGeom prst="downArrow">
            <a:avLst>
              <a:gd name="adj1" fmla="val 36506"/>
              <a:gd name="adj2" fmla="val 557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b="1" dirty="0">
              <a:solidFill>
                <a:prstClr val="white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Sheet1!$D$11:$D$20" spid="_x0000_s2060"/>
              </a:ext>
            </a:extLst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5896" y="3969795"/>
            <a:ext cx="921004" cy="93410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577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11639904" y="6359707"/>
            <a:ext cx="5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20</a:t>
            </a:r>
            <a:endParaRPr kumimoji="1" lang="ja-JP" altLang="en-US" dirty="0">
              <a:latin typeface="+mj-ea"/>
              <a:ea typeface="+mj-ea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96" y="609805"/>
            <a:ext cx="4228641" cy="2410480"/>
          </a:xfrm>
          <a:prstGeom prst="rect">
            <a:avLst/>
          </a:prstGeom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2" y="2918680"/>
            <a:ext cx="4228641" cy="20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89" y="2234865"/>
            <a:ext cx="5443715" cy="4124842"/>
          </a:xfrm>
          <a:prstGeom prst="rect">
            <a:avLst/>
          </a:prstGeom>
        </p:spPr>
      </p:pic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7581136" y="402611"/>
            <a:ext cx="3938083" cy="4837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prstClr val="black"/>
                </a:solidFill>
                <a:hlinkClick r:id="rId5"/>
              </a:rPr>
              <a:t>税の学習コーナー｜国税庁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7777" y="832778"/>
            <a:ext cx="1062411" cy="1037987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0498962" y="1895614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税の学習コーナー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319396" y="3118887"/>
            <a:ext cx="4271122" cy="1536700"/>
            <a:chOff x="319396" y="3118887"/>
            <a:chExt cx="4271122" cy="15367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396" y="3118887"/>
              <a:ext cx="4271122" cy="1536700"/>
            </a:xfrm>
            <a:prstGeom prst="rect">
              <a:avLst/>
            </a:prstGeom>
          </p:spPr>
        </p:pic>
        <p:sp>
          <p:nvSpPr>
            <p:cNvPr id="24" name="正方形/長方形 23"/>
            <p:cNvSpPr/>
            <p:nvPr/>
          </p:nvSpPr>
          <p:spPr>
            <a:xfrm>
              <a:off x="469900" y="4025900"/>
              <a:ext cx="508000" cy="1524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09118" y="952500"/>
            <a:ext cx="4345982" cy="1229665"/>
            <a:chOff x="4709118" y="952500"/>
            <a:chExt cx="4345982" cy="1229665"/>
          </a:xfrm>
        </p:grpSpPr>
        <p:sp>
          <p:nvSpPr>
            <p:cNvPr id="18" name="正方形/長方形 17"/>
            <p:cNvSpPr/>
            <p:nvPr/>
          </p:nvSpPr>
          <p:spPr>
            <a:xfrm>
              <a:off x="4813300" y="1573348"/>
              <a:ext cx="1801989" cy="437032"/>
            </a:xfrm>
            <a:prstGeom prst="rect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4709118" y="952500"/>
              <a:ext cx="4345982" cy="1229665"/>
            </a:xfrm>
            <a:prstGeom prst="wedgeRoundRectCallout">
              <a:avLst>
                <a:gd name="adj1" fmla="val -133420"/>
                <a:gd name="adj2" fmla="val 19939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国税庁のホームページトップページの</a:t>
              </a:r>
              <a:endParaRPr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dirty="0">
                  <a:solidFill>
                    <a:srgbClr val="0033CC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税の学習コーナー</a:t>
              </a:r>
              <a:r>
                <a:rPr kumimoji="1" lang="ja-JP" altLang="en-US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をクリック！</a:t>
              </a:r>
            </a:p>
          </p:txBody>
        </p:sp>
      </p:grpSp>
      <p:sp>
        <p:nvSpPr>
          <p:cNvPr id="20" name="右矢印 19"/>
          <p:cNvSpPr/>
          <p:nvPr/>
        </p:nvSpPr>
        <p:spPr>
          <a:xfrm rot="20695812">
            <a:off x="6254327" y="532253"/>
            <a:ext cx="1338460" cy="601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クリック！</a:t>
            </a:r>
          </a:p>
        </p:txBody>
      </p:sp>
      <p:sp>
        <p:nvSpPr>
          <p:cNvPr id="16" name="角丸四角形吹き出し 15"/>
          <p:cNvSpPr/>
          <p:nvPr/>
        </p:nvSpPr>
        <p:spPr>
          <a:xfrm>
            <a:off x="332902" y="4754189"/>
            <a:ext cx="6149391" cy="1998761"/>
          </a:xfrm>
          <a:prstGeom prst="wedgeRoundRectCallout">
            <a:avLst>
              <a:gd name="adj1" fmla="val 60572"/>
              <a:gd name="adj2" fmla="val -89788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solidFill>
                  <a:srgbClr val="FF99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児童の皆さんへ</a:t>
            </a:r>
            <a:endParaRPr lang="en-US" altLang="ja-JP" b="1" dirty="0">
              <a:solidFill>
                <a:srgbClr val="FF99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税についてくわしく学習が</a:t>
            </a:r>
            <a:endParaRPr lang="en-US" altLang="ja-JP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できます。</a:t>
            </a:r>
            <a:endParaRPr lang="en-US" altLang="ja-JP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282" y="4831267"/>
            <a:ext cx="2490982" cy="1834790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4820353" y="1561328"/>
            <a:ext cx="1794936" cy="4428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314451" y="76002"/>
            <a:ext cx="5193792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－税についてもっとくわしく知りたいときは？－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187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23004" y="1332734"/>
            <a:ext cx="9889496" cy="3293209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群馬県租税教育推進協議会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前橋税務署　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〒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371-8686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前橋市大手町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2-3-1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前橋地方合同庁舎　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TEL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027-224-4376</a:t>
            </a:r>
          </a:p>
          <a:p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群馬県総務部税務課　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〒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371-8570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前橋市大手町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1-1-1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TEL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027-226-2192</a:t>
            </a:r>
          </a:p>
          <a:p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群馬県総務部市町村課　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〒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371-8570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前橋市大手町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1-1-1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TEL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027-226-2230</a:t>
            </a:r>
            <a:endParaRPr kumimoji="1"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13586" y="5612007"/>
            <a:ext cx="10127514" cy="9205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年　　　　　　組　　　　　番　氏名</a:t>
            </a: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92256D-2FD5-4C24-A4EA-2D9B3D6304A2}"/>
              </a:ext>
            </a:extLst>
          </p:cNvPr>
          <p:cNvSpPr txBox="1"/>
          <p:nvPr/>
        </p:nvSpPr>
        <p:spPr>
          <a:xfrm>
            <a:off x="2750372" y="6535065"/>
            <a:ext cx="6691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【17</a:t>
            </a:r>
            <a:r>
              <a:rPr kumimoji="1" lang="ja-JP" altLang="en-US" sz="1600" dirty="0">
                <a:solidFill>
                  <a:srgbClr val="FF0000"/>
                </a:solidFill>
              </a:rPr>
              <a:t>ページ税金クイズの答え：１→②、２→</a:t>
            </a:r>
            <a:r>
              <a:rPr lang="ja-JP" altLang="en-US" sz="1600" dirty="0">
                <a:solidFill>
                  <a:srgbClr val="FF0000"/>
                </a:solidFill>
              </a:rPr>
              <a:t>③</a:t>
            </a:r>
            <a:r>
              <a:rPr kumimoji="1" lang="ja-JP" altLang="en-US" sz="1600" dirty="0">
                <a:solidFill>
                  <a:srgbClr val="FF0000"/>
                </a:solidFill>
              </a:rPr>
              <a:t>、３→③、４→①、５→②、６→①</a:t>
            </a:r>
            <a:r>
              <a:rPr kumimoji="1" lang="en-US" altLang="ja-JP" sz="1600" dirty="0">
                <a:solidFill>
                  <a:srgbClr val="FF0000"/>
                </a:solidFill>
              </a:rPr>
              <a:t>】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3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753376" y="648866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１</a:t>
            </a:r>
          </a:p>
        </p:txBody>
      </p:sp>
      <p:sp>
        <p:nvSpPr>
          <p:cNvPr id="9" name="下矢印 8"/>
          <p:cNvSpPr/>
          <p:nvPr/>
        </p:nvSpPr>
        <p:spPr>
          <a:xfrm>
            <a:off x="3523488" y="5742432"/>
            <a:ext cx="5059680" cy="1008054"/>
          </a:xfrm>
          <a:prstGeom prst="downArrow">
            <a:avLst>
              <a:gd name="adj1" fmla="val 58675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prstClr val="white"/>
                </a:solidFill>
              </a:rPr>
              <a:t>次のページを見てみよう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54881" y="1249055"/>
            <a:ext cx="3076575" cy="2838450"/>
            <a:chOff x="98439" y="1703323"/>
            <a:chExt cx="3076575" cy="2838450"/>
          </a:xfrm>
        </p:grpSpPr>
        <p:pic>
          <p:nvPicPr>
            <p:cNvPr id="5" name="図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39" y="1703323"/>
              <a:ext cx="3076575" cy="2838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04800" y="1905000"/>
              <a:ext cx="187904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ねぇお父さん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今日、本を買ったら値段の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ところに「</a:t>
              </a:r>
              <a:r>
                <a:rPr lang="en-US" altLang="ja-JP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550</a:t>
              </a:r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円（税込み）」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 err="1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って</a:t>
              </a:r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書いてあったけど、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税込みって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何？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91087" y="1922334"/>
              <a:ext cx="60785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それは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消費税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だね。</a:t>
              </a: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203329" y="1249055"/>
            <a:ext cx="3258950" cy="3125235"/>
            <a:chOff x="3272028" y="1703323"/>
            <a:chExt cx="2781300" cy="280035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2028" y="1703323"/>
              <a:ext cx="2781300" cy="280035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468130" y="1755959"/>
              <a:ext cx="2492365" cy="93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物を買ったときや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美容室で髪を切ってもらったりという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 err="1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ような</a:t>
              </a:r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サービスを受けたときには、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料金のほかに消費税という税金を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納めるんだよ。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96503" y="2672611"/>
              <a:ext cx="13612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消費税なら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聞いたことがある。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247356" y="3078064"/>
            <a:ext cx="5847780" cy="2592452"/>
            <a:chOff x="6247356" y="2055748"/>
            <a:chExt cx="5676900" cy="248602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7356" y="2055748"/>
              <a:ext cx="5676900" cy="2486025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312739" y="2287890"/>
              <a:ext cx="141737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でもどうして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税金を納めなくちゃ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いけないんだろう？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029649" y="2277374"/>
              <a:ext cx="15456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それじゃ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税金がどんなところに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 err="1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使われいるか</a:t>
              </a:r>
              <a:endParaRPr lang="en-US" altLang="ja-JP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1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見てみようか？</a:t>
              </a:r>
            </a:p>
          </p:txBody>
        </p:sp>
      </p:grpSp>
      <p:sp>
        <p:nvSpPr>
          <p:cNvPr id="23" name="角丸四角形 22"/>
          <p:cNvSpPr/>
          <p:nvPr/>
        </p:nvSpPr>
        <p:spPr>
          <a:xfrm>
            <a:off x="1961430" y="578338"/>
            <a:ext cx="7763717" cy="39319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961430" y="264794"/>
            <a:ext cx="7763717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0160">
                  <a:solidFill>
                    <a:srgbClr val="FF99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税金ってなぁ～に？</a:t>
            </a:r>
            <a:endParaRPr lang="ja-JP" altLang="en-US" sz="4800" dirty="0">
              <a:ln w="10160">
                <a:solidFill>
                  <a:srgbClr val="FF9933"/>
                </a:solidFill>
                <a:prstDash val="solid"/>
              </a:ln>
              <a:solidFill>
                <a:prstClr val="black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42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/>
        </p:nvSpPr>
        <p:spPr>
          <a:xfrm>
            <a:off x="6082104" y="779237"/>
            <a:ext cx="5765952" cy="562111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77176" y="634182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２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214140" y="0"/>
            <a:ext cx="7763717" cy="838200"/>
            <a:chOff x="487679" y="352044"/>
            <a:chExt cx="7763717" cy="838200"/>
          </a:xfrm>
        </p:grpSpPr>
        <p:sp>
          <p:nvSpPr>
            <p:cNvPr id="6" name="角丸四角形 5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8767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もしも税金がなかったら</a:t>
              </a:r>
              <a:r>
                <a:rPr lang="en-US" altLang="ja-JP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…</a:t>
              </a:r>
              <a:r>
                <a:rPr lang="ja-JP" altLang="en-US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？</a:t>
              </a:r>
              <a:endParaRPr kumimoji="1" lang="ja-JP" altLang="en-US" sz="44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66" y="1177089"/>
            <a:ext cx="2246313" cy="24127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562" y="1176398"/>
            <a:ext cx="2224031" cy="234204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911" y="3707617"/>
            <a:ext cx="2349821" cy="236839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852" y="3688568"/>
            <a:ext cx="2230741" cy="238744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64256" y="1106424"/>
            <a:ext cx="5190536" cy="19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たとえば、道路を通っていろいろな場所へ出かけ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たとき</a:t>
            </a:r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、道路が穴だらけだったらどうでしょうか。</a:t>
            </a:r>
            <a:endParaRPr kumimoji="1" lang="en-US" altLang="ja-JP" sz="1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注意して歩かないと、穴につまづいて転んだり、けがをしたりと、とても危険です。もちろん、急いでいても走ることができません。</a:t>
            </a:r>
            <a:endParaRPr lang="en-US" altLang="ja-JP" sz="1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道路の穴を直せば安心して通ることができますが、穴を直したりするのにはたくさんのお金が必要です。</a:t>
            </a:r>
          </a:p>
        </p:txBody>
      </p:sp>
      <p:sp>
        <p:nvSpPr>
          <p:cNvPr id="12" name="円形吹き出し 11"/>
          <p:cNvSpPr/>
          <p:nvPr/>
        </p:nvSpPr>
        <p:spPr>
          <a:xfrm rot="728421">
            <a:off x="2405904" y="3410323"/>
            <a:ext cx="2913888" cy="1024128"/>
          </a:xfrm>
          <a:prstGeom prst="wedgeEllipseCallout">
            <a:avLst>
              <a:gd name="adj1" fmla="val -53683"/>
              <a:gd name="adj2" fmla="val 67559"/>
            </a:avLst>
          </a:prstGeom>
          <a:solidFill>
            <a:srgbClr val="FF99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なんだか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安心して暮らせない。</a:t>
            </a:r>
          </a:p>
        </p:txBody>
      </p:sp>
      <p:sp>
        <p:nvSpPr>
          <p:cNvPr id="13" name="円形吹き出し 12"/>
          <p:cNvSpPr/>
          <p:nvPr/>
        </p:nvSpPr>
        <p:spPr>
          <a:xfrm rot="504252">
            <a:off x="2114693" y="5284725"/>
            <a:ext cx="3360884" cy="1024128"/>
          </a:xfrm>
          <a:prstGeom prst="wedgeEllipseCallout">
            <a:avLst>
              <a:gd name="adj1" fmla="val -48039"/>
              <a:gd name="adj2" fmla="val -64733"/>
            </a:avLst>
          </a:prstGeom>
          <a:solidFill>
            <a:srgbClr val="FF99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こんなところには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住みたくないな・・・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4" b="94804" l="9494" r="90190">
                        <a14:foregroundMark x1="27848" y1="6084" x2="57278" y2="7985"/>
                        <a14:foregroundMark x1="31646" y1="88847" x2="37975" y2="94930"/>
                        <a14:foregroundMark x1="73734" y1="89480" x2="84494" y2="94297"/>
                        <a14:foregroundMark x1="90190" y1="44740" x2="90190" y2="44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41" y="3308474"/>
            <a:ext cx="1176527" cy="29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5590786" y="823430"/>
            <a:ext cx="6320262" cy="582975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3000">
                <a:srgbClr val="FF99CC"/>
              </a:gs>
              <a:gs pos="55000">
                <a:srgbClr val="FF9999"/>
              </a:gs>
              <a:gs pos="89000">
                <a:srgbClr val="FF33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715276" y="639921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３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187" y="1047225"/>
            <a:ext cx="2362200" cy="24955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076" y="1028175"/>
            <a:ext cx="2343150" cy="25336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187" y="3744934"/>
            <a:ext cx="2362200" cy="25146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076" y="3804588"/>
            <a:ext cx="2422510" cy="2395291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2171296" y="6866"/>
            <a:ext cx="7763717" cy="838200"/>
            <a:chOff x="487679" y="352044"/>
            <a:chExt cx="7763717" cy="838200"/>
          </a:xfrm>
        </p:grpSpPr>
        <p:sp>
          <p:nvSpPr>
            <p:cNvPr id="10" name="角丸四角形 9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8767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税金は何に使われているの？</a:t>
              </a:r>
              <a:endParaRPr lang="en-US" altLang="ja-JP" sz="44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386585" y="1128150"/>
            <a:ext cx="5344913" cy="1783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dirty="0"/>
              <a:t>　 </a:t>
            </a:r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国や県、市町村では、道路の整備や学校を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造る</a:t>
            </a:r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ための費用などを「税金」という形でみんなから集めています。</a:t>
            </a:r>
            <a:endParaRPr kumimoji="1" lang="en-US" altLang="ja-JP" sz="1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みんなから集められた「税金」は、わたしたちが安心して暮らせる社会のために使われます。</a:t>
            </a:r>
            <a:endParaRPr lang="en-US" altLang="ja-JP" sz="1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「税金」は、わたしたちが豊かで安全に暮らすための「会費」のようなものです。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円形吹き出し 12"/>
          <p:cNvSpPr/>
          <p:nvPr/>
        </p:nvSpPr>
        <p:spPr>
          <a:xfrm rot="493260">
            <a:off x="1937456" y="3276395"/>
            <a:ext cx="2922924" cy="1121442"/>
          </a:xfrm>
          <a:prstGeom prst="wedgeEllipseCallout">
            <a:avLst>
              <a:gd name="adj1" fmla="val -44108"/>
              <a:gd name="adj2" fmla="val 75086"/>
            </a:avLst>
          </a:prstGeom>
          <a:solidFill>
            <a:srgbClr val="FF99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これなら安心して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暮らせる！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2668" l="9466" r="89806">
                        <a14:foregroundMark x1="24029" y1="6250" x2="24029" y2="6250"/>
                        <a14:foregroundMark x1="32524" y1="89784" x2="32524" y2="89784"/>
                        <a14:foregroundMark x1="33981" y1="87019" x2="39563" y2="92788"/>
                        <a14:foregroundMark x1="65049" y1="87139" x2="68447" y2="91466"/>
                        <a14:foregroundMark x1="60194" y1="87019" x2="60194" y2="87019"/>
                        <a14:foregroundMark x1="9466" y1="49519" x2="9466" y2="49519"/>
                        <a14:foregroundMark x1="19175" y1="13942" x2="19175" y2="13942"/>
                        <a14:foregroundMark x1="17476" y1="12380" x2="17476" y2="12380"/>
                        <a14:foregroundMark x1="23544" y1="10697" x2="23544" y2="10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81" y="3234364"/>
            <a:ext cx="1468500" cy="2965515"/>
          </a:xfrm>
          <a:prstGeom prst="rect">
            <a:avLst/>
          </a:prstGeom>
        </p:spPr>
      </p:pic>
      <p:sp>
        <p:nvSpPr>
          <p:cNvPr id="19" name="円形吹き出し 18"/>
          <p:cNvSpPr/>
          <p:nvPr/>
        </p:nvSpPr>
        <p:spPr>
          <a:xfrm rot="229340">
            <a:off x="1971028" y="5035942"/>
            <a:ext cx="3391662" cy="1109423"/>
          </a:xfrm>
          <a:prstGeom prst="wedgeEllipseCallout">
            <a:avLst>
              <a:gd name="adj1" fmla="val -48039"/>
              <a:gd name="adj2" fmla="val -64733"/>
            </a:avLst>
          </a:prstGeom>
          <a:solidFill>
            <a:srgbClr val="FF99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税金ってほかにどんな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使いみちがあるのかな？</a:t>
            </a:r>
            <a:endParaRPr kumimoji="1" lang="en-US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9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1404" y="3716073"/>
            <a:ext cx="868373" cy="1606243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139" y="3498784"/>
            <a:ext cx="855345" cy="1889760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7457" y="3398231"/>
            <a:ext cx="709013" cy="196442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233874" y="5292417"/>
            <a:ext cx="1390124" cy="1214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975,000</a:t>
            </a: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  <a:endParaRPr lang="en-US" altLang="ja-JP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１か月あたり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81,300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１日あたり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4,875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</a:p>
        </p:txBody>
      </p:sp>
      <p:sp>
        <p:nvSpPr>
          <p:cNvPr id="12" name="大かっこ 11"/>
          <p:cNvSpPr/>
          <p:nvPr/>
        </p:nvSpPr>
        <p:spPr>
          <a:xfrm>
            <a:off x="1356890" y="5599723"/>
            <a:ext cx="1161150" cy="418179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大かっこ 12"/>
          <p:cNvSpPr/>
          <p:nvPr/>
        </p:nvSpPr>
        <p:spPr>
          <a:xfrm>
            <a:off x="1345015" y="6064136"/>
            <a:ext cx="1161150" cy="418179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84713" y="5305989"/>
            <a:ext cx="1563248" cy="753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1,122,000</a:t>
            </a: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  <a:endParaRPr lang="en-US" altLang="ja-JP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１か月あたり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93,500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38546" y="5319822"/>
            <a:ext cx="1563248" cy="753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1,063,000</a:t>
            </a:r>
            <a:r>
              <a:rPr lang="ja-JP" altLang="en-US" sz="1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  <a:endParaRPr lang="en-US" altLang="ja-JP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１か月あたり</a:t>
            </a:r>
            <a:endParaRPr lang="en-US" altLang="ja-JP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ts val="18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88,600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円</a:t>
            </a:r>
          </a:p>
        </p:txBody>
      </p:sp>
      <p:sp>
        <p:nvSpPr>
          <p:cNvPr id="16" name="大かっこ 15"/>
          <p:cNvSpPr/>
          <p:nvPr/>
        </p:nvSpPr>
        <p:spPr>
          <a:xfrm>
            <a:off x="3000717" y="5585844"/>
            <a:ext cx="1161150" cy="418179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" name="大かっこ 16"/>
          <p:cNvSpPr/>
          <p:nvPr/>
        </p:nvSpPr>
        <p:spPr>
          <a:xfrm>
            <a:off x="4539594" y="5611141"/>
            <a:ext cx="1161150" cy="418179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57283" y="6201323"/>
            <a:ext cx="3509350" cy="451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１日あたりの金額は年間登校日数を</a:t>
            </a:r>
            <a:r>
              <a:rPr lang="en-US" altLang="ja-JP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</a:t>
            </a: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endParaRPr lang="en-US" altLang="ja-JP" sz="12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500"/>
              </a:lnSpc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として計算しています。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8907" y="322552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令和２</a:t>
            </a: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年度）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1119387" y="3545774"/>
            <a:ext cx="1626752" cy="31208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728464" y="6411724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４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263807" y="915419"/>
            <a:ext cx="3728426" cy="1558505"/>
            <a:chOff x="354877" y="810653"/>
            <a:chExt cx="4381108" cy="1739030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354877" y="810653"/>
              <a:ext cx="4381108" cy="1739030"/>
              <a:chOff x="354877" y="810653"/>
              <a:chExt cx="4381108" cy="1739030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354877" y="810653"/>
                <a:ext cx="4381108" cy="17390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1468909" y="1383030"/>
                <a:ext cx="744630" cy="771635"/>
              </a:xfrm>
              <a:prstGeom prst="ellipse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3377557" y="1322598"/>
                <a:ext cx="587957" cy="616777"/>
              </a:xfrm>
              <a:prstGeom prst="ellipse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788052" y="1177437"/>
                <a:ext cx="914400" cy="914400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2029982" y="1167631"/>
                <a:ext cx="914400" cy="914400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691813" y="1034472"/>
              <a:ext cx="3814415" cy="992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solidFill>
                    <a:srgbClr val="FF0066"/>
                  </a:solidFill>
                  <a:effectLst>
                    <a:outerShdw blurRad="50800" dist="50800" dir="5400000" algn="ctr" rotWithShape="0">
                      <a:srgbClr val="FF66FF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わたしたちが</a:t>
              </a:r>
              <a:endParaRPr kumimoji="1" lang="en-US" altLang="ja-JP" sz="2800" dirty="0">
                <a:solidFill>
                  <a:srgbClr val="FF0066"/>
                </a:solidFill>
                <a:effectLst>
                  <a:outerShdw blurRad="50800" dist="50800" dir="5400000" algn="ctr" rotWithShape="0">
                    <a:srgbClr val="FF66FF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2800" dirty="0">
                  <a:solidFill>
                    <a:srgbClr val="FF0066"/>
                  </a:solidFill>
                  <a:effectLst>
                    <a:outerShdw blurRad="50800" dist="50800" dir="5400000" algn="ctr" rotWithShape="0">
                      <a:srgbClr val="FF66FF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勉強するために</a:t>
              </a:r>
              <a:endParaRPr kumimoji="1" lang="ja-JP" altLang="en-US" sz="2800" dirty="0">
                <a:solidFill>
                  <a:srgbClr val="FF0066"/>
                </a:solidFill>
                <a:effectLst>
                  <a:outerShdw blurRad="50800" dist="50800" dir="5400000" algn="ctr" rotWithShape="0">
                    <a:srgbClr val="FF66FF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2" name="正方形/長方形 31"/>
          <p:cNvSpPr/>
          <p:nvPr/>
        </p:nvSpPr>
        <p:spPr>
          <a:xfrm>
            <a:off x="1858995" y="2600134"/>
            <a:ext cx="3133139" cy="5267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公立学校の児童・生徒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一人あたりの年間（月）教育費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992134" y="1137692"/>
            <a:ext cx="6613172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わたしたちが平等に教育を受けられるように、学校を造ったり、教科書を配布したりしています。</a:t>
            </a:r>
          </a:p>
        </p:txBody>
      </p:sp>
      <p:grpSp>
        <p:nvGrpSpPr>
          <p:cNvPr id="33" name="グループ化 32"/>
          <p:cNvGrpSpPr/>
          <p:nvPr/>
        </p:nvGrpSpPr>
        <p:grpSpPr>
          <a:xfrm>
            <a:off x="1845572" y="53281"/>
            <a:ext cx="8479823" cy="838200"/>
            <a:chOff x="487679" y="352044"/>
            <a:chExt cx="7763717" cy="838200"/>
          </a:xfrm>
        </p:grpSpPr>
        <p:sp>
          <p:nvSpPr>
            <p:cNvPr id="34" name="角丸四角形 33"/>
            <p:cNvSpPr/>
            <p:nvPr/>
          </p:nvSpPr>
          <p:spPr>
            <a:xfrm>
              <a:off x="487679" y="620268"/>
              <a:ext cx="7763717" cy="39319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87679" y="352044"/>
              <a:ext cx="7763717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身近な税の使いみち</a:t>
              </a:r>
              <a:endParaRPr kumimoji="1" lang="ja-JP" altLang="en-US" sz="4000" dirty="0">
                <a:ln w="10160">
                  <a:solidFill>
                    <a:srgbClr val="00B050"/>
                  </a:solidFill>
                  <a:prstDash val="solid"/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FD809130-4638-448F-ADB4-F9F586E81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042" y="2622472"/>
            <a:ext cx="4555903" cy="340684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0E499-95EF-4B1C-A831-1435D7176229}"/>
              </a:ext>
            </a:extLst>
          </p:cNvPr>
          <p:cNvGrpSpPr/>
          <p:nvPr/>
        </p:nvGrpSpPr>
        <p:grpSpPr>
          <a:xfrm>
            <a:off x="9302484" y="6019304"/>
            <a:ext cx="1918951" cy="420546"/>
            <a:chOff x="9890980" y="6096721"/>
            <a:chExt cx="1918951" cy="420546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9890980" y="6209490"/>
              <a:ext cx="1918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b="1" dirty="0"/>
                <a:t>太田市立北の杜学園</a:t>
              </a:r>
              <a:endParaRPr kumimoji="1" lang="ja-JP" altLang="en-US" sz="1400" b="1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14A1423-076C-48A0-A0DC-624DC65B016B}"/>
                </a:ext>
              </a:extLst>
            </p:cNvPr>
            <p:cNvSpPr txBox="1"/>
            <p:nvPr/>
          </p:nvSpPr>
          <p:spPr>
            <a:xfrm>
              <a:off x="10931539" y="6096721"/>
              <a:ext cx="3722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もり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62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6438854" y="524256"/>
            <a:ext cx="4680268" cy="61137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824418" y="524256"/>
            <a:ext cx="4680268" cy="61137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9443" y="3615357"/>
            <a:ext cx="1783498" cy="1491014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848" y="2957071"/>
            <a:ext cx="1866165" cy="1443790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4"/>
          <a:stretch>
            <a:fillRect/>
          </a:stretch>
        </p:blipFill>
        <p:spPr>
          <a:xfrm>
            <a:off x="1726460" y="5106371"/>
            <a:ext cx="1954593" cy="97513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39087" y="2021822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校舎や体育施設の建設のために１年間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743</a:t>
            </a:r>
            <a:r>
              <a:rPr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億円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が使われています。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（令和５年度予算）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92006" y="194916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義務教育の学校の児童・生徒が使う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教科書のために１年間に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464</a:t>
            </a:r>
            <a:r>
              <a:rPr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億円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使われます。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（令和５年度予算）</a:t>
            </a:r>
          </a:p>
        </p:txBody>
      </p:sp>
      <p:pic>
        <p:nvPicPr>
          <p:cNvPr id="20" name="図 19"/>
          <p:cNvPicPr/>
          <p:nvPr/>
        </p:nvPicPr>
        <p:blipFill>
          <a:blip r:embed="rId5"/>
          <a:stretch>
            <a:fillRect/>
          </a:stretch>
        </p:blipFill>
        <p:spPr>
          <a:xfrm>
            <a:off x="6835197" y="4554660"/>
            <a:ext cx="1886535" cy="18222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732" y="3076113"/>
            <a:ext cx="2279633" cy="189000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726200" y="6400800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５</a:t>
            </a:r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1171059" y="739579"/>
            <a:ext cx="3982643" cy="1145454"/>
            <a:chOff x="1011828" y="667984"/>
            <a:chExt cx="3982643" cy="1145454"/>
          </a:xfrm>
        </p:grpSpPr>
        <p:pic>
          <p:nvPicPr>
            <p:cNvPr id="17" name="図 16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828" y="667984"/>
              <a:ext cx="905872" cy="1145454"/>
            </a:xfrm>
            <a:prstGeom prst="rect">
              <a:avLst/>
            </a:prstGeom>
          </p:spPr>
        </p:pic>
        <p:sp>
          <p:nvSpPr>
            <p:cNvPr id="18" name="角丸四角形吹き出し 17"/>
            <p:cNvSpPr/>
            <p:nvPr/>
          </p:nvSpPr>
          <p:spPr>
            <a:xfrm>
              <a:off x="2239753" y="720387"/>
              <a:ext cx="2754718" cy="1022466"/>
            </a:xfrm>
            <a:prstGeom prst="wedgeRoundRectCallout">
              <a:avLst>
                <a:gd name="adj1" fmla="val -57901"/>
                <a:gd name="adj2" fmla="val 1204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rgbClr val="008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学校を造るには</a:t>
              </a:r>
              <a:endParaRPr kumimoji="1" lang="en-US" altLang="ja-JP" b="1" dirty="0">
                <a:solidFill>
                  <a:srgbClr val="008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b="1" dirty="0">
                  <a:solidFill>
                    <a:srgbClr val="008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いくらかかるの？</a:t>
              </a:r>
              <a:endParaRPr kumimoji="1" lang="ja-JP" altLang="en-US" b="1" dirty="0">
                <a:solidFill>
                  <a:srgbClr val="008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787665" y="730488"/>
            <a:ext cx="3982643" cy="1145454"/>
            <a:chOff x="1011828" y="667984"/>
            <a:chExt cx="3982643" cy="1145454"/>
          </a:xfrm>
        </p:grpSpPr>
        <p:pic>
          <p:nvPicPr>
            <p:cNvPr id="21" name="図 20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828" y="667984"/>
              <a:ext cx="905872" cy="1145454"/>
            </a:xfrm>
            <a:prstGeom prst="rect">
              <a:avLst/>
            </a:prstGeom>
          </p:spPr>
        </p:pic>
        <p:sp>
          <p:nvSpPr>
            <p:cNvPr id="22" name="角丸四角形吹き出し 21"/>
            <p:cNvSpPr/>
            <p:nvPr/>
          </p:nvSpPr>
          <p:spPr>
            <a:xfrm>
              <a:off x="2239753" y="720387"/>
              <a:ext cx="2754718" cy="1022466"/>
            </a:xfrm>
            <a:prstGeom prst="wedgeRoundRectCallout">
              <a:avLst>
                <a:gd name="adj1" fmla="val -57901"/>
                <a:gd name="adj2" fmla="val 1204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rgbClr val="008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どんなものに税金が</a:t>
              </a:r>
              <a:endParaRPr kumimoji="1" lang="en-US" altLang="ja-JP" b="1" dirty="0">
                <a:solidFill>
                  <a:srgbClr val="008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b="1" dirty="0">
                  <a:solidFill>
                    <a:srgbClr val="008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使われているの？</a:t>
              </a:r>
              <a:endParaRPr kumimoji="1" lang="ja-JP" altLang="en-US" b="1" dirty="0">
                <a:solidFill>
                  <a:srgbClr val="008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3" name="角丸四角形 22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EBED66-5FC3-4109-9DAA-CDAC1C8C0601}"/>
              </a:ext>
            </a:extLst>
          </p:cNvPr>
          <p:cNvSpPr txBox="1"/>
          <p:nvPr/>
        </p:nvSpPr>
        <p:spPr>
          <a:xfrm>
            <a:off x="2237209" y="1889528"/>
            <a:ext cx="5084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209025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円/楕円 45"/>
          <p:cNvSpPr/>
          <p:nvPr/>
        </p:nvSpPr>
        <p:spPr>
          <a:xfrm>
            <a:off x="146418" y="-972336"/>
            <a:ext cx="11679936" cy="66326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39168" y="2273953"/>
            <a:ext cx="3989331" cy="840038"/>
            <a:chOff x="779642" y="2299088"/>
            <a:chExt cx="3989331" cy="840038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779642" y="2299088"/>
              <a:ext cx="3989331" cy="8400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医療、年金、介護、子育てなどの社会保障でわたしたちの暮らしを支えます。</a:t>
              </a:r>
              <a:endParaRPr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929793" y="2299290"/>
              <a:ext cx="6030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いりょう</a:t>
              </a: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041941" y="2299088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かいご</a:t>
              </a:r>
            </a:p>
          </p:txBody>
        </p:sp>
      </p:grpSp>
      <p:pic>
        <p:nvPicPr>
          <p:cNvPr id="11" name="図 10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6807" y="330584"/>
            <a:ext cx="1720176" cy="162453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357" y="2584821"/>
            <a:ext cx="3040491" cy="201719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259790" y="2992213"/>
            <a:ext cx="289923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dirty="0">
                <a:solidFill>
                  <a:prstClr val="black"/>
                </a:solidFill>
              </a:rPr>
              <a:t>医療費に使われる税金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>
              <a:lnSpc>
                <a:spcPts val="2600"/>
              </a:lnSpc>
            </a:pPr>
            <a:r>
              <a:rPr lang="ja-JP" altLang="en-US" sz="1600" dirty="0">
                <a:solidFill>
                  <a:prstClr val="black"/>
                </a:solidFill>
              </a:rPr>
              <a:t>国民一人あたり（１年間）</a:t>
            </a:r>
            <a:endParaRPr lang="en-US" altLang="ja-JP" sz="1600" dirty="0">
              <a:solidFill>
                <a:prstClr val="black"/>
              </a:solidFill>
            </a:endParaRPr>
          </a:p>
          <a:p>
            <a:pPr algn="ctr">
              <a:lnSpc>
                <a:spcPts val="2600"/>
              </a:lnSpc>
            </a:pPr>
            <a:r>
              <a:rPr lang="ja-JP" altLang="en-US" sz="2400" b="1" dirty="0">
                <a:solidFill>
                  <a:srgbClr val="FF0000"/>
                </a:solidFill>
              </a:rPr>
              <a:t>約</a:t>
            </a:r>
            <a:r>
              <a:rPr lang="en-US" altLang="ja-JP" sz="2400" b="1" dirty="0">
                <a:solidFill>
                  <a:srgbClr val="FF0000"/>
                </a:solidFill>
              </a:rPr>
              <a:t>130,700</a:t>
            </a:r>
            <a:r>
              <a:rPr lang="ja-JP" altLang="en-US" sz="2400" b="1" dirty="0">
                <a:solidFill>
                  <a:srgbClr val="FF0000"/>
                </a:solidFill>
              </a:rPr>
              <a:t>円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>
              <a:lnSpc>
                <a:spcPts val="2600"/>
              </a:lnSpc>
            </a:pPr>
            <a:r>
              <a:rPr lang="ja-JP" altLang="en-US" dirty="0">
                <a:solidFill>
                  <a:prstClr val="black"/>
                </a:solidFill>
              </a:rPr>
              <a:t>（令和２年度）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54" b="95385" l="7292" r="89063">
                        <a14:foregroundMark x1="46354" y1="8846" x2="67708" y2="32308"/>
                        <a14:foregroundMark x1="67708" y1="32308" x2="63542" y2="58846"/>
                        <a14:foregroundMark x1="66146" y1="27500" x2="83854" y2="35769"/>
                        <a14:foregroundMark x1="59896" y1="14038" x2="61979" y2="16538"/>
                        <a14:foregroundMark x1="51563" y1="25385" x2="26563" y2="39615"/>
                        <a14:foregroundMark x1="7292" y1="22885" x2="7292" y2="22885"/>
                        <a14:foregroundMark x1="41667" y1="26538" x2="51563" y2="38462"/>
                        <a14:foregroundMark x1="83854" y1="39423" x2="83854" y2="39423"/>
                        <a14:foregroundMark x1="38021" y1="44231" x2="58854" y2="65769"/>
                        <a14:foregroundMark x1="58854" y1="65769" x2="59896" y2="66154"/>
                        <a14:foregroundMark x1="42708" y1="92115" x2="42708" y2="92115"/>
                        <a14:foregroundMark x1="33854" y1="95385" x2="33854" y2="95385"/>
                        <a14:foregroundMark x1="74479" y1="94231" x2="74479" y2="94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821" y="2387635"/>
            <a:ext cx="778139" cy="210746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06" y="3620537"/>
            <a:ext cx="3314274" cy="247678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496360" y="613735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/>
              <a:t>前橋赤十字病院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34956" y="6445133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６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301888" y="154522"/>
            <a:ext cx="4502318" cy="2019342"/>
            <a:chOff x="477670" y="994720"/>
            <a:chExt cx="4396863" cy="2770269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477670" y="994720"/>
              <a:ext cx="4396863" cy="2770269"/>
              <a:chOff x="477670" y="994720"/>
              <a:chExt cx="4396863" cy="2770269"/>
            </a:xfrm>
          </p:grpSpPr>
          <p:sp>
            <p:nvSpPr>
              <p:cNvPr id="23" name="五角形 22"/>
              <p:cNvSpPr/>
              <p:nvPr/>
            </p:nvSpPr>
            <p:spPr>
              <a:xfrm>
                <a:off x="477670" y="994720"/>
                <a:ext cx="4396863" cy="2770269"/>
              </a:xfrm>
              <a:prstGeom prst="pent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五角形 23"/>
              <p:cNvSpPr/>
              <p:nvPr/>
            </p:nvSpPr>
            <p:spPr>
              <a:xfrm>
                <a:off x="1593446" y="2682716"/>
                <a:ext cx="960120" cy="914400"/>
              </a:xfrm>
              <a:prstGeom prst="pent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五角形 24"/>
              <p:cNvSpPr/>
              <p:nvPr/>
            </p:nvSpPr>
            <p:spPr>
              <a:xfrm>
                <a:off x="826427" y="1926750"/>
                <a:ext cx="1169980" cy="1133735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五角形 25"/>
              <p:cNvSpPr/>
              <p:nvPr/>
            </p:nvSpPr>
            <p:spPr>
              <a:xfrm>
                <a:off x="2188198" y="1889878"/>
                <a:ext cx="1169980" cy="1133735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五角形 26"/>
              <p:cNvSpPr/>
              <p:nvPr/>
            </p:nvSpPr>
            <p:spPr>
              <a:xfrm>
                <a:off x="3611153" y="1926750"/>
                <a:ext cx="960120" cy="914400"/>
              </a:xfrm>
              <a:prstGeom prst="pent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921127" y="1717845"/>
              <a:ext cx="3814415" cy="1477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rgbClr val="0000FF"/>
                  </a:solidFill>
                  <a:effectLst>
                    <a:outerShdw blurRad="50800" dist="50800" dir="5400000" algn="ctr" rotWithShape="0">
                      <a:srgbClr val="00B0F0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安心して</a:t>
              </a:r>
              <a:endParaRPr lang="en-US" altLang="ja-JP" sz="3200" dirty="0">
                <a:solidFill>
                  <a:srgbClr val="0000FF"/>
                </a:solidFill>
                <a:effectLst>
                  <a:outerShdw blurRad="50800" dist="50800" dir="5400000" algn="ctr" rotWithShape="0">
                    <a:srgbClr val="00B0F0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3200" dirty="0">
                  <a:solidFill>
                    <a:srgbClr val="0000FF"/>
                  </a:solidFill>
                  <a:effectLst>
                    <a:outerShdw blurRad="50800" dist="50800" dir="5400000" algn="ctr" rotWithShape="0">
                      <a:srgbClr val="00B0F0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生活するために</a:t>
              </a:r>
              <a:endParaRPr kumimoji="1" lang="ja-JP" altLang="en-US" sz="3200" dirty="0">
                <a:solidFill>
                  <a:srgbClr val="0000FF"/>
                </a:solidFill>
                <a:effectLst>
                  <a:outerShdw blurRad="50800" dist="50800" dir="5400000" algn="ctr" rotWithShape="0">
                    <a:srgbClr val="00B0F0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429061" y="465874"/>
            <a:ext cx="2411436" cy="1999378"/>
            <a:chOff x="698932" y="2646016"/>
            <a:chExt cx="2411436" cy="1999378"/>
          </a:xfrm>
        </p:grpSpPr>
        <p:sp>
          <p:nvSpPr>
            <p:cNvPr id="29" name="正方形/長方形 28"/>
            <p:cNvSpPr/>
            <p:nvPr/>
          </p:nvSpPr>
          <p:spPr>
            <a:xfrm>
              <a:off x="698932" y="3156034"/>
              <a:ext cx="2411436" cy="148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600" dirty="0">
                  <a:solidFill>
                    <a:schemeClr val="tx1"/>
                  </a:solidFill>
                </a:rPr>
                <a:t>　老後も安心して暮らしていくために国から受けとるお金（年金）の一部には、税金が使われています。</a:t>
              </a: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698932" y="2646016"/>
              <a:ext cx="1364382" cy="6210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</a:rPr>
                <a:t>年金</a:t>
              </a:r>
              <a:endParaRPr kumimoji="1" lang="en-US" altLang="ja-JP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4426244" y="4425330"/>
            <a:ext cx="2885655" cy="1999378"/>
            <a:chOff x="698931" y="2646016"/>
            <a:chExt cx="2885655" cy="1999378"/>
          </a:xfrm>
        </p:grpSpPr>
        <p:sp>
          <p:nvSpPr>
            <p:cNvPr id="32" name="正方形/長方形 31"/>
            <p:cNvSpPr/>
            <p:nvPr/>
          </p:nvSpPr>
          <p:spPr>
            <a:xfrm>
              <a:off x="698931" y="3156034"/>
              <a:ext cx="2885655" cy="148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600" dirty="0">
                  <a:solidFill>
                    <a:schemeClr val="tx1"/>
                  </a:solidFill>
                </a:rPr>
                <a:t>　かぜを引いたり、けがをしたりして病院で手当てをしてもらうと、お金がかかります。</a:t>
              </a:r>
              <a:endParaRPr kumimoji="1" lang="en-US" altLang="ja-JP" sz="1600" dirty="0">
                <a:solidFill>
                  <a:schemeClr val="tx1"/>
                </a:solidFill>
              </a:endParaRPr>
            </a:p>
            <a:p>
              <a:r>
                <a:rPr lang="ja-JP" altLang="en-US" sz="1600" dirty="0">
                  <a:solidFill>
                    <a:schemeClr val="tx1"/>
                  </a:solidFill>
                </a:rPr>
                <a:t>　かかったお金の一部には、税金が使われています。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698932" y="2646016"/>
              <a:ext cx="1364382" cy="6210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solidFill>
                    <a:schemeClr val="tx1"/>
                  </a:solidFill>
                </a:rPr>
                <a:t>い  りょう</a:t>
              </a:r>
              <a:endParaRPr lang="en-US" altLang="ja-JP" sz="12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</a:rPr>
                <a:t>医療</a:t>
              </a:r>
              <a:endParaRPr lang="en-US" altLang="ja-JP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9806682" y="1774004"/>
            <a:ext cx="2217616" cy="1999378"/>
            <a:chOff x="698932" y="2646016"/>
            <a:chExt cx="2411436" cy="1999378"/>
          </a:xfrm>
        </p:grpSpPr>
        <p:sp>
          <p:nvSpPr>
            <p:cNvPr id="35" name="正方形/長方形 34"/>
            <p:cNvSpPr/>
            <p:nvPr/>
          </p:nvSpPr>
          <p:spPr>
            <a:xfrm>
              <a:off x="698932" y="3156034"/>
              <a:ext cx="2411436" cy="148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600" dirty="0">
                  <a:solidFill>
                    <a:schemeClr val="tx1"/>
                  </a:solidFill>
                </a:rPr>
                <a:t>　介護サービスを利用したときにかかるお金の一部には、税金が使われています。</a:t>
              </a:r>
            </a:p>
          </p:txBody>
        </p:sp>
        <p:sp>
          <p:nvSpPr>
            <p:cNvPr id="36" name="角丸四角形 35"/>
            <p:cNvSpPr/>
            <p:nvPr/>
          </p:nvSpPr>
          <p:spPr>
            <a:xfrm>
              <a:off x="698932" y="2646016"/>
              <a:ext cx="1364383" cy="6210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solidFill>
                    <a:schemeClr val="tx1"/>
                  </a:solidFill>
                </a:rPr>
                <a:t>かい </a:t>
              </a:r>
              <a:r>
                <a:rPr lang="ja-JP" altLang="en-US" sz="1200" dirty="0" err="1">
                  <a:solidFill>
                    <a:schemeClr val="tx1"/>
                  </a:solidFill>
                </a:rPr>
                <a:t>ご</a:t>
              </a:r>
              <a:endParaRPr lang="en-US" altLang="ja-JP" sz="12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</a:rPr>
                <a:t>介護</a:t>
              </a:r>
              <a:endParaRPr kumimoji="1" lang="en-US" altLang="ja-JP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8908570" y="4506510"/>
            <a:ext cx="2872821" cy="2040509"/>
            <a:chOff x="378242" y="2627932"/>
            <a:chExt cx="2795039" cy="1911685"/>
          </a:xfrm>
        </p:grpSpPr>
        <p:sp>
          <p:nvSpPr>
            <p:cNvPr id="38" name="正方形/長方形 37"/>
            <p:cNvSpPr/>
            <p:nvPr/>
          </p:nvSpPr>
          <p:spPr>
            <a:xfrm>
              <a:off x="378242" y="3050257"/>
              <a:ext cx="2795039" cy="148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100"/>
                </a:lnSpc>
              </a:pPr>
              <a:r>
                <a:rPr kumimoji="1" lang="ja-JP" altLang="en-US" sz="1600" dirty="0">
                  <a:solidFill>
                    <a:schemeClr val="tx1"/>
                  </a:solidFill>
                </a:rPr>
                <a:t>　子どもを産み育てやすいようにするために、保育所や認定こども園などをつくります。</a:t>
              </a:r>
              <a:endParaRPr kumimoji="1" lang="en-US" altLang="ja-JP" sz="1600" dirty="0">
                <a:solidFill>
                  <a:schemeClr val="tx1"/>
                </a:solidFill>
              </a:endParaRPr>
            </a:p>
            <a:p>
              <a:pPr>
                <a:lnSpc>
                  <a:spcPts val="2100"/>
                </a:lnSpc>
              </a:pPr>
              <a:r>
                <a:rPr lang="ja-JP" altLang="en-US" sz="1600" dirty="0">
                  <a:solidFill>
                    <a:schemeClr val="tx1"/>
                  </a:solidFill>
                </a:rPr>
                <a:t>　かかったお金の一部には、税金が使われています。</a:t>
              </a:r>
              <a:endParaRPr kumimoji="1" lang="en-US" altLang="ja-JP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378242" y="2627932"/>
              <a:ext cx="1342682" cy="55407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2400" b="1" dirty="0">
                  <a:solidFill>
                    <a:schemeClr val="tx1"/>
                  </a:solidFill>
                </a:rPr>
                <a:t>子育て</a:t>
              </a:r>
              <a:endParaRPr lang="en-US" altLang="ja-JP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7" b="94030" l="2361" r="93777">
                        <a14:foregroundMark x1="31545" y1="29851" x2="31545" y2="29851"/>
                        <a14:foregroundMark x1="24893" y1="26652" x2="24893" y2="26652"/>
                        <a14:foregroundMark x1="33691" y1="14072" x2="33691" y2="14072"/>
                        <a14:foregroundMark x1="42060" y1="12154" x2="42060" y2="12154"/>
                        <a14:foregroundMark x1="35193" y1="9382" x2="35193" y2="9382"/>
                        <a14:foregroundMark x1="54077" y1="7249" x2="54077" y2="7249"/>
                        <a14:foregroundMark x1="63734" y1="8955" x2="85193" y2="31343"/>
                        <a14:foregroundMark x1="85193" y1="31343" x2="89270" y2="49041"/>
                        <a14:foregroundMark x1="58155" y1="6823" x2="25966" y2="11727"/>
                        <a14:foregroundMark x1="25966" y1="11727" x2="5794" y2="35821"/>
                        <a14:foregroundMark x1="5794" y1="35821" x2="10944" y2="66525"/>
                        <a14:foregroundMark x1="10944" y1="66525" x2="30687" y2="91471"/>
                        <a14:foregroundMark x1="30687" y1="91471" x2="63734" y2="92111"/>
                        <a14:foregroundMark x1="63734" y1="92111" x2="89270" y2="67591"/>
                        <a14:foregroundMark x1="89317" y1="66098" x2="90343" y2="33689"/>
                        <a14:foregroundMark x1="89270" y1="67591" x2="89317" y2="66098"/>
                        <a14:foregroundMark x1="90343" y1="33689" x2="59871" y2="16418"/>
                        <a14:foregroundMark x1="59871" y1="16418" x2="87124" y2="28571"/>
                        <a14:foregroundMark x1="49571" y1="25586" x2="49571" y2="25586"/>
                        <a14:foregroundMark x1="51502" y1="19403" x2="51502" y2="19403"/>
                        <a14:foregroundMark x1="69099" y1="28571" x2="69099" y2="28571"/>
                        <a14:foregroundMark x1="52575" y1="11301" x2="85408" y2="48401"/>
                        <a14:foregroundMark x1="65021" y1="8742" x2="88412" y2="29424"/>
                        <a14:foregroundMark x1="88412" y1="29424" x2="92275" y2="61194"/>
                        <a14:foregroundMark x1="89906" y1="66098" x2="89700" y2="66525"/>
                        <a14:foregroundMark x1="91966" y1="61834" x2="89906" y2="66098"/>
                        <a14:foregroundMark x1="92069" y1="61620" x2="91966" y2="61834"/>
                        <a14:foregroundMark x1="92275" y1="61194" x2="92069" y2="61620"/>
                        <a14:foregroundMark x1="93133" y1="56503" x2="93133" y2="57143"/>
                        <a14:foregroundMark x1="93133" y1="59701" x2="93133" y2="59701"/>
                        <a14:foregroundMark x1="90538" y1="66098" x2="90558" y2="67591"/>
                        <a14:foregroundMark x1="90478" y1="61620" x2="90538" y2="66098"/>
                        <a14:foregroundMark x1="90129" y1="35394" x2="90478" y2="61620"/>
                        <a14:foregroundMark x1="90558" y1="67591" x2="61373" y2="86141"/>
                        <a14:foregroundMark x1="83691" y1="77612" x2="83691" y2="77612"/>
                        <a14:foregroundMark x1="78326" y1="81663" x2="78326" y2="81663"/>
                        <a14:foregroundMark x1="58798" y1="60981" x2="58798" y2="60981"/>
                        <a14:foregroundMark x1="42275" y1="29851" x2="47854" y2="53945"/>
                        <a14:foregroundMark x1="40343" y1="13646" x2="40343" y2="13646"/>
                        <a14:foregroundMark x1="46567" y1="6610" x2="46567" y2="6610"/>
                        <a14:foregroundMark x1="32189" y1="6823" x2="32189" y2="6823"/>
                        <a14:foregroundMark x1="43133" y1="5970" x2="43133" y2="5970"/>
                        <a14:foregroundMark x1="6652" y1="30490" x2="6652" y2="30490"/>
                        <a14:foregroundMark x1="3648" y1="42431" x2="3648" y2="42431"/>
                        <a14:foregroundMark x1="4506" y1="47761" x2="4506" y2="47761"/>
                        <a14:foregroundMark x1="4936" y1="52878" x2="4936" y2="52878"/>
                        <a14:foregroundMark x1="5794" y1="55864" x2="5794" y2="55864"/>
                        <a14:foregroundMark x1="6438" y1="60554" x2="6438" y2="60554"/>
                        <a14:foregroundMark x1="5150" y1="65672" x2="5150" y2="65672"/>
                        <a14:foregroundMark x1="6009" y1="69296" x2="6009" y2="69296"/>
                        <a14:foregroundMark x1="7511" y1="73348" x2="7511" y2="73348"/>
                        <a14:foregroundMark x1="6438" y1="71002" x2="6438" y2="71002"/>
                        <a14:foregroundMark x1="60300" y1="94030" x2="60300" y2="94030"/>
                        <a14:foregroundMark x1="48283" y1="94243" x2="48283" y2="94243"/>
                        <a14:foregroundMark x1="44421" y1="93817" x2="44421" y2="93817"/>
                        <a14:foregroundMark x1="38197" y1="93603" x2="38197" y2="93603"/>
                        <a14:foregroundMark x1="38197" y1="93603" x2="38197" y2="93603"/>
                        <a14:foregroundMark x1="3219" y1="40725" x2="3219" y2="40725"/>
                        <a14:foregroundMark x1="4292" y1="35821" x2="4292" y2="35821"/>
                        <a14:foregroundMark x1="8798" y1="28998" x2="8798" y2="28998"/>
                        <a14:foregroundMark x1="12876" y1="24947" x2="12876" y2="24947"/>
                        <a14:foregroundMark x1="8369" y1="26226" x2="8369" y2="26226"/>
                        <a14:foregroundMark x1="10944" y1="23028" x2="10944" y2="23028"/>
                        <a14:foregroundMark x1="15880" y1="20469" x2="15880" y2="20469"/>
                        <a14:foregroundMark x1="14163" y1="18763" x2="14163" y2="18763"/>
                        <a14:foregroundMark x1="18240" y1="16418" x2="18240" y2="16418"/>
                        <a14:foregroundMark x1="21245" y1="13859" x2="21245" y2="13859"/>
                        <a14:foregroundMark x1="24034" y1="12154" x2="24034" y2="12154"/>
                        <a14:foregroundMark x1="2361" y1="42004" x2="2361" y2="42004"/>
                        <a14:foregroundMark x1="2575" y1="45842" x2="2575" y2="45842"/>
                        <a14:foregroundMark x1="3648" y1="50959" x2="3648" y2="50959"/>
                        <a14:foregroundMark x1="6652" y1="49680" x2="6652" y2="49680"/>
                        <a14:foregroundMark x1="2575" y1="53092" x2="2575" y2="53092"/>
                        <a14:foregroundMark x1="2575" y1="56716" x2="2575" y2="56716"/>
                        <a14:foregroundMark x1="4077" y1="59062" x2="4077" y2="59062"/>
                        <a14:foregroundMark x1="4506" y1="62473" x2="4506" y2="62473"/>
                        <a14:foregroundMark x1="7082" y1="71642" x2="7082" y2="71642"/>
                        <a14:foregroundMark x1="9442" y1="74414" x2="9442" y2="74414"/>
                        <a14:foregroundMark x1="11588" y1="76333" x2="11588" y2="76333"/>
                        <a14:foregroundMark x1="13305" y1="77825" x2="13305" y2="77825"/>
                        <a14:foregroundMark x1="15021" y1="78038" x2="15021" y2="78038"/>
                        <a14:foregroundMark x1="92704" y1="65672" x2="92704" y2="65672"/>
                        <a14:foregroundMark x1="92704" y1="62687" x2="92704" y2="62687"/>
                        <a14:foregroundMark x1="93562" y1="60554" x2="93562" y2="60554"/>
                        <a14:foregroundMark x1="93777" y1="61620" x2="93777" y2="61620"/>
                        <a14:foregroundMark x1="93777" y1="59488" x2="93777" y2="59488"/>
                        <a14:foregroundMark x1="86052" y1="63753" x2="86052" y2="63753"/>
                        <a14:foregroundMark x1="87124" y1="64392" x2="87124" y2="64392"/>
                        <a14:foregroundMark x1="84764" y1="59275" x2="84764" y2="59275"/>
                        <a14:foregroundMark x1="83691" y1="57996" x2="83691" y2="57996"/>
                        <a14:foregroundMark x1="83047" y1="60554" x2="83047" y2="60554"/>
                        <a14:foregroundMark x1="86910" y1="54371" x2="86910" y2="54371"/>
                        <a14:foregroundMark x1="84120" y1="55011" x2="84120" y2="55011"/>
                        <a14:foregroundMark x1="81974" y1="56716" x2="81974" y2="56716"/>
                        <a14:foregroundMark x1="78541" y1="62687" x2="78541" y2="62687"/>
                        <a14:foregroundMark x1="79185" y1="60981" x2="79185" y2="60981"/>
                        <a14:foregroundMark x1="79614" y1="55011" x2="79614" y2="55011"/>
                        <a14:foregroundMark x1="80258" y1="55011" x2="80258" y2="55011"/>
                        <a14:foregroundMark x1="81545" y1="54797" x2="81545" y2="54797"/>
                        <a14:foregroundMark x1="78970" y1="56716" x2="78970" y2="56716"/>
                        <a14:foregroundMark x1="75751" y1="50533" x2="75751" y2="50533"/>
                        <a14:foregroundMark x1="66309" y1="42004" x2="66309" y2="42004"/>
                        <a14:foregroundMark x1="61373" y1="34755" x2="61373" y2="34755"/>
                        <a14:foregroundMark x1="61373" y1="31130" x2="61373" y2="31130"/>
                        <a14:foregroundMark x1="62232" y1="30704" x2="62232" y2="30704"/>
                        <a14:foregroundMark x1="75107" y1="43070" x2="75107" y2="43070"/>
                        <a14:foregroundMark x1="56438" y1="30704" x2="56438" y2="30704"/>
                        <a14:foregroundMark x1="16309" y1="51599" x2="16309" y2="51599"/>
                        <a14:foregroundMark x1="22103" y1="46908" x2="22103" y2="46908"/>
                        <a14:foregroundMark x1="23391" y1="48827" x2="23391" y2="48827"/>
                        <a14:foregroundMark x1="25536" y1="59915" x2="25536" y2="59915"/>
                        <a14:foregroundMark x1="22532" y1="69510" x2="22532" y2="69510"/>
                        <a14:foregroundMark x1="11159" y1="47335" x2="11159" y2="47335"/>
                        <a14:foregroundMark x1="19742" y1="58209" x2="19742" y2="58209"/>
                        <a14:foregroundMark x1="19099" y1="62260" x2="19099" y2="62260"/>
                        <a14:foregroundMark x1="17382" y1="66738" x2="17382" y2="66738"/>
                        <a14:foregroundMark x1="12661" y1="57143" x2="12661" y2="57143"/>
                        <a14:foregroundMark x1="22532" y1="52878" x2="22532" y2="52878"/>
                        <a14:foregroundMark x1="24678" y1="56716" x2="24678" y2="56716"/>
                        <a14:foregroundMark x1="19528" y1="49254" x2="19528" y2="49254"/>
                        <a14:foregroundMark x1="15665" y1="45629" x2="15665" y2="45629"/>
                        <a14:foregroundMark x1="18240" y1="59062" x2="18240" y2="59062"/>
                        <a14:foregroundMark x1="12232" y1="49680" x2="12232" y2="49680"/>
                        <a14:foregroundMark x1="14807" y1="54371" x2="14807" y2="54371"/>
                        <a14:foregroundMark x1="16309" y1="61620" x2="16309" y2="61620"/>
                        <a14:foregroundMark x1="34979" y1="47335" x2="34979" y2="47335"/>
                        <a14:foregroundMark x1="33691" y1="57143" x2="33691" y2="57143"/>
                        <a14:foregroundMark x1="34120" y1="67377" x2="33262" y2="53731"/>
                        <a14:foregroundMark x1="25966" y1="58209" x2="25966" y2="58209"/>
                        <a14:foregroundMark x1="26395" y1="50746" x2="26395" y2="50746"/>
                        <a14:foregroundMark x1="27039" y1="47761" x2="27039" y2="47761"/>
                        <a14:foregroundMark x1="31760" y1="44563" x2="31760" y2="44563"/>
                        <a14:foregroundMark x1="15665" y1="36461" x2="29828" y2="36887"/>
                        <a14:foregroundMark x1="19528" y1="32836" x2="33262" y2="37527"/>
                        <a14:foregroundMark x1="30472" y1="32623" x2="34979" y2="36887"/>
                        <a14:foregroundMark x1="37124" y1="35608" x2="37124" y2="35608"/>
                        <a14:foregroundMark x1="29828" y1="38593" x2="29828" y2="38593"/>
                        <a14:foregroundMark x1="17811" y1="33475" x2="17811" y2="33475"/>
                        <a14:foregroundMark x1="15236" y1="33475" x2="15236" y2="33475"/>
                        <a14:foregroundMark x1="11588" y1="34542" x2="11588" y2="34542"/>
                        <a14:foregroundMark x1="15665" y1="38593" x2="15665" y2="38593"/>
                        <a14:foregroundMark x1="18670" y1="38593" x2="18670" y2="38593"/>
                        <a14:foregroundMark x1="22532" y1="38806" x2="22532" y2="38806"/>
                        <a14:foregroundMark x1="32833" y1="42004" x2="32833" y2="42004"/>
                        <a14:foregroundMark x1="23176" y1="41365" x2="36266" y2="41365"/>
                        <a14:foregroundMark x1="37768" y1="41365" x2="37768" y2="41365"/>
                        <a14:foregroundMark x1="35408" y1="47974" x2="35408" y2="47974"/>
                        <a14:foregroundMark x1="36910" y1="44563" x2="36910" y2="44563"/>
                        <a14:foregroundMark x1="35837" y1="45842" x2="35837" y2="45842"/>
                        <a14:foregroundMark x1="33047" y1="47335" x2="33047" y2="47335"/>
                        <a14:foregroundMark x1="33691" y1="50320" x2="33691" y2="50320"/>
                        <a14:foregroundMark x1="21245" y1="41151" x2="21245" y2="41151"/>
                        <a14:foregroundMark x1="34979" y1="68870" x2="34979" y2="68870"/>
                        <a14:foregroundMark x1="31974" y1="71642" x2="31974" y2="71642"/>
                        <a14:foregroundMark x1="11159" y1="42644" x2="11159" y2="42644"/>
                        <a14:foregroundMark x1="9442" y1="39659" x2="15665" y2="47335"/>
                        <a14:foregroundMark x1="20172" y1="45416" x2="20172" y2="45416"/>
                        <a14:foregroundMark x1="18455" y1="44989" x2="28755" y2="46908"/>
                        <a14:foregroundMark x1="22318" y1="54371" x2="22318" y2="54371"/>
                        <a14:foregroundMark x1="26395" y1="63326" x2="26395" y2="63326"/>
                        <a14:foregroundMark x1="27253" y1="68443" x2="27253" y2="68443"/>
                        <a14:foregroundMark x1="77253" y1="44776" x2="77253" y2="44776"/>
                        <a14:foregroundMark x1="78326" y1="46055" x2="78326" y2="46055"/>
                        <a14:foregroundMark x1="91631" y1="65032" x2="91631" y2="65032"/>
                        <a14:foregroundMark x1="93348" y1="61620" x2="93348" y2="61620"/>
                        <a14:foregroundMark x1="22532" y1="59062" x2="22532" y2="59062"/>
                        <a14:foregroundMark x1="24249" y1="63753" x2="24249" y2="63753"/>
                        <a14:foregroundMark x1="17382" y1="58635" x2="17382" y2="58635"/>
                        <a14:foregroundMark x1="22103" y1="65032" x2="22103" y2="65032"/>
                        <a14:foregroundMark x1="22961" y1="70362" x2="22961" y2="70362"/>
                        <a14:backgroundMark x1="1073" y1="38166" x2="1073" y2="38166"/>
                        <a14:backgroundMark x1="858" y1="40085" x2="858" y2="40085"/>
                        <a14:backgroundMark x1="858" y1="42431" x2="858" y2="42431"/>
                        <a14:backgroundMark x1="644" y1="44350" x2="644" y2="44350"/>
                        <a14:backgroundMark x1="858" y1="59915" x2="858" y2="59915"/>
                        <a14:backgroundMark x1="429" y1="58209" x2="429" y2="58209"/>
                        <a14:backgroundMark x1="858" y1="56716" x2="858" y2="56716"/>
                        <a14:backgroundMark x1="429" y1="46055" x2="429" y2="46055"/>
                        <a14:backgroundMark x1="429" y1="48188" x2="429" y2="48188"/>
                        <a14:backgroundMark x1="429" y1="55650" x2="429" y2="55650"/>
                        <a14:backgroundMark x1="429" y1="54371" x2="429" y2="54371"/>
                        <a14:backgroundMark x1="429" y1="49254" x2="429" y2="49254"/>
                        <a14:backgroundMark x1="429" y1="50959" x2="429" y2="50959"/>
                        <a14:backgroundMark x1="92918" y1="66098" x2="92918" y2="66098"/>
                        <a14:backgroundMark x1="94206" y1="61834" x2="94206" y2="61834"/>
                        <a14:backgroundMark x1="94421" y1="61194" x2="94421" y2="61194"/>
                        <a14:backgroundMark x1="93991" y1="61620" x2="93991" y2="616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029" y="2791747"/>
            <a:ext cx="1529761" cy="1539609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F2A96C-4883-42C8-A4BF-1ECCB18598B4}"/>
              </a:ext>
            </a:extLst>
          </p:cNvPr>
          <p:cNvSpPr txBox="1"/>
          <p:nvPr/>
        </p:nvSpPr>
        <p:spPr>
          <a:xfrm>
            <a:off x="9988006" y="240646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かいご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43AC93E-E635-406C-BA42-B4CF8AE66837}"/>
              </a:ext>
            </a:extLst>
          </p:cNvPr>
          <p:cNvSpPr txBox="1"/>
          <p:nvPr/>
        </p:nvSpPr>
        <p:spPr>
          <a:xfrm>
            <a:off x="3970479" y="2263977"/>
            <a:ext cx="5982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EB79A6B-E1A6-42E4-ADDC-031688B80D4A}"/>
              </a:ext>
            </a:extLst>
          </p:cNvPr>
          <p:cNvSpPr/>
          <p:nvPr/>
        </p:nvSpPr>
        <p:spPr>
          <a:xfrm>
            <a:off x="5745127" y="717229"/>
            <a:ext cx="373401" cy="3924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C2C8CD-DBF4-4DEA-837D-E56C314C86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1639" y="528872"/>
            <a:ext cx="1645490" cy="17670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831006-C72B-4B5D-BFD5-2E840A5ED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2278" y="4510343"/>
            <a:ext cx="1604585" cy="201719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7867EA-A7F8-4A71-A521-7ED683696A55}"/>
              </a:ext>
            </a:extLst>
          </p:cNvPr>
          <p:cNvSpPr txBox="1"/>
          <p:nvPr/>
        </p:nvSpPr>
        <p:spPr>
          <a:xfrm>
            <a:off x="6550574" y="2872503"/>
            <a:ext cx="1397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いりょう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25A94C7-25A2-45D9-8BBD-656D0241ED69}"/>
              </a:ext>
            </a:extLst>
          </p:cNvPr>
          <p:cNvSpPr/>
          <p:nvPr/>
        </p:nvSpPr>
        <p:spPr>
          <a:xfrm>
            <a:off x="10810499" y="5171209"/>
            <a:ext cx="1015855" cy="348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</a:rPr>
              <a:t>にんてい</a:t>
            </a:r>
          </a:p>
        </p:txBody>
      </p:sp>
    </p:spTree>
    <p:extLst>
      <p:ext uri="{BB962C8B-B14F-4D97-AF65-F5344CB8AC3E}">
        <p14:creationId xmlns:p14="http://schemas.microsoft.com/office/powerpoint/2010/main" val="154637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円/楕円 30"/>
          <p:cNvSpPr/>
          <p:nvPr/>
        </p:nvSpPr>
        <p:spPr>
          <a:xfrm>
            <a:off x="302712" y="66254"/>
            <a:ext cx="11679936" cy="6632609"/>
          </a:xfrm>
          <a:prstGeom prst="ellipse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651" l="5459" r="92140">
                        <a14:foregroundMark x1="77511" y1="70476" x2="77511" y2="70476"/>
                        <a14:foregroundMark x1="62009" y1="65714" x2="70524" y2="80000"/>
                        <a14:foregroundMark x1="72052" y1="64762" x2="74454" y2="76190"/>
                        <a14:foregroundMark x1="80349" y1="48889" x2="76856" y2="78413"/>
                        <a14:foregroundMark x1="49127" y1="72698" x2="49127" y2="72698"/>
                        <a14:foregroundMark x1="52620" y1="68889" x2="52620" y2="68889"/>
                        <a14:foregroundMark x1="52402" y1="65397" x2="52402" y2="65397"/>
                        <a14:foregroundMark x1="51528" y1="63492" x2="51528" y2="63492"/>
                        <a14:foregroundMark x1="47598" y1="62540" x2="58734" y2="64762"/>
                        <a14:foregroundMark x1="76638" y1="45079" x2="90175" y2="48254"/>
                        <a14:foregroundMark x1="39301" y1="7619" x2="38210" y2="35238"/>
                        <a14:foregroundMark x1="42140" y1="952" x2="42140" y2="952"/>
                        <a14:foregroundMark x1="9607" y1="39365" x2="9607" y2="39365"/>
                        <a14:foregroundMark x1="72707" y1="47619" x2="72707" y2="47619"/>
                        <a14:foregroundMark x1="72052" y1="51111" x2="72052" y2="51111"/>
                        <a14:foregroundMark x1="70524" y1="49524" x2="70524" y2="49524"/>
                        <a14:foregroundMark x1="64847" y1="47619" x2="64847" y2="47619"/>
                        <a14:foregroundMark x1="58734" y1="46349" x2="58734" y2="46349"/>
                        <a14:foregroundMark x1="59607" y1="48571" x2="59607" y2="48571"/>
                        <a14:foregroundMark x1="67904" y1="60952" x2="67904" y2="60952"/>
                        <a14:foregroundMark x1="86681" y1="68254" x2="86681" y2="68254"/>
                        <a14:foregroundMark x1="85808" y1="64762" x2="85808" y2="64762"/>
                        <a14:foregroundMark x1="21397" y1="70159" x2="38210" y2="81587"/>
                        <a14:foregroundMark x1="50218" y1="93968" x2="50218" y2="93968"/>
                        <a14:foregroundMark x1="5459" y1="58413" x2="5459" y2="58413"/>
                        <a14:foregroundMark x1="55022" y1="74603" x2="55022" y2="74603"/>
                        <a14:foregroundMark x1="46507" y1="71111" x2="60480" y2="73333"/>
                        <a14:foregroundMark x1="42576" y1="75556" x2="60480" y2="76825"/>
                        <a14:foregroundMark x1="57205" y1="49524" x2="67467" y2="66984"/>
                        <a14:foregroundMark x1="60480" y1="48254" x2="71179" y2="58413"/>
                        <a14:foregroundMark x1="56550" y1="48254" x2="56550" y2="48254"/>
                        <a14:foregroundMark x1="70524" y1="61270" x2="70524" y2="61270"/>
                        <a14:foregroundMark x1="83843" y1="63492" x2="89956" y2="70476"/>
                        <a14:foregroundMark x1="83624" y1="74286" x2="83624" y2="74286"/>
                        <a14:foregroundMark x1="92140" y1="65714" x2="92140" y2="65714"/>
                        <a14:foregroundMark x1="90611" y1="70476" x2="90611" y2="70476"/>
                        <a14:foregroundMark x1="88428" y1="64127" x2="88428" y2="64127"/>
                        <a14:foregroundMark x1="91485" y1="64127" x2="91485" y2="64127"/>
                        <a14:foregroundMark x1="90830" y1="62540" x2="90830" y2="62540"/>
                        <a14:foregroundMark x1="70524" y1="85079" x2="70524" y2="85079"/>
                        <a14:foregroundMark x1="68777" y1="85714" x2="68777" y2="85714"/>
                        <a14:foregroundMark x1="76638" y1="82222" x2="76638" y2="82222"/>
                        <a14:foregroundMark x1="74454" y1="84127" x2="80568" y2="79365"/>
                        <a14:foregroundMark x1="90830" y1="75556" x2="85371" y2="77143"/>
                        <a14:foregroundMark x1="46943" y1="81270" x2="63974" y2="83810"/>
                        <a14:foregroundMark x1="47817" y1="79048" x2="55459" y2="86349"/>
                        <a14:foregroundMark x1="60044" y1="90476" x2="35371" y2="93016"/>
                        <a14:foregroundMark x1="35371" y1="93016" x2="13755" y2="75556"/>
                        <a14:foregroundMark x1="13755" y1="75556" x2="10917" y2="66984"/>
                        <a14:foregroundMark x1="64410" y1="90794" x2="64410" y2="90794"/>
                        <a14:foregroundMark x1="56987" y1="93968" x2="77511" y2="79683"/>
                        <a14:foregroundMark x1="77511" y1="79683" x2="53930" y2="83492"/>
                        <a14:foregroundMark x1="53930" y1="83492" x2="68341" y2="81587"/>
                        <a14:foregroundMark x1="88428" y1="67619" x2="40611" y2="83810"/>
                        <a14:foregroundMark x1="67031" y1="91429" x2="67031" y2="91429"/>
                        <a14:foregroundMark x1="78166" y1="86032" x2="78166" y2="86032"/>
                        <a14:foregroundMark x1="79258" y1="84127" x2="79258" y2="84127"/>
                        <a14:foregroundMark x1="81441" y1="83810" x2="81441" y2="83810"/>
                        <a14:foregroundMark x1="83624" y1="82222" x2="83624" y2="82222"/>
                        <a14:foregroundMark x1="84716" y1="80635" x2="84716" y2="80635"/>
                        <a14:foregroundMark x1="85371" y1="81270" x2="85371" y2="81270"/>
                        <a14:foregroundMark x1="86026" y1="80317" x2="86026" y2="80317"/>
                        <a14:foregroundMark x1="86245" y1="79365" x2="86245" y2="79365"/>
                        <a14:foregroundMark x1="59389" y1="87302" x2="59389" y2="87302"/>
                        <a14:foregroundMark x1="50000" y1="84762" x2="50000" y2="84762"/>
                        <a14:foregroundMark x1="6550" y1="56825" x2="6550" y2="56825"/>
                        <a14:foregroundMark x1="5895" y1="53016" x2="5895" y2="53016"/>
                        <a14:foregroundMark x1="6550" y1="50476" x2="6550" y2="50476"/>
                        <a14:foregroundMark x1="7424" y1="47619" x2="7424" y2="47619"/>
                        <a14:foregroundMark x1="80349" y1="37460" x2="80349" y2="37460"/>
                        <a14:foregroundMark x1="78821" y1="36190" x2="78821" y2="36190"/>
                        <a14:foregroundMark x1="82096" y1="39365" x2="82096" y2="39365"/>
                        <a14:foregroundMark x1="84279" y1="40317" x2="84279" y2="40317"/>
                        <a14:foregroundMark x1="85808" y1="41587" x2="85808" y2="41587"/>
                        <a14:foregroundMark x1="87336" y1="41905" x2="87336" y2="41905"/>
                        <a14:foregroundMark x1="87336" y1="79365" x2="87336" y2="79365"/>
                        <a14:foregroundMark x1="78384" y1="33968" x2="78384" y2="33968"/>
                        <a14:foregroundMark x1="73362" y1="22222" x2="73362" y2="22222"/>
                        <a14:foregroundMark x1="50218" y1="1905" x2="50218" y2="1905"/>
                        <a14:foregroundMark x1="45197" y1="79048" x2="45197" y2="79048"/>
                        <a14:foregroundMark x1="47598" y1="78095" x2="47598" y2="78095"/>
                        <a14:foregroundMark x1="84716" y1="76190" x2="84716" y2="76190"/>
                        <a14:foregroundMark x1="36681" y1="0" x2="36681" y2="0"/>
                      </a14:backgroundRemoval>
                    </a14:imgEffect>
                  </a14:imgLayer>
                </a14:imgProps>
              </a:ext>
            </a:extLst>
          </a:blip>
          <a:srcRect t="-4169"/>
          <a:stretch/>
        </p:blipFill>
        <p:spPr>
          <a:xfrm>
            <a:off x="5265985" y="4746024"/>
            <a:ext cx="2093980" cy="1500226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7111833" y="851851"/>
            <a:ext cx="4281941" cy="861468"/>
            <a:chOff x="7583796" y="927207"/>
            <a:chExt cx="4155133" cy="639859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7583796" y="973748"/>
              <a:ext cx="4155133" cy="5933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警察や消防などによって、わたしたちは</a:t>
              </a:r>
              <a:endPara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3000"/>
                </a:lnSpc>
              </a:pPr>
              <a:r>
                <a:rPr lang="ja-JP" altLang="en-US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安心して生活することができます。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738655" y="927207"/>
              <a:ext cx="6383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けいさつ</a:t>
              </a:r>
              <a:endParaRPr kumimoji="1" lang="en-US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663" y="2684335"/>
            <a:ext cx="3797059" cy="28418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79" y="2768311"/>
            <a:ext cx="3707021" cy="2757847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424848" y="5504048"/>
            <a:ext cx="3057247" cy="443080"/>
            <a:chOff x="445879" y="5506271"/>
            <a:chExt cx="3057247" cy="443080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807669" y="5506271"/>
              <a:ext cx="6142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/>
                <a:t>ぼうぎょ</a:t>
              </a:r>
              <a:endParaRPr kumimoji="1" lang="ja-JP" altLang="en-US" sz="10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45879" y="5641574"/>
              <a:ext cx="3057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/>
                <a:t>火災防御訓練の様子（前橋市消防局）</a:t>
              </a:r>
              <a:endParaRPr kumimoji="1" lang="ja-JP" altLang="en-US" sz="1400" b="1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8745864" y="5539269"/>
            <a:ext cx="3236784" cy="437397"/>
            <a:chOff x="445879" y="5511954"/>
            <a:chExt cx="3236784" cy="437397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2593627" y="5511954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 dirty="0"/>
                <a:t>けいさつ</a:t>
              </a:r>
              <a:endParaRPr kumimoji="1" lang="ja-JP" altLang="en-US" sz="10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45879" y="5641574"/>
              <a:ext cx="3236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/>
                <a:t>交通安全教室の様子（群馬県警察本部）</a:t>
              </a:r>
              <a:endParaRPr kumimoji="1" lang="ja-JP" altLang="en-US" sz="1400" b="1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308068" y="2189539"/>
            <a:ext cx="3727396" cy="2470249"/>
            <a:chOff x="4308068" y="2189539"/>
            <a:chExt cx="3727396" cy="247024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308068" y="2189539"/>
              <a:ext cx="3727396" cy="2470249"/>
              <a:chOff x="4553154" y="2189539"/>
              <a:chExt cx="3727396" cy="2470249"/>
            </a:xfrm>
          </p:grpSpPr>
          <p:pic>
            <p:nvPicPr>
              <p:cNvPr id="4" name="図 3"/>
              <p:cNvPicPr/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3154" y="2189539"/>
                <a:ext cx="3727396" cy="2470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テキスト ボックス 4"/>
              <p:cNvSpPr txBox="1"/>
              <p:nvPr/>
            </p:nvSpPr>
            <p:spPr>
              <a:xfrm>
                <a:off x="4691028" y="2825483"/>
                <a:ext cx="3370926" cy="1399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ja-JP" altLang="en-US" dirty="0">
                    <a:solidFill>
                      <a:prstClr val="black"/>
                    </a:solidFill>
                  </a:rPr>
                  <a:t>警察や消防に使われる税金</a:t>
                </a:r>
                <a:endParaRPr lang="en-US" altLang="ja-JP" dirty="0">
                  <a:solidFill>
                    <a:prstClr val="black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sz="1600" dirty="0">
                    <a:solidFill>
                      <a:prstClr val="black"/>
                    </a:solidFill>
                  </a:rPr>
                  <a:t>国民一人あたり（１年間）</a:t>
                </a:r>
                <a:endParaRPr lang="en-US" altLang="ja-JP" sz="1600" dirty="0">
                  <a:solidFill>
                    <a:prstClr val="black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sz="2400" b="1" dirty="0">
                    <a:solidFill>
                      <a:srgbClr val="FF0000"/>
                    </a:solidFill>
                  </a:rPr>
                  <a:t>約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42,200</a:t>
                </a:r>
                <a:r>
                  <a:rPr lang="ja-JP" altLang="en-US" sz="2400" b="1" dirty="0">
                    <a:solidFill>
                      <a:srgbClr val="FF0000"/>
                    </a:solidFill>
                  </a:rPr>
                  <a:t>円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ts val="2600"/>
                  </a:lnSpc>
                </a:pPr>
                <a:r>
                  <a:rPr lang="ja-JP" altLang="en-US" dirty="0">
                    <a:solidFill>
                      <a:prstClr val="black"/>
                    </a:solidFill>
                  </a:rPr>
                  <a:t>（令和３年度）</a:t>
                </a: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4737778" y="2739247"/>
              <a:ext cx="6698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/>
                <a:t>けいさつ</a:t>
              </a:r>
              <a:endParaRPr kumimoji="1" lang="ja-JP" altLang="en-US" sz="900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1707596" y="6427176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７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445878" y="353568"/>
            <a:ext cx="4357769" cy="1903477"/>
            <a:chOff x="546659" y="328015"/>
            <a:chExt cx="4081566" cy="1661965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546659" y="328015"/>
              <a:ext cx="3505459" cy="1661965"/>
              <a:chOff x="546659" y="328015"/>
              <a:chExt cx="3505459" cy="1661965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546659" y="328015"/>
                <a:ext cx="3505459" cy="1661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816848">
                <a:off x="1364296" y="621409"/>
                <a:ext cx="810043" cy="704678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20423604">
                <a:off x="568546" y="424073"/>
                <a:ext cx="1060704" cy="914400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20791721">
                <a:off x="1742866" y="386151"/>
                <a:ext cx="1060704" cy="914400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816848">
                <a:off x="2967041" y="956665"/>
                <a:ext cx="810043" cy="704678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722325" y="723156"/>
              <a:ext cx="39059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rgbClr val="339933"/>
                  </a:solidFill>
                  <a:effectLst>
                    <a:outerShdw blurRad="50800" dist="50800" dir="5400000" algn="ctr" rotWithShape="0">
                      <a:srgbClr val="99FF99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わたしたちの</a:t>
              </a:r>
              <a:endParaRPr lang="en-US" altLang="ja-JP" sz="3200" dirty="0">
                <a:solidFill>
                  <a:srgbClr val="339933"/>
                </a:solidFill>
                <a:effectLst>
                  <a:outerShdw blurRad="50800" dist="50800" dir="5400000" algn="ctr" rotWithShape="0">
                    <a:srgbClr val="99FF99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3200" dirty="0">
                  <a:solidFill>
                    <a:srgbClr val="339933"/>
                  </a:solidFill>
                  <a:effectLst>
                    <a:outerShdw blurRad="50800" dist="50800" dir="5400000" algn="ctr" rotWithShape="0">
                      <a:srgbClr val="99FF99"/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安全を守るために</a:t>
              </a:r>
              <a:endParaRPr kumimoji="1" lang="ja-JP" altLang="en-US" sz="3200" dirty="0">
                <a:solidFill>
                  <a:srgbClr val="339933"/>
                </a:solidFill>
                <a:effectLst>
                  <a:outerShdw blurRad="50800" dist="50800" dir="5400000" algn="ctr" rotWithShape="0">
                    <a:srgbClr val="99FF99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2" name="角丸四角形 31"/>
          <p:cNvSpPr/>
          <p:nvPr/>
        </p:nvSpPr>
        <p:spPr>
          <a:xfrm>
            <a:off x="9339072" y="0"/>
            <a:ext cx="2852928" cy="397395"/>
          </a:xfrm>
          <a:prstGeom prst="roundRect">
            <a:avLst/>
          </a:prstGeom>
          <a:solidFill>
            <a:schemeClr val="bg1">
              <a:lumMod val="6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－身近な税の使いみち－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24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FC5547F55CA2746B7C264C5F7800C4F" ma:contentTypeVersion="15" ma:contentTypeDescription="新しいドキュメントを作成します。" ma:contentTypeScope="" ma:versionID="4064bc279d6e1e97cc8106676a7a375c">
  <xsd:schema xmlns:xsd="http://www.w3.org/2001/XMLSchema" xmlns:xs="http://www.w3.org/2001/XMLSchema" xmlns:p="http://schemas.microsoft.com/office/2006/metadata/properties" xmlns:ns2="a456da31-8cf0-4e48-ba72-77d76edf3643" xmlns:ns3="7d6b25b9-ae0f-4385-a3df-20997d5ac333" targetNamespace="http://schemas.microsoft.com/office/2006/metadata/properties" ma:root="true" ma:fieldsID="1ba088c91aa512233eb66ce268025984" ns2:_="" ns3:_="">
    <xsd:import namespace="a456da31-8cf0-4e48-ba72-77d76edf3643"/>
    <xsd:import namespace="7d6b25b9-ae0f-4385-a3df-20997d5ac33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ng_comu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56da31-8cf0-4e48-ba72-77d76edf36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b25b9-ae0f-4385-a3df-20997d5ac333" elementFormDefault="qualified">
    <xsd:import namespace="http://schemas.microsoft.com/office/2006/documentManagement/types"/>
    <xsd:import namespace="http://schemas.microsoft.com/office/infopath/2007/PartnerControls"/>
    <xsd:element name="Lang_comu" ma:index="10" nillable="true" ma:displayName="Lang_comu" ma:default="ja" ma:hidden="true" ma:internalName="Lang_comu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_comu xmlns="7d6b25b9-ae0f-4385-a3df-20997d5ac333">ja</Lang_comu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6A34AB-A563-46E2-8B6F-E717A91539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56da31-8cf0-4e48-ba72-77d76edf3643"/>
    <ds:schemaRef ds:uri="7d6b25b9-ae0f-4385-a3df-20997d5ac3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089231-15B0-4954-BABE-24351AF77734}">
  <ds:schemaRefs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d6b25b9-ae0f-4385-a3df-20997d5ac333"/>
    <ds:schemaRef ds:uri="a456da31-8cf0-4e48-ba72-77d76edf364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D457F52-6CED-4670-9CBB-C1558A0FBC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2739</Words>
  <Application>Microsoft Office PowerPoint</Application>
  <PresentationFormat>ワイド画面</PresentationFormat>
  <Paragraphs>467</Paragraphs>
  <Slides>23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23</vt:i4>
      </vt:variant>
    </vt:vector>
  </HeadingPairs>
  <TitlesOfParts>
    <vt:vector size="41" baseType="lpstr">
      <vt:lpstr>BIZ UDPゴシック</vt:lpstr>
      <vt:lpstr>HGPｺﾞｼｯｸE</vt:lpstr>
      <vt:lpstr>HGP創英角ｺﾞｼｯｸUB</vt:lpstr>
      <vt:lpstr>HGSｺﾞｼｯｸE</vt:lpstr>
      <vt:lpstr>HGS創英角ﾎﾟｯﾌﾟ体</vt:lpstr>
      <vt:lpstr>HG丸ｺﾞｼｯｸM-PRO</vt:lpstr>
      <vt:lpstr>ＭＳ Ｐゴシック</vt:lpstr>
      <vt:lpstr>メイリオ</vt:lpstr>
      <vt:lpstr>Arial</vt:lpstr>
      <vt:lpstr>Calibri</vt:lpstr>
      <vt:lpstr>Calibri Light</vt:lpstr>
      <vt:lpstr>Office テーマ</vt:lpstr>
      <vt:lpstr>1_Office テーマ</vt:lpstr>
      <vt:lpstr>2_Office テーマ</vt:lpstr>
      <vt:lpstr>Office Theme</vt:lpstr>
      <vt:lpstr>11_Office テーマ</vt:lpstr>
      <vt:lpstr>3_Office テーマ</vt:lpstr>
      <vt:lpstr>4_Office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広報係波多</dc:creator>
  <cp:lastModifiedBy>杉村 暢介</cp:lastModifiedBy>
  <cp:revision>136</cp:revision>
  <cp:lastPrinted>2024-03-28T02:59:01Z</cp:lastPrinted>
  <dcterms:created xsi:type="dcterms:W3CDTF">2021-09-16T06:47:08Z</dcterms:created>
  <dcterms:modified xsi:type="dcterms:W3CDTF">2024-03-28T03:00:37Z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0x010100AFC5547F55CA2746B7C264C5F7800C4F</vt:lpwstr>
  </property>
</Properties>
</file>