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2" y="0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0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0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11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1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2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2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13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3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14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4:notes"/>
          <p:cNvSpPr txBox="1"/>
          <p:nvPr>
            <p:ph idx="10" type="dt"/>
          </p:nvPr>
        </p:nvSpPr>
        <p:spPr>
          <a:xfrm>
            <a:off x="3850442" y="0"/>
            <a:ext cx="2945660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15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63" name="Google Shape;663;p15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6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49" name="Google Shape;349;p6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7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7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8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8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:notes"/>
          <p:cNvSpPr/>
          <p:nvPr>
            <p:ph idx="2" type="sldImg"/>
          </p:nvPr>
        </p:nvSpPr>
        <p:spPr>
          <a:xfrm>
            <a:off x="1165225" y="1241425"/>
            <a:ext cx="44672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9:notes"/>
          <p:cNvSpPr txBox="1"/>
          <p:nvPr>
            <p:ph idx="12" type="sldNum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58" name="Google Shape;458;p9:notes"/>
          <p:cNvSpPr txBox="1"/>
          <p:nvPr>
            <p:ph idx="1" type="body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タイトル スライド">
  <p:cSld name="10_タイトル スライド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タイトル スライド">
  <p:cSld name="16_タイトル スライド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60379" y="960972"/>
            <a:ext cx="33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知っている税金を書いてみよう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/>
        </p:nvSpPr>
        <p:spPr>
          <a:xfrm>
            <a:off x="160379" y="2474476"/>
            <a:ext cx="707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税金の種類は何種類あるでしょう？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種類</a:t>
            </a:r>
            <a:endParaRPr b="1"/>
          </a:p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105589" y="3559562"/>
            <a:ext cx="782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税金は必要だと思いますか？必要ないと思いますか？その理由も考えてみよう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cap="flat" cmpd="thickThin" w="2222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409086" y="4447801"/>
            <a:ext cx="2053657" cy="292500"/>
            <a:chOff x="332716" y="4203694"/>
            <a:chExt cx="2053657" cy="2925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332716" y="4203694"/>
              <a:ext cx="747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300">
                  <a:solidFill>
                    <a:schemeClr val="dk1"/>
                  </a:solidFill>
                </a:rPr>
                <a:t>必要だ</a:t>
              </a:r>
              <a:endParaRPr b="1" sz="1200"/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1459373" y="4203694"/>
              <a:ext cx="927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300">
                  <a:solidFill>
                    <a:schemeClr val="dk1"/>
                  </a:solidFill>
                </a:rPr>
                <a:t>必要ない</a:t>
              </a:r>
              <a:endParaRPr b="1" sz="1200"/>
            </a:p>
          </p:txBody>
        </p:sp>
      </p:grpSp>
      <p:cxnSp>
        <p:nvCxnSpPr>
          <p:cNvPr id="31" name="Google Shape;31;p3"/>
          <p:cNvCxnSpPr/>
          <p:nvPr/>
        </p:nvCxnSpPr>
        <p:spPr>
          <a:xfrm>
            <a:off x="1310476" y="4340964"/>
            <a:ext cx="1" cy="456188"/>
          </a:xfrm>
          <a:prstGeom prst="straightConnector1">
            <a:avLst/>
          </a:prstGeom>
          <a:noFill/>
          <a:ln cap="flat" cmpd="sng" w="1587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 txBox="1"/>
          <p:nvPr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約</a:t>
            </a:r>
            <a:endParaRPr b="1"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タイトル スライド">
  <p:cSld name="12_タイトル スライド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タイトル スライド">
  <p:cSld name="8_タイトル スライド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 スライド">
  <p:cSld name="2_タイトル スライド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タイトル スライド">
  <p:cSld name="3_タイトル スライド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-97200" y="6007185"/>
            <a:ext cx="1007480" cy="850815"/>
            <a:chOff x="-97202" y="5996310"/>
            <a:chExt cx="1007480" cy="850815"/>
          </a:xfrm>
        </p:grpSpPr>
        <p:sp>
          <p:nvSpPr>
            <p:cNvPr id="60" name="Google Shape;60;p7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-97202" y="6190850"/>
              <a:ext cx="950400" cy="4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500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5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タイトル スライド">
  <p:cSld name="5_タイトル スライド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タイトル スライド">
  <p:cSld name="6_タイトル スライド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-97200" y="6007185"/>
            <a:ext cx="1007480" cy="850815"/>
            <a:chOff x="-97202" y="5996310"/>
            <a:chExt cx="1007480" cy="850815"/>
          </a:xfrm>
        </p:grpSpPr>
        <p:sp>
          <p:nvSpPr>
            <p:cNvPr id="77" name="Google Shape;77;p9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-97202" y="6190848"/>
              <a:ext cx="9510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F54F05"/>
                  </a:solidFill>
                </a:rPr>
                <a:t>もっと</a:t>
              </a:r>
              <a:endParaRPr b="1" i="0" sz="1500">
                <a:solidFill>
                  <a:srgbClr val="F54F05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F54F05"/>
                  </a:solidFill>
                </a:rPr>
                <a:t>くわしく</a:t>
              </a:r>
              <a:endParaRPr b="1" sz="13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タイトル スライド">
  <p:cSld name="7_タイトル スライド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041126" y="103328"/>
            <a:ext cx="6131274" cy="584775"/>
          </a:xfrm>
          <a:prstGeom prst="roundRect">
            <a:avLst>
              <a:gd fmla="val 129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843129" y="118695"/>
            <a:ext cx="100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検索</a:t>
            </a:r>
            <a:endParaRPr b="1" sz="1200"/>
          </a:p>
        </p:txBody>
      </p:sp>
      <p:grpSp>
        <p:nvGrpSpPr>
          <p:cNvPr id="89" name="Google Shape;89;p10"/>
          <p:cNvGrpSpPr/>
          <p:nvPr/>
        </p:nvGrpSpPr>
        <p:grpSpPr>
          <a:xfrm>
            <a:off x="-97200" y="6007185"/>
            <a:ext cx="1007480" cy="850815"/>
            <a:chOff x="-97202" y="5996310"/>
            <a:chExt cx="1007480" cy="850815"/>
          </a:xfrm>
        </p:grpSpPr>
        <p:sp>
          <p:nvSpPr>
            <p:cNvPr id="90" name="Google Shape;90;p1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 txBox="1"/>
            <p:nvPr/>
          </p:nvSpPr>
          <p:spPr>
            <a:xfrm>
              <a:off x="-97202" y="6190848"/>
              <a:ext cx="951000" cy="4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500">
                <a:solidFill>
                  <a:srgbClr val="544EC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3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59.png"/><Relationship Id="rId5" Type="http://schemas.openxmlformats.org/officeDocument/2006/relationships/image" Target="../media/image53.png"/><Relationship Id="rId6" Type="http://schemas.openxmlformats.org/officeDocument/2006/relationships/image" Target="../media/image52.png"/><Relationship Id="rId7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Relationship Id="rId4" Type="http://schemas.openxmlformats.org/officeDocument/2006/relationships/image" Target="../media/image7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hyperlink" Target="https://www.nta.go.jp/publication/webtaxtv/201503/webtaxtv_wb.html" TargetMode="External"/><Relationship Id="rId5" Type="http://schemas.openxmlformats.org/officeDocument/2006/relationships/image" Target="../media/image61.png"/><Relationship Id="rId6" Type="http://schemas.openxmlformats.org/officeDocument/2006/relationships/image" Target="../media/image6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64.png"/><Relationship Id="rId10" Type="http://schemas.openxmlformats.org/officeDocument/2006/relationships/image" Target="../media/image66.png"/><Relationship Id="rId9" Type="http://schemas.openxmlformats.org/officeDocument/2006/relationships/image" Target="../media/image67.png"/><Relationship Id="rId5" Type="http://schemas.openxmlformats.org/officeDocument/2006/relationships/image" Target="../media/image71.png"/><Relationship Id="rId6" Type="http://schemas.openxmlformats.org/officeDocument/2006/relationships/image" Target="../media/image74.png"/><Relationship Id="rId7" Type="http://schemas.openxmlformats.org/officeDocument/2006/relationships/image" Target="../media/image65.png"/><Relationship Id="rId8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nta.go.jp/taxes/kids/index.htm" TargetMode="External"/><Relationship Id="rId4" Type="http://schemas.openxmlformats.org/officeDocument/2006/relationships/image" Target="../media/image73.png"/><Relationship Id="rId5" Type="http://schemas.openxmlformats.org/officeDocument/2006/relationships/image" Target="../media/image69.png"/><Relationship Id="rId6" Type="http://schemas.openxmlformats.org/officeDocument/2006/relationships/image" Target="../media/image72.png"/><Relationship Id="rId7" Type="http://schemas.openxmlformats.org/officeDocument/2006/relationships/image" Target="../media/image68.png"/><Relationship Id="rId8" Type="http://schemas.openxmlformats.org/officeDocument/2006/relationships/image" Target="../media/image7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of.go.jp/kids/2018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1" Type="http://schemas.openxmlformats.org/officeDocument/2006/relationships/image" Target="../media/image14.png"/><Relationship Id="rId10" Type="http://schemas.openxmlformats.org/officeDocument/2006/relationships/image" Target="../media/image22.png"/><Relationship Id="rId12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16.png"/><Relationship Id="rId7" Type="http://schemas.openxmlformats.org/officeDocument/2006/relationships/image" Target="../media/image29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11" Type="http://schemas.openxmlformats.org/officeDocument/2006/relationships/image" Target="../media/image31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43.png"/><Relationship Id="rId7" Type="http://schemas.openxmlformats.org/officeDocument/2006/relationships/image" Target="../media/image35.png"/><Relationship Id="rId8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ta.go.jp/taxes/kids/video/index.htm#anime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45.png"/><Relationship Id="rId6" Type="http://schemas.openxmlformats.org/officeDocument/2006/relationships/image" Target="../media/image51.png"/><Relationship Id="rId7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hyperlink" Target="https://www.mof.go.jp/tax_policy/publication/brochure/zeikin_drill/index.html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2872655" y="5376535"/>
            <a:ext cx="395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E37F2D"/>
                </a:solidFill>
              </a:rPr>
              <a:t>令和８年度版　小学生用租税教育教材</a:t>
            </a:r>
            <a:endParaRPr b="1"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37F2D"/>
              </a:solidFill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115582" y="6344198"/>
            <a:ext cx="2912700" cy="323100"/>
          </a:xfrm>
          <a:prstGeom prst="rect">
            <a:avLst/>
          </a:prstGeom>
          <a:solidFill>
            <a:srgbClr val="FAF6A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rgbClr val="E37F2D"/>
                </a:solidFill>
              </a:rPr>
              <a:t>　　栃木県租税教育推進協議会</a:t>
            </a:r>
            <a:endParaRPr b="1" sz="13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"/>
          <p:cNvSpPr/>
          <p:nvPr/>
        </p:nvSpPr>
        <p:spPr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2"/>
          <p:cNvSpPr/>
          <p:nvPr/>
        </p:nvSpPr>
        <p:spPr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都道府県・市区町村</a:t>
            </a:r>
            <a:endParaRPr b="1" sz="1200"/>
          </a:p>
        </p:txBody>
      </p:sp>
      <p:sp>
        <p:nvSpPr>
          <p:cNvPr id="482" name="Google Shape;482;p22"/>
          <p:cNvSpPr/>
          <p:nvPr/>
        </p:nvSpPr>
        <p:spPr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2"/>
          <p:cNvSpPr/>
          <p:nvPr/>
        </p:nvSpPr>
        <p:spPr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国</a:t>
            </a:r>
            <a:endParaRPr b="1" sz="1200"/>
          </a:p>
        </p:txBody>
      </p:sp>
      <p:sp>
        <p:nvSpPr>
          <p:cNvPr id="484" name="Google Shape;484;p2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85" name="Google Shape;485;p22"/>
          <p:cNvSpPr txBox="1"/>
          <p:nvPr/>
        </p:nvSpPr>
        <p:spPr>
          <a:xfrm>
            <a:off x="839740" y="118252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税金の使いみちはどうやって決めるの？</a:t>
            </a:r>
            <a:endParaRPr b="1" sz="1200"/>
          </a:p>
        </p:txBody>
      </p:sp>
      <p:grpSp>
        <p:nvGrpSpPr>
          <p:cNvPr id="486" name="Google Shape;486;p22"/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487" name="Google Shape;48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22"/>
            <p:cNvSpPr/>
            <p:nvPr/>
          </p:nvSpPr>
          <p:spPr>
            <a:xfrm>
              <a:off x="3366125" y="6011216"/>
              <a:ext cx="2454312" cy="261950"/>
            </a:xfrm>
            <a:prstGeom prst="roundRect">
              <a:avLst>
                <a:gd fmla="val 50000" name="adj"/>
              </a:avLst>
            </a:prstGeom>
            <a:solidFill>
              <a:srgbClr val="F0A620"/>
            </a:soli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000">
                  <a:solidFill>
                    <a:schemeClr val="lt1"/>
                  </a:solidFill>
                </a:rPr>
                <a:t>国　民</a:t>
              </a:r>
              <a:endParaRPr b="1" i="0" sz="1000" u="none" cap="none" strike="noStrike">
                <a:solidFill>
                  <a:schemeClr val="lt1"/>
                </a:solidFill>
              </a:endParaRPr>
            </a:p>
          </p:txBody>
        </p:sp>
      </p:grpSp>
      <p:pic>
        <p:nvPicPr>
          <p:cNvPr id="489" name="Google Shape;4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2"/>
          <p:cNvSpPr/>
          <p:nvPr/>
        </p:nvSpPr>
        <p:spPr>
          <a:xfrm>
            <a:off x="6596044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ja-JP" sz="1000">
                <a:solidFill>
                  <a:schemeClr val="lt1"/>
                </a:solidFill>
              </a:rPr>
              <a:t>都道府県・市区町村の議会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491" name="Google Shape;49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2"/>
          <p:cNvSpPr/>
          <p:nvPr/>
        </p:nvSpPr>
        <p:spPr>
          <a:xfrm>
            <a:off x="605403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</a:rPr>
              <a:t>国会</a:t>
            </a:r>
            <a:endParaRPr b="1" sz="1200"/>
          </a:p>
        </p:txBody>
      </p:sp>
      <p:sp>
        <p:nvSpPr>
          <p:cNvPr id="493" name="Google Shape;493;p22"/>
          <p:cNvSpPr/>
          <p:nvPr/>
        </p:nvSpPr>
        <p:spPr>
          <a:xfrm>
            <a:off x="604474" y="1965874"/>
            <a:ext cx="2037600" cy="216000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chemeClr val="lt1"/>
                </a:solidFill>
              </a:rPr>
              <a:t>内　閣</a:t>
            </a:r>
            <a:endParaRPr b="1" sz="1200"/>
          </a:p>
        </p:txBody>
      </p:sp>
      <p:pic>
        <p:nvPicPr>
          <p:cNvPr descr="建物, 障子, ウィンドウ, 時計 が含まれている画像&#10;&#10;自動的に生成された説明" id="494" name="Google Shape;49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692" y="2367034"/>
            <a:ext cx="1351165" cy="98776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2"/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fmla="val 20562" name="adj1"/>
              <a:gd fmla="val 20248" name="adj2"/>
              <a:gd fmla="val 21991" name="adj3"/>
              <a:gd fmla="val 13849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fmla="val 14214" name="adj1"/>
              <a:gd fmla="val 14885" name="adj2"/>
              <a:gd fmla="val 12859" name="adj3"/>
              <a:gd fmla="val 19948" name="adj4"/>
            </a:avLst>
          </a:prstGeom>
          <a:solidFill>
            <a:srgbClr val="69CF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2"/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fmla="val 14214" name="adj1"/>
              <a:gd fmla="val 12891" name="adj2"/>
              <a:gd fmla="val 14145" name="adj3"/>
              <a:gd fmla="val 19259" name="adj4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6596044" y="196936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chemeClr val="lt1"/>
                </a:solidFill>
              </a:rPr>
              <a:t>都道府県知事・市区町村長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499" name="Google Shape;49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2"/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22"/>
          <p:cNvGrpSpPr/>
          <p:nvPr/>
        </p:nvGrpSpPr>
        <p:grpSpPr>
          <a:xfrm>
            <a:off x="1057314" y="3430579"/>
            <a:ext cx="1207956" cy="455443"/>
            <a:chOff x="1057313" y="3173604"/>
            <a:chExt cx="1207956" cy="455443"/>
          </a:xfrm>
        </p:grpSpPr>
        <p:sp>
          <p:nvSpPr>
            <p:cNvPr id="502" name="Google Shape;502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2"/>
            <p:cNvSpPr txBox="1"/>
            <p:nvPr/>
          </p:nvSpPr>
          <p:spPr>
            <a:xfrm>
              <a:off x="1162168" y="3173604"/>
              <a:ext cx="110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rgbClr val="6BA42C"/>
                  </a:solidFill>
                </a:rPr>
                <a:t>予算案の提出</a:t>
              </a:r>
              <a:endParaRPr b="1" sz="1000">
                <a:solidFill>
                  <a:srgbClr val="6BA42C"/>
                </a:solidFill>
              </a:endParaRPr>
            </a:p>
          </p:txBody>
        </p:sp>
      </p:grpSp>
      <p:sp>
        <p:nvSpPr>
          <p:cNvPr id="504" name="Google Shape;504;p22"/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2"/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fmla="val 17111" name="adj1"/>
              <a:gd fmla="val 15139" name="adj2"/>
              <a:gd fmla="val 15139" name="adj3"/>
              <a:gd fmla="val 23375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fmla="val 38976" name="adj1"/>
              <a:gd fmla="val 31876" name="adj2"/>
              <a:gd fmla="val 28637" name="adj3"/>
              <a:gd fmla="val 43750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22"/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508" name="Google Shape;508;p22"/>
            <p:cNvSpPr/>
            <p:nvPr/>
          </p:nvSpPr>
          <p:spPr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chemeClr val="lt1"/>
                  </a:solidFill>
                </a:rPr>
                <a:t>議決</a:t>
              </a:r>
              <a:endParaRPr b="1" sz="1200"/>
            </a:p>
          </p:txBody>
        </p:sp>
        <p:sp>
          <p:nvSpPr>
            <p:cNvPr id="510" name="Google Shape;510;p22"/>
            <p:cNvSpPr txBox="1"/>
            <p:nvPr/>
          </p:nvSpPr>
          <p:spPr>
            <a:xfrm>
              <a:off x="318269" y="5981062"/>
              <a:ext cx="2610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国会の話し合いで予算が決まります。</a:t>
              </a:r>
              <a:endParaRPr b="1"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511" name="Google Shape;511;p22"/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512" name="Google Shape;512;p22"/>
            <p:cNvSpPr/>
            <p:nvPr/>
          </p:nvSpPr>
          <p:spPr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chemeClr val="lt1"/>
                  </a:solidFill>
                </a:rPr>
                <a:t>議決</a:t>
              </a:r>
              <a:endParaRPr b="1" sz="1200"/>
            </a:p>
          </p:txBody>
        </p:sp>
        <p:sp>
          <p:nvSpPr>
            <p:cNvPr id="514" name="Google Shape;514;p22"/>
            <p:cNvSpPr txBox="1"/>
            <p:nvPr/>
          </p:nvSpPr>
          <p:spPr>
            <a:xfrm>
              <a:off x="6306936" y="5981062"/>
              <a:ext cx="2610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議会の話し合いで予算が決まります。</a:t>
              </a:r>
              <a:endParaRPr b="1"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22"/>
          <p:cNvGrpSpPr/>
          <p:nvPr/>
        </p:nvGrpSpPr>
        <p:grpSpPr>
          <a:xfrm>
            <a:off x="2928279" y="3454930"/>
            <a:ext cx="1308300" cy="929813"/>
            <a:chOff x="2928279" y="3454930"/>
            <a:chExt cx="1308300" cy="929813"/>
          </a:xfrm>
        </p:grpSpPr>
        <p:sp>
          <p:nvSpPr>
            <p:cNvPr id="516" name="Google Shape;516;p22"/>
            <p:cNvSpPr txBox="1"/>
            <p:nvPr/>
          </p:nvSpPr>
          <p:spPr>
            <a:xfrm>
              <a:off x="3440617" y="3454930"/>
              <a:ext cx="543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300">
                  <a:solidFill>
                    <a:srgbClr val="DB920F"/>
                  </a:solidFill>
                </a:rPr>
                <a:t>選挙</a:t>
              </a:r>
              <a:endParaRPr b="1" sz="1300">
                <a:solidFill>
                  <a:srgbClr val="DB920F"/>
                </a:solidFill>
              </a:endParaRPr>
            </a:p>
          </p:txBody>
        </p:sp>
        <p:sp>
          <p:nvSpPr>
            <p:cNvPr id="517" name="Google Shape;517;p22"/>
            <p:cNvSpPr txBox="1"/>
            <p:nvPr/>
          </p:nvSpPr>
          <p:spPr>
            <a:xfrm>
              <a:off x="2928279" y="4033743"/>
              <a:ext cx="1308300" cy="3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国民の代表である</a:t>
              </a:r>
              <a:endParaRPr b="1" sz="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国会議員を選びます</a:t>
              </a:r>
              <a:endParaRPr b="1" sz="800">
                <a:solidFill>
                  <a:schemeClr val="dk1"/>
                </a:solidFill>
              </a:endParaRPr>
            </a:p>
          </p:txBody>
        </p:sp>
      </p:grpSp>
      <p:grpSp>
        <p:nvGrpSpPr>
          <p:cNvPr id="518" name="Google Shape;518;p22"/>
          <p:cNvGrpSpPr/>
          <p:nvPr/>
        </p:nvGrpSpPr>
        <p:grpSpPr>
          <a:xfrm>
            <a:off x="5189573" y="3442573"/>
            <a:ext cx="1170600" cy="1026670"/>
            <a:chOff x="5189573" y="3405502"/>
            <a:chExt cx="1170600" cy="1026670"/>
          </a:xfrm>
        </p:grpSpPr>
        <p:sp>
          <p:nvSpPr>
            <p:cNvPr id="519" name="Google Shape;519;p22"/>
            <p:cNvSpPr txBox="1"/>
            <p:nvPr/>
          </p:nvSpPr>
          <p:spPr>
            <a:xfrm>
              <a:off x="5421485" y="3405502"/>
              <a:ext cx="543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DB920F"/>
                  </a:solidFill>
                </a:rPr>
                <a:t>選挙</a:t>
              </a:r>
              <a:endParaRPr b="1" sz="1200">
                <a:solidFill>
                  <a:srgbClr val="DB920F"/>
                </a:solidFill>
              </a:endParaRPr>
            </a:p>
          </p:txBody>
        </p:sp>
        <p:sp>
          <p:nvSpPr>
            <p:cNvPr id="520" name="Google Shape;520;p22"/>
            <p:cNvSpPr txBox="1"/>
            <p:nvPr/>
          </p:nvSpPr>
          <p:spPr>
            <a:xfrm>
              <a:off x="5189573" y="3945872"/>
              <a:ext cx="1170600" cy="4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住民の代表である</a:t>
              </a:r>
              <a:endParaRPr b="1" sz="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都道府県・市区町村議会議員を選びます</a:t>
              </a:r>
              <a:endParaRPr b="1" sz="800"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5189574" y="2576505"/>
            <a:ext cx="1170600" cy="874343"/>
            <a:chOff x="5189574" y="2180717"/>
            <a:chExt cx="1170600" cy="874343"/>
          </a:xfrm>
        </p:grpSpPr>
        <p:sp>
          <p:nvSpPr>
            <p:cNvPr id="522" name="Google Shape;522;p22"/>
            <p:cNvSpPr txBox="1"/>
            <p:nvPr/>
          </p:nvSpPr>
          <p:spPr>
            <a:xfrm>
              <a:off x="5426090" y="2180717"/>
              <a:ext cx="543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DB920F"/>
                  </a:solidFill>
                </a:rPr>
                <a:t>選挙</a:t>
              </a:r>
              <a:endParaRPr b="1" sz="1200">
                <a:solidFill>
                  <a:srgbClr val="DB920F"/>
                </a:solidFill>
              </a:endParaRPr>
            </a:p>
          </p:txBody>
        </p:sp>
        <p:sp>
          <p:nvSpPr>
            <p:cNvPr id="523" name="Google Shape;523;p22"/>
            <p:cNvSpPr txBox="1"/>
            <p:nvPr/>
          </p:nvSpPr>
          <p:spPr>
            <a:xfrm>
              <a:off x="5189574" y="2433160"/>
              <a:ext cx="11706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住民の代表である</a:t>
              </a:r>
              <a:endParaRPr b="1" sz="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都道府県知事・</a:t>
              </a:r>
              <a:endParaRPr b="1" sz="8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市区町村長を選びます</a:t>
              </a:r>
              <a:endParaRPr b="1" sz="800">
                <a:solidFill>
                  <a:schemeClr val="dk1"/>
                </a:solidFill>
              </a:endParaRPr>
            </a:p>
          </p:txBody>
        </p:sp>
      </p:grpSp>
      <p:sp>
        <p:nvSpPr>
          <p:cNvPr id="524" name="Google Shape;524;p22"/>
          <p:cNvSpPr txBox="1"/>
          <p:nvPr/>
        </p:nvSpPr>
        <p:spPr>
          <a:xfrm>
            <a:off x="3299404" y="1690674"/>
            <a:ext cx="795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6BA42C"/>
                </a:solidFill>
              </a:rPr>
              <a:t>税金</a:t>
            </a:r>
            <a:endParaRPr b="1" sz="1200">
              <a:solidFill>
                <a:srgbClr val="6BA42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6BA42C"/>
                </a:solidFill>
              </a:rPr>
              <a:t>（国税）</a:t>
            </a:r>
            <a:endParaRPr b="1" sz="1000">
              <a:solidFill>
                <a:srgbClr val="6BA42C"/>
              </a:solidFill>
            </a:endParaRPr>
          </a:p>
        </p:txBody>
      </p:sp>
      <p:sp>
        <p:nvSpPr>
          <p:cNvPr id="525" name="Google Shape;525;p22"/>
          <p:cNvSpPr txBox="1"/>
          <p:nvPr/>
        </p:nvSpPr>
        <p:spPr>
          <a:xfrm>
            <a:off x="5169200" y="1690675"/>
            <a:ext cx="836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1F7EA9"/>
                </a:solidFill>
              </a:rPr>
              <a:t>税金</a:t>
            </a:r>
            <a:endParaRPr b="1" sz="1200">
              <a:solidFill>
                <a:srgbClr val="1F7EA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000">
                <a:solidFill>
                  <a:srgbClr val="1F7EA9"/>
                </a:solidFill>
              </a:rPr>
              <a:t>（地方税）</a:t>
            </a:r>
            <a:endParaRPr b="1" sz="1000">
              <a:solidFill>
                <a:srgbClr val="1F7EA9"/>
              </a:solidFill>
            </a:endParaRPr>
          </a:p>
        </p:txBody>
      </p:sp>
      <p:grpSp>
        <p:nvGrpSpPr>
          <p:cNvPr id="526" name="Google Shape;526;p22"/>
          <p:cNvGrpSpPr/>
          <p:nvPr/>
        </p:nvGrpSpPr>
        <p:grpSpPr>
          <a:xfrm>
            <a:off x="7043247" y="3430579"/>
            <a:ext cx="1203193" cy="455443"/>
            <a:chOff x="1057313" y="3173604"/>
            <a:chExt cx="1203193" cy="455443"/>
          </a:xfrm>
        </p:grpSpPr>
        <p:sp>
          <p:nvSpPr>
            <p:cNvPr id="527" name="Google Shape;527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 txBox="1"/>
            <p:nvPr/>
          </p:nvSpPr>
          <p:spPr>
            <a:xfrm>
              <a:off x="1157406" y="3173604"/>
              <a:ext cx="110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rgbClr val="29A8B9"/>
                  </a:solidFill>
                </a:rPr>
                <a:t>予算案の提出</a:t>
              </a:r>
              <a:endParaRPr b="1" sz="1200"/>
            </a:p>
          </p:txBody>
        </p:sp>
      </p:grpSp>
      <p:grpSp>
        <p:nvGrpSpPr>
          <p:cNvPr id="529" name="Google Shape;529;p22"/>
          <p:cNvGrpSpPr/>
          <p:nvPr/>
        </p:nvGrpSpPr>
        <p:grpSpPr>
          <a:xfrm>
            <a:off x="107504" y="899524"/>
            <a:ext cx="8726700" cy="321131"/>
            <a:chOff x="107504" y="899524"/>
            <a:chExt cx="8726700" cy="321131"/>
          </a:xfrm>
        </p:grpSpPr>
        <p:sp>
          <p:nvSpPr>
            <p:cNvPr id="530" name="Google Shape;530;p22"/>
            <p:cNvSpPr txBox="1"/>
            <p:nvPr/>
          </p:nvSpPr>
          <p:spPr>
            <a:xfrm>
              <a:off x="107504" y="928155"/>
              <a:ext cx="8726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ja-JP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国の税金に関する法律</a:t>
              </a:r>
              <a:r>
                <a:rPr b="1" lang="ja-JP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（税負担の方法）</a:t>
              </a:r>
              <a:r>
                <a:rPr b="1" lang="ja-JP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と税金の使い道</a:t>
              </a:r>
              <a:r>
                <a:rPr b="1" lang="ja-JP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（予算）</a:t>
              </a:r>
              <a:r>
                <a:rPr b="1" lang="ja-JP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は、国民の代表者である国会議員が決めています。</a:t>
              </a:r>
              <a:endParaRPr sz="1200"/>
            </a:p>
          </p:txBody>
        </p:sp>
        <p:sp>
          <p:nvSpPr>
            <p:cNvPr id="531" name="Google Shape;531;p22"/>
            <p:cNvSpPr txBox="1"/>
            <p:nvPr/>
          </p:nvSpPr>
          <p:spPr>
            <a:xfrm>
              <a:off x="2266139" y="899524"/>
              <a:ext cx="4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sz="13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38" name="Google Shape;538;p23"/>
          <p:cNvSpPr txBox="1"/>
          <p:nvPr/>
        </p:nvSpPr>
        <p:spPr>
          <a:xfrm>
            <a:off x="139768" y="942237"/>
            <a:ext cx="405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600">
                <a:solidFill>
                  <a:schemeClr val="dk1"/>
                </a:solidFill>
              </a:rPr>
              <a:t>国の予算</a:t>
            </a:r>
            <a:r>
              <a:rPr b="1" lang="ja-JP" sz="1800">
                <a:solidFill>
                  <a:schemeClr val="dk1"/>
                </a:solidFill>
              </a:rPr>
              <a:t>（令和７年度当初予算）</a:t>
            </a:r>
            <a:endParaRPr b="1" sz="3400">
              <a:solidFill>
                <a:schemeClr val="dk1"/>
              </a:solidFill>
            </a:endParaRPr>
          </a:p>
        </p:txBody>
      </p:sp>
      <p:pic>
        <p:nvPicPr>
          <p:cNvPr id="539" name="Google Shape;5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15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7813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23"/>
          <p:cNvGrpSpPr/>
          <p:nvPr/>
        </p:nvGrpSpPr>
        <p:grpSpPr>
          <a:xfrm>
            <a:off x="6071245" y="3131843"/>
            <a:ext cx="1383644" cy="1300682"/>
            <a:chOff x="1882493" y="3951980"/>
            <a:chExt cx="1651200" cy="1490552"/>
          </a:xfrm>
        </p:grpSpPr>
        <p:sp>
          <p:nvSpPr>
            <p:cNvPr id="542" name="Google Shape;542;p23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2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23"/>
            <p:cNvSpPr txBox="1"/>
            <p:nvPr/>
          </p:nvSpPr>
          <p:spPr>
            <a:xfrm>
              <a:off x="1882493" y="4451348"/>
              <a:ext cx="16512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600" u="none" strike="noStrike">
                  <a:solidFill>
                    <a:srgbClr val="000000"/>
                  </a:solidFill>
                </a:rPr>
                <a:t>歳出総額</a:t>
              </a:r>
              <a:endParaRPr b="1" sz="1200"/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chemeClr val="dk1"/>
                  </a:solidFill>
                </a:rPr>
                <a:t>115兆1,978億円</a:t>
              </a:r>
              <a:endParaRPr b="1" sz="1200"/>
            </a:p>
          </p:txBody>
        </p:sp>
      </p:grpSp>
      <p:sp>
        <p:nvSpPr>
          <p:cNvPr id="544" name="Google Shape;544;p23"/>
          <p:cNvSpPr txBox="1"/>
          <p:nvPr/>
        </p:nvSpPr>
        <p:spPr>
          <a:xfrm>
            <a:off x="2876496" y="2903005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税金など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77兆8,190億円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（67.6%）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45" name="Google Shape;545;p23"/>
          <p:cNvSpPr txBox="1"/>
          <p:nvPr/>
        </p:nvSpPr>
        <p:spPr>
          <a:xfrm>
            <a:off x="285198" y="2488909"/>
            <a:ext cx="165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国の借金など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35兆4,490億円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（24.9%）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46" name="Google Shape;546;p23"/>
          <p:cNvSpPr txBox="1"/>
          <p:nvPr/>
        </p:nvSpPr>
        <p:spPr>
          <a:xfrm>
            <a:off x="-92294" y="4882771"/>
            <a:ext cx="164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そのほか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7兆5,147億円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（7.6%）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6902825" y="1841370"/>
            <a:ext cx="226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わたしたちの健康や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生活を守るために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38兆2,938億円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（33.2%）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548" name="Google Shape;548;p23"/>
          <p:cNvCxnSpPr/>
          <p:nvPr/>
        </p:nvCxnSpPr>
        <p:spPr>
          <a:xfrm flipH="1" rot="10800000">
            <a:off x="7608781" y="2906548"/>
            <a:ext cx="460313" cy="32377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49" name="Google Shape;549;p23"/>
          <p:cNvSpPr txBox="1"/>
          <p:nvPr/>
        </p:nvSpPr>
        <p:spPr>
          <a:xfrm>
            <a:off x="5748848" y="5510848"/>
            <a:ext cx="204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道路や住宅などの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整備のために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6兆858億円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（5.3%）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50" name="Google Shape;550;p23"/>
          <p:cNvSpPr txBox="1"/>
          <p:nvPr/>
        </p:nvSpPr>
        <p:spPr>
          <a:xfrm>
            <a:off x="3937701" y="5243461"/>
            <a:ext cx="191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教育や科学技術を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さかんにするために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5兆6,560億円　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（4.9%）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7528819" y="4564084"/>
            <a:ext cx="1586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都道府県や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市区町村の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財政をおぎなう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ために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18兆8,728億円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16.4%</a:t>
            </a:r>
            <a:endParaRPr b="1" sz="1200"/>
          </a:p>
        </p:txBody>
      </p:sp>
      <p:sp>
        <p:nvSpPr>
          <p:cNvPr id="552" name="Google Shape;552;p23"/>
          <p:cNvSpPr txBox="1"/>
          <p:nvPr/>
        </p:nvSpPr>
        <p:spPr>
          <a:xfrm>
            <a:off x="3643695" y="1575884"/>
            <a:ext cx="2494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国の借金を返したり</a:t>
            </a:r>
            <a:endParaRPr b="1" sz="12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利子を払ったりするために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28兆2,179億円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24.5%</a:t>
            </a:r>
            <a:endParaRPr b="1" sz="1200"/>
          </a:p>
        </p:txBody>
      </p:sp>
      <p:cxnSp>
        <p:nvCxnSpPr>
          <p:cNvPr id="553" name="Google Shape;553;p23"/>
          <p:cNvCxnSpPr/>
          <p:nvPr/>
        </p:nvCxnSpPr>
        <p:spPr>
          <a:xfrm flipH="1">
            <a:off x="786100" y="4100100"/>
            <a:ext cx="382500" cy="694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54" name="Google Shape;554;p23"/>
          <p:cNvSpPr txBox="1"/>
          <p:nvPr/>
        </p:nvSpPr>
        <p:spPr>
          <a:xfrm>
            <a:off x="3846168" y="4026430"/>
            <a:ext cx="159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そのほか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17兆716億円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（15.7%）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555" name="Google Shape;555;p23"/>
          <p:cNvGrpSpPr/>
          <p:nvPr/>
        </p:nvGrpSpPr>
        <p:grpSpPr>
          <a:xfrm>
            <a:off x="1689048" y="3131843"/>
            <a:ext cx="1383644" cy="1300682"/>
            <a:chOff x="1882493" y="3951980"/>
            <a:chExt cx="1651200" cy="1490552"/>
          </a:xfrm>
        </p:grpSpPr>
        <p:sp>
          <p:nvSpPr>
            <p:cNvPr id="556" name="Google Shape;556;p23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3"/>
            <p:cNvSpPr txBox="1"/>
            <p:nvPr/>
          </p:nvSpPr>
          <p:spPr>
            <a:xfrm>
              <a:off x="1882493" y="4451348"/>
              <a:ext cx="16512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600">
                  <a:solidFill>
                    <a:srgbClr val="000000"/>
                  </a:solidFill>
                </a:rPr>
                <a:t>歳入</a:t>
              </a:r>
              <a:r>
                <a:rPr b="1" i="0" lang="ja-JP" sz="1600" u="none" strike="noStrike">
                  <a:solidFill>
                    <a:srgbClr val="000000"/>
                  </a:solidFill>
                </a:rPr>
                <a:t>総額</a:t>
              </a:r>
              <a:endParaRPr b="1" sz="1200"/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ja-JP" sz="1100" u="none" strike="noStrike">
                  <a:solidFill>
                    <a:schemeClr val="dk1"/>
                  </a:solidFill>
                </a:rPr>
                <a:t>11</a:t>
              </a:r>
              <a:r>
                <a:rPr b="1" lang="ja-JP" sz="1100">
                  <a:solidFill>
                    <a:schemeClr val="dk1"/>
                  </a:solidFill>
                </a:rPr>
                <a:t>5</a:t>
              </a:r>
              <a:r>
                <a:rPr b="1" i="0" lang="ja-JP" sz="1100" u="none" strike="noStrike">
                  <a:solidFill>
                    <a:schemeClr val="dk1"/>
                  </a:solidFill>
                </a:rPr>
                <a:t>兆1,978億円</a:t>
              </a:r>
              <a:endParaRPr b="1" sz="1200"/>
            </a:p>
          </p:txBody>
        </p:sp>
      </p:grpSp>
      <p:cxnSp>
        <p:nvCxnSpPr>
          <p:cNvPr id="558" name="Google Shape;558;p23"/>
          <p:cNvCxnSpPr/>
          <p:nvPr/>
        </p:nvCxnSpPr>
        <p:spPr>
          <a:xfrm rot="10800000">
            <a:off x="5305677" y="2690115"/>
            <a:ext cx="627905" cy="26301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59" name="Google Shape;559;p23"/>
          <p:cNvCxnSpPr/>
          <p:nvPr/>
        </p:nvCxnSpPr>
        <p:spPr>
          <a:xfrm rot="10800000">
            <a:off x="5106381" y="4267319"/>
            <a:ext cx="48329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60" name="Google Shape;560;p23"/>
          <p:cNvCxnSpPr/>
          <p:nvPr/>
        </p:nvCxnSpPr>
        <p:spPr>
          <a:xfrm flipH="1">
            <a:off x="5484052" y="4843009"/>
            <a:ext cx="758091" cy="43910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61" name="Google Shape;561;p23"/>
          <p:cNvCxnSpPr/>
          <p:nvPr/>
        </p:nvCxnSpPr>
        <p:spPr>
          <a:xfrm>
            <a:off x="6593048" y="5005052"/>
            <a:ext cx="0" cy="42806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62" name="Google Shape;562;p23"/>
          <p:cNvSpPr txBox="1"/>
          <p:nvPr/>
        </p:nvSpPr>
        <p:spPr>
          <a:xfrm>
            <a:off x="839740" y="118252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税金の使いみちはどうやって決めるの？</a:t>
            </a:r>
            <a:endParaRPr b="1" sz="1200"/>
          </a:p>
        </p:txBody>
      </p:sp>
      <p:sp>
        <p:nvSpPr>
          <p:cNvPr id="563" name="Google Shape;563;p23"/>
          <p:cNvSpPr txBox="1"/>
          <p:nvPr/>
        </p:nvSpPr>
        <p:spPr>
          <a:xfrm>
            <a:off x="4288768" y="1762127"/>
            <a:ext cx="616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はら</a:t>
            </a:r>
            <a:endParaRPr b="1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23"/>
          <p:cNvCxnSpPr/>
          <p:nvPr/>
        </p:nvCxnSpPr>
        <p:spPr>
          <a:xfrm>
            <a:off x="7332752" y="4764664"/>
            <a:ext cx="393173" cy="24038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/>
          <p:nvPr/>
        </p:nvSpPr>
        <p:spPr>
          <a:xfrm>
            <a:off x="139768" y="942237"/>
            <a:ext cx="55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600">
                <a:solidFill>
                  <a:schemeClr val="dk1"/>
                </a:solidFill>
              </a:rPr>
              <a:t>栃木県の予算</a:t>
            </a:r>
            <a:r>
              <a:rPr b="1" lang="ja-JP" sz="1800">
                <a:solidFill>
                  <a:schemeClr val="dk1"/>
                </a:solidFill>
              </a:rPr>
              <a:t>（令和７年度当初予算）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571" name="Google Shape;5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813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24"/>
          <p:cNvGrpSpPr/>
          <p:nvPr/>
        </p:nvGrpSpPr>
        <p:grpSpPr>
          <a:xfrm>
            <a:off x="6148440" y="3131843"/>
            <a:ext cx="1249027" cy="1300682"/>
            <a:chOff x="1974616" y="3951980"/>
            <a:chExt cx="1490552" cy="1490552"/>
          </a:xfrm>
        </p:grpSpPr>
        <p:sp>
          <p:nvSpPr>
            <p:cNvPr id="573" name="Google Shape;573;p24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 txBox="1"/>
            <p:nvPr/>
          </p:nvSpPr>
          <p:spPr>
            <a:xfrm>
              <a:off x="2047008" y="4450111"/>
              <a:ext cx="13224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600" u="none" strike="noStrike">
                  <a:solidFill>
                    <a:srgbClr val="000000"/>
                  </a:solidFill>
                </a:rPr>
                <a:t>歳出総額</a:t>
              </a:r>
              <a:endParaRPr b="1" sz="1200"/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ja-JP" sz="1100" u="none" strike="noStrike">
                  <a:solidFill>
                    <a:srgbClr val="000000"/>
                  </a:solidFill>
                </a:rPr>
                <a:t>9,242億円</a:t>
              </a:r>
              <a:endParaRPr b="1" sz="1200"/>
            </a:p>
          </p:txBody>
        </p:sp>
      </p:grpSp>
      <p:sp>
        <p:nvSpPr>
          <p:cNvPr id="575" name="Google Shape;575;p24"/>
          <p:cNvSpPr txBox="1"/>
          <p:nvPr/>
        </p:nvSpPr>
        <p:spPr>
          <a:xfrm>
            <a:off x="6562818" y="1676587"/>
            <a:ext cx="272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教育のために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1,882億円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（20.4%）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576" name="Google Shape;576;p24"/>
          <p:cNvCxnSpPr/>
          <p:nvPr/>
        </p:nvCxnSpPr>
        <p:spPr>
          <a:xfrm flipH="1" rot="10800000">
            <a:off x="7526241" y="2519373"/>
            <a:ext cx="141971" cy="3610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77" name="Google Shape;577;p24"/>
          <p:cNvSpPr txBox="1"/>
          <p:nvPr/>
        </p:nvSpPr>
        <p:spPr>
          <a:xfrm>
            <a:off x="7362392" y="3589642"/>
            <a:ext cx="181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商工業発展のため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1,290億円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（14.0%）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7146200" y="5248117"/>
            <a:ext cx="191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福祉の充実のため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1,169億円　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（12.6%）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79" name="Google Shape;579;p24"/>
          <p:cNvSpPr txBox="1"/>
          <p:nvPr/>
        </p:nvSpPr>
        <p:spPr>
          <a:xfrm>
            <a:off x="3777775" y="4251459"/>
            <a:ext cx="167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生活を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まもるため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479億円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（5.2%）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80" name="Google Shape;580;p24"/>
          <p:cNvSpPr txBox="1"/>
          <p:nvPr/>
        </p:nvSpPr>
        <p:spPr>
          <a:xfrm>
            <a:off x="3680437" y="2131251"/>
            <a:ext cx="249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県の借金を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返したりするため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999億円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（10.8%）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81" name="Google Shape;581;p24"/>
          <p:cNvSpPr txBox="1"/>
          <p:nvPr/>
        </p:nvSpPr>
        <p:spPr>
          <a:xfrm>
            <a:off x="5759245" y="5492821"/>
            <a:ext cx="159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道路・河川・住宅の充実のため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768億円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（8.3%）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582" name="Google Shape;582;p24"/>
          <p:cNvCxnSpPr/>
          <p:nvPr/>
        </p:nvCxnSpPr>
        <p:spPr>
          <a:xfrm flipH="1">
            <a:off x="5066335" y="4967884"/>
            <a:ext cx="880177" cy="60690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83" name="Google Shape;583;p24"/>
          <p:cNvCxnSpPr/>
          <p:nvPr/>
        </p:nvCxnSpPr>
        <p:spPr>
          <a:xfrm>
            <a:off x="7397467" y="4672852"/>
            <a:ext cx="451342" cy="51556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84" name="Google Shape;584;p24"/>
          <p:cNvSpPr txBox="1"/>
          <p:nvPr/>
        </p:nvSpPr>
        <p:spPr>
          <a:xfrm>
            <a:off x="3827900" y="5542212"/>
            <a:ext cx="191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健康で快適な生活や環境をつくるため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672億円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（7.3%）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585" name="Google Shape;585;p24"/>
          <p:cNvCxnSpPr/>
          <p:nvPr/>
        </p:nvCxnSpPr>
        <p:spPr>
          <a:xfrm rot="10800000">
            <a:off x="4925580" y="3221736"/>
            <a:ext cx="580844" cy="64967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86" name="Google Shape;586;p24"/>
          <p:cNvCxnSpPr>
            <a:endCxn id="587" idx="2"/>
          </p:cNvCxnSpPr>
          <p:nvPr/>
        </p:nvCxnSpPr>
        <p:spPr>
          <a:xfrm rot="10800000">
            <a:off x="5964849" y="2154931"/>
            <a:ext cx="38700" cy="657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88" name="Google Shape;588;p24"/>
          <p:cNvCxnSpPr/>
          <p:nvPr/>
        </p:nvCxnSpPr>
        <p:spPr>
          <a:xfrm flipH="1">
            <a:off x="5033873" y="4593176"/>
            <a:ext cx="596813" cy="13938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89" name="Google Shape;589;p2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590" name="Google Shape;590;p24"/>
          <p:cNvCxnSpPr>
            <a:endCxn id="581" idx="0"/>
          </p:cNvCxnSpPr>
          <p:nvPr/>
        </p:nvCxnSpPr>
        <p:spPr>
          <a:xfrm flipH="1">
            <a:off x="6554245" y="4991821"/>
            <a:ext cx="98700" cy="50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87" name="Google Shape;587;p24"/>
          <p:cNvSpPr txBox="1"/>
          <p:nvPr/>
        </p:nvSpPr>
        <p:spPr>
          <a:xfrm>
            <a:off x="5097399" y="1416031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そのほか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1,983億円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chemeClr val="dk1"/>
                </a:solidFill>
              </a:rPr>
              <a:t>（21.4%）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839740" y="118252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税金の使いみちはどうやって決めるの？</a:t>
            </a:r>
            <a:endParaRPr b="1" sz="1200"/>
          </a:p>
        </p:txBody>
      </p:sp>
      <p:pic>
        <p:nvPicPr>
          <p:cNvPr id="592" name="Google Shape;5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615" y="2131251"/>
            <a:ext cx="3710700" cy="33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2709453" y="3341559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県税など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 5,704億円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（61.7%）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94" name="Google Shape;594;p24"/>
          <p:cNvSpPr txBox="1"/>
          <p:nvPr/>
        </p:nvSpPr>
        <p:spPr>
          <a:xfrm>
            <a:off x="491003" y="2483424"/>
            <a:ext cx="1516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国から入る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お金 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2,946億円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（31.9%）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-272071" y="4913179"/>
            <a:ext cx="164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県の借金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592億円 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>
                <a:solidFill>
                  <a:srgbClr val="000000"/>
                </a:solidFill>
              </a:rPr>
              <a:t>（6.4%）</a:t>
            </a:r>
            <a:endParaRPr b="1">
              <a:solidFill>
                <a:srgbClr val="000000"/>
              </a:solidFill>
            </a:endParaRPr>
          </a:p>
        </p:txBody>
      </p:sp>
      <p:grpSp>
        <p:nvGrpSpPr>
          <p:cNvPr id="596" name="Google Shape;596;p24"/>
          <p:cNvGrpSpPr/>
          <p:nvPr/>
        </p:nvGrpSpPr>
        <p:grpSpPr>
          <a:xfrm>
            <a:off x="1766317" y="3131773"/>
            <a:ext cx="1249207" cy="1300785"/>
            <a:chOff x="1974616" y="3951980"/>
            <a:chExt cx="1490700" cy="1490700"/>
          </a:xfrm>
        </p:grpSpPr>
        <p:sp>
          <p:nvSpPr>
            <p:cNvPr id="597" name="Google Shape;597;p24"/>
            <p:cNvSpPr/>
            <p:nvPr/>
          </p:nvSpPr>
          <p:spPr>
            <a:xfrm>
              <a:off x="1974616" y="3951980"/>
              <a:ext cx="1490700" cy="149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 txBox="1"/>
            <p:nvPr/>
          </p:nvSpPr>
          <p:spPr>
            <a:xfrm>
              <a:off x="2047007" y="4451438"/>
              <a:ext cx="13224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600" u="none" strike="noStrike">
                  <a:solidFill>
                    <a:srgbClr val="000000"/>
                  </a:solidFill>
                </a:rPr>
                <a:t>歳入総額</a:t>
              </a:r>
              <a:endParaRPr b="1" sz="1200"/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000000"/>
                  </a:solidFill>
                </a:rPr>
                <a:t>9,242</a:t>
              </a:r>
              <a:r>
                <a:rPr b="1" i="0" lang="ja-JP" sz="1100" u="none" strike="noStrike">
                  <a:solidFill>
                    <a:srgbClr val="000000"/>
                  </a:solidFill>
                </a:rPr>
                <a:t>億円</a:t>
              </a:r>
              <a:endParaRPr b="1" sz="1200"/>
            </a:p>
          </p:txBody>
        </p:sp>
      </p:grpSp>
      <p:cxnSp>
        <p:nvCxnSpPr>
          <p:cNvPr id="599" name="Google Shape;599;p24"/>
          <p:cNvCxnSpPr/>
          <p:nvPr/>
        </p:nvCxnSpPr>
        <p:spPr>
          <a:xfrm flipH="1">
            <a:off x="702550" y="4505750"/>
            <a:ext cx="655800" cy="40740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605" name="Google Shape;6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040" y="479362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07" name="Google Shape;607;p25"/>
          <p:cNvSpPr txBox="1"/>
          <p:nvPr/>
        </p:nvSpPr>
        <p:spPr>
          <a:xfrm>
            <a:off x="843129" y="118252"/>
            <a:ext cx="33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税金は大切なもの</a:t>
            </a:r>
            <a:endParaRPr b="1" sz="1200"/>
          </a:p>
        </p:txBody>
      </p:sp>
      <p:sp>
        <p:nvSpPr>
          <p:cNvPr id="608" name="Google Shape;608;p25"/>
          <p:cNvSpPr/>
          <p:nvPr/>
        </p:nvSpPr>
        <p:spPr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3000"/>
              <a:buFont typeface="Arial"/>
              <a:buNone/>
            </a:pPr>
            <a:r>
              <a:rPr b="1" i="0" lang="ja-JP" sz="2800" u="none" cap="none" strike="noStrike">
                <a:solidFill>
                  <a:srgbClr val="EE7612"/>
                </a:solidFill>
              </a:rPr>
              <a:t>納税は国民の義務</a:t>
            </a:r>
            <a:endParaRPr b="1" sz="12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税金がないと、わたしたちの生活は成り立たなくなります。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税金は、社会の一員として暮らしていくために支払わなければならない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会費のようなものです。税金を納めることは、国民の義務として憲法に定められています。</a:t>
            </a:r>
            <a:endParaRPr b="1" sz="1200"/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</a:pPr>
            <a:r>
              <a:t/>
            </a:r>
            <a:endParaRPr b="1" sz="1500">
              <a:solidFill>
                <a:srgbClr val="000000"/>
              </a:solidFill>
            </a:endParaRPr>
          </a:p>
        </p:txBody>
      </p:sp>
      <p:sp>
        <p:nvSpPr>
          <p:cNvPr id="609" name="Google Shape;609;p25"/>
          <p:cNvSpPr txBox="1"/>
          <p:nvPr/>
        </p:nvSpPr>
        <p:spPr>
          <a:xfrm>
            <a:off x="878183" y="6507995"/>
            <a:ext cx="7853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rgbClr val="EE7612"/>
                </a:solidFill>
              </a:rPr>
              <a:t>ふりかえろう</a:t>
            </a:r>
            <a:r>
              <a:rPr b="1" lang="ja-JP" sz="9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ja-JP" sz="9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https://www.nta.go.jp/publication/webtaxtv/201503/webtaxtv_wb.html</a:t>
            </a:r>
            <a:r>
              <a:rPr b="1" lang="ja-JP" sz="900">
                <a:solidFill>
                  <a:schemeClr val="dk1"/>
                </a:solidFill>
              </a:rPr>
              <a:t>　（Web-TAX-TV）</a:t>
            </a:r>
            <a:endParaRPr b="1" sz="1200"/>
          </a:p>
        </p:txBody>
      </p:sp>
      <p:pic>
        <p:nvPicPr>
          <p:cNvPr id="610" name="Google Shape;61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形, おもちゃ, 挿絵 が含まれている画像&#10;&#10;自動的に生成された説明" id="611" name="Google Shape;61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118" y="3982175"/>
            <a:ext cx="1096023" cy="2445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2" name="Google Shape;612;p25"/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613" name="Google Shape;613;p25"/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fmla="val -46982" name="adj1"/>
                <a:gd fmla="val 48074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5"/>
            <p:cNvSpPr txBox="1"/>
            <p:nvPr/>
          </p:nvSpPr>
          <p:spPr>
            <a:xfrm>
              <a:off x="2719851" y="4336030"/>
              <a:ext cx="142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税金がなぜ必要かもう一度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考えてみよう</a:t>
              </a:r>
              <a:endParaRPr b="1" sz="1200"/>
            </a:p>
          </p:txBody>
        </p:sp>
      </p:grpSp>
      <p:grpSp>
        <p:nvGrpSpPr>
          <p:cNvPr id="615" name="Google Shape;615;p25"/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616" name="Google Shape;616;p25"/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fmla="val 52207" name="adj1"/>
                <a:gd fmla="val 35937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5"/>
            <p:cNvSpPr txBox="1"/>
            <p:nvPr/>
          </p:nvSpPr>
          <p:spPr>
            <a:xfrm>
              <a:off x="4937100" y="4207800"/>
              <a:ext cx="1493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誰がどのように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税金の使いみちを決めているか</a:t>
              </a:r>
              <a:endParaRPr b="1" sz="12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調べてみよう</a:t>
              </a:r>
              <a:endParaRPr b="1" sz="1200"/>
            </a:p>
          </p:txBody>
        </p:sp>
      </p:grpSp>
      <p:sp>
        <p:nvSpPr>
          <p:cNvPr id="618" name="Google Shape;618;p25"/>
          <p:cNvSpPr txBox="1"/>
          <p:nvPr/>
        </p:nvSpPr>
        <p:spPr>
          <a:xfrm>
            <a:off x="211000" y="816827"/>
            <a:ext cx="829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のうぜい</a:t>
            </a:r>
            <a:endParaRPr sz="1200"/>
          </a:p>
        </p:txBody>
      </p:sp>
      <p:grpSp>
        <p:nvGrpSpPr>
          <p:cNvPr id="619" name="Google Shape;619;p25"/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620" name="Google Shape;620;p25"/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621" name="Google Shape;621;p25"/>
              <p:cNvSpPr/>
              <p:nvPr/>
            </p:nvSpPr>
            <p:spPr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B96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800">
                    <a:solidFill>
                      <a:srgbClr val="FFFFFF"/>
                    </a:solidFill>
                  </a:rPr>
                  <a:t>日本国憲法</a:t>
                </a:r>
                <a:endParaRPr b="1" sz="1800">
                  <a:solidFill>
                    <a:srgbClr val="FFFFFF"/>
                  </a:solidFill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600">
                    <a:solidFill>
                      <a:srgbClr val="FFFFFF"/>
                    </a:solidFill>
                  </a:rPr>
                  <a:t>第</a:t>
                </a:r>
                <a:r>
                  <a:rPr b="1" lang="ja-JP" sz="1800">
                    <a:solidFill>
                      <a:srgbClr val="FFFFFF"/>
                    </a:solidFill>
                  </a:rPr>
                  <a:t>30</a:t>
                </a:r>
                <a:r>
                  <a:rPr b="1" lang="ja-JP" sz="1600">
                    <a:solidFill>
                      <a:srgbClr val="FFFFFF"/>
                    </a:solidFill>
                  </a:rPr>
                  <a:t>条</a:t>
                </a:r>
                <a:endParaRPr b="1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900">
                    <a:solidFill>
                      <a:srgbClr val="EE7612"/>
                    </a:solidFill>
                  </a:rPr>
                  <a:t>国民は、法律の定めるところにより、納税の義務を負ふ。</a:t>
                </a:r>
                <a:endParaRPr b="1" sz="1900">
                  <a:solidFill>
                    <a:srgbClr val="EE7612"/>
                  </a:solidFill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700">
                    <a:solidFill>
                      <a:srgbClr val="EE7612"/>
                    </a:solidFill>
                  </a:rPr>
                  <a:t>（納税の義務）</a:t>
                </a:r>
                <a:endParaRPr b="1" sz="1200"/>
              </a:p>
            </p:txBody>
          </p:sp>
        </p:grpSp>
        <p:sp>
          <p:nvSpPr>
            <p:cNvPr id="624" name="Google Shape;624;p25"/>
            <p:cNvSpPr txBox="1"/>
            <p:nvPr/>
          </p:nvSpPr>
          <p:spPr>
            <a:xfrm>
              <a:off x="6444473" y="2836242"/>
              <a:ext cx="78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500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sz="1200"/>
            </a:p>
          </p:txBody>
        </p:sp>
        <p:sp>
          <p:nvSpPr>
            <p:cNvPr id="625" name="Google Shape;625;p25"/>
            <p:cNvSpPr txBox="1"/>
            <p:nvPr/>
          </p:nvSpPr>
          <p:spPr>
            <a:xfrm>
              <a:off x="4921660" y="3181034"/>
              <a:ext cx="78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500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sz="500"/>
            </a:p>
          </p:txBody>
        </p:sp>
      </p:grpSp>
      <p:sp>
        <p:nvSpPr>
          <p:cNvPr id="626" name="Google Shape;626;p25"/>
          <p:cNvSpPr txBox="1"/>
          <p:nvPr/>
        </p:nvSpPr>
        <p:spPr>
          <a:xfrm>
            <a:off x="2778111" y="2010872"/>
            <a:ext cx="504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 txBox="1"/>
          <p:nvPr/>
        </p:nvSpPr>
        <p:spPr>
          <a:xfrm>
            <a:off x="843125" y="118250"/>
            <a:ext cx="222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</a:rPr>
              <a:t>税金クイズ</a:t>
            </a:r>
            <a:endParaRPr b="1" sz="1200"/>
          </a:p>
        </p:txBody>
      </p:sp>
      <p:cxnSp>
        <p:nvCxnSpPr>
          <p:cNvPr id="634" name="Google Shape;634;p26"/>
          <p:cNvCxnSpPr/>
          <p:nvPr/>
        </p:nvCxnSpPr>
        <p:spPr>
          <a:xfrm flipH="1" rot="10800000">
            <a:off x="4497160" y="1053390"/>
            <a:ext cx="35084" cy="518838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26"/>
          <p:cNvCxnSpPr/>
          <p:nvPr/>
        </p:nvCxnSpPr>
        <p:spPr>
          <a:xfrm>
            <a:off x="307075" y="4383468"/>
            <a:ext cx="854691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26"/>
          <p:cNvCxnSpPr/>
          <p:nvPr/>
        </p:nvCxnSpPr>
        <p:spPr>
          <a:xfrm>
            <a:off x="308331" y="2744999"/>
            <a:ext cx="854691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637" name="Google Shape;637;p26"/>
          <p:cNvGrpSpPr/>
          <p:nvPr/>
        </p:nvGrpSpPr>
        <p:grpSpPr>
          <a:xfrm>
            <a:off x="140080" y="2756818"/>
            <a:ext cx="4422900" cy="1443300"/>
            <a:chOff x="103009" y="1154157"/>
            <a:chExt cx="4422900" cy="1443300"/>
          </a:xfrm>
        </p:grpSpPr>
        <p:sp>
          <p:nvSpPr>
            <p:cNvPr id="638" name="Google Shape;638;p26"/>
            <p:cNvSpPr txBox="1"/>
            <p:nvPr/>
          </p:nvSpPr>
          <p:spPr>
            <a:xfrm>
              <a:off x="103009" y="1154157"/>
              <a:ext cx="44229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３　公立小学校の教育費　　　　　　</a:t>
              </a:r>
              <a:r>
                <a:rPr b="1" lang="ja-JP">
                  <a:solidFill>
                    <a:srgbClr val="00B050"/>
                  </a:solidFill>
                </a:rPr>
                <a:t> 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→Ｐ８</a:t>
              </a:r>
              <a:r>
                <a:rPr b="1" i="0" lang="ja-JP" sz="1200" u="none" cap="none" strike="noStrike">
                  <a:solidFill>
                    <a:srgbClr val="00B050"/>
                  </a:solidFill>
                </a:rPr>
                <a:t>　 </a:t>
              </a:r>
              <a:endParaRPr b="1" i="0" sz="120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　</a:t>
              </a:r>
              <a:r>
                <a:rPr b="1" i="0" lang="ja-JP" sz="900" u="none" cap="none" strike="noStrike">
                  <a:solidFill>
                    <a:srgbClr val="00B050"/>
                  </a:solidFill>
                </a:rPr>
                <a:t>  </a:t>
              </a:r>
              <a:r>
                <a:rPr b="1" i="0" lang="ja-JP" sz="500" u="none" cap="none" strike="noStrike">
                  <a:solidFill>
                    <a:srgbClr val="00B050"/>
                  </a:solidFill>
                </a:rPr>
                <a:t>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税金で負担した令和４年度の公立小学校の児童１人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　 あたりの年間教育費はいくらでしょうか？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just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   941,000円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   975,000円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約1,067,000円　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39" name="Google Shape;639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19799" y="1886130"/>
              <a:ext cx="992450" cy="6375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0" name="Google Shape;640;p26"/>
          <p:cNvGrpSpPr/>
          <p:nvPr/>
        </p:nvGrpSpPr>
        <p:grpSpPr>
          <a:xfrm>
            <a:off x="140847" y="4486839"/>
            <a:ext cx="4351500" cy="1367716"/>
            <a:chOff x="174162" y="2845865"/>
            <a:chExt cx="4351500" cy="1367716"/>
          </a:xfrm>
        </p:grpSpPr>
        <p:sp>
          <p:nvSpPr>
            <p:cNvPr id="641" name="Google Shape;641;p26"/>
            <p:cNvSpPr txBox="1"/>
            <p:nvPr/>
          </p:nvSpPr>
          <p:spPr>
            <a:xfrm>
              <a:off x="174162" y="2845865"/>
              <a:ext cx="43515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５　国に納められる税金　　　　　　→Ｐ11</a:t>
              </a:r>
              <a:endParaRPr b="1" i="0" sz="100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　</a:t>
              </a:r>
              <a:r>
                <a:rPr b="1" i="0" lang="ja-JP" sz="85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sz="10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令和７年度に国に納められる税金はいくらでしょうか？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</a:t>
              </a:r>
              <a:r>
                <a:rPr b="1" lang="ja-JP" sz="1100"/>
                <a:t>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35兆4,490億円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</a:t>
              </a:r>
              <a:r>
                <a:rPr b="1" lang="ja-JP" sz="1100"/>
                <a:t>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77兆8,190億円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約112兆5,717億円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42" name="Google Shape;64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34718" y="3583026"/>
              <a:ext cx="1147286" cy="630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p26"/>
          <p:cNvGrpSpPr/>
          <p:nvPr/>
        </p:nvGrpSpPr>
        <p:grpSpPr>
          <a:xfrm>
            <a:off x="183359" y="1098236"/>
            <a:ext cx="4273500" cy="1463444"/>
            <a:chOff x="241090" y="4381938"/>
            <a:chExt cx="4273500" cy="1463444"/>
          </a:xfrm>
        </p:grpSpPr>
        <p:sp>
          <p:nvSpPr>
            <p:cNvPr id="644" name="Google Shape;644;p26"/>
            <p:cNvSpPr txBox="1"/>
            <p:nvPr/>
          </p:nvSpPr>
          <p:spPr>
            <a:xfrm>
              <a:off x="241090" y="4381938"/>
              <a:ext cx="42735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lang="ja-JP">
                  <a:solidFill>
                    <a:srgbClr val="00B050"/>
                  </a:solidFill>
                </a:rPr>
                <a:t>１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　税金の種類　　　　 　　　　　　 →Ｐ４</a:t>
              </a:r>
              <a:endParaRPr b="1" i="0" sz="1200" u="none" cap="none" strike="noStrike">
                <a:solidFill>
                  <a:srgbClr val="FF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　</a:t>
              </a:r>
              <a:r>
                <a:rPr b="1" i="0" lang="ja-JP" sz="85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sz="850" u="none" cap="none" strike="noStrike">
                  <a:solidFill>
                    <a:srgbClr val="000000"/>
                  </a:solidFill>
                </a:rPr>
                <a:t>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物を買ったときやサービスを受けたときに払う税金は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　 どれでしょうか？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ja-JP" sz="900"/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所得税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/>
                <a:t>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法人税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1100"/>
                <a:t>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消費税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45" name="Google Shape;645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65926" y="5112723"/>
              <a:ext cx="602804" cy="7326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6" name="Google Shape;646;p26"/>
          <p:cNvGrpSpPr/>
          <p:nvPr/>
        </p:nvGrpSpPr>
        <p:grpSpPr>
          <a:xfrm>
            <a:off x="4607085" y="1096771"/>
            <a:ext cx="4199400" cy="1496454"/>
            <a:chOff x="4607085" y="1176283"/>
            <a:chExt cx="4199400" cy="1496454"/>
          </a:xfrm>
        </p:grpSpPr>
        <p:sp>
          <p:nvSpPr>
            <p:cNvPr id="647" name="Google Shape;647;p26"/>
            <p:cNvSpPr txBox="1"/>
            <p:nvPr/>
          </p:nvSpPr>
          <p:spPr>
            <a:xfrm>
              <a:off x="4607085" y="1176283"/>
              <a:ext cx="4199400" cy="14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２　税金の使われ方　　　　　　　　→Ｐ７</a:t>
              </a:r>
              <a:endParaRPr b="1" i="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　</a:t>
              </a:r>
              <a:r>
                <a:rPr b="1" i="0" lang="ja-JP" sz="120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令和５年度の１年間に警察や消防に使われる税金は  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     国民一人あたりいくらでしょうか。</a:t>
              </a:r>
              <a:endParaRPr b="1" i="0" sz="110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</a:t>
              </a:r>
              <a:r>
                <a:rPr b="1" lang="ja-JP" sz="1100"/>
                <a:t>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20,910円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</a:t>
              </a:r>
              <a:r>
                <a:rPr b="1" lang="ja-JP" sz="1100"/>
                <a:t>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43,792円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 141,530円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48" name="Google Shape;648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63758" y="1846275"/>
              <a:ext cx="671489" cy="56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3891" y="2312305"/>
              <a:ext cx="543277" cy="30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68308" y="1820866"/>
              <a:ext cx="321461" cy="851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1" name="Google Shape;651;p26"/>
          <p:cNvSpPr txBox="1"/>
          <p:nvPr/>
        </p:nvSpPr>
        <p:spPr>
          <a:xfrm>
            <a:off x="6419008" y="1356298"/>
            <a:ext cx="685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b="0" i="0" lang="ja-JP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けいさつ</a:t>
            </a:r>
            <a:endParaRPr sz="500"/>
          </a:p>
        </p:txBody>
      </p:sp>
      <p:grpSp>
        <p:nvGrpSpPr>
          <p:cNvPr id="652" name="Google Shape;652;p26"/>
          <p:cNvGrpSpPr/>
          <p:nvPr/>
        </p:nvGrpSpPr>
        <p:grpSpPr>
          <a:xfrm>
            <a:off x="4590602" y="4465654"/>
            <a:ext cx="4377600" cy="1487420"/>
            <a:chOff x="4558421" y="2738105"/>
            <a:chExt cx="4377600" cy="1487420"/>
          </a:xfrm>
        </p:grpSpPr>
        <p:sp>
          <p:nvSpPr>
            <p:cNvPr id="653" name="Google Shape;653;p26"/>
            <p:cNvSpPr txBox="1"/>
            <p:nvPr/>
          </p:nvSpPr>
          <p:spPr>
            <a:xfrm>
              <a:off x="4558421" y="2738105"/>
              <a:ext cx="43776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６　栃木県に国から入るお金　　</a:t>
              </a:r>
              <a:r>
                <a:rPr b="1" lang="ja-JP">
                  <a:solidFill>
                    <a:srgbClr val="00B050"/>
                  </a:solidFill>
                </a:rPr>
                <a:t>   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　→Ｐ12　</a:t>
              </a:r>
              <a:endParaRPr b="1" i="0" u="none" cap="none" strike="noStrike">
                <a:solidFill>
                  <a:srgbClr val="00B05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　</a:t>
              </a:r>
              <a:r>
                <a:rPr b="1" i="0" lang="ja-JP" sz="850" u="none" cap="none" strike="noStrike">
                  <a:solidFill>
                    <a:srgbClr val="00B050"/>
                  </a:solidFill>
                </a:rPr>
                <a:t>　</a:t>
              </a:r>
              <a:r>
                <a:rPr b="1" i="0" lang="ja-JP" sz="325" u="none" cap="none" strike="noStrike">
                  <a:solidFill>
                    <a:srgbClr val="00B050"/>
                  </a:solidFill>
                </a:rPr>
                <a:t>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令和７年度に栃木県に国から入るお金はいくらで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      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約 2,</a:t>
              </a:r>
              <a:r>
                <a:rPr b="1" lang="ja-JP" sz="1100"/>
                <a:t>946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約 4,642億円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約 7,816億円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54" name="Google Shape;654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1944" y="3428009"/>
              <a:ext cx="883022" cy="7975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5" name="Google Shape;655;p26"/>
          <p:cNvGrpSpPr/>
          <p:nvPr/>
        </p:nvGrpSpPr>
        <p:grpSpPr>
          <a:xfrm>
            <a:off x="4585086" y="2837191"/>
            <a:ext cx="4274400" cy="1495500"/>
            <a:chOff x="4545911" y="4440999"/>
            <a:chExt cx="4274400" cy="1495500"/>
          </a:xfrm>
        </p:grpSpPr>
        <p:sp>
          <p:nvSpPr>
            <p:cNvPr id="656" name="Google Shape;656;p26"/>
            <p:cNvSpPr txBox="1"/>
            <p:nvPr/>
          </p:nvSpPr>
          <p:spPr>
            <a:xfrm>
              <a:off x="4545911" y="4440999"/>
              <a:ext cx="4274400" cy="14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</a:rPr>
                <a:t>　</a:t>
              </a:r>
              <a:r>
                <a:rPr b="1" i="0" lang="ja-JP" u="none" cap="none" strike="noStrike">
                  <a:solidFill>
                    <a:srgbClr val="00B050"/>
                  </a:solidFill>
                </a:rPr>
                <a:t>４　税金の使いみちの決め方　　　　→Ｐ10</a:t>
              </a:r>
              <a:endParaRPr b="1" i="0" u="none" cap="none" strike="noStrike">
                <a:solidFill>
                  <a:srgbClr val="FF0000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</a:rPr>
                <a:t>　　</a:t>
              </a:r>
              <a:r>
                <a:rPr b="1" lang="ja-JP" sz="850">
                  <a:solidFill>
                    <a:srgbClr val="00B050"/>
                  </a:solidFill>
                </a:rPr>
                <a:t>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国の税金の使いみちはどこが決めるのでしょうか？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①　税務署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②　内閣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          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③　国会（国民の代表）</a:t>
              </a:r>
              <a:endParaRPr b="1" i="0" sz="110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657" name="Google Shape;657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573787" y="5291990"/>
              <a:ext cx="1147286" cy="552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8" name="Google Shape;658;p26"/>
          <p:cNvSpPr/>
          <p:nvPr/>
        </p:nvSpPr>
        <p:spPr>
          <a:xfrm>
            <a:off x="6308870" y="830236"/>
            <a:ext cx="2739086" cy="30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ja-JP" sz="1150" u="none" cap="none" strike="noStrike">
                <a:solidFill>
                  <a:srgbClr val="000000"/>
                </a:solidFill>
              </a:rPr>
              <a:t>→の数字はヒントのページです。</a:t>
            </a:r>
            <a:endParaRPr b="1" sz="1200"/>
          </a:p>
        </p:txBody>
      </p:sp>
      <p:sp>
        <p:nvSpPr>
          <p:cNvPr id="659" name="Google Shape;659;p26"/>
          <p:cNvSpPr txBox="1"/>
          <p:nvPr/>
        </p:nvSpPr>
        <p:spPr>
          <a:xfrm rot="10800000">
            <a:off x="3649838" y="6501220"/>
            <a:ext cx="474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900" u="none" cap="none" strike="noStrike">
                <a:solidFill>
                  <a:srgbClr val="000000"/>
                </a:solidFill>
              </a:rPr>
              <a:t>答え：１－③、２－②、３－①、４－③、５－②、６－①</a:t>
            </a:r>
            <a:endParaRPr b="1" i="0" sz="9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7"/>
          <p:cNvSpPr/>
          <p:nvPr/>
        </p:nvSpPr>
        <p:spPr>
          <a:xfrm>
            <a:off x="8283375" y="52018"/>
            <a:ext cx="690217" cy="69021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1997371" y="1552505"/>
            <a:ext cx="590747" cy="4540791"/>
          </a:xfrm>
          <a:custGeom>
            <a:rect b="b" l="l" r="r" t="t"/>
            <a:pathLst>
              <a:path extrusionOk="0" h="4720281" w="630194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68" name="Google Shape;668;p27"/>
          <p:cNvSpPr txBox="1"/>
          <p:nvPr/>
        </p:nvSpPr>
        <p:spPr>
          <a:xfrm>
            <a:off x="190151" y="914430"/>
            <a:ext cx="85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0CC"/>
              </a:buClr>
              <a:buSzPts val="1300"/>
              <a:buFont typeface="Arial"/>
              <a:buNone/>
            </a:pPr>
            <a:r>
              <a:rPr b="1" lang="ja-JP" sz="1100">
                <a:solidFill>
                  <a:srgbClr val="6560CC"/>
                </a:solidFill>
              </a:rPr>
              <a:t>税金について、もっと詳しく知りたい人は、</a:t>
            </a:r>
            <a:r>
              <a:rPr b="1" lang="ja-JP" sz="1800" u="sng">
                <a:solidFill>
                  <a:srgbClr val="FF0000"/>
                </a:solidFill>
              </a:rPr>
              <a:t>国税庁ホームページの「税の学習コーナー」</a:t>
            </a:r>
            <a:r>
              <a:rPr b="1" lang="ja-JP" sz="1100">
                <a:solidFill>
                  <a:srgbClr val="6560CC"/>
                </a:solidFill>
              </a:rPr>
              <a:t>を見てね。</a:t>
            </a:r>
            <a:endParaRPr b="1" sz="1200"/>
          </a:p>
        </p:txBody>
      </p:sp>
      <p:sp>
        <p:nvSpPr>
          <p:cNvPr id="669" name="Google Shape;669;p27"/>
          <p:cNvSpPr txBox="1"/>
          <p:nvPr/>
        </p:nvSpPr>
        <p:spPr>
          <a:xfrm>
            <a:off x="2123728" y="118252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ja-JP" sz="3000">
                <a:solidFill>
                  <a:schemeClr val="dk1"/>
                </a:solidFill>
              </a:rPr>
              <a:t>税の学習コーナー</a:t>
            </a:r>
            <a:endParaRPr b="1" sz="1200"/>
          </a:p>
        </p:txBody>
      </p:sp>
      <p:sp>
        <p:nvSpPr>
          <p:cNvPr id="670" name="Google Shape;670;p27"/>
          <p:cNvSpPr txBox="1"/>
          <p:nvPr/>
        </p:nvSpPr>
        <p:spPr>
          <a:xfrm>
            <a:off x="878183" y="6507995"/>
            <a:ext cx="7853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rgbClr val="5F5ACA"/>
                </a:solidFill>
              </a:rPr>
              <a:t>税の学習コーナー  </a:t>
            </a:r>
            <a:r>
              <a:rPr b="1" lang="ja-JP" sz="9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https://www.nta.go.jp/taxes/kids/index.htm</a:t>
            </a:r>
            <a:endParaRPr b="1" sz="900">
              <a:solidFill>
                <a:schemeClr val="dk1"/>
              </a:solidFill>
            </a:endParaRPr>
          </a:p>
        </p:txBody>
      </p:sp>
      <p:grpSp>
        <p:nvGrpSpPr>
          <p:cNvPr id="671" name="Google Shape;671;p27"/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672" name="Google Shape;672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パソコンの画面&#10;&#10;自動的に生成された説明" id="673" name="Google Shape;673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27"/>
            <p:cNvPicPr preferRelativeResize="0"/>
            <p:nvPr/>
          </p:nvPicPr>
          <p:blipFill rotWithShape="1">
            <a:blip r:embed="rId6">
              <a:alphaModFix/>
            </a:blip>
            <a:srcRect b="18851" l="1501" r="1674" t="1897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675" name="Google Shape;675;p27"/>
          <p:cNvPicPr preferRelativeResize="0"/>
          <p:nvPr/>
        </p:nvPicPr>
        <p:blipFill rotWithShape="1">
          <a:blip r:embed="rId7">
            <a:alphaModFix/>
          </a:blip>
          <a:srcRect b="5417" l="1063" r="1901" t="1924"/>
          <a:stretch/>
        </p:blipFill>
        <p:spPr>
          <a:xfrm>
            <a:off x="2605777" y="1494043"/>
            <a:ext cx="6133509" cy="4724662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6" name="Google Shape;676;p27"/>
          <p:cNvPicPr preferRelativeResize="0"/>
          <p:nvPr/>
        </p:nvPicPr>
        <p:blipFill rotWithShape="1">
          <a:blip r:embed="rId8">
            <a:alphaModFix/>
          </a:blip>
          <a:srcRect b="8738" l="6221" r="9018" t="8358"/>
          <a:stretch/>
        </p:blipFill>
        <p:spPr>
          <a:xfrm>
            <a:off x="8320909" y="95462"/>
            <a:ext cx="615148" cy="60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/>
        </p:nvSpPr>
        <p:spPr>
          <a:xfrm>
            <a:off x="843125" y="111600"/>
            <a:ext cx="641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ワーク：税金について考えてみよう</a:t>
            </a:r>
            <a:endParaRPr b="1" sz="3000"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843129" y="118252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生活の中で関わりのある税金</a:t>
            </a:r>
            <a:endParaRPr b="1" sz="1200"/>
          </a:p>
        </p:txBody>
      </p:sp>
      <p:sp>
        <p:nvSpPr>
          <p:cNvPr id="128" name="Google Shape;128;p15"/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次のようなときには、どんな税金がかかるでしょうか？？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5"/>
          <p:cNvCxnSpPr/>
          <p:nvPr/>
        </p:nvCxnSpPr>
        <p:spPr>
          <a:xfrm>
            <a:off x="179388" y="1484784"/>
            <a:ext cx="8785225" cy="0"/>
          </a:xfrm>
          <a:prstGeom prst="straightConnector1">
            <a:avLst/>
          </a:prstGeom>
          <a:noFill/>
          <a:ln cap="flat" cmpd="sng" w="19050">
            <a:solidFill>
              <a:srgbClr val="26C1F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15"/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税金の種類は約</a:t>
            </a:r>
            <a:r>
              <a:rPr b="1" lang="ja-JP" sz="1800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ja-JP" sz="1800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種類あります。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878183" y="6507995"/>
            <a:ext cx="6389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rgbClr val="0D85AF"/>
                </a:solidFill>
              </a:rPr>
              <a:t>詳しく学ぼう：財務省キッズコーナーファイナンスらんど  </a:t>
            </a:r>
            <a:r>
              <a:rPr b="1" lang="ja-JP" sz="9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https://www.mof.go.jp/kids/2018</a:t>
            </a:r>
            <a:r>
              <a:rPr b="1" lang="ja-JP" sz="900">
                <a:solidFill>
                  <a:schemeClr val="dk1"/>
                </a:solidFill>
              </a:rPr>
              <a:t> （財務省HP）</a:t>
            </a:r>
            <a:endParaRPr b="1" sz="1200"/>
          </a:p>
        </p:txBody>
      </p:sp>
      <p:sp>
        <p:nvSpPr>
          <p:cNvPr id="132" name="Google Shape;132;p15"/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アイコン&#10;&#10;自動的に生成された説明" id="133" name="Google Shape;1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560" y="4611508"/>
            <a:ext cx="1354704" cy="126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708477" y="4375595"/>
            <a:ext cx="1709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0C5B9C"/>
                </a:solidFill>
              </a:rPr>
              <a:t>車を持っていると！？</a:t>
            </a:r>
            <a:endParaRPr b="1" sz="1200"/>
          </a:p>
        </p:txBody>
      </p:sp>
      <p:sp>
        <p:nvSpPr>
          <p:cNvPr id="135" name="Google Shape;135;p15"/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自動車税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200">
              <a:solidFill>
                <a:srgbClr val="E22626"/>
              </a:solidFill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3499342" y="4375595"/>
            <a:ext cx="1904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0C5B9C"/>
                </a:solidFill>
              </a:rPr>
              <a:t>温泉に入ったときは！？</a:t>
            </a:r>
            <a:endParaRPr b="1" sz="1200"/>
          </a:p>
        </p:txBody>
      </p:sp>
      <p:sp>
        <p:nvSpPr>
          <p:cNvPr id="137" name="Google Shape;137;p15"/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部屋 が含まれている画像&#10;&#10;自動的に生成された説明" id="138" name="Google Shape;13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6451" y="4608319"/>
            <a:ext cx="1630470" cy="131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5"/>
          <p:cNvGrpSpPr/>
          <p:nvPr/>
        </p:nvGrpSpPr>
        <p:grpSpPr>
          <a:xfrm>
            <a:off x="3681875" y="5754567"/>
            <a:ext cx="1539622" cy="384738"/>
            <a:chOff x="5081943" y="5933973"/>
            <a:chExt cx="1539622" cy="384738"/>
          </a:xfrm>
        </p:grpSpPr>
        <p:sp>
          <p:nvSpPr>
            <p:cNvPr id="140" name="Google Shape;140;p15"/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rgbClr val="0C5B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1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E22626"/>
                  </a:solidFill>
                </a:rPr>
                <a:t>入湯税</a:t>
              </a:r>
              <a:r>
                <a:rPr b="1" lang="ja-JP" sz="900">
                  <a:solidFill>
                    <a:srgbClr val="E22626"/>
                  </a:solidFill>
                </a:rPr>
                <a:t>（地方税）</a:t>
              </a:r>
              <a:endParaRPr b="1" sz="1200">
                <a:solidFill>
                  <a:srgbClr val="E22626"/>
                </a:solidFill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5265671" y="5961885"/>
              <a:ext cx="770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5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にゅうとうぜい</a:t>
              </a:r>
              <a:endParaRPr b="1" sz="500"/>
            </a:p>
          </p:txBody>
        </p:sp>
      </p:grpSp>
      <p:sp>
        <p:nvSpPr>
          <p:cNvPr id="142" name="Google Shape;142;p15"/>
          <p:cNvSpPr txBox="1"/>
          <p:nvPr/>
        </p:nvSpPr>
        <p:spPr>
          <a:xfrm>
            <a:off x="278832" y="3934731"/>
            <a:ext cx="24929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※住民税とは、都道府県税と市（区）町村民税を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合わせた呼び方です。</a:t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図形&#10;&#10;自動的に生成された説明" id="146" name="Google Shape;14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7695" y="2503689"/>
            <a:ext cx="1567982" cy="10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おもちゃ, 挿絵 が含まれている画像&#10;&#10;自動的に生成された説明" id="148" name="Google Shape;14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0785" y="2366882"/>
            <a:ext cx="1822307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所得税</a:t>
            </a:r>
            <a:r>
              <a:rPr b="1" lang="ja-JP" sz="900">
                <a:solidFill>
                  <a:srgbClr val="E22626"/>
                </a:solidFill>
              </a:rPr>
              <a:t>（国税）</a:t>
            </a:r>
            <a:r>
              <a:rPr b="1" lang="ja-JP" sz="1000">
                <a:solidFill>
                  <a:srgbClr val="E22626"/>
                </a:solidFill>
              </a:rPr>
              <a:t>・</a:t>
            </a:r>
            <a:r>
              <a:rPr b="1" lang="ja-JP" sz="1200">
                <a:solidFill>
                  <a:srgbClr val="E22626"/>
                </a:solidFill>
              </a:rPr>
              <a:t>住民税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000">
              <a:solidFill>
                <a:srgbClr val="E22626"/>
              </a:solidFill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固定資産税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200">
              <a:solidFill>
                <a:srgbClr val="E22626"/>
              </a:solidFill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3831452" y="3538007"/>
            <a:ext cx="1005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こていしさんぜい</a:t>
            </a:r>
            <a:endParaRPr sz="500"/>
          </a:p>
        </p:txBody>
      </p:sp>
      <p:sp>
        <p:nvSpPr>
          <p:cNvPr id="152" name="Google Shape;152;p15"/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E22626"/>
                </a:solidFill>
              </a:rPr>
              <a:t>消費税</a:t>
            </a:r>
            <a:r>
              <a:rPr b="1" lang="ja-JP" sz="900">
                <a:solidFill>
                  <a:srgbClr val="E22626"/>
                </a:solidFill>
              </a:rPr>
              <a:t>（国税）</a:t>
            </a:r>
            <a:r>
              <a:rPr b="1" lang="ja-JP" sz="1200">
                <a:solidFill>
                  <a:srgbClr val="E22626"/>
                </a:solidFill>
              </a:rPr>
              <a:t>・地方消費税</a:t>
            </a:r>
            <a:r>
              <a:rPr b="1" lang="ja-JP" sz="900">
                <a:solidFill>
                  <a:srgbClr val="E22626"/>
                </a:solidFill>
              </a:rPr>
              <a:t>（地方税）</a:t>
            </a:r>
            <a:endParaRPr b="1" sz="1200">
              <a:solidFill>
                <a:srgbClr val="E22626"/>
              </a:solidFill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738325" y="2101275"/>
            <a:ext cx="1746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0C5B9C"/>
                </a:solidFill>
              </a:rPr>
              <a:t>給料をもらったら！？</a:t>
            </a:r>
            <a:endParaRPr b="1" sz="1200"/>
          </a:p>
        </p:txBody>
      </p:sp>
      <p:sp>
        <p:nvSpPr>
          <p:cNvPr id="154" name="Google Shape;154;p15"/>
          <p:cNvSpPr txBox="1"/>
          <p:nvPr/>
        </p:nvSpPr>
        <p:spPr>
          <a:xfrm>
            <a:off x="3582958" y="2101267"/>
            <a:ext cx="1709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0C5B9C"/>
                </a:solidFill>
              </a:rPr>
              <a:t>家を持っていると！？</a:t>
            </a:r>
            <a:endParaRPr b="1" sz="1200"/>
          </a:p>
        </p:txBody>
      </p:sp>
      <p:sp>
        <p:nvSpPr>
          <p:cNvPr id="155" name="Google Shape;155;p15"/>
          <p:cNvSpPr txBox="1"/>
          <p:nvPr/>
        </p:nvSpPr>
        <p:spPr>
          <a:xfrm>
            <a:off x="6304225" y="2101275"/>
            <a:ext cx="252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200">
                <a:solidFill>
                  <a:srgbClr val="0C5B9C"/>
                </a:solidFill>
              </a:rPr>
              <a:t>お店でお買い物をしたときは！？</a:t>
            </a:r>
            <a:endParaRPr b="1" sz="1200"/>
          </a:p>
        </p:txBody>
      </p:sp>
      <p:sp>
        <p:nvSpPr>
          <p:cNvPr id="156" name="Google Shape;156;p15"/>
          <p:cNvSpPr txBox="1"/>
          <p:nvPr/>
        </p:nvSpPr>
        <p:spPr>
          <a:xfrm>
            <a:off x="6965449" y="4914563"/>
            <a:ext cx="373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500"/>
          </a:p>
        </p:txBody>
      </p:sp>
      <p:sp>
        <p:nvSpPr>
          <p:cNvPr id="157" name="Google Shape;157;p15"/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>
              <a:gd fmla="val 50000" name="adj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5881623" y="4968958"/>
            <a:ext cx="2772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国税は、「国に納める税金」、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地方税は「都道府県や市区町村に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納める税金」です。</a:t>
            </a:r>
            <a:endParaRPr sz="1200"/>
          </a:p>
        </p:txBody>
      </p:sp>
      <p:grpSp>
        <p:nvGrpSpPr>
          <p:cNvPr id="161" name="Google Shape;161;p15"/>
          <p:cNvGrpSpPr/>
          <p:nvPr/>
        </p:nvGrpSpPr>
        <p:grpSpPr>
          <a:xfrm>
            <a:off x="-97200" y="6007185"/>
            <a:ext cx="1007480" cy="850815"/>
            <a:chOff x="-97202" y="5996310"/>
            <a:chExt cx="1007480" cy="850815"/>
          </a:xfrm>
        </p:grpSpPr>
        <p:sp>
          <p:nvSpPr>
            <p:cNvPr id="162" name="Google Shape;162;p15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-97202" y="6190849"/>
              <a:ext cx="9510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500">
                <a:solidFill>
                  <a:srgbClr val="134C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300"/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5903349" y="5355450"/>
            <a:ext cx="335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/>
          </a:p>
        </p:txBody>
      </p:sp>
      <p:grpSp>
        <p:nvGrpSpPr>
          <p:cNvPr id="166" name="Google Shape;166;p15"/>
          <p:cNvGrpSpPr/>
          <p:nvPr/>
        </p:nvGrpSpPr>
        <p:grpSpPr>
          <a:xfrm>
            <a:off x="179388" y="2005200"/>
            <a:ext cx="8785225" cy="4330969"/>
            <a:chOff x="179388" y="-4631538"/>
            <a:chExt cx="8785225" cy="4330969"/>
          </a:xfrm>
        </p:grpSpPr>
        <p:sp>
          <p:nvSpPr>
            <p:cNvPr id="167" name="Google Shape;167;p15"/>
            <p:cNvSpPr/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アイコン&#10;&#10;自動的に生成された説明" id="169" name="Google Shape;16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5"/>
            <p:cNvSpPr txBox="1"/>
            <p:nvPr/>
          </p:nvSpPr>
          <p:spPr>
            <a:xfrm>
              <a:off x="708477" y="-2261693"/>
              <a:ext cx="1709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0C5B9C"/>
                  </a:solidFill>
                </a:rPr>
                <a:t>車を持っていると！？</a:t>
              </a:r>
              <a:endParaRPr b="1" sz="1200"/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3499342" y="-2261693"/>
              <a:ext cx="1904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0C5B9C"/>
                  </a:solidFill>
                </a:rPr>
                <a:t>温泉に入ったときは！？</a:t>
              </a:r>
              <a:endParaRPr b="1" sz="12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部屋 が含まれている画像&#10;&#10;自動的に生成された説明" id="173" name="Google Shape;17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5"/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" name="Google Shape;175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5"/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図形&#10;&#10;自動的に生成された説明" id="177" name="Google Shape;177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5"/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おもちゃ, 挿絵 が含まれている画像&#10;&#10;自動的に生成された説明" id="179" name="Google Shape;17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5"/>
            <p:cNvSpPr txBox="1"/>
            <p:nvPr/>
          </p:nvSpPr>
          <p:spPr>
            <a:xfrm>
              <a:off x="738326" y="-4536016"/>
              <a:ext cx="1709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0C5B9C"/>
                  </a:solidFill>
                </a:rPr>
                <a:t>給料をもらったら！？</a:t>
              </a:r>
              <a:endParaRPr b="1" sz="1200"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3582958" y="-4536021"/>
              <a:ext cx="1709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0C5B9C"/>
                  </a:solidFill>
                </a:rPr>
                <a:t>家を持っていると！？</a:t>
              </a:r>
              <a:endParaRPr b="1" sz="1200"/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6304225" y="-4536013"/>
              <a:ext cx="256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rgbClr val="0C5B9C"/>
                  </a:solidFill>
                </a:rPr>
                <a:t>お店でお買い物をしたときは！？</a:t>
              </a:r>
              <a:endParaRPr b="1" sz="1200"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843129" y="118252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生活の中で関わりのある税金</a:t>
            </a:r>
            <a:endParaRPr b="1" sz="1200"/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6"/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192" name="Google Shape;192;p16"/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250825" y="1066181"/>
              <a:ext cx="21816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消費者</a:t>
              </a:r>
              <a:endParaRPr b="1" sz="1200"/>
            </a:p>
          </p:txBody>
        </p:sp>
        <p:pic>
          <p:nvPicPr>
            <p:cNvPr id="194" name="Google Shape;19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16"/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fmla="val 9091" name="adj"/>
              </a:avLst>
            </a:prstGeom>
            <a:solidFill>
              <a:srgbClr val="A4E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800">
                  <a:solidFill>
                    <a:schemeClr val="dk1"/>
                  </a:solidFill>
                </a:rPr>
                <a:t>ゲーム</a:t>
              </a:r>
              <a:endParaRPr b="1" sz="800">
                <a:solidFill>
                  <a:schemeClr val="dk1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900">
                  <a:solidFill>
                    <a:schemeClr val="dk1"/>
                  </a:solidFill>
                </a:rPr>
                <a:t>1,100円</a:t>
              </a:r>
              <a:endParaRPr b="1" sz="900">
                <a:solidFill>
                  <a:schemeClr val="dk1"/>
                </a:solidFill>
              </a:endParaRPr>
            </a:p>
          </p:txBody>
        </p:sp>
        <p:grpSp>
          <p:nvGrpSpPr>
            <p:cNvPr id="196" name="Google Shape;196;p16"/>
            <p:cNvGrpSpPr/>
            <p:nvPr/>
          </p:nvGrpSpPr>
          <p:grpSpPr>
            <a:xfrm>
              <a:off x="321213" y="2939304"/>
              <a:ext cx="2040900" cy="744000"/>
              <a:chOff x="321213" y="2939304"/>
              <a:chExt cx="2040900" cy="744000"/>
            </a:xfrm>
          </p:grpSpPr>
          <p:sp>
            <p:nvSpPr>
              <p:cNvPr id="197" name="Google Shape;197;p16"/>
              <p:cNvSpPr txBox="1"/>
              <p:nvPr/>
            </p:nvSpPr>
            <p:spPr>
              <a:xfrm>
                <a:off x="321213" y="2939304"/>
                <a:ext cx="2040900" cy="7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品物の金額1,000円と一緒に</a:t>
                </a:r>
                <a:endParaRPr b="1" i="0" sz="10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消費税100円を支払う。</a:t>
                </a:r>
                <a:endParaRPr b="1" i="0" sz="10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8181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900" u="none" strike="noStrike">
                    <a:solidFill>
                      <a:schemeClr val="dk1"/>
                    </a:solidFill>
                  </a:rPr>
                  <a:t>(消費税を</a:t>
                </a:r>
                <a:r>
                  <a:rPr b="1" lang="ja-JP" sz="900">
                    <a:solidFill>
                      <a:schemeClr val="dk1"/>
                    </a:solidFill>
                  </a:rPr>
                  <a:t>負担する</a:t>
                </a:r>
                <a:r>
                  <a:rPr b="1" i="0" lang="ja-JP" sz="900" u="none" strike="noStrike">
                    <a:solidFill>
                      <a:schemeClr val="dk1"/>
                    </a:solidFill>
                  </a:rPr>
                  <a:t>)</a:t>
                </a:r>
                <a:endParaRPr b="1" sz="900">
                  <a:solidFill>
                    <a:schemeClr val="dk1"/>
                  </a:solidFill>
                </a:endParaRPr>
              </a:p>
            </p:txBody>
          </p:sp>
          <p:sp>
            <p:nvSpPr>
              <p:cNvPr id="198" name="Google Shape;198;p16"/>
              <p:cNvSpPr txBox="1"/>
              <p:nvPr/>
            </p:nvSpPr>
            <p:spPr>
              <a:xfrm>
                <a:off x="837701" y="3368202"/>
                <a:ext cx="439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ふた</a:t>
                </a:r>
                <a:r>
                  <a:rPr lang="ja-JP" sz="500">
                    <a:solidFill>
                      <a:schemeClr val="dk1"/>
                    </a:solidFill>
                  </a:rPr>
                  <a:t>ん</a:t>
                </a:r>
                <a:endParaRPr/>
              </a:p>
            </p:txBody>
          </p:sp>
        </p:grpSp>
      </p:grpSp>
      <p:sp>
        <p:nvSpPr>
          <p:cNvPr id="199" name="Google Shape;199;p16"/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fmla="val 50000" name="adj1"/>
              <a:gd fmla="val 5986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201" name="Google Shape;20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2" name="Google Shape;202;p16"/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203" name="Google Shape;203;p16"/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descr="図形&#10;&#10;自動的に生成された説明" id="204" name="Google Shape;204;p1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5" name="Google Shape;205;p16"/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ja-JP" sz="2000">
                      <a:solidFill>
                        <a:schemeClr val="lt1"/>
                      </a:solidFill>
                    </a:rPr>
                    <a:t>1000</a:t>
                  </a:r>
                  <a:endParaRPr b="1"/>
                </a:p>
              </p:txBody>
            </p:sp>
          </p:grpSp>
          <p:sp>
            <p:nvSpPr>
              <p:cNvPr id="206" name="Google Shape;206;p16"/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>
                    <a:solidFill>
                      <a:schemeClr val="lt1"/>
                    </a:solidFill>
                  </a:rPr>
                  <a:t>100</a:t>
                </a:r>
                <a:endParaRPr b="1"/>
              </a:p>
            </p:txBody>
          </p:sp>
        </p:grpSp>
      </p:grpSp>
      <p:grpSp>
        <p:nvGrpSpPr>
          <p:cNvPr id="207" name="Google Shape;207;p16"/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208" name="Google Shape;208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16"/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chemeClr val="lt1"/>
                  </a:solidFill>
                </a:rPr>
                <a:t>100</a:t>
              </a:r>
              <a:endParaRPr b="1"/>
            </a:p>
          </p:txBody>
        </p:sp>
      </p:grpSp>
      <p:sp>
        <p:nvSpPr>
          <p:cNvPr id="210" name="Google Shape;210;p16"/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fmla="val 50000" name="adj1"/>
              <a:gd fmla="val 55337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16"/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213" name="Google Shape;213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6"/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chemeClr val="lt1"/>
                  </a:solidFill>
                </a:rPr>
                <a:t>100</a:t>
              </a:r>
              <a:endParaRPr b="1"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216" name="Google Shape;216;p16"/>
            <p:cNvSpPr/>
            <p:nvPr/>
          </p:nvSpPr>
          <p:spPr>
            <a:xfrm>
              <a:off x="3188676" y="3909698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日本銀行</a:t>
              </a:r>
              <a:endParaRPr b="1" sz="1200"/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3204878" y="4386091"/>
              <a:ext cx="3796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預けられた消費税を国のお金 </a:t>
              </a:r>
              <a:r>
                <a:rPr b="1" i="0" lang="ja-JP" sz="900" u="none" strike="noStrike">
                  <a:solidFill>
                    <a:schemeClr val="dk1"/>
                  </a:solidFill>
                </a:rPr>
                <a:t>(国庫金)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 として保管する。</a:t>
              </a:r>
              <a:endParaRPr b="1" i="0" sz="1000" u="none" strike="noStrike"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3415696" y="3913546"/>
              <a:ext cx="437094" cy="8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ja-JP" sz="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にっぽん</a:t>
              </a:r>
              <a:endParaRPr/>
            </a:p>
          </p:txBody>
        </p:sp>
      </p:grpSp>
      <p:sp>
        <p:nvSpPr>
          <p:cNvPr id="220" name="Google Shape;220;p16"/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6"/>
          <p:cNvGrpSpPr/>
          <p:nvPr/>
        </p:nvGrpSpPr>
        <p:grpSpPr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222" name="Google Shape;222;p16"/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16"/>
            <p:cNvSpPr txBox="1"/>
            <p:nvPr/>
          </p:nvSpPr>
          <p:spPr>
            <a:xfrm>
              <a:off x="3667355" y="4970133"/>
              <a:ext cx="7215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chemeClr val="lt1"/>
                  </a:solidFill>
                </a:rPr>
                <a:t>78</a:t>
              </a:r>
              <a:r>
                <a:rPr b="1" lang="ja-JP">
                  <a:solidFill>
                    <a:schemeClr val="lt1"/>
                  </a:solidFill>
                </a:rPr>
                <a:t>円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227" name="Google Shape;227;p16"/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6"/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229" name="Google Shape;229;p16"/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0" name="Google Shape;230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6"/>
            <p:cNvSpPr txBox="1"/>
            <p:nvPr/>
          </p:nvSpPr>
          <p:spPr>
            <a:xfrm>
              <a:off x="6883451" y="4967473"/>
              <a:ext cx="7215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>
                  <a:solidFill>
                    <a:schemeClr val="lt1"/>
                  </a:solidFill>
                </a:rPr>
                <a:t>22</a:t>
              </a:r>
              <a:r>
                <a:rPr b="1" lang="ja-JP">
                  <a:solidFill>
                    <a:schemeClr val="lt1"/>
                  </a:solidFill>
                </a:rPr>
                <a:t>円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grpSp>
        <p:nvGrpSpPr>
          <p:cNvPr id="234" name="Google Shape;234;p16"/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235" name="Google Shape;235;p16"/>
            <p:cNvSpPr/>
            <p:nvPr/>
          </p:nvSpPr>
          <p:spPr>
            <a:xfrm>
              <a:off x="3188676" y="5494198"/>
              <a:ext cx="2823484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国（国税）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4243590" y="5920259"/>
              <a:ext cx="713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200" u="none" strike="noStrike">
                  <a:solidFill>
                    <a:schemeClr val="dk1"/>
                  </a:solidFill>
                </a:rPr>
                <a:t>７</a:t>
              </a:r>
              <a:r>
                <a:rPr b="1" lang="ja-JP" sz="1200">
                  <a:solidFill>
                    <a:schemeClr val="dk1"/>
                  </a:solidFill>
                </a:rPr>
                <a:t>.</a:t>
              </a:r>
              <a:r>
                <a:rPr b="1" i="0" lang="ja-JP" sz="1200" u="none" strike="noStrike">
                  <a:solidFill>
                    <a:schemeClr val="dk1"/>
                  </a:solidFill>
                </a:rPr>
                <a:t>８％</a:t>
              </a:r>
              <a:endParaRPr b="1" i="0" sz="1200" u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239" name="Google Shape;239;p16"/>
            <p:cNvSpPr/>
            <p:nvPr/>
          </p:nvSpPr>
          <p:spPr>
            <a:xfrm>
              <a:off x="6213137" y="5494198"/>
              <a:ext cx="2751476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地方（地方税）</a:t>
              </a:r>
              <a:endParaRPr b="1" sz="1200"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7232047" y="5920259"/>
              <a:ext cx="713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200">
                  <a:solidFill>
                    <a:schemeClr val="dk1"/>
                  </a:solidFill>
                </a:rPr>
                <a:t>２</a:t>
              </a:r>
              <a:r>
                <a:rPr b="1" lang="ja-JP" sz="1200">
                  <a:solidFill>
                    <a:schemeClr val="dk1"/>
                  </a:solidFill>
                </a:rPr>
                <a:t>.</a:t>
              </a:r>
              <a:r>
                <a:rPr b="1" i="0" lang="ja-JP" sz="1200" u="none" strike="noStrike">
                  <a:solidFill>
                    <a:schemeClr val="dk1"/>
                  </a:solidFill>
                </a:rPr>
                <a:t>２％</a:t>
              </a:r>
              <a:endParaRPr b="1" i="0" sz="1200" u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242" name="Google Shape;242;p16"/>
          <p:cNvGrpSpPr/>
          <p:nvPr/>
        </p:nvGrpSpPr>
        <p:grpSpPr>
          <a:xfrm>
            <a:off x="806814" y="4287053"/>
            <a:ext cx="2185954" cy="942758"/>
            <a:chOff x="806814" y="4287053"/>
            <a:chExt cx="2185954" cy="942758"/>
          </a:xfrm>
        </p:grpSpPr>
        <p:sp>
          <p:nvSpPr>
            <p:cNvPr id="243" name="Google Shape;243;p16"/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fmla="val -32959" name="adj1"/>
                <a:gd fmla="val 56807" name="adj2"/>
              </a:avLst>
            </a:prstGeom>
            <a:solidFill>
              <a:schemeClr val="lt1"/>
            </a:solidFill>
            <a:ln cap="flat" cmpd="sng" w="19050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" name="Google Shape;244;p16"/>
            <p:cNvGrpSpPr/>
            <p:nvPr/>
          </p:nvGrpSpPr>
          <p:grpSpPr>
            <a:xfrm>
              <a:off x="1139368" y="4552337"/>
              <a:ext cx="1853400" cy="433500"/>
              <a:chOff x="1139368" y="4552337"/>
              <a:chExt cx="1853400" cy="433500"/>
            </a:xfrm>
          </p:grpSpPr>
          <p:sp>
            <p:nvSpPr>
              <p:cNvPr id="245" name="Google Shape;245;p16"/>
              <p:cNvSpPr txBox="1"/>
              <p:nvPr/>
            </p:nvSpPr>
            <p:spPr>
              <a:xfrm>
                <a:off x="1139368" y="4552337"/>
                <a:ext cx="1853400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900" u="none" strike="noStrike">
                    <a:solidFill>
                      <a:schemeClr val="dk1"/>
                    </a:solidFill>
                  </a:rPr>
                  <a:t>お店は、 消費税を預かって</a:t>
                </a:r>
                <a:endParaRPr b="1" i="0" sz="9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b="1" i="0" lang="ja-JP" sz="900" u="none" strike="noStrike">
                    <a:solidFill>
                      <a:schemeClr val="dk1"/>
                    </a:solidFill>
                  </a:rPr>
                  <a:t>まとめて納めているんだね。</a:t>
                </a:r>
                <a:endParaRPr b="1" sz="850">
                  <a:solidFill>
                    <a:schemeClr val="dk1"/>
                  </a:solidFill>
                </a:endParaRPr>
              </a:p>
            </p:txBody>
          </p:sp>
          <p:sp>
            <p:nvSpPr>
              <p:cNvPr id="246" name="Google Shape;246;p16"/>
              <p:cNvSpPr txBox="1"/>
              <p:nvPr/>
            </p:nvSpPr>
            <p:spPr>
              <a:xfrm>
                <a:off x="1594588" y="4691388"/>
                <a:ext cx="346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sz="500"/>
              </a:p>
            </p:txBody>
          </p:sp>
        </p:grpSp>
      </p:grpSp>
      <p:grpSp>
        <p:nvGrpSpPr>
          <p:cNvPr id="247" name="Google Shape;247;p16"/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248" name="Google Shape;248;p16"/>
            <p:cNvSpPr/>
            <p:nvPr/>
          </p:nvSpPr>
          <p:spPr>
            <a:xfrm>
              <a:off x="3188676" y="2525899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税務署</a:t>
              </a:r>
              <a:endParaRPr b="1" sz="1200"/>
            </a:p>
          </p:txBody>
        </p:sp>
        <p:grpSp>
          <p:nvGrpSpPr>
            <p:cNvPr id="250" name="Google Shape;250;p16"/>
            <p:cNvGrpSpPr/>
            <p:nvPr/>
          </p:nvGrpSpPr>
          <p:grpSpPr>
            <a:xfrm>
              <a:off x="3204878" y="2927260"/>
              <a:ext cx="2848800" cy="314875"/>
              <a:chOff x="3204878" y="2927260"/>
              <a:chExt cx="2848800" cy="314875"/>
            </a:xfrm>
          </p:grpSpPr>
          <p:sp>
            <p:nvSpPr>
              <p:cNvPr id="251" name="Google Shape;251;p16"/>
              <p:cNvSpPr txBox="1"/>
              <p:nvPr/>
            </p:nvSpPr>
            <p:spPr>
              <a:xfrm>
                <a:off x="3204878" y="2995835"/>
                <a:ext cx="2848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納められた消費税を日本銀行に預ける。</a:t>
                </a:r>
                <a:endParaRPr b="1" sz="1200"/>
              </a:p>
            </p:txBody>
          </p:sp>
          <p:sp>
            <p:nvSpPr>
              <p:cNvPr id="252" name="Google Shape;252;p16"/>
              <p:cNvSpPr txBox="1"/>
              <p:nvPr/>
            </p:nvSpPr>
            <p:spPr>
              <a:xfrm>
                <a:off x="3209162" y="2927260"/>
                <a:ext cx="380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/>
              </a:p>
            </p:txBody>
          </p:sp>
        </p:grpSp>
        <p:sp>
          <p:nvSpPr>
            <p:cNvPr id="253" name="Google Shape;253;p16"/>
            <p:cNvSpPr/>
            <p:nvPr/>
          </p:nvSpPr>
          <p:spPr>
            <a:xfrm>
              <a:off x="3184581" y="2409500"/>
              <a:ext cx="1262017" cy="34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r>
                <a:rPr lang="ja-JP" sz="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ぜいむしょ</a:t>
              </a:r>
              <a:endParaRPr sz="500"/>
            </a:p>
          </p:txBody>
        </p:sp>
      </p:grpSp>
      <p:grpSp>
        <p:nvGrpSpPr>
          <p:cNvPr id="254" name="Google Shape;254;p16"/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255" name="Google Shape;255;p16"/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5418411" y="1116218"/>
              <a:ext cx="938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rgbClr val="0C98C4"/>
                  </a:solidFill>
                </a:rPr>
                <a:t>お店の売上</a:t>
              </a:r>
              <a:endParaRPr b="1" sz="900">
                <a:solidFill>
                  <a:srgbClr val="0C98C4"/>
                </a:solidFill>
              </a:endParaRPr>
            </a:p>
          </p:txBody>
        </p:sp>
        <p:grpSp>
          <p:nvGrpSpPr>
            <p:cNvPr id="257" name="Google Shape;257;p16"/>
            <p:cNvGrpSpPr/>
            <p:nvPr/>
          </p:nvGrpSpPr>
          <p:grpSpPr>
            <a:xfrm>
              <a:off x="5845632" y="1423047"/>
              <a:ext cx="863863" cy="405111"/>
              <a:chOff x="2078852" y="2236872"/>
              <a:chExt cx="1043838" cy="489512"/>
            </a:xfrm>
          </p:grpSpPr>
          <p:pic>
            <p:nvPicPr>
              <p:cNvPr descr="図形&#10;&#10;自動的に生成された説明" id="258" name="Google Shape;258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9" name="Google Shape;259;p16"/>
              <p:cNvSpPr txBox="1"/>
              <p:nvPr/>
            </p:nvSpPr>
            <p:spPr>
              <a:xfrm>
                <a:off x="2124890" y="2255934"/>
                <a:ext cx="997800" cy="4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900">
                    <a:solidFill>
                      <a:schemeClr val="lt1"/>
                    </a:solidFill>
                  </a:rPr>
                  <a:t>1000</a:t>
                </a:r>
                <a:endParaRPr b="1" sz="1300"/>
              </a:p>
            </p:txBody>
          </p:sp>
        </p:grpSp>
      </p:grpSp>
      <p:grpSp>
        <p:nvGrpSpPr>
          <p:cNvPr id="260" name="Google Shape;260;p16"/>
          <p:cNvGrpSpPr/>
          <p:nvPr/>
        </p:nvGrpSpPr>
        <p:grpSpPr>
          <a:xfrm>
            <a:off x="3160800" y="1076400"/>
            <a:ext cx="5727207" cy="976722"/>
            <a:chOff x="3165967" y="1065378"/>
            <a:chExt cx="5727207" cy="976722"/>
          </a:xfrm>
        </p:grpSpPr>
        <p:sp>
          <p:nvSpPr>
            <p:cNvPr id="261" name="Google Shape;261;p16"/>
            <p:cNvSpPr/>
            <p:nvPr/>
          </p:nvSpPr>
          <p:spPr>
            <a:xfrm>
              <a:off x="3165967" y="1065378"/>
              <a:ext cx="5727207" cy="9767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65967" y="1066181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お店</a:t>
              </a:r>
              <a:endParaRPr b="1" sz="1200"/>
            </a:p>
          </p:txBody>
        </p:sp>
        <p:grpSp>
          <p:nvGrpSpPr>
            <p:cNvPr id="263" name="Google Shape;263;p16"/>
            <p:cNvGrpSpPr/>
            <p:nvPr/>
          </p:nvGrpSpPr>
          <p:grpSpPr>
            <a:xfrm>
              <a:off x="3204878" y="1444057"/>
              <a:ext cx="2194800" cy="464400"/>
              <a:chOff x="3204878" y="1444057"/>
              <a:chExt cx="2194800" cy="464400"/>
            </a:xfrm>
          </p:grpSpPr>
          <p:sp>
            <p:nvSpPr>
              <p:cNvPr id="264" name="Google Shape;264;p16"/>
              <p:cNvSpPr txBox="1"/>
              <p:nvPr/>
            </p:nvSpPr>
            <p:spPr>
              <a:xfrm>
                <a:off x="3204878" y="1444057"/>
                <a:ext cx="2194800" cy="46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消費者から預かった</a:t>
                </a:r>
                <a:endParaRPr b="1" i="0" sz="1000" u="none" strike="noStrike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b="1" i="0" lang="ja-JP" sz="1000" u="none" strike="noStrike">
                    <a:solidFill>
                      <a:schemeClr val="dk1"/>
                    </a:solidFill>
                  </a:rPr>
                  <a:t>消費税の額を計算して納める。</a:t>
                </a:r>
                <a:endParaRPr b="1" sz="900">
                  <a:solidFill>
                    <a:schemeClr val="dk1"/>
                  </a:solidFill>
                </a:endParaRPr>
              </a:p>
            </p:txBody>
          </p:sp>
          <p:sp>
            <p:nvSpPr>
              <p:cNvPr id="265" name="Google Shape;265;p16"/>
              <p:cNvSpPr txBox="1"/>
              <p:nvPr/>
            </p:nvSpPr>
            <p:spPr>
              <a:xfrm>
                <a:off x="4487002" y="1584200"/>
                <a:ext cx="346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/>
              </a:p>
            </p:txBody>
          </p:sp>
        </p:grpSp>
      </p:grpSp>
      <p:sp>
        <p:nvSpPr>
          <p:cNvPr id="266" name="Google Shape;266;p16"/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※消費税は国税（消費税）と地方税（地方消費税）に分かれていて10%のうち7.8%が国税、2.2％が地方税です。</a:t>
            </a:r>
            <a:endParaRPr sz="1200"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194203" y="957280"/>
            <a:ext cx="242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消費税についての説明</a:t>
            </a:r>
            <a:endParaRPr sz="1300"/>
          </a:p>
        </p:txBody>
      </p:sp>
      <p:sp>
        <p:nvSpPr>
          <p:cNvPr id="271" name="Google Shape;271;p16"/>
          <p:cNvSpPr txBox="1"/>
          <p:nvPr/>
        </p:nvSpPr>
        <p:spPr>
          <a:xfrm>
            <a:off x="4352439" y="2978450"/>
            <a:ext cx="4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にっぽん</a:t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1212025" y="3403378"/>
            <a:ext cx="43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7"/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279" name="Google Shape;279;p17"/>
            <p:cNvSpPr/>
            <p:nvPr/>
          </p:nvSpPr>
          <p:spPr>
            <a:xfrm>
              <a:off x="6785581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8B7FD3"/>
                  </a:solidFill>
                </a:rPr>
                <a:t>住民税</a:t>
              </a:r>
              <a:endParaRPr b="1" sz="1200"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038472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8B7FD3"/>
                  </a:solidFill>
                </a:rPr>
                <a:t>所得税</a:t>
              </a:r>
              <a:endParaRPr b="1" sz="1200"/>
            </a:p>
          </p:txBody>
        </p:sp>
        <p:sp>
          <p:nvSpPr>
            <p:cNvPr id="281" name="Google Shape;281;p17"/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rect b="b" l="l" r="r" t="t"/>
              <a:pathLst>
                <a:path extrusionOk="0" h="455133" w="3966890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17"/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283" name="Google Shape;283;p17"/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843129" y="118252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生活の中で関わりのある税金</a:t>
            </a:r>
            <a:endParaRPr b="1" sz="1200"/>
          </a:p>
        </p:txBody>
      </p:sp>
      <p:grpSp>
        <p:nvGrpSpPr>
          <p:cNvPr id="288" name="Google Shape;288;p17"/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289" name="Google Shape;289;p17"/>
            <p:cNvSpPr/>
            <p:nvPr/>
          </p:nvSpPr>
          <p:spPr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0" name="Google Shape;29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7"/>
            <p:cNvSpPr/>
            <p:nvPr/>
          </p:nvSpPr>
          <p:spPr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商品を買った場合</a:t>
              </a:r>
              <a:endParaRPr b="1" sz="1200"/>
            </a:p>
          </p:txBody>
        </p:sp>
        <p:sp>
          <p:nvSpPr>
            <p:cNvPr id="292" name="Google Shape;292;p17"/>
            <p:cNvSpPr txBox="1"/>
            <p:nvPr/>
          </p:nvSpPr>
          <p:spPr>
            <a:xfrm>
              <a:off x="259803" y="1466301"/>
              <a:ext cx="1871100" cy="8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お店で商品を買いました。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代金 1,000円と、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税金100円を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支払いました。</a:t>
              </a:r>
              <a:endParaRPr b="1" sz="1000">
                <a:solidFill>
                  <a:schemeClr val="dk1"/>
                </a:solidFill>
              </a:endParaRPr>
            </a:p>
          </p:txBody>
        </p:sp>
      </p:grpSp>
      <p:grpSp>
        <p:nvGrpSpPr>
          <p:cNvPr id="293" name="Google Shape;293;p17"/>
          <p:cNvGrpSpPr/>
          <p:nvPr/>
        </p:nvGrpSpPr>
        <p:grpSpPr>
          <a:xfrm>
            <a:off x="3270726" y="1344996"/>
            <a:ext cx="2749583" cy="1447719"/>
            <a:chOff x="3270726" y="1066181"/>
            <a:chExt cx="2749583" cy="1447719"/>
          </a:xfrm>
        </p:grpSpPr>
        <p:sp>
          <p:nvSpPr>
            <p:cNvPr id="294" name="Google Shape;294;p17"/>
            <p:cNvSpPr/>
            <p:nvPr/>
          </p:nvSpPr>
          <p:spPr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グラフィカル ユーザー インターフェイス&#10;&#10;自動的に生成された説明" id="295" name="Google Shape;29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17"/>
            <p:cNvSpPr/>
            <p:nvPr/>
          </p:nvSpPr>
          <p:spPr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自分で商売をしている場合</a:t>
              </a:r>
              <a:endParaRPr b="1" sz="1200"/>
            </a:p>
          </p:txBody>
        </p:sp>
        <p:grpSp>
          <p:nvGrpSpPr>
            <p:cNvPr id="297" name="Google Shape;297;p17"/>
            <p:cNvGrpSpPr/>
            <p:nvPr/>
          </p:nvGrpSpPr>
          <p:grpSpPr>
            <a:xfrm>
              <a:off x="3270726" y="1401246"/>
              <a:ext cx="1702098" cy="1056900"/>
              <a:chOff x="3212698" y="1377136"/>
              <a:chExt cx="1702098" cy="1056900"/>
            </a:xfrm>
          </p:grpSpPr>
          <p:sp>
            <p:nvSpPr>
              <p:cNvPr id="298" name="Google Shape;298;p17"/>
              <p:cNvSpPr txBox="1"/>
              <p:nvPr/>
            </p:nvSpPr>
            <p:spPr>
              <a:xfrm>
                <a:off x="3218596" y="1377136"/>
                <a:ext cx="1696200" cy="105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YouTuber</a:t>
                </a:r>
                <a:r>
                  <a:rPr b="1" lang="ja-JP" sz="1000">
                    <a:solidFill>
                      <a:schemeClr val="dk1"/>
                    </a:solidFill>
                  </a:rPr>
                  <a:t>や大工さん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など自分で商売を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している方は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確定申告で税金を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納めています。</a:t>
                </a:r>
                <a:endParaRPr b="1"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299" name="Google Shape;299;p17"/>
              <p:cNvSpPr txBox="1"/>
              <p:nvPr/>
            </p:nvSpPr>
            <p:spPr>
              <a:xfrm>
                <a:off x="3212698" y="1885875"/>
                <a:ext cx="703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sz="500"/>
              </a:p>
            </p:txBody>
          </p:sp>
          <p:sp>
            <p:nvSpPr>
              <p:cNvPr id="300" name="Google Shape;300;p17"/>
              <p:cNvSpPr txBox="1"/>
              <p:nvPr/>
            </p:nvSpPr>
            <p:spPr>
              <a:xfrm>
                <a:off x="3224622" y="2109388"/>
                <a:ext cx="360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/>
              </a:p>
            </p:txBody>
          </p:sp>
        </p:grpSp>
      </p:grpSp>
      <p:grpSp>
        <p:nvGrpSpPr>
          <p:cNvPr id="301" name="Google Shape;301;p17"/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302" name="Google Shape;302;p17"/>
            <p:cNvSpPr/>
            <p:nvPr/>
          </p:nvSpPr>
          <p:spPr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男性の顔の絵&#10;&#10;低い精度で自動的に生成された説明" id="303" name="Google Shape;303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7"/>
            <p:cNvSpPr/>
            <p:nvPr/>
          </p:nvSpPr>
          <p:spPr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chemeClr val="lt1"/>
                  </a:solidFill>
                </a:rPr>
                <a:t>会社などに勤めている場合</a:t>
              </a:r>
              <a:endParaRPr b="1" sz="1200"/>
            </a:p>
          </p:txBody>
        </p:sp>
        <p:sp>
          <p:nvSpPr>
            <p:cNvPr id="305" name="Google Shape;305;p17"/>
            <p:cNvSpPr txBox="1"/>
            <p:nvPr/>
          </p:nvSpPr>
          <p:spPr>
            <a:xfrm>
              <a:off x="6180616" y="1466301"/>
              <a:ext cx="18807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会社員は</a:t>
              </a:r>
              <a:r>
                <a:rPr b="1" lang="ja-JP" sz="1000">
                  <a:solidFill>
                    <a:schemeClr val="dk1"/>
                  </a:solidFill>
                </a:rPr>
                <a:t>、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毎月会社から</a:t>
              </a:r>
              <a:endParaRPr b="1" i="0" sz="10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はら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われる給料の中から、</a:t>
              </a:r>
              <a:endParaRPr b="1" i="0" sz="10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税金</a:t>
              </a:r>
              <a:r>
                <a:rPr b="1" i="0" lang="ja-JP" sz="900" u="none" strike="noStrike">
                  <a:solidFill>
                    <a:schemeClr val="dk1"/>
                  </a:solidFill>
                </a:rPr>
                <a:t>(所得税・住民税)</a:t>
              </a:r>
              <a:r>
                <a:rPr b="1" i="0" lang="ja-JP" sz="1000" u="none" strike="noStrike">
                  <a:solidFill>
                    <a:schemeClr val="dk1"/>
                  </a:solidFill>
                </a:rPr>
                <a:t>が</a:t>
              </a:r>
              <a:endParaRPr b="1" i="0" sz="1000" u="none" strike="noStrike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000" u="none" strike="noStrike">
                  <a:solidFill>
                    <a:schemeClr val="dk1"/>
                  </a:solidFill>
                </a:rPr>
                <a:t>差し引かれています。</a:t>
              </a:r>
              <a:endParaRPr b="1" i="0" sz="1000" u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306" name="Google Shape;306;p17"/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307" name="Google Shape;307;p17"/>
            <p:cNvSpPr/>
            <p:nvPr/>
          </p:nvSpPr>
          <p:spPr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C3A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白いバックグラウンドの前にあるキーボード&#10;&#10;低い精度で自動的に生成された説明" id="308" name="Google Shape;308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17"/>
            <p:cNvSpPr/>
            <p:nvPr/>
          </p:nvSpPr>
          <p:spPr>
            <a:xfrm>
              <a:off x="6157530" y="30584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EE828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000">
                  <a:solidFill>
                    <a:schemeClr val="lt1"/>
                  </a:solidFill>
                </a:rPr>
                <a:t>会社</a:t>
              </a:r>
              <a:endParaRPr b="1" sz="1200"/>
            </a:p>
          </p:txBody>
        </p:sp>
        <p:pic>
          <p:nvPicPr>
            <p:cNvPr descr="時計 が含まれている画像&#10;&#10;自動的に生成された説明" id="310" name="Google Shape;310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7"/>
            <p:cNvSpPr/>
            <p:nvPr/>
          </p:nvSpPr>
          <p:spPr>
            <a:xfrm>
              <a:off x="3362469" y="3058461"/>
              <a:ext cx="1152128" cy="259745"/>
            </a:xfrm>
            <a:prstGeom prst="roundRect">
              <a:avLst>
                <a:gd fmla="val 50000" name="adj"/>
              </a:avLst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000">
                  <a:solidFill>
                    <a:schemeClr val="lt1"/>
                  </a:solidFill>
                </a:rPr>
                <a:t>個人事業主</a:t>
              </a:r>
              <a:endParaRPr b="1" sz="1200"/>
            </a:p>
          </p:txBody>
        </p:sp>
        <p:grpSp>
          <p:nvGrpSpPr>
            <p:cNvPr id="312" name="Google Shape;312;p17"/>
            <p:cNvGrpSpPr/>
            <p:nvPr/>
          </p:nvGrpSpPr>
          <p:grpSpPr>
            <a:xfrm>
              <a:off x="3277622" y="3405887"/>
              <a:ext cx="1648200" cy="879900"/>
              <a:chOff x="3277622" y="3405887"/>
              <a:chExt cx="1648200" cy="879900"/>
            </a:xfrm>
          </p:grpSpPr>
          <p:sp>
            <p:nvSpPr>
              <p:cNvPr id="313" name="Google Shape;313;p17"/>
              <p:cNvSpPr txBox="1"/>
              <p:nvPr/>
            </p:nvSpPr>
            <p:spPr>
              <a:xfrm>
                <a:off x="3277622" y="3405887"/>
                <a:ext cx="1648200" cy="87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自分で税金を計算して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税務署に申告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900">
                    <a:solidFill>
                      <a:schemeClr val="dk1"/>
                    </a:solidFill>
                  </a:rPr>
                  <a:t>(申し出ること）</a:t>
                </a:r>
                <a:r>
                  <a:rPr b="1" lang="ja-JP" sz="1000">
                    <a:solidFill>
                      <a:schemeClr val="dk1"/>
                    </a:solidFill>
                  </a:rPr>
                  <a:t>し、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納めます </a:t>
                </a:r>
                <a:r>
                  <a:rPr b="1" lang="ja-JP" sz="900">
                    <a:solidFill>
                      <a:schemeClr val="dk1"/>
                    </a:solidFill>
                  </a:rPr>
                  <a:t>(確定申告)</a:t>
                </a:r>
                <a:r>
                  <a:rPr b="1" lang="ja-JP" sz="1000">
                    <a:solidFill>
                      <a:schemeClr val="dk1"/>
                    </a:solidFill>
                  </a:rPr>
                  <a:t>。</a:t>
                </a:r>
                <a:endParaRPr b="1"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314" name="Google Shape;314;p17"/>
              <p:cNvSpPr txBox="1"/>
              <p:nvPr/>
            </p:nvSpPr>
            <p:spPr>
              <a:xfrm>
                <a:off x="3319501" y="3557485"/>
                <a:ext cx="533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ぜいむしょ</a:t>
                </a:r>
                <a:endParaRPr b="0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7"/>
              <p:cNvSpPr txBox="1"/>
              <p:nvPr/>
            </p:nvSpPr>
            <p:spPr>
              <a:xfrm>
                <a:off x="3787048" y="3557485"/>
                <a:ext cx="461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しんこく</a:t>
                </a:r>
                <a:endParaRPr/>
              </a:p>
            </p:txBody>
          </p:sp>
          <p:sp>
            <p:nvSpPr>
              <p:cNvPr id="316" name="Google Shape;316;p17"/>
              <p:cNvSpPr txBox="1"/>
              <p:nvPr/>
            </p:nvSpPr>
            <p:spPr>
              <a:xfrm>
                <a:off x="3839850" y="3978035"/>
                <a:ext cx="732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sz="500"/>
              </a:p>
            </p:txBody>
          </p:sp>
          <p:sp>
            <p:nvSpPr>
              <p:cNvPr id="317" name="Google Shape;317;p17"/>
              <p:cNvSpPr txBox="1"/>
              <p:nvPr/>
            </p:nvSpPr>
            <p:spPr>
              <a:xfrm>
                <a:off x="3306190" y="3760835"/>
                <a:ext cx="360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もう</a:t>
                </a:r>
                <a:endParaRPr b="0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17"/>
            <p:cNvGrpSpPr/>
            <p:nvPr/>
          </p:nvGrpSpPr>
          <p:grpSpPr>
            <a:xfrm>
              <a:off x="6081549" y="3405887"/>
              <a:ext cx="1895100" cy="892800"/>
              <a:chOff x="6081549" y="3405887"/>
              <a:chExt cx="1895100" cy="892800"/>
            </a:xfrm>
          </p:grpSpPr>
          <p:sp>
            <p:nvSpPr>
              <p:cNvPr id="319" name="Google Shape;319;p17"/>
              <p:cNvSpPr txBox="1"/>
              <p:nvPr/>
            </p:nvSpPr>
            <p:spPr>
              <a:xfrm>
                <a:off x="6081549" y="3405887"/>
                <a:ext cx="1895100" cy="8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会社は、社員から預かった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税金をまとめて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納めます</a:t>
                </a:r>
                <a:endParaRPr b="1" sz="1000"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ja-JP" sz="1000">
                    <a:solidFill>
                      <a:schemeClr val="dk1"/>
                    </a:solidFill>
                  </a:rPr>
                  <a:t>（源泉徴収）。</a:t>
                </a:r>
                <a:endParaRPr b="1" sz="1200"/>
              </a:p>
            </p:txBody>
          </p:sp>
          <p:sp>
            <p:nvSpPr>
              <p:cNvPr id="320" name="Google Shape;320;p17"/>
              <p:cNvSpPr txBox="1"/>
              <p:nvPr/>
            </p:nvSpPr>
            <p:spPr>
              <a:xfrm>
                <a:off x="6140763" y="3975573"/>
                <a:ext cx="8220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げんせんちょうしゅう</a:t>
                </a:r>
                <a:endParaRPr b="0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1" name="Google Shape;321;p17"/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322" name="Google Shape;322;p17"/>
            <p:cNvSpPr/>
            <p:nvPr/>
          </p:nvSpPr>
          <p:spPr>
            <a:xfrm>
              <a:off x="5039206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17"/>
            <p:cNvSpPr/>
            <p:nvPr/>
          </p:nvSpPr>
          <p:spPr>
            <a:xfrm>
              <a:off x="5091569" y="4948063"/>
              <a:ext cx="1487626" cy="818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rgbClr val="0C98C4"/>
                  </a:solidFill>
                </a:rPr>
                <a:t>都道府県</a:t>
              </a:r>
              <a:endParaRPr b="1">
                <a:solidFill>
                  <a:srgbClr val="0C98C4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b="1" lang="ja-JP">
                  <a:solidFill>
                    <a:srgbClr val="0C98C4"/>
                  </a:solidFill>
                </a:rPr>
                <a:t>市区町村</a:t>
              </a:r>
              <a:endParaRPr b="1">
                <a:solidFill>
                  <a:srgbClr val="0C98C4"/>
                </a:solidFill>
              </a:endParaRPr>
            </a:p>
          </p:txBody>
        </p:sp>
        <p:pic>
          <p:nvPicPr>
            <p:cNvPr id="325" name="Google Shape;325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5400000">
              <a:off x="5726826" y="5206539"/>
              <a:ext cx="217112" cy="1184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7"/>
            <p:cNvSpPr/>
            <p:nvPr/>
          </p:nvSpPr>
          <p:spPr>
            <a:xfrm>
              <a:off x="5091569" y="5936248"/>
              <a:ext cx="1487626" cy="288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rgbClr val="0C98C4"/>
                  </a:solidFill>
                </a:rPr>
                <a:t>（地方公共団体）</a:t>
              </a:r>
              <a:endParaRPr b="1" sz="1200"/>
            </a:p>
          </p:txBody>
        </p:sp>
      </p:grpSp>
      <p:grpSp>
        <p:nvGrpSpPr>
          <p:cNvPr id="327" name="Google Shape;327;p17"/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328" name="Google Shape;328;p17"/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B0F2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51232" y="4413839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10F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39B10F"/>
                  </a:solidFill>
                </a:rPr>
                <a:t>消費税</a:t>
              </a:r>
              <a:endParaRPr b="1" sz="1200"/>
            </a:p>
          </p:txBody>
        </p:sp>
      </p:grpSp>
      <p:grpSp>
        <p:nvGrpSpPr>
          <p:cNvPr id="330" name="Google Shape;330;p17"/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331" name="Google Shape;331;p17"/>
            <p:cNvSpPr/>
            <p:nvPr/>
          </p:nvSpPr>
          <p:spPr>
            <a:xfrm>
              <a:off x="1512794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1428224" y="5327483"/>
              <a:ext cx="1487626" cy="576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2000"/>
                <a:buFont typeface="Arial"/>
                <a:buNone/>
              </a:pPr>
              <a:r>
                <a:rPr b="1" lang="ja-JP" sz="1800">
                  <a:solidFill>
                    <a:srgbClr val="0C98C4"/>
                  </a:solidFill>
                </a:rPr>
                <a:t>税務署</a:t>
              </a:r>
              <a:endParaRPr b="1" sz="1800">
                <a:solidFill>
                  <a:srgbClr val="0C98C4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800"/>
                <a:buFont typeface="Arial"/>
                <a:buNone/>
              </a:pPr>
              <a:r>
                <a:rPr b="1" lang="ja-JP" sz="1600">
                  <a:solidFill>
                    <a:srgbClr val="0C98C4"/>
                  </a:solidFill>
                </a:rPr>
                <a:t>（国）</a:t>
              </a:r>
              <a:endParaRPr b="1" sz="1200"/>
            </a:p>
          </p:txBody>
        </p:sp>
        <p:pic>
          <p:nvPicPr>
            <p:cNvPr descr="ダイアグラム&#10;&#10;自動的に生成された説明" id="333" name="Google Shape;333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17"/>
            <p:cNvSpPr/>
            <p:nvPr/>
          </p:nvSpPr>
          <p:spPr>
            <a:xfrm>
              <a:off x="1428224" y="5212950"/>
              <a:ext cx="1487626" cy="128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800"/>
                <a:buFont typeface="Arial"/>
                <a:buNone/>
              </a:pPr>
              <a:r>
                <a:rPr lang="ja-JP" sz="500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ぜいむしょ</a:t>
              </a:r>
              <a:endParaRPr sz="500"/>
            </a:p>
          </p:txBody>
        </p:sp>
      </p:grpSp>
      <p:grpSp>
        <p:nvGrpSpPr>
          <p:cNvPr id="335" name="Google Shape;335;p17"/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336" name="Google Shape;336;p17"/>
            <p:cNvSpPr/>
            <p:nvPr/>
          </p:nvSpPr>
          <p:spPr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39B10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311150" y="30457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44D01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ja-JP" sz="1000">
                  <a:solidFill>
                    <a:schemeClr val="lt1"/>
                  </a:solidFill>
                </a:rPr>
                <a:t>お店</a:t>
              </a:r>
              <a:endParaRPr b="1" sz="1200"/>
            </a:p>
          </p:txBody>
        </p:sp>
        <p:sp>
          <p:nvSpPr>
            <p:cNvPr id="338" name="Google Shape;338;p17"/>
            <p:cNvSpPr txBox="1"/>
            <p:nvPr/>
          </p:nvSpPr>
          <p:spPr>
            <a:xfrm>
              <a:off x="259803" y="3405887"/>
              <a:ext cx="1431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お店は、預かった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消費税を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chemeClr val="dk1"/>
                  </a:solidFill>
                </a:rPr>
                <a:t>まとめて納めます。</a:t>
              </a:r>
              <a:endParaRPr b="1" sz="1000">
                <a:solidFill>
                  <a:schemeClr val="dk1"/>
                </a:solidFill>
              </a:endParaRPr>
            </a:p>
          </p:txBody>
        </p:sp>
        <p:pic>
          <p:nvPicPr>
            <p:cNvPr descr="図形, カレンダー&#10;&#10;自動的に生成された説明" id="339" name="Google Shape;339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7"/>
          <p:cNvSpPr txBox="1"/>
          <p:nvPr/>
        </p:nvSpPr>
        <p:spPr>
          <a:xfrm>
            <a:off x="3283515" y="4252513"/>
            <a:ext cx="360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/>
          </a:p>
        </p:txBody>
      </p:sp>
      <p:sp>
        <p:nvSpPr>
          <p:cNvPr id="341" name="Google Shape;341;p17"/>
          <p:cNvSpPr txBox="1"/>
          <p:nvPr/>
        </p:nvSpPr>
        <p:spPr>
          <a:xfrm>
            <a:off x="6092023" y="3984236"/>
            <a:ext cx="360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/>
          </a:p>
        </p:txBody>
      </p:sp>
      <p:sp>
        <p:nvSpPr>
          <p:cNvPr id="342" name="Google Shape;342;p17"/>
          <p:cNvSpPr txBox="1"/>
          <p:nvPr/>
        </p:nvSpPr>
        <p:spPr>
          <a:xfrm>
            <a:off x="770911" y="3953175"/>
            <a:ext cx="41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94203" y="957280"/>
            <a:ext cx="219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600">
                <a:solidFill>
                  <a:schemeClr val="dk1"/>
                </a:solidFill>
              </a:rPr>
              <a:t>税金の流れと納め方</a:t>
            </a:r>
            <a:endParaRPr b="1" sz="1200"/>
          </a:p>
        </p:txBody>
      </p:sp>
      <p:sp>
        <p:nvSpPr>
          <p:cNvPr id="344" name="Google Shape;344;p17"/>
          <p:cNvSpPr txBox="1"/>
          <p:nvPr/>
        </p:nvSpPr>
        <p:spPr>
          <a:xfrm>
            <a:off x="1453617" y="897723"/>
            <a:ext cx="360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500"/>
          </a:p>
        </p:txBody>
      </p:sp>
      <p:sp>
        <p:nvSpPr>
          <p:cNvPr id="345" name="Google Shape;345;p17"/>
          <p:cNvSpPr txBox="1"/>
          <p:nvPr/>
        </p:nvSpPr>
        <p:spPr>
          <a:xfrm>
            <a:off x="283711" y="2249450"/>
            <a:ext cx="41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52" name="Google Shape;3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8"/>
          <p:cNvSpPr txBox="1"/>
          <p:nvPr/>
        </p:nvSpPr>
        <p:spPr>
          <a:xfrm>
            <a:off x="107504" y="985883"/>
            <a:ext cx="89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600">
                <a:solidFill>
                  <a:srgbClr val="F25044"/>
                </a:solidFill>
              </a:rPr>
              <a:t>次の街の絵の中で、税金を使ってつくられたり、運営されたりしている施設はどれでしょう？ </a:t>
            </a:r>
            <a:endParaRPr b="1" sz="1200"/>
          </a:p>
        </p:txBody>
      </p:sp>
      <p:sp>
        <p:nvSpPr>
          <p:cNvPr id="354" name="Google Shape;354;p18"/>
          <p:cNvSpPr txBox="1"/>
          <p:nvPr/>
        </p:nvSpPr>
        <p:spPr>
          <a:xfrm>
            <a:off x="843129" y="118252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355" name="Google Shape;355;p18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交番</a:t>
            </a:r>
            <a:endParaRPr b="1" sz="1200"/>
          </a:p>
        </p:txBody>
      </p:sp>
      <p:sp>
        <p:nvSpPr>
          <p:cNvPr id="356" name="Google Shape;356;p18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市役所</a:t>
            </a:r>
            <a:endParaRPr b="1" sz="1200"/>
          </a:p>
        </p:txBody>
      </p:sp>
      <p:sp>
        <p:nvSpPr>
          <p:cNvPr id="357" name="Google Shape;357;p18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公園</a:t>
            </a:r>
            <a:endParaRPr b="1" sz="1200"/>
          </a:p>
        </p:txBody>
      </p:sp>
      <p:sp>
        <p:nvSpPr>
          <p:cNvPr id="358" name="Google Shape;358;p18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小学校</a:t>
            </a:r>
            <a:endParaRPr b="1" sz="1200"/>
          </a:p>
        </p:txBody>
      </p:sp>
      <p:sp>
        <p:nvSpPr>
          <p:cNvPr id="359" name="Google Shape;359;p18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信号機</a:t>
            </a:r>
            <a:endParaRPr b="1" sz="1200"/>
          </a:p>
        </p:txBody>
      </p:sp>
      <p:sp>
        <p:nvSpPr>
          <p:cNvPr id="360" name="Google Shape;360;p18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市民病院</a:t>
            </a:r>
            <a:endParaRPr b="1" sz="1200"/>
          </a:p>
        </p:txBody>
      </p:sp>
      <p:sp>
        <p:nvSpPr>
          <p:cNvPr id="361" name="Google Shape;361;p18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chemeClr val="lt1"/>
                </a:solidFill>
              </a:rPr>
              <a:t>ごみ処理場</a:t>
            </a:r>
            <a:endParaRPr b="1" sz="1200"/>
          </a:p>
        </p:txBody>
      </p:sp>
      <p:sp>
        <p:nvSpPr>
          <p:cNvPr id="362" name="Google Shape;362;p18"/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会社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銀行</a:t>
            </a:r>
            <a:endParaRPr b="1" sz="1200"/>
          </a:p>
        </p:txBody>
      </p:sp>
      <p:sp>
        <p:nvSpPr>
          <p:cNvPr id="364" name="Google Shape;364;p18"/>
          <p:cNvSpPr/>
          <p:nvPr/>
        </p:nvSpPr>
        <p:spPr>
          <a:xfrm>
            <a:off x="6942749" y="2323405"/>
            <a:ext cx="14760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ごみ処理場</a:t>
            </a:r>
            <a:endParaRPr b="1" sz="1200"/>
          </a:p>
        </p:txBody>
      </p:sp>
      <p:sp>
        <p:nvSpPr>
          <p:cNvPr id="365" name="Google Shape;365;p18"/>
          <p:cNvSpPr/>
          <p:nvPr/>
        </p:nvSpPr>
        <p:spPr>
          <a:xfrm>
            <a:off x="4131938" y="5666185"/>
            <a:ext cx="7644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公園</a:t>
            </a:r>
            <a:endParaRPr b="1" sz="1200"/>
          </a:p>
        </p:txBody>
      </p:sp>
      <p:sp>
        <p:nvSpPr>
          <p:cNvPr id="366" name="Google Shape;366;p18"/>
          <p:cNvSpPr/>
          <p:nvPr/>
        </p:nvSpPr>
        <p:spPr>
          <a:xfrm>
            <a:off x="871265" y="2383741"/>
            <a:ext cx="13989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市民病院</a:t>
            </a:r>
            <a:endParaRPr b="1" sz="1200"/>
          </a:p>
        </p:txBody>
      </p:sp>
      <p:sp>
        <p:nvSpPr>
          <p:cNvPr id="367" name="Google Shape;367;p18"/>
          <p:cNvSpPr/>
          <p:nvPr/>
        </p:nvSpPr>
        <p:spPr>
          <a:xfrm>
            <a:off x="4055896" y="2747341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小学校</a:t>
            </a:r>
            <a:endParaRPr b="1" sz="1200"/>
          </a:p>
        </p:txBody>
      </p:sp>
      <p:sp>
        <p:nvSpPr>
          <p:cNvPr id="368" name="Google Shape;368;p18"/>
          <p:cNvSpPr/>
          <p:nvPr/>
        </p:nvSpPr>
        <p:spPr>
          <a:xfrm>
            <a:off x="2595494" y="3797899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信号機</a:t>
            </a:r>
            <a:endParaRPr b="1" sz="1200"/>
          </a:p>
        </p:txBody>
      </p:sp>
      <p:sp>
        <p:nvSpPr>
          <p:cNvPr id="369" name="Google Shape;369;p18"/>
          <p:cNvSpPr/>
          <p:nvPr/>
        </p:nvSpPr>
        <p:spPr>
          <a:xfrm>
            <a:off x="6578937" y="451862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市役所</a:t>
            </a:r>
            <a:endParaRPr b="1" sz="1200"/>
          </a:p>
        </p:txBody>
      </p:sp>
      <p:sp>
        <p:nvSpPr>
          <p:cNvPr id="370" name="Google Shape;370;p18"/>
          <p:cNvSpPr/>
          <p:nvPr/>
        </p:nvSpPr>
        <p:spPr>
          <a:xfrm>
            <a:off x="7581918" y="5745989"/>
            <a:ext cx="7644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交番</a:t>
            </a:r>
            <a:endParaRPr b="1" sz="1200"/>
          </a:p>
        </p:txBody>
      </p:sp>
      <p:sp>
        <p:nvSpPr>
          <p:cNvPr id="371" name="Google Shape;371;p18"/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コンビニ</a:t>
            </a:r>
            <a:endParaRPr b="1" sz="1200"/>
          </a:p>
        </p:txBody>
      </p:sp>
      <p:sp>
        <p:nvSpPr>
          <p:cNvPr id="372" name="Google Shape;372;p18"/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000000"/>
                </a:solidFill>
              </a:rPr>
              <a:t>レストラン</a:t>
            </a:r>
            <a:endParaRPr b="1" sz="1200"/>
          </a:p>
        </p:txBody>
      </p:sp>
      <p:sp>
        <p:nvSpPr>
          <p:cNvPr id="373" name="Google Shape;373;p18"/>
          <p:cNvSpPr txBox="1"/>
          <p:nvPr/>
        </p:nvSpPr>
        <p:spPr>
          <a:xfrm>
            <a:off x="6700835" y="916313"/>
            <a:ext cx="566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sz="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379" name="Google Shape;3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043" y="478166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9"/>
          <p:cNvSpPr/>
          <p:nvPr/>
        </p:nvSpPr>
        <p:spPr>
          <a:xfrm>
            <a:off x="326210" y="1105052"/>
            <a:ext cx="8493939" cy="1136017"/>
          </a:xfrm>
          <a:prstGeom prst="roundRect">
            <a:avLst>
              <a:gd fmla="val 23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</a:rPr>
              <a:t>皆さんは「税金」にどのようなイメージを持っていますか？</a:t>
            </a:r>
            <a:endParaRPr b="1" i="0" sz="1800" u="none" cap="none" strike="noStrike">
              <a:solidFill>
                <a:srgbClr val="F25044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わたしたちの身の回りには、国や地方公共団体による「公共サービス」や</a:t>
            </a:r>
            <a:endParaRPr b="1" sz="15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ja-JP" sz="1500">
                <a:solidFill>
                  <a:srgbClr val="000000"/>
                </a:solidFill>
              </a:rPr>
              <a:t>「公共施設」があります。</a:t>
            </a:r>
            <a:endParaRPr b="1" sz="1200"/>
          </a:p>
        </p:txBody>
      </p:sp>
      <p:sp>
        <p:nvSpPr>
          <p:cNvPr id="383" name="Google Shape;383;p19"/>
          <p:cNvSpPr/>
          <p:nvPr/>
        </p:nvSpPr>
        <p:spPr>
          <a:xfrm>
            <a:off x="5457554" y="2613228"/>
            <a:ext cx="3507057" cy="371314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188491" y="2613228"/>
            <a:ext cx="5171477" cy="3704763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19"/>
          <p:cNvGrpSpPr/>
          <p:nvPr/>
        </p:nvGrpSpPr>
        <p:grpSpPr>
          <a:xfrm>
            <a:off x="6000291" y="2718913"/>
            <a:ext cx="2386535" cy="557212"/>
            <a:chOff x="6299670" y="2703159"/>
            <a:chExt cx="2386535" cy="557212"/>
          </a:xfrm>
        </p:grpSpPr>
        <p:sp>
          <p:nvSpPr>
            <p:cNvPr id="386" name="Google Shape;386;p19"/>
            <p:cNvSpPr/>
            <p:nvPr/>
          </p:nvSpPr>
          <p:spPr>
            <a:xfrm>
              <a:off x="7563905" y="2713471"/>
              <a:ext cx="11223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rgbClr val="000000"/>
                  </a:solidFill>
                </a:rPr>
                <a:t>道路、学校、公園 など</a:t>
              </a:r>
              <a:endParaRPr b="1" sz="1200"/>
            </a:p>
          </p:txBody>
        </p:sp>
        <p:sp>
          <p:nvSpPr>
            <p:cNvPr id="387" name="Google Shape;387;p19"/>
            <p:cNvSpPr txBox="1"/>
            <p:nvPr/>
          </p:nvSpPr>
          <p:spPr>
            <a:xfrm>
              <a:off x="6299670" y="2786910"/>
              <a:ext cx="121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b="1" lang="ja-JP" sz="1800">
                  <a:solidFill>
                    <a:srgbClr val="F25044"/>
                  </a:solidFill>
                </a:rPr>
                <a:t>公共施設</a:t>
              </a:r>
              <a:endParaRPr b="1" sz="1200"/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6457344" y="2703159"/>
              <a:ext cx="864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800"/>
                <a:buFont typeface="Arial"/>
                <a:buNone/>
              </a:pPr>
              <a:r>
                <a:rPr lang="ja-JP" sz="500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こうきょうしせつ</a:t>
              </a:r>
              <a:endParaRPr sz="500"/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646720" y="2758460"/>
            <a:ext cx="4501344" cy="413504"/>
            <a:chOff x="840424" y="2742707"/>
            <a:chExt cx="4501344" cy="413504"/>
          </a:xfrm>
        </p:grpSpPr>
        <p:sp>
          <p:nvSpPr>
            <p:cNvPr id="390" name="Google Shape;390;p19"/>
            <p:cNvSpPr/>
            <p:nvPr/>
          </p:nvSpPr>
          <p:spPr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ja-JP" sz="1200">
                  <a:solidFill>
                    <a:srgbClr val="000000"/>
                  </a:solidFill>
                </a:rPr>
                <a:t>警察、消防、ごみ収集、福祉 など</a:t>
              </a:r>
              <a:endParaRPr b="1" sz="1200"/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840424" y="2786910"/>
              <a:ext cx="157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F25044"/>
                  </a:solidFill>
                </a:rPr>
                <a:t>公共サービス</a:t>
              </a:r>
              <a:endParaRPr b="1" sz="1200"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4168307" y="2742707"/>
              <a:ext cx="445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500">
                  <a:solidFill>
                    <a:srgbClr val="000000"/>
                  </a:solidFill>
                </a:rPr>
                <a:t>ふくし</a:t>
              </a:r>
              <a:endParaRPr sz="500"/>
            </a:p>
          </p:txBody>
        </p:sp>
      </p:grpSp>
      <p:grpSp>
        <p:nvGrpSpPr>
          <p:cNvPr id="393" name="Google Shape;393;p19"/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394" name="Google Shape;394;p19"/>
            <p:cNvSpPr/>
            <p:nvPr/>
          </p:nvSpPr>
          <p:spPr>
            <a:xfrm>
              <a:off x="322297" y="4452611"/>
              <a:ext cx="1503915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100">
                  <a:solidFill>
                    <a:srgbClr val="F46C62"/>
                  </a:solidFill>
                </a:rPr>
                <a:t>ごみ処理費用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000">
                  <a:solidFill>
                    <a:srgbClr val="F46C62"/>
                  </a:solidFill>
                </a:rPr>
                <a:t>（令和５年度）</a:t>
              </a:r>
              <a:endParaRPr b="1" sz="1000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約2兆</a:t>
              </a:r>
              <a:r>
                <a:rPr b="1" lang="ja-JP" sz="1100">
                  <a:solidFill>
                    <a:schemeClr val="dk1"/>
                  </a:solidFill>
                </a:rPr>
                <a:t>6,002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億円</a:t>
              </a:r>
              <a:r>
                <a:rPr b="1" baseline="30000" i="0" lang="ja-JP" sz="1100" u="none" cap="none" strike="noStrike">
                  <a:solidFill>
                    <a:schemeClr val="dk1"/>
                  </a:solidFill>
                </a:rPr>
                <a:t>※２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</a:rPr>
                <a:t>国民１人当たり</a:t>
              </a:r>
              <a:endParaRPr b="1" i="0" sz="1100" u="none" cap="none" strike="noStrike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</a:rPr>
                <a:t>約</a:t>
              </a:r>
              <a:r>
                <a:rPr b="1" lang="ja-JP" sz="1100">
                  <a:solidFill>
                    <a:schemeClr val="dk1"/>
                  </a:solidFill>
                </a:rPr>
                <a:t>20,910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円</a:t>
              </a:r>
              <a:endParaRPr b="1" sz="1200"/>
            </a:p>
          </p:txBody>
        </p:sp>
        <p:pic>
          <p:nvPicPr>
            <p:cNvPr id="395" name="Google Shape;395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19"/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397" name="Google Shape;397;p19"/>
            <p:cNvSpPr/>
            <p:nvPr/>
          </p:nvSpPr>
          <p:spPr>
            <a:xfrm>
              <a:off x="3680092" y="4452611"/>
              <a:ext cx="1600789" cy="157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国民医療費の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公費負担額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（令和４年度）</a:t>
              </a:r>
              <a:endParaRPr b="1" sz="1200"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17兆</a:t>
              </a:r>
              <a:r>
                <a:rPr b="1" lang="ja-JP" sz="1100">
                  <a:solidFill>
                    <a:schemeClr val="dk1"/>
                  </a:solidFill>
                </a:rPr>
                <a:t>6,837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億円</a:t>
              </a:r>
              <a:r>
                <a:rPr b="1" baseline="30000" i="0" lang="ja-JP" sz="1100" u="none" cap="none" strike="noStrike">
                  <a:solidFill>
                    <a:schemeClr val="dk1"/>
                  </a:solidFill>
                </a:rPr>
                <a:t>※</a:t>
              </a:r>
              <a:r>
                <a:rPr b="1" baseline="30000" lang="ja-JP" sz="1100">
                  <a:solidFill>
                    <a:schemeClr val="dk1"/>
                  </a:solidFill>
                </a:rPr>
                <a:t>３</a:t>
              </a:r>
              <a:endParaRPr b="1" baseline="30000" i="0" sz="1100" u="none" cap="none" strike="noStrike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</a:rPr>
                <a:t>国民１人当たり</a:t>
              </a:r>
              <a:endParaRPr b="1" i="0" sz="1100" u="none" cap="none" strike="noStrike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</a:rPr>
                <a:t>約</a:t>
              </a:r>
              <a:r>
                <a:rPr b="1" lang="ja-JP" sz="1100">
                  <a:solidFill>
                    <a:schemeClr val="dk1"/>
                  </a:solidFill>
                </a:rPr>
                <a:t>141,530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円</a:t>
              </a:r>
              <a:endParaRPr b="1" sz="1200"/>
            </a:p>
          </p:txBody>
        </p:sp>
        <p:pic>
          <p:nvPicPr>
            <p:cNvPr id="398" name="Google Shape;39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19"/>
            <p:cNvSpPr/>
            <p:nvPr/>
          </p:nvSpPr>
          <p:spPr>
            <a:xfrm>
              <a:off x="4199850" y="4382354"/>
              <a:ext cx="562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b="0" i="0" lang="ja-JP" sz="5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sz="500"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4259594" y="4599173"/>
              <a:ext cx="5628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lang="ja-JP" sz="500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b="0" i="0" sz="5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9"/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402" name="Google Shape;402;p19"/>
            <p:cNvSpPr/>
            <p:nvPr/>
          </p:nvSpPr>
          <p:spPr>
            <a:xfrm>
              <a:off x="1991496" y="4452611"/>
              <a:ext cx="152331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警察費・消防費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（令和５年度）</a:t>
              </a:r>
              <a:endParaRPr b="1" i="0" sz="10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約5兆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4,456億円</a:t>
              </a:r>
              <a:r>
                <a:rPr b="1" baseline="30000" i="0" lang="ja-JP" sz="1100" u="none" cap="none" strike="noStrike">
                  <a:solidFill>
                    <a:schemeClr val="dk1"/>
                  </a:solidFill>
                </a:rPr>
                <a:t>※１</a:t>
              </a:r>
              <a:endParaRPr b="1" sz="1200"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</a:rPr>
                <a:t>国民１人当たり</a:t>
              </a:r>
              <a:endParaRPr b="1" i="0" sz="1100" u="none" cap="none" strike="noStrike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</a:rPr>
                <a:t>約43,792円</a:t>
              </a:r>
              <a:endParaRPr b="1" sz="1200"/>
            </a:p>
          </p:txBody>
        </p:sp>
        <p:pic>
          <p:nvPicPr>
            <p:cNvPr id="403" name="Google Shape;403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4" name="Google Shape;404;p19"/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405" name="Google Shape;405;p19"/>
            <p:cNvSpPr/>
            <p:nvPr/>
          </p:nvSpPr>
          <p:spPr>
            <a:xfrm>
              <a:off x="5481816" y="4452611"/>
              <a:ext cx="1579136" cy="103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道路整備事業費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（令和７年度）</a:t>
              </a:r>
              <a:endParaRPr b="1" sz="1200"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1兆</a:t>
              </a:r>
              <a:r>
                <a:rPr b="1" lang="ja-JP" sz="1100">
                  <a:solidFill>
                    <a:schemeClr val="dk1"/>
                  </a:solidFill>
                </a:rPr>
                <a:t>6,721</a:t>
              </a:r>
              <a:r>
                <a:rPr b="1" i="0" lang="ja-JP" sz="1100" u="none" cap="none" strike="noStrike">
                  <a:solidFill>
                    <a:srgbClr val="000000"/>
                  </a:solidFill>
                </a:rPr>
                <a:t>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</a:t>
              </a:r>
              <a:r>
                <a:rPr b="1" baseline="30000" lang="ja-JP" sz="1100">
                  <a:solidFill>
                    <a:srgbClr val="000000"/>
                  </a:solidFill>
                </a:rPr>
                <a:t>４</a:t>
              </a:r>
              <a:endParaRPr b="1" baseline="30000" i="0" sz="11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406" name="Google Shape;406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p19"/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408" name="Google Shape;408;p19"/>
            <p:cNvSpPr/>
            <p:nvPr/>
          </p:nvSpPr>
          <p:spPr>
            <a:xfrm>
              <a:off x="7245552" y="4452611"/>
              <a:ext cx="154928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校舎・体育館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</a:rPr>
                <a:t>などの建設費用</a:t>
              </a:r>
              <a:endParaRPr b="1" i="0" sz="1100" u="none" cap="none" strike="noStrike">
                <a:solidFill>
                  <a:srgbClr val="F46C62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</a:rPr>
                <a:t>（令和７年度）</a:t>
              </a:r>
              <a:endParaRPr b="1" sz="1200"/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</a:rPr>
                <a:t>約</a:t>
              </a:r>
              <a:r>
                <a:rPr b="1" i="0" lang="ja-JP" sz="1100" u="none" cap="none" strike="noStrike">
                  <a:solidFill>
                    <a:schemeClr val="dk1"/>
                  </a:solidFill>
                </a:rPr>
                <a:t>736億円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</a:rPr>
                <a:t>※５</a:t>
              </a:r>
              <a:endParaRPr b="1" sz="1200"/>
            </a:p>
          </p:txBody>
        </p:sp>
        <p:pic>
          <p:nvPicPr>
            <p:cNvPr id="409" name="Google Shape;409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0" name="Google Shape;410;p19"/>
          <p:cNvCxnSpPr/>
          <p:nvPr/>
        </p:nvCxnSpPr>
        <p:spPr>
          <a:xfrm>
            <a:off x="1908854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19"/>
          <p:cNvCxnSpPr/>
          <p:nvPr/>
        </p:nvCxnSpPr>
        <p:spPr>
          <a:xfrm>
            <a:off x="3597449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p19"/>
          <p:cNvCxnSpPr/>
          <p:nvPr/>
        </p:nvCxnSpPr>
        <p:spPr>
          <a:xfrm>
            <a:off x="7153252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3" name="Google Shape;413;p19"/>
          <p:cNvGrpSpPr/>
          <p:nvPr/>
        </p:nvGrpSpPr>
        <p:grpSpPr>
          <a:xfrm>
            <a:off x="252000" y="6371985"/>
            <a:ext cx="6587998" cy="288008"/>
            <a:chOff x="109010" y="6284226"/>
            <a:chExt cx="5087144" cy="178403"/>
          </a:xfrm>
        </p:grpSpPr>
        <p:sp>
          <p:nvSpPr>
            <p:cNvPr id="414" name="Google Shape;414;p19"/>
            <p:cNvSpPr/>
            <p:nvPr/>
          </p:nvSpPr>
          <p:spPr>
            <a:xfrm>
              <a:off x="109010" y="6284226"/>
              <a:ext cx="2223891" cy="178401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700">
                  <a:solidFill>
                    <a:schemeClr val="dk1"/>
                  </a:solidFill>
                </a:rPr>
                <a:t>※１・２　出所：総務省「令和７年版地方財政白書」　　　</a:t>
              </a:r>
              <a:endParaRPr b="1"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700">
                  <a:solidFill>
                    <a:schemeClr val="dk1"/>
                  </a:solidFill>
                </a:rPr>
                <a:t>※３　出所：厚生労働省「令和４（2022）年度国民医療費の概況」</a:t>
              </a:r>
              <a:endParaRPr b="1" sz="130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2277300" y="6284230"/>
              <a:ext cx="2918854" cy="17839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700">
                  <a:solidFill>
                    <a:schemeClr val="dk1"/>
                  </a:solidFill>
                </a:rPr>
                <a:t>※４・５　出所：財務省｢令和７年度予算及び財政投融資計画の説明（予算修正後）」　　　</a:t>
              </a:r>
              <a:endParaRPr b="1" sz="1300"/>
            </a:p>
          </p:txBody>
        </p:sp>
      </p:grpSp>
      <p:sp>
        <p:nvSpPr>
          <p:cNvPr id="416" name="Google Shape;416;p19"/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fmla="val 0" name="adj"/>
            </a:avLst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2996826" y="2220713"/>
            <a:ext cx="3699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600">
                <a:solidFill>
                  <a:schemeClr val="lt1"/>
                </a:solidFill>
              </a:rPr>
              <a:t>「税金」</a:t>
            </a:r>
            <a:r>
              <a:rPr b="1" lang="ja-JP" sz="1600">
                <a:solidFill>
                  <a:schemeClr val="lt1"/>
                </a:solidFill>
              </a:rPr>
              <a:t>により賄われています。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843129" y="118252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419" name="Google Shape;419;p19"/>
          <p:cNvSpPr/>
          <p:nvPr/>
        </p:nvSpPr>
        <p:spPr>
          <a:xfrm>
            <a:off x="519005" y="1559838"/>
            <a:ext cx="886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こうきょうしせつ</a:t>
            </a:r>
            <a:endParaRPr sz="500"/>
          </a:p>
        </p:txBody>
      </p:sp>
      <p:sp>
        <p:nvSpPr>
          <p:cNvPr id="420" name="Google Shape;420;p19"/>
          <p:cNvSpPr/>
          <p:nvPr/>
        </p:nvSpPr>
        <p:spPr>
          <a:xfrm>
            <a:off x="4897724" y="2279413"/>
            <a:ext cx="419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まかな</a:t>
            </a:r>
            <a:endParaRPr sz="500"/>
          </a:p>
        </p:txBody>
      </p:sp>
      <p:sp>
        <p:nvSpPr>
          <p:cNvPr id="421" name="Google Shape;421;p19"/>
          <p:cNvSpPr txBox="1"/>
          <p:nvPr/>
        </p:nvSpPr>
        <p:spPr>
          <a:xfrm>
            <a:off x="680754" y="2727761"/>
            <a:ext cx="59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800"/>
              <a:buFont typeface="Arial"/>
              <a:buNone/>
            </a:pPr>
            <a:r>
              <a:rPr lang="ja-JP" sz="500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こうきょう</a:t>
            </a:r>
            <a:endParaRPr sz="500"/>
          </a:p>
        </p:txBody>
      </p:sp>
      <p:sp>
        <p:nvSpPr>
          <p:cNvPr id="422" name="Google Shape;422;p19"/>
          <p:cNvSpPr/>
          <p:nvPr/>
        </p:nvSpPr>
        <p:spPr>
          <a:xfrm>
            <a:off x="4990067" y="1222380"/>
            <a:ext cx="886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こうきょう</a:t>
            </a:r>
            <a:endParaRPr sz="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/>
          <p:nvPr/>
        </p:nvSpPr>
        <p:spPr>
          <a:xfrm>
            <a:off x="878182" y="6507995"/>
            <a:ext cx="7233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rgbClr val="F25044"/>
                </a:solidFill>
              </a:rPr>
              <a:t>動画で学ぼう：「税の学習コーナー」　</a:t>
            </a:r>
            <a:r>
              <a:rPr b="1" lang="ja-JP" sz="9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https://www.nta.go.jp/taxes/kids/video/index.htm#anime</a:t>
            </a:r>
            <a:r>
              <a:rPr b="1" lang="ja-JP" sz="900">
                <a:solidFill>
                  <a:schemeClr val="dk1"/>
                </a:solidFill>
              </a:rPr>
              <a:t> </a:t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429" name="Google Shape;429;p20"/>
          <p:cNvSpPr txBox="1"/>
          <p:nvPr/>
        </p:nvSpPr>
        <p:spPr>
          <a:xfrm>
            <a:off x="843129" y="118252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430" name="Google Shape;430;p20"/>
          <p:cNvSpPr/>
          <p:nvPr/>
        </p:nvSpPr>
        <p:spPr>
          <a:xfrm>
            <a:off x="5709161" y="5928162"/>
            <a:ext cx="3506100" cy="34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755">
                <a:solidFill>
                  <a:schemeClr val="dk1"/>
                </a:solidFill>
              </a:rPr>
              <a:t>※出所：文部科学省「令和５年度地方教育費調査（令和４会計年度）」　　　</a:t>
            </a:r>
            <a:endParaRPr b="1" sz="755">
              <a:solidFill>
                <a:schemeClr val="dk1"/>
              </a:solidFill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 txBox="1"/>
          <p:nvPr/>
        </p:nvSpPr>
        <p:spPr>
          <a:xfrm>
            <a:off x="317441" y="2190893"/>
            <a:ext cx="107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chemeClr val="dk1"/>
                </a:solidFill>
              </a:rPr>
              <a:t>（全国平均）</a:t>
            </a:r>
            <a:endParaRPr sz="1200"/>
          </a:p>
        </p:txBody>
      </p:sp>
      <p:grpSp>
        <p:nvGrpSpPr>
          <p:cNvPr id="433" name="Google Shape;433;p20"/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434" name="Google Shape;43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20"/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fmla="val 5296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rgbClr val="000000"/>
                  </a:solidFill>
                </a:rPr>
                <a:t>高校生</a:t>
              </a:r>
              <a:r>
                <a:rPr b="1" lang="ja-JP">
                  <a:solidFill>
                    <a:srgbClr val="000000"/>
                  </a:solidFill>
                </a:rPr>
                <a:t>（全日制）</a:t>
              </a:r>
              <a:endParaRPr b="1" sz="1600">
                <a:solidFill>
                  <a:srgbClr val="000000"/>
                </a:solidFill>
              </a:endParaRPr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chemeClr val="dk1"/>
                  </a:solidFill>
                </a:rPr>
                <a:t>約</a:t>
              </a:r>
              <a:r>
                <a:rPr b="1" lang="ja-JP" sz="2400">
                  <a:solidFill>
                    <a:schemeClr val="dk1"/>
                  </a:solidFill>
                </a:rPr>
                <a:t>1,127,000</a:t>
              </a:r>
              <a:r>
                <a:rPr b="1" lang="ja-JP" sz="1800">
                  <a:solidFill>
                    <a:schemeClr val="dk1"/>
                  </a:solidFill>
                </a:rPr>
                <a:t>円</a:t>
              </a:r>
              <a:endParaRPr b="1" sz="2000">
                <a:solidFill>
                  <a:schemeClr val="dk1"/>
                </a:solidFill>
              </a:endParaRPr>
            </a:p>
          </p:txBody>
        </p:sp>
      </p:grpSp>
      <p:grpSp>
        <p:nvGrpSpPr>
          <p:cNvPr id="437" name="Google Shape;437;p20"/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438" name="Google Shape;438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0"/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fmla="val 8320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rgbClr val="000000"/>
                  </a:solidFill>
                </a:rPr>
                <a:t>中学生</a:t>
              </a:r>
              <a:endParaRPr b="1" sz="1200"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chemeClr val="dk1"/>
                  </a:solidFill>
                </a:rPr>
                <a:t>約</a:t>
              </a:r>
              <a:r>
                <a:rPr b="1" lang="ja-JP" sz="2400">
                  <a:solidFill>
                    <a:schemeClr val="dk1"/>
                  </a:solidFill>
                </a:rPr>
                <a:t>1,086,000</a:t>
              </a:r>
              <a:r>
                <a:rPr b="1" lang="ja-JP" sz="1800">
                  <a:solidFill>
                    <a:schemeClr val="dk1"/>
                  </a:solidFill>
                </a:rPr>
                <a:t>円</a:t>
              </a:r>
              <a:endParaRPr b="1" sz="2000">
                <a:solidFill>
                  <a:schemeClr val="dk1"/>
                </a:solidFill>
              </a:endParaRPr>
            </a:p>
          </p:txBody>
        </p:sp>
      </p:grpSp>
      <p:grpSp>
        <p:nvGrpSpPr>
          <p:cNvPr id="441" name="Google Shape;441;p20"/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42" name="Google Shape;442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20"/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fmla="val 7312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rgbClr val="000000"/>
                  </a:solidFill>
                </a:rPr>
                <a:t>小学生</a:t>
              </a:r>
              <a:endParaRPr b="1" sz="1200"/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1800">
                  <a:solidFill>
                    <a:schemeClr val="dk1"/>
                  </a:solidFill>
                </a:rPr>
                <a:t>約</a:t>
              </a:r>
              <a:r>
                <a:rPr b="1" lang="ja-JP" sz="2400">
                  <a:solidFill>
                    <a:schemeClr val="dk1"/>
                  </a:solidFill>
                </a:rPr>
                <a:t>941,000</a:t>
              </a:r>
              <a:r>
                <a:rPr b="1" lang="ja-JP" sz="1800">
                  <a:solidFill>
                    <a:schemeClr val="dk1"/>
                  </a:solidFill>
                </a:rPr>
                <a:t>円</a:t>
              </a:r>
              <a:endParaRPr b="1" sz="2000">
                <a:solidFill>
                  <a:schemeClr val="dk1"/>
                </a:solidFill>
              </a:endParaRPr>
            </a:p>
          </p:txBody>
        </p:sp>
      </p:grpSp>
      <p:sp>
        <p:nvSpPr>
          <p:cNvPr id="445" name="Google Shape;445;p20"/>
          <p:cNvSpPr/>
          <p:nvPr/>
        </p:nvSpPr>
        <p:spPr>
          <a:xfrm>
            <a:off x="195675" y="967174"/>
            <a:ext cx="8776123" cy="107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</a:rPr>
              <a:t>公立学校の児童・生徒一人当たりの公費負担額 </a:t>
            </a:r>
            <a:r>
              <a:rPr b="1" i="0" lang="ja-JP" u="none" cap="none" strike="noStrike">
                <a:solidFill>
                  <a:srgbClr val="F25044"/>
                </a:solidFill>
              </a:rPr>
              <a:t>（令和</a:t>
            </a:r>
            <a:r>
              <a:rPr b="1" lang="ja-JP">
                <a:solidFill>
                  <a:srgbClr val="F25044"/>
                </a:solidFill>
              </a:rPr>
              <a:t>４</a:t>
            </a:r>
            <a:r>
              <a:rPr b="1" i="0" lang="ja-JP" u="none" cap="none" strike="noStrike">
                <a:solidFill>
                  <a:srgbClr val="F25044"/>
                </a:solidFill>
              </a:rPr>
              <a:t>年度）</a:t>
            </a:r>
            <a:endParaRPr b="1" sz="1200"/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ja-JP" sz="1500">
                <a:solidFill>
                  <a:schemeClr val="dk1"/>
                </a:solidFill>
              </a:rPr>
              <a:t>普段通っている学校で使う用品や施設のほか、教科書の無償配付などにも、</a:t>
            </a:r>
            <a:endParaRPr b="1"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ja-JP" sz="1500">
                <a:solidFill>
                  <a:schemeClr val="dk1"/>
                </a:solidFill>
              </a:rPr>
              <a:t>税金が使われています。皆さんのためにどのぐらい使われているか、確認してみましょう。</a:t>
            </a:r>
            <a:endParaRPr b="1" sz="1200"/>
          </a:p>
        </p:txBody>
      </p:sp>
      <p:pic>
        <p:nvPicPr>
          <p:cNvPr id="446" name="Google Shape;44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13091">
            <a:off x="7270195" y="438692"/>
            <a:ext cx="1996787" cy="119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48" name="Google Shape;448;p20"/>
          <p:cNvGrpSpPr/>
          <p:nvPr/>
        </p:nvGrpSpPr>
        <p:grpSpPr>
          <a:xfrm>
            <a:off x="-97200" y="6007185"/>
            <a:ext cx="1007480" cy="850815"/>
            <a:chOff x="-97202" y="5996310"/>
            <a:chExt cx="1007480" cy="850815"/>
          </a:xfrm>
        </p:grpSpPr>
        <p:sp>
          <p:nvSpPr>
            <p:cNvPr id="449" name="Google Shape;449;p2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-97202" y="6190850"/>
              <a:ext cx="10074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500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ja-JP" sz="1500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300"/>
            </a:p>
          </p:txBody>
        </p:sp>
      </p:grpSp>
      <p:sp>
        <p:nvSpPr>
          <p:cNvPr id="452" name="Google Shape;452;p20"/>
          <p:cNvSpPr txBox="1"/>
          <p:nvPr/>
        </p:nvSpPr>
        <p:spPr>
          <a:xfrm>
            <a:off x="3143250" y="1239638"/>
            <a:ext cx="643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sz="500"/>
          </a:p>
        </p:txBody>
      </p:sp>
      <p:sp>
        <p:nvSpPr>
          <p:cNvPr id="453" name="Google Shape;453;p20"/>
          <p:cNvSpPr/>
          <p:nvPr/>
        </p:nvSpPr>
        <p:spPr>
          <a:xfrm>
            <a:off x="4427924" y="900147"/>
            <a:ext cx="567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46C62"/>
              </a:buClr>
              <a:buSzPts val="800"/>
              <a:buFont typeface="Arial"/>
              <a:buNone/>
            </a:pPr>
            <a:r>
              <a:rPr b="1" lang="ja-JP" sz="600">
                <a:solidFill>
                  <a:srgbClr val="F46C62"/>
                </a:solidFill>
              </a:rPr>
              <a:t>ふたん</a:t>
            </a:r>
            <a:endParaRPr b="1" sz="600"/>
          </a:p>
        </p:txBody>
      </p:sp>
      <p:sp>
        <p:nvSpPr>
          <p:cNvPr id="454" name="Google Shape;454;p20"/>
          <p:cNvSpPr txBox="1"/>
          <p:nvPr/>
        </p:nvSpPr>
        <p:spPr>
          <a:xfrm>
            <a:off x="5022579" y="1239628"/>
            <a:ext cx="516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むしょう</a:t>
            </a:r>
            <a:endParaRPr sz="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 txBox="1"/>
          <p:nvPr/>
        </p:nvSpPr>
        <p:spPr>
          <a:xfrm>
            <a:off x="192475" y="921125"/>
            <a:ext cx="84360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800">
                <a:solidFill>
                  <a:srgbClr val="F25044"/>
                </a:solidFill>
              </a:rPr>
              <a:t>税金の使いみち</a:t>
            </a:r>
            <a:endParaRPr b="1" sz="12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  <a:endParaRPr b="1" sz="12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そのために必要なたくさんのお金を、</a:t>
            </a:r>
            <a:r>
              <a:rPr b="1" lang="ja-JP" sz="1500">
                <a:solidFill>
                  <a:srgbClr val="F25044"/>
                </a:solidFill>
              </a:rPr>
              <a:t>みんなで出し合って</a:t>
            </a:r>
            <a:r>
              <a:rPr b="1" lang="ja-JP" sz="1500">
                <a:solidFill>
                  <a:schemeClr val="dk1"/>
                </a:solidFill>
              </a:rPr>
              <a:t>負担するのが「税金」です。</a:t>
            </a:r>
            <a:endParaRPr b="1" sz="1200"/>
          </a:p>
        </p:txBody>
      </p:sp>
      <p:sp>
        <p:nvSpPr>
          <p:cNvPr id="461" name="Google Shape;461;p21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62" name="Google Shape;462;p21"/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463" name="Google Shape;463;p21"/>
            <p:cNvSpPr/>
            <p:nvPr/>
          </p:nvSpPr>
          <p:spPr>
            <a:xfrm>
              <a:off x="1105689" y="2746132"/>
              <a:ext cx="6274624" cy="2111811"/>
            </a:xfrm>
            <a:prstGeom prst="roundRect">
              <a:avLst>
                <a:gd fmla="val 0" name="adj"/>
              </a:avLst>
            </a:prstGeom>
            <a:solidFill>
              <a:srgbClr val="FCDA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1"/>
            <p:cNvSpPr txBox="1"/>
            <p:nvPr/>
          </p:nvSpPr>
          <p:spPr>
            <a:xfrm>
              <a:off x="1682044" y="3277471"/>
              <a:ext cx="5121900" cy="9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2200">
                  <a:solidFill>
                    <a:schemeClr val="dk1"/>
                  </a:solidFill>
                </a:rPr>
                <a:t>税金は、みんなで社会を支えるための</a:t>
              </a:r>
              <a:endParaRPr b="1" sz="22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2200">
                  <a:solidFill>
                    <a:schemeClr val="dk1"/>
                  </a:solidFill>
                </a:rPr>
                <a:t>「会費」のようなもの</a:t>
              </a:r>
              <a:endParaRPr b="1" sz="1200"/>
            </a:p>
          </p:txBody>
        </p:sp>
      </p:grpSp>
      <p:grpSp>
        <p:nvGrpSpPr>
          <p:cNvPr id="465" name="Google Shape;465;p21"/>
          <p:cNvGrpSpPr/>
          <p:nvPr/>
        </p:nvGrpSpPr>
        <p:grpSpPr>
          <a:xfrm>
            <a:off x="1206714" y="1507911"/>
            <a:ext cx="1694704" cy="180376"/>
            <a:chOff x="1126298" y="1544269"/>
            <a:chExt cx="1694704" cy="180376"/>
          </a:xfrm>
        </p:grpSpPr>
        <p:sp>
          <p:nvSpPr>
            <p:cNvPr id="466" name="Google Shape;466;p21"/>
            <p:cNvSpPr txBox="1"/>
            <p:nvPr/>
          </p:nvSpPr>
          <p:spPr>
            <a:xfrm>
              <a:off x="1126298" y="1544269"/>
              <a:ext cx="616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ねんきん</a:t>
              </a:r>
              <a:endParaRPr sz="500"/>
            </a:p>
          </p:txBody>
        </p:sp>
        <p:sp>
          <p:nvSpPr>
            <p:cNvPr id="467" name="Google Shape;467;p21"/>
            <p:cNvSpPr txBox="1"/>
            <p:nvPr/>
          </p:nvSpPr>
          <p:spPr>
            <a:xfrm>
              <a:off x="1692652" y="1551210"/>
              <a:ext cx="603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sz="500"/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2295402" y="1555445"/>
              <a:ext cx="52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ふくし</a:t>
              </a:r>
              <a:endParaRPr sz="500"/>
            </a:p>
          </p:txBody>
        </p:sp>
      </p:grpSp>
      <p:pic>
        <p:nvPicPr>
          <p:cNvPr id="469" name="Google Shape;4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1"/>
          <p:cNvSpPr txBox="1"/>
          <p:nvPr/>
        </p:nvSpPr>
        <p:spPr>
          <a:xfrm>
            <a:off x="843129" y="118252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ja-JP" sz="3000">
                <a:solidFill>
                  <a:srgbClr val="FFFFFF"/>
                </a:solidFill>
              </a:rPr>
              <a:t>税金は何のためにあるのだろうか</a:t>
            </a:r>
            <a:endParaRPr b="1" sz="1200"/>
          </a:p>
        </p:txBody>
      </p:sp>
      <p:sp>
        <p:nvSpPr>
          <p:cNvPr id="471" name="Google Shape;471;p21"/>
          <p:cNvSpPr txBox="1"/>
          <p:nvPr/>
        </p:nvSpPr>
        <p:spPr>
          <a:xfrm>
            <a:off x="878182" y="6507995"/>
            <a:ext cx="7853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900">
                <a:solidFill>
                  <a:srgbClr val="F25044"/>
                </a:solidFill>
              </a:rPr>
              <a:t>ゲームで学ぼう：うんこ税金ドリル  </a:t>
            </a:r>
            <a:r>
              <a:rPr b="1" lang="ja-JP" sz="9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b="1" lang="ja-JP" sz="900">
                <a:solidFill>
                  <a:schemeClr val="dk1"/>
                </a:solidFill>
              </a:rPr>
              <a:t> （財務省HP）</a:t>
            </a:r>
            <a:endParaRPr b="1" sz="1200"/>
          </a:p>
        </p:txBody>
      </p:sp>
      <p:pic>
        <p:nvPicPr>
          <p:cNvPr id="472" name="Google Shape;4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1"/>
          <p:cNvSpPr txBox="1"/>
          <p:nvPr/>
        </p:nvSpPr>
        <p:spPr>
          <a:xfrm>
            <a:off x="5165968" y="1798722"/>
            <a:ext cx="504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00">
                <a:solidFill>
                  <a:schemeClr val="dk1"/>
                </a:solidFill>
              </a:rPr>
              <a:t>ふたん</a:t>
            </a:r>
            <a:endParaRPr b="1" sz="5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