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84" r:id="rId6"/>
    <p:sldMasterId id="2147483696" r:id="rId7"/>
    <p:sldMasterId id="2147483708" r:id="rId8"/>
    <p:sldMasterId id="2147483720" r:id="rId9"/>
    <p:sldMasterId id="2147483732" r:id="rId10"/>
    <p:sldMasterId id="2147483744" r:id="rId11"/>
    <p:sldMasterId id="2147483756" r:id="rId12"/>
    <p:sldMasterId id="2147483768" r:id="rId13"/>
  </p:sldMasterIdLst>
  <p:sldIdLst>
    <p:sldId id="256" r:id="rId14"/>
    <p:sldId id="257" r:id="rId15"/>
    <p:sldId id="258" r:id="rId16"/>
    <p:sldId id="288" r:id="rId17"/>
    <p:sldId id="264" r:id="rId18"/>
    <p:sldId id="265" r:id="rId19"/>
    <p:sldId id="266" r:id="rId20"/>
    <p:sldId id="267" r:id="rId21"/>
    <p:sldId id="268" r:id="rId22"/>
    <p:sldId id="269" r:id="rId23"/>
    <p:sldId id="261" r:id="rId24"/>
    <p:sldId id="259" r:id="rId25"/>
    <p:sldId id="270" r:id="rId26"/>
    <p:sldId id="271" r:id="rId27"/>
    <p:sldId id="284" r:id="rId28"/>
    <p:sldId id="285" r:id="rId29"/>
    <p:sldId id="272" r:id="rId30"/>
    <p:sldId id="273" r:id="rId31"/>
    <p:sldId id="274" r:id="rId32"/>
    <p:sldId id="275" r:id="rId33"/>
    <p:sldId id="276" r:id="rId34"/>
    <p:sldId id="277" r:id="rId35"/>
    <p:sldId id="286" r:id="rId36"/>
    <p:sldId id="280" r:id="rId37"/>
    <p:sldId id="282" r:id="rId38"/>
    <p:sldId id="283" r:id="rId39"/>
  </p:sldIdLst>
  <p:sldSz cx="12192000" cy="6858000"/>
  <p:notesSz cx="6735763" cy="9866313"/>
  <p:embeddedFontLst>
    <p:embeddedFont>
      <p:font typeface="宋体" panose="02010600030101010101" pitchFamily="2" charset="-122"/>
      <p:regular r:id="rId40"/>
    </p:embeddedFont>
    <p:embeddedFont>
      <p:font typeface="BIZ UDPゴシック" panose="020B0400000000000000" pitchFamily="50" charset="-128"/>
      <p:regular r:id="rId41"/>
      <p:bold r:id="rId42"/>
    </p:embeddedFont>
    <p:embeddedFont>
      <p:font typeface="BIZ UDゴシック" panose="020B0400000000000000" pitchFamily="49" charset="-128"/>
      <p:regular r:id="rId43"/>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HGPｺﾞｼｯｸE" panose="020B0900000000000000" pitchFamily="50" charset="-128"/>
      <p:regular r:id="rId51"/>
    </p:embeddedFont>
    <p:embeddedFont>
      <p:font typeface="HGP創英角ﾎﾟｯﾌﾟ体" panose="040B0A00000000000000" pitchFamily="50" charset="-128"/>
      <p:regular r:id="rId52"/>
    </p:embeddedFont>
    <p:embeddedFont>
      <p:font typeface="HG丸ｺﾞｼｯｸM-PRO" panose="020F0600000000000000" pitchFamily="50" charset="-128"/>
      <p:regular r:id="rId53"/>
    </p:embeddedFont>
    <p:embeddedFont>
      <p:font typeface="メイリオ" panose="020B0604030504040204" pitchFamily="50" charset="-128"/>
      <p:regular r:id="rId54"/>
      <p:bold r:id="rId55"/>
      <p:italic r:id="rId56"/>
      <p:boldItalic r:id="rId5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CCFFCC"/>
    <a:srgbClr val="CCFFFF"/>
    <a:srgbClr val="CCECFF"/>
    <a:srgbClr val="6699FF"/>
    <a:srgbClr val="99CCFF"/>
    <a:srgbClr val="99FF99"/>
    <a:srgbClr val="FF6699"/>
    <a:srgbClr val="FFCC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3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134544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645868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69ACA5E-AC07-448D-B912-ECAF22B2C47A}"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29531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5C84142-CA53-4D1C-81C9-B3ADABF673D1}"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78252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FCDFFC2-7E14-4545-8461-E2977C2249A9}"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123638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7CA6FB6-A46E-42BF-A413-58FBFC58F7F3}"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01581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6461D78-10AA-4A73-9892-F5B70C20674B}"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8314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96D2A7C-FE6B-40DD-9462-4DB22A48BE5A}"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268798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CA6D69-3B09-459E-B46E-B3AB930F150B}"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7823200" y="6356350"/>
            <a:ext cx="4114800" cy="365125"/>
          </a:xfrm>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a:xfrm>
            <a:off x="3708400" y="6489699"/>
            <a:ext cx="2743200" cy="365125"/>
          </a:xfrm>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44249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E02450E-3E75-4AA0-9805-A1E2310A08F0}"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95281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E7D6B2B-104F-4782-A9E5-2D65EB182D82}"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30052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DBE3F1-97DD-4E3F-AE3A-ACB8CC95D6F3}"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482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641151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2131435-D07D-44DE-941B-92E8BCC4F48A}"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113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7762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235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8222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781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833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3179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221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61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2650443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23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4761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3805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692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7412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9921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4940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6242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14038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374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3476261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7657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9977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6290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3297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3263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5974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2901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8021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051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187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3379567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5545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1643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0482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6687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0282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7010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4223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66669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5195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806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575945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0618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9709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794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7525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79847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5559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076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619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5138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603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2814457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888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2692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336297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76636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371096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3041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7963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8491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12816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1248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797977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5804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8503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4762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73363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4767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5533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58505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47662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7737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2458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2353752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4017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145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7115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35661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51986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01552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4949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9503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04497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5172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BE1EDB-8503-41BC-AC76-D51EE5CA1258}" type="datetimeFigureOut">
              <a:rPr kumimoji="1" lang="ja-JP" altLang="en-US" smtClean="0"/>
              <a:t>2024/6/28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10084545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117201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4146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72930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3573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5480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17522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66480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848322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23493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29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E1EDB-8503-41BC-AC76-D51EE5CA1258}" type="datetimeFigureOut">
              <a:rPr kumimoji="1" lang="ja-JP" altLang="en-US" smtClean="0"/>
              <a:t>2024/6/28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08EED-CF29-41CA-BDF4-40D29EDBE66D}" type="slidenum">
              <a:rPr kumimoji="1" lang="ja-JP" altLang="en-US" smtClean="0"/>
              <a:t>‹#›</a:t>
            </a:fld>
            <a:endParaRPr kumimoji="1" lang="ja-JP" altLang="en-US"/>
          </a:p>
        </p:txBody>
      </p:sp>
    </p:spTree>
    <p:extLst>
      <p:ext uri="{BB962C8B-B14F-4D97-AF65-F5344CB8AC3E}">
        <p14:creationId xmlns:p14="http://schemas.microsoft.com/office/powerpoint/2010/main" val="1483569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5FF7F2-AEE7-4B2F-9077-A2F1F192ADF8}" type="datetime1">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45F02-F4F1-4895-A2BF-82A5EAC8A26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209483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31ADB-7BF7-4980-B29E-610C0F021746}"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51EA5-08AE-4D37-9F77-75B8D0880D2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85777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85291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1193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32059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00343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29414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65820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B7605-079E-4693-8D14-BFD47F60FF99}" type="datetimeFigureOut">
              <a:rPr lang="ja-JP" altLang="en-US" smtClean="0">
                <a:solidFill>
                  <a:prstClr val="black">
                    <a:tint val="75000"/>
                  </a:prstClr>
                </a:solidFill>
              </a:rPr>
              <a:pPr/>
              <a:t>2024/6/28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0E032-4C82-4AD0-8489-7C4EC1BF044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3065575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40.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50.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microsoft.com/office/2007/relationships/hdphoto" Target="../media/hdphoto16.wdp"/><Relationship Id="rId12"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microsoft.com/office/2007/relationships/hdphoto" Target="../media/hdphoto18.wdp"/><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microsoft.com/office/2007/relationships/hdphoto" Target="../media/hdphoto17.wdp"/></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8.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12304;&#12527;&#12540;&#12463;&#12471;&#12540;&#12488;&#12305;&#20844;&#24179;&#12394;&#36000;&#25285;&#12434;&#32771;&#12360;&#12390;&#12415;&#12424;&#12358;.xlsx" TargetMode="External"/><Relationship Id="rId1" Type="http://schemas.openxmlformats.org/officeDocument/2006/relationships/slideLayout" Target="../slideLayouts/slideLayout84.xml"/><Relationship Id="rId6" Type="http://schemas.microsoft.com/office/2007/relationships/hdphoto" Target="../media/hdphoto20.wdp"/><Relationship Id="rId5" Type="http://schemas.openxmlformats.org/officeDocument/2006/relationships/image" Target="../media/image75.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26.wdp"/><Relationship Id="rId18" Type="http://schemas.openxmlformats.org/officeDocument/2006/relationships/image" Target="../media/image84.png"/><Relationship Id="rId3" Type="http://schemas.microsoft.com/office/2007/relationships/hdphoto" Target="../media/hdphoto21.wdp"/><Relationship Id="rId21" Type="http://schemas.microsoft.com/office/2007/relationships/hdphoto" Target="../media/hdphoto30.wdp"/><Relationship Id="rId7" Type="http://schemas.microsoft.com/office/2007/relationships/hdphoto" Target="../media/hdphoto23.wdp"/><Relationship Id="rId12" Type="http://schemas.openxmlformats.org/officeDocument/2006/relationships/image" Target="../media/image81.png"/><Relationship Id="rId17" Type="http://schemas.microsoft.com/office/2007/relationships/hdphoto" Target="../media/hdphoto28.wdp"/><Relationship Id="rId2" Type="http://schemas.openxmlformats.org/officeDocument/2006/relationships/image" Target="../media/image76.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90.xml"/><Relationship Id="rId6" Type="http://schemas.openxmlformats.org/officeDocument/2006/relationships/image" Target="../media/image78.png"/><Relationship Id="rId11" Type="http://schemas.microsoft.com/office/2007/relationships/hdphoto" Target="../media/hdphoto25.wdp"/><Relationship Id="rId5" Type="http://schemas.microsoft.com/office/2007/relationships/hdphoto" Target="../media/hdphoto22.wdp"/><Relationship Id="rId15" Type="http://schemas.microsoft.com/office/2007/relationships/hdphoto" Target="../media/hdphoto27.wdp"/><Relationship Id="rId10" Type="http://schemas.openxmlformats.org/officeDocument/2006/relationships/image" Target="../media/image80.png"/><Relationship Id="rId19" Type="http://schemas.microsoft.com/office/2007/relationships/hdphoto" Target="../media/hdphoto29.wdp"/><Relationship Id="rId4" Type="http://schemas.openxmlformats.org/officeDocument/2006/relationships/image" Target="../media/image77.png"/><Relationship Id="rId9" Type="http://schemas.microsoft.com/office/2007/relationships/hdphoto" Target="../media/hdphoto24.wdp"/><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hyperlink" Target="https://www.nta.go.jp/" TargetMode="External"/><Relationship Id="rId7" Type="http://schemas.microsoft.com/office/2007/relationships/hdphoto" Target="../media/hdphoto31.wdp"/><Relationship Id="rId2" Type="http://schemas.openxmlformats.org/officeDocument/2006/relationships/hyperlink" Target="https://www.pref.tochigi.lg.jp/" TargetMode="Externa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s://www.nta.go.jp/taxes/kids/index.htm"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8.png"/><Relationship Id="rId1" Type="http://schemas.openxmlformats.org/officeDocument/2006/relationships/slideLayout" Target="../slideLayouts/slideLayout106.xml"/><Relationship Id="rId5" Type="http://schemas.microsoft.com/office/2007/relationships/hdphoto" Target="../media/hdphoto33.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6.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26.emf"/><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5.emf"/><Relationship Id="rId5" Type="http://schemas.microsoft.com/office/2007/relationships/hdphoto" Target="../media/hdphoto9.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4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40.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角丸四角形 3"/>
          <p:cNvSpPr/>
          <p:nvPr/>
        </p:nvSpPr>
        <p:spPr>
          <a:xfrm>
            <a:off x="2974840" y="602595"/>
            <a:ext cx="6395300" cy="930630"/>
          </a:xfrm>
          <a:prstGeom prst="roundRect">
            <a:avLst/>
          </a:prstGeom>
          <a:solidFill>
            <a:srgbClr val="3399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latin typeface="メイリオ" panose="020B0604030504040204" pitchFamily="50" charset="-128"/>
                <a:ea typeface="メイリオ" panose="020B0604030504040204" pitchFamily="50" charset="-128"/>
              </a:rPr>
              <a:t>私</a:t>
            </a:r>
            <a:r>
              <a:rPr kumimoji="1" lang="ja-JP" altLang="en-US" sz="4400" dirty="0">
                <a:latin typeface="メイリオ" panose="020B0604030504040204" pitchFamily="50" charset="-128"/>
                <a:ea typeface="メイリオ" panose="020B0604030504040204" pitchFamily="50" charset="-128"/>
              </a:rPr>
              <a:t>たちの</a:t>
            </a:r>
            <a:r>
              <a:rPr lang="ja-JP" altLang="en-US" sz="4400" dirty="0">
                <a:latin typeface="メイリオ" panose="020B0604030504040204" pitchFamily="50" charset="-128"/>
                <a:ea typeface="メイリオ" panose="020B0604030504040204" pitchFamily="50" charset="-128"/>
              </a:rPr>
              <a:t>くらし</a:t>
            </a:r>
            <a:r>
              <a:rPr kumimoji="1" lang="ja-JP" altLang="en-US" sz="4400" dirty="0">
                <a:latin typeface="メイリオ" panose="020B0604030504040204" pitchFamily="50" charset="-128"/>
                <a:ea typeface="メイリオ" panose="020B0604030504040204" pitchFamily="50" charset="-128"/>
              </a:rPr>
              <a:t>と</a:t>
            </a:r>
            <a:r>
              <a:rPr lang="ja-JP" altLang="en-US" sz="4400" dirty="0">
                <a:latin typeface="メイリオ" panose="020B0604030504040204" pitchFamily="50" charset="-128"/>
                <a:ea typeface="メイリオ" panose="020B0604030504040204" pitchFamily="50" charset="-128"/>
              </a:rPr>
              <a:t>税金</a:t>
            </a:r>
            <a:endParaRPr lang="en-US" altLang="ja-JP" sz="4400" dirty="0">
              <a:latin typeface="メイリオ" panose="020B0604030504040204" pitchFamily="50" charset="-128"/>
              <a:ea typeface="メイリオ" panose="020B0604030504040204" pitchFamily="50" charset="-128"/>
            </a:endParaRPr>
          </a:p>
        </p:txBody>
      </p:sp>
      <p:sp>
        <p:nvSpPr>
          <p:cNvPr id="5" name="テキスト ボックス 4"/>
          <p:cNvSpPr txBox="1"/>
          <p:nvPr/>
        </p:nvSpPr>
        <p:spPr>
          <a:xfrm>
            <a:off x="4185634" y="104356"/>
            <a:ext cx="3940935" cy="461665"/>
          </a:xfrm>
          <a:prstGeom prst="rect">
            <a:avLst/>
          </a:prstGeom>
          <a:noFill/>
        </p:spPr>
        <p:txBody>
          <a:bodyPr wrap="square" rtlCol="0">
            <a:spAutoFit/>
          </a:bodyPr>
          <a:lstStyle/>
          <a:p>
            <a:r>
              <a:rPr kumimoji="1" lang="ja-JP" altLang="en-US" sz="2400" dirty="0"/>
              <a:t>令和６年度版　（中学生用</a:t>
            </a:r>
            <a:r>
              <a:rPr lang="ja-JP" altLang="en-US" sz="2400" dirty="0"/>
              <a:t>）</a:t>
            </a:r>
            <a:endParaRPr kumimoji="1" lang="ja-JP" altLang="en-US" sz="2400" dirty="0"/>
          </a:p>
        </p:txBody>
      </p:sp>
      <p:sp>
        <p:nvSpPr>
          <p:cNvPr id="6" name="角丸四角形 5"/>
          <p:cNvSpPr/>
          <p:nvPr/>
        </p:nvSpPr>
        <p:spPr>
          <a:xfrm>
            <a:off x="9568492" y="170595"/>
            <a:ext cx="2303959" cy="623839"/>
          </a:xfrm>
          <a:prstGeom prst="roundRect">
            <a:avLst/>
          </a:prstGeom>
          <a:solidFill>
            <a:srgbClr val="6699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atin typeface="メイリオ" panose="020B0604030504040204" pitchFamily="50" charset="-128"/>
                <a:ea typeface="メイリオ" panose="020B0604030504040204" pitchFamily="50" charset="-128"/>
              </a:rPr>
              <a:t>社会科公民資料</a:t>
            </a:r>
            <a:endParaRPr lang="en-US" altLang="ja-JP" sz="2000" dirty="0">
              <a:latin typeface="メイリオ" panose="020B0604030504040204" pitchFamily="50" charset="-128"/>
              <a:ea typeface="メイリオ" panose="020B0604030504040204" pitchFamily="50" charset="-128"/>
            </a:endParaRPr>
          </a:p>
        </p:txBody>
      </p:sp>
      <p:sp>
        <p:nvSpPr>
          <p:cNvPr id="8" name="角丸四角形 7"/>
          <p:cNvSpPr/>
          <p:nvPr/>
        </p:nvSpPr>
        <p:spPr>
          <a:xfrm>
            <a:off x="3557402" y="6437787"/>
            <a:ext cx="5230174" cy="420213"/>
          </a:xfrm>
          <a:prstGeom prst="roundRect">
            <a:avLst/>
          </a:prstGeom>
          <a:solidFill>
            <a:srgbClr val="3399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栃木</a:t>
            </a:r>
            <a:r>
              <a:rPr kumimoji="1" lang="ja-JP" altLang="en-US" sz="2000" b="1" dirty="0"/>
              <a:t>県租税教育推進協議会</a:t>
            </a:r>
          </a:p>
        </p:txBody>
      </p:sp>
      <p:sp>
        <p:nvSpPr>
          <p:cNvPr id="9" name="テキスト ボックス 8"/>
          <p:cNvSpPr txBox="1"/>
          <p:nvPr/>
        </p:nvSpPr>
        <p:spPr>
          <a:xfrm>
            <a:off x="5305536" y="5978406"/>
            <a:ext cx="1723549" cy="276999"/>
          </a:xfrm>
          <a:prstGeom prst="rect">
            <a:avLst/>
          </a:prstGeom>
          <a:noFill/>
        </p:spPr>
        <p:txBody>
          <a:bodyPr wrap="none" rtlCol="0">
            <a:spAutoFit/>
          </a:bodyPr>
          <a:lstStyle/>
          <a:p>
            <a:r>
              <a:rPr kumimoji="1" lang="ja-JP" altLang="en-US" sz="1200" dirty="0"/>
              <a:t>栃木県消防防災航空隊</a:t>
            </a:r>
          </a:p>
        </p:txBody>
      </p:sp>
      <p:sp>
        <p:nvSpPr>
          <p:cNvPr id="11" name="テキスト ボックス 10"/>
          <p:cNvSpPr txBox="1"/>
          <p:nvPr/>
        </p:nvSpPr>
        <p:spPr>
          <a:xfrm>
            <a:off x="374217" y="4354067"/>
            <a:ext cx="3456395" cy="276999"/>
          </a:xfrm>
          <a:prstGeom prst="rect">
            <a:avLst/>
          </a:prstGeom>
          <a:noFill/>
        </p:spPr>
        <p:txBody>
          <a:bodyPr wrap="none" rtlCol="0">
            <a:spAutoFit/>
          </a:bodyPr>
          <a:lstStyle/>
          <a:p>
            <a:r>
              <a:rPr lang="ja-JP" altLang="en-US" sz="1200" dirty="0"/>
              <a:t>林業大学校玄関ホール・交流スペース（宇都宮市）</a:t>
            </a:r>
            <a:endParaRPr lang="en-US" altLang="ja-JP" sz="1200" dirty="0"/>
          </a:p>
        </p:txBody>
      </p:sp>
      <p:sp>
        <p:nvSpPr>
          <p:cNvPr id="12" name="テキスト ボックス 11"/>
          <p:cNvSpPr txBox="1"/>
          <p:nvPr/>
        </p:nvSpPr>
        <p:spPr>
          <a:xfrm>
            <a:off x="8217347" y="4326266"/>
            <a:ext cx="2991525" cy="276999"/>
          </a:xfrm>
          <a:prstGeom prst="rect">
            <a:avLst/>
          </a:prstGeom>
          <a:noFill/>
        </p:spPr>
        <p:txBody>
          <a:bodyPr wrap="none" rtlCol="0">
            <a:spAutoFit/>
          </a:bodyPr>
          <a:lstStyle/>
          <a:p>
            <a:r>
              <a:rPr kumimoji="1" lang="ja-JP" altLang="en-US" sz="1200" dirty="0"/>
              <a:t>都賀西方スマートインターチェンジ（栃木市）</a:t>
            </a:r>
            <a:endParaRPr kumimoji="1" lang="ja-JP" altLang="en-US" sz="1200" dirty="0">
              <a:latin typeface="+mj-ea"/>
              <a:ea typeface="+mj-ea"/>
            </a:endParaRPr>
          </a:p>
        </p:txBody>
      </p:sp>
      <p:pic>
        <p:nvPicPr>
          <p:cNvPr id="14" name="図 13" descr="建物の中&#10;&#10;中程度の精度で自動的に生成された説明">
            <a:extLst>
              <a:ext uri="{FF2B5EF4-FFF2-40B4-BE49-F238E27FC236}">
                <a16:creationId xmlns:a16="http://schemas.microsoft.com/office/drawing/2014/main" id="{BC4B445C-364F-4C34-877E-D2EA706F0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42" y="1646952"/>
            <a:ext cx="3603512" cy="2635652"/>
          </a:xfrm>
          <a:prstGeom prst="roundRect">
            <a:avLst>
              <a:gd name="adj" fmla="val 8594"/>
            </a:avLst>
          </a:prstGeom>
          <a:solidFill>
            <a:srgbClr val="FFFFFF">
              <a:shade val="85000"/>
            </a:srgbClr>
          </a:solidFill>
          <a:ln>
            <a:noFill/>
          </a:ln>
          <a:effectLst>
            <a:glow rad="63500">
              <a:schemeClr val="accent6">
                <a:satMod val="175000"/>
                <a:alpha val="40000"/>
              </a:schemeClr>
            </a:glow>
          </a:effectLst>
        </p:spPr>
      </p:pic>
      <p:pic>
        <p:nvPicPr>
          <p:cNvPr id="18" name="図 17" descr="屋外, 道路, 小さい, 乗る が含まれている画像&#10;&#10;自動的に生成された説明">
            <a:extLst>
              <a:ext uri="{FF2B5EF4-FFF2-40B4-BE49-F238E27FC236}">
                <a16:creationId xmlns:a16="http://schemas.microsoft.com/office/drawing/2014/main" id="{6F3818FC-F71A-456B-BAC4-A35068587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347" y="3476022"/>
            <a:ext cx="3621929" cy="2414030"/>
          </a:xfrm>
          <a:prstGeom prst="roundRect">
            <a:avLst>
              <a:gd name="adj" fmla="val 8594"/>
            </a:avLst>
          </a:prstGeom>
          <a:solidFill>
            <a:srgbClr val="FFFFFF">
              <a:shade val="85000"/>
            </a:srgbClr>
          </a:solidFill>
          <a:ln>
            <a:noFill/>
          </a:ln>
          <a:effectLst>
            <a:glow rad="63500">
              <a:schemeClr val="accent2">
                <a:satMod val="175000"/>
                <a:alpha val="40000"/>
              </a:schemeClr>
            </a:glow>
          </a:effectLst>
        </p:spPr>
      </p:pic>
      <p:pic>
        <p:nvPicPr>
          <p:cNvPr id="19" name="図 18">
            <a:extLst>
              <a:ext uri="{FF2B5EF4-FFF2-40B4-BE49-F238E27FC236}">
                <a16:creationId xmlns:a16="http://schemas.microsoft.com/office/drawing/2014/main" id="{F6C069AE-63BB-4E86-9EC3-3D345D3566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60" t="5169" r="4728" b="6494"/>
          <a:stretch/>
        </p:blipFill>
        <p:spPr>
          <a:xfrm>
            <a:off x="8260547" y="1696472"/>
            <a:ext cx="3434707" cy="2586132"/>
          </a:xfrm>
          <a:prstGeom prst="roundRect">
            <a:avLst>
              <a:gd name="adj" fmla="val 8594"/>
            </a:avLst>
          </a:prstGeom>
          <a:solidFill>
            <a:srgbClr val="FFFFFF">
              <a:shade val="85000"/>
            </a:srgbClr>
          </a:solidFill>
          <a:ln>
            <a:noFill/>
          </a:ln>
          <a:effectLst>
            <a:glow rad="63500">
              <a:schemeClr val="accent1">
                <a:satMod val="175000"/>
                <a:alpha val="40000"/>
              </a:schemeClr>
            </a:glow>
            <a:outerShdw blurRad="50800" dist="38100" dir="8100000" algn="tr" rotWithShape="0">
              <a:prstClr val="black">
                <a:alpha val="40000"/>
              </a:prstClr>
            </a:outerShdw>
          </a:effectLst>
        </p:spPr>
      </p:pic>
      <p:sp>
        <p:nvSpPr>
          <p:cNvPr id="21" name="テキスト ボックス 20">
            <a:extLst>
              <a:ext uri="{FF2B5EF4-FFF2-40B4-BE49-F238E27FC236}">
                <a16:creationId xmlns:a16="http://schemas.microsoft.com/office/drawing/2014/main" id="{FA63FB4F-F52C-412B-9B32-4A2E5EE1993F}"/>
              </a:ext>
            </a:extLst>
          </p:cNvPr>
          <p:cNvSpPr txBox="1"/>
          <p:nvPr/>
        </p:nvSpPr>
        <p:spPr>
          <a:xfrm>
            <a:off x="391451" y="5346097"/>
            <a:ext cx="2363009" cy="344128"/>
          </a:xfrm>
          <a:prstGeom prst="rect">
            <a:avLst/>
          </a:prstGeom>
          <a:solidFill>
            <a:srgbClr val="00FF99"/>
          </a:solidFill>
          <a:effectLst>
            <a:outerShdw blurRad="50800" dist="38100" dir="8100000" algn="tr" rotWithShape="0">
              <a:prstClr val="black">
                <a:alpha val="40000"/>
              </a:prstClr>
            </a:outerShdw>
          </a:effectLst>
        </p:spPr>
        <p:txBody>
          <a:bodyPr wrap="square" lIns="180000" tIns="0" rIns="144000" bIns="36000" rtlCol="0" anchor="ctr" anchorCtr="0">
            <a:spAutoFit/>
          </a:bodyPr>
          <a:lstStyle/>
          <a:p>
            <a:r>
              <a:rPr kumimoji="1" lang="ja-JP" altLang="en-US" sz="2000" b="1" dirty="0">
                <a:solidFill>
                  <a:schemeClr val="bg1"/>
                </a:solidFill>
                <a:effectLst>
                  <a:glow rad="76200">
                    <a:srgbClr val="00B050"/>
                  </a:glow>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税の意義や</a:t>
            </a:r>
          </a:p>
        </p:txBody>
      </p:sp>
      <p:sp>
        <p:nvSpPr>
          <p:cNvPr id="22" name="テキスト ボックス 21">
            <a:extLst>
              <a:ext uri="{FF2B5EF4-FFF2-40B4-BE49-F238E27FC236}">
                <a16:creationId xmlns:a16="http://schemas.microsoft.com/office/drawing/2014/main" id="{846079BA-9E56-467F-B411-17C77652382F}"/>
              </a:ext>
            </a:extLst>
          </p:cNvPr>
          <p:cNvSpPr txBox="1"/>
          <p:nvPr/>
        </p:nvSpPr>
        <p:spPr>
          <a:xfrm>
            <a:off x="862790" y="5806347"/>
            <a:ext cx="2363009" cy="344128"/>
          </a:xfrm>
          <a:prstGeom prst="rect">
            <a:avLst/>
          </a:prstGeom>
          <a:solidFill>
            <a:srgbClr val="00FF99"/>
          </a:solidFill>
          <a:effectLst>
            <a:outerShdw blurRad="50800" dist="38100" dir="8100000" algn="tr" rotWithShape="0">
              <a:prstClr val="black">
                <a:alpha val="40000"/>
              </a:prstClr>
            </a:outerShdw>
          </a:effectLst>
        </p:spPr>
        <p:txBody>
          <a:bodyPr wrap="square" lIns="144000" tIns="0" rIns="144000" bIns="36000" rtlCol="0" anchor="ctr" anchorCtr="1">
            <a:spAutoFit/>
          </a:bodyPr>
          <a:lstStyle/>
          <a:p>
            <a:r>
              <a:rPr kumimoji="1" lang="ja-JP" altLang="en-US" sz="2000" b="1" dirty="0">
                <a:solidFill>
                  <a:schemeClr val="bg1"/>
                </a:solidFill>
                <a:effectLst>
                  <a:glow rad="76200">
                    <a:srgbClr val="00B050"/>
                  </a:glow>
                  <a:outerShdw blurRad="50800" dist="38100" dir="5400000" algn="t" rotWithShape="0">
                    <a:prstClr val="black">
                      <a:alpha val="40000"/>
                    </a:prstClr>
                  </a:outerShdw>
                </a:effectLst>
                <a:latin typeface="HG丸ｺﾞｼｯｸM-PRO" panose="020F0600000000000000" pitchFamily="50" charset="-128"/>
                <a:ea typeface="HG丸ｺﾞｼｯｸM-PRO" panose="020F0600000000000000" pitchFamily="50" charset="-128"/>
              </a:rPr>
              <a:t>役割を理解しよう</a:t>
            </a:r>
          </a:p>
        </p:txBody>
      </p:sp>
      <p:pic>
        <p:nvPicPr>
          <p:cNvPr id="24" name="図 23" descr="ロゴ&#10;&#10;低い精度で自動的に生成された説明">
            <a:extLst>
              <a:ext uri="{FF2B5EF4-FFF2-40B4-BE49-F238E27FC236}">
                <a16:creationId xmlns:a16="http://schemas.microsoft.com/office/drawing/2014/main" id="{F582A057-54AF-43BB-8934-05E596916F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8492" y="4298789"/>
            <a:ext cx="2586132" cy="2586132"/>
          </a:xfrm>
          <a:prstGeom prst="rect">
            <a:avLst/>
          </a:prstGeom>
        </p:spPr>
      </p:pic>
    </p:spTree>
    <p:extLst>
      <p:ext uri="{BB962C8B-B14F-4D97-AF65-F5344CB8AC3E}">
        <p14:creationId xmlns:p14="http://schemas.microsoft.com/office/powerpoint/2010/main" val="723811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3395555" y="767465"/>
            <a:ext cx="8570368" cy="646331"/>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　平成</a:t>
            </a:r>
            <a:r>
              <a:rPr kumimoji="1" lang="en-US" altLang="ja-JP" dirty="0">
                <a:latin typeface="BIZ UDPゴシック" panose="020B0400000000000000" pitchFamily="50" charset="-128"/>
                <a:ea typeface="BIZ UDPゴシック" panose="020B0400000000000000" pitchFamily="50" charset="-128"/>
              </a:rPr>
              <a:t>23</a:t>
            </a:r>
            <a:r>
              <a:rPr kumimoji="1" lang="ja-JP" altLang="en-US" dirty="0">
                <a:latin typeface="BIZ UDPゴシック" panose="020B0400000000000000" pitchFamily="50" charset="-128"/>
                <a:ea typeface="BIZ UDPゴシック" panose="020B0400000000000000" pitchFamily="50" charset="-128"/>
              </a:rPr>
              <a:t>年</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月の宮城県沖を震源とした東日本大震災や、平成</a:t>
            </a:r>
            <a:r>
              <a:rPr kumimoji="1" lang="en-US" altLang="ja-JP" dirty="0">
                <a:latin typeface="BIZ UDPゴシック" panose="020B0400000000000000" pitchFamily="50" charset="-128"/>
                <a:ea typeface="BIZ UDPゴシック" panose="020B0400000000000000" pitchFamily="50" charset="-128"/>
              </a:rPr>
              <a:t>27</a:t>
            </a:r>
            <a:r>
              <a:rPr kumimoji="1" lang="ja-JP" altLang="en-US" dirty="0">
                <a:latin typeface="BIZ UDPゴシック" panose="020B0400000000000000" pitchFamily="50" charset="-128"/>
                <a:ea typeface="BIZ UDPゴシック" panose="020B0400000000000000" pitchFamily="50" charset="-128"/>
              </a:rPr>
              <a:t>年９月の関東・東北豪雨災害、令和元年の</a:t>
            </a:r>
            <a:r>
              <a:rPr lang="ja-JP" altLang="en-US" dirty="0">
                <a:latin typeface="BIZ UDPゴシック" panose="020B0400000000000000" pitchFamily="50" charset="-128"/>
                <a:ea typeface="BIZ UDPゴシック" panose="020B0400000000000000" pitchFamily="50" charset="-128"/>
              </a:rPr>
              <a:t>東日本台風</a:t>
            </a:r>
            <a:r>
              <a:rPr kumimoji="1" lang="ja-JP" altLang="en-US" dirty="0">
                <a:latin typeface="BIZ UDPゴシック" panose="020B0400000000000000" pitchFamily="50" charset="-128"/>
                <a:ea typeface="BIZ UDPゴシック" panose="020B0400000000000000" pitchFamily="50" charset="-128"/>
              </a:rPr>
              <a:t>の復旧や復興のためにも税金は使われています。</a:t>
            </a:r>
          </a:p>
        </p:txBody>
      </p:sp>
      <p:grpSp>
        <p:nvGrpSpPr>
          <p:cNvPr id="7" name="グループ化 6"/>
          <p:cNvGrpSpPr/>
          <p:nvPr/>
        </p:nvGrpSpPr>
        <p:grpSpPr>
          <a:xfrm>
            <a:off x="321052" y="454428"/>
            <a:ext cx="3557293" cy="1241335"/>
            <a:chOff x="354877" y="810653"/>
            <a:chExt cx="5380215" cy="1739030"/>
          </a:xfrm>
        </p:grpSpPr>
        <p:grpSp>
          <p:nvGrpSpPr>
            <p:cNvPr id="8" name="グループ化 7"/>
            <p:cNvGrpSpPr/>
            <p:nvPr/>
          </p:nvGrpSpPr>
          <p:grpSpPr>
            <a:xfrm>
              <a:off x="354877" y="810653"/>
              <a:ext cx="4381108" cy="1739030"/>
              <a:chOff x="354877" y="810653"/>
              <a:chExt cx="4381108" cy="1739030"/>
            </a:xfrm>
          </p:grpSpPr>
          <p:sp>
            <p:nvSpPr>
              <p:cNvPr id="10" name="円/楕円 9"/>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468909" y="1383030"/>
                <a:ext cx="744630" cy="77163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377557" y="1322598"/>
                <a:ext cx="587957" cy="61677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88052" y="1177437"/>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029982" y="116763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623790" y="1368491"/>
              <a:ext cx="5111302" cy="646763"/>
            </a:xfrm>
            <a:prstGeom prst="rect">
              <a:avLst/>
            </a:prstGeom>
            <a:noFill/>
          </p:spPr>
          <p:txBody>
            <a:bodyPr wrap="square" rtlCol="0">
              <a:spAutoFit/>
            </a:bodyPr>
            <a:lstStyle/>
            <a:p>
              <a:r>
                <a:rPr lang="ja-JP" altLang="en-US" sz="2400" dirty="0">
                  <a:ln>
                    <a:solidFill>
                      <a:srgbClr val="009999"/>
                    </a:solidFill>
                  </a:ln>
                  <a:solidFill>
                    <a:srgbClr val="009999"/>
                  </a:solidFill>
                  <a:latin typeface="BIZ UDPゴシック" panose="020B0400000000000000" pitchFamily="50" charset="-128"/>
                  <a:ea typeface="BIZ UDPゴシック" panose="020B0400000000000000" pitchFamily="50" charset="-128"/>
                </a:rPr>
                <a:t>災害復旧のために</a:t>
              </a:r>
              <a:endParaRPr lang="en-US" altLang="ja-JP" sz="2400" dirty="0">
                <a:ln>
                  <a:solidFill>
                    <a:srgbClr val="009999"/>
                  </a:solidFill>
                </a:ln>
                <a:solidFill>
                  <a:srgbClr val="009999"/>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773296" y="6488668"/>
            <a:ext cx="341760" cy="369332"/>
          </a:xfrm>
          <a:prstGeom prst="rect">
            <a:avLst/>
          </a:prstGeom>
          <a:noFill/>
        </p:spPr>
        <p:txBody>
          <a:bodyPr wrap="none" rtlCol="0">
            <a:spAutoFit/>
          </a:bodyPr>
          <a:lstStyle/>
          <a:p>
            <a:r>
              <a:rPr kumimoji="1" lang="ja-JP" altLang="en-US" dirty="0">
                <a:latin typeface="+mj-ea"/>
                <a:ea typeface="+mj-ea"/>
              </a:rPr>
              <a:t>８</a:t>
            </a:r>
          </a:p>
        </p:txBody>
      </p:sp>
      <p:sp>
        <p:nvSpPr>
          <p:cNvPr id="15" name="角丸四角形 14"/>
          <p:cNvSpPr/>
          <p:nvPr/>
        </p:nvSpPr>
        <p:spPr>
          <a:xfrm>
            <a:off x="7239000" y="0"/>
            <a:ext cx="4953000"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－身近な税金の使いみちは？②－</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772424" y="2083666"/>
            <a:ext cx="4890661" cy="3240047"/>
          </a:xfrm>
          <a:prstGeom prst="rect">
            <a:avLst/>
          </a:prstGeom>
        </p:spPr>
      </p:pic>
      <p:sp>
        <p:nvSpPr>
          <p:cNvPr id="17" name="テキスト ボックス 16"/>
          <p:cNvSpPr txBox="1"/>
          <p:nvPr/>
        </p:nvSpPr>
        <p:spPr>
          <a:xfrm>
            <a:off x="772424" y="5434617"/>
            <a:ext cx="4890661" cy="738664"/>
          </a:xfrm>
          <a:prstGeom prst="rect">
            <a:avLst/>
          </a:prstGeom>
          <a:noFill/>
        </p:spPr>
        <p:txBody>
          <a:bodyPr wrap="square" rtlCol="0">
            <a:spAutoFit/>
          </a:bodyPr>
          <a:lstStyle/>
          <a:p>
            <a:r>
              <a:rPr kumimoji="1" lang="ja-JP" altLang="en-US" sz="1400" b="1" dirty="0"/>
              <a:t>平成</a:t>
            </a:r>
            <a:r>
              <a:rPr kumimoji="1" lang="en-US" altLang="ja-JP" sz="1400" b="1" dirty="0"/>
              <a:t>27</a:t>
            </a:r>
            <a:r>
              <a:rPr kumimoji="1" lang="ja-JP" altLang="en-US" sz="1400" b="1" dirty="0"/>
              <a:t>年９月</a:t>
            </a:r>
            <a:endParaRPr kumimoji="1" lang="en-US" altLang="ja-JP" sz="1400" b="1" dirty="0"/>
          </a:p>
          <a:p>
            <a:r>
              <a:rPr lang="ja-JP" altLang="en-US" sz="1400" b="1" dirty="0"/>
              <a:t>関東・東北豪雨災害時の救助活動（茨城県常総市）</a:t>
            </a:r>
            <a:endParaRPr lang="en-US" altLang="ja-JP" sz="1400" b="1" dirty="0"/>
          </a:p>
          <a:p>
            <a:r>
              <a:rPr kumimoji="1" lang="ja-JP" altLang="en-US" sz="1400" b="1" dirty="0"/>
              <a:t>（提供：陸上自衛隊北宇都宮駐屯地）</a:t>
            </a:r>
          </a:p>
        </p:txBody>
      </p:sp>
      <p:sp>
        <p:nvSpPr>
          <p:cNvPr id="18" name="テキスト ボックス 17"/>
          <p:cNvSpPr txBox="1"/>
          <p:nvPr/>
        </p:nvSpPr>
        <p:spPr>
          <a:xfrm>
            <a:off x="6417601" y="6019392"/>
            <a:ext cx="4890661" cy="307777"/>
          </a:xfrm>
          <a:prstGeom prst="rect">
            <a:avLst/>
          </a:prstGeom>
          <a:noFill/>
        </p:spPr>
        <p:txBody>
          <a:bodyPr wrap="square" rtlCol="0">
            <a:spAutoFit/>
          </a:bodyPr>
          <a:lstStyle/>
          <a:p>
            <a:r>
              <a:rPr kumimoji="1" lang="ja-JP" altLang="en-US" sz="1400" b="1" dirty="0"/>
              <a:t>令和元年東日本台風</a:t>
            </a:r>
            <a:r>
              <a:rPr lang="ja-JP" altLang="en-US" sz="1400" b="1" dirty="0"/>
              <a:t>による災害復旧事業（那須烏山市）</a:t>
            </a:r>
            <a:endParaRPr kumimoji="1" lang="ja-JP" altLang="en-US" sz="1400" b="1" dirty="0"/>
          </a:p>
        </p:txBody>
      </p:sp>
      <p:pic>
        <p:nvPicPr>
          <p:cNvPr id="19" name="図 18">
            <a:extLst>
              <a:ext uri="{FF2B5EF4-FFF2-40B4-BE49-F238E27FC236}">
                <a16:creationId xmlns:a16="http://schemas.microsoft.com/office/drawing/2014/main" id="{B17DF83C-900E-424D-AC05-2C5C5105F278}"/>
              </a:ext>
            </a:extLst>
          </p:cNvPr>
          <p:cNvPicPr>
            <a:picLocks noChangeAspect="1"/>
          </p:cNvPicPr>
          <p:nvPr/>
        </p:nvPicPr>
        <p:blipFill rotWithShape="1">
          <a:blip r:embed="rId3"/>
          <a:srcRect t="7470" r="7089" b="3816"/>
          <a:stretch/>
        </p:blipFill>
        <p:spPr>
          <a:xfrm>
            <a:off x="7942600" y="1575295"/>
            <a:ext cx="3854002" cy="2408751"/>
          </a:xfrm>
          <a:prstGeom prst="roundRect">
            <a:avLst>
              <a:gd name="adj" fmla="val 8594"/>
            </a:avLst>
          </a:prstGeom>
          <a:solidFill>
            <a:srgbClr val="FFFFFF">
              <a:shade val="85000"/>
            </a:srgbClr>
          </a:solidFill>
          <a:ln>
            <a:noFill/>
          </a:ln>
          <a:effectLst/>
        </p:spPr>
      </p:pic>
      <p:pic>
        <p:nvPicPr>
          <p:cNvPr id="20" name="図 19">
            <a:extLst>
              <a:ext uri="{FF2B5EF4-FFF2-40B4-BE49-F238E27FC236}">
                <a16:creationId xmlns:a16="http://schemas.microsoft.com/office/drawing/2014/main" id="{8167F46E-2203-4F7D-9FAE-CABC859D6A1B}"/>
              </a:ext>
            </a:extLst>
          </p:cNvPr>
          <p:cNvPicPr>
            <a:picLocks noChangeAspect="1"/>
          </p:cNvPicPr>
          <p:nvPr/>
        </p:nvPicPr>
        <p:blipFill rotWithShape="1">
          <a:blip r:embed="rId4"/>
          <a:srcRect t="7493" b="10280"/>
          <a:stretch/>
        </p:blipFill>
        <p:spPr>
          <a:xfrm>
            <a:off x="6417601" y="3720178"/>
            <a:ext cx="3677088" cy="2299214"/>
          </a:xfrm>
          <a:prstGeom prst="roundRect">
            <a:avLst>
              <a:gd name="adj" fmla="val 8594"/>
            </a:avLst>
          </a:prstGeom>
          <a:solidFill>
            <a:srgbClr val="FFFFFF">
              <a:shade val="85000"/>
            </a:srgbClr>
          </a:solidFill>
          <a:ln>
            <a:solidFill>
              <a:schemeClr val="bg1"/>
            </a:solidFill>
          </a:ln>
          <a:effectLst/>
        </p:spPr>
      </p:pic>
      <p:sp>
        <p:nvSpPr>
          <p:cNvPr id="21" name="正方形/長方形 20">
            <a:extLst>
              <a:ext uri="{FF2B5EF4-FFF2-40B4-BE49-F238E27FC236}">
                <a16:creationId xmlns:a16="http://schemas.microsoft.com/office/drawing/2014/main" id="{381E2B45-D34E-421B-B971-04AC029B91CD}"/>
              </a:ext>
            </a:extLst>
          </p:cNvPr>
          <p:cNvSpPr/>
          <p:nvPr/>
        </p:nvSpPr>
        <p:spPr>
          <a:xfrm>
            <a:off x="8029320" y="1714261"/>
            <a:ext cx="944927" cy="23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災害時</a:t>
            </a:r>
          </a:p>
        </p:txBody>
      </p:sp>
      <p:sp>
        <p:nvSpPr>
          <p:cNvPr id="22" name="正方形/長方形 21">
            <a:extLst>
              <a:ext uri="{FF2B5EF4-FFF2-40B4-BE49-F238E27FC236}">
                <a16:creationId xmlns:a16="http://schemas.microsoft.com/office/drawing/2014/main" id="{E46EB325-F231-4AE0-BE94-BA9DA6CC6F35}"/>
              </a:ext>
            </a:extLst>
          </p:cNvPr>
          <p:cNvSpPr/>
          <p:nvPr/>
        </p:nvSpPr>
        <p:spPr>
          <a:xfrm>
            <a:off x="6620415" y="3835571"/>
            <a:ext cx="944927" cy="23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復旧後</a:t>
            </a:r>
          </a:p>
        </p:txBody>
      </p:sp>
      <p:sp>
        <p:nvSpPr>
          <p:cNvPr id="23" name="矢印: 上向き折線 22">
            <a:extLst>
              <a:ext uri="{FF2B5EF4-FFF2-40B4-BE49-F238E27FC236}">
                <a16:creationId xmlns:a16="http://schemas.microsoft.com/office/drawing/2014/main" id="{806C971F-2D1C-4725-B4E7-21C5DB3480A3}"/>
              </a:ext>
            </a:extLst>
          </p:cNvPr>
          <p:cNvSpPr/>
          <p:nvPr/>
        </p:nvSpPr>
        <p:spPr>
          <a:xfrm rot="10800000">
            <a:off x="6882635" y="2728617"/>
            <a:ext cx="1059965" cy="978267"/>
          </a:xfrm>
          <a:prstGeom prst="bentUpArrow">
            <a:avLst>
              <a:gd name="adj1" fmla="val 30387"/>
              <a:gd name="adj2" fmla="val 29489"/>
              <a:gd name="adj3" fmla="val 39365"/>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4614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9562745" y="4496155"/>
            <a:ext cx="2348577" cy="1554393"/>
          </a:xfrm>
          <a:prstGeom prst="rect">
            <a:avLst/>
          </a:prstGeom>
        </p:spPr>
      </p:pic>
      <p:grpSp>
        <p:nvGrpSpPr>
          <p:cNvPr id="10" name="グループ化 9"/>
          <p:cNvGrpSpPr/>
          <p:nvPr/>
        </p:nvGrpSpPr>
        <p:grpSpPr>
          <a:xfrm>
            <a:off x="-589924" y="46771"/>
            <a:ext cx="9874102" cy="707886"/>
            <a:chOff x="-117484" y="368226"/>
            <a:chExt cx="9874102" cy="792422"/>
          </a:xfrm>
        </p:grpSpPr>
        <p:sp>
          <p:nvSpPr>
            <p:cNvPr id="11" name="ホームベース 10"/>
            <p:cNvSpPr/>
            <p:nvPr/>
          </p:nvSpPr>
          <p:spPr>
            <a:xfrm>
              <a:off x="780258" y="513185"/>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117484" y="368226"/>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国民の義務とは？</a:t>
              </a:r>
            </a:p>
          </p:txBody>
        </p:sp>
      </p:grpSp>
      <p:sp>
        <p:nvSpPr>
          <p:cNvPr id="13" name="正方形/長方形 12"/>
          <p:cNvSpPr/>
          <p:nvPr/>
        </p:nvSpPr>
        <p:spPr>
          <a:xfrm>
            <a:off x="307818" y="830001"/>
            <a:ext cx="5381504" cy="149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国民の義務</a:t>
            </a:r>
            <a:endParaRPr kumimoji="1" lang="en-US" altLang="ja-JP" b="1" dirty="0">
              <a:solidFill>
                <a:schemeClr val="tx1"/>
              </a:solidFill>
            </a:endParaRPr>
          </a:p>
          <a:p>
            <a:r>
              <a:rPr lang="ja-JP" altLang="en-US" b="1" dirty="0">
                <a:solidFill>
                  <a:schemeClr val="tx1"/>
                </a:solidFill>
              </a:rPr>
              <a:t>　 </a:t>
            </a:r>
            <a:r>
              <a:rPr lang="ja-JP" altLang="en-US" sz="1400" dirty="0">
                <a:solidFill>
                  <a:schemeClr val="tx1"/>
                </a:solidFill>
              </a:rPr>
              <a:t>税は、国を維持し、発展させていくために欠かせないものです。そのため憲法では、税を納めること（納税）を国民の義務と定めています。</a:t>
            </a:r>
            <a:endParaRPr lang="en-US" altLang="ja-JP" sz="1400" dirty="0">
              <a:solidFill>
                <a:schemeClr val="tx1"/>
              </a:solidFill>
            </a:endParaRPr>
          </a:p>
          <a:p>
            <a:r>
              <a:rPr kumimoji="1" lang="ja-JP" altLang="en-US" sz="1400" b="1" dirty="0">
                <a:solidFill>
                  <a:schemeClr val="tx1"/>
                </a:solidFill>
              </a:rPr>
              <a:t>　 </a:t>
            </a:r>
            <a:r>
              <a:rPr kumimoji="1" lang="ja-JP" altLang="en-US" sz="1400" dirty="0">
                <a:solidFill>
                  <a:schemeClr val="tx1"/>
                </a:solidFill>
              </a:rPr>
              <a:t>この納税の義務は、勤労の義務、普通教育を受けさせる義務と並んで国民の三大義務の１つとされています。</a:t>
            </a:r>
            <a:endParaRPr kumimoji="1" lang="ja-JP" altLang="en-US" sz="1400" b="1" dirty="0">
              <a:solidFill>
                <a:schemeClr val="accent6">
                  <a:lumMod val="50000"/>
                </a:schemeClr>
              </a:solidFill>
            </a:endParaRPr>
          </a:p>
        </p:txBody>
      </p:sp>
      <p:sp>
        <p:nvSpPr>
          <p:cNvPr id="16" name="正方形/長方形 15"/>
          <p:cNvSpPr/>
          <p:nvPr/>
        </p:nvSpPr>
        <p:spPr>
          <a:xfrm>
            <a:off x="307818" y="2618037"/>
            <a:ext cx="5381504" cy="69810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j-ea"/>
                <a:ea typeface="+mj-ea"/>
              </a:rPr>
              <a:t>日本国憲法第</a:t>
            </a:r>
            <a:r>
              <a:rPr lang="en-US" altLang="ja-JP" sz="1400" b="1" dirty="0">
                <a:solidFill>
                  <a:schemeClr val="tx1"/>
                </a:solidFill>
                <a:latin typeface="+mj-ea"/>
                <a:ea typeface="+mj-ea"/>
              </a:rPr>
              <a:t>30</a:t>
            </a:r>
            <a:r>
              <a:rPr lang="ja-JP" altLang="en-US" sz="1400" b="1" dirty="0">
                <a:solidFill>
                  <a:schemeClr val="tx1"/>
                </a:solidFill>
                <a:latin typeface="+mj-ea"/>
                <a:ea typeface="+mj-ea"/>
              </a:rPr>
              <a:t>条</a:t>
            </a:r>
            <a:endParaRPr lang="en-US" altLang="ja-JP" sz="1400" b="1" dirty="0">
              <a:solidFill>
                <a:schemeClr val="tx1"/>
              </a:solidFill>
              <a:latin typeface="+mj-ea"/>
              <a:ea typeface="+mj-ea"/>
            </a:endParaRPr>
          </a:p>
          <a:p>
            <a:r>
              <a:rPr kumimoji="1" lang="ja-JP" altLang="en-US" sz="1400" b="1" dirty="0">
                <a:solidFill>
                  <a:schemeClr val="tx1"/>
                </a:solidFill>
                <a:latin typeface="+mj-ea"/>
                <a:ea typeface="+mj-ea"/>
              </a:rPr>
              <a:t>「国民は、法律の定めるところにより、納税の義務を負ふ（負う）。」</a:t>
            </a:r>
          </a:p>
        </p:txBody>
      </p:sp>
      <p:grpSp>
        <p:nvGrpSpPr>
          <p:cNvPr id="17" name="グループ化 16"/>
          <p:cNvGrpSpPr/>
          <p:nvPr/>
        </p:nvGrpSpPr>
        <p:grpSpPr>
          <a:xfrm>
            <a:off x="475488" y="3487036"/>
            <a:ext cx="4984874" cy="1875177"/>
            <a:chOff x="1056401" y="4357961"/>
            <a:chExt cx="4026851" cy="1514189"/>
          </a:xfrm>
        </p:grpSpPr>
        <p:pic>
          <p:nvPicPr>
            <p:cNvPr id="18" name="図 17"/>
            <p:cNvPicPr>
              <a:picLocks noChangeAspect="1"/>
            </p:cNvPicPr>
            <p:nvPr/>
          </p:nvPicPr>
          <p:blipFill>
            <a:blip r:embed="rId3">
              <a:extLst>
                <a:ext uri="{BEBA8EAE-BF5A-486C-A8C5-ECC9F3942E4B}">
                  <a14:imgProps xmlns:a14="http://schemas.microsoft.com/office/drawing/2010/main">
                    <a14:imgLayer r:embed="rId4">
                      <a14:imgEffect>
                        <a14:backgroundRemoval t="2400" b="98400" l="9816" r="89571">
                          <a14:foregroundMark x1="45399" y1="6400" x2="45399" y2="6400"/>
                          <a14:foregroundMark x1="47239" y1="2400" x2="47239" y2="2400"/>
                          <a14:foregroundMark x1="40491" y1="50800" x2="49693" y2="60000"/>
                          <a14:foregroundMark x1="57669" y1="51200" x2="54601" y2="61600"/>
                          <a14:foregroundMark x1="26994" y1="67600" x2="26380" y2="83600"/>
                          <a14:foregroundMark x1="11656" y1="74800" x2="19632" y2="88800"/>
                          <a14:foregroundMark x1="28221" y1="95200" x2="82209" y2="94800"/>
                          <a14:foregroundMark x1="82209" y1="94800" x2="74233" y2="60000"/>
                          <a14:foregroundMark x1="74233" y1="60000" x2="65644" y2="54800"/>
                          <a14:foregroundMark x1="46626" y1="59200" x2="46012" y2="62800"/>
                          <a14:foregroundMark x1="47853" y1="98400" x2="47853" y2="98400"/>
                          <a14:foregroundMark x1="32515" y1="25600" x2="50920" y2="37200"/>
                          <a14:foregroundMark x1="60123" y1="26800" x2="40491" y2="32800"/>
                        </a14:backgroundRemoval>
                      </a14:imgEffect>
                    </a14:imgLayer>
                  </a14:imgProps>
                </a:ext>
              </a:extLst>
            </a:blip>
            <a:stretch>
              <a:fillRect/>
            </a:stretch>
          </p:blipFill>
          <p:spPr>
            <a:xfrm>
              <a:off x="1056401" y="4767095"/>
              <a:ext cx="720496" cy="1105055"/>
            </a:xfrm>
            <a:prstGeom prst="rect">
              <a:avLst/>
            </a:prstGeom>
          </p:spPr>
        </p:pic>
        <p:pic>
          <p:nvPicPr>
            <p:cNvPr id="19" name="図 18"/>
            <p:cNvPicPr>
              <a:picLocks noChangeAspect="1"/>
            </p:cNvPicPr>
            <p:nvPr/>
          </p:nvPicPr>
          <p:blipFill>
            <a:blip r:embed="rId5">
              <a:extLst>
                <a:ext uri="{BEBA8EAE-BF5A-486C-A8C5-ECC9F3942E4B}">
                  <a14:imgProps xmlns:a14="http://schemas.microsoft.com/office/drawing/2010/main">
                    <a14:imgLayer r:embed="rId6">
                      <a14:imgEffect>
                        <a14:backgroundRemoval t="2682" b="97701" l="2500" r="90625">
                          <a14:foregroundMark x1="47500" y1="11111" x2="47500" y2="22989"/>
                          <a14:foregroundMark x1="53125" y1="6897" x2="58750" y2="13410"/>
                          <a14:foregroundMark x1="48125" y1="3831" x2="48125" y2="3831"/>
                          <a14:foregroundMark x1="23750" y1="28736" x2="48750" y2="39080"/>
                          <a14:foregroundMark x1="33125" y1="27969" x2="73750" y2="29119"/>
                          <a14:foregroundMark x1="41250" y1="11877" x2="31250" y2="23755"/>
                          <a14:foregroundMark x1="57500" y1="11877" x2="61875" y2="23372"/>
                          <a14:foregroundMark x1="26875" y1="18008" x2="26875" y2="22222"/>
                          <a14:foregroundMark x1="48125" y1="49425" x2="53125" y2="61303"/>
                          <a14:foregroundMark x1="57500" y1="56322" x2="67500" y2="75479"/>
                          <a14:foregroundMark x1="21250" y1="60536" x2="41250" y2="85824"/>
                          <a14:foregroundMark x1="10625" y1="72031" x2="23125" y2="85824"/>
                          <a14:foregroundMark x1="27500" y1="90038" x2="64375" y2="92337"/>
                          <a14:foregroundMark x1="75000" y1="92337" x2="26875" y2="93870"/>
                          <a14:foregroundMark x1="54375" y1="86973" x2="61875" y2="89272"/>
                          <a14:foregroundMark x1="73125" y1="59770" x2="90625" y2="80843"/>
                          <a14:foregroundMark x1="2500" y1="80077" x2="2500" y2="80077"/>
                          <a14:foregroundMark x1="49375" y1="97701" x2="49375" y2="97701"/>
                        </a14:backgroundRemoval>
                      </a14:imgEffect>
                    </a14:imgLayer>
                  </a14:imgProps>
                </a:ext>
              </a:extLst>
            </a:blip>
            <a:stretch>
              <a:fillRect/>
            </a:stretch>
          </p:blipFill>
          <p:spPr>
            <a:xfrm>
              <a:off x="2456557" y="4696643"/>
              <a:ext cx="712241" cy="1161842"/>
            </a:xfrm>
            <a:prstGeom prst="rect">
              <a:avLst/>
            </a:prstGeom>
          </p:spPr>
        </p:pic>
        <p:pic>
          <p:nvPicPr>
            <p:cNvPr id="20" name="図 19"/>
            <p:cNvPicPr>
              <a:picLocks noChangeAspect="1"/>
            </p:cNvPicPr>
            <p:nvPr/>
          </p:nvPicPr>
          <p:blipFill>
            <a:blip r:embed="rId7">
              <a:extLst>
                <a:ext uri="{BEBA8EAE-BF5A-486C-A8C5-ECC9F3942E4B}">
                  <a14:imgProps xmlns:a14="http://schemas.microsoft.com/office/drawing/2010/main">
                    <a14:imgLayer r:embed="rId8">
                      <a14:imgEffect>
                        <a14:backgroundRemoval t="5469" b="95313" l="4878" r="93293">
                          <a14:foregroundMark x1="48780" y1="12500" x2="62195" y2="14453"/>
                          <a14:foregroundMark x1="42073" y1="5469" x2="42073" y2="5469"/>
                          <a14:foregroundMark x1="43293" y1="66016" x2="48780" y2="85938"/>
                          <a14:foregroundMark x1="29878" y1="69531" x2="35366" y2="91406"/>
                          <a14:foregroundMark x1="64024" y1="71094" x2="65854" y2="90625"/>
                          <a14:foregroundMark x1="42683" y1="95313" x2="59756" y2="94922"/>
                          <a14:foregroundMark x1="59146" y1="56641" x2="84756" y2="77734"/>
                          <a14:foregroundMark x1="35366" y1="55859" x2="10976" y2="84375"/>
                          <a14:foregroundMark x1="48171" y1="67578" x2="54878" y2="86328"/>
                          <a14:foregroundMark x1="40244" y1="56250" x2="54878" y2="54688"/>
                          <a14:foregroundMark x1="58537" y1="58594" x2="32927" y2="59766"/>
                          <a14:foregroundMark x1="39024" y1="58203" x2="39024" y2="58203"/>
                          <a14:foregroundMark x1="56098" y1="67188" x2="56098" y2="67188"/>
                          <a14:foregroundMark x1="93902" y1="83203" x2="93902" y2="83203"/>
                          <a14:foregroundMark x1="42683" y1="88672" x2="62805" y2="89844"/>
                          <a14:foregroundMark x1="4878" y1="82031" x2="4878" y2="82031"/>
                        </a14:backgroundRemoval>
                      </a14:imgEffect>
                    </a14:imgLayer>
                  </a14:imgProps>
                </a:ext>
              </a:extLst>
            </a:blip>
            <a:stretch>
              <a:fillRect/>
            </a:stretch>
          </p:blipFill>
          <p:spPr>
            <a:xfrm>
              <a:off x="3847316" y="4753430"/>
              <a:ext cx="692273" cy="1080621"/>
            </a:xfrm>
            <a:prstGeom prst="rect">
              <a:avLst/>
            </a:prstGeom>
          </p:spPr>
        </p:pic>
        <p:sp>
          <p:nvSpPr>
            <p:cNvPr id="21" name="円/楕円 20"/>
            <p:cNvSpPr/>
            <p:nvPr/>
          </p:nvSpPr>
          <p:spPr>
            <a:xfrm>
              <a:off x="1628136" y="4357961"/>
              <a:ext cx="695204" cy="722037"/>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教育</a:t>
              </a:r>
            </a:p>
          </p:txBody>
        </p:sp>
        <p:sp>
          <p:nvSpPr>
            <p:cNvPr id="22" name="円/楕円 21"/>
            <p:cNvSpPr/>
            <p:nvPr/>
          </p:nvSpPr>
          <p:spPr>
            <a:xfrm>
              <a:off x="3036030" y="4387787"/>
              <a:ext cx="710470"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勤労</a:t>
              </a:r>
              <a:endParaRPr kumimoji="1" lang="ja-JP" altLang="en-US" sz="1200" dirty="0">
                <a:solidFill>
                  <a:schemeClr val="tx1"/>
                </a:solidFill>
              </a:endParaRPr>
            </a:p>
          </p:txBody>
        </p:sp>
        <p:sp>
          <p:nvSpPr>
            <p:cNvPr id="23" name="円/楕円 22"/>
            <p:cNvSpPr/>
            <p:nvPr/>
          </p:nvSpPr>
          <p:spPr>
            <a:xfrm>
              <a:off x="4385325" y="4387786"/>
              <a:ext cx="697927" cy="692213"/>
            </a:xfrm>
            <a:prstGeom prst="ellips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納税</a:t>
              </a:r>
              <a:endParaRPr kumimoji="1" lang="ja-JP" altLang="en-US" sz="1200" dirty="0">
                <a:solidFill>
                  <a:schemeClr val="tx1"/>
                </a:solidFill>
              </a:endParaRPr>
            </a:p>
          </p:txBody>
        </p:sp>
      </p:grpSp>
      <p:sp>
        <p:nvSpPr>
          <p:cNvPr id="28" name="正方形/長方形 27"/>
          <p:cNvSpPr/>
          <p:nvPr/>
        </p:nvSpPr>
        <p:spPr>
          <a:xfrm>
            <a:off x="6101397" y="830001"/>
            <a:ext cx="5809925" cy="2620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rgbClr val="33CC33"/>
                </a:solidFill>
              </a:rPr>
              <a:t>■</a:t>
            </a:r>
            <a:r>
              <a:rPr kumimoji="1" lang="ja-JP" altLang="en-US" b="1" dirty="0">
                <a:solidFill>
                  <a:schemeClr val="tx1"/>
                </a:solidFill>
              </a:rPr>
              <a:t>国民主権のもとでの税</a:t>
            </a:r>
            <a:endParaRPr lang="en-US" altLang="ja-JP" b="1" dirty="0">
              <a:solidFill>
                <a:schemeClr val="tx1"/>
              </a:solidFill>
            </a:endParaRPr>
          </a:p>
          <a:p>
            <a:r>
              <a:rPr kumimoji="1" lang="ja-JP" altLang="en-US" sz="1600" b="1" dirty="0">
                <a:solidFill>
                  <a:schemeClr val="tx1"/>
                </a:solidFill>
              </a:rPr>
              <a:t>　</a:t>
            </a:r>
            <a:r>
              <a:rPr kumimoji="1" lang="ja-JP" altLang="en-US" sz="1400" b="1" dirty="0">
                <a:solidFill>
                  <a:schemeClr val="tx1"/>
                </a:solidFill>
              </a:rPr>
              <a:t> </a:t>
            </a:r>
            <a:r>
              <a:rPr kumimoji="1" lang="ja-JP" altLang="en-US" sz="1400" dirty="0">
                <a:solidFill>
                  <a:schemeClr val="tx1"/>
                </a:solidFill>
              </a:rPr>
              <a:t>税は、国や地方公共団体が公共サービスを行うのに必要</a:t>
            </a:r>
            <a:r>
              <a:rPr lang="ja-JP" altLang="en-US" sz="1400" dirty="0">
                <a:solidFill>
                  <a:schemeClr val="tx1"/>
                </a:solidFill>
              </a:rPr>
              <a:t>な費用をまかなうために、国民に負担を求めるものです。</a:t>
            </a:r>
            <a:endParaRPr lang="en-US" altLang="ja-JP" sz="1400" dirty="0">
              <a:solidFill>
                <a:schemeClr val="tx1"/>
              </a:solidFill>
            </a:endParaRPr>
          </a:p>
          <a:p>
            <a:r>
              <a:rPr lang="ja-JP" altLang="en-US" sz="1400" dirty="0">
                <a:solidFill>
                  <a:schemeClr val="tx1"/>
                </a:solidFill>
              </a:rPr>
              <a:t>　 民主主義国家である日本では、これらの税に関する法律は国会によって定められます。つまり、税は国民の代表である国会議員により、国会でのみ決定されるのです。</a:t>
            </a:r>
            <a:endParaRPr lang="en-US" altLang="ja-JP" sz="1400" dirty="0">
              <a:solidFill>
                <a:schemeClr val="tx1"/>
              </a:solidFill>
            </a:endParaRPr>
          </a:p>
          <a:p>
            <a:r>
              <a:rPr kumimoji="1" lang="ja-JP" altLang="en-US" sz="1400" dirty="0">
                <a:solidFill>
                  <a:schemeClr val="tx1"/>
                </a:solidFill>
              </a:rPr>
              <a:t> 　これが税についての民主</a:t>
            </a:r>
            <a:r>
              <a:rPr lang="ja-JP" altLang="en-US" sz="1400" dirty="0">
                <a:solidFill>
                  <a:schemeClr val="tx1"/>
                </a:solidFill>
              </a:rPr>
              <a:t>主義の基本原則です。</a:t>
            </a:r>
            <a:endParaRPr lang="en-US" altLang="ja-JP" sz="1400" dirty="0">
              <a:solidFill>
                <a:schemeClr val="tx1"/>
              </a:solidFill>
            </a:endParaRPr>
          </a:p>
          <a:p>
            <a:r>
              <a:rPr kumimoji="1" lang="ja-JP" altLang="en-US" sz="1400" dirty="0">
                <a:solidFill>
                  <a:schemeClr val="tx1"/>
                </a:solidFill>
              </a:rPr>
              <a:t>　 地方公共団体の税金である地方税についても同様です。地方税法という法律や、地方公共団体の議会が定める条例で、そのしくみが決められています。</a:t>
            </a:r>
          </a:p>
        </p:txBody>
      </p:sp>
      <p:sp>
        <p:nvSpPr>
          <p:cNvPr id="29" name="正方形/長方形 28"/>
          <p:cNvSpPr/>
          <p:nvPr/>
        </p:nvSpPr>
        <p:spPr>
          <a:xfrm>
            <a:off x="6143813" y="3594920"/>
            <a:ext cx="5725092" cy="698101"/>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j-ea"/>
                <a:ea typeface="+mj-ea"/>
              </a:rPr>
              <a:t>日本国憲法第</a:t>
            </a:r>
            <a:r>
              <a:rPr lang="en-US" altLang="ja-JP" sz="1400" b="1" dirty="0">
                <a:solidFill>
                  <a:schemeClr val="tx1"/>
                </a:solidFill>
                <a:latin typeface="+mj-ea"/>
                <a:ea typeface="+mj-ea"/>
              </a:rPr>
              <a:t>84</a:t>
            </a:r>
            <a:r>
              <a:rPr lang="ja-JP" altLang="en-US" sz="1400" b="1" dirty="0">
                <a:solidFill>
                  <a:schemeClr val="tx1"/>
                </a:solidFill>
                <a:latin typeface="+mj-ea"/>
                <a:ea typeface="+mj-ea"/>
              </a:rPr>
              <a:t>条</a:t>
            </a:r>
            <a:endParaRPr lang="en-US" altLang="ja-JP" sz="1400" b="1" dirty="0">
              <a:solidFill>
                <a:schemeClr val="tx1"/>
              </a:solidFill>
              <a:latin typeface="+mj-ea"/>
              <a:ea typeface="+mj-ea"/>
            </a:endParaRPr>
          </a:p>
          <a:p>
            <a:r>
              <a:rPr kumimoji="1" lang="ja-JP" altLang="en-US" sz="1400" b="1" dirty="0">
                <a:solidFill>
                  <a:schemeClr val="tx1"/>
                </a:solidFill>
                <a:latin typeface="+mj-ea"/>
                <a:ea typeface="+mj-ea"/>
              </a:rPr>
              <a:t>「</a:t>
            </a:r>
            <a:r>
              <a:rPr lang="ja-JP" altLang="en-US" sz="1400" b="1" dirty="0">
                <a:solidFill>
                  <a:schemeClr val="tx1"/>
                </a:solidFill>
                <a:latin typeface="+mj-ea"/>
                <a:ea typeface="+mj-ea"/>
              </a:rPr>
              <a:t>あらたに租税を課し、又は現行の租税を変更するには、法律又は法律の定める条件によることを必要とする。</a:t>
            </a:r>
            <a:r>
              <a:rPr kumimoji="1" lang="ja-JP" altLang="en-US" sz="1400" b="1" dirty="0">
                <a:solidFill>
                  <a:schemeClr val="tx1"/>
                </a:solidFill>
                <a:latin typeface="+mj-ea"/>
                <a:ea typeface="+mj-ea"/>
              </a:rPr>
              <a:t>」</a:t>
            </a:r>
          </a:p>
        </p:txBody>
      </p:sp>
      <p:pic>
        <p:nvPicPr>
          <p:cNvPr id="2" name="図 1"/>
          <p:cNvPicPr>
            <a:picLocks noChangeAspect="1"/>
          </p:cNvPicPr>
          <p:nvPr/>
        </p:nvPicPr>
        <p:blipFill>
          <a:blip r:embed="rId9">
            <a:extLst>
              <a:ext uri="{BEBA8EAE-BF5A-486C-A8C5-ECC9F3942E4B}">
                <a14:imgProps xmlns:a14="http://schemas.microsoft.com/office/drawing/2010/main">
                  <a14:imgLayer r:embed="rId10">
                    <a14:imgEffect>
                      <a14:backgroundRemoval t="2833" b="94618" l="6069" r="94220">
                        <a14:foregroundMark x1="24855" y1="7932" x2="26301" y2="28895"/>
                        <a14:foregroundMark x1="26012" y1="33711" x2="29191" y2="70822"/>
                        <a14:foregroundMark x1="20231" y1="37677" x2="17052" y2="44476"/>
                        <a14:foregroundMark x1="21098" y1="37394" x2="20809" y2="48725"/>
                        <a14:foregroundMark x1="24566" y1="50142" x2="23121" y2="54958"/>
                        <a14:foregroundMark x1="34682" y1="45326" x2="32948" y2="51558"/>
                        <a14:foregroundMark x1="33815" y1="37394" x2="44798" y2="37960"/>
                        <a14:foregroundMark x1="47110" y1="31728" x2="37572" y2="36261"/>
                        <a14:foregroundMark x1="28613" y1="33711" x2="30636" y2="35694"/>
                        <a14:foregroundMark x1="22254" y1="35977" x2="24277" y2="43059"/>
                        <a14:foregroundMark x1="17052" y1="45326" x2="14451" y2="52975"/>
                        <a14:foregroundMark x1="14740" y1="86119" x2="14740" y2="86119"/>
                        <a14:foregroundMark x1="13006" y1="86686" x2="16474" y2="90085"/>
                        <a14:foregroundMark x1="29769" y1="92635" x2="35260" y2="91501"/>
                        <a14:foregroundMark x1="63295" y1="6799" x2="63006" y2="11615"/>
                        <a14:foregroundMark x1="71098" y1="2833" x2="71098" y2="2833"/>
                        <a14:foregroundMark x1="94220" y1="24646" x2="88728" y2="36261"/>
                        <a14:foregroundMark x1="70520" y1="94618" x2="78902" y2="92068"/>
                        <a14:foregroundMark x1="14451" y1="82720" x2="14451" y2="82720"/>
                        <a14:foregroundMark x1="6069" y1="59490" x2="6069" y2="59490"/>
                      </a14:backgroundRemoval>
                    </a14:imgEffect>
                  </a14:imgLayer>
                </a14:imgProps>
              </a:ext>
            </a:extLst>
          </a:blip>
          <a:stretch>
            <a:fillRect/>
          </a:stretch>
        </p:blipFill>
        <p:spPr>
          <a:xfrm>
            <a:off x="5460362" y="5172123"/>
            <a:ext cx="1535691" cy="1566760"/>
          </a:xfrm>
          <a:prstGeom prst="rect">
            <a:avLst/>
          </a:prstGeom>
        </p:spPr>
      </p:pic>
      <p:sp>
        <p:nvSpPr>
          <p:cNvPr id="3" name="円形吹き出し 2"/>
          <p:cNvSpPr/>
          <p:nvPr/>
        </p:nvSpPr>
        <p:spPr>
          <a:xfrm>
            <a:off x="2530650" y="5486136"/>
            <a:ext cx="2929712" cy="1128824"/>
          </a:xfrm>
          <a:prstGeom prst="wedgeEllipseCallout">
            <a:avLst>
              <a:gd name="adj1" fmla="val 51683"/>
              <a:gd name="adj2" fmla="val -3914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BIZ UDPゴシック" panose="020B0400000000000000" pitchFamily="50" charset="-128"/>
                <a:ea typeface="BIZ UDPゴシック" panose="020B0400000000000000" pitchFamily="50" charset="-128"/>
              </a:rPr>
              <a:t>　税に関する法律や税の使いみちについて話し合っているんだよね。</a:t>
            </a:r>
          </a:p>
        </p:txBody>
      </p:sp>
      <p:sp>
        <p:nvSpPr>
          <p:cNvPr id="31" name="円形吹き出し 30"/>
          <p:cNvSpPr/>
          <p:nvPr/>
        </p:nvSpPr>
        <p:spPr>
          <a:xfrm>
            <a:off x="6918211" y="4368365"/>
            <a:ext cx="2365967" cy="1333935"/>
          </a:xfrm>
          <a:prstGeom prst="wedgeEllipseCallout">
            <a:avLst>
              <a:gd name="adj1" fmla="val -47831"/>
              <a:gd name="adj2" fmla="val 434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BIZ UDPゴシック" panose="020B0400000000000000" pitchFamily="50" charset="-128"/>
                <a:ea typeface="BIZ UDPゴシック" panose="020B0400000000000000" pitchFamily="50" charset="-128"/>
              </a:rPr>
              <a:t>　国民として税金について考えることが大切だね。</a:t>
            </a:r>
          </a:p>
        </p:txBody>
      </p:sp>
      <p:sp>
        <p:nvSpPr>
          <p:cNvPr id="5" name="テキスト ボックス 4"/>
          <p:cNvSpPr txBox="1"/>
          <p:nvPr/>
        </p:nvSpPr>
        <p:spPr>
          <a:xfrm>
            <a:off x="10544570" y="6103559"/>
            <a:ext cx="1415772" cy="276999"/>
          </a:xfrm>
          <a:prstGeom prst="rect">
            <a:avLst/>
          </a:prstGeom>
          <a:noFill/>
        </p:spPr>
        <p:txBody>
          <a:bodyPr wrap="none" rtlCol="0">
            <a:spAutoFit/>
          </a:bodyPr>
          <a:lstStyle/>
          <a:p>
            <a:r>
              <a:rPr kumimoji="1" lang="ja-JP" altLang="en-US" sz="1200" dirty="0"/>
              <a:t>栃木県議会の様子</a:t>
            </a:r>
          </a:p>
        </p:txBody>
      </p:sp>
      <p:sp>
        <p:nvSpPr>
          <p:cNvPr id="32" name="テキスト ボックス 31"/>
          <p:cNvSpPr txBox="1"/>
          <p:nvPr/>
        </p:nvSpPr>
        <p:spPr>
          <a:xfrm>
            <a:off x="11868905" y="6488668"/>
            <a:ext cx="341760" cy="369332"/>
          </a:xfrm>
          <a:prstGeom prst="rect">
            <a:avLst/>
          </a:prstGeom>
          <a:noFill/>
        </p:spPr>
        <p:txBody>
          <a:bodyPr wrap="none" rtlCol="0">
            <a:spAutoFit/>
          </a:bodyPr>
          <a:lstStyle/>
          <a:p>
            <a:r>
              <a:rPr kumimoji="1" lang="ja-JP" altLang="en-US" dirty="0"/>
              <a:t>９</a:t>
            </a:r>
          </a:p>
        </p:txBody>
      </p:sp>
    </p:spTree>
    <p:extLst>
      <p:ext uri="{BB962C8B-B14F-4D97-AF65-F5344CB8AC3E}">
        <p14:creationId xmlns:p14="http://schemas.microsoft.com/office/powerpoint/2010/main" val="42825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6329781" y="796799"/>
            <a:ext cx="5561008" cy="2999045"/>
            <a:chOff x="6478069" y="968659"/>
            <a:chExt cx="5561008" cy="2999045"/>
          </a:xfrm>
        </p:grpSpPr>
        <p:sp>
          <p:nvSpPr>
            <p:cNvPr id="8" name="正方形/長方形 7"/>
            <p:cNvSpPr/>
            <p:nvPr/>
          </p:nvSpPr>
          <p:spPr>
            <a:xfrm>
              <a:off x="6481254" y="968659"/>
              <a:ext cx="4922520" cy="44196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所得の不均衡をなおす</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6478069" y="1410619"/>
              <a:ext cx="5561008" cy="11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a:t>
              </a:r>
              <a:r>
                <a:rPr lang="ja-JP" altLang="en-US" sz="1400" dirty="0">
                  <a:solidFill>
                    <a:schemeClr val="tx1"/>
                  </a:solidFill>
                </a:rPr>
                <a:t>日本の所得税などでは、所得が多くなるほど税負担が大きくなる累進課税制度が採られています。また、歳出面では社会保障の支出を通じて、所得の少ない人の生活を助けています。このように、財政には国民間の所得の開きを縮める働きがあります。</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0" name="図 9"/>
            <p:cNvPicPr>
              <a:picLocks noChangeAspect="1"/>
            </p:cNvPicPr>
            <p:nvPr/>
          </p:nvPicPr>
          <p:blipFill>
            <a:blip r:embed="rId2"/>
            <a:stretch>
              <a:fillRect/>
            </a:stretch>
          </p:blipFill>
          <p:spPr>
            <a:xfrm>
              <a:off x="8235083" y="2637117"/>
              <a:ext cx="3482175" cy="1330587"/>
            </a:xfrm>
            <a:prstGeom prst="rect">
              <a:avLst/>
            </a:prstGeom>
          </p:spPr>
        </p:pic>
      </p:grpSp>
      <p:grpSp>
        <p:nvGrpSpPr>
          <p:cNvPr id="3" name="グループ化 2"/>
          <p:cNvGrpSpPr/>
          <p:nvPr/>
        </p:nvGrpSpPr>
        <p:grpSpPr>
          <a:xfrm>
            <a:off x="307818" y="3345946"/>
            <a:ext cx="5705246" cy="1471475"/>
            <a:chOff x="443779" y="3792081"/>
            <a:chExt cx="5705246" cy="1471475"/>
          </a:xfrm>
        </p:grpSpPr>
        <p:sp>
          <p:nvSpPr>
            <p:cNvPr id="12" name="正方形/長方形 11"/>
            <p:cNvSpPr/>
            <p:nvPr/>
          </p:nvSpPr>
          <p:spPr>
            <a:xfrm>
              <a:off x="443779" y="3792081"/>
              <a:ext cx="4922520" cy="44196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景気を調整する</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443779" y="4234042"/>
              <a:ext cx="5705246" cy="102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rPr>
                <a:t>　会社や個人の所得が増える好景気のときには、税負担が増えて、景気の過熱にブレーキをかけます。</a:t>
              </a:r>
            </a:p>
            <a:p>
              <a:r>
                <a:rPr lang="ja-JP" altLang="en-US" sz="1400" dirty="0">
                  <a:solidFill>
                    <a:schemeClr val="tx1"/>
                  </a:solidFill>
                </a:rPr>
                <a:t>　不景気のときには、税負担が減って、景気の落ち込みをゆるめます。また、歳出面では、公共事業を増やすなどして景気を良くすることもできます。</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grpSp>
      <p:grpSp>
        <p:nvGrpSpPr>
          <p:cNvPr id="17" name="グループ化 16"/>
          <p:cNvGrpSpPr/>
          <p:nvPr/>
        </p:nvGrpSpPr>
        <p:grpSpPr>
          <a:xfrm>
            <a:off x="-612079" y="43448"/>
            <a:ext cx="9896257" cy="707886"/>
            <a:chOff x="-139639" y="364506"/>
            <a:chExt cx="9896257" cy="792422"/>
          </a:xfrm>
        </p:grpSpPr>
        <p:sp>
          <p:nvSpPr>
            <p:cNvPr id="18" name="ホームベース 17"/>
            <p:cNvSpPr/>
            <p:nvPr/>
          </p:nvSpPr>
          <p:spPr>
            <a:xfrm>
              <a:off x="780258" y="513185"/>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139639" y="364506"/>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財政の役割とは？</a:t>
              </a:r>
            </a:p>
          </p:txBody>
        </p:sp>
      </p:grpSp>
      <p:grpSp>
        <p:nvGrpSpPr>
          <p:cNvPr id="20" name="グループ化 19"/>
          <p:cNvGrpSpPr/>
          <p:nvPr/>
        </p:nvGrpSpPr>
        <p:grpSpPr>
          <a:xfrm>
            <a:off x="859114" y="4817421"/>
            <a:ext cx="4485472" cy="2059437"/>
            <a:chOff x="5326273" y="3166841"/>
            <a:chExt cx="6907482" cy="3625108"/>
          </a:xfrm>
        </p:grpSpPr>
        <p:pic>
          <p:nvPicPr>
            <p:cNvPr id="21" name="図 20"/>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7637" y="4187816"/>
              <a:ext cx="1272610" cy="2125073"/>
            </a:xfrm>
            <a:prstGeom prst="rect">
              <a:avLst/>
            </a:prstGeom>
            <a:noFill/>
            <a:ln>
              <a:noFill/>
            </a:ln>
          </p:spPr>
        </p:pic>
        <p:pic>
          <p:nvPicPr>
            <p:cNvPr id="22" name="図 2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6282" y="3896724"/>
              <a:ext cx="1249141" cy="1939452"/>
            </a:xfrm>
            <a:prstGeom prst="rect">
              <a:avLst/>
            </a:prstGeom>
            <a:noFill/>
            <a:ln>
              <a:noFill/>
            </a:ln>
          </p:spPr>
        </p:pic>
        <p:pic>
          <p:nvPicPr>
            <p:cNvPr id="23" name="図 22"/>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4670" y="3477429"/>
              <a:ext cx="1907954" cy="2520202"/>
            </a:xfrm>
            <a:prstGeom prst="rect">
              <a:avLst/>
            </a:prstGeom>
            <a:noFill/>
            <a:ln>
              <a:noFill/>
            </a:ln>
          </p:spPr>
        </p:pic>
        <p:sp>
          <p:nvSpPr>
            <p:cNvPr id="24" name="角丸四角形吹き出し 23"/>
            <p:cNvSpPr/>
            <p:nvPr/>
          </p:nvSpPr>
          <p:spPr>
            <a:xfrm>
              <a:off x="5446016" y="5863485"/>
              <a:ext cx="1042178" cy="628567"/>
            </a:xfrm>
            <a:prstGeom prst="wedgeRoundRectCallout">
              <a:avLst>
                <a:gd name="adj1" fmla="val 70834"/>
                <a:gd name="adj2" fmla="val -3700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吹き出し 24"/>
            <p:cNvSpPr/>
            <p:nvPr/>
          </p:nvSpPr>
          <p:spPr>
            <a:xfrm>
              <a:off x="5403764" y="4934485"/>
              <a:ext cx="1042179" cy="765908"/>
            </a:xfrm>
            <a:prstGeom prst="wedgeRoundRectCallout">
              <a:avLst>
                <a:gd name="adj1" fmla="val 73612"/>
                <a:gd name="adj2" fmla="val 438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吹き出し 25"/>
            <p:cNvSpPr/>
            <p:nvPr/>
          </p:nvSpPr>
          <p:spPr>
            <a:xfrm>
              <a:off x="11036673" y="4345376"/>
              <a:ext cx="1089442" cy="791620"/>
            </a:xfrm>
            <a:prstGeom prst="wedgeRoundRectCallout">
              <a:avLst>
                <a:gd name="adj1" fmla="val -77777"/>
                <a:gd name="adj2" fmla="val 314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吹き出し 26"/>
            <p:cNvSpPr/>
            <p:nvPr/>
          </p:nvSpPr>
          <p:spPr>
            <a:xfrm>
              <a:off x="11036673" y="5243476"/>
              <a:ext cx="1089442" cy="791620"/>
            </a:xfrm>
            <a:prstGeom prst="wedgeRoundRectCallout">
              <a:avLst>
                <a:gd name="adj1" fmla="val -70833"/>
                <a:gd name="adj2" fmla="val -43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481922" y="3460359"/>
              <a:ext cx="1832026" cy="76590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0089410" y="3166841"/>
              <a:ext cx="1832026" cy="7659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a:off x="7446012" y="5294103"/>
              <a:ext cx="867381" cy="1464654"/>
            </a:xfrm>
            <a:prstGeom prst="downArrow">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10800000">
              <a:off x="9186412" y="3230488"/>
              <a:ext cx="780936" cy="1577165"/>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403764" y="3561413"/>
              <a:ext cx="1970415" cy="514674"/>
            </a:xfrm>
            <a:prstGeom prst="rect">
              <a:avLst/>
            </a:prstGeom>
            <a:noFill/>
          </p:spPr>
          <p:txBody>
            <a:bodyPr wrap="none" rtlCol="0">
              <a:spAutoFit/>
            </a:bodyPr>
            <a:lstStyle/>
            <a:p>
              <a:r>
                <a:rPr lang="ja-JP" altLang="en-US" sz="1300" b="1" dirty="0">
                  <a:solidFill>
                    <a:schemeClr val="bg1"/>
                  </a:solidFill>
                </a:rPr>
                <a:t>景気が良いとき</a:t>
              </a:r>
              <a:endParaRPr kumimoji="1" lang="ja-JP" altLang="en-US" sz="1300" b="1" dirty="0">
                <a:solidFill>
                  <a:schemeClr val="bg1"/>
                </a:solidFill>
              </a:endParaRPr>
            </a:p>
          </p:txBody>
        </p:sp>
        <p:sp>
          <p:nvSpPr>
            <p:cNvPr id="33" name="テキスト ボックス 32"/>
            <p:cNvSpPr txBox="1"/>
            <p:nvPr/>
          </p:nvSpPr>
          <p:spPr>
            <a:xfrm>
              <a:off x="10077247" y="3285835"/>
              <a:ext cx="1970415" cy="514674"/>
            </a:xfrm>
            <a:prstGeom prst="rect">
              <a:avLst/>
            </a:prstGeom>
            <a:noFill/>
          </p:spPr>
          <p:txBody>
            <a:bodyPr wrap="none" rtlCol="0">
              <a:spAutoFit/>
            </a:bodyPr>
            <a:lstStyle/>
            <a:p>
              <a:r>
                <a:rPr lang="ja-JP" altLang="en-US" sz="1300" b="1" dirty="0">
                  <a:solidFill>
                    <a:schemeClr val="bg1"/>
                  </a:solidFill>
                </a:rPr>
                <a:t>景気が悪いとき</a:t>
              </a:r>
              <a:endParaRPr kumimoji="1" lang="ja-JP" altLang="en-US" sz="1300" b="1" dirty="0">
                <a:solidFill>
                  <a:schemeClr val="bg1"/>
                </a:solidFill>
              </a:endParaRPr>
            </a:p>
          </p:txBody>
        </p:sp>
        <p:sp>
          <p:nvSpPr>
            <p:cNvPr id="34" name="テキスト ボックス 33"/>
            <p:cNvSpPr txBox="1"/>
            <p:nvPr/>
          </p:nvSpPr>
          <p:spPr>
            <a:xfrm>
              <a:off x="5326273" y="5066072"/>
              <a:ext cx="1516223" cy="595937"/>
            </a:xfrm>
            <a:prstGeom prst="rect">
              <a:avLst/>
            </a:prstGeom>
            <a:noFill/>
          </p:spPr>
          <p:txBody>
            <a:bodyPr wrap="square" rtlCol="0">
              <a:spAutoFit/>
            </a:bodyPr>
            <a:lstStyle/>
            <a:p>
              <a:r>
                <a:rPr kumimoji="1" lang="ja-JP" altLang="en-US" sz="800" dirty="0"/>
                <a:t>会社や個人の</a:t>
              </a:r>
              <a:endParaRPr kumimoji="1" lang="en-US" altLang="ja-JP" sz="800" dirty="0"/>
            </a:p>
            <a:p>
              <a:r>
                <a:rPr kumimoji="1" lang="ja-JP" altLang="en-US" sz="800" dirty="0"/>
                <a:t>収入が増える</a:t>
              </a:r>
            </a:p>
          </p:txBody>
        </p:sp>
        <p:sp>
          <p:nvSpPr>
            <p:cNvPr id="35" name="テキスト ボックス 34"/>
            <p:cNvSpPr txBox="1"/>
            <p:nvPr/>
          </p:nvSpPr>
          <p:spPr>
            <a:xfrm>
              <a:off x="5412718" y="5901869"/>
              <a:ext cx="1252845" cy="650114"/>
            </a:xfrm>
            <a:prstGeom prst="rect">
              <a:avLst/>
            </a:prstGeom>
            <a:noFill/>
          </p:spPr>
          <p:txBody>
            <a:bodyPr wrap="square" rtlCol="0">
              <a:spAutoFit/>
            </a:bodyPr>
            <a:lstStyle/>
            <a:p>
              <a:r>
                <a:rPr kumimoji="1" lang="ja-JP" altLang="en-US" sz="900" dirty="0"/>
                <a:t>税の負担が</a:t>
              </a:r>
              <a:endParaRPr kumimoji="1" lang="en-US" altLang="ja-JP" sz="900" dirty="0"/>
            </a:p>
            <a:p>
              <a:r>
                <a:rPr lang="ja-JP" altLang="en-US" sz="900" dirty="0"/>
                <a:t>増える</a:t>
              </a:r>
              <a:endParaRPr kumimoji="1" lang="ja-JP" altLang="en-US" sz="900" dirty="0"/>
            </a:p>
          </p:txBody>
        </p:sp>
        <p:sp>
          <p:nvSpPr>
            <p:cNvPr id="36" name="テキスト ボックス 35"/>
            <p:cNvSpPr txBox="1"/>
            <p:nvPr/>
          </p:nvSpPr>
          <p:spPr>
            <a:xfrm>
              <a:off x="11001444" y="4465254"/>
              <a:ext cx="1232311" cy="595937"/>
            </a:xfrm>
            <a:prstGeom prst="rect">
              <a:avLst/>
            </a:prstGeom>
            <a:noFill/>
          </p:spPr>
          <p:txBody>
            <a:bodyPr wrap="none" rtlCol="0">
              <a:spAutoFit/>
            </a:bodyPr>
            <a:lstStyle/>
            <a:p>
              <a:r>
                <a:rPr kumimoji="1" lang="ja-JP" altLang="en-US" sz="800" dirty="0"/>
                <a:t>会社や個人の</a:t>
              </a:r>
              <a:endParaRPr kumimoji="1" lang="en-US" altLang="ja-JP" sz="800" dirty="0"/>
            </a:p>
            <a:p>
              <a:r>
                <a:rPr kumimoji="1" lang="ja-JP" altLang="en-US" sz="800" dirty="0"/>
                <a:t>収入が減る</a:t>
              </a:r>
            </a:p>
          </p:txBody>
        </p:sp>
        <p:sp>
          <p:nvSpPr>
            <p:cNvPr id="37" name="テキスト ボックス 36"/>
            <p:cNvSpPr txBox="1"/>
            <p:nvPr/>
          </p:nvSpPr>
          <p:spPr>
            <a:xfrm>
              <a:off x="11049430" y="5384982"/>
              <a:ext cx="1173066" cy="650114"/>
            </a:xfrm>
            <a:prstGeom prst="rect">
              <a:avLst/>
            </a:prstGeom>
            <a:noFill/>
          </p:spPr>
          <p:txBody>
            <a:bodyPr wrap="none" rtlCol="0">
              <a:spAutoFit/>
            </a:bodyPr>
            <a:lstStyle/>
            <a:p>
              <a:r>
                <a:rPr kumimoji="1" lang="ja-JP" altLang="en-US" sz="900" dirty="0"/>
                <a:t>税の負担が</a:t>
              </a:r>
              <a:endParaRPr kumimoji="1" lang="en-US" altLang="ja-JP" sz="900" dirty="0"/>
            </a:p>
            <a:p>
              <a:r>
                <a:rPr kumimoji="1" lang="ja-JP" altLang="en-US" sz="900" dirty="0"/>
                <a:t>減る</a:t>
              </a:r>
            </a:p>
          </p:txBody>
        </p:sp>
        <p:sp>
          <p:nvSpPr>
            <p:cNvPr id="38" name="テキスト ボックス 37"/>
            <p:cNvSpPr txBox="1"/>
            <p:nvPr/>
          </p:nvSpPr>
          <p:spPr>
            <a:xfrm>
              <a:off x="8182240" y="3979064"/>
              <a:ext cx="1207838" cy="1516931"/>
            </a:xfrm>
            <a:prstGeom prst="rect">
              <a:avLst/>
            </a:prstGeom>
            <a:noFill/>
          </p:spPr>
          <p:txBody>
            <a:bodyPr wrap="square" rtlCol="0">
              <a:spAutoFit/>
            </a:bodyPr>
            <a:lstStyle/>
            <a:p>
              <a:r>
                <a:rPr kumimoji="1" lang="ja-JP" altLang="en-US" sz="1000" dirty="0"/>
                <a:t>税には景気の変動を</a:t>
              </a:r>
              <a:r>
                <a:rPr lang="ja-JP" altLang="en-US" sz="1000" dirty="0"/>
                <a:t>ゆるやかにする</a:t>
              </a:r>
              <a:r>
                <a:rPr kumimoji="1" lang="ja-JP" altLang="en-US" sz="1000" dirty="0"/>
                <a:t>働きがあるよ。</a:t>
              </a:r>
            </a:p>
          </p:txBody>
        </p:sp>
        <p:sp>
          <p:nvSpPr>
            <p:cNvPr id="39" name="テキスト ボックス 38"/>
            <p:cNvSpPr txBox="1"/>
            <p:nvPr/>
          </p:nvSpPr>
          <p:spPr>
            <a:xfrm>
              <a:off x="7555914" y="5260908"/>
              <a:ext cx="663552" cy="1531041"/>
            </a:xfrm>
            <a:prstGeom prst="rect">
              <a:avLst/>
            </a:prstGeom>
            <a:noFill/>
          </p:spPr>
          <p:txBody>
            <a:bodyPr vert="eaVert" wrap="square" rtlCol="0">
              <a:spAutoFit/>
            </a:bodyPr>
            <a:lstStyle/>
            <a:p>
              <a:r>
                <a:rPr kumimoji="1" lang="ja-JP" altLang="en-US" sz="800" dirty="0"/>
                <a:t>景気の過熱に</a:t>
              </a:r>
              <a:endParaRPr kumimoji="1" lang="en-US" altLang="ja-JP" sz="800" dirty="0"/>
            </a:p>
            <a:p>
              <a:r>
                <a:rPr lang="ja-JP" altLang="en-US" sz="800" dirty="0"/>
                <a:t>ブレーキがかかる</a:t>
              </a:r>
              <a:endParaRPr kumimoji="1" lang="ja-JP" altLang="en-US" sz="800" dirty="0"/>
            </a:p>
          </p:txBody>
        </p:sp>
        <p:sp>
          <p:nvSpPr>
            <p:cNvPr id="40" name="テキスト ボックス 39"/>
            <p:cNvSpPr txBox="1"/>
            <p:nvPr/>
          </p:nvSpPr>
          <p:spPr>
            <a:xfrm>
              <a:off x="9444422" y="3332761"/>
              <a:ext cx="379841" cy="1044341"/>
            </a:xfrm>
            <a:prstGeom prst="rect">
              <a:avLst/>
            </a:prstGeom>
            <a:noFill/>
          </p:spPr>
          <p:txBody>
            <a:bodyPr vert="eaVert" wrap="none" rtlCol="0">
              <a:spAutoFit/>
            </a:bodyPr>
            <a:lstStyle/>
            <a:p>
              <a:r>
                <a:rPr kumimoji="1" lang="ja-JP" altLang="en-US" sz="900" dirty="0"/>
                <a:t>景気を良くする</a:t>
              </a:r>
              <a:endParaRPr kumimoji="1" lang="ja-JP" altLang="en-US" sz="1050" dirty="0"/>
            </a:p>
          </p:txBody>
        </p:sp>
      </p:grpSp>
      <p:sp>
        <p:nvSpPr>
          <p:cNvPr id="11" name="テキスト ボックス 10"/>
          <p:cNvSpPr txBox="1"/>
          <p:nvPr/>
        </p:nvSpPr>
        <p:spPr>
          <a:xfrm>
            <a:off x="11793968" y="6488668"/>
            <a:ext cx="418704" cy="369332"/>
          </a:xfrm>
          <a:prstGeom prst="rect">
            <a:avLst/>
          </a:prstGeom>
          <a:noFill/>
        </p:spPr>
        <p:txBody>
          <a:bodyPr wrap="none" rtlCol="0">
            <a:spAutoFit/>
          </a:bodyPr>
          <a:lstStyle/>
          <a:p>
            <a:r>
              <a:rPr kumimoji="1" lang="en-US" altLang="ja-JP" dirty="0"/>
              <a:t>10</a:t>
            </a:r>
            <a:endParaRPr kumimoji="1" lang="ja-JP" altLang="en-US" dirty="0"/>
          </a:p>
        </p:txBody>
      </p:sp>
      <p:grpSp>
        <p:nvGrpSpPr>
          <p:cNvPr id="15" name="グループ化 14">
            <a:extLst>
              <a:ext uri="{FF2B5EF4-FFF2-40B4-BE49-F238E27FC236}">
                <a16:creationId xmlns:a16="http://schemas.microsoft.com/office/drawing/2014/main" id="{BBD31DE5-0670-4805-B0D7-D37CB8AB85B8}"/>
              </a:ext>
            </a:extLst>
          </p:cNvPr>
          <p:cNvGrpSpPr/>
          <p:nvPr/>
        </p:nvGrpSpPr>
        <p:grpSpPr>
          <a:xfrm>
            <a:off x="307818" y="808822"/>
            <a:ext cx="5745252" cy="2541822"/>
            <a:chOff x="307818" y="808822"/>
            <a:chExt cx="5745252" cy="2541822"/>
          </a:xfrm>
        </p:grpSpPr>
        <p:grpSp>
          <p:nvGrpSpPr>
            <p:cNvPr id="16" name="グループ化 15"/>
            <p:cNvGrpSpPr/>
            <p:nvPr/>
          </p:nvGrpSpPr>
          <p:grpSpPr>
            <a:xfrm>
              <a:off x="307818" y="808822"/>
              <a:ext cx="5745252" cy="2520532"/>
              <a:chOff x="443779" y="952513"/>
              <a:chExt cx="5745252" cy="2520532"/>
            </a:xfrm>
          </p:grpSpPr>
          <p:sp>
            <p:nvSpPr>
              <p:cNvPr id="4" name="正方形/長方形 3"/>
              <p:cNvSpPr/>
              <p:nvPr/>
            </p:nvSpPr>
            <p:spPr>
              <a:xfrm>
                <a:off x="443779" y="952513"/>
                <a:ext cx="4832317" cy="441960"/>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HG丸ｺﾞｼｯｸM-PRO" panose="020F0600000000000000" pitchFamily="50" charset="-128"/>
                    <a:ea typeface="HG丸ｺﾞｼｯｸM-PRO" panose="020F0600000000000000" pitchFamily="50" charset="-128"/>
                  </a:rPr>
                  <a:t>公共サービス・公共施設を提供する</a:t>
                </a:r>
              </a:p>
            </p:txBody>
          </p:sp>
          <p:sp>
            <p:nvSpPr>
              <p:cNvPr id="5" name="正方形/長方形 4"/>
              <p:cNvSpPr/>
              <p:nvPr/>
            </p:nvSpPr>
            <p:spPr>
              <a:xfrm>
                <a:off x="443779" y="1407283"/>
                <a:ext cx="5745252" cy="848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　</a:t>
                </a:r>
                <a:r>
                  <a:rPr lang="ja-JP" altLang="en-US" sz="1400" dirty="0">
                    <a:solidFill>
                      <a:schemeClr val="tx1"/>
                    </a:solidFill>
                  </a:rPr>
                  <a:t>財政とは国や地方公共団体の経済活動のことで、そのために必要なお金は税金として集められています。私たちが納める税金は、公共サービスや公共施設に形を変えて、生活のさまざまな場面で役立っています。</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6">
                <a:extLst>
                  <a:ext uri="{BEBA8EAE-BF5A-486C-A8C5-ECC9F3942E4B}">
                    <a14:imgProps xmlns:a14="http://schemas.microsoft.com/office/drawing/2010/main">
                      <a14:imgLayer r:embed="rId7">
                        <a14:imgEffect>
                          <a14:backgroundRemoval t="4423" b="91155" l="3095" r="93424">
                            <a14:foregroundMark x1="25145" y1="10565" x2="25145" y2="10565"/>
                            <a14:foregroundMark x1="26886" y1="4668" x2="26886" y2="4668"/>
                            <a14:foregroundMark x1="8124" y1="27518" x2="8124" y2="27518"/>
                            <a14:foregroundMark x1="3288" y1="33170" x2="3288" y2="33170"/>
                            <a14:foregroundMark x1="27853" y1="36609" x2="42360" y2="47420"/>
                            <a14:foregroundMark x1="26886" y1="55774" x2="60542" y2="54545"/>
                            <a14:foregroundMark x1="54159" y1="58722" x2="87427" y2="50123"/>
                            <a14:foregroundMark x1="87427" y1="50123" x2="87621" y2="50123"/>
                            <a14:foregroundMark x1="93424" y1="50614" x2="93424" y2="50614"/>
                            <a14:foregroundMark x1="88008" y1="49877" x2="46228" y2="40049"/>
                            <a14:foregroundMark x1="59381" y1="34644" x2="68085" y2="47666"/>
                            <a14:foregroundMark x1="67118" y1="37346" x2="76209" y2="44963"/>
                            <a14:foregroundMark x1="80464" y1="40786" x2="86267" y2="48403"/>
                            <a14:foregroundMark x1="73501" y1="39312" x2="63636" y2="33907"/>
                            <a14:foregroundMark x1="57834" y1="36364" x2="67505" y2="45700"/>
                            <a14:foregroundMark x1="74081" y1="41278" x2="61896" y2="41523"/>
                            <a14:foregroundMark x1="52998" y1="37838" x2="67698" y2="58477"/>
                            <a14:foregroundMark x1="44874" y1="62899" x2="44874" y2="62899"/>
                            <a14:foregroundMark x1="48356" y1="61179" x2="48356" y2="61179"/>
                            <a14:foregroundMark x1="54352" y1="60934" x2="54352" y2="60934"/>
                            <a14:foregroundMark x1="64217" y1="58477" x2="42166" y2="59951"/>
                            <a14:foregroundMark x1="54932" y1="37346" x2="54932" y2="37346"/>
                            <a14:foregroundMark x1="74662" y1="40786" x2="74662" y2="40786"/>
                            <a14:foregroundMark x1="44487" y1="64865" x2="44487" y2="64865"/>
                            <a14:foregroundMark x1="45455" y1="65848" x2="46615" y2="70516"/>
                            <a14:foregroundMark x1="19536" y1="59951" x2="19536" y2="60934"/>
                            <a14:foregroundMark x1="43520" y1="69287" x2="44487" y2="70270"/>
                            <a14:foregroundMark x1="33075" y1="46929" x2="35783" y2="48157"/>
                            <a14:foregroundMark x1="22437" y1="36364" x2="23598" y2="40049"/>
                            <a14:foregroundMark x1="20309" y1="80098" x2="20309" y2="80098"/>
                            <a14:foregroundMark x1="55513" y1="91155" x2="55513" y2="91155"/>
                          </a14:backgroundRemoval>
                        </a14:imgEffect>
                      </a14:imgLayer>
                    </a14:imgProps>
                  </a:ext>
                </a:extLst>
              </a:blip>
              <a:stretch>
                <a:fillRect/>
              </a:stretch>
            </p:blipFill>
            <p:spPr>
              <a:xfrm>
                <a:off x="443779" y="2191783"/>
                <a:ext cx="1597724" cy="1281262"/>
              </a:xfrm>
              <a:prstGeom prst="rect">
                <a:avLst/>
              </a:prstGeom>
            </p:spPr>
          </p:pic>
        </p:grpSp>
        <p:pic>
          <p:nvPicPr>
            <p:cNvPr id="14" name="図 13">
              <a:extLst>
                <a:ext uri="{FF2B5EF4-FFF2-40B4-BE49-F238E27FC236}">
                  <a16:creationId xmlns:a16="http://schemas.microsoft.com/office/drawing/2014/main" id="{C312FA70-A3E4-45F7-95EC-AC06968A9D2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773" b="93296" l="6279" r="95761">
                          <a14:foregroundMark x1="25275" y1="9497" x2="25275" y2="9497"/>
                          <a14:foregroundMark x1="23077" y1="5959" x2="23077" y2="5959"/>
                          <a14:foregroundMark x1="8634" y1="24953" x2="8634" y2="24953"/>
                          <a14:foregroundMark x1="23862" y1="35754" x2="27630" y2="42458"/>
                          <a14:foregroundMark x1="67347" y1="80447" x2="67347" y2="80447"/>
                          <a14:foregroundMark x1="61381" y1="81937" x2="66405" y2="85289"/>
                          <a14:foregroundMark x1="81790" y1="81564" x2="66248" y2="85475"/>
                          <a14:foregroundMark x1="58713" y1="83426" x2="65620" y2="85847"/>
                          <a14:foregroundMark x1="94505" y1="70391" x2="94505" y2="70391"/>
                          <a14:foregroundMark x1="96075" y1="72439" x2="96075" y2="72439"/>
                          <a14:foregroundMark x1="57614" y1="93482" x2="57614" y2="93482"/>
                          <a14:foregroundMark x1="6279" y1="59777" x2="6279" y2="59777"/>
                          <a14:foregroundMark x1="44584" y1="72439" x2="80848" y2="73929"/>
                          <a14:foregroundMark x1="61381" y1="72067" x2="82261" y2="70391"/>
                          <a14:foregroundMark x1="53689" y1="57542" x2="46154" y2="76164"/>
                          <a14:foregroundMark x1="41601" y1="76350" x2="44898" y2="77095"/>
                          <a14:foregroundMark x1="60597" y1="78212" x2="62009" y2="85289"/>
                          <a14:foregroundMark x1="75824" y1="89758" x2="75824" y2="89758"/>
                          <a14:foregroundMark x1="83830" y1="87337" x2="83830" y2="87337"/>
                          <a14:foregroundMark x1="83046" y1="87337" x2="83046" y2="87337"/>
                          <a14:foregroundMark x1="82104" y1="88268" x2="82104" y2="88268"/>
                          <a14:foregroundMark x1="81005" y1="88641" x2="81005" y2="88641"/>
                          <a14:foregroundMark x1="79906" y1="89385" x2="79906" y2="89385"/>
                          <a14:foregroundMark x1="77551" y1="89385" x2="77551" y2="89385"/>
                          <a14:foregroundMark x1="78022" y1="89385" x2="78022" y2="89385"/>
                          <a14:foregroundMark x1="78650" y1="89385" x2="78650" y2="89385"/>
                          <a14:foregroundMark x1="79121" y1="89385" x2="79121" y2="89385"/>
                          <a14:foregroundMark x1="78493" y1="89572" x2="78493" y2="89572"/>
                          <a14:foregroundMark x1="78336" y1="89572" x2="78336" y2="89572"/>
                          <a14:foregroundMark x1="78336" y1="89572" x2="78336" y2="89572"/>
                          <a14:foregroundMark x1="84615" y1="85102" x2="84615" y2="85102"/>
                          <a14:foregroundMark x1="84615" y1="85847" x2="84615" y2="85847"/>
                          <a14:foregroundMark x1="84615" y1="86220" x2="84615" y2="86220"/>
                          <a14:foregroundMark x1="84144" y1="83240" x2="84144" y2="83240"/>
                          <a14:foregroundMark x1="84458" y1="83240" x2="84458" y2="83240"/>
                          <a14:foregroundMark x1="84458" y1="83799" x2="84458" y2="83799"/>
                          <a14:foregroundMark x1="84615" y1="83613" x2="84615" y2="83613"/>
                          <a14:foregroundMark x1="84772" y1="84171" x2="84772" y2="84171"/>
                          <a14:foregroundMark x1="82418" y1="87709" x2="82418" y2="87709"/>
                          <a14:foregroundMark x1="82261" y1="88268" x2="82261" y2="88268"/>
                          <a14:foregroundMark x1="82261" y1="88454" x2="82261" y2="88454"/>
                          <a14:foregroundMark x1="81633" y1="88454" x2="81633" y2="88454"/>
                          <a14:foregroundMark x1="81005" y1="88827" x2="81005" y2="88827"/>
                          <a14:foregroundMark x1="80220" y1="89013" x2="80220" y2="89013"/>
                          <a14:foregroundMark x1="79592" y1="89199" x2="79592" y2="89199"/>
                          <a14:foregroundMark x1="79435" y1="89199" x2="79435" y2="89199"/>
                          <a14:foregroundMark x1="78493" y1="89199" x2="78493" y2="89199"/>
                          <a14:foregroundMark x1="77080" y1="89199" x2="77080" y2="89199"/>
                          <a14:backgroundMark x1="93407" y1="77467" x2="94349" y2="77840"/>
                        </a14:backgroundRemoval>
                      </a14:imgEffect>
                    </a14:imgLayer>
                  </a14:imgProps>
                </a:ext>
              </a:extLst>
            </a:blip>
            <a:stretch>
              <a:fillRect/>
            </a:stretch>
          </p:blipFill>
          <p:spPr>
            <a:xfrm>
              <a:off x="1888593" y="2059043"/>
              <a:ext cx="1597724" cy="1291601"/>
            </a:xfrm>
            <a:prstGeom prst="rect">
              <a:avLst/>
            </a:prstGeom>
          </p:spPr>
        </p:pic>
      </p:grpSp>
      <p:grpSp>
        <p:nvGrpSpPr>
          <p:cNvPr id="47" name="グループ化 46">
            <a:extLst>
              <a:ext uri="{FF2B5EF4-FFF2-40B4-BE49-F238E27FC236}">
                <a16:creationId xmlns:a16="http://schemas.microsoft.com/office/drawing/2014/main" id="{F8B90F6C-3AEC-4CFB-AEE3-7F2F77F6ACBB}"/>
              </a:ext>
            </a:extLst>
          </p:cNvPr>
          <p:cNvGrpSpPr/>
          <p:nvPr/>
        </p:nvGrpSpPr>
        <p:grpSpPr>
          <a:xfrm>
            <a:off x="6299103" y="3561880"/>
            <a:ext cx="5269865" cy="3296120"/>
            <a:chOff x="3146032" y="6984000"/>
            <a:chExt cx="3678152" cy="2772000"/>
          </a:xfrm>
        </p:grpSpPr>
        <p:pic>
          <p:nvPicPr>
            <p:cNvPr id="49" name="図 48">
              <a:extLst>
                <a:ext uri="{FF2B5EF4-FFF2-40B4-BE49-F238E27FC236}">
                  <a16:creationId xmlns:a16="http://schemas.microsoft.com/office/drawing/2014/main" id="{AFF2B9A6-FFF3-43ED-BAC1-C597889C48CC}"/>
                </a:ext>
              </a:extLst>
            </p:cNvPr>
            <p:cNvPicPr>
              <a:picLocks/>
            </p:cNvPicPr>
            <p:nvPr/>
          </p:nvPicPr>
          <p:blipFill>
            <a:blip r:embed="rId10">
              <a:extLst>
                <a:ext uri="{BEBA8EAE-BF5A-486C-A8C5-ECC9F3942E4B}">
                  <a14:imgProps xmlns:a14="http://schemas.microsoft.com/office/drawing/2010/main">
                    <a14:imgLayer r:embed="rId11">
                      <a14:imgEffect>
                        <a14:backgroundRemoval t="1395" b="97442" l="1384" r="97751">
                          <a14:foregroundMark x1="11592" y1="12791" x2="11592" y2="12791"/>
                          <a14:foregroundMark x1="8824" y1="6512" x2="8824" y2="6512"/>
                          <a14:foregroundMark x1="3979" y1="4419" x2="3979" y2="4419"/>
                          <a14:foregroundMark x1="3287" y1="6977" x2="3287" y2="6977"/>
                          <a14:foregroundMark x1="18512" y1="5349" x2="18512" y2="5349"/>
                          <a14:foregroundMark x1="20069" y1="8837" x2="20588" y2="10698"/>
                          <a14:foregroundMark x1="20069" y1="22093" x2="86505" y2="22093"/>
                          <a14:foregroundMark x1="86505" y1="22093" x2="93945" y2="21395"/>
                          <a14:foregroundMark x1="19377" y1="16512" x2="49481" y2="16744"/>
                          <a14:foregroundMark x1="49481" y1="16744" x2="79585" y2="15814"/>
                          <a14:foregroundMark x1="79585" y1="15814" x2="87370" y2="16047"/>
                          <a14:foregroundMark x1="10727" y1="24419" x2="13322" y2="78837"/>
                          <a14:foregroundMark x1="13322" y1="78837" x2="11938" y2="90698"/>
                          <a14:foregroundMark x1="11938" y1="90698" x2="73658" y2="97525"/>
                          <a14:foregroundMark x1="91150" y1="96146" x2="94810" y2="87442"/>
                          <a14:foregroundMark x1="94810" y1="87442" x2="95329" y2="33256"/>
                          <a14:foregroundMark x1="95329" y1="33256" x2="92388" y2="18605"/>
                          <a14:foregroundMark x1="20069" y1="76512" x2="48097" y2="74651"/>
                          <a14:foregroundMark x1="48097" y1="74651" x2="88235" y2="79767"/>
                          <a14:foregroundMark x1="25952" y1="43023" x2="64533" y2="55814"/>
                          <a14:foregroundMark x1="2422" y1="16744" x2="2422" y2="16744"/>
                          <a14:foregroundMark x1="45156" y1="46744" x2="71280" y2="39767"/>
                          <a14:foregroundMark x1="71280" y1="39767" x2="71972" y2="39302"/>
                          <a14:foregroundMark x1="32526" y1="32791" x2="58478" y2="30698"/>
                          <a14:foregroundMark x1="58478" y1="30698" x2="77509" y2="30698"/>
                          <a14:foregroundMark x1="52422" y1="87442" x2="88408" y2="87442"/>
                          <a14:foregroundMark x1="91740" y1="97370" x2="94118" y2="97442"/>
                          <a14:foregroundMark x1="16955" y1="95116" x2="73316" y2="96815"/>
                          <a14:foregroundMark x1="9516" y1="87674" x2="9516" y2="87674"/>
                          <a14:foregroundMark x1="10035" y1="24419" x2="10035" y2="97674"/>
                          <a14:foregroundMark x1="9343" y1="54186" x2="9343" y2="54186"/>
                          <a14:foregroundMark x1="9343" y1="49767" x2="9343" y2="49767"/>
                          <a14:foregroundMark x1="9516" y1="47907" x2="9516" y2="47907"/>
                          <a14:foregroundMark x1="9862" y1="43488" x2="9862" y2="43488"/>
                          <a14:foregroundMark x1="9516" y1="56977" x2="9516" y2="56977"/>
                          <a14:foregroundMark x1="9343" y1="59535" x2="9343" y2="59535"/>
                          <a14:foregroundMark x1="9516" y1="55581" x2="9516" y2="55581"/>
                          <a14:foregroundMark x1="9516" y1="58837" x2="9516" y2="58837"/>
                          <a14:foregroundMark x1="9516" y1="52326" x2="9516" y2="52326"/>
                          <a14:foregroundMark x1="9343" y1="51163" x2="9343" y2="51163"/>
                          <a14:foregroundMark x1="9343" y1="46512" x2="9343" y2="46512"/>
                          <a14:foregroundMark x1="9516" y1="45349" x2="9516" y2="45349"/>
                          <a14:foregroundMark x1="9516" y1="44419" x2="9516" y2="44186"/>
                          <a14:foregroundMark x1="9516" y1="42791" x2="9516" y2="42558"/>
                          <a14:foregroundMark x1="9689" y1="38605" x2="9689" y2="38605"/>
                          <a14:foregroundMark x1="9516" y1="37209" x2="9516" y2="37209"/>
                          <a14:foregroundMark x1="9516" y1="39302" x2="9516" y2="39302"/>
                          <a14:foregroundMark x1="9516" y1="40698" x2="9516" y2="40698"/>
                          <a14:foregroundMark x1="9516" y1="38372" x2="9516" y2="38372"/>
                          <a14:foregroundMark x1="9516" y1="37907" x2="9516" y2="37907"/>
                          <a14:foregroundMark x1="9516" y1="35349" x2="9516" y2="35349"/>
                          <a14:foregroundMark x1="9343" y1="32093" x2="9343" y2="32093"/>
                          <a14:foregroundMark x1="9516" y1="30000" x2="9516" y2="30000"/>
                          <a14:foregroundMark x1="9343" y1="26977" x2="9343" y2="26977"/>
                          <a14:foregroundMark x1="9343" y1="26047" x2="9343" y2="26047"/>
                          <a14:foregroundMark x1="9689" y1="24884" x2="9689" y2="24884"/>
                          <a14:foregroundMark x1="9516" y1="25116" x2="9516" y2="25581"/>
                          <a14:foregroundMark x1="9516" y1="28605" x2="9516" y2="28605"/>
                          <a14:foregroundMark x1="9689" y1="31163" x2="9689" y2="30233"/>
                          <a14:foregroundMark x1="9343" y1="33488" x2="9343" y2="33488"/>
                          <a14:foregroundMark x1="9516" y1="34186" x2="9516" y2="34186"/>
                          <a14:foregroundMark x1="9516" y1="34419" x2="9516" y2="34419"/>
                          <a14:foregroundMark x1="9516" y1="30930" x2="9516" y2="30930"/>
                          <a14:foregroundMark x1="9689" y1="31395" x2="9689" y2="31395"/>
                          <a14:foregroundMark x1="9516" y1="61628" x2="9516" y2="61628"/>
                          <a14:foregroundMark x1="9516" y1="62791" x2="9516" y2="62791"/>
                          <a14:foregroundMark x1="9516" y1="63953" x2="9516" y2="63953"/>
                          <a14:foregroundMark x1="9689" y1="66977" x2="9689" y2="66977"/>
                          <a14:foregroundMark x1="9516" y1="67674" x2="9516" y2="67674"/>
                          <a14:foregroundMark x1="9343" y1="69535" x2="9343" y2="69535"/>
                          <a14:foregroundMark x1="9516" y1="72326" x2="9516" y2="72326"/>
                          <a14:foregroundMark x1="9516" y1="75349" x2="9516" y2="75349"/>
                          <a14:foregroundMark x1="9343" y1="74419" x2="9343" y2="74419"/>
                          <a14:foregroundMark x1="9516" y1="71163" x2="9516" y2="71163"/>
                          <a14:foregroundMark x1="9516" y1="68605" x2="9516" y2="68605"/>
                          <a14:foregroundMark x1="9343" y1="65116" x2="9343" y2="65116"/>
                          <a14:foregroundMark x1="9516" y1="66047" x2="9516" y2="66047"/>
                          <a14:foregroundMark x1="9516" y1="60698" x2="9516" y2="60698"/>
                          <a14:foregroundMark x1="9516" y1="73488" x2="9516" y2="73488"/>
                          <a14:foregroundMark x1="9343" y1="78372" x2="9343" y2="78372"/>
                          <a14:foregroundMark x1="9516" y1="81628" x2="9516" y2="81628"/>
                          <a14:foregroundMark x1="9516" y1="84419" x2="9516" y2="84419"/>
                          <a14:foregroundMark x1="9516" y1="83256" x2="9516" y2="83256"/>
                          <a14:foregroundMark x1="9516" y1="80465" x2="9516" y2="80465"/>
                          <a14:foregroundMark x1="9516" y1="76977" x2="9516" y2="76977"/>
                          <a14:foregroundMark x1="9516" y1="79302" x2="9516" y2="79302"/>
                          <a14:foregroundMark x1="9516" y1="85814" x2="9516" y2="85814"/>
                          <a14:foregroundMark x1="9516" y1="92791" x2="9516" y2="92791"/>
                          <a14:foregroundMark x1="9343" y1="90698" x2="9343" y2="90698"/>
                          <a14:foregroundMark x1="9343" y1="89302" x2="9343" y2="89302"/>
                          <a14:foregroundMark x1="9516" y1="91628" x2="9516" y2="91628"/>
                          <a14:foregroundMark x1="9516" y1="94651" x2="9516" y2="94651"/>
                          <a14:foregroundMark x1="9516" y1="96047" x2="9516" y2="96047"/>
                          <a14:foregroundMark x1="9862" y1="97209" x2="9862" y2="97209"/>
                          <a14:foregroundMark x1="96713" y1="97442" x2="96713" y2="97442"/>
                          <a14:foregroundMark x1="97405" y1="97442" x2="97405" y2="97442"/>
                          <a14:foregroundMark x1="97751" y1="96279" x2="97751" y2="96279"/>
                          <a14:foregroundMark x1="13322" y1="18372" x2="13322" y2="18372"/>
                          <a14:foregroundMark x1="8304" y1="9070" x2="15225" y2="20698"/>
                          <a14:foregroundMark x1="18512" y1="14884" x2="19723" y2="18605"/>
                          <a14:foregroundMark x1="19550" y1="14186" x2="20588" y2="14884"/>
                          <a14:foregroundMark x1="20588" y1="12326" x2="20588" y2="12326"/>
                          <a14:foregroundMark x1="20761" y1="11395" x2="20761" y2="11395"/>
                          <a14:foregroundMark x1="20588" y1="11395" x2="20588" y2="11395"/>
                          <a14:foregroundMark x1="21107" y1="11628" x2="21107" y2="11628"/>
                          <a14:foregroundMark x1="20934" y1="10698" x2="20934" y2="10698"/>
                          <a14:foregroundMark x1="20588" y1="10233" x2="20588" y2="10233"/>
                          <a14:foregroundMark x1="18685" y1="6977" x2="18685" y2="6977"/>
                          <a14:foregroundMark x1="18512" y1="5581" x2="18512" y2="5581"/>
                          <a14:foregroundMark x1="18685" y1="5581" x2="18685" y2="6977"/>
                          <a14:foregroundMark x1="17474" y1="17209" x2="17301" y2="20233"/>
                          <a14:foregroundMark x1="11765" y1="22093" x2="14706" y2="24186"/>
                          <a14:foregroundMark x1="10900" y1="22558" x2="13149" y2="24884"/>
                          <a14:foregroundMark x1="6055" y1="22326" x2="6055" y2="22326"/>
                          <a14:foregroundMark x1="7266" y1="21163" x2="7266" y2="21163"/>
                          <a14:foregroundMark x1="6747" y1="21163" x2="5363" y2="21860"/>
                          <a14:foregroundMark x1="3806" y1="21395" x2="5882" y2="21395"/>
                          <a14:foregroundMark x1="6055" y1="22326" x2="2941" y2="20000"/>
                          <a14:foregroundMark x1="2768" y1="8837" x2="2768" y2="8837"/>
                          <a14:foregroundMark x1="2941" y1="10000" x2="2941" y2="10000"/>
                          <a14:foregroundMark x1="3460" y1="6512" x2="3806" y2="11163"/>
                          <a14:foregroundMark x1="3114" y1="12558" x2="7785" y2="22093"/>
                          <a14:foregroundMark x1="7785" y1="22093" x2="7785" y2="21860"/>
                          <a14:foregroundMark x1="14360" y1="1395" x2="14360" y2="1395"/>
                          <a14:foregroundMark x1="1211" y1="17674" x2="1211" y2="17674"/>
                          <a14:backgroundMark x1="76298" y1="98837" x2="76298" y2="98837"/>
                          <a14:backgroundMark x1="85986" y1="98605" x2="85986" y2="98605"/>
                          <a14:backgroundMark x1="94118" y1="99302" x2="94118" y2="99302"/>
                          <a14:backgroundMark x1="88062" y1="99767" x2="88062" y2="99767"/>
                          <a14:backgroundMark x1="92561" y1="99070" x2="74740" y2="99767"/>
                        </a14:backgroundRemoval>
                      </a14:imgEffect>
                    </a14:imgLayer>
                  </a14:imgProps>
                </a:ext>
              </a:extLst>
            </a:blip>
            <a:stretch>
              <a:fillRect/>
            </a:stretch>
          </p:blipFill>
          <p:spPr>
            <a:xfrm>
              <a:off x="3146032" y="6984000"/>
              <a:ext cx="3678152" cy="2772000"/>
            </a:xfrm>
            <a:prstGeom prst="rect">
              <a:avLst/>
            </a:prstGeom>
          </p:spPr>
        </p:pic>
        <p:sp>
          <p:nvSpPr>
            <p:cNvPr id="50" name="テキスト ボックス 49">
              <a:extLst>
                <a:ext uri="{FF2B5EF4-FFF2-40B4-BE49-F238E27FC236}">
                  <a16:creationId xmlns:a16="http://schemas.microsoft.com/office/drawing/2014/main" id="{58DC1D4C-9CB6-470F-8D0F-20F8188913C4}"/>
                </a:ext>
              </a:extLst>
            </p:cNvPr>
            <p:cNvSpPr txBox="1"/>
            <p:nvPr/>
          </p:nvSpPr>
          <p:spPr>
            <a:xfrm>
              <a:off x="3493452" y="7712620"/>
              <a:ext cx="3234674" cy="621208"/>
            </a:xfrm>
            <a:prstGeom prst="rect">
              <a:avLst/>
            </a:prstGeom>
            <a:noFill/>
          </p:spPr>
          <p:txBody>
            <a:bodyPr wrap="square" rtlCol="0">
              <a:spAutoFit/>
            </a:bodyPr>
            <a:lstStyle/>
            <a:p>
              <a:pPr algn="just"/>
              <a:r>
                <a:rPr kumimoji="1" lang="ja-JP" altLang="en-US" sz="1050" dirty="0">
                  <a:latin typeface="BIZ UDPゴシック" panose="020B0400000000000000" pitchFamily="50" charset="-128"/>
                  <a:ea typeface="BIZ UDPゴシック" panose="020B0400000000000000" pitchFamily="50" charset="-128"/>
                </a:rPr>
                <a:t>　累進課税制度は、所得が多いほど税率が高く</a:t>
              </a:r>
              <a:r>
                <a:rPr lang="ja-JP" altLang="en-US" sz="1050" dirty="0">
                  <a:latin typeface="BIZ UDPゴシック" panose="020B0400000000000000" pitchFamily="50" charset="-128"/>
                  <a:ea typeface="BIZ UDPゴシック" panose="020B0400000000000000" pitchFamily="50" charset="-128"/>
                </a:rPr>
                <a:t>なる税金のしくみで、日本では、所得税のほか相続税</a:t>
              </a:r>
              <a:r>
                <a:rPr kumimoji="1" lang="ja-JP" altLang="en-US" sz="1050" dirty="0">
                  <a:latin typeface="BIZ UDPゴシック" panose="020B0400000000000000" pitchFamily="50" charset="-128"/>
                  <a:ea typeface="BIZ UDPゴシック" panose="020B0400000000000000" pitchFamily="50" charset="-128"/>
                </a:rPr>
                <a:t>や贈与税もこのしくみです。この制度は、支払い能力に</a:t>
              </a:r>
              <a:r>
                <a:rPr lang="ja-JP" altLang="en-US" sz="1050" dirty="0">
                  <a:latin typeface="BIZ UDPゴシック" panose="020B0400000000000000" pitchFamily="50" charset="-128"/>
                  <a:ea typeface="BIZ UDPゴシック" panose="020B0400000000000000" pitchFamily="50" charset="-128"/>
                </a:rPr>
                <a:t>応じて税金を負担してもらおうとするものです。</a:t>
              </a:r>
              <a:endParaRPr lang="en-US" altLang="ja-JP" sz="1050" dirty="0">
                <a:latin typeface="BIZ UDPゴシック" panose="020B0400000000000000" pitchFamily="50" charset="-128"/>
                <a:ea typeface="BIZ UDPゴシック" panose="020B0400000000000000" pitchFamily="50" charset="-128"/>
              </a:endParaRPr>
            </a:p>
            <a:p>
              <a:pPr algn="just"/>
              <a:r>
                <a:rPr kumimoji="1" lang="ja-JP" altLang="en-US" sz="1050" dirty="0">
                  <a:latin typeface="BIZ UDPゴシック" panose="020B0400000000000000" pitchFamily="50" charset="-128"/>
                  <a:ea typeface="BIZ UDPゴシック" panose="020B0400000000000000" pitchFamily="50" charset="-128"/>
                </a:rPr>
                <a:t>　これとは逆に、消費税のように税率が一定の税金もあります。</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51" name="図 50">
              <a:extLst>
                <a:ext uri="{FF2B5EF4-FFF2-40B4-BE49-F238E27FC236}">
                  <a16:creationId xmlns:a16="http://schemas.microsoft.com/office/drawing/2014/main" id="{D9DD423E-938F-46C0-B0A0-C45DF773D994}"/>
                </a:ext>
              </a:extLst>
            </p:cNvPr>
            <p:cNvPicPr>
              <a:picLocks noChangeAspect="1"/>
            </p:cNvPicPr>
            <p:nvPr/>
          </p:nvPicPr>
          <p:blipFill>
            <a:blip r:embed="rId12"/>
            <a:stretch>
              <a:fillRect/>
            </a:stretch>
          </p:blipFill>
          <p:spPr>
            <a:xfrm>
              <a:off x="3599240" y="8695545"/>
              <a:ext cx="3049960" cy="749850"/>
            </a:xfrm>
            <a:prstGeom prst="rect">
              <a:avLst/>
            </a:prstGeom>
          </p:spPr>
        </p:pic>
        <p:sp>
          <p:nvSpPr>
            <p:cNvPr id="52" name="テキスト ボックス 51">
              <a:extLst>
                <a:ext uri="{FF2B5EF4-FFF2-40B4-BE49-F238E27FC236}">
                  <a16:creationId xmlns:a16="http://schemas.microsoft.com/office/drawing/2014/main" id="{439AC8C7-02D7-4353-8F3B-71B1524A121E}"/>
                </a:ext>
              </a:extLst>
            </p:cNvPr>
            <p:cNvSpPr txBox="1"/>
            <p:nvPr/>
          </p:nvSpPr>
          <p:spPr>
            <a:xfrm>
              <a:off x="3560120" y="8353444"/>
              <a:ext cx="3168006" cy="271778"/>
            </a:xfrm>
            <a:prstGeom prst="rect">
              <a:avLst/>
            </a:prstGeom>
            <a:noFill/>
          </p:spPr>
          <p:txBody>
            <a:bodyPr wrap="square" lIns="36000" tIns="0" rIns="36000" bIns="0" rtlCol="0">
              <a:spAutoFit/>
            </a:bodyPr>
            <a:lstStyle/>
            <a:p>
              <a:r>
                <a:rPr lang="ja-JP" altLang="en-US" sz="1050" dirty="0">
                  <a:latin typeface="BIZ UDPゴシック" panose="020B0400000000000000" pitchFamily="50" charset="-128"/>
                  <a:ea typeface="BIZ UDPゴシック" panose="020B0400000000000000" pitchFamily="50" charset="-128"/>
                </a:rPr>
                <a:t>　例えば、夫婦と子ども２人（うち１人は</a:t>
              </a:r>
              <a:r>
                <a:rPr lang="en-US" altLang="ja-JP" sz="1050" dirty="0">
                  <a:latin typeface="BIZ UDPゴシック" panose="020B0400000000000000" pitchFamily="50" charset="-128"/>
                  <a:ea typeface="BIZ UDPゴシック" panose="020B0400000000000000" pitchFamily="50" charset="-128"/>
                </a:rPr>
                <a:t>16</a:t>
              </a:r>
              <a:r>
                <a:rPr lang="ja-JP" altLang="en-US" sz="1050" dirty="0">
                  <a:latin typeface="BIZ UDPゴシック" panose="020B0400000000000000" pitchFamily="50" charset="-128"/>
                  <a:ea typeface="BIZ UDPゴシック" panose="020B0400000000000000" pitchFamily="50" charset="-128"/>
                </a:rPr>
                <a:t>歳：１人は</a:t>
              </a:r>
              <a:r>
                <a:rPr lang="en-US" altLang="ja-JP" sz="1050" dirty="0">
                  <a:latin typeface="BIZ UDPゴシック" panose="020B0400000000000000" pitchFamily="50" charset="-128"/>
                  <a:ea typeface="BIZ UDPゴシック" panose="020B0400000000000000" pitchFamily="50" charset="-128"/>
                </a:rPr>
                <a:t>20</a:t>
              </a:r>
              <a:r>
                <a:rPr lang="ja-JP" altLang="en-US" sz="1050" dirty="0">
                  <a:latin typeface="BIZ UDPゴシック" panose="020B0400000000000000" pitchFamily="50" charset="-128"/>
                  <a:ea typeface="BIZ UDPゴシック" panose="020B0400000000000000" pitchFamily="50" charset="-128"/>
                </a:rPr>
                <a:t>歳）の勤め人の所得税（令和</a:t>
              </a:r>
              <a:r>
                <a:rPr lang="en-US" altLang="ja-JP" sz="1050" dirty="0">
                  <a:latin typeface="BIZ UDPゴシック" panose="020B0400000000000000" pitchFamily="50" charset="-128"/>
                  <a:ea typeface="BIZ UDPゴシック" panose="020B0400000000000000" pitchFamily="50" charset="-128"/>
                </a:rPr>
                <a:t>6</a:t>
              </a:r>
              <a:r>
                <a:rPr lang="ja-JP" altLang="en-US" sz="1050" dirty="0">
                  <a:latin typeface="BIZ UDPゴシック" panose="020B0400000000000000" pitchFamily="50" charset="-128"/>
                  <a:ea typeface="BIZ UDPゴシック" panose="020B0400000000000000" pitchFamily="50" charset="-128"/>
                </a:rPr>
                <a:t>年分、復興特別所得税を含む）は・・・</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44D41EAB-EE70-460A-A0F9-BC5A61642F22}"/>
                </a:ext>
              </a:extLst>
            </p:cNvPr>
            <p:cNvSpPr txBox="1"/>
            <p:nvPr/>
          </p:nvSpPr>
          <p:spPr>
            <a:xfrm>
              <a:off x="3594220" y="9497684"/>
              <a:ext cx="3060000" cy="90593"/>
            </a:xfrm>
            <a:prstGeom prst="rect">
              <a:avLst/>
            </a:prstGeom>
            <a:noFill/>
          </p:spPr>
          <p:txBody>
            <a:bodyPr wrap="square" lIns="36000" tIns="0" rIns="36000" bIns="0" rtlCol="0">
              <a:spAutoFit/>
            </a:bodyPr>
            <a:lstStyle/>
            <a:p>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令和６年分の所得税の定額減税は加味していません。</a:t>
              </a:r>
              <a:endParaRPr kumimoji="1" lang="en-US" altLang="ja-JP" sz="700" dirty="0">
                <a:latin typeface="BIZ UDPゴシック" panose="020B0400000000000000" pitchFamily="50" charset="-128"/>
                <a:ea typeface="BIZ UDPゴシック" panose="020B0400000000000000" pitchFamily="50" charset="-128"/>
              </a:endParaRPr>
            </a:p>
          </p:txBody>
        </p:sp>
      </p:grpSp>
      <p:sp>
        <p:nvSpPr>
          <p:cNvPr id="62" name="テキスト ボックス 61">
            <a:extLst>
              <a:ext uri="{FF2B5EF4-FFF2-40B4-BE49-F238E27FC236}">
                <a16:creationId xmlns:a16="http://schemas.microsoft.com/office/drawing/2014/main" id="{E2DE62E4-6E34-448D-B84D-AFD05EA94096}"/>
              </a:ext>
            </a:extLst>
          </p:cNvPr>
          <p:cNvSpPr txBox="1"/>
          <p:nvPr/>
        </p:nvSpPr>
        <p:spPr>
          <a:xfrm>
            <a:off x="6941243" y="6380944"/>
            <a:ext cx="2042737" cy="107722"/>
          </a:xfrm>
          <a:prstGeom prst="rect">
            <a:avLst/>
          </a:prstGeom>
          <a:solidFill>
            <a:schemeClr val="bg1"/>
          </a:solidFill>
        </p:spPr>
        <p:txBody>
          <a:bodyPr wrap="square" lIns="36000" tIns="0" rIns="36000" bIns="0" rtlCol="0" anchor="b" anchorCtr="0">
            <a:spAutoFit/>
          </a:bodyPr>
          <a:lstStyle/>
          <a:p>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社会保険料控除を含めて計算しています。</a:t>
            </a:r>
            <a:endParaRPr kumimoji="1" lang="en-US" altLang="ja-JP" sz="7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2221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5694827" y="1858688"/>
            <a:ext cx="6309360" cy="3456643"/>
            <a:chOff x="5513694" y="2715904"/>
            <a:chExt cx="6309360" cy="3456643"/>
          </a:xfrm>
        </p:grpSpPr>
        <p:sp>
          <p:nvSpPr>
            <p:cNvPr id="26" name="正方形/長方形 25"/>
            <p:cNvSpPr/>
            <p:nvPr/>
          </p:nvSpPr>
          <p:spPr>
            <a:xfrm>
              <a:off x="5513694" y="2715904"/>
              <a:ext cx="6309360" cy="34566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令和６年度の歳入は約</a:t>
              </a:r>
              <a:r>
                <a:rPr lang="en-US" altLang="ja-JP" dirty="0">
                  <a:latin typeface="BIZ UDPゴシック" panose="020B0400000000000000" pitchFamily="50" charset="-128"/>
                  <a:ea typeface="BIZ UDPゴシック" panose="020B0400000000000000" pitchFamily="50" charset="-128"/>
                </a:rPr>
                <a:t>112.6</a:t>
              </a:r>
              <a:r>
                <a:rPr lang="ja-JP" altLang="en-US" dirty="0">
                  <a:latin typeface="BIZ UDPゴシック" panose="020B0400000000000000" pitchFamily="50" charset="-128"/>
                  <a:ea typeface="BIZ UDPゴシック" panose="020B0400000000000000" pitchFamily="50" charset="-128"/>
                </a:rPr>
                <a:t>兆円です。</a:t>
              </a:r>
            </a:p>
            <a:p>
              <a:r>
                <a:rPr lang="ja-JP" altLang="en-US" dirty="0">
                  <a:latin typeface="BIZ UDPゴシック" panose="020B0400000000000000" pitchFamily="50" charset="-128"/>
                  <a:ea typeface="BIZ UDPゴシック" panose="020B0400000000000000" pitchFamily="50" charset="-128"/>
                </a:rPr>
                <a:t>　この歳入の</a:t>
              </a:r>
              <a:r>
                <a:rPr lang="en-US" altLang="ja-JP" dirty="0">
                  <a:latin typeface="BIZ UDPゴシック" panose="020B0400000000000000" pitchFamily="50" charset="-128"/>
                  <a:ea typeface="BIZ UDPゴシック" panose="020B0400000000000000" pitchFamily="50" charset="-128"/>
                </a:rPr>
                <a:t>61.8</a:t>
              </a:r>
              <a:r>
                <a:rPr lang="ja-JP" altLang="en-US" dirty="0">
                  <a:latin typeface="BIZ UDPゴシック" panose="020B0400000000000000" pitchFamily="50" charset="-128"/>
                  <a:ea typeface="BIZ UDPゴシック" panose="020B0400000000000000" pitchFamily="50" charset="-128"/>
                </a:rPr>
                <a:t>％が租税及び印紙収入でまかなわれていますが、残りのうち、約</a:t>
              </a:r>
              <a:r>
                <a:rPr lang="en-US" altLang="ja-JP" dirty="0">
                  <a:latin typeface="BIZ UDPゴシック" panose="020B0400000000000000" pitchFamily="50" charset="-128"/>
                  <a:ea typeface="BIZ UDPゴシック" panose="020B0400000000000000" pitchFamily="50" charset="-128"/>
                </a:rPr>
                <a:t>35.4</a:t>
              </a:r>
              <a:r>
                <a:rPr lang="ja-JP" altLang="en-US" dirty="0">
                  <a:latin typeface="BIZ UDPゴシック" panose="020B0400000000000000" pitchFamily="50" charset="-128"/>
                  <a:ea typeface="BIZ UDPゴシック" panose="020B0400000000000000" pitchFamily="50" charset="-128"/>
                </a:rPr>
                <a:t>兆円（</a:t>
              </a:r>
              <a:r>
                <a:rPr lang="en-US" altLang="ja-JP" dirty="0">
                  <a:latin typeface="BIZ UDPゴシック" panose="020B0400000000000000" pitchFamily="50" charset="-128"/>
                  <a:ea typeface="BIZ UDPゴシック" panose="020B0400000000000000" pitchFamily="50" charset="-128"/>
                </a:rPr>
                <a:t>31.5</a:t>
              </a:r>
              <a:r>
                <a:rPr lang="ja-JP" altLang="en-US" dirty="0">
                  <a:latin typeface="BIZ UDPゴシック" panose="020B0400000000000000" pitchFamily="50" charset="-128"/>
                  <a:ea typeface="BIZ UDPゴシック" panose="020B0400000000000000" pitchFamily="50" charset="-128"/>
                </a:rPr>
                <a:t>％）は公債金収入に依存しています。</a:t>
              </a:r>
            </a:p>
            <a:p>
              <a:r>
                <a:rPr lang="ja-JP" altLang="en-US" dirty="0">
                  <a:latin typeface="BIZ UDPゴシック" panose="020B0400000000000000" pitchFamily="50" charset="-128"/>
                  <a:ea typeface="BIZ UDPゴシック" panose="020B0400000000000000" pitchFamily="50" charset="-128"/>
                </a:rPr>
                <a:t>　公債金となる国債は元本の返済や利子の支払いなどの負担を将来の世代に残すことから、国債に依存するわが国の財政を改善することが、大きな課題となっています。</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24" name="直線矢印コネクタ 23"/>
            <p:cNvCxnSpPr/>
            <p:nvPr/>
          </p:nvCxnSpPr>
          <p:spPr>
            <a:xfrm flipH="1">
              <a:off x="5650171" y="3614436"/>
              <a:ext cx="4838700" cy="0"/>
            </a:xfrm>
            <a:prstGeom prst="straightConnector1">
              <a:avLst/>
            </a:prstGeom>
            <a:solidFill>
              <a:schemeClr val="bg1"/>
            </a:solidFill>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5650171" y="2845052"/>
              <a:ext cx="1863090" cy="65532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rgbClr val="0070C0"/>
                  </a:solidFill>
                  <a:latin typeface="BIZ UDPゴシック" panose="020B0400000000000000" pitchFamily="50" charset="-128"/>
                  <a:ea typeface="BIZ UDPゴシック" panose="020B0400000000000000" pitchFamily="50" charset="-128"/>
                </a:rPr>
                <a:t>歳入の内訳</a:t>
              </a:r>
            </a:p>
          </p:txBody>
        </p:sp>
      </p:grpSp>
      <p:grpSp>
        <p:nvGrpSpPr>
          <p:cNvPr id="11" name="グループ化 10"/>
          <p:cNvGrpSpPr/>
          <p:nvPr/>
        </p:nvGrpSpPr>
        <p:grpSpPr>
          <a:xfrm>
            <a:off x="371978" y="178589"/>
            <a:ext cx="9095375" cy="707886"/>
            <a:chOff x="661243" y="376054"/>
            <a:chExt cx="9095375" cy="792422"/>
          </a:xfrm>
        </p:grpSpPr>
        <p:sp>
          <p:nvSpPr>
            <p:cNvPr id="13" name="ホームベース 12"/>
            <p:cNvSpPr/>
            <p:nvPr/>
          </p:nvSpPr>
          <p:spPr>
            <a:xfrm>
              <a:off x="780258" y="513185"/>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661243" y="376054"/>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国や地方の財政の現状は？</a:t>
              </a:r>
            </a:p>
          </p:txBody>
        </p:sp>
      </p:grpSp>
      <p:sp>
        <p:nvSpPr>
          <p:cNvPr id="3" name="テキスト ボックス 2"/>
          <p:cNvSpPr txBox="1"/>
          <p:nvPr/>
        </p:nvSpPr>
        <p:spPr>
          <a:xfrm>
            <a:off x="11794835" y="6488668"/>
            <a:ext cx="418704" cy="369332"/>
          </a:xfrm>
          <a:prstGeom prst="rect">
            <a:avLst/>
          </a:prstGeom>
          <a:noFill/>
        </p:spPr>
        <p:txBody>
          <a:bodyPr wrap="none" rtlCol="0">
            <a:spAutoFit/>
          </a:bodyPr>
          <a:lstStyle/>
          <a:p>
            <a:r>
              <a:rPr kumimoji="1" lang="en-US" altLang="ja-JP" dirty="0">
                <a:latin typeface="+mj-ea"/>
                <a:ea typeface="+mj-ea"/>
              </a:rPr>
              <a:t>11</a:t>
            </a:r>
            <a:endParaRPr kumimoji="1" lang="ja-JP" altLang="en-US" dirty="0">
              <a:latin typeface="+mj-ea"/>
              <a:ea typeface="+mj-ea"/>
            </a:endParaRPr>
          </a:p>
        </p:txBody>
      </p:sp>
      <p:sp>
        <p:nvSpPr>
          <p:cNvPr id="12" name="正方形/長方形 11">
            <a:extLst>
              <a:ext uri="{FF2B5EF4-FFF2-40B4-BE49-F238E27FC236}">
                <a16:creationId xmlns:a16="http://schemas.microsoft.com/office/drawing/2014/main" id="{64FC04D0-27BB-4110-8DE1-A3664A684543}"/>
              </a:ext>
            </a:extLst>
          </p:cNvPr>
          <p:cNvSpPr/>
          <p:nvPr/>
        </p:nvSpPr>
        <p:spPr>
          <a:xfrm>
            <a:off x="408573" y="1049421"/>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HG丸ｺﾞｼｯｸM-PRO" panose="020F0600000000000000" pitchFamily="50" charset="-128"/>
                <a:ea typeface="HG丸ｺﾞｼｯｸM-PRO" panose="020F0600000000000000" pitchFamily="50" charset="-128"/>
              </a:rPr>
              <a:t>国の財政</a:t>
            </a:r>
            <a:r>
              <a:rPr kumimoji="1" lang="ja-JP" altLang="en-US" sz="2000" dirty="0">
                <a:latin typeface="HG丸ｺﾞｼｯｸM-PRO" panose="020F0600000000000000" pitchFamily="50" charset="-128"/>
                <a:ea typeface="HG丸ｺﾞｼｯｸM-PRO" panose="020F0600000000000000" pitchFamily="50" charset="-128"/>
              </a:rPr>
              <a:t>（令和６年度当初予算）</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34AD84CB-8740-4646-B950-2C718316F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4" y="1862002"/>
            <a:ext cx="5511029" cy="4097612"/>
          </a:xfrm>
          <a:prstGeom prst="rect">
            <a:avLst/>
          </a:prstGeom>
        </p:spPr>
      </p:pic>
    </p:spTree>
    <p:extLst>
      <p:ext uri="{BB962C8B-B14F-4D97-AF65-F5344CB8AC3E}">
        <p14:creationId xmlns:p14="http://schemas.microsoft.com/office/powerpoint/2010/main" val="1053091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3" name="グループ化 22"/>
          <p:cNvGrpSpPr/>
          <p:nvPr/>
        </p:nvGrpSpPr>
        <p:grpSpPr>
          <a:xfrm>
            <a:off x="365760" y="1583142"/>
            <a:ext cx="5406560" cy="3129291"/>
            <a:chOff x="339147" y="824500"/>
            <a:chExt cx="5406560" cy="3129291"/>
          </a:xfrm>
        </p:grpSpPr>
        <p:grpSp>
          <p:nvGrpSpPr>
            <p:cNvPr id="25" name="グループ化 24"/>
            <p:cNvGrpSpPr/>
            <p:nvPr/>
          </p:nvGrpSpPr>
          <p:grpSpPr>
            <a:xfrm>
              <a:off x="339147" y="824500"/>
              <a:ext cx="5406560" cy="3129291"/>
              <a:chOff x="339147" y="824500"/>
              <a:chExt cx="5406560" cy="3129291"/>
            </a:xfrm>
          </p:grpSpPr>
          <p:sp>
            <p:nvSpPr>
              <p:cNvPr id="27" name="正方形/長方形 26"/>
              <p:cNvSpPr/>
              <p:nvPr/>
            </p:nvSpPr>
            <p:spPr>
              <a:xfrm>
                <a:off x="339147" y="824500"/>
                <a:ext cx="5406560" cy="312929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国の予算の使い方は国会で決められます。</a:t>
                </a:r>
              </a:p>
              <a:p>
                <a:pPr algn="dist"/>
                <a:r>
                  <a:rPr lang="ja-JP" altLang="en-US" dirty="0">
                    <a:latin typeface="BIZ UDPゴシック" panose="020B0400000000000000" pitchFamily="50" charset="-128"/>
                    <a:ea typeface="BIZ UDPゴシック" panose="020B0400000000000000" pitchFamily="50" charset="-128"/>
                  </a:rPr>
                  <a:t>　私たちが、より豊かで安心して生活できる社会と</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なるような方面に、多く支出されています。</a:t>
                </a:r>
              </a:p>
              <a:p>
                <a:r>
                  <a:rPr lang="ja-JP" altLang="en-US" dirty="0">
                    <a:latin typeface="BIZ UDPゴシック" panose="020B0400000000000000" pitchFamily="50" charset="-128"/>
                    <a:ea typeface="BIZ UDPゴシック" panose="020B0400000000000000" pitchFamily="50" charset="-128"/>
                  </a:rPr>
                  <a:t>　「国債費」は、国債の元本の返済、利子の支払いなどの費用であり、歳出のうち</a:t>
                </a:r>
                <a:r>
                  <a:rPr lang="en-US" altLang="ja-JP" dirty="0">
                    <a:latin typeface="BIZ UDPゴシック" panose="020B0400000000000000" pitchFamily="50" charset="-128"/>
                    <a:ea typeface="BIZ UDPゴシック" panose="020B0400000000000000" pitchFamily="50" charset="-128"/>
                  </a:rPr>
                  <a:t>24.0</a:t>
                </a:r>
                <a:r>
                  <a:rPr lang="ja-JP" altLang="en-US" dirty="0">
                    <a:latin typeface="BIZ UDPゴシック" panose="020B0400000000000000" pitchFamily="50" charset="-128"/>
                    <a:ea typeface="BIZ UDPゴシック" panose="020B0400000000000000" pitchFamily="50" charset="-128"/>
                  </a:rPr>
                  <a:t>％と高い割合になっています。</a:t>
                </a:r>
                <a:endParaRPr kumimoji="1" lang="ja-JP" altLang="en-US" dirty="0">
                  <a:latin typeface="BIZ UDPゴシック" panose="020B0400000000000000" pitchFamily="50" charset="-128"/>
                  <a:ea typeface="BIZ UDPゴシック" panose="020B0400000000000000" pitchFamily="50" charset="-128"/>
                </a:endParaRPr>
              </a:p>
            </p:txBody>
          </p:sp>
          <p:sp>
            <p:nvSpPr>
              <p:cNvPr id="26" name="正方形/長方形 25"/>
              <p:cNvSpPr/>
              <p:nvPr/>
            </p:nvSpPr>
            <p:spPr>
              <a:xfrm>
                <a:off x="339147" y="824500"/>
                <a:ext cx="1863090" cy="655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400" dirty="0">
                    <a:solidFill>
                      <a:srgbClr val="0070C0"/>
                    </a:solidFill>
                    <a:latin typeface="BIZ UDPゴシック" panose="020B0400000000000000" pitchFamily="50" charset="-128"/>
                    <a:ea typeface="BIZ UDPゴシック" panose="020B0400000000000000" pitchFamily="50" charset="-128"/>
                  </a:rPr>
                  <a:t>歳出</a:t>
                </a:r>
                <a:r>
                  <a:rPr kumimoji="1" lang="ja-JP" altLang="en-US" sz="2400" dirty="0">
                    <a:solidFill>
                      <a:srgbClr val="0070C0"/>
                    </a:solidFill>
                    <a:latin typeface="BIZ UDPゴシック" panose="020B0400000000000000" pitchFamily="50" charset="-128"/>
                    <a:ea typeface="BIZ UDPゴシック" panose="020B0400000000000000" pitchFamily="50" charset="-128"/>
                  </a:rPr>
                  <a:t>の内訳</a:t>
                </a:r>
              </a:p>
            </p:txBody>
          </p:sp>
        </p:grpSp>
        <p:cxnSp>
          <p:nvCxnSpPr>
            <p:cNvPr id="24" name="直線矢印コネクタ 23"/>
            <p:cNvCxnSpPr/>
            <p:nvPr/>
          </p:nvCxnSpPr>
          <p:spPr>
            <a:xfrm>
              <a:off x="491567" y="1479820"/>
              <a:ext cx="4820910" cy="7785"/>
            </a:xfrm>
            <a:prstGeom prst="straightConnector1">
              <a:avLst/>
            </a:prstGeom>
            <a:ln w="28575">
              <a:solidFill>
                <a:srgbClr val="0070C0"/>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sp>
        <p:nvSpPr>
          <p:cNvPr id="2" name="テキスト ボックス 1"/>
          <p:cNvSpPr txBox="1"/>
          <p:nvPr/>
        </p:nvSpPr>
        <p:spPr>
          <a:xfrm>
            <a:off x="11773296" y="6488668"/>
            <a:ext cx="418704" cy="369332"/>
          </a:xfrm>
          <a:prstGeom prst="rect">
            <a:avLst/>
          </a:prstGeom>
          <a:noFill/>
        </p:spPr>
        <p:txBody>
          <a:bodyPr wrap="none" rtlCol="0">
            <a:spAutoFit/>
          </a:bodyPr>
          <a:lstStyle/>
          <a:p>
            <a:r>
              <a:rPr kumimoji="1" lang="en-US" altLang="ja-JP" dirty="0">
                <a:latin typeface="+mj-ea"/>
                <a:ea typeface="+mj-ea"/>
              </a:rPr>
              <a:t>12</a:t>
            </a:r>
            <a:endParaRPr kumimoji="1" lang="ja-JP" altLang="en-US" dirty="0">
              <a:latin typeface="+mj-ea"/>
              <a:ea typeface="+mj-ea"/>
            </a:endParaRPr>
          </a:p>
        </p:txBody>
      </p:sp>
      <p:sp>
        <p:nvSpPr>
          <p:cNvPr id="10" name="角丸四角形 9"/>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E697F028-CAB9-4040-A1E5-1EA7CC13C271}"/>
              </a:ext>
            </a:extLst>
          </p:cNvPr>
          <p:cNvSpPr/>
          <p:nvPr/>
        </p:nvSpPr>
        <p:spPr>
          <a:xfrm>
            <a:off x="365760" y="676449"/>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HG丸ｺﾞｼｯｸM-PRO" panose="020F0600000000000000" pitchFamily="50" charset="-128"/>
                <a:ea typeface="HG丸ｺﾞｼｯｸM-PRO" panose="020F0600000000000000" pitchFamily="50" charset="-128"/>
              </a:rPr>
              <a:t>国の財政</a:t>
            </a:r>
            <a:r>
              <a:rPr kumimoji="1" lang="ja-JP" altLang="en-US" sz="2000" dirty="0">
                <a:latin typeface="HG丸ｺﾞｼｯｸM-PRO" panose="020F0600000000000000" pitchFamily="50" charset="-128"/>
                <a:ea typeface="HG丸ｺﾞｼｯｸM-PRO" panose="020F0600000000000000" pitchFamily="50" charset="-128"/>
              </a:rPr>
              <a:t>（令和６年度当初予算）</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3" name="図 2">
            <a:extLst>
              <a:ext uri="{FF2B5EF4-FFF2-40B4-BE49-F238E27FC236}">
                <a16:creationId xmlns:a16="http://schemas.microsoft.com/office/drawing/2014/main" id="{BDB7FF4E-5CB3-47C4-9EDD-26BDC1A2B30E}"/>
              </a:ext>
            </a:extLst>
          </p:cNvPr>
          <p:cNvPicPr>
            <a:picLocks noChangeAspect="1"/>
          </p:cNvPicPr>
          <p:nvPr/>
        </p:nvPicPr>
        <p:blipFill>
          <a:blip r:embed="rId2"/>
          <a:stretch>
            <a:fillRect/>
          </a:stretch>
        </p:blipFill>
        <p:spPr>
          <a:xfrm>
            <a:off x="5924739" y="1583142"/>
            <a:ext cx="5653035" cy="4905526"/>
          </a:xfrm>
          <a:prstGeom prst="rect">
            <a:avLst/>
          </a:prstGeom>
        </p:spPr>
      </p:pic>
    </p:spTree>
    <p:extLst>
      <p:ext uri="{BB962C8B-B14F-4D97-AF65-F5344CB8AC3E}">
        <p14:creationId xmlns:p14="http://schemas.microsoft.com/office/powerpoint/2010/main" val="820749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角丸四角形 9">
            <a:extLst>
              <a:ext uri="{FF2B5EF4-FFF2-40B4-BE49-F238E27FC236}">
                <a16:creationId xmlns:a16="http://schemas.microsoft.com/office/drawing/2014/main" id="{DB9F4DD0-3146-461B-9291-F532A6FF245A}"/>
              </a:ext>
            </a:extLst>
          </p:cNvPr>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E8371CA5-24C9-4870-928F-F9DE4FF9887A}"/>
              </a:ext>
            </a:extLst>
          </p:cNvPr>
          <p:cNvSpPr/>
          <p:nvPr/>
        </p:nvSpPr>
        <p:spPr>
          <a:xfrm>
            <a:off x="6210302" y="1384624"/>
            <a:ext cx="4639322" cy="156464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令和６年度の栃木県歳入予算額は、</a:t>
            </a:r>
            <a:r>
              <a:rPr kumimoji="1" lang="en-US" altLang="ja-JP" dirty="0">
                <a:latin typeface="BIZ UDPゴシック" panose="020B0400000000000000" pitchFamily="50" charset="-128"/>
                <a:ea typeface="BIZ UDPゴシック" panose="020B0400000000000000" pitchFamily="50" charset="-128"/>
              </a:rPr>
              <a:t>9,328</a:t>
            </a:r>
            <a:r>
              <a:rPr kumimoji="1" lang="ja-JP" altLang="en-US" dirty="0">
                <a:latin typeface="BIZ UDPゴシック" panose="020B0400000000000000" pitchFamily="50" charset="-128"/>
                <a:ea typeface="BIZ UDPゴシック" panose="020B0400000000000000" pitchFamily="50" charset="-128"/>
              </a:rPr>
              <a:t>億円です。そのうち県税収入は</a:t>
            </a:r>
            <a:r>
              <a:rPr kumimoji="1" lang="en-US" altLang="ja-JP" dirty="0">
                <a:latin typeface="BIZ UDPゴシック" panose="020B0400000000000000" pitchFamily="50" charset="-128"/>
                <a:ea typeface="BIZ UDPゴシック" panose="020B0400000000000000" pitchFamily="50" charset="-128"/>
              </a:rPr>
              <a:t>2,570</a:t>
            </a:r>
            <a:r>
              <a:rPr kumimoji="1" lang="ja-JP" altLang="en-US" dirty="0">
                <a:latin typeface="BIZ UDPゴシック" panose="020B0400000000000000" pitchFamily="50" charset="-128"/>
                <a:ea typeface="BIZ UDPゴシック" panose="020B0400000000000000" pitchFamily="50" charset="-128"/>
              </a:rPr>
              <a:t>億円で、予算額の</a:t>
            </a:r>
            <a:r>
              <a:rPr kumimoji="1" lang="en-US" altLang="ja-JP" dirty="0">
                <a:latin typeface="BIZ UDPゴシック" panose="020B0400000000000000" pitchFamily="50" charset="-128"/>
                <a:ea typeface="BIZ UDPゴシック" panose="020B0400000000000000" pitchFamily="50" charset="-128"/>
              </a:rPr>
              <a:t>27.6</a:t>
            </a:r>
            <a:r>
              <a:rPr kumimoji="1" lang="ja-JP" altLang="en-US" dirty="0">
                <a:latin typeface="BIZ UDPゴシック" panose="020B0400000000000000" pitchFamily="50" charset="-128"/>
                <a:ea typeface="BIZ UDPゴシック" panose="020B0400000000000000" pitchFamily="50" charset="-128"/>
              </a:rPr>
              <a:t>％を占め、県の財源として重要な役割を担っています。</a:t>
            </a:r>
          </a:p>
        </p:txBody>
      </p:sp>
      <p:sp>
        <p:nvSpPr>
          <p:cNvPr id="7" name="テキスト ボックス 6">
            <a:extLst>
              <a:ext uri="{FF2B5EF4-FFF2-40B4-BE49-F238E27FC236}">
                <a16:creationId xmlns:a16="http://schemas.microsoft.com/office/drawing/2014/main" id="{E00ACA55-4C4E-4C30-8032-0810D51039DD}"/>
              </a:ext>
            </a:extLst>
          </p:cNvPr>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13</a:t>
            </a:r>
            <a:endParaRPr kumimoji="1" lang="ja-JP" altLang="en-US" dirty="0">
              <a:latin typeface="+mj-ea"/>
              <a:ea typeface="+mj-ea"/>
            </a:endParaRPr>
          </a:p>
        </p:txBody>
      </p:sp>
      <p:sp>
        <p:nvSpPr>
          <p:cNvPr id="8" name="正方形/長方形 7">
            <a:extLst>
              <a:ext uri="{FF2B5EF4-FFF2-40B4-BE49-F238E27FC236}">
                <a16:creationId xmlns:a16="http://schemas.microsoft.com/office/drawing/2014/main" id="{DA6B6A7A-2F3F-4797-93F5-2F1B4FAC38DF}"/>
              </a:ext>
            </a:extLst>
          </p:cNvPr>
          <p:cNvSpPr/>
          <p:nvPr/>
        </p:nvSpPr>
        <p:spPr>
          <a:xfrm>
            <a:off x="406038" y="694313"/>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丸ｺﾞｼｯｸM-PRO" panose="020F0600000000000000" pitchFamily="50" charset="-128"/>
                <a:ea typeface="HG丸ｺﾞｼｯｸM-PRO" panose="020F0600000000000000" pitchFamily="50" charset="-128"/>
              </a:rPr>
              <a:t>栃木県</a:t>
            </a:r>
            <a:r>
              <a:rPr kumimoji="1" lang="ja-JP" altLang="en-US" sz="2400" dirty="0">
                <a:latin typeface="HG丸ｺﾞｼｯｸM-PRO" panose="020F0600000000000000" pitchFamily="50" charset="-128"/>
                <a:ea typeface="HG丸ｺﾞｼｯｸM-PRO" panose="020F0600000000000000" pitchFamily="50" charset="-128"/>
              </a:rPr>
              <a:t>の財政</a:t>
            </a:r>
            <a:r>
              <a:rPr kumimoji="1" lang="ja-JP" altLang="en-US" sz="2000" dirty="0">
                <a:latin typeface="HG丸ｺﾞｼｯｸM-PRO" panose="020F0600000000000000" pitchFamily="50" charset="-128"/>
                <a:ea typeface="HG丸ｺﾞｼｯｸM-PRO" panose="020F0600000000000000" pitchFamily="50" charset="-128"/>
              </a:rPr>
              <a:t>（令和６年度当初予算）</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939F9FAE-FED3-4F83-AD41-3C9B5D29C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94" y="1384624"/>
            <a:ext cx="5502706" cy="5212312"/>
          </a:xfrm>
          <a:prstGeom prst="rect">
            <a:avLst/>
          </a:prstGeom>
        </p:spPr>
      </p:pic>
      <p:pic>
        <p:nvPicPr>
          <p:cNvPr id="9" name="図 8" descr="ロゴ&#10;&#10;低い精度で自動的に生成された説明">
            <a:extLst>
              <a:ext uri="{FF2B5EF4-FFF2-40B4-BE49-F238E27FC236}">
                <a16:creationId xmlns:a16="http://schemas.microsoft.com/office/drawing/2014/main" id="{A02E57A1-AF64-4B0F-90AF-15DE3C37C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690" y="3071728"/>
            <a:ext cx="3525208" cy="3525208"/>
          </a:xfrm>
          <a:prstGeom prst="rect">
            <a:avLst/>
          </a:prstGeom>
        </p:spPr>
      </p:pic>
    </p:spTree>
    <p:extLst>
      <p:ext uri="{BB962C8B-B14F-4D97-AF65-F5344CB8AC3E}">
        <p14:creationId xmlns:p14="http://schemas.microsoft.com/office/powerpoint/2010/main" val="2475462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角丸四角形 9">
            <a:extLst>
              <a:ext uri="{FF2B5EF4-FFF2-40B4-BE49-F238E27FC236}">
                <a16:creationId xmlns:a16="http://schemas.microsoft.com/office/drawing/2014/main" id="{FE6BBD7A-E912-4ECE-9CBF-329B556B89BE}"/>
              </a:ext>
            </a:extLst>
          </p:cNvPr>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grpSp>
        <p:nvGrpSpPr>
          <p:cNvPr id="8" name="グループ化 7">
            <a:extLst>
              <a:ext uri="{FF2B5EF4-FFF2-40B4-BE49-F238E27FC236}">
                <a16:creationId xmlns:a16="http://schemas.microsoft.com/office/drawing/2014/main" id="{8812FB8A-818C-46D0-9CD3-9D8E15B9EA50}"/>
              </a:ext>
            </a:extLst>
          </p:cNvPr>
          <p:cNvGrpSpPr/>
          <p:nvPr/>
        </p:nvGrpSpPr>
        <p:grpSpPr>
          <a:xfrm>
            <a:off x="114382" y="1407887"/>
            <a:ext cx="6425627" cy="4956822"/>
            <a:chOff x="869124" y="1572665"/>
            <a:chExt cx="6333091" cy="4321919"/>
          </a:xfrm>
        </p:grpSpPr>
        <p:sp>
          <p:nvSpPr>
            <p:cNvPr id="5" name="正方形/長方形 4">
              <a:extLst>
                <a:ext uri="{FF2B5EF4-FFF2-40B4-BE49-F238E27FC236}">
                  <a16:creationId xmlns:a16="http://schemas.microsoft.com/office/drawing/2014/main" id="{763AE462-BF5C-44C0-A29D-1D31D938AA34}"/>
                </a:ext>
              </a:extLst>
            </p:cNvPr>
            <p:cNvSpPr/>
            <p:nvPr/>
          </p:nvSpPr>
          <p:spPr>
            <a:xfrm>
              <a:off x="869124" y="1939665"/>
              <a:ext cx="558800" cy="36193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１</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２</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３</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４</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５</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６</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７</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８</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９</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10</a:t>
              </a:r>
              <a:endParaRPr kumimoji="1" lang="ja-JP" altLang="en-US" sz="17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5C08516-BDAA-43D4-8BAE-FEF654672D34}"/>
                </a:ext>
              </a:extLst>
            </p:cNvPr>
            <p:cNvSpPr/>
            <p:nvPr/>
          </p:nvSpPr>
          <p:spPr>
            <a:xfrm>
              <a:off x="1269105" y="1572665"/>
              <a:ext cx="1895846" cy="43219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教育費</a:t>
              </a:r>
              <a:r>
                <a:rPr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商工費</a:t>
              </a:r>
              <a:r>
                <a:rPr kumimoji="1"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民生費</a:t>
              </a:r>
              <a:r>
                <a:rPr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土木費</a:t>
              </a:r>
              <a:r>
                <a:rPr kumimoji="1"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衛生費</a:t>
              </a:r>
              <a:r>
                <a:rPr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警察費</a:t>
              </a:r>
              <a:r>
                <a:rPr kumimoji="1"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総務費</a:t>
              </a:r>
              <a:r>
                <a:rPr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農林水産業費</a:t>
              </a:r>
              <a:r>
                <a:rPr kumimoji="1"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災害復旧費</a:t>
              </a:r>
              <a:r>
                <a:rPr lang="en-US" altLang="ja-JP" dirty="0">
                  <a:latin typeface="BIZ UDPゴシック" panose="020B0400000000000000" pitchFamily="50" charset="-128"/>
                  <a:ea typeface="BIZ UDPゴシック" panose="020B0400000000000000" pitchFamily="50" charset="-128"/>
                </a:rPr>
                <a:t>】</a:t>
              </a:r>
            </a:p>
            <a:p>
              <a:pPr>
                <a:spcBef>
                  <a:spcPts val="600"/>
                </a:spcBef>
                <a:spcAft>
                  <a:spcPts val="600"/>
                </a:spcAft>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公債費</a:t>
              </a:r>
              <a:r>
                <a:rPr lang="en-US" altLang="ja-JP" dirty="0">
                  <a:latin typeface="BIZ UDPゴシック" panose="020B0400000000000000" pitchFamily="50" charset="-128"/>
                  <a:ea typeface="BIZ UDPゴシック" panose="020B0400000000000000" pitchFamily="50" charset="-128"/>
                </a:rPr>
                <a:t>】</a:t>
              </a:r>
              <a:endParaRPr kumimoji="1" lang="ja-JP" altLang="en-US" sz="1700"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49DCD7A4-260B-4BFE-B6D3-387A9D5B87FC}"/>
                </a:ext>
              </a:extLst>
            </p:cNvPr>
            <p:cNvSpPr/>
            <p:nvPr/>
          </p:nvSpPr>
          <p:spPr>
            <a:xfrm>
              <a:off x="2894958" y="1746823"/>
              <a:ext cx="4307257" cy="39640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教育のために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商工業の発展のために</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福祉の充実のために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道路の整備やまちづくりのために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健康で快適な生活や環境をつくるために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生活を守るために</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市町の振興などのために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kumimoji="1" lang="ja-JP" altLang="en-US" dirty="0">
                  <a:latin typeface="BIZ UDPゴシック" panose="020B0400000000000000" pitchFamily="50" charset="-128"/>
                  <a:ea typeface="BIZ UDPゴシック" panose="020B0400000000000000" pitchFamily="50" charset="-128"/>
                </a:rPr>
                <a:t>農林水産業の発展のために</a:t>
              </a:r>
              <a:endParaRPr kumimoji="1"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災害時の復旧・復興のために</a:t>
              </a:r>
              <a:endParaRPr lang="en-US" altLang="ja-JP" dirty="0">
                <a:latin typeface="BIZ UDPゴシック" panose="020B0400000000000000" pitchFamily="50" charset="-128"/>
                <a:ea typeface="BIZ UDPゴシック" panose="020B0400000000000000" pitchFamily="50" charset="-128"/>
              </a:endParaRPr>
            </a:p>
            <a:p>
              <a:pPr>
                <a:spcBef>
                  <a:spcPts val="600"/>
                </a:spcBef>
                <a:spcAft>
                  <a:spcPts val="600"/>
                </a:spcAft>
              </a:pPr>
              <a:r>
                <a:rPr lang="ja-JP" altLang="en-US" dirty="0">
                  <a:latin typeface="BIZ UDPゴシック" panose="020B0400000000000000" pitchFamily="50" charset="-128"/>
                  <a:ea typeface="BIZ UDPゴシック" panose="020B0400000000000000" pitchFamily="50" charset="-128"/>
                </a:rPr>
                <a:t>県債の返済のために</a:t>
              </a:r>
              <a:endParaRPr lang="en-US" altLang="ja-JP" dirty="0">
                <a:latin typeface="BIZ UDPゴシック" panose="020B0400000000000000" pitchFamily="50" charset="-128"/>
                <a:ea typeface="BIZ UDPゴシック" panose="020B0400000000000000" pitchFamily="50" charset="-128"/>
              </a:endParaRPr>
            </a:p>
          </p:txBody>
        </p:sp>
      </p:grpSp>
      <p:sp>
        <p:nvSpPr>
          <p:cNvPr id="9" name="テキスト ボックス 8">
            <a:extLst>
              <a:ext uri="{FF2B5EF4-FFF2-40B4-BE49-F238E27FC236}">
                <a16:creationId xmlns:a16="http://schemas.microsoft.com/office/drawing/2014/main" id="{BF579658-0C29-4AC2-9FDC-C78C7B77D6DA}"/>
              </a:ext>
            </a:extLst>
          </p:cNvPr>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14</a:t>
            </a:r>
            <a:endParaRPr kumimoji="1" lang="ja-JP" altLang="en-US" dirty="0">
              <a:latin typeface="+mj-ea"/>
              <a:ea typeface="+mj-ea"/>
            </a:endParaRPr>
          </a:p>
        </p:txBody>
      </p:sp>
      <p:sp>
        <p:nvSpPr>
          <p:cNvPr id="10" name="正方形/長方形 9">
            <a:extLst>
              <a:ext uri="{FF2B5EF4-FFF2-40B4-BE49-F238E27FC236}">
                <a16:creationId xmlns:a16="http://schemas.microsoft.com/office/drawing/2014/main" id="{B1B13E00-98AB-4341-A37D-83383A616FBC}"/>
              </a:ext>
            </a:extLst>
          </p:cNvPr>
          <p:cNvSpPr/>
          <p:nvPr/>
        </p:nvSpPr>
        <p:spPr>
          <a:xfrm>
            <a:off x="237225" y="693533"/>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丸ｺﾞｼｯｸM-PRO" panose="020F0600000000000000" pitchFamily="50" charset="-128"/>
                <a:ea typeface="HG丸ｺﾞｼｯｸM-PRO" panose="020F0600000000000000" pitchFamily="50" charset="-128"/>
              </a:rPr>
              <a:t>栃木県</a:t>
            </a:r>
            <a:r>
              <a:rPr kumimoji="1" lang="ja-JP" altLang="en-US" sz="2400" dirty="0">
                <a:latin typeface="HG丸ｺﾞｼｯｸM-PRO" panose="020F0600000000000000" pitchFamily="50" charset="-128"/>
                <a:ea typeface="HG丸ｺﾞｼｯｸM-PRO" panose="020F0600000000000000" pitchFamily="50" charset="-128"/>
              </a:rPr>
              <a:t>の財政</a:t>
            </a:r>
            <a:r>
              <a:rPr kumimoji="1" lang="ja-JP" altLang="en-US" sz="2000" dirty="0">
                <a:latin typeface="HG丸ｺﾞｼｯｸM-PRO" panose="020F0600000000000000" pitchFamily="50" charset="-128"/>
                <a:ea typeface="HG丸ｺﾞｼｯｸM-PRO" panose="020F0600000000000000" pitchFamily="50" charset="-128"/>
              </a:rPr>
              <a:t>（令和６年度当初予算）</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11" name="図 10">
            <a:extLst>
              <a:ext uri="{FF2B5EF4-FFF2-40B4-BE49-F238E27FC236}">
                <a16:creationId xmlns:a16="http://schemas.microsoft.com/office/drawing/2014/main" id="{B34934BB-2272-494B-815C-D0E91540F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750" y="1828800"/>
            <a:ext cx="5578021" cy="4151086"/>
          </a:xfrm>
          <a:prstGeom prst="rect">
            <a:avLst/>
          </a:prstGeom>
        </p:spPr>
      </p:pic>
    </p:spTree>
    <p:extLst>
      <p:ext uri="{BB962C8B-B14F-4D97-AF65-F5344CB8AC3E}">
        <p14:creationId xmlns:p14="http://schemas.microsoft.com/office/powerpoint/2010/main" val="240037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角丸四角形 2"/>
          <p:cNvSpPr/>
          <p:nvPr/>
        </p:nvSpPr>
        <p:spPr>
          <a:xfrm>
            <a:off x="280061" y="1160060"/>
            <a:ext cx="11702587" cy="11761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平成２年度と令和６年度の国の歳入と歳出の内訳をくらべてみると、歳入では税収がほぼ横ばいであるのに対し、公債が大幅に増加しています。また、歳出では公共事業費や交付税などはほぼ横ばいであるのに対し、社会保障費と国債費は大きく増加しています。社会保障費の増加部分を税金や特例公債などの公費で補っていますが、働き手が減少しているため、国債発行（借金）が年々増加していくことになります。</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15</a:t>
            </a:r>
            <a:endParaRPr kumimoji="1" lang="ja-JP" altLang="en-US" dirty="0">
              <a:latin typeface="+mj-ea"/>
              <a:ea typeface="+mj-ea"/>
            </a:endParaRPr>
          </a:p>
        </p:txBody>
      </p:sp>
      <p:sp>
        <p:nvSpPr>
          <p:cNvPr id="7" name="角丸四角形 6"/>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8A70D4BE-DD8D-4033-BCED-F99C18165662}"/>
              </a:ext>
            </a:extLst>
          </p:cNvPr>
          <p:cNvSpPr/>
          <p:nvPr/>
        </p:nvSpPr>
        <p:spPr>
          <a:xfrm>
            <a:off x="280061" y="520798"/>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丸ｺﾞｼｯｸM-PRO" panose="020F0600000000000000" pitchFamily="50" charset="-128"/>
                <a:ea typeface="HG丸ｺﾞｼｯｸM-PRO" panose="020F0600000000000000" pitchFamily="50" charset="-128"/>
              </a:rPr>
              <a:t>財政構造の変化と税負担</a:t>
            </a:r>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9" name="グループ化 8">
            <a:extLst>
              <a:ext uri="{FF2B5EF4-FFF2-40B4-BE49-F238E27FC236}">
                <a16:creationId xmlns:a16="http://schemas.microsoft.com/office/drawing/2014/main" id="{6238FFFF-21B5-41D2-B46F-879FA808AAAF}"/>
              </a:ext>
            </a:extLst>
          </p:cNvPr>
          <p:cNvGrpSpPr/>
          <p:nvPr/>
        </p:nvGrpSpPr>
        <p:grpSpPr>
          <a:xfrm>
            <a:off x="736600" y="2477466"/>
            <a:ext cx="8775699" cy="4202734"/>
            <a:chOff x="1692000" y="1872000"/>
            <a:chExt cx="4745736" cy="2875217"/>
          </a:xfrm>
        </p:grpSpPr>
        <p:grpSp>
          <p:nvGrpSpPr>
            <p:cNvPr id="10" name="グループ化 9">
              <a:extLst>
                <a:ext uri="{FF2B5EF4-FFF2-40B4-BE49-F238E27FC236}">
                  <a16:creationId xmlns:a16="http://schemas.microsoft.com/office/drawing/2014/main" id="{D277CA49-AE89-4FDB-BB76-C8BAD4866673}"/>
                </a:ext>
              </a:extLst>
            </p:cNvPr>
            <p:cNvGrpSpPr/>
            <p:nvPr/>
          </p:nvGrpSpPr>
          <p:grpSpPr>
            <a:xfrm>
              <a:off x="1692000" y="1872000"/>
              <a:ext cx="4745736" cy="2875217"/>
              <a:chOff x="1692000" y="1872000"/>
              <a:chExt cx="4745736" cy="2875217"/>
            </a:xfrm>
          </p:grpSpPr>
          <p:pic>
            <p:nvPicPr>
              <p:cNvPr id="15" name="図 14" descr="ダイアグラム&#10;&#10;自動的に生成された説明">
                <a:extLst>
                  <a:ext uri="{FF2B5EF4-FFF2-40B4-BE49-F238E27FC236}">
                    <a16:creationId xmlns:a16="http://schemas.microsoft.com/office/drawing/2014/main" id="{907CE9CC-F3F7-48D0-B17F-D5465B869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000" y="1872000"/>
                <a:ext cx="4745736" cy="2875217"/>
              </a:xfrm>
              <a:prstGeom prst="rect">
                <a:avLst/>
              </a:prstGeom>
            </p:spPr>
          </p:pic>
          <p:sp>
            <p:nvSpPr>
              <p:cNvPr id="16" name="テキスト ボックス 15">
                <a:extLst>
                  <a:ext uri="{FF2B5EF4-FFF2-40B4-BE49-F238E27FC236}">
                    <a16:creationId xmlns:a16="http://schemas.microsoft.com/office/drawing/2014/main" id="{A7FD1435-2DF8-4371-A57A-A57C0AF91DB0}"/>
                  </a:ext>
                </a:extLst>
              </p:cNvPr>
              <p:cNvSpPr txBox="1"/>
              <p:nvPr/>
            </p:nvSpPr>
            <p:spPr>
              <a:xfrm>
                <a:off x="3158999" y="2220340"/>
                <a:ext cx="540000" cy="200031"/>
              </a:xfrm>
              <a:prstGeom prst="rect">
                <a:avLst/>
              </a:prstGeom>
              <a:noFill/>
            </p:spPr>
            <p:txBody>
              <a:bodyPr wrap="square" lIns="36000" tIns="0" rIns="36000" bIns="0" rtlCol="0">
                <a:spAutoFit/>
              </a:bodyPr>
              <a:lstStyle/>
              <a:p>
                <a:pPr algn="ctr"/>
                <a:r>
                  <a:rPr kumimoji="1" lang="ja-JP" altLang="en-US" sz="900" dirty="0">
                    <a:effectLst>
                      <a:glow rad="101600">
                        <a:schemeClr val="bg1">
                          <a:alpha val="80000"/>
                        </a:schemeClr>
                      </a:glow>
                    </a:effectLst>
                    <a:latin typeface="BIZ UDPゴシック" panose="020B0400000000000000" pitchFamily="50" charset="-128"/>
                    <a:ea typeface="BIZ UDPゴシック" panose="020B0400000000000000" pitchFamily="50" charset="-128"/>
                  </a:rPr>
                  <a:t>税収</a:t>
                </a:r>
                <a:endParaRPr lang="en-US" altLang="ja-JP" sz="9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000" dirty="0">
                    <a:effectLst>
                      <a:glow rad="101600">
                        <a:schemeClr val="bg1">
                          <a:alpha val="80000"/>
                        </a:schemeClr>
                      </a:glow>
                    </a:effectLst>
                    <a:latin typeface="BIZ UDPゴシック" panose="020B0400000000000000" pitchFamily="50" charset="-128"/>
                    <a:ea typeface="BIZ UDPゴシック" panose="020B0400000000000000" pitchFamily="50" charset="-128"/>
                  </a:rPr>
                  <a:t>58.0</a:t>
                </a:r>
                <a:endParaRPr kumimoji="1" lang="ja-JP" altLang="en-US" sz="9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AAED74F6-A8D8-45BC-B80B-BD6DD95D3491}"/>
                  </a:ext>
                </a:extLst>
              </p:cNvPr>
              <p:cNvSpPr txBox="1"/>
              <p:nvPr/>
            </p:nvSpPr>
            <p:spPr>
              <a:xfrm>
                <a:off x="3296359" y="4140000"/>
                <a:ext cx="540000" cy="210560"/>
              </a:xfrm>
              <a:prstGeom prst="rect">
                <a:avLst/>
              </a:prstGeom>
              <a:noFill/>
            </p:spPr>
            <p:txBody>
              <a:bodyPr wrap="square" lIns="36000" tIns="0" rIns="36000" bIns="0" rtlCol="0">
                <a:spAutoFit/>
              </a:bodyPr>
              <a:lstStyle/>
              <a:p>
                <a:pPr algn="ctr"/>
                <a:r>
                  <a:rPr kumimoji="1" lang="ja-JP" altLang="en-US" sz="1000" dirty="0">
                    <a:effectLst>
                      <a:glow rad="101600">
                        <a:schemeClr val="bg1">
                          <a:alpha val="80000"/>
                        </a:schemeClr>
                      </a:glow>
                    </a:effectLst>
                    <a:latin typeface="BIZ UDPゴシック" panose="020B0400000000000000" pitchFamily="50" charset="-128"/>
                    <a:ea typeface="BIZ UDPゴシック" panose="020B0400000000000000" pitchFamily="50" charset="-128"/>
                  </a:rPr>
                  <a:t>税収</a:t>
                </a:r>
                <a:endParaRPr lang="en-US" altLang="ja-JP" sz="10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000" dirty="0">
                    <a:effectLst>
                      <a:glow rad="101600">
                        <a:schemeClr val="bg1">
                          <a:alpha val="80000"/>
                        </a:schemeClr>
                      </a:glow>
                    </a:effectLst>
                    <a:latin typeface="BIZ UDPゴシック" panose="020B0400000000000000" pitchFamily="50" charset="-128"/>
                    <a:ea typeface="BIZ UDPゴシック" panose="020B0400000000000000" pitchFamily="50" charset="-128"/>
                  </a:rPr>
                  <a:t>69.4</a:t>
                </a:r>
                <a:endParaRPr kumimoji="1" lang="ja-JP" altLang="en-US" sz="10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5D2F21A2-7739-4DCB-AACF-6BEF3271484D}"/>
                  </a:ext>
                </a:extLst>
              </p:cNvPr>
              <p:cNvSpPr txBox="1"/>
              <p:nvPr/>
            </p:nvSpPr>
            <p:spPr>
              <a:xfrm>
                <a:off x="4993047" y="4106651"/>
                <a:ext cx="288000" cy="252671"/>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建設</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6.6</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24DBFE74-31BB-450A-BC6E-241A7469293F}"/>
                  </a:ext>
                </a:extLst>
              </p:cNvPr>
              <p:cNvSpPr txBox="1"/>
              <p:nvPr/>
            </p:nvSpPr>
            <p:spPr>
              <a:xfrm>
                <a:off x="2260736" y="2711001"/>
                <a:ext cx="288000" cy="252671"/>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公共</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事業</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6.2</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88CAB4E7-C43F-4B1D-9EEC-E970BE2F6619}"/>
                  </a:ext>
                </a:extLst>
              </p:cNvPr>
              <p:cNvSpPr txBox="1"/>
              <p:nvPr/>
            </p:nvSpPr>
            <p:spPr>
              <a:xfrm>
                <a:off x="2260736" y="3652389"/>
                <a:ext cx="288000" cy="252671"/>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公共</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事業</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6.1</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A66D9BD2-29F2-4F20-ADB3-9DD583D709F5}"/>
                  </a:ext>
                </a:extLst>
              </p:cNvPr>
              <p:cNvSpPr txBox="1"/>
              <p:nvPr/>
            </p:nvSpPr>
            <p:spPr>
              <a:xfrm>
                <a:off x="2532012" y="2718069"/>
                <a:ext cx="194057" cy="252671"/>
              </a:xfrm>
              <a:prstGeom prst="rect">
                <a:avLst/>
              </a:prstGeom>
              <a:noFill/>
            </p:spPr>
            <p:txBody>
              <a:bodyPr wrap="square" lIns="36000" tIns="0" rIns="36000" bIns="0" rtlCol="0">
                <a:spAutoFit/>
              </a:bodyPr>
              <a:lstStyle/>
              <a:p>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文教・</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科技</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5.1</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887249E0-212F-4732-8298-163F7F654926}"/>
                  </a:ext>
                </a:extLst>
              </p:cNvPr>
              <p:cNvSpPr txBox="1"/>
              <p:nvPr/>
            </p:nvSpPr>
            <p:spPr>
              <a:xfrm>
                <a:off x="2521095" y="3654609"/>
                <a:ext cx="194057" cy="252671"/>
              </a:xfrm>
              <a:prstGeom prst="rect">
                <a:avLst/>
              </a:prstGeom>
              <a:noFill/>
            </p:spPr>
            <p:txBody>
              <a:bodyPr wrap="square" lIns="36000" tIns="0" rIns="36000" bIns="0" rtlCol="0">
                <a:spAutoFit/>
              </a:bodyPr>
              <a:lstStyle/>
              <a:p>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文教・</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科技</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5.5</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8963C861-D6A0-41D2-A653-CA06892BB941}"/>
                  </a:ext>
                </a:extLst>
              </p:cNvPr>
              <p:cNvSpPr txBox="1"/>
              <p:nvPr/>
            </p:nvSpPr>
            <p:spPr>
              <a:xfrm>
                <a:off x="2996920" y="2745443"/>
                <a:ext cx="288000" cy="168447"/>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防衛</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4.2</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E50DB6BA-C1C2-46A0-AD7C-104FBD093FB6}"/>
                  </a:ext>
                </a:extLst>
              </p:cNvPr>
              <p:cNvSpPr txBox="1"/>
              <p:nvPr/>
            </p:nvSpPr>
            <p:spPr>
              <a:xfrm>
                <a:off x="3035995" y="3706839"/>
                <a:ext cx="288000" cy="168447"/>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防衛</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7.9</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923EACE8-69A4-4643-87EA-6743511327CB}"/>
                  </a:ext>
                </a:extLst>
              </p:cNvPr>
              <p:cNvSpPr txBox="1"/>
              <p:nvPr/>
            </p:nvSpPr>
            <p:spPr>
              <a:xfrm>
                <a:off x="2678746" y="3704971"/>
                <a:ext cx="360000" cy="168447"/>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9.6</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CC6ADAF7-2295-4615-A0A6-77A0BA0EC848}"/>
                  </a:ext>
                </a:extLst>
              </p:cNvPr>
              <p:cNvSpPr txBox="1"/>
              <p:nvPr/>
            </p:nvSpPr>
            <p:spPr>
              <a:xfrm>
                <a:off x="2709138" y="2757110"/>
                <a:ext cx="360000" cy="168447"/>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9.6</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61DD0E1A-8CFA-48DE-B2DC-7D185987206D}"/>
                  </a:ext>
                </a:extLst>
              </p:cNvPr>
              <p:cNvSpPr txBox="1"/>
              <p:nvPr/>
            </p:nvSpPr>
            <p:spPr>
              <a:xfrm>
                <a:off x="4705615" y="4106651"/>
                <a:ext cx="360000" cy="252671"/>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収入</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7.5</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9A32FE5A-95D8-46A9-BF44-C95988EA607C}"/>
                  </a:ext>
                </a:extLst>
              </p:cNvPr>
              <p:cNvSpPr txBox="1"/>
              <p:nvPr/>
            </p:nvSpPr>
            <p:spPr>
              <a:xfrm>
                <a:off x="4447767" y="2054587"/>
                <a:ext cx="698122"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その他収入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2</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.6</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E5D46445-E6F9-4754-9A5D-C75B70832F18}"/>
                  </a:ext>
                </a:extLst>
              </p:cNvPr>
              <p:cNvSpPr txBox="1"/>
              <p:nvPr/>
            </p:nvSpPr>
            <p:spPr>
              <a:xfrm>
                <a:off x="4214874" y="2710910"/>
                <a:ext cx="540000"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国債費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14</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01AD6502-DCA0-437B-B87C-A8133C71C566}"/>
                  </a:ext>
                </a:extLst>
              </p:cNvPr>
              <p:cNvSpPr txBox="1"/>
              <p:nvPr/>
            </p:nvSpPr>
            <p:spPr>
              <a:xfrm>
                <a:off x="4246744" y="2891758"/>
                <a:ext cx="612000"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利払費等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11</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.2</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E3D7E130-E8A7-4CF2-980C-BE9FD4DDFC55}"/>
                  </a:ext>
                </a:extLst>
              </p:cNvPr>
              <p:cNvSpPr txBox="1"/>
              <p:nvPr/>
            </p:nvSpPr>
            <p:spPr>
              <a:xfrm>
                <a:off x="4106874" y="2567887"/>
                <a:ext cx="648000"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債務償還費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.1</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2" name="テキスト ボックス 31">
                <a:extLst>
                  <a:ext uri="{FF2B5EF4-FFF2-40B4-BE49-F238E27FC236}">
                    <a16:creationId xmlns:a16="http://schemas.microsoft.com/office/drawing/2014/main" id="{0BD0EA57-4905-4385-973C-78A005E74577}"/>
                  </a:ext>
                </a:extLst>
              </p:cNvPr>
              <p:cNvSpPr txBox="1"/>
              <p:nvPr/>
            </p:nvSpPr>
            <p:spPr>
              <a:xfrm>
                <a:off x="2232000" y="3976438"/>
                <a:ext cx="1080000" cy="108000"/>
              </a:xfrm>
              <a:prstGeom prst="rect">
                <a:avLst/>
              </a:prstGeom>
              <a:noFill/>
            </p:spPr>
            <p:txBody>
              <a:bodyPr wrap="square" lIns="36000" tIns="0" rIns="36000" bIns="0" rtlCol="0">
                <a:spAutoFit/>
              </a:bodyPr>
              <a:lstStyle/>
              <a:p>
                <a:pPr algn="ctr"/>
                <a:r>
                  <a:rPr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物価・賃上げ促進予備費 </a:t>
                </a:r>
                <a:r>
                  <a:rPr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1</a:t>
                </a:r>
                <a:r>
                  <a:rPr kumimoji="1" lang="en-US" altLang="ja-JP" sz="600" dirty="0">
                    <a:effectLst>
                      <a:glow rad="101600">
                        <a:schemeClr val="bg1">
                          <a:alpha val="80000"/>
                        </a:schemeClr>
                      </a:glow>
                    </a:effectLst>
                    <a:latin typeface="BIZ UDPゴシック" panose="020B0400000000000000" pitchFamily="50" charset="-128"/>
                    <a:ea typeface="BIZ UDPゴシック" panose="020B0400000000000000" pitchFamily="50" charset="-128"/>
                  </a:rPr>
                  <a:t>.0</a:t>
                </a:r>
                <a:endParaRPr kumimoji="1" lang="ja-JP" altLang="en-US" sz="6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8BC4811B-8141-4E8B-83F8-6DBBF4044B37}"/>
                  </a:ext>
                </a:extLst>
              </p:cNvPr>
              <p:cNvSpPr txBox="1"/>
              <p:nvPr/>
            </p:nvSpPr>
            <p:spPr>
              <a:xfrm>
                <a:off x="5526000" y="3660672"/>
                <a:ext cx="540000"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国債費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27</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.0</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173A2EB4-1FA3-4D9F-A7A9-AD38D4529638}"/>
                  </a:ext>
                </a:extLst>
              </p:cNvPr>
              <p:cNvSpPr txBox="1"/>
              <p:nvPr/>
            </p:nvSpPr>
            <p:spPr>
              <a:xfrm>
                <a:off x="5323550" y="3834565"/>
                <a:ext cx="540000" cy="84224"/>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債務償還費 </a:t>
                </a:r>
                <a:r>
                  <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17</a:t>
                </a: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.3</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81463AB2-FEF6-4C01-A4D6-C6198BF048D1}"/>
                  </a:ext>
                </a:extLst>
              </p:cNvPr>
              <p:cNvSpPr txBox="1"/>
              <p:nvPr/>
            </p:nvSpPr>
            <p:spPr>
              <a:xfrm>
                <a:off x="5882809" y="3799780"/>
                <a:ext cx="432000" cy="147392"/>
              </a:xfrm>
              <a:prstGeom prst="rect">
                <a:avLst/>
              </a:prstGeom>
              <a:noFill/>
            </p:spPr>
            <p:txBody>
              <a:bodyPr wrap="square" lIns="36000" tIns="0" rIns="36000" bIns="0" rtlCol="0">
                <a:spAutoFit/>
              </a:bodyPr>
              <a:lstStyle/>
              <a:p>
                <a:pPr algn="ctr"/>
                <a:r>
                  <a:rPr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利払費等</a:t>
                </a:r>
                <a:endPar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9</a:t>
                </a:r>
                <a:r>
                  <a:rPr kumimoji="1" lang="en-US" altLang="ja-JP" sz="700" dirty="0">
                    <a:effectLst>
                      <a:glow rad="101600">
                        <a:schemeClr val="bg1">
                          <a:alpha val="80000"/>
                        </a:schemeClr>
                      </a:glow>
                    </a:effectLst>
                    <a:latin typeface="BIZ UDPゴシック" panose="020B0400000000000000" pitchFamily="50" charset="-128"/>
                    <a:ea typeface="BIZ UDPゴシック" panose="020B0400000000000000" pitchFamily="50" charset="-128"/>
                  </a:rPr>
                  <a:t>.7</a:t>
                </a:r>
                <a:endParaRPr kumimoji="1" lang="ja-JP" altLang="en-US" sz="7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grpSp>
            <p:nvGrpSpPr>
              <p:cNvPr id="36" name="グループ化 35">
                <a:extLst>
                  <a:ext uri="{FF2B5EF4-FFF2-40B4-BE49-F238E27FC236}">
                    <a16:creationId xmlns:a16="http://schemas.microsoft.com/office/drawing/2014/main" id="{55446329-8CE7-499E-854E-E7BFD141DF87}"/>
                  </a:ext>
                </a:extLst>
              </p:cNvPr>
              <p:cNvGrpSpPr/>
              <p:nvPr/>
            </p:nvGrpSpPr>
            <p:grpSpPr>
              <a:xfrm>
                <a:off x="3265200" y="3916800"/>
                <a:ext cx="72000" cy="108000"/>
                <a:chOff x="860501" y="8301499"/>
                <a:chExt cx="72000" cy="108000"/>
              </a:xfrm>
            </p:grpSpPr>
            <p:cxnSp>
              <p:nvCxnSpPr>
                <p:cNvPr id="40" name="直線コネクタ 39">
                  <a:extLst>
                    <a:ext uri="{FF2B5EF4-FFF2-40B4-BE49-F238E27FC236}">
                      <a16:creationId xmlns:a16="http://schemas.microsoft.com/office/drawing/2014/main" id="{F03D0AFA-91AB-41FC-BE9D-8D01A282AD1E}"/>
                    </a:ext>
                  </a:extLst>
                </p:cNvPr>
                <p:cNvCxnSpPr>
                  <a:cxnSpLocks/>
                </p:cNvCxnSpPr>
                <p:nvPr/>
              </p:nvCxnSpPr>
              <p:spPr>
                <a:xfrm>
                  <a:off x="932501" y="8301499"/>
                  <a:ext cx="0" cy="10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0B4048F-F3A6-4F6D-A9AD-DD4B51267E7F}"/>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グループ化 36">
                <a:extLst>
                  <a:ext uri="{FF2B5EF4-FFF2-40B4-BE49-F238E27FC236}">
                    <a16:creationId xmlns:a16="http://schemas.microsoft.com/office/drawing/2014/main" id="{FC5C24B1-0DDA-4431-B7D3-DFC836DC8F53}"/>
                  </a:ext>
                </a:extLst>
              </p:cNvPr>
              <p:cNvGrpSpPr/>
              <p:nvPr/>
            </p:nvGrpSpPr>
            <p:grpSpPr>
              <a:xfrm>
                <a:off x="4140000" y="2610000"/>
                <a:ext cx="141488" cy="320109"/>
                <a:chOff x="860501" y="8409148"/>
                <a:chExt cx="141488" cy="320109"/>
              </a:xfrm>
            </p:grpSpPr>
            <p:cxnSp>
              <p:nvCxnSpPr>
                <p:cNvPr id="38" name="直線コネクタ 37">
                  <a:extLst>
                    <a:ext uri="{FF2B5EF4-FFF2-40B4-BE49-F238E27FC236}">
                      <a16:creationId xmlns:a16="http://schemas.microsoft.com/office/drawing/2014/main" id="{6FAE7088-0424-4BD7-A59B-C8FCFF98EFE8}"/>
                    </a:ext>
                  </a:extLst>
                </p:cNvPr>
                <p:cNvCxnSpPr>
                  <a:cxnSpLocks/>
                </p:cNvCxnSpPr>
                <p:nvPr/>
              </p:nvCxnSpPr>
              <p:spPr>
                <a:xfrm flipH="1" flipV="1">
                  <a:off x="860501" y="8409148"/>
                  <a:ext cx="141488" cy="3201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38C9E16-094F-4E39-9D2E-46B56C37F902}"/>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 name="テキスト ボックス 10">
              <a:extLst>
                <a:ext uri="{FF2B5EF4-FFF2-40B4-BE49-F238E27FC236}">
                  <a16:creationId xmlns:a16="http://schemas.microsoft.com/office/drawing/2014/main" id="{951ECEDB-65FB-4C4A-8F68-3D854BE2C543}"/>
                </a:ext>
              </a:extLst>
            </p:cNvPr>
            <p:cNvSpPr txBox="1"/>
            <p:nvPr/>
          </p:nvSpPr>
          <p:spPr>
            <a:xfrm>
              <a:off x="4508828" y="2189562"/>
              <a:ext cx="288000" cy="252671"/>
            </a:xfrm>
            <a:prstGeom prst="rect">
              <a:avLst/>
            </a:prstGeom>
            <a:noFill/>
          </p:spPr>
          <p:txBody>
            <a:bodyPr wrap="square" lIns="36000" tIns="0" rIns="36000" bIns="0" rtlCol="0">
              <a:spAutoFit/>
            </a:bodyPr>
            <a:lstStyle/>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建設</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国債</a:t>
              </a:r>
              <a:endParaRPr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800" dirty="0">
                  <a:effectLst>
                    <a:glow rad="101600">
                      <a:schemeClr val="bg1">
                        <a:alpha val="80000"/>
                      </a:schemeClr>
                    </a:glow>
                  </a:effectLst>
                  <a:latin typeface="BIZ UDPゴシック" panose="020B0400000000000000" pitchFamily="50" charset="-128"/>
                  <a:ea typeface="BIZ UDPゴシック" panose="020B0400000000000000" pitchFamily="50" charset="-128"/>
                </a:rPr>
                <a:t>5.6</a:t>
              </a:r>
              <a:endParaRPr kumimoji="1" lang="ja-JP" altLang="en-US" sz="8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631871A0-B1C6-4165-9F73-6AFF86B6579B}"/>
                </a:ext>
              </a:extLst>
            </p:cNvPr>
            <p:cNvGrpSpPr/>
            <p:nvPr/>
          </p:nvGrpSpPr>
          <p:grpSpPr>
            <a:xfrm>
              <a:off x="4500000" y="2102452"/>
              <a:ext cx="72000" cy="108000"/>
              <a:chOff x="860501" y="8409148"/>
              <a:chExt cx="72000" cy="108000"/>
            </a:xfrm>
          </p:grpSpPr>
          <p:cxnSp>
            <p:nvCxnSpPr>
              <p:cNvPr id="13" name="直線コネクタ 12">
                <a:extLst>
                  <a:ext uri="{FF2B5EF4-FFF2-40B4-BE49-F238E27FC236}">
                    <a16:creationId xmlns:a16="http://schemas.microsoft.com/office/drawing/2014/main" id="{0837BD0C-2C93-4832-AA3E-A2F25D776F83}"/>
                  </a:ext>
                </a:extLst>
              </p:cNvPr>
              <p:cNvCxnSpPr>
                <a:cxnSpLocks/>
              </p:cNvCxnSpPr>
              <p:nvPr/>
            </p:nvCxnSpPr>
            <p:spPr>
              <a:xfrm flipV="1">
                <a:off x="860501" y="8409148"/>
                <a:ext cx="0" cy="108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124BCC8-F86D-44F2-80D2-6AC8FAD477B5}"/>
                  </a:ext>
                </a:extLst>
              </p:cNvPr>
              <p:cNvCxnSpPr>
                <a:cxnSpLocks/>
              </p:cNvCxnSpPr>
              <p:nvPr/>
            </p:nvCxnSpPr>
            <p:spPr>
              <a:xfrm flipV="1">
                <a:off x="860501" y="8409148"/>
                <a:ext cx="72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4894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角丸四角形 2"/>
          <p:cNvSpPr/>
          <p:nvPr/>
        </p:nvSpPr>
        <p:spPr>
          <a:xfrm>
            <a:off x="295378" y="1161433"/>
            <a:ext cx="6115379" cy="53960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国が「国債」という証券を発行し、これを国民などが買います。こうして集められたお金が「公債金」で、令和</a:t>
            </a:r>
            <a:r>
              <a:rPr lang="ja-JP" altLang="en-US" sz="1600" dirty="0">
                <a:solidFill>
                  <a:schemeClr val="tx1"/>
                </a:solidFill>
                <a:latin typeface="HG丸ｺﾞｼｯｸM-PRO" panose="020F0600000000000000" pitchFamily="50" charset="-128"/>
                <a:ea typeface="HG丸ｺﾞｼｯｸM-PRO" panose="020F0600000000000000" pitchFamily="50" charset="-128"/>
              </a:rPr>
              <a:t>６</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年度当初予算では、歳入のうち</a:t>
            </a:r>
            <a:r>
              <a:rPr lang="en-US" altLang="ja-JP" sz="1600" dirty="0">
                <a:solidFill>
                  <a:schemeClr val="tx1"/>
                </a:solidFill>
                <a:latin typeface="HG丸ｺﾞｼｯｸM-PRO" panose="020F0600000000000000" pitchFamily="50" charset="-128"/>
                <a:ea typeface="HG丸ｺﾞｼｯｸM-PRO" panose="020F0600000000000000" pitchFamily="50" charset="-128"/>
              </a:rPr>
              <a:t>31.5</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％を占めています。</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国債の発行は公共事業費などに充てる建設国債を除いて、原則的に禁止されています。しかし、国の経済状況や国民の生活のために、歳入が不足していても、タイミングよく行わなければならない政策や事業もあります。そのようなときは、特別に法律を作って国債を発行し、資金を調達することもあります。これが「赤字国債」です。</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令和</a:t>
            </a:r>
            <a:r>
              <a:rPr lang="ja-JP" altLang="en-US" sz="1600" dirty="0">
                <a:solidFill>
                  <a:schemeClr val="tx1"/>
                </a:solidFill>
                <a:latin typeface="HG丸ｺﾞｼｯｸM-PRO" panose="020F0600000000000000" pitchFamily="50" charset="-128"/>
                <a:ea typeface="HG丸ｺﾞｼｯｸM-PRO" panose="020F0600000000000000" pitchFamily="50" charset="-128"/>
              </a:rPr>
              <a:t>６</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年度は</a:t>
            </a:r>
            <a:r>
              <a:rPr lang="en-US" altLang="ja-JP" sz="1600" dirty="0">
                <a:solidFill>
                  <a:schemeClr val="tx1"/>
                </a:solidFill>
                <a:latin typeface="HG丸ｺﾞｼｯｸM-PRO" panose="020F0600000000000000" pitchFamily="50" charset="-128"/>
                <a:ea typeface="HG丸ｺﾞｼｯｸM-PRO" panose="020F0600000000000000" pitchFamily="50" charset="-128"/>
              </a:rPr>
              <a:t>35.4</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兆円の国債が発行され、これまでに発行した国債の残高は令和６年度末で</a:t>
            </a:r>
            <a:r>
              <a:rPr lang="en-US" altLang="ja-JP" sz="1600" dirty="0">
                <a:solidFill>
                  <a:schemeClr val="tx1"/>
                </a:solidFill>
                <a:latin typeface="HG丸ｺﾞｼｯｸM-PRO" panose="020F0600000000000000" pitchFamily="50" charset="-128"/>
                <a:ea typeface="HG丸ｺﾞｼｯｸM-PRO" panose="020F0600000000000000" pitchFamily="50" charset="-128"/>
              </a:rPr>
              <a:t>1,105</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兆円になると見込まれます。国債は国の借金なので、元本の返済と利子の支払いを伴います。この費用を「国債費」といい、歳出の中で大きな割合を占めています。</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600" dirty="0">
                <a:solidFill>
                  <a:schemeClr val="tx1"/>
                </a:solidFill>
                <a:latin typeface="HG丸ｺﾞｼｯｸM-PRO" panose="020F0600000000000000" pitchFamily="50" charset="-128"/>
                <a:ea typeface="HG丸ｺﾞｼｯｸM-PRO" panose="020F0600000000000000" pitchFamily="50" charset="-128"/>
              </a:rPr>
              <a:t>　このままでは、次の世代に大きな負担を残すおそれがあります。</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2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4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平成</a:t>
            </a:r>
            <a:r>
              <a:rPr kumimoji="1" lang="en-US" altLang="ja-JP" sz="1400" dirty="0">
                <a:solidFill>
                  <a:schemeClr val="tx1"/>
                </a:solidFill>
                <a:latin typeface="HG丸ｺﾞｼｯｸM-PRO" panose="020F0600000000000000" pitchFamily="50" charset="-128"/>
                <a:ea typeface="HG丸ｺﾞｼｯｸM-PRO" panose="020F0600000000000000" pitchFamily="50" charset="-128"/>
              </a:rPr>
              <a:t>23</a:t>
            </a: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年度から東日本大震災からの復興のために実施する施策に必要な財源として発行される復興債を公債残高に含んでいます。</a:t>
            </a:r>
          </a:p>
        </p:txBody>
      </p:sp>
      <p:sp>
        <p:nvSpPr>
          <p:cNvPr id="9" name="テキスト ボックス 8"/>
          <p:cNvSpPr txBox="1"/>
          <p:nvPr/>
        </p:nvSpPr>
        <p:spPr>
          <a:xfrm>
            <a:off x="11734860" y="6488668"/>
            <a:ext cx="415498" cy="369332"/>
          </a:xfrm>
          <a:prstGeom prst="rect">
            <a:avLst/>
          </a:prstGeom>
          <a:noFill/>
        </p:spPr>
        <p:txBody>
          <a:bodyPr wrap="none" rtlCol="0">
            <a:spAutoFit/>
          </a:bodyPr>
          <a:lstStyle/>
          <a:p>
            <a:r>
              <a:rPr kumimoji="1" lang="en-US" altLang="ja-JP" dirty="0">
                <a:latin typeface="+mj-ea"/>
                <a:ea typeface="+mj-ea"/>
              </a:rPr>
              <a:t>16</a:t>
            </a:r>
            <a:endParaRPr kumimoji="1" lang="ja-JP" altLang="en-US" dirty="0">
              <a:latin typeface="+mj-ea"/>
              <a:ea typeface="+mj-ea"/>
            </a:endParaRPr>
          </a:p>
        </p:txBody>
      </p:sp>
      <p:sp>
        <p:nvSpPr>
          <p:cNvPr id="10" name="角丸四角形 9"/>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877711FD-552C-4331-BEF4-412FC3132BCF}"/>
              </a:ext>
            </a:extLst>
          </p:cNvPr>
          <p:cNvSpPr/>
          <p:nvPr/>
        </p:nvSpPr>
        <p:spPr>
          <a:xfrm>
            <a:off x="295378" y="514679"/>
            <a:ext cx="5039428"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丸ｺﾞｼｯｸM-PRO" panose="020F0600000000000000" pitchFamily="50" charset="-128"/>
                <a:ea typeface="HG丸ｺﾞｼｯｸM-PRO" panose="020F0600000000000000" pitchFamily="50" charset="-128"/>
              </a:rPr>
              <a:t>公債残高の増加</a:t>
            </a:r>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8" name="グループ化 7">
            <a:extLst>
              <a:ext uri="{FF2B5EF4-FFF2-40B4-BE49-F238E27FC236}">
                <a16:creationId xmlns:a16="http://schemas.microsoft.com/office/drawing/2014/main" id="{DE6E81CB-C20B-47EC-980C-6BB0E7299221}"/>
              </a:ext>
            </a:extLst>
          </p:cNvPr>
          <p:cNvGrpSpPr/>
          <p:nvPr/>
        </p:nvGrpSpPr>
        <p:grpSpPr>
          <a:xfrm>
            <a:off x="6828305" y="1044066"/>
            <a:ext cx="5036291" cy="5444602"/>
            <a:chOff x="3672000" y="6158190"/>
            <a:chExt cx="3007722" cy="3559446"/>
          </a:xfrm>
        </p:grpSpPr>
        <p:grpSp>
          <p:nvGrpSpPr>
            <p:cNvPr id="11" name="グループ化 10">
              <a:extLst>
                <a:ext uri="{FF2B5EF4-FFF2-40B4-BE49-F238E27FC236}">
                  <a16:creationId xmlns:a16="http://schemas.microsoft.com/office/drawing/2014/main" id="{16C71956-43A9-4821-935F-0F6F2E1EABED}"/>
                </a:ext>
              </a:extLst>
            </p:cNvPr>
            <p:cNvGrpSpPr/>
            <p:nvPr/>
          </p:nvGrpSpPr>
          <p:grpSpPr>
            <a:xfrm>
              <a:off x="3672000" y="6158190"/>
              <a:ext cx="3007722" cy="3559446"/>
              <a:chOff x="3672000" y="6158190"/>
              <a:chExt cx="3007722" cy="3559446"/>
            </a:xfrm>
          </p:grpSpPr>
          <p:pic>
            <p:nvPicPr>
              <p:cNvPr id="19" name="図 18">
                <a:extLst>
                  <a:ext uri="{FF2B5EF4-FFF2-40B4-BE49-F238E27FC236}">
                    <a16:creationId xmlns:a16="http://schemas.microsoft.com/office/drawing/2014/main" id="{E71BBFC0-3378-4B82-BD7E-C50BDD1D4ED7}"/>
                  </a:ext>
                </a:extLst>
              </p:cNvPr>
              <p:cNvPicPr>
                <a:picLocks noChangeAspect="1"/>
              </p:cNvPicPr>
              <p:nvPr/>
            </p:nvPicPr>
            <p:blipFill>
              <a:blip r:embed="rId2"/>
              <a:stretch>
                <a:fillRect/>
              </a:stretch>
            </p:blipFill>
            <p:spPr>
              <a:xfrm>
                <a:off x="3672000" y="6336000"/>
                <a:ext cx="3007722" cy="3316207"/>
              </a:xfrm>
              <a:prstGeom prst="rect">
                <a:avLst/>
              </a:prstGeom>
            </p:spPr>
          </p:pic>
          <p:sp>
            <p:nvSpPr>
              <p:cNvPr id="20" name="テキスト ボックス 19">
                <a:extLst>
                  <a:ext uri="{FF2B5EF4-FFF2-40B4-BE49-F238E27FC236}">
                    <a16:creationId xmlns:a16="http://schemas.microsoft.com/office/drawing/2014/main" id="{7301F235-E42E-4216-AF87-21E8C7CB9ABB}"/>
                  </a:ext>
                </a:extLst>
              </p:cNvPr>
              <p:cNvSpPr txBox="1"/>
              <p:nvPr/>
            </p:nvSpPr>
            <p:spPr>
              <a:xfrm>
                <a:off x="4629442" y="6158190"/>
                <a:ext cx="1368000" cy="181090"/>
              </a:xfrm>
              <a:prstGeom prst="rect">
                <a:avLst/>
              </a:prstGeom>
              <a:noFill/>
            </p:spPr>
            <p:txBody>
              <a:bodyPr wrap="square" lIns="0" tIns="0" rIns="0" bIns="0" rtlCol="0">
                <a:spAutoFit/>
              </a:bodyPr>
              <a:lstStyle/>
              <a:p>
                <a:r>
                  <a:rPr kumimoji="1" lang="ja-JP" altLang="en-US" dirty="0">
                    <a:latin typeface="BIZ UDゴシック" panose="020B0400000000000000" pitchFamily="49" charset="-128"/>
                    <a:ea typeface="BIZ UDゴシック" panose="020B0400000000000000" pitchFamily="49" charset="-128"/>
                  </a:rPr>
                  <a:t>公債残高の累計状況</a:t>
                </a:r>
              </a:p>
            </p:txBody>
          </p:sp>
          <p:sp>
            <p:nvSpPr>
              <p:cNvPr id="21" name="テキスト ボックス 20">
                <a:extLst>
                  <a:ext uri="{FF2B5EF4-FFF2-40B4-BE49-F238E27FC236}">
                    <a16:creationId xmlns:a16="http://schemas.microsoft.com/office/drawing/2014/main" id="{119D49B6-A915-4FAE-902B-790718ACFF19}"/>
                  </a:ext>
                </a:extLst>
              </p:cNvPr>
              <p:cNvSpPr txBox="1"/>
              <p:nvPr/>
            </p:nvSpPr>
            <p:spPr>
              <a:xfrm>
                <a:off x="3672000" y="6224992"/>
                <a:ext cx="432000" cy="105636"/>
              </a:xfrm>
              <a:prstGeom prst="rect">
                <a:avLst/>
              </a:prstGeom>
              <a:noFill/>
            </p:spPr>
            <p:txBody>
              <a:bodyPr wrap="square" lIns="0" tIns="0" rIns="0" bIns="0" rtlCol="0">
                <a:spAutoFit/>
              </a:bodyPr>
              <a:lstStyle/>
              <a:p>
                <a:r>
                  <a:rPr kumimoji="1" lang="ja-JP" altLang="en-US" sz="1050" dirty="0">
                    <a:latin typeface="BIZ UDゴシック" panose="020B0400000000000000" pitchFamily="49" charset="-128"/>
                    <a:ea typeface="BIZ UDゴシック" panose="020B0400000000000000" pitchFamily="49" charset="-128"/>
                  </a:rPr>
                  <a:t>（兆円）</a:t>
                </a:r>
              </a:p>
            </p:txBody>
          </p:sp>
          <p:sp>
            <p:nvSpPr>
              <p:cNvPr id="22" name="テキスト ボックス 21">
                <a:extLst>
                  <a:ext uri="{FF2B5EF4-FFF2-40B4-BE49-F238E27FC236}">
                    <a16:creationId xmlns:a16="http://schemas.microsoft.com/office/drawing/2014/main" id="{7CEDCDED-1FA6-4103-BF7B-E78D4E737594}"/>
                  </a:ext>
                </a:extLst>
              </p:cNvPr>
              <p:cNvSpPr txBox="1"/>
              <p:nvPr/>
            </p:nvSpPr>
            <p:spPr>
              <a:xfrm>
                <a:off x="6156000" y="9612000"/>
                <a:ext cx="505830" cy="105636"/>
              </a:xfrm>
              <a:prstGeom prst="rect">
                <a:avLst/>
              </a:prstGeom>
              <a:noFill/>
            </p:spPr>
            <p:txBody>
              <a:bodyPr wrap="square" lIns="0" tIns="0" rIns="0" bIns="0" rtlCol="0">
                <a:spAutoFit/>
              </a:bodyPr>
              <a:lstStyle/>
              <a:p>
                <a:pPr algn="r"/>
                <a:r>
                  <a:rPr kumimoji="1" lang="ja-JP" altLang="en-US" sz="1050" dirty="0">
                    <a:latin typeface="BIZ UDゴシック" panose="020B0400000000000000" pitchFamily="49" charset="-128"/>
                    <a:ea typeface="BIZ UDゴシック" panose="020B0400000000000000" pitchFamily="49" charset="-128"/>
                  </a:rPr>
                  <a:t>（年度末）</a:t>
                </a:r>
              </a:p>
            </p:txBody>
          </p:sp>
          <p:sp>
            <p:nvSpPr>
              <p:cNvPr id="23" name="テキスト ボックス 22">
                <a:extLst>
                  <a:ext uri="{FF2B5EF4-FFF2-40B4-BE49-F238E27FC236}">
                    <a16:creationId xmlns:a16="http://schemas.microsoft.com/office/drawing/2014/main" id="{4B3D5A19-5F2D-425E-8F4C-09411C434101}"/>
                  </a:ext>
                </a:extLst>
              </p:cNvPr>
              <p:cNvSpPr txBox="1"/>
              <p:nvPr/>
            </p:nvSpPr>
            <p:spPr>
              <a:xfrm>
                <a:off x="3924000" y="9144000"/>
                <a:ext cx="180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3</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4" name="テキスト ボックス 23">
                <a:extLst>
                  <a:ext uri="{FF2B5EF4-FFF2-40B4-BE49-F238E27FC236}">
                    <a16:creationId xmlns:a16="http://schemas.microsoft.com/office/drawing/2014/main" id="{47E7D9CF-3986-4B34-AE85-F9BB79D027B1}"/>
                  </a:ext>
                </a:extLst>
              </p:cNvPr>
              <p:cNvSpPr txBox="1"/>
              <p:nvPr/>
            </p:nvSpPr>
            <p:spPr>
              <a:xfrm>
                <a:off x="4111200" y="9054209"/>
                <a:ext cx="216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15</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5" name="テキスト ボックス 24">
                <a:extLst>
                  <a:ext uri="{FF2B5EF4-FFF2-40B4-BE49-F238E27FC236}">
                    <a16:creationId xmlns:a16="http://schemas.microsoft.com/office/drawing/2014/main" id="{37B48B1E-359F-427D-BB4E-BD6B4881D339}"/>
                  </a:ext>
                </a:extLst>
              </p:cNvPr>
              <p:cNvSpPr txBox="1"/>
              <p:nvPr/>
            </p:nvSpPr>
            <p:spPr>
              <a:xfrm>
                <a:off x="4334400" y="9000348"/>
                <a:ext cx="216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71</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6" name="テキスト ボックス 25">
                <a:extLst>
                  <a:ext uri="{FF2B5EF4-FFF2-40B4-BE49-F238E27FC236}">
                    <a16:creationId xmlns:a16="http://schemas.microsoft.com/office/drawing/2014/main" id="{9ED3655B-8726-4628-8B2F-9872C3CC720C}"/>
                  </a:ext>
                </a:extLst>
              </p:cNvPr>
              <p:cNvSpPr txBox="1"/>
              <p:nvPr/>
            </p:nvSpPr>
            <p:spPr>
              <a:xfrm>
                <a:off x="4536000" y="8889375"/>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134</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7" name="テキスト ボックス 26">
                <a:extLst>
                  <a:ext uri="{FF2B5EF4-FFF2-40B4-BE49-F238E27FC236}">
                    <a16:creationId xmlns:a16="http://schemas.microsoft.com/office/drawing/2014/main" id="{5929532B-FF4E-4FDA-83C9-1207FAD2810F}"/>
                  </a:ext>
                </a:extLst>
              </p:cNvPr>
              <p:cNvSpPr txBox="1"/>
              <p:nvPr/>
            </p:nvSpPr>
            <p:spPr>
              <a:xfrm>
                <a:off x="4770611" y="8799584"/>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166</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8" name="テキスト ボックス 27">
                <a:extLst>
                  <a:ext uri="{FF2B5EF4-FFF2-40B4-BE49-F238E27FC236}">
                    <a16:creationId xmlns:a16="http://schemas.microsoft.com/office/drawing/2014/main" id="{96F39D4F-CAB0-490A-9163-88A2C36516C9}"/>
                  </a:ext>
                </a:extLst>
              </p:cNvPr>
              <p:cNvSpPr txBox="1"/>
              <p:nvPr/>
            </p:nvSpPr>
            <p:spPr>
              <a:xfrm>
                <a:off x="5003471" y="8640000"/>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225</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29" name="テキスト ボックス 28">
                <a:extLst>
                  <a:ext uri="{FF2B5EF4-FFF2-40B4-BE49-F238E27FC236}">
                    <a16:creationId xmlns:a16="http://schemas.microsoft.com/office/drawing/2014/main" id="{E05A5893-CD24-470F-A801-F5E366A07A9F}"/>
                  </a:ext>
                </a:extLst>
              </p:cNvPr>
              <p:cNvSpPr txBox="1"/>
              <p:nvPr/>
            </p:nvSpPr>
            <p:spPr>
              <a:xfrm>
                <a:off x="5227047" y="8316000"/>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368</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0" name="テキスト ボックス 29">
                <a:extLst>
                  <a:ext uri="{FF2B5EF4-FFF2-40B4-BE49-F238E27FC236}">
                    <a16:creationId xmlns:a16="http://schemas.microsoft.com/office/drawing/2014/main" id="{352145AE-F7AD-4994-9239-95BECE7A9A77}"/>
                  </a:ext>
                </a:extLst>
              </p:cNvPr>
              <p:cNvSpPr txBox="1"/>
              <p:nvPr/>
            </p:nvSpPr>
            <p:spPr>
              <a:xfrm>
                <a:off x="5450122" y="7920000"/>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527</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1" name="テキスト ボックス 30">
                <a:extLst>
                  <a:ext uri="{FF2B5EF4-FFF2-40B4-BE49-F238E27FC236}">
                    <a16:creationId xmlns:a16="http://schemas.microsoft.com/office/drawing/2014/main" id="{D3969A35-C3B8-4EB8-842A-F49456F0DBA0}"/>
                  </a:ext>
                </a:extLst>
              </p:cNvPr>
              <p:cNvSpPr txBox="1"/>
              <p:nvPr/>
            </p:nvSpPr>
            <p:spPr>
              <a:xfrm>
                <a:off x="5678756" y="7672718"/>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636</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2" name="テキスト ボックス 31">
                <a:extLst>
                  <a:ext uri="{FF2B5EF4-FFF2-40B4-BE49-F238E27FC236}">
                    <a16:creationId xmlns:a16="http://schemas.microsoft.com/office/drawing/2014/main" id="{F833953D-2FEC-4135-8862-4DA18E0B4FA4}"/>
                  </a:ext>
                </a:extLst>
              </p:cNvPr>
              <p:cNvSpPr txBox="1"/>
              <p:nvPr/>
            </p:nvSpPr>
            <p:spPr>
              <a:xfrm>
                <a:off x="5907630" y="7200000"/>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805</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3" name="テキスト ボックス 32">
                <a:extLst>
                  <a:ext uri="{FF2B5EF4-FFF2-40B4-BE49-F238E27FC236}">
                    <a16:creationId xmlns:a16="http://schemas.microsoft.com/office/drawing/2014/main" id="{198F7676-BC6F-4851-AF2C-DDB214AED081}"/>
                  </a:ext>
                </a:extLst>
              </p:cNvPr>
              <p:cNvSpPr txBox="1"/>
              <p:nvPr/>
            </p:nvSpPr>
            <p:spPr>
              <a:xfrm>
                <a:off x="6129861" y="6840000"/>
                <a:ext cx="252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947</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4" name="テキスト ボックス 33">
                <a:extLst>
                  <a:ext uri="{FF2B5EF4-FFF2-40B4-BE49-F238E27FC236}">
                    <a16:creationId xmlns:a16="http://schemas.microsoft.com/office/drawing/2014/main" id="{938D6671-7611-4052-9D8D-CAB4335B0DEA}"/>
                  </a:ext>
                </a:extLst>
              </p:cNvPr>
              <p:cNvSpPr txBox="1"/>
              <p:nvPr/>
            </p:nvSpPr>
            <p:spPr>
              <a:xfrm>
                <a:off x="6264000" y="6462139"/>
                <a:ext cx="396000" cy="105636"/>
              </a:xfrm>
              <a:prstGeom prst="rect">
                <a:avLst/>
              </a:prstGeom>
              <a:noFill/>
            </p:spPr>
            <p:txBody>
              <a:bodyPr wrap="square" lIns="0" tIns="0" rIns="0" bIns="0" rtlCol="0">
                <a:spAutoFit/>
              </a:bodyPr>
              <a:lstStyle/>
              <a:p>
                <a:pPr algn="ct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1</a:t>
                </a:r>
                <a:r>
                  <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rPr>
                  <a:t>、</a:t>
                </a:r>
                <a:r>
                  <a:rPr kumimoji="1" lang="en-US" altLang="ja-JP" sz="1050" b="1" i="1" dirty="0">
                    <a:solidFill>
                      <a:srgbClr val="002060"/>
                    </a:solidFill>
                    <a:latin typeface="HGP創英角ﾎﾟｯﾌﾟ体" panose="040B0A00000000000000" pitchFamily="50" charset="-128"/>
                    <a:ea typeface="HGP創英角ﾎﾟｯﾌﾟ体" panose="040B0A00000000000000" pitchFamily="50" charset="-128"/>
                  </a:rPr>
                  <a:t>105</a:t>
                </a:r>
                <a:endParaRPr kumimoji="1" lang="ja-JP" altLang="en-US" sz="1050" b="1" i="1" dirty="0">
                  <a:solidFill>
                    <a:srgbClr val="002060"/>
                  </a:solidFill>
                  <a:latin typeface="HGP創英角ﾎﾟｯﾌﾟ体" panose="040B0A00000000000000" pitchFamily="50" charset="-128"/>
                  <a:ea typeface="HGP創英角ﾎﾟｯﾌﾟ体" panose="040B0A00000000000000" pitchFamily="50" charset="-128"/>
                </a:endParaRPr>
              </a:p>
            </p:txBody>
          </p:sp>
          <p:sp>
            <p:nvSpPr>
              <p:cNvPr id="35" name="テキスト ボックス 34">
                <a:extLst>
                  <a:ext uri="{FF2B5EF4-FFF2-40B4-BE49-F238E27FC236}">
                    <a16:creationId xmlns:a16="http://schemas.microsoft.com/office/drawing/2014/main" id="{7B515BDA-AB4F-4012-914B-8FC1F6C53C84}"/>
                  </a:ext>
                </a:extLst>
              </p:cNvPr>
              <p:cNvSpPr txBox="1"/>
              <p:nvPr/>
            </p:nvSpPr>
            <p:spPr>
              <a:xfrm>
                <a:off x="4140000" y="7956000"/>
                <a:ext cx="1116000" cy="110666"/>
              </a:xfrm>
              <a:prstGeom prst="rect">
                <a:avLst/>
              </a:prstGeom>
              <a:noFill/>
            </p:spPr>
            <p:txBody>
              <a:bodyPr wrap="square" lIns="0" tIns="0" rIns="0" bIns="0" rtlCol="0">
                <a:spAutoFit/>
              </a:bodyPr>
              <a:lstStyle/>
              <a:p>
                <a:r>
                  <a:rPr kumimoji="1" lang="en-US" altLang="ja-JP" sz="1100" i="1" dirty="0">
                    <a:solidFill>
                      <a:srgbClr val="002060"/>
                    </a:solidFill>
                    <a:latin typeface="HGP創英角ﾎﾟｯﾌﾟ体" panose="040B0A00000000000000" pitchFamily="50" charset="-128"/>
                    <a:ea typeface="HGP創英角ﾎﾟｯﾌﾟ体" panose="040B0A00000000000000" pitchFamily="50" charset="-128"/>
                  </a:rPr>
                  <a:t>※</a:t>
                </a:r>
                <a:r>
                  <a:rPr kumimoji="1" lang="ja-JP" altLang="en-US" sz="1100" i="1" dirty="0">
                    <a:solidFill>
                      <a:srgbClr val="002060"/>
                    </a:solidFill>
                    <a:latin typeface="HGP創英角ﾎﾟｯﾌﾟ体" panose="040B0A00000000000000" pitchFamily="50" charset="-128"/>
                    <a:ea typeface="HGP創英角ﾎﾟｯﾌﾟ体" panose="040B0A00000000000000" pitchFamily="50" charset="-128"/>
                  </a:rPr>
                  <a:t>斜体の数字は合計額</a:t>
                </a:r>
              </a:p>
            </p:txBody>
          </p:sp>
        </p:grpSp>
        <p:grpSp>
          <p:nvGrpSpPr>
            <p:cNvPr id="13" name="グループ化 12">
              <a:extLst>
                <a:ext uri="{FF2B5EF4-FFF2-40B4-BE49-F238E27FC236}">
                  <a16:creationId xmlns:a16="http://schemas.microsoft.com/office/drawing/2014/main" id="{9AF4A3FF-CE0A-49B8-BC47-B7E4D58C41C3}"/>
                </a:ext>
              </a:extLst>
            </p:cNvPr>
            <p:cNvGrpSpPr/>
            <p:nvPr/>
          </p:nvGrpSpPr>
          <p:grpSpPr>
            <a:xfrm>
              <a:off x="3960000" y="6334891"/>
              <a:ext cx="1872000" cy="1333109"/>
              <a:chOff x="3996000" y="6262891"/>
              <a:chExt cx="1872000" cy="1333109"/>
            </a:xfrm>
          </p:grpSpPr>
          <p:sp>
            <p:nvSpPr>
              <p:cNvPr id="14" name="四角形: 角を丸くする 13">
                <a:extLst>
                  <a:ext uri="{FF2B5EF4-FFF2-40B4-BE49-F238E27FC236}">
                    <a16:creationId xmlns:a16="http://schemas.microsoft.com/office/drawing/2014/main" id="{FDC75300-8BF9-4824-A64E-46F3760ACD9B}"/>
                  </a:ext>
                </a:extLst>
              </p:cNvPr>
              <p:cNvSpPr/>
              <p:nvPr/>
            </p:nvSpPr>
            <p:spPr>
              <a:xfrm>
                <a:off x="3996000" y="6336000"/>
                <a:ext cx="1867500" cy="1260000"/>
              </a:xfrm>
              <a:prstGeom prst="roundRect">
                <a:avLst>
                  <a:gd name="adj" fmla="val 7817"/>
                </a:avLst>
              </a:prstGeom>
              <a:ln>
                <a:prstDash val="dash"/>
              </a:ln>
            </p:spPr>
            <p:style>
              <a:lnRef idx="2">
                <a:schemeClr val="accent2"/>
              </a:lnRef>
              <a:fillRef idx="1">
                <a:schemeClr val="lt1"/>
              </a:fillRef>
              <a:effectRef idx="0">
                <a:schemeClr val="accent2"/>
              </a:effectRef>
              <a:fontRef idx="minor">
                <a:schemeClr val="dk1"/>
              </a:fontRef>
            </p:style>
            <p:txBody>
              <a:bodyPr lIns="36000" tIns="36000" rIns="36000" bIns="36000" rtlCol="0" anchor="t" anchorCtr="0"/>
              <a:lstStyle/>
              <a:p>
                <a:pPr algn="ctr"/>
                <a:r>
                  <a:rPr kumimoji="1" lang="ja-JP" altLang="en-US" sz="1200" dirty="0">
                    <a:latin typeface="BIZ UDゴシック" panose="020B0400000000000000" pitchFamily="49" charset="-128"/>
                    <a:ea typeface="BIZ UDゴシック" panose="020B0400000000000000" pitchFamily="49" charset="-128"/>
                  </a:rPr>
                  <a:t>令和６年度末公債残高見込み</a:t>
                </a:r>
                <a:r>
                  <a:rPr kumimoji="1" lang="ja-JP" altLang="en-US" sz="1400" dirty="0">
                    <a:latin typeface="BIZ UDゴシック" panose="020B0400000000000000" pitchFamily="49" charset="-128"/>
                    <a:ea typeface="BIZ UDゴシック" panose="020B0400000000000000" pitchFamily="49" charset="-128"/>
                  </a:rPr>
                  <a:t>　</a:t>
                </a:r>
                <a:endParaRPr kumimoji="1" lang="en-US" altLang="ja-JP" sz="1400" dirty="0">
                  <a:latin typeface="BIZ UDゴシック" panose="020B0400000000000000" pitchFamily="49" charset="-128"/>
                  <a:ea typeface="BIZ UDゴシック" panose="020B0400000000000000" pitchFamily="49" charset="-128"/>
                </a:endParaRPr>
              </a:p>
              <a:p>
                <a:pPr algn="ctr"/>
                <a:r>
                  <a:rPr kumimoji="1" lang="ja-JP" altLang="en-US" b="1" dirty="0">
                    <a:latin typeface="HG丸ｺﾞｼｯｸM-PRO" panose="020F0600000000000000" pitchFamily="50" charset="-128"/>
                    <a:ea typeface="HG丸ｺﾞｼｯｸM-PRO" panose="020F0600000000000000" pitchFamily="50" charset="-128"/>
                  </a:rPr>
                  <a:t>約</a:t>
                </a:r>
                <a:r>
                  <a:rPr kumimoji="1" lang="en-US" altLang="ja-JP" b="1" dirty="0">
                    <a:latin typeface="HG丸ｺﾞｼｯｸM-PRO" panose="020F0600000000000000" pitchFamily="50" charset="-128"/>
                    <a:ea typeface="HG丸ｺﾞｼｯｸM-PRO" panose="020F0600000000000000" pitchFamily="50" charset="-128"/>
                  </a:rPr>
                  <a:t>1,105</a:t>
                </a:r>
                <a:r>
                  <a:rPr kumimoji="1" lang="ja-JP" altLang="en-US" b="1" dirty="0">
                    <a:latin typeface="HG丸ｺﾞｼｯｸM-PRO" panose="020F0600000000000000" pitchFamily="50" charset="-128"/>
                    <a:ea typeface="HG丸ｺﾞｼｯｸM-PRO" panose="020F0600000000000000" pitchFamily="50" charset="-128"/>
                  </a:rPr>
                  <a:t>兆円</a:t>
                </a:r>
              </a:p>
            </p:txBody>
          </p:sp>
          <p:sp>
            <p:nvSpPr>
              <p:cNvPr id="15" name="テキスト ボックス 14">
                <a:extLst>
                  <a:ext uri="{FF2B5EF4-FFF2-40B4-BE49-F238E27FC236}">
                    <a16:creationId xmlns:a16="http://schemas.microsoft.com/office/drawing/2014/main" id="{57A98CCE-8E43-4991-BFBA-205880EAC549}"/>
                  </a:ext>
                </a:extLst>
              </p:cNvPr>
              <p:cNvSpPr txBox="1"/>
              <p:nvPr/>
            </p:nvSpPr>
            <p:spPr>
              <a:xfrm>
                <a:off x="4176000" y="6882028"/>
                <a:ext cx="1584000" cy="288983"/>
              </a:xfrm>
              <a:prstGeom prst="rect">
                <a:avLst/>
              </a:prstGeom>
              <a:noFill/>
            </p:spPr>
            <p:txBody>
              <a:bodyPr wrap="square" lIns="36000" tIns="36000" rIns="36000" bIns="36000" rtlCol="0">
                <a:spAutoFit/>
              </a:bodyPr>
              <a:lstStyle/>
              <a:p>
                <a:r>
                  <a:rPr kumimoji="1" lang="ja-JP" altLang="en-US" sz="1200" dirty="0">
                    <a:latin typeface="BIZ UDゴシック" panose="020B0400000000000000" pitchFamily="49" charset="-128"/>
                    <a:ea typeface="BIZ UDゴシック" panose="020B0400000000000000" pitchFamily="49" charset="-128"/>
                  </a:rPr>
                  <a:t>国民一人あたり 　約８８９万円</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４人家族で　  約３</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５５４万円</a:t>
                </a:r>
              </a:p>
            </p:txBody>
          </p:sp>
          <p:sp>
            <p:nvSpPr>
              <p:cNvPr id="16" name="テキスト ボックス 15">
                <a:extLst>
                  <a:ext uri="{FF2B5EF4-FFF2-40B4-BE49-F238E27FC236}">
                    <a16:creationId xmlns:a16="http://schemas.microsoft.com/office/drawing/2014/main" id="{3A53E5D7-5F77-49D1-AF0E-38FC31289E02}"/>
                  </a:ext>
                </a:extLst>
              </p:cNvPr>
              <p:cNvSpPr txBox="1"/>
              <p:nvPr/>
            </p:nvSpPr>
            <p:spPr>
              <a:xfrm>
                <a:off x="4068000" y="7200000"/>
                <a:ext cx="1800000" cy="362180"/>
              </a:xfrm>
              <a:prstGeom prst="rect">
                <a:avLst/>
              </a:prstGeom>
              <a:noFill/>
            </p:spPr>
            <p:txBody>
              <a:bodyPr wrap="square" lIns="0" tIns="0" rIns="0" bIns="0" rtlCol="0">
                <a:spAutoFit/>
              </a:bodyPr>
              <a:lstStyle/>
              <a:p>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勤労者世帯の平均年間可処分所得は</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約５９４万円</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（平均世帯人員３．２３人）</a:t>
                </a:r>
              </a:p>
            </p:txBody>
          </p:sp>
          <p:sp>
            <p:nvSpPr>
              <p:cNvPr id="17" name="矢印: 下 16">
                <a:extLst>
                  <a:ext uri="{FF2B5EF4-FFF2-40B4-BE49-F238E27FC236}">
                    <a16:creationId xmlns:a16="http://schemas.microsoft.com/office/drawing/2014/main" id="{6315AC35-0B0E-465D-94D8-DF37D8EA2E2B}"/>
                  </a:ext>
                </a:extLst>
              </p:cNvPr>
              <p:cNvSpPr/>
              <p:nvPr/>
            </p:nvSpPr>
            <p:spPr>
              <a:xfrm>
                <a:off x="4838400" y="6714000"/>
                <a:ext cx="180000" cy="180000"/>
              </a:xfrm>
              <a:prstGeom prst="downArrow">
                <a:avLst>
                  <a:gd name="adj1" fmla="val 50000"/>
                  <a:gd name="adj2" fmla="val 45548"/>
                </a:avLst>
              </a:prstGeom>
              <a:gradFill>
                <a:gsLst>
                  <a:gs pos="0">
                    <a:schemeClr val="accent1">
                      <a:lumMod val="5000"/>
                      <a:lumOff val="95000"/>
                    </a:schemeClr>
                  </a:gs>
                  <a:gs pos="50000">
                    <a:srgbClr val="92D050"/>
                  </a:gs>
                  <a:gs pos="75000">
                    <a:srgbClr val="00B050"/>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18" name="テキスト ボックス 17">
                <a:extLst>
                  <a:ext uri="{FF2B5EF4-FFF2-40B4-BE49-F238E27FC236}">
                    <a16:creationId xmlns:a16="http://schemas.microsoft.com/office/drawing/2014/main" id="{8B10099D-C145-48A8-959A-3853C8EA0CCA}"/>
                  </a:ext>
                </a:extLst>
              </p:cNvPr>
              <p:cNvSpPr txBox="1"/>
              <p:nvPr/>
            </p:nvSpPr>
            <p:spPr>
              <a:xfrm>
                <a:off x="4070135" y="6262891"/>
                <a:ext cx="376879" cy="140848"/>
              </a:xfrm>
              <a:prstGeom prst="rect">
                <a:avLst/>
              </a:prstGeom>
              <a:solidFill>
                <a:schemeClr val="bg1"/>
              </a:solidFill>
            </p:spPr>
            <p:txBody>
              <a:bodyPr wrap="square" lIns="0" tIns="0" rIns="0" bIns="0" rtlCol="0">
                <a:spAutoFit/>
              </a:bodyPr>
              <a:lstStyle/>
              <a:p>
                <a:pPr algn="ctr"/>
                <a:r>
                  <a:rPr kumimoji="1" lang="ja-JP" altLang="en-US" sz="1400" dirty="0">
                    <a:latin typeface="HGP創英角ﾎﾟｯﾌﾟ体" panose="040B0A00000000000000" pitchFamily="50" charset="-128"/>
                    <a:ea typeface="HGP創英角ﾎﾟｯﾌﾟ体" panose="040B0A00000000000000" pitchFamily="50" charset="-128"/>
                  </a:rPr>
                  <a:t>参考</a:t>
                </a:r>
              </a:p>
            </p:txBody>
          </p:sp>
        </p:grpSp>
      </p:grpSp>
    </p:spTree>
    <p:extLst>
      <p:ext uri="{BB962C8B-B14F-4D97-AF65-F5344CB8AC3E}">
        <p14:creationId xmlns:p14="http://schemas.microsoft.com/office/powerpoint/2010/main" val="2206603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11781527" y="6488668"/>
            <a:ext cx="415498" cy="369332"/>
          </a:xfrm>
          <a:prstGeom prst="rect">
            <a:avLst/>
          </a:prstGeom>
          <a:noFill/>
        </p:spPr>
        <p:txBody>
          <a:bodyPr wrap="none" rtlCol="0">
            <a:spAutoFit/>
          </a:bodyPr>
          <a:lstStyle/>
          <a:p>
            <a:r>
              <a:rPr kumimoji="1" lang="en-US" altLang="ja-JP" dirty="0">
                <a:latin typeface="+mj-ea"/>
                <a:ea typeface="+mj-ea"/>
              </a:rPr>
              <a:t>17</a:t>
            </a:r>
            <a:endParaRPr kumimoji="1" lang="ja-JP" altLang="en-US" dirty="0">
              <a:latin typeface="+mj-ea"/>
              <a:ea typeface="+mj-ea"/>
            </a:endParaRPr>
          </a:p>
        </p:txBody>
      </p:sp>
      <p:sp>
        <p:nvSpPr>
          <p:cNvPr id="5" name="角丸四角形 4"/>
          <p:cNvSpPr/>
          <p:nvPr/>
        </p:nvSpPr>
        <p:spPr>
          <a:xfrm>
            <a:off x="8202430" y="5107"/>
            <a:ext cx="399780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－国や地方の財政の現状は？－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6998E58B-7426-468D-9F28-172A7275D7C4}"/>
              </a:ext>
            </a:extLst>
          </p:cNvPr>
          <p:cNvSpPr/>
          <p:nvPr/>
        </p:nvSpPr>
        <p:spPr>
          <a:xfrm>
            <a:off x="366910" y="379562"/>
            <a:ext cx="5729090" cy="498026"/>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HG丸ｺﾞｼｯｸM-PRO" panose="020F0600000000000000" pitchFamily="50" charset="-128"/>
                <a:ea typeface="HG丸ｺﾞｼｯｸM-PRO" panose="020F0600000000000000" pitchFamily="50" charset="-128"/>
              </a:rPr>
              <a:t>日本の借金を諸外国と比べると・・・</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35" name="図 34">
            <a:extLst>
              <a:ext uri="{FF2B5EF4-FFF2-40B4-BE49-F238E27FC236}">
                <a16:creationId xmlns:a16="http://schemas.microsoft.com/office/drawing/2014/main" id="{7042350B-C212-4CB4-B6EE-0193163FB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405" y="1038047"/>
            <a:ext cx="9577190" cy="5692295"/>
          </a:xfrm>
          <a:prstGeom prst="rect">
            <a:avLst/>
          </a:prstGeom>
        </p:spPr>
      </p:pic>
    </p:spTree>
    <p:extLst>
      <p:ext uri="{BB962C8B-B14F-4D97-AF65-F5344CB8AC3E}">
        <p14:creationId xmlns:p14="http://schemas.microsoft.com/office/powerpoint/2010/main" val="7187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角丸四角形 1"/>
          <p:cNvSpPr/>
          <p:nvPr/>
        </p:nvSpPr>
        <p:spPr>
          <a:xfrm>
            <a:off x="1181100" y="825500"/>
            <a:ext cx="9702800" cy="528320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400" dirty="0">
                <a:solidFill>
                  <a:srgbClr val="00B050"/>
                </a:solidFill>
                <a:latin typeface="BIZ UDPゴシック" panose="020B0400000000000000" pitchFamily="50" charset="-128"/>
                <a:ea typeface="BIZ UDPゴシック" panose="020B0400000000000000" pitchFamily="50" charset="-128"/>
              </a:rPr>
              <a:t>　　もくじ</a:t>
            </a:r>
            <a:endParaRPr kumimoji="1" lang="en-US" altLang="ja-JP" sz="2400"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dirty="0">
                <a:solidFill>
                  <a:srgbClr val="00B050"/>
                </a:solidFill>
                <a:latin typeface="BIZ UDPゴシック" panose="020B0400000000000000" pitchFamily="50" charset="-128"/>
                <a:ea typeface="BIZ UDPゴシック" panose="020B0400000000000000" pitchFamily="50" charset="-128"/>
              </a:rPr>
              <a:t>　もしも税金がなかったら？・・・・・・・・・・・・・・・・・・・１</a:t>
            </a:r>
            <a:br>
              <a:rPr lang="en-US" altLang="ja-JP" dirty="0">
                <a:solidFill>
                  <a:srgbClr val="00B050"/>
                </a:solidFill>
                <a:latin typeface="BIZ UDPゴシック" panose="020B0400000000000000" pitchFamily="50" charset="-128"/>
                <a:ea typeface="BIZ UDPゴシック" panose="020B0400000000000000" pitchFamily="50" charset="-128"/>
              </a:rPr>
            </a:br>
            <a:r>
              <a:rPr lang="ja-JP" altLang="en-US" dirty="0">
                <a:solidFill>
                  <a:srgbClr val="00B050"/>
                </a:solidFill>
                <a:latin typeface="BIZ UDPゴシック" panose="020B0400000000000000" pitchFamily="50" charset="-128"/>
                <a:ea typeface="BIZ UDPゴシック" panose="020B0400000000000000" pitchFamily="50" charset="-128"/>
              </a:rPr>
              <a:t>　税の種類やしくみとは？・・・・・・・・・・・・・・・・・・・・・２</a:t>
            </a:r>
            <a:endParaRPr lang="en-US" altLang="ja-JP"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kumimoji="1" lang="ja-JP" altLang="en-US" dirty="0">
                <a:solidFill>
                  <a:srgbClr val="00B050"/>
                </a:solidFill>
                <a:latin typeface="BIZ UDPゴシック" panose="020B0400000000000000" pitchFamily="50" charset="-128"/>
                <a:ea typeface="BIZ UDPゴシック" panose="020B0400000000000000" pitchFamily="50" charset="-128"/>
              </a:rPr>
              <a:t>　</a:t>
            </a:r>
            <a:r>
              <a:rPr lang="ja-JP" altLang="en-US" dirty="0">
                <a:solidFill>
                  <a:srgbClr val="00B050"/>
                </a:solidFill>
                <a:latin typeface="BIZ UDPゴシック" panose="020B0400000000000000" pitchFamily="50" charset="-128"/>
                <a:ea typeface="BIZ UDPゴシック" panose="020B0400000000000000" pitchFamily="50" charset="-128"/>
              </a:rPr>
              <a:t>身近な税金の使いみちは？①・・・・・・・・・・・・・・・・３</a:t>
            </a:r>
            <a:endParaRPr lang="en-US" altLang="ja-JP"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dirty="0">
                <a:solidFill>
                  <a:srgbClr val="00B050"/>
                </a:solidFill>
                <a:latin typeface="BIZ UDPゴシック" panose="020B0400000000000000" pitchFamily="50" charset="-128"/>
                <a:ea typeface="BIZ UDPゴシック" panose="020B0400000000000000" pitchFamily="50" charset="-128"/>
              </a:rPr>
              <a:t>　身近な税金の使いみちは？②・・・・・・・・・・・・・・・・５</a:t>
            </a:r>
            <a:endParaRPr lang="en-US" altLang="ja-JP"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kumimoji="1" lang="ja-JP" altLang="en-US" dirty="0">
                <a:solidFill>
                  <a:srgbClr val="00B050"/>
                </a:solidFill>
                <a:latin typeface="BIZ UDPゴシック" panose="020B0400000000000000" pitchFamily="50" charset="-128"/>
                <a:ea typeface="BIZ UDPゴシック" panose="020B0400000000000000" pitchFamily="50" charset="-128"/>
              </a:rPr>
              <a:t>　国民の義務とは？・・・・・・・・・・・・・・・・・・・・・・・・・・９</a:t>
            </a:r>
            <a:endParaRPr kumimoji="1" lang="en-US" altLang="ja-JP"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dirty="0">
                <a:solidFill>
                  <a:srgbClr val="00B050"/>
                </a:solidFill>
                <a:latin typeface="BIZ UDPゴシック" panose="020B0400000000000000" pitchFamily="50" charset="-128"/>
                <a:ea typeface="BIZ UDPゴシック" panose="020B0400000000000000" pitchFamily="50" charset="-128"/>
              </a:rPr>
              <a:t>　財政の役割とは？・・・・・・・・・・・・・・・・・・・・・・・・・</a:t>
            </a:r>
            <a:r>
              <a:rPr lang="en-US" altLang="ja-JP" dirty="0">
                <a:solidFill>
                  <a:srgbClr val="00B050"/>
                </a:solidFill>
                <a:latin typeface="BIZ UDPゴシック" panose="020B0400000000000000" pitchFamily="50" charset="-128"/>
                <a:ea typeface="BIZ UDPゴシック" panose="020B0400000000000000" pitchFamily="50" charset="-128"/>
              </a:rPr>
              <a:t>10</a:t>
            </a:r>
          </a:p>
          <a:p>
            <a:pPr algn="ctr">
              <a:lnSpc>
                <a:spcPct val="150000"/>
              </a:lnSpc>
            </a:pPr>
            <a:r>
              <a:rPr kumimoji="1" lang="ja-JP" altLang="en-US" dirty="0">
                <a:solidFill>
                  <a:srgbClr val="00B050"/>
                </a:solidFill>
                <a:latin typeface="BIZ UDPゴシック" panose="020B0400000000000000" pitchFamily="50" charset="-128"/>
                <a:ea typeface="BIZ UDPゴシック" panose="020B0400000000000000" pitchFamily="50" charset="-128"/>
              </a:rPr>
              <a:t>　</a:t>
            </a:r>
            <a:r>
              <a:rPr lang="ja-JP" altLang="en-US" dirty="0">
                <a:solidFill>
                  <a:srgbClr val="00B050"/>
                </a:solidFill>
                <a:latin typeface="BIZ UDPゴシック" panose="020B0400000000000000" pitchFamily="50" charset="-128"/>
                <a:ea typeface="BIZ UDPゴシック" panose="020B0400000000000000" pitchFamily="50" charset="-128"/>
              </a:rPr>
              <a:t>国や地方の財政の現状は？・・・・・・・・・・・・・・・・・</a:t>
            </a:r>
            <a:r>
              <a:rPr lang="en-US" altLang="ja-JP" dirty="0">
                <a:solidFill>
                  <a:srgbClr val="00B050"/>
                </a:solidFill>
                <a:latin typeface="BIZ UDPゴシック" panose="020B0400000000000000" pitchFamily="50" charset="-128"/>
                <a:ea typeface="BIZ UDPゴシック" panose="020B0400000000000000" pitchFamily="50" charset="-128"/>
              </a:rPr>
              <a:t>11</a:t>
            </a:r>
          </a:p>
          <a:p>
            <a:pPr algn="ctr">
              <a:lnSpc>
                <a:spcPct val="150000"/>
              </a:lnSpc>
            </a:pPr>
            <a:r>
              <a:rPr kumimoji="1" lang="ja-JP" altLang="en-US" dirty="0">
                <a:solidFill>
                  <a:srgbClr val="00B050"/>
                </a:solidFill>
                <a:latin typeface="BIZ UDPゴシック" panose="020B0400000000000000" pitchFamily="50" charset="-128"/>
                <a:ea typeface="BIZ UDPゴシック" panose="020B0400000000000000" pitchFamily="50" charset="-128"/>
              </a:rPr>
              <a:t>　これからの社会と税の負担はどうなるの</a:t>
            </a:r>
            <a:r>
              <a:rPr lang="ja-JP" altLang="en-US" dirty="0">
                <a:solidFill>
                  <a:srgbClr val="00B050"/>
                </a:solidFill>
                <a:latin typeface="BIZ UDPゴシック" panose="020B0400000000000000" pitchFamily="50" charset="-128"/>
                <a:ea typeface="BIZ UDPゴシック" panose="020B0400000000000000" pitchFamily="50" charset="-128"/>
              </a:rPr>
              <a:t>？</a:t>
            </a:r>
            <a:r>
              <a:rPr kumimoji="1" lang="ja-JP" altLang="en-US" dirty="0">
                <a:solidFill>
                  <a:srgbClr val="00B050"/>
                </a:solidFill>
                <a:latin typeface="BIZ UDPゴシック" panose="020B0400000000000000" pitchFamily="50" charset="-128"/>
                <a:ea typeface="BIZ UDPゴシック" panose="020B0400000000000000" pitchFamily="50" charset="-128"/>
              </a:rPr>
              <a:t>・・・・</a:t>
            </a:r>
            <a:r>
              <a:rPr lang="en-US" altLang="ja-JP" dirty="0">
                <a:solidFill>
                  <a:srgbClr val="00B050"/>
                </a:solidFill>
                <a:latin typeface="BIZ UDPゴシック" panose="020B0400000000000000" pitchFamily="50" charset="-128"/>
                <a:ea typeface="BIZ UDPゴシック" panose="020B0400000000000000" pitchFamily="50" charset="-128"/>
              </a:rPr>
              <a:t>18</a:t>
            </a:r>
            <a:endParaRPr kumimoji="1" lang="en-US" altLang="ja-JP" dirty="0">
              <a:solidFill>
                <a:srgbClr val="00B050"/>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dirty="0">
                <a:solidFill>
                  <a:srgbClr val="00B050"/>
                </a:solidFill>
                <a:latin typeface="BIZ UDPゴシック" panose="020B0400000000000000" pitchFamily="50" charset="-128"/>
                <a:ea typeface="BIZ UDPゴシック" panose="020B0400000000000000" pitchFamily="50" charset="-128"/>
              </a:rPr>
              <a:t>　持続可能な社会保障制度の構築とは？・・・・・・・</a:t>
            </a:r>
            <a:r>
              <a:rPr lang="en-US" altLang="ja-JP" dirty="0">
                <a:solidFill>
                  <a:srgbClr val="00B050"/>
                </a:solidFill>
                <a:latin typeface="BIZ UDPゴシック" panose="020B0400000000000000" pitchFamily="50" charset="-128"/>
                <a:ea typeface="BIZ UDPゴシック" panose="020B0400000000000000" pitchFamily="50" charset="-128"/>
              </a:rPr>
              <a:t>19</a:t>
            </a:r>
          </a:p>
          <a:p>
            <a:pPr algn="ctr">
              <a:lnSpc>
                <a:spcPct val="150000"/>
              </a:lnSpc>
            </a:pPr>
            <a:r>
              <a:rPr kumimoji="1" lang="ja-JP" altLang="en-US" dirty="0">
                <a:solidFill>
                  <a:srgbClr val="00B050"/>
                </a:solidFill>
                <a:latin typeface="BIZ UDPゴシック" panose="020B0400000000000000" pitchFamily="50" charset="-128"/>
                <a:ea typeface="BIZ UDPゴシック" panose="020B0400000000000000" pitchFamily="50" charset="-128"/>
              </a:rPr>
              <a:t>　みんなで考えてみよう！・・・・・・・・・・・・・・・・・・・・</a:t>
            </a:r>
            <a:r>
              <a:rPr lang="en-US" altLang="ja-JP" dirty="0">
                <a:solidFill>
                  <a:srgbClr val="00B050"/>
                </a:solidFill>
                <a:latin typeface="BIZ UDPゴシック" panose="020B0400000000000000" pitchFamily="50" charset="-128"/>
                <a:ea typeface="BIZ UDPゴシック" panose="020B0400000000000000" pitchFamily="50" charset="-128"/>
              </a:rPr>
              <a:t>21</a:t>
            </a:r>
            <a:endParaRPr kumimoji="1" lang="ja-JP" altLang="en-US"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8854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7" name="正方形/長方形 16"/>
          <p:cNvSpPr/>
          <p:nvPr/>
        </p:nvSpPr>
        <p:spPr>
          <a:xfrm>
            <a:off x="533968" y="1281144"/>
            <a:ext cx="3979746" cy="2090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日本人の平均寿命は、</a:t>
            </a:r>
            <a:r>
              <a:rPr lang="en-US" altLang="ja-JP" sz="1400" dirty="0">
                <a:solidFill>
                  <a:prstClr val="black"/>
                </a:solidFill>
                <a:latin typeface="HG丸ｺﾞｼｯｸM-PRO" panose="020F0600000000000000" pitchFamily="50" charset="-128"/>
                <a:ea typeface="HG丸ｺﾞｼｯｸM-PRO" panose="020F0600000000000000" pitchFamily="50" charset="-128"/>
              </a:rPr>
              <a:t>50</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年の間に</a:t>
            </a:r>
            <a:r>
              <a:rPr lang="en-US" altLang="ja-JP" sz="1400" dirty="0">
                <a:solidFill>
                  <a:prstClr val="black"/>
                </a:solidFill>
                <a:latin typeface="HG丸ｺﾞｼｯｸM-PRO" panose="020F0600000000000000" pitchFamily="50" charset="-128"/>
                <a:ea typeface="HG丸ｺﾞｼｯｸM-PRO" panose="020F0600000000000000" pitchFamily="50" charset="-128"/>
              </a:rPr>
              <a:t>10</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歳以上延び、現在、男性が約</a:t>
            </a:r>
            <a:r>
              <a:rPr lang="en-US" altLang="ja-JP" sz="1400" dirty="0">
                <a:solidFill>
                  <a:prstClr val="black"/>
                </a:solidFill>
                <a:latin typeface="HG丸ｺﾞｼｯｸM-PRO" panose="020F0600000000000000" pitchFamily="50" charset="-128"/>
                <a:ea typeface="HG丸ｺﾞｼｯｸM-PRO" panose="020F0600000000000000" pitchFamily="50" charset="-128"/>
              </a:rPr>
              <a:t>81</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歳、女性が約</a:t>
            </a:r>
            <a:r>
              <a:rPr lang="en-US" altLang="ja-JP" sz="1400" dirty="0">
                <a:solidFill>
                  <a:prstClr val="black"/>
                </a:solidFill>
                <a:latin typeface="HG丸ｺﾞｼｯｸM-PRO" panose="020F0600000000000000" pitchFamily="50" charset="-128"/>
                <a:ea typeface="HG丸ｺﾞｼｯｸM-PRO" panose="020F0600000000000000" pitchFamily="50" charset="-128"/>
              </a:rPr>
              <a:t>87</a:t>
            </a:r>
            <a:r>
              <a:rPr lang="ja-JP" altLang="en-US" sz="1400" dirty="0">
                <a:solidFill>
                  <a:prstClr val="black"/>
                </a:solidFill>
                <a:latin typeface="HG丸ｺﾞｼｯｸM-PRO" panose="020F0600000000000000" pitchFamily="50" charset="-128"/>
                <a:ea typeface="HG丸ｺﾞｼｯｸM-PRO" panose="020F0600000000000000" pitchFamily="50" charset="-128"/>
              </a:rPr>
              <a:t>歳に達しています。一方、将来の働き手となる子どもの出生数は年々減少を続けており、他国に類を見ない速度で高齢化が進んでいます。このように高齢者の割合が増え、反面、年少者の割合が減るという現象は将来の社会に大きな問題を投げかけています（少子高齢社会）。</a:t>
            </a:r>
          </a:p>
        </p:txBody>
      </p:sp>
      <p:sp>
        <p:nvSpPr>
          <p:cNvPr id="20" name="正方形/長方形 19"/>
          <p:cNvSpPr/>
          <p:nvPr/>
        </p:nvSpPr>
        <p:spPr>
          <a:xfrm>
            <a:off x="533968" y="4067717"/>
            <a:ext cx="4224444" cy="2681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少子高齢社会の問題の１つは社会保障の費用が増えていくことであり、もう１つはその費用を負担する働き手が減っていくことです。</a:t>
            </a:r>
          </a:p>
          <a:p>
            <a:r>
              <a:rPr lang="ja-JP" altLang="en-US" sz="1400" dirty="0">
                <a:solidFill>
                  <a:prstClr val="black"/>
                </a:solidFill>
                <a:latin typeface="HG丸ｺﾞｼｯｸM-PRO" panose="020F0600000000000000" pitchFamily="50" charset="-128"/>
                <a:ea typeface="HG丸ｺﾞｼｯｸM-PRO" panose="020F0600000000000000" pitchFamily="50" charset="-128"/>
              </a:rPr>
              <a:t>　高齢化の進展に伴い、社会保障にかかる費用が急激に増加する中で、社会保険料収入だけで賄おうとすると働く現役世代に負担が集中してしまうため、税金や国債発行（借金）といった公費でも負担しています。これを賄う財源を確保できないため、給付と負担のバランス（社会保障制度の持続可能性）が損なわれ、将来世代に負担を先送りしています。</a:t>
            </a:r>
          </a:p>
        </p:txBody>
      </p:sp>
      <p:grpSp>
        <p:nvGrpSpPr>
          <p:cNvPr id="26" name="グループ化 25"/>
          <p:cNvGrpSpPr/>
          <p:nvPr/>
        </p:nvGrpSpPr>
        <p:grpSpPr>
          <a:xfrm>
            <a:off x="311964" y="161106"/>
            <a:ext cx="9166529" cy="584775"/>
            <a:chOff x="647524" y="446453"/>
            <a:chExt cx="9166529" cy="654609"/>
          </a:xfrm>
        </p:grpSpPr>
        <p:sp>
          <p:nvSpPr>
            <p:cNvPr id="27" name="ホームベース 26"/>
            <p:cNvSpPr/>
            <p:nvPr/>
          </p:nvSpPr>
          <p:spPr>
            <a:xfrm>
              <a:off x="837693" y="496803"/>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正方形/長方形 27"/>
            <p:cNvSpPr/>
            <p:nvPr/>
          </p:nvSpPr>
          <p:spPr>
            <a:xfrm>
              <a:off x="647524" y="446453"/>
              <a:ext cx="8066957" cy="654609"/>
            </a:xfrm>
            <a:prstGeom prst="rect">
              <a:avLst/>
            </a:prstGeom>
            <a:noFill/>
          </p:spPr>
          <p:txBody>
            <a:bodyPr wrap="square" lIns="91440" tIns="45720" rIns="91440" bIns="45720">
              <a:spAutoFit/>
            </a:bodyPr>
            <a:lstStyle/>
            <a:p>
              <a:pPr algn="ctr"/>
              <a:r>
                <a:rPr lang="ja-JP" altLang="en-US" sz="3200" b="1" dirty="0">
                  <a:ln w="10160">
                    <a:solidFill>
                      <a:srgbClr val="6699FF"/>
                    </a:solidFill>
                    <a:prstDash val="solid"/>
                  </a:ln>
                  <a:solidFill>
                    <a:srgbClr val="FFFFFF"/>
                  </a:solidFill>
                  <a:effectLst>
                    <a:outerShdw blurRad="38100" dist="22860" dir="5400000" algn="tl" rotWithShape="0">
                      <a:srgbClr val="000000">
                        <a:alpha val="30000"/>
                      </a:srgbClr>
                    </a:outerShdw>
                  </a:effectLst>
                </a:rPr>
                <a:t>これからの社会と税の負担はどうなるの？</a:t>
              </a:r>
            </a:p>
          </p:txBody>
        </p:sp>
      </p:grpSp>
      <p:sp>
        <p:nvSpPr>
          <p:cNvPr id="4" name="テキスト ボックス 3"/>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18</a:t>
            </a:r>
            <a:endParaRPr kumimoji="1" lang="ja-JP" altLang="en-US" dirty="0">
              <a:latin typeface="+mj-ea"/>
              <a:ea typeface="+mj-ea"/>
            </a:endParaRPr>
          </a:p>
        </p:txBody>
      </p:sp>
      <p:pic>
        <p:nvPicPr>
          <p:cNvPr id="5" name="図 4">
            <a:extLst>
              <a:ext uri="{FF2B5EF4-FFF2-40B4-BE49-F238E27FC236}">
                <a16:creationId xmlns:a16="http://schemas.microsoft.com/office/drawing/2014/main" id="{BFEA58F9-CF1C-4E97-B8C6-3FF09B67B797}"/>
              </a:ext>
            </a:extLst>
          </p:cNvPr>
          <p:cNvPicPr>
            <a:picLocks noChangeAspect="1"/>
          </p:cNvPicPr>
          <p:nvPr/>
        </p:nvPicPr>
        <p:blipFill>
          <a:blip r:embed="rId2"/>
          <a:stretch>
            <a:fillRect/>
          </a:stretch>
        </p:blipFill>
        <p:spPr>
          <a:xfrm>
            <a:off x="4738850" y="1410684"/>
            <a:ext cx="3154491" cy="1960533"/>
          </a:xfrm>
          <a:prstGeom prst="rect">
            <a:avLst/>
          </a:prstGeom>
        </p:spPr>
      </p:pic>
      <p:sp>
        <p:nvSpPr>
          <p:cNvPr id="18" name="正方形/長方形 17">
            <a:extLst>
              <a:ext uri="{FF2B5EF4-FFF2-40B4-BE49-F238E27FC236}">
                <a16:creationId xmlns:a16="http://schemas.microsoft.com/office/drawing/2014/main" id="{6E6F4D65-F453-452B-BCCF-F4504F5CDA0D}"/>
              </a:ext>
            </a:extLst>
          </p:cNvPr>
          <p:cNvSpPr/>
          <p:nvPr/>
        </p:nvSpPr>
        <p:spPr>
          <a:xfrm>
            <a:off x="533968" y="955799"/>
            <a:ext cx="3979746" cy="40966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少子高齢社会の到来</a:t>
            </a:r>
            <a:endParaRPr kumimoji="1" lang="ja-JP" altLang="en-US" sz="1400" dirty="0">
              <a:latin typeface="HG丸ｺﾞｼｯｸM-PRO" panose="020F0600000000000000" pitchFamily="50" charset="-128"/>
              <a:ea typeface="HG丸ｺﾞｼｯｸM-PRO" panose="020F0600000000000000" pitchFamily="50" charset="-128"/>
            </a:endParaRPr>
          </a:p>
        </p:txBody>
      </p:sp>
      <p:sp>
        <p:nvSpPr>
          <p:cNvPr id="19" name="正方形/長方形 18">
            <a:extLst>
              <a:ext uri="{FF2B5EF4-FFF2-40B4-BE49-F238E27FC236}">
                <a16:creationId xmlns:a16="http://schemas.microsoft.com/office/drawing/2014/main" id="{E66239D9-3FF1-4EA1-B452-8C334025857E}"/>
              </a:ext>
            </a:extLst>
          </p:cNvPr>
          <p:cNvSpPr/>
          <p:nvPr/>
        </p:nvSpPr>
        <p:spPr>
          <a:xfrm>
            <a:off x="533967" y="3683671"/>
            <a:ext cx="4224444" cy="40966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社会保障の充実と税負担</a:t>
            </a:r>
            <a:endParaRPr kumimoji="1" lang="ja-JP" altLang="en-US" sz="1400" dirty="0">
              <a:latin typeface="HG丸ｺﾞｼｯｸM-PRO" panose="020F0600000000000000" pitchFamily="50" charset="-128"/>
              <a:ea typeface="HG丸ｺﾞｼｯｸM-PRO" panose="020F0600000000000000" pitchFamily="50" charset="-128"/>
            </a:endParaRPr>
          </a:p>
        </p:txBody>
      </p:sp>
      <p:pic>
        <p:nvPicPr>
          <p:cNvPr id="13" name="図 12" descr="グラフ&#10;&#10;自動的に生成された説明">
            <a:extLst>
              <a:ext uri="{FF2B5EF4-FFF2-40B4-BE49-F238E27FC236}">
                <a16:creationId xmlns:a16="http://schemas.microsoft.com/office/drawing/2014/main" id="{A722C890-86B6-4C70-998E-BC2A79A616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9059"/>
          <a:stretch/>
        </p:blipFill>
        <p:spPr>
          <a:xfrm>
            <a:off x="8118477" y="955798"/>
            <a:ext cx="3729672" cy="2459943"/>
          </a:xfrm>
          <a:prstGeom prst="rect">
            <a:avLst/>
          </a:prstGeom>
        </p:spPr>
      </p:pic>
      <p:pic>
        <p:nvPicPr>
          <p:cNvPr id="2" name="図 1">
            <a:extLst>
              <a:ext uri="{FF2B5EF4-FFF2-40B4-BE49-F238E27FC236}">
                <a16:creationId xmlns:a16="http://schemas.microsoft.com/office/drawing/2014/main" id="{D0C26508-945B-4AB8-A688-8B3F24E15A3D}"/>
              </a:ext>
            </a:extLst>
          </p:cNvPr>
          <p:cNvPicPr>
            <a:picLocks noChangeAspect="1"/>
          </p:cNvPicPr>
          <p:nvPr/>
        </p:nvPicPr>
        <p:blipFill>
          <a:blip r:embed="rId4"/>
          <a:stretch>
            <a:fillRect/>
          </a:stretch>
        </p:blipFill>
        <p:spPr>
          <a:xfrm>
            <a:off x="4990313" y="3555794"/>
            <a:ext cx="4737887" cy="3193051"/>
          </a:xfrm>
          <a:prstGeom prst="rect">
            <a:avLst/>
          </a:prstGeom>
        </p:spPr>
      </p:pic>
    </p:spTree>
    <p:extLst>
      <p:ext uri="{BB962C8B-B14F-4D97-AF65-F5344CB8AC3E}">
        <p14:creationId xmlns:p14="http://schemas.microsoft.com/office/powerpoint/2010/main" val="186618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正方形/長方形 6"/>
          <p:cNvSpPr/>
          <p:nvPr/>
        </p:nvSpPr>
        <p:spPr>
          <a:xfrm>
            <a:off x="544225" y="1586304"/>
            <a:ext cx="11391800" cy="1126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　世代を問わず一人ひとりが安心して暮らすための社会保障制度を実現するためには、安定的な財源が必要です。そのため、令和元年</a:t>
            </a:r>
            <a:r>
              <a:rPr lang="en-US" altLang="ja-JP" sz="1600" dirty="0">
                <a:solidFill>
                  <a:prstClr val="black"/>
                </a:solidFill>
                <a:latin typeface="HG丸ｺﾞｼｯｸM-PRO" panose="020F0600000000000000" pitchFamily="50" charset="-128"/>
                <a:ea typeface="HG丸ｺﾞｼｯｸM-PRO" panose="020F0600000000000000" pitchFamily="50" charset="-128"/>
              </a:rPr>
              <a:t>10</a:t>
            </a:r>
            <a:r>
              <a:rPr lang="ja-JP" altLang="en-US" sz="1600" dirty="0">
                <a:solidFill>
                  <a:prstClr val="black"/>
                </a:solidFill>
                <a:latin typeface="HG丸ｺﾞｼｯｸM-PRO" panose="020F0600000000000000" pitchFamily="50" charset="-128"/>
                <a:ea typeface="HG丸ｺﾞｼｯｸM-PRO" panose="020F0600000000000000" pitchFamily="50" charset="-128"/>
              </a:rPr>
              <a:t>月から消費税率が</a:t>
            </a:r>
            <a:r>
              <a:rPr lang="en-US" altLang="ja-JP" sz="1600" dirty="0">
                <a:solidFill>
                  <a:prstClr val="black"/>
                </a:solidFill>
                <a:latin typeface="HG丸ｺﾞｼｯｸM-PRO" panose="020F0600000000000000" pitchFamily="50" charset="-128"/>
                <a:ea typeface="HG丸ｺﾞｼｯｸM-PRO" panose="020F0600000000000000" pitchFamily="50" charset="-128"/>
              </a:rPr>
              <a:t>10</a:t>
            </a:r>
            <a:r>
              <a:rPr lang="ja-JP" altLang="en-US" sz="1600" dirty="0">
                <a:solidFill>
                  <a:prstClr val="black"/>
                </a:solidFill>
                <a:latin typeface="HG丸ｺﾞｼｯｸM-PRO" panose="020F0600000000000000" pitchFamily="50" charset="-128"/>
                <a:ea typeface="HG丸ｺﾞｼｯｸM-PRO" panose="020F0600000000000000" pitchFamily="50" charset="-128"/>
              </a:rPr>
              <a:t>％に引き上げられ、その増収分は全て社会保障の財源となり、全世代を対象とする社会保障の充実に充てられます。</a:t>
            </a:r>
          </a:p>
        </p:txBody>
      </p:sp>
      <p:grpSp>
        <p:nvGrpSpPr>
          <p:cNvPr id="27" name="グループ化 26"/>
          <p:cNvGrpSpPr/>
          <p:nvPr/>
        </p:nvGrpSpPr>
        <p:grpSpPr>
          <a:xfrm>
            <a:off x="544225" y="4790884"/>
            <a:ext cx="7168893" cy="1284535"/>
            <a:chOff x="579120" y="5235426"/>
            <a:chExt cx="7168893" cy="1284535"/>
          </a:xfrm>
        </p:grpSpPr>
        <p:sp>
          <p:nvSpPr>
            <p:cNvPr id="22" name="角丸四角形 21"/>
            <p:cNvSpPr/>
            <p:nvPr/>
          </p:nvSpPr>
          <p:spPr>
            <a:xfrm>
              <a:off x="579120" y="5235426"/>
              <a:ext cx="3467934" cy="70104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ＭＳ ゴシック" panose="020B0609070205080204" pitchFamily="49" charset="-128"/>
                  <a:ea typeface="ＭＳ ゴシック" panose="020B0609070205080204" pitchFamily="49" charset="-128"/>
                </a:rPr>
                <a:t>なぜ、消費税が選ばれたの？</a:t>
              </a:r>
              <a:endParaRPr lang="en-US" altLang="ja-JP" b="1" dirty="0">
                <a:solidFill>
                  <a:prstClr val="white"/>
                </a:solidFill>
                <a:latin typeface="ＭＳ ゴシック" panose="020B0609070205080204" pitchFamily="49" charset="-128"/>
                <a:ea typeface="ＭＳ ゴシック" panose="020B0609070205080204" pitchFamily="49" charset="-128"/>
              </a:endParaRPr>
            </a:p>
            <a:p>
              <a:endParaRPr lang="ja-JP" altLang="en-US" dirty="0">
                <a:solidFill>
                  <a:prstClr val="white"/>
                </a:solidFill>
              </a:endParaRPr>
            </a:p>
          </p:txBody>
        </p:sp>
        <p:sp>
          <p:nvSpPr>
            <p:cNvPr id="24" name="角丸四角形 23"/>
            <p:cNvSpPr/>
            <p:nvPr/>
          </p:nvSpPr>
          <p:spPr>
            <a:xfrm>
              <a:off x="579120" y="5589232"/>
              <a:ext cx="7168893" cy="930729"/>
            </a:xfrm>
            <a:prstGeom prst="roundRect">
              <a:avLst>
                <a:gd name="adj" fmla="val 10933"/>
              </a:avLst>
            </a:prstGeom>
            <a:solidFill>
              <a:schemeClr val="accent2">
                <a:lumMod val="40000"/>
                <a:lumOff val="6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景気や人口構成の変化に左右されにくく、税収が安定している</a:t>
              </a:r>
              <a:endParaRPr lang="en-US" altLang="ja-JP" sz="1600" dirty="0">
                <a:solidFill>
                  <a:prstClr val="black"/>
                </a:solidFill>
              </a:endParaRPr>
            </a:p>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働く世代など特定の人に負担が集中することなく、経済活動に中立的</a:t>
              </a:r>
              <a:endParaRPr lang="en-US" altLang="ja-JP" sz="1600" dirty="0">
                <a:solidFill>
                  <a:prstClr val="black"/>
                </a:solidFill>
              </a:endParaRPr>
            </a:p>
            <a:p>
              <a:r>
                <a:rPr lang="ja-JP" altLang="en-US" sz="1600" b="1" dirty="0">
                  <a:solidFill>
                    <a:srgbClr val="FF3399"/>
                  </a:solidFill>
                  <a:latin typeface="ＭＳ ゴシック" panose="020B0609070205080204" pitchFamily="49" charset="-128"/>
                  <a:ea typeface="ＭＳ ゴシック" panose="020B0609070205080204" pitchFamily="49" charset="-128"/>
                </a:rPr>
                <a:t>●</a:t>
              </a:r>
              <a:r>
                <a:rPr lang="ja-JP" altLang="en-US" sz="1600" dirty="0">
                  <a:solidFill>
                    <a:prstClr val="black"/>
                  </a:solidFill>
                </a:rPr>
                <a:t>高い財源調達力がある</a:t>
              </a:r>
              <a:endParaRPr lang="en-US" altLang="ja-JP" sz="1600" b="1" dirty="0">
                <a:solidFill>
                  <a:prstClr val="black"/>
                </a:solidFill>
                <a:latin typeface="ＭＳ ゴシック" panose="020B0609070205080204" pitchFamily="49" charset="-128"/>
                <a:ea typeface="ＭＳ ゴシック" panose="020B0609070205080204" pitchFamily="49" charset="-128"/>
              </a:endParaRPr>
            </a:p>
          </p:txBody>
        </p:sp>
      </p:grpSp>
      <p:sp>
        <p:nvSpPr>
          <p:cNvPr id="25" name="右矢印 24"/>
          <p:cNvSpPr/>
          <p:nvPr/>
        </p:nvSpPr>
        <p:spPr>
          <a:xfrm>
            <a:off x="8164374" y="5239445"/>
            <a:ext cx="579120" cy="741218"/>
          </a:xfrm>
          <a:prstGeom prst="rightArrow">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角丸四角形 25"/>
          <p:cNvSpPr/>
          <p:nvPr/>
        </p:nvSpPr>
        <p:spPr>
          <a:xfrm>
            <a:off x="9194750" y="4964066"/>
            <a:ext cx="2305169" cy="1111353"/>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prstClr val="white"/>
                </a:solidFill>
                <a:latin typeface="HG丸ｺﾞｼｯｸM-PRO" panose="020F0600000000000000" pitchFamily="50" charset="-128"/>
                <a:ea typeface="HG丸ｺﾞｼｯｸM-PRO" panose="020F0600000000000000" pitchFamily="50" charset="-128"/>
              </a:rPr>
              <a:t>社会保障の財源を</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a:p>
            <a:r>
              <a:rPr lang="ja-JP" altLang="en-US" sz="1600" b="1" dirty="0">
                <a:solidFill>
                  <a:prstClr val="white"/>
                </a:solidFill>
                <a:latin typeface="HG丸ｺﾞｼｯｸM-PRO" panose="020F0600000000000000" pitchFamily="50" charset="-128"/>
                <a:ea typeface="HG丸ｺﾞｼｯｸM-PRO" panose="020F0600000000000000" pitchFamily="50" charset="-128"/>
              </a:rPr>
              <a:t>調達する手段として</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a:p>
            <a:r>
              <a:rPr lang="ja-JP" altLang="en-US" sz="1600" b="1" dirty="0">
                <a:solidFill>
                  <a:prstClr val="white"/>
                </a:solidFill>
                <a:latin typeface="HG丸ｺﾞｼｯｸM-PRO" panose="020F0600000000000000" pitchFamily="50" charset="-128"/>
                <a:ea typeface="HG丸ｺﾞｼｯｸM-PRO" panose="020F0600000000000000" pitchFamily="50" charset="-128"/>
              </a:rPr>
              <a:t>ふさわしい税金です。</a:t>
            </a:r>
            <a:endParaRPr lang="en-US" altLang="ja-JP" sz="1600" b="1" dirty="0">
              <a:solidFill>
                <a:prstClr val="white"/>
              </a:solidFill>
              <a:latin typeface="HG丸ｺﾞｼｯｸM-PRO" panose="020F0600000000000000" pitchFamily="50" charset="-128"/>
              <a:ea typeface="HG丸ｺﾞｼｯｸM-PRO" panose="020F0600000000000000" pitchFamily="50" charset="-128"/>
            </a:endParaRPr>
          </a:p>
        </p:txBody>
      </p:sp>
      <p:sp>
        <p:nvSpPr>
          <p:cNvPr id="2" name="角丸四角形 1"/>
          <p:cNvSpPr/>
          <p:nvPr/>
        </p:nvSpPr>
        <p:spPr>
          <a:xfrm>
            <a:off x="4486090" y="3835011"/>
            <a:ext cx="3343781"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待機児童の解消</a:t>
            </a:r>
          </a:p>
        </p:txBody>
      </p:sp>
      <p:sp>
        <p:nvSpPr>
          <p:cNvPr id="28" name="角丸四角形 27"/>
          <p:cNvSpPr/>
          <p:nvPr/>
        </p:nvSpPr>
        <p:spPr>
          <a:xfrm>
            <a:off x="4469640" y="2981713"/>
            <a:ext cx="3376682"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幼児教育の無償化</a:t>
            </a:r>
          </a:p>
        </p:txBody>
      </p:sp>
      <p:sp>
        <p:nvSpPr>
          <p:cNvPr id="29" name="角丸四角形 28"/>
          <p:cNvSpPr/>
          <p:nvPr/>
        </p:nvSpPr>
        <p:spPr>
          <a:xfrm>
            <a:off x="8246213" y="2966168"/>
            <a:ext cx="3346707"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高等教育の無償化</a:t>
            </a:r>
          </a:p>
        </p:txBody>
      </p:sp>
      <p:sp>
        <p:nvSpPr>
          <p:cNvPr id="30" name="角丸四角形 29"/>
          <p:cNvSpPr/>
          <p:nvPr/>
        </p:nvSpPr>
        <p:spPr>
          <a:xfrm>
            <a:off x="8261200" y="3798526"/>
            <a:ext cx="3343780"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介護人材の処遇改善</a:t>
            </a:r>
          </a:p>
        </p:txBody>
      </p:sp>
      <p:sp>
        <p:nvSpPr>
          <p:cNvPr id="31" name="角丸四角形 30"/>
          <p:cNvSpPr/>
          <p:nvPr/>
        </p:nvSpPr>
        <p:spPr>
          <a:xfrm>
            <a:off x="693067" y="2981713"/>
            <a:ext cx="3376682"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低所得者の介護保険料軽減</a:t>
            </a:r>
          </a:p>
        </p:txBody>
      </p:sp>
      <p:sp>
        <p:nvSpPr>
          <p:cNvPr id="32" name="角丸四角形 31"/>
          <p:cNvSpPr/>
          <p:nvPr/>
        </p:nvSpPr>
        <p:spPr>
          <a:xfrm>
            <a:off x="708055" y="3839551"/>
            <a:ext cx="3346706" cy="563201"/>
          </a:xfrm>
          <a:prstGeom prst="round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低所得高齢者の暮らしを支援</a:t>
            </a:r>
          </a:p>
        </p:txBody>
      </p:sp>
      <p:grpSp>
        <p:nvGrpSpPr>
          <p:cNvPr id="20" name="グループ化 19"/>
          <p:cNvGrpSpPr/>
          <p:nvPr/>
        </p:nvGrpSpPr>
        <p:grpSpPr>
          <a:xfrm>
            <a:off x="194243" y="242389"/>
            <a:ext cx="9368716" cy="584775"/>
            <a:chOff x="445337" y="406773"/>
            <a:chExt cx="9368716" cy="654609"/>
          </a:xfrm>
        </p:grpSpPr>
        <p:sp>
          <p:nvSpPr>
            <p:cNvPr id="21" name="ホームベース 20"/>
            <p:cNvSpPr/>
            <p:nvPr/>
          </p:nvSpPr>
          <p:spPr>
            <a:xfrm>
              <a:off x="837693" y="496803"/>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正方形/長方形 22"/>
            <p:cNvSpPr/>
            <p:nvPr/>
          </p:nvSpPr>
          <p:spPr>
            <a:xfrm>
              <a:off x="445337" y="406773"/>
              <a:ext cx="8066957" cy="654609"/>
            </a:xfrm>
            <a:prstGeom prst="rect">
              <a:avLst/>
            </a:prstGeom>
            <a:noFill/>
          </p:spPr>
          <p:txBody>
            <a:bodyPr wrap="square" lIns="91440" tIns="45720" rIns="91440" bIns="45720">
              <a:spAutoFit/>
            </a:bodyPr>
            <a:lstStyle/>
            <a:p>
              <a:pPr algn="ctr"/>
              <a:r>
                <a:rPr lang="ja-JP" altLang="en-US" sz="3200" b="1" dirty="0">
                  <a:ln w="10160">
                    <a:solidFill>
                      <a:srgbClr val="6699FF"/>
                    </a:solidFill>
                    <a:prstDash val="solid"/>
                  </a:ln>
                  <a:solidFill>
                    <a:srgbClr val="FFFFFF"/>
                  </a:solidFill>
                  <a:effectLst>
                    <a:outerShdw blurRad="38100" dist="22860" dir="5400000" algn="tl" rotWithShape="0">
                      <a:srgbClr val="000000">
                        <a:alpha val="30000"/>
                      </a:srgbClr>
                    </a:outerShdw>
                  </a:effectLst>
                </a:rPr>
                <a:t>持続可能な社会保障制度の構築とは？</a:t>
              </a:r>
            </a:p>
          </p:txBody>
        </p:sp>
      </p:grpSp>
      <p:sp>
        <p:nvSpPr>
          <p:cNvPr id="3" name="テキスト ボックス 2"/>
          <p:cNvSpPr txBox="1"/>
          <p:nvPr/>
        </p:nvSpPr>
        <p:spPr>
          <a:xfrm>
            <a:off x="11773296" y="6488668"/>
            <a:ext cx="415498" cy="369332"/>
          </a:xfrm>
          <a:prstGeom prst="rect">
            <a:avLst/>
          </a:prstGeom>
          <a:noFill/>
        </p:spPr>
        <p:txBody>
          <a:bodyPr wrap="none" rtlCol="0">
            <a:spAutoFit/>
          </a:bodyPr>
          <a:lstStyle/>
          <a:p>
            <a:r>
              <a:rPr kumimoji="1" lang="en-US" altLang="ja-JP" dirty="0">
                <a:latin typeface="+mj-ea"/>
                <a:ea typeface="+mj-ea"/>
              </a:rPr>
              <a:t>19</a:t>
            </a:r>
            <a:endParaRPr kumimoji="1" lang="ja-JP" altLang="en-US" dirty="0">
              <a:latin typeface="+mj-ea"/>
              <a:ea typeface="+mj-ea"/>
            </a:endParaRPr>
          </a:p>
        </p:txBody>
      </p:sp>
      <p:sp>
        <p:nvSpPr>
          <p:cNvPr id="33" name="正方形/長方形 32">
            <a:extLst>
              <a:ext uri="{FF2B5EF4-FFF2-40B4-BE49-F238E27FC236}">
                <a16:creationId xmlns:a16="http://schemas.microsoft.com/office/drawing/2014/main" id="{EC5D498C-779E-4E27-B91F-E80ED90E3880}"/>
              </a:ext>
            </a:extLst>
          </p:cNvPr>
          <p:cNvSpPr/>
          <p:nvPr/>
        </p:nvSpPr>
        <p:spPr>
          <a:xfrm>
            <a:off x="544225" y="1165699"/>
            <a:ext cx="3979746" cy="40966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消費税率の引き上げと使いみち</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785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正方形/長方形 4"/>
          <p:cNvSpPr/>
          <p:nvPr/>
        </p:nvSpPr>
        <p:spPr>
          <a:xfrm>
            <a:off x="515338" y="1149576"/>
            <a:ext cx="6335839" cy="2112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　日本の社会保障を主要先進国と比較すると、国民の受益（社会保障支出）に比べて国民の負担（税金と社会保険料）の水準は低いです。</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600" dirty="0">
                <a:solidFill>
                  <a:prstClr val="black"/>
                </a:solidFill>
                <a:latin typeface="HG丸ｺﾞｼｯｸM-PRO" panose="020F0600000000000000" pitchFamily="50" charset="-128"/>
                <a:ea typeface="HG丸ｺﾞｼｯｸM-PRO" panose="020F0600000000000000" pitchFamily="50" charset="-128"/>
              </a:rPr>
              <a:t>　高齢化に伴う社会保障支出の増加と国民の負担の関係については、引き続き、国民全体で話し合っていく必要があります。</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1600" dirty="0">
                <a:solidFill>
                  <a:prstClr val="black"/>
                </a:solidFill>
                <a:latin typeface="HG丸ｺﾞｼｯｸM-PRO" panose="020F0600000000000000" pitchFamily="50" charset="-128"/>
                <a:ea typeface="HG丸ｺﾞｼｯｸM-PRO" panose="020F0600000000000000" pitchFamily="50" charset="-128"/>
              </a:rPr>
              <a:t>　皆さんも、受益と負担のバランスを今後どうしていくか、考えてみましょう。</a:t>
            </a:r>
          </a:p>
        </p:txBody>
      </p:sp>
      <p:pic>
        <p:nvPicPr>
          <p:cNvPr id="7" name="図 6"/>
          <p:cNvPicPr>
            <a:picLocks noChangeAspect="1"/>
          </p:cNvPicPr>
          <p:nvPr/>
        </p:nvPicPr>
        <p:blipFill>
          <a:blip r:embed="rId2"/>
          <a:stretch>
            <a:fillRect/>
          </a:stretch>
        </p:blipFill>
        <p:spPr>
          <a:xfrm>
            <a:off x="7048747" y="1149576"/>
            <a:ext cx="4928478" cy="5319463"/>
          </a:xfrm>
          <a:prstGeom prst="rect">
            <a:avLst/>
          </a:prstGeom>
        </p:spPr>
      </p:pic>
      <p:grpSp>
        <p:nvGrpSpPr>
          <p:cNvPr id="14" name="グループ化 13"/>
          <p:cNvGrpSpPr/>
          <p:nvPr/>
        </p:nvGrpSpPr>
        <p:grpSpPr>
          <a:xfrm>
            <a:off x="593189" y="3809304"/>
            <a:ext cx="2714625" cy="2466975"/>
            <a:chOff x="580708" y="3809306"/>
            <a:chExt cx="2714625" cy="2466975"/>
          </a:xfrm>
        </p:grpSpPr>
        <p:pic>
          <p:nvPicPr>
            <p:cNvPr id="2" name="図 1"/>
            <p:cNvPicPr>
              <a:picLocks noChangeAspect="1"/>
            </p:cNvPicPr>
            <p:nvPr/>
          </p:nvPicPr>
          <p:blipFill>
            <a:blip r:embed="rId3"/>
            <a:stretch>
              <a:fillRect/>
            </a:stretch>
          </p:blipFill>
          <p:spPr>
            <a:xfrm>
              <a:off x="580708" y="3809306"/>
              <a:ext cx="2714625" cy="2466975"/>
            </a:xfrm>
            <a:prstGeom prst="rect">
              <a:avLst/>
            </a:prstGeom>
          </p:spPr>
        </p:pic>
        <p:sp>
          <p:nvSpPr>
            <p:cNvPr id="12" name="テキスト ボックス 11"/>
            <p:cNvSpPr txBox="1"/>
            <p:nvPr/>
          </p:nvSpPr>
          <p:spPr>
            <a:xfrm>
              <a:off x="961015" y="3960731"/>
              <a:ext cx="1915909" cy="646331"/>
            </a:xfrm>
            <a:prstGeom prst="rect">
              <a:avLst/>
            </a:prstGeom>
            <a:noFill/>
          </p:spPr>
          <p:txBody>
            <a:bodyPr wrap="non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大きい政府</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（高福祉・高負担）</a:t>
              </a:r>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675086" y="4841507"/>
              <a:ext cx="2487766" cy="1200329"/>
            </a:xfrm>
            <a:prstGeom prst="rect">
              <a:avLst/>
            </a:prstGeom>
            <a:noFill/>
          </p:spPr>
          <p:txBody>
            <a:bodyPr wrap="square" rtlCol="0">
              <a:spAutoFit/>
            </a:bodyPr>
            <a:lstStyle/>
            <a:p>
              <a:r>
                <a:rPr kumimoji="1" lang="ja-JP" altLang="en-US" dirty="0"/>
                <a:t>　公的サービスの水準は高くなりますが、その分、国民の負担も大きくなります。</a:t>
              </a:r>
            </a:p>
          </p:txBody>
        </p:sp>
      </p:grpSp>
      <p:grpSp>
        <p:nvGrpSpPr>
          <p:cNvPr id="15" name="グループ化 14"/>
          <p:cNvGrpSpPr/>
          <p:nvPr/>
        </p:nvGrpSpPr>
        <p:grpSpPr>
          <a:xfrm>
            <a:off x="4043047" y="3809304"/>
            <a:ext cx="2714625" cy="2466975"/>
            <a:chOff x="3562704" y="3809306"/>
            <a:chExt cx="2714625" cy="2466975"/>
          </a:xfrm>
        </p:grpSpPr>
        <p:pic>
          <p:nvPicPr>
            <p:cNvPr id="11" name="図 10"/>
            <p:cNvPicPr>
              <a:picLocks noChangeAspect="1"/>
            </p:cNvPicPr>
            <p:nvPr/>
          </p:nvPicPr>
          <p:blipFill>
            <a:blip r:embed="rId3"/>
            <a:stretch>
              <a:fillRect/>
            </a:stretch>
          </p:blipFill>
          <p:spPr>
            <a:xfrm>
              <a:off x="3562704" y="3809306"/>
              <a:ext cx="2714625" cy="2466975"/>
            </a:xfrm>
            <a:prstGeom prst="rect">
              <a:avLst/>
            </a:prstGeom>
          </p:spPr>
        </p:pic>
        <p:sp>
          <p:nvSpPr>
            <p:cNvPr id="3" name="テキスト ボックス 2"/>
            <p:cNvSpPr txBox="1"/>
            <p:nvPr/>
          </p:nvSpPr>
          <p:spPr>
            <a:xfrm>
              <a:off x="3962061" y="3960731"/>
              <a:ext cx="1915909" cy="646331"/>
            </a:xfrm>
            <a:prstGeom prst="rect">
              <a:avLst/>
            </a:prstGeom>
            <a:noFill/>
          </p:spPr>
          <p:txBody>
            <a:bodyPr wrap="none" rtlCol="0">
              <a:spAutoFit/>
            </a:bodyPr>
            <a:lstStyle/>
            <a:p>
              <a:pPr algn="ctr"/>
              <a:r>
                <a:rPr lang="ja-JP" altLang="en-US" dirty="0">
                  <a:latin typeface="BIZ UDPゴシック" panose="020B0400000000000000" pitchFamily="50" charset="-128"/>
                  <a:ea typeface="BIZ UDPゴシック" panose="020B0400000000000000" pitchFamily="50" charset="-128"/>
                </a:rPr>
                <a:t>小さい</a:t>
              </a:r>
              <a:r>
                <a:rPr kumimoji="1" lang="ja-JP" altLang="en-US" dirty="0">
                  <a:latin typeface="BIZ UDPゴシック" panose="020B0400000000000000" pitchFamily="50" charset="-128"/>
                  <a:ea typeface="BIZ UDPゴシック" panose="020B0400000000000000" pitchFamily="50" charset="-128"/>
                </a:rPr>
                <a:t>政府</a:t>
              </a:r>
              <a:endParaRPr kumimoji="1" lang="en-US" altLang="ja-JP" dirty="0">
                <a:latin typeface="BIZ UDPゴシック" panose="020B0400000000000000" pitchFamily="50" charset="-128"/>
                <a:ea typeface="BIZ UDPゴシック" panose="020B0400000000000000" pitchFamily="50" charset="-128"/>
              </a:endParaRPr>
            </a:p>
            <a:p>
              <a:pPr algn="ctr"/>
              <a:r>
                <a:rPr lang="ja-JP" altLang="en-US" dirty="0">
                  <a:latin typeface="BIZ UDPゴシック" panose="020B0400000000000000" pitchFamily="50" charset="-128"/>
                  <a:ea typeface="BIZ UDPゴシック" panose="020B0400000000000000" pitchFamily="50" charset="-128"/>
                </a:rPr>
                <a:t>（低福祉・低負担）</a:t>
              </a:r>
              <a:endParaRPr kumimoji="1" lang="ja-JP" altLang="en-US" dirty="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676132" y="4799394"/>
              <a:ext cx="2487766" cy="1200329"/>
            </a:xfrm>
            <a:prstGeom prst="rect">
              <a:avLst/>
            </a:prstGeom>
            <a:noFill/>
          </p:spPr>
          <p:txBody>
            <a:bodyPr wrap="square" rtlCol="0">
              <a:spAutoFit/>
            </a:bodyPr>
            <a:lstStyle/>
            <a:p>
              <a:r>
                <a:rPr kumimoji="1" lang="ja-JP" altLang="en-US" dirty="0"/>
                <a:t>　公的サービスの水準は低くなりますが、その分、国民の負担も小さくなります。</a:t>
              </a:r>
            </a:p>
          </p:txBody>
        </p:sp>
      </p:grpSp>
      <p:sp>
        <p:nvSpPr>
          <p:cNvPr id="16" name="テキスト ボックス 15"/>
          <p:cNvSpPr txBox="1"/>
          <p:nvPr/>
        </p:nvSpPr>
        <p:spPr>
          <a:xfrm>
            <a:off x="11749699" y="6469039"/>
            <a:ext cx="415498" cy="369332"/>
          </a:xfrm>
          <a:prstGeom prst="rect">
            <a:avLst/>
          </a:prstGeom>
          <a:noFill/>
        </p:spPr>
        <p:txBody>
          <a:bodyPr wrap="none" rtlCol="0">
            <a:spAutoFit/>
          </a:bodyPr>
          <a:lstStyle/>
          <a:p>
            <a:r>
              <a:rPr kumimoji="1" lang="en-US" altLang="ja-JP" dirty="0">
                <a:latin typeface="+mj-ea"/>
                <a:ea typeface="+mj-ea"/>
              </a:rPr>
              <a:t>20</a:t>
            </a:r>
            <a:endParaRPr kumimoji="1" lang="ja-JP" altLang="en-US" dirty="0">
              <a:latin typeface="+mj-ea"/>
              <a:ea typeface="+mj-ea"/>
            </a:endParaRPr>
          </a:p>
        </p:txBody>
      </p:sp>
      <p:sp>
        <p:nvSpPr>
          <p:cNvPr id="17" name="角丸四角形 16"/>
          <p:cNvSpPr/>
          <p:nvPr/>
        </p:nvSpPr>
        <p:spPr>
          <a:xfrm>
            <a:off x="7048747" y="5107"/>
            <a:ext cx="5151484"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－持続可能な社会保障制度の構築とは？－</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48E48241-944F-46A5-B85F-9053874DF2CF}"/>
              </a:ext>
            </a:extLst>
          </p:cNvPr>
          <p:cNvSpPr/>
          <p:nvPr/>
        </p:nvSpPr>
        <p:spPr>
          <a:xfrm>
            <a:off x="515338" y="739908"/>
            <a:ext cx="3979746" cy="40966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HG丸ｺﾞｼｯｸM-PRO" panose="020F0600000000000000" pitchFamily="50" charset="-128"/>
                <a:ea typeface="HG丸ｺﾞｼｯｸM-PRO" panose="020F0600000000000000" pitchFamily="50" charset="-128"/>
              </a:rPr>
              <a:t>受益と負担のバランス</a:t>
            </a:r>
          </a:p>
        </p:txBody>
      </p:sp>
    </p:spTree>
    <p:extLst>
      <p:ext uri="{BB962C8B-B14F-4D97-AF65-F5344CB8AC3E}">
        <p14:creationId xmlns:p14="http://schemas.microsoft.com/office/powerpoint/2010/main" val="340039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角丸四角形 2">
            <a:hlinkClick r:id="rId2" action="ppaction://hlinkfile"/>
          </p:cNvPr>
          <p:cNvSpPr/>
          <p:nvPr/>
        </p:nvSpPr>
        <p:spPr>
          <a:xfrm>
            <a:off x="7340600" y="146586"/>
            <a:ext cx="4114800" cy="6910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rgbClr val="002060"/>
                </a:solidFill>
              </a:rPr>
              <a:t>ワークシートへ</a:t>
            </a:r>
            <a:r>
              <a:rPr kumimoji="1" lang="en-US" altLang="ja-JP" dirty="0">
                <a:solidFill>
                  <a:srgbClr val="002060"/>
                </a:solidFill>
              </a:rPr>
              <a:t>GO</a:t>
            </a:r>
            <a:r>
              <a:rPr kumimoji="1" lang="ja-JP" altLang="en-US" dirty="0">
                <a:solidFill>
                  <a:srgbClr val="002060"/>
                </a:solidFill>
              </a:rPr>
              <a:t>！→</a:t>
            </a:r>
          </a:p>
        </p:txBody>
      </p:sp>
      <p:sp>
        <p:nvSpPr>
          <p:cNvPr id="8" name="テキスト ボックス 7"/>
          <p:cNvSpPr txBox="1"/>
          <p:nvPr/>
        </p:nvSpPr>
        <p:spPr>
          <a:xfrm>
            <a:off x="11659416" y="6365019"/>
            <a:ext cx="415498" cy="369332"/>
          </a:xfrm>
          <a:prstGeom prst="rect">
            <a:avLst/>
          </a:prstGeom>
          <a:noFill/>
        </p:spPr>
        <p:txBody>
          <a:bodyPr wrap="none" rtlCol="0">
            <a:spAutoFit/>
          </a:bodyPr>
          <a:lstStyle/>
          <a:p>
            <a:r>
              <a:rPr lang="en-US" altLang="ja-JP" dirty="0">
                <a:latin typeface="+mj-ea"/>
                <a:ea typeface="+mj-ea"/>
              </a:rPr>
              <a:t>21</a:t>
            </a:r>
            <a:endParaRPr kumimoji="1" lang="ja-JP" altLang="en-US" dirty="0">
              <a:latin typeface="+mj-ea"/>
              <a:ea typeface="+mj-ea"/>
            </a:endParaRPr>
          </a:p>
        </p:txBody>
      </p:sp>
      <p:grpSp>
        <p:nvGrpSpPr>
          <p:cNvPr id="14" name="グループ化 13">
            <a:extLst>
              <a:ext uri="{FF2B5EF4-FFF2-40B4-BE49-F238E27FC236}">
                <a16:creationId xmlns:a16="http://schemas.microsoft.com/office/drawing/2014/main" id="{F5BBA11F-1ED5-4157-98A2-1716A12EDE05}"/>
              </a:ext>
            </a:extLst>
          </p:cNvPr>
          <p:cNvGrpSpPr/>
          <p:nvPr/>
        </p:nvGrpSpPr>
        <p:grpSpPr>
          <a:xfrm>
            <a:off x="458943" y="1084792"/>
            <a:ext cx="11481509" cy="1336555"/>
            <a:chOff x="266720" y="1362271"/>
            <a:chExt cx="11481509" cy="1336555"/>
          </a:xfrm>
        </p:grpSpPr>
        <p:sp>
          <p:nvSpPr>
            <p:cNvPr id="4" name="四角形: 角を丸くする 3">
              <a:extLst>
                <a:ext uri="{FF2B5EF4-FFF2-40B4-BE49-F238E27FC236}">
                  <a16:creationId xmlns:a16="http://schemas.microsoft.com/office/drawing/2014/main" id="{28DC6518-6E07-4E1D-86B9-BD51AB718A7C}"/>
                </a:ext>
              </a:extLst>
            </p:cNvPr>
            <p:cNvSpPr/>
            <p:nvPr/>
          </p:nvSpPr>
          <p:spPr>
            <a:xfrm>
              <a:off x="266720" y="1443308"/>
              <a:ext cx="9379130" cy="985527"/>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t>　</a:t>
              </a:r>
              <a:r>
                <a:rPr kumimoji="1" lang="ja-JP" altLang="en-US" sz="1600" dirty="0">
                  <a:solidFill>
                    <a:schemeClr val="tx1"/>
                  </a:solidFill>
                </a:rPr>
                <a:t>友だち３人で食事に行きました。みんなでいろいろな料理を分け合って食べたとき、食事代の支払いはどのように負担しますか。</a:t>
              </a:r>
              <a:endParaRPr kumimoji="1" lang="en-US" altLang="ja-JP" sz="1600" dirty="0">
                <a:solidFill>
                  <a:schemeClr val="tx1"/>
                </a:solidFill>
              </a:endParaRPr>
            </a:p>
            <a:p>
              <a:r>
                <a:rPr lang="ja-JP" altLang="en-US" sz="1600" dirty="0">
                  <a:solidFill>
                    <a:schemeClr val="tx1"/>
                  </a:solidFill>
                </a:rPr>
                <a:t>　なお、食事代金の合計は</a:t>
              </a:r>
              <a:r>
                <a:rPr lang="en-US" altLang="ja-JP" sz="1600" dirty="0">
                  <a:solidFill>
                    <a:schemeClr val="tx1"/>
                  </a:solidFill>
                </a:rPr>
                <a:t>4,500</a:t>
              </a:r>
              <a:r>
                <a:rPr lang="ja-JP" altLang="en-US" sz="1600" dirty="0">
                  <a:solidFill>
                    <a:schemeClr val="tx1"/>
                  </a:solidFill>
                </a:rPr>
                <a:t>円で、３人はそれぞれ違う金額のお小遣いを持っています</a:t>
              </a:r>
              <a:r>
                <a:rPr lang="ja-JP" altLang="en-US" dirty="0">
                  <a:solidFill>
                    <a:schemeClr val="tx1"/>
                  </a:solidFill>
                </a:rPr>
                <a:t>。</a:t>
              </a:r>
              <a:endParaRPr lang="en-US" altLang="ja-JP" dirty="0">
                <a:solidFill>
                  <a:schemeClr val="tx1"/>
                </a:solidFill>
              </a:endParaRPr>
            </a:p>
          </p:txBody>
        </p:sp>
        <p:pic>
          <p:nvPicPr>
            <p:cNvPr id="6" name="図 5">
              <a:extLst>
                <a:ext uri="{FF2B5EF4-FFF2-40B4-BE49-F238E27FC236}">
                  <a16:creationId xmlns:a16="http://schemas.microsoft.com/office/drawing/2014/main" id="{524CA71E-04D8-4F99-BB16-7323303BCE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84" b="89241" l="7895" r="95014">
                          <a14:foregroundMark x1="14820" y1="16878" x2="14820" y2="16878"/>
                          <a14:foregroundMark x1="47368" y1="12025" x2="47368" y2="12025"/>
                          <a14:foregroundMark x1="38089" y1="35021" x2="38089" y2="35021"/>
                          <a14:foregroundMark x1="38366" y1="38608" x2="38366" y2="38608"/>
                          <a14:foregroundMark x1="9280" y1="51477" x2="9280" y2="51477"/>
                          <a14:foregroundMark x1="7895" y1="47046" x2="7895" y2="47046"/>
                          <a14:foregroundMark x1="44875" y1="87975" x2="44875" y2="87975"/>
                          <a14:foregroundMark x1="37950" y1="89241" x2="37950" y2="89241"/>
                          <a14:foregroundMark x1="72299" y1="89030" x2="72299" y2="89030"/>
                          <a14:foregroundMark x1="29640" y1="49789" x2="29640" y2="49789"/>
                          <a14:foregroundMark x1="28947" y1="48945" x2="28947" y2="48945"/>
                          <a14:foregroundMark x1="26593" y1="37764" x2="26593" y2="37764"/>
                          <a14:foregroundMark x1="28116" y1="40084" x2="28116" y2="40084"/>
                          <a14:foregroundMark x1="37812" y1="43460" x2="37812" y2="43460"/>
                          <a14:foregroundMark x1="89335" y1="64979" x2="89335" y2="64979"/>
                          <a14:foregroundMark x1="88781" y1="59705" x2="88781" y2="59705"/>
                          <a14:foregroundMark x1="86981" y1="20042" x2="86981" y2="20042"/>
                          <a14:foregroundMark x1="88227" y1="25949" x2="88227" y2="25949"/>
                          <a14:foregroundMark x1="91828" y1="31435" x2="91828" y2="31435"/>
                          <a14:foregroundMark x1="95014" y1="36920" x2="95014" y2="36920"/>
                          <a14:foregroundMark x1="48615" y1="9494" x2="48615" y2="9494"/>
                          <a14:foregroundMark x1="17036" y1="8017" x2="17036" y2="8017"/>
                          <a14:foregroundMark x1="23546" y1="16878" x2="22992" y2="17089"/>
                          <a14:foregroundMark x1="47922" y1="7384" x2="47922" y2="7384"/>
                        </a14:backgroundRemoval>
                      </a14:imgEffect>
                    </a14:imgLayer>
                  </a14:imgProps>
                </a:ext>
              </a:extLst>
            </a:blip>
            <a:stretch>
              <a:fillRect/>
            </a:stretch>
          </p:blipFill>
          <p:spPr>
            <a:xfrm>
              <a:off x="9712378" y="1362271"/>
              <a:ext cx="2035851" cy="1336555"/>
            </a:xfrm>
            <a:prstGeom prst="rect">
              <a:avLst/>
            </a:prstGeom>
          </p:spPr>
        </p:pic>
      </p:grpSp>
      <p:graphicFrame>
        <p:nvGraphicFramePr>
          <p:cNvPr id="7" name="表 6">
            <a:extLst>
              <a:ext uri="{FF2B5EF4-FFF2-40B4-BE49-F238E27FC236}">
                <a16:creationId xmlns:a16="http://schemas.microsoft.com/office/drawing/2014/main" id="{FAE8D1AF-EA6D-4ACB-A298-1EB1ADAC74CB}"/>
              </a:ext>
            </a:extLst>
          </p:cNvPr>
          <p:cNvGraphicFramePr>
            <a:graphicFrameLocks noGrp="1"/>
          </p:cNvGraphicFramePr>
          <p:nvPr>
            <p:extLst>
              <p:ext uri="{D42A27DB-BD31-4B8C-83A1-F6EECF244321}">
                <p14:modId xmlns:p14="http://schemas.microsoft.com/office/powerpoint/2010/main" val="1018687317"/>
              </p:ext>
            </p:extLst>
          </p:nvPr>
        </p:nvGraphicFramePr>
        <p:xfrm>
          <a:off x="502133" y="2256261"/>
          <a:ext cx="9160198" cy="1463064"/>
        </p:xfrm>
        <a:graphic>
          <a:graphicData uri="http://schemas.openxmlformats.org/drawingml/2006/table">
            <a:tbl>
              <a:tblPr firstRow="1" bandRow="1">
                <a:tableStyleId>{5C22544A-7EE6-4342-B048-85BDC9FD1C3A}</a:tableStyleId>
              </a:tblPr>
              <a:tblGrid>
                <a:gridCol w="1532701">
                  <a:extLst>
                    <a:ext uri="{9D8B030D-6E8A-4147-A177-3AD203B41FA5}">
                      <a16:colId xmlns:a16="http://schemas.microsoft.com/office/drawing/2014/main" val="141268537"/>
                    </a:ext>
                  </a:extLst>
                </a:gridCol>
                <a:gridCol w="2164068">
                  <a:extLst>
                    <a:ext uri="{9D8B030D-6E8A-4147-A177-3AD203B41FA5}">
                      <a16:colId xmlns:a16="http://schemas.microsoft.com/office/drawing/2014/main" val="2522610243"/>
                    </a:ext>
                  </a:extLst>
                </a:gridCol>
                <a:gridCol w="2164068">
                  <a:extLst>
                    <a:ext uri="{9D8B030D-6E8A-4147-A177-3AD203B41FA5}">
                      <a16:colId xmlns:a16="http://schemas.microsoft.com/office/drawing/2014/main" val="3063341487"/>
                    </a:ext>
                  </a:extLst>
                </a:gridCol>
                <a:gridCol w="3299361">
                  <a:extLst>
                    <a:ext uri="{9D8B030D-6E8A-4147-A177-3AD203B41FA5}">
                      <a16:colId xmlns:a16="http://schemas.microsoft.com/office/drawing/2014/main" val="1861318131"/>
                    </a:ext>
                  </a:extLst>
                </a:gridCol>
              </a:tblGrid>
              <a:tr h="365784">
                <a:tc>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dirty="0">
                          <a:solidFill>
                            <a:schemeClr val="tx1"/>
                          </a:solidFill>
                        </a:rPr>
                        <a:t>お小遣い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dirty="0">
                          <a:solidFill>
                            <a:schemeClr val="tx1"/>
                          </a:solidFill>
                        </a:rPr>
                        <a:t>食べた量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kumimoji="1" lang="ja-JP" altLang="en-US" dirty="0">
                          <a:solidFill>
                            <a:schemeClr val="tx1"/>
                          </a:solidFill>
                        </a:rPr>
                        <a:t>負担する金額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69516761"/>
                  </a:ext>
                </a:extLst>
              </a:tr>
              <a:tr h="346639">
                <a:tc>
                  <a:txBody>
                    <a:bodyPr/>
                    <a:lstStyle/>
                    <a:p>
                      <a:pPr algn="ctr"/>
                      <a:r>
                        <a:rPr kumimoji="1" lang="en-US" altLang="ja-JP" dirty="0"/>
                        <a:t>A</a:t>
                      </a:r>
                      <a:r>
                        <a:rPr kumimoji="1" lang="ja-JP" altLang="en-US" dirty="0"/>
                        <a:t>さん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10,000</a:t>
                      </a:r>
                      <a:r>
                        <a:rPr kumimoji="1" lang="ja-JP" altLang="en-US" dirty="0"/>
                        <a:t>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t>少ない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5935984"/>
                  </a:ext>
                </a:extLst>
              </a:tr>
              <a:tr h="346639">
                <a:tc>
                  <a:txBody>
                    <a:bodyPr/>
                    <a:lstStyle/>
                    <a:p>
                      <a:pPr algn="ctr"/>
                      <a:r>
                        <a:rPr kumimoji="1" lang="en-US" altLang="ja-JP" dirty="0"/>
                        <a:t>B</a:t>
                      </a:r>
                      <a:r>
                        <a:rPr kumimoji="1" lang="ja-JP" altLang="en-US" dirty="0"/>
                        <a:t>さん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5,000</a:t>
                      </a:r>
                      <a:r>
                        <a:rPr kumimoji="1" lang="ja-JP" altLang="en-US" dirty="0"/>
                        <a:t>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t>たくさん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4691038"/>
                  </a:ext>
                </a:extLst>
              </a:tr>
              <a:tr h="346639">
                <a:tc>
                  <a:txBody>
                    <a:bodyPr/>
                    <a:lstStyle/>
                    <a:p>
                      <a:pPr algn="ctr"/>
                      <a:r>
                        <a:rPr kumimoji="1" lang="en-US" altLang="ja-JP" dirty="0"/>
                        <a:t>C</a:t>
                      </a:r>
                      <a:r>
                        <a:rPr kumimoji="1" lang="ja-JP" altLang="en-US" dirty="0"/>
                        <a:t>さん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t>1,500</a:t>
                      </a:r>
                      <a:r>
                        <a:rPr kumimoji="1" lang="ja-JP" altLang="en-US" dirty="0"/>
                        <a:t>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dirty="0"/>
                        <a:t>中くらい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9858044"/>
                  </a:ext>
                </a:extLst>
              </a:tr>
            </a:tbl>
          </a:graphicData>
        </a:graphic>
      </p:graphicFrame>
      <p:sp>
        <p:nvSpPr>
          <p:cNvPr id="9" name="テキスト ボックス 8">
            <a:extLst>
              <a:ext uri="{FF2B5EF4-FFF2-40B4-BE49-F238E27FC236}">
                <a16:creationId xmlns:a16="http://schemas.microsoft.com/office/drawing/2014/main" id="{0DBDE1DF-DB2F-4E3C-9D88-48933C1C1EB8}"/>
              </a:ext>
            </a:extLst>
          </p:cNvPr>
          <p:cNvSpPr txBox="1"/>
          <p:nvPr/>
        </p:nvSpPr>
        <p:spPr>
          <a:xfrm>
            <a:off x="458943" y="3812408"/>
            <a:ext cx="7255160" cy="738664"/>
          </a:xfrm>
          <a:prstGeom prst="rect">
            <a:avLst/>
          </a:prstGeom>
          <a:noFill/>
        </p:spPr>
        <p:txBody>
          <a:bodyPr wrap="square" rtlCol="0">
            <a:spAutoFit/>
          </a:bodyPr>
          <a:lstStyle/>
          <a:p>
            <a:r>
              <a:rPr kumimoji="1" lang="ja-JP" altLang="en-US" sz="1400" dirty="0"/>
              <a:t>（考え方①）　３人で均等に割って支払う。</a:t>
            </a:r>
            <a:endParaRPr kumimoji="1" lang="en-US" altLang="ja-JP" sz="1400" dirty="0"/>
          </a:p>
          <a:p>
            <a:r>
              <a:rPr lang="ja-JP" altLang="en-US" sz="1400" dirty="0"/>
              <a:t>（考え方②）　たくさん食べた人は多く、少ししか食べていない人は少なく支払う。</a:t>
            </a:r>
            <a:endParaRPr lang="en-US" altLang="ja-JP" sz="1400" dirty="0"/>
          </a:p>
          <a:p>
            <a:r>
              <a:rPr kumimoji="1" lang="ja-JP" altLang="en-US" sz="1400" dirty="0"/>
              <a:t>（考え方③）　お小遣いをたくさん持っている人は多く、あまり持っていない人は</a:t>
            </a:r>
            <a:r>
              <a:rPr lang="ja-JP" altLang="en-US" sz="1400" dirty="0"/>
              <a:t> </a:t>
            </a:r>
            <a:r>
              <a:rPr kumimoji="1" lang="ja-JP" altLang="en-US" sz="1400" dirty="0"/>
              <a:t>少なく支払う。</a:t>
            </a:r>
          </a:p>
        </p:txBody>
      </p:sp>
      <p:grpSp>
        <p:nvGrpSpPr>
          <p:cNvPr id="18" name="グループ化 17">
            <a:extLst>
              <a:ext uri="{FF2B5EF4-FFF2-40B4-BE49-F238E27FC236}">
                <a16:creationId xmlns:a16="http://schemas.microsoft.com/office/drawing/2014/main" id="{20CB16F2-7EB9-4B8C-8133-60280BF51882}"/>
              </a:ext>
            </a:extLst>
          </p:cNvPr>
          <p:cNvGrpSpPr/>
          <p:nvPr/>
        </p:nvGrpSpPr>
        <p:grpSpPr>
          <a:xfrm>
            <a:off x="311964" y="161106"/>
            <a:ext cx="5543731" cy="584775"/>
            <a:chOff x="647524" y="446453"/>
            <a:chExt cx="5543731" cy="654609"/>
          </a:xfrm>
        </p:grpSpPr>
        <p:sp>
          <p:nvSpPr>
            <p:cNvPr id="19" name="ホームベース 26">
              <a:extLst>
                <a:ext uri="{FF2B5EF4-FFF2-40B4-BE49-F238E27FC236}">
                  <a16:creationId xmlns:a16="http://schemas.microsoft.com/office/drawing/2014/main" id="{68B42A54-A433-4DC2-94F8-D8613470D048}"/>
                </a:ext>
              </a:extLst>
            </p:cNvPr>
            <p:cNvSpPr/>
            <p:nvPr/>
          </p:nvSpPr>
          <p:spPr>
            <a:xfrm>
              <a:off x="837693" y="496803"/>
              <a:ext cx="5353562" cy="518160"/>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正方形/長方形 19">
              <a:extLst>
                <a:ext uri="{FF2B5EF4-FFF2-40B4-BE49-F238E27FC236}">
                  <a16:creationId xmlns:a16="http://schemas.microsoft.com/office/drawing/2014/main" id="{D3478081-2813-47C8-990F-D7F75791AEAC}"/>
                </a:ext>
              </a:extLst>
            </p:cNvPr>
            <p:cNvSpPr/>
            <p:nvPr/>
          </p:nvSpPr>
          <p:spPr>
            <a:xfrm>
              <a:off x="647524" y="446453"/>
              <a:ext cx="5328983" cy="654609"/>
            </a:xfrm>
            <a:prstGeom prst="rect">
              <a:avLst/>
            </a:prstGeom>
            <a:noFill/>
          </p:spPr>
          <p:txBody>
            <a:bodyPr wrap="square" lIns="91440" tIns="45720" rIns="91440" bIns="45720">
              <a:spAutoFit/>
            </a:bodyPr>
            <a:lstStyle/>
            <a:p>
              <a:pPr algn="ctr"/>
              <a:r>
                <a:rPr lang="ja-JP" altLang="en-US" sz="3200" b="1" dirty="0">
                  <a:ln w="10160">
                    <a:solidFill>
                      <a:srgbClr val="6699FF"/>
                    </a:solidFill>
                    <a:prstDash val="solid"/>
                  </a:ln>
                  <a:solidFill>
                    <a:srgbClr val="FFFFFF"/>
                  </a:solidFill>
                  <a:effectLst>
                    <a:outerShdw blurRad="38100" dist="22860" dir="5400000" algn="tl" rotWithShape="0">
                      <a:srgbClr val="000000">
                        <a:alpha val="30000"/>
                      </a:srgbClr>
                    </a:outerShdw>
                  </a:effectLst>
                </a:rPr>
                <a:t>みんなで考えてみよう！</a:t>
              </a:r>
            </a:p>
          </p:txBody>
        </p:sp>
      </p:grpSp>
      <p:pic>
        <p:nvPicPr>
          <p:cNvPr id="12" name="図 11">
            <a:extLst>
              <a:ext uri="{FF2B5EF4-FFF2-40B4-BE49-F238E27FC236}">
                <a16:creationId xmlns:a16="http://schemas.microsoft.com/office/drawing/2014/main" id="{47404E9C-88D4-4348-AABF-5CB4773342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79" b="96390" l="8606" r="89673">
                        <a14:foregroundMark x1="8778" y1="36643" x2="8778" y2="36643"/>
                        <a14:foregroundMark x1="8606" y1="29422" x2="8606" y2="29422"/>
                        <a14:foregroundMark x1="28916" y1="58123" x2="28916" y2="74368"/>
                        <a14:foregroundMark x1="16695" y1="58845" x2="26334" y2="73827"/>
                        <a14:foregroundMark x1="21859" y1="55054" x2="30809" y2="54152"/>
                        <a14:foregroundMark x1="20998" y1="58123" x2="29088" y2="71661"/>
                        <a14:foregroundMark x1="30120" y1="96390" x2="30120" y2="96390"/>
                        <a14:foregroundMark x1="71945" y1="92780" x2="82616" y2="74910"/>
                        <a14:foregroundMark x1="72806" y1="77256" x2="79002" y2="62094"/>
                        <a14:foregroundMark x1="54561" y1="16968" x2="54561" y2="16968"/>
                        <a14:foregroundMark x1="53356" y1="24007" x2="53356" y2="24007"/>
                        <a14:foregroundMark x1="55938" y1="6679" x2="55938" y2="6679"/>
                      </a14:backgroundRemoval>
                    </a14:imgEffect>
                  </a14:imgLayer>
                </a14:imgProps>
              </a:ext>
            </a:extLst>
          </a:blip>
          <a:stretch>
            <a:fillRect/>
          </a:stretch>
        </p:blipFill>
        <p:spPr>
          <a:xfrm>
            <a:off x="9728607" y="3211119"/>
            <a:ext cx="2035851" cy="1941242"/>
          </a:xfrm>
          <a:prstGeom prst="rect">
            <a:avLst/>
          </a:prstGeom>
        </p:spPr>
      </p:pic>
      <p:sp>
        <p:nvSpPr>
          <p:cNvPr id="24" name="正方形/長方形 23">
            <a:extLst>
              <a:ext uri="{FF2B5EF4-FFF2-40B4-BE49-F238E27FC236}">
                <a16:creationId xmlns:a16="http://schemas.microsoft.com/office/drawing/2014/main" id="{1A08BAAF-AF89-4B65-8557-7A6AF76B7319}"/>
              </a:ext>
            </a:extLst>
          </p:cNvPr>
          <p:cNvSpPr/>
          <p:nvPr/>
        </p:nvSpPr>
        <p:spPr>
          <a:xfrm>
            <a:off x="568409" y="4551072"/>
            <a:ext cx="8195815" cy="855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どの考え方も</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公平</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のようですが、１つの方法では完全な</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公平</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にならないのです。</a:t>
            </a:r>
          </a:p>
          <a:p>
            <a:r>
              <a:rPr lang="ja-JP" altLang="en-US" sz="1400" dirty="0">
                <a:solidFill>
                  <a:prstClr val="black"/>
                </a:solidFill>
                <a:latin typeface="HG丸ｺﾞｼｯｸM-PRO" panose="020F0600000000000000" pitchFamily="50" charset="-128"/>
                <a:ea typeface="HG丸ｺﾞｼｯｸM-PRO" panose="020F0600000000000000" pitchFamily="50" charset="-128"/>
              </a:rPr>
              <a:t>　税金も１つの方法で課税したのでは、完全な</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公平</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にはなりません。税負担の</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公平</a:t>
            </a:r>
            <a:r>
              <a:rPr lang="en-US" altLang="ja-JP" sz="1400" dirty="0">
                <a:solidFill>
                  <a:prstClr val="black"/>
                </a:solidFill>
                <a:latin typeface="HG丸ｺﾞｼｯｸM-PRO" panose="020F0600000000000000" pitchFamily="50" charset="-128"/>
                <a:ea typeface="HG丸ｺﾞｼｯｸM-PRO" panose="020F0600000000000000"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rPr>
              <a:t>を確保するために、税の性格に応じた適切な課税方法を採用して、所得課税、消費課税、資産課税等をバランスよく組み合わせるという工夫が行われています。</a:t>
            </a:r>
          </a:p>
        </p:txBody>
      </p:sp>
      <p:sp>
        <p:nvSpPr>
          <p:cNvPr id="17" name="正方形/長方形 16">
            <a:extLst>
              <a:ext uri="{FF2B5EF4-FFF2-40B4-BE49-F238E27FC236}">
                <a16:creationId xmlns:a16="http://schemas.microsoft.com/office/drawing/2014/main" id="{77D03AC2-E20F-4F4F-AB41-8D5354DABA77}"/>
              </a:ext>
            </a:extLst>
          </p:cNvPr>
          <p:cNvSpPr/>
          <p:nvPr/>
        </p:nvSpPr>
        <p:spPr>
          <a:xfrm>
            <a:off x="502133" y="702133"/>
            <a:ext cx="4604550" cy="409668"/>
          </a:xfrm>
          <a:prstGeom prst="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HG丸ｺﾞｼｯｸM-PRO" panose="020F0600000000000000" pitchFamily="50" charset="-128"/>
                <a:ea typeface="HG丸ｺﾞｼｯｸM-PRO" panose="020F0600000000000000" pitchFamily="50" charset="-128"/>
              </a:rPr>
              <a:t>「公平」に負担するってどういうこと？</a:t>
            </a:r>
            <a:endParaRPr kumimoji="1" lang="ja-JP" altLang="en-US" sz="1400" dirty="0">
              <a:latin typeface="HG丸ｺﾞｼｯｸM-PRO" panose="020F0600000000000000" pitchFamily="50" charset="-128"/>
              <a:ea typeface="HG丸ｺﾞｼｯｸM-PRO" panose="020F0600000000000000" pitchFamily="50" charset="-128"/>
            </a:endParaRPr>
          </a:p>
        </p:txBody>
      </p:sp>
      <p:sp>
        <p:nvSpPr>
          <p:cNvPr id="21" name="四角形: メモ 20">
            <a:extLst>
              <a:ext uri="{FF2B5EF4-FFF2-40B4-BE49-F238E27FC236}">
                <a16:creationId xmlns:a16="http://schemas.microsoft.com/office/drawing/2014/main" id="{FCC5F37E-448D-46E5-A4B0-63F119F65A37}"/>
              </a:ext>
            </a:extLst>
          </p:cNvPr>
          <p:cNvSpPr/>
          <p:nvPr/>
        </p:nvSpPr>
        <p:spPr>
          <a:xfrm>
            <a:off x="568408" y="5506419"/>
            <a:ext cx="10163092" cy="1227931"/>
          </a:xfrm>
          <a:prstGeom prst="foldedCorner">
            <a:avLst>
              <a:gd name="adj" fmla="val 12908"/>
            </a:avLst>
          </a:prstGeom>
        </p:spPr>
        <p:style>
          <a:lnRef idx="1">
            <a:schemeClr val="accent4"/>
          </a:lnRef>
          <a:fillRef idx="2">
            <a:schemeClr val="accent4"/>
          </a:fillRef>
          <a:effectRef idx="1">
            <a:schemeClr val="accent4"/>
          </a:effectRef>
          <a:fontRef idx="minor">
            <a:schemeClr val="dk1"/>
          </a:fontRef>
        </p:style>
        <p:txBody>
          <a:bodyPr lIns="108000" tIns="36000" rIns="108000" bIns="0" rtlCol="0" anchor="t" anchorCtr="0"/>
          <a:lstStyle/>
          <a:p>
            <a:r>
              <a:rPr kumimoji="1" lang="ja-JP" altLang="en-US" sz="1100" dirty="0">
                <a:latin typeface="BIZ UDゴシック" panose="020B0400000000000000" pitchFamily="49" charset="-128"/>
                <a:ea typeface="BIZ UDゴシック" panose="020B0400000000000000" pitchFamily="49" charset="-128"/>
              </a:rPr>
              <a:t>税の分類には、「何に対して課税するか」によって次の３つに分類する方法があります。</a:t>
            </a:r>
            <a:endParaRPr kumimoji="1" lang="en-US" altLang="ja-JP" sz="1100" dirty="0">
              <a:latin typeface="BIZ UDゴシック" panose="020B0400000000000000" pitchFamily="49" charset="-128"/>
              <a:ea typeface="BIZ UDゴシック" panose="020B0400000000000000" pitchFamily="49" charset="-128"/>
            </a:endParaRPr>
          </a:p>
        </p:txBody>
      </p:sp>
      <p:graphicFrame>
        <p:nvGraphicFramePr>
          <p:cNvPr id="22" name="表 26">
            <a:extLst>
              <a:ext uri="{FF2B5EF4-FFF2-40B4-BE49-F238E27FC236}">
                <a16:creationId xmlns:a16="http://schemas.microsoft.com/office/drawing/2014/main" id="{661B0247-5DF0-4651-8112-9C106F7D97E6}"/>
              </a:ext>
            </a:extLst>
          </p:cNvPr>
          <p:cNvGraphicFramePr>
            <a:graphicFrameLocks noGrp="1"/>
          </p:cNvGraphicFramePr>
          <p:nvPr>
            <p:extLst>
              <p:ext uri="{D42A27DB-BD31-4B8C-83A1-F6EECF244321}">
                <p14:modId xmlns:p14="http://schemas.microsoft.com/office/powerpoint/2010/main" val="3749962498"/>
              </p:ext>
            </p:extLst>
          </p:nvPr>
        </p:nvGraphicFramePr>
        <p:xfrm>
          <a:off x="654780" y="5794419"/>
          <a:ext cx="9763418" cy="846848"/>
        </p:xfrm>
        <a:graphic>
          <a:graphicData uri="http://schemas.openxmlformats.org/drawingml/2006/table">
            <a:tbl>
              <a:tblPr firstRow="1" bandRow="1">
                <a:tableStyleId>{5940675A-B579-460E-94D1-54222C63F5DA}</a:tableStyleId>
              </a:tblPr>
              <a:tblGrid>
                <a:gridCol w="1199016">
                  <a:extLst>
                    <a:ext uri="{9D8B030D-6E8A-4147-A177-3AD203B41FA5}">
                      <a16:colId xmlns:a16="http://schemas.microsoft.com/office/drawing/2014/main" val="246343152"/>
                    </a:ext>
                  </a:extLst>
                </a:gridCol>
                <a:gridCol w="5937986">
                  <a:extLst>
                    <a:ext uri="{9D8B030D-6E8A-4147-A177-3AD203B41FA5}">
                      <a16:colId xmlns:a16="http://schemas.microsoft.com/office/drawing/2014/main" val="3527234390"/>
                    </a:ext>
                  </a:extLst>
                </a:gridCol>
                <a:gridCol w="2626416">
                  <a:extLst>
                    <a:ext uri="{9D8B030D-6E8A-4147-A177-3AD203B41FA5}">
                      <a16:colId xmlns:a16="http://schemas.microsoft.com/office/drawing/2014/main" val="68911315"/>
                    </a:ext>
                  </a:extLst>
                </a:gridCol>
              </a:tblGrid>
              <a:tr h="211712">
                <a:tc>
                  <a:txBody>
                    <a:bodyPr/>
                    <a:lstStyle/>
                    <a:p>
                      <a:pPr algn="ctr"/>
                      <a:r>
                        <a:rPr kumimoji="1" lang="ja-JP" altLang="en-US" sz="1000" dirty="0">
                          <a:latin typeface="BIZ UDPゴシック" panose="020B0400000000000000" pitchFamily="50" charset="-128"/>
                          <a:ea typeface="BIZ UDPゴシック" panose="020B0400000000000000" pitchFamily="50" charset="-128"/>
                        </a:rPr>
                        <a:t>分類</a:t>
                      </a:r>
                    </a:p>
                  </a:txBody>
                  <a:tcPr marL="36000" marR="36000" marT="0" marB="0" anchor="ctr">
                    <a:solidFill>
                      <a:srgbClr val="FFFF99">
                        <a:alpha val="85000"/>
                      </a:srgbClr>
                    </a:solidFill>
                  </a:tcPr>
                </a:tc>
                <a:tc>
                  <a:txBody>
                    <a:bodyPr/>
                    <a:lstStyle/>
                    <a:p>
                      <a:pPr algn="ctr"/>
                      <a:r>
                        <a:rPr kumimoji="1" lang="ja-JP" altLang="en-US" sz="1000" dirty="0">
                          <a:latin typeface="BIZ UDPゴシック" panose="020B0400000000000000" pitchFamily="50" charset="-128"/>
                          <a:ea typeface="BIZ UDPゴシック" panose="020B0400000000000000" pitchFamily="50" charset="-128"/>
                        </a:rPr>
                        <a:t>説明</a:t>
                      </a:r>
                    </a:p>
                  </a:txBody>
                  <a:tcPr marL="36000" marR="36000" marT="0" marB="0" anchor="ctr">
                    <a:solidFill>
                      <a:srgbClr val="FFFF99">
                        <a:alpha val="85000"/>
                      </a:srgbClr>
                    </a:solidFill>
                  </a:tcPr>
                </a:tc>
                <a:tc>
                  <a:txBody>
                    <a:bodyPr/>
                    <a:lstStyle/>
                    <a:p>
                      <a:pPr algn="ctr"/>
                      <a:r>
                        <a:rPr kumimoji="1" lang="ja-JP" altLang="en-US" sz="1000" dirty="0">
                          <a:latin typeface="BIZ UDPゴシック" panose="020B0400000000000000" pitchFamily="50" charset="-128"/>
                          <a:ea typeface="BIZ UDPゴシック" panose="020B0400000000000000" pitchFamily="50" charset="-128"/>
                        </a:rPr>
                        <a:t>税金の例</a:t>
                      </a:r>
                    </a:p>
                  </a:txBody>
                  <a:tcPr marL="36000" marR="36000" marT="0" marB="0" anchor="ctr">
                    <a:solidFill>
                      <a:srgbClr val="FFFF99">
                        <a:alpha val="85000"/>
                      </a:srgbClr>
                    </a:solidFill>
                  </a:tcPr>
                </a:tc>
                <a:extLst>
                  <a:ext uri="{0D108BD9-81ED-4DB2-BD59-A6C34878D82A}">
                    <a16:rowId xmlns:a16="http://schemas.microsoft.com/office/drawing/2014/main" val="3683583450"/>
                  </a:ext>
                </a:extLst>
              </a:tr>
              <a:tr h="211712">
                <a:tc>
                  <a:txBody>
                    <a:bodyPr/>
                    <a:lstStyle/>
                    <a:p>
                      <a:r>
                        <a:rPr kumimoji="1" lang="ja-JP" altLang="en-US" sz="1000" dirty="0">
                          <a:latin typeface="BIZ UDPゴシック" panose="020B0400000000000000" pitchFamily="50" charset="-128"/>
                          <a:ea typeface="BIZ UDPゴシック" panose="020B0400000000000000" pitchFamily="50" charset="-128"/>
                        </a:rPr>
                        <a:t>所得課税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個人や会社の所得（収入から経費などを引いたもの）に対する課税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所得税、法人税、住民税など</a:t>
                      </a:r>
                    </a:p>
                  </a:txBody>
                  <a:tcPr marL="36000" marR="36000" marT="0" marB="0" anchor="ctr">
                    <a:solidFill>
                      <a:schemeClr val="bg1">
                        <a:alpha val="85000"/>
                      </a:schemeClr>
                    </a:solidFill>
                  </a:tcPr>
                </a:tc>
                <a:extLst>
                  <a:ext uri="{0D108BD9-81ED-4DB2-BD59-A6C34878D82A}">
                    <a16:rowId xmlns:a16="http://schemas.microsoft.com/office/drawing/2014/main" val="2427621932"/>
                  </a:ext>
                </a:extLst>
              </a:tr>
              <a:tr h="211712">
                <a:tc>
                  <a:txBody>
                    <a:bodyPr/>
                    <a:lstStyle/>
                    <a:p>
                      <a:r>
                        <a:rPr kumimoji="1" lang="ja-JP" altLang="en-US" sz="1000" dirty="0">
                          <a:latin typeface="BIZ UDPゴシック" panose="020B0400000000000000" pitchFamily="50" charset="-128"/>
                          <a:ea typeface="BIZ UDPゴシック" panose="020B0400000000000000" pitchFamily="50" charset="-128"/>
                        </a:rPr>
                        <a:t>消費課税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物品の消費やサービスの提供などに対する課税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消費税、酒税、たばこ税など</a:t>
                      </a:r>
                    </a:p>
                  </a:txBody>
                  <a:tcPr marL="36000" marR="36000" marT="0" marB="0" anchor="ctr">
                    <a:solidFill>
                      <a:schemeClr val="bg1">
                        <a:alpha val="85000"/>
                      </a:schemeClr>
                    </a:solidFill>
                  </a:tcPr>
                </a:tc>
                <a:extLst>
                  <a:ext uri="{0D108BD9-81ED-4DB2-BD59-A6C34878D82A}">
                    <a16:rowId xmlns:a16="http://schemas.microsoft.com/office/drawing/2014/main" val="2260108283"/>
                  </a:ext>
                </a:extLst>
              </a:tr>
              <a:tr h="211712">
                <a:tc>
                  <a:txBody>
                    <a:bodyPr/>
                    <a:lstStyle/>
                    <a:p>
                      <a:r>
                        <a:rPr kumimoji="1" lang="ja-JP" altLang="en-US" sz="1000" dirty="0">
                          <a:latin typeface="BIZ UDPゴシック" panose="020B0400000000000000" pitchFamily="50" charset="-128"/>
                          <a:ea typeface="BIZ UDPゴシック" panose="020B0400000000000000" pitchFamily="50" charset="-128"/>
                        </a:rPr>
                        <a:t>資産課税等</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資産・財産に対する課税</a:t>
                      </a:r>
                    </a:p>
                  </a:txBody>
                  <a:tcPr marL="36000" marR="36000" marT="0" marB="0" anchor="ctr">
                    <a:solidFill>
                      <a:schemeClr val="bg1">
                        <a:alpha val="85000"/>
                      </a:schemeClr>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rPr>
                        <a:t>相続税、固定資産税など</a:t>
                      </a:r>
                    </a:p>
                  </a:txBody>
                  <a:tcPr marL="36000" marR="36000" marT="0" marB="0" anchor="ctr">
                    <a:solidFill>
                      <a:schemeClr val="bg1">
                        <a:alpha val="85000"/>
                      </a:schemeClr>
                    </a:solidFill>
                  </a:tcPr>
                </a:tc>
                <a:extLst>
                  <a:ext uri="{0D108BD9-81ED-4DB2-BD59-A6C34878D82A}">
                    <a16:rowId xmlns:a16="http://schemas.microsoft.com/office/drawing/2014/main" val="872649290"/>
                  </a:ext>
                </a:extLst>
              </a:tr>
            </a:tbl>
          </a:graphicData>
        </a:graphic>
      </p:graphicFrame>
    </p:spTree>
    <p:extLst>
      <p:ext uri="{BB962C8B-B14F-4D97-AF65-F5344CB8AC3E}">
        <p14:creationId xmlns:p14="http://schemas.microsoft.com/office/powerpoint/2010/main" val="1015833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2" name="グループ化 21"/>
          <p:cNvGrpSpPr/>
          <p:nvPr/>
        </p:nvGrpSpPr>
        <p:grpSpPr>
          <a:xfrm>
            <a:off x="2168730" y="3967540"/>
            <a:ext cx="4775106" cy="531687"/>
            <a:chOff x="2140618" y="4046022"/>
            <a:chExt cx="4775106" cy="531687"/>
          </a:xfrm>
        </p:grpSpPr>
        <p:sp>
          <p:nvSpPr>
            <p:cNvPr id="19" name="二等辺三角形 18"/>
            <p:cNvSpPr/>
            <p:nvPr/>
          </p:nvSpPr>
          <p:spPr>
            <a:xfrm rot="5400000">
              <a:off x="2001545" y="4185095"/>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二等辺三角形 19"/>
            <p:cNvSpPr/>
            <p:nvPr/>
          </p:nvSpPr>
          <p:spPr>
            <a:xfrm rot="5400000">
              <a:off x="4271609" y="4191377"/>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二等辺三角形 20"/>
            <p:cNvSpPr/>
            <p:nvPr/>
          </p:nvSpPr>
          <p:spPr>
            <a:xfrm rot="5400000">
              <a:off x="6529392" y="4185095"/>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3" name="二等辺三角形 22"/>
          <p:cNvSpPr/>
          <p:nvPr/>
        </p:nvSpPr>
        <p:spPr>
          <a:xfrm rot="10800000">
            <a:off x="10348090" y="4981346"/>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25" name="直線コネクタ 24"/>
          <p:cNvCxnSpPr/>
          <p:nvPr/>
        </p:nvCxnSpPr>
        <p:spPr>
          <a:xfrm>
            <a:off x="7930609" y="2766333"/>
            <a:ext cx="0" cy="16497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nvGrpSpPr>
          <p:cNvPr id="3" name="グループ化 2"/>
          <p:cNvGrpSpPr/>
          <p:nvPr/>
        </p:nvGrpSpPr>
        <p:grpSpPr>
          <a:xfrm>
            <a:off x="804192" y="1556081"/>
            <a:ext cx="7118416" cy="1649537"/>
            <a:chOff x="794518" y="1840417"/>
            <a:chExt cx="7118416" cy="1649537"/>
          </a:xfrm>
        </p:grpSpPr>
        <p:sp>
          <p:nvSpPr>
            <p:cNvPr id="16" name="二等辺三角形 15"/>
            <p:cNvSpPr/>
            <p:nvPr/>
          </p:nvSpPr>
          <p:spPr>
            <a:xfrm rot="5400000">
              <a:off x="1988972" y="1979490"/>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二等辺三角形 16"/>
            <p:cNvSpPr/>
            <p:nvPr/>
          </p:nvSpPr>
          <p:spPr>
            <a:xfrm rot="5400000">
              <a:off x="4271609" y="2008065"/>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二等辺三角形 17"/>
            <p:cNvSpPr/>
            <p:nvPr/>
          </p:nvSpPr>
          <p:spPr>
            <a:xfrm rot="5400000">
              <a:off x="6529392" y="2009782"/>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6" name="二等辺三角形 25"/>
            <p:cNvSpPr/>
            <p:nvPr/>
          </p:nvSpPr>
          <p:spPr>
            <a:xfrm rot="10800000">
              <a:off x="794518" y="3307075"/>
              <a:ext cx="676783" cy="18287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28" name="直線コネクタ 27"/>
            <p:cNvCxnSpPr/>
            <p:nvPr/>
          </p:nvCxnSpPr>
          <p:spPr>
            <a:xfrm flipH="1">
              <a:off x="1124909" y="3215640"/>
              <a:ext cx="6788025" cy="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140149" y="3233544"/>
              <a:ext cx="0" cy="16497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sp>
        <p:nvSpPr>
          <p:cNvPr id="35" name="フローチャート: 端子 34"/>
          <p:cNvSpPr/>
          <p:nvPr/>
        </p:nvSpPr>
        <p:spPr>
          <a:xfrm>
            <a:off x="433592" y="5490520"/>
            <a:ext cx="6863349" cy="1175684"/>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a:t>
            </a:r>
            <a:r>
              <a:rPr lang="ja-JP" altLang="en-US" b="1" dirty="0">
                <a:solidFill>
                  <a:schemeClr val="accent6">
                    <a:lumMod val="75000"/>
                  </a:schemeClr>
                </a:solidFill>
              </a:rPr>
              <a:t>年貢の納め時とは</a:t>
            </a:r>
            <a:r>
              <a:rPr lang="en-US" altLang="ja-JP" b="1" dirty="0">
                <a:solidFill>
                  <a:schemeClr val="accent6">
                    <a:lumMod val="75000"/>
                  </a:schemeClr>
                </a:solidFill>
              </a:rPr>
              <a:t>…</a:t>
            </a:r>
          </a:p>
          <a:p>
            <a:r>
              <a:rPr kumimoji="1" lang="ja-JP" altLang="en-US" sz="2000" b="1" dirty="0">
                <a:latin typeface="HG丸ｺﾞｼｯｸM-PRO" panose="020F0600000000000000" pitchFamily="50" charset="-128"/>
                <a:ea typeface="HG丸ｺﾞｼｯｸM-PRO" panose="020F0600000000000000" pitchFamily="50" charset="-128"/>
              </a:rPr>
              <a:t>　</a:t>
            </a: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a:solidFill>
                  <a:schemeClr val="tx1"/>
                </a:solidFill>
              </a:rPr>
              <a:t>「隠れて耕作していた田が見つかって、ごまかしていた分の年貢を</a:t>
            </a:r>
            <a:endParaRPr lang="en-US" altLang="ja-JP" sz="1400" dirty="0">
              <a:solidFill>
                <a:schemeClr val="tx1"/>
              </a:solidFill>
            </a:endParaRPr>
          </a:p>
          <a:p>
            <a:r>
              <a:rPr lang="ja-JP" altLang="en-US" sz="1400" dirty="0">
                <a:solidFill>
                  <a:schemeClr val="tx1"/>
                </a:solidFill>
              </a:rPr>
              <a:t>　　　　　　　納めなければならなくなった」ということを語源としています。</a:t>
            </a:r>
            <a:endParaRPr kumimoji="1" lang="ja-JP" altLang="en-US" sz="1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36" name="フローチャート: 結合子 35"/>
          <p:cNvSpPr/>
          <p:nvPr/>
        </p:nvSpPr>
        <p:spPr>
          <a:xfrm>
            <a:off x="220181" y="5481376"/>
            <a:ext cx="1381784" cy="1172266"/>
          </a:xfrm>
          <a:prstGeom prst="flowChartConnector">
            <a:avLst/>
          </a:prstGeom>
          <a:solidFill>
            <a:schemeClr val="accent6">
              <a:lumMod val="7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bg1"/>
                </a:solidFill>
                <a:latin typeface="HGPｺﾞｼｯｸE" panose="020B0900000000000000" pitchFamily="50" charset="-128"/>
                <a:ea typeface="HGPｺﾞｼｯｸE" panose="020B0900000000000000" pitchFamily="50" charset="-128"/>
              </a:rPr>
              <a:t>ま め</a:t>
            </a:r>
            <a:endParaRPr kumimoji="1" lang="en-US" altLang="ja-JP" sz="2400" dirty="0">
              <a:solidFill>
                <a:schemeClr val="bg1"/>
              </a:solidFill>
              <a:latin typeface="HGPｺﾞｼｯｸE" panose="020B0900000000000000" pitchFamily="50" charset="-128"/>
              <a:ea typeface="HGPｺﾞｼｯｸE" panose="020B0900000000000000" pitchFamily="50" charset="-128"/>
            </a:endParaRPr>
          </a:p>
          <a:p>
            <a:pPr algn="ctr"/>
            <a:r>
              <a:rPr lang="ja-JP" altLang="en-US" sz="2400" dirty="0">
                <a:solidFill>
                  <a:schemeClr val="bg1"/>
                </a:solidFill>
                <a:latin typeface="HGPｺﾞｼｯｸE" panose="020B0900000000000000" pitchFamily="50" charset="-128"/>
                <a:ea typeface="HGPｺﾞｼｯｸE" panose="020B0900000000000000" pitchFamily="50" charset="-128"/>
              </a:rPr>
              <a:t>知 識</a:t>
            </a:r>
            <a:endParaRPr kumimoji="1" lang="ja-JP" altLang="en-US" sz="2400" dirty="0">
              <a:solidFill>
                <a:schemeClr val="bg1"/>
              </a:solidFill>
              <a:latin typeface="HGPｺﾞｼｯｸE" panose="020B0900000000000000" pitchFamily="50" charset="-128"/>
              <a:ea typeface="HGPｺﾞｼｯｸE" panose="020B0900000000000000" pitchFamily="50" charset="-128"/>
            </a:endParaRPr>
          </a:p>
        </p:txBody>
      </p:sp>
      <p:grpSp>
        <p:nvGrpSpPr>
          <p:cNvPr id="32" name="グループ化 31"/>
          <p:cNvGrpSpPr/>
          <p:nvPr/>
        </p:nvGrpSpPr>
        <p:grpSpPr>
          <a:xfrm>
            <a:off x="361999" y="160559"/>
            <a:ext cx="8938815" cy="584775"/>
            <a:chOff x="837693" y="446453"/>
            <a:chExt cx="8976360" cy="654609"/>
          </a:xfrm>
        </p:grpSpPr>
        <p:sp>
          <p:nvSpPr>
            <p:cNvPr id="33" name="ホームベース 32"/>
            <p:cNvSpPr/>
            <p:nvPr/>
          </p:nvSpPr>
          <p:spPr>
            <a:xfrm>
              <a:off x="837693" y="496803"/>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6699FF"/>
                  </a:solidFill>
                </a:ln>
                <a:solidFill>
                  <a:prstClr val="white"/>
                </a:solidFill>
              </a:endParaRPr>
            </a:p>
          </p:txBody>
        </p:sp>
        <p:sp>
          <p:nvSpPr>
            <p:cNvPr id="37" name="正方形/長方形 36"/>
            <p:cNvSpPr/>
            <p:nvPr/>
          </p:nvSpPr>
          <p:spPr>
            <a:xfrm>
              <a:off x="866467" y="446453"/>
              <a:ext cx="8066957" cy="654609"/>
            </a:xfrm>
            <a:prstGeom prst="rect">
              <a:avLst/>
            </a:prstGeom>
            <a:noFill/>
          </p:spPr>
          <p:txBody>
            <a:bodyPr wrap="square" lIns="91440" tIns="45720" rIns="91440" bIns="45720">
              <a:spAutoFit/>
            </a:bodyPr>
            <a:lstStyle/>
            <a:p>
              <a:pPr algn="ctr"/>
              <a:r>
                <a:rPr lang="ja-JP" altLang="en-US" sz="3200" b="1" dirty="0">
                  <a:ln w="10160">
                    <a:solidFill>
                      <a:srgbClr val="6699FF"/>
                    </a:solidFill>
                    <a:prstDash val="solid"/>
                  </a:ln>
                  <a:solidFill>
                    <a:srgbClr val="FFFFFF"/>
                  </a:solidFill>
                  <a:effectLst>
                    <a:outerShdw blurRad="38100" dist="22860" dir="5400000" algn="tl" rotWithShape="0">
                      <a:srgbClr val="000000">
                        <a:alpha val="30000"/>
                      </a:srgbClr>
                    </a:outerShdw>
                  </a:effectLst>
                </a:rPr>
                <a:t>税の歴史～昔の税はどうなっていたの？～</a:t>
              </a:r>
            </a:p>
          </p:txBody>
        </p:sp>
      </p:grpSp>
      <p:sp>
        <p:nvSpPr>
          <p:cNvPr id="2" name="テキスト ボックス 1"/>
          <p:cNvSpPr txBox="1"/>
          <p:nvPr/>
        </p:nvSpPr>
        <p:spPr>
          <a:xfrm>
            <a:off x="11773296" y="6468976"/>
            <a:ext cx="418704" cy="369332"/>
          </a:xfrm>
          <a:prstGeom prst="rect">
            <a:avLst/>
          </a:prstGeom>
          <a:noFill/>
        </p:spPr>
        <p:txBody>
          <a:bodyPr wrap="none" rtlCol="0">
            <a:spAutoFit/>
          </a:bodyPr>
          <a:lstStyle/>
          <a:p>
            <a:r>
              <a:rPr kumimoji="1" lang="en-US" altLang="ja-JP" dirty="0">
                <a:latin typeface="+mj-ea"/>
                <a:ea typeface="+mj-ea"/>
              </a:rPr>
              <a:t>22</a:t>
            </a:r>
            <a:endParaRPr kumimoji="1" lang="ja-JP" altLang="en-US" dirty="0">
              <a:latin typeface="+mj-ea"/>
              <a:ea typeface="+mj-ea"/>
            </a:endParaRPr>
          </a:p>
        </p:txBody>
      </p:sp>
      <p:pic>
        <p:nvPicPr>
          <p:cNvPr id="4" name="図 3"/>
          <p:cNvPicPr>
            <a:picLocks noChangeAspect="1"/>
          </p:cNvPicPr>
          <p:nvPr/>
        </p:nvPicPr>
        <p:blipFill>
          <a:blip r:embed="rId2">
            <a:extLst>
              <a:ext uri="{BEBA8EAE-BF5A-486C-A8C5-ECC9F3942E4B}">
                <a14:imgProps xmlns:a14="http://schemas.microsoft.com/office/drawing/2010/main">
                  <a14:imgLayer r:embed="rId3">
                    <a14:imgEffect>
                      <a14:backgroundRemoval t="3717" b="97522" l="4803" r="97084">
                        <a14:foregroundMark x1="7204" y1="8319" x2="57118" y2="7965"/>
                        <a14:foregroundMark x1="57118" y1="7965" x2="84563" y2="7965"/>
                        <a14:foregroundMark x1="84563" y1="7965" x2="92624" y2="7257"/>
                        <a14:foregroundMark x1="92624" y1="24248" x2="93654" y2="86372"/>
                        <a14:foregroundMark x1="93654" y1="86372" x2="66209" y2="92920"/>
                        <a14:foregroundMark x1="66209" y1="92920" x2="32762" y2="90265"/>
                        <a14:foregroundMark x1="32762" y1="90265" x2="11664" y2="73805"/>
                        <a14:foregroundMark x1="11664" y1="73805" x2="11149" y2="45487"/>
                        <a14:foregroundMark x1="11149" y1="45487" x2="28302" y2="20531"/>
                        <a14:foregroundMark x1="28302" y1="20531" x2="94683" y2="22655"/>
                        <a14:foregroundMark x1="90223" y1="18584" x2="9777" y2="18584"/>
                        <a14:foregroundMark x1="9434" y1="25664" x2="9262" y2="92389"/>
                        <a14:foregroundMark x1="16295" y1="95044" x2="94683" y2="98230"/>
                        <a14:foregroundMark x1="77873" y1="25664" x2="65352" y2="74513"/>
                        <a14:foregroundMark x1="80274" y1="50973" x2="83877" y2="80531"/>
                        <a14:foregroundMark x1="89194" y1="30973" x2="41509" y2="30973"/>
                        <a14:foregroundMark x1="29503" y1="30973" x2="31218" y2="61239"/>
                        <a14:foregroundMark x1="13722" y1="32920" x2="25729" y2="57522"/>
                        <a14:foregroundMark x1="25729" y1="57522" x2="27616" y2="69027"/>
                        <a14:foregroundMark x1="34991" y1="55929" x2="39623" y2="25841"/>
                        <a14:foregroundMark x1="9777" y1="31504" x2="46655" y2="31504"/>
                        <a14:foregroundMark x1="15266" y1="23363" x2="51115" y2="23186"/>
                        <a14:foregroundMark x1="51115" y1="23186" x2="61063" y2="23186"/>
                        <a14:foregroundMark x1="8748" y1="4248" x2="35849" y2="3717"/>
                        <a14:foregroundMark x1="35849" y1="3717" x2="93825" y2="5841"/>
                        <a14:foregroundMark x1="94340" y1="9381" x2="7719" y2="10442"/>
                        <a14:foregroundMark x1="82333" y1="3894" x2="82333" y2="3894"/>
                        <a14:foregroundMark x1="95712" y1="5664" x2="95712" y2="5664"/>
                        <a14:foregroundMark x1="95197" y1="10088" x2="95197" y2="10088"/>
                        <a14:foregroundMark x1="96569" y1="19823" x2="96569" y2="19823"/>
                        <a14:foregroundMark x1="6861" y1="21770" x2="6861" y2="21770"/>
                        <a14:foregroundMark x1="30703" y1="11681" x2="30703" y2="11681"/>
                        <a14:foregroundMark x1="15437" y1="15398" x2="15437" y2="15398"/>
                        <a14:foregroundMark x1="21269" y1="15398" x2="21269" y2="15398"/>
                        <a14:foregroundMark x1="28302" y1="15398" x2="28302" y2="15398"/>
                        <a14:foregroundMark x1="37907" y1="15221" x2="37907" y2="15221"/>
                        <a14:foregroundMark x1="24871" y1="15398" x2="24871" y2="15398"/>
                        <a14:foregroundMark x1="33105" y1="15398" x2="33105" y2="15398"/>
                        <a14:foregroundMark x1="43568" y1="15398" x2="43568" y2="15398"/>
                        <a14:foregroundMark x1="53002" y1="15221" x2="53002" y2="15221"/>
                        <a14:foregroundMark x1="67410" y1="14867" x2="67410" y2="14867"/>
                        <a14:foregroundMark x1="74957" y1="15398" x2="74957" y2="15398"/>
                        <a14:foregroundMark x1="48542" y1="15221" x2="48542" y2="15221"/>
                        <a14:foregroundMark x1="59863" y1="15221" x2="59863" y2="15221"/>
                        <a14:foregroundMark x1="65523" y1="15221" x2="65523" y2="15221"/>
                        <a14:foregroundMark x1="71527" y1="15221" x2="71527" y2="15221"/>
                        <a14:foregroundMark x1="80617" y1="15575" x2="80617" y2="15575"/>
                        <a14:foregroundMark x1="80103" y1="15221" x2="80103" y2="15221"/>
                        <a14:foregroundMark x1="86449" y1="15221" x2="86449" y2="15221"/>
                        <a14:foregroundMark x1="95026" y1="15398" x2="95026" y2="15398"/>
                        <a14:foregroundMark x1="92624" y1="15398" x2="92624" y2="15398"/>
                        <a14:foregroundMark x1="96398" y1="15929" x2="96398" y2="15929"/>
                        <a14:foregroundMark x1="96913" y1="18230" x2="96913" y2="18230"/>
                        <a14:foregroundMark x1="96569" y1="23894" x2="96569" y2="23894"/>
                        <a14:foregroundMark x1="96569" y1="29912" x2="96569" y2="29912"/>
                        <a14:foregroundMark x1="96741" y1="36460" x2="96741" y2="36460"/>
                        <a14:foregroundMark x1="96741" y1="43363" x2="96741" y2="43363"/>
                        <a14:foregroundMark x1="96741" y1="41593" x2="96741" y2="41593"/>
                        <a14:foregroundMark x1="96569" y1="39823" x2="96569" y2="39823"/>
                        <a14:foregroundMark x1="96741" y1="34690" x2="96741" y2="34690"/>
                        <a14:foregroundMark x1="96913" y1="31858" x2="96913" y2="31858"/>
                        <a14:foregroundMark x1="96569" y1="28496" x2="96569" y2="28496"/>
                        <a14:foregroundMark x1="97084" y1="25133" x2="97084" y2="25133"/>
                        <a14:foregroundMark x1="96913" y1="21593" x2="96913" y2="21593"/>
                        <a14:foregroundMark x1="96741" y1="38407" x2="96741" y2="38407"/>
                        <a14:foregroundMark x1="8062" y1="15398" x2="8062" y2="15398"/>
                        <a14:foregroundMark x1="5660" y1="15929" x2="5660" y2="15929"/>
                        <a14:foregroundMark x1="4803" y1="21593" x2="4803" y2="21593"/>
                        <a14:foregroundMark x1="4803" y1="26726" x2="4803" y2="26726"/>
                        <a14:foregroundMark x1="5317" y1="31327" x2="5317" y2="31327"/>
                        <a14:foregroundMark x1="5317" y1="36814" x2="5317" y2="36814"/>
                        <a14:foregroundMark x1="5146" y1="29381" x2="5146" y2="29381"/>
                        <a14:foregroundMark x1="5317" y1="24602" x2="5317" y2="24602"/>
                        <a14:foregroundMark x1="5317" y1="23186" x2="5317" y2="23186"/>
                        <a14:foregroundMark x1="5146" y1="44956" x2="5146" y2="44956"/>
                        <a14:foregroundMark x1="4803" y1="42124" x2="4803" y2="42124"/>
                        <a14:foregroundMark x1="5317" y1="41416" x2="5317" y2="41416"/>
                        <a14:foregroundMark x1="5317" y1="47257" x2="5317" y2="47257"/>
                        <a14:foregroundMark x1="5317" y1="53805" x2="5317" y2="53805"/>
                        <a14:foregroundMark x1="5317" y1="60531" x2="5317" y2="60531"/>
                        <a14:foregroundMark x1="5317" y1="63717" x2="5317" y2="63717"/>
                        <a14:foregroundMark x1="5317" y1="70265" x2="5317" y2="70265"/>
                        <a14:foregroundMark x1="5317" y1="76637" x2="5317" y2="76637"/>
                        <a14:foregroundMark x1="5317" y1="80000" x2="5317" y2="80000"/>
                        <a14:foregroundMark x1="5317" y1="83186" x2="5317" y2="83186"/>
                        <a14:foregroundMark x1="5317" y1="89558" x2="5317" y2="89558"/>
                        <a14:foregroundMark x1="5317" y1="92920" x2="5317" y2="92920"/>
                        <a14:foregroundMark x1="5317" y1="96106" x2="5317" y2="96106"/>
                        <a14:foregroundMark x1="5317" y1="86372" x2="5317" y2="86372"/>
                        <a14:foregroundMark x1="5317" y1="73451" x2="5317" y2="73451"/>
                        <a14:foregroundMark x1="5317" y1="57168" x2="5317" y2="57168"/>
                        <a14:foregroundMark x1="10978" y1="97345" x2="10978" y2="97345"/>
                        <a14:foregroundMark x1="16467" y1="97168" x2="16467" y2="97168"/>
                        <a14:foregroundMark x1="24014" y1="96814" x2="24014" y2="96814"/>
                        <a14:foregroundMark x1="24528" y1="96991" x2="24528" y2="96991"/>
                        <a14:foregroundMark x1="25557" y1="97345" x2="25557" y2="97345"/>
                        <a14:foregroundMark x1="31389" y1="97522" x2="31389" y2="97522"/>
                        <a14:foregroundMark x1="9091" y1="96991" x2="9091" y2="96991"/>
                        <a14:foregroundMark x1="14408" y1="97699" x2="14408" y2="97699"/>
                        <a14:foregroundMark x1="20583" y1="97522" x2="20583" y2="97522"/>
                        <a14:foregroundMark x1="29503" y1="97168" x2="29503" y2="97168"/>
                        <a14:foregroundMark x1="36707" y1="96991" x2="36707" y2="96991"/>
                        <a14:foregroundMark x1="37221" y1="97168" x2="37221" y2="97168"/>
                        <a14:foregroundMark x1="46312" y1="97168" x2="46312" y2="97168"/>
                        <a14:foregroundMark x1="48885" y1="97345" x2="48885" y2="97345"/>
                        <a14:foregroundMark x1="52659" y1="97345" x2="52659" y2="97345"/>
                        <a14:foregroundMark x1="56261" y1="97345" x2="56261" y2="97345"/>
                        <a14:foregroundMark x1="41509" y1="97168" x2="41509" y2="97168"/>
                        <a14:foregroundMark x1="41509" y1="97699" x2="41509" y2="97699"/>
                        <a14:foregroundMark x1="96226" y1="96814" x2="96226" y2="96814"/>
                        <a14:foregroundMark x1="97084" y1="93982" x2="97084" y2="93982"/>
                        <a14:foregroundMark x1="96569" y1="92389" x2="96569" y2="92389"/>
                        <a14:foregroundMark x1="96741" y1="88496" x2="96741" y2="88496"/>
                        <a14:foregroundMark x1="96741" y1="81947" x2="96741" y2="81947"/>
                        <a14:foregroundMark x1="96741" y1="75398" x2="96741" y2="75398"/>
                        <a14:foregroundMark x1="96741" y1="69027" x2="96741" y2="69027"/>
                        <a14:foregroundMark x1="96741" y1="55929" x2="96741" y2="55929"/>
                        <a14:foregroundMark x1="96741" y1="52743" x2="96741" y2="52743"/>
                        <a14:foregroundMark x1="96741" y1="46195" x2="96741" y2="46195"/>
                        <a14:foregroundMark x1="96741" y1="49558" x2="96741" y2="49558"/>
                        <a14:foregroundMark x1="96741" y1="59292" x2="96741" y2="59292"/>
                        <a14:foregroundMark x1="96741" y1="62478" x2="96741" y2="62478"/>
                        <a14:foregroundMark x1="96741" y1="65664" x2="96741" y2="65664"/>
                        <a14:foregroundMark x1="96741" y1="72212" x2="96741" y2="72212"/>
                        <a14:foregroundMark x1="96741" y1="78761" x2="96741" y2="78761"/>
                        <a14:foregroundMark x1="96741" y1="85133" x2="96741" y2="85133"/>
                        <a14:foregroundMark x1="40995" y1="15398" x2="40995" y2="15398"/>
                        <a14:foregroundMark x1="16810" y1="15398" x2="16810" y2="15398"/>
                        <a14:foregroundMark x1="11835" y1="15221" x2="11835" y2="15221"/>
                        <a14:foregroundMark x1="57118" y1="15221" x2="57118" y2="15221"/>
                        <a14:foregroundMark x1="55232" y1="11681" x2="55232" y2="11681"/>
                        <a14:foregroundMark x1="69640" y1="11327" x2="69640" y2="11327"/>
                        <a14:foregroundMark x1="88165" y1="15398" x2="88165" y2="15398"/>
                      </a14:backgroundRemoval>
                    </a14:imgEffect>
                  </a14:imgLayer>
                </a14:imgProps>
              </a:ext>
            </a:extLst>
          </a:blip>
          <a:stretch>
            <a:fillRect/>
          </a:stretch>
        </p:blipFill>
        <p:spPr>
          <a:xfrm>
            <a:off x="246089" y="849392"/>
            <a:ext cx="1818074" cy="1761941"/>
          </a:xfrm>
          <a:prstGeom prst="rect">
            <a:avLst/>
          </a:prstGeom>
        </p:spPr>
      </p:pic>
      <p:pic>
        <p:nvPicPr>
          <p:cNvPr id="24" name="図 23"/>
          <p:cNvPicPr>
            <a:picLocks noChangeAspect="1"/>
          </p:cNvPicPr>
          <p:nvPr/>
        </p:nvPicPr>
        <p:blipFill>
          <a:blip r:embed="rId4">
            <a:extLst>
              <a:ext uri="{BEBA8EAE-BF5A-486C-A8C5-ECC9F3942E4B}">
                <a14:imgProps xmlns:a14="http://schemas.microsoft.com/office/drawing/2010/main">
                  <a14:imgLayer r:embed="rId5">
                    <a14:imgEffect>
                      <a14:backgroundRemoval t="1257" b="98923" l="725" r="97645">
                        <a14:foregroundMark x1="4348" y1="5566" x2="32609" y2="5386"/>
                        <a14:foregroundMark x1="32609" y1="5386" x2="87138" y2="5386"/>
                        <a14:foregroundMark x1="87138" y1="5386" x2="3986" y2="6284"/>
                        <a14:foregroundMark x1="6884" y1="19928" x2="49819" y2="19569"/>
                        <a14:foregroundMark x1="49819" y1="19569" x2="77174" y2="19569"/>
                        <a14:foregroundMark x1="77174" y1="19569" x2="93116" y2="43268"/>
                        <a14:foregroundMark x1="93116" y1="43268" x2="92391" y2="71993"/>
                        <a14:foregroundMark x1="92391" y1="71993" x2="71739" y2="94075"/>
                        <a14:foregroundMark x1="71739" y1="94075" x2="15942" y2="87792"/>
                        <a14:foregroundMark x1="15942" y1="87792" x2="6341" y2="20467"/>
                        <a14:foregroundMark x1="22283" y1="23160" x2="39674" y2="63016"/>
                        <a14:foregroundMark x1="51268" y1="25314" x2="47645" y2="70377"/>
                        <a14:foregroundMark x1="71920" y1="42549" x2="64855" y2="73070"/>
                        <a14:foregroundMark x1="64855" y1="73070" x2="58333" y2="82944"/>
                        <a14:foregroundMark x1="65761" y1="35368" x2="36594" y2="73609"/>
                        <a14:foregroundMark x1="24275" y1="44524" x2="19384" y2="80969"/>
                        <a14:foregroundMark x1="5435" y1="34291" x2="5435" y2="34291"/>
                        <a14:foregroundMark x1="5435" y1="23698" x2="6341" y2="79174"/>
                        <a14:foregroundMark x1="6341" y1="79174" x2="7065" y2="81149"/>
                        <a14:foregroundMark x1="5797" y1="90664" x2="43116" y2="91023"/>
                        <a14:foregroundMark x1="43116" y1="91023" x2="91667" y2="90664"/>
                        <a14:foregroundMark x1="95290" y1="91562" x2="94203" y2="24057"/>
                        <a14:foregroundMark x1="94203" y1="21364" x2="14493" y2="18851"/>
                        <a14:foregroundMark x1="88587" y1="15260" x2="9783" y2="16338"/>
                        <a14:foregroundMark x1="6341" y1="16338" x2="6341" y2="16338"/>
                        <a14:foregroundMark x1="3804" y1="21544" x2="3804" y2="21544"/>
                        <a14:foregroundMark x1="80072" y1="73429" x2="89674" y2="90844"/>
                        <a14:foregroundMark x1="84058" y1="72711" x2="92754" y2="91203"/>
                        <a14:foregroundMark x1="77174" y1="72172" x2="78804" y2="99102"/>
                        <a14:foregroundMark x1="78804" y1="99102" x2="82246" y2="91203"/>
                        <a14:foregroundMark x1="65942" y1="98384" x2="65942" y2="98384"/>
                        <a14:foregroundMark x1="65036" y1="97487" x2="65036" y2="97487"/>
                        <a14:foregroundMark x1="44203" y1="96768" x2="44203" y2="96768"/>
                        <a14:foregroundMark x1="28623" y1="96768" x2="28623" y2="96768"/>
                        <a14:foregroundMark x1="38768" y1="77379" x2="38768" y2="77379"/>
                        <a14:foregroundMark x1="38225" y1="83662" x2="38225" y2="83662"/>
                        <a14:foregroundMark x1="51630" y1="82944" x2="51630" y2="82944"/>
                        <a14:foregroundMark x1="50543" y1="73070" x2="57790" y2="87792"/>
                        <a14:foregroundMark x1="60688" y1="86535" x2="79348" y2="63555"/>
                        <a14:foregroundMark x1="79348" y1="63555" x2="79529" y2="62837"/>
                        <a14:foregroundMark x1="75906" y1="47576" x2="71920" y2="33393"/>
                        <a14:foregroundMark x1="77174" y1="33393" x2="77717" y2="49910"/>
                        <a14:foregroundMark x1="74819" y1="29264" x2="39493" y2="32496"/>
                        <a14:foregroundMark x1="39674" y1="24955" x2="38768" y2="59964"/>
                        <a14:foregroundMark x1="36051" y1="61939" x2="35145" y2="83124"/>
                        <a14:foregroundMark x1="64312" y1="57271" x2="55978" y2="74686"/>
                        <a14:foregroundMark x1="63406" y1="53860" x2="43478" y2="77558"/>
                        <a14:foregroundMark x1="6341" y1="3950" x2="78261" y2="4847"/>
                        <a14:foregroundMark x1="92391" y1="7181" x2="3080" y2="7540"/>
                        <a14:foregroundMark x1="6884" y1="10592" x2="6884" y2="10592"/>
                        <a14:foregroundMark x1="22826" y1="10413" x2="22826" y2="10413"/>
                        <a14:foregroundMark x1="31341" y1="10413" x2="31341" y2="10413"/>
                        <a14:foregroundMark x1="31522" y1="8797" x2="31522" y2="8797"/>
                        <a14:foregroundMark x1="39130" y1="10054" x2="39130" y2="10054"/>
                        <a14:foregroundMark x1="44022" y1="10413" x2="44022" y2="10413"/>
                        <a14:foregroundMark x1="51630" y1="10413" x2="51630" y2="10413"/>
                        <a14:foregroundMark x1="60326" y1="10413" x2="60326" y2="10413"/>
                        <a14:foregroundMark x1="66304" y1="10054" x2="66304" y2="10054"/>
                        <a14:foregroundMark x1="92391" y1="8438" x2="92391" y2="8438"/>
                        <a14:foregroundMark x1="95652" y1="5386" x2="95652" y2="5386"/>
                        <a14:foregroundMark x1="93116" y1="3591" x2="93116" y2="3591"/>
                        <a14:foregroundMark x1="89130" y1="4129" x2="89130" y2="4129"/>
                        <a14:foregroundMark x1="91848" y1="4309" x2="91848" y2="4309"/>
                        <a14:foregroundMark x1="94203" y1="5745" x2="94203" y2="5745"/>
                        <a14:foregroundMark x1="40036" y1="3052" x2="40036" y2="3052"/>
                        <a14:foregroundMark x1="40580" y1="2693" x2="55254" y2="3591"/>
                        <a14:foregroundMark x1="31884" y1="3411" x2="31884" y2="3411"/>
                        <a14:foregroundMark x1="21739" y1="2873" x2="21739" y2="2873"/>
                        <a14:foregroundMark x1="7065" y1="14542" x2="7065" y2="14542"/>
                        <a14:foregroundMark x1="7065" y1="14363" x2="7065" y2="14363"/>
                        <a14:foregroundMark x1="12681" y1="14363" x2="12681" y2="14363"/>
                        <a14:foregroundMark x1="23913" y1="14363" x2="23913" y2="14363"/>
                        <a14:foregroundMark x1="40580" y1="14363" x2="40580" y2="14363"/>
                        <a14:foregroundMark x1="59783" y1="14363" x2="59783" y2="14363"/>
                        <a14:foregroundMark x1="89855" y1="14363" x2="89855" y2="14363"/>
                        <a14:foregroundMark x1="71377" y1="14183" x2="71377" y2="14183"/>
                        <a14:foregroundMark x1="3442" y1="14363" x2="3442" y2="14363"/>
                        <a14:foregroundMark x1="725" y1="18671" x2="725" y2="18671"/>
                        <a14:foregroundMark x1="725" y1="27110" x2="725" y2="27110"/>
                        <a14:foregroundMark x1="906" y1="31059" x2="906" y2="31059"/>
                        <a14:foregroundMark x1="906" y1="39677" x2="906" y2="39677"/>
                        <a14:foregroundMark x1="906" y1="52603" x2="906" y2="52603"/>
                        <a14:foregroundMark x1="906" y1="65350" x2="906" y2="65350"/>
                        <a14:foregroundMark x1="906" y1="73968" x2="906" y2="73968"/>
                        <a14:foregroundMark x1="906" y1="82585" x2="906" y2="82585"/>
                        <a14:foregroundMark x1="906" y1="91203" x2="906" y2="91203"/>
                        <a14:foregroundMark x1="906" y1="82585" x2="906" y2="82585"/>
                        <a14:foregroundMark x1="906" y1="26750" x2="906" y2="26750"/>
                        <a14:foregroundMark x1="906" y1="18312" x2="906" y2="18312"/>
                        <a14:foregroundMark x1="1087" y1="15799" x2="1087" y2="15799"/>
                        <a14:foregroundMark x1="1087" y1="21364" x2="1087" y2="21364"/>
                        <a14:foregroundMark x1="725" y1="24596" x2="725" y2="24596"/>
                        <a14:foregroundMark x1="906" y1="33573" x2="906" y2="33573"/>
                        <a14:foregroundMark x1="906" y1="38241" x2="906" y2="38241"/>
                        <a14:foregroundMark x1="906" y1="45242" x2="906" y2="45242"/>
                        <a14:foregroundMark x1="1087" y1="49192" x2="1087" y2="49192"/>
                        <a14:foregroundMark x1="1087" y1="43627" x2="1087" y2="43627"/>
                        <a14:foregroundMark x1="906" y1="57630" x2="906" y2="57630"/>
                        <a14:foregroundMark x1="906" y1="60503" x2="906" y2="60503"/>
                        <a14:foregroundMark x1="906" y1="69479" x2="906" y2="69479"/>
                        <a14:foregroundMark x1="906" y1="78097" x2="906" y2="78097"/>
                        <a14:foregroundMark x1="906" y1="91023" x2="906" y2="91023"/>
                        <a14:foregroundMark x1="725" y1="88869" x2="725" y2="88869"/>
                        <a14:foregroundMark x1="1087" y1="86535" x2="1087" y2="86535"/>
                        <a14:foregroundMark x1="906" y1="94794" x2="906" y2="94794"/>
                        <a14:foregroundMark x1="2174" y1="97127" x2="2174" y2="97127"/>
                        <a14:foregroundMark x1="5978" y1="97307" x2="5978" y2="97307"/>
                        <a14:foregroundMark x1="17029" y1="97307" x2="17029" y2="97307"/>
                        <a14:foregroundMark x1="31884" y1="97666" x2="31884" y2="97666"/>
                        <a14:foregroundMark x1="50000" y1="97487" x2="50000" y2="97487"/>
                        <a14:foregroundMark x1="60507" y1="97307" x2="60507" y2="97307"/>
                        <a14:foregroundMark x1="44384" y1="97307" x2="44384" y2="97307"/>
                        <a14:foregroundMark x1="92391" y1="97666" x2="92391" y2="97666"/>
                        <a14:foregroundMark x1="96377" y1="97307" x2="96377" y2="97307"/>
                        <a14:foregroundMark x1="97826" y1="95512" x2="97826" y2="95512"/>
                        <a14:foregroundMark x1="11413" y1="9515" x2="11413" y2="9515"/>
                        <a14:foregroundMark x1="3261" y1="7720" x2="3261" y2="7720"/>
                        <a14:foregroundMark x1="2174" y1="8977" x2="2174" y2="8977"/>
                        <a14:foregroundMark x1="2174" y1="4129" x2="2174" y2="4129"/>
                        <a14:foregroundMark x1="7609" y1="10952" x2="7609" y2="10952"/>
                        <a14:foregroundMark x1="5072" y1="10952" x2="5072" y2="10952"/>
                        <a14:foregroundMark x1="5978" y1="11131" x2="5978" y2="11131"/>
                        <a14:foregroundMark x1="10145" y1="10952" x2="10145" y2="10952"/>
                        <a14:foregroundMark x1="6884" y1="1257" x2="6884" y2="1257"/>
                      </a14:backgroundRemoval>
                    </a14:imgEffect>
                  </a14:imgLayer>
                </a14:imgProps>
              </a:ext>
            </a:extLst>
          </a:blip>
          <a:stretch>
            <a:fillRect/>
          </a:stretch>
        </p:blipFill>
        <p:spPr>
          <a:xfrm>
            <a:off x="2518374" y="859671"/>
            <a:ext cx="1761982" cy="1777942"/>
          </a:xfrm>
          <a:prstGeom prst="rect">
            <a:avLst/>
          </a:prstGeom>
        </p:spPr>
      </p:pic>
      <p:pic>
        <p:nvPicPr>
          <p:cNvPr id="27" name="図 26"/>
          <p:cNvPicPr>
            <a:picLocks noChangeAspect="1"/>
          </p:cNvPicPr>
          <p:nvPr/>
        </p:nvPicPr>
        <p:blipFill>
          <a:blip r:embed="rId6">
            <a:extLst>
              <a:ext uri="{BEBA8EAE-BF5A-486C-A8C5-ECC9F3942E4B}">
                <a14:imgProps xmlns:a14="http://schemas.microsoft.com/office/drawing/2010/main">
                  <a14:imgLayer r:embed="rId7">
                    <a14:imgEffect>
                      <a14:backgroundRemoval t="2822" b="97884" l="2582" r="97074">
                        <a14:foregroundMark x1="6368" y1="4586" x2="35800" y2="4233"/>
                        <a14:foregroundMark x1="35800" y1="4233" x2="66437" y2="4233"/>
                        <a14:foregroundMark x1="66437" y1="4233" x2="91910" y2="4056"/>
                        <a14:foregroundMark x1="91910" y1="4056" x2="11015" y2="7937"/>
                        <a14:foregroundMark x1="11015" y1="7937" x2="5508" y2="5644"/>
                        <a14:foregroundMark x1="6540" y1="18695" x2="64028" y2="23986"/>
                        <a14:foregroundMark x1="64028" y1="23986" x2="86403" y2="38448"/>
                        <a14:foregroundMark x1="86403" y1="38448" x2="82788" y2="65256"/>
                        <a14:foregroundMark x1="82788" y1="65256" x2="69363" y2="88889"/>
                        <a14:foregroundMark x1="69363" y1="88889" x2="15318" y2="89065"/>
                        <a14:foregroundMark x1="15318" y1="89065" x2="5336" y2="63845"/>
                        <a14:foregroundMark x1="5336" y1="63845" x2="6885" y2="20635"/>
                        <a14:foregroundMark x1="6885" y1="17637" x2="89501" y2="17637"/>
                        <a14:foregroundMark x1="91566" y1="21340" x2="87263" y2="88536"/>
                        <a14:foregroundMark x1="81928" y1="93122" x2="28916" y2="86949"/>
                        <a14:foregroundMark x1="28916" y1="86949" x2="25301" y2="89594"/>
                        <a14:foregroundMark x1="88296" y1="73545" x2="95353" y2="94356"/>
                        <a14:foregroundMark x1="91050" y1="69136" x2="91738" y2="80776"/>
                        <a14:foregroundMark x1="93115" y1="72134" x2="93115" y2="72134"/>
                        <a14:foregroundMark x1="94492" y1="76367" x2="94492" y2="76367"/>
                        <a14:foregroundMark x1="80379" y1="89242" x2="93632" y2="96825"/>
                        <a14:foregroundMark x1="69019" y1="96296" x2="69019" y2="96296"/>
                        <a14:foregroundMark x1="79862" y1="97531" x2="79862" y2="97531"/>
                        <a14:foregroundMark x1="83133" y1="97531" x2="83133" y2="97531"/>
                        <a14:foregroundMark x1="81756" y1="97002" x2="81756" y2="97002"/>
                        <a14:foregroundMark x1="80895" y1="95767" x2="80895" y2="95767"/>
                        <a14:foregroundMark x1="7401" y1="8995" x2="86575" y2="9877"/>
                        <a14:foregroundMark x1="86575" y1="9877" x2="90189" y2="9700"/>
                        <a14:foregroundMark x1="95869" y1="7055" x2="95869" y2="7055"/>
                        <a14:foregroundMark x1="93115" y1="7055" x2="93115" y2="7055"/>
                        <a14:foregroundMark x1="92599" y1="4586" x2="92771" y2="7407"/>
                        <a14:foregroundMark x1="3787" y1="5644" x2="3787" y2="5644"/>
                        <a14:foregroundMark x1="28744" y1="3527" x2="28744" y2="3527"/>
                        <a14:foregroundMark x1="22892" y1="3527" x2="22892" y2="3527"/>
                        <a14:foregroundMark x1="4475" y1="6349" x2="4475" y2="6349"/>
                        <a14:foregroundMark x1="4475" y1="9171" x2="4475" y2="9171"/>
                        <a14:foregroundMark x1="80207" y1="86949" x2="80207" y2="86949"/>
                        <a14:foregroundMark x1="78657" y1="96473" x2="78657" y2="96473"/>
                        <a14:foregroundMark x1="90706" y1="97884" x2="90706" y2="97884"/>
                        <a14:foregroundMark x1="94836" y1="97354" x2="94836" y2="97354"/>
                        <a14:foregroundMark x1="97590" y1="79718" x2="97590" y2="79718"/>
                        <a14:foregroundMark x1="20998" y1="2822" x2="20998" y2="2822"/>
                        <a14:foregroundMark x1="16695" y1="14286" x2="16695" y2="14286"/>
                        <a14:foregroundMark x1="7229" y1="14462" x2="7229" y2="14462"/>
                        <a14:foregroundMark x1="12048" y1="14109" x2="12048" y2="14109"/>
                        <a14:foregroundMark x1="13941" y1="14462" x2="13941" y2="14462"/>
                        <a14:foregroundMark x1="4991" y1="14815" x2="4991" y2="14815"/>
                        <a14:foregroundMark x1="3270" y1="15697" x2="3270" y2="15697"/>
                        <a14:foregroundMark x1="2582" y1="21164" x2="2582" y2="21164"/>
                        <a14:foregroundMark x1="2582" y1="27337" x2="2582" y2="27337"/>
                        <a14:foregroundMark x1="2582" y1="30511" x2="2582" y2="30511"/>
                        <a14:foregroundMark x1="2582" y1="36684" x2="2582" y2="36684"/>
                        <a14:foregroundMark x1="2582" y1="42857" x2="2582" y2="42857"/>
                        <a14:foregroundMark x1="2582" y1="52205" x2="2582" y2="52205"/>
                        <a14:foregroundMark x1="2582" y1="58377" x2="2582" y2="58377"/>
                        <a14:foregroundMark x1="2582" y1="67725" x2="2582" y2="67725"/>
                        <a14:foregroundMark x1="2582" y1="77072" x2="2582" y2="77072"/>
                        <a14:foregroundMark x1="2582" y1="83245" x2="2582" y2="83245"/>
                        <a14:foregroundMark x1="2582" y1="89418" x2="2582" y2="89418"/>
                        <a14:foregroundMark x1="2582" y1="92416" x2="2582" y2="92416"/>
                        <a14:foregroundMark x1="4475" y1="95944" x2="4475" y2="95944"/>
                        <a14:foregroundMark x1="11532" y1="96473" x2="11532" y2="96473"/>
                        <a14:foregroundMark x1="20998" y1="96120" x2="20998" y2="96120"/>
                        <a14:foregroundMark x1="33046" y1="96473" x2="33046" y2="96473"/>
                        <a14:foregroundMark x1="94836" y1="68430" x2="94836" y2="68430"/>
                        <a14:foregroundMark x1="85198" y1="14286" x2="85198" y2="14286"/>
                        <a14:foregroundMark x1="82100" y1="14286" x2="82100" y2="14286"/>
                        <a14:foregroundMark x1="90534" y1="14286" x2="90534" y2="14286"/>
                        <a14:foregroundMark x1="70396" y1="14286" x2="70396" y2="14286"/>
                        <a14:foregroundMark x1="74871" y1="14462" x2="74871" y2="14462"/>
                        <a14:foregroundMark x1="62478" y1="14462" x2="62478" y2="14462"/>
                        <a14:foregroundMark x1="54389" y1="13933" x2="54389" y2="13933"/>
                        <a14:foregroundMark x1="46988" y1="13933" x2="46988" y2="13933"/>
                        <a14:foregroundMark x1="40275" y1="14286" x2="40275" y2="14286"/>
                        <a14:foregroundMark x1="30465" y1="14286" x2="30465" y2="14286"/>
                        <a14:foregroundMark x1="24441" y1="14286" x2="24441" y2="14286"/>
                      </a14:backgroundRemoval>
                    </a14:imgEffect>
                  </a14:imgLayer>
                </a14:imgProps>
              </a:ext>
            </a:extLst>
          </a:blip>
          <a:stretch>
            <a:fillRect/>
          </a:stretch>
        </p:blipFill>
        <p:spPr>
          <a:xfrm>
            <a:off x="4710024" y="859500"/>
            <a:ext cx="1888865" cy="1843350"/>
          </a:xfrm>
          <a:prstGeom prst="rect">
            <a:avLst/>
          </a:prstGeom>
        </p:spPr>
      </p:pic>
      <p:pic>
        <p:nvPicPr>
          <p:cNvPr id="30" name="図 29"/>
          <p:cNvPicPr>
            <a:picLocks noChangeAspect="1"/>
          </p:cNvPicPr>
          <p:nvPr/>
        </p:nvPicPr>
        <p:blipFill>
          <a:blip r:embed="rId8">
            <a:extLst>
              <a:ext uri="{BEBA8EAE-BF5A-486C-A8C5-ECC9F3942E4B}">
                <a14:imgProps xmlns:a14="http://schemas.microsoft.com/office/drawing/2010/main">
                  <a14:imgLayer r:embed="rId9">
                    <a14:imgEffect>
                      <a14:backgroundRemoval t="2326" b="97853" l="1019" r="96435">
                        <a14:foregroundMark x1="3056" y1="5188" x2="86927" y2="5367"/>
                        <a14:foregroundMark x1="86927" y1="5367" x2="5603" y2="9123"/>
                        <a14:foregroundMark x1="5603" y1="9123" x2="2716" y2="7156"/>
                        <a14:foregroundMark x1="6452" y1="18784" x2="41596" y2="18426"/>
                        <a14:foregroundMark x1="41596" y1="18426" x2="67063" y2="18426"/>
                        <a14:foregroundMark x1="67063" y1="18426" x2="84890" y2="37030"/>
                        <a14:foregroundMark x1="84890" y1="37030" x2="82852" y2="63685"/>
                        <a14:foregroundMark x1="82852" y1="63685" x2="88285" y2="89088"/>
                        <a14:foregroundMark x1="88285" y1="89088" x2="8149" y2="93202"/>
                        <a14:foregroundMark x1="8149" y1="93202" x2="4414" y2="67979"/>
                        <a14:foregroundMark x1="4414" y1="67979" x2="8829" y2="41682"/>
                        <a14:foregroundMark x1="8829" y1="41682" x2="5942" y2="20572"/>
                        <a14:foregroundMark x1="28693" y1="95886" x2="91341" y2="96422"/>
                        <a14:foregroundMark x1="7301" y1="2862" x2="7301" y2="2862"/>
                        <a14:foregroundMark x1="7810" y1="2862" x2="7810" y2="2862"/>
                        <a14:foregroundMark x1="22071" y1="3936" x2="22071" y2="3936"/>
                        <a14:foregroundMark x1="39219" y1="3936" x2="39219" y2="3936"/>
                        <a14:foregroundMark x1="43803" y1="3936" x2="43803" y2="3936"/>
                        <a14:foregroundMark x1="45331" y1="10912" x2="45331" y2="10912"/>
                        <a14:foregroundMark x1="5093" y1="14669" x2="5093" y2="14669"/>
                        <a14:foregroundMark x1="15450" y1="14848" x2="15450" y2="14848"/>
                        <a14:foregroundMark x1="29542" y1="15027" x2="29542" y2="15027"/>
                        <a14:foregroundMark x1="45840" y1="14848" x2="45840" y2="14848"/>
                        <a14:foregroundMark x1="61630" y1="14669" x2="61630" y2="14669"/>
                        <a14:foregroundMark x1="78778" y1="14490" x2="78778" y2="14490"/>
                        <a14:foregroundMark x1="87776" y1="14669" x2="87776" y2="14669"/>
                        <a14:foregroundMark x1="73345" y1="14669" x2="73345" y2="14669"/>
                        <a14:foregroundMark x1="51783" y1="14669" x2="51783" y2="14669"/>
                        <a14:foregroundMark x1="39219" y1="14669" x2="39219" y2="14669"/>
                        <a14:foregroundMark x1="30900" y1="14669" x2="30900" y2="14669"/>
                        <a14:foregroundMark x1="27334" y1="14669" x2="27334" y2="14669"/>
                        <a14:foregroundMark x1="2547" y1="15206" x2="2547" y2="15206"/>
                        <a14:foregroundMark x1="1358" y1="17710" x2="1358" y2="17710"/>
                        <a14:foregroundMark x1="1868" y1="20751" x2="1868" y2="20751"/>
                        <a14:foregroundMark x1="1698" y1="28265" x2="1698" y2="28265"/>
                        <a14:foregroundMark x1="1698" y1="34347" x2="1698" y2="34347"/>
                        <a14:foregroundMark x1="1698" y1="40429" x2="1698" y2="40429"/>
                        <a14:foregroundMark x1="1698" y1="46512" x2="1698" y2="46512"/>
                        <a14:foregroundMark x1="1698" y1="52594" x2="1698" y2="52594"/>
                        <a14:foregroundMark x1="1698" y1="61538" x2="1698" y2="61538"/>
                        <a14:foregroundMark x1="1698" y1="67621" x2="1698" y2="67621"/>
                        <a14:foregroundMark x1="1698" y1="76744" x2="1698" y2="76744"/>
                        <a14:foregroundMark x1="1698" y1="82826" x2="1698" y2="82826"/>
                        <a14:foregroundMark x1="1698" y1="94991" x2="1698" y2="94991"/>
                        <a14:foregroundMark x1="1698" y1="91950" x2="1698" y2="91950"/>
                        <a14:foregroundMark x1="1698" y1="88909" x2="1698" y2="88909"/>
                        <a14:foregroundMark x1="1698" y1="85868" x2="1698" y2="85868"/>
                        <a14:foregroundMark x1="1698" y1="79785" x2="1698" y2="79785"/>
                        <a14:foregroundMark x1="1698" y1="73703" x2="1698" y2="73703"/>
                        <a14:foregroundMark x1="1698" y1="70662" x2="1698" y2="70662"/>
                        <a14:foregroundMark x1="1698" y1="64580" x2="1698" y2="64580"/>
                        <a14:foregroundMark x1="1698" y1="55635" x2="1698" y2="55635"/>
                        <a14:foregroundMark x1="1698" y1="46512" x2="1698" y2="46512"/>
                        <a14:foregroundMark x1="1698" y1="49553" x2="1698" y2="49553"/>
                        <a14:foregroundMark x1="1698" y1="43470" x2="1698" y2="43470"/>
                        <a14:foregroundMark x1="1698" y1="37388" x2="1698" y2="37388"/>
                        <a14:foregroundMark x1="1698" y1="31306" x2="1698" y2="31306"/>
                        <a14:foregroundMark x1="1698" y1="25224" x2="1698" y2="25224"/>
                        <a14:foregroundMark x1="96435" y1="80859" x2="96435" y2="80859"/>
                        <a14:foregroundMark x1="92190" y1="84973" x2="92190" y2="84973"/>
                        <a14:foregroundMark x1="92360" y1="87478" x2="92360" y2="87478"/>
                        <a14:foregroundMark x1="92360" y1="93560" x2="92360" y2="93560"/>
                        <a14:foregroundMark x1="92360" y1="91771" x2="92360" y2="91771"/>
                        <a14:foregroundMark x1="92360" y1="90519" x2="92360" y2="90519"/>
                        <a14:foregroundMark x1="92360" y1="95170" x2="92360" y2="95170"/>
                        <a14:foregroundMark x1="91851" y1="96959" x2="91851" y2="96959"/>
                        <a14:foregroundMark x1="90323" y1="97496" x2="90323" y2="97496"/>
                        <a14:foregroundMark x1="87097" y1="97853" x2="87097" y2="97853"/>
                        <a14:foregroundMark x1="79626" y1="97496" x2="79626" y2="97496"/>
                        <a14:foregroundMark x1="67402" y1="97496" x2="67402" y2="97496"/>
                        <a14:foregroundMark x1="59932" y1="97674" x2="59932" y2="97674"/>
                        <a14:foregroundMark x1="47368" y1="97674" x2="47368" y2="97674"/>
                        <a14:foregroundMark x1="92020" y1="72809" x2="92020" y2="72809"/>
                        <a14:foregroundMark x1="92360" y1="72987" x2="92360" y2="72987"/>
                        <a14:foregroundMark x1="92360" y1="76923" x2="92360" y2="76923"/>
                        <a14:foregroundMark x1="92020" y1="78354" x2="92020" y2="78354"/>
                        <a14:foregroundMark x1="92360" y1="78891" x2="92360" y2="78891"/>
                        <a14:foregroundMark x1="92360" y1="71199" x2="92360" y2="71199"/>
                        <a14:foregroundMark x1="92360" y1="65116" x2="92360" y2="65116"/>
                        <a14:foregroundMark x1="92360" y1="59034" x2="92360" y2="59034"/>
                        <a14:foregroundMark x1="92360" y1="49911" x2="92360" y2="49911"/>
                        <a14:foregroundMark x1="92360" y1="40966" x2="92360" y2="40966"/>
                        <a14:foregroundMark x1="92360" y1="34884" x2="92360" y2="34884"/>
                        <a14:foregroundMark x1="92360" y1="25760" x2="92360" y2="25760"/>
                        <a14:foregroundMark x1="92360" y1="19678" x2="92360" y2="19678"/>
                        <a14:foregroundMark x1="92360" y1="17889" x2="92360" y2="17889"/>
                        <a14:foregroundMark x1="92360" y1="15921" x2="92360" y2="15921"/>
                        <a14:foregroundMark x1="92360" y1="23614" x2="92360" y2="23614"/>
                        <a14:foregroundMark x1="92360" y1="23077" x2="92360" y2="23077"/>
                        <a14:foregroundMark x1="92360" y1="29159" x2="92360" y2="29159"/>
                        <a14:foregroundMark x1="92360" y1="32200" x2="92360" y2="32200"/>
                        <a14:foregroundMark x1="92360" y1="38283" x2="92360" y2="38283"/>
                        <a14:foregroundMark x1="92360" y1="44365" x2="92360" y2="44365"/>
                        <a14:foregroundMark x1="92360" y1="47406" x2="92360" y2="47406"/>
                        <a14:foregroundMark x1="92360" y1="53488" x2="92360" y2="53488"/>
                        <a14:foregroundMark x1="92360" y1="56351" x2="92360" y2="56351"/>
                        <a14:foregroundMark x1="92360" y1="62433" x2="92360" y2="62433"/>
                        <a14:foregroundMark x1="92360" y1="68515" x2="92360" y2="68515"/>
                        <a14:foregroundMark x1="11715" y1="14669" x2="11715" y2="14669"/>
                        <a14:foregroundMark x1="20034" y1="15027" x2="20034" y2="15027"/>
                        <a14:foregroundMark x1="32598" y1="15027" x2="32598" y2="15027"/>
                        <a14:foregroundMark x1="55178" y1="15027" x2="55178" y2="15027"/>
                        <a14:foregroundMark x1="65705" y1="15027" x2="65705" y2="15027"/>
                        <a14:foregroundMark x1="82173" y1="15206" x2="82173" y2="15206"/>
                        <a14:foregroundMark x1="83871" y1="14848" x2="83871" y2="14848"/>
                      </a14:backgroundRemoval>
                    </a14:imgEffect>
                  </a14:imgLayer>
                </a14:imgProps>
              </a:ext>
            </a:extLst>
          </a:blip>
          <a:stretch>
            <a:fillRect/>
          </a:stretch>
        </p:blipFill>
        <p:spPr>
          <a:xfrm>
            <a:off x="6988279" y="846643"/>
            <a:ext cx="1984954" cy="1883853"/>
          </a:xfrm>
          <a:prstGeom prst="rect">
            <a:avLst/>
          </a:prstGeom>
        </p:spPr>
      </p:pic>
      <p:pic>
        <p:nvPicPr>
          <p:cNvPr id="31" name="図 30"/>
          <p:cNvPicPr>
            <a:picLocks noChangeAspect="1"/>
          </p:cNvPicPr>
          <p:nvPr/>
        </p:nvPicPr>
        <p:blipFill>
          <a:blip r:embed="rId10">
            <a:extLst>
              <a:ext uri="{BEBA8EAE-BF5A-486C-A8C5-ECC9F3942E4B}">
                <a14:imgProps xmlns:a14="http://schemas.microsoft.com/office/drawing/2010/main">
                  <a14:imgLayer r:embed="rId11">
                    <a14:imgEffect>
                      <a14:backgroundRemoval t="1961" b="96791" l="1089" r="98004">
                        <a14:foregroundMark x1="2904" y1="5348" x2="31579" y2="4813"/>
                        <a14:foregroundMark x1="31579" y1="4813" x2="85662" y2="4813"/>
                        <a14:foregroundMark x1="85662" y1="4813" x2="3448" y2="6952"/>
                        <a14:foregroundMark x1="7260" y1="20677" x2="43376" y2="20321"/>
                        <a14:foregroundMark x1="43376" y1="20321" x2="72777" y2="21569"/>
                        <a14:foregroundMark x1="72777" y1="21569" x2="91652" y2="43316"/>
                        <a14:foregroundMark x1="91652" y1="43316" x2="91289" y2="94652"/>
                        <a14:foregroundMark x1="91289" y1="94652" x2="9619" y2="92513"/>
                        <a14:foregroundMark x1="9619" y1="92513" x2="7078" y2="20143"/>
                        <a14:foregroundMark x1="7260" y1="17112" x2="36661" y2="20677"/>
                        <a14:foregroundMark x1="36661" y1="20677" x2="67695" y2="19608"/>
                        <a14:foregroundMark x1="67695" y1="19608" x2="88748" y2="19608"/>
                        <a14:foregroundMark x1="94374" y1="20856" x2="93829" y2="56506"/>
                        <a14:foregroundMark x1="93829" y1="63636" x2="93103" y2="95544"/>
                        <a14:foregroundMark x1="95463" y1="7308" x2="95463" y2="7308"/>
                        <a14:foregroundMark x1="91289" y1="6417" x2="95463" y2="7130"/>
                        <a14:foregroundMark x1="6534" y1="1961" x2="6534" y2="1961"/>
                        <a14:foregroundMark x1="5082" y1="14973" x2="5082" y2="14973"/>
                        <a14:foregroundMark x1="9619" y1="14795" x2="9619" y2="14795"/>
                        <a14:foregroundMark x1="16515" y1="14795" x2="16515" y2="14795"/>
                        <a14:foregroundMark x1="25953" y1="14795" x2="25953" y2="14795"/>
                        <a14:foregroundMark x1="43376" y1="14973" x2="43376" y2="14973"/>
                        <a14:foregroundMark x1="58258" y1="14973" x2="58258" y2="14973"/>
                        <a14:foregroundMark x1="71869" y1="14973" x2="71869" y2="14973"/>
                        <a14:foregroundMark x1="84755" y1="14973" x2="84755" y2="14973"/>
                        <a14:foregroundMark x1="94192" y1="14973" x2="94192" y2="14973"/>
                        <a14:foregroundMark x1="87477" y1="15152" x2="87477" y2="15152"/>
                        <a14:foregroundMark x1="91107" y1="14973" x2="91107" y2="14973"/>
                        <a14:foregroundMark x1="80399" y1="14973" x2="80399" y2="14973"/>
                        <a14:foregroundMark x1="73684" y1="14795" x2="73684" y2="14795"/>
                        <a14:foregroundMark x1="76588" y1="14973" x2="76588" y2="14973"/>
                        <a14:foregroundMark x1="66788" y1="14973" x2="66788" y2="14973"/>
                        <a14:foregroundMark x1="61525" y1="14973" x2="61525" y2="14973"/>
                        <a14:foregroundMark x1="52632" y1="14795" x2="52632" y2="14795"/>
                        <a14:foregroundMark x1="47550" y1="14795" x2="47550" y2="14795"/>
                        <a14:foregroundMark x1="39383" y1="14795" x2="39383" y2="14795"/>
                        <a14:foregroundMark x1="30672" y1="14795" x2="30672" y2="14795"/>
                        <a14:foregroundMark x1="34301" y1="14795" x2="34301" y2="14795"/>
                        <a14:foregroundMark x1="22686" y1="14795" x2="22686" y2="14795"/>
                        <a14:foregroundMark x1="19056" y1="14795" x2="19056" y2="14795"/>
                        <a14:foregroundMark x1="2722" y1="15152" x2="2722" y2="15152"/>
                        <a14:foregroundMark x1="1089" y1="15865" x2="1089" y2="15865"/>
                        <a14:foregroundMark x1="1089" y1="18717" x2="1089" y2="18717"/>
                        <a14:foregroundMark x1="1089" y1="24599" x2="1089" y2="24599"/>
                        <a14:foregroundMark x1="1089" y1="30660" x2="1089" y2="30660"/>
                        <a14:foregroundMark x1="1089" y1="36720" x2="1089" y2="36720"/>
                        <a14:foregroundMark x1="1089" y1="42602" x2="1089" y2="42602"/>
                        <a14:foregroundMark x1="1089" y1="48663" x2="1089" y2="48663"/>
                        <a14:foregroundMark x1="1089" y1="54724" x2="1089" y2="54724"/>
                        <a14:foregroundMark x1="1089" y1="63636" x2="1089" y2="63636"/>
                        <a14:foregroundMark x1="1089" y1="72727" x2="1089" y2="72727"/>
                        <a14:foregroundMark x1="1089" y1="81640" x2="1089" y2="81640"/>
                        <a14:foregroundMark x1="1089" y1="87701" x2="1089" y2="87701"/>
                        <a14:foregroundMark x1="1089" y1="90731" x2="1089" y2="90731"/>
                        <a14:foregroundMark x1="1089" y1="96791" x2="1089" y2="96791"/>
                        <a14:foregroundMark x1="98004" y1="96791" x2="98004" y2="96791"/>
                        <a14:foregroundMark x1="97641" y1="95009" x2="97641" y2="95009"/>
                        <a14:foregroundMark x1="97822" y1="92335" x2="97822" y2="92335"/>
                        <a14:foregroundMark x1="97822" y1="86275" x2="97822" y2="86275"/>
                        <a14:foregroundMark x1="97822" y1="77362" x2="97822" y2="77362"/>
                        <a14:foregroundMark x1="98004" y1="77897" x2="98004" y2="77897"/>
                        <a14:foregroundMark x1="98004" y1="83779" x2="98004" y2="83779"/>
                        <a14:foregroundMark x1="98004" y1="71836" x2="98004" y2="71836"/>
                        <a14:foregroundMark x1="98004" y1="65419" x2="98004" y2="65419"/>
                        <a14:foregroundMark x1="98004" y1="62389" x2="98004" y2="62389"/>
                        <a14:foregroundMark x1="98004" y1="56506" x2="98004" y2="56506"/>
                        <a14:foregroundMark x1="98004" y1="50446" x2="98004" y2="50446"/>
                        <a14:foregroundMark x1="98004" y1="47415" x2="98004" y2="47415"/>
                        <a14:foregroundMark x1="98004" y1="44385" x2="98004" y2="44385"/>
                        <a14:foregroundMark x1="98004" y1="35472" x2="98004" y2="35472"/>
                        <a14:foregroundMark x1="98004" y1="32442" x2="98004" y2="32442"/>
                        <a14:foregroundMark x1="98004" y1="26381" x2="98004" y2="26381"/>
                        <a14:foregroundMark x1="98004" y1="23351" x2="98004" y2="23351"/>
                        <a14:foregroundMark x1="98004" y1="20321" x2="98004" y2="20321"/>
                        <a14:foregroundMark x1="98004" y1="17469" x2="98004" y2="17469"/>
                        <a14:foregroundMark x1="98004" y1="36898" x2="98004" y2="36898"/>
                        <a14:foregroundMark x1="98004" y1="42068" x2="98004" y2="42068"/>
                        <a14:foregroundMark x1="2722" y1="9091" x2="2722" y2="9091"/>
                        <a14:foregroundMark x1="15064" y1="9447" x2="15064" y2="9447"/>
                        <a14:foregroundMark x1="8711" y1="10339" x2="16334" y2="10339"/>
                        <a14:foregroundMark x1="6352" y1="11943" x2="6352" y2="11943"/>
                        <a14:foregroundMark x1="8348" y1="1961" x2="8348" y2="1961"/>
                        <a14:foregroundMark x1="10163" y1="2139" x2="10163" y2="2139"/>
                        <a14:foregroundMark x1="11252" y1="2139" x2="11252" y2="2139"/>
                        <a14:foregroundMark x1="5445" y1="2139" x2="5445" y2="2139"/>
                        <a14:foregroundMark x1="4174" y1="2139" x2="4174" y2="2139"/>
                      </a14:backgroundRemoval>
                    </a14:imgEffect>
                  </a14:imgLayer>
                </a14:imgProps>
              </a:ext>
            </a:extLst>
          </a:blip>
          <a:stretch>
            <a:fillRect/>
          </a:stretch>
        </p:blipFill>
        <p:spPr>
          <a:xfrm>
            <a:off x="4693687" y="3278727"/>
            <a:ext cx="1869494" cy="1903423"/>
          </a:xfrm>
          <a:prstGeom prst="rect">
            <a:avLst/>
          </a:prstGeom>
        </p:spPr>
      </p:pic>
      <p:pic>
        <p:nvPicPr>
          <p:cNvPr id="34" name="図 33"/>
          <p:cNvPicPr>
            <a:picLocks noChangeAspect="1"/>
          </p:cNvPicPr>
          <p:nvPr/>
        </p:nvPicPr>
        <p:blipFill>
          <a:blip r:embed="rId12">
            <a:extLst>
              <a:ext uri="{BEBA8EAE-BF5A-486C-A8C5-ECC9F3942E4B}">
                <a14:imgProps xmlns:a14="http://schemas.microsoft.com/office/drawing/2010/main">
                  <a14:imgLayer r:embed="rId13">
                    <a14:imgEffect>
                      <a14:backgroundRemoval t="5367" b="98211" l="1382" r="97755">
                        <a14:foregroundMark x1="5527" y1="4472" x2="85665" y2="4472"/>
                        <a14:foregroundMark x1="85665" y1="4472" x2="10017" y2="9481"/>
                        <a14:foregroundMark x1="10017" y1="9481" x2="6218" y2="6440"/>
                        <a14:foregroundMark x1="7254" y1="18426" x2="88601" y2="29159"/>
                        <a14:foregroundMark x1="88601" y1="29159" x2="87910" y2="82648"/>
                        <a14:foregroundMark x1="87910" y1="82648" x2="65630" y2="94991"/>
                        <a14:foregroundMark x1="65630" y1="94991" x2="13126" y2="92487"/>
                        <a14:foregroundMark x1="13126" y1="92487" x2="7254" y2="67084"/>
                        <a14:foregroundMark x1="7254" y1="67084" x2="7772" y2="20751"/>
                        <a14:foregroundMark x1="5527" y1="18426" x2="5527" y2="18426"/>
                        <a14:foregroundMark x1="7427" y1="95886" x2="93264" y2="96422"/>
                        <a14:foregroundMark x1="93092" y1="95528" x2="91537" y2="64580"/>
                        <a14:foregroundMark x1="68566" y1="43649" x2="68566" y2="59034"/>
                        <a14:foregroundMark x1="57168" y1="54383" x2="50604" y2="84436"/>
                        <a14:foregroundMark x1="73921" y1="68157" x2="83592" y2="77996"/>
                        <a14:foregroundMark x1="58895" y1="55814" x2="60104" y2="62433"/>
                        <a14:foregroundMark x1="82038" y1="69946" x2="81174" y2="69946"/>
                        <a14:foregroundMark x1="76684" y1="67979" x2="81174" y2="69410"/>
                        <a14:foregroundMark x1="4491" y1="6082" x2="4491" y2="6082"/>
                        <a14:foregroundMark x1="1900" y1="7335" x2="82902" y2="9481"/>
                        <a14:foregroundMark x1="82902" y1="9481" x2="89119" y2="5367"/>
                        <a14:foregroundMark x1="28843" y1="25939" x2="35579" y2="62791"/>
                        <a14:foregroundMark x1="14853" y1="25760" x2="20725" y2="77996"/>
                        <a14:foregroundMark x1="11399" y1="42218" x2="32124" y2="90698"/>
                        <a14:foregroundMark x1="32642" y1="22898" x2="82902" y2="21109"/>
                        <a14:foregroundMark x1="82902" y1="21109" x2="85320" y2="21109"/>
                        <a14:foregroundMark x1="8981" y1="29338" x2="14508" y2="42576"/>
                        <a14:foregroundMark x1="10708" y1="33810" x2="10363" y2="43292"/>
                        <a14:foregroundMark x1="20207" y1="35242" x2="20207" y2="50268"/>
                        <a14:foregroundMark x1="97755" y1="88551" x2="97755" y2="88551"/>
                        <a14:foregroundMark x1="89810" y1="9839" x2="89810" y2="9839"/>
                        <a14:foregroundMark x1="21589" y1="11449" x2="21589" y2="11449"/>
                        <a14:foregroundMark x1="35233" y1="11449" x2="35233" y2="11449"/>
                        <a14:foregroundMark x1="32815" y1="11091" x2="32815" y2="11091"/>
                        <a14:foregroundMark x1="42832" y1="11091" x2="42832" y2="11091"/>
                        <a14:foregroundMark x1="3109" y1="15206" x2="3109" y2="15206"/>
                        <a14:foregroundMark x1="1727" y1="17531" x2="1727" y2="17531"/>
                        <a14:foregroundMark x1="1900" y1="20572" x2="1900" y2="20572"/>
                        <a14:foregroundMark x1="1900" y1="24866" x2="1900" y2="24866"/>
                        <a14:foregroundMark x1="1900" y1="31127" x2="1900" y2="31127"/>
                        <a14:foregroundMark x1="1900" y1="40429" x2="1900" y2="40429"/>
                        <a14:foregroundMark x1="1900" y1="46512" x2="1900" y2="46512"/>
                        <a14:foregroundMark x1="1900" y1="55814" x2="1900" y2="55814"/>
                        <a14:foregroundMark x1="1900" y1="65116" x2="1900" y2="65116"/>
                        <a14:foregroundMark x1="1900" y1="74419" x2="1900" y2="74419"/>
                        <a14:foregroundMark x1="1900" y1="80680" x2="1900" y2="80680"/>
                        <a14:foregroundMark x1="1900" y1="89982" x2="1900" y2="89982"/>
                        <a14:foregroundMark x1="1900" y1="93202" x2="1900" y2="93202"/>
                        <a14:foregroundMark x1="1900" y1="86941" x2="1900" y2="86941"/>
                        <a14:foregroundMark x1="1900" y1="86941" x2="1900" y2="86941"/>
                        <a14:foregroundMark x1="1900" y1="86047" x2="1900" y2="86047"/>
                        <a14:foregroundMark x1="1900" y1="76744" x2="1900" y2="76744"/>
                        <a14:foregroundMark x1="1900" y1="73524" x2="1900" y2="73524"/>
                        <a14:foregroundMark x1="1900" y1="70483" x2="1900" y2="70483"/>
                        <a14:foregroundMark x1="1900" y1="61181" x2="1900" y2="61181"/>
                        <a14:foregroundMark x1="1900" y1="51878" x2="1900" y2="51878"/>
                        <a14:foregroundMark x1="1900" y1="39535" x2="1900" y2="39535"/>
                        <a14:foregroundMark x1="1900" y1="41860" x2="1900" y2="41860"/>
                        <a14:foregroundMark x1="1900" y1="35778" x2="1900" y2="35778"/>
                        <a14:foregroundMark x1="1900" y1="29517" x2="1900" y2="29517"/>
                        <a14:foregroundMark x1="1900" y1="66905" x2="1900" y2="66905"/>
                        <a14:foregroundMark x1="1900" y1="94991" x2="1900" y2="94991"/>
                        <a14:foregroundMark x1="2418" y1="97138" x2="2418" y2="97138"/>
                        <a14:foregroundMark x1="4836" y1="98032" x2="4836" y2="98032"/>
                        <a14:foregroundMark x1="9499" y1="98032" x2="9499" y2="98032"/>
                        <a14:foregroundMark x1="18653" y1="97853" x2="18653" y2="97853"/>
                        <a14:foregroundMark x1="29879" y1="98032" x2="29879" y2="98032"/>
                        <a14:foregroundMark x1="39724" y1="98032" x2="39724" y2="98032"/>
                        <a14:foregroundMark x1="51813" y1="98211" x2="51813" y2="98211"/>
                        <a14:foregroundMark x1="65458" y1="98211" x2="65458" y2="98211"/>
                        <a14:foregroundMark x1="45078" y1="98211" x2="45078" y2="98211"/>
                        <a14:foregroundMark x1="53713" y1="97853" x2="53713" y2="97853"/>
                        <a14:foregroundMark x1="58204" y1="97853" x2="58204" y2="97853"/>
                        <a14:foregroundMark x1="72884" y1="97853" x2="72884" y2="97853"/>
                        <a14:foregroundMark x1="81520" y1="97853" x2="81520" y2="97853"/>
                        <a14:foregroundMark x1="87910" y1="97853" x2="87910" y2="97853"/>
                        <a14:foregroundMark x1="92228" y1="97853" x2="92228" y2="97853"/>
                        <a14:foregroundMark x1="94128" y1="96422" x2="94128" y2="96422"/>
                        <a14:foregroundMark x1="94128" y1="95528" x2="94128" y2="95528"/>
                        <a14:foregroundMark x1="94473" y1="66190" x2="94473" y2="66190"/>
                        <a14:foregroundMark x1="94473" y1="56887" x2="94473" y2="56887"/>
                        <a14:foregroundMark x1="94473" y1="60107" x2="94473" y2="60107"/>
                        <a14:foregroundMark x1="94301" y1="67442" x2="94301" y2="67442"/>
                        <a14:foregroundMark x1="94128" y1="64937" x2="94128" y2="64937"/>
                        <a14:foregroundMark x1="94128" y1="61896" x2="94128" y2="61896"/>
                        <a14:foregroundMark x1="94128" y1="52594" x2="94128" y2="52594"/>
                        <a14:foregroundMark x1="94128" y1="46333" x2="94128" y2="46333"/>
                        <a14:foregroundMark x1="94128" y1="49374" x2="94128" y2="49374"/>
                        <a14:foregroundMark x1="94128" y1="55635" x2="94128" y2="55635"/>
                        <a14:foregroundMark x1="94128" y1="43292" x2="94128" y2="43292"/>
                        <a14:foregroundMark x1="94128" y1="37030" x2="94128" y2="37030"/>
                        <a14:foregroundMark x1="94128" y1="30769" x2="94128" y2="30769"/>
                        <a14:foregroundMark x1="94128" y1="24508" x2="94128" y2="24508"/>
                        <a14:foregroundMark x1="94128" y1="21467" x2="94128" y2="21467"/>
                        <a14:foregroundMark x1="94128" y1="18426" x2="94128" y2="18426"/>
                        <a14:foregroundMark x1="94128" y1="27191" x2="94128" y2="27191"/>
                        <a14:foregroundMark x1="94128" y1="32737" x2="94128" y2="32737"/>
                        <a14:foregroundMark x1="94128" y1="30054" x2="94128" y2="30054"/>
                        <a14:foregroundMark x1="94301" y1="34526" x2="94301" y2="34526"/>
                        <a14:foregroundMark x1="94128" y1="39893" x2="94128" y2="39893"/>
                        <a14:foregroundMark x1="92919" y1="15206" x2="92919" y2="15206"/>
                        <a14:foregroundMark x1="93955" y1="16458" x2="93955" y2="16458"/>
                        <a14:foregroundMark x1="91019" y1="15206" x2="91019" y2="15206"/>
                        <a14:foregroundMark x1="85147" y1="15027" x2="85147" y2="15027"/>
                        <a14:foregroundMark x1="80138" y1="15027" x2="80138" y2="15027"/>
                        <a14:foregroundMark x1="70466" y1="15206" x2="70466" y2="15206"/>
                        <a14:foregroundMark x1="63212" y1="15206" x2="63212" y2="15206"/>
                        <a14:foregroundMark x1="56304" y1="15206" x2="56304" y2="15206"/>
                        <a14:foregroundMark x1="41623" y1="15564" x2="41623" y2="15564"/>
                        <a14:foregroundMark x1="25734" y1="11270" x2="25734" y2="11270"/>
                        <a14:foregroundMark x1="86874" y1="9660" x2="86874" y2="9660"/>
                        <a14:foregroundMark x1="92919" y1="10018" x2="92919" y2="10018"/>
                        <a14:foregroundMark x1="92401" y1="7513" x2="92401" y2="7513"/>
                        <a14:foregroundMark x1="2073" y1="60107" x2="2073" y2="60107"/>
                        <a14:foregroundMark x1="2073" y1="83721" x2="2073" y2="83721"/>
                      </a14:backgroundRemoval>
                    </a14:imgEffect>
                  </a14:imgLayer>
                </a14:imgProps>
              </a:ext>
            </a:extLst>
          </a:blip>
          <a:stretch>
            <a:fillRect/>
          </a:stretch>
        </p:blipFill>
        <p:spPr>
          <a:xfrm>
            <a:off x="210555" y="3269179"/>
            <a:ext cx="1907256" cy="1841375"/>
          </a:xfrm>
          <a:prstGeom prst="rect">
            <a:avLst/>
          </a:prstGeom>
        </p:spPr>
      </p:pic>
      <p:pic>
        <p:nvPicPr>
          <p:cNvPr id="38" name="図 37"/>
          <p:cNvPicPr>
            <a:picLocks noChangeAspect="1"/>
          </p:cNvPicPr>
          <p:nvPr/>
        </p:nvPicPr>
        <p:blipFill>
          <a:blip r:embed="rId14">
            <a:extLst>
              <a:ext uri="{BEBA8EAE-BF5A-486C-A8C5-ECC9F3942E4B}">
                <a14:imgProps xmlns:a14="http://schemas.microsoft.com/office/drawing/2010/main">
                  <a14:imgLayer r:embed="rId15">
                    <a14:imgEffect>
                      <a14:backgroundRemoval t="2693" b="98923" l="1416" r="96106">
                        <a14:foregroundMark x1="4071" y1="5566" x2="69558" y2="4488"/>
                        <a14:foregroundMark x1="69558" y1="4488" x2="94867" y2="8618"/>
                        <a14:foregroundMark x1="94867" y1="8618" x2="7611" y2="10772"/>
                        <a14:foregroundMark x1="7611" y1="10772" x2="11681" y2="6822"/>
                        <a14:foregroundMark x1="4248" y1="19749" x2="8319" y2="94973"/>
                        <a14:foregroundMark x1="5310" y1="95512" x2="91504" y2="91741"/>
                        <a14:foregroundMark x1="93097" y1="93178" x2="92743" y2="22442"/>
                        <a14:foregroundMark x1="76991" y1="51706" x2="74513" y2="93537"/>
                        <a14:foregroundMark x1="74690" y1="78636" x2="78938" y2="98923"/>
                        <a14:foregroundMark x1="50265" y1="67145" x2="72743" y2="64991"/>
                        <a14:foregroundMark x1="9381" y1="2693" x2="9381" y2="2693"/>
                        <a14:foregroundMark x1="7080" y1="27110" x2="7080" y2="27110"/>
                        <a14:foregroundMark x1="10088" y1="27110" x2="10088" y2="27110"/>
                        <a14:foregroundMark x1="18230" y1="26750" x2="18230" y2="26750"/>
                        <a14:foregroundMark x1="3009" y1="15260" x2="3009" y2="15260"/>
                        <a14:foregroundMark x1="6018" y1="14722" x2="6018" y2="14722"/>
                        <a14:foregroundMark x1="6195" y1="14722" x2="13451" y2="15440"/>
                        <a14:foregroundMark x1="15398" y1="15260" x2="15752" y2="15081"/>
                        <a14:foregroundMark x1="20177" y1="14901" x2="20177" y2="14901"/>
                        <a14:foregroundMark x1="35398" y1="14363" x2="35398" y2="14363"/>
                        <a14:foregroundMark x1="42124" y1="14722" x2="42124" y2="14722"/>
                        <a14:foregroundMark x1="26726" y1="14901" x2="26726" y2="14901"/>
                        <a14:foregroundMark x1="30265" y1="14901" x2="30265" y2="14901"/>
                        <a14:foregroundMark x1="23363" y1="14901" x2="23363" y2="14901"/>
                        <a14:foregroundMark x1="39292" y1="14901" x2="39292" y2="14901"/>
                        <a14:foregroundMark x1="47965" y1="14901" x2="47965" y2="14901"/>
                        <a14:foregroundMark x1="55221" y1="14901" x2="55221" y2="14901"/>
                        <a14:foregroundMark x1="66726" y1="14901" x2="66726" y2="14901"/>
                        <a14:foregroundMark x1="76106" y1="14901" x2="76106" y2="14901"/>
                        <a14:foregroundMark x1="89558" y1="14901" x2="89558" y2="14901"/>
                        <a14:foregroundMark x1="94513" y1="14901" x2="94513" y2="14901"/>
                        <a14:foregroundMark x1="45841" y1="14901" x2="45841" y2="14901"/>
                        <a14:foregroundMark x1="52743" y1="15081" x2="52743" y2="15081"/>
                        <a14:foregroundMark x1="59823" y1="15081" x2="59823" y2="15081"/>
                        <a14:foregroundMark x1="62832" y1="15081" x2="62832" y2="15081"/>
                        <a14:foregroundMark x1="58407" y1="14722" x2="58407" y2="14722"/>
                        <a14:foregroundMark x1="51681" y1="14901" x2="51681" y2="14901"/>
                        <a14:foregroundMark x1="32035" y1="14901" x2="32035" y2="14901"/>
                        <a14:foregroundMark x1="16991" y1="14722" x2="16991" y2="14722"/>
                        <a14:foregroundMark x1="14159" y1="14722" x2="14159" y2="14722"/>
                        <a14:foregroundMark x1="72743" y1="14901" x2="72743" y2="14901"/>
                        <a14:foregroundMark x1="79646" y1="14901" x2="79646" y2="14901"/>
                        <a14:foregroundMark x1="69381" y1="14722" x2="69381" y2="14722"/>
                        <a14:foregroundMark x1="81770" y1="14722" x2="81770" y2="14722"/>
                        <a14:foregroundMark x1="87611" y1="14722" x2="87611" y2="14722"/>
                        <a14:foregroundMark x1="86018" y1="14722" x2="86018" y2="14722"/>
                        <a14:foregroundMark x1="91327" y1="14542" x2="91327" y2="14542"/>
                        <a14:foregroundMark x1="95575" y1="15440" x2="95575" y2="15440"/>
                        <a14:foregroundMark x1="96106" y1="18851" x2="96106" y2="18851"/>
                        <a14:foregroundMark x1="96106" y1="20646" x2="96106" y2="20646"/>
                        <a14:foregroundMark x1="96106" y1="26750" x2="96106" y2="26750"/>
                        <a14:foregroundMark x1="96106" y1="32855" x2="96106" y2="32855"/>
                        <a14:foregroundMark x1="96106" y1="35907" x2="96106" y2="35907"/>
                        <a14:foregroundMark x1="96106" y1="42190" x2="96106" y2="42190"/>
                        <a14:foregroundMark x1="96106" y1="51346" x2="96106" y2="51346"/>
                        <a14:foregroundMark x1="96106" y1="57451" x2="96106" y2="57451"/>
                        <a14:foregroundMark x1="96106" y1="69659" x2="96106" y2="69659"/>
                        <a14:foregroundMark x1="96106" y1="75763" x2="96106" y2="75763"/>
                        <a14:foregroundMark x1="96106" y1="81867" x2="96106" y2="81867"/>
                        <a14:foregroundMark x1="96106" y1="94075" x2="96106" y2="94075"/>
                        <a14:foregroundMark x1="96106" y1="87971" x2="96106" y2="87971"/>
                        <a14:foregroundMark x1="96106" y1="97127" x2="96106" y2="97127"/>
                        <a14:foregroundMark x1="94513" y1="98205" x2="94513" y2="98205"/>
                        <a14:foregroundMark x1="91150" y1="98205" x2="91150" y2="98205"/>
                        <a14:foregroundMark x1="66018" y1="98025" x2="66018" y2="98025"/>
                        <a14:foregroundMark x1="59823" y1="98205" x2="59823" y2="98205"/>
                        <a14:foregroundMark x1="49381" y1="98205" x2="49381" y2="98205"/>
                        <a14:foregroundMark x1="41416" y1="98025" x2="41416" y2="98025"/>
                        <a14:foregroundMark x1="54159" y1="98025" x2="54159" y2="98025"/>
                        <a14:foregroundMark x1="46195" y1="98025" x2="46195" y2="98025"/>
                        <a14:foregroundMark x1="36814" y1="98025" x2="36814" y2="98025"/>
                        <a14:foregroundMark x1="27965" y1="97666" x2="27965" y2="97666"/>
                        <a14:foregroundMark x1="25133" y1="97666" x2="25133" y2="97666"/>
                        <a14:foregroundMark x1="29381" y1="97487" x2="29381" y2="97487"/>
                        <a14:foregroundMark x1="16814" y1="98025" x2="16814" y2="98025"/>
                        <a14:foregroundMark x1="6018" y1="98205" x2="6018" y2="98205"/>
                        <a14:foregroundMark x1="19823" y1="98025" x2="19823" y2="98025"/>
                        <a14:foregroundMark x1="9912" y1="98025" x2="9912" y2="98025"/>
                        <a14:foregroundMark x1="3363" y1="97846" x2="3363" y2="97846"/>
                        <a14:foregroundMark x1="1416" y1="96230" x2="1416" y2="96230"/>
                        <a14:foregroundMark x1="1416" y1="93178" x2="1416" y2="93178"/>
                        <a14:foregroundMark x1="1416" y1="87074" x2="1416" y2="87074"/>
                        <a14:foregroundMark x1="1416" y1="80790" x2="1416" y2="80790"/>
                        <a14:foregroundMark x1="1416" y1="74686" x2="1416" y2="74686"/>
                        <a14:foregroundMark x1="1416" y1="68582" x2="1416" y2="68582"/>
                        <a14:foregroundMark x1="1416" y1="62478" x2="1416" y2="62478"/>
                        <a14:foregroundMark x1="1416" y1="59425" x2="1416" y2="59425"/>
                        <a14:foregroundMark x1="1416" y1="50269" x2="1416" y2="50269"/>
                        <a14:foregroundMark x1="1416" y1="41113" x2="1416" y2="41113"/>
                        <a14:foregroundMark x1="1416" y1="31957" x2="1416" y2="31957"/>
                        <a14:foregroundMark x1="1416" y1="25853" x2="1416" y2="25853"/>
                        <a14:foregroundMark x1="1416" y1="22801" x2="1416" y2="22801"/>
                        <a14:foregroundMark x1="96106" y1="60862" x2="96106" y2="60862"/>
                        <a14:foregroundMark x1="53274" y1="54219" x2="66726" y2="58169"/>
                        <a14:foregroundMark x1="64425" y1="51346" x2="61593" y2="52244"/>
                        <a14:foregroundMark x1="27257" y1="4668" x2="27257" y2="4668"/>
                        <a14:foregroundMark x1="24425" y1="3052" x2="24425" y2="3052"/>
                        <a14:foregroundMark x1="54336" y1="77199" x2="53982" y2="79533"/>
                      </a14:backgroundRemoval>
                    </a14:imgEffect>
                  </a14:imgLayer>
                </a14:imgProps>
              </a:ext>
            </a:extLst>
          </a:blip>
          <a:stretch>
            <a:fillRect/>
          </a:stretch>
        </p:blipFill>
        <p:spPr>
          <a:xfrm>
            <a:off x="2418506" y="3282936"/>
            <a:ext cx="1894708" cy="1867881"/>
          </a:xfrm>
          <a:prstGeom prst="rect">
            <a:avLst/>
          </a:prstGeom>
        </p:spPr>
      </p:pic>
      <p:pic>
        <p:nvPicPr>
          <p:cNvPr id="39" name="図 38"/>
          <p:cNvPicPr>
            <a:picLocks noChangeAspect="1"/>
          </p:cNvPicPr>
          <p:nvPr/>
        </p:nvPicPr>
        <p:blipFill>
          <a:blip r:embed="rId16">
            <a:extLst>
              <a:ext uri="{BEBA8EAE-BF5A-486C-A8C5-ECC9F3942E4B}">
                <a14:imgProps xmlns:a14="http://schemas.microsoft.com/office/drawing/2010/main">
                  <a14:imgLayer r:embed="rId17">
                    <a14:imgEffect>
                      <a14:backgroundRemoval t="2646" b="96473" l="1429" r="97143">
                        <a14:foregroundMark x1="6964" y1="5644" x2="89821" y2="5644"/>
                        <a14:foregroundMark x1="89821" y1="5644" x2="7500" y2="9347"/>
                        <a14:foregroundMark x1="7500" y1="9347" x2="9643" y2="4938"/>
                        <a14:foregroundMark x1="5179" y1="19048" x2="35179" y2="17813"/>
                        <a14:foregroundMark x1="35179" y1="17813" x2="66964" y2="17813"/>
                        <a14:foregroundMark x1="66964" y1="17813" x2="90893" y2="26279"/>
                        <a14:foregroundMark x1="90893" y1="26279" x2="93393" y2="78836"/>
                        <a14:foregroundMark x1="93393" y1="78836" x2="71786" y2="92769"/>
                        <a14:foregroundMark x1="71786" y1="92769" x2="16071" y2="92593"/>
                        <a14:foregroundMark x1="16071" y1="92593" x2="5357" y2="69841"/>
                        <a14:foregroundMark x1="5357" y1="69841" x2="6250" y2="19224"/>
                        <a14:foregroundMark x1="14643" y1="25044" x2="78214" y2="21693"/>
                        <a14:foregroundMark x1="78214" y1="21693" x2="90357" y2="21693"/>
                        <a14:foregroundMark x1="5357" y1="29277" x2="92321" y2="30159"/>
                        <a14:foregroundMark x1="6250" y1="38448" x2="38393" y2="39683"/>
                        <a14:foregroundMark x1="54464" y1="61023" x2="73036" y2="46032"/>
                        <a14:foregroundMark x1="84643" y1="53616" x2="87143" y2="79718"/>
                        <a14:foregroundMark x1="87143" y1="79718" x2="52500" y2="81658"/>
                        <a14:foregroundMark x1="60536" y1="74074" x2="60893" y2="80600"/>
                        <a14:foregroundMark x1="89643" y1="91534" x2="89643" y2="91534"/>
                        <a14:foregroundMark x1="6250" y1="94533" x2="6250" y2="94533"/>
                        <a14:foregroundMark x1="77500" y1="74427" x2="77500" y2="75661"/>
                        <a14:foregroundMark x1="94107" y1="22751" x2="94107" y2="22751"/>
                        <a14:foregroundMark x1="2321" y1="4938" x2="2321" y2="4938"/>
                        <a14:foregroundMark x1="3393" y1="6702" x2="3929" y2="6878"/>
                        <a14:foregroundMark x1="94821" y1="8642" x2="94821" y2="8642"/>
                        <a14:foregroundMark x1="42500" y1="26455" x2="42500" y2="26455"/>
                        <a14:foregroundMark x1="25714" y1="26279" x2="25714" y2="26279"/>
                        <a14:foregroundMark x1="36786" y1="26102" x2="36786" y2="26102"/>
                        <a14:foregroundMark x1="37500" y1="26455" x2="37500" y2="26455"/>
                        <a14:foregroundMark x1="40179" y1="26631" x2="49464" y2="28571"/>
                        <a14:foregroundMark x1="35536" y1="30159" x2="35536" y2="30159"/>
                        <a14:foregroundMark x1="34643" y1="19929" x2="40000" y2="19929"/>
                        <a14:foregroundMark x1="38750" y1="17989" x2="42500" y2="17989"/>
                        <a14:foregroundMark x1="16964" y1="14462" x2="75357" y2="15520"/>
                        <a14:foregroundMark x1="65357" y1="14462" x2="65357" y2="14462"/>
                        <a14:foregroundMark x1="71607" y1="14462" x2="71607" y2="14462"/>
                        <a14:foregroundMark x1="80893" y1="14462" x2="80893" y2="14462"/>
                        <a14:foregroundMark x1="91250" y1="14462" x2="91250" y2="14462"/>
                        <a14:foregroundMark x1="84821" y1="14462" x2="84821" y2="14462"/>
                        <a14:foregroundMark x1="77857" y1="14462" x2="77857" y2="14462"/>
                        <a14:foregroundMark x1="93750" y1="14638" x2="93750" y2="14638"/>
                        <a14:foregroundMark x1="96071" y1="15168" x2="96071" y2="15168"/>
                        <a14:foregroundMark x1="97321" y1="18695" x2="97321" y2="18695"/>
                        <a14:foregroundMark x1="87857" y1="14462" x2="87857" y2="14462"/>
                        <a14:foregroundMark x1="74464" y1="14815" x2="74464" y2="14815"/>
                        <a14:foregroundMark x1="66607" y1="14286" x2="66607" y2="14286"/>
                        <a14:foregroundMark x1="5357" y1="14462" x2="5357" y2="14462"/>
                        <a14:foregroundMark x1="18214" y1="10053" x2="18214" y2="10053"/>
                        <a14:foregroundMark x1="26071" y1="10758" x2="26071" y2="10758"/>
                        <a14:foregroundMark x1="37679" y1="10758" x2="37679" y2="10758"/>
                        <a14:foregroundMark x1="46071" y1="10758" x2="46071" y2="10758"/>
                        <a14:foregroundMark x1="61964" y1="10229" x2="61964" y2="10229"/>
                        <a14:foregroundMark x1="76607" y1="10229" x2="76607" y2="10229"/>
                        <a14:foregroundMark x1="88393" y1="8289" x2="88393" y2="8289"/>
                        <a14:foregroundMark x1="86071" y1="10406" x2="86071" y2="10406"/>
                        <a14:foregroundMark x1="88929" y1="10406" x2="88929" y2="10406"/>
                        <a14:foregroundMark x1="91607" y1="10406" x2="91607" y2="10406"/>
                        <a14:foregroundMark x1="95893" y1="9700" x2="95893" y2="9700"/>
                        <a14:foregroundMark x1="92500" y1="8995" x2="92500" y2="8995"/>
                        <a14:foregroundMark x1="33214" y1="10406" x2="33214" y2="10406"/>
                        <a14:foregroundMark x1="10357" y1="14638" x2="10357" y2="14638"/>
                        <a14:foregroundMark x1="13393" y1="14286" x2="13393" y2="14286"/>
                        <a14:foregroundMark x1="3750" y1="14638" x2="3750" y2="14638"/>
                        <a14:foregroundMark x1="1786" y1="15520" x2="1786" y2="15520"/>
                        <a14:foregroundMark x1="1607" y1="18342" x2="1607" y2="18342"/>
                        <a14:foregroundMark x1="1607" y1="21340" x2="1607" y2="21340"/>
                        <a14:foregroundMark x1="1607" y1="27337" x2="1607" y2="27337"/>
                        <a14:foregroundMark x1="1607" y1="33333" x2="1607" y2="33333"/>
                        <a14:foregroundMark x1="1607" y1="36332" x2="1607" y2="36332"/>
                        <a14:foregroundMark x1="1607" y1="39330" x2="1607" y2="39330"/>
                        <a14:foregroundMark x1="1607" y1="42328" x2="1607" y2="42328"/>
                        <a14:foregroundMark x1="1607" y1="48148" x2="1607" y2="48148"/>
                        <a14:foregroundMark x1="1607" y1="54145" x2="1607" y2="54145"/>
                        <a14:foregroundMark x1="1607" y1="66138" x2="1607" y2="66138"/>
                        <a14:foregroundMark x1="1607" y1="57143" x2="1607" y2="57143"/>
                        <a14:foregroundMark x1="1607" y1="60141" x2="1607" y2="60141"/>
                        <a14:foregroundMark x1="1607" y1="69136" x2="1607" y2="69136"/>
                        <a14:foregroundMark x1="1607" y1="71958" x2="1607" y2="71958"/>
                        <a14:foregroundMark x1="1607" y1="74956" x2="1607" y2="74956"/>
                        <a14:foregroundMark x1="1607" y1="80952" x2="1607" y2="80952"/>
                        <a14:foregroundMark x1="1607" y1="83951" x2="1607" y2="83951"/>
                        <a14:foregroundMark x1="1607" y1="86949" x2="1607" y2="86949"/>
                        <a14:foregroundMark x1="1607" y1="92945" x2="1607" y2="92945"/>
                        <a14:foregroundMark x1="1786" y1="95414" x2="1786" y2="95414"/>
                        <a14:foregroundMark x1="3750" y1="96473" x2="3750" y2="96473"/>
                        <a14:foregroundMark x1="7857" y1="96473" x2="7857" y2="96473"/>
                        <a14:foregroundMark x1="21964" y1="95944" x2="21964" y2="95944"/>
                        <a14:foregroundMark x1="21786" y1="96473" x2="21786" y2="96473"/>
                        <a14:foregroundMark x1="17143" y1="96296" x2="17143" y2="96296"/>
                        <a14:foregroundMark x1="13393" y1="96296" x2="13393" y2="96296"/>
                        <a14:foregroundMark x1="11250" y1="96473" x2="11250" y2="96473"/>
                        <a14:foregroundMark x1="14643" y1="96296" x2="14643" y2="96296"/>
                        <a14:foregroundMark x1="18393" y1="96296" x2="18393" y2="96296"/>
                        <a14:foregroundMark x1="23929" y1="96296" x2="23929" y2="96296"/>
                        <a14:foregroundMark x1="29464" y1="96120" x2="29464" y2="96120"/>
                        <a14:foregroundMark x1="34464" y1="95944" x2="34464" y2="95944"/>
                        <a14:foregroundMark x1="38393" y1="95944" x2="38393" y2="95944"/>
                        <a14:foregroundMark x1="36607" y1="95944" x2="36607" y2="95944"/>
                        <a14:foregroundMark x1="32143" y1="96649" x2="32143" y2="96649"/>
                        <a14:foregroundMark x1="26429" y1="96473" x2="26429" y2="96473"/>
                        <a14:foregroundMark x1="43929" y1="95944" x2="43929" y2="95944"/>
                        <a14:foregroundMark x1="43571" y1="95944" x2="43571" y2="95944"/>
                        <a14:foregroundMark x1="42321" y1="96296" x2="42321" y2="96296"/>
                        <a14:foregroundMark x1="48571" y1="96296" x2="48571" y2="96296"/>
                        <a14:foregroundMark x1="53214" y1="96296" x2="53214" y2="96296"/>
                        <a14:foregroundMark x1="51964" y1="96296" x2="51964" y2="96296"/>
                        <a14:foregroundMark x1="59643" y1="96120" x2="59643" y2="96120"/>
                        <a14:foregroundMark x1="64821" y1="96296" x2="64821" y2="96296"/>
                        <a14:foregroundMark x1="71429" y1="96296" x2="71429" y2="96296"/>
                        <a14:foregroundMark x1="68393" y1="96296" x2="68393" y2="96296"/>
                        <a14:foregroundMark x1="63393" y1="96296" x2="63393" y2="96296"/>
                        <a14:foregroundMark x1="56786" y1="96296" x2="56786" y2="96296"/>
                        <a14:foregroundMark x1="79107" y1="96296" x2="79107" y2="96296"/>
                        <a14:foregroundMark x1="77143" y1="96296" x2="77143" y2="96296"/>
                        <a14:foregroundMark x1="82857" y1="96296" x2="82857" y2="96296"/>
                        <a14:foregroundMark x1="75357" y1="96649" x2="75357" y2="96649"/>
                        <a14:foregroundMark x1="87500" y1="96296" x2="87500" y2="96296"/>
                        <a14:foregroundMark x1="91607" y1="96296" x2="91607" y2="96296"/>
                        <a14:foregroundMark x1="95536" y1="96296" x2="95536" y2="96296"/>
                        <a14:foregroundMark x1="93929" y1="96296" x2="93929" y2="96296"/>
                        <a14:foregroundMark x1="89286" y1="96473" x2="89286" y2="96473"/>
                        <a14:foregroundMark x1="85893" y1="96825" x2="85893" y2="96825"/>
                        <a14:foregroundMark x1="96607" y1="95414" x2="96607" y2="95414"/>
                        <a14:foregroundMark x1="96964" y1="91711" x2="96964" y2="91711"/>
                        <a14:foregroundMark x1="96964" y1="88713" x2="96964" y2="88713"/>
                        <a14:foregroundMark x1="96964" y1="85891" x2="96964" y2="85891"/>
                        <a14:foregroundMark x1="96964" y1="82892" x2="96964" y2="82892"/>
                        <a14:foregroundMark x1="96964" y1="76896" x2="96964" y2="76896"/>
                        <a14:foregroundMark x1="96964" y1="70899" x2="96964" y2="70899"/>
                        <a14:foregroundMark x1="96964" y1="73898" x2="96964" y2="73898"/>
                        <a14:foregroundMark x1="96964" y1="79894" x2="96964" y2="79894"/>
                        <a14:foregroundMark x1="96964" y1="67901" x2="96964" y2="67901"/>
                        <a14:foregroundMark x1="96964" y1="61905" x2="96964" y2="61905"/>
                        <a14:foregroundMark x1="96964" y1="56085" x2="96964" y2="56085"/>
                        <a14:foregroundMark x1="96964" y1="53086" x2="96964" y2="53086"/>
                        <a14:foregroundMark x1="96964" y1="59083" x2="96964" y2="59083"/>
                        <a14:foregroundMark x1="96964" y1="64903" x2="96964" y2="64903"/>
                        <a14:foregroundMark x1="96964" y1="50088" x2="96964" y2="50088"/>
                        <a14:foregroundMark x1="96964" y1="44092" x2="96964" y2="44092"/>
                        <a14:foregroundMark x1="96964" y1="38095" x2="96964" y2="38095"/>
                        <a14:foregroundMark x1="96964" y1="41093" x2="96964" y2="41093"/>
                        <a14:foregroundMark x1="96964" y1="47090" x2="96964" y2="47090"/>
                        <a14:foregroundMark x1="96964" y1="35097" x2="96964" y2="35097"/>
                        <a14:foregroundMark x1="96964" y1="32275" x2="96964" y2="32275"/>
                        <a14:foregroundMark x1="96964" y1="29277" x2="96964" y2="29277"/>
                        <a14:foregroundMark x1="96964" y1="23280" x2="96964" y2="23280"/>
                        <a14:foregroundMark x1="96964" y1="26279" x2="96964" y2="26279"/>
                        <a14:foregroundMark x1="96964" y1="20282" x2="96964" y2="20282"/>
                        <a14:foregroundMark x1="53929" y1="14638" x2="53929" y2="14638"/>
                        <a14:foregroundMark x1="61786" y1="14638" x2="61786" y2="14638"/>
                        <a14:foregroundMark x1="57500" y1="14286" x2="57500" y2="14286"/>
                        <a14:foregroundMark x1="7500" y1="14462" x2="7500" y2="14462"/>
                        <a14:foregroundMark x1="60179" y1="8466" x2="60179" y2="8466"/>
                        <a14:foregroundMark x1="67321" y1="8642" x2="67321" y2="8642"/>
                        <a14:foregroundMark x1="73036" y1="8289" x2="73036" y2="8289"/>
                        <a14:foregroundMark x1="90893" y1="7760" x2="90893" y2="7760"/>
                        <a14:foregroundMark x1="95893" y1="5644" x2="95893" y2="5644"/>
                        <a14:foregroundMark x1="30357" y1="3527" x2="30357" y2="3527"/>
                        <a14:foregroundMark x1="21071" y1="3704" x2="21071" y2="3704"/>
                        <a14:foregroundMark x1="36964" y1="4056" x2="36964" y2="4056"/>
                        <a14:foregroundMark x1="21964" y1="3880" x2="21964" y2="3880"/>
                        <a14:foregroundMark x1="15357" y1="3351" x2="15357" y2="3351"/>
                        <a14:foregroundMark x1="5536" y1="2646" x2="5536" y2="2646"/>
                      </a14:backgroundRemoval>
                    </a14:imgEffect>
                  </a14:imgLayer>
                </a14:imgProps>
              </a:ext>
            </a:extLst>
          </a:blip>
          <a:stretch>
            <a:fillRect/>
          </a:stretch>
        </p:blipFill>
        <p:spPr>
          <a:xfrm>
            <a:off x="7021957" y="3277800"/>
            <a:ext cx="1895045" cy="1918734"/>
          </a:xfrm>
          <a:prstGeom prst="rect">
            <a:avLst/>
          </a:prstGeom>
        </p:spPr>
      </p:pic>
      <p:pic>
        <p:nvPicPr>
          <p:cNvPr id="40" name="図 39"/>
          <p:cNvPicPr>
            <a:picLocks noChangeAspect="1"/>
          </p:cNvPicPr>
          <p:nvPr/>
        </p:nvPicPr>
        <p:blipFill>
          <a:blip r:embed="rId18">
            <a:extLst>
              <a:ext uri="{BEBA8EAE-BF5A-486C-A8C5-ECC9F3942E4B}">
                <a14:imgProps xmlns:a14="http://schemas.microsoft.com/office/drawing/2010/main">
                  <a14:imgLayer r:embed="rId19">
                    <a14:imgEffect>
                      <a14:backgroundRemoval t="1280" b="97715" l="1411" r="96120">
                        <a14:foregroundMark x1="4056" y1="4113" x2="87478" y2="2559"/>
                        <a14:foregroundMark x1="87478" y1="2559" x2="10053" y2="5484"/>
                        <a14:foregroundMark x1="10053" y1="5484" x2="59788" y2="3748"/>
                        <a14:foregroundMark x1="59788" y1="3748" x2="61905" y2="3748"/>
                        <a14:foregroundMark x1="6526" y1="9781" x2="62434" y2="7313"/>
                        <a14:foregroundMark x1="62434" y1="7313" x2="89065" y2="9232"/>
                        <a14:foregroundMark x1="92769" y1="10695" x2="89771" y2="37660"/>
                        <a14:foregroundMark x1="89771" y1="37660" x2="93827" y2="49726"/>
                        <a14:foregroundMark x1="93827" y1="49726" x2="88360" y2="72669"/>
                        <a14:foregroundMark x1="15697" y1="70750" x2="18695" y2="90585"/>
                        <a14:foregroundMark x1="13228" y1="93967" x2="77249" y2="94881"/>
                        <a14:foregroundMark x1="77249" y1="94881" x2="81305" y2="94516"/>
                        <a14:foregroundMark x1="28924" y1="84826" x2="81129" y2="88665"/>
                        <a14:foregroundMark x1="81129" y1="88665" x2="84303" y2="88665"/>
                        <a14:foregroundMark x1="19048" y1="76874" x2="78131" y2="79707"/>
                        <a14:foregroundMark x1="42504" y1="78611" x2="51146" y2="89580"/>
                        <a14:foregroundMark x1="51146" y1="89580" x2="46914" y2="93601"/>
                        <a14:foregroundMark x1="32275" y1="97623" x2="32275" y2="97623"/>
                        <a14:foregroundMark x1="6173" y1="1371" x2="6173" y2="1371"/>
                        <a14:foregroundMark x1="37390" y1="7770" x2="37390" y2="7770"/>
                        <a14:foregroundMark x1="27160" y1="7678" x2="27160" y2="7678"/>
                        <a14:foregroundMark x1="32275" y1="7770" x2="32275" y2="7770"/>
                        <a14:foregroundMark x1="41446" y1="7678" x2="41446" y2="7678"/>
                        <a14:foregroundMark x1="77072" y1="7861" x2="77072" y2="7861"/>
                        <a14:foregroundMark x1="85362" y1="7770" x2="85362" y2="7770"/>
                        <a14:foregroundMark x1="91534" y1="7770" x2="91534" y2="7770"/>
                        <a14:foregroundMark x1="82011" y1="7678" x2="82011" y2="7678"/>
                        <a14:foregroundMark x1="88536" y1="7678" x2="88536" y2="7678"/>
                        <a14:foregroundMark x1="93827" y1="7678" x2="93827" y2="7678"/>
                        <a14:foregroundMark x1="95767" y1="8958" x2="95767" y2="8958"/>
                        <a14:foregroundMark x1="4056" y1="7770" x2="4056" y2="7770"/>
                        <a14:foregroundMark x1="2822" y1="8044" x2="2822" y2="8044"/>
                        <a14:foregroundMark x1="7231" y1="7861" x2="7231" y2="7861"/>
                        <a14:foregroundMark x1="13404" y1="7770" x2="13404" y2="7770"/>
                        <a14:foregroundMark x1="18871" y1="7770" x2="18871" y2="7770"/>
                        <a14:foregroundMark x1="23104" y1="7678" x2="23104" y2="7678"/>
                        <a14:foregroundMark x1="20811" y1="7678" x2="20811" y2="7678"/>
                        <a14:foregroundMark x1="15873" y1="7770" x2="15873" y2="7770"/>
                        <a14:foregroundMark x1="11817" y1="7770" x2="11817" y2="7770"/>
                        <a14:foregroundMark x1="29982" y1="7770" x2="29982" y2="7770"/>
                        <a14:foregroundMark x1="96120" y1="13071" x2="96120" y2="13071"/>
                        <a14:foregroundMark x1="95767" y1="12706" x2="95767" y2="12706"/>
                        <a14:foregroundMark x1="95767" y1="17276" x2="95767" y2="17276"/>
                        <a14:foregroundMark x1="95767" y1="21572" x2="95767" y2="21572"/>
                        <a14:foregroundMark x1="95767" y1="25868" x2="95767" y2="25868"/>
                        <a14:foregroundMark x1="95767" y1="31536" x2="95767" y2="31536"/>
                        <a14:foregroundMark x1="95767" y1="35832" x2="95767" y2="35832"/>
                        <a14:foregroundMark x1="95767" y1="30165" x2="95767" y2="30165"/>
                        <a14:foregroundMark x1="95767" y1="38757" x2="95767" y2="38757"/>
                        <a14:foregroundMark x1="95767" y1="43053" x2="95767" y2="43053"/>
                        <a14:foregroundMark x1="95767" y1="45887" x2="95767" y2="45887"/>
                        <a14:foregroundMark x1="95767" y1="51554" x2="95767" y2="51554"/>
                        <a14:foregroundMark x1="95767" y1="55850" x2="95767" y2="55850"/>
                        <a14:foregroundMark x1="95767" y1="54479" x2="95767" y2="54479"/>
                        <a14:foregroundMark x1="95767" y1="61517" x2="95767" y2="61517"/>
                        <a14:foregroundMark x1="95767" y1="68647" x2="95767" y2="68647"/>
                        <a14:foregroundMark x1="95767" y1="60146" x2="95767" y2="60146"/>
                        <a14:foregroundMark x1="95767" y1="62980" x2="95767" y2="62980"/>
                        <a14:foregroundMark x1="95767" y1="65814" x2="95767" y2="65814"/>
                        <a14:foregroundMark x1="95767" y1="71572" x2="95767" y2="71572"/>
                        <a14:foregroundMark x1="95767" y1="74406" x2="95767" y2="74406"/>
                        <a14:foregroundMark x1="95767" y1="77239" x2="95767" y2="77239"/>
                        <a14:foregroundMark x1="95767" y1="80073" x2="95767" y2="80073"/>
                        <a14:foregroundMark x1="95767" y1="82907" x2="95767" y2="82907"/>
                        <a14:foregroundMark x1="95767" y1="88665" x2="95767" y2="88665"/>
                        <a14:foregroundMark x1="95767" y1="92962" x2="95767" y2="92962"/>
                        <a14:foregroundMark x1="1587" y1="95338" x2="1587" y2="95338"/>
                        <a14:foregroundMark x1="1587" y1="94516" x2="1587" y2="94516"/>
                        <a14:foregroundMark x1="1587" y1="90128" x2="1587" y2="90128"/>
                        <a14:foregroundMark x1="1587" y1="87294" x2="1587" y2="87294"/>
                        <a14:foregroundMark x1="1587" y1="84461" x2="1587" y2="84461"/>
                        <a14:foregroundMark x1="1587" y1="80165" x2="1587" y2="80165"/>
                        <a14:foregroundMark x1="1587" y1="75868" x2="1587" y2="75868"/>
                        <a14:foregroundMark x1="1587" y1="71572" x2="1587" y2="71572"/>
                        <a14:foregroundMark x1="1587" y1="67276" x2="1587" y2="67276"/>
                        <a14:foregroundMark x1="1587" y1="63071" x2="1587" y2="63071"/>
                        <a14:foregroundMark x1="1587" y1="58775" x2="1587" y2="58775"/>
                        <a14:foregroundMark x1="1587" y1="54479" x2="1587" y2="54479"/>
                        <a14:foregroundMark x1="1587" y1="50183" x2="1587" y2="50183"/>
                        <a14:foregroundMark x1="1587" y1="45978" x2="1587" y2="45978"/>
                        <a14:foregroundMark x1="1587" y1="40219" x2="1587" y2="40219"/>
                        <a14:foregroundMark x1="1587" y1="35923" x2="1587" y2="35923"/>
                        <a14:foregroundMark x1="1587" y1="33090" x2="1587" y2="33090"/>
                        <a14:foregroundMark x1="1587" y1="25960" x2="1587" y2="25960"/>
                        <a14:foregroundMark x1="1587" y1="21755" x2="1587" y2="21755"/>
                        <a14:foregroundMark x1="1587" y1="15996" x2="1587" y2="15996"/>
                        <a14:foregroundMark x1="1587" y1="11700" x2="1587" y2="11700"/>
                        <a14:foregroundMark x1="1587" y1="10329" x2="1587" y2="10329"/>
                        <a14:foregroundMark x1="1587" y1="8867" x2="1587" y2="8867"/>
                        <a14:foregroundMark x1="1587" y1="13163" x2="1587" y2="13163"/>
                        <a14:foregroundMark x1="1587" y1="14625" x2="1587" y2="14625"/>
                        <a14:foregroundMark x1="1587" y1="18830" x2="1587" y2="18830"/>
                        <a14:foregroundMark x1="1587" y1="20293" x2="1587" y2="20293"/>
                        <a14:foregroundMark x1="1587" y1="17459" x2="1587" y2="17459"/>
                        <a14:foregroundMark x1="1587" y1="23126" x2="1587" y2="23126"/>
                        <a14:foregroundMark x1="1587" y1="24589" x2="1587" y2="24589"/>
                        <a14:foregroundMark x1="1587" y1="27422" x2="1587" y2="27422"/>
                        <a14:foregroundMark x1="1587" y1="28793" x2="1587" y2="28793"/>
                        <a14:foregroundMark x1="1587" y1="31718" x2="1587" y2="31718"/>
                        <a14:foregroundMark x1="1587" y1="30256" x2="1587" y2="30256"/>
                        <a14:foregroundMark x1="1587" y1="34552" x2="1587" y2="34552"/>
                        <a14:foregroundMark x1="1587" y1="37386" x2="1587" y2="37386"/>
                        <a14:foregroundMark x1="1587" y1="38848" x2="1587" y2="38848"/>
                        <a14:foregroundMark x1="1587" y1="41682" x2="1587" y2="41682"/>
                        <a14:foregroundMark x1="1587" y1="43053" x2="1587" y2="43053"/>
                        <a14:foregroundMark x1="1587" y1="44516" x2="1587" y2="44516"/>
                        <a14:foregroundMark x1="1587" y1="48812" x2="1587" y2="48812"/>
                        <a14:foregroundMark x1="1587" y1="47349" x2="1587" y2="47349"/>
                        <a14:foregroundMark x1="1587" y1="51645" x2="1587" y2="51645"/>
                        <a14:foregroundMark x1="1587" y1="53108" x2="1587" y2="53108"/>
                        <a14:foregroundMark x1="1587" y1="55941" x2="1587" y2="55941"/>
                        <a14:foregroundMark x1="1587" y1="58775" x2="1587" y2="58775"/>
                        <a14:foregroundMark x1="1587" y1="57313" x2="1587" y2="57313"/>
                        <a14:foregroundMark x1="1587" y1="60238" x2="1587" y2="60238"/>
                        <a14:foregroundMark x1="1587" y1="61609" x2="1587" y2="61609"/>
                        <a14:foregroundMark x1="1587" y1="64442" x2="1587" y2="64442"/>
                        <a14:foregroundMark x1="1587" y1="65905" x2="1587" y2="65905"/>
                        <a14:foregroundMark x1="1587" y1="68739" x2="1587" y2="68739"/>
                        <a14:foregroundMark x1="1587" y1="70201" x2="1587" y2="70201"/>
                        <a14:foregroundMark x1="1587" y1="73035" x2="1587" y2="73035"/>
                        <a14:foregroundMark x1="1587" y1="74406" x2="1587" y2="74406"/>
                        <a14:foregroundMark x1="1587" y1="77331" x2="1587" y2="77331"/>
                        <a14:foregroundMark x1="1587" y1="78702" x2="1587" y2="78702"/>
                        <a14:foregroundMark x1="1587" y1="81536" x2="1587" y2="81536"/>
                        <a14:foregroundMark x1="1587" y1="82998" x2="1587" y2="82998"/>
                        <a14:foregroundMark x1="1587" y1="85832" x2="1587" y2="85832"/>
                        <a14:foregroundMark x1="1587" y1="88665" x2="1587" y2="88665"/>
                        <a14:foregroundMark x1="1587" y1="91590" x2="1587" y2="91590"/>
                        <a14:foregroundMark x1="1587" y1="92962" x2="1587" y2="92962"/>
                        <a14:foregroundMark x1="95591" y1="97715" x2="95591" y2="97715"/>
                      </a14:backgroundRemoval>
                    </a14:imgEffect>
                  </a14:imgLayer>
                </a14:imgProps>
              </a:ext>
            </a:extLst>
          </a:blip>
          <a:stretch>
            <a:fillRect/>
          </a:stretch>
        </p:blipFill>
        <p:spPr>
          <a:xfrm>
            <a:off x="9571760" y="834507"/>
            <a:ext cx="2078067" cy="4009532"/>
          </a:xfrm>
          <a:prstGeom prst="rect">
            <a:avLst/>
          </a:prstGeom>
        </p:spPr>
      </p:pic>
      <p:pic>
        <p:nvPicPr>
          <p:cNvPr id="41" name="図 40"/>
          <p:cNvPicPr>
            <a:picLocks noChangeAspect="1"/>
          </p:cNvPicPr>
          <p:nvPr/>
        </p:nvPicPr>
        <p:blipFill>
          <a:blip r:embed="rId20">
            <a:extLst>
              <a:ext uri="{BEBA8EAE-BF5A-486C-A8C5-ECC9F3942E4B}">
                <a14:imgProps xmlns:a14="http://schemas.microsoft.com/office/drawing/2010/main">
                  <a14:imgLayer r:embed="rId21">
                    <a14:imgEffect>
                      <a14:backgroundRemoval t="1978" b="97143" l="1860" r="98817">
                        <a14:foregroundMark x1="3719" y1="7253" x2="17160" y2="7033"/>
                        <a14:foregroundMark x1="17160" y1="7033" x2="92477" y2="7033"/>
                        <a14:foregroundMark x1="92477" y1="7033" x2="3128" y2="11209"/>
                        <a14:foregroundMark x1="3128" y1="11209" x2="3212" y2="7473"/>
                        <a14:foregroundMark x1="97802" y1="5934" x2="97802" y2="5934"/>
                        <a14:foregroundMark x1="53593" y1="24615" x2="96027" y2="30549"/>
                        <a14:foregroundMark x1="96027" y1="30549" x2="96872" y2="30330"/>
                        <a14:foregroundMark x1="96196" y1="33407" x2="96619" y2="65275"/>
                        <a14:foregroundMark x1="96619" y1="65275" x2="84362" y2="89231"/>
                        <a14:foregroundMark x1="84362" y1="89231" x2="73373" y2="87912"/>
                        <a14:foregroundMark x1="66526" y1="58242" x2="89941" y2="67912"/>
                        <a14:foregroundMark x1="90194" y1="38022" x2="70583" y2="39341"/>
                        <a14:foregroundMark x1="82925" y1="43516" x2="97633" y2="47912"/>
                        <a14:foregroundMark x1="78867" y1="67473" x2="89687" y2="76484"/>
                        <a14:foregroundMark x1="2113" y1="28791" x2="2113" y2="28791"/>
                        <a14:foregroundMark x1="1944" y1="28352" x2="1944" y2="28352"/>
                        <a14:foregroundMark x1="2029" y1="20879" x2="2029" y2="20879"/>
                        <a14:foregroundMark x1="39560" y1="17582" x2="39560" y2="17582"/>
                        <a14:foregroundMark x1="43956" y1="17802" x2="43956" y2="17802"/>
                        <a14:foregroundMark x1="46915" y1="17802" x2="46915" y2="17802"/>
                        <a14:foregroundMark x1="49366" y1="17582" x2="49366" y2="17582"/>
                        <a14:foregroundMark x1="52156" y1="17582" x2="52156" y2="17582"/>
                        <a14:foregroundMark x1="55959" y1="17582" x2="55959" y2="17582"/>
                        <a14:foregroundMark x1="60101" y1="17582" x2="60101" y2="17582"/>
                        <a14:foregroundMark x1="64751" y1="17582" x2="64751" y2="17582"/>
                        <a14:foregroundMark x1="69400" y1="17582" x2="69400" y2="17582"/>
                        <a14:foregroundMark x1="67878" y1="17582" x2="67878" y2="17582"/>
                        <a14:foregroundMark x1="66441" y1="17582" x2="66441" y2="17582"/>
                        <a14:foregroundMark x1="63229" y1="17582" x2="63229" y2="17582"/>
                        <a14:foregroundMark x1="59003" y1="18242" x2="59003" y2="18242"/>
                        <a14:foregroundMark x1="54522" y1="18242" x2="54522" y2="18242"/>
                        <a14:foregroundMark x1="42012" y1="18022" x2="42012" y2="18022"/>
                        <a14:foregroundMark x1="36095" y1="18022" x2="36095" y2="18022"/>
                        <a14:foregroundMark x1="33474" y1="18022" x2="33474" y2="18022"/>
                        <a14:foregroundMark x1="28487" y1="17582" x2="28487" y2="17582"/>
                        <a14:foregroundMark x1="31192" y1="17582" x2="31192" y2="17582"/>
                        <a14:foregroundMark x1="32713" y1="18242" x2="32713" y2="18242"/>
                        <a14:foregroundMark x1="34404" y1="18242" x2="34404" y2="18242"/>
                        <a14:foregroundMark x1="37870" y1="17582" x2="37870" y2="17582"/>
                        <a14:foregroundMark x1="23922" y1="17802" x2="23922" y2="17802"/>
                        <a14:foregroundMark x1="25951" y1="18022" x2="25951" y2="18022"/>
                        <a14:foregroundMark x1="20034" y1="18022" x2="20034" y2="18022"/>
                        <a14:foregroundMark x1="17836" y1="17802" x2="17836" y2="17802"/>
                        <a14:foregroundMark x1="21133" y1="18022" x2="21133" y2="18022"/>
                        <a14:foregroundMark x1="15385" y1="18022" x2="15385" y2="18022"/>
                        <a14:foregroundMark x1="11496" y1="18022" x2="11496" y2="18022"/>
                        <a14:foregroundMark x1="8791" y1="18022" x2="8791" y2="18022"/>
                        <a14:foregroundMark x1="5325" y1="18022" x2="5325" y2="18022"/>
                        <a14:foregroundMark x1="6424" y1="18022" x2="6424" y2="18022"/>
                        <a14:foregroundMark x1="10482" y1="17802" x2="10482" y2="17802"/>
                        <a14:foregroundMark x1="13356" y1="17582" x2="13356" y2="17582"/>
                        <a14:foregroundMark x1="2029" y1="23297" x2="2029" y2="23297"/>
                        <a14:foregroundMark x1="3128" y1="17582" x2="3128" y2="17582"/>
                        <a14:foregroundMark x1="1944" y1="31868" x2="1944" y2="31868"/>
                        <a14:foregroundMark x1="2113" y1="34505" x2="2113" y2="34505"/>
                        <a14:foregroundMark x1="2113" y1="41978" x2="2113" y2="41978"/>
                        <a14:foregroundMark x1="2029" y1="60440" x2="2029" y2="60440"/>
                        <a14:foregroundMark x1="2029" y1="38242" x2="2029" y2="38242"/>
                        <a14:foregroundMark x1="2198" y1="44396" x2="2198" y2="44396"/>
                        <a14:foregroundMark x1="1944" y1="45055" x2="1944" y2="45055"/>
                        <a14:foregroundMark x1="2113" y1="50769" x2="2113" y2="50769"/>
                        <a14:foregroundMark x1="1944" y1="53846" x2="1944" y2="53846"/>
                        <a14:foregroundMark x1="1944" y1="56703" x2="1944" y2="56703"/>
                        <a14:foregroundMark x1="1944" y1="64615" x2="1944" y2="64615"/>
                        <a14:foregroundMark x1="1944" y1="72088" x2="1944" y2="72088"/>
                        <a14:foregroundMark x1="2029" y1="70549" x2="2029" y2="70549"/>
                        <a14:foregroundMark x1="2029" y1="76484" x2="2029" y2="76484"/>
                        <a14:foregroundMark x1="96196" y1="8791" x2="96196" y2="8791"/>
                        <a14:foregroundMark x1="93998" y1="5934" x2="96365" y2="8132"/>
                        <a14:foregroundMark x1="97718" y1="18242" x2="97718" y2="18242"/>
                        <a14:foregroundMark x1="84700" y1="17802" x2="84700" y2="17802"/>
                        <a14:foregroundMark x1="79205" y1="18242" x2="79205" y2="18242"/>
                        <a14:foregroundMark x1="74218" y1="18242" x2="74218" y2="18242"/>
                        <a14:foregroundMark x1="76078" y1="17802" x2="76078" y2="17802"/>
                        <a14:foregroundMark x1="72020" y1="17802" x2="72020" y2="17802"/>
                        <a14:foregroundMark x1="78614" y1="17363" x2="78614" y2="17363"/>
                        <a14:foregroundMark x1="81150" y1="17143" x2="81150" y2="17143"/>
                        <a14:foregroundMark x1="87658" y1="18022" x2="87658" y2="18022"/>
                        <a14:foregroundMark x1="91547" y1="18022" x2="91547" y2="18022"/>
                        <a14:foregroundMark x1="90363" y1="17802" x2="90363" y2="17802"/>
                        <a14:foregroundMark x1="95266" y1="17363" x2="95266" y2="17363"/>
                        <a14:foregroundMark x1="96788" y1="17582" x2="96788" y2="17582"/>
                        <a14:foregroundMark x1="98225" y1="18462" x2="98225" y2="18462"/>
                        <a14:foregroundMark x1="98817" y1="23516" x2="98817" y2="23516"/>
                        <a14:foregroundMark x1="98648" y1="79780" x2="98648" y2="79780"/>
                        <a14:foregroundMark x1="98901" y1="88132" x2="98901" y2="88132"/>
                        <a14:foregroundMark x1="98140" y1="96484" x2="98140" y2="96484"/>
                        <a14:foregroundMark x1="95943" y1="96703" x2="95943" y2="96703"/>
                        <a14:foregroundMark x1="92054" y1="96703" x2="92054" y2="96703"/>
                        <a14:foregroundMark x1="91293" y1="96923" x2="91293" y2="96923"/>
                        <a14:foregroundMark x1="93153" y1="96923" x2="93153" y2="96923"/>
                        <a14:foregroundMark x1="87912" y1="96923" x2="87912" y2="96923"/>
                        <a14:foregroundMark x1="84108" y1="96923" x2="84108" y2="96923"/>
                        <a14:foregroundMark x1="79713" y1="96923" x2="79713" y2="96923"/>
                        <a14:foregroundMark x1="81910" y1="96923" x2="81910" y2="96923"/>
                        <a14:foregroundMark x1="85292" y1="96703" x2="85292" y2="96703"/>
                        <a14:foregroundMark x1="77008" y1="96703" x2="77008" y2="96703"/>
                        <a14:foregroundMark x1="72866" y1="96923" x2="72866" y2="96923"/>
                        <a14:foregroundMark x1="70499" y1="96703" x2="70499" y2="96703"/>
                        <a14:foregroundMark x1="74725" y1="96923" x2="74725" y2="96923"/>
                        <a14:foregroundMark x1="67371" y1="96923" x2="67371" y2="96923"/>
                        <a14:foregroundMark x1="63990" y1="96703" x2="63990" y2="96703"/>
                        <a14:foregroundMark x1="62299" y1="96703" x2="62299" y2="96703"/>
                        <a14:foregroundMark x1="58495" y1="96703" x2="58495" y2="96703"/>
                        <a14:foregroundMark x1="55537" y1="96484" x2="55537" y2="96484"/>
                        <a14:foregroundMark x1="57227" y1="96484" x2="57227" y2="96484"/>
                        <a14:foregroundMark x1="60862" y1="96703" x2="60862" y2="96703"/>
                        <a14:foregroundMark x1="51817" y1="97143" x2="51817" y2="97143"/>
                        <a14:foregroundMark x1="47929" y1="97143" x2="47929" y2="97143"/>
                        <a14:foregroundMark x1="55199" y1="97143" x2="55199" y2="97143"/>
                        <a14:foregroundMark x1="42265" y1="96703" x2="42265" y2="96703"/>
                        <a14:foregroundMark x1="44041" y1="96703" x2="44041" y2="96703"/>
                        <a14:foregroundMark x1="44970" y1="96703" x2="44970" y2="96703"/>
                        <a14:foregroundMark x1="38715" y1="96923" x2="38715" y2="96923"/>
                        <a14:foregroundMark x1="33897" y1="96923" x2="33897" y2="96923"/>
                        <a14:foregroundMark x1="27473" y1="96923" x2="27473" y2="96923"/>
                        <a14:foregroundMark x1="32629" y1="96264" x2="32629" y2="96264"/>
                        <a14:foregroundMark x1="35757" y1="96484" x2="35757" y2="96484"/>
                        <a14:foregroundMark x1="30516" y1="96484" x2="30516" y2="96484"/>
                        <a14:foregroundMark x1="26120" y1="96484" x2="26120" y2="96484"/>
                        <a14:foregroundMark x1="21386" y1="96484" x2="21386" y2="96484"/>
                        <a14:foregroundMark x1="19273" y1="96484" x2="19273" y2="96484"/>
                        <a14:foregroundMark x1="22908" y1="96703" x2="22908" y2="96703"/>
                        <a14:foregroundMark x1="15216" y1="96703" x2="15216" y2="96703"/>
                        <a14:foregroundMark x1="9383" y1="96703" x2="9383" y2="96703"/>
                        <a14:foregroundMark x1="12257" y1="96703" x2="12257" y2="96703"/>
                        <a14:foregroundMark x1="17075" y1="96923" x2="17075" y2="96923"/>
                        <a14:foregroundMark x1="6424" y1="96923" x2="6424" y2="96923"/>
                        <a14:foregroundMark x1="2959" y1="96923" x2="2959" y2="96923"/>
                        <a14:foregroundMark x1="2029" y1="94505" x2="2029" y2="94505"/>
                        <a14:foregroundMark x1="2113" y1="89011" x2="2113" y2="89011"/>
                        <a14:foregroundMark x1="2113" y1="84396" x2="2113" y2="84396"/>
                        <a14:foregroundMark x1="2029" y1="80440" x2="2029" y2="80440"/>
                        <a14:foregroundMark x1="15216" y1="3736" x2="15216" y2="3736"/>
                        <a14:foregroundMark x1="8284" y1="1978" x2="8284" y2="1978"/>
                        <a14:foregroundMark x1="98732" y1="58901" x2="98732" y2="58901"/>
                        <a14:foregroundMark x1="98732" y1="46813" x2="98732" y2="46813"/>
                        <a14:foregroundMark x1="98648" y1="34945" x2="98648" y2="34945"/>
                        <a14:foregroundMark x1="98648" y1="29231" x2="98648" y2="29231"/>
                        <a14:foregroundMark x1="98563" y1="39121" x2="98563" y2="39121"/>
                        <a14:foregroundMark x1="98648" y1="52088" x2="98648" y2="52088"/>
                        <a14:foregroundMark x1="98817" y1="63516" x2="98817" y2="63516"/>
                        <a14:foregroundMark x1="98648" y1="72747" x2="98648" y2="72747"/>
                      </a14:backgroundRemoval>
                    </a14:imgEffect>
                  </a14:imgLayer>
                </a14:imgProps>
              </a:ext>
            </a:extLst>
          </a:blip>
          <a:stretch>
            <a:fillRect/>
          </a:stretch>
        </p:blipFill>
        <p:spPr>
          <a:xfrm>
            <a:off x="7662889" y="5260676"/>
            <a:ext cx="3986938" cy="1533438"/>
          </a:xfrm>
          <a:prstGeom prst="rect">
            <a:avLst/>
          </a:prstGeom>
        </p:spPr>
      </p:pic>
      <p:sp>
        <p:nvSpPr>
          <p:cNvPr id="42" name="二等辺三角形 41">
            <a:extLst>
              <a:ext uri="{FF2B5EF4-FFF2-40B4-BE49-F238E27FC236}">
                <a16:creationId xmlns:a16="http://schemas.microsoft.com/office/drawing/2014/main" id="{847035A1-3027-45D9-9F8B-6C7D255D11C2}"/>
              </a:ext>
            </a:extLst>
          </p:cNvPr>
          <p:cNvSpPr/>
          <p:nvPr/>
        </p:nvSpPr>
        <p:spPr>
          <a:xfrm rot="5400000">
            <a:off x="8942496" y="4113537"/>
            <a:ext cx="525405" cy="24725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Tree>
    <p:extLst>
      <p:ext uri="{BB962C8B-B14F-4D97-AF65-F5344CB8AC3E}">
        <p14:creationId xmlns:p14="http://schemas.microsoft.com/office/powerpoint/2010/main" val="55692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5800" y="745427"/>
            <a:ext cx="10515600" cy="4351338"/>
          </a:xfrm>
        </p:spPr>
        <p:txBody>
          <a:bodyPr/>
          <a:lstStyle/>
          <a:p>
            <a:pPr marL="0" indent="0">
              <a:buNone/>
            </a:pPr>
            <a:endParaRPr kumimoji="1" lang="en-US" altLang="ja-JP" dirty="0"/>
          </a:p>
          <a:p>
            <a:endParaRPr lang="en-US" altLang="ja-JP" dirty="0"/>
          </a:p>
          <a:p>
            <a:pPr marL="0" indent="0">
              <a:buNone/>
            </a:pPr>
            <a:endParaRPr lang="en-US" altLang="ja-JP" dirty="0"/>
          </a:p>
          <a:p>
            <a:pPr marL="0" indent="0">
              <a:buNone/>
            </a:pPr>
            <a:r>
              <a:rPr lang="ja-JP" altLang="en-US" dirty="0"/>
              <a:t>・とちぎの情報は・・・栃木県  </a:t>
            </a:r>
            <a:r>
              <a:rPr lang="en-US" altLang="ja-JP" dirty="0">
                <a:hlinkClick r:id="rId2"/>
              </a:rPr>
              <a:t>https://www.pref.tochigi.lg.jp</a:t>
            </a:r>
            <a:endParaRPr lang="en-US" altLang="ja-JP" dirty="0"/>
          </a:p>
          <a:p>
            <a:pPr marL="0" indent="0">
              <a:buNone/>
            </a:pPr>
            <a:r>
              <a:rPr lang="ja-JP" altLang="en-US" dirty="0"/>
              <a:t>・税の情報は・・・・・・</a:t>
            </a:r>
            <a:r>
              <a:rPr lang="zh-CN" altLang="en-US" dirty="0">
                <a:latin typeface="ＭＳ Ｐゴシック" panose="020B0600070205080204" pitchFamily="50" charset="-128"/>
                <a:ea typeface="ＭＳ Ｐゴシック" panose="020B0600070205080204" pitchFamily="50" charset="-128"/>
              </a:rPr>
              <a:t>国税庁</a:t>
            </a:r>
            <a:r>
              <a:rPr lang="zh-CN" altLang="en-US" dirty="0"/>
              <a:t>  </a:t>
            </a:r>
            <a:r>
              <a:rPr lang="en-US" altLang="zh-CN" dirty="0">
                <a:hlinkClick r:id="rId3"/>
              </a:rPr>
              <a:t>https://www.nta.go.jp </a:t>
            </a:r>
            <a:endParaRPr lang="en-US" altLang="ja-JP" dirty="0"/>
          </a:p>
          <a:p>
            <a:pPr marL="0" indent="0">
              <a:buNone/>
            </a:pPr>
            <a:endParaRPr lang="en-US" altLang="ja-JP" dirty="0"/>
          </a:p>
          <a:p>
            <a:r>
              <a:rPr kumimoji="1" lang="ja-JP" altLang="en-US" dirty="0">
                <a:hlinkClick r:id="rId4"/>
              </a:rPr>
              <a:t>税の学習コーナー｜国税庁</a:t>
            </a:r>
            <a:endParaRPr kumimoji="1" lang="en-US" altLang="ja-JP" dirty="0"/>
          </a:p>
          <a:p>
            <a:pPr marL="0" indent="0">
              <a:buNone/>
            </a:pPr>
            <a:endParaRPr lang="en-US" altLang="ja-JP" dirty="0"/>
          </a:p>
        </p:txBody>
      </p:sp>
      <p:sp>
        <p:nvSpPr>
          <p:cNvPr id="4" name="正方形/長方形 3"/>
          <p:cNvSpPr/>
          <p:nvPr/>
        </p:nvSpPr>
        <p:spPr>
          <a:xfrm>
            <a:off x="1295400" y="745427"/>
            <a:ext cx="8473440" cy="804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white"/>
                </a:solidFill>
              </a:rPr>
              <a:t>調べてみよう！身近な情報。</a:t>
            </a:r>
          </a:p>
        </p:txBody>
      </p:sp>
      <p:sp>
        <p:nvSpPr>
          <p:cNvPr id="2" name="左矢印 1"/>
          <p:cNvSpPr/>
          <p:nvPr/>
        </p:nvSpPr>
        <p:spPr>
          <a:xfrm>
            <a:off x="5532120" y="3396043"/>
            <a:ext cx="1892262" cy="1262382"/>
          </a:xfrm>
          <a:prstGeom prst="leftArrow">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ここをクリック</a:t>
            </a:r>
          </a:p>
        </p:txBody>
      </p:sp>
      <p:pic>
        <p:nvPicPr>
          <p:cNvPr id="7" name="図 6" descr="zaimu_Illust-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4474331"/>
            <a:ext cx="2873875" cy="1939319"/>
          </a:xfrm>
          <a:prstGeom prst="rect">
            <a:avLst/>
          </a:prstGeom>
        </p:spPr>
      </p:pic>
      <p:pic>
        <p:nvPicPr>
          <p:cNvPr id="10" name="図 9"/>
          <p:cNvPicPr/>
          <p:nvPr/>
        </p:nvPicPr>
        <p:blipFill>
          <a:blip r:embed="rId6" cstate="print">
            <a:extLst>
              <a:ext uri="{BEBA8EAE-BF5A-486C-A8C5-ECC9F3942E4B}">
                <a14:imgProps xmlns:a14="http://schemas.microsoft.com/office/drawing/2010/main">
                  <a14:imgLayer r:embed="rId7">
                    <a14:imgEffect>
                      <a14:backgroundRemoval t="3865" b="96135" l="4106" r="96481">
                        <a14:foregroundMark x1="58651" y1="7488" x2="58651" y2="7488"/>
                        <a14:foregroundMark x1="63050" y1="3865" x2="63050" y2="3865"/>
                        <a14:foregroundMark x1="51906" y1="47343" x2="51906" y2="47343"/>
                        <a14:foregroundMark x1="66276" y1="62319" x2="78006" y2="74638"/>
                        <a14:foregroundMark x1="78006" y1="74638" x2="78886" y2="77053"/>
                        <a14:foregroundMark x1="85337" y1="83333" x2="85630" y2="87440"/>
                        <a14:foregroundMark x1="55425" y1="83333" x2="72727" y2="89614"/>
                        <a14:foregroundMark x1="72727" y1="89614" x2="90616" y2="89855"/>
                        <a14:foregroundMark x1="43402" y1="93237" x2="95308" y2="93478"/>
                        <a14:foregroundMark x1="50147" y1="96135" x2="96481" y2="96135"/>
                        <a14:foregroundMark x1="38710" y1="73188" x2="38710" y2="73188"/>
                        <a14:foregroundMark x1="13196" y1="84541" x2="13196" y2="84541"/>
                        <a14:foregroundMark x1="8504" y1="71981" x2="19355" y2="85024"/>
                        <a14:foregroundMark x1="19355" y1="85024" x2="19355" y2="85507"/>
                        <a14:foregroundMark x1="53666" y1="48309" x2="53666" y2="48309"/>
                        <a14:foregroundMark x1="4106" y1="65459" x2="4106" y2="65459"/>
                        <a14:foregroundMark x1="19355" y1="96135" x2="19355" y2="96135"/>
                        <a14:backgroundMark x1="5279" y1="58454" x2="5279" y2="58454"/>
                      </a14:backgroundRemoval>
                    </a14:imgEffect>
                  </a14:imgLayer>
                </a14:imgProps>
              </a:ext>
              <a:ext uri="{28A0092B-C50C-407E-A947-70E740481C1C}">
                <a14:useLocalDpi xmlns:a14="http://schemas.microsoft.com/office/drawing/2010/main" val="0"/>
              </a:ext>
            </a:extLst>
          </a:blip>
          <a:srcRect/>
          <a:stretch>
            <a:fillRect/>
          </a:stretch>
        </p:blipFill>
        <p:spPr bwMode="auto">
          <a:xfrm>
            <a:off x="7979275" y="3396043"/>
            <a:ext cx="1892262" cy="2473317"/>
          </a:xfrm>
          <a:prstGeom prst="rect">
            <a:avLst/>
          </a:prstGeom>
          <a:noFill/>
          <a:ln>
            <a:noFill/>
          </a:ln>
        </p:spPr>
      </p:pic>
      <p:sp>
        <p:nvSpPr>
          <p:cNvPr id="6" name="テキスト ボックス 5"/>
          <p:cNvSpPr txBox="1"/>
          <p:nvPr/>
        </p:nvSpPr>
        <p:spPr>
          <a:xfrm>
            <a:off x="11776502" y="6488668"/>
            <a:ext cx="415498" cy="369332"/>
          </a:xfrm>
          <a:prstGeom prst="rect">
            <a:avLst/>
          </a:prstGeom>
          <a:noFill/>
        </p:spPr>
        <p:txBody>
          <a:bodyPr wrap="none" rtlCol="0">
            <a:spAutoFit/>
          </a:bodyPr>
          <a:lstStyle/>
          <a:p>
            <a:r>
              <a:rPr kumimoji="1" lang="en-US" altLang="ja-JP" dirty="0">
                <a:latin typeface="+mj-ea"/>
                <a:ea typeface="+mj-ea"/>
              </a:rPr>
              <a:t>23</a:t>
            </a:r>
            <a:endParaRPr kumimoji="1" lang="ja-JP" altLang="en-US" dirty="0">
              <a:latin typeface="+mj-ea"/>
              <a:ea typeface="+mj-ea"/>
            </a:endParaRPr>
          </a:p>
        </p:txBody>
      </p:sp>
    </p:spTree>
    <p:extLst>
      <p:ext uri="{BB962C8B-B14F-4D97-AF65-F5344CB8AC3E}">
        <p14:creationId xmlns:p14="http://schemas.microsoft.com/office/powerpoint/2010/main" val="713872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テキスト ボックス 9"/>
          <p:cNvSpPr txBox="1"/>
          <p:nvPr/>
        </p:nvSpPr>
        <p:spPr>
          <a:xfrm>
            <a:off x="1153349" y="530824"/>
            <a:ext cx="10247980" cy="707886"/>
          </a:xfrm>
          <a:prstGeom prst="rect">
            <a:avLst/>
          </a:prstGeom>
          <a:noFill/>
        </p:spPr>
        <p:txBody>
          <a:bodyPr wrap="square" rtlCol="0">
            <a:spAutoFit/>
          </a:bodyPr>
          <a:lstStyle/>
          <a:p>
            <a:r>
              <a:rPr lang="ja-JP" altLang="en-US" sz="2000" dirty="0">
                <a:solidFill>
                  <a:prstClr val="black"/>
                </a:solidFill>
                <a:latin typeface="BIZ UDPゴシック" panose="020B0400000000000000" pitchFamily="50" charset="-128"/>
                <a:ea typeface="BIZ UDPゴシック" panose="020B0400000000000000" pitchFamily="50" charset="-128"/>
              </a:rPr>
              <a:t>栃木県租税教育推進協議会</a:t>
            </a:r>
            <a:endParaRPr lang="en-US" altLang="ja-JP" sz="2000" dirty="0">
              <a:solidFill>
                <a:prstClr val="black"/>
              </a:solidFill>
              <a:latin typeface="BIZ UDPゴシック" panose="020B0400000000000000" pitchFamily="50" charset="-128"/>
              <a:ea typeface="BIZ UDPゴシック" panose="020B0400000000000000" pitchFamily="50" charset="-128"/>
            </a:endParaRPr>
          </a:p>
          <a:p>
            <a:r>
              <a:rPr lang="en-US" altLang="ja-JP" sz="2000" dirty="0">
                <a:solidFill>
                  <a:prstClr val="black"/>
                </a:solidFill>
                <a:latin typeface="BIZ UDPゴシック" panose="020B0400000000000000" pitchFamily="50" charset="-128"/>
                <a:ea typeface="BIZ UDPゴシック" panose="020B0400000000000000" pitchFamily="50" charset="-128"/>
              </a:rPr>
              <a:t>【</a:t>
            </a:r>
            <a:r>
              <a:rPr lang="ja-JP" altLang="en-US" sz="2000" dirty="0">
                <a:solidFill>
                  <a:prstClr val="black"/>
                </a:solidFill>
                <a:latin typeface="BIZ UDPゴシック" panose="020B0400000000000000" pitchFamily="50" charset="-128"/>
                <a:ea typeface="BIZ UDPゴシック" panose="020B0400000000000000" pitchFamily="50" charset="-128"/>
              </a:rPr>
              <a:t>問い合わせ先</a:t>
            </a:r>
            <a:r>
              <a:rPr lang="en-US" altLang="ja-JP" sz="2000" dirty="0">
                <a:solidFill>
                  <a:prstClr val="black"/>
                </a:solidFill>
                <a:latin typeface="BIZ UDPゴシック" panose="020B0400000000000000" pitchFamily="50" charset="-128"/>
                <a:ea typeface="BIZ UDPゴシック" panose="020B0400000000000000" pitchFamily="50" charset="-128"/>
              </a:rPr>
              <a:t>】</a:t>
            </a:r>
          </a:p>
        </p:txBody>
      </p:sp>
      <p:sp>
        <p:nvSpPr>
          <p:cNvPr id="11" name="正方形/長方形 10"/>
          <p:cNvSpPr/>
          <p:nvPr/>
        </p:nvSpPr>
        <p:spPr>
          <a:xfrm>
            <a:off x="1153349" y="5067996"/>
            <a:ext cx="10127514" cy="92052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BIZ UDPゴシック" panose="020B0400000000000000" pitchFamily="50" charset="-128"/>
                <a:ea typeface="BIZ UDPゴシック" panose="020B0400000000000000" pitchFamily="50" charset="-128"/>
              </a:rPr>
              <a:t>　　　　　　　年　　　　　　組　　　　　番　氏名</a:t>
            </a:r>
          </a:p>
        </p:txBody>
      </p:sp>
      <p:grpSp>
        <p:nvGrpSpPr>
          <p:cNvPr id="5" name="グループ化 4"/>
          <p:cNvGrpSpPr/>
          <p:nvPr/>
        </p:nvGrpSpPr>
        <p:grpSpPr>
          <a:xfrm>
            <a:off x="6834472" y="2584509"/>
            <a:ext cx="2410327" cy="2022262"/>
            <a:chOff x="8870536" y="2291901"/>
            <a:chExt cx="2410327" cy="2022262"/>
          </a:xfrm>
        </p:grpSpPr>
        <p:pic>
          <p:nvPicPr>
            <p:cNvPr id="2" name="図 1"/>
            <p:cNvPicPr>
              <a:picLocks noChangeAspect="1"/>
            </p:cNvPicPr>
            <p:nvPr/>
          </p:nvPicPr>
          <p:blipFill>
            <a:blip r:embed="rId2">
              <a:extLst>
                <a:ext uri="{BEBA8EAE-BF5A-486C-A8C5-ECC9F3942E4B}">
                  <a14:imgProps xmlns:a14="http://schemas.microsoft.com/office/drawing/2010/main">
                    <a14:imgLayer r:embed="rId3">
                      <a14:imgEffect>
                        <a14:backgroundRemoval t="2667" b="93778" l="4762" r="97024">
                          <a14:foregroundMark x1="36310" y1="14222" x2="36310" y2="14222"/>
                          <a14:foregroundMark x1="53274" y1="8444" x2="63095" y2="14222"/>
                          <a14:foregroundMark x1="82440" y1="38667" x2="86310" y2="50667"/>
                          <a14:foregroundMark x1="88393" y1="76444" x2="87500" y2="84889"/>
                          <a14:foregroundMark x1="69048" y1="71556" x2="59648" y2="78144"/>
                          <a14:foregroundMark x1="34821" y1="77333" x2="48512" y2="82667"/>
                          <a14:foregroundMark x1="16667" y1="81333" x2="19643" y2="93778"/>
                          <a14:foregroundMark x1="15774" y1="37778" x2="13393" y2="56000"/>
                          <a14:foregroundMark x1="4762" y1="52000" x2="4762" y2="52000"/>
                          <a14:foregroundMark x1="40774" y1="43111" x2="40774" y2="43111"/>
                          <a14:foregroundMark x1="54464" y1="49778" x2="54464" y2="49778"/>
                          <a14:foregroundMark x1="50893" y1="28889" x2="50893" y2="28889"/>
                          <a14:foregroundMark x1="97321" y1="36000" x2="97321" y2="36000"/>
                          <a14:foregroundMark x1="49405" y1="2667" x2="49405" y2="2667"/>
                          <a14:backgroundMark x1="55357" y1="81333" x2="55357" y2="81333"/>
                          <a14:backgroundMark x1="54464" y1="81333" x2="54464" y2="81333"/>
                          <a14:backgroundMark x1="54464" y1="82222" x2="54464" y2="82222"/>
                          <a14:backgroundMark x1="55655" y1="81778" x2="55655" y2="81778"/>
                          <a14:backgroundMark x1="54762" y1="80444" x2="55655" y2="83111"/>
                        </a14:backgroundRemoval>
                      </a14:imgEffect>
                    </a14:imgLayer>
                  </a14:imgProps>
                </a:ext>
              </a:extLst>
            </a:blip>
            <a:stretch>
              <a:fillRect/>
            </a:stretch>
          </p:blipFill>
          <p:spPr>
            <a:xfrm>
              <a:off x="8870536" y="2291901"/>
              <a:ext cx="2410327" cy="1614058"/>
            </a:xfrm>
            <a:prstGeom prst="rect">
              <a:avLst/>
            </a:prstGeom>
          </p:spPr>
        </p:pic>
        <p:sp>
          <p:nvSpPr>
            <p:cNvPr id="3" name="テキスト ボックス 2"/>
            <p:cNvSpPr txBox="1"/>
            <p:nvPr/>
          </p:nvSpPr>
          <p:spPr>
            <a:xfrm>
              <a:off x="9016755" y="3944831"/>
              <a:ext cx="2117887" cy="369332"/>
            </a:xfrm>
            <a:prstGeom prst="rect">
              <a:avLst/>
            </a:prstGeom>
            <a:noFill/>
          </p:spPr>
          <p:txBody>
            <a:bodyPr wrap="none" rtlCol="0">
              <a:spAutoFit/>
            </a:bodyPr>
            <a:lstStyle/>
            <a:p>
              <a:r>
                <a:rPr kumimoji="1" lang="ja-JP" altLang="en-US" dirty="0"/>
                <a:t>税のシンボル</a:t>
              </a:r>
              <a:r>
                <a:rPr lang="ja-JP" altLang="en-US" dirty="0"/>
                <a:t>マーク</a:t>
              </a:r>
              <a:endParaRPr kumimoji="1" lang="ja-JP" altLang="en-US" dirty="0"/>
            </a:p>
          </p:txBody>
        </p:sp>
      </p:grpSp>
      <p:pic>
        <p:nvPicPr>
          <p:cNvPr id="6" name="図 5">
            <a:extLst>
              <a:ext uri="{FF2B5EF4-FFF2-40B4-BE49-F238E27FC236}">
                <a16:creationId xmlns:a16="http://schemas.microsoft.com/office/drawing/2014/main" id="{C95EE249-EE74-4AF5-AB52-6108631015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77" b="95793" l="9910" r="89865">
                        <a14:foregroundMark x1="51577" y1="11090" x2="51577" y2="11090"/>
                        <a14:foregroundMark x1="41892" y1="8987" x2="46847" y2="8222"/>
                        <a14:foregroundMark x1="52703" y1="5736" x2="55180" y2="6119"/>
                        <a14:foregroundMark x1="68919" y1="3059" x2="68919" y2="3059"/>
                        <a14:foregroundMark x1="52027" y1="8222" x2="61937" y2="8222"/>
                        <a14:foregroundMark x1="51802" y1="7839" x2="58333" y2="8031"/>
                        <a14:foregroundMark x1="35586" y1="14723" x2="40090" y2="14723"/>
                        <a14:foregroundMark x1="50901" y1="42065" x2="52928" y2="44359"/>
                        <a14:foregroundMark x1="46396" y1="54302" x2="55856" y2="63289"/>
                        <a14:foregroundMark x1="32432" y1="67304" x2="36937" y2="75717"/>
                        <a14:foregroundMark x1="55856" y1="80306" x2="55856" y2="80306"/>
                        <a14:foregroundMark x1="25901" y1="88719" x2="25901" y2="88719"/>
                        <a14:foregroundMark x1="24775" y1="89675" x2="25901" y2="89866"/>
                        <a14:foregroundMark x1="21396" y1="94646" x2="28153" y2="95793"/>
                        <a14:foregroundMark x1="50676" y1="80306" x2="50676" y2="80306"/>
                        <a14:foregroundMark x1="63063" y1="80306" x2="63063" y2="80306"/>
                        <a14:foregroundMark x1="49775" y1="80115" x2="49775" y2="80115"/>
                        <a14:foregroundMark x1="63739" y1="80115" x2="63739" y2="80115"/>
                      </a14:backgroundRemoval>
                    </a14:imgEffect>
                  </a14:imgLayer>
                </a14:imgProps>
              </a:ext>
            </a:extLst>
          </a:blip>
          <a:stretch>
            <a:fillRect/>
          </a:stretch>
        </p:blipFill>
        <p:spPr>
          <a:xfrm>
            <a:off x="1974517" y="2147631"/>
            <a:ext cx="2255172" cy="2656430"/>
          </a:xfrm>
          <a:prstGeom prst="rect">
            <a:avLst/>
          </a:prstGeom>
        </p:spPr>
      </p:pic>
      <p:sp>
        <p:nvSpPr>
          <p:cNvPr id="4" name="テキスト ボックス 3">
            <a:extLst>
              <a:ext uri="{FF2B5EF4-FFF2-40B4-BE49-F238E27FC236}">
                <a16:creationId xmlns:a16="http://schemas.microsoft.com/office/drawing/2014/main" id="{ADB40DBF-7D40-46F7-BE17-3070F85157B7}"/>
              </a:ext>
            </a:extLst>
          </p:cNvPr>
          <p:cNvSpPr txBox="1"/>
          <p:nvPr/>
        </p:nvSpPr>
        <p:spPr>
          <a:xfrm>
            <a:off x="1153349" y="1175810"/>
            <a:ext cx="3329272" cy="707886"/>
          </a:xfrm>
          <a:prstGeom prst="rect">
            <a:avLst/>
          </a:prstGeom>
          <a:noFill/>
        </p:spPr>
        <p:txBody>
          <a:bodyPr wrap="square" rtlCol="0">
            <a:spAutoFit/>
          </a:bodyPr>
          <a:lstStyle/>
          <a:p>
            <a:pPr algn="dist"/>
            <a:r>
              <a:rPr kumimoji="1" lang="ja-JP" altLang="en-US" sz="2000" dirty="0">
                <a:latin typeface="BIZ UDPゴシック" panose="020B0400000000000000" pitchFamily="50" charset="-128"/>
                <a:ea typeface="BIZ UDPゴシック" panose="020B0400000000000000" pitchFamily="50" charset="-128"/>
              </a:rPr>
              <a:t>宇都宮税務署</a:t>
            </a:r>
            <a:endParaRPr kumimoji="1" lang="en-US" altLang="ja-JP" sz="2000" dirty="0">
              <a:latin typeface="BIZ UDPゴシック" panose="020B0400000000000000" pitchFamily="50" charset="-128"/>
              <a:ea typeface="BIZ UDPゴシック" panose="020B0400000000000000" pitchFamily="50" charset="-128"/>
            </a:endParaRPr>
          </a:p>
          <a:p>
            <a:pPr algn="dist"/>
            <a:r>
              <a:rPr lang="ja-JP" altLang="en-US" sz="2000" dirty="0">
                <a:latin typeface="BIZ UDPゴシック" panose="020B0400000000000000" pitchFamily="50" charset="-128"/>
                <a:ea typeface="BIZ UDPゴシック" panose="020B0400000000000000" pitchFamily="50" charset="-128"/>
              </a:rPr>
              <a:t>栃木県経営管理部税務課</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6561465-78FE-4224-AB17-093BD331A1CE}"/>
              </a:ext>
            </a:extLst>
          </p:cNvPr>
          <p:cNvSpPr txBox="1"/>
          <p:nvPr/>
        </p:nvSpPr>
        <p:spPr>
          <a:xfrm>
            <a:off x="4497193" y="1175810"/>
            <a:ext cx="2614807" cy="707886"/>
          </a:xfrm>
          <a:prstGeom prst="rect">
            <a:avLst/>
          </a:prstGeom>
          <a:noFill/>
        </p:spPr>
        <p:txBody>
          <a:bodyPr wrap="square" rtlCol="0">
            <a:spAutoFit/>
          </a:bodyPr>
          <a:lstStyle/>
          <a:p>
            <a:pPr algn="dist"/>
            <a:r>
              <a:rPr kumimoji="1" lang="en-US" altLang="ja-JP" sz="2000" dirty="0">
                <a:latin typeface="BIZ UDPゴシック" panose="020B0400000000000000" pitchFamily="50" charset="-128"/>
                <a:ea typeface="BIZ UDPゴシック" panose="020B0400000000000000" pitchFamily="50" charset="-128"/>
              </a:rPr>
              <a:t>028(621)2151</a:t>
            </a:r>
          </a:p>
          <a:p>
            <a:pPr algn="dist"/>
            <a:r>
              <a:rPr lang="en-US" altLang="ja-JP" sz="2000" dirty="0">
                <a:latin typeface="BIZ UDPゴシック" panose="020B0400000000000000" pitchFamily="50" charset="-128"/>
                <a:ea typeface="BIZ UDPゴシック" panose="020B0400000000000000" pitchFamily="50" charset="-128"/>
              </a:rPr>
              <a:t>026</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623</a:t>
            </a:r>
            <a:r>
              <a:rPr lang="ja-JP" altLang="en-US" sz="2000" dirty="0">
                <a:latin typeface="BIZ UDPゴシック" panose="020B0400000000000000" pitchFamily="50" charset="-128"/>
                <a:ea typeface="BIZ UDPゴシック" panose="020B0400000000000000" pitchFamily="50" charset="-128"/>
              </a:rPr>
              <a:t>）</a:t>
            </a:r>
            <a:r>
              <a:rPr lang="en-US" altLang="ja-JP" sz="2000" dirty="0">
                <a:latin typeface="BIZ UDPゴシック" panose="020B0400000000000000" pitchFamily="50" charset="-128"/>
                <a:ea typeface="BIZ UDPゴシック" panose="020B0400000000000000" pitchFamily="50" charset="-128"/>
              </a:rPr>
              <a:t>2101</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F5247953-992C-4B0B-BA35-DD89DB12BF1B}"/>
              </a:ext>
            </a:extLst>
          </p:cNvPr>
          <p:cNvSpPr txBox="1"/>
          <p:nvPr/>
        </p:nvSpPr>
        <p:spPr>
          <a:xfrm>
            <a:off x="7112000" y="1172274"/>
            <a:ext cx="3105483" cy="707886"/>
          </a:xfrm>
          <a:prstGeom prst="rect">
            <a:avLst/>
          </a:prstGeom>
          <a:noFill/>
        </p:spPr>
        <p:txBody>
          <a:bodyPr wrap="square" rtlCol="0">
            <a:spAutoFit/>
          </a:bodyPr>
          <a:lstStyle/>
          <a:p>
            <a:r>
              <a:rPr lang="ja-JP" altLang="en-US" sz="2000" dirty="0">
                <a:latin typeface="BIZ UDPゴシック" panose="020B0400000000000000" pitchFamily="50" charset="-128"/>
                <a:ea typeface="BIZ UDPゴシック" panose="020B0400000000000000" pitchFamily="50" charset="-128"/>
              </a:rPr>
              <a:t>宇都宮市昭和２－１－７</a:t>
            </a:r>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宇都宮市塙田</a:t>
            </a:r>
            <a:r>
              <a:rPr kumimoji="1" lang="en-US" altLang="ja-JP" sz="2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１－１－２０</a:t>
            </a:r>
          </a:p>
        </p:txBody>
      </p:sp>
    </p:spTree>
    <p:extLst>
      <p:ext uri="{BB962C8B-B14F-4D97-AF65-F5344CB8AC3E}">
        <p14:creationId xmlns:p14="http://schemas.microsoft.com/office/powerpoint/2010/main" val="277702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円/楕円 7"/>
          <p:cNvSpPr/>
          <p:nvPr/>
        </p:nvSpPr>
        <p:spPr>
          <a:xfrm>
            <a:off x="5934946" y="930862"/>
            <a:ext cx="5122711" cy="3879805"/>
          </a:xfrm>
          <a:prstGeom prst="ellipse">
            <a:avLst/>
          </a:prstGeom>
          <a:gradFill flip="none" rotWithShape="1">
            <a:gsLst>
              <a:gs pos="0">
                <a:schemeClr val="bg1"/>
              </a:gs>
              <a:gs pos="23000">
                <a:srgbClr val="99CCFF"/>
              </a:gs>
              <a:gs pos="55000">
                <a:srgbClr val="3399FF"/>
              </a:gs>
              <a:gs pos="89000">
                <a:srgbClr val="3399F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a:extLst>
              <a:ext uri="{BEBA8EAE-BF5A-486C-A8C5-ECC9F3942E4B}">
                <a14:imgProps xmlns:a14="http://schemas.microsoft.com/office/drawing/2010/main">
                  <a14:imgLayer r:embed="rId3">
                    <a14:imgEffect>
                      <a14:backgroundRemoval t="2326" b="95886" l="845" r="96791">
                        <a14:foregroundMark x1="18581" y1="28086" x2="25000" y2="55814"/>
                        <a14:foregroundMark x1="7432" y1="32737" x2="5743" y2="91055"/>
                        <a14:foregroundMark x1="5743" y1="91055" x2="90203" y2="93918"/>
                        <a14:foregroundMark x1="90203" y1="93918" x2="89696" y2="25403"/>
                        <a14:foregroundMark x1="93581" y1="11270" x2="93074" y2="78533"/>
                        <a14:foregroundMark x1="94088" y1="8050" x2="8446" y2="9123"/>
                        <a14:foregroundMark x1="8446" y1="9123" x2="5574" y2="7156"/>
                        <a14:foregroundMark x1="3547" y1="5188" x2="2027" y2="38283"/>
                        <a14:foregroundMark x1="3547" y1="3220" x2="3547" y2="3220"/>
                        <a14:foregroundMark x1="4392" y1="3220" x2="26182" y2="4114"/>
                        <a14:foregroundMark x1="31926" y1="4114" x2="53547" y2="3757"/>
                        <a14:foregroundMark x1="57264" y1="3578" x2="84459" y2="3399"/>
                        <a14:foregroundMark x1="84459" y1="3399" x2="93919" y2="3936"/>
                        <a14:foregroundMark x1="94764" y1="3757" x2="96115" y2="7871"/>
                        <a14:foregroundMark x1="96622" y1="13596" x2="95777" y2="30233"/>
                        <a14:foregroundMark x1="96284" y1="10733" x2="96284" y2="10733"/>
                        <a14:foregroundMark x1="1689" y1="3399" x2="1689" y2="3399"/>
                        <a14:foregroundMark x1="1689" y1="8766" x2="1689" y2="8766"/>
                        <a14:foregroundMark x1="1858" y1="13775" x2="1858" y2="13775"/>
                        <a14:foregroundMark x1="1858" y1="19499" x2="1858" y2="19499"/>
                        <a14:foregroundMark x1="1858" y1="45438" x2="1858" y2="45438"/>
                        <a14:foregroundMark x1="1520" y1="51342" x2="1520" y2="52594"/>
                        <a14:foregroundMark x1="1520" y1="59928" x2="1520" y2="60465"/>
                        <a14:foregroundMark x1="1351" y1="57961" x2="1351" y2="57961"/>
                        <a14:foregroundMark x1="96284" y1="35420" x2="96284" y2="35420"/>
                        <a14:foregroundMark x1="95946" y1="44007" x2="95946" y2="44007"/>
                        <a14:foregroundMark x1="96284" y1="41503" x2="96284" y2="41503"/>
                        <a14:foregroundMark x1="96284" y1="37746" x2="96284" y2="37746"/>
                        <a14:foregroundMark x1="95946" y1="55456" x2="95946" y2="55456"/>
                        <a14:foregroundMark x1="96284" y1="58497" x2="96284" y2="58497"/>
                        <a14:foregroundMark x1="95946" y1="51878" x2="95946" y2="51878"/>
                        <a14:foregroundMark x1="96791" y1="52415" x2="96791" y2="52415"/>
                        <a14:foregroundMark x1="96622" y1="48479" x2="96622" y2="48479"/>
                        <a14:foregroundMark x1="2027" y1="69946" x2="2027" y2="69946"/>
                        <a14:foregroundMark x1="1520" y1="72809" x2="1520" y2="72809"/>
                        <a14:foregroundMark x1="845" y1="67084" x2="845" y2="67084"/>
                        <a14:foregroundMark x1="1689" y1="82290" x2="1689" y2="82290"/>
                        <a14:foregroundMark x1="1689" y1="88909" x2="1689" y2="88909"/>
                        <a14:foregroundMark x1="1689" y1="93202" x2="1689" y2="93202"/>
                        <a14:foregroundMark x1="1520" y1="78712" x2="1520" y2="78712"/>
                        <a14:foregroundMark x1="1520" y1="95170" x2="1520" y2="95170"/>
                        <a14:foregroundMark x1="4223" y1="95707" x2="4223" y2="95707"/>
                        <a14:foregroundMark x1="11993" y1="95707" x2="11993" y2="95707"/>
                        <a14:foregroundMark x1="9966" y1="95707" x2="9966" y2="95707"/>
                        <a14:foregroundMark x1="5912" y1="95707" x2="5912" y2="95707"/>
                        <a14:foregroundMark x1="7601" y1="95528" x2="7601" y2="95528"/>
                        <a14:foregroundMark x1="14020" y1="95528" x2="14020" y2="95528"/>
                        <a14:foregroundMark x1="19088" y1="95528" x2="19088" y2="95528"/>
                        <a14:foregroundMark x1="27703" y1="95349" x2="27703" y2="95349"/>
                        <a14:foregroundMark x1="39189" y1="95528" x2="39189" y2="95528"/>
                        <a14:foregroundMark x1="52703" y1="95528" x2="52703" y2="95528"/>
                        <a14:foregroundMark x1="17061" y1="95528" x2="17061" y2="95528"/>
                        <a14:foregroundMark x1="25338" y1="94812" x2="25338" y2="94812"/>
                        <a14:foregroundMark x1="26014" y1="95170" x2="26014" y2="95170"/>
                        <a14:foregroundMark x1="32264" y1="95707" x2="32264" y2="95707"/>
                        <a14:foregroundMark x1="37669" y1="95707" x2="37669" y2="95707"/>
                        <a14:foregroundMark x1="33784" y1="95707" x2="33784" y2="95707"/>
                        <a14:foregroundMark x1="30405" y1="95707" x2="30405" y2="95707"/>
                        <a14:foregroundMark x1="31419" y1="95528" x2="31419" y2="95528"/>
                        <a14:foregroundMark x1="42061" y1="95349" x2="42061" y2="95349"/>
                        <a14:foregroundMark x1="47466" y1="95707" x2="47466" y2="95707"/>
                        <a14:foregroundMark x1="49324" y1="94991" x2="49324" y2="94991"/>
                        <a14:foregroundMark x1="45946" y1="95349" x2="45946" y2="95349"/>
                        <a14:foregroundMark x1="54899" y1="95349" x2="54899" y2="95349"/>
                        <a14:foregroundMark x1="60135" y1="95886" x2="60135" y2="95886"/>
                        <a14:foregroundMark x1="64696" y1="95170" x2="64696" y2="95170"/>
                        <a14:foregroundMark x1="70777" y1="94991" x2="70777" y2="94991"/>
                        <a14:foregroundMark x1="78378" y1="95170" x2="78378" y2="95170"/>
                        <a14:foregroundMark x1="84628" y1="95170" x2="84628" y2="95170"/>
                        <a14:foregroundMark x1="91385" y1="95170" x2="91385" y2="95170"/>
                        <a14:foregroundMark x1="95608" y1="94454" x2="95608" y2="94454"/>
                        <a14:foregroundMark x1="96622" y1="94812" x2="96622" y2="94812"/>
                        <a14:foregroundMark x1="96622" y1="92487" x2="96622" y2="92487"/>
                        <a14:foregroundMark x1="96622" y1="89803" x2="96622" y2="89803"/>
                        <a14:foregroundMark x1="96622" y1="84794" x2="96622" y2="84794"/>
                        <a14:foregroundMark x1="96115" y1="80143" x2="96115" y2="80143"/>
                        <a14:foregroundMark x1="96453" y1="73882" x2="96453" y2="73882"/>
                        <a14:foregroundMark x1="96622" y1="68336" x2="96622" y2="68336"/>
                        <a14:foregroundMark x1="62162" y1="95170" x2="62162" y2="95170"/>
                        <a14:foregroundMark x1="67736" y1="95170" x2="67736" y2="95170"/>
                        <a14:foregroundMark x1="73480" y1="95170" x2="73480" y2="95170"/>
                        <a14:foregroundMark x1="61655" y1="42397" x2="61655" y2="48122"/>
                        <a14:foregroundMark x1="55743" y1="44007" x2="63176" y2="45438"/>
                        <a14:foregroundMark x1="68074" y1="36673" x2="69932" y2="42397"/>
                        <a14:foregroundMark x1="38682" y1="50626" x2="42230" y2="50089"/>
                        <a14:foregroundMark x1="36318" y1="14848" x2="41216" y2="17352"/>
                      </a14:backgroundRemoval>
                    </a14:imgEffect>
                  </a14:imgLayer>
                </a14:imgProps>
              </a:ext>
            </a:extLst>
          </a:blip>
          <a:stretch>
            <a:fillRect/>
          </a:stretch>
        </p:blipFill>
        <p:spPr>
          <a:xfrm>
            <a:off x="5775277" y="709374"/>
            <a:ext cx="1826566" cy="1724746"/>
          </a:xfrm>
          <a:prstGeom prst="rect">
            <a:avLst/>
          </a:prstGeom>
        </p:spPr>
      </p:pic>
      <p:pic>
        <p:nvPicPr>
          <p:cNvPr id="5" name="図 4"/>
          <p:cNvPicPr>
            <a:picLocks noChangeAspect="1"/>
          </p:cNvPicPr>
          <p:nvPr/>
        </p:nvPicPr>
        <p:blipFill>
          <a:blip r:embed="rId4">
            <a:extLst>
              <a:ext uri="{BEBA8EAE-BF5A-486C-A8C5-ECC9F3942E4B}">
                <a14:imgProps xmlns:a14="http://schemas.microsoft.com/office/drawing/2010/main">
                  <a14:imgLayer r:embed="rId5">
                    <a14:imgEffect>
                      <a14:backgroundRemoval t="3273" b="97455" l="0" r="97143">
                        <a14:foregroundMark x1="3697" y1="6182" x2="59160" y2="5091"/>
                        <a14:foregroundMark x1="59160" y1="5091" x2="95294" y2="5636"/>
                        <a14:foregroundMark x1="95294" y1="5636" x2="92101" y2="94909"/>
                        <a14:foregroundMark x1="89244" y1="94182" x2="1008" y2="97636"/>
                        <a14:foregroundMark x1="3610" y1="86545" x2="4202" y2="13091"/>
                        <a14:foregroundMark x1="3529" y1="96545" x2="3610" y2="86545"/>
                        <a14:foregroundMark x1="19328" y1="11273" x2="32605" y2="68000"/>
                        <a14:foregroundMark x1="32605" y1="68000" x2="37647" y2="77273"/>
                        <a14:foregroundMark x1="42353" y1="12727" x2="57311" y2="81273"/>
                        <a14:foregroundMark x1="6555" y1="23636" x2="36134" y2="18000"/>
                        <a14:foregroundMark x1="36134" y1="18000" x2="58151" y2="26000"/>
                        <a14:foregroundMark x1="66555" y1="23091" x2="74118" y2="43636"/>
                        <a14:foregroundMark x1="75630" y1="16909" x2="77311" y2="68182"/>
                        <a14:foregroundMark x1="79496" y1="18000" x2="81345" y2="59091"/>
                        <a14:foregroundMark x1="83193" y1="13091" x2="86555" y2="30545"/>
                        <a14:foregroundMark x1="64538" y1="52182" x2="69244" y2="91455"/>
                        <a14:foregroundMark x1="35630" y1="52364" x2="45042" y2="57455"/>
                        <a14:foregroundMark x1="15462" y1="32182" x2="21849" y2="45273"/>
                        <a14:foregroundMark x1="14958" y1="19091" x2="27563" y2="18000"/>
                        <a14:foregroundMark x1="43361" y1="63455" x2="43361" y2="63455"/>
                        <a14:foregroundMark x1="41513" y1="61818" x2="41513" y2="61818"/>
                        <a14:foregroundMark x1="78655" y1="84727" x2="78655" y2="84727"/>
                        <a14:foregroundMark x1="47059" y1="96545" x2="47059" y2="96545"/>
                        <a14:foregroundMark x1="61513" y1="96727" x2="61513" y2="96727"/>
                        <a14:foregroundMark x1="77647" y1="96727" x2="77647" y2="96727"/>
                        <a14:foregroundMark x1="69748" y1="96182" x2="69748" y2="96182"/>
                        <a14:foregroundMark x1="55798" y1="96545" x2="55798" y2="96545"/>
                        <a14:foregroundMark x1="52605" y1="96727" x2="52605" y2="96727"/>
                        <a14:foregroundMark x1="65546" y1="96727" x2="65546" y2="96727"/>
                        <a14:foregroundMark x1="81513" y1="97273" x2="81513" y2="97273"/>
                        <a14:foregroundMark x1="88739" y1="96182" x2="88739" y2="96182"/>
                        <a14:foregroundMark x1="87227" y1="96727" x2="87227" y2="96727"/>
                        <a14:foregroundMark x1="93950" y1="97273" x2="93950" y2="97273"/>
                        <a14:foregroundMark x1="93950" y1="96182" x2="93950" y2="96182"/>
                        <a14:foregroundMark x1="96134" y1="97091" x2="96134" y2="97091"/>
                        <a14:foregroundMark x1="96303" y1="90727" x2="96303" y2="90727"/>
                        <a14:foregroundMark x1="95294" y1="65455" x2="94454" y2="96545"/>
                        <a14:foregroundMark x1="8403" y1="91091" x2="14958" y2="68727"/>
                        <a14:foregroundMark x1="1849" y1="52727" x2="1849" y2="52727"/>
                        <a14:foregroundMark x1="1759" y1="86545" x2="1849" y2="95636"/>
                        <a14:foregroundMark x1="1513" y1="61818" x2="1759" y2="86545"/>
                        <a14:foregroundMark x1="1849" y1="42545" x2="1849" y2="42545"/>
                        <a14:foregroundMark x1="1513" y1="42545" x2="2353" y2="54909"/>
                        <a14:foregroundMark x1="2017" y1="35818" x2="2017" y2="35818"/>
                        <a14:foregroundMark x1="1008" y1="32364" x2="1008" y2="32364"/>
                        <a14:foregroundMark x1="1513" y1="27091" x2="1513" y2="27091"/>
                        <a14:foregroundMark x1="1513" y1="22182" x2="1513" y2="22182"/>
                        <a14:foregroundMark x1="1513" y1="16727" x2="1513" y2="16727"/>
                        <a14:foregroundMark x1="1513" y1="12182" x2="1513" y2="12182"/>
                        <a14:foregroundMark x1="1513" y1="7091" x2="1513" y2="7091"/>
                        <a14:foregroundMark x1="1513" y1="4364" x2="1513" y2="4364"/>
                        <a14:foregroundMark x1="5042" y1="3818" x2="5042" y2="3818"/>
                        <a14:foregroundMark x1="13445" y1="3818" x2="13445" y2="3818"/>
                        <a14:foregroundMark x1="19328" y1="3818" x2="19328" y2="3818"/>
                        <a14:foregroundMark x1="33613" y1="3818" x2="33613" y2="3818"/>
                        <a14:foregroundMark x1="51261" y1="3818" x2="51261" y2="3818"/>
                        <a14:foregroundMark x1="68235" y1="3818" x2="68235" y2="3818"/>
                        <a14:foregroundMark x1="92101" y1="3818" x2="92101" y2="3818"/>
                        <a14:foregroundMark x1="86218" y1="3818" x2="86218" y2="3818"/>
                        <a14:foregroundMark x1="80504" y1="3818" x2="62857" y2="3818"/>
                        <a14:foregroundMark x1="58655" y1="3818" x2="32437" y2="3818"/>
                        <a14:foregroundMark x1="24202" y1="3818" x2="12941" y2="3818"/>
                        <a14:foregroundMark x1="7731" y1="3818" x2="7731" y2="3818"/>
                        <a14:foregroundMark x1="3025" y1="3636" x2="3025" y2="3636"/>
                        <a14:foregroundMark x1="10252" y1="3636" x2="10252" y2="3636"/>
                        <a14:foregroundMark x1="9412" y1="3636" x2="9412" y2="3636"/>
                        <a14:foregroundMark x1="11261" y1="3636" x2="11261" y2="3636"/>
                        <a14:foregroundMark x1="6050" y1="4182" x2="6050" y2="4182"/>
                        <a14:foregroundMark x1="27899" y1="3636" x2="27899" y2="3636"/>
                        <a14:foregroundMark x1="30756" y1="3273" x2="30756" y2="3273"/>
                        <a14:foregroundMark x1="83697" y1="4182" x2="83697" y2="4182"/>
                        <a14:foregroundMark x1="89244" y1="3636" x2="89244" y2="3636"/>
                        <a14:foregroundMark x1="94622" y1="3818" x2="94622" y2="3818"/>
                        <a14:foregroundMark x1="96303" y1="6000" x2="96303" y2="6000"/>
                        <a14:foregroundMark x1="95294" y1="13091" x2="95294" y2="13091"/>
                        <a14:foregroundMark x1="96134" y1="17455" x2="96134" y2="17455"/>
                        <a14:foregroundMark x1="97143" y1="22182" x2="97143" y2="22182"/>
                        <a14:foregroundMark x1="96303" y1="28909" x2="96303" y2="28909"/>
                        <a14:foregroundMark x1="96303" y1="35273" x2="96303" y2="35273"/>
                        <a14:foregroundMark x1="95798" y1="43091" x2="95798" y2="43818"/>
                        <a14:foregroundMark x1="95294" y1="52364" x2="95294" y2="52364"/>
                        <a14:foregroundMark x1="48403" y1="45455" x2="84034" y2="52000"/>
                        <a14:foregroundMark x1="96303" y1="55636" x2="96303" y2="55636"/>
                        <a14:foregroundMark x1="86723" y1="58364" x2="85714" y2="65818"/>
                        <a14:foregroundMark x1="69916" y1="89818" x2="86218" y2="88727"/>
                        <a14:backgroundMark x1="504" y1="26727" x2="504" y2="26727"/>
                        <a14:backgroundMark x1="336" y1="39636" x2="336" y2="39636"/>
                        <a14:backgroundMark x1="336" y1="60182" x2="336" y2="60182"/>
                        <a14:backgroundMark x1="840" y1="86545" x2="840" y2="86545"/>
                      </a14:backgroundRemoval>
                    </a14:imgEffect>
                  </a14:imgLayer>
                </a14:imgProps>
              </a:ext>
            </a:extLst>
          </a:blip>
          <a:stretch>
            <a:fillRect/>
          </a:stretch>
        </p:blipFill>
        <p:spPr>
          <a:xfrm>
            <a:off x="9409273" y="674598"/>
            <a:ext cx="1928980" cy="1783091"/>
          </a:xfrm>
          <a:prstGeom prst="rect">
            <a:avLst/>
          </a:prstGeom>
        </p:spPr>
      </p:pic>
      <p:pic>
        <p:nvPicPr>
          <p:cNvPr id="6" name="図 5"/>
          <p:cNvPicPr>
            <a:picLocks noChangeAspect="1"/>
          </p:cNvPicPr>
          <p:nvPr/>
        </p:nvPicPr>
        <p:blipFill>
          <a:blip r:embed="rId6">
            <a:extLst>
              <a:ext uri="{BEBA8EAE-BF5A-486C-A8C5-ECC9F3942E4B}">
                <a14:imgProps xmlns:a14="http://schemas.microsoft.com/office/drawing/2010/main">
                  <a14:imgLayer r:embed="rId7">
                    <a14:imgEffect>
                      <a14:backgroundRemoval t="684" b="97949" l="3471" r="98843">
                        <a14:foregroundMark x1="10909" y1="19145" x2="9587" y2="16752"/>
                        <a14:foregroundMark x1="9091" y1="13846" x2="8595" y2="97265"/>
                        <a14:foregroundMark x1="8595" y1="97265" x2="36860" y2="97265"/>
                        <a14:foregroundMark x1="36860" y1="97265" x2="62810" y2="96410"/>
                        <a14:foregroundMark x1="62810" y1="96410" x2="96694" y2="96410"/>
                        <a14:foregroundMark x1="97521" y1="95897" x2="91240" y2="24786"/>
                        <a14:foregroundMark x1="88760" y1="14872" x2="20165" y2="13504"/>
                        <a14:foregroundMark x1="13223" y1="9573" x2="31240" y2="11624"/>
                        <a14:foregroundMark x1="6281" y1="10427" x2="21983" y2="16239"/>
                        <a14:foregroundMark x1="15868" y1="5128" x2="32231" y2="7179"/>
                        <a14:foregroundMark x1="6116" y1="22051" x2="6116" y2="22051"/>
                        <a14:foregroundMark x1="63140" y1="47350" x2="85950" y2="59145"/>
                        <a14:foregroundMark x1="58843" y1="50256" x2="75537" y2="60171"/>
                        <a14:foregroundMark x1="57521" y1="97436" x2="57521" y2="97436"/>
                        <a14:foregroundMark x1="78182" y1="97778" x2="78182" y2="97778"/>
                        <a14:foregroundMark x1="71901" y1="97949" x2="71901" y2="97949"/>
                        <a14:foregroundMark x1="66777" y1="97436" x2="66777" y2="97436"/>
                        <a14:foregroundMark x1="61488" y1="97436" x2="61488" y2="97436"/>
                        <a14:foregroundMark x1="51570" y1="97436" x2="51570" y2="97436"/>
                        <a14:foregroundMark x1="76033" y1="97949" x2="76033" y2="97949"/>
                        <a14:foregroundMark x1="84298" y1="97778" x2="84298" y2="97778"/>
                        <a14:foregroundMark x1="92893" y1="97778" x2="92893" y2="97778"/>
                        <a14:foregroundMark x1="98017" y1="89402" x2="98017" y2="89402"/>
                        <a14:foregroundMark x1="98182" y1="82051" x2="98182" y2="82051"/>
                        <a14:foregroundMark x1="98017" y1="72991" x2="98017" y2="72991"/>
                        <a14:foregroundMark x1="98017" y1="58632" x2="98017" y2="58632"/>
                        <a14:foregroundMark x1="98512" y1="48205" x2="98512" y2="48205"/>
                        <a14:foregroundMark x1="98843" y1="68718" x2="98843" y2="68718"/>
                        <a14:foregroundMark x1="98182" y1="65983" x2="98182" y2="65983"/>
                        <a14:foregroundMark x1="98017" y1="63590" x2="98017" y2="63590"/>
                        <a14:foregroundMark x1="98017" y1="76239" x2="98017" y2="76239"/>
                        <a14:foregroundMark x1="98182" y1="51624" x2="98182" y2="51624"/>
                        <a14:foregroundMark x1="98182" y1="40513" x2="98182" y2="40513"/>
                        <a14:foregroundMark x1="98017" y1="14359" x2="98017" y2="14359"/>
                        <a14:foregroundMark x1="97686" y1="10940" x2="97686" y2="10940"/>
                        <a14:foregroundMark x1="91074" y1="9915" x2="91074" y2="9915"/>
                        <a14:foregroundMark x1="71405" y1="10427" x2="71405" y2="10427"/>
                        <a14:foregroundMark x1="78182" y1="9915" x2="78182" y2="9915"/>
                        <a14:foregroundMark x1="85124" y1="9915" x2="85124" y2="9915"/>
                        <a14:foregroundMark x1="53884" y1="10427" x2="53884" y2="10427"/>
                        <a14:foregroundMark x1="51901" y1="9915" x2="51901" y2="9915"/>
                        <a14:foregroundMark x1="61488" y1="9915" x2="61488" y2="9915"/>
                        <a14:foregroundMark x1="40496" y1="10085" x2="40496" y2="10085"/>
                        <a14:foregroundMark x1="36364" y1="9915" x2="36364" y2="9915"/>
                        <a14:foregroundMark x1="37521" y1="10427" x2="37521" y2="10427"/>
                        <a14:foregroundMark x1="44463" y1="10085" x2="44463" y2="10085"/>
                        <a14:foregroundMark x1="33884" y1="15385" x2="37686" y2="17094"/>
                        <a14:foregroundMark x1="5289" y1="18120" x2="5289" y2="18120"/>
                        <a14:foregroundMark x1="5455" y1="13333" x2="5455" y2="13333"/>
                        <a14:foregroundMark x1="5455" y1="37778" x2="5455" y2="37778"/>
                        <a14:foregroundMark x1="4959" y1="30940" x2="4959" y2="30940"/>
                        <a14:foregroundMark x1="5289" y1="47350" x2="5289" y2="47350"/>
                        <a14:foregroundMark x1="5785" y1="54359" x2="5785" y2="54359"/>
                        <a14:foregroundMark x1="5289" y1="61197" x2="5289" y2="61197"/>
                        <a14:foregroundMark x1="5455" y1="72137" x2="5455" y2="72137"/>
                        <a14:foregroundMark x1="30744" y1="3077" x2="30744" y2="3077"/>
                        <a14:foregroundMark x1="32562" y1="4103" x2="32562" y2="4103"/>
                        <a14:foregroundMark x1="34711" y1="6325" x2="34711" y2="6325"/>
                        <a14:foregroundMark x1="22810" y1="1197" x2="22810" y2="1197"/>
                        <a14:foregroundMark x1="26116" y1="1880" x2="26116" y2="1880"/>
                        <a14:foregroundMark x1="27603" y1="2393" x2="27603" y2="2393"/>
                        <a14:foregroundMark x1="28099" y1="2393" x2="28099" y2="2393"/>
                        <a14:foregroundMark x1="22810" y1="1709" x2="33719" y2="5128"/>
                        <a14:foregroundMark x1="11570" y1="2222" x2="6446" y2="12991"/>
                        <a14:foregroundMark x1="36364" y1="8376" x2="36364" y2="8376"/>
                        <a14:foregroundMark x1="35372" y1="6667" x2="35372" y2="6667"/>
                        <a14:foregroundMark x1="28926" y1="2393" x2="28926" y2="2393"/>
                        <a14:foregroundMark x1="24628" y1="1368" x2="24628" y2="1368"/>
                        <a14:foregroundMark x1="20165" y1="1197" x2="20165" y2="1197"/>
                        <a14:foregroundMark x1="22149" y1="1197" x2="22149" y2="1197"/>
                        <a14:foregroundMark x1="21653" y1="684" x2="21653" y2="684"/>
                        <a14:foregroundMark x1="20661" y1="855" x2="20661" y2="855"/>
                        <a14:foregroundMark x1="8595" y1="3077" x2="8595" y2="3077"/>
                        <a14:foregroundMark x1="5620" y1="4615" x2="5620" y2="4615"/>
                        <a14:foregroundMark x1="7438" y1="4103" x2="7438" y2="4103"/>
                        <a14:foregroundMark x1="4628" y1="6154" x2="4628" y2="6154"/>
                        <a14:foregroundMark x1="3967" y1="7692" x2="3967" y2="7692"/>
                        <a14:foregroundMark x1="3471" y1="8547" x2="3471" y2="8547"/>
                        <a14:foregroundMark x1="13554" y1="1709" x2="13554" y2="1709"/>
                        <a14:foregroundMark x1="17355" y1="1538" x2="17355" y2="1538"/>
                        <a14:foregroundMark x1="18017" y1="1197" x2="18017" y2="1197"/>
                        <a14:foregroundMark x1="15537" y1="1197" x2="15537" y2="1197"/>
                        <a14:foregroundMark x1="5289" y1="82051" x2="5289" y2="82051"/>
                        <a14:foregroundMark x1="5950" y1="88205" x2="5950" y2="88205"/>
                      </a14:backgroundRemoval>
                    </a14:imgEffect>
                  </a14:imgLayer>
                </a14:imgProps>
              </a:ext>
            </a:extLst>
          </a:blip>
          <a:stretch>
            <a:fillRect/>
          </a:stretch>
        </p:blipFill>
        <p:spPr>
          <a:xfrm>
            <a:off x="5831903" y="3405414"/>
            <a:ext cx="1849071" cy="1787945"/>
          </a:xfrm>
          <a:prstGeom prst="rect">
            <a:avLst/>
          </a:prstGeom>
        </p:spPr>
      </p:pic>
      <p:pic>
        <p:nvPicPr>
          <p:cNvPr id="7" name="図 6"/>
          <p:cNvPicPr>
            <a:picLocks noChangeAspect="1"/>
          </p:cNvPicPr>
          <p:nvPr/>
        </p:nvPicPr>
        <p:blipFill>
          <a:blip r:embed="rId8">
            <a:extLst>
              <a:ext uri="{BEBA8EAE-BF5A-486C-A8C5-ECC9F3942E4B}">
                <a14:imgProps xmlns:a14="http://schemas.microsoft.com/office/drawing/2010/main">
                  <a14:imgLayer r:embed="rId9">
                    <a14:imgEffect>
                      <a14:backgroundRemoval t="1029" b="99657" l="484" r="98871">
                        <a14:foregroundMark x1="9839" y1="8919" x2="35484" y2="10806"/>
                        <a14:foregroundMark x1="35484" y1="10806" x2="96613" y2="11149"/>
                        <a14:foregroundMark x1="96935" y1="13379" x2="96452" y2="36021"/>
                        <a14:foregroundMark x1="93065" y1="79245" x2="64194" y2="95026"/>
                        <a14:foregroundMark x1="64194" y1="95026" x2="10484" y2="97084"/>
                        <a14:foregroundMark x1="8065" y1="95883" x2="12903" y2="32762"/>
                        <a14:foregroundMark x1="7742" y1="18868" x2="9355" y2="83190"/>
                        <a14:foregroundMark x1="10806" y1="98113" x2="37258" y2="97770"/>
                        <a14:foregroundMark x1="37258" y1="97770" x2="67184" y2="98732"/>
                        <a14:foregroundMark x1="97258" y1="96741" x2="97258" y2="96741"/>
                        <a14:foregroundMark x1="98226" y1="61921" x2="98226" y2="61921"/>
                        <a14:foregroundMark x1="24839" y1="39451" x2="50806" y2="39451"/>
                        <a14:foregroundMark x1="11129" y1="13551" x2="19355" y2="14923"/>
                        <a14:foregroundMark x1="4677" y1="13036" x2="24839" y2="22127"/>
                        <a14:foregroundMark x1="16129" y1="11664" x2="34677" y2="19554"/>
                        <a14:foregroundMark x1="30484" y1="12178" x2="5645" y2="3774"/>
                        <a14:foregroundMark x1="5645" y1="3774" x2="10323" y2="13551"/>
                        <a14:foregroundMark x1="3387" y1="12864" x2="5645" y2="6003"/>
                        <a14:foregroundMark x1="11290" y1="4631" x2="24194" y2="5146"/>
                        <a14:foregroundMark x1="19032" y1="2401" x2="19032" y2="2401"/>
                        <a14:foregroundMark x1="28548" y1="6175" x2="28548" y2="6175"/>
                        <a14:foregroundMark x1="30484" y1="10292" x2="11290" y2="2230"/>
                        <a14:foregroundMark x1="22903" y1="3259" x2="22903" y2="3259"/>
                        <a14:foregroundMark x1="28710" y1="6518" x2="28710" y2="6518"/>
                        <a14:foregroundMark x1="31613" y1="8748" x2="26935" y2="4974"/>
                        <a14:foregroundMark x1="29194" y1="4974" x2="29194" y2="4974"/>
                        <a14:foregroundMark x1="30484" y1="5146" x2="30484" y2="5146"/>
                        <a14:foregroundMark x1="22419" y1="12864" x2="30806" y2="14751"/>
                        <a14:foregroundMark x1="8065" y1="57804" x2="8065" y2="57804"/>
                        <a14:foregroundMark x1="8065" y1="67238" x2="8065" y2="67238"/>
                        <a14:foregroundMark x1="8548" y1="80961" x2="8548" y2="80961"/>
                        <a14:foregroundMark x1="7742" y1="77358" x2="7742" y2="77358"/>
                        <a14:foregroundMark x1="97742" y1="98285" x2="97742" y2="98285"/>
                        <a14:foregroundMark x1="99032" y1="93139" x2="99032" y2="93139"/>
                        <a14:foregroundMark x1="94839" y1="55060" x2="94839" y2="55060"/>
                        <a14:foregroundMark x1="85323" y1="55232" x2="85323" y2="55232"/>
                        <a14:foregroundMark x1="806" y1="7547" x2="806" y2="7547"/>
                        <a14:foregroundMark x1="1290" y1="7547" x2="1290" y2="7547"/>
                        <a14:foregroundMark x1="2419" y1="6175" x2="2419" y2="6175"/>
                        <a14:foregroundMark x1="1774" y1="6518" x2="1774" y2="6518"/>
                        <a14:foregroundMark x1="3548" y1="4803" x2="3548" y2="4803"/>
                        <a14:foregroundMark x1="6129" y1="2916" x2="6129" y2="2916"/>
                        <a14:foregroundMark x1="4516" y1="4288" x2="4516" y2="4288"/>
                        <a14:foregroundMark x1="8226" y1="2401" x2="8226" y2="2401"/>
                        <a14:foregroundMark x1="11129" y1="1544" x2="11129" y2="1544"/>
                        <a14:foregroundMark x1="15000" y1="1029" x2="15000" y2="1029"/>
                        <a14:foregroundMark x1="58065" y1="10120" x2="58065" y2="10120"/>
                        <a14:foregroundMark x1="79032" y1="9605" x2="79032" y2="9605"/>
                        <a14:foregroundMark x1="71774" y1="9605" x2="71774" y2="9605"/>
                        <a14:foregroundMark x1="64677" y1="10120" x2="64677" y2="10120"/>
                        <a14:foregroundMark x1="54677" y1="10120" x2="54677" y2="10120"/>
                        <a14:foregroundMark x1="61613" y1="10292" x2="61613" y2="10292"/>
                        <a14:foregroundMark x1="67419" y1="10292" x2="67419" y2="10292"/>
                        <a14:foregroundMark x1="76613" y1="10292" x2="76613" y2="10292"/>
                        <a14:foregroundMark x1="84355" y1="10292" x2="84355" y2="10292"/>
                        <a14:foregroundMark x1="91613" y1="10292" x2="91613" y2="10292"/>
                        <a14:foregroundMark x1="95806" y1="10292" x2="95806" y2="10292"/>
                        <a14:foregroundMark x1="97742" y1="10292" x2="97742" y2="10292"/>
                        <a14:foregroundMark x1="88710" y1="10292" x2="88710" y2="10292"/>
                        <a14:foregroundMark x1="98387" y1="13036" x2="98387" y2="13036"/>
                        <a14:foregroundMark x1="98548" y1="18696" x2="98548" y2="18696"/>
                        <a14:foregroundMark x1="98387" y1="30875" x2="98387" y2="30875"/>
                        <a14:foregroundMark x1="98387" y1="40309" x2="98387" y2="40309"/>
                        <a14:foregroundMark x1="98065" y1="24185" x2="98065" y2="24185"/>
                        <a14:foregroundMark x1="98226" y1="22813" x2="98226" y2="22813"/>
                        <a14:foregroundMark x1="98871" y1="36535" x2="98871" y2="36535"/>
                        <a14:foregroundMark x1="98548" y1="53173" x2="98548" y2="53173"/>
                        <a14:foregroundMark x1="98387" y1="48027" x2="98387" y2="48027"/>
                        <a14:foregroundMark x1="98387" y1="57290" x2="98387" y2="57290"/>
                        <a14:foregroundMark x1="98387" y1="66552" x2="98387" y2="66552"/>
                        <a14:foregroundMark x1="98387" y1="71012" x2="98387" y2="71012"/>
                        <a14:foregroundMark x1="98387" y1="78559" x2="98387" y2="78559"/>
                        <a14:foregroundMark x1="98387" y1="86449" x2="98387" y2="86449"/>
                        <a14:foregroundMark x1="98710" y1="89022" x2="98710" y2="89022"/>
                        <a14:foregroundMark x1="98871" y1="84563" x2="98871" y2="84563"/>
                        <a14:foregroundMark x1="7903" y1="84734" x2="7903" y2="84734"/>
                        <a14:foregroundMark x1="7581" y1="74957" x2="7581" y2="74957"/>
                        <a14:foregroundMark x1="7903" y1="68954" x2="7903" y2="68954"/>
                        <a14:foregroundMark x1="81613" y1="97942" x2="81613" y2="97942"/>
                        <a14:foregroundMark x1="87258" y1="98113" x2="87258" y2="98113"/>
                        <a14:foregroundMark x1="94516" y1="98456" x2="94516" y2="98456"/>
                        <a14:foregroundMark x1="75161" y1="97770" x2="75161" y2="97770"/>
                        <a14:foregroundMark x1="71774" y1="98285" x2="71774" y2="98285"/>
                        <a14:backgroundMark x1="71290" y1="99485" x2="71290" y2="99485"/>
                        <a14:backgroundMark x1="74355" y1="99314" x2="74355" y2="99314"/>
                        <a14:backgroundMark x1="79194" y1="99314" x2="79194" y2="99314"/>
                        <a14:backgroundMark x1="80968" y1="98971" x2="80968" y2="98971"/>
                        <a14:backgroundMark x1="92419" y1="99485" x2="92419" y2="99485"/>
                        <a14:backgroundMark x1="95000" y1="99314" x2="67742" y2="99657"/>
                        <a14:backgroundMark x1="95968" y1="99657" x2="95968" y2="99657"/>
                      </a14:backgroundRemoval>
                    </a14:imgEffect>
                  </a14:imgLayer>
                </a14:imgProps>
              </a:ext>
            </a:extLst>
          </a:blip>
          <a:stretch>
            <a:fillRect/>
          </a:stretch>
        </p:blipFill>
        <p:spPr>
          <a:xfrm>
            <a:off x="9366772" y="3405413"/>
            <a:ext cx="1858418" cy="1747513"/>
          </a:xfrm>
          <a:prstGeom prst="rect">
            <a:avLst/>
          </a:prstGeom>
        </p:spPr>
      </p:pic>
      <p:sp>
        <p:nvSpPr>
          <p:cNvPr id="9" name="正方形/長方形 8"/>
          <p:cNvSpPr/>
          <p:nvPr/>
        </p:nvSpPr>
        <p:spPr>
          <a:xfrm>
            <a:off x="383418" y="850736"/>
            <a:ext cx="4804705" cy="3199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国や地方公共団体では、私たちが健康で文化的な生活をおくるために、個人ではできないさまざまな仕事を行っています。これらの仕事をするためには、多くの費用（財源）が必要です。そのために、みなさんから「税金」という形で負担してもらいます。もし「税金」がなかったらどうなるで</a:t>
            </a:r>
            <a:r>
              <a:rPr lang="ja-JP" altLang="en-US" sz="1600" dirty="0">
                <a:solidFill>
                  <a:schemeClr val="tx1"/>
                </a:solidFill>
                <a:latin typeface="BIZ UDPゴシック" panose="020B0400000000000000" pitchFamily="50" charset="-128"/>
                <a:ea typeface="BIZ UDPゴシック" panose="020B0400000000000000" pitchFamily="50" charset="-128"/>
              </a:rPr>
              <a:t>しょう。</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道路は穴だらけ、街にはゴミがあふれているといったことになりかねません。そうなると一番困るのは私たち自身です。</a:t>
            </a:r>
            <a:r>
              <a:rPr kumimoji="1" lang="ja-JP" altLang="en-US" sz="1600" dirty="0">
                <a:solidFill>
                  <a:schemeClr val="tx1"/>
                </a:solidFill>
                <a:latin typeface="BIZ UDPゴシック" panose="020B0400000000000000" pitchFamily="50" charset="-128"/>
                <a:ea typeface="BIZ UDPゴシック" panose="020B0400000000000000" pitchFamily="50" charset="-128"/>
              </a:rPr>
              <a:t>　</a:t>
            </a:r>
          </a:p>
        </p:txBody>
      </p:sp>
      <p:sp>
        <p:nvSpPr>
          <p:cNvPr id="10" name="正方形/長方形 9"/>
          <p:cNvSpPr/>
          <p:nvPr/>
        </p:nvSpPr>
        <p:spPr>
          <a:xfrm>
            <a:off x="5433245" y="5305718"/>
            <a:ext cx="6283635" cy="1441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では、税金にはどのような種類があり、だれが、どんな方法で、どこに納めているのでしょうか。また、納められた税金は、私たちの生活</a:t>
            </a:r>
            <a:r>
              <a:rPr lang="ja-JP" altLang="en-US" sz="1600" dirty="0">
                <a:solidFill>
                  <a:schemeClr val="tx1"/>
                </a:solidFill>
                <a:latin typeface="BIZ UDPゴシック" panose="020B0400000000000000" pitchFamily="50" charset="-128"/>
                <a:ea typeface="BIZ UDPゴシック" panose="020B0400000000000000" pitchFamily="50" charset="-128"/>
              </a:rPr>
              <a:t>にどのようにかかわっているのでしょうか。</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こうした税金に関するさまざまな事柄を一緒に考え、調べていきましょう。</a:t>
            </a:r>
          </a:p>
        </p:txBody>
      </p:sp>
      <p:sp>
        <p:nvSpPr>
          <p:cNvPr id="11" name="テキスト ボックス 10"/>
          <p:cNvSpPr txBox="1"/>
          <p:nvPr/>
        </p:nvSpPr>
        <p:spPr>
          <a:xfrm>
            <a:off x="11850240" y="6488668"/>
            <a:ext cx="341760" cy="369332"/>
          </a:xfrm>
          <a:prstGeom prst="rect">
            <a:avLst/>
          </a:prstGeom>
          <a:noFill/>
        </p:spPr>
        <p:txBody>
          <a:bodyPr wrap="none" rtlCol="0">
            <a:spAutoFit/>
          </a:bodyPr>
          <a:lstStyle/>
          <a:p>
            <a:r>
              <a:rPr kumimoji="1" lang="ja-JP" altLang="en-US" dirty="0"/>
              <a:t>１</a:t>
            </a:r>
          </a:p>
        </p:txBody>
      </p:sp>
      <p:sp>
        <p:nvSpPr>
          <p:cNvPr id="12" name="ストライプ矢印 11"/>
          <p:cNvSpPr/>
          <p:nvPr/>
        </p:nvSpPr>
        <p:spPr>
          <a:xfrm rot="5400000">
            <a:off x="6527261" y="2668981"/>
            <a:ext cx="458353" cy="703776"/>
          </a:xfrm>
          <a:prstGeom prst="strip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トライプ矢印 12"/>
          <p:cNvSpPr/>
          <p:nvPr/>
        </p:nvSpPr>
        <p:spPr>
          <a:xfrm rot="5400000">
            <a:off x="10149877" y="2692703"/>
            <a:ext cx="440719" cy="697125"/>
          </a:xfrm>
          <a:prstGeom prst="strip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5831903" y="2403723"/>
            <a:ext cx="1702710" cy="276999"/>
          </a:xfrm>
          <a:prstGeom prst="rect">
            <a:avLst/>
          </a:prstGeom>
          <a:solidFill>
            <a:schemeClr val="bg1"/>
          </a:solid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税金で道路を補修する</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9540264" y="2447857"/>
            <a:ext cx="1677062" cy="276999"/>
          </a:xfrm>
          <a:prstGeom prst="rect">
            <a:avLst/>
          </a:prstGeom>
          <a:solidFill>
            <a:schemeClr val="bg1"/>
          </a:solid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税金でゴミ処理をする</a:t>
            </a:r>
            <a:endParaRPr kumimoji="1" lang="ja-JP" altLang="en-US" sz="1200" dirty="0">
              <a:latin typeface="BIZ UDPゴシック" panose="020B0400000000000000" pitchFamily="50" charset="-128"/>
              <a:ea typeface="BIZ UDPゴシック" panose="020B0400000000000000" pitchFamily="50" charset="-128"/>
            </a:endParaRPr>
          </a:p>
        </p:txBody>
      </p:sp>
      <p:grpSp>
        <p:nvGrpSpPr>
          <p:cNvPr id="15" name="グループ化 14"/>
          <p:cNvGrpSpPr/>
          <p:nvPr/>
        </p:nvGrpSpPr>
        <p:grpSpPr>
          <a:xfrm>
            <a:off x="-47011" y="38076"/>
            <a:ext cx="9413783" cy="707886"/>
            <a:chOff x="342835" y="364699"/>
            <a:chExt cx="9413783" cy="792422"/>
          </a:xfrm>
        </p:grpSpPr>
        <p:sp>
          <p:nvSpPr>
            <p:cNvPr id="16" name="ホームベース 15"/>
            <p:cNvSpPr/>
            <p:nvPr/>
          </p:nvSpPr>
          <p:spPr>
            <a:xfrm>
              <a:off x="780258" y="513185"/>
              <a:ext cx="8976360" cy="518160"/>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342835" y="364699"/>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もしも税金がなかったら？</a:t>
              </a:r>
            </a:p>
          </p:txBody>
        </p:sp>
      </p:grpSp>
      <p:pic>
        <p:nvPicPr>
          <p:cNvPr id="3" name="図 2"/>
          <p:cNvPicPr>
            <a:picLocks noChangeAspect="1"/>
          </p:cNvPicPr>
          <p:nvPr/>
        </p:nvPicPr>
        <p:blipFill>
          <a:blip r:embed="rId10">
            <a:extLst>
              <a:ext uri="{BEBA8EAE-BF5A-486C-A8C5-ECC9F3942E4B}">
                <a14:imgProps xmlns:a14="http://schemas.microsoft.com/office/drawing/2010/main">
                  <a14:imgLayer r:embed="rId11">
                    <a14:imgEffect>
                      <a14:backgroundRemoval t="6887" b="94548" l="8924" r="91339">
                        <a14:foregroundMark x1="34908" y1="42755" x2="34908" y2="42755"/>
                        <a14:foregroundMark x1="38845" y1="47489" x2="43045" y2="49928"/>
                        <a14:foregroundMark x1="66404" y1="34003" x2="45144" y2="39885"/>
                        <a14:foregroundMark x1="76640" y1="28981" x2="60367" y2="33142"/>
                        <a14:foregroundMark x1="91601" y1="21521" x2="91601" y2="21521"/>
                        <a14:foregroundMark x1="31234" y1="6887" x2="31234" y2="6887"/>
                        <a14:foregroundMark x1="9186" y1="21664" x2="9186" y2="21664"/>
                        <a14:foregroundMark x1="39633" y1="35581" x2="42257" y2="38164"/>
                        <a14:foregroundMark x1="46982" y1="46341" x2="48294" y2="51793"/>
                        <a14:foregroundMark x1="16798" y1="42898" x2="20210" y2="48780"/>
                        <a14:foregroundMark x1="20472" y1="39598" x2="28609" y2="37877"/>
                        <a14:foregroundMark x1="37533" y1="94548" x2="50656" y2="94548"/>
                        <a14:foregroundMark x1="91339" y1="16499" x2="91339" y2="16499"/>
                        <a14:backgroundMark x1="24672" y1="44476" x2="24672" y2="44476"/>
                      </a14:backgroundRemoval>
                    </a14:imgEffect>
                  </a14:imgLayer>
                </a14:imgProps>
              </a:ext>
            </a:extLst>
          </a:blip>
          <a:stretch>
            <a:fillRect/>
          </a:stretch>
        </p:blipFill>
        <p:spPr>
          <a:xfrm>
            <a:off x="2292763" y="3871207"/>
            <a:ext cx="1531722" cy="2802127"/>
          </a:xfrm>
          <a:prstGeom prst="rect">
            <a:avLst/>
          </a:prstGeom>
        </p:spPr>
      </p:pic>
      <p:sp>
        <p:nvSpPr>
          <p:cNvPr id="24" name="吹き出し: 円形 23">
            <a:extLst>
              <a:ext uri="{FF2B5EF4-FFF2-40B4-BE49-F238E27FC236}">
                <a16:creationId xmlns:a16="http://schemas.microsoft.com/office/drawing/2014/main" id="{596EBEF4-BB37-481F-8CA1-7876D6CF59D5}"/>
              </a:ext>
            </a:extLst>
          </p:cNvPr>
          <p:cNvSpPr/>
          <p:nvPr/>
        </p:nvSpPr>
        <p:spPr>
          <a:xfrm>
            <a:off x="5775277" y="618349"/>
            <a:ext cx="648000" cy="360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危険</a:t>
            </a:r>
          </a:p>
        </p:txBody>
      </p:sp>
      <p:sp>
        <p:nvSpPr>
          <p:cNvPr id="25" name="吹き出し: 円形 24">
            <a:extLst>
              <a:ext uri="{FF2B5EF4-FFF2-40B4-BE49-F238E27FC236}">
                <a16:creationId xmlns:a16="http://schemas.microsoft.com/office/drawing/2014/main" id="{4C536832-3AEE-457D-9937-ED62A3C0080C}"/>
              </a:ext>
            </a:extLst>
          </p:cNvPr>
          <p:cNvSpPr/>
          <p:nvPr/>
        </p:nvSpPr>
        <p:spPr>
          <a:xfrm>
            <a:off x="9357595" y="527749"/>
            <a:ext cx="756000" cy="468000"/>
          </a:xfrm>
          <a:prstGeom prst="wedgeEllipseCallout">
            <a:avLst>
              <a:gd name="adj1" fmla="val 60445"/>
              <a:gd name="adj2" fmla="val 47000"/>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HG丸ｺﾞｼｯｸM-PRO" panose="020F0600000000000000" pitchFamily="50" charset="-128"/>
                <a:ea typeface="HG丸ｺﾞｼｯｸM-PRO" panose="020F0600000000000000" pitchFamily="50" charset="-128"/>
              </a:rPr>
              <a:t>ゴミが山積み</a:t>
            </a:r>
          </a:p>
        </p:txBody>
      </p:sp>
    </p:spTree>
    <p:extLst>
      <p:ext uri="{BB962C8B-B14F-4D97-AF65-F5344CB8AC3E}">
        <p14:creationId xmlns:p14="http://schemas.microsoft.com/office/powerpoint/2010/main" val="183773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4" name="フローチャート: 代替処理 43"/>
          <p:cNvSpPr/>
          <p:nvPr/>
        </p:nvSpPr>
        <p:spPr>
          <a:xfrm>
            <a:off x="5586145" y="4105256"/>
            <a:ext cx="3086812" cy="200942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フローチャート: 代替処理 33"/>
          <p:cNvSpPr/>
          <p:nvPr/>
        </p:nvSpPr>
        <p:spPr>
          <a:xfrm>
            <a:off x="5576132" y="959065"/>
            <a:ext cx="3086812" cy="2899563"/>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角丸四角形 26"/>
          <p:cNvSpPr/>
          <p:nvPr/>
        </p:nvSpPr>
        <p:spPr>
          <a:xfrm>
            <a:off x="998984" y="4081711"/>
            <a:ext cx="4289725" cy="2041406"/>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角丸四角形 23"/>
          <p:cNvSpPr/>
          <p:nvPr/>
        </p:nvSpPr>
        <p:spPr>
          <a:xfrm>
            <a:off x="993694" y="959066"/>
            <a:ext cx="4268062" cy="289079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3" name="図 22"/>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2079" y="4814017"/>
            <a:ext cx="611426" cy="282197"/>
          </a:xfrm>
          <a:prstGeom prst="rect">
            <a:avLst/>
          </a:prstGeom>
          <a:noFill/>
          <a:ln>
            <a:noFill/>
          </a:ln>
        </p:spPr>
      </p:pic>
      <p:sp>
        <p:nvSpPr>
          <p:cNvPr id="60" name="右矢印 59"/>
          <p:cNvSpPr/>
          <p:nvPr/>
        </p:nvSpPr>
        <p:spPr>
          <a:xfrm>
            <a:off x="8980800" y="1583668"/>
            <a:ext cx="681721" cy="6311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右矢印 60"/>
          <p:cNvSpPr/>
          <p:nvPr/>
        </p:nvSpPr>
        <p:spPr>
          <a:xfrm>
            <a:off x="8932349" y="4127085"/>
            <a:ext cx="756817" cy="51703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右矢印 61"/>
          <p:cNvSpPr/>
          <p:nvPr/>
        </p:nvSpPr>
        <p:spPr>
          <a:xfrm>
            <a:off x="8980799" y="5413126"/>
            <a:ext cx="708366" cy="52116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63" name="図 62"/>
          <p:cNvPicPr/>
          <p:nvPr/>
        </p:nvPicPr>
        <p:blipFill>
          <a:blip r:embed="rId3">
            <a:clrChange>
              <a:clrFrom>
                <a:srgbClr val="FFFFFF"/>
              </a:clrFrom>
              <a:clrTo>
                <a:srgbClr val="FFFFFF">
                  <a:alpha val="0"/>
                </a:srgbClr>
              </a:clrTo>
            </a:clrChange>
          </a:blip>
          <a:stretch>
            <a:fillRect/>
          </a:stretch>
        </p:blipFill>
        <p:spPr>
          <a:xfrm>
            <a:off x="10131383" y="527802"/>
            <a:ext cx="1529715" cy="778032"/>
          </a:xfrm>
          <a:prstGeom prst="rect">
            <a:avLst/>
          </a:prstGeom>
        </p:spPr>
      </p:pic>
      <p:pic>
        <p:nvPicPr>
          <p:cNvPr id="64" name="図 63"/>
          <p:cNvPicPr/>
          <p:nvPr/>
        </p:nvPicPr>
        <p:blipFill>
          <a:blip r:embed="rId4">
            <a:clrChange>
              <a:clrFrom>
                <a:srgbClr val="FFFFFF"/>
              </a:clrFrom>
              <a:clrTo>
                <a:srgbClr val="FFFFFF">
                  <a:alpha val="0"/>
                </a:srgbClr>
              </a:clrTo>
            </a:clrChange>
          </a:blip>
          <a:stretch>
            <a:fillRect/>
          </a:stretch>
        </p:blipFill>
        <p:spPr>
          <a:xfrm>
            <a:off x="10196838" y="2495620"/>
            <a:ext cx="1297124" cy="1023151"/>
          </a:xfrm>
          <a:prstGeom prst="rect">
            <a:avLst/>
          </a:prstGeom>
        </p:spPr>
      </p:pic>
      <p:pic>
        <p:nvPicPr>
          <p:cNvPr id="65" name="図 64"/>
          <p:cNvPicPr/>
          <p:nvPr/>
        </p:nvPicPr>
        <p:blipFill>
          <a:blip r:embed="rId5">
            <a:clrChange>
              <a:clrFrom>
                <a:srgbClr val="FFFFFF"/>
              </a:clrFrom>
              <a:clrTo>
                <a:srgbClr val="FFFFFF">
                  <a:alpha val="0"/>
                </a:srgbClr>
              </a:clrTo>
            </a:clrChange>
          </a:blip>
          <a:stretch>
            <a:fillRect/>
          </a:stretch>
        </p:blipFill>
        <p:spPr>
          <a:xfrm>
            <a:off x="10119070" y="4644086"/>
            <a:ext cx="1511300" cy="829156"/>
          </a:xfrm>
          <a:prstGeom prst="rect">
            <a:avLst/>
          </a:prstGeom>
        </p:spPr>
      </p:pic>
      <p:sp>
        <p:nvSpPr>
          <p:cNvPr id="74" name="テキスト ボックス 73"/>
          <p:cNvSpPr txBox="1"/>
          <p:nvPr/>
        </p:nvSpPr>
        <p:spPr>
          <a:xfrm>
            <a:off x="1353352" y="6574487"/>
            <a:ext cx="3775799" cy="253916"/>
          </a:xfrm>
          <a:prstGeom prst="rect">
            <a:avLst/>
          </a:prstGeom>
          <a:noFill/>
        </p:spPr>
        <p:txBody>
          <a:bodyPr wrap="square" rtlCol="0">
            <a:spAutoFit/>
          </a:bodyPr>
          <a:lstStyle/>
          <a:p>
            <a:r>
              <a:rPr lang="ja-JP" altLang="en-US" sz="1050" dirty="0">
                <a:solidFill>
                  <a:prstClr val="black"/>
                </a:solidFill>
              </a:rPr>
              <a:t>税金を負担する人が、直接、国や地方公共団体に納める税金</a:t>
            </a:r>
          </a:p>
        </p:txBody>
      </p:sp>
      <p:sp>
        <p:nvSpPr>
          <p:cNvPr id="75" name="テキスト ボックス 74"/>
          <p:cNvSpPr txBox="1"/>
          <p:nvPr/>
        </p:nvSpPr>
        <p:spPr>
          <a:xfrm>
            <a:off x="5496046" y="6566223"/>
            <a:ext cx="3779295" cy="253916"/>
          </a:xfrm>
          <a:prstGeom prst="rect">
            <a:avLst/>
          </a:prstGeom>
          <a:noFill/>
        </p:spPr>
        <p:txBody>
          <a:bodyPr wrap="square" rtlCol="0">
            <a:spAutoFit/>
          </a:bodyPr>
          <a:lstStyle/>
          <a:p>
            <a:r>
              <a:rPr lang="ja-JP" altLang="en-US" sz="1050" dirty="0">
                <a:solidFill>
                  <a:prstClr val="black"/>
                </a:solidFill>
              </a:rPr>
              <a:t>実質的に税金を負担する人と、それを納める人が異なる税金</a:t>
            </a:r>
          </a:p>
        </p:txBody>
      </p:sp>
      <p:sp>
        <p:nvSpPr>
          <p:cNvPr id="76" name="角丸四角形 75"/>
          <p:cNvSpPr/>
          <p:nvPr/>
        </p:nvSpPr>
        <p:spPr>
          <a:xfrm>
            <a:off x="9710672" y="1275223"/>
            <a:ext cx="2323672" cy="10553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税務署（国税）</a:t>
            </a:r>
            <a:endParaRPr lang="en-US" altLang="ja-JP" sz="1400" b="1" dirty="0">
              <a:solidFill>
                <a:prstClr val="white"/>
              </a:solidFill>
            </a:endParaRPr>
          </a:p>
          <a:p>
            <a:pPr algn="ctr"/>
            <a:r>
              <a:rPr lang="ja-JP" altLang="en-US" sz="1200" dirty="0">
                <a:solidFill>
                  <a:prstClr val="white"/>
                </a:solidFill>
              </a:rPr>
              <a:t>１年間に国に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69</a:t>
            </a:r>
            <a:r>
              <a:rPr lang="ja-JP" altLang="en-US" sz="1400" b="1" dirty="0">
                <a:solidFill>
                  <a:prstClr val="white"/>
                </a:solidFill>
              </a:rPr>
              <a:t>兆</a:t>
            </a:r>
            <a:r>
              <a:rPr lang="en-US" altLang="ja-JP" sz="1400" b="1" dirty="0">
                <a:solidFill>
                  <a:prstClr val="white"/>
                </a:solidFill>
              </a:rPr>
              <a:t>6,080</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sp>
        <p:nvSpPr>
          <p:cNvPr id="77" name="角丸四角形 76"/>
          <p:cNvSpPr/>
          <p:nvPr/>
        </p:nvSpPr>
        <p:spPr>
          <a:xfrm>
            <a:off x="9710671" y="3552143"/>
            <a:ext cx="2345194" cy="105536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栃木県（県税）</a:t>
            </a:r>
            <a:endParaRPr lang="en-US" altLang="ja-JP" sz="1400" b="1" dirty="0">
              <a:solidFill>
                <a:prstClr val="white"/>
              </a:solidFill>
            </a:endParaRPr>
          </a:p>
          <a:p>
            <a:pPr algn="ctr"/>
            <a:r>
              <a:rPr lang="ja-JP" altLang="en-US" sz="1200" dirty="0">
                <a:solidFill>
                  <a:prstClr val="white"/>
                </a:solidFill>
              </a:rPr>
              <a:t>１年間に栃木県に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2,570</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sp>
        <p:nvSpPr>
          <p:cNvPr id="78" name="角丸四角形 77"/>
          <p:cNvSpPr/>
          <p:nvPr/>
        </p:nvSpPr>
        <p:spPr>
          <a:xfrm>
            <a:off x="9710672" y="5382064"/>
            <a:ext cx="2323672" cy="105536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市町村（市町村税）</a:t>
            </a:r>
            <a:endParaRPr lang="en-US" altLang="ja-JP" sz="1400" b="1" dirty="0">
              <a:solidFill>
                <a:prstClr val="white"/>
              </a:solidFill>
            </a:endParaRPr>
          </a:p>
          <a:p>
            <a:pPr algn="ctr"/>
            <a:r>
              <a:rPr lang="ja-JP" altLang="en-US" sz="1200" dirty="0">
                <a:solidFill>
                  <a:prstClr val="white"/>
                </a:solidFill>
              </a:rPr>
              <a:t>１年間に栃木県内の市町に</a:t>
            </a:r>
            <a:endParaRPr lang="en-US" altLang="ja-JP" sz="1200" dirty="0">
              <a:solidFill>
                <a:prstClr val="white"/>
              </a:solidFill>
            </a:endParaRPr>
          </a:p>
          <a:p>
            <a:pPr algn="ctr"/>
            <a:r>
              <a:rPr lang="ja-JP" altLang="en-US" sz="1200" dirty="0">
                <a:solidFill>
                  <a:prstClr val="white"/>
                </a:solidFill>
              </a:rPr>
              <a:t>納められる税金</a:t>
            </a:r>
            <a:endParaRPr lang="en-US" altLang="ja-JP" sz="1200" dirty="0">
              <a:solidFill>
                <a:prstClr val="white"/>
              </a:solidFill>
            </a:endParaRPr>
          </a:p>
          <a:p>
            <a:pPr algn="ctr"/>
            <a:r>
              <a:rPr lang="ja-JP" altLang="en-US" sz="1400" b="1" dirty="0">
                <a:solidFill>
                  <a:prstClr val="white"/>
                </a:solidFill>
              </a:rPr>
              <a:t>約</a:t>
            </a:r>
            <a:r>
              <a:rPr lang="en-US" altLang="ja-JP" sz="1400" b="1" dirty="0">
                <a:solidFill>
                  <a:prstClr val="white"/>
                </a:solidFill>
              </a:rPr>
              <a:t>3,146</a:t>
            </a:r>
            <a:r>
              <a:rPr lang="ja-JP" altLang="en-US" sz="1400" b="1" dirty="0">
                <a:solidFill>
                  <a:prstClr val="white"/>
                </a:solidFill>
              </a:rPr>
              <a:t>億円</a:t>
            </a:r>
            <a:endParaRPr lang="en-US" altLang="ja-JP" sz="1400" b="1" dirty="0">
              <a:solidFill>
                <a:prstClr val="white"/>
              </a:solidFill>
            </a:endParaRPr>
          </a:p>
          <a:p>
            <a:pPr algn="ctr"/>
            <a:r>
              <a:rPr lang="ja-JP" altLang="en-US" sz="1100" dirty="0">
                <a:solidFill>
                  <a:prstClr val="white"/>
                </a:solidFill>
              </a:rPr>
              <a:t>（令和６年度当初）</a:t>
            </a:r>
          </a:p>
        </p:txBody>
      </p:sp>
      <p:sp>
        <p:nvSpPr>
          <p:cNvPr id="82" name="テキスト ボックス 81"/>
          <p:cNvSpPr txBox="1"/>
          <p:nvPr/>
        </p:nvSpPr>
        <p:spPr>
          <a:xfrm>
            <a:off x="11652055" y="6488668"/>
            <a:ext cx="415498" cy="369332"/>
          </a:xfrm>
          <a:prstGeom prst="rect">
            <a:avLst/>
          </a:prstGeom>
          <a:noFill/>
        </p:spPr>
        <p:txBody>
          <a:bodyPr wrap="none" rtlCol="0">
            <a:spAutoFit/>
          </a:bodyPr>
          <a:lstStyle/>
          <a:p>
            <a:r>
              <a:rPr lang="en-US" altLang="ja-JP" dirty="0">
                <a:latin typeface="+mj-ea"/>
                <a:ea typeface="+mj-ea"/>
              </a:rPr>
              <a:t>12</a:t>
            </a:r>
            <a:endParaRPr kumimoji="1" lang="ja-JP" altLang="en-US" dirty="0">
              <a:latin typeface="+mj-ea"/>
              <a:ea typeface="+mj-ea"/>
            </a:endParaRPr>
          </a:p>
        </p:txBody>
      </p:sp>
      <p:grpSp>
        <p:nvGrpSpPr>
          <p:cNvPr id="85" name="グループ化 84">
            <a:extLst>
              <a:ext uri="{FF2B5EF4-FFF2-40B4-BE49-F238E27FC236}">
                <a16:creationId xmlns:a16="http://schemas.microsoft.com/office/drawing/2014/main" id="{BF179C88-8996-4BD8-A4E7-74D7F2F96F75}"/>
              </a:ext>
            </a:extLst>
          </p:cNvPr>
          <p:cNvGrpSpPr/>
          <p:nvPr/>
        </p:nvGrpSpPr>
        <p:grpSpPr>
          <a:xfrm>
            <a:off x="-24143" y="-53448"/>
            <a:ext cx="9413783" cy="707886"/>
            <a:chOff x="342835" y="364699"/>
            <a:chExt cx="9413783" cy="792422"/>
          </a:xfrm>
        </p:grpSpPr>
        <p:sp>
          <p:nvSpPr>
            <p:cNvPr id="86" name="ホームベース 15">
              <a:extLst>
                <a:ext uri="{FF2B5EF4-FFF2-40B4-BE49-F238E27FC236}">
                  <a16:creationId xmlns:a16="http://schemas.microsoft.com/office/drawing/2014/main" id="{A3EA518F-A9E0-4F4F-BAE5-02C329C7D0B5}"/>
                </a:ext>
              </a:extLst>
            </p:cNvPr>
            <p:cNvSpPr/>
            <p:nvPr/>
          </p:nvSpPr>
          <p:spPr>
            <a:xfrm>
              <a:off x="780258" y="513185"/>
              <a:ext cx="8976360" cy="518160"/>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正方形/長方形 86">
              <a:extLst>
                <a:ext uri="{FF2B5EF4-FFF2-40B4-BE49-F238E27FC236}">
                  <a16:creationId xmlns:a16="http://schemas.microsoft.com/office/drawing/2014/main" id="{6F176C68-A288-433C-843E-B94CEAE76304}"/>
                </a:ext>
              </a:extLst>
            </p:cNvPr>
            <p:cNvSpPr/>
            <p:nvPr/>
          </p:nvSpPr>
          <p:spPr>
            <a:xfrm>
              <a:off x="342835" y="364699"/>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税の種類やしくみとは？</a:t>
              </a:r>
            </a:p>
          </p:txBody>
        </p:sp>
      </p:grpSp>
      <p:grpSp>
        <p:nvGrpSpPr>
          <p:cNvPr id="3" name="グループ化 2">
            <a:extLst>
              <a:ext uri="{FF2B5EF4-FFF2-40B4-BE49-F238E27FC236}">
                <a16:creationId xmlns:a16="http://schemas.microsoft.com/office/drawing/2014/main" id="{B3F4DAA9-E4DA-4FAC-9651-E3FE85895F83}"/>
              </a:ext>
            </a:extLst>
          </p:cNvPr>
          <p:cNvGrpSpPr/>
          <p:nvPr/>
        </p:nvGrpSpPr>
        <p:grpSpPr>
          <a:xfrm>
            <a:off x="157657" y="945600"/>
            <a:ext cx="8791933" cy="5637053"/>
            <a:chOff x="259157" y="820243"/>
            <a:chExt cx="8690433" cy="5773039"/>
          </a:xfrm>
        </p:grpSpPr>
        <p:grpSp>
          <p:nvGrpSpPr>
            <p:cNvPr id="2" name="グループ化 1">
              <a:extLst>
                <a:ext uri="{FF2B5EF4-FFF2-40B4-BE49-F238E27FC236}">
                  <a16:creationId xmlns:a16="http://schemas.microsoft.com/office/drawing/2014/main" id="{A1906E99-1B14-4E18-A00B-6D42F646BFB9}"/>
                </a:ext>
              </a:extLst>
            </p:cNvPr>
            <p:cNvGrpSpPr/>
            <p:nvPr/>
          </p:nvGrpSpPr>
          <p:grpSpPr>
            <a:xfrm>
              <a:off x="259157" y="820243"/>
              <a:ext cx="8690433" cy="5771592"/>
              <a:chOff x="259157" y="820243"/>
              <a:chExt cx="8690433" cy="5771592"/>
            </a:xfrm>
          </p:grpSpPr>
          <p:pic>
            <p:nvPicPr>
              <p:cNvPr id="5" name="図 4"/>
              <p:cNvPicPr/>
              <p:nvPr/>
            </p:nvPicPr>
            <p:blipFill>
              <a:blip r:embed="rId6">
                <a:clrChange>
                  <a:clrFrom>
                    <a:srgbClr val="FFFFFF"/>
                  </a:clrFrom>
                  <a:clrTo>
                    <a:srgbClr val="FFFFFF">
                      <a:alpha val="0"/>
                    </a:srgbClr>
                  </a:clrTo>
                </a:clrChange>
              </a:blip>
              <a:stretch>
                <a:fillRect/>
              </a:stretch>
            </p:blipFill>
            <p:spPr>
              <a:xfrm>
                <a:off x="1353352" y="1616416"/>
                <a:ext cx="969927" cy="1068087"/>
              </a:xfrm>
              <a:prstGeom prst="rect">
                <a:avLst/>
              </a:prstGeom>
            </p:spPr>
          </p:pic>
          <p:sp>
            <p:nvSpPr>
              <p:cNvPr id="11" name="テキスト ボックス 10"/>
              <p:cNvSpPr txBox="1"/>
              <p:nvPr/>
            </p:nvSpPr>
            <p:spPr>
              <a:xfrm>
                <a:off x="2527146" y="1082038"/>
                <a:ext cx="2571319" cy="1415772"/>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会社などで働いている人は、給料から差し引かれます。差し引かれた税金は会社などがまとめて納めます。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農業をしている人や商売をしている人は、自分の税金の額を計算して納めます</a:t>
                </a:r>
                <a:r>
                  <a:rPr lang="ja-JP" altLang="en-US" sz="1400" dirty="0">
                    <a:solidFill>
                      <a:prstClr val="black"/>
                    </a:solidFill>
                    <a:latin typeface="メイリオ" panose="020B0604030504040204" pitchFamily="50" charset="-128"/>
                    <a:ea typeface="メイリオ" panose="020B0604030504040204" pitchFamily="50" charset="-128"/>
                  </a:rPr>
                  <a:t>。</a:t>
                </a:r>
              </a:p>
            </p:txBody>
          </p:sp>
          <p:sp>
            <p:nvSpPr>
              <p:cNvPr id="12" name="テキスト ボックス 11"/>
              <p:cNvSpPr txBox="1"/>
              <p:nvPr/>
            </p:nvSpPr>
            <p:spPr>
              <a:xfrm>
                <a:off x="1249701" y="3391930"/>
                <a:ext cx="1569660"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会社も税金の額を</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計算して納めます。</a:t>
                </a:r>
              </a:p>
            </p:txBody>
          </p:sp>
          <p:sp>
            <p:nvSpPr>
              <p:cNvPr id="18" name="テキスト ボックス 17"/>
              <p:cNvSpPr txBox="1"/>
              <p:nvPr/>
            </p:nvSpPr>
            <p:spPr>
              <a:xfrm>
                <a:off x="1106915" y="4643319"/>
                <a:ext cx="1723549"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車を所有している人が</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312913" y="4692466"/>
                <a:ext cx="2007874" cy="472802"/>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土地や建物を取得した人が</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1095812" y="5640487"/>
                <a:ext cx="1723549" cy="461665"/>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土地や建物を所有して</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いる人が納めます。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3295072" y="5640376"/>
                <a:ext cx="1855763" cy="472802"/>
              </a:xfrm>
              <a:prstGeom prst="rect">
                <a:avLst/>
              </a:prstGeom>
              <a:noFill/>
            </p:spPr>
            <p:txBody>
              <a:bodyPr wrap="non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私たち住民が住んで</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いる市町村に納めます。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33" name="正方形/長方形 32"/>
              <p:cNvSpPr/>
              <p:nvPr/>
            </p:nvSpPr>
            <p:spPr>
              <a:xfrm>
                <a:off x="5737652" y="2321774"/>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買い物をしたときに支払った消費税は、お店などがまとめて納めます。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pic>
            <p:nvPicPr>
              <p:cNvPr id="41" name="図 40"/>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3495" y="5170430"/>
                <a:ext cx="795182" cy="553054"/>
              </a:xfrm>
              <a:prstGeom prst="rect">
                <a:avLst/>
              </a:prstGeom>
              <a:noFill/>
              <a:ln>
                <a:noFill/>
              </a:ln>
            </p:spPr>
          </p:pic>
          <p:sp>
            <p:nvSpPr>
              <p:cNvPr id="42" name="正方形/長方形 41"/>
              <p:cNvSpPr/>
              <p:nvPr/>
            </p:nvSpPr>
            <p:spPr>
              <a:xfrm>
                <a:off x="5710446" y="4590849"/>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消費税</a:t>
                </a:r>
                <a:r>
                  <a:rPr lang="en-US" altLang="ja-JP" sz="1200" dirty="0">
                    <a:solidFill>
                      <a:prstClr val="black"/>
                    </a:solidFill>
                    <a:latin typeface="メイリオ" panose="020B0604030504040204" pitchFamily="50" charset="-128"/>
                    <a:ea typeface="メイリオ" panose="020B0604030504040204" pitchFamily="50" charset="-128"/>
                  </a:rPr>
                  <a:t>10</a:t>
                </a:r>
                <a:r>
                  <a:rPr lang="ja-JP" altLang="en-US" sz="1200" dirty="0">
                    <a:solidFill>
                      <a:prstClr val="black"/>
                    </a:solidFill>
                    <a:latin typeface="メイリオ" panose="020B0604030504040204" pitchFamily="50" charset="-128"/>
                    <a:ea typeface="メイリオ" panose="020B0604030504040204" pitchFamily="50" charset="-128"/>
                  </a:rPr>
                  <a:t>％のうち、</a:t>
                </a:r>
                <a:r>
                  <a:rPr lang="en-US" altLang="ja-JP" sz="1200" dirty="0">
                    <a:solidFill>
                      <a:prstClr val="black"/>
                    </a:solidFill>
                    <a:latin typeface="メイリオ" panose="020B0604030504040204" pitchFamily="50" charset="-128"/>
                    <a:ea typeface="メイリオ" panose="020B0604030504040204" pitchFamily="50" charset="-128"/>
                  </a:rPr>
                  <a:t>7.8</a:t>
                </a:r>
                <a:r>
                  <a:rPr lang="ja-JP" altLang="en-US" sz="1200" dirty="0">
                    <a:solidFill>
                      <a:prstClr val="black"/>
                    </a:solidFill>
                    <a:latin typeface="メイリオ" panose="020B0604030504040204" pitchFamily="50" charset="-128"/>
                    <a:ea typeface="メイリオ" panose="020B0604030504040204" pitchFamily="50" charset="-128"/>
                  </a:rPr>
                  <a:t>％分が国税、</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en-US" altLang="ja-JP" sz="1200" dirty="0">
                    <a:solidFill>
                      <a:prstClr val="black"/>
                    </a:solidFill>
                    <a:latin typeface="メイリオ" panose="020B0604030504040204" pitchFamily="50" charset="-128"/>
                    <a:ea typeface="メイリオ" panose="020B0604030504040204" pitchFamily="50" charset="-128"/>
                  </a:rPr>
                  <a:t>2.2</a:t>
                </a:r>
                <a:r>
                  <a:rPr lang="ja-JP" altLang="en-US" sz="1200" dirty="0">
                    <a:solidFill>
                      <a:prstClr val="black"/>
                    </a:solidFill>
                    <a:latin typeface="メイリオ" panose="020B0604030504040204" pitchFamily="50" charset="-128"/>
                    <a:ea typeface="メイリオ" panose="020B0604030504040204" pitchFamily="50" charset="-128"/>
                  </a:rPr>
                  <a:t>％分は地方消費税として納めます。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43" name="正方形/長方形 42"/>
              <p:cNvSpPr/>
              <p:nvPr/>
            </p:nvSpPr>
            <p:spPr>
              <a:xfrm>
                <a:off x="5764420" y="5656824"/>
                <a:ext cx="2818419" cy="461665"/>
              </a:xfrm>
              <a:prstGeom prst="rect">
                <a:avLst/>
              </a:prstGeom>
            </p:spPr>
            <p:txBody>
              <a:bodyPr wrap="square">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温泉に入ったときに支払った入湯税は</a:t>
                </a:r>
                <a:endParaRPr lang="en-US" altLang="ja-JP" sz="1200" dirty="0">
                  <a:solidFill>
                    <a:prstClr val="black"/>
                  </a:solidFill>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rPr>
                  <a:t>施設がまとめて納めます。</a:t>
                </a:r>
                <a:endParaRPr lang="en-US" altLang="ja-JP" sz="1200" dirty="0">
                  <a:solidFill>
                    <a:prstClr val="black"/>
                  </a:solidFill>
                  <a:latin typeface="メイリオ" panose="020B0604030504040204" pitchFamily="50" charset="-128"/>
                  <a:ea typeface="メイリオ" panose="020B0604030504040204" pitchFamily="50" charset="-128"/>
                </a:endParaRPr>
              </a:p>
            </p:txBody>
          </p:sp>
          <p:sp>
            <p:nvSpPr>
              <p:cNvPr id="45" name="円/楕円 44"/>
              <p:cNvSpPr/>
              <p:nvPr/>
            </p:nvSpPr>
            <p:spPr>
              <a:xfrm>
                <a:off x="1213436" y="1018854"/>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所得税</a:t>
                </a:r>
              </a:p>
            </p:txBody>
          </p:sp>
          <p:sp>
            <p:nvSpPr>
              <p:cNvPr id="46" name="円/楕円 45"/>
              <p:cNvSpPr/>
              <p:nvPr/>
            </p:nvSpPr>
            <p:spPr>
              <a:xfrm>
                <a:off x="1431633" y="2800462"/>
                <a:ext cx="1152806" cy="54292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法人税</a:t>
                </a:r>
              </a:p>
            </p:txBody>
          </p:sp>
          <p:sp>
            <p:nvSpPr>
              <p:cNvPr id="47" name="円/楕円 46"/>
              <p:cNvSpPr/>
              <p:nvPr/>
            </p:nvSpPr>
            <p:spPr>
              <a:xfrm>
                <a:off x="1267972" y="4113491"/>
                <a:ext cx="1275893" cy="5119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自動車税</a:t>
                </a:r>
                <a:endParaRPr lang="en-US" altLang="ja-JP" sz="1200" b="1" dirty="0">
                  <a:solidFill>
                    <a:prstClr val="white"/>
                  </a:solidFill>
                </a:endParaRPr>
              </a:p>
              <a:p>
                <a:pPr algn="ctr"/>
                <a:r>
                  <a:rPr lang="ja-JP" altLang="en-US" sz="800" dirty="0">
                    <a:solidFill>
                      <a:prstClr val="white"/>
                    </a:solidFill>
                  </a:rPr>
                  <a:t>（種別割）</a:t>
                </a:r>
              </a:p>
            </p:txBody>
          </p:sp>
          <p:sp>
            <p:nvSpPr>
              <p:cNvPr id="48" name="円/楕円 47"/>
              <p:cNvSpPr/>
              <p:nvPr/>
            </p:nvSpPr>
            <p:spPr>
              <a:xfrm>
                <a:off x="3379709" y="4143866"/>
                <a:ext cx="1608500" cy="46408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不動産取得税</a:t>
                </a:r>
              </a:p>
            </p:txBody>
          </p:sp>
          <p:pic>
            <p:nvPicPr>
              <p:cNvPr id="22" name="図 2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6360" y="4246273"/>
                <a:ext cx="590649" cy="442988"/>
              </a:xfrm>
              <a:prstGeom prst="rect">
                <a:avLst/>
              </a:prstGeom>
              <a:noFill/>
              <a:ln>
                <a:noFill/>
              </a:ln>
            </p:spPr>
          </p:pic>
          <p:sp>
            <p:nvSpPr>
              <p:cNvPr id="49" name="円/楕円 48"/>
              <p:cNvSpPr/>
              <p:nvPr/>
            </p:nvSpPr>
            <p:spPr>
              <a:xfrm>
                <a:off x="1185066" y="5162410"/>
                <a:ext cx="1371601" cy="46736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固定資産税</a:t>
                </a:r>
              </a:p>
            </p:txBody>
          </p:sp>
          <p:sp>
            <p:nvSpPr>
              <p:cNvPr id="50" name="円/楕円 49"/>
              <p:cNvSpPr/>
              <p:nvPr/>
            </p:nvSpPr>
            <p:spPr>
              <a:xfrm>
                <a:off x="3354521" y="5204676"/>
                <a:ext cx="1531087" cy="41462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市町村民税</a:t>
                </a:r>
              </a:p>
            </p:txBody>
          </p:sp>
          <p:sp>
            <p:nvSpPr>
              <p:cNvPr id="51" name="円/楕円 50"/>
              <p:cNvSpPr/>
              <p:nvPr/>
            </p:nvSpPr>
            <p:spPr>
              <a:xfrm>
                <a:off x="7143819" y="1016951"/>
                <a:ext cx="1112481" cy="5534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prstClr val="white"/>
                    </a:solidFill>
                  </a:rPr>
                  <a:t>消費税</a:t>
                </a:r>
              </a:p>
            </p:txBody>
          </p:sp>
          <p:sp>
            <p:nvSpPr>
              <p:cNvPr id="52" name="円/楕円 51"/>
              <p:cNvSpPr/>
              <p:nvPr/>
            </p:nvSpPr>
            <p:spPr>
              <a:xfrm>
                <a:off x="5998773" y="4133591"/>
                <a:ext cx="1379826" cy="4466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地方消費税</a:t>
                </a:r>
              </a:p>
            </p:txBody>
          </p:sp>
          <p:sp>
            <p:nvSpPr>
              <p:cNvPr id="53" name="円/楕円 52"/>
              <p:cNvSpPr/>
              <p:nvPr/>
            </p:nvSpPr>
            <p:spPr>
              <a:xfrm>
                <a:off x="6036894" y="5221337"/>
                <a:ext cx="1190846" cy="4115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rPr>
                  <a:t>入湯税</a:t>
                </a:r>
              </a:p>
            </p:txBody>
          </p:sp>
          <p:sp>
            <p:nvSpPr>
              <p:cNvPr id="55" name="角丸四角形 54"/>
              <p:cNvSpPr/>
              <p:nvPr/>
            </p:nvSpPr>
            <p:spPr>
              <a:xfrm>
                <a:off x="5892756" y="2820909"/>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消</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費</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者</a:t>
                </a:r>
              </a:p>
            </p:txBody>
          </p:sp>
          <p:sp>
            <p:nvSpPr>
              <p:cNvPr id="56" name="角丸四角形 55"/>
              <p:cNvSpPr/>
              <p:nvPr/>
            </p:nvSpPr>
            <p:spPr>
              <a:xfrm>
                <a:off x="6926792" y="2800462"/>
                <a:ext cx="435935"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お</a:t>
                </a:r>
                <a:endParaRPr lang="en-US" altLang="ja-JP" dirty="0">
                  <a:solidFill>
                    <a:prstClr val="white"/>
                  </a:solidFill>
                  <a:latin typeface="メイリオ" panose="020B0604030504040204" pitchFamily="50" charset="-128"/>
                  <a:ea typeface="メイリオ" panose="020B0604030504040204" pitchFamily="50" charset="-128"/>
                </a:endParaRPr>
              </a:p>
              <a:p>
                <a:pPr algn="ctr"/>
                <a:r>
                  <a:rPr lang="ja-JP" altLang="en-US" dirty="0">
                    <a:solidFill>
                      <a:prstClr val="white"/>
                    </a:solidFill>
                    <a:latin typeface="メイリオ" panose="020B0604030504040204" pitchFamily="50" charset="-128"/>
                    <a:ea typeface="メイリオ" panose="020B0604030504040204" pitchFamily="50" charset="-128"/>
                  </a:rPr>
                  <a:t>店</a:t>
                </a:r>
                <a:endParaRPr lang="en-US" altLang="ja-JP" dirty="0">
                  <a:solidFill>
                    <a:prstClr val="white"/>
                  </a:solidFill>
                  <a:latin typeface="メイリオ" panose="020B0604030504040204" pitchFamily="50" charset="-128"/>
                  <a:ea typeface="メイリオ" panose="020B0604030504040204" pitchFamily="50" charset="-128"/>
                </a:endParaRPr>
              </a:p>
            </p:txBody>
          </p:sp>
          <p:sp>
            <p:nvSpPr>
              <p:cNvPr id="57" name="角丸四角形 56"/>
              <p:cNvSpPr/>
              <p:nvPr/>
            </p:nvSpPr>
            <p:spPr>
              <a:xfrm>
                <a:off x="7986437" y="2820909"/>
                <a:ext cx="435935" cy="90656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メイリオ" panose="020B0604030504040204" pitchFamily="50" charset="-128"/>
                    <a:ea typeface="メイリオ" panose="020B0604030504040204" pitchFamily="50" charset="-128"/>
                  </a:rPr>
                  <a:t>税務署</a:t>
                </a:r>
                <a:endParaRPr lang="en-US" altLang="ja-JP" dirty="0">
                  <a:solidFill>
                    <a:prstClr val="white"/>
                  </a:solidFill>
                  <a:latin typeface="メイリオ" panose="020B0604030504040204" pitchFamily="50" charset="-128"/>
                  <a:ea typeface="メイリオ" panose="020B0604030504040204" pitchFamily="50" charset="-128"/>
                </a:endParaRPr>
              </a:p>
            </p:txBody>
          </p:sp>
          <p:sp>
            <p:nvSpPr>
              <p:cNvPr id="58" name="右矢印 57"/>
              <p:cNvSpPr/>
              <p:nvPr/>
            </p:nvSpPr>
            <p:spPr>
              <a:xfrm>
                <a:off x="7401466" y="3014314"/>
                <a:ext cx="546232"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6367569" y="3014314"/>
                <a:ext cx="539853"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角丸四角形 65"/>
              <p:cNvSpPr/>
              <p:nvPr/>
            </p:nvSpPr>
            <p:spPr>
              <a:xfrm>
                <a:off x="554800" y="910938"/>
                <a:ext cx="8394790" cy="3005875"/>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角丸四角形 66"/>
              <p:cNvSpPr/>
              <p:nvPr/>
            </p:nvSpPr>
            <p:spPr>
              <a:xfrm>
                <a:off x="603796" y="4014761"/>
                <a:ext cx="8345794" cy="2156903"/>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8" name="角丸四角形 67"/>
              <p:cNvSpPr/>
              <p:nvPr/>
            </p:nvSpPr>
            <p:spPr>
              <a:xfrm>
                <a:off x="268813" y="1487522"/>
                <a:ext cx="560603" cy="17905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国</a:t>
                </a:r>
                <a:endParaRPr lang="en-US" altLang="ja-JP" b="1" dirty="0">
                  <a:solidFill>
                    <a:prstClr val="white"/>
                  </a:solidFill>
                </a:endParaRPr>
              </a:p>
              <a:p>
                <a:pPr algn="ctr"/>
                <a:r>
                  <a:rPr lang="ja-JP" altLang="en-US" b="1" dirty="0">
                    <a:solidFill>
                      <a:prstClr val="white"/>
                    </a:solidFill>
                  </a:rPr>
                  <a:t>税</a:t>
                </a:r>
              </a:p>
            </p:txBody>
          </p:sp>
          <p:sp>
            <p:nvSpPr>
              <p:cNvPr id="69" name="角丸四角形 68"/>
              <p:cNvSpPr/>
              <p:nvPr/>
            </p:nvSpPr>
            <p:spPr>
              <a:xfrm>
                <a:off x="259157" y="4168745"/>
                <a:ext cx="560603" cy="179058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rPr>
                  <a:t>地方税</a:t>
                </a:r>
                <a:endParaRPr lang="en-US" altLang="ja-JP" b="1" dirty="0">
                  <a:solidFill>
                    <a:prstClr val="white"/>
                  </a:solidFill>
                </a:endParaRPr>
              </a:p>
            </p:txBody>
          </p:sp>
          <p:sp>
            <p:nvSpPr>
              <p:cNvPr id="70" name="角丸四角形 69"/>
              <p:cNvSpPr/>
              <p:nvPr/>
            </p:nvSpPr>
            <p:spPr>
              <a:xfrm>
                <a:off x="969643" y="820243"/>
                <a:ext cx="4427802" cy="5602197"/>
              </a:xfrm>
              <a:prstGeom prst="round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1" name="角丸四角形 70"/>
              <p:cNvSpPr/>
              <p:nvPr/>
            </p:nvSpPr>
            <p:spPr>
              <a:xfrm>
                <a:off x="5454634" y="834033"/>
                <a:ext cx="3320876" cy="5588407"/>
              </a:xfrm>
              <a:prstGeom prst="roundRect">
                <a:avLst/>
              </a:prstGeom>
              <a:noFill/>
              <a:ln w="28575">
                <a:solidFill>
                  <a:srgbClr val="33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3" name="フローチャート: 代替処理 72"/>
              <p:cNvSpPr/>
              <p:nvPr/>
            </p:nvSpPr>
            <p:spPr>
              <a:xfrm>
                <a:off x="6484449" y="6214577"/>
                <a:ext cx="1277923" cy="377258"/>
              </a:xfrm>
              <a:prstGeom prst="flowChartAlternateProcess">
                <a:avLst/>
              </a:prstGeom>
              <a:solidFill>
                <a:schemeClr val="bg1"/>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33CCFF"/>
                    </a:solidFill>
                  </a:rPr>
                  <a:t>間接税</a:t>
                </a:r>
              </a:p>
            </p:txBody>
          </p:sp>
          <p:cxnSp>
            <p:nvCxnSpPr>
              <p:cNvPr id="80" name="直線コネクタ 79"/>
              <p:cNvCxnSpPr>
                <a:stCxn id="27" idx="1"/>
              </p:cNvCxnSpPr>
              <p:nvPr/>
            </p:nvCxnSpPr>
            <p:spPr>
              <a:xfrm>
                <a:off x="998984" y="5102414"/>
                <a:ext cx="7768540" cy="4741"/>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a:xfrm>
                <a:off x="4910141" y="4173015"/>
                <a:ext cx="1210588" cy="400110"/>
              </a:xfrm>
              <a:prstGeom prst="rect">
                <a:avLst/>
              </a:prstGeom>
              <a:noFill/>
            </p:spPr>
            <p:txBody>
              <a:bodyPr wrap="none" rtlCol="0">
                <a:spAutoFit/>
              </a:bodyPr>
              <a:lstStyle/>
              <a:p>
                <a:r>
                  <a:rPr lang="ja-JP" altLang="en-US" sz="2000" dirty="0">
                    <a:solidFill>
                      <a:prstClr val="black"/>
                    </a:solidFill>
                    <a:latin typeface="メイリオ" panose="020B0604030504040204" pitchFamily="50" charset="-128"/>
                    <a:ea typeface="メイリオ" panose="020B0604030504040204" pitchFamily="50" charset="-128"/>
                  </a:rPr>
                  <a:t>道府県税</a:t>
                </a:r>
              </a:p>
            </p:txBody>
          </p:sp>
          <p:sp>
            <p:nvSpPr>
              <p:cNvPr id="84" name="テキスト ボックス 83"/>
              <p:cNvSpPr txBox="1"/>
              <p:nvPr/>
            </p:nvSpPr>
            <p:spPr>
              <a:xfrm>
                <a:off x="4880419" y="5233486"/>
                <a:ext cx="1210588" cy="400110"/>
              </a:xfrm>
              <a:prstGeom prst="rect">
                <a:avLst/>
              </a:prstGeom>
              <a:noFill/>
            </p:spPr>
            <p:txBody>
              <a:bodyPr wrap="none" rtlCol="0">
                <a:spAutoFit/>
              </a:bodyPr>
              <a:lstStyle/>
              <a:p>
                <a:r>
                  <a:rPr lang="ja-JP" altLang="en-US" sz="2000" dirty="0">
                    <a:solidFill>
                      <a:prstClr val="black"/>
                    </a:solidFill>
                    <a:latin typeface="メイリオ" panose="020B0604030504040204" pitchFamily="50" charset="-128"/>
                    <a:ea typeface="メイリオ" panose="020B0604030504040204" pitchFamily="50" charset="-128"/>
                  </a:rPr>
                  <a:t>市町村税</a:t>
                </a:r>
              </a:p>
            </p:txBody>
          </p:sp>
          <p:pic>
            <p:nvPicPr>
              <p:cNvPr id="79" name="図 78"/>
              <p:cNvPicPr>
                <a:picLocks noChangeAspect="1"/>
              </p:cNvPicPr>
              <p:nvPr/>
            </p:nvPicPr>
            <p:blipFill>
              <a:blip r:embed="rId9">
                <a:extLst>
                  <a:ext uri="{BEBA8EAE-BF5A-486C-A8C5-ECC9F3942E4B}">
                    <a14:imgProps xmlns:a14="http://schemas.microsoft.com/office/drawing/2010/main">
                      <a14:imgLayer r:embed="rId10">
                        <a14:imgEffect>
                          <a14:backgroundRemoval t="6154" b="96026" l="8099" r="93134">
                            <a14:foregroundMark x1="87324" y1="27051" x2="87324" y2="27051"/>
                            <a14:foregroundMark x1="88204" y1="19744" x2="88204" y2="19744"/>
                            <a14:foregroundMark x1="84331" y1="19231" x2="84331" y2="19231"/>
                            <a14:foregroundMark x1="83275" y1="19231" x2="83275" y2="19231"/>
                            <a14:foregroundMark x1="93134" y1="33333" x2="93134" y2="33333"/>
                            <a14:foregroundMark x1="68134" y1="82436" x2="68134" y2="82436"/>
                            <a14:foregroundMark x1="53169" y1="84872" x2="53169" y2="84872"/>
                            <a14:foregroundMark x1="52289" y1="91410" x2="52289" y2="91410"/>
                            <a14:foregroundMark x1="73415" y1="51538" x2="73415" y2="51538"/>
                            <a14:foregroundMark x1="59683" y1="7949" x2="59683" y2="7949"/>
                            <a14:foregroundMark x1="54577" y1="7692" x2="54577" y2="7692"/>
                            <a14:foregroundMark x1="45775" y1="7436" x2="45775" y2="7436"/>
                            <a14:foregroundMark x1="35739" y1="6538" x2="35739" y2="6538"/>
                            <a14:foregroundMark x1="34507" y1="8590" x2="34507" y2="8590"/>
                            <a14:foregroundMark x1="64613" y1="10513" x2="64613" y2="10513"/>
                            <a14:foregroundMark x1="86972" y1="12051" x2="36444" y2="12821"/>
                            <a14:foregroundMark x1="33451" y1="6154" x2="77465" y2="8590"/>
                            <a14:foregroundMark x1="77465" y1="8590" x2="88204" y2="12308"/>
                            <a14:foregroundMark x1="38028" y1="10000" x2="65493" y2="9103"/>
                            <a14:foregroundMark x1="56690" y1="10256" x2="56690" y2="10256"/>
                            <a14:foregroundMark x1="13028" y1="93718" x2="13028" y2="93718"/>
                            <a14:foregroundMark x1="10563" y1="95256" x2="10563" y2="95256"/>
                            <a14:foregroundMark x1="8099" y1="94615" x2="8099" y2="94615"/>
                            <a14:foregroundMark x1="33462" y1="95769" x2="33803" y2="96026"/>
                            <a14:foregroundMark x1="33122" y1="95513" x2="33462" y2="95769"/>
                            <a14:foregroundMark x1="8627" y1="77051" x2="33122" y2="95513"/>
                            <a14:backgroundMark x1="33803" y1="96026" x2="33803" y2="96026"/>
                            <a14:backgroundMark x1="33979" y1="95769" x2="33979" y2="95769"/>
                            <a14:backgroundMark x1="33803" y1="95513" x2="33803" y2="95513"/>
                          </a14:backgroundRemoval>
                        </a14:imgEffect>
                      </a14:imgLayer>
                    </a14:imgProps>
                  </a:ext>
                </a:extLst>
              </a:blip>
              <a:stretch>
                <a:fillRect/>
              </a:stretch>
            </p:blipFill>
            <p:spPr>
              <a:xfrm>
                <a:off x="3570527" y="2427547"/>
                <a:ext cx="1161481" cy="1377347"/>
              </a:xfrm>
              <a:prstGeom prst="rect">
                <a:avLst/>
              </a:prstGeom>
            </p:spPr>
          </p:pic>
          <p:pic>
            <p:nvPicPr>
              <p:cNvPr id="81" name="図 80"/>
              <p:cNvPicPr>
                <a:picLocks noChangeAspect="1"/>
              </p:cNvPicPr>
              <p:nvPr/>
            </p:nvPicPr>
            <p:blipFill>
              <a:blip r:embed="rId11">
                <a:extLst>
                  <a:ext uri="{BEBA8EAE-BF5A-486C-A8C5-ECC9F3942E4B}">
                    <a14:imgProps xmlns:a14="http://schemas.microsoft.com/office/drawing/2010/main">
                      <a14:imgLayer r:embed="rId12">
                        <a14:imgEffect>
                          <a14:backgroundRemoval t="4106" b="97947" l="4599" r="94545">
                            <a14:foregroundMark x1="7059" y1="47507" x2="7059" y2="47507"/>
                            <a14:foregroundMark x1="5668" y1="61877" x2="5668" y2="61877"/>
                            <a14:foregroundMark x1="34332" y1="47654" x2="34332" y2="47654"/>
                            <a14:foregroundMark x1="27380" y1="13490" x2="27380" y2="13490"/>
                            <a14:foregroundMark x1="26631" y1="10850" x2="26631" y2="10850"/>
                            <a14:foregroundMark x1="31979" y1="36217" x2="31979" y2="36217"/>
                            <a14:foregroundMark x1="27487" y1="42669" x2="27487" y2="42669"/>
                            <a14:foregroundMark x1="32620" y1="58798" x2="32620" y2="58798"/>
                            <a14:foregroundMark x1="31658" y1="56598" x2="31658" y2="56598"/>
                            <a14:foregroundMark x1="40642" y1="45308" x2="40642" y2="45308"/>
                            <a14:foregroundMark x1="31123" y1="5279" x2="31123" y2="5279"/>
                            <a14:foregroundMark x1="5668" y1="83724" x2="5668" y2="83724"/>
                            <a14:foregroundMark x1="4599" y1="82698" x2="4920" y2="95601"/>
                            <a14:foregroundMark x1="6310" y1="96041" x2="69519" y2="97214"/>
                            <a14:foregroundMark x1="69519" y1="97214" x2="94652" y2="95894"/>
                            <a14:foregroundMark x1="18717" y1="64663" x2="18717" y2="64663"/>
                            <a14:foregroundMark x1="17326" y1="76100" x2="17326" y2="76100"/>
                            <a14:foregroundMark x1="26631" y1="46188" x2="26631" y2="46188"/>
                            <a14:foregroundMark x1="32620" y1="36950" x2="32620" y2="36950"/>
                            <a14:foregroundMark x1="32834" y1="33284" x2="32834" y2="33284"/>
                            <a14:foregroundMark x1="39251" y1="44575" x2="39251" y2="44575"/>
                            <a14:foregroundMark x1="60749" y1="47214" x2="60749" y2="47214"/>
                            <a14:foregroundMark x1="60749" y1="44721" x2="60749" y2="44721"/>
                            <a14:foregroundMark x1="77861" y1="52199" x2="77861" y2="52199"/>
                            <a14:foregroundMark x1="81818" y1="64663" x2="81818" y2="64663"/>
                            <a14:foregroundMark x1="80963" y1="59238" x2="80963" y2="59238"/>
                            <a14:foregroundMark x1="37540" y1="41789" x2="37540" y2="41789"/>
                            <a14:foregroundMark x1="45134" y1="52786" x2="45134" y2="52786"/>
                            <a14:foregroundMark x1="48877" y1="75953" x2="48877" y2="75953"/>
                            <a14:foregroundMark x1="48556" y1="78006" x2="48556" y2="78006"/>
                            <a14:foregroundMark x1="47166" y1="79326" x2="47166" y2="79326"/>
                            <a14:foregroundMark x1="39786" y1="82991" x2="39786" y2="82991"/>
                            <a14:foregroundMark x1="31979" y1="84457" x2="42995" y2="86950"/>
                            <a14:foregroundMark x1="31230" y1="73607" x2="31979" y2="73314"/>
                            <a14:foregroundMark x1="31551" y1="75660" x2="45134" y2="89296"/>
                            <a14:foregroundMark x1="15187" y1="72581" x2="15187" y2="72581"/>
                            <a14:foregroundMark x1="7594" y1="57918" x2="13583" y2="75073"/>
                            <a14:foregroundMark x1="13155" y1="47947" x2="16791" y2="73314"/>
                            <a14:foregroundMark x1="14332" y1="44721" x2="14332" y2="44721"/>
                            <a14:foregroundMark x1="14332" y1="76393" x2="14332" y2="76393"/>
                            <a14:foregroundMark x1="5027" y1="76540" x2="5027" y2="76540"/>
                            <a14:foregroundMark x1="8770" y1="81085" x2="8770" y2="81085"/>
                            <a14:foregroundMark x1="23316" y1="74487" x2="23316" y2="74487"/>
                            <a14:foregroundMark x1="27059" y1="74487" x2="27059" y2="74487"/>
                            <a14:foregroundMark x1="26096" y1="66569" x2="26096" y2="66569"/>
                            <a14:foregroundMark x1="24599" y1="61437" x2="24599" y2="61437"/>
                            <a14:foregroundMark x1="23957" y1="57918" x2="23957" y2="57918"/>
                            <a14:foregroundMark x1="28342" y1="51760" x2="28342" y2="51760"/>
                            <a14:foregroundMark x1="27166" y1="50733" x2="27166" y2="50733"/>
                            <a14:foregroundMark x1="27701" y1="45748" x2="27701" y2="45748"/>
                            <a14:foregroundMark x1="27807" y1="43695" x2="26952" y2="52199"/>
                            <a14:foregroundMark x1="33048" y1="39150" x2="33048" y2="39150"/>
                            <a14:foregroundMark x1="34439" y1="36657" x2="30802" y2="42669"/>
                            <a14:foregroundMark x1="38610" y1="41789" x2="41283" y2="48534"/>
                            <a14:foregroundMark x1="29947" y1="52639" x2="31872" y2="56012"/>
                            <a14:foregroundMark x1="34225" y1="23900" x2="34225" y2="23900"/>
                            <a14:foregroundMark x1="34973" y1="25367" x2="34332" y2="25367"/>
                            <a14:foregroundMark x1="33262" y1="25073" x2="33262" y2="25073"/>
                            <a14:foregroundMark x1="22246" y1="13196" x2="22246" y2="13196"/>
                            <a14:foregroundMark x1="30588" y1="4252" x2="30588" y2="4252"/>
                            <a14:foregroundMark x1="91123" y1="78739" x2="91123" y2="78739"/>
                            <a14:foregroundMark x1="94545" y1="71848" x2="94545" y2="97068"/>
                            <a14:foregroundMark x1="9412" y1="76979" x2="9412" y2="76979"/>
                            <a14:foregroundMark x1="29947" y1="75660" x2="29947" y2="75660"/>
                            <a14:backgroundMark x1="2781" y1="99267" x2="69840" y2="99560"/>
                            <a14:backgroundMark x1="69840" y1="99560" x2="97005" y2="99120"/>
                            <a14:backgroundMark x1="73797" y1="68328" x2="73797" y2="68328"/>
                            <a14:backgroundMark x1="41176" y1="68328" x2="41176" y2="68328"/>
                            <a14:backgroundMark x1="37754" y1="67449" x2="37754" y2="67449"/>
                          </a14:backgroundRemoval>
                        </a14:imgEffect>
                      </a14:imgLayer>
                    </a14:imgProps>
                  </a:ext>
                </a:extLst>
              </a:blip>
              <a:stretch>
                <a:fillRect/>
              </a:stretch>
            </p:blipFill>
            <p:spPr>
              <a:xfrm>
                <a:off x="5803533" y="1150464"/>
                <a:ext cx="1538687" cy="1122336"/>
              </a:xfrm>
              <a:prstGeom prst="rect">
                <a:avLst/>
              </a:prstGeom>
            </p:spPr>
          </p:pic>
        </p:grpSp>
        <p:sp>
          <p:nvSpPr>
            <p:cNvPr id="72" name="フローチャート: 代替処理 71"/>
            <p:cNvSpPr/>
            <p:nvPr/>
          </p:nvSpPr>
          <p:spPr>
            <a:xfrm>
              <a:off x="2390295" y="6221564"/>
              <a:ext cx="1277923" cy="371718"/>
            </a:xfrm>
            <a:prstGeom prst="flowChartAlternateProcess">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66"/>
                  </a:solidFill>
                </a:rPr>
                <a:t>直接税</a:t>
              </a:r>
            </a:p>
          </p:txBody>
        </p:sp>
      </p:grpSp>
      <p:sp>
        <p:nvSpPr>
          <p:cNvPr id="4" name="テキスト ボックス 3">
            <a:extLst>
              <a:ext uri="{FF2B5EF4-FFF2-40B4-BE49-F238E27FC236}">
                <a16:creationId xmlns:a16="http://schemas.microsoft.com/office/drawing/2014/main" id="{956F1B2C-EEC3-4611-AA52-936038FE52A7}"/>
              </a:ext>
            </a:extLst>
          </p:cNvPr>
          <p:cNvSpPr txBox="1"/>
          <p:nvPr/>
        </p:nvSpPr>
        <p:spPr>
          <a:xfrm>
            <a:off x="524300" y="537761"/>
            <a:ext cx="8400621"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　国や地方公共団体では、私たちが健康で文化的な生活を送るために、個人ではできないさまざまな仕事を行います。</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これらの仕事をするためには多くの費用（財源）が必要であり、そのために「税金」という形で国民が負担しています。</a:t>
            </a:r>
            <a:endParaRPr kumimoji="1" lang="en-US" altLang="ja-JP" sz="1200" dirty="0">
              <a:latin typeface="メイリオ" panose="020B0604030504040204" pitchFamily="50" charset="-128"/>
              <a:ea typeface="メイリオ" panose="020B0604030504040204" pitchFamily="50" charset="-128"/>
            </a:endParaRPr>
          </a:p>
          <a:p>
            <a:endParaRPr kumimoji="1" lang="ja-JP" altLang="en-US" sz="1200" dirty="0">
              <a:latin typeface="メイリオ" panose="020B0604030504040204" pitchFamily="50" charset="-128"/>
              <a:ea typeface="メイリオ" panose="020B0604030504040204" pitchFamily="50" charset="-128"/>
            </a:endParaRPr>
          </a:p>
        </p:txBody>
      </p:sp>
      <p:sp>
        <p:nvSpPr>
          <p:cNvPr id="89" name="テキスト ボックス 88"/>
          <p:cNvSpPr txBox="1"/>
          <p:nvPr/>
        </p:nvSpPr>
        <p:spPr>
          <a:xfrm>
            <a:off x="6026090" y="261282"/>
            <a:ext cx="3159030" cy="276999"/>
          </a:xfrm>
          <a:prstGeom prst="rect">
            <a:avLst/>
          </a:prstGeom>
          <a:noFill/>
        </p:spPr>
        <p:txBody>
          <a:bodyPr wrap="square" rtlCol="0">
            <a:spAutoFit/>
          </a:bodyPr>
          <a:lstStyle/>
          <a:p>
            <a:r>
              <a:rPr lang="en-US" altLang="ja-JP" sz="1200" dirty="0">
                <a:solidFill>
                  <a:srgbClr val="002060"/>
                </a:solidFill>
                <a:latin typeface="BIZ UDPゴシック" panose="020B0400000000000000" pitchFamily="50" charset="-128"/>
                <a:ea typeface="BIZ UDPゴシック" panose="020B0400000000000000" pitchFamily="50" charset="-128"/>
              </a:rPr>
              <a:t>※</a:t>
            </a:r>
            <a:r>
              <a:rPr lang="ja-JP" altLang="en-US" sz="1200" dirty="0">
                <a:solidFill>
                  <a:srgbClr val="002060"/>
                </a:solidFill>
                <a:latin typeface="BIZ UDPゴシック" panose="020B0400000000000000" pitchFamily="50" charset="-128"/>
                <a:ea typeface="BIZ UDPゴシック" panose="020B0400000000000000" pitchFamily="50" charset="-128"/>
              </a:rPr>
              <a:t>現在日本には、約</a:t>
            </a:r>
            <a:r>
              <a:rPr lang="en-US" altLang="ja-JP" sz="1200" dirty="0">
                <a:solidFill>
                  <a:srgbClr val="002060"/>
                </a:solidFill>
                <a:latin typeface="BIZ UDPゴシック" panose="020B0400000000000000" pitchFamily="50" charset="-128"/>
                <a:ea typeface="BIZ UDPゴシック" panose="020B0400000000000000" pitchFamily="50" charset="-128"/>
              </a:rPr>
              <a:t>50</a:t>
            </a:r>
            <a:r>
              <a:rPr lang="ja-JP" altLang="en-US" sz="1200" dirty="0">
                <a:solidFill>
                  <a:srgbClr val="002060"/>
                </a:solidFill>
                <a:latin typeface="BIZ UDPゴシック" panose="020B0400000000000000" pitchFamily="50" charset="-128"/>
                <a:ea typeface="BIZ UDPゴシック" panose="020B0400000000000000" pitchFamily="50" charset="-128"/>
              </a:rPr>
              <a:t>種類の税があります。</a:t>
            </a:r>
          </a:p>
        </p:txBody>
      </p:sp>
    </p:spTree>
    <p:extLst>
      <p:ext uri="{BB962C8B-B14F-4D97-AF65-F5344CB8AC3E}">
        <p14:creationId xmlns:p14="http://schemas.microsoft.com/office/powerpoint/2010/main" val="115563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角丸四角形 7"/>
          <p:cNvSpPr/>
          <p:nvPr/>
        </p:nvSpPr>
        <p:spPr>
          <a:xfrm>
            <a:off x="599917" y="1975525"/>
            <a:ext cx="4836629" cy="518160"/>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white"/>
                </a:solidFill>
              </a:rPr>
              <a:t>公立学校の児童・生徒一人あたりの年間（月）教育費</a:t>
            </a:r>
          </a:p>
        </p:txBody>
      </p:sp>
      <p:sp>
        <p:nvSpPr>
          <p:cNvPr id="9" name="正方形/長方形 8"/>
          <p:cNvSpPr/>
          <p:nvPr/>
        </p:nvSpPr>
        <p:spPr>
          <a:xfrm>
            <a:off x="479209" y="6433177"/>
            <a:ext cx="5263719" cy="348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prstClr val="black"/>
                </a:solidFill>
                <a:latin typeface="ＭＳ Ｐゴシック" panose="020B0600070205080204" pitchFamily="50" charset="-128"/>
              </a:rPr>
              <a:t>※</a:t>
            </a:r>
            <a:r>
              <a:rPr lang="ja-JP" altLang="en-US" sz="1200" dirty="0">
                <a:solidFill>
                  <a:prstClr val="black"/>
                </a:solidFill>
                <a:latin typeface="ＭＳ Ｐゴシック" panose="020B0600070205080204" pitchFamily="50" charset="-128"/>
              </a:rPr>
              <a:t>　</a:t>
            </a:r>
            <a:r>
              <a:rPr lang="en-US" altLang="ja-JP" sz="1200" dirty="0">
                <a:solidFill>
                  <a:prstClr val="black"/>
                </a:solidFill>
                <a:latin typeface="ＭＳ Ｐゴシック" panose="020B0600070205080204" pitchFamily="50" charset="-128"/>
              </a:rPr>
              <a:t>1</a:t>
            </a:r>
            <a:r>
              <a:rPr lang="ja-JP" altLang="en-US" sz="1200" dirty="0">
                <a:solidFill>
                  <a:prstClr val="black"/>
                </a:solidFill>
                <a:latin typeface="ＭＳ Ｐゴシック" panose="020B0600070205080204" pitchFamily="50" charset="-128"/>
              </a:rPr>
              <a:t>日あたりの金額は年間登校日数を年間</a:t>
            </a:r>
            <a:r>
              <a:rPr lang="en-US" altLang="ja-JP" sz="1200" dirty="0">
                <a:solidFill>
                  <a:prstClr val="black"/>
                </a:solidFill>
                <a:latin typeface="ＭＳ Ｐゴシック" panose="020B0600070205080204" pitchFamily="50" charset="-128"/>
              </a:rPr>
              <a:t>200</a:t>
            </a:r>
            <a:r>
              <a:rPr lang="ja-JP" altLang="en-US" sz="1200" dirty="0">
                <a:solidFill>
                  <a:prstClr val="black"/>
                </a:solidFill>
                <a:latin typeface="ＭＳ Ｐゴシック" panose="020B0600070205080204" pitchFamily="50" charset="-128"/>
              </a:rPr>
              <a:t>日として計算しています。</a:t>
            </a:r>
          </a:p>
        </p:txBody>
      </p:sp>
      <p:sp>
        <p:nvSpPr>
          <p:cNvPr id="43" name="正方形/長方形 42"/>
          <p:cNvSpPr/>
          <p:nvPr/>
        </p:nvSpPr>
        <p:spPr>
          <a:xfrm>
            <a:off x="1671098" y="759976"/>
            <a:ext cx="10213349" cy="634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BIZ UDPゴシック" panose="020B0400000000000000" pitchFamily="50" charset="-128"/>
                <a:ea typeface="BIZ UDPゴシック" panose="020B0400000000000000" pitchFamily="50" charset="-128"/>
              </a:rPr>
              <a:t>　国民すべてが平等に教育を受けられるように、みなさんが学校で使っている教科書、机、イスの購入や、校舎の建設や修理も、多くの人が納めた税金によりまかなわれています。</a:t>
            </a:r>
          </a:p>
        </p:txBody>
      </p:sp>
      <p:grpSp>
        <p:nvGrpSpPr>
          <p:cNvPr id="42" name="グループ化 41"/>
          <p:cNvGrpSpPr/>
          <p:nvPr/>
        </p:nvGrpSpPr>
        <p:grpSpPr>
          <a:xfrm>
            <a:off x="479209" y="2475781"/>
            <a:ext cx="5046238" cy="3975301"/>
            <a:chOff x="490698" y="2512908"/>
            <a:chExt cx="5046238" cy="3975301"/>
          </a:xfrm>
        </p:grpSpPr>
        <p:sp>
          <p:nvSpPr>
            <p:cNvPr id="26" name="正方形/長方形 25"/>
            <p:cNvSpPr/>
            <p:nvPr/>
          </p:nvSpPr>
          <p:spPr>
            <a:xfrm>
              <a:off x="1953506" y="2512908"/>
              <a:ext cx="169164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ＭＳ Ｐゴシック" panose="020B0600070205080204" pitchFamily="50" charset="-128"/>
                </a:rPr>
                <a:t>（令和３年度）</a:t>
              </a:r>
            </a:p>
          </p:txBody>
        </p:sp>
        <p:grpSp>
          <p:nvGrpSpPr>
            <p:cNvPr id="41" name="グループ化 40"/>
            <p:cNvGrpSpPr/>
            <p:nvPr/>
          </p:nvGrpSpPr>
          <p:grpSpPr>
            <a:xfrm>
              <a:off x="490698" y="2777076"/>
              <a:ext cx="5046238" cy="3711133"/>
              <a:chOff x="490698" y="2777076"/>
              <a:chExt cx="5046238" cy="3711133"/>
            </a:xfrm>
          </p:grpSpPr>
          <p:pic>
            <p:nvPicPr>
              <p:cNvPr id="10" name="図 9"/>
              <p:cNvPicPr>
                <a:picLocks noChangeAspect="1"/>
              </p:cNvPicPr>
              <p:nvPr/>
            </p:nvPicPr>
            <p:blipFill>
              <a:blip r:embed="rId2">
                <a:extLst>
                  <a:ext uri="{BEBA8EAE-BF5A-486C-A8C5-ECC9F3942E4B}">
                    <a14:imgProps xmlns:a14="http://schemas.microsoft.com/office/drawing/2010/main">
                      <a14:imgLayer r:embed="rId3">
                        <a14:imgEffect>
                          <a14:backgroundRemoval t="4762" b="93702" l="9690" r="89535">
                            <a14:foregroundMark x1="25581" y1="10599" x2="25581" y2="10599"/>
                            <a14:foregroundMark x1="20930" y1="4762" x2="20930" y2="4762"/>
                            <a14:foregroundMark x1="39922" y1="79570" x2="39922" y2="79570"/>
                            <a14:foregroundMark x1="44186" y1="78341" x2="44186" y2="78341"/>
                            <a14:foregroundMark x1="63178" y1="76959" x2="63178" y2="76959"/>
                            <a14:foregroundMark x1="62016" y1="75269" x2="65504" y2="79109"/>
                            <a14:foregroundMark x1="32946" y1="93702" x2="32946" y2="93702"/>
                            <a14:foregroundMark x1="26357" y1="92320" x2="26357" y2="92320"/>
                            <a14:foregroundMark x1="38760" y1="93088" x2="38760" y2="93088"/>
                            <a14:foregroundMark x1="48062" y1="91091" x2="48062" y2="91091"/>
                            <a14:foregroundMark x1="66667" y1="91091" x2="66667" y2="91091"/>
                            <a14:backgroundMark x1="50775" y1="77419" x2="50775" y2="77419"/>
                            <a14:backgroundMark x1="50000" y1="77266" x2="50000" y2="77266"/>
                            <a14:backgroundMark x1="51938" y1="76498" x2="51163" y2="77880"/>
                          </a14:backgroundRemoval>
                        </a14:imgEffect>
                      </a14:imgLayer>
                    </a14:imgProps>
                  </a:ext>
                </a:extLst>
              </a:blip>
              <a:stretch>
                <a:fillRect/>
              </a:stretch>
            </p:blipFill>
            <p:spPr>
              <a:xfrm>
                <a:off x="792480" y="3265242"/>
                <a:ext cx="799878" cy="2018298"/>
              </a:xfrm>
              <a:prstGeom prst="rect">
                <a:avLst/>
              </a:prstGeom>
            </p:spPr>
          </p:pic>
          <p:pic>
            <p:nvPicPr>
              <p:cNvPr id="11" name="図 10"/>
              <p:cNvPicPr>
                <a:picLocks noChangeAspect="1"/>
              </p:cNvPicPr>
              <p:nvPr/>
            </p:nvPicPr>
            <p:blipFill>
              <a:blip r:embed="rId4">
                <a:extLst>
                  <a:ext uri="{BEBA8EAE-BF5A-486C-A8C5-ECC9F3942E4B}">
                    <a14:imgProps xmlns:a14="http://schemas.microsoft.com/office/drawing/2010/main">
                      <a14:imgLayer r:embed="rId5">
                        <a14:imgEffect>
                          <a14:backgroundRemoval t="2186" b="96038" l="6027" r="88767">
                            <a14:foregroundMark x1="40822" y1="6557" x2="40822" y2="6557"/>
                            <a14:foregroundMark x1="43288" y1="2322" x2="43288" y2="2322"/>
                            <a14:foregroundMark x1="9589" y1="5328" x2="9589" y2="5328"/>
                            <a14:foregroundMark x1="6575" y1="8880" x2="6575" y2="8880"/>
                            <a14:foregroundMark x1="8219" y1="12568" x2="8219" y2="12568"/>
                            <a14:foregroundMark x1="42466" y1="35383" x2="42466" y2="35383"/>
                            <a14:foregroundMark x1="50137" y1="40437" x2="55342" y2="43306"/>
                            <a14:foregroundMark x1="62192" y1="32104" x2="72877" y2="34563"/>
                            <a14:foregroundMark x1="48493" y1="29781" x2="53151" y2="29781"/>
                            <a14:foregroundMark x1="40274" y1="33880" x2="22740" y2="44536"/>
                            <a14:foregroundMark x1="43288" y1="43443" x2="64459" y2="38798"/>
                            <a14:foregroundMark x1="76986" y1="34290" x2="76986" y2="34290"/>
                            <a14:foregroundMark x1="79178" y1="29781" x2="80000" y2="35383"/>
                            <a14:foregroundMark x1="38082" y1="92213" x2="38082" y2="92213"/>
                            <a14:foregroundMark x1="38630" y1="96038" x2="38630" y2="96038"/>
                            <a14:foregroundMark x1="52603" y1="91667" x2="52603" y2="91667"/>
                            <a14:foregroundMark x1="67123" y1="92077" x2="67123" y2="92077"/>
                            <a14:foregroundMark x1="8219" y1="8333" x2="8219" y2="8333"/>
                            <a14:foregroundMark x1="13425" y1="11066" x2="13425" y2="11066"/>
                            <a14:backgroundMark x1="66849" y1="37432" x2="66849" y2="37432"/>
                            <a14:backgroundMark x1="66849" y1="38388" x2="66849" y2="38388"/>
                            <a14:backgroundMark x1="69041" y1="37705" x2="69041" y2="37705"/>
                            <a14:backgroundMark x1="68493" y1="37705" x2="68493" y2="37705"/>
                            <a14:backgroundMark x1="68493" y1="37705" x2="68493" y2="38798"/>
                            <a14:backgroundMark x1="69041" y1="37978" x2="70959" y2="37978"/>
                            <a14:backgroundMark x1="35616" y1="93579" x2="35616" y2="93579"/>
                            <a14:backgroundMark x1="41644" y1="93579" x2="41644" y2="93579"/>
                            <a14:backgroundMark x1="52877" y1="92896" x2="52877" y2="92896"/>
                          </a14:backgroundRemoval>
                        </a14:imgEffect>
                      </a14:imgLayer>
                    </a14:imgProps>
                  </a:ext>
                </a:extLst>
              </a:blip>
              <a:stretch>
                <a:fillRect/>
              </a:stretch>
            </p:blipFill>
            <p:spPr>
              <a:xfrm>
                <a:off x="2219954" y="3090062"/>
                <a:ext cx="1114705" cy="2235517"/>
              </a:xfrm>
              <a:prstGeom prst="rect">
                <a:avLst/>
              </a:prstGeom>
            </p:spPr>
          </p:pic>
          <p:pic>
            <p:nvPicPr>
              <p:cNvPr id="13" name="図 12"/>
              <p:cNvPicPr>
                <a:picLocks noChangeAspect="1"/>
              </p:cNvPicPr>
              <p:nvPr/>
            </p:nvPicPr>
            <p:blipFill>
              <a:blip r:embed="rId6">
                <a:extLst>
                  <a:ext uri="{BEBA8EAE-BF5A-486C-A8C5-ECC9F3942E4B}">
                    <a14:imgProps xmlns:a14="http://schemas.microsoft.com/office/drawing/2010/main">
                      <a14:imgLayer r:embed="rId7">
                        <a14:imgEffect>
                          <a14:backgroundRemoval t="4803" b="96429" l="9827" r="89017">
                            <a14:foregroundMark x1="38150" y1="8621" x2="38150" y2="8621"/>
                            <a14:foregroundMark x1="40173" y1="5049" x2="40173" y2="5049"/>
                            <a14:foregroundMark x1="33815" y1="94828" x2="33815" y2="94828"/>
                            <a14:foregroundMark x1="36127" y1="91872" x2="36127" y2="91872"/>
                            <a14:foregroundMark x1="47399" y1="93103" x2="47399" y2="93103"/>
                            <a14:foregroundMark x1="67052" y1="94828" x2="67052" y2="94828"/>
                            <a14:foregroundMark x1="54046" y1="96429" x2="54046" y2="96429"/>
                            <a14:foregroundMark x1="53757" y1="92365" x2="53757" y2="92365"/>
                            <a14:foregroundMark x1="56358" y1="93842" x2="56358" y2="93842"/>
                            <a14:foregroundMark x1="52023" y1="57143" x2="52023" y2="57143"/>
                            <a14:foregroundMark x1="51445" y1="57143" x2="51445" y2="57143"/>
                            <a14:foregroundMark x1="35260" y1="55049" x2="38150" y2="61330"/>
                            <a14:foregroundMark x1="32081" y1="56158" x2="37861" y2="60714"/>
                            <a14:foregroundMark x1="39595" y1="93473" x2="39595" y2="93473"/>
                            <a14:foregroundMark x1="51156" y1="93842" x2="51156" y2="93842"/>
                            <a14:backgroundMark x1="53757" y1="93842" x2="53757" y2="93842"/>
                            <a14:backgroundMark x1="63584" y1="93719" x2="63584" y2="93719"/>
                            <a14:backgroundMark x1="40462" y1="95936" x2="40462" y2="95936"/>
                            <a14:backgroundMark x1="48844" y1="93596" x2="48844" y2="93596"/>
                          </a14:backgroundRemoval>
                        </a14:imgEffect>
                      </a14:imgLayer>
                    </a14:imgProps>
                  </a:ext>
                </a:extLst>
              </a:blip>
              <a:stretch>
                <a:fillRect/>
              </a:stretch>
            </p:blipFill>
            <p:spPr>
              <a:xfrm>
                <a:off x="4055949" y="2777076"/>
                <a:ext cx="1068026" cy="2506464"/>
              </a:xfrm>
              <a:prstGeom prst="rect">
                <a:avLst/>
              </a:prstGeom>
            </p:spPr>
          </p:pic>
          <p:grpSp>
            <p:nvGrpSpPr>
              <p:cNvPr id="17" name="グループ化 16"/>
              <p:cNvGrpSpPr/>
              <p:nvPr/>
            </p:nvGrpSpPr>
            <p:grpSpPr>
              <a:xfrm>
                <a:off x="490698" y="5240697"/>
                <a:ext cx="1447800" cy="788144"/>
                <a:chOff x="7376160" y="5151120"/>
                <a:chExt cx="1447800" cy="788144"/>
              </a:xfrm>
            </p:grpSpPr>
            <p:sp>
              <p:nvSpPr>
                <p:cNvPr id="15" name="正方形/長方形 14"/>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921,000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76,800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16" name="大かっこ 15"/>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grpSp>
            <p:nvGrpSpPr>
              <p:cNvPr id="21" name="グループ化 20"/>
              <p:cNvGrpSpPr/>
              <p:nvPr/>
            </p:nvGrpSpPr>
            <p:grpSpPr>
              <a:xfrm>
                <a:off x="3712333" y="5111157"/>
                <a:ext cx="1824603" cy="1047224"/>
                <a:chOff x="7376160" y="5151120"/>
                <a:chExt cx="1447800" cy="788144"/>
              </a:xfrm>
            </p:grpSpPr>
            <p:sp>
              <p:nvSpPr>
                <p:cNvPr id="22" name="正方形/長方形 21"/>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1,129,000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94,100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23" name="大かっこ 22"/>
                <p:cNvSpPr/>
                <p:nvPr/>
              </p:nvSpPr>
              <p:spPr>
                <a:xfrm>
                  <a:off x="7574280" y="5501641"/>
                  <a:ext cx="1066800" cy="32004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grpSp>
            <p:nvGrpSpPr>
              <p:cNvPr id="25" name="グループ化 24"/>
              <p:cNvGrpSpPr/>
              <p:nvPr/>
            </p:nvGrpSpPr>
            <p:grpSpPr>
              <a:xfrm>
                <a:off x="1917881" y="4781329"/>
                <a:ext cx="1737360" cy="1706880"/>
                <a:chOff x="6202680" y="3078480"/>
                <a:chExt cx="1737360" cy="1706880"/>
              </a:xfrm>
            </p:grpSpPr>
            <p:grpSp>
              <p:nvGrpSpPr>
                <p:cNvPr id="18" name="グループ化 17"/>
                <p:cNvGrpSpPr/>
                <p:nvPr/>
              </p:nvGrpSpPr>
              <p:grpSpPr>
                <a:xfrm>
                  <a:off x="6202680" y="3078480"/>
                  <a:ext cx="1737360" cy="1706880"/>
                  <a:chOff x="7376160" y="5151120"/>
                  <a:chExt cx="1447800" cy="788144"/>
                </a:xfrm>
              </p:grpSpPr>
              <p:sp>
                <p:nvSpPr>
                  <p:cNvPr id="19" name="正方形/長方形 18"/>
                  <p:cNvSpPr/>
                  <p:nvPr/>
                </p:nvSpPr>
                <p:spPr>
                  <a:xfrm>
                    <a:off x="7376160" y="5151120"/>
                    <a:ext cx="1447800" cy="788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400" b="1" dirty="0">
                        <a:solidFill>
                          <a:srgbClr val="C00000"/>
                        </a:solidFill>
                        <a:latin typeface="HG丸ｺﾞｼｯｸM-PRO" panose="020F0600000000000000" pitchFamily="50" charset="-128"/>
                        <a:ea typeface="HG丸ｺﾞｼｯｸM-PRO" panose="020F0600000000000000" pitchFamily="50" charset="-128"/>
                      </a:rPr>
                      <a:t>1,067,000</a:t>
                    </a:r>
                    <a:r>
                      <a:rPr lang="ja-JP" altLang="en-US" sz="1400" b="1" dirty="0">
                        <a:solidFill>
                          <a:srgbClr val="C00000"/>
                        </a:solidFill>
                        <a:latin typeface="HG丸ｺﾞｼｯｸM-PRO" panose="020F0600000000000000" pitchFamily="50" charset="-128"/>
                        <a:ea typeface="HG丸ｺﾞｼｯｸM-PRO" panose="020F0600000000000000" pitchFamily="50" charset="-128"/>
                      </a:rPr>
                      <a:t>円</a:t>
                    </a:r>
                    <a:endParaRPr lang="en-US" altLang="ja-JP" sz="14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１か月あたり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88,900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sp>
                <p:nvSpPr>
                  <p:cNvPr id="20" name="大かっこ 19"/>
                  <p:cNvSpPr/>
                  <p:nvPr/>
                </p:nvSpPr>
                <p:spPr>
                  <a:xfrm>
                    <a:off x="7625204" y="5501641"/>
                    <a:ext cx="947648" cy="192570"/>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solidFill>
                        <a:prstClr val="black"/>
                      </a:solidFill>
                    </a:endParaRPr>
                  </a:p>
                </p:txBody>
              </p:sp>
            </p:grpSp>
            <p:sp>
              <p:nvSpPr>
                <p:cNvPr id="24" name="大かっこ 23"/>
                <p:cNvSpPr/>
                <p:nvPr/>
              </p:nvSpPr>
              <p:spPr>
                <a:xfrm>
                  <a:off x="6500811" y="4281863"/>
                  <a:ext cx="1134430" cy="443114"/>
                </a:xfrm>
                <a:prstGeom prst="bracketPair">
                  <a:avLst/>
                </a:prstGeom>
                <a:ln w="12700">
                  <a:solidFill>
                    <a:srgbClr val="FF3300"/>
                  </a:solidFill>
                </a:ln>
              </p:spPr>
              <p:style>
                <a:lnRef idx="1">
                  <a:schemeClr val="accent2"/>
                </a:lnRef>
                <a:fillRef idx="0">
                  <a:schemeClr val="accent2"/>
                </a:fillRef>
                <a:effectRef idx="0">
                  <a:schemeClr val="accent2"/>
                </a:effectRef>
                <a:fontRef idx="minor">
                  <a:schemeClr val="tx1"/>
                </a:fontRef>
              </p:style>
              <p:txBody>
                <a:bodyPr rtlCol="0" anchor="ctr"/>
                <a:lstStyle/>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１日あたり</a:t>
                  </a:r>
                  <a:endParaRPr lang="en-US" altLang="ja-JP" sz="1200" b="1" dirty="0">
                    <a:solidFill>
                      <a:srgbClr val="C00000"/>
                    </a:solidFill>
                    <a:latin typeface="HG丸ｺﾞｼｯｸM-PRO" panose="020F0600000000000000" pitchFamily="50" charset="-128"/>
                    <a:ea typeface="HG丸ｺﾞｼｯｸM-PRO" panose="020F0600000000000000" pitchFamily="50" charset="-128"/>
                  </a:endParaRPr>
                </a:p>
                <a:p>
                  <a:pPr algn="ctr"/>
                  <a:r>
                    <a:rPr lang="ja-JP" altLang="en-US" sz="1200" b="1" dirty="0">
                      <a:solidFill>
                        <a:srgbClr val="C00000"/>
                      </a:solidFill>
                      <a:latin typeface="HG丸ｺﾞｼｯｸM-PRO" panose="020F0600000000000000" pitchFamily="50" charset="-128"/>
                      <a:ea typeface="HG丸ｺﾞｼｯｸM-PRO" panose="020F0600000000000000" pitchFamily="50" charset="-128"/>
                    </a:rPr>
                    <a:t>約</a:t>
                  </a:r>
                  <a:r>
                    <a:rPr lang="en-US" altLang="ja-JP" sz="1200" b="1" dirty="0">
                      <a:solidFill>
                        <a:srgbClr val="C00000"/>
                      </a:solidFill>
                      <a:latin typeface="HG丸ｺﾞｼｯｸM-PRO" panose="020F0600000000000000" pitchFamily="50" charset="-128"/>
                      <a:ea typeface="HG丸ｺﾞｼｯｸM-PRO" panose="020F0600000000000000" pitchFamily="50" charset="-128"/>
                    </a:rPr>
                    <a:t>5,340</a:t>
                  </a:r>
                  <a:r>
                    <a:rPr lang="ja-JP" altLang="en-US" sz="1200" b="1" dirty="0">
                      <a:solidFill>
                        <a:srgbClr val="C00000"/>
                      </a:solidFill>
                      <a:latin typeface="HG丸ｺﾞｼｯｸM-PRO" panose="020F0600000000000000" pitchFamily="50" charset="-128"/>
                      <a:ea typeface="HG丸ｺﾞｼｯｸM-PRO" panose="020F0600000000000000" pitchFamily="50" charset="-128"/>
                    </a:rPr>
                    <a:t>円</a:t>
                  </a:r>
                </a:p>
              </p:txBody>
            </p:sp>
          </p:grpSp>
          <p:sp>
            <p:nvSpPr>
              <p:cNvPr id="2" name="角丸四角形 1"/>
              <p:cNvSpPr/>
              <p:nvPr/>
            </p:nvSpPr>
            <p:spPr>
              <a:xfrm>
                <a:off x="2012094" y="2978075"/>
                <a:ext cx="1545021" cy="3510134"/>
              </a:xfrm>
              <a:prstGeom prst="roundRect">
                <a:avLst/>
              </a:prstGeom>
              <a:noFill/>
              <a:ln w="19050">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grpSp>
      <p:grpSp>
        <p:nvGrpSpPr>
          <p:cNvPr id="30" name="グループ化 29"/>
          <p:cNvGrpSpPr/>
          <p:nvPr/>
        </p:nvGrpSpPr>
        <p:grpSpPr>
          <a:xfrm>
            <a:off x="6529257" y="1663564"/>
            <a:ext cx="5334000" cy="3044320"/>
            <a:chOff x="6634702" y="1804211"/>
            <a:chExt cx="5334000" cy="3044320"/>
          </a:xfrm>
        </p:grpSpPr>
        <p:sp>
          <p:nvSpPr>
            <p:cNvPr id="28" name="角丸四角形 27"/>
            <p:cNvSpPr/>
            <p:nvPr/>
          </p:nvSpPr>
          <p:spPr>
            <a:xfrm>
              <a:off x="6634702" y="1804211"/>
              <a:ext cx="5334000" cy="3044320"/>
            </a:xfrm>
            <a:prstGeom prst="roundRect">
              <a:avLst/>
            </a:prstGeom>
            <a:solidFill>
              <a:schemeClr val="bg1"/>
            </a:solidFill>
            <a:ln w="317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角丸四角形 26"/>
            <p:cNvSpPr/>
            <p:nvPr/>
          </p:nvSpPr>
          <p:spPr>
            <a:xfrm>
              <a:off x="7275630" y="1948173"/>
              <a:ext cx="4102500" cy="530989"/>
            </a:xfrm>
            <a:prstGeom prst="round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HG丸ｺﾞｼｯｸM-PRO" panose="020F0600000000000000" pitchFamily="50" charset="-128"/>
                  <a:ea typeface="HG丸ｺﾞｼｯｸM-PRO" panose="020F0600000000000000" pitchFamily="50" charset="-128"/>
                </a:rPr>
                <a:t>学校の校舎等にかかる費用</a:t>
              </a:r>
            </a:p>
          </p:txBody>
        </p:sp>
        <p:pic>
          <p:nvPicPr>
            <p:cNvPr id="29" name="図 28"/>
            <p:cNvPicPr>
              <a:picLocks noChangeAspect="1"/>
            </p:cNvPicPr>
            <p:nvPr/>
          </p:nvPicPr>
          <p:blipFill>
            <a:blip r:embed="rId8"/>
            <a:stretch>
              <a:fillRect/>
            </a:stretch>
          </p:blipFill>
          <p:spPr>
            <a:xfrm>
              <a:off x="10281703" y="2512908"/>
              <a:ext cx="1052444" cy="1033045"/>
            </a:xfrm>
            <a:prstGeom prst="rect">
              <a:avLst/>
            </a:prstGeom>
          </p:spPr>
        </p:pic>
        <p:sp>
          <p:nvSpPr>
            <p:cNvPr id="33" name="正方形/長方形 32"/>
            <p:cNvSpPr/>
            <p:nvPr/>
          </p:nvSpPr>
          <p:spPr>
            <a:xfrm>
              <a:off x="6754620" y="2380162"/>
              <a:ext cx="2892528" cy="1241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校舎や体育施設の建設のための費用として</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年間に</a:t>
              </a:r>
              <a:r>
                <a:rPr lang="ja-JP" altLang="en-US" sz="1400"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dirty="0">
                  <a:solidFill>
                    <a:srgbClr val="FF0000"/>
                  </a:solidFill>
                  <a:latin typeface="HG丸ｺﾞｼｯｸM-PRO" panose="020F0600000000000000" pitchFamily="50" charset="-128"/>
                  <a:ea typeface="HG丸ｺﾞｼｯｸM-PRO" panose="020F0600000000000000" pitchFamily="50" charset="-128"/>
                </a:rPr>
                <a:t>732</a:t>
              </a:r>
              <a:r>
                <a:rPr lang="ja-JP" altLang="en-US" sz="14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4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400" dirty="0">
                  <a:solidFill>
                    <a:prstClr val="black"/>
                  </a:solidFill>
                  <a:latin typeface="HG丸ｺﾞｼｯｸM-PRO" panose="020F0600000000000000" pitchFamily="50" charset="-128"/>
                  <a:ea typeface="HG丸ｺﾞｼｯｸM-PRO" panose="020F0600000000000000" pitchFamily="50" charset="-128"/>
                </a:rPr>
                <a:t>（令和６年度予算）</a:t>
              </a:r>
            </a:p>
          </p:txBody>
        </p:sp>
        <p:sp>
          <p:nvSpPr>
            <p:cNvPr id="34" name="正方形/長方形 33"/>
            <p:cNvSpPr/>
            <p:nvPr/>
          </p:nvSpPr>
          <p:spPr>
            <a:xfrm>
              <a:off x="6754620" y="3371452"/>
              <a:ext cx="2892528" cy="1477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prstClr val="black"/>
                  </a:solidFill>
                  <a:latin typeface="HG丸ｺﾞｼｯｸM-PRO" panose="020F0600000000000000" pitchFamily="50" charset="-128"/>
                  <a:ea typeface="HG丸ｺﾞｼｯｸM-PRO" panose="020F0600000000000000" pitchFamily="50" charset="-128"/>
                </a:rPr>
                <a:t>　児童生徒が使用する教科書を無償配布するための費用として</a:t>
              </a:r>
              <a:r>
                <a:rPr lang="en-US" altLang="ja-JP" sz="1400" dirty="0">
                  <a:solidFill>
                    <a:prstClr val="black"/>
                  </a:solidFill>
                  <a:latin typeface="HG丸ｺﾞｼｯｸM-PRO" panose="020F0600000000000000" pitchFamily="50" charset="-128"/>
                  <a:ea typeface="HG丸ｺﾞｼｯｸM-PRO" panose="020F0600000000000000" pitchFamily="50" charset="-128"/>
                </a:rPr>
                <a:t>1</a:t>
              </a:r>
              <a:r>
                <a:rPr lang="ja-JP" altLang="en-US" sz="1400" dirty="0">
                  <a:solidFill>
                    <a:prstClr val="black"/>
                  </a:solidFill>
                  <a:latin typeface="HG丸ｺﾞｼｯｸM-PRO" panose="020F0600000000000000" pitchFamily="50" charset="-128"/>
                  <a:ea typeface="HG丸ｺﾞｼｯｸM-PRO" panose="020F0600000000000000" pitchFamily="50" charset="-128"/>
                </a:rPr>
                <a:t>年間に</a:t>
              </a:r>
              <a:r>
                <a:rPr lang="ja-JP" altLang="en-US" sz="1400" dirty="0">
                  <a:solidFill>
                    <a:srgbClr val="FF0000"/>
                  </a:solidFill>
                  <a:latin typeface="HG丸ｺﾞｼｯｸM-PRO" panose="020F0600000000000000" pitchFamily="50" charset="-128"/>
                  <a:ea typeface="HG丸ｺﾞｼｯｸM-PRO" panose="020F0600000000000000" pitchFamily="50" charset="-128"/>
                </a:rPr>
                <a:t>約</a:t>
              </a:r>
              <a:r>
                <a:rPr lang="en-US" altLang="ja-JP" sz="1400" dirty="0">
                  <a:solidFill>
                    <a:srgbClr val="FF0000"/>
                  </a:solidFill>
                  <a:latin typeface="HG丸ｺﾞｼｯｸM-PRO" panose="020F0600000000000000" pitchFamily="50" charset="-128"/>
                  <a:ea typeface="HG丸ｺﾞｼｯｸM-PRO" panose="020F0600000000000000" pitchFamily="50" charset="-128"/>
                </a:rPr>
                <a:t>471</a:t>
              </a:r>
              <a:r>
                <a:rPr lang="ja-JP" altLang="en-US" sz="1400" dirty="0">
                  <a:solidFill>
                    <a:srgbClr val="FF0000"/>
                  </a:solidFill>
                  <a:latin typeface="HG丸ｺﾞｼｯｸM-PRO" panose="020F0600000000000000" pitchFamily="50" charset="-128"/>
                  <a:ea typeface="HG丸ｺﾞｼｯｸM-PRO" panose="020F0600000000000000" pitchFamily="50" charset="-128"/>
                </a:rPr>
                <a:t>億円</a:t>
              </a:r>
              <a:r>
                <a:rPr lang="ja-JP" altLang="en-US" sz="1400" dirty="0">
                  <a:solidFill>
                    <a:prstClr val="black"/>
                  </a:solidFill>
                  <a:latin typeface="HG丸ｺﾞｼｯｸM-PRO" panose="020F0600000000000000" pitchFamily="50" charset="-128"/>
                  <a:ea typeface="HG丸ｺﾞｼｯｸM-PRO" panose="020F0600000000000000" pitchFamily="50" charset="-128"/>
                </a:rPr>
                <a:t>が使われます。</a:t>
              </a:r>
            </a:p>
            <a:p>
              <a:r>
                <a:rPr lang="ja-JP" altLang="en-US" sz="1400" dirty="0">
                  <a:solidFill>
                    <a:prstClr val="black"/>
                  </a:solidFill>
                  <a:latin typeface="HG丸ｺﾞｼｯｸM-PRO" panose="020F0600000000000000" pitchFamily="50" charset="-128"/>
                  <a:ea typeface="HG丸ｺﾞｼｯｸM-PRO" panose="020F0600000000000000" pitchFamily="50" charset="-128"/>
                </a:rPr>
                <a:t>（令和６年度予算</a:t>
              </a:r>
              <a:r>
                <a:rPr lang="ja-JP" altLang="en-US" sz="1400" dirty="0">
                  <a:solidFill>
                    <a:prstClr val="black"/>
                  </a:solidFill>
                </a:rPr>
                <a:t>）</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9"/>
            <a:stretch>
              <a:fillRect/>
            </a:stretch>
          </p:blipFill>
          <p:spPr>
            <a:xfrm>
              <a:off x="10313405" y="3739924"/>
              <a:ext cx="980706" cy="872075"/>
            </a:xfrm>
            <a:prstGeom prst="rect">
              <a:avLst/>
            </a:prstGeom>
          </p:spPr>
        </p:pic>
      </p:grpSp>
      <p:grpSp>
        <p:nvGrpSpPr>
          <p:cNvPr id="31" name="グループ化 30"/>
          <p:cNvGrpSpPr/>
          <p:nvPr/>
        </p:nvGrpSpPr>
        <p:grpSpPr>
          <a:xfrm>
            <a:off x="635394" y="43871"/>
            <a:ext cx="8992789" cy="707886"/>
            <a:chOff x="763829" y="365634"/>
            <a:chExt cx="8992789" cy="792422"/>
          </a:xfrm>
        </p:grpSpPr>
        <p:sp>
          <p:nvSpPr>
            <p:cNvPr id="32" name="ホームベース 31"/>
            <p:cNvSpPr/>
            <p:nvPr/>
          </p:nvSpPr>
          <p:spPr>
            <a:xfrm>
              <a:off x="780258" y="513185"/>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正方形/長方形 34"/>
            <p:cNvSpPr/>
            <p:nvPr/>
          </p:nvSpPr>
          <p:spPr>
            <a:xfrm>
              <a:off x="763829" y="365634"/>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身近な税金の使いみちは？①</a:t>
              </a:r>
            </a:p>
          </p:txBody>
        </p:sp>
      </p:grpSp>
      <p:sp>
        <p:nvSpPr>
          <p:cNvPr id="3" name="テキスト ボックス 2"/>
          <p:cNvSpPr txBox="1"/>
          <p:nvPr/>
        </p:nvSpPr>
        <p:spPr>
          <a:xfrm>
            <a:off x="11884447" y="6488668"/>
            <a:ext cx="341760" cy="369332"/>
          </a:xfrm>
          <a:prstGeom prst="rect">
            <a:avLst/>
          </a:prstGeom>
          <a:noFill/>
        </p:spPr>
        <p:txBody>
          <a:bodyPr wrap="none" rtlCol="0">
            <a:spAutoFit/>
          </a:bodyPr>
          <a:lstStyle/>
          <a:p>
            <a:r>
              <a:rPr kumimoji="1" lang="ja-JP" altLang="en-US" dirty="0"/>
              <a:t>３</a:t>
            </a:r>
          </a:p>
        </p:txBody>
      </p:sp>
      <p:grpSp>
        <p:nvGrpSpPr>
          <p:cNvPr id="36" name="グループ化 35"/>
          <p:cNvGrpSpPr/>
          <p:nvPr/>
        </p:nvGrpSpPr>
        <p:grpSpPr>
          <a:xfrm>
            <a:off x="418727" y="790399"/>
            <a:ext cx="1261538" cy="1054758"/>
            <a:chOff x="888994" y="801526"/>
            <a:chExt cx="1782796" cy="1707288"/>
          </a:xfrm>
        </p:grpSpPr>
        <p:sp>
          <p:nvSpPr>
            <p:cNvPr id="37" name="角丸四角形 36"/>
            <p:cNvSpPr/>
            <p:nvPr/>
          </p:nvSpPr>
          <p:spPr>
            <a:xfrm>
              <a:off x="888994" y="1847550"/>
              <a:ext cx="1782796" cy="661264"/>
            </a:xfrm>
            <a:prstGeom prst="round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latin typeface="BIZ UDPゴシック" panose="020B0400000000000000" pitchFamily="50" charset="-128"/>
                  <a:ea typeface="BIZ UDPゴシック" panose="020B0400000000000000" pitchFamily="50" charset="-128"/>
                </a:rPr>
                <a:t>教育</a:t>
              </a:r>
              <a:endParaRPr kumimoji="1" lang="ja-JP" altLang="en-US" sz="2000" b="1"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10"/>
            <a:stretch>
              <a:fillRect/>
            </a:stretch>
          </p:blipFill>
          <p:spPr>
            <a:xfrm>
              <a:off x="1228328" y="801526"/>
              <a:ext cx="1132494" cy="1001821"/>
            </a:xfrm>
            <a:prstGeom prst="rect">
              <a:avLst/>
            </a:prstGeom>
          </p:spPr>
        </p:pic>
      </p:grpSp>
      <p:pic>
        <p:nvPicPr>
          <p:cNvPr id="4" name="図 3"/>
          <p:cNvPicPr>
            <a:picLocks noChangeAspect="1"/>
          </p:cNvPicPr>
          <p:nvPr/>
        </p:nvPicPr>
        <p:blipFill>
          <a:blip r:embed="rId11"/>
          <a:stretch>
            <a:fillRect/>
          </a:stretch>
        </p:blipFill>
        <p:spPr>
          <a:xfrm>
            <a:off x="6372618" y="4874162"/>
            <a:ext cx="2587769" cy="1593789"/>
          </a:xfrm>
          <a:prstGeom prst="rect">
            <a:avLst/>
          </a:prstGeom>
        </p:spPr>
      </p:pic>
      <p:pic>
        <p:nvPicPr>
          <p:cNvPr id="12" name="図 11"/>
          <p:cNvPicPr>
            <a:picLocks noChangeAspect="1"/>
          </p:cNvPicPr>
          <p:nvPr/>
        </p:nvPicPr>
        <p:blipFill>
          <a:blip r:embed="rId12"/>
          <a:stretch>
            <a:fillRect/>
          </a:stretch>
        </p:blipFill>
        <p:spPr>
          <a:xfrm>
            <a:off x="9417494" y="4874162"/>
            <a:ext cx="2363465" cy="1559015"/>
          </a:xfrm>
          <a:prstGeom prst="rect">
            <a:avLst/>
          </a:prstGeom>
        </p:spPr>
      </p:pic>
      <p:sp>
        <p:nvSpPr>
          <p:cNvPr id="44" name="テキスト ボックス 43"/>
          <p:cNvSpPr txBox="1"/>
          <p:nvPr/>
        </p:nvSpPr>
        <p:spPr>
          <a:xfrm>
            <a:off x="6199594" y="6490840"/>
            <a:ext cx="2933816" cy="276999"/>
          </a:xfrm>
          <a:prstGeom prst="rect">
            <a:avLst/>
          </a:prstGeom>
          <a:noFill/>
        </p:spPr>
        <p:txBody>
          <a:bodyPr wrap="none" rtlCol="0">
            <a:spAutoFit/>
          </a:bodyPr>
          <a:lstStyle/>
          <a:p>
            <a:r>
              <a:rPr lang="ja-JP" altLang="en-US" sz="1200" dirty="0"/>
              <a:t>佐野市立</a:t>
            </a:r>
            <a:r>
              <a:rPr lang="ja-JP" altLang="en-US" sz="1200" dirty="0" err="1"/>
              <a:t>あそ</a:t>
            </a:r>
            <a:r>
              <a:rPr lang="ja-JP" altLang="en-US" sz="1200" dirty="0"/>
              <a:t>野学園義務教育学校（校舎）</a:t>
            </a:r>
            <a:endParaRPr kumimoji="1" lang="ja-JP" altLang="en-US" sz="1200" dirty="0"/>
          </a:p>
        </p:txBody>
      </p:sp>
      <p:sp>
        <p:nvSpPr>
          <p:cNvPr id="45" name="テキスト ボックス 44"/>
          <p:cNvSpPr txBox="1"/>
          <p:nvPr/>
        </p:nvSpPr>
        <p:spPr>
          <a:xfrm>
            <a:off x="9352731" y="6490839"/>
            <a:ext cx="2492990" cy="276999"/>
          </a:xfrm>
          <a:prstGeom prst="rect">
            <a:avLst/>
          </a:prstGeom>
          <a:noFill/>
        </p:spPr>
        <p:txBody>
          <a:bodyPr wrap="none" rtlCol="0">
            <a:spAutoFit/>
          </a:bodyPr>
          <a:lstStyle/>
          <a:p>
            <a:r>
              <a:rPr lang="ja-JP" altLang="en-US" sz="1200" dirty="0"/>
              <a:t>那須塩原市立黒磯中学校（体育館）</a:t>
            </a:r>
            <a:endParaRPr kumimoji="1" lang="ja-JP" altLang="en-US" sz="1200" dirty="0"/>
          </a:p>
        </p:txBody>
      </p:sp>
    </p:spTree>
    <p:extLst>
      <p:ext uri="{BB962C8B-B14F-4D97-AF65-F5344CB8AC3E}">
        <p14:creationId xmlns:p14="http://schemas.microsoft.com/office/powerpoint/2010/main" val="1564443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正方形/長方形 2"/>
          <p:cNvSpPr/>
          <p:nvPr/>
        </p:nvSpPr>
        <p:spPr>
          <a:xfrm>
            <a:off x="2513998" y="619236"/>
            <a:ext cx="9497704" cy="1020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800"/>
              </a:lnSpc>
            </a:pPr>
            <a:r>
              <a:rPr lang="ja-JP" altLang="en-US" sz="1400" dirty="0">
                <a:solidFill>
                  <a:prstClr val="black"/>
                </a:solidFill>
                <a:latin typeface="BIZ UDPゴシック" panose="020B0400000000000000" pitchFamily="50" charset="-128"/>
                <a:ea typeface="BIZ UDPゴシック" panose="020B0400000000000000" pitchFamily="50" charset="-128"/>
              </a:rPr>
              <a:t>　私たちが納めた税金のうち、一番多く使われているのは「社会保障」にかかるものです。</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lvl="0">
              <a:lnSpc>
                <a:spcPts val="2800"/>
              </a:lnSpc>
            </a:pPr>
            <a:r>
              <a:rPr lang="ja-JP" altLang="en-US" sz="1400" dirty="0">
                <a:solidFill>
                  <a:prstClr val="black"/>
                </a:solidFill>
                <a:latin typeface="BIZ UDPゴシック" panose="020B0400000000000000" pitchFamily="50" charset="-128"/>
                <a:ea typeface="BIZ UDPゴシック" panose="020B0400000000000000" pitchFamily="50" charset="-128"/>
              </a:rPr>
              <a:t>　「社会保障」とは、</a:t>
            </a:r>
            <a:r>
              <a:rPr lang="ja-JP" altLang="en-US" sz="1400" dirty="0">
                <a:solidFill>
                  <a:prstClr val="black"/>
                </a:solidFill>
                <a:latin typeface="HG丸ｺﾞｼｯｸM-PRO" panose="020F0600000000000000" pitchFamily="50" charset="-128"/>
                <a:ea typeface="HG丸ｺﾞｼｯｸM-PRO" panose="020F0600000000000000" pitchFamily="50" charset="-128"/>
              </a:rPr>
              <a:t>私たち</a:t>
            </a:r>
            <a:r>
              <a:rPr lang="ja-JP" altLang="en-US" sz="1400" dirty="0">
                <a:solidFill>
                  <a:prstClr val="black"/>
                </a:solidFill>
                <a:latin typeface="BIZ UDPゴシック" panose="020B0400000000000000" pitchFamily="50" charset="-128"/>
                <a:ea typeface="BIZ UDPゴシック" panose="020B0400000000000000" pitchFamily="50" charset="-128"/>
              </a:rPr>
              <a:t>が安心して生活していくために必要な「医療」「年金」「介護」「子育て」などの公的サービスのことをいいます。</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grpSp>
        <p:nvGrpSpPr>
          <p:cNvPr id="13" name="グループ化 12"/>
          <p:cNvGrpSpPr/>
          <p:nvPr/>
        </p:nvGrpSpPr>
        <p:grpSpPr>
          <a:xfrm>
            <a:off x="392149" y="284086"/>
            <a:ext cx="1858504" cy="1709924"/>
            <a:chOff x="747196" y="406821"/>
            <a:chExt cx="2272894" cy="2090801"/>
          </a:xfrm>
        </p:grpSpPr>
        <p:sp>
          <p:nvSpPr>
            <p:cNvPr id="14" name="角丸四角形 13"/>
            <p:cNvSpPr/>
            <p:nvPr/>
          </p:nvSpPr>
          <p:spPr>
            <a:xfrm>
              <a:off x="747196" y="1643309"/>
              <a:ext cx="2272894" cy="854313"/>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BIZ UDPゴシック" panose="020B0400000000000000" pitchFamily="50" charset="-128"/>
                  <a:ea typeface="BIZ UDPゴシック" panose="020B0400000000000000" pitchFamily="50" charset="-128"/>
                </a:rPr>
                <a:t>社会保障</a:t>
              </a:r>
            </a:p>
          </p:txBody>
        </p:sp>
        <p:pic>
          <p:nvPicPr>
            <p:cNvPr id="23" name="図 22"/>
            <p:cNvPicPr>
              <a:picLocks noChangeAspect="1"/>
            </p:cNvPicPr>
            <p:nvPr/>
          </p:nvPicPr>
          <p:blipFill>
            <a:blip r:embed="rId2"/>
            <a:stretch>
              <a:fillRect/>
            </a:stretch>
          </p:blipFill>
          <p:spPr>
            <a:xfrm>
              <a:off x="1035918" y="406821"/>
              <a:ext cx="1695450" cy="1162050"/>
            </a:xfrm>
            <a:prstGeom prst="rect">
              <a:avLst/>
            </a:prstGeom>
          </p:spPr>
        </p:pic>
      </p:grpSp>
      <p:pic>
        <p:nvPicPr>
          <p:cNvPr id="24" name="図 23"/>
          <p:cNvPicPr/>
          <p:nvPr/>
        </p:nvPicPr>
        <p:blipFill>
          <a:blip r:embed="rId3">
            <a:clrChange>
              <a:clrFrom>
                <a:srgbClr val="FFFFFF"/>
              </a:clrFrom>
              <a:clrTo>
                <a:srgbClr val="FFFFFF">
                  <a:alpha val="0"/>
                </a:srgbClr>
              </a:clrTo>
            </a:clrChange>
          </a:blip>
          <a:stretch>
            <a:fillRect/>
          </a:stretch>
        </p:blipFill>
        <p:spPr>
          <a:xfrm>
            <a:off x="3618475" y="2552885"/>
            <a:ext cx="1850852" cy="1667058"/>
          </a:xfrm>
          <a:prstGeom prst="rect">
            <a:avLst/>
          </a:prstGeom>
        </p:spPr>
      </p:pic>
      <p:pic>
        <p:nvPicPr>
          <p:cNvPr id="25" name="図 24"/>
          <p:cNvPicPr/>
          <p:nvPr/>
        </p:nvPicPr>
        <p:blipFill>
          <a:blip r:embed="rId4">
            <a:clrChange>
              <a:clrFrom>
                <a:srgbClr val="FFFFFF"/>
              </a:clrFrom>
              <a:clrTo>
                <a:srgbClr val="FFFFFF">
                  <a:alpha val="0"/>
                </a:srgbClr>
              </a:clrTo>
            </a:clrChange>
          </a:blip>
          <a:stretch>
            <a:fillRect/>
          </a:stretch>
        </p:blipFill>
        <p:spPr>
          <a:xfrm>
            <a:off x="8067092" y="2641734"/>
            <a:ext cx="1516855" cy="1529212"/>
          </a:xfrm>
          <a:prstGeom prst="rect">
            <a:avLst/>
          </a:prstGeom>
        </p:spPr>
      </p:pic>
      <p:pic>
        <p:nvPicPr>
          <p:cNvPr id="26" name="図 25"/>
          <p:cNvPicPr/>
          <p:nvPr/>
        </p:nvPicPr>
        <p:blipFill>
          <a:blip r:embed="rId5">
            <a:clrChange>
              <a:clrFrom>
                <a:srgbClr val="FFFFFF"/>
              </a:clrFrom>
              <a:clrTo>
                <a:srgbClr val="FFFFFF">
                  <a:alpha val="0"/>
                </a:srgbClr>
              </a:clrTo>
            </a:clrChange>
          </a:blip>
          <a:stretch>
            <a:fillRect/>
          </a:stretch>
        </p:blipFill>
        <p:spPr>
          <a:xfrm>
            <a:off x="3600894" y="4923681"/>
            <a:ext cx="1886015" cy="1775652"/>
          </a:xfrm>
          <a:prstGeom prst="rect">
            <a:avLst/>
          </a:prstGeom>
        </p:spPr>
      </p:pic>
      <p:grpSp>
        <p:nvGrpSpPr>
          <p:cNvPr id="27" name="グループ化 26"/>
          <p:cNvGrpSpPr/>
          <p:nvPr/>
        </p:nvGrpSpPr>
        <p:grpSpPr>
          <a:xfrm>
            <a:off x="9661193" y="2187596"/>
            <a:ext cx="2411436" cy="1859435"/>
            <a:chOff x="698932" y="2709626"/>
            <a:chExt cx="2411436" cy="1859435"/>
          </a:xfrm>
        </p:grpSpPr>
        <p:sp>
          <p:nvSpPr>
            <p:cNvPr id="28" name="正方形/長方形 27"/>
            <p:cNvSpPr/>
            <p:nvPr/>
          </p:nvSpPr>
          <p:spPr>
            <a:xfrm>
              <a:off x="698932" y="3079701"/>
              <a:ext cx="241143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老後も安心して暮らしていくために国から受け取るお金（年金）の一部には、税金が使われています。</a:t>
              </a:r>
            </a:p>
          </p:txBody>
        </p:sp>
        <p:sp>
          <p:nvSpPr>
            <p:cNvPr id="29" name="角丸四角形 28"/>
            <p:cNvSpPr/>
            <p:nvPr/>
          </p:nvSpPr>
          <p:spPr>
            <a:xfrm>
              <a:off x="698932" y="2709626"/>
              <a:ext cx="1364382" cy="50451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年金</a:t>
              </a:r>
              <a:endParaRPr kumimoji="1" lang="en-US" altLang="ja-JP" sz="2400" b="1" dirty="0">
                <a:solidFill>
                  <a:schemeClr val="tx1"/>
                </a:solidFill>
              </a:endParaRPr>
            </a:p>
          </p:txBody>
        </p:sp>
      </p:grpSp>
      <p:grpSp>
        <p:nvGrpSpPr>
          <p:cNvPr id="30" name="グループ化 29"/>
          <p:cNvGrpSpPr/>
          <p:nvPr/>
        </p:nvGrpSpPr>
        <p:grpSpPr>
          <a:xfrm>
            <a:off x="5547966" y="2193468"/>
            <a:ext cx="2456806" cy="1833598"/>
            <a:chOff x="698932" y="2646016"/>
            <a:chExt cx="2456806" cy="1833598"/>
          </a:xfrm>
        </p:grpSpPr>
        <p:sp>
          <p:nvSpPr>
            <p:cNvPr id="31" name="正方形/長方形 30"/>
            <p:cNvSpPr/>
            <p:nvPr/>
          </p:nvSpPr>
          <p:spPr>
            <a:xfrm>
              <a:off x="698932" y="2990254"/>
              <a:ext cx="245680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かぜを引いたり、けがをしたりして病院で手当てをしてもらうと、お金がかかります。</a:t>
              </a:r>
              <a:endParaRPr kumimoji="1" lang="en-US" altLang="ja-JP" sz="1400" dirty="0">
                <a:solidFill>
                  <a:schemeClr val="tx1"/>
                </a:solidFill>
              </a:endParaRPr>
            </a:p>
            <a:p>
              <a:r>
                <a:rPr lang="ja-JP" altLang="en-US" sz="1400" dirty="0">
                  <a:solidFill>
                    <a:schemeClr val="tx1"/>
                  </a:solidFill>
                </a:rPr>
                <a:t>　かかったお金の一部には、税金が使われています。</a:t>
              </a:r>
              <a:endParaRPr kumimoji="1" lang="ja-JP" altLang="en-US" sz="1400" dirty="0">
                <a:solidFill>
                  <a:schemeClr val="tx1"/>
                </a:solidFill>
              </a:endParaRPr>
            </a:p>
          </p:txBody>
        </p:sp>
        <p:sp>
          <p:nvSpPr>
            <p:cNvPr id="32" name="角丸四角形 31"/>
            <p:cNvSpPr/>
            <p:nvPr/>
          </p:nvSpPr>
          <p:spPr>
            <a:xfrm>
              <a:off x="698932" y="2646016"/>
              <a:ext cx="1364382" cy="51001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医療</a:t>
              </a:r>
              <a:endParaRPr lang="en-US" altLang="ja-JP" sz="2400" b="1" dirty="0">
                <a:solidFill>
                  <a:schemeClr val="tx1"/>
                </a:solidFill>
              </a:endParaRPr>
            </a:p>
          </p:txBody>
        </p:sp>
      </p:grpSp>
      <p:grpSp>
        <p:nvGrpSpPr>
          <p:cNvPr id="33" name="グループ化 32"/>
          <p:cNvGrpSpPr/>
          <p:nvPr/>
        </p:nvGrpSpPr>
        <p:grpSpPr>
          <a:xfrm>
            <a:off x="5587566" y="4468880"/>
            <a:ext cx="2362976" cy="1775652"/>
            <a:chOff x="648681" y="2869742"/>
            <a:chExt cx="2362976" cy="1775652"/>
          </a:xfrm>
        </p:grpSpPr>
        <p:sp>
          <p:nvSpPr>
            <p:cNvPr id="34" name="正方形/長方形 33"/>
            <p:cNvSpPr/>
            <p:nvPr/>
          </p:nvSpPr>
          <p:spPr>
            <a:xfrm>
              <a:off x="648681" y="3156034"/>
              <a:ext cx="2362976" cy="148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介護サービスを利用したときにかかるお金の一部には、税金が使われています。</a:t>
              </a:r>
            </a:p>
          </p:txBody>
        </p:sp>
        <p:sp>
          <p:nvSpPr>
            <p:cNvPr id="35" name="角丸四角形 34"/>
            <p:cNvSpPr/>
            <p:nvPr/>
          </p:nvSpPr>
          <p:spPr>
            <a:xfrm>
              <a:off x="650701" y="2869742"/>
              <a:ext cx="1364382" cy="51001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介護</a:t>
              </a:r>
              <a:endParaRPr kumimoji="1" lang="en-US" altLang="ja-JP" sz="2400" b="1" dirty="0">
                <a:solidFill>
                  <a:schemeClr val="tx1"/>
                </a:solidFill>
              </a:endParaRPr>
            </a:p>
          </p:txBody>
        </p:sp>
      </p:grpSp>
      <p:grpSp>
        <p:nvGrpSpPr>
          <p:cNvPr id="36" name="グループ化 35"/>
          <p:cNvGrpSpPr/>
          <p:nvPr/>
        </p:nvGrpSpPr>
        <p:grpSpPr>
          <a:xfrm>
            <a:off x="9600266" y="4461351"/>
            <a:ext cx="2411436" cy="2035593"/>
            <a:chOff x="698932" y="2613761"/>
            <a:chExt cx="2411436" cy="2035593"/>
          </a:xfrm>
        </p:grpSpPr>
        <p:sp>
          <p:nvSpPr>
            <p:cNvPr id="37" name="正方形/長方形 36"/>
            <p:cNvSpPr/>
            <p:nvPr/>
          </p:nvSpPr>
          <p:spPr>
            <a:xfrm>
              <a:off x="698932" y="3005678"/>
              <a:ext cx="2411436" cy="1643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　子どもを産み育てやすいようにするために、保育所や認定こども園などを造ります。</a:t>
              </a:r>
              <a:endParaRPr kumimoji="1" lang="en-US" altLang="ja-JP" sz="1400" dirty="0">
                <a:solidFill>
                  <a:schemeClr val="tx1"/>
                </a:solidFill>
              </a:endParaRPr>
            </a:p>
            <a:p>
              <a:r>
                <a:rPr lang="ja-JP" altLang="en-US" sz="1400" dirty="0">
                  <a:solidFill>
                    <a:schemeClr val="tx1"/>
                  </a:solidFill>
                </a:rPr>
                <a:t>　かかったお金の一部には、税金が使われています。</a:t>
              </a:r>
              <a:endParaRPr kumimoji="1" lang="ja-JP" altLang="en-US" sz="1400" dirty="0">
                <a:solidFill>
                  <a:schemeClr val="tx1"/>
                </a:solidFill>
              </a:endParaRPr>
            </a:p>
          </p:txBody>
        </p:sp>
        <p:sp>
          <p:nvSpPr>
            <p:cNvPr id="38" name="角丸四角形 37"/>
            <p:cNvSpPr/>
            <p:nvPr/>
          </p:nvSpPr>
          <p:spPr>
            <a:xfrm>
              <a:off x="698932" y="2613761"/>
              <a:ext cx="1231380" cy="57309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rPr>
                <a:t>子育て</a:t>
              </a:r>
              <a:endParaRPr kumimoji="1" lang="en-US" altLang="ja-JP" sz="2400" b="1" dirty="0">
                <a:solidFill>
                  <a:schemeClr val="tx1"/>
                </a:solidFill>
              </a:endParaRPr>
            </a:p>
          </p:txBody>
        </p:sp>
      </p:grpSp>
      <p:pic>
        <p:nvPicPr>
          <p:cNvPr id="39" name="図 38"/>
          <p:cNvPicPr/>
          <p:nvPr/>
        </p:nvPicPr>
        <p:blipFill>
          <a:blip r:embed="rId6">
            <a:clrChange>
              <a:clrFrom>
                <a:srgbClr val="FFFFFF"/>
              </a:clrFrom>
              <a:clrTo>
                <a:srgbClr val="FFFFFF">
                  <a:alpha val="0"/>
                </a:srgbClr>
              </a:clrTo>
            </a:clrChange>
          </a:blip>
          <a:stretch>
            <a:fillRect/>
          </a:stretch>
        </p:blipFill>
        <p:spPr>
          <a:xfrm>
            <a:off x="8083411" y="5100229"/>
            <a:ext cx="1577782" cy="1422556"/>
          </a:xfrm>
          <a:prstGeom prst="rect">
            <a:avLst/>
          </a:prstGeom>
        </p:spPr>
      </p:pic>
      <p:sp>
        <p:nvSpPr>
          <p:cNvPr id="4" name="テキスト ボックス 3"/>
          <p:cNvSpPr txBox="1"/>
          <p:nvPr/>
        </p:nvSpPr>
        <p:spPr>
          <a:xfrm>
            <a:off x="11850240" y="6522785"/>
            <a:ext cx="341760" cy="369332"/>
          </a:xfrm>
          <a:prstGeom prst="rect">
            <a:avLst/>
          </a:prstGeom>
          <a:noFill/>
        </p:spPr>
        <p:txBody>
          <a:bodyPr wrap="none" rtlCol="0">
            <a:spAutoFit/>
          </a:bodyPr>
          <a:lstStyle/>
          <a:p>
            <a:r>
              <a:rPr kumimoji="1" lang="ja-JP" altLang="en-US" dirty="0"/>
              <a:t>４</a:t>
            </a:r>
          </a:p>
        </p:txBody>
      </p:sp>
      <p:sp>
        <p:nvSpPr>
          <p:cNvPr id="40" name="角丸四角形 39"/>
          <p:cNvSpPr/>
          <p:nvPr/>
        </p:nvSpPr>
        <p:spPr>
          <a:xfrm>
            <a:off x="7518400" y="5107"/>
            <a:ext cx="468183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－身近な税金の使いみちは？①－</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7"/>
          <a:stretch>
            <a:fillRect/>
          </a:stretch>
        </p:blipFill>
        <p:spPr>
          <a:xfrm>
            <a:off x="392149" y="2211537"/>
            <a:ext cx="3147687" cy="2152226"/>
          </a:xfrm>
          <a:prstGeom prst="rect">
            <a:avLst/>
          </a:prstGeom>
        </p:spPr>
      </p:pic>
      <p:sp>
        <p:nvSpPr>
          <p:cNvPr id="5" name="テキスト ボックス 4"/>
          <p:cNvSpPr txBox="1"/>
          <p:nvPr/>
        </p:nvSpPr>
        <p:spPr>
          <a:xfrm>
            <a:off x="2082530" y="4400613"/>
            <a:ext cx="1518364" cy="338554"/>
          </a:xfrm>
          <a:prstGeom prst="rect">
            <a:avLst/>
          </a:prstGeom>
          <a:noFill/>
        </p:spPr>
        <p:txBody>
          <a:bodyPr wrap="none" rtlCol="0">
            <a:spAutoFit/>
          </a:bodyPr>
          <a:lstStyle/>
          <a:p>
            <a:r>
              <a:rPr kumimoji="1" lang="ja-JP" altLang="en-US" sz="1600" b="1" dirty="0"/>
              <a:t>（提供：東京都）</a:t>
            </a:r>
          </a:p>
        </p:txBody>
      </p:sp>
    </p:spTree>
    <p:extLst>
      <p:ext uri="{BB962C8B-B14F-4D97-AF65-F5344CB8AC3E}">
        <p14:creationId xmlns:p14="http://schemas.microsoft.com/office/powerpoint/2010/main" val="3960828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F37AFBF-0E00-45CF-B180-F4276E7FB7E4}"/>
              </a:ext>
            </a:extLst>
          </p:cNvPr>
          <p:cNvPicPr>
            <a:picLocks noChangeAspect="1"/>
          </p:cNvPicPr>
          <p:nvPr/>
        </p:nvPicPr>
        <p:blipFill rotWithShape="1">
          <a:blip r:embed="rId2"/>
          <a:srcRect t="32701"/>
          <a:stretch/>
        </p:blipFill>
        <p:spPr>
          <a:xfrm>
            <a:off x="9849752" y="4469033"/>
            <a:ext cx="1834248" cy="1769959"/>
          </a:xfrm>
          <a:prstGeom prst="rect">
            <a:avLst/>
          </a:prstGeom>
        </p:spPr>
      </p:pic>
      <p:sp>
        <p:nvSpPr>
          <p:cNvPr id="6" name="テキスト ボックス 5"/>
          <p:cNvSpPr txBox="1"/>
          <p:nvPr/>
        </p:nvSpPr>
        <p:spPr>
          <a:xfrm>
            <a:off x="3551007" y="1030902"/>
            <a:ext cx="8470880" cy="738664"/>
          </a:xfrm>
          <a:prstGeom prst="rect">
            <a:avLst/>
          </a:prstGeom>
          <a:solidFill>
            <a:schemeClr val="bg1"/>
          </a:solid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　もし、税金がなくなって、火事や事故にあっても、消防車や救急車、警察官</a:t>
            </a:r>
            <a:r>
              <a:rPr lang="ja-JP" altLang="en-US" sz="1400" dirty="0">
                <a:latin typeface="BIZ UDPゴシック" panose="020B0400000000000000" pitchFamily="50" charset="-128"/>
                <a:ea typeface="BIZ UDPゴシック" panose="020B0400000000000000" pitchFamily="50" charset="-128"/>
              </a:rPr>
              <a:t>が来てくれないと大変です。</a:t>
            </a:r>
            <a:endParaRPr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　税金は、犯罪の防止や社会の安全と秩序の維持など、私たちの生命・身体・財産を</a:t>
            </a:r>
            <a:r>
              <a:rPr lang="ja-JP" altLang="en-US" sz="1400" dirty="0">
                <a:latin typeface="BIZ UDPゴシック" panose="020B0400000000000000" pitchFamily="50" charset="-128"/>
                <a:ea typeface="BIZ UDPゴシック" panose="020B0400000000000000" pitchFamily="50" charset="-128"/>
              </a:rPr>
              <a:t>守ってくれる仕事にも使われています。</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15" name="横巻き 14"/>
          <p:cNvSpPr/>
          <p:nvPr/>
        </p:nvSpPr>
        <p:spPr>
          <a:xfrm>
            <a:off x="4792625" y="2231231"/>
            <a:ext cx="3082247" cy="1896566"/>
          </a:xfrm>
          <a:prstGeom prst="horizontalScroll">
            <a:avLst/>
          </a:prstGeom>
          <a:solidFill>
            <a:schemeClr val="accent5">
              <a:lumMod val="40000"/>
              <a:lumOff val="6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002060"/>
                </a:solidFill>
                <a:latin typeface="HG丸ｺﾞｼｯｸM-PRO" panose="020F0600000000000000" pitchFamily="50" charset="-128"/>
                <a:ea typeface="HG丸ｺﾞｼｯｸM-PRO" panose="020F0600000000000000" pitchFamily="50" charset="-128"/>
              </a:rPr>
              <a:t>警察や消防に使われる税金</a:t>
            </a:r>
          </a:p>
          <a:p>
            <a:pPr algn="ctr"/>
            <a:r>
              <a:rPr lang="ja-JP" altLang="en-US" sz="1400" dirty="0">
                <a:solidFill>
                  <a:srgbClr val="002060"/>
                </a:solidFill>
                <a:latin typeface="HG丸ｺﾞｼｯｸM-PRO" panose="020F0600000000000000" pitchFamily="50" charset="-128"/>
                <a:ea typeface="HG丸ｺﾞｼｯｸM-PRO" panose="020F0600000000000000" pitchFamily="50" charset="-128"/>
              </a:rPr>
              <a:t>国民一人あたり（１年間）</a:t>
            </a:r>
          </a:p>
          <a:p>
            <a:pPr algn="ctr"/>
            <a:r>
              <a:rPr lang="ja-JP" altLang="en-US" sz="2400" b="1" dirty="0">
                <a:solidFill>
                  <a:srgbClr val="C00000"/>
                </a:solidFill>
                <a:latin typeface="+mn-ea"/>
              </a:rPr>
              <a:t>約</a:t>
            </a:r>
            <a:r>
              <a:rPr lang="en-US" altLang="ja-JP" sz="2400" b="1" dirty="0">
                <a:solidFill>
                  <a:srgbClr val="C00000"/>
                </a:solidFill>
                <a:latin typeface="+mn-ea"/>
              </a:rPr>
              <a:t>42,560</a:t>
            </a:r>
            <a:r>
              <a:rPr lang="ja-JP" altLang="en-US" sz="2400" b="1" dirty="0">
                <a:solidFill>
                  <a:srgbClr val="C00000"/>
                </a:solidFill>
                <a:latin typeface="+mn-ea"/>
              </a:rPr>
              <a:t>円</a:t>
            </a:r>
          </a:p>
          <a:p>
            <a:pPr algn="ctr"/>
            <a:r>
              <a:rPr lang="ja-JP" altLang="en-US" sz="1200" dirty="0">
                <a:solidFill>
                  <a:srgbClr val="002060"/>
                </a:solidFill>
                <a:latin typeface="+mn-ea"/>
              </a:rPr>
              <a:t>（令和４年度）</a:t>
            </a:r>
            <a:endParaRPr kumimoji="1" lang="ja-JP" altLang="en-US" sz="1200" dirty="0">
              <a:solidFill>
                <a:srgbClr val="002060"/>
              </a:solidFill>
              <a:latin typeface="+mn-ea"/>
            </a:endParaRPr>
          </a:p>
        </p:txBody>
      </p:sp>
      <p:grpSp>
        <p:nvGrpSpPr>
          <p:cNvPr id="13" name="グループ化 12"/>
          <p:cNvGrpSpPr/>
          <p:nvPr/>
        </p:nvGrpSpPr>
        <p:grpSpPr>
          <a:xfrm>
            <a:off x="514583" y="201387"/>
            <a:ext cx="8976360" cy="707886"/>
            <a:chOff x="780258" y="378860"/>
            <a:chExt cx="8976360" cy="792422"/>
          </a:xfrm>
        </p:grpSpPr>
        <p:sp>
          <p:nvSpPr>
            <p:cNvPr id="14" name="ホームベース 13"/>
            <p:cNvSpPr/>
            <p:nvPr/>
          </p:nvSpPr>
          <p:spPr>
            <a:xfrm>
              <a:off x="780258" y="513185"/>
              <a:ext cx="8976360" cy="518159"/>
            </a:xfrm>
            <a:prstGeom prst="homePlat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888935" y="378860"/>
              <a:ext cx="6818131" cy="792422"/>
            </a:xfrm>
            <a:prstGeom prst="rect">
              <a:avLst/>
            </a:prstGeom>
            <a:noFill/>
          </p:spPr>
          <p:txBody>
            <a:bodyPr wrap="square" lIns="91440" tIns="45720" rIns="91440" bIns="45720">
              <a:spAutoFit/>
            </a:bodyPr>
            <a:lstStyle/>
            <a:p>
              <a:pPr algn="ctr"/>
              <a:r>
                <a:rPr lang="ja-JP" altLang="en-US" sz="4000" b="1" dirty="0">
                  <a:ln w="10160">
                    <a:solidFill>
                      <a:srgbClr val="6699FF"/>
                    </a:solidFill>
                    <a:prstDash val="solid"/>
                  </a:ln>
                  <a:solidFill>
                    <a:srgbClr val="FFFFFF"/>
                  </a:solidFill>
                  <a:effectLst>
                    <a:outerShdw blurRad="38100" dist="22860" dir="5400000" algn="tl" rotWithShape="0">
                      <a:srgbClr val="000000">
                        <a:alpha val="30000"/>
                      </a:srgbClr>
                    </a:outerShdw>
                  </a:effectLst>
                </a:rPr>
                <a:t>身近な税金の使いみちは？②</a:t>
              </a:r>
            </a:p>
          </p:txBody>
        </p:sp>
      </p:grpSp>
      <p:grpSp>
        <p:nvGrpSpPr>
          <p:cNvPr id="17" name="グループ化 16"/>
          <p:cNvGrpSpPr/>
          <p:nvPr/>
        </p:nvGrpSpPr>
        <p:grpSpPr>
          <a:xfrm>
            <a:off x="526026" y="896623"/>
            <a:ext cx="2896703" cy="1241335"/>
            <a:chOff x="354877" y="810653"/>
            <a:chExt cx="4381108" cy="1739030"/>
          </a:xfrm>
        </p:grpSpPr>
        <p:grpSp>
          <p:nvGrpSpPr>
            <p:cNvPr id="18" name="グループ化 17"/>
            <p:cNvGrpSpPr/>
            <p:nvPr/>
          </p:nvGrpSpPr>
          <p:grpSpPr>
            <a:xfrm>
              <a:off x="354877" y="810653"/>
              <a:ext cx="4381108" cy="1739030"/>
              <a:chOff x="354877" y="810653"/>
              <a:chExt cx="4381108" cy="1739030"/>
            </a:xfrm>
          </p:grpSpPr>
          <p:sp>
            <p:nvSpPr>
              <p:cNvPr id="20" name="円/楕円 19"/>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1468909" y="1383030"/>
                <a:ext cx="744630" cy="77163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3377557" y="1322598"/>
                <a:ext cx="587957" cy="61677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88052" y="1177437"/>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029982" y="116763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788052" y="1004283"/>
              <a:ext cx="3814416" cy="1336642"/>
            </a:xfrm>
            <a:prstGeom prst="rect">
              <a:avLst/>
            </a:prstGeom>
            <a:noFill/>
          </p:spPr>
          <p:txBody>
            <a:bodyPr wrap="square" rtlCol="0">
              <a:spAutoFit/>
            </a:bodyPr>
            <a:lstStyle/>
            <a:p>
              <a:r>
                <a:rPr lang="ja-JP" altLang="en-US" sz="2800" dirty="0">
                  <a:ln>
                    <a:solidFill>
                      <a:srgbClr val="00B050"/>
                    </a:solidFill>
                  </a:ln>
                  <a:solidFill>
                    <a:srgbClr val="00B050"/>
                  </a:solidFill>
                  <a:latin typeface="BIZ UDPゴシック" panose="020B0400000000000000" pitchFamily="50" charset="-128"/>
                  <a:ea typeface="BIZ UDPゴシック" panose="020B0400000000000000" pitchFamily="50" charset="-128"/>
                </a:rPr>
                <a:t>住民の安全を</a:t>
              </a:r>
              <a:endParaRPr lang="en-US" altLang="ja-JP" sz="2800" dirty="0">
                <a:ln>
                  <a:solidFill>
                    <a:srgbClr val="00B050"/>
                  </a:solidFill>
                </a:ln>
                <a:solidFill>
                  <a:srgbClr val="00B050"/>
                </a:solidFill>
                <a:latin typeface="BIZ UDPゴシック" panose="020B0400000000000000" pitchFamily="50" charset="-128"/>
                <a:ea typeface="BIZ UDPゴシック" panose="020B0400000000000000" pitchFamily="50" charset="-128"/>
              </a:endParaRPr>
            </a:p>
            <a:p>
              <a:r>
                <a:rPr lang="ja-JP" altLang="en-US" sz="2800" dirty="0">
                  <a:ln>
                    <a:solidFill>
                      <a:srgbClr val="00B050"/>
                    </a:solidFill>
                  </a:ln>
                  <a:solidFill>
                    <a:srgbClr val="00B050"/>
                  </a:solidFill>
                  <a:latin typeface="BIZ UDPゴシック" panose="020B0400000000000000" pitchFamily="50" charset="-128"/>
                  <a:ea typeface="BIZ UDPゴシック" panose="020B0400000000000000" pitchFamily="50" charset="-128"/>
                </a:rPr>
                <a:t>守るために</a:t>
              </a:r>
              <a:endParaRPr kumimoji="1" lang="en-US" altLang="ja-JP" sz="2800" dirty="0">
                <a:ln>
                  <a:solidFill>
                    <a:srgbClr val="00B050"/>
                  </a:solidFill>
                </a:ln>
                <a:solidFill>
                  <a:srgbClr val="00B050"/>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50240" y="6460632"/>
            <a:ext cx="341760" cy="369332"/>
          </a:xfrm>
          <a:prstGeom prst="rect">
            <a:avLst/>
          </a:prstGeom>
          <a:noFill/>
        </p:spPr>
        <p:txBody>
          <a:bodyPr wrap="none" rtlCol="0">
            <a:spAutoFit/>
          </a:bodyPr>
          <a:lstStyle/>
          <a:p>
            <a:r>
              <a:rPr kumimoji="1" lang="ja-JP" altLang="en-US" dirty="0"/>
              <a:t>５</a:t>
            </a:r>
          </a:p>
        </p:txBody>
      </p:sp>
      <p:pic>
        <p:nvPicPr>
          <p:cNvPr id="9" name="図 8"/>
          <p:cNvPicPr/>
          <p:nvPr/>
        </p:nvPicPr>
        <p:blipFill>
          <a:blip r:embed="rId3">
            <a:clrChange>
              <a:clrFrom>
                <a:srgbClr val="FFFFFF"/>
              </a:clrFrom>
              <a:clrTo>
                <a:srgbClr val="FFFFFF">
                  <a:alpha val="0"/>
                </a:srgbClr>
              </a:clrTo>
            </a:clrChange>
          </a:blip>
          <a:stretch>
            <a:fillRect/>
          </a:stretch>
        </p:blipFill>
        <p:spPr>
          <a:xfrm>
            <a:off x="3157489" y="5655628"/>
            <a:ext cx="1491008" cy="1025588"/>
          </a:xfrm>
          <a:prstGeom prst="rect">
            <a:avLst/>
          </a:prstGeom>
        </p:spPr>
      </p:pic>
      <p:pic>
        <p:nvPicPr>
          <p:cNvPr id="12" name="図 11"/>
          <p:cNvPicPr>
            <a:picLocks noChangeAspect="1"/>
          </p:cNvPicPr>
          <p:nvPr/>
        </p:nvPicPr>
        <p:blipFill>
          <a:blip r:embed="rId4"/>
          <a:stretch>
            <a:fillRect/>
          </a:stretch>
        </p:blipFill>
        <p:spPr>
          <a:xfrm>
            <a:off x="5191370" y="4127797"/>
            <a:ext cx="2683502" cy="1936031"/>
          </a:xfrm>
          <a:prstGeom prst="rect">
            <a:avLst/>
          </a:prstGeom>
        </p:spPr>
      </p:pic>
      <p:sp>
        <p:nvSpPr>
          <p:cNvPr id="25" name="テキスト ボックス 24"/>
          <p:cNvSpPr txBox="1"/>
          <p:nvPr/>
        </p:nvSpPr>
        <p:spPr>
          <a:xfrm>
            <a:off x="5139675" y="6063828"/>
            <a:ext cx="3879588" cy="461665"/>
          </a:xfrm>
          <a:prstGeom prst="rect">
            <a:avLst/>
          </a:prstGeom>
          <a:noFill/>
        </p:spPr>
        <p:txBody>
          <a:bodyPr wrap="none" rtlCol="0">
            <a:spAutoFit/>
          </a:bodyPr>
          <a:lstStyle/>
          <a:p>
            <a:r>
              <a:rPr lang="ja-JP" altLang="en-US" sz="1200" dirty="0"/>
              <a:t>ドクターヘリと消防隊員とが連携した救助・救急搬送訓練</a:t>
            </a:r>
            <a:endParaRPr lang="en-US" altLang="ja-JP" sz="1200" dirty="0"/>
          </a:p>
          <a:p>
            <a:r>
              <a:rPr kumimoji="1" lang="ja-JP" altLang="en-US" sz="1200" dirty="0"/>
              <a:t>（提供：下野新聞社　平成</a:t>
            </a:r>
            <a:r>
              <a:rPr kumimoji="1" lang="en-US" altLang="ja-JP" sz="1200" dirty="0"/>
              <a:t>29</a:t>
            </a:r>
            <a:r>
              <a:rPr kumimoji="1" lang="ja-JP" altLang="en-US" sz="1200" dirty="0"/>
              <a:t>年９月</a:t>
            </a:r>
            <a:r>
              <a:rPr kumimoji="1" lang="en-US" altLang="ja-JP" sz="1200" dirty="0"/>
              <a:t>21</a:t>
            </a:r>
            <a:r>
              <a:rPr kumimoji="1" lang="ja-JP" altLang="en-US" sz="1200" dirty="0"/>
              <a:t>日下野新聞掲載）</a:t>
            </a:r>
          </a:p>
        </p:txBody>
      </p:sp>
      <p:sp>
        <p:nvSpPr>
          <p:cNvPr id="26" name="テキスト ボックス 25"/>
          <p:cNvSpPr txBox="1"/>
          <p:nvPr/>
        </p:nvSpPr>
        <p:spPr>
          <a:xfrm>
            <a:off x="9849844" y="6238992"/>
            <a:ext cx="1834156" cy="276999"/>
          </a:xfrm>
          <a:prstGeom prst="rect">
            <a:avLst/>
          </a:prstGeom>
          <a:noFill/>
        </p:spPr>
        <p:txBody>
          <a:bodyPr wrap="none" rtlCol="0">
            <a:spAutoFit/>
          </a:bodyPr>
          <a:lstStyle/>
          <a:p>
            <a:r>
              <a:rPr lang="ja-JP" altLang="en-US" sz="1200" dirty="0"/>
              <a:t>地域の安全を守る警察官</a:t>
            </a:r>
            <a:endParaRPr kumimoji="1" lang="ja-JP" altLang="en-US" sz="1200" dirty="0"/>
          </a:p>
        </p:txBody>
      </p:sp>
      <p:grpSp>
        <p:nvGrpSpPr>
          <p:cNvPr id="28" name="グループ化 27">
            <a:extLst>
              <a:ext uri="{FF2B5EF4-FFF2-40B4-BE49-F238E27FC236}">
                <a16:creationId xmlns:a16="http://schemas.microsoft.com/office/drawing/2014/main" id="{56611B72-2040-4380-B099-3C29913D43A4}"/>
              </a:ext>
            </a:extLst>
          </p:cNvPr>
          <p:cNvGrpSpPr/>
          <p:nvPr/>
        </p:nvGrpSpPr>
        <p:grpSpPr>
          <a:xfrm>
            <a:off x="182066" y="2576201"/>
            <a:ext cx="4479654" cy="3230142"/>
            <a:chOff x="252000" y="1989739"/>
            <a:chExt cx="2340000" cy="1777185"/>
          </a:xfrm>
        </p:grpSpPr>
        <p:grpSp>
          <p:nvGrpSpPr>
            <p:cNvPr id="29" name="グループ化 28">
              <a:extLst>
                <a:ext uri="{FF2B5EF4-FFF2-40B4-BE49-F238E27FC236}">
                  <a16:creationId xmlns:a16="http://schemas.microsoft.com/office/drawing/2014/main" id="{86A3553E-F003-4AF2-A497-842B5A42A6CD}"/>
                </a:ext>
              </a:extLst>
            </p:cNvPr>
            <p:cNvGrpSpPr/>
            <p:nvPr/>
          </p:nvGrpSpPr>
          <p:grpSpPr>
            <a:xfrm>
              <a:off x="252000" y="1989739"/>
              <a:ext cx="2340000" cy="1777185"/>
              <a:chOff x="108000" y="1989739"/>
              <a:chExt cx="2340000" cy="1777185"/>
            </a:xfrm>
          </p:grpSpPr>
          <p:pic>
            <p:nvPicPr>
              <p:cNvPr id="31" name="図 30">
                <a:extLst>
                  <a:ext uri="{FF2B5EF4-FFF2-40B4-BE49-F238E27FC236}">
                    <a16:creationId xmlns:a16="http://schemas.microsoft.com/office/drawing/2014/main" id="{7209AF26-9EE1-4050-A37F-9CCC6966751D}"/>
                  </a:ext>
                </a:extLst>
              </p:cNvPr>
              <p:cNvPicPr>
                <a:picLocks noChangeAspect="1"/>
              </p:cNvPicPr>
              <p:nvPr/>
            </p:nvPicPr>
            <p:blipFill>
              <a:blip r:embed="rId5"/>
              <a:stretch>
                <a:fillRect/>
              </a:stretch>
            </p:blipFill>
            <p:spPr>
              <a:xfrm>
                <a:off x="540000" y="2264187"/>
                <a:ext cx="1905775" cy="1485114"/>
              </a:xfrm>
              <a:prstGeom prst="rect">
                <a:avLst/>
              </a:prstGeom>
            </p:spPr>
          </p:pic>
          <p:sp>
            <p:nvSpPr>
              <p:cNvPr id="32" name="テキスト ボックス 31">
                <a:extLst>
                  <a:ext uri="{FF2B5EF4-FFF2-40B4-BE49-F238E27FC236}">
                    <a16:creationId xmlns:a16="http://schemas.microsoft.com/office/drawing/2014/main" id="{7B01C599-77C1-4D36-9467-993E64109C5E}"/>
                  </a:ext>
                </a:extLst>
              </p:cNvPr>
              <p:cNvSpPr txBox="1"/>
              <p:nvPr/>
            </p:nvSpPr>
            <p:spPr>
              <a:xfrm>
                <a:off x="1636888" y="2614146"/>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交通関係</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44,974</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3" name="テキスト ボックス 32">
                <a:extLst>
                  <a:ext uri="{FF2B5EF4-FFF2-40B4-BE49-F238E27FC236}">
                    <a16:creationId xmlns:a16="http://schemas.microsoft.com/office/drawing/2014/main" id="{C60FBF5C-94BB-4BF4-A7D3-AC4DF0D5C414}"/>
                  </a:ext>
                </a:extLst>
              </p:cNvPr>
              <p:cNvSpPr txBox="1"/>
              <p:nvPr/>
            </p:nvSpPr>
            <p:spPr>
              <a:xfrm>
                <a:off x="504000" y="1989739"/>
                <a:ext cx="1944000" cy="270936"/>
              </a:xfrm>
              <a:prstGeom prst="rect">
                <a:avLst/>
              </a:prstGeom>
              <a:noFill/>
            </p:spPr>
            <p:txBody>
              <a:bodyPr wrap="square" lIns="36000" tIns="0" rIns="36000" bIns="0" rtlCol="0">
                <a:spAutoFit/>
              </a:bodyPr>
              <a:lstStyle/>
              <a:p>
                <a:pPr algn="ctr"/>
                <a:r>
                  <a:rPr kumimoji="1" lang="ja-JP" altLang="en-US" sz="1600" dirty="0">
                    <a:effectLst/>
                    <a:latin typeface="BIZ UDPゴシック" panose="020B0400000000000000" pitchFamily="50" charset="-128"/>
                    <a:ea typeface="BIZ UDPゴシック" panose="020B0400000000000000" pitchFamily="50" charset="-128"/>
                  </a:rPr>
                  <a:t>県内の</a:t>
                </a:r>
                <a:r>
                  <a:rPr kumimoji="1" lang="en-US" altLang="ja-JP" sz="1600" dirty="0">
                    <a:effectLst/>
                    <a:latin typeface="BIZ UDPゴシック" panose="020B0400000000000000" pitchFamily="50" charset="-128"/>
                    <a:ea typeface="BIZ UDPゴシック" panose="020B0400000000000000" pitchFamily="50" charset="-128"/>
                  </a:rPr>
                  <a:t>110</a:t>
                </a:r>
                <a:r>
                  <a:rPr kumimoji="1" lang="ja-JP" altLang="en-US" sz="1600" dirty="0">
                    <a:effectLst/>
                    <a:latin typeface="BIZ UDPゴシック" panose="020B0400000000000000" pitchFamily="50" charset="-128"/>
                    <a:ea typeface="BIZ UDPゴシック" panose="020B0400000000000000" pitchFamily="50" charset="-128"/>
                  </a:rPr>
                  <a:t>番の事案別有効受理件数</a:t>
                </a:r>
                <a:endParaRPr lang="en-US" altLang="ja-JP" sz="1600" dirty="0">
                  <a:effectLst/>
                  <a:latin typeface="BIZ UDPゴシック" panose="020B0400000000000000" pitchFamily="50" charset="-128"/>
                  <a:ea typeface="BIZ UDPゴシック" panose="020B0400000000000000" pitchFamily="50" charset="-128"/>
                </a:endParaRPr>
              </a:p>
              <a:p>
                <a:pPr algn="ctr"/>
                <a:r>
                  <a:rPr kumimoji="1" lang="ja-JP" altLang="en-US" sz="1600" dirty="0">
                    <a:effectLst/>
                    <a:latin typeface="BIZ UDPゴシック" panose="020B0400000000000000" pitchFamily="50" charset="-128"/>
                    <a:ea typeface="BIZ UDPゴシック" panose="020B0400000000000000" pitchFamily="50" charset="-128"/>
                  </a:rPr>
                  <a:t>（令和５年）</a:t>
                </a:r>
              </a:p>
            </p:txBody>
          </p:sp>
          <p:sp>
            <p:nvSpPr>
              <p:cNvPr id="34" name="テキスト ボックス 33">
                <a:extLst>
                  <a:ext uri="{FF2B5EF4-FFF2-40B4-BE49-F238E27FC236}">
                    <a16:creationId xmlns:a16="http://schemas.microsoft.com/office/drawing/2014/main" id="{C2F5DB22-7541-4AEC-9266-40A66BCFD3D6}"/>
                  </a:ext>
                </a:extLst>
              </p:cNvPr>
              <p:cNvSpPr txBox="1"/>
              <p:nvPr/>
            </p:nvSpPr>
            <p:spPr>
              <a:xfrm>
                <a:off x="1538944" y="3293358"/>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続報</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15,896</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5" name="テキスト ボックス 34">
                <a:extLst>
                  <a:ext uri="{FF2B5EF4-FFF2-40B4-BE49-F238E27FC236}">
                    <a16:creationId xmlns:a16="http://schemas.microsoft.com/office/drawing/2014/main" id="{019354BB-8214-4089-9498-9E6700AF09D1}"/>
                  </a:ext>
                </a:extLst>
              </p:cNvPr>
              <p:cNvSpPr txBox="1"/>
              <p:nvPr/>
            </p:nvSpPr>
            <p:spPr>
              <a:xfrm>
                <a:off x="1116000" y="3456000"/>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各種情報</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15,180</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6" name="テキスト ボックス 35">
                <a:extLst>
                  <a:ext uri="{FF2B5EF4-FFF2-40B4-BE49-F238E27FC236}">
                    <a16:creationId xmlns:a16="http://schemas.microsoft.com/office/drawing/2014/main" id="{511BD896-6F3A-4218-81E7-359424160B01}"/>
                  </a:ext>
                </a:extLst>
              </p:cNvPr>
              <p:cNvSpPr txBox="1"/>
              <p:nvPr/>
            </p:nvSpPr>
            <p:spPr>
              <a:xfrm>
                <a:off x="806124" y="2627428"/>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要望苦情</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16,842</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7" name="テキスト ボックス 36">
                <a:extLst>
                  <a:ext uri="{FF2B5EF4-FFF2-40B4-BE49-F238E27FC236}">
                    <a16:creationId xmlns:a16="http://schemas.microsoft.com/office/drawing/2014/main" id="{B1C2E4B6-190C-468B-8456-F09E3749F881}"/>
                  </a:ext>
                </a:extLst>
              </p:cNvPr>
              <p:cNvSpPr txBox="1"/>
              <p:nvPr/>
            </p:nvSpPr>
            <p:spPr>
              <a:xfrm>
                <a:off x="468000" y="3563722"/>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刑法犯関係</a:t>
                </a:r>
                <a:endPar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6,982</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8" name="テキスト ボックス 37">
                <a:extLst>
                  <a:ext uri="{FF2B5EF4-FFF2-40B4-BE49-F238E27FC236}">
                    <a16:creationId xmlns:a16="http://schemas.microsoft.com/office/drawing/2014/main" id="{AAACBADF-4F38-4054-B514-689D724B593A}"/>
                  </a:ext>
                </a:extLst>
              </p:cNvPr>
              <p:cNvSpPr txBox="1"/>
              <p:nvPr/>
            </p:nvSpPr>
            <p:spPr>
              <a:xfrm>
                <a:off x="144000" y="2844000"/>
                <a:ext cx="540000" cy="203202"/>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保護・救護</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6,947</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39" name="テキスト ボックス 38">
                <a:extLst>
                  <a:ext uri="{FF2B5EF4-FFF2-40B4-BE49-F238E27FC236}">
                    <a16:creationId xmlns:a16="http://schemas.microsoft.com/office/drawing/2014/main" id="{C6F5CB6A-6D5F-4C0F-9F78-A7924A7CB939}"/>
                  </a:ext>
                </a:extLst>
              </p:cNvPr>
              <p:cNvSpPr txBox="1"/>
              <p:nvPr/>
            </p:nvSpPr>
            <p:spPr>
              <a:xfrm>
                <a:off x="108000" y="3096000"/>
                <a:ext cx="612000" cy="203202"/>
              </a:xfrm>
              <a:prstGeom prst="rect">
                <a:avLst/>
              </a:prstGeom>
              <a:noFill/>
            </p:spPr>
            <p:txBody>
              <a:bodyPr wrap="square" lIns="36000" tIns="0" rIns="36000" bIns="0" rtlCol="0">
                <a:spAutoFit/>
              </a:bodyPr>
              <a:lstStyle/>
              <a:p>
                <a:pPr algn="ctr"/>
                <a:r>
                  <a:rPr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けんか・口論</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5,961</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40" name="テキスト ボックス 39">
                <a:extLst>
                  <a:ext uri="{FF2B5EF4-FFF2-40B4-BE49-F238E27FC236}">
                    <a16:creationId xmlns:a16="http://schemas.microsoft.com/office/drawing/2014/main" id="{3D27BB33-76CA-4F35-A52D-4FC4634D77CF}"/>
                  </a:ext>
                </a:extLst>
              </p:cNvPr>
              <p:cNvSpPr txBox="1"/>
              <p:nvPr/>
            </p:nvSpPr>
            <p:spPr>
              <a:xfrm>
                <a:off x="288000" y="3330000"/>
                <a:ext cx="540000" cy="203202"/>
              </a:xfrm>
              <a:prstGeom prst="rect">
                <a:avLst/>
              </a:prstGeom>
              <a:noFill/>
            </p:spPr>
            <p:txBody>
              <a:bodyPr wrap="square" lIns="36000" tIns="0" rIns="36000" bIns="0" rtlCol="0">
                <a:spAutoFit/>
              </a:bodyPr>
              <a:lstStyle/>
              <a:p>
                <a:pPr algn="ctr"/>
                <a:r>
                  <a:rPr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各種照会</a:t>
                </a:r>
                <a:endParaRPr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endParaRPr>
              </a:p>
              <a:p>
                <a:pPr algn="ct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4,799</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sp>
            <p:nvSpPr>
              <p:cNvPr id="41" name="テキスト ボックス 40">
                <a:extLst>
                  <a:ext uri="{FF2B5EF4-FFF2-40B4-BE49-F238E27FC236}">
                    <a16:creationId xmlns:a16="http://schemas.microsoft.com/office/drawing/2014/main" id="{2052F9F3-EC46-4AF0-A666-23244FE92AB9}"/>
                  </a:ext>
                </a:extLst>
              </p:cNvPr>
              <p:cNvSpPr txBox="1"/>
              <p:nvPr/>
            </p:nvSpPr>
            <p:spPr>
              <a:xfrm>
                <a:off x="216000" y="2268000"/>
                <a:ext cx="864000" cy="101601"/>
              </a:xfrm>
              <a:prstGeom prst="rect">
                <a:avLst/>
              </a:prstGeom>
              <a:noFill/>
            </p:spPr>
            <p:txBody>
              <a:bodyPr wrap="square" lIns="36000" tIns="0" rIns="36000" bIns="0" rtlCol="0">
                <a:spAutoFit/>
              </a:bodyPr>
              <a:lstStyle/>
              <a:p>
                <a:pPr algn="ct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その他　</a:t>
                </a:r>
                <a:r>
                  <a:rPr kumimoji="1" lang="en-US" altLang="ja-JP"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12,015</a:t>
                </a:r>
                <a:r>
                  <a:rPr kumimoji="1" lang="ja-JP" altLang="en-US" sz="1200" dirty="0">
                    <a:effectLst>
                      <a:glow rad="101600">
                        <a:schemeClr val="bg1">
                          <a:alpha val="80000"/>
                        </a:schemeClr>
                      </a:glow>
                    </a:effectLst>
                    <a:latin typeface="BIZ UDPゴシック" panose="020B0400000000000000" pitchFamily="50" charset="-128"/>
                    <a:ea typeface="BIZ UDPゴシック" panose="020B0400000000000000" pitchFamily="50" charset="-128"/>
                  </a:rPr>
                  <a:t>件</a:t>
                </a:r>
              </a:p>
            </p:txBody>
          </p:sp>
          <p:grpSp>
            <p:nvGrpSpPr>
              <p:cNvPr id="42" name="グループ化 41">
                <a:extLst>
                  <a:ext uri="{FF2B5EF4-FFF2-40B4-BE49-F238E27FC236}">
                    <a16:creationId xmlns:a16="http://schemas.microsoft.com/office/drawing/2014/main" id="{BDF52FC1-341B-47BB-8B95-036783CC76F7}"/>
                  </a:ext>
                </a:extLst>
              </p:cNvPr>
              <p:cNvGrpSpPr/>
              <p:nvPr/>
            </p:nvGrpSpPr>
            <p:grpSpPr>
              <a:xfrm>
                <a:off x="1063235" y="2324698"/>
                <a:ext cx="180000" cy="105471"/>
                <a:chOff x="860501" y="8409148"/>
                <a:chExt cx="180000" cy="105471"/>
              </a:xfrm>
            </p:grpSpPr>
            <p:cxnSp>
              <p:nvCxnSpPr>
                <p:cNvPr id="47" name="直線コネクタ 46">
                  <a:extLst>
                    <a:ext uri="{FF2B5EF4-FFF2-40B4-BE49-F238E27FC236}">
                      <a16:creationId xmlns:a16="http://schemas.microsoft.com/office/drawing/2014/main" id="{911FE4A7-6C76-46B9-B17A-96C57878A0E5}"/>
                    </a:ext>
                  </a:extLst>
                </p:cNvPr>
                <p:cNvCxnSpPr>
                  <a:cxnSpLocks/>
                </p:cNvCxnSpPr>
                <p:nvPr/>
              </p:nvCxnSpPr>
              <p:spPr>
                <a:xfrm flipH="1" flipV="1">
                  <a:off x="968501" y="8409148"/>
                  <a:ext cx="72000" cy="1054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003D24F9-D9AE-433C-9DA0-94366B7B15CD}"/>
                    </a:ext>
                  </a:extLst>
                </p:cNvPr>
                <p:cNvCxnSpPr>
                  <a:cxnSpLocks/>
                </p:cNvCxnSpPr>
                <p:nvPr/>
              </p:nvCxnSpPr>
              <p:spPr>
                <a:xfrm flipV="1">
                  <a:off x="860501" y="8409148"/>
                  <a:ext cx="108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直線コネクタ 42">
                <a:extLst>
                  <a:ext uri="{FF2B5EF4-FFF2-40B4-BE49-F238E27FC236}">
                    <a16:creationId xmlns:a16="http://schemas.microsoft.com/office/drawing/2014/main" id="{1B2600DE-8661-46FB-B2C3-AEA05BC3C0D1}"/>
                  </a:ext>
                </a:extLst>
              </p:cNvPr>
              <p:cNvCxnSpPr>
                <a:cxnSpLocks/>
              </p:cNvCxnSpPr>
              <p:nvPr/>
            </p:nvCxnSpPr>
            <p:spPr>
              <a:xfrm>
                <a:off x="648000" y="2904263"/>
                <a:ext cx="233028" cy="102481"/>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0DF6358-9B8A-40D8-B2C3-F93DFB8A1EA2}"/>
                  </a:ext>
                </a:extLst>
              </p:cNvPr>
              <p:cNvCxnSpPr>
                <a:cxnSpLocks/>
              </p:cNvCxnSpPr>
              <p:nvPr/>
            </p:nvCxnSpPr>
            <p:spPr>
              <a:xfrm>
                <a:off x="684000" y="3160176"/>
                <a:ext cx="197028" cy="37201"/>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7F511CD-1838-4BA9-8807-A4E8C5A5CC50}"/>
                  </a:ext>
                </a:extLst>
              </p:cNvPr>
              <p:cNvCxnSpPr>
                <a:cxnSpLocks/>
              </p:cNvCxnSpPr>
              <p:nvPr/>
            </p:nvCxnSpPr>
            <p:spPr>
              <a:xfrm flipV="1">
                <a:off x="764514" y="3355415"/>
                <a:ext cx="171486" cy="33922"/>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C2CBCDC1-FA6E-43E9-88B4-C110E709B1B0}"/>
                  </a:ext>
                </a:extLst>
              </p:cNvPr>
              <p:cNvCxnSpPr>
                <a:cxnSpLocks/>
              </p:cNvCxnSpPr>
              <p:nvPr/>
            </p:nvCxnSpPr>
            <p:spPr>
              <a:xfrm flipV="1">
                <a:off x="976257" y="3465440"/>
                <a:ext cx="103743" cy="149929"/>
              </a:xfrm>
              <a:prstGeom prst="line">
                <a:avLst/>
              </a:prstGeom>
              <a:ln w="6350">
                <a:solidFill>
                  <a:schemeClr val="tx1"/>
                </a:solidFill>
              </a:ln>
              <a:effectLst>
                <a:glow rad="25400">
                  <a:schemeClr val="bg1">
                    <a:alpha val="90000"/>
                  </a:schemeClr>
                </a:glow>
              </a:effectLst>
            </p:spPr>
            <p:style>
              <a:lnRef idx="1">
                <a:schemeClr val="accent1"/>
              </a:lnRef>
              <a:fillRef idx="0">
                <a:schemeClr val="accent1"/>
              </a:fillRef>
              <a:effectRef idx="0">
                <a:schemeClr val="accent1"/>
              </a:effectRef>
              <a:fontRef idx="minor">
                <a:schemeClr val="tx1"/>
              </a:fontRef>
            </p:style>
          </p:cxnSp>
        </p:grpSp>
        <p:sp>
          <p:nvSpPr>
            <p:cNvPr id="30" name="楕円 29">
              <a:extLst>
                <a:ext uri="{FF2B5EF4-FFF2-40B4-BE49-F238E27FC236}">
                  <a16:creationId xmlns:a16="http://schemas.microsoft.com/office/drawing/2014/main" id="{E7373AF8-A2F0-4752-8000-04A401F7A8D6}"/>
                </a:ext>
              </a:extLst>
            </p:cNvPr>
            <p:cNvSpPr>
              <a:spLocks noChangeAspect="1"/>
            </p:cNvSpPr>
            <p:nvPr/>
          </p:nvSpPr>
          <p:spPr>
            <a:xfrm>
              <a:off x="1366887" y="2736857"/>
              <a:ext cx="540000" cy="540000"/>
            </a:xfrm>
            <a:prstGeom prst="ellipse">
              <a:avLst/>
            </a:prstGeom>
            <a:ln w="6350"/>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ja-JP" altLang="en-US" sz="1600" dirty="0">
                  <a:solidFill>
                    <a:schemeClr val="tx1"/>
                  </a:solidFill>
                  <a:latin typeface="BIZ UDPゴシック" panose="020B0400000000000000" pitchFamily="50" charset="-128"/>
                  <a:ea typeface="BIZ UDPゴシック" panose="020B0400000000000000" pitchFamily="50" charset="-128"/>
                </a:rPr>
                <a:t>総数</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dirty="0">
                  <a:solidFill>
                    <a:schemeClr val="tx1"/>
                  </a:solidFill>
                  <a:latin typeface="ＭＳ Ｐゴシック" panose="020B0600070205080204" pitchFamily="50" charset="-128"/>
                  <a:ea typeface="ＭＳ Ｐゴシック" panose="020B0600070205080204" pitchFamily="50" charset="-128"/>
                </a:rPr>
                <a:t>129,596</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件</a:t>
              </a:r>
            </a:p>
          </p:txBody>
        </p:sp>
      </p:grpSp>
      <p:pic>
        <p:nvPicPr>
          <p:cNvPr id="3" name="図 2">
            <a:extLst>
              <a:ext uri="{FF2B5EF4-FFF2-40B4-BE49-F238E27FC236}">
                <a16:creationId xmlns:a16="http://schemas.microsoft.com/office/drawing/2014/main" id="{8ECD0C98-15FA-42DC-8A91-13749D38ABF4}"/>
              </a:ext>
            </a:extLst>
          </p:cNvPr>
          <p:cNvPicPr>
            <a:picLocks noChangeAspect="1"/>
          </p:cNvPicPr>
          <p:nvPr/>
        </p:nvPicPr>
        <p:blipFill>
          <a:blip r:embed="rId6"/>
          <a:stretch>
            <a:fillRect/>
          </a:stretch>
        </p:blipFill>
        <p:spPr>
          <a:xfrm>
            <a:off x="8273617" y="1845109"/>
            <a:ext cx="3733666" cy="2569375"/>
          </a:xfrm>
          <a:prstGeom prst="rect">
            <a:avLst/>
          </a:prstGeom>
        </p:spPr>
      </p:pic>
    </p:spTree>
    <p:extLst>
      <p:ext uri="{BB962C8B-B14F-4D97-AF65-F5344CB8AC3E}">
        <p14:creationId xmlns:p14="http://schemas.microsoft.com/office/powerpoint/2010/main" val="345997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3766174" y="570226"/>
            <a:ext cx="8115199" cy="830997"/>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生活を便利にしてくれる道路や橋、様々な知識を与えてくれる美術館や図書館など、公共施設といってもいろいろあります。</a:t>
            </a:r>
            <a:endParaRPr kumimoji="1" lang="en-US" altLang="ja-JP" sz="1600" dirty="0">
              <a:latin typeface="BIZ UDPゴシック" panose="020B0400000000000000" pitchFamily="50" charset="-128"/>
              <a:ea typeface="BIZ UDPゴシック" panose="020B0400000000000000" pitchFamily="50" charset="-128"/>
            </a:endParaRPr>
          </a:p>
          <a:p>
            <a:r>
              <a:rPr lang="ja-JP" altLang="en-US" sz="1600" dirty="0">
                <a:latin typeface="BIZ UDPゴシック" panose="020B0400000000000000" pitchFamily="50" charset="-128"/>
                <a:ea typeface="BIZ UDPゴシック" panose="020B0400000000000000" pitchFamily="50" charset="-128"/>
              </a:rPr>
              <a:t>　これらを造るにはたくさんのお金がかかり、ここにも税金が生かされています。</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8" name="図 7"/>
          <p:cNvPicPr/>
          <p:nvPr/>
        </p:nvPicPr>
        <p:blipFill>
          <a:blip r:embed="rId2">
            <a:extLst>
              <a:ext uri="{28A0092B-C50C-407E-A947-70E740481C1C}">
                <a14:useLocalDpi xmlns:a14="http://schemas.microsoft.com/office/drawing/2010/main" val="0"/>
              </a:ext>
            </a:extLst>
          </a:blip>
          <a:srcRect/>
          <a:stretch>
            <a:fillRect/>
          </a:stretch>
        </p:blipFill>
        <p:spPr bwMode="auto">
          <a:xfrm>
            <a:off x="683633" y="1611792"/>
            <a:ext cx="5171477" cy="5128221"/>
          </a:xfrm>
          <a:prstGeom prst="rect">
            <a:avLst/>
          </a:prstGeom>
          <a:noFill/>
          <a:ln>
            <a:noFill/>
          </a:ln>
        </p:spPr>
      </p:pic>
      <p:grpSp>
        <p:nvGrpSpPr>
          <p:cNvPr id="9" name="グループ化 8"/>
          <p:cNvGrpSpPr/>
          <p:nvPr/>
        </p:nvGrpSpPr>
        <p:grpSpPr>
          <a:xfrm>
            <a:off x="683633" y="238528"/>
            <a:ext cx="2896703" cy="1241335"/>
            <a:chOff x="354877" y="810653"/>
            <a:chExt cx="4381108" cy="1739030"/>
          </a:xfrm>
        </p:grpSpPr>
        <p:grpSp>
          <p:nvGrpSpPr>
            <p:cNvPr id="10" name="グループ化 9"/>
            <p:cNvGrpSpPr/>
            <p:nvPr/>
          </p:nvGrpSpPr>
          <p:grpSpPr>
            <a:xfrm>
              <a:off x="354877" y="810653"/>
              <a:ext cx="4381108" cy="1739030"/>
              <a:chOff x="354877" y="810653"/>
              <a:chExt cx="4381108" cy="1739030"/>
            </a:xfrm>
          </p:grpSpPr>
          <p:sp>
            <p:nvSpPr>
              <p:cNvPr id="12" name="円/楕円 11"/>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468909" y="1383030"/>
                <a:ext cx="744630" cy="77163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377557" y="1322598"/>
                <a:ext cx="587957" cy="61677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788052" y="1177437"/>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2029982" y="116763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788052" y="1004283"/>
              <a:ext cx="3814416" cy="1164173"/>
            </a:xfrm>
            <a:prstGeom prst="rect">
              <a:avLst/>
            </a:prstGeom>
            <a:noFill/>
          </p:spPr>
          <p:txBody>
            <a:bodyPr wrap="square" rtlCol="0">
              <a:spAutoFit/>
            </a:bodyPr>
            <a:lstStyle/>
            <a:p>
              <a:r>
                <a:rPr lang="ja-JP" altLang="en-US" sz="2400" dirty="0">
                  <a:ln>
                    <a:solidFill>
                      <a:srgbClr val="009999"/>
                    </a:solidFill>
                  </a:ln>
                  <a:solidFill>
                    <a:srgbClr val="009999"/>
                  </a:solidFill>
                  <a:latin typeface="BIZ UDPゴシック" panose="020B0400000000000000" pitchFamily="50" charset="-128"/>
                  <a:ea typeface="BIZ UDPゴシック" panose="020B0400000000000000" pitchFamily="50" charset="-128"/>
                </a:rPr>
                <a:t>便利で豊かな</a:t>
              </a:r>
              <a:endParaRPr lang="en-US" altLang="ja-JP" sz="2400" dirty="0">
                <a:ln>
                  <a:solidFill>
                    <a:srgbClr val="009999"/>
                  </a:solidFill>
                </a:ln>
                <a:solidFill>
                  <a:srgbClr val="009999"/>
                </a:solidFill>
                <a:latin typeface="BIZ UDPゴシック" panose="020B0400000000000000" pitchFamily="50" charset="-128"/>
                <a:ea typeface="BIZ UDPゴシック" panose="020B0400000000000000" pitchFamily="50" charset="-128"/>
              </a:endParaRPr>
            </a:p>
            <a:p>
              <a:r>
                <a:rPr lang="ja-JP" altLang="en-US" sz="2400" dirty="0">
                  <a:ln>
                    <a:solidFill>
                      <a:srgbClr val="009999"/>
                    </a:solidFill>
                  </a:ln>
                  <a:solidFill>
                    <a:srgbClr val="009999"/>
                  </a:solidFill>
                  <a:latin typeface="BIZ UDPゴシック" panose="020B0400000000000000" pitchFamily="50" charset="-128"/>
                  <a:ea typeface="BIZ UDPゴシック" panose="020B0400000000000000" pitchFamily="50" charset="-128"/>
                </a:rPr>
                <a:t>暮らしのために</a:t>
              </a:r>
              <a:endParaRPr lang="en-US" altLang="ja-JP" sz="2400" dirty="0">
                <a:ln>
                  <a:solidFill>
                    <a:srgbClr val="009999"/>
                  </a:solidFill>
                </a:ln>
                <a:solidFill>
                  <a:srgbClr val="009999"/>
                </a:solidFill>
                <a:latin typeface="BIZ UDPゴシック" panose="020B0400000000000000" pitchFamily="50" charset="-128"/>
                <a:ea typeface="BIZ UDPゴシック" panose="020B0400000000000000" pitchFamily="50" charset="-128"/>
              </a:endParaRPr>
            </a:p>
          </p:txBody>
        </p:sp>
      </p:grpSp>
      <p:sp>
        <p:nvSpPr>
          <p:cNvPr id="2" name="テキスト ボックス 1"/>
          <p:cNvSpPr txBox="1"/>
          <p:nvPr/>
        </p:nvSpPr>
        <p:spPr>
          <a:xfrm>
            <a:off x="11881373" y="6488668"/>
            <a:ext cx="341760" cy="369332"/>
          </a:xfrm>
          <a:prstGeom prst="rect">
            <a:avLst/>
          </a:prstGeom>
          <a:noFill/>
        </p:spPr>
        <p:txBody>
          <a:bodyPr wrap="none" rtlCol="0">
            <a:spAutoFit/>
          </a:bodyPr>
          <a:lstStyle/>
          <a:p>
            <a:r>
              <a:rPr lang="ja-JP" altLang="en-US" dirty="0"/>
              <a:t>６</a:t>
            </a:r>
            <a:endParaRPr kumimoji="1" lang="ja-JP" altLang="en-US" dirty="0"/>
          </a:p>
        </p:txBody>
      </p:sp>
      <p:sp>
        <p:nvSpPr>
          <p:cNvPr id="17" name="角丸四角形 16"/>
          <p:cNvSpPr/>
          <p:nvPr/>
        </p:nvSpPr>
        <p:spPr>
          <a:xfrm>
            <a:off x="7734300" y="5107"/>
            <a:ext cx="4465931"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－身近な税金の使いみちは？②－</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6018631" y="6396335"/>
            <a:ext cx="3610284" cy="276999"/>
          </a:xfrm>
          <a:prstGeom prst="rect">
            <a:avLst/>
          </a:prstGeom>
          <a:noFill/>
        </p:spPr>
        <p:txBody>
          <a:bodyPr wrap="none" rtlCol="0">
            <a:spAutoFit/>
          </a:bodyPr>
          <a:lstStyle/>
          <a:p>
            <a:r>
              <a:rPr lang="ja-JP" altLang="en-US" sz="1200" b="1" dirty="0"/>
              <a:t>総合運動公園　カンセキスタジアムとちぎ（宇都宮市）</a:t>
            </a:r>
            <a:endParaRPr kumimoji="1" lang="ja-JP" altLang="en-US" sz="1200" b="1" dirty="0"/>
          </a:p>
        </p:txBody>
      </p:sp>
      <p:sp>
        <p:nvSpPr>
          <p:cNvPr id="19" name="テキスト ボックス 18"/>
          <p:cNvSpPr txBox="1"/>
          <p:nvPr/>
        </p:nvSpPr>
        <p:spPr>
          <a:xfrm>
            <a:off x="9310104" y="3986467"/>
            <a:ext cx="2736548" cy="276999"/>
          </a:xfrm>
          <a:prstGeom prst="rect">
            <a:avLst/>
          </a:prstGeom>
          <a:noFill/>
        </p:spPr>
        <p:txBody>
          <a:bodyPr wrap="square" rtlCol="0">
            <a:spAutoFit/>
          </a:bodyPr>
          <a:lstStyle/>
          <a:p>
            <a:r>
              <a:rPr lang="ja-JP" altLang="en-US" sz="1200" b="1" dirty="0"/>
              <a:t>国道</a:t>
            </a:r>
            <a:r>
              <a:rPr lang="en-US" altLang="ja-JP" sz="1200" b="1" dirty="0"/>
              <a:t>408</a:t>
            </a:r>
            <a:r>
              <a:rPr lang="ja-JP" altLang="en-US" sz="1200" b="1" dirty="0"/>
              <a:t>号　真岡南バイパス（真岡市）</a:t>
            </a:r>
            <a:endParaRPr kumimoji="1" lang="ja-JP" altLang="en-US" sz="1200" b="1" dirty="0"/>
          </a:p>
        </p:txBody>
      </p:sp>
      <p:pic>
        <p:nvPicPr>
          <p:cNvPr id="3" name="図 2">
            <a:extLst>
              <a:ext uri="{FF2B5EF4-FFF2-40B4-BE49-F238E27FC236}">
                <a16:creationId xmlns:a16="http://schemas.microsoft.com/office/drawing/2014/main" id="{FD71B9C3-D0F8-4F5E-9661-F9B00C5DA75E}"/>
              </a:ext>
            </a:extLst>
          </p:cNvPr>
          <p:cNvPicPr>
            <a:picLocks noChangeAspect="1"/>
          </p:cNvPicPr>
          <p:nvPr/>
        </p:nvPicPr>
        <p:blipFill>
          <a:blip r:embed="rId3"/>
          <a:stretch>
            <a:fillRect/>
          </a:stretch>
        </p:blipFill>
        <p:spPr>
          <a:xfrm>
            <a:off x="8616191" y="1526798"/>
            <a:ext cx="3265182" cy="2437704"/>
          </a:xfrm>
          <a:prstGeom prst="rect">
            <a:avLst/>
          </a:prstGeom>
        </p:spPr>
      </p:pic>
      <p:pic>
        <p:nvPicPr>
          <p:cNvPr id="4" name="図 3">
            <a:extLst>
              <a:ext uri="{FF2B5EF4-FFF2-40B4-BE49-F238E27FC236}">
                <a16:creationId xmlns:a16="http://schemas.microsoft.com/office/drawing/2014/main" id="{E1C420AC-565F-4EAC-A074-360AD1CA6C91}"/>
              </a:ext>
            </a:extLst>
          </p:cNvPr>
          <p:cNvPicPr>
            <a:picLocks noChangeAspect="1"/>
          </p:cNvPicPr>
          <p:nvPr/>
        </p:nvPicPr>
        <p:blipFill>
          <a:blip r:embed="rId4"/>
          <a:stretch>
            <a:fillRect/>
          </a:stretch>
        </p:blipFill>
        <p:spPr>
          <a:xfrm>
            <a:off x="5947718" y="4090077"/>
            <a:ext cx="3362386" cy="2291489"/>
          </a:xfrm>
          <a:prstGeom prst="rect">
            <a:avLst/>
          </a:prstGeom>
        </p:spPr>
      </p:pic>
      <p:sp>
        <p:nvSpPr>
          <p:cNvPr id="5" name="テキスト ボックス 4">
            <a:extLst>
              <a:ext uri="{FF2B5EF4-FFF2-40B4-BE49-F238E27FC236}">
                <a16:creationId xmlns:a16="http://schemas.microsoft.com/office/drawing/2014/main" id="{8260CB8A-D505-455F-A45E-5DD4F6029F21}"/>
              </a:ext>
            </a:extLst>
          </p:cNvPr>
          <p:cNvSpPr txBox="1"/>
          <p:nvPr/>
        </p:nvSpPr>
        <p:spPr>
          <a:xfrm>
            <a:off x="3269371" y="3523127"/>
            <a:ext cx="2989037" cy="30777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（植林ボランティアの様子）</a:t>
            </a:r>
          </a:p>
        </p:txBody>
      </p:sp>
    </p:spTree>
    <p:extLst>
      <p:ext uri="{BB962C8B-B14F-4D97-AF65-F5344CB8AC3E}">
        <p14:creationId xmlns:p14="http://schemas.microsoft.com/office/powerpoint/2010/main" val="149913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テキスト ボックス 3"/>
          <p:cNvSpPr txBox="1"/>
          <p:nvPr/>
        </p:nvSpPr>
        <p:spPr>
          <a:xfrm>
            <a:off x="3199086" y="430426"/>
            <a:ext cx="8899822" cy="830997"/>
          </a:xfrm>
          <a:prstGeom prst="rect">
            <a:avLst/>
          </a:prstGeom>
          <a:solidFill>
            <a:schemeClr val="bg1"/>
          </a:solidFill>
        </p:spPr>
        <p:txBody>
          <a:bodyPr wrap="square" rtlCol="0">
            <a:spAutoFit/>
          </a:bodyPr>
          <a:lstStyle/>
          <a:p>
            <a:r>
              <a:rPr kumimoji="1" lang="ja-JP" altLang="en-US" sz="1600" dirty="0">
                <a:latin typeface="BIZ UDPゴシック" panose="020B0400000000000000" pitchFamily="50" charset="-128"/>
                <a:ea typeface="BIZ UDPゴシック" panose="020B0400000000000000" pitchFamily="50" charset="-128"/>
              </a:rPr>
              <a:t>　私たちが快適に暮らせるように、ゴミの収集や処理にも</a:t>
            </a:r>
            <a:r>
              <a:rPr lang="ja-JP" altLang="en-US" sz="1600" dirty="0">
                <a:latin typeface="BIZ UDPゴシック" panose="020B0400000000000000" pitchFamily="50" charset="-128"/>
                <a:ea typeface="BIZ UDPゴシック" panose="020B0400000000000000" pitchFamily="50" charset="-128"/>
              </a:rPr>
              <a:t>税金が使われています。</a:t>
            </a:r>
            <a:endParaRPr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また、健康な生活をおくるため</a:t>
            </a:r>
            <a:r>
              <a:rPr lang="ja-JP" altLang="en-US" sz="1600" dirty="0">
                <a:latin typeface="BIZ UDPゴシック" panose="020B0400000000000000" pitchFamily="50" charset="-128"/>
                <a:ea typeface="BIZ UDPゴシック" panose="020B0400000000000000" pitchFamily="50" charset="-128"/>
              </a:rPr>
              <a:t>の健康診断や予防接種、高齢者が安心して豊かに暮らせる</a:t>
            </a:r>
            <a:r>
              <a:rPr kumimoji="1" lang="ja-JP" altLang="en-US" sz="1600" dirty="0">
                <a:latin typeface="BIZ UDPゴシック" panose="020B0400000000000000" pitchFamily="50" charset="-128"/>
                <a:ea typeface="BIZ UDPゴシック" panose="020B0400000000000000" pitchFamily="50" charset="-128"/>
              </a:rPr>
              <a:t>ための施設やサービスなどの事業にかかる費用にも、税金が使われています。</a:t>
            </a:r>
          </a:p>
        </p:txBody>
      </p:sp>
      <p:pic>
        <p:nvPicPr>
          <p:cNvPr id="5" name="図 4"/>
          <p:cNvPicPr>
            <a:picLocks noChangeAspect="1"/>
          </p:cNvPicPr>
          <p:nvPr/>
        </p:nvPicPr>
        <p:blipFill>
          <a:blip r:embed="rId2">
            <a:extLst>
              <a:ext uri="{BEBA8EAE-BF5A-486C-A8C5-ECC9F3942E4B}">
                <a14:imgProps xmlns:a14="http://schemas.microsoft.com/office/drawing/2010/main">
                  <a14:imgLayer r:embed="rId3">
                    <a14:imgEffect>
                      <a14:backgroundRemoval t="7157" b="94584" l="7463" r="89055">
                        <a14:foregroundMark x1="50746" y1="7157" x2="57711" y2="18375"/>
                        <a14:foregroundMark x1="47264" y1="13540" x2="65174" y2="14120"/>
                        <a14:foregroundMark x1="59204" y1="23404" x2="74129" y2="30174"/>
                        <a14:foregroundMark x1="75622" y1="27273" x2="82587" y2="41006"/>
                        <a14:foregroundMark x1="7463" y1="22437" x2="7463" y2="22437"/>
                        <a14:foregroundMark x1="28856" y1="31721" x2="31343" y2="43327"/>
                        <a14:foregroundMark x1="30846" y1="32108" x2="51244" y2="25919"/>
                        <a14:foregroundMark x1="48756" y1="23598" x2="31841" y2="25919"/>
                        <a14:foregroundMark x1="36816" y1="34816" x2="82090" y2="44874"/>
                        <a14:foregroundMark x1="82090" y1="44874" x2="82587" y2="44874"/>
                        <a14:foregroundMark x1="46766" y1="31141" x2="53234" y2="42360"/>
                        <a14:foregroundMark x1="64677" y1="31528" x2="63184" y2="51257"/>
                        <a14:foregroundMark x1="40299" y1="48356" x2="41294" y2="64797"/>
                        <a14:foregroundMark x1="50746" y1="60928" x2="58706" y2="74468"/>
                        <a14:foregroundMark x1="65174" y1="61702" x2="73632" y2="74468"/>
                        <a14:foregroundMark x1="65672" y1="92843" x2="65672" y2="92843"/>
                        <a14:foregroundMark x1="67164" y1="94391" x2="67164" y2="94391"/>
                        <a14:foregroundMark x1="26368" y1="94391" x2="26368" y2="94391"/>
                        <a14:foregroundMark x1="29353" y1="94584" x2="29353" y2="94584"/>
                      </a14:backgroundRemoval>
                    </a14:imgEffect>
                  </a14:imgLayer>
                </a14:imgProps>
              </a:ext>
            </a:extLst>
          </a:blip>
          <a:stretch>
            <a:fillRect/>
          </a:stretch>
        </p:blipFill>
        <p:spPr>
          <a:xfrm>
            <a:off x="10769381" y="1355973"/>
            <a:ext cx="1003915" cy="2582209"/>
          </a:xfrm>
          <a:prstGeom prst="rect">
            <a:avLst/>
          </a:prstGeom>
        </p:spPr>
      </p:pic>
      <p:sp>
        <p:nvSpPr>
          <p:cNvPr id="18" name="横巻き 17"/>
          <p:cNvSpPr/>
          <p:nvPr/>
        </p:nvSpPr>
        <p:spPr>
          <a:xfrm>
            <a:off x="4746669" y="4992414"/>
            <a:ext cx="2750516" cy="1656148"/>
          </a:xfrm>
          <a:prstGeom prst="horizontalScroll">
            <a:avLst/>
          </a:prstGeom>
          <a:solidFill>
            <a:schemeClr val="accent4">
              <a:lumMod val="40000"/>
              <a:lumOff val="6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ゴミ処理費用にかかる税金</a:t>
            </a:r>
          </a:p>
          <a:p>
            <a:pPr algn="ctr"/>
            <a:r>
              <a:rPr lang="ja-JP" altLang="en-US" sz="1200" dirty="0">
                <a:solidFill>
                  <a:srgbClr val="002060"/>
                </a:solidFill>
                <a:latin typeface="HG丸ｺﾞｼｯｸM-PRO" panose="020F0600000000000000" pitchFamily="50" charset="-128"/>
                <a:ea typeface="HG丸ｺﾞｼｯｸM-PRO" panose="020F0600000000000000" pitchFamily="50" charset="-128"/>
              </a:rPr>
              <a:t>国民一人あたり（１年間）</a:t>
            </a:r>
          </a:p>
          <a:p>
            <a:pPr algn="ctr"/>
            <a:r>
              <a:rPr lang="ja-JP" altLang="en-US" sz="2400" b="1" dirty="0">
                <a:solidFill>
                  <a:srgbClr val="C00000"/>
                </a:solidFill>
                <a:latin typeface="+mn-ea"/>
              </a:rPr>
              <a:t>約</a:t>
            </a:r>
            <a:r>
              <a:rPr lang="en-US" altLang="ja-JP" sz="2400" b="1" dirty="0">
                <a:solidFill>
                  <a:srgbClr val="C00000"/>
                </a:solidFill>
                <a:latin typeface="+mn-ea"/>
              </a:rPr>
              <a:t>19,789</a:t>
            </a:r>
            <a:r>
              <a:rPr lang="ja-JP" altLang="en-US" sz="2400" b="1" dirty="0">
                <a:solidFill>
                  <a:srgbClr val="C00000"/>
                </a:solidFill>
                <a:latin typeface="+mn-ea"/>
              </a:rPr>
              <a:t>円</a:t>
            </a:r>
          </a:p>
          <a:p>
            <a:pPr algn="ctr"/>
            <a:r>
              <a:rPr lang="ja-JP" altLang="en-US" sz="1200" dirty="0">
                <a:solidFill>
                  <a:srgbClr val="002060"/>
                </a:solidFill>
                <a:latin typeface="+mn-ea"/>
              </a:rPr>
              <a:t>（令和４年度）</a:t>
            </a:r>
            <a:endParaRPr kumimoji="1" lang="ja-JP" altLang="en-US" sz="1200" dirty="0">
              <a:solidFill>
                <a:srgbClr val="002060"/>
              </a:solidFill>
              <a:latin typeface="+mn-ea"/>
            </a:endParaRPr>
          </a:p>
        </p:txBody>
      </p:sp>
      <p:sp>
        <p:nvSpPr>
          <p:cNvPr id="19" name="横巻き 18"/>
          <p:cNvSpPr/>
          <p:nvPr/>
        </p:nvSpPr>
        <p:spPr>
          <a:xfrm>
            <a:off x="3350490" y="1457767"/>
            <a:ext cx="2830669" cy="1669151"/>
          </a:xfrm>
          <a:prstGeom prst="horizontalScroll">
            <a:avLst/>
          </a:prstGeom>
          <a:solidFill>
            <a:schemeClr val="accent1">
              <a:lumMod val="40000"/>
              <a:lumOff val="60000"/>
            </a:schemeClr>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latin typeface="HG丸ｺﾞｼｯｸM-PRO" panose="020F0600000000000000" pitchFamily="50" charset="-128"/>
                <a:ea typeface="HG丸ｺﾞｼｯｸM-PRO" panose="020F0600000000000000" pitchFamily="50" charset="-128"/>
              </a:rPr>
              <a:t>医療費に使われる税金</a:t>
            </a:r>
          </a:p>
          <a:p>
            <a:pPr algn="ctr"/>
            <a:r>
              <a:rPr lang="ja-JP" altLang="en-US" sz="1200" dirty="0">
                <a:solidFill>
                  <a:srgbClr val="002060"/>
                </a:solidFill>
                <a:latin typeface="HG丸ｺﾞｼｯｸM-PRO" panose="020F0600000000000000" pitchFamily="50" charset="-128"/>
                <a:ea typeface="HG丸ｺﾞｼｯｸM-PRO" panose="020F0600000000000000" pitchFamily="50" charset="-128"/>
              </a:rPr>
              <a:t>国民一人あたり（１年間）</a:t>
            </a:r>
          </a:p>
          <a:p>
            <a:pPr algn="ctr"/>
            <a:r>
              <a:rPr lang="ja-JP" altLang="en-US" sz="2400" b="1" dirty="0">
                <a:solidFill>
                  <a:srgbClr val="C00000"/>
                </a:solidFill>
                <a:latin typeface="+mn-ea"/>
              </a:rPr>
              <a:t>約</a:t>
            </a:r>
            <a:r>
              <a:rPr lang="en-US" altLang="ja-JP" sz="2400" b="1" dirty="0">
                <a:solidFill>
                  <a:srgbClr val="C00000"/>
                </a:solidFill>
                <a:latin typeface="+mn-ea"/>
              </a:rPr>
              <a:t>136,273</a:t>
            </a:r>
            <a:r>
              <a:rPr lang="ja-JP" altLang="en-US" sz="2400" b="1" dirty="0">
                <a:solidFill>
                  <a:srgbClr val="C00000"/>
                </a:solidFill>
                <a:latin typeface="+mn-ea"/>
              </a:rPr>
              <a:t>円</a:t>
            </a:r>
          </a:p>
          <a:p>
            <a:pPr algn="ctr"/>
            <a:r>
              <a:rPr lang="ja-JP" altLang="en-US" sz="1200" dirty="0">
                <a:solidFill>
                  <a:srgbClr val="002060"/>
                </a:solidFill>
                <a:latin typeface="+mn-ea"/>
              </a:rPr>
              <a:t>（令和３年度）</a:t>
            </a:r>
            <a:endParaRPr kumimoji="1" lang="ja-JP" altLang="en-US" sz="1200" dirty="0">
              <a:solidFill>
                <a:srgbClr val="002060"/>
              </a:solidFill>
              <a:latin typeface="+mn-ea"/>
            </a:endParaRPr>
          </a:p>
        </p:txBody>
      </p:sp>
      <p:grpSp>
        <p:nvGrpSpPr>
          <p:cNvPr id="10" name="グループ化 9"/>
          <p:cNvGrpSpPr/>
          <p:nvPr/>
        </p:nvGrpSpPr>
        <p:grpSpPr>
          <a:xfrm>
            <a:off x="174105" y="114638"/>
            <a:ext cx="2896703" cy="1241335"/>
            <a:chOff x="354877" y="810653"/>
            <a:chExt cx="4381108" cy="1739030"/>
          </a:xfrm>
        </p:grpSpPr>
        <p:grpSp>
          <p:nvGrpSpPr>
            <p:cNvPr id="11" name="グループ化 10"/>
            <p:cNvGrpSpPr/>
            <p:nvPr/>
          </p:nvGrpSpPr>
          <p:grpSpPr>
            <a:xfrm>
              <a:off x="354877" y="810653"/>
              <a:ext cx="4381108" cy="1739030"/>
              <a:chOff x="354877" y="810653"/>
              <a:chExt cx="4381108" cy="1739030"/>
            </a:xfrm>
          </p:grpSpPr>
          <p:sp>
            <p:nvSpPr>
              <p:cNvPr id="13" name="円/楕円 12"/>
              <p:cNvSpPr/>
              <p:nvPr/>
            </p:nvSpPr>
            <p:spPr>
              <a:xfrm>
                <a:off x="354877" y="810653"/>
                <a:ext cx="4381108" cy="173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468909" y="1383030"/>
                <a:ext cx="744630" cy="77163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377557" y="1322598"/>
                <a:ext cx="587957" cy="61677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88052" y="1177437"/>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029982" y="1167631"/>
                <a:ext cx="914400" cy="914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p:cNvSpPr txBox="1"/>
            <p:nvPr/>
          </p:nvSpPr>
          <p:spPr>
            <a:xfrm>
              <a:off x="921569" y="1052550"/>
              <a:ext cx="3814416" cy="1164173"/>
            </a:xfrm>
            <a:prstGeom prst="rect">
              <a:avLst/>
            </a:prstGeom>
            <a:noFill/>
          </p:spPr>
          <p:txBody>
            <a:bodyPr wrap="square" rtlCol="0">
              <a:spAutoFit/>
            </a:bodyPr>
            <a:lstStyle/>
            <a:p>
              <a:r>
                <a:rPr lang="ja-JP" altLang="en-US" sz="2400" dirty="0">
                  <a:ln>
                    <a:solidFill>
                      <a:srgbClr val="00B050"/>
                    </a:solidFill>
                  </a:ln>
                  <a:solidFill>
                    <a:srgbClr val="00B050"/>
                  </a:solidFill>
                  <a:latin typeface="BIZ UDPゴシック" panose="020B0400000000000000" pitchFamily="50" charset="-128"/>
                  <a:ea typeface="BIZ UDPゴシック" panose="020B0400000000000000" pitchFamily="50" charset="-128"/>
                </a:rPr>
                <a:t>健康で快適な</a:t>
              </a:r>
              <a:endParaRPr lang="en-US" altLang="ja-JP" sz="2400" dirty="0">
                <a:ln>
                  <a:solidFill>
                    <a:srgbClr val="00B050"/>
                  </a:solidFill>
                </a:ln>
                <a:solidFill>
                  <a:srgbClr val="00B050"/>
                </a:solidFill>
                <a:latin typeface="BIZ UDPゴシック" panose="020B0400000000000000" pitchFamily="50" charset="-128"/>
                <a:ea typeface="BIZ UDPゴシック" panose="020B0400000000000000" pitchFamily="50" charset="-128"/>
              </a:endParaRPr>
            </a:p>
            <a:p>
              <a:r>
                <a:rPr lang="ja-JP" altLang="en-US" sz="2400" dirty="0">
                  <a:ln>
                    <a:solidFill>
                      <a:srgbClr val="00B050"/>
                    </a:solidFill>
                  </a:ln>
                  <a:solidFill>
                    <a:srgbClr val="00B050"/>
                  </a:solidFill>
                  <a:latin typeface="BIZ UDPゴシック" panose="020B0400000000000000" pitchFamily="50" charset="-128"/>
                  <a:ea typeface="BIZ UDPゴシック" panose="020B0400000000000000" pitchFamily="50" charset="-128"/>
                </a:rPr>
                <a:t>暮らしのために</a:t>
              </a:r>
              <a:endParaRPr lang="en-US" altLang="ja-JP" sz="2400" dirty="0">
                <a:ln>
                  <a:solidFill>
                    <a:srgbClr val="00B050"/>
                  </a:solidFill>
                </a:ln>
                <a:solidFill>
                  <a:srgbClr val="00B050"/>
                </a:solidFill>
                <a:latin typeface="BIZ UDPゴシック" panose="020B0400000000000000" pitchFamily="50" charset="-128"/>
                <a:ea typeface="BIZ UDPゴシック" panose="020B0400000000000000" pitchFamily="50" charset="-128"/>
              </a:endParaRPr>
            </a:p>
          </p:txBody>
        </p:sp>
      </p:grpSp>
      <p:sp>
        <p:nvSpPr>
          <p:cNvPr id="3" name="テキスト ボックス 2"/>
          <p:cNvSpPr txBox="1"/>
          <p:nvPr/>
        </p:nvSpPr>
        <p:spPr>
          <a:xfrm>
            <a:off x="11773296" y="6488668"/>
            <a:ext cx="341760" cy="369332"/>
          </a:xfrm>
          <a:prstGeom prst="rect">
            <a:avLst/>
          </a:prstGeom>
          <a:noFill/>
        </p:spPr>
        <p:txBody>
          <a:bodyPr wrap="none" rtlCol="0">
            <a:spAutoFit/>
          </a:bodyPr>
          <a:lstStyle/>
          <a:p>
            <a:r>
              <a:rPr kumimoji="1" lang="ja-JP" altLang="en-US" dirty="0">
                <a:latin typeface="+mj-ea"/>
                <a:ea typeface="+mj-ea"/>
              </a:rPr>
              <a:t>７</a:t>
            </a:r>
          </a:p>
        </p:txBody>
      </p:sp>
      <p:sp>
        <p:nvSpPr>
          <p:cNvPr id="21" name="角丸四角形 20"/>
          <p:cNvSpPr/>
          <p:nvPr/>
        </p:nvSpPr>
        <p:spPr>
          <a:xfrm>
            <a:off x="7497186" y="5107"/>
            <a:ext cx="4703046" cy="374455"/>
          </a:xfrm>
          <a:prstGeom prst="roundRect">
            <a:avLst/>
          </a:prstGeom>
          <a:solidFill>
            <a:schemeClr val="bg1">
              <a:lumMod val="6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2">
                    <a:lumMod val="50000"/>
                  </a:schemeClr>
                </a:solidFill>
                <a:latin typeface="BIZ UDPゴシック" panose="020B0400000000000000" pitchFamily="50" charset="-128"/>
                <a:ea typeface="BIZ UDPゴシック" panose="020B0400000000000000" pitchFamily="50" charset="-128"/>
              </a:rPr>
              <a:t>－身近な税金の使いみちは？②－</a:t>
            </a:r>
            <a:endParaRPr kumimoji="1" lang="ja-JP" altLang="en-US" sz="2000" dirty="0">
              <a:solidFill>
                <a:schemeClr val="bg2">
                  <a:lumMod val="50000"/>
                </a:schemeClr>
              </a:solidFill>
              <a:latin typeface="BIZ UDPゴシック" panose="020B0400000000000000" pitchFamily="50" charset="-128"/>
              <a:ea typeface="BIZ UDPゴシック" panose="020B0400000000000000" pitchFamily="50" charset="-128"/>
            </a:endParaRPr>
          </a:p>
        </p:txBody>
      </p:sp>
      <p:pic>
        <p:nvPicPr>
          <p:cNvPr id="9" name="図 8"/>
          <p:cNvPicPr>
            <a:picLocks noChangeAspect="1"/>
          </p:cNvPicPr>
          <p:nvPr/>
        </p:nvPicPr>
        <p:blipFill>
          <a:blip r:embed="rId4"/>
          <a:stretch>
            <a:fillRect/>
          </a:stretch>
        </p:blipFill>
        <p:spPr>
          <a:xfrm>
            <a:off x="6658355" y="1436270"/>
            <a:ext cx="3633830" cy="2421613"/>
          </a:xfrm>
          <a:prstGeom prst="rect">
            <a:avLst/>
          </a:prstGeom>
        </p:spPr>
      </p:pic>
      <p:pic>
        <p:nvPicPr>
          <p:cNvPr id="20" name="図 19"/>
          <p:cNvPicPr>
            <a:picLocks noChangeAspect="1"/>
          </p:cNvPicPr>
          <p:nvPr/>
        </p:nvPicPr>
        <p:blipFill>
          <a:blip r:embed="rId5"/>
          <a:stretch>
            <a:fillRect/>
          </a:stretch>
        </p:blipFill>
        <p:spPr>
          <a:xfrm>
            <a:off x="8018864" y="4196108"/>
            <a:ext cx="3293701" cy="2452454"/>
          </a:xfrm>
          <a:prstGeom prst="rect">
            <a:avLst/>
          </a:prstGeom>
        </p:spPr>
      </p:pic>
      <p:pic>
        <p:nvPicPr>
          <p:cNvPr id="22" name="図 21">
            <a:extLst>
              <a:ext uri="{FF2B5EF4-FFF2-40B4-BE49-F238E27FC236}">
                <a16:creationId xmlns:a16="http://schemas.microsoft.com/office/drawing/2014/main" id="{00CE9E75-D39A-4CD4-8DAC-33FE5153B270}"/>
              </a:ext>
            </a:extLst>
          </p:cNvPr>
          <p:cNvPicPr>
            <a:picLocks noChangeAspect="1"/>
          </p:cNvPicPr>
          <p:nvPr/>
        </p:nvPicPr>
        <p:blipFill rotWithShape="1">
          <a:blip r:embed="rId6"/>
          <a:srcRect l="11916" t="2946" r="2446" b="4532"/>
          <a:stretch/>
        </p:blipFill>
        <p:spPr>
          <a:xfrm>
            <a:off x="190546" y="3323262"/>
            <a:ext cx="4352938" cy="3350072"/>
          </a:xfrm>
          <a:prstGeom prst="rect">
            <a:avLst/>
          </a:prstGeom>
        </p:spPr>
      </p:pic>
    </p:spTree>
    <p:extLst>
      <p:ext uri="{BB962C8B-B14F-4D97-AF65-F5344CB8AC3E}">
        <p14:creationId xmlns:p14="http://schemas.microsoft.com/office/powerpoint/2010/main" val="427467821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_comu xmlns="7d6b25b9-ae0f-4385-a3df-20997d5ac333">ja</Lang_comu>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FC5547F55CA2746B7C264C5F7800C4F" ma:contentTypeVersion="15" ma:contentTypeDescription="新しいドキュメントを作成します。" ma:contentTypeScope="" ma:versionID="4064bc279d6e1e97cc8106676a7a375c">
  <xsd:schema xmlns:xsd="http://www.w3.org/2001/XMLSchema" xmlns:xs="http://www.w3.org/2001/XMLSchema" xmlns:p="http://schemas.microsoft.com/office/2006/metadata/properties" xmlns:ns2="a456da31-8cf0-4e48-ba72-77d76edf3643" xmlns:ns3="7d6b25b9-ae0f-4385-a3df-20997d5ac333" targetNamespace="http://schemas.microsoft.com/office/2006/metadata/properties" ma:root="true" ma:fieldsID="1ba088c91aa512233eb66ce268025984" ns2:_="" ns3:_="">
    <xsd:import namespace="a456da31-8cf0-4e48-ba72-77d76edf3643"/>
    <xsd:import namespace="7d6b25b9-ae0f-4385-a3df-20997d5ac333"/>
    <xsd:element name="properties">
      <xsd:complexType>
        <xsd:sequence>
          <xsd:element name="documentManagement">
            <xsd:complexType>
              <xsd:all>
                <xsd:element ref="ns2:SharedWithUsers" minOccurs="0"/>
                <xsd:element ref="ns2:SharedWithDetails" minOccurs="0"/>
                <xsd:element ref="ns3:Lang_com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6da31-8cf0-4e48-ba72-77d76edf3643"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6b25b9-ae0f-4385-a3df-20997d5ac333" elementFormDefault="qualified">
    <xsd:import namespace="http://schemas.microsoft.com/office/2006/documentManagement/types"/>
    <xsd:import namespace="http://schemas.microsoft.com/office/infopath/2007/PartnerControls"/>
    <xsd:element name="Lang_comu" ma:index="10" nillable="true" ma:displayName="Lang_comu" ma:default="ja" ma:hidden="true" ma:internalName="Lang_comu"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6ED4C0-66EB-40F4-95DD-556C92DEC7A9}">
  <ds:schemaRefs>
    <ds:schemaRef ds:uri="http://schemas.microsoft.com/sharepoint/v3/contenttype/forms"/>
  </ds:schemaRefs>
</ds:datastoreItem>
</file>

<file path=customXml/itemProps2.xml><?xml version="1.0" encoding="utf-8"?>
<ds:datastoreItem xmlns:ds="http://schemas.openxmlformats.org/officeDocument/2006/customXml" ds:itemID="{678E03E9-32EF-4F1F-887C-BEB26D296100}">
  <ds:schemaRefs>
    <ds:schemaRef ds:uri="http://schemas.microsoft.com/office/infopath/2007/PartnerControls"/>
    <ds:schemaRef ds:uri="http://purl.org/dc/elements/1.1/"/>
    <ds:schemaRef ds:uri="http://purl.org/dc/terms/"/>
    <ds:schemaRef ds:uri="http://purl.org/dc/dcmitype/"/>
    <ds:schemaRef ds:uri="http://schemas.microsoft.com/office/2006/documentManagement/types"/>
    <ds:schemaRef ds:uri="http://www.w3.org/XML/1998/namespace"/>
    <ds:schemaRef ds:uri="a456da31-8cf0-4e48-ba72-77d76edf3643"/>
    <ds:schemaRef ds:uri="7d6b25b9-ae0f-4385-a3df-20997d5ac333"/>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B7A733E-84F6-4270-915D-5DAF34D38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56da31-8cf0-4e48-ba72-77d76edf3643"/>
    <ds:schemaRef ds:uri="7d6b25b9-ae0f-4385-a3df-20997d5ac3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1924</TotalTime>
  <Words>4572</Words>
  <Application>Microsoft Office PowerPoint</Application>
  <PresentationFormat>ワイド画面</PresentationFormat>
  <Paragraphs>483</Paragraphs>
  <Slides>26</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10</vt:i4>
      </vt:variant>
      <vt:variant>
        <vt:lpstr>スライド タイトル</vt:lpstr>
      </vt:variant>
      <vt:variant>
        <vt:i4>26</vt:i4>
      </vt:variant>
    </vt:vector>
  </HeadingPairs>
  <TitlesOfParts>
    <vt:vector size="48" baseType="lpstr">
      <vt:lpstr>BIZ UDPゴシック</vt:lpstr>
      <vt:lpstr>メイリオ</vt:lpstr>
      <vt:lpstr>Calibri</vt:lpstr>
      <vt:lpstr>ＭＳ Ｐゴシック</vt:lpstr>
      <vt:lpstr>ＭＳ ゴシック</vt:lpstr>
      <vt:lpstr>宋体</vt:lpstr>
      <vt:lpstr>Calibri Light</vt:lpstr>
      <vt:lpstr>HG丸ｺﾞｼｯｸM-PRO</vt:lpstr>
      <vt:lpstr>Arial</vt:lpstr>
      <vt:lpstr>HGPｺﾞｼｯｸE</vt:lpstr>
      <vt:lpstr>HGP創英角ﾎﾟｯﾌﾟ体</vt:lpstr>
      <vt:lpstr>BIZ UDゴシック</vt:lpstr>
      <vt:lpstr>Office テーマ</vt:lpstr>
      <vt:lpstr>1_Office テーマ</vt:lpstr>
      <vt:lpstr>2_Office テーマ</vt:lpstr>
      <vt:lpstr>3_Office テーマ</vt:lpstr>
      <vt:lpstr>4_Office テーマ</vt:lpstr>
      <vt:lpstr>5_Office テーマ</vt:lpstr>
      <vt:lpstr>6_Office テーマ</vt:lpstr>
      <vt:lpstr>7_Office テーマ</vt:lpstr>
      <vt:lpstr>8_Office テーマ</vt:lpstr>
      <vt:lpstr>9_Office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波多 恵美</dc:creator>
  <cp:lastModifiedBy>杉村 暢介</cp:lastModifiedBy>
  <cp:revision>123</cp:revision>
  <cp:lastPrinted>2024-06-28T01:42:13Z</cp:lastPrinted>
  <dcterms:created xsi:type="dcterms:W3CDTF">2022-03-01T03:24:37Z</dcterms:created>
  <dcterms:modified xsi:type="dcterms:W3CDTF">2024-06-28T04:16:41Z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0x010100AFC5547F55CA2746B7C264C5F7800C4F</vt:lpwstr>
  </property>
</Properties>
</file>