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tags/tag5.xml" ContentType="application/vnd.openxmlformats-officedocument.presentationml.tags+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32"/>
  </p:notesMasterIdLst>
  <p:handoutMasterIdLst>
    <p:handoutMasterId r:id="rId33"/>
  </p:handoutMasterIdLst>
  <p:sldIdLst>
    <p:sldId id="1184" r:id="rId5"/>
    <p:sldId id="1169" r:id="rId6"/>
    <p:sldId id="305" r:id="rId7"/>
    <p:sldId id="1172" r:id="rId8"/>
    <p:sldId id="1176" r:id="rId9"/>
    <p:sldId id="1191" r:id="rId10"/>
    <p:sldId id="1192" r:id="rId11"/>
    <p:sldId id="1170" r:id="rId12"/>
    <p:sldId id="483" r:id="rId13"/>
    <p:sldId id="1174" r:id="rId14"/>
    <p:sldId id="1209" r:id="rId15"/>
    <p:sldId id="1175" r:id="rId16"/>
    <p:sldId id="1210" r:id="rId17"/>
    <p:sldId id="303" r:id="rId18"/>
    <p:sldId id="1178" r:id="rId19"/>
    <p:sldId id="1188" r:id="rId20"/>
    <p:sldId id="1194" r:id="rId21"/>
    <p:sldId id="1196" r:id="rId22"/>
    <p:sldId id="1206" r:id="rId23"/>
    <p:sldId id="1205" r:id="rId24"/>
    <p:sldId id="1198" r:id="rId25"/>
    <p:sldId id="1204" r:id="rId26"/>
    <p:sldId id="1203" r:id="rId27"/>
    <p:sldId id="1207" r:id="rId28"/>
    <p:sldId id="1186" r:id="rId29"/>
    <p:sldId id="328" r:id="rId30"/>
    <p:sldId id="1173" r:id="rId31"/>
  </p:sldIdLst>
  <p:sldSz cx="9144000" cy="6858000" type="screen4x3"/>
  <p:notesSz cx="6797675" cy="9926638"/>
  <p:embeddedFontLst>
    <p:embeddedFont>
      <p:font typeface="HGPｺﾞｼｯｸE" panose="020B0900000000000000" pitchFamily="50" charset="-128"/>
      <p:regular r:id="rId34"/>
    </p:embeddedFont>
    <p:embeddedFont>
      <p:font typeface="HGPｺﾞｼｯｸM" panose="020B0600000000000000" pitchFamily="50" charset="-128"/>
      <p:regular r:id="rId35"/>
    </p:embeddedFont>
    <p:embeddedFont>
      <p:font typeface="HGP創英角ｺﾞｼｯｸUB" panose="020B0900000000000000" pitchFamily="50" charset="-128"/>
      <p:regular r:id="rId36"/>
    </p:embeddedFont>
    <p:embeddedFont>
      <p:font typeface="HG丸ｺﾞｼｯｸM-PRO" panose="020F0600000000000000" pitchFamily="50" charset="-128"/>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CC"/>
    <a:srgbClr val="E4B212"/>
    <a:srgbClr val="005BAD"/>
    <a:srgbClr val="9B4D0D"/>
    <a:srgbClr val="FF7C80"/>
    <a:srgbClr val="E83030"/>
    <a:srgbClr val="EE3030"/>
    <a:srgbClr val="E6E6E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2" autoAdjust="0"/>
    <p:restoredTop sz="68679" autoAdjust="0"/>
  </p:normalViewPr>
  <p:slideViewPr>
    <p:cSldViewPr snapToGrid="0">
      <p:cViewPr varScale="1">
        <p:scale>
          <a:sx n="47" d="100"/>
          <a:sy n="47" d="100"/>
        </p:scale>
        <p:origin x="1530" y="54"/>
      </p:cViewPr>
      <p:guideLst>
        <p:guide orient="horz"/>
        <p:guide pos="5760"/>
      </p:guideLst>
    </p:cSldViewPr>
  </p:slideViewPr>
  <p:notesTextViewPr>
    <p:cViewPr>
      <p:scale>
        <a:sx n="125" d="100"/>
        <a:sy n="125" d="100"/>
      </p:scale>
      <p:origin x="0" y="0"/>
    </p:cViewPr>
  </p:notesTextViewPr>
  <p:notesViewPr>
    <p:cSldViewPr snapToGrid="0">
      <p:cViewPr varScale="1">
        <p:scale>
          <a:sx n="79" d="100"/>
          <a:sy n="79" d="100"/>
        </p:scale>
        <p:origin x="24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spPr>
            <a:solidFill>
              <a:srgbClr val="5394E3"/>
            </a:solidFill>
            <a:ln>
              <a:noFill/>
            </a:ln>
            <a:effectLst/>
          </c:spPr>
          <c:invertIfNegative val="0"/>
          <c:val>
            <c:numRef>
              <c:f>Sheet1!$B$2:$B$3</c:f>
              <c:numCache>
                <c:formatCode>General</c:formatCode>
                <c:ptCount val="2"/>
                <c:pt idx="0">
                  <c:v>60.6</c:v>
                </c:pt>
                <c:pt idx="1">
                  <c:v>86.6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2024</c:v>
                      </c:pt>
                    </c:numCache>
                  </c:numRef>
                </c15:cat>
              </c15:filteredCategoryTitle>
            </c:ext>
            <c:ext xmlns:c16="http://schemas.microsoft.com/office/drawing/2014/chart" uri="{C3380CC4-5D6E-409C-BE32-E72D297353CC}">
              <c16:uniqueId val="{00000000-8178-49FB-89E2-64F2CEE98FFA}"/>
            </c:ext>
          </c:extLst>
        </c:ser>
        <c:ser>
          <c:idx val="1"/>
          <c:order val="1"/>
          <c:spPr>
            <a:noFill/>
            <a:ln w="19050">
              <a:solidFill>
                <a:srgbClr val="EE6E6E"/>
              </a:solidFill>
              <a:prstDash val="sysDash"/>
            </a:ln>
            <a:effectLst/>
          </c:spPr>
          <c:invertIfNegative val="0"/>
          <c:val>
            <c:numRef>
              <c:f>Sheet1!$C$2:$C$3</c:f>
              <c:numCache>
                <c:formatCode>General</c:formatCode>
                <c:ptCount val="2"/>
                <c:pt idx="0">
                  <c:v>5.6</c:v>
                </c:pt>
                <c:pt idx="1">
                  <c:v>28.6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2024</c:v>
                      </c:pt>
                    </c:numCache>
                  </c:numRef>
                </c15:cat>
              </c15:filteredCategoryTitle>
            </c:ext>
            <c:ext xmlns:c16="http://schemas.microsoft.com/office/drawing/2014/chart" uri="{C3380CC4-5D6E-409C-BE32-E72D297353CC}">
              <c16:uniqueId val="{00000001-8178-49FB-89E2-64F2CEE98FFA}"/>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60264"/>
        <c:axId val="834054864"/>
      </c:barChart>
      <c:catAx>
        <c:axId val="834060264"/>
        <c:scaling>
          <c:orientation val="minMax"/>
        </c:scaling>
        <c:delete val="1"/>
        <c:axPos val="b"/>
        <c:numFmt formatCode="General" sourceLinked="1"/>
        <c:majorTickMark val="none"/>
        <c:minorTickMark val="none"/>
        <c:tickLblPos val="nextTo"/>
        <c:crossAx val="834054864"/>
        <c:crosses val="autoZero"/>
        <c:auto val="1"/>
        <c:lblAlgn val="ctr"/>
        <c:lblOffset val="100"/>
        <c:noMultiLvlLbl val="0"/>
      </c:catAx>
      <c:valAx>
        <c:axId val="834054864"/>
        <c:scaling>
          <c:orientation val="minMax"/>
        </c:scaling>
        <c:delete val="1"/>
        <c:axPos val="l"/>
        <c:numFmt formatCode="General" sourceLinked="1"/>
        <c:majorTickMark val="out"/>
        <c:minorTickMark val="none"/>
        <c:tickLblPos val="nextTo"/>
        <c:crossAx val="834060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72282071202546E-2"/>
          <c:y val="2.4584515239818396E-2"/>
          <c:w val="0.92945543585759494"/>
          <c:h val="0.93990451830266619"/>
        </c:manualLayout>
      </c:layout>
      <c:barChart>
        <c:barDir val="col"/>
        <c:grouping val="stacked"/>
        <c:varyColors val="0"/>
        <c:ser>
          <c:idx val="0"/>
          <c:order val="0"/>
          <c:spPr>
            <a:solidFill>
              <a:srgbClr val="A6A6A6"/>
            </a:solidFill>
            <a:ln>
              <a:noFill/>
            </a:ln>
            <a:effectLst/>
          </c:spPr>
          <c:invertIfNegative val="0"/>
          <c:val>
            <c:numRef>
              <c:f>Sheet1!$B$2:$B$3</c:f>
              <c:numCache>
                <c:formatCode>General</c:formatCode>
                <c:ptCount val="2"/>
                <c:pt idx="0">
                  <c:v>25.1</c:v>
                </c:pt>
                <c:pt idx="1">
                  <c:v>29.8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0-A3B9-46A4-A811-51CB1163067E}"/>
            </c:ext>
          </c:extLst>
        </c:ser>
        <c:ser>
          <c:idx val="1"/>
          <c:order val="1"/>
          <c:spPr>
            <a:solidFill>
              <a:srgbClr val="EAEAEA"/>
            </a:solidFill>
            <a:ln>
              <a:noFill/>
            </a:ln>
            <a:effectLst/>
          </c:spPr>
          <c:invertIfNegative val="0"/>
          <c:val>
            <c:numRef>
              <c:f>Sheet1!$C$2:$C$3</c:f>
              <c:numCache>
                <c:formatCode>General</c:formatCode>
                <c:ptCount val="2"/>
                <c:pt idx="0">
                  <c:v>0</c:v>
                </c:pt>
                <c:pt idx="1">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3-A3B9-46A4-A811-51CB1163067E}"/>
            </c:ext>
          </c:extLst>
        </c:ser>
        <c:ser>
          <c:idx val="2"/>
          <c:order val="2"/>
          <c:spPr>
            <a:solidFill>
              <a:srgbClr val="009E47"/>
            </a:solidFill>
            <a:ln>
              <a:noFill/>
            </a:ln>
            <a:effectLst/>
          </c:spPr>
          <c:invertIfNegative val="0"/>
          <c:val>
            <c:numRef>
              <c:f>Sheet1!$D$2:$D$3</c:f>
              <c:numCache>
                <c:formatCode>General</c:formatCode>
                <c:ptCount val="2"/>
                <c:pt idx="0">
                  <c:v>11.6</c:v>
                </c:pt>
                <c:pt idx="1">
                  <c:v>38.299999999999997</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4-A3B9-46A4-A811-51CB1163067E}"/>
            </c:ext>
          </c:extLst>
        </c:ser>
        <c:ser>
          <c:idx val="3"/>
          <c:order val="3"/>
          <c:spPr>
            <a:solidFill>
              <a:srgbClr val="EEC92E"/>
            </a:solidFill>
            <a:ln>
              <a:noFill/>
            </a:ln>
            <a:effectLst/>
          </c:spPr>
          <c:invertIfNegative val="0"/>
          <c:val>
            <c:numRef>
              <c:f>Sheet1!$E$2:$E$3</c:f>
              <c:numCache>
                <c:formatCode>General</c:formatCode>
                <c:ptCount val="2"/>
                <c:pt idx="0">
                  <c:v>15.3</c:v>
                </c:pt>
                <c:pt idx="1">
                  <c:v>18.899999999999999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5-A3B9-46A4-A811-51CB1163067E}"/>
            </c:ext>
          </c:extLst>
        </c:ser>
        <c:ser>
          <c:idx val="4"/>
          <c:order val="4"/>
          <c:spPr>
            <a:solidFill>
              <a:srgbClr val="EE6E6E"/>
            </a:solidFill>
            <a:ln>
              <a:noFill/>
            </a:ln>
            <a:effectLst/>
          </c:spPr>
          <c:invertIfNegative val="0"/>
          <c:val>
            <c:numRef>
              <c:f>Sheet1!$F$2:$F$3</c:f>
              <c:numCache>
                <c:formatCode>General</c:formatCode>
                <c:ptCount val="2"/>
                <c:pt idx="0">
                  <c:v>14.3</c:v>
                </c:pt>
                <c:pt idx="1">
                  <c:v>28.2</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6-A3B9-46A4-A811-51CB1163067E}"/>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51624"/>
        <c:axId val="834042624"/>
      </c:barChart>
      <c:catAx>
        <c:axId val="834051624"/>
        <c:scaling>
          <c:orientation val="minMax"/>
        </c:scaling>
        <c:delete val="1"/>
        <c:axPos val="b"/>
        <c:numFmt formatCode="General" sourceLinked="1"/>
        <c:majorTickMark val="none"/>
        <c:minorTickMark val="none"/>
        <c:tickLblPos val="nextTo"/>
        <c:crossAx val="834042624"/>
        <c:crosses val="autoZero"/>
        <c:auto val="1"/>
        <c:lblAlgn val="ctr"/>
        <c:lblOffset val="100"/>
        <c:noMultiLvlLbl val="0"/>
      </c:catAx>
      <c:valAx>
        <c:axId val="834042624"/>
        <c:scaling>
          <c:orientation val="minMax"/>
        </c:scaling>
        <c:delete val="1"/>
        <c:axPos val="l"/>
        <c:numFmt formatCode="General" sourceLinked="1"/>
        <c:majorTickMark val="out"/>
        <c:minorTickMark val="none"/>
        <c:tickLblPos val="nextTo"/>
        <c:crossAx val="834051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6AE2FE"/>
              </a:solidFill>
              <a:ln w="6350">
                <a:solidFill>
                  <a:schemeClr val="bg1"/>
                </a:solidFill>
              </a:ln>
              <a:effectLst/>
            </c:spPr>
            <c:extLst>
              <c:ext xmlns:c16="http://schemas.microsoft.com/office/drawing/2014/chart" uri="{C3380CC4-5D6E-409C-BE32-E72D297353CC}">
                <c16:uniqueId val="{00000001-A9E6-476F-90A2-C07BA28CEACB}"/>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3-A9E6-476F-90A2-C07BA28CEACB}"/>
              </c:ext>
            </c:extLst>
          </c:dPt>
          <c:dPt>
            <c:idx val="2"/>
            <c:bubble3D val="0"/>
            <c:spPr>
              <a:solidFill>
                <a:srgbClr val="009E47"/>
              </a:solidFill>
              <a:ln w="6350">
                <a:solidFill>
                  <a:schemeClr val="bg1"/>
                </a:solidFill>
              </a:ln>
              <a:effectLst/>
            </c:spPr>
            <c:extLst>
              <c:ext xmlns:c16="http://schemas.microsoft.com/office/drawing/2014/chart" uri="{C3380CC4-5D6E-409C-BE32-E72D297353CC}">
                <c16:uniqueId val="{00000005-A9E6-476F-90A2-C07BA28CEACB}"/>
              </c:ext>
            </c:extLst>
          </c:dPt>
          <c:dPt>
            <c:idx val="3"/>
            <c:bubble3D val="0"/>
            <c:spPr>
              <a:solidFill>
                <a:srgbClr val="FF0000"/>
              </a:solidFill>
              <a:ln w="6350">
                <a:solidFill>
                  <a:schemeClr val="bg1"/>
                </a:solidFill>
              </a:ln>
              <a:effectLst/>
            </c:spPr>
            <c:extLst>
              <c:ext xmlns:c16="http://schemas.microsoft.com/office/drawing/2014/chart" uri="{C3380CC4-5D6E-409C-BE32-E72D297353CC}">
                <c16:uniqueId val="{00000007-A9E6-476F-90A2-C07BA28CEACB}"/>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A9E6-476F-90A2-C07BA28CEACB}"/>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A9E6-476F-90A2-C07BA28CEACB}"/>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A9E6-476F-90A2-C07BA28CEACB}"/>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A9E6-476F-90A2-C07BA28CEACB}"/>
              </c:ext>
            </c:extLst>
          </c:dPt>
          <c:val>
            <c:numRef>
              <c:f>Sheet1!$B$2:$B$8</c:f>
              <c:numCache>
                <c:formatCode>General</c:formatCode>
                <c:ptCount val="7"/>
                <c:pt idx="0">
                  <c:v>29.5</c:v>
                </c:pt>
                <c:pt idx="1">
                  <c:v>16.3</c:v>
                </c:pt>
                <c:pt idx="2">
                  <c:v>18.8</c:v>
                </c:pt>
                <c:pt idx="3">
                  <c:v>6.4</c:v>
                </c:pt>
                <c:pt idx="4">
                  <c:v>10.4</c:v>
                </c:pt>
                <c:pt idx="5">
                  <c:v>15</c:v>
                </c:pt>
                <c:pt idx="6">
                  <c:v>3.6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歳入</c:v>
                      </c:pt>
                    </c:strCache>
                  </c:strRef>
                </c15:tx>
              </c15:filteredSeriesTitle>
            </c:ext>
            <c:ext xmlns:c15="http://schemas.microsoft.com/office/drawing/2012/chart" uri="{02D57815-91ED-43cb-92C2-25804820EDAC}">
              <c15:filteredCategoryTitle>
                <c15:cat>
                  <c:strRef>
                    <c:extLst>
                      <c:ext uri="{02D57815-91ED-43cb-92C2-25804820EDAC}">
                        <c15:formulaRef>
                          <c15:sqref>Sheet1!$A$2:$A$8</c15:sqref>
                        </c15:formulaRef>
                      </c:ext>
                    </c:extLst>
                    <c:strCache>
                      <c:ptCount val="7"/>
                      <c:pt idx="0">
                        <c:v>地方税</c:v>
                      </c:pt>
                      <c:pt idx="1">
                        <c:v>地方交付税</c:v>
                      </c:pt>
                      <c:pt idx="2">
                        <c:v>その他</c:v>
                      </c:pt>
                      <c:pt idx="3">
                        <c:v>県債</c:v>
                      </c:pt>
                      <c:pt idx="4">
                        <c:v>国庫支出金</c:v>
                      </c:pt>
                      <c:pt idx="5">
                        <c:v>雑収入</c:v>
                      </c:pt>
                      <c:pt idx="6">
                        <c:v>その他</c:v>
                      </c:pt>
                    </c:strCache>
                  </c:strRef>
                </c15:cat>
              </c15:filteredCategoryTitle>
            </c:ext>
            <c:ext xmlns:c16="http://schemas.microsoft.com/office/drawing/2014/chart" uri="{C3380CC4-5D6E-409C-BE32-E72D297353CC}">
              <c16:uniqueId val="{00000010-A9E6-476F-90A2-C07BA28CEA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歳入</c:v>
                </c:pt>
              </c:strCache>
            </c:strRef>
          </c:tx>
          <c:spPr>
            <a:ln>
              <a:solidFill>
                <a:schemeClr val="bg1"/>
              </a:solidFill>
            </a:ln>
            <a:effectLst/>
          </c:spPr>
          <c:dPt>
            <c:idx val="0"/>
            <c:bubble3D val="0"/>
            <c:spPr>
              <a:solidFill>
                <a:srgbClr val="FF66CC"/>
              </a:solidFill>
              <a:ln w="15875" cmpd="sng">
                <a:solidFill>
                  <a:schemeClr val="bg1"/>
                </a:solid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3399-4A4E-A9F8-56CCF9869BE1}"/>
              </c:ext>
            </c:extLst>
          </c:dPt>
          <c:dPt>
            <c:idx val="1"/>
            <c:bubble3D val="0"/>
            <c:spPr>
              <a:solidFill>
                <a:srgbClr val="FFFF00"/>
              </a:solidFill>
              <a:ln>
                <a:solidFill>
                  <a:schemeClr val="bg1"/>
                </a:solid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2-3399-4A4E-A9F8-56CCF9869BE1}"/>
              </c:ext>
            </c:extLst>
          </c:dPt>
          <c:dPt>
            <c:idx val="2"/>
            <c:bubble3D val="0"/>
            <c:spPr>
              <a:solidFill>
                <a:schemeClr val="accent6"/>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345-4FC2-A7D5-F60EEE1D96D0}"/>
              </c:ext>
            </c:extLst>
          </c:dPt>
          <c:dPt>
            <c:idx val="3"/>
            <c:bubble3D val="0"/>
            <c:spPr>
              <a:solidFill>
                <a:schemeClr val="accent2">
                  <a:lumMod val="60000"/>
                </a:schemeClr>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345-4FC2-A7D5-F60EEE1D96D0}"/>
              </c:ext>
            </c:extLst>
          </c:dPt>
          <c:dLbls>
            <c:delete val="1"/>
          </c:dLbls>
          <c:cat>
            <c:strRef>
              <c:f>Sheet1!$A$2:$A$5</c:f>
              <c:strCache>
                <c:ptCount val="2"/>
                <c:pt idx="0">
                  <c:v>一般財源</c:v>
                </c:pt>
                <c:pt idx="1">
                  <c:v>特定財源</c:v>
                </c:pt>
              </c:strCache>
            </c:strRef>
          </c:cat>
          <c:val>
            <c:numRef>
              <c:f>Sheet1!$B$2:$B$5</c:f>
              <c:numCache>
                <c:formatCode>General</c:formatCode>
                <c:ptCount val="4"/>
                <c:pt idx="0">
                  <c:v>64.599999999999994</c:v>
                </c:pt>
                <c:pt idx="1">
                  <c:v>35.4</c:v>
                </c:pt>
              </c:numCache>
            </c:numRef>
          </c:val>
          <c:extLst>
            <c:ext xmlns:c16="http://schemas.microsoft.com/office/drawing/2014/chart" uri="{C3380CC4-5D6E-409C-BE32-E72D297353CC}">
              <c16:uniqueId val="{00000000-3399-4A4E-A9F8-56CCF9869BE1}"/>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chemeClr val="accent3">
                  <a:lumMod val="60000"/>
                  <a:lumOff val="40000"/>
                </a:schemeClr>
              </a:solidFill>
              <a:ln w="6350">
                <a:solidFill>
                  <a:schemeClr val="bg1"/>
                </a:solidFill>
              </a:ln>
              <a:effectLst/>
            </c:spPr>
            <c:extLst>
              <c:ext xmlns:c16="http://schemas.microsoft.com/office/drawing/2014/chart" uri="{C3380CC4-5D6E-409C-BE32-E72D297353CC}">
                <c16:uniqueId val="{00000002-85F1-490A-A4E4-E8979E124498}"/>
              </c:ext>
            </c:extLst>
          </c:dPt>
          <c:dPt>
            <c:idx val="1"/>
            <c:bubble3D val="0"/>
            <c:spPr>
              <a:solidFill>
                <a:srgbClr val="00B0F0"/>
              </a:solidFill>
              <a:ln w="6350">
                <a:solidFill>
                  <a:schemeClr val="bg1"/>
                </a:solidFill>
              </a:ln>
              <a:effectLst/>
            </c:spPr>
            <c:extLst>
              <c:ext xmlns:c16="http://schemas.microsoft.com/office/drawing/2014/chart" uri="{C3380CC4-5D6E-409C-BE32-E72D297353CC}">
                <c16:uniqueId val="{00000003-85F1-490A-A4E4-E8979E124498}"/>
              </c:ext>
            </c:extLst>
          </c:dPt>
          <c:dPt>
            <c:idx val="2"/>
            <c:bubble3D val="0"/>
            <c:spPr>
              <a:solidFill>
                <a:srgbClr val="FF99CC"/>
              </a:solidFill>
              <a:ln w="6350">
                <a:solidFill>
                  <a:schemeClr val="bg1"/>
                </a:solidFill>
              </a:ln>
              <a:effectLst/>
            </c:spPr>
            <c:extLst>
              <c:ext xmlns:c16="http://schemas.microsoft.com/office/drawing/2014/chart" uri="{C3380CC4-5D6E-409C-BE32-E72D297353CC}">
                <c16:uniqueId val="{00000001-85F1-490A-A4E4-E8979E124498}"/>
              </c:ext>
            </c:extLst>
          </c:dPt>
          <c:dPt>
            <c:idx val="3"/>
            <c:bubble3D val="0"/>
            <c:spPr>
              <a:solidFill>
                <a:srgbClr val="FFFF00"/>
              </a:solidFill>
              <a:ln w="6350">
                <a:solidFill>
                  <a:schemeClr val="bg1"/>
                </a:solidFill>
              </a:ln>
              <a:effectLst/>
            </c:spPr>
            <c:extLst>
              <c:ext xmlns:c16="http://schemas.microsoft.com/office/drawing/2014/chart" uri="{C3380CC4-5D6E-409C-BE32-E72D297353CC}">
                <c16:uniqueId val="{00000004-85F1-490A-A4E4-E8979E124498}"/>
              </c:ext>
            </c:extLst>
          </c:dPt>
          <c:dPt>
            <c:idx val="4"/>
            <c:bubble3D val="0"/>
            <c:spPr>
              <a:solidFill>
                <a:schemeClr val="accent2">
                  <a:lumMod val="40000"/>
                  <a:lumOff val="60000"/>
                </a:schemeClr>
              </a:solidFill>
              <a:ln w="6350">
                <a:solidFill>
                  <a:schemeClr val="bg1"/>
                </a:solidFill>
              </a:ln>
              <a:effectLst/>
            </c:spPr>
            <c:extLst>
              <c:ext xmlns:c16="http://schemas.microsoft.com/office/drawing/2014/chart" uri="{C3380CC4-5D6E-409C-BE32-E72D297353CC}">
                <c16:uniqueId val="{00000005-85F1-490A-A4E4-E8979E124498}"/>
              </c:ext>
            </c:extLst>
          </c:dPt>
          <c:dPt>
            <c:idx val="5"/>
            <c:bubble3D val="0"/>
            <c:spPr>
              <a:solidFill>
                <a:schemeClr val="accent4"/>
              </a:solidFill>
              <a:ln w="6350">
                <a:solidFill>
                  <a:schemeClr val="bg1"/>
                </a:solidFill>
              </a:ln>
              <a:effectLst/>
            </c:spPr>
            <c:extLst>
              <c:ext xmlns:c16="http://schemas.microsoft.com/office/drawing/2014/chart" uri="{C3380CC4-5D6E-409C-BE32-E72D297353CC}">
                <c16:uniqueId val="{00000006-85F1-490A-A4E4-E8979E124498}"/>
              </c:ext>
            </c:extLst>
          </c:dPt>
          <c:dPt>
            <c:idx val="6"/>
            <c:bubble3D val="0"/>
            <c:spPr>
              <a:solidFill>
                <a:srgbClr val="FF0000"/>
              </a:solidFill>
              <a:ln w="6350">
                <a:solidFill>
                  <a:schemeClr val="bg1"/>
                </a:solidFill>
              </a:ln>
              <a:effectLst/>
            </c:spPr>
            <c:extLst>
              <c:ext xmlns:c16="http://schemas.microsoft.com/office/drawing/2014/chart" uri="{C3380CC4-5D6E-409C-BE32-E72D297353CC}">
                <c16:uniqueId val="{00000007-85F1-490A-A4E4-E8979E124498}"/>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8-85F1-490A-A4E4-E8979E124498}"/>
              </c:ext>
            </c:extLst>
          </c:dPt>
          <c:val>
            <c:numRef>
              <c:f>Sheet1!$B$2:$B$9</c:f>
              <c:numCache>
                <c:formatCode>General</c:formatCode>
                <c:ptCount val="8"/>
                <c:pt idx="0">
                  <c:v>20.399999999999999</c:v>
                </c:pt>
                <c:pt idx="1">
                  <c:v>14</c:v>
                </c:pt>
                <c:pt idx="2">
                  <c:v>12.6</c:v>
                </c:pt>
                <c:pt idx="3">
                  <c:v>8.3000000000000007</c:v>
                </c:pt>
                <c:pt idx="4">
                  <c:v>7.3</c:v>
                </c:pt>
                <c:pt idx="5">
                  <c:v>5.2</c:v>
                </c:pt>
                <c:pt idx="6">
                  <c:v>10.8</c:v>
                </c:pt>
                <c:pt idx="7">
                  <c:v>21.4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歳出</c:v>
                      </c:pt>
                    </c:strCache>
                  </c:strRef>
                </c15:tx>
              </c15:filteredSeriesTitle>
            </c:ext>
            <c:ext xmlns:c15="http://schemas.microsoft.com/office/drawing/2012/chart" uri="{02D57815-91ED-43cb-92C2-25804820EDAC}">
              <c15:filteredCategoryTitle>
                <c15:cat>
                  <c:strRef>
                    <c:extLst>
                      <c:ext uri="{02D57815-91ED-43cb-92C2-25804820EDAC}">
                        <c15:formulaRef>
                          <c15:sqref>Sheet1!$A$2:$A$9</c15:sqref>
                        </c15:formulaRef>
                      </c:ext>
                    </c:extLst>
                    <c:strCache>
                      <c:ptCount val="8"/>
                      <c:pt idx="0">
                        <c:v>教育費</c:v>
                      </c:pt>
                      <c:pt idx="1">
                        <c:v>商工費</c:v>
                      </c:pt>
                      <c:pt idx="2">
                        <c:v>民生費</c:v>
                      </c:pt>
                      <c:pt idx="3">
                        <c:v>土木費</c:v>
                      </c:pt>
                      <c:pt idx="4">
                        <c:v>衛生費</c:v>
                      </c:pt>
                      <c:pt idx="5">
                        <c:v>警察費</c:v>
                      </c:pt>
                      <c:pt idx="6">
                        <c:v>公債費</c:v>
                      </c:pt>
                      <c:pt idx="7">
                        <c:v>その他</c:v>
                      </c:pt>
                    </c:strCache>
                  </c:strRef>
                </c15:cat>
              </c15:filteredCategoryTitle>
            </c:ext>
            <c:ext xmlns:c16="http://schemas.microsoft.com/office/drawing/2014/chart" uri="{C3380CC4-5D6E-409C-BE32-E72D297353CC}">
              <c16:uniqueId val="{00000000-85F1-490A-A4E4-E8979E1244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0.57478</cdr:x>
      <cdr:y>0.19664</cdr:y>
    </cdr:from>
    <cdr:to>
      <cdr:x>0.80163</cdr:x>
      <cdr:y>0.38061</cdr:y>
    </cdr:to>
    <cdr:sp macro="" textlink="">
      <cdr:nvSpPr>
        <cdr:cNvPr id="2" name="テキスト ボックス 11">
          <a:extLst xmlns:a="http://schemas.openxmlformats.org/drawingml/2006/main">
            <a:ext uri="{FF2B5EF4-FFF2-40B4-BE49-F238E27FC236}">
              <a16:creationId xmlns:a16="http://schemas.microsoft.com/office/drawing/2014/main" id="{BDFD7D88-C668-6BA1-9A00-E3E72329752B}"/>
            </a:ext>
          </a:extLst>
        </cdr:cNvPr>
        <cdr:cNvSpPr txBox="1"/>
      </cdr:nvSpPr>
      <cdr:spPr>
        <a:xfrm xmlns:a="http://schemas.openxmlformats.org/drawingml/2006/main">
          <a:off x="2287492" y="559254"/>
          <a:ext cx="902813" cy="5232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ja-JP" altLang="en-US" sz="1400" b="0" i="0" u="none" strike="noStrike" dirty="0">
              <a:solidFill>
                <a:srgbClr val="000000"/>
              </a:solidFill>
              <a:effectLst/>
              <a:latin typeface="+mn-ea"/>
              <a:ea typeface="+mn-ea"/>
            </a:rPr>
            <a:t>一般財源</a:t>
          </a:r>
          <a:endParaRPr lang="en-US" altLang="ja-JP" sz="1400" b="0" i="0" u="none" strike="noStrike" dirty="0">
            <a:solidFill>
              <a:srgbClr val="000000"/>
            </a:solidFill>
            <a:effectLst/>
            <a:latin typeface="+mn-ea"/>
            <a:ea typeface="+mn-ea"/>
          </a:endParaRPr>
        </a:p>
        <a:p xmlns:a="http://schemas.openxmlformats.org/drawingml/2006/main">
          <a:pPr algn="ctr"/>
          <a:r>
            <a:rPr lang="en-US" altLang="ja-JP" sz="1400" b="0" i="0" u="none" strike="noStrike" dirty="0">
              <a:solidFill>
                <a:srgbClr val="000000"/>
              </a:solidFill>
              <a:effectLst/>
              <a:latin typeface="+mn-ea"/>
              <a:ea typeface="+mn-ea"/>
            </a:rPr>
            <a:t>64.6%</a:t>
          </a:r>
          <a:endParaRPr kumimoji="1" lang="ja-JP" altLang="en-US" sz="1800" dirty="0">
            <a:latin typeface="+mn-ea"/>
            <a:ea typeface="+mn-ea"/>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0" y="0"/>
            <a:ext cx="2945660" cy="498056"/>
          </a:xfrm>
          <a:prstGeom prst="rect">
            <a:avLst/>
          </a:prstGeom>
        </p:spPr>
        <p:txBody>
          <a:bodyPr vert="horz" lIns="92097" tIns="46048" rIns="92097" bIns="46048" rtlCol="0"/>
          <a:lstStyle>
            <a:lvl1pPr algn="l">
              <a:defRPr sz="1200"/>
            </a:lvl1pPr>
          </a:lstStyle>
          <a:p>
            <a:endParaRPr kumimoji="1" lang="ja-JP" altLang="en-US" dirty="0">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3850442" y="0"/>
            <a:ext cx="2945660" cy="498056"/>
          </a:xfrm>
          <a:prstGeom prst="rect">
            <a:avLst/>
          </a:prstGeom>
        </p:spPr>
        <p:txBody>
          <a:bodyPr vert="horz" lIns="92097" tIns="46048" rIns="92097" bIns="46048" rtlCol="0"/>
          <a:lstStyle>
            <a:lvl1pPr algn="r">
              <a:defRPr sz="12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2026/4/8</a:t>
            </a:fld>
            <a:endParaRPr kumimoji="1" lang="ja-JP" altLang="en-US" dirty="0">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0" y="9428585"/>
            <a:ext cx="2945660" cy="498055"/>
          </a:xfrm>
          <a:prstGeom prst="rect">
            <a:avLst/>
          </a:prstGeom>
        </p:spPr>
        <p:txBody>
          <a:bodyPr vert="horz" lIns="92097" tIns="46048" rIns="92097" bIns="46048" rtlCol="0" anchor="b"/>
          <a:lstStyle>
            <a:lvl1pPr algn="l">
              <a:defRPr sz="12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3850442" y="9428585"/>
            <a:ext cx="2945660" cy="498055"/>
          </a:xfrm>
          <a:prstGeom prst="rect">
            <a:avLst/>
          </a:prstGeom>
        </p:spPr>
        <p:txBody>
          <a:bodyPr vert="horz" lIns="92097" tIns="46048" rIns="92097" bIns="46048" rtlCol="0" anchor="b"/>
          <a:lstStyle>
            <a:lvl1pPr algn="r">
              <a:defRPr sz="12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097" tIns="46048" rIns="92097" bIns="46048" rtlCol="0"/>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50442" y="0"/>
            <a:ext cx="2945660" cy="498056"/>
          </a:xfrm>
          <a:prstGeom prst="rect">
            <a:avLst/>
          </a:prstGeom>
        </p:spPr>
        <p:txBody>
          <a:bodyPr vert="horz" lIns="92097" tIns="46048" rIns="92097" bIns="46048" rtlCol="0"/>
          <a:lstStyle>
            <a:lvl1pPr algn="r">
              <a:defRPr sz="12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2026/4/8</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2097" tIns="46048" rIns="92097" bIns="46048" rtlCol="0" anchor="ctr"/>
          <a:lstStyle/>
          <a:p>
            <a:endParaRPr lang="ja-JP" altLang="en-US" dirty="0"/>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097" tIns="46048" rIns="92097" bIns="4604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28585"/>
            <a:ext cx="2945660" cy="498055"/>
          </a:xfrm>
          <a:prstGeom prst="rect">
            <a:avLst/>
          </a:prstGeom>
        </p:spPr>
        <p:txBody>
          <a:bodyPr vert="horz" lIns="92097" tIns="46048" rIns="92097" bIns="46048" rtlCol="0" anchor="b"/>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50442" y="9428585"/>
            <a:ext cx="2945660" cy="498055"/>
          </a:xfrm>
          <a:prstGeom prst="rect">
            <a:avLst/>
          </a:prstGeom>
        </p:spPr>
        <p:txBody>
          <a:bodyPr vert="horz" lIns="92097" tIns="46048" rIns="92097" bIns="46048" rtlCol="0" anchor="b"/>
          <a:lstStyle>
            <a:lvl1pPr algn="r">
              <a:defRPr sz="12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dirty="0"/>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100"/>
              </a:lnSpc>
              <a:spcBef>
                <a:spcPts val="600"/>
              </a:spcBef>
              <a:spcAft>
                <a:spcPts val="600"/>
              </a:spcAft>
            </a:pP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生活に関わる税（</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INDEX1</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 1</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endPar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defRPr/>
            </a:pPr>
            <a:r>
              <a:rPr lang="ja-JP" altLang="en-US" sz="1200" b="0" dirty="0">
                <a:latin typeface="HG丸ｺﾞｼｯｸM-PRO" panose="020F0600000000000000" pitchFamily="50" charset="-128"/>
                <a:ea typeface="HG丸ｺﾞｼｯｸM-PRO" panose="020F0600000000000000" pitchFamily="50" charset="-128"/>
              </a:rPr>
              <a:t>みなさん、こんにちは。</a:t>
            </a:r>
            <a:endParaRPr lang="en-US" altLang="ja-JP" sz="1200" b="0"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defRPr/>
            </a:pPr>
            <a:r>
              <a:rPr lang="ja-JP" altLang="en-US" sz="1200" b="0" dirty="0">
                <a:latin typeface="HG丸ｺﾞｼｯｸM-PRO" panose="020F0600000000000000" pitchFamily="50" charset="-128"/>
                <a:ea typeface="HG丸ｺﾞｼｯｸM-PRO" panose="020F0600000000000000" pitchFamily="50" charset="-128"/>
              </a:rPr>
              <a:t>　●●（所属団体名）の〇〇と申します。よろしくお願いします。</a:t>
            </a:r>
            <a:endParaRPr lang="en-US" altLang="ja-JP" sz="1200" b="0"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defRPr/>
            </a:pPr>
            <a:r>
              <a:rPr lang="ja-JP" altLang="en-US" sz="1200" b="0" dirty="0">
                <a:latin typeface="HG丸ｺﾞｼｯｸM-PRO" panose="020F0600000000000000" pitchFamily="50" charset="-128"/>
                <a:ea typeface="HG丸ｺﾞｼｯｸM-PRO" panose="020F0600000000000000" pitchFamily="50" charset="-128"/>
              </a:rPr>
              <a:t>これから皆さんと税について学習したいと思います。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みなさんは「税金」と聞いて、どんなことを思い浮かべますか？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おそらく、「大人が払うもの」「自分にはまだ関係ない」と感じている人が多いかもしれません。</a:t>
            </a: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でも実は、税金は</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みなさんの生活のすぐそばにあるんです。</a:t>
            </a:r>
            <a:endParaRPr lang="en-US" altLang="ja-JP" sz="1200" b="0" spc="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1</a:t>
            </a:fld>
            <a:endParaRPr kumimoji="1" lang="ja-JP" altLang="en-US" dirty="0"/>
          </a:p>
        </p:txBody>
      </p:sp>
    </p:spTree>
    <p:extLst>
      <p:ext uri="{BB962C8B-B14F-4D97-AF65-F5344CB8AC3E}">
        <p14:creationId xmlns:p14="http://schemas.microsoft.com/office/powerpoint/2010/main" val="3491078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それでは、これからグループワークを始めます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（ワークシート②を準備してください。）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テーマは、「公平な税の集め方」です。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33335"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負担方法に、</a:t>
            </a:r>
            <a:r>
              <a:rPr lang="ja-JP" altLang="ja-JP" sz="1200" u="sng"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正解があるわけではありません。</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33335"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状況としては、「メタバタウンには家が４軒あり、町の真ん中を町が管理する川が流れています。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今回メタバタウンの</a:t>
            </a:r>
            <a:r>
              <a:rPr lang="ja-JP" altLang="ja-JP" sz="1200" u="sng"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４軒全ての住人の希望</a:t>
            </a: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により橋を建設することとなり橋の建設費用には</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400</a:t>
            </a: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万円が必要となります。</a:t>
            </a:r>
            <a:endPar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どのように負担するのが「公平」かというものになります。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事前にご覧いただいたワークシート①では、右上に記載の「パターン１（参考）」のように、すべての条件が同じ場合どのように負担するかを考えてもらいました。この場合には、各家とも一律に</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100</a:t>
            </a: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万円ずつ負担するのが公平と考えた方が多かったのではないでしょうか？</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10</a:t>
            </a:fld>
            <a:endParaRPr kumimoji="1" lang="ja-JP" altLang="en-US" dirty="0"/>
          </a:p>
        </p:txBody>
      </p:sp>
    </p:spTree>
    <p:extLst>
      <p:ext uri="{BB962C8B-B14F-4D97-AF65-F5344CB8AC3E}">
        <p14:creationId xmlns:p14="http://schemas.microsoft.com/office/powerpoint/2010/main" val="75705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これから考えてもらう、</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「パターン２」は、「家族数」と「使用回数」が４軒とも同じですが「所得金額（儲け）」が異なるパターンとなります。</a:t>
            </a:r>
            <a:endPar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Ⅰ</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案として：固定方式（みんな同じ額を出す）</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家：</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100</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万円</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B</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家：</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100</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万円</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C</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家：</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100</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万円</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D</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家：</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100</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万円</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Ⅱ</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案として：比例方式（収入に応じた割合）この場合、</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％を収入に乗して、</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家：</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200</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万円</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B</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家：</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120</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万円</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C</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家：</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60</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万円</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D</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家：</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万円</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100"/>
              </a:lnSpc>
              <a:spcBef>
                <a:spcPts val="600"/>
              </a:spcBef>
              <a:spcAft>
                <a:spcPts val="600"/>
              </a:spcAft>
            </a:pP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Ⅲ</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案として：累進方式（収入が多い人ほど多めに負担）この場合、</a:t>
            </a:r>
            <a:endPar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100"/>
              </a:lnSpc>
            </a:pP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家：</a:t>
            </a:r>
            <a:r>
              <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250</a:t>
            </a:r>
            <a:r>
              <a:rPr lang="ja-JP" altLang="en-US"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万円（</a:t>
            </a:r>
            <a:r>
              <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lang="ja-JP" altLang="en-US"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100"/>
              </a:lnSpc>
            </a:pPr>
            <a:r>
              <a:rPr lang="ja-JP" altLang="en-US"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B</a:t>
            </a:r>
            <a:r>
              <a:rPr lang="ja-JP" altLang="en-US"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家：</a:t>
            </a:r>
            <a:r>
              <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120</a:t>
            </a:r>
            <a:r>
              <a:rPr lang="ja-JP" altLang="en-US"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万円（</a:t>
            </a:r>
            <a:r>
              <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lang="ja-JP" altLang="en-US"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100"/>
              </a:lnSpc>
            </a:pPr>
            <a:r>
              <a:rPr lang="ja-JP" altLang="en-US"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C</a:t>
            </a:r>
            <a:r>
              <a:rPr lang="ja-JP" altLang="en-US"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家：</a:t>
            </a:r>
            <a:r>
              <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lang="ja-JP" altLang="en-US"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万円（</a:t>
            </a:r>
            <a:r>
              <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en-US"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100"/>
              </a:lnSpc>
            </a:pPr>
            <a:r>
              <a:rPr lang="ja-JP" altLang="en-US"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D</a:t>
            </a:r>
            <a:r>
              <a:rPr lang="ja-JP" altLang="en-US"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家：</a:t>
            </a:r>
            <a:r>
              <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0</a:t>
            </a:r>
            <a:r>
              <a:rPr lang="ja-JP" altLang="en-US"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万円（０％）</a:t>
            </a:r>
            <a:endParaRPr lang="en-US" altLang="ja-JP" sz="1200" b="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pP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（考え方）</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pP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①は、所得税のように、負担する能力に応じて集める方法（所得に応じて税率も変動</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％）。また、かっこ書きは、同じ率</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％で集める方法として法人税のような方法。</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pP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②は、同じ金額で平等に集める方法（</a:t>
            </a:r>
            <a:r>
              <a:rPr lang="ja-JP" altLang="ja-JP" sz="1200" u="sng"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使用回数に応じる場合は、特定の人から集める方法</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pP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③は、負担する能力に応じて集める方法だが、極端な例（不公平感が強い？？）だが、一つの</a:t>
            </a:r>
            <a:r>
              <a:rPr lang="ja-JP" altLang="ja-JP" sz="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考え方としてはあり得る。</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100"/>
              </a:lnSpc>
            </a:pPr>
            <a:endPar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100"/>
              </a:lnSpc>
            </a:pP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11</a:t>
            </a:fld>
            <a:endParaRPr kumimoji="1" lang="ja-JP" altLang="en-US" dirty="0"/>
          </a:p>
        </p:txBody>
      </p:sp>
    </p:spTree>
    <p:extLst>
      <p:ext uri="{BB962C8B-B14F-4D97-AF65-F5344CB8AC3E}">
        <p14:creationId xmlns:p14="http://schemas.microsoft.com/office/powerpoint/2010/main" val="358211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1100"/>
              </a:lnSpc>
              <a:spcBef>
                <a:spcPts val="600"/>
              </a:spcBef>
              <a:spcAft>
                <a:spcPts val="600"/>
              </a:spcAft>
            </a:pP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（発展）複雑なため、時間に余裕があれば・・・</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「パターン３」は、「所得金額（儲け）」と「使用回数」が異なるパターンとなります。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「パターン２」と「パターン３」について、グループに分かれて自由に発言し、グループの意見をまとめてください。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「パターン３」について発表して</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いただき</a:t>
            </a: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ますので、各グループの討議結果を配付した用紙に記載（タブレット上の様式に（代表者が）入力）してください。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なお、発表用紙の右下に「円グラフ」がありますので、自分のグループの討議結果がどの要素をどの程度考慮したのか、その考慮度合に応じて円グラフのどの辺に位置するかを丸印（ニコチャンマーク）で記載してくださ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発表者も決めてください。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発表者の方には「なぜそうなったかの理由」も一緒に発表してもらいます。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グループワークの時間は、代表者を決める時間も含めて今から</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15</a:t>
            </a: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分となりますので、●時●分までとなります。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それでは、グループに分かれてください。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【スタート時】まず「パターン２」について、５分程度で簡単にまとめて、その後「パターン３」の討議を始めてください。正解はありませんから自由に考えてみてください。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【３分経過時】そろそろ「パターン２」をまとめ始めてください。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【５分経過時】５分経ちました。</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そろそろ「パターン３」の討議を始めてください。ポイントしては、「橋の建設は４軒全ての住人の希望である」ということです。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【８分経過時】そろそろ「パターン３」をまとめ始めてください。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分経過時】あと５分です。意見がいろいろあると思いますが、そろそろ、グループとしての意見をまとめてください。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13</a:t>
            </a: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分経過時】あと２分です。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そろそろ、発表用紙に記載（入力）してください。「円グラフ」も忘れずに記載（入力）してください。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「グループ名」についても自由に決めて記載してください。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発表者も選びましたか。</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14</a:t>
            </a: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分経過時】あと１分です。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終了したグループは提出してください（預かります）。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（提出された（預かった）発表用紙を黒板に貼るなどする。）</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15</a:t>
            </a: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分経過時】それでは終了です。発表用紙を提出してください（預かります） 。</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発表者の方は準備してください。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⇒討議内容の発表</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【各グループの発表に対するコメント例】</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33335"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考慮した「その他の要素」はどのような要素（内容）ですか。</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「●グループ」は、「所得金額」と「使用回数」と「●●」という要素を組み合わせてバランスを取って負担金額を決めてもらいました。特に「〇〇」の要素を最も考慮しているようですね・・・。など</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Ａさんは、自分では橋を使わないかもしれませんが、消防車や郵便局、友達が橋を渡って訪ねてきたりする場合もあるかもしれませんよね。</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ありがとうございました。（グループの発表ごとに拍手）</a:t>
            </a:r>
            <a:endPar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【最終講評】</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各グループで考えた税金の集め方は、どれも公平だと思います。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発表者の方もとても分かりやすく説明してくれてありがとうございました。</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公平な税金の集め方の考え方には、いろいろな考え方があると感じたと思います。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各グループの発表を聞いて、みなさん一人一人としてどの考え方がよかったと思いますか？</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u="sng"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発表はありませんが、心の中で「自分が一番納得できる考え方」を決めてみてください</a:t>
            </a: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（５秒程度時間を与える）。</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今、みなさんが考えてくれたように、日本には公平に税を負担してもらうために、集め方が異なる約</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50</a:t>
            </a: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種類の税金があります。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冒頭でも説明していますが、学習のポイントである「税金の種類がたくさんあるのはなぜ？」を理解してもらいたいので、繰り返し説明する。先ほど学習した点を繰り返し言っているというニュアンスの言い回し（「・・・</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50</a:t>
            </a: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種類の税金があるのでしたね。」など）をしても良い。</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今グループで行ってもらった討議は、社会の授業で習った日本の制度に似ていませんか？税金の集め方を話し合う会議・・・</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そう！国会などの議会です！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議会では、選挙で選ばれた代表者が話し合いを行っていろいろなことを決定しているのでしたね。</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今日のグループワークでも、代表者にグループの意見を発表してもらいました。</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先ほど、みなさんに「自分が一番納得できる考え方を心の中で決めてください」とお願いしましたが、選挙で誰に投票するのかを決めるときもこのようなイメージではないでしょうか？</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スライドの一番下の濃い青色で表示されている部分を見てみましょう。</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（読み上げる）</a:t>
            </a:r>
            <a:r>
              <a:rPr lang="ja-JP" altLang="ja-JP" sz="1200" u="sng"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「税金の使い方は、私たちの意見などから作られた予算案をもとに国会や県議会、市町村議会で話し合われ議決（決定）されます。」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そして、日本では、税の公平な負担方法や使いみちについて議会（国会）で決定された法律に基づき、（国民）全員がそのルールに従って税負担をする仕組みとなっています。</a:t>
            </a:r>
            <a:endPar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12</a:t>
            </a:fld>
            <a:endParaRPr kumimoji="1" lang="ja-JP" altLang="en-US" dirty="0"/>
          </a:p>
        </p:txBody>
      </p:sp>
    </p:spTree>
    <p:extLst>
      <p:ext uri="{BB962C8B-B14F-4D97-AF65-F5344CB8AC3E}">
        <p14:creationId xmlns:p14="http://schemas.microsoft.com/office/powerpoint/2010/main" val="179561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（発展）複雑なため、時間に余裕があれば・・・</a:t>
            </a:r>
            <a:r>
              <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just">
              <a:lnSpc>
                <a:spcPts val="1100"/>
              </a:lnSpc>
            </a:pPr>
            <a:r>
              <a:rPr lang="ja-JP" altLang="en-US" sz="1200" kern="10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パターン３を使用しなかった場合は、次のスライドへ</a:t>
            </a:r>
            <a:endParaRPr lang="en-US" altLang="ja-JP" sz="1200" kern="10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pP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（考え方）</a:t>
            </a:r>
            <a:endParaRPr lang="en-US" altLang="ja-JP"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pP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上記パターン２を応用し</a:t>
            </a:r>
            <a:endParaRPr lang="en-US"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pP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①所得（負担する能力）に応じて（</a:t>
            </a:r>
            <a:r>
              <a:rPr lang="en-US"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a:t>
            </a: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15</a:t>
            </a: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pP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②同じ金額で平等に集める方法として一律</a:t>
            </a:r>
            <a:r>
              <a:rPr lang="en-US"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万円</a:t>
            </a:r>
            <a:endParaRPr lang="en-US"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pP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③は使用回数に応じて（特定の人から）集める方法として一回１万円を集める方法に区分して考え、組み合わせ、バランスを取る方法もある。組み合わせとして、①～③のうち２つのみで合計</a:t>
            </a:r>
            <a:r>
              <a:rPr lang="en-US"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400</a:t>
            </a:r>
            <a:r>
              <a:rPr lang="ja-JP" alt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万円とする考え方もあり得る。</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13</a:t>
            </a:fld>
            <a:endParaRPr kumimoji="1" lang="ja-JP" altLang="en-US" dirty="0"/>
          </a:p>
        </p:txBody>
      </p:sp>
    </p:spTree>
    <p:extLst>
      <p:ext uri="{BB962C8B-B14F-4D97-AF65-F5344CB8AC3E}">
        <p14:creationId xmlns:p14="http://schemas.microsoft.com/office/powerpoint/2010/main" val="249745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100"/>
              </a:lnSpc>
              <a:spcBef>
                <a:spcPts val="600"/>
              </a:spcBef>
              <a:spcAft>
                <a:spcPts val="600"/>
              </a:spcAft>
            </a:pP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税の公平性（</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INDEX11</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税金には「どう集めてどう使うか」だけでなく、</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「どうやって負担を分けるのが公平か？」という大切なテーマがあります。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「さて、みなさん。</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公平な税金</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って、どんな税金だと思いますか？」</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ざっくり意見を聞いて、「たくさん稼ぐ人がたくさん払う？」「みんな同じ金額？」などを拾う）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「実は、『公平』といっても、税金の世界ではいろんな考え方があるんです。」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このページでは、</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税の公平性</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に関する</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5</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つの考え方を紹介します。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【各カードの説明】（</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（画面上の</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5</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つのカードに沿ってテンポよく説明）</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応能負担（おうのうふたん）</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払える人が、より多く負担する」という考え。</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たとえば、所得が高い人が多めに税金を払うしくみです。</a:t>
            </a:r>
          </a:p>
          <a:p>
            <a:pPr>
              <a:lnSpc>
                <a:spcPts val="11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応益負担（おうえきふたん）</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サービスを多く受けた人が、より多く負担する」。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高速道路や水道料金のように、使った分だけ払う方式。</a:t>
            </a:r>
          </a:p>
          <a:p>
            <a:pPr>
              <a:lnSpc>
                <a:spcPts val="11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水平的公平</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同じような収入・能力の人には、同じ税金を」という考え方。</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不公平感をなくすために大切。</a:t>
            </a:r>
          </a:p>
          <a:p>
            <a:pPr>
              <a:lnSpc>
                <a:spcPts val="11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垂直的公平</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収入が多い人には、より高い税率で」という考え。</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所得税の累進課税がこの例です。</a:t>
            </a:r>
          </a:p>
          <a:p>
            <a:pPr>
              <a:lnSpc>
                <a:spcPts val="11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世代間の公平</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今の世代だけでなく、将来の人たちにも負担が残らないように」という視点。</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年金や借金の返済に関係する重要な考え方です。</a:t>
            </a:r>
          </a:p>
          <a:p>
            <a:pPr indent="88900">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今の高齢者を支えるために、私たち現役世代が税金や保険料を払っている。でもそれって、将来も同じ仕組みが続くのかな</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未来の人たちに、今の借金や負担を押しつけてしまってないだろうか？</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生徒に問いかけて思考を深める）</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fontAlgn="base">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「自分だったら、どの考え方が一番</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公平</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に感じる？」</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「未来の人のことも考えたら、どんな税制度がいいと思う？」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「税金の</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公平性</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にはいろんな視点があることが分かりました。」</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どれが正解、というよりも、</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状況や立場によって「公平さ」はいろんな形になる</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ことがわかります。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→「みんなが『納得できる税制』を目指すには、こうした視点を持ち、議論していくことがとても大事なんです。」</a:t>
            </a:r>
            <a:endParaRPr kumimoji="1" lang="ja-JP" altLang="en-US"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pPr>
              <a:lnSpc>
                <a:spcPts val="1100"/>
              </a:lnSpc>
              <a:spcBef>
                <a:spcPts val="600"/>
              </a:spcBef>
              <a:spcAft>
                <a:spcPts val="600"/>
              </a:spcAft>
            </a:pP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税金の使いみちの決め方（</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INDEX12</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テーマ：「税金の使いみちはどうやって決まるの？」</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これまで、税金がどんなことに使われているかを学んできましたね。</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でもその使いみちって、いったい誰がどうやって決めているのでしょうか？</a:t>
            </a: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今日はその「決め方」の仕組みを見ていきます。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【画像を見ながら説明】（</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この図を見てください。</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税金の使い道が決まるまでには、国と都道府県では</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少し異なります。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①</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集める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まずは、みんなから税金を集めます。これはすでに学びましたね。</a:t>
            </a:r>
          </a:p>
          <a:p>
            <a:pPr>
              <a:lnSpc>
                <a:spcPts val="11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②</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決める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次に、「このお金をどう使うか」を考えるのは、</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国や地方の政府（行政）です。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そして、それをチェックして、最終的に決めるのが、国会や地方議会です</a:t>
            </a:r>
            <a:r>
              <a:rPr lang="ja-JP" altLang="en-US"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endParaRPr lang="en-US"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【まとめ・問いかけ】（</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税金の使いみちは、ただ役所の人が勝手に決めるのではなく、</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みんなの代表（議員）を通じて、ルールに従って決められている</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んですね。</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みなさんが将来、選挙で投票するときにも、</a:t>
            </a:r>
            <a:br>
              <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「この人はどんな使い方をするのか」という視点が大切になりますよ。</a:t>
            </a:r>
            <a:endParaRPr lang="ja-JP" altLang="en-US" sz="1200" b="0" dirty="0">
              <a:latin typeface="HG丸ｺﾞｼｯｸM-PRO" panose="020F0600000000000000" pitchFamily="50" charset="-128"/>
              <a:ea typeface="HG丸ｺﾞｼｯｸM-PRO" panose="020F0600000000000000" pitchFamily="50" charset="-128"/>
            </a:endParaRPr>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52475" y="596900"/>
            <a:ext cx="5492750" cy="41211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59422" y="10440469"/>
            <a:ext cx="3027208" cy="550057"/>
          </a:xfrm>
        </p:spPr>
        <p:txBody>
          <a:bodyPr/>
          <a:lstStyle/>
          <a:p>
            <a:pPr defTabSz="456443">
              <a:defRPr/>
            </a:pPr>
            <a:fld id="{4374078C-8597-4BCE-AD2D-AB8AAB46821F}" type="slidenum">
              <a:rPr lang="ja-JP" altLang="en-US" sz="1100">
                <a:solidFill>
                  <a:prstClr val="black"/>
                </a:solidFill>
              </a:rPr>
              <a:pPr defTabSz="456443">
                <a:defRPr/>
              </a:pPr>
              <a:t>15</a:t>
            </a:fld>
            <a:endParaRPr lang="en-US" altLang="ja-JP" sz="1100" dirty="0">
              <a:solidFill>
                <a:prstClr val="black"/>
              </a:solidFill>
            </a:endParaRPr>
          </a:p>
        </p:txBody>
      </p:sp>
    </p:spTree>
    <p:extLst>
      <p:ext uri="{BB962C8B-B14F-4D97-AF65-F5344CB8AC3E}">
        <p14:creationId xmlns:p14="http://schemas.microsoft.com/office/powerpoint/2010/main" val="706326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100"/>
              </a:lnSpc>
              <a:spcBef>
                <a:spcPts val="600"/>
              </a:spcBef>
              <a:spcAft>
                <a:spcPts val="600"/>
              </a:spcAft>
            </a:pP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国の財政を見てみよう（</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INDEX14</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「さあ、次のテーマは『国の財政』です。つまり、日本という国がどれくらいお金を使っていて、どれくらい収入があるのか、という話ですね。」</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「このページでは、</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歳出</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と</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歳入</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という</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つの言葉が出てきます。これ、何を意味しているかわかりますか？」</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少し聞いてから補足）</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「歳出は</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使うお金</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、歳入は</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入ってくるお金</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のことです。」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【画像を見ながら説明】（</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「ここに書いてあるとおり、今の日本は、歳出の方が歳入より多い状態です。」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「つまり</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使うお金の方が多い。足りない分はどうするのかというと、</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借金</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して補っているんです。」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「そしてこの借金のことを</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赤字国債</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と言います。」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「今、普通国債残高はなんと『</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1,105</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兆円』。」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「想像もつかない金額ですね</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。これは、国の経済規模である『</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GDP</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』の約</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倍という状態です。」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「では質問です。みなさん、家計に例えるとどうなると思いますか？『年収</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500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万円の家庭』が『</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1,000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万円以上の借金』をしてるイメージです。」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「この状態がずっと続いていいと思いますか？」</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生徒に問いかけて考えさせる）</a:t>
            </a:r>
            <a:endPar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「このあとのページでは、他の国と比べて日本の借金がどうなのかも見ていきます。」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「つまり、日本は</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入ってくるお金よりも使うお金が多い</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状態が長く続いていて、その結果、借金がどんどん積み上がっているということです。」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税金だけでは足りず、将来への“つけ回し”が起きているのが今の日本の財政です。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みなさんが大人になるころ、この財政がどうなっているかは、</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まさに「これからを担う世代」に関わってくる問題です。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【問いかけ】：</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「借金に頼らないために、どんな選択肢があると思いますか？」</a:t>
            </a:r>
            <a:endParaRPr kumimoji="1" lang="en-US" altLang="ja-JP" sz="1200" b="0" dirty="0">
              <a:latin typeface="HG丸ｺﾞｼｯｸM-PRO" panose="020F0600000000000000" pitchFamily="50" charset="-128"/>
              <a:ea typeface="HG丸ｺﾞｼｯｸM-PRO" panose="020F0600000000000000" pitchFamily="50" charset="-128"/>
            </a:endParaRPr>
          </a:p>
          <a:p>
            <a:endParaRPr kumimoji="1" lang="en-US" altLang="ja-JP"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35953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pPr marL="0" marR="0" lvl="0" indent="0" algn="l" defTabSz="914400" rtl="0" eaLnBrk="1" fontAlgn="auto" latinLnBrk="0" hangingPunct="1">
              <a:lnSpc>
                <a:spcPts val="1100"/>
              </a:lnSpc>
              <a:spcBef>
                <a:spcPts val="600"/>
              </a:spcBef>
              <a:spcAft>
                <a:spcPts val="600"/>
              </a:spcAft>
              <a:buClrTx/>
              <a:buSzTx/>
              <a:buFontTx/>
              <a:buNone/>
              <a:tabLst/>
              <a:defRPr/>
            </a:pPr>
            <a:r>
              <a:rPr lang="ja-JP" altLang="en-US" dirty="0">
                <a:latin typeface="HG丸ｺﾞｼｯｸM-PRO" panose="020F0600000000000000" pitchFamily="50" charset="-128"/>
                <a:ea typeface="HG丸ｺﾞｼｯｸM-PRO" panose="020F0600000000000000" pitchFamily="50" charset="-128"/>
              </a:rPr>
              <a:t>　</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国の</a:t>
            </a: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予算</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INDEX15</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１</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endParaRPr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lang="ja-JP" altLang="en-US" dirty="0">
                <a:latin typeface="HG丸ｺﾞｼｯｸM-PRO" panose="020F0600000000000000" pitchFamily="50" charset="-128"/>
                <a:ea typeface="HG丸ｺﾞｼｯｸM-PRO" panose="020F0600000000000000" pitchFamily="50" charset="-128"/>
              </a:rPr>
              <a:t>　国の財政は、簡単に言うと、「国のお金の出入り」のことです。</a:t>
            </a:r>
            <a:endParaRPr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国の財政として、</a:t>
            </a:r>
            <a:r>
              <a:rPr lang="ja-JP" altLang="en-US" dirty="0">
                <a:latin typeface="HG丸ｺﾞｼｯｸM-PRO" panose="020F0600000000000000" pitchFamily="50" charset="-128"/>
                <a:ea typeface="HG丸ｺﾞｼｯｸM-PRO" panose="020F0600000000000000" pitchFamily="50" charset="-128"/>
              </a:rPr>
              <a:t>収入を示す</a:t>
            </a:r>
            <a:r>
              <a:rPr lang="ja-JP" altLang="ja-JP" dirty="0">
                <a:latin typeface="HG丸ｺﾞｼｯｸM-PRO" panose="020F0600000000000000" pitchFamily="50" charset="-128"/>
                <a:ea typeface="HG丸ｺﾞｼｯｸM-PRO" panose="020F0600000000000000" pitchFamily="50" charset="-128"/>
              </a:rPr>
              <a:t>「歳入」と</a:t>
            </a:r>
            <a:r>
              <a:rPr lang="ja-JP" altLang="en-US" dirty="0">
                <a:latin typeface="HG丸ｺﾞｼｯｸM-PRO" panose="020F0600000000000000" pitchFamily="50" charset="-128"/>
                <a:ea typeface="HG丸ｺﾞｼｯｸM-PRO" panose="020F0600000000000000" pitchFamily="50" charset="-128"/>
              </a:rPr>
              <a:t>支出を示す</a:t>
            </a:r>
            <a:r>
              <a:rPr lang="ja-JP" altLang="ja-JP" dirty="0">
                <a:latin typeface="HG丸ｺﾞｼｯｸM-PRO" panose="020F0600000000000000" pitchFamily="50" charset="-128"/>
                <a:ea typeface="HG丸ｺﾞｼｯｸM-PRO" panose="020F0600000000000000" pitchFamily="50" charset="-128"/>
              </a:rPr>
              <a:t>「歳出」があります。</a:t>
            </a:r>
            <a:endParaRPr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lang="ja-JP" altLang="en-US" dirty="0">
                <a:latin typeface="HG丸ｺﾞｼｯｸM-PRO" panose="020F0600000000000000" pitchFamily="50" charset="-128"/>
                <a:ea typeface="HG丸ｺﾞｼｯｸM-PRO" panose="020F0600000000000000" pitchFamily="50" charset="-128"/>
              </a:rPr>
              <a:t>　国の予算は、まず１年間に必要な支出額が先に決まり、それをどう賄っていくかを決める仕組みになっています。</a:t>
            </a:r>
            <a:endParaRPr lang="ja-JP"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国の財政は「税金」で賄われるのが原則ですが、歳入を見ると、税金である「租税及び印紙収入」は</a:t>
            </a:r>
            <a:r>
              <a:rPr lang="en-US" altLang="ja-JP" dirty="0">
                <a:latin typeface="HG丸ｺﾞｼｯｸM-PRO" panose="020F0600000000000000" pitchFamily="50" charset="-128"/>
                <a:ea typeface="HG丸ｺﾞｼｯｸM-PRO" panose="020F0600000000000000" pitchFamily="50" charset="-128"/>
              </a:rPr>
              <a:t>75.1</a:t>
            </a:r>
            <a:r>
              <a:rPr lang="ja-JP" altLang="ja-JP" dirty="0">
                <a:latin typeface="HG丸ｺﾞｼｯｸM-PRO" panose="020F0600000000000000" pitchFamily="50" charset="-128"/>
                <a:ea typeface="HG丸ｺﾞｼｯｸM-PRO" panose="020F0600000000000000" pitchFamily="50" charset="-128"/>
              </a:rPr>
              <a:t>％に過ぎません。</a:t>
            </a:r>
            <a:endParaRPr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lang="ja-JP" altLang="ja-JP" dirty="0">
                <a:latin typeface="HG丸ｺﾞｼｯｸM-PRO" panose="020F0600000000000000" pitchFamily="50" charset="-128"/>
                <a:ea typeface="HG丸ｺﾞｼｯｸM-PRO" panose="020F0600000000000000" pitchFamily="50" charset="-128"/>
              </a:rPr>
              <a:t>　では、残りの部分はどのように賄っているのでしょう。</a:t>
            </a:r>
          </a:p>
          <a:p>
            <a:pPr>
              <a:lnSpc>
                <a:spcPts val="1100"/>
              </a:lnSpc>
              <a:spcBef>
                <a:spcPts val="600"/>
              </a:spcBef>
              <a:spcAft>
                <a:spcPts val="600"/>
              </a:spcAft>
            </a:pPr>
            <a:r>
              <a:rPr lang="ja-JP" altLang="ja-JP" dirty="0">
                <a:latin typeface="HG丸ｺﾞｼｯｸM-PRO" panose="020F0600000000000000" pitchFamily="50" charset="-128"/>
                <a:ea typeface="HG丸ｺﾞｼｯｸM-PRO" panose="020F0600000000000000" pitchFamily="50" charset="-128"/>
              </a:rPr>
              <a:t>　次に大きな割合を占めるのは、「公債金収入」</a:t>
            </a:r>
            <a:r>
              <a:rPr lang="ja-JP" altLang="en-US" dirty="0">
                <a:latin typeface="HG丸ｺﾞｼｯｸM-PRO" panose="020F0600000000000000" pitchFamily="50" charset="-128"/>
                <a:ea typeface="HG丸ｺﾞｼｯｸM-PRO" panose="020F0600000000000000" pitchFamily="50" charset="-128"/>
              </a:rPr>
              <a:t>で、</a:t>
            </a:r>
            <a:r>
              <a:rPr lang="ja-JP" altLang="ja-JP" dirty="0">
                <a:latin typeface="HG丸ｺﾞｼｯｸM-PRO" panose="020F0600000000000000" pitchFamily="50" charset="-128"/>
                <a:ea typeface="HG丸ｺﾞｼｯｸM-PRO" panose="020F0600000000000000" pitchFamily="50" charset="-128"/>
              </a:rPr>
              <a:t>歳入の</a:t>
            </a:r>
            <a:r>
              <a:rPr lang="en-US" altLang="ja-JP" dirty="0">
                <a:latin typeface="HG丸ｺﾞｼｯｸM-PRO" panose="020F0600000000000000" pitchFamily="50" charset="-128"/>
                <a:ea typeface="HG丸ｺﾞｼｯｸM-PRO" panose="020F0600000000000000" pitchFamily="50" charset="-128"/>
              </a:rPr>
              <a:t>24.9</a:t>
            </a:r>
            <a:r>
              <a:rPr lang="ja-JP"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を占めています</a:t>
            </a:r>
            <a:r>
              <a:rPr lang="ja-JP" altLang="ja-JP" dirty="0">
                <a:latin typeface="HG丸ｺﾞｼｯｸM-PRO" panose="020F0600000000000000" pitchFamily="50" charset="-128"/>
                <a:ea typeface="HG丸ｺﾞｼｯｸM-PRO" panose="020F0600000000000000" pitchFamily="50" charset="-128"/>
              </a:rPr>
              <a:t>。</a:t>
            </a:r>
          </a:p>
          <a:p>
            <a:pPr>
              <a:lnSpc>
                <a:spcPts val="1100"/>
              </a:lnSpc>
              <a:spcBef>
                <a:spcPts val="600"/>
              </a:spcBef>
              <a:spcAft>
                <a:spcPts val="600"/>
              </a:spcAft>
            </a:pPr>
            <a:r>
              <a:rPr lang="ja-JP" altLang="ja-JP" dirty="0">
                <a:latin typeface="HG丸ｺﾞｼｯｸM-PRO" panose="020F0600000000000000" pitchFamily="50" charset="-128"/>
                <a:ea typeface="HG丸ｺﾞｼｯｸM-PRO" panose="020F0600000000000000" pitchFamily="50" charset="-128"/>
              </a:rPr>
              <a:t>　「公債金収入」とは、いわゆる国の借金ですが、</a:t>
            </a:r>
            <a:r>
              <a:rPr lang="ja-JP" altLang="en-US" dirty="0">
                <a:latin typeface="HG丸ｺﾞｼｯｸM-PRO" panose="020F0600000000000000" pitchFamily="50" charset="-128"/>
                <a:ea typeface="HG丸ｺﾞｼｯｸM-PRO" panose="020F0600000000000000" pitchFamily="50" charset="-128"/>
              </a:rPr>
              <a:t>本来であれば税金ですべてをまかなうべきところを不足分について借金で賄っており、</a:t>
            </a:r>
            <a:r>
              <a:rPr lang="ja-JP" altLang="ja-JP" dirty="0">
                <a:latin typeface="HG丸ｺﾞｼｯｸM-PRO" panose="020F0600000000000000" pitchFamily="50" charset="-128"/>
                <a:ea typeface="HG丸ｺﾞｼｯｸM-PRO" panose="020F0600000000000000" pitchFamily="50" charset="-128"/>
              </a:rPr>
              <a:t>日本は</a:t>
            </a:r>
            <a:r>
              <a:rPr lang="ja-JP" altLang="en-US" dirty="0">
                <a:latin typeface="HG丸ｺﾞｼｯｸM-PRO" panose="020F0600000000000000" pitchFamily="50" charset="-128"/>
                <a:ea typeface="HG丸ｺﾞｼｯｸM-PRO" panose="020F0600000000000000" pitchFamily="50" charset="-128"/>
              </a:rPr>
              <a:t>全体の</a:t>
            </a:r>
            <a:r>
              <a:rPr lang="ja-JP" altLang="ja-JP" dirty="0">
                <a:latin typeface="HG丸ｺﾞｼｯｸM-PRO" panose="020F0600000000000000" pitchFamily="50" charset="-128"/>
                <a:ea typeface="HG丸ｺﾞｼｯｸM-PRO" panose="020F0600000000000000" pitchFamily="50" charset="-128"/>
              </a:rPr>
              <a:t>収入の約</a:t>
            </a:r>
            <a:r>
              <a:rPr lang="ja-JP" altLang="en-US" dirty="0">
                <a:latin typeface="HG丸ｺﾞｼｯｸM-PRO" panose="020F0600000000000000" pitchFamily="50" charset="-128"/>
                <a:ea typeface="HG丸ｺﾞｼｯｸM-PRO" panose="020F0600000000000000" pitchFamily="50" charset="-128"/>
              </a:rPr>
              <a:t>４</a:t>
            </a:r>
            <a:r>
              <a:rPr lang="ja-JP" altLang="ja-JP" dirty="0">
                <a:latin typeface="HG丸ｺﾞｼｯｸM-PRO" panose="020F0600000000000000" pitchFamily="50" charset="-128"/>
                <a:ea typeface="HG丸ｺﾞｼｯｸM-PRO" panose="020F0600000000000000" pitchFamily="50" charset="-128"/>
              </a:rPr>
              <a:t>分の１</a:t>
            </a:r>
            <a:r>
              <a:rPr lang="ja-JP" altLang="en-US" dirty="0">
                <a:latin typeface="HG丸ｺﾞｼｯｸM-PRO" panose="020F0600000000000000" pitchFamily="50" charset="-128"/>
                <a:ea typeface="HG丸ｺﾞｼｯｸM-PRO" panose="020F0600000000000000" pitchFamily="50" charset="-128"/>
              </a:rPr>
              <a:t>が</a:t>
            </a:r>
            <a:r>
              <a:rPr lang="ja-JP" altLang="ja-JP" dirty="0">
                <a:latin typeface="HG丸ｺﾞｼｯｸM-PRO" panose="020F0600000000000000" pitchFamily="50" charset="-128"/>
                <a:ea typeface="HG丸ｺﾞｼｯｸM-PRO" panose="020F0600000000000000" pitchFamily="50" charset="-128"/>
              </a:rPr>
              <a:t>借金</a:t>
            </a:r>
            <a:r>
              <a:rPr lang="ja-JP" altLang="en-US" dirty="0">
                <a:latin typeface="HG丸ｺﾞｼｯｸM-PRO" panose="020F0600000000000000" pitchFamily="50" charset="-128"/>
                <a:ea typeface="HG丸ｺﾞｼｯｸM-PRO" panose="020F0600000000000000" pitchFamily="50" charset="-128"/>
              </a:rPr>
              <a:t>となっています。</a:t>
            </a:r>
            <a:endParaRPr lang="ja-JP"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lang="ja-JP" altLang="ja-JP" dirty="0">
                <a:latin typeface="HG丸ｺﾞｼｯｸM-PRO" panose="020F0600000000000000" pitchFamily="50" charset="-128"/>
                <a:ea typeface="HG丸ｺﾞｼｯｸM-PRO" panose="020F0600000000000000" pitchFamily="50" charset="-128"/>
              </a:rPr>
              <a:t>　歳出を見ると、「国債費」つまり国の借金である国債の返済などの費用が歳出の</a:t>
            </a:r>
            <a:r>
              <a:rPr lang="en-US" altLang="ja-JP" dirty="0">
                <a:latin typeface="HG丸ｺﾞｼｯｸM-PRO" panose="020F0600000000000000" pitchFamily="50" charset="-128"/>
                <a:ea typeface="HG丸ｺﾞｼｯｸM-PRO" panose="020F0600000000000000" pitchFamily="50" charset="-128"/>
              </a:rPr>
              <a:t>24.5</a:t>
            </a:r>
            <a:r>
              <a:rPr lang="ja-JP" altLang="ja-JP" dirty="0">
                <a:latin typeface="HG丸ｺﾞｼｯｸM-PRO" panose="020F0600000000000000" pitchFamily="50" charset="-128"/>
                <a:ea typeface="HG丸ｺﾞｼｯｸM-PRO" panose="020F0600000000000000" pitchFamily="50" charset="-128"/>
              </a:rPr>
              <a:t>％を占めています。</a:t>
            </a:r>
          </a:p>
          <a:p>
            <a:pPr>
              <a:lnSpc>
                <a:spcPts val="1100"/>
              </a:lnSpc>
              <a:spcBef>
                <a:spcPts val="600"/>
              </a:spcBef>
              <a:spcAft>
                <a:spcPts val="600"/>
              </a:spcAft>
            </a:pPr>
            <a:r>
              <a:rPr lang="ja-JP" altLang="ja-JP" dirty="0">
                <a:latin typeface="HG丸ｺﾞｼｯｸM-PRO" panose="020F0600000000000000" pitchFamily="50" charset="-128"/>
                <a:ea typeface="HG丸ｺﾞｼｯｸM-PRO" panose="020F0600000000000000" pitchFamily="50" charset="-128"/>
              </a:rPr>
              <a:t>また、「社会保障」が</a:t>
            </a:r>
            <a:r>
              <a:rPr lang="en-US" altLang="ja-JP" dirty="0">
                <a:latin typeface="HG丸ｺﾞｼｯｸM-PRO" panose="020F0600000000000000" pitchFamily="50" charset="-128"/>
                <a:ea typeface="HG丸ｺﾞｼｯｸM-PRO" panose="020F0600000000000000" pitchFamily="50" charset="-128"/>
              </a:rPr>
              <a:t>33.2</a:t>
            </a:r>
            <a:r>
              <a:rPr lang="ja-JP" altLang="ja-JP" dirty="0">
                <a:latin typeface="HG丸ｺﾞｼｯｸM-PRO" panose="020F0600000000000000" pitchFamily="50" charset="-128"/>
                <a:ea typeface="HG丸ｺﾞｼｯｸM-PRO" panose="020F0600000000000000" pitchFamily="50" charset="-128"/>
              </a:rPr>
              <a:t>％を占めています。</a:t>
            </a:r>
            <a:endParaRPr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歳出の主な内訳</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○社会保障関係費</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約</a:t>
            </a:r>
            <a:r>
              <a:rPr kumimoji="1" lang="en-US" altLang="ja-JP" dirty="0">
                <a:latin typeface="HG丸ｺﾞｼｯｸM-PRO" panose="020F0600000000000000" pitchFamily="50" charset="-128"/>
                <a:ea typeface="HG丸ｺﾞｼｯｸM-PRO" panose="020F0600000000000000" pitchFamily="50" charset="-128"/>
              </a:rPr>
              <a:t>38</a:t>
            </a:r>
            <a:r>
              <a:rPr kumimoji="1" lang="ja-JP" altLang="en-US" dirty="0">
                <a:latin typeface="HG丸ｺﾞｼｯｸM-PRO" panose="020F0600000000000000" pitchFamily="50" charset="-128"/>
                <a:ea typeface="HG丸ｺﾞｼｯｸM-PRO" panose="020F0600000000000000" pitchFamily="50" charset="-128"/>
              </a:rPr>
              <a:t>兆</a:t>
            </a:r>
            <a:r>
              <a:rPr kumimoji="1" lang="en-US" altLang="ja-JP" dirty="0">
                <a:latin typeface="HG丸ｺﾞｼｯｸM-PRO" panose="020F0600000000000000" pitchFamily="50" charset="-128"/>
                <a:ea typeface="HG丸ｺﾞｼｯｸM-PRO" panose="020F0600000000000000" pitchFamily="50" charset="-128"/>
              </a:rPr>
              <a:t>3,000</a:t>
            </a:r>
            <a:r>
              <a:rPr kumimoji="1" lang="ja-JP" altLang="en-US" dirty="0">
                <a:latin typeface="HG丸ｺﾞｼｯｸM-PRO" panose="020F0600000000000000" pitchFamily="50" charset="-128"/>
                <a:ea typeface="HG丸ｺﾞｼｯｸM-PRO" panose="020F0600000000000000" pitchFamily="50" charset="-128"/>
              </a:rPr>
              <a:t>億円</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私たちが安心して生活していくために必要な年金、医療、介護、少子化対策、生活扶助等社会福祉、保健衛生対策、雇用労災対策に使われています。</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○公共事業関係費</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約</a:t>
            </a:r>
            <a:r>
              <a:rPr kumimoji="1" lang="en-US" altLang="ja-JP" dirty="0">
                <a:latin typeface="HG丸ｺﾞｼｯｸM-PRO" panose="020F0600000000000000" pitchFamily="50" charset="-128"/>
                <a:ea typeface="HG丸ｺﾞｼｯｸM-PRO" panose="020F0600000000000000" pitchFamily="50" charset="-128"/>
              </a:rPr>
              <a:t>6</a:t>
            </a:r>
            <a:r>
              <a:rPr kumimoji="1" lang="ja-JP" altLang="en-US" dirty="0">
                <a:latin typeface="HG丸ｺﾞｼｯｸM-PRO" panose="020F0600000000000000" pitchFamily="50" charset="-128"/>
                <a:ea typeface="HG丸ｺﾞｼｯｸM-PRO" panose="020F0600000000000000" pitchFamily="50" charset="-128"/>
              </a:rPr>
              <a:t>兆</a:t>
            </a:r>
            <a:r>
              <a:rPr kumimoji="1" lang="en-US" altLang="ja-JP" dirty="0">
                <a:latin typeface="HG丸ｺﾞｼｯｸM-PRO" panose="020F0600000000000000" pitchFamily="50" charset="-128"/>
                <a:ea typeface="HG丸ｺﾞｼｯｸM-PRO" panose="020F0600000000000000" pitchFamily="50" charset="-128"/>
              </a:rPr>
              <a:t>1,000</a:t>
            </a:r>
            <a:r>
              <a:rPr kumimoji="1" lang="ja-JP" altLang="en-US" dirty="0">
                <a:latin typeface="HG丸ｺﾞｼｯｸM-PRO" panose="020F0600000000000000" pitchFamily="50" charset="-128"/>
                <a:ea typeface="HG丸ｺﾞｼｯｸM-PRO" panose="020F0600000000000000" pitchFamily="50" charset="-128"/>
              </a:rPr>
              <a:t>億円</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公共事業関係費は、道路や湊湾、住宅や下水道、公園、河川の堤防やダムなど、社会経済活動や国民生活、国土保全の基盤となる施設の整備に使われています。私たちの身近にある施設にお金が使われていることに注目しましょう。</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○地方交付税交付金等</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約</a:t>
            </a:r>
            <a:r>
              <a:rPr kumimoji="1" lang="en-US" altLang="ja-JP" dirty="0">
                <a:latin typeface="HG丸ｺﾞｼｯｸM-PRO" panose="020F0600000000000000" pitchFamily="50" charset="-128"/>
                <a:ea typeface="HG丸ｺﾞｼｯｸM-PRO" panose="020F0600000000000000" pitchFamily="50" charset="-128"/>
              </a:rPr>
              <a:t>18</a:t>
            </a:r>
            <a:r>
              <a:rPr kumimoji="1" lang="ja-JP" altLang="en-US" dirty="0">
                <a:latin typeface="HG丸ｺﾞｼｯｸM-PRO" panose="020F0600000000000000" pitchFamily="50" charset="-128"/>
                <a:ea typeface="HG丸ｺﾞｼｯｸM-PRO" panose="020F0600000000000000" pitchFamily="50" charset="-128"/>
              </a:rPr>
              <a:t>兆</a:t>
            </a:r>
            <a:r>
              <a:rPr kumimoji="1" lang="en-US" altLang="ja-JP" dirty="0">
                <a:latin typeface="HG丸ｺﾞｼｯｸM-PRO" panose="020F0600000000000000" pitchFamily="50" charset="-128"/>
                <a:ea typeface="HG丸ｺﾞｼｯｸM-PRO" panose="020F0600000000000000" pitchFamily="50" charset="-128"/>
              </a:rPr>
              <a:t>9,000</a:t>
            </a:r>
            <a:r>
              <a:rPr kumimoji="1" lang="ja-JP" altLang="en-US" dirty="0">
                <a:latin typeface="HG丸ｺﾞｼｯｸM-PRO" panose="020F0600000000000000" pitchFamily="50" charset="-128"/>
                <a:ea typeface="HG丸ｺﾞｼｯｸM-PRO" panose="020F0600000000000000" pitchFamily="50" charset="-128"/>
              </a:rPr>
              <a:t>億円</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地方公共団体（都道府県や市町村）は、私たちの日常生活と密接に結びついている教育・警察・消防・環境衛生・生活保護などの公共サービスを行うため、地方税を集めています。</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しかし、その地域の経済状況などによって、それぞれの地方公共団体の財政力に違いがあります。</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そこで公共サービスに格差が生じないよう、国が地方公共団体の財政力を調整するするために支出しているのが、地方交付税交付金等です。</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○文教及び科学復興費</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約</a:t>
            </a:r>
            <a:r>
              <a:rPr kumimoji="1" lang="en-US" altLang="ja-JP" dirty="0">
                <a:latin typeface="HG丸ｺﾞｼｯｸM-PRO" panose="020F0600000000000000" pitchFamily="50" charset="-128"/>
                <a:ea typeface="HG丸ｺﾞｼｯｸM-PRO" panose="020F0600000000000000" pitchFamily="50" charset="-128"/>
              </a:rPr>
              <a:t>5</a:t>
            </a:r>
            <a:r>
              <a:rPr kumimoji="1" lang="ja-JP" altLang="en-US" dirty="0">
                <a:latin typeface="HG丸ｺﾞｼｯｸM-PRO" panose="020F0600000000000000" pitchFamily="50" charset="-128"/>
                <a:ea typeface="HG丸ｺﾞｼｯｸM-PRO" panose="020F0600000000000000" pitchFamily="50" charset="-128"/>
              </a:rPr>
              <a:t>兆</a:t>
            </a:r>
            <a:r>
              <a:rPr kumimoji="1" lang="en-US" altLang="ja-JP" dirty="0">
                <a:latin typeface="HG丸ｺﾞｼｯｸM-PRO" panose="020F0600000000000000" pitchFamily="50" charset="-128"/>
                <a:ea typeface="HG丸ｺﾞｼｯｸM-PRO" panose="020F0600000000000000" pitchFamily="50" charset="-128"/>
              </a:rPr>
              <a:t>7,000</a:t>
            </a:r>
            <a:r>
              <a:rPr kumimoji="1" lang="ja-JP" altLang="en-US" dirty="0">
                <a:latin typeface="HG丸ｺﾞｼｯｸM-PRO" panose="020F0600000000000000" pitchFamily="50" charset="-128"/>
                <a:ea typeface="HG丸ｺﾞｼｯｸM-PRO" panose="020F0600000000000000" pitchFamily="50" charset="-128"/>
              </a:rPr>
              <a:t>億円</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文教及び科学復興費は、教育や科学技術の発展のために使われています。</a:t>
            </a:r>
            <a:endParaRPr lang="ja-JP"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1111869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100"/>
              </a:lnSpc>
              <a:spcBef>
                <a:spcPts val="600"/>
              </a:spcBef>
              <a:spcAft>
                <a:spcPts val="600"/>
              </a:spcAft>
            </a:pP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財政の悪化（</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INDEX16</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１</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テーマ：「財政はなぜ悪化したのか？〜社会保障と借金の増加〜」</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前回までに、税金の使い道や国の予算の全体像を見てきましたね。</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今回は、なぜ国の財政が</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悪化</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しているのかを、過去と現在の比較から考えていきます。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画面にあるのは、「歳出を税収などでまかなえない状態」を</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財政の悪化と呼び、その背景を説明したページです。</a:t>
            </a:r>
            <a:endParaRPr lang="en-US"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18</a:t>
            </a:fld>
            <a:endParaRPr lang="en-US" altLang="ja-JP"/>
          </a:p>
        </p:txBody>
      </p:sp>
    </p:spTree>
    <p:extLst>
      <p:ext uri="{BB962C8B-B14F-4D97-AF65-F5344CB8AC3E}">
        <p14:creationId xmlns:p14="http://schemas.microsoft.com/office/powerpoint/2010/main" val="2740031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pPr marL="0" marR="0" lvl="0" indent="0" algn="l" defTabSz="914400" rtl="0" eaLnBrk="1" fontAlgn="auto" latinLnBrk="0" hangingPunct="1">
              <a:lnSpc>
                <a:spcPts val="1100"/>
              </a:lnSpc>
              <a:spcBef>
                <a:spcPts val="600"/>
              </a:spcBef>
              <a:spcAft>
                <a:spcPts val="600"/>
              </a:spcAft>
              <a:buClrTx/>
              <a:buSzTx/>
              <a:buFontTx/>
              <a:buNone/>
              <a:tabLst/>
              <a:defRPr/>
            </a:pP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社会保障費の増加</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INDEX17</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endPar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l" defTabSz="914400" rtl="0" eaLnBrk="1" fontAlgn="auto" latinLnBrk="0" hangingPunct="1">
              <a:lnSpc>
                <a:spcPts val="1100"/>
              </a:lnSpc>
              <a:spcBef>
                <a:spcPts val="600"/>
              </a:spcBef>
              <a:spcAft>
                <a:spcPts val="600"/>
              </a:spcAft>
              <a:buClrTx/>
              <a:buSzTx/>
              <a:buFontTx/>
              <a:buNone/>
              <a:tabLst/>
              <a:defRPr/>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【画面の説明：現在の構造】（</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１</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【社会保障費の増加】</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現在、国の歳出の中で最も多いのが「社会保障関係費」です。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内容は、年金・医療・介護・子育て支援などで、全体の約</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1/3</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を占める最大項目。</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高齢化が進むことで、これからさらに増えていくと予想されます。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【歳入の不足】</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一方、税収は経済成長の停滞などの影響であまり増えていません。</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その結果、足りない分は「借金（公債金）」で補っています。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この公債金は約</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6</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倍にまで増加し、国の財政を圧迫しています。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【過去との比較（</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1990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年と</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2024</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１</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講師：</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では、</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1990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年と比べてみましょう。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（ボタン「</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1990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年の歳入・歳出を見てみよう」をクリック）</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【画像を見ながら説明】</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1990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年の頃は、まだ社会保障費は少なく、公共事業や文教科学費が上位を占めていました。</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借金の割合も今ほど高くはありませんでした。</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indent="165100">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それが今では、</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社会保障費がトップ、借金が大幅増加。</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つまり、国のお金の使い方の</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構造</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自体が大きく変わったということです。</a:t>
            </a:r>
            <a:endPar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indent="165100">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税金の使い道は、社会の変化とともに変わるものです。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ただし、それによって「借金が増える構造」になってしまっているのも事実です。</a:t>
            </a:r>
          </a:p>
          <a:p>
            <a:pPr algn="l">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【問いかけ】：</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algn="l"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「みなさんなら、この財政をどう立て直す？」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algn="l"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先ほどの、「日本村の予算を作ろう！」ではどうなっただろう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gn="l">
              <a:lnSpc>
                <a:spcPts val="11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「税金を増やす？ 支出を減らす？ それとも未来の投資を優先？」</a:t>
            </a:r>
            <a:endParaRPr kumimoji="1" lang="ja-JP" altLang="en-US" sz="1200" b="0" dirty="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19</a:t>
            </a:fld>
            <a:endParaRPr lang="en-US" altLang="ja-JP"/>
          </a:p>
        </p:txBody>
      </p:sp>
    </p:spTree>
    <p:extLst>
      <p:ext uri="{BB962C8B-B14F-4D97-AF65-F5344CB8AC3E}">
        <p14:creationId xmlns:p14="http://schemas.microsoft.com/office/powerpoint/2010/main" val="102379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100"/>
              </a:lnSpc>
              <a:spcBef>
                <a:spcPts val="600"/>
              </a:spcBef>
              <a:spcAft>
                <a:spcPts val="600"/>
              </a:spcAft>
              <a:buClrTx/>
              <a:buSzTx/>
              <a:buFontTx/>
              <a:buNone/>
              <a:tabLst/>
              <a:defRPr/>
            </a:pP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生活に関わる税（</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a:t>
            </a: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２</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 2</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【画像を見ながら説明】（</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こちらの図を見てください。</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ここには、わたしたちの暮らしの中にある税金が、いろいろ描かれています。</a:t>
            </a: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つまり、税金は「安心して生きるための土台」になっているんですね。</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みなさんが普段、意識していないところで、</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税金は静かに、でも確実に社会を支えています。</a:t>
            </a: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これからの授業では、「どんな税金があるのか」「どうやって集められ、使われているのか」など、</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より深く学んでいきます。</a:t>
            </a:r>
          </a:p>
          <a:p>
            <a:pPr>
              <a:lnSpc>
                <a:spcPts val="11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さあ、一緒に</a:t>
            </a:r>
            <a:r>
              <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生活と税金</a:t>
            </a:r>
            <a:r>
              <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のつながりを探っていきましょう。</a:t>
            </a:r>
            <a:endParaRPr lang="en-US" altLang="ja-JP" sz="1200" b="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pPr>
            <a:endParaRPr lang="en-US" altLang="ja-JP" sz="1200" b="0" dirty="0">
              <a:effectLst/>
              <a:highlight>
                <a:srgbClr val="D3D3D3"/>
              </a:highligh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ct val="100000"/>
              </a:lnSpc>
              <a:spcBef>
                <a:spcPts val="600"/>
              </a:spcBef>
              <a:spcAft>
                <a:spcPts val="600"/>
              </a:spcAft>
            </a:pPr>
            <a:endParaRPr lang="en-US" altLang="ja-JP" sz="1200" b="0" dirty="0">
              <a:effectLst/>
              <a:highlight>
                <a:srgbClr val="D3D3D3"/>
              </a:highligh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spcBef>
                <a:spcPts val="1800"/>
              </a:spcBef>
              <a:spcAft>
                <a:spcPts val="400"/>
              </a:spcAft>
            </a:pPr>
            <a:endParaRPr lang="en-US" altLang="ja-JP" sz="1200" b="1" dirty="0">
              <a:effectLst/>
              <a:highlight>
                <a:srgbClr val="D3D3D3"/>
              </a:highligh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lnSpc>
                <a:spcPts val="1100"/>
              </a:lnSpc>
              <a:spcBef>
                <a:spcPts val="600"/>
              </a:spcBef>
              <a:spcAft>
                <a:spcPts val="600"/>
              </a:spcAft>
            </a:pP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社会保障費の</a:t>
            </a: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今後</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INDEX17</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5</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gn="l">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テーマ：「高齢化と社会保障費の増加」</a:t>
            </a:r>
            <a:endPar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gn="l">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税金の使い道の中で、年々大きくなっている分野があります。それは社会保障費です。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今日は、なぜ社会保障費が増え続けているのか、そしてそれが将来どう影響するのかを考えていきましょう。</a:t>
            </a:r>
            <a:endParaRPr lang="en-US"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gn="l">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【活動</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①</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：日本の高齢化と社会保障費の関係】（</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gn="l">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（ページ「社会保障費の増加」参照）</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gn="l">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画面には、以下の</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つのポイントが書かれています：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algn="l"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団塊の世代が</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75</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歳以上に</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 2025</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年にはすべて後期高齢者に</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algn="l"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75</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歳以上の医療・介護費が急増</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支出が膨らみ、持続が難しくなる</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gn="l">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【問いかけ】：</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「後期高齢者が増えると、どんな費用がかさむと思う？」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「今後、高齢者</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人を何人で支えることになる？」</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gn="l">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【活動</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②</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：世界と比較しよう】（</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gn="l">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（ページ「高齢化率の推移と解説」参照）</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gn="l">
              <a:lnSpc>
                <a:spcPts val="11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グラフを見てみましょう。スライダーで年を動かすと、日本と他国の高齢化率の推移が見られます。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algn="l"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2025</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年、日本の高齢化率は約</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と世界一</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algn="l"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2050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年には</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37%</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超になると予測されています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gn="l">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【問いかけ】：</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「このまま高齢化が進んだら、税金の使い方はどうなると思う？」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「他の国より早く高齢化が進む日本は、どんな対策が必要？」</a:t>
            </a:r>
          </a:p>
          <a:p>
            <a:pPr algn="l">
              <a:lnSpc>
                <a:spcPts val="11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解説欄の補足コメントを共有しながら、社会保障制度の持続性について考えるきっかけにします。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gn="l">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高齢化の進行は、社会保障費の増加につながり、税金の使い方や財政に大きな影響を与えます。</a:t>
            </a:r>
          </a:p>
          <a:p>
            <a:pPr algn="l">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発展活動（時間があれば）</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gn="l">
              <a:lnSpc>
                <a:spcPts val="11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このあと、自分たちが「税金をどう集め、どう使うか」を考える活動につなげていきます。</a:t>
            </a:r>
            <a:br>
              <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社会の変化をふまえて、持続可能な社会をどうつくるか、一緒に考えていきましょう。</a:t>
            </a:r>
            <a:endParaRPr kumimoji="1" lang="ja-JP" altLang="en-US"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912803">
              <a:defRPr/>
            </a:pPr>
            <a:fld id="{A8676293-4F36-4916-A6F1-B94D1E49EEF1}" type="slidenum">
              <a:rPr lang="ja-JP" altLang="en-US">
                <a:solidFill>
                  <a:prstClr val="black"/>
                </a:solidFill>
                <a:ea typeface="ＭＳ Ｐゴシック" panose="020B0600070205080204" pitchFamily="50" charset="-128"/>
              </a:rPr>
              <a:pPr defTabSz="912803">
                <a:defRPr/>
              </a:pPr>
              <a:t>20</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336605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100"/>
              </a:lnSpc>
              <a:spcBef>
                <a:spcPts val="600"/>
              </a:spcBef>
              <a:spcAft>
                <a:spcPts val="600"/>
              </a:spcAft>
            </a:pP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日本の借金の状況（</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INDEX18</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４</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テーマ：「日本の借金と財政の持続可能性を考える」</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税金はみなさんの生活を支える大切な財源ですが、近年、国の財政は大きな課題を抱えています。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今回は、</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「日本の借金の現状」</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と、「将来の財政の持続可能性」</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について、グラフや他国との比較を通じて考えていきましょう。</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【説明</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①</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：国の借金の全体像を知ろう】（</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２</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まず、日本の借金はどれくらいあるのでしょうか？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en-US"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2025</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年度末には、普通国債の残高が</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1,129</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兆円にのぼる見込みです。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これは一人あたりにすると、</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約</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900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万円以上の借金を背負っている計算になります。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覚えておこう：「赤字国債」＝借金して税金以外の方法で支出を賄う仕組み。</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また、借金が多いかどうかを判断する際には、</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国の経済力（</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GDP</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）に対する割合＝対</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GDP</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比が重要です。</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日本の債務残高は、</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GDP</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の</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倍を超えているという、主要国で最も高い水準にあります。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endParaRPr kumimoji="1" lang="ja-JP" altLang="en-US"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912803">
              <a:defRPr/>
            </a:pPr>
            <a:fld id="{A8676293-4F36-4916-A6F1-B94D1E49EEF1}" type="slidenum">
              <a:rPr lang="ja-JP" altLang="en-US">
                <a:solidFill>
                  <a:prstClr val="black"/>
                </a:solidFill>
                <a:ea typeface="ＭＳ Ｐゴシック" panose="020B0600070205080204" pitchFamily="50" charset="-128"/>
              </a:rPr>
              <a:pPr defTabSz="912803">
                <a:defRPr/>
              </a:pPr>
              <a:t>21</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11492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pPr marL="0" marR="0" lvl="0" indent="0" algn="l" defTabSz="914400" rtl="0" eaLnBrk="1" fontAlgn="auto" latinLnBrk="0" hangingPunct="1">
              <a:lnSpc>
                <a:spcPts val="1100"/>
              </a:lnSpc>
              <a:spcBef>
                <a:spcPts val="600"/>
              </a:spcBef>
              <a:spcAft>
                <a:spcPts val="600"/>
              </a:spcAft>
              <a:buClrTx/>
              <a:buSzTx/>
              <a:buFontTx/>
              <a:buNone/>
              <a:tabLst/>
              <a:defRPr/>
            </a:pP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日本の</a:t>
            </a: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普通国債残高</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INDEX20</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２</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endPar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【説明</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②</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：国債残高の推移グラフを見てみよう】（</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１</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「日本の普通国債残高の推移」</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「さて、ここからは</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グラフ</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で日本の借金の推移を見ていきます。」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「タイトルにある</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普通国債</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というのは、国が税収ではまかないきれないときに発行する借金のひとつです。」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内容説明</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「グラフには、日本の</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普通国債残高</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が、どんどん増えていく様子が表れています。」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「例えば、</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2024</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年時点では</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“1,105</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兆円</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。でも、じゃあ</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年前は？</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20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年前は？</a:t>
            </a: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どうだったでしょうか？」</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「このページでは、グラフの下にある『年を選ぼう』という操作があります。」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3.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インタラクティブ操作</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「みんなで年を変えて、数字の増え方を一緒に見てみましょう。」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「年を</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1990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年にしてみると</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あ、まだ今よりずっと少ないですね。」</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2010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おお、だんだんと急激に増えているのがわかります。」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画面を見ながら全員で共有）</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4.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問いかけと考察</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「さて、なぜこんなにも借金が増えてしまったのでしょうか？」</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「税収が足りなかった？</a:t>
            </a: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支出が多すぎた？</a:t>
            </a: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高齢化の影響？</a:t>
            </a: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みんなはどう思う？」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生徒の意見を引き出す）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「このページでは、日本の借金がどれほど増えているか、そして</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長い時間をかけて積み重なってきた</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ことがよくわかりました。」</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「次のページでは、日本だけでなく、世界の国々と比べたときに日本の借金がどのくらいなのかを見ていきましょう。」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12803">
              <a:defRPr/>
            </a:pPr>
            <a:fld id="{A8676293-4F36-4916-A6F1-B94D1E49EEF1}" type="slidenum">
              <a:rPr lang="ja-JP" altLang="en-US">
                <a:solidFill>
                  <a:prstClr val="black"/>
                </a:solidFill>
                <a:ea typeface="ＭＳ Ｐゴシック" panose="020B0600070205080204" pitchFamily="50" charset="-128"/>
              </a:rPr>
              <a:pPr defTabSz="912803">
                <a:defRPr/>
              </a:pPr>
              <a:t>22</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810709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pPr marL="0" marR="0" lvl="0" indent="0" algn="l" defTabSz="914400" rtl="0" eaLnBrk="1" fontAlgn="auto" latinLnBrk="0" hangingPunct="1">
              <a:lnSpc>
                <a:spcPts val="1100"/>
              </a:lnSpc>
              <a:spcBef>
                <a:spcPts val="600"/>
              </a:spcBef>
              <a:spcAft>
                <a:spcPts val="600"/>
              </a:spcAft>
              <a:buClrTx/>
              <a:buSzTx/>
              <a:buFontTx/>
              <a:buNone/>
              <a:tabLst/>
              <a:defRPr/>
            </a:pP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主な国の債務残高</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INDEX21</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３</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l" defTabSz="914400" rtl="0" eaLnBrk="1" fontAlgn="auto" latinLnBrk="0" hangingPunct="1">
              <a:lnSpc>
                <a:spcPts val="1100"/>
              </a:lnSpc>
              <a:spcBef>
                <a:spcPts val="600"/>
              </a:spcBef>
              <a:spcAft>
                <a:spcPts val="600"/>
              </a:spcAft>
              <a:buClrTx/>
              <a:buSzTx/>
              <a:buFontTx/>
              <a:buNone/>
              <a:tabLst/>
              <a:defRPr/>
            </a:pP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【活動</a:t>
            </a:r>
            <a:r>
              <a:rPr lang="ja-JP" altLang="ja-JP" sz="1200" b="0" spc="10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③</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：他国と比べてみよう】（</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１</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l" defTabSz="914400" rtl="0" eaLnBrk="1" fontAlgn="auto" latinLnBrk="0" hangingPunct="1">
              <a:lnSpc>
                <a:spcPts val="1100"/>
              </a:lnSpc>
              <a:spcBef>
                <a:spcPts val="600"/>
              </a:spcBef>
              <a:spcAft>
                <a:spcPts val="600"/>
              </a:spcAft>
              <a:buClrTx/>
              <a:buSzTx/>
              <a:buFontTx/>
              <a:buNone/>
              <a:tabLst/>
              <a:defRPr/>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「主な国の債務残高（対</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GDP</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比）の推移」</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l" defTabSz="914400" rtl="0" eaLnBrk="1" fontAlgn="auto" latinLnBrk="0" hangingPunct="1">
              <a:lnSpc>
                <a:spcPts val="1100"/>
              </a:lnSpc>
              <a:spcBef>
                <a:spcPts val="600"/>
              </a:spcBef>
              <a:spcAft>
                <a:spcPts val="600"/>
              </a:spcAft>
              <a:buClrTx/>
              <a:buSzTx/>
              <a:buFontTx/>
              <a:buNone/>
              <a:tabLst/>
              <a:defRPr/>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「前のページでは、日本の借金の金額が増えていることを見ましたよね。」</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「今回は、その金額を</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他の国</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と比べてみます。ただし、単なる金額ではなく、</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“GDP</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比</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、つまり</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経済規模に対してどれだけの借金があるか</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を比較します。」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【画像を見ながら説明】（</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１</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「例えば、年収</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300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万円の人が</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万円借金するのと、年収</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1000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万円の人が</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万円借金するのとでは、重みが全然違いますよね？」</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「それと同じで、国の借金も、その国の経済の大きさと比べて</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重いのか軽いのか</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を見るのが大事なんです。」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「グラフ</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には、</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日本、アメリカ、イタリア、ドイツ、フランスなど、いろいろな国が並んでいます。」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「一番高い国はどこかな？</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そう、日本ですね。」</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「日本の対</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GDP</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比は</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％以上！これは、経済規模の</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倍以上の借金があるということです。」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「じゃあ、ドイツは？</a:t>
            </a: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アメリカは？</a:t>
            </a: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この差から何がわかるでしょう？」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「さあ、ここで考えてみましょう。」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「どうして同じ</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先進国</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でも、国ごとに借金の割合がこんなに違うんでしょうか？」</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生徒から「福祉が多い」「軍事費が違う」「税金の仕組みが違う」などの意見を引き出す）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「国によって、どこにお金を使うか、どう集めるか、政策の違いがあるからこそ、このように差が生まれます。」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「日本はこれまで借金を増やしてでも福祉や経済対策を優先してきましたが、それをどう支えていくのかは私たちの将来に直結しています。」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日本の借金がいかに大きく、そして他国と比べて異例であるかがわかりましたね</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このまま借金が増え続けると、将来の私たちやみなさんにとって大きな負担になります。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最後の問いかけ：</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「このままの財政で未来は大丈夫？</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持続可能な社会にするにはどうすればいい？」</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「借金を減らすには「税収を増やす</a:t>
            </a:r>
            <a:r>
              <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or </a:t>
            </a: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歳出を減らす」どちらが現実的？」</a:t>
            </a:r>
            <a:endPar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12803">
              <a:defRPr/>
            </a:pPr>
            <a:fld id="{A8676293-4F36-4916-A6F1-B94D1E49EEF1}" type="slidenum">
              <a:rPr lang="ja-JP" altLang="en-US">
                <a:solidFill>
                  <a:prstClr val="black"/>
                </a:solidFill>
                <a:ea typeface="ＭＳ Ｐゴシック" panose="020B0600070205080204" pitchFamily="50" charset="-128"/>
              </a:rPr>
              <a:pPr defTabSz="912803">
                <a:defRPr/>
              </a:pPr>
              <a:t>23</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810695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100"/>
              </a:lnSpc>
              <a:spcBef>
                <a:spcPts val="600"/>
              </a:spcBef>
              <a:spcAft>
                <a:spcPts val="600"/>
              </a:spcAft>
              <a:buClrTx/>
              <a:buSzTx/>
              <a:buFontTx/>
              <a:buNone/>
              <a:tabLst/>
              <a:defRPr/>
            </a:pP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栃木県の財政</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INDEX22</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２</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endParaRPr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lang="ja-JP" altLang="en-US" dirty="0">
                <a:latin typeface="HG丸ｺﾞｼｯｸM-PRO" panose="020F0600000000000000" pitchFamily="50" charset="-128"/>
                <a:ea typeface="HG丸ｺﾞｼｯｸM-PRO" panose="020F0600000000000000" pitchFamily="50" charset="-128"/>
              </a:rPr>
              <a:t>栃木県の令和７年度の歳入予算額は、</a:t>
            </a:r>
            <a:r>
              <a:rPr lang="en-US" altLang="ja-JP" dirty="0">
                <a:latin typeface="HG丸ｺﾞｼｯｸM-PRO" panose="020F0600000000000000" pitchFamily="50" charset="-128"/>
                <a:ea typeface="HG丸ｺﾞｼｯｸM-PRO" panose="020F0600000000000000" pitchFamily="50" charset="-128"/>
              </a:rPr>
              <a:t>9,242</a:t>
            </a:r>
            <a:r>
              <a:rPr lang="ja-JP" altLang="en-US" dirty="0">
                <a:latin typeface="HG丸ｺﾞｼｯｸM-PRO" panose="020F0600000000000000" pitchFamily="50" charset="-128"/>
                <a:ea typeface="HG丸ｺﾞｼｯｸM-PRO" panose="020F0600000000000000" pitchFamily="50" charset="-128"/>
              </a:rPr>
              <a:t>億円です。</a:t>
            </a:r>
            <a:endParaRPr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そのうち、県税収入は</a:t>
            </a:r>
            <a:r>
              <a:rPr kumimoji="1" lang="en-US" altLang="ja-JP" dirty="0">
                <a:latin typeface="HG丸ｺﾞｼｯｸM-PRO" panose="020F0600000000000000" pitchFamily="50" charset="-128"/>
                <a:ea typeface="HG丸ｺﾞｼｯｸM-PRO" panose="020F0600000000000000" pitchFamily="50" charset="-128"/>
              </a:rPr>
              <a:t>2,730</a:t>
            </a:r>
            <a:r>
              <a:rPr kumimoji="1" lang="ja-JP" altLang="en-US" dirty="0">
                <a:latin typeface="HG丸ｺﾞｼｯｸM-PRO" panose="020F0600000000000000" pitchFamily="50" charset="-128"/>
                <a:ea typeface="HG丸ｺﾞｼｯｸM-PRO" panose="020F0600000000000000" pitchFamily="50" charset="-128"/>
              </a:rPr>
              <a:t>億円で、予算額の</a:t>
            </a:r>
            <a:r>
              <a:rPr kumimoji="1" lang="en-US" altLang="ja-JP" dirty="0">
                <a:latin typeface="HG丸ｺﾞｼｯｸM-PRO" panose="020F0600000000000000" pitchFamily="50" charset="-128"/>
                <a:ea typeface="HG丸ｺﾞｼｯｸM-PRO" panose="020F0600000000000000" pitchFamily="50" charset="-128"/>
              </a:rPr>
              <a:t>29.5</a:t>
            </a:r>
            <a:r>
              <a:rPr kumimoji="1" lang="ja-JP" altLang="en-US" dirty="0">
                <a:latin typeface="HG丸ｺﾞｼｯｸM-PRO" panose="020F0600000000000000" pitchFamily="50" charset="-128"/>
                <a:ea typeface="HG丸ｺﾞｼｯｸM-PRO" panose="020F0600000000000000" pitchFamily="50" charset="-128"/>
              </a:rPr>
              <a:t>％を占め、県の財源として重要な役割を担っています。</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en-US" altLang="ja-JP"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主な歳入の内訳</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○県税</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　個人道府県民税、法人事業税など</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○地方交付税</a:t>
            </a: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　国から配分される一般財源</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○国庫支出金</a:t>
            </a: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　国の補助金など特定の目的の財源</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24</a:t>
            </a:fld>
            <a:endParaRPr kumimoji="1" lang="ja-JP" altLang="en-US" dirty="0"/>
          </a:p>
        </p:txBody>
      </p:sp>
    </p:spTree>
    <p:extLst>
      <p:ext uri="{BB962C8B-B14F-4D97-AF65-F5344CB8AC3E}">
        <p14:creationId xmlns:p14="http://schemas.microsoft.com/office/powerpoint/2010/main" val="1659520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100"/>
              </a:lnSpc>
              <a:spcBef>
                <a:spcPts val="600"/>
              </a:spcBef>
              <a:spcAft>
                <a:spcPts val="600"/>
              </a:spcAft>
              <a:buClrTx/>
              <a:buSzTx/>
              <a:buFontTx/>
              <a:buNone/>
              <a:tabLst/>
              <a:defRPr/>
            </a:pP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栃木県の財政</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INDEX23</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３</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l" defTabSz="914400" rtl="0" eaLnBrk="1" fontAlgn="auto" latinLnBrk="0" hangingPunct="1">
              <a:lnSpc>
                <a:spcPts val="1100"/>
              </a:lnSpc>
              <a:spcBef>
                <a:spcPts val="600"/>
              </a:spcBef>
              <a:spcAft>
                <a:spcPts val="600"/>
              </a:spcAft>
              <a:buClrTx/>
              <a:buSzTx/>
              <a:buFontTx/>
              <a:buNone/>
              <a:tabLst/>
              <a:defRPr/>
            </a:pP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歳出は、栃木県が一年間に「何にいくら使うか」をまとめた支出の内訳のことです。</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歳出の内訳として、</a:t>
            </a:r>
            <a:r>
              <a:rPr kumimoji="1" lang="en-US" altLang="ja-JP" sz="1200" dirty="0">
                <a:latin typeface="HG丸ｺﾞｼｯｸM-PRO" panose="020F0600000000000000" pitchFamily="50" charset="-128"/>
                <a:ea typeface="HG丸ｺﾞｼｯｸM-PRO" panose="020F0600000000000000" pitchFamily="50" charset="-128"/>
              </a:rPr>
              <a:t>9,242</a:t>
            </a:r>
            <a:r>
              <a:rPr kumimoji="1" lang="ja-JP" altLang="en-US" sz="1200" dirty="0">
                <a:latin typeface="HG丸ｺﾞｼｯｸM-PRO" panose="020F0600000000000000" pitchFamily="50" charset="-128"/>
                <a:ea typeface="HG丸ｺﾞｼｯｸM-PRO" panose="020F0600000000000000" pitchFamily="50" charset="-128"/>
              </a:rPr>
              <a:t>億円の総額の中から、</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教育費として、</a:t>
            </a:r>
            <a:r>
              <a:rPr kumimoji="1" lang="en-US" altLang="ja-JP" sz="1200" dirty="0">
                <a:latin typeface="HG丸ｺﾞｼｯｸM-PRO" panose="020F0600000000000000" pitchFamily="50" charset="-128"/>
                <a:ea typeface="HG丸ｺﾞｼｯｸM-PRO" panose="020F0600000000000000" pitchFamily="50" charset="-128"/>
              </a:rPr>
              <a:t>20.4</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1,882</a:t>
            </a:r>
            <a:r>
              <a:rPr kumimoji="1" lang="ja-JP" altLang="en-US" sz="1200" dirty="0">
                <a:latin typeface="HG丸ｺﾞｼｯｸM-PRO" panose="020F0600000000000000" pitchFamily="50" charset="-128"/>
                <a:ea typeface="HG丸ｺﾞｼｯｸM-PRO" panose="020F0600000000000000" pitchFamily="50" charset="-128"/>
              </a:rPr>
              <a:t>億円、</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商工費として、</a:t>
            </a:r>
            <a:r>
              <a:rPr kumimoji="1" lang="en-US" altLang="ja-JP" sz="1200" dirty="0">
                <a:latin typeface="HG丸ｺﾞｼｯｸM-PRO" panose="020F0600000000000000" pitchFamily="50" charset="-128"/>
                <a:ea typeface="HG丸ｺﾞｼｯｸM-PRO" panose="020F0600000000000000" pitchFamily="50" charset="-128"/>
              </a:rPr>
              <a:t>14.0</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1,290</a:t>
            </a:r>
            <a:r>
              <a:rPr kumimoji="1" lang="ja-JP" altLang="en-US" sz="1200" dirty="0">
                <a:latin typeface="HG丸ｺﾞｼｯｸM-PRO" panose="020F0600000000000000" pitchFamily="50" charset="-128"/>
                <a:ea typeface="HG丸ｺﾞｼｯｸM-PRO" panose="020F0600000000000000" pitchFamily="50" charset="-128"/>
              </a:rPr>
              <a:t>億円、</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民生費として、</a:t>
            </a:r>
            <a:r>
              <a:rPr kumimoji="1" lang="en-US" altLang="ja-JP" sz="1200" dirty="0">
                <a:latin typeface="HG丸ｺﾞｼｯｸM-PRO" panose="020F0600000000000000" pitchFamily="50" charset="-128"/>
                <a:ea typeface="HG丸ｺﾞｼｯｸM-PRO" panose="020F0600000000000000" pitchFamily="50" charset="-128"/>
              </a:rPr>
              <a:t>12.6</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1,169</a:t>
            </a:r>
            <a:r>
              <a:rPr kumimoji="1" lang="ja-JP" altLang="en-US" sz="1200" dirty="0">
                <a:latin typeface="HG丸ｺﾞｼｯｸM-PRO" panose="020F0600000000000000" pitchFamily="50" charset="-128"/>
                <a:ea typeface="HG丸ｺﾞｼｯｸM-PRO" panose="020F0600000000000000" pitchFamily="50" charset="-128"/>
              </a:rPr>
              <a:t>億円</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そのほか、公債費として、</a:t>
            </a:r>
            <a:r>
              <a:rPr kumimoji="1" lang="en-US" altLang="ja-JP" sz="1200" dirty="0">
                <a:latin typeface="HG丸ｺﾞｼｯｸM-PRO" panose="020F0600000000000000" pitchFamily="50" charset="-128"/>
                <a:ea typeface="HG丸ｺﾞｼｯｸM-PRO" panose="020F0600000000000000" pitchFamily="50" charset="-128"/>
              </a:rPr>
              <a:t>10.8</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999</a:t>
            </a:r>
            <a:r>
              <a:rPr kumimoji="1" lang="ja-JP" altLang="en-US" sz="1200" dirty="0">
                <a:latin typeface="HG丸ｺﾞｼｯｸM-PRO" panose="020F0600000000000000" pitchFamily="50" charset="-128"/>
                <a:ea typeface="HG丸ｺﾞｼｯｸM-PRO" panose="020F0600000000000000" pitchFamily="50" charset="-128"/>
              </a:rPr>
              <a:t>億円を歳出しております。</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教育費とは、学校や教育関連のための支出</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商工費とは、商工業の発展のための支出</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民生費とは、福祉や子育てなどの支出</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土木費とは、道路の整備やまちづくりのための支出</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衛生費とは、保健、医療、環境衛生など健康で快適な生活や環境をつくるための支出</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警察費とは、生活を守るための支出</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公債費とは、県債の返済のための支出</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＜税金豆知識＞</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ja-JP" altLang="en-US" sz="1200" dirty="0">
                <a:latin typeface="HG丸ｺﾞｼｯｸM-PRO" panose="020F0600000000000000" pitchFamily="50" charset="-128"/>
                <a:ea typeface="HG丸ｺﾞｼｯｸM-PRO" panose="020F0600000000000000" pitchFamily="50" charset="-128"/>
              </a:rPr>
              <a:t>県民一人あたりに使われているお金（一般会計当初予算額を県民一人あたりでみると・・・）</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r>
              <a:rPr kumimoji="1" lang="en-US" altLang="ja-JP" sz="1200" dirty="0">
                <a:latin typeface="HG丸ｺﾞｼｯｸM-PRO" panose="020F0600000000000000" pitchFamily="50" charset="-128"/>
                <a:ea typeface="HG丸ｺﾞｼｯｸM-PRO" panose="020F0600000000000000" pitchFamily="50" charset="-128"/>
              </a:rPr>
              <a:t>49</a:t>
            </a:r>
            <a:r>
              <a:rPr kumimoji="1" lang="ja-JP" altLang="en-US" sz="1200" dirty="0">
                <a:latin typeface="HG丸ｺﾞｼｯｸM-PRO" panose="020F0600000000000000" pitchFamily="50" charset="-128"/>
                <a:ea typeface="HG丸ｺﾞｼｯｸM-PRO" panose="020F0600000000000000" pitchFamily="50" charset="-128"/>
              </a:rPr>
              <a:t>万</a:t>
            </a:r>
            <a:r>
              <a:rPr kumimoji="1" lang="en-US" altLang="ja-JP" sz="1200" dirty="0">
                <a:latin typeface="HG丸ｺﾞｼｯｸM-PRO" panose="020F0600000000000000" pitchFamily="50" charset="-128"/>
                <a:ea typeface="HG丸ｺﾞｼｯｸM-PRO" panose="020F0600000000000000" pitchFamily="50" charset="-128"/>
              </a:rPr>
              <a:t>3,669</a:t>
            </a:r>
            <a:r>
              <a:rPr kumimoji="1" lang="ja-JP" altLang="en-US" sz="1200" dirty="0">
                <a:latin typeface="HG丸ｺﾞｼｯｸM-PRO" panose="020F0600000000000000" pitchFamily="50" charset="-128"/>
                <a:ea typeface="HG丸ｺﾞｼｯｸM-PRO" panose="020F0600000000000000" pitchFamily="50" charset="-128"/>
              </a:rPr>
              <a:t>円</a:t>
            </a:r>
            <a:endParaRPr kumimoji="1" lang="en-US" altLang="ja-JP" sz="1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100"/>
              </a:lnSpc>
              <a:spcBef>
                <a:spcPts val="600"/>
              </a:spcBef>
              <a:spcAft>
                <a:spcPts val="600"/>
              </a:spcAft>
              <a:buClrTx/>
              <a:buSzTx/>
              <a:buFontTx/>
              <a:buNone/>
              <a:tabLst/>
              <a:defRPr/>
            </a:pPr>
            <a:endParaRPr kumimoji="1" lang="en-US" altLang="ja-JP" sz="1200"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25</a:t>
            </a:fld>
            <a:endParaRPr lang="en-US" altLang="ja-JP"/>
          </a:p>
        </p:txBody>
      </p:sp>
    </p:spTree>
    <p:extLst>
      <p:ext uri="{BB962C8B-B14F-4D97-AF65-F5344CB8AC3E}">
        <p14:creationId xmlns:p14="http://schemas.microsoft.com/office/powerpoint/2010/main" val="134481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【まとめ】　最後に、これからみなさんは、大人になっていくにつれて、少しずつ税金にかかわる機会が増えていくと思います。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将来、みなさんに納得して納税してもらえるように、今日の授業をとおして税金の集め方や使われ方について今までよりさらに理解を深めていただいたと思います。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税金」は【払わされるもの】というイメージが強く、あまり良いイメージはないかもしれませんが、私たちが豊かで安全に暮らせる社会とするための公共施設や公共サービスなどの公共財の費用を負担するためのものです。</a:t>
            </a:r>
            <a:endPar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そのために、「税負担の公平」を確保するために集め方（性格）が異なる税金をバランスよく組み合わせているということを忘れないでくださいね。</a:t>
            </a:r>
            <a:endPar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最後に何か質問がある人、いませんか？</a:t>
            </a:r>
            <a:endPar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これで税金についてのお話を終わりにしたいと思います。</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00"/>
              </a:lnSpc>
              <a:spcBef>
                <a:spcPts val="600"/>
              </a:spcBef>
              <a:spcAft>
                <a:spcPts val="600"/>
              </a:spcAft>
            </a:pPr>
            <a:r>
              <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短い時間でしたが、皆さんと一緒に税について勉強できて良かったです。</a:t>
            </a:r>
          </a:p>
          <a:p>
            <a:pPr>
              <a:lnSpc>
                <a:spcPts val="1100"/>
              </a:lnSpc>
              <a:spcBef>
                <a:spcPts val="600"/>
              </a:spcBef>
              <a:spcAft>
                <a:spcPts val="600"/>
              </a:spcAft>
            </a:pPr>
            <a:r>
              <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今日はありがとうございました。</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30715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r>
              <a:rPr kumimoji="1" lang="ja-JP" altLang="en-US">
                <a:latin typeface="HG丸ｺﾞｼｯｸM-PRO" panose="020F0600000000000000" pitchFamily="50" charset="-128"/>
                <a:ea typeface="HG丸ｺﾞｼｯｸM-PRO" panose="020F0600000000000000" pitchFamily="50" charset="-128"/>
              </a:rPr>
              <a:t>今日の</a:t>
            </a:r>
            <a:r>
              <a:rPr kumimoji="1" lang="ja-JP" altLang="en-US" dirty="0">
                <a:latin typeface="HG丸ｺﾞｼｯｸM-PRO" panose="020F0600000000000000" pitchFamily="50" charset="-128"/>
                <a:ea typeface="HG丸ｺﾞｼｯｸM-PRO" panose="020F0600000000000000" pitchFamily="50" charset="-128"/>
              </a:rPr>
              <a:t>授業をきっかけに、もし税金について、もっと学びたいと思ったら、是非、国税庁ホームページの「税の学習コーナー」も見てみてください。</a:t>
            </a:r>
          </a:p>
        </p:txBody>
      </p:sp>
    </p:spTree>
    <p:extLst>
      <p:ext uri="{BB962C8B-B14F-4D97-AF65-F5344CB8AC3E}">
        <p14:creationId xmlns:p14="http://schemas.microsoft.com/office/powerpoint/2010/main" val="343740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100"/>
              </a:lnSpc>
              <a:spcBef>
                <a:spcPts val="600"/>
              </a:spcBef>
              <a:spcAft>
                <a:spcPts val="600"/>
              </a:spcAft>
            </a:pPr>
            <a:r>
              <a:rPr lang="ja-JP" altLang="ja-JP" sz="1200" b="0" dirty="0">
                <a:effectLst/>
                <a:highlight>
                  <a:srgbClr val="D3D3D3"/>
                </a:highlight>
                <a:latin typeface="HG丸ｺﾞｼｯｸM-PRO" panose="020F0600000000000000" pitchFamily="50" charset="-128"/>
                <a:ea typeface="HG丸ｺﾞｼｯｸM-PRO" panose="020F0600000000000000" pitchFamily="50" charset="-128"/>
                <a:cs typeface="ＭＳ Ｐゴシック" panose="020B0600070205080204" pitchFamily="50" charset="-128"/>
              </a:rPr>
              <a:t>税の種類</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a:t>
            </a: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３</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 2</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前の時間では、税金がどんなふうに生活に関わっているかを見てきました。</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では、その「税金」には、どんな種類があるのでしょうか？</a:t>
            </a: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今日は、主な</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税の種類について整理していきます。</a:t>
            </a:r>
            <a:endParaRPr lang="en-US" altLang="ja-JP" sz="1200" b="0" spc="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【画像を見ながら説明】（</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こちらの図では、税金を大きく</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つに分けています。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165100" indent="-165100">
              <a:lnSpc>
                <a:spcPts val="11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１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直接税（納める人と負担する人が同一）</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・所得税：働いて得たお金にかかる税金</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indent="165735" fontAlgn="base">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・法人税：会社の利益にかかる税金</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165100" indent="-165100">
              <a:lnSpc>
                <a:spcPts val="11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２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関節税（納める人と負担する人が異なる）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消費税：買い物をしたときにかかる税金</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３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都道府県や市町村に納める税金（地方税）</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道府県民税、市町村民税：その地域に住んでいる人が納める税</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固定資産税：土地や家を持っている人にかかる税</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en-US"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自動車税：車を持っている人が納める税</a:t>
            </a:r>
            <a:endPar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ポイント：</a:t>
            </a:r>
            <a:br>
              <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同じ</a:t>
            </a:r>
            <a:r>
              <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税金</a:t>
            </a:r>
            <a:r>
              <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でも、</a:t>
            </a:r>
            <a:r>
              <a:rPr lang="ja-JP" altLang="ja-JP" sz="1200" b="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誰が集めて、どこで使うかによって「国税」か「地方税」に分かれるということです。</a:t>
            </a:r>
            <a:endParaRPr lang="en-US" altLang="ja-JP" sz="1200" b="0" kern="0" spc="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en-US" altLang="ja-JP" sz="1200" b="0" kern="0" spc="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税金にはいろいろな種類があって、それぞれ役割や集め方が違うことが分かりましたね。</a:t>
            </a:r>
          </a:p>
          <a:p>
            <a:pPr>
              <a:lnSpc>
                <a:spcPts val="11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みなさんが将来働いたり、暮らしたりするときにも、</a:t>
            </a:r>
            <a:br>
              <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この「税の種類」を知っておくと、きっと役立ちますよ。</a:t>
            </a:r>
            <a:endParaRPr kumimoji="1" lang="ja-JP" altLang="en-US" sz="1200" b="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pPr>
            <a:endPar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ct val="100000"/>
              </a:lnSpc>
              <a:spcBef>
                <a:spcPts val="600"/>
              </a:spcBef>
              <a:spcAft>
                <a:spcPts val="600"/>
              </a:spcAft>
            </a:pPr>
            <a:endPar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ct val="100000"/>
              </a:lnSpc>
              <a:spcBef>
                <a:spcPts val="600"/>
              </a:spcBef>
              <a:spcAft>
                <a:spcPts val="600"/>
              </a:spcAft>
            </a:pPr>
            <a:endPar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3</a:t>
            </a:fld>
            <a:endParaRPr kumimoji="1" lang="ja-JP" altLang="en-US" dirty="0"/>
          </a:p>
        </p:txBody>
      </p:sp>
    </p:spTree>
    <p:extLst>
      <p:ext uri="{BB962C8B-B14F-4D97-AF65-F5344CB8AC3E}">
        <p14:creationId xmlns:p14="http://schemas.microsoft.com/office/powerpoint/2010/main" val="166613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100"/>
              </a:lnSpc>
              <a:spcBef>
                <a:spcPts val="600"/>
              </a:spcBef>
              <a:spcAft>
                <a:spcPts val="600"/>
              </a:spcAft>
            </a:pP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消費税の納め方（</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a:t>
            </a:r>
            <a:r>
              <a:rPr lang="ja-JP" altLang="en-US"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４</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みなさんが日常で一番身近に感じる税金といえば、やはり消費税ですよね。</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コンビニでお菓子を買うと、レシートに「消費税」が表示されています。</a:t>
            </a: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でも、その</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消費税って、どうやって国に納められているのか考えたことはありますか？</a:t>
            </a:r>
            <a:endParaRPr lang="en-US" altLang="ja-JP" sz="1200" b="0" spc="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【画像を使った説明】（</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この図では、消費税の流れが説明されています。</a:t>
            </a:r>
          </a:p>
          <a:p>
            <a:pPr marL="0" lvl="0" indent="0" fontAlgn="base">
              <a:lnSpc>
                <a:spcPts val="1100"/>
              </a:lnSpc>
              <a:spcBef>
                <a:spcPts val="600"/>
              </a:spcBef>
              <a:spcAft>
                <a:spcPts val="600"/>
              </a:spcAft>
              <a:buFont typeface="+mj-lt"/>
              <a:buNone/>
              <a:tabLst>
                <a:tab pos="457200" algn="l"/>
              </a:tabLs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買い物をする人（わたしたち）が、お店で商品を買います。</a:t>
            </a:r>
            <a:endPar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lvl="0" indent="0" fontAlgn="base">
              <a:lnSpc>
                <a:spcPts val="1100"/>
              </a:lnSpc>
              <a:spcBef>
                <a:spcPts val="600"/>
              </a:spcBef>
              <a:spcAft>
                <a:spcPts val="600"/>
              </a:spcAft>
              <a:buFont typeface="+mj-lt"/>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たとえば、</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1,000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円の商品に</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円の消費税が加わって、合計</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1,100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円をいます。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Font typeface="+mj-lt"/>
              <a:buNone/>
              <a:tabLst>
                <a:tab pos="457200" algn="l"/>
              </a:tabLs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その</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円は、お店の人のものになるわけではありません。</a:t>
            </a:r>
            <a:endPar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lvl="0" indent="0" fontAlgn="base">
              <a:lnSpc>
                <a:spcPts val="1100"/>
              </a:lnSpc>
              <a:spcBef>
                <a:spcPts val="600"/>
              </a:spcBef>
              <a:spcAft>
                <a:spcPts val="600"/>
              </a:spcAft>
              <a:buFont typeface="+mj-lt"/>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お店は、預かった消費税を、後からまとめて税務署に納めるんです。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ポイント</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消費税を</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実際に納めているのは消費者ですが、</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それを納める役割を持っているのはお店（事業者）です。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つまり、お店の人は「消費税を預かって、責任を持って納める」という役目を果たしているんですね。</a:t>
            </a:r>
            <a:endPar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消費税は、ただ納めるだけでなく、</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「誰がどうやって納めているのか」を知ることで、</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社会のしくみが見えてきます。</a:t>
            </a:r>
          </a:p>
          <a:p>
            <a:pPr>
              <a:lnSpc>
                <a:spcPts val="11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今度買い物をしたとき、レシートの「消費税」の欄を、少しだけ意識してみてくださいね。</a:t>
            </a:r>
            <a:endParaRPr lang="en-US" altLang="ja-JP" sz="1200" b="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defRPr/>
            </a:pPr>
            <a:r>
              <a:rPr lang="ja-JP" altLang="en-US" sz="1200" b="0" dirty="0">
                <a:latin typeface="HG丸ｺﾞｼｯｸM-PRO" panose="020F0600000000000000" pitchFamily="50" charset="-128"/>
                <a:ea typeface="HG丸ｺﾞｼｯｸM-PRO" panose="020F0600000000000000" pitchFamily="50" charset="-128"/>
              </a:rPr>
              <a:t>　</a:t>
            </a:r>
            <a:endParaRPr lang="en-US" altLang="ja-JP" sz="1200" b="0" dirty="0">
              <a:latin typeface="HG丸ｺﾞｼｯｸM-PRO" panose="020F0600000000000000" pitchFamily="50" charset="-128"/>
              <a:ea typeface="HG丸ｺﾞｼｯｸM-PRO" panose="020F0600000000000000" pitchFamily="50" charset="-128"/>
            </a:endParaRPr>
          </a:p>
          <a:p>
            <a:pPr>
              <a:lnSpc>
                <a:spcPct val="100000"/>
              </a:lnSpc>
              <a:spcBef>
                <a:spcPts val="600"/>
              </a:spcBef>
              <a:spcAft>
                <a:spcPts val="600"/>
              </a:spcAft>
              <a:defRPr/>
            </a:pPr>
            <a:endParaRPr lang="en-US" altLang="ja-JP"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100"/>
              </a:lnSpc>
              <a:spcBef>
                <a:spcPts val="600"/>
              </a:spcBef>
              <a:spcAft>
                <a:spcPts val="600"/>
              </a:spcAft>
            </a:pPr>
            <a:r>
              <a:rPr lang="ja-JP" altLang="ja-JP" sz="1200" b="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税金の流れと納め方（</a:t>
            </a:r>
            <a:r>
              <a:rPr lang="en-US" altLang="ja-JP" sz="1200" b="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INDEX5</a:t>
            </a:r>
            <a:r>
              <a:rPr lang="ja-JP" altLang="ja-JP" sz="1200" b="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前回までに、税金がどのように集められ、使われているのかを見てきましたね。</a:t>
            </a: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今回は、「税金が実際にどうやって流れていくのか」、その</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全体の流れを確認します。</a:t>
            </a:r>
            <a:endParaRPr lang="en-US" altLang="ja-JP" sz="1200" b="0" spc="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【画像を見ながら説明】（</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a:lnSpc>
                <a:spcPts val="1100"/>
              </a:lnSpc>
              <a:spcBef>
                <a:spcPts val="600"/>
              </a:spcBef>
              <a:spcAft>
                <a:spcPts val="600"/>
              </a:spcAft>
              <a:buSzPts val="1100"/>
              <a:buFont typeface="+mj-ea"/>
              <a:buNone/>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１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納める人（国民）</a:t>
            </a:r>
            <a:endPar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lvl="0" indent="0">
              <a:lnSpc>
                <a:spcPts val="1100"/>
              </a:lnSpc>
              <a:spcBef>
                <a:spcPts val="600"/>
              </a:spcBef>
              <a:spcAft>
                <a:spcPts val="600"/>
              </a:spcAft>
              <a:buSzPts val="1100"/>
              <a:buFont typeface="+mj-ea"/>
              <a:buNone/>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dirty="0">
                <a:effectLst/>
                <a:latin typeface="HG丸ｺﾞｼｯｸM-PRO" panose="020F0600000000000000" pitchFamily="50" charset="-128"/>
                <a:ea typeface="HG丸ｺﾞｼｯｸM-PRO" panose="020F0600000000000000" pitchFamily="50" charset="-128"/>
                <a:cs typeface="ＭＳ 明朝" panose="02020609040205080304" pitchFamily="17" charset="-128"/>
              </a:rPr>
              <a:t>まず、わたしたちが税金を納めます。消費税のように買い物を通じて納めたり、所得税のように給料から引かれたりします。</a:t>
            </a:r>
          </a:p>
          <a:p>
            <a:pPr>
              <a:lnSpc>
                <a:spcPts val="11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２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集める人（国や自治体）</a:t>
            </a:r>
            <a:endPar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そのお金は、国や市区町村などの税務機関に集められます。</a:t>
            </a:r>
            <a:endParaRPr lang="en-US"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税金は、ただ集めて終わりではありません。「どう集めて、どう決めて、どう使うか」という一連の流れの中でこそ意味があるんです。</a:t>
            </a: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集めた税金をどう決めてどう生かすかについてはこの後で学んでいきます</a:t>
            </a:r>
            <a:r>
              <a:rPr lang="ja-JP" altLang="ja-JP" sz="1200" b="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endParaRPr kumimoji="1" lang="ja-JP" altLang="en-US"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5</a:t>
            </a:fld>
            <a:endParaRPr kumimoji="1" lang="ja-JP" altLang="en-US" dirty="0"/>
          </a:p>
        </p:txBody>
      </p:sp>
    </p:spTree>
    <p:extLst>
      <p:ext uri="{BB962C8B-B14F-4D97-AF65-F5344CB8AC3E}">
        <p14:creationId xmlns:p14="http://schemas.microsoft.com/office/powerpoint/2010/main" val="229327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100"/>
              </a:lnSpc>
              <a:spcBef>
                <a:spcPts val="600"/>
              </a:spcBef>
              <a:spcAft>
                <a:spcPts val="600"/>
              </a:spcAft>
              <a:buClrTx/>
              <a:buSzTx/>
              <a:buFontTx/>
              <a:buNone/>
              <a:tabLst/>
              <a:defRPr/>
            </a:pPr>
            <a:r>
              <a:rPr lang="ja-JP" altLang="en-US" sz="120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税金は何のためにあるのだろうか</a:t>
            </a:r>
            <a:r>
              <a:rPr lang="ja-JP" altLang="ja-JP" sz="120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a:t>
            </a:r>
            <a:r>
              <a:rPr lang="ja-JP" altLang="en-US" sz="120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６</a:t>
            </a:r>
            <a:r>
              <a:rPr lang="ja-JP" altLang="ja-JP" sz="120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kern="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私たちの身の回りには、国や地方公共団体による「公共サービス」や「公共施設」があります。</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公共サービスとは、</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ごみの収集や処理、警察や消防など、生活に欠かせないことができないもので、民間の経済活動では十分には供給されないサービスです。</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公共施設とは、</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公立学校や公園、道路など、だれもが利用できる施設です。</a:t>
            </a:r>
            <a:endParaRPr kumimoji="1" lang="en-US" altLang="ja-JP" dirty="0">
              <a:latin typeface="HG丸ｺﾞｼｯｸM-PRO" panose="020F0600000000000000" pitchFamily="50" charset="-128"/>
              <a:ea typeface="HG丸ｺﾞｼｯｸM-PRO" panose="020F0600000000000000" pitchFamily="50" charset="-128"/>
            </a:endParaRPr>
          </a:p>
          <a:p>
            <a:pPr>
              <a:lnSpc>
                <a:spcPts val="1100"/>
              </a:lnSpc>
              <a:spcBef>
                <a:spcPts val="600"/>
              </a:spcBef>
              <a:spcAft>
                <a:spcPts val="600"/>
              </a:spcAft>
            </a:pPr>
            <a:r>
              <a:rPr kumimoji="1" lang="ja-JP" altLang="en-US" dirty="0">
                <a:latin typeface="HG丸ｺﾞｼｯｸM-PRO" panose="020F0600000000000000" pitchFamily="50" charset="-128"/>
                <a:ea typeface="HG丸ｺﾞｼｯｸM-PRO" panose="020F0600000000000000" pitchFamily="50" charset="-128"/>
              </a:rPr>
              <a:t>このような公共サービスや公共施設は税金によって賄われております。</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6</a:t>
            </a:fld>
            <a:endParaRPr kumimoji="1" lang="ja-JP" altLang="en-US" dirty="0"/>
          </a:p>
        </p:txBody>
      </p:sp>
    </p:spTree>
    <p:extLst>
      <p:ext uri="{BB962C8B-B14F-4D97-AF65-F5344CB8AC3E}">
        <p14:creationId xmlns:p14="http://schemas.microsoft.com/office/powerpoint/2010/main" val="405101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100"/>
              </a:lnSpc>
              <a:spcBef>
                <a:spcPts val="600"/>
              </a:spcBef>
              <a:spcAft>
                <a:spcPts val="600"/>
              </a:spcAft>
            </a:pP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一人当たりの教育費（</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INDEX6</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皆さんが通っているこの学校。</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教科書、机、体育館、先生の給料、冷暖房</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br>
              <a:rPr lang="en-US"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これらの費用がどこから出ているか、考えたことはありますか？</a:t>
            </a:r>
            <a:endParaRPr lang="en-US"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【図を見ながら説明】（</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つのイラスト：小学生・中学生・高校生の費用に注目）</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これは、</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年間で</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人あたりに使われている税金の額です。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小学生：</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約</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94</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万円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中学生：</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約</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109</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万円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高校生：</a:t>
            </a: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約</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113</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万円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つまり、皆さん</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人ひとりのために、</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約</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100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万円の税金が使われているということなんです！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学びの環境は、</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多くの税金によって支えられているという事実です。</a:t>
            </a:r>
            <a:endParaRPr lang="en-US"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何気なく過ごしている学校生活も、実は社会全体の支えの上に成り立っているんですね。</a:t>
            </a:r>
          </a:p>
          <a:p>
            <a:pPr>
              <a:lnSpc>
                <a:spcPts val="11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将来、皆さんが社会に出たときに、</a:t>
            </a:r>
            <a:br>
              <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「自分が納める税金が、教育費として次の世代を支えている」と思えると素晴らしいと思いませんか？</a:t>
            </a:r>
            <a:endParaRPr kumimoji="1" lang="ja-JP" altLang="en-US"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7</a:t>
            </a:fld>
            <a:endParaRPr kumimoji="1" lang="ja-JP" altLang="en-US" dirty="0"/>
          </a:p>
        </p:txBody>
      </p:sp>
    </p:spTree>
    <p:extLst>
      <p:ext uri="{BB962C8B-B14F-4D97-AF65-F5344CB8AC3E}">
        <p14:creationId xmlns:p14="http://schemas.microsoft.com/office/powerpoint/2010/main" val="250934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200"/>
              </a:lnSpc>
              <a:spcBef>
                <a:spcPts val="600"/>
              </a:spcBef>
              <a:spcAft>
                <a:spcPts val="600"/>
              </a:spcAft>
            </a:pP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一日の中での税金の使われかた（</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INDEX8:</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これまで税金が使われている「場所」や「施設」について見てきましたが、</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今回は、もっと身近なところに目を向けてみましょう。</a:t>
            </a:r>
          </a:p>
          <a:p>
            <a:pPr>
              <a:lnSpc>
                <a:spcPts val="12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今回のテーマは、「一日の生活の中で、税金はどう使われているか？」です。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200"/>
              </a:lnSpc>
              <a:spcBef>
                <a:spcPts val="600"/>
              </a:spcBef>
              <a:spcAft>
                <a:spcPts val="600"/>
              </a:spcAft>
            </a:pPr>
            <a:r>
              <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画像を見ながら説明】（</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こちらの図は、ある中学生の</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日を例にして、</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どのタイミングでどんな税金が使われているかを示しています。</a:t>
            </a:r>
          </a:p>
          <a:p>
            <a:pPr>
              <a:lnSpc>
                <a:spcPts val="12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朝：学校へ登校</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2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通学路の道路整備や信号機には税金が。</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2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午前：授業を受ける</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2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教科書は無料で配付されていますよね。</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2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机、椅子や冷暖房費、学校設備も税金です。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2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放課後：部活や病院へ</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2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部活で使うグラウンドや体育館も公共施設。</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2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万が一ケガをしても、医療制度で安心して治療が受けられます。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200"/>
              </a:lnSpc>
              <a:spcBef>
                <a:spcPts val="600"/>
              </a:spcBef>
              <a:spcAft>
                <a:spcPts val="600"/>
              </a:spcAf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夜：家庭で過ごす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2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家の上下水道や電気の整備、夜間の安全を守る街灯や警察にも税金が活躍。</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2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ポイント：</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 税金は「特別なこと」ではなく、</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私たちの毎日に自然と組み込まれている存在なんです。</a:t>
            </a:r>
            <a:endParaRPr lang="en-US"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2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【まとめ・問いかけ】（</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このように、みなさんが何気なく過ごしている</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日も、</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税金によって</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安心</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と</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安全</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が守られているんですね。</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2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次に何か「当たり前のこと」を見たとき、</a:t>
            </a:r>
            <a:br>
              <a:rPr lang="en-US"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「これって税金が支えてくれてるかも？」と考えてみてください。</a:t>
            </a:r>
            <a:endParaRPr kumimoji="1" lang="ja-JP" altLang="en-US" sz="1200"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8</a:t>
            </a:fld>
            <a:endParaRPr kumimoji="1" lang="ja-JP" altLang="en-US" dirty="0"/>
          </a:p>
        </p:txBody>
      </p:sp>
    </p:spTree>
    <p:extLst>
      <p:ext uri="{BB962C8B-B14F-4D97-AF65-F5344CB8AC3E}">
        <p14:creationId xmlns:p14="http://schemas.microsoft.com/office/powerpoint/2010/main" val="392518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pPr>
              <a:lnSpc>
                <a:spcPts val="1100"/>
              </a:lnSpc>
              <a:spcBef>
                <a:spcPts val="600"/>
              </a:spcBef>
              <a:spcAft>
                <a:spcPts val="600"/>
              </a:spcAft>
            </a:pP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納税の義務とは？（</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INDEX9</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：所要時間</a:t>
            </a:r>
            <a:r>
              <a:rPr lang="en-US"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6</a:t>
            </a:r>
            <a:r>
              <a:rPr lang="ja-JP" altLang="ja-JP" sz="1200" b="0" spc="10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en-US" altLang="ja-JP" sz="1200" b="0" spc="0" dirty="0">
              <a:effectLst/>
              <a:highlight>
                <a:srgbClr val="D3D3D3"/>
              </a:highligh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【導入】（</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ここまで税金が「生活を支える仕組み」であることを学んできました。</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では、私たちはなぜ税金を納めるでしょうか？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今回のテーマは</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「納税の義務」です。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【画像を見ながら説明】（</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このページには、「納税の義務」という言葉が出てきます。</a:t>
            </a: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これは、実は日本国憲法の</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第</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条に書かれている、</a:t>
            </a:r>
            <a:b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国民の三大義務</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の一つです。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三大義務とは？</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Font typeface="+mj-lt"/>
              <a:buNone/>
              <a:tabLst>
                <a:tab pos="457200" algn="l"/>
              </a:tabLs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教育を受けさせる義務（第</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26</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条）</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Font typeface="+mj-lt"/>
              <a:buNone/>
              <a:tabLst>
                <a:tab pos="457200" algn="l"/>
              </a:tabLs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勤労の義務（第</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27</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条）</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Font typeface="+mj-lt"/>
              <a:buNone/>
              <a:tabLst>
                <a:tab pos="457200" algn="l"/>
              </a:tabLst>
            </a:pP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納税の義務（第</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条）</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つまり、「税金を納めること」は、</a:t>
            </a:r>
            <a:r>
              <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単なるルールやルール違反の話ではなく、国民としての基本的な役割なのです。</a:t>
            </a: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ポイント：</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税金を納めることで、社会全体が支えられる</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en-US"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自分もその「支える側の一員」になることが、義務であり、責任でもある</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lvl="0" indent="0" fontAlgn="base">
              <a:lnSpc>
                <a:spcPts val="1100"/>
              </a:lnSpc>
              <a:spcBef>
                <a:spcPts val="600"/>
              </a:spcBef>
              <a:spcAft>
                <a:spcPts val="600"/>
              </a:spcAft>
              <a:buSzPts val="1000"/>
              <a:buFont typeface="Symbol" panose="05050102010706020507" pitchFamily="18" charset="2"/>
              <a:buNone/>
              <a:tabLst>
                <a:tab pos="457200" algn="l"/>
              </a:tabLs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【問いかけと対話】（</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「じゃあ、もし</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みんなが税金を納めなかったら</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どうなると思う？」</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生徒から意見を引き出す。「道路が直せない」「学校が運営できない」など）</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「そう。みんなで社会を支える</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仕組み</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として、税金はなくてはならないものなんです。」</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義務</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って聞くとちょっと重く感じるかもしれませんが、納税は</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社会に参加する</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ということでもあるんですよ。」</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「税金を納めることで、自分たちの生活や未来に関わっていける。そう考えると、ちょっと違って見えませんか？」</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「そして、公平感（納得感）が重要となります。」</a:t>
            </a:r>
            <a:endParaRPr lang="en-US" altLang="ja-JP" sz="1200" b="0" spc="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【まとめ】（</a:t>
            </a:r>
            <a:r>
              <a:rPr lang="en-US"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30</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秒）</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「このページでは、</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納税の義務</a:t>
            </a:r>
            <a:r>
              <a:rPr lang="en-US" altLang="ja-JP" sz="1200" b="0" spc="1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1200" b="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について考えました。社会を支えるのは国や政治家だけではありません。」</a:t>
            </a:r>
            <a:endParaRPr lang="ja-JP" altLang="ja-JP" sz="1200" b="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100"/>
              </a:lnSpc>
              <a:spcBef>
                <a:spcPts val="600"/>
              </a:spcBef>
              <a:spcAft>
                <a:spcPts val="600"/>
              </a:spcAft>
            </a:pPr>
            <a:r>
              <a:rPr lang="ja-JP" altLang="ja-JP" sz="1200" b="0" kern="0" spc="100" dirty="0">
                <a:effectLst/>
                <a:latin typeface="HG丸ｺﾞｼｯｸM-PRO" panose="020F0600000000000000" pitchFamily="50" charset="-128"/>
                <a:ea typeface="HG丸ｺﾞｼｯｸM-PRO" panose="020F0600000000000000" pitchFamily="50" charset="-128"/>
                <a:cs typeface="Arial" panose="020B0604020202020204" pitchFamily="34" charset="0"/>
              </a:rPr>
              <a:t>「私たち一人ひとりが、その仕組みに関わっているんだということを、これからも意識していきたいですね。」</a:t>
            </a:r>
            <a:endParaRPr lang="ja-JP" altLang="en-US" sz="1200" b="0" dirty="0">
              <a:latin typeface="HG丸ｺﾞｼｯｸM-PRO" panose="020F0600000000000000" pitchFamily="50" charset="-128"/>
              <a:ea typeface="HG丸ｺﾞｼｯｸM-PRO" panose="020F0600000000000000" pitchFamily="50" charset="-128"/>
            </a:endParaRPr>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52475" y="596900"/>
            <a:ext cx="5492750" cy="41211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59422" y="10440469"/>
            <a:ext cx="3027208" cy="550057"/>
          </a:xfrm>
        </p:spPr>
        <p:txBody>
          <a:bodyPr/>
          <a:lstStyle/>
          <a:p>
            <a:pPr defTabSz="456443">
              <a:defRPr/>
            </a:pPr>
            <a:fld id="{4374078C-8597-4BCE-AD2D-AB8AAB46821F}" type="slidenum">
              <a:rPr lang="ja-JP" altLang="en-US" sz="1100">
                <a:solidFill>
                  <a:prstClr val="black"/>
                </a:solidFill>
              </a:rPr>
              <a:pPr defTabSz="456443">
                <a:defRPr/>
              </a:pPr>
              <a:t>9</a:t>
            </a:fld>
            <a:endParaRPr lang="en-US" altLang="ja-JP" sz="1100" dirty="0">
              <a:solidFill>
                <a:prstClr val="black"/>
              </a:solidFill>
            </a:endParaRPr>
          </a:p>
        </p:txBody>
      </p:sp>
    </p:spTree>
    <p:extLst>
      <p:ext uri="{BB962C8B-B14F-4D97-AF65-F5344CB8AC3E}">
        <p14:creationId xmlns:p14="http://schemas.microsoft.com/office/powerpoint/2010/main" val="995792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1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09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255187145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320322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311587455"/>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723582103"/>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5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nichizeiren.or.jp/taxaccount/education/sozei_nichizei/"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nta.go.jp/taxes/kids/oyo/page08.htm" TargetMode="External"/><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hyperlink" Target="https://www.mof.go.jp/tax_information/index.html"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notesSlide" Target="../notesSlides/notesSlide24.xml"/><Relationship Id="rId7" Type="http://schemas.openxmlformats.org/officeDocument/2006/relationships/image" Target="../media/image59.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chart" Target="../charts/chart4.xml"/><Relationship Id="rId5" Type="http://schemas.openxmlformats.org/officeDocument/2006/relationships/image" Target="../media/image58.png"/><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nta.go.jp/taxes/kids/index.htm" TargetMode="External"/><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hyperlink" Target="https://www.nta.go.jp/taxes/kids/hatten/page02.htm"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4AB25BA-5121-54A3-2F0F-41CCF3478291}"/>
              </a:ext>
            </a:extLst>
          </p:cNvPr>
          <p:cNvSpPr txBox="1"/>
          <p:nvPr/>
        </p:nvSpPr>
        <p:spPr>
          <a:xfrm>
            <a:off x="5359463" y="6139381"/>
            <a:ext cx="3338414" cy="330860"/>
          </a:xfrm>
          <a:prstGeom prst="rect">
            <a:avLst/>
          </a:prstGeom>
          <a:noFill/>
        </p:spPr>
        <p:txBody>
          <a:bodyPr vert="horz" wrap="none" rtlCol="0">
            <a:spAutoFit/>
          </a:bodyPr>
          <a:lstStyle/>
          <a:p>
            <a:r>
              <a:rPr lang="ja-JP" altLang="en-US" sz="1550" spc="-10" dirty="0">
                <a:solidFill>
                  <a:srgbClr val="005BAD"/>
                </a:solidFill>
                <a:latin typeface="+mn-ea"/>
                <a:ea typeface="+mn-ea"/>
              </a:rPr>
              <a:t>令和８年度版 </a:t>
            </a:r>
            <a:r>
              <a:rPr kumimoji="1" lang="ja-JP" altLang="en-US" sz="1550" spc="-10" dirty="0">
                <a:solidFill>
                  <a:srgbClr val="005BAD"/>
                </a:solidFill>
                <a:latin typeface="+mn-ea"/>
                <a:ea typeface="+mn-ea"/>
              </a:rPr>
              <a:t>中学生用租税教育教材</a:t>
            </a:r>
          </a:p>
        </p:txBody>
      </p:sp>
      <p:sp>
        <p:nvSpPr>
          <p:cNvPr id="3" name="テキスト ボックス 2">
            <a:extLst>
              <a:ext uri="{FF2B5EF4-FFF2-40B4-BE49-F238E27FC236}">
                <a16:creationId xmlns:a16="http://schemas.microsoft.com/office/drawing/2014/main" id="{9B9D7116-8991-4F50-A7DC-1B7283BF3B54}"/>
              </a:ext>
            </a:extLst>
          </p:cNvPr>
          <p:cNvSpPr txBox="1"/>
          <p:nvPr/>
        </p:nvSpPr>
        <p:spPr>
          <a:xfrm>
            <a:off x="5753307" y="6425382"/>
            <a:ext cx="2554545" cy="330860"/>
          </a:xfrm>
          <a:prstGeom prst="rect">
            <a:avLst/>
          </a:prstGeom>
          <a:noFill/>
        </p:spPr>
        <p:txBody>
          <a:bodyPr vert="horz" wrap="none" rtlCol="0">
            <a:spAutoFit/>
          </a:bodyPr>
          <a:lstStyle/>
          <a:p>
            <a:r>
              <a:rPr kumimoji="1" lang="ja-JP" altLang="en-US" sz="1550" spc="-10" dirty="0">
                <a:solidFill>
                  <a:srgbClr val="005BAD"/>
                </a:solidFill>
                <a:latin typeface="+mn-ea"/>
                <a:ea typeface="+mn-ea"/>
              </a:rPr>
              <a:t>栃木県租税教育推進協議会</a:t>
            </a:r>
          </a:p>
        </p:txBody>
      </p:sp>
    </p:spTree>
    <p:extLst>
      <p:ext uri="{BB962C8B-B14F-4D97-AF65-F5344CB8AC3E}">
        <p14:creationId xmlns:p14="http://schemas.microsoft.com/office/powerpoint/2010/main" val="298396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D4073E-C580-42F0-881C-E06902F5B33E}"/>
              </a:ext>
            </a:extLst>
          </p:cNvPr>
          <p:cNvSpPr>
            <a:spLocks noGrp="1"/>
          </p:cNvSpPr>
          <p:nvPr>
            <p:ph type="sldNum" sz="quarter" idx="12"/>
          </p:nvPr>
        </p:nvSpPr>
        <p:spPr/>
        <p:txBody>
          <a:bodyPr/>
          <a:lstStyle/>
          <a:p>
            <a:pPr>
              <a:defRPr/>
            </a:pPr>
            <a:fld id="{40E3B949-1179-4387-B307-F356BE6486A4}" type="slidenum">
              <a:rPr lang="en-US" altLang="ja-JP" smtClean="0"/>
              <a:pPr>
                <a:defRPr/>
              </a:pPr>
              <a:t>10</a:t>
            </a:fld>
            <a:endParaRPr lang="en-US" altLang="ja-JP" dirty="0"/>
          </a:p>
        </p:txBody>
      </p:sp>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7B90E49F-A2F7-4D20-83D1-D25A7C7107E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aphicFrame>
        <p:nvGraphicFramePr>
          <p:cNvPr id="4" name="表 4">
            <a:extLst>
              <a:ext uri="{FF2B5EF4-FFF2-40B4-BE49-F238E27FC236}">
                <a16:creationId xmlns:a16="http://schemas.microsoft.com/office/drawing/2014/main" id="{BD6B8C61-22D0-40C5-B1E9-065A4CD628AC}"/>
              </a:ext>
            </a:extLst>
          </p:cNvPr>
          <p:cNvGraphicFramePr>
            <a:graphicFrameLocks noGrp="1"/>
          </p:cNvGraphicFramePr>
          <p:nvPr>
            <p:extLst>
              <p:ext uri="{D42A27DB-BD31-4B8C-83A1-F6EECF244321}">
                <p14:modId xmlns:p14="http://schemas.microsoft.com/office/powerpoint/2010/main" val="3920859784"/>
              </p:ext>
            </p:extLst>
          </p:nvPr>
        </p:nvGraphicFramePr>
        <p:xfrm>
          <a:off x="634555" y="1987550"/>
          <a:ext cx="7981952" cy="2225040"/>
        </p:xfrm>
        <a:graphic>
          <a:graphicData uri="http://schemas.openxmlformats.org/drawingml/2006/table">
            <a:tbl>
              <a:tblPr firstRow="1" bandRow="1">
                <a:tableStyleId>{5C22544A-7EE6-4342-B048-85BDC9FD1C3A}</a:tableStyleId>
              </a:tblPr>
              <a:tblGrid>
                <a:gridCol w="704850">
                  <a:extLst>
                    <a:ext uri="{9D8B030D-6E8A-4147-A177-3AD203B41FA5}">
                      <a16:colId xmlns:a16="http://schemas.microsoft.com/office/drawing/2014/main" val="2718134078"/>
                    </a:ext>
                  </a:extLst>
                </a:gridCol>
                <a:gridCol w="838200">
                  <a:extLst>
                    <a:ext uri="{9D8B030D-6E8A-4147-A177-3AD203B41FA5}">
                      <a16:colId xmlns:a16="http://schemas.microsoft.com/office/drawing/2014/main" val="3395774360"/>
                    </a:ext>
                  </a:extLst>
                </a:gridCol>
                <a:gridCol w="1409700">
                  <a:extLst>
                    <a:ext uri="{9D8B030D-6E8A-4147-A177-3AD203B41FA5}">
                      <a16:colId xmlns:a16="http://schemas.microsoft.com/office/drawing/2014/main" val="235351411"/>
                    </a:ext>
                  </a:extLst>
                </a:gridCol>
                <a:gridCol w="1219200">
                  <a:extLst>
                    <a:ext uri="{9D8B030D-6E8A-4147-A177-3AD203B41FA5}">
                      <a16:colId xmlns:a16="http://schemas.microsoft.com/office/drawing/2014/main" val="2850464492"/>
                    </a:ext>
                  </a:extLst>
                </a:gridCol>
                <a:gridCol w="1295400">
                  <a:extLst>
                    <a:ext uri="{9D8B030D-6E8A-4147-A177-3AD203B41FA5}">
                      <a16:colId xmlns:a16="http://schemas.microsoft.com/office/drawing/2014/main" val="449290863"/>
                    </a:ext>
                  </a:extLst>
                </a:gridCol>
                <a:gridCol w="1374323">
                  <a:extLst>
                    <a:ext uri="{9D8B030D-6E8A-4147-A177-3AD203B41FA5}">
                      <a16:colId xmlns:a16="http://schemas.microsoft.com/office/drawing/2014/main" val="3689919182"/>
                    </a:ext>
                  </a:extLst>
                </a:gridCol>
                <a:gridCol w="1140279">
                  <a:extLst>
                    <a:ext uri="{9D8B030D-6E8A-4147-A177-3AD203B41FA5}">
                      <a16:colId xmlns:a16="http://schemas.microsoft.com/office/drawing/2014/main" val="42193179"/>
                    </a:ext>
                  </a:extLst>
                </a:gridCol>
              </a:tblGrid>
              <a:tr h="370840">
                <a:tc>
                  <a:txBody>
                    <a:bodyPr/>
                    <a:lstStyle/>
                    <a:p>
                      <a:pPr algn="ctr"/>
                      <a:endParaRPr kumimoji="1" lang="ja-JP" altLang="en-US" dirty="0"/>
                    </a:p>
                  </a:txBody>
                  <a:tcPr/>
                </a:tc>
                <a:tc>
                  <a:txBody>
                    <a:bodyPr/>
                    <a:lstStyle/>
                    <a:p>
                      <a:pPr algn="ctr"/>
                      <a:r>
                        <a:rPr kumimoji="1" lang="ja-JP" altLang="en-US" dirty="0"/>
                        <a:t>家族</a:t>
                      </a:r>
                    </a:p>
                  </a:txBody>
                  <a:tcPr/>
                </a:tc>
                <a:tc>
                  <a:txBody>
                    <a:bodyPr/>
                    <a:lstStyle/>
                    <a:p>
                      <a:pPr algn="ctr"/>
                      <a:r>
                        <a:rPr kumimoji="1" lang="ja-JP" altLang="en-US" dirty="0"/>
                        <a:t>所得金額</a:t>
                      </a:r>
                    </a:p>
                  </a:txBody>
                  <a:tcPr/>
                </a:tc>
                <a:tc>
                  <a:txBody>
                    <a:bodyPr/>
                    <a:lstStyle/>
                    <a:p>
                      <a:pPr algn="ctr"/>
                      <a:r>
                        <a:rPr kumimoji="1" lang="ja-JP" altLang="en-US" dirty="0"/>
                        <a:t>使用回数</a:t>
                      </a:r>
                    </a:p>
                  </a:txBody>
                  <a:tcPr/>
                </a:tc>
                <a:tc>
                  <a:txBody>
                    <a:bodyPr/>
                    <a:lstStyle/>
                    <a:p>
                      <a:pPr algn="ctr"/>
                      <a:r>
                        <a:rPr kumimoji="1" lang="ja-JP" altLang="en-US" dirty="0">
                          <a:solidFill>
                            <a:schemeClr val="bg1"/>
                          </a:solidFill>
                        </a:rPr>
                        <a:t>回答例①</a:t>
                      </a:r>
                    </a:p>
                  </a:txBody>
                  <a:tcPr/>
                </a:tc>
                <a:tc>
                  <a:txBody>
                    <a:bodyPr/>
                    <a:lstStyle/>
                    <a:p>
                      <a:pPr algn="ctr"/>
                      <a:r>
                        <a:rPr kumimoji="1" lang="ja-JP" altLang="en-US" dirty="0">
                          <a:solidFill>
                            <a:schemeClr val="bg1"/>
                          </a:solidFill>
                        </a:rPr>
                        <a:t>回答例②</a:t>
                      </a:r>
                    </a:p>
                  </a:txBody>
                  <a:tcPr/>
                </a:tc>
                <a:tc>
                  <a:txBody>
                    <a:bodyPr/>
                    <a:lstStyle/>
                    <a:p>
                      <a:pPr algn="ctr"/>
                      <a:r>
                        <a:rPr kumimoji="1" lang="ja-JP" altLang="en-US" dirty="0">
                          <a:solidFill>
                            <a:schemeClr val="bg1"/>
                          </a:solidFill>
                        </a:rPr>
                        <a:t>回答例③</a:t>
                      </a:r>
                    </a:p>
                  </a:txBody>
                  <a:tcPr/>
                </a:tc>
                <a:extLst>
                  <a:ext uri="{0D108BD9-81ED-4DB2-BD59-A6C34878D82A}">
                    <a16:rowId xmlns:a16="http://schemas.microsoft.com/office/drawing/2014/main" val="480464960"/>
                  </a:ext>
                </a:extLst>
              </a:tr>
              <a:tr h="370840">
                <a:tc>
                  <a:txBody>
                    <a:bodyPr/>
                    <a:lstStyle/>
                    <a:p>
                      <a:pPr algn="ctr"/>
                      <a:r>
                        <a:rPr kumimoji="1" lang="en-US" altLang="ja-JP" dirty="0"/>
                        <a:t>A</a:t>
                      </a:r>
                      <a:r>
                        <a:rPr kumimoji="1" lang="ja-JP" altLang="en-US" dirty="0"/>
                        <a:t>家</a:t>
                      </a:r>
                    </a:p>
                  </a:txBody>
                  <a:tcPr/>
                </a:tc>
                <a:tc>
                  <a:txBody>
                    <a:bodyPr/>
                    <a:lstStyle/>
                    <a:p>
                      <a:pPr algn="ctr"/>
                      <a:r>
                        <a:rPr kumimoji="1" lang="ja-JP" altLang="en-US" dirty="0"/>
                        <a:t>４人</a:t>
                      </a:r>
                    </a:p>
                  </a:txBody>
                  <a:tcPr/>
                </a:tc>
                <a:tc>
                  <a:txBody>
                    <a:bodyPr/>
                    <a:lstStyle/>
                    <a:p>
                      <a:pPr algn="ctr"/>
                      <a:r>
                        <a:rPr kumimoji="1" lang="en-US" altLang="ja-JP" dirty="0"/>
                        <a:t>1,000</a:t>
                      </a:r>
                      <a:r>
                        <a:rPr kumimoji="1" lang="ja-JP" altLang="en-US" dirty="0"/>
                        <a:t>万円</a:t>
                      </a:r>
                    </a:p>
                  </a:txBody>
                  <a:tcPr/>
                </a:tc>
                <a:tc>
                  <a:txBody>
                    <a:bodyPr/>
                    <a:lstStyle/>
                    <a:p>
                      <a:pPr algn="ctr"/>
                      <a:r>
                        <a:rPr kumimoji="1" lang="ja-JP" altLang="en-US" dirty="0"/>
                        <a:t>月</a:t>
                      </a:r>
                      <a:r>
                        <a:rPr kumimoji="1" lang="en-US" altLang="ja-JP" dirty="0"/>
                        <a:t>10</a:t>
                      </a:r>
                      <a:r>
                        <a:rPr kumimoji="1" lang="ja-JP" altLang="en-US" dirty="0"/>
                        <a:t>回</a:t>
                      </a:r>
                    </a:p>
                  </a:txBody>
                  <a:tcPr/>
                </a:tc>
                <a:tc>
                  <a:txBody>
                    <a:bodyPr/>
                    <a:lstStyle/>
                    <a:p>
                      <a:pPr algn="ctr"/>
                      <a:r>
                        <a:rPr kumimoji="1" lang="en-US" altLang="ja-JP" dirty="0">
                          <a:solidFill>
                            <a:srgbClr val="FF0000"/>
                          </a:solidFill>
                        </a:rPr>
                        <a:t>100</a:t>
                      </a:r>
                      <a:r>
                        <a:rPr kumimoji="1" lang="ja-JP" altLang="en-US" dirty="0">
                          <a:solidFill>
                            <a:srgbClr val="FF0000"/>
                          </a:solidFill>
                        </a:rPr>
                        <a:t>万円</a:t>
                      </a:r>
                    </a:p>
                  </a:txBody>
                  <a:tcPr/>
                </a:tc>
                <a:tc>
                  <a:txBody>
                    <a:bodyPr/>
                    <a:lstStyle/>
                    <a:p>
                      <a:pPr algn="ctr"/>
                      <a:r>
                        <a:rPr kumimoji="1" lang="en-US" altLang="ja-JP" dirty="0">
                          <a:solidFill>
                            <a:srgbClr val="FF0000"/>
                          </a:solidFill>
                        </a:rPr>
                        <a:t>200</a:t>
                      </a:r>
                      <a:r>
                        <a:rPr kumimoji="1" lang="ja-JP" altLang="en-US" dirty="0">
                          <a:solidFill>
                            <a:srgbClr val="FF0000"/>
                          </a:solidFill>
                        </a:rPr>
                        <a:t>万円</a:t>
                      </a:r>
                    </a:p>
                  </a:txBody>
                  <a:tcPr/>
                </a:tc>
                <a:tc>
                  <a:txBody>
                    <a:bodyPr/>
                    <a:lstStyle/>
                    <a:p>
                      <a:pPr algn="ctr"/>
                      <a:r>
                        <a:rPr kumimoji="1" lang="en-US" altLang="ja-JP" dirty="0">
                          <a:solidFill>
                            <a:srgbClr val="FF0000"/>
                          </a:solidFill>
                        </a:rPr>
                        <a:t>250</a:t>
                      </a:r>
                      <a:r>
                        <a:rPr kumimoji="1" lang="ja-JP" altLang="en-US" dirty="0">
                          <a:solidFill>
                            <a:srgbClr val="FF0000"/>
                          </a:solidFill>
                        </a:rPr>
                        <a:t>万円</a:t>
                      </a:r>
                    </a:p>
                  </a:txBody>
                  <a:tcPr/>
                </a:tc>
                <a:extLst>
                  <a:ext uri="{0D108BD9-81ED-4DB2-BD59-A6C34878D82A}">
                    <a16:rowId xmlns:a16="http://schemas.microsoft.com/office/drawing/2014/main" val="2107467435"/>
                  </a:ext>
                </a:extLst>
              </a:tr>
              <a:tr h="370840">
                <a:tc>
                  <a:txBody>
                    <a:bodyPr/>
                    <a:lstStyle/>
                    <a:p>
                      <a:pPr algn="ctr"/>
                      <a:r>
                        <a:rPr kumimoji="1" lang="en-US" altLang="ja-JP" dirty="0"/>
                        <a:t>B</a:t>
                      </a:r>
                      <a:r>
                        <a:rPr kumimoji="1" lang="ja-JP" altLang="en-US" dirty="0"/>
                        <a:t>家</a:t>
                      </a:r>
                    </a:p>
                  </a:txBody>
                  <a:tcPr/>
                </a:tc>
                <a:tc>
                  <a:txBody>
                    <a:bodyPr/>
                    <a:lstStyle/>
                    <a:p>
                      <a:pPr algn="ctr"/>
                      <a:r>
                        <a:rPr kumimoji="1" lang="ja-JP" altLang="en-US" dirty="0"/>
                        <a:t>４人</a:t>
                      </a:r>
                    </a:p>
                  </a:txBody>
                  <a:tcPr/>
                </a:tc>
                <a:tc>
                  <a:txBody>
                    <a:bodyPr/>
                    <a:lstStyle/>
                    <a:p>
                      <a:pPr algn="ctr"/>
                      <a:r>
                        <a:rPr kumimoji="1" lang="en-US" altLang="ja-JP" dirty="0"/>
                        <a:t>600</a:t>
                      </a:r>
                      <a:r>
                        <a:rPr kumimoji="1" lang="ja-JP" altLang="en-US" dirty="0"/>
                        <a:t>万円</a:t>
                      </a:r>
                    </a:p>
                  </a:txBody>
                  <a:tcPr/>
                </a:tc>
                <a:tc>
                  <a:txBody>
                    <a:bodyPr/>
                    <a:lstStyle/>
                    <a:p>
                      <a:pPr algn="ctr"/>
                      <a:r>
                        <a:rPr kumimoji="1" lang="ja-JP" altLang="en-US" dirty="0"/>
                        <a:t>月</a:t>
                      </a:r>
                      <a:r>
                        <a:rPr kumimoji="1" lang="en-US" altLang="ja-JP" dirty="0"/>
                        <a:t>10</a:t>
                      </a:r>
                      <a:r>
                        <a:rPr kumimoji="1" lang="ja-JP" altLang="en-US" dirty="0"/>
                        <a:t>回</a:t>
                      </a:r>
                    </a:p>
                  </a:txBody>
                  <a:tcPr/>
                </a:tc>
                <a:tc>
                  <a:txBody>
                    <a:bodyPr/>
                    <a:lstStyle/>
                    <a:p>
                      <a:pPr algn="ctr"/>
                      <a:r>
                        <a:rPr kumimoji="1" lang="en-US" altLang="ja-JP" dirty="0">
                          <a:solidFill>
                            <a:srgbClr val="FF0000"/>
                          </a:solidFill>
                        </a:rPr>
                        <a:t>100</a:t>
                      </a:r>
                      <a:r>
                        <a:rPr kumimoji="1" lang="ja-JP" altLang="en-US" dirty="0">
                          <a:solidFill>
                            <a:srgbClr val="FF0000"/>
                          </a:solidFill>
                        </a:rPr>
                        <a:t>万円</a:t>
                      </a:r>
                    </a:p>
                  </a:txBody>
                  <a:tcPr/>
                </a:tc>
                <a:tc>
                  <a:txBody>
                    <a:bodyPr/>
                    <a:lstStyle/>
                    <a:p>
                      <a:pPr algn="ctr"/>
                      <a:r>
                        <a:rPr kumimoji="1" lang="en-US" altLang="ja-JP" dirty="0">
                          <a:solidFill>
                            <a:srgbClr val="FF0000"/>
                          </a:solidFill>
                        </a:rPr>
                        <a:t>120</a:t>
                      </a:r>
                      <a:r>
                        <a:rPr kumimoji="1" lang="ja-JP" altLang="en-US" dirty="0">
                          <a:solidFill>
                            <a:srgbClr val="FF0000"/>
                          </a:solidFill>
                        </a:rPr>
                        <a:t>万円</a:t>
                      </a:r>
                    </a:p>
                  </a:txBody>
                  <a:tcPr/>
                </a:tc>
                <a:tc>
                  <a:txBody>
                    <a:bodyPr/>
                    <a:lstStyle/>
                    <a:p>
                      <a:pPr algn="ctr"/>
                      <a:r>
                        <a:rPr kumimoji="1" lang="en-US" altLang="ja-JP" dirty="0">
                          <a:solidFill>
                            <a:srgbClr val="FF0000"/>
                          </a:solidFill>
                        </a:rPr>
                        <a:t>120</a:t>
                      </a:r>
                      <a:r>
                        <a:rPr kumimoji="1" lang="ja-JP" altLang="en-US" dirty="0">
                          <a:solidFill>
                            <a:srgbClr val="FF0000"/>
                          </a:solidFill>
                        </a:rPr>
                        <a:t>万円</a:t>
                      </a:r>
                    </a:p>
                  </a:txBody>
                  <a:tcPr/>
                </a:tc>
                <a:extLst>
                  <a:ext uri="{0D108BD9-81ED-4DB2-BD59-A6C34878D82A}">
                    <a16:rowId xmlns:a16="http://schemas.microsoft.com/office/drawing/2014/main" val="3724534519"/>
                  </a:ext>
                </a:extLst>
              </a:tr>
              <a:tr h="370840">
                <a:tc>
                  <a:txBody>
                    <a:bodyPr/>
                    <a:lstStyle/>
                    <a:p>
                      <a:pPr algn="ctr"/>
                      <a:r>
                        <a:rPr kumimoji="1" lang="en-US" altLang="ja-JP" dirty="0"/>
                        <a:t>C</a:t>
                      </a:r>
                      <a:r>
                        <a:rPr kumimoji="1" lang="ja-JP" altLang="en-US" dirty="0"/>
                        <a:t>家</a:t>
                      </a:r>
                    </a:p>
                  </a:txBody>
                  <a:tcPr/>
                </a:tc>
                <a:tc>
                  <a:txBody>
                    <a:bodyPr/>
                    <a:lstStyle/>
                    <a:p>
                      <a:pPr algn="ctr"/>
                      <a:r>
                        <a:rPr kumimoji="1" lang="ja-JP" altLang="en-US" dirty="0"/>
                        <a:t>４人</a:t>
                      </a:r>
                    </a:p>
                  </a:txBody>
                  <a:tcPr/>
                </a:tc>
                <a:tc>
                  <a:txBody>
                    <a:bodyPr/>
                    <a:lstStyle/>
                    <a:p>
                      <a:pPr algn="ctr"/>
                      <a:r>
                        <a:rPr kumimoji="1" lang="en-US" altLang="ja-JP" dirty="0"/>
                        <a:t>300</a:t>
                      </a:r>
                      <a:r>
                        <a:rPr kumimoji="1" lang="ja-JP" altLang="en-US" dirty="0"/>
                        <a:t>万円</a:t>
                      </a:r>
                    </a:p>
                  </a:txBody>
                  <a:tcPr/>
                </a:tc>
                <a:tc>
                  <a:txBody>
                    <a:bodyPr/>
                    <a:lstStyle/>
                    <a:p>
                      <a:pPr algn="ctr"/>
                      <a:r>
                        <a:rPr kumimoji="1" lang="ja-JP" altLang="en-US" dirty="0"/>
                        <a:t>月</a:t>
                      </a:r>
                      <a:r>
                        <a:rPr kumimoji="1" lang="en-US" altLang="ja-JP" dirty="0"/>
                        <a:t>10</a:t>
                      </a:r>
                      <a:r>
                        <a:rPr kumimoji="1" lang="ja-JP" altLang="en-US" dirty="0"/>
                        <a:t>回</a:t>
                      </a:r>
                    </a:p>
                  </a:txBody>
                  <a:tcPr/>
                </a:tc>
                <a:tc>
                  <a:txBody>
                    <a:bodyPr/>
                    <a:lstStyle/>
                    <a:p>
                      <a:pPr algn="ctr"/>
                      <a:r>
                        <a:rPr kumimoji="1" lang="en-US" altLang="ja-JP" dirty="0">
                          <a:solidFill>
                            <a:srgbClr val="FF0000"/>
                          </a:solidFill>
                        </a:rPr>
                        <a:t>100</a:t>
                      </a:r>
                      <a:r>
                        <a:rPr kumimoji="1" lang="ja-JP" altLang="en-US" dirty="0">
                          <a:solidFill>
                            <a:srgbClr val="FF0000"/>
                          </a:solidFill>
                        </a:rPr>
                        <a:t>万円</a:t>
                      </a:r>
                    </a:p>
                  </a:txBody>
                  <a:tcPr/>
                </a:tc>
                <a:tc>
                  <a:txBody>
                    <a:bodyPr/>
                    <a:lstStyle/>
                    <a:p>
                      <a:pPr algn="ctr"/>
                      <a:r>
                        <a:rPr kumimoji="1" lang="en-US" altLang="ja-JP" dirty="0">
                          <a:solidFill>
                            <a:srgbClr val="FF0000"/>
                          </a:solidFill>
                        </a:rPr>
                        <a:t>60</a:t>
                      </a:r>
                      <a:r>
                        <a:rPr kumimoji="1" lang="ja-JP" altLang="en-US" dirty="0">
                          <a:solidFill>
                            <a:srgbClr val="FF0000"/>
                          </a:solidFill>
                        </a:rPr>
                        <a:t>万円</a:t>
                      </a:r>
                    </a:p>
                  </a:txBody>
                  <a:tcPr/>
                </a:tc>
                <a:tc>
                  <a:txBody>
                    <a:bodyPr/>
                    <a:lstStyle/>
                    <a:p>
                      <a:pPr algn="ctr"/>
                      <a:r>
                        <a:rPr kumimoji="1" lang="en-US" altLang="ja-JP" dirty="0">
                          <a:solidFill>
                            <a:srgbClr val="FF0000"/>
                          </a:solidFill>
                        </a:rPr>
                        <a:t>30</a:t>
                      </a:r>
                      <a:r>
                        <a:rPr kumimoji="1" lang="ja-JP" altLang="en-US" dirty="0">
                          <a:solidFill>
                            <a:srgbClr val="FF0000"/>
                          </a:solidFill>
                        </a:rPr>
                        <a:t>万円</a:t>
                      </a:r>
                    </a:p>
                  </a:txBody>
                  <a:tcPr/>
                </a:tc>
                <a:extLst>
                  <a:ext uri="{0D108BD9-81ED-4DB2-BD59-A6C34878D82A}">
                    <a16:rowId xmlns:a16="http://schemas.microsoft.com/office/drawing/2014/main" val="3425908750"/>
                  </a:ext>
                </a:extLst>
              </a:tr>
              <a:tr h="370840">
                <a:tc>
                  <a:txBody>
                    <a:bodyPr/>
                    <a:lstStyle/>
                    <a:p>
                      <a:pPr algn="ctr"/>
                      <a:r>
                        <a:rPr kumimoji="1" lang="en-US" altLang="ja-JP" dirty="0"/>
                        <a:t>D</a:t>
                      </a:r>
                      <a:r>
                        <a:rPr kumimoji="1" lang="ja-JP" altLang="en-US" dirty="0"/>
                        <a:t>家</a:t>
                      </a:r>
                    </a:p>
                  </a:txBody>
                  <a:tcPr/>
                </a:tc>
                <a:tc>
                  <a:txBody>
                    <a:bodyPr/>
                    <a:lstStyle/>
                    <a:p>
                      <a:pPr algn="ctr"/>
                      <a:r>
                        <a:rPr kumimoji="1" lang="ja-JP" altLang="en-US" dirty="0"/>
                        <a:t>４人</a:t>
                      </a:r>
                    </a:p>
                  </a:txBody>
                  <a:tcPr/>
                </a:tc>
                <a:tc>
                  <a:txBody>
                    <a:bodyPr/>
                    <a:lstStyle/>
                    <a:p>
                      <a:pPr algn="ctr"/>
                      <a:r>
                        <a:rPr kumimoji="1" lang="en-US" altLang="ja-JP" dirty="0"/>
                        <a:t>100</a:t>
                      </a:r>
                      <a:r>
                        <a:rPr kumimoji="1" lang="ja-JP" altLang="en-US" dirty="0"/>
                        <a:t>万円</a:t>
                      </a:r>
                    </a:p>
                  </a:txBody>
                  <a:tcPr/>
                </a:tc>
                <a:tc>
                  <a:txBody>
                    <a:bodyPr/>
                    <a:lstStyle/>
                    <a:p>
                      <a:pPr algn="ctr"/>
                      <a:r>
                        <a:rPr kumimoji="1" lang="ja-JP" altLang="en-US" dirty="0"/>
                        <a:t>月</a:t>
                      </a:r>
                      <a:r>
                        <a:rPr kumimoji="1" lang="en-US" altLang="ja-JP" dirty="0"/>
                        <a:t>10</a:t>
                      </a:r>
                      <a:r>
                        <a:rPr kumimoji="1" lang="ja-JP" altLang="en-US" dirty="0"/>
                        <a:t>回</a:t>
                      </a:r>
                    </a:p>
                  </a:txBody>
                  <a:tcPr/>
                </a:tc>
                <a:tc>
                  <a:txBody>
                    <a:bodyPr/>
                    <a:lstStyle/>
                    <a:p>
                      <a:pPr algn="ctr"/>
                      <a:r>
                        <a:rPr kumimoji="1" lang="en-US" altLang="ja-JP" dirty="0">
                          <a:solidFill>
                            <a:srgbClr val="FF0000"/>
                          </a:solidFill>
                        </a:rPr>
                        <a:t>100</a:t>
                      </a:r>
                      <a:r>
                        <a:rPr kumimoji="1" lang="ja-JP" altLang="en-US" dirty="0">
                          <a:solidFill>
                            <a:srgbClr val="FF0000"/>
                          </a:solidFill>
                        </a:rPr>
                        <a:t>万円</a:t>
                      </a:r>
                    </a:p>
                  </a:txBody>
                  <a:tcPr/>
                </a:tc>
                <a:tc>
                  <a:txBody>
                    <a:bodyPr/>
                    <a:lstStyle/>
                    <a:p>
                      <a:pPr algn="ctr"/>
                      <a:r>
                        <a:rPr kumimoji="1" lang="en-US" altLang="ja-JP" dirty="0">
                          <a:solidFill>
                            <a:srgbClr val="FF0000"/>
                          </a:solidFill>
                        </a:rPr>
                        <a:t>20</a:t>
                      </a:r>
                      <a:r>
                        <a:rPr kumimoji="1" lang="ja-JP" altLang="en-US" dirty="0">
                          <a:solidFill>
                            <a:srgbClr val="FF0000"/>
                          </a:solidFill>
                        </a:rPr>
                        <a:t>万円</a:t>
                      </a:r>
                    </a:p>
                  </a:txBody>
                  <a:tcPr/>
                </a:tc>
                <a:tc>
                  <a:txBody>
                    <a:bodyPr/>
                    <a:lstStyle/>
                    <a:p>
                      <a:pPr algn="ctr"/>
                      <a:r>
                        <a:rPr kumimoji="1" lang="en-US" altLang="ja-JP" dirty="0">
                          <a:solidFill>
                            <a:srgbClr val="FF0000"/>
                          </a:solidFill>
                        </a:rPr>
                        <a:t>0</a:t>
                      </a:r>
                      <a:r>
                        <a:rPr kumimoji="1" lang="ja-JP" altLang="en-US" dirty="0">
                          <a:solidFill>
                            <a:srgbClr val="FF0000"/>
                          </a:solidFill>
                        </a:rPr>
                        <a:t>万円</a:t>
                      </a:r>
                    </a:p>
                  </a:txBody>
                  <a:tcPr/>
                </a:tc>
                <a:extLst>
                  <a:ext uri="{0D108BD9-81ED-4DB2-BD59-A6C34878D82A}">
                    <a16:rowId xmlns:a16="http://schemas.microsoft.com/office/drawing/2014/main" val="3653891119"/>
                  </a:ext>
                </a:extLst>
              </a:tr>
              <a:tr h="370840">
                <a:tc gridSpan="4">
                  <a:txBody>
                    <a:bodyPr/>
                    <a:lstStyle/>
                    <a:p>
                      <a:pPr algn="ctr"/>
                      <a:r>
                        <a:rPr kumimoji="1" lang="ja-JP" altLang="en-US" dirty="0"/>
                        <a:t>合計</a:t>
                      </a:r>
                    </a:p>
                  </a:txBody>
                  <a:tcPr/>
                </a:tc>
                <a:tc hMerge="1">
                  <a:txBody>
                    <a:bodyPr/>
                    <a:lstStyle/>
                    <a:p>
                      <a:pPr algn="ctr"/>
                      <a:endParaRPr kumimoji="1" lang="ja-JP" altLang="en-US"/>
                    </a:p>
                  </a:txBody>
                  <a:tcPr/>
                </a:tc>
                <a:tc hMerge="1">
                  <a:txBody>
                    <a:bodyPr/>
                    <a:lstStyle/>
                    <a:p>
                      <a:pPr algn="ctr"/>
                      <a:endParaRPr kumimoji="1" lang="ja-JP" altLang="en-US"/>
                    </a:p>
                  </a:txBody>
                  <a:tcPr/>
                </a:tc>
                <a:tc hMerge="1">
                  <a:txBody>
                    <a:bodyPr/>
                    <a:lstStyle/>
                    <a:p>
                      <a:pPr algn="ctr"/>
                      <a:endParaRPr kumimoji="1" lang="ja-JP" altLang="en-US" dirty="0"/>
                    </a:p>
                  </a:txBody>
                  <a:tcPr/>
                </a:tc>
                <a:tc>
                  <a:txBody>
                    <a:bodyPr/>
                    <a:lstStyle/>
                    <a:p>
                      <a:pPr algn="ctr"/>
                      <a:r>
                        <a:rPr kumimoji="1" lang="en-US" altLang="ja-JP" dirty="0">
                          <a:solidFill>
                            <a:srgbClr val="FF0000"/>
                          </a:solidFill>
                        </a:rPr>
                        <a:t>400</a:t>
                      </a:r>
                      <a:r>
                        <a:rPr kumimoji="1" lang="ja-JP" altLang="en-US" dirty="0">
                          <a:solidFill>
                            <a:srgbClr val="FF0000"/>
                          </a:solidFill>
                        </a:rPr>
                        <a:t>万円</a:t>
                      </a:r>
                    </a:p>
                  </a:txBody>
                  <a:tcPr/>
                </a:tc>
                <a:tc>
                  <a:txBody>
                    <a:bodyPr/>
                    <a:lstStyle/>
                    <a:p>
                      <a:pPr algn="ctr"/>
                      <a:r>
                        <a:rPr kumimoji="1" lang="en-US" altLang="ja-JP" dirty="0">
                          <a:solidFill>
                            <a:srgbClr val="FF0000"/>
                          </a:solidFill>
                        </a:rPr>
                        <a:t>400</a:t>
                      </a:r>
                      <a:r>
                        <a:rPr kumimoji="1" lang="ja-JP" altLang="en-US" dirty="0">
                          <a:solidFill>
                            <a:srgbClr val="FF0000"/>
                          </a:solidFill>
                        </a:rPr>
                        <a:t>万円</a:t>
                      </a:r>
                    </a:p>
                  </a:txBody>
                  <a:tcPr/>
                </a:tc>
                <a:tc>
                  <a:txBody>
                    <a:bodyPr/>
                    <a:lstStyle/>
                    <a:p>
                      <a:pPr algn="ctr"/>
                      <a:r>
                        <a:rPr kumimoji="1" lang="en-US" altLang="ja-JP" dirty="0">
                          <a:solidFill>
                            <a:srgbClr val="FF0000"/>
                          </a:solidFill>
                        </a:rPr>
                        <a:t>400</a:t>
                      </a:r>
                      <a:r>
                        <a:rPr kumimoji="1" lang="ja-JP" altLang="en-US" dirty="0">
                          <a:solidFill>
                            <a:srgbClr val="FF0000"/>
                          </a:solidFill>
                        </a:rPr>
                        <a:t>万円</a:t>
                      </a:r>
                    </a:p>
                  </a:txBody>
                  <a:tcPr/>
                </a:tc>
                <a:extLst>
                  <a:ext uri="{0D108BD9-81ED-4DB2-BD59-A6C34878D82A}">
                    <a16:rowId xmlns:a16="http://schemas.microsoft.com/office/drawing/2014/main" val="953168946"/>
                  </a:ext>
                </a:extLst>
              </a:tr>
            </a:tbl>
          </a:graphicData>
        </a:graphic>
      </p:graphicFrame>
      <p:sp>
        <p:nvSpPr>
          <p:cNvPr id="5" name="Rectangle 14">
            <a:extLst>
              <a:ext uri="{FF2B5EF4-FFF2-40B4-BE49-F238E27FC236}">
                <a16:creationId xmlns:a16="http://schemas.microsoft.com/office/drawing/2014/main" id="{8CAF7A0C-9C98-4957-A224-40AEF1E3B364}"/>
              </a:ext>
            </a:extLst>
          </p:cNvPr>
          <p:cNvSpPr txBox="1">
            <a:spLocks noChangeArrowheads="1"/>
          </p:cNvSpPr>
          <p:nvPr/>
        </p:nvSpPr>
        <p:spPr bwMode="auto">
          <a:xfrm>
            <a:off x="602360" y="914400"/>
            <a:ext cx="768439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400" kern="0" dirty="0">
                <a:solidFill>
                  <a:srgbClr val="005BAD"/>
                </a:solidFill>
                <a:latin typeface="HGP創英角ｺﾞｼｯｸUB" panose="020B0900000000000000" pitchFamily="50" charset="-128"/>
                <a:ea typeface="HGP創英角ｺﾞｼｯｸUB" panose="020B0900000000000000" pitchFamily="50" charset="-128"/>
              </a:rPr>
              <a:t>パターン２（回答例）</a:t>
            </a:r>
            <a:endParaRPr lang="en-US" altLang="ja-JP" sz="24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en-US" altLang="ja-JP" sz="2400" kern="0" dirty="0">
                <a:solidFill>
                  <a:srgbClr val="005BAD"/>
                </a:solidFill>
                <a:latin typeface="HGP創英角ｺﾞｼｯｸUB" panose="020B0900000000000000" pitchFamily="50" charset="-128"/>
                <a:ea typeface="HGP創英角ｺﾞｼｯｸUB" panose="020B0900000000000000" pitchFamily="50" charset="-128"/>
              </a:rPr>
              <a:t>※</a:t>
            </a:r>
            <a:r>
              <a:rPr lang="ja-JP" altLang="en-US" sz="2400" kern="0" dirty="0">
                <a:solidFill>
                  <a:srgbClr val="005BAD"/>
                </a:solidFill>
                <a:latin typeface="HGP創英角ｺﾞｼｯｸUB" panose="020B0900000000000000" pitchFamily="50" charset="-128"/>
                <a:ea typeface="HGP創英角ｺﾞｼｯｸUB" panose="020B0900000000000000" pitchFamily="50" charset="-128"/>
              </a:rPr>
              <a:t>所得金額によって負担する金額を変えてみよう</a:t>
            </a:r>
            <a:endParaRPr lang="ja-JP" altLang="en-US" sz="24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 name="Rectangle 14">
            <a:extLst>
              <a:ext uri="{FF2B5EF4-FFF2-40B4-BE49-F238E27FC236}">
                <a16:creationId xmlns:a16="http://schemas.microsoft.com/office/drawing/2014/main" id="{A0D7527B-D19F-4613-914D-9C387F6B982E}"/>
              </a:ext>
            </a:extLst>
          </p:cNvPr>
          <p:cNvSpPr txBox="1">
            <a:spLocks noChangeArrowheads="1"/>
          </p:cNvSpPr>
          <p:nvPr/>
        </p:nvSpPr>
        <p:spPr bwMode="auto">
          <a:xfrm>
            <a:off x="581024" y="4212590"/>
            <a:ext cx="7981952" cy="91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25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500" kern="0" dirty="0">
                <a:solidFill>
                  <a:schemeClr val="tx1"/>
                </a:solidFill>
                <a:latin typeface="HGP創英角ｺﾞｼｯｸUB" panose="020B0900000000000000" pitchFamily="50" charset="-128"/>
                <a:ea typeface="HGP創英角ｺﾞｼｯｸUB" panose="020B0900000000000000" pitchFamily="50" charset="-128"/>
              </a:rPr>
              <a:t>上記はあくまでも</a:t>
            </a:r>
            <a:r>
              <a:rPr lang="en-US" altLang="ja-JP" sz="25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500" kern="0" dirty="0">
                <a:solidFill>
                  <a:schemeClr val="tx1"/>
                </a:solidFill>
                <a:latin typeface="HGP創英角ｺﾞｼｯｸUB" panose="020B0900000000000000" pitchFamily="50" charset="-128"/>
                <a:ea typeface="HGP創英角ｺﾞｼｯｸUB" panose="020B0900000000000000" pitchFamily="50" charset="-128"/>
              </a:rPr>
              <a:t>例</a:t>
            </a:r>
            <a:r>
              <a:rPr lang="en-US" altLang="ja-JP" sz="25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500" kern="0" dirty="0">
                <a:solidFill>
                  <a:schemeClr val="tx1"/>
                </a:solidFill>
                <a:latin typeface="HGP創英角ｺﾞｼｯｸUB" panose="020B0900000000000000" pitchFamily="50" charset="-128"/>
                <a:ea typeface="HGP創英角ｺﾞｼｯｸUB" panose="020B0900000000000000" pitchFamily="50" charset="-128"/>
              </a:rPr>
              <a:t>であり、「正解」ではありません。</a:t>
            </a:r>
            <a:endParaRPr lang="ja-JP" altLang="en-US"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64732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99DA94-FB25-4C13-BAEA-A59ADC3775C9}"/>
              </a:ext>
            </a:extLst>
          </p:cNvPr>
          <p:cNvSpPr>
            <a:spLocks noGrp="1"/>
          </p:cNvSpPr>
          <p:nvPr>
            <p:ph type="sldNum" sz="quarter" idx="12"/>
          </p:nvPr>
        </p:nvSpPr>
        <p:spPr/>
        <p:txBody>
          <a:bodyPr/>
          <a:lstStyle/>
          <a:p>
            <a:pPr>
              <a:defRPr/>
            </a:pPr>
            <a:fld id="{40E3B949-1179-4387-B307-F356BE6486A4}" type="slidenum">
              <a:rPr lang="en-US" altLang="ja-JP" smtClean="0"/>
              <a:pPr>
                <a:defRPr/>
              </a:pPr>
              <a:t>12</a:t>
            </a:fld>
            <a:endParaRPr lang="en-US" altLang="ja-JP" dirty="0"/>
          </a:p>
        </p:txBody>
      </p:sp>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7B90E49F-A2F7-4D20-83D1-D25A7C7107E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aphicFrame>
        <p:nvGraphicFramePr>
          <p:cNvPr id="4" name="表 4">
            <a:extLst>
              <a:ext uri="{FF2B5EF4-FFF2-40B4-BE49-F238E27FC236}">
                <a16:creationId xmlns:a16="http://schemas.microsoft.com/office/drawing/2014/main" id="{BD6B8C61-22D0-40C5-B1E9-065A4CD628AC}"/>
              </a:ext>
            </a:extLst>
          </p:cNvPr>
          <p:cNvGraphicFramePr>
            <a:graphicFrameLocks noGrp="1"/>
          </p:cNvGraphicFramePr>
          <p:nvPr>
            <p:extLst>
              <p:ext uri="{D42A27DB-BD31-4B8C-83A1-F6EECF244321}">
                <p14:modId xmlns:p14="http://schemas.microsoft.com/office/powerpoint/2010/main" val="1685079774"/>
              </p:ext>
            </p:extLst>
          </p:nvPr>
        </p:nvGraphicFramePr>
        <p:xfrm>
          <a:off x="240030" y="1987550"/>
          <a:ext cx="8771001" cy="2357120"/>
        </p:xfrm>
        <a:graphic>
          <a:graphicData uri="http://schemas.openxmlformats.org/drawingml/2006/table">
            <a:tbl>
              <a:tblPr firstRow="1" bandRow="1">
                <a:tableStyleId>{5C22544A-7EE6-4342-B048-85BDC9FD1C3A}</a:tableStyleId>
              </a:tblPr>
              <a:tblGrid>
                <a:gridCol w="665629">
                  <a:extLst>
                    <a:ext uri="{9D8B030D-6E8A-4147-A177-3AD203B41FA5}">
                      <a16:colId xmlns:a16="http://schemas.microsoft.com/office/drawing/2014/main" val="2718134078"/>
                    </a:ext>
                  </a:extLst>
                </a:gridCol>
                <a:gridCol w="685204">
                  <a:extLst>
                    <a:ext uri="{9D8B030D-6E8A-4147-A177-3AD203B41FA5}">
                      <a16:colId xmlns:a16="http://schemas.microsoft.com/office/drawing/2014/main" val="3395774360"/>
                    </a:ext>
                  </a:extLst>
                </a:gridCol>
                <a:gridCol w="1342837">
                  <a:extLst>
                    <a:ext uri="{9D8B030D-6E8A-4147-A177-3AD203B41FA5}">
                      <a16:colId xmlns:a16="http://schemas.microsoft.com/office/drawing/2014/main" val="235351411"/>
                    </a:ext>
                  </a:extLst>
                </a:gridCol>
                <a:gridCol w="1219200">
                  <a:extLst>
                    <a:ext uri="{9D8B030D-6E8A-4147-A177-3AD203B41FA5}">
                      <a16:colId xmlns:a16="http://schemas.microsoft.com/office/drawing/2014/main" val="2850464492"/>
                    </a:ext>
                  </a:extLst>
                </a:gridCol>
                <a:gridCol w="1143000">
                  <a:extLst>
                    <a:ext uri="{9D8B030D-6E8A-4147-A177-3AD203B41FA5}">
                      <a16:colId xmlns:a16="http://schemas.microsoft.com/office/drawing/2014/main" val="449290863"/>
                    </a:ext>
                  </a:extLst>
                </a:gridCol>
                <a:gridCol w="1163845">
                  <a:extLst>
                    <a:ext uri="{9D8B030D-6E8A-4147-A177-3AD203B41FA5}">
                      <a16:colId xmlns:a16="http://schemas.microsoft.com/office/drawing/2014/main" val="3689919182"/>
                    </a:ext>
                  </a:extLst>
                </a:gridCol>
                <a:gridCol w="1275643">
                  <a:extLst>
                    <a:ext uri="{9D8B030D-6E8A-4147-A177-3AD203B41FA5}">
                      <a16:colId xmlns:a16="http://schemas.microsoft.com/office/drawing/2014/main" val="42193179"/>
                    </a:ext>
                  </a:extLst>
                </a:gridCol>
                <a:gridCol w="1275643">
                  <a:extLst>
                    <a:ext uri="{9D8B030D-6E8A-4147-A177-3AD203B41FA5}">
                      <a16:colId xmlns:a16="http://schemas.microsoft.com/office/drawing/2014/main" val="2039824994"/>
                    </a:ext>
                  </a:extLst>
                </a:gridCol>
              </a:tblGrid>
              <a:tr h="508000">
                <a:tc>
                  <a:txBody>
                    <a:bodyPr/>
                    <a:lstStyle/>
                    <a:p>
                      <a:pPr algn="ctr"/>
                      <a:endParaRPr kumimoji="1" lang="ja-JP" altLang="en-US" dirty="0"/>
                    </a:p>
                  </a:txBody>
                  <a:tcPr/>
                </a:tc>
                <a:tc>
                  <a:txBody>
                    <a:bodyPr/>
                    <a:lstStyle/>
                    <a:p>
                      <a:pPr algn="ctr"/>
                      <a:r>
                        <a:rPr kumimoji="1" lang="ja-JP" altLang="en-US" dirty="0"/>
                        <a:t>家族</a:t>
                      </a:r>
                    </a:p>
                  </a:txBody>
                  <a:tcPr/>
                </a:tc>
                <a:tc>
                  <a:txBody>
                    <a:bodyPr/>
                    <a:lstStyle/>
                    <a:p>
                      <a:pPr algn="ctr"/>
                      <a:r>
                        <a:rPr kumimoji="1" lang="ja-JP" altLang="en-US" dirty="0"/>
                        <a:t>所得金額</a:t>
                      </a:r>
                    </a:p>
                  </a:txBody>
                  <a:tcPr/>
                </a:tc>
                <a:tc>
                  <a:txBody>
                    <a:bodyPr/>
                    <a:lstStyle/>
                    <a:p>
                      <a:pPr algn="ctr"/>
                      <a:r>
                        <a:rPr kumimoji="1" lang="ja-JP" altLang="en-US" dirty="0"/>
                        <a:t>使用回数</a:t>
                      </a:r>
                    </a:p>
                  </a:txBody>
                  <a:tcPr/>
                </a:tc>
                <a:tc>
                  <a:txBody>
                    <a:bodyPr/>
                    <a:lstStyle/>
                    <a:p>
                      <a:pPr algn="ctr"/>
                      <a:r>
                        <a:rPr kumimoji="1" lang="ja-JP" altLang="en-US" dirty="0">
                          <a:solidFill>
                            <a:schemeClr val="bg1"/>
                          </a:solidFill>
                        </a:rPr>
                        <a:t>①</a:t>
                      </a:r>
                    </a:p>
                  </a:txBody>
                  <a:tcPr/>
                </a:tc>
                <a:tc>
                  <a:txBody>
                    <a:bodyPr/>
                    <a:lstStyle/>
                    <a:p>
                      <a:pPr algn="ctr"/>
                      <a:r>
                        <a:rPr kumimoji="1" lang="ja-JP" altLang="en-US" dirty="0">
                          <a:solidFill>
                            <a:schemeClr val="bg1"/>
                          </a:solidFill>
                        </a:rPr>
                        <a:t>②</a:t>
                      </a:r>
                    </a:p>
                  </a:txBody>
                  <a:tcPr/>
                </a:tc>
                <a:tc>
                  <a:txBody>
                    <a:bodyPr/>
                    <a:lstStyle/>
                    <a:p>
                      <a:pPr algn="ctr"/>
                      <a:r>
                        <a:rPr kumimoji="1" lang="ja-JP" altLang="en-US" dirty="0">
                          <a:solidFill>
                            <a:schemeClr val="bg1"/>
                          </a:solidFill>
                        </a:rPr>
                        <a:t>③</a:t>
                      </a:r>
                    </a:p>
                  </a:txBody>
                  <a:tcPr/>
                </a:tc>
                <a:tc>
                  <a:txBody>
                    <a:bodyPr/>
                    <a:lstStyle/>
                    <a:p>
                      <a:pPr algn="ctr"/>
                      <a:r>
                        <a:rPr kumimoji="1" lang="ja-JP" altLang="en-US" dirty="0">
                          <a:solidFill>
                            <a:schemeClr val="bg1"/>
                          </a:solidFill>
                        </a:rPr>
                        <a:t>合計</a:t>
                      </a:r>
                    </a:p>
                  </a:txBody>
                  <a:tcPr/>
                </a:tc>
                <a:extLst>
                  <a:ext uri="{0D108BD9-81ED-4DB2-BD59-A6C34878D82A}">
                    <a16:rowId xmlns:a16="http://schemas.microsoft.com/office/drawing/2014/main" val="480464960"/>
                  </a:ext>
                </a:extLst>
              </a:tr>
              <a:tr h="370840">
                <a:tc>
                  <a:txBody>
                    <a:bodyPr/>
                    <a:lstStyle/>
                    <a:p>
                      <a:pPr algn="ctr"/>
                      <a:r>
                        <a:rPr kumimoji="1" lang="en-US" altLang="ja-JP" dirty="0"/>
                        <a:t>A</a:t>
                      </a:r>
                      <a:r>
                        <a:rPr kumimoji="1" lang="ja-JP" altLang="en-US" dirty="0"/>
                        <a:t>家</a:t>
                      </a:r>
                    </a:p>
                  </a:txBody>
                  <a:tcPr/>
                </a:tc>
                <a:tc>
                  <a:txBody>
                    <a:bodyPr/>
                    <a:lstStyle/>
                    <a:p>
                      <a:pPr algn="ctr"/>
                      <a:r>
                        <a:rPr kumimoji="1" lang="ja-JP" altLang="en-US" dirty="0"/>
                        <a:t>４人</a:t>
                      </a:r>
                    </a:p>
                  </a:txBody>
                  <a:tcPr/>
                </a:tc>
                <a:tc>
                  <a:txBody>
                    <a:bodyPr/>
                    <a:lstStyle/>
                    <a:p>
                      <a:pPr algn="ctr"/>
                      <a:r>
                        <a:rPr kumimoji="1" lang="en-US" altLang="ja-JP" dirty="0"/>
                        <a:t>1,000</a:t>
                      </a:r>
                      <a:r>
                        <a:rPr kumimoji="1" lang="ja-JP" altLang="en-US" dirty="0"/>
                        <a:t>万円</a:t>
                      </a:r>
                    </a:p>
                  </a:txBody>
                  <a:tcPr/>
                </a:tc>
                <a:tc>
                  <a:txBody>
                    <a:bodyPr/>
                    <a:lstStyle/>
                    <a:p>
                      <a:pPr algn="ctr"/>
                      <a:r>
                        <a:rPr kumimoji="1" lang="ja-JP" altLang="en-US" dirty="0"/>
                        <a:t>月</a:t>
                      </a:r>
                      <a:r>
                        <a:rPr kumimoji="1" lang="en-US" altLang="ja-JP" dirty="0"/>
                        <a:t>0</a:t>
                      </a:r>
                      <a:r>
                        <a:rPr kumimoji="1" lang="ja-JP" altLang="en-US" dirty="0"/>
                        <a:t>回</a:t>
                      </a:r>
                    </a:p>
                  </a:txBody>
                  <a:tcPr/>
                </a:tc>
                <a:tc>
                  <a:txBody>
                    <a:bodyPr/>
                    <a:lstStyle/>
                    <a:p>
                      <a:pPr algn="ctr"/>
                      <a:r>
                        <a:rPr kumimoji="1" lang="en-US" altLang="ja-JP" dirty="0">
                          <a:solidFill>
                            <a:srgbClr val="FF0000"/>
                          </a:solidFill>
                        </a:rPr>
                        <a:t>200</a:t>
                      </a:r>
                      <a:r>
                        <a:rPr kumimoji="1" lang="ja-JP" altLang="en-US" dirty="0">
                          <a:solidFill>
                            <a:srgbClr val="FF0000"/>
                          </a:solidFill>
                        </a:rPr>
                        <a:t>万円</a:t>
                      </a:r>
                    </a:p>
                  </a:txBody>
                  <a:tcPr/>
                </a:tc>
                <a:tc>
                  <a:txBody>
                    <a:bodyPr/>
                    <a:lstStyle/>
                    <a:p>
                      <a:pPr algn="ctr"/>
                      <a:r>
                        <a:rPr kumimoji="1" lang="en-US" altLang="ja-JP" dirty="0">
                          <a:solidFill>
                            <a:srgbClr val="FF0000"/>
                          </a:solidFill>
                        </a:rPr>
                        <a:t>10</a:t>
                      </a:r>
                      <a:r>
                        <a:rPr kumimoji="1" lang="ja-JP" altLang="en-US" dirty="0">
                          <a:solidFill>
                            <a:srgbClr val="FF0000"/>
                          </a:solidFill>
                        </a:rPr>
                        <a:t>万円</a:t>
                      </a:r>
                    </a:p>
                  </a:txBody>
                  <a:tcPr/>
                </a:tc>
                <a:tc>
                  <a:txBody>
                    <a:bodyPr/>
                    <a:lstStyle/>
                    <a:p>
                      <a:pPr algn="ctr"/>
                      <a:r>
                        <a:rPr kumimoji="1" lang="en-US" altLang="ja-JP" dirty="0">
                          <a:solidFill>
                            <a:srgbClr val="FF0000"/>
                          </a:solidFill>
                        </a:rPr>
                        <a:t>0</a:t>
                      </a:r>
                      <a:r>
                        <a:rPr kumimoji="1" lang="ja-JP" altLang="en-US" dirty="0">
                          <a:solidFill>
                            <a:srgbClr val="FF0000"/>
                          </a:solidFill>
                        </a:rPr>
                        <a:t>万円</a:t>
                      </a:r>
                    </a:p>
                  </a:txBody>
                  <a:tcPr/>
                </a:tc>
                <a:tc>
                  <a:txBody>
                    <a:bodyPr/>
                    <a:lstStyle/>
                    <a:p>
                      <a:pPr algn="ctr"/>
                      <a:r>
                        <a:rPr kumimoji="1" lang="en-US" altLang="ja-JP" dirty="0">
                          <a:solidFill>
                            <a:srgbClr val="FF0000"/>
                          </a:solidFill>
                        </a:rPr>
                        <a:t>210</a:t>
                      </a:r>
                      <a:r>
                        <a:rPr kumimoji="1" lang="ja-JP" altLang="en-US" dirty="0">
                          <a:solidFill>
                            <a:srgbClr val="FF0000"/>
                          </a:solidFill>
                        </a:rPr>
                        <a:t>万円</a:t>
                      </a:r>
                    </a:p>
                  </a:txBody>
                  <a:tcPr/>
                </a:tc>
                <a:extLst>
                  <a:ext uri="{0D108BD9-81ED-4DB2-BD59-A6C34878D82A}">
                    <a16:rowId xmlns:a16="http://schemas.microsoft.com/office/drawing/2014/main" val="2107467435"/>
                  </a:ext>
                </a:extLst>
              </a:tr>
              <a:tr h="370840">
                <a:tc>
                  <a:txBody>
                    <a:bodyPr/>
                    <a:lstStyle/>
                    <a:p>
                      <a:pPr algn="ctr"/>
                      <a:r>
                        <a:rPr kumimoji="1" lang="en-US" altLang="ja-JP" dirty="0"/>
                        <a:t>B</a:t>
                      </a:r>
                      <a:r>
                        <a:rPr kumimoji="1" lang="ja-JP" altLang="en-US" dirty="0"/>
                        <a:t>家</a:t>
                      </a:r>
                    </a:p>
                  </a:txBody>
                  <a:tcPr/>
                </a:tc>
                <a:tc>
                  <a:txBody>
                    <a:bodyPr/>
                    <a:lstStyle/>
                    <a:p>
                      <a:pPr algn="ctr"/>
                      <a:r>
                        <a:rPr kumimoji="1" lang="ja-JP" altLang="en-US" dirty="0"/>
                        <a:t>４人</a:t>
                      </a:r>
                    </a:p>
                  </a:txBody>
                  <a:tcPr/>
                </a:tc>
                <a:tc>
                  <a:txBody>
                    <a:bodyPr/>
                    <a:lstStyle/>
                    <a:p>
                      <a:pPr algn="ctr"/>
                      <a:r>
                        <a:rPr kumimoji="1" lang="en-US" altLang="ja-JP" dirty="0"/>
                        <a:t>600</a:t>
                      </a:r>
                      <a:r>
                        <a:rPr kumimoji="1" lang="ja-JP" altLang="en-US" dirty="0"/>
                        <a:t>万円</a:t>
                      </a:r>
                    </a:p>
                  </a:txBody>
                  <a:tcPr/>
                </a:tc>
                <a:tc>
                  <a:txBody>
                    <a:bodyPr/>
                    <a:lstStyle/>
                    <a:p>
                      <a:pPr algn="ctr"/>
                      <a:r>
                        <a:rPr kumimoji="1" lang="ja-JP" altLang="en-US" dirty="0"/>
                        <a:t>月</a:t>
                      </a:r>
                      <a:r>
                        <a:rPr kumimoji="1" lang="en-US" altLang="ja-JP" dirty="0"/>
                        <a:t>10</a:t>
                      </a:r>
                      <a:r>
                        <a:rPr kumimoji="1" lang="ja-JP" altLang="en-US" dirty="0"/>
                        <a:t>回</a:t>
                      </a:r>
                    </a:p>
                  </a:txBody>
                  <a:tcPr/>
                </a:tc>
                <a:tc>
                  <a:txBody>
                    <a:bodyPr/>
                    <a:lstStyle/>
                    <a:p>
                      <a:pPr algn="ctr"/>
                      <a:r>
                        <a:rPr kumimoji="1" lang="en-US" altLang="ja-JP" dirty="0">
                          <a:solidFill>
                            <a:srgbClr val="FF0000"/>
                          </a:solidFill>
                        </a:rPr>
                        <a:t>90</a:t>
                      </a:r>
                      <a:r>
                        <a:rPr kumimoji="1" lang="ja-JP" altLang="en-US" dirty="0">
                          <a:solidFill>
                            <a:srgbClr val="FF0000"/>
                          </a:solidFill>
                        </a:rPr>
                        <a:t>万円</a:t>
                      </a:r>
                    </a:p>
                  </a:txBody>
                  <a:tcPr/>
                </a:tc>
                <a:tc>
                  <a:txBody>
                    <a:bodyPr/>
                    <a:lstStyle/>
                    <a:p>
                      <a:pPr algn="ctr"/>
                      <a:r>
                        <a:rPr kumimoji="1" lang="en-US" altLang="ja-JP" dirty="0">
                          <a:solidFill>
                            <a:srgbClr val="FF0000"/>
                          </a:solidFill>
                        </a:rPr>
                        <a:t>10</a:t>
                      </a:r>
                      <a:r>
                        <a:rPr kumimoji="1" lang="ja-JP" altLang="en-US" dirty="0">
                          <a:solidFill>
                            <a:srgbClr val="FF0000"/>
                          </a:solidFill>
                        </a:rPr>
                        <a:t>万円</a:t>
                      </a:r>
                    </a:p>
                  </a:txBody>
                  <a:tcPr/>
                </a:tc>
                <a:tc>
                  <a:txBody>
                    <a:bodyPr/>
                    <a:lstStyle/>
                    <a:p>
                      <a:pPr algn="ctr"/>
                      <a:r>
                        <a:rPr kumimoji="1" lang="en-US" altLang="ja-JP" dirty="0">
                          <a:solidFill>
                            <a:srgbClr val="FF0000"/>
                          </a:solidFill>
                        </a:rPr>
                        <a:t>10</a:t>
                      </a:r>
                      <a:r>
                        <a:rPr kumimoji="1" lang="ja-JP" altLang="en-US" dirty="0">
                          <a:solidFill>
                            <a:srgbClr val="FF0000"/>
                          </a:solidFill>
                        </a:rPr>
                        <a:t>万円</a:t>
                      </a:r>
                    </a:p>
                  </a:txBody>
                  <a:tcPr/>
                </a:tc>
                <a:tc>
                  <a:txBody>
                    <a:bodyPr/>
                    <a:lstStyle/>
                    <a:p>
                      <a:pPr algn="ctr"/>
                      <a:r>
                        <a:rPr kumimoji="1" lang="en-US" altLang="ja-JP" dirty="0">
                          <a:solidFill>
                            <a:srgbClr val="FF0000"/>
                          </a:solidFill>
                        </a:rPr>
                        <a:t>110</a:t>
                      </a:r>
                      <a:r>
                        <a:rPr kumimoji="1" lang="ja-JP" altLang="en-US" dirty="0">
                          <a:solidFill>
                            <a:srgbClr val="FF0000"/>
                          </a:solidFill>
                        </a:rPr>
                        <a:t>万円</a:t>
                      </a:r>
                    </a:p>
                  </a:txBody>
                  <a:tcPr/>
                </a:tc>
                <a:extLst>
                  <a:ext uri="{0D108BD9-81ED-4DB2-BD59-A6C34878D82A}">
                    <a16:rowId xmlns:a16="http://schemas.microsoft.com/office/drawing/2014/main" val="3724534519"/>
                  </a:ext>
                </a:extLst>
              </a:tr>
              <a:tr h="370840">
                <a:tc>
                  <a:txBody>
                    <a:bodyPr/>
                    <a:lstStyle/>
                    <a:p>
                      <a:pPr algn="ctr"/>
                      <a:r>
                        <a:rPr kumimoji="1" lang="en-US" altLang="ja-JP" dirty="0"/>
                        <a:t>C</a:t>
                      </a:r>
                      <a:r>
                        <a:rPr kumimoji="1" lang="ja-JP" altLang="en-US" dirty="0"/>
                        <a:t>家</a:t>
                      </a:r>
                    </a:p>
                  </a:txBody>
                  <a:tcPr/>
                </a:tc>
                <a:tc>
                  <a:txBody>
                    <a:bodyPr/>
                    <a:lstStyle/>
                    <a:p>
                      <a:pPr algn="ctr"/>
                      <a:r>
                        <a:rPr kumimoji="1" lang="ja-JP" altLang="en-US" dirty="0"/>
                        <a:t>４人</a:t>
                      </a:r>
                    </a:p>
                  </a:txBody>
                  <a:tcPr/>
                </a:tc>
                <a:tc>
                  <a:txBody>
                    <a:bodyPr/>
                    <a:lstStyle/>
                    <a:p>
                      <a:pPr algn="ctr"/>
                      <a:r>
                        <a:rPr kumimoji="1" lang="en-US" altLang="ja-JP" dirty="0"/>
                        <a:t>300</a:t>
                      </a:r>
                      <a:r>
                        <a:rPr kumimoji="1" lang="ja-JP" altLang="en-US" dirty="0"/>
                        <a:t>万円</a:t>
                      </a:r>
                    </a:p>
                  </a:txBody>
                  <a:tcPr/>
                </a:tc>
                <a:tc>
                  <a:txBody>
                    <a:bodyPr/>
                    <a:lstStyle/>
                    <a:p>
                      <a:pPr algn="ctr"/>
                      <a:r>
                        <a:rPr kumimoji="1" lang="ja-JP" altLang="en-US" dirty="0"/>
                        <a:t>月</a:t>
                      </a:r>
                      <a:r>
                        <a:rPr kumimoji="1" lang="en-US" altLang="ja-JP" dirty="0"/>
                        <a:t>10</a:t>
                      </a:r>
                      <a:r>
                        <a:rPr kumimoji="1" lang="ja-JP" altLang="en-US" dirty="0"/>
                        <a:t>回</a:t>
                      </a:r>
                    </a:p>
                  </a:txBody>
                  <a:tcPr/>
                </a:tc>
                <a:tc>
                  <a:txBody>
                    <a:bodyPr/>
                    <a:lstStyle/>
                    <a:p>
                      <a:pPr algn="ctr"/>
                      <a:r>
                        <a:rPr kumimoji="1" lang="en-US" altLang="ja-JP" dirty="0">
                          <a:solidFill>
                            <a:srgbClr val="FF0000"/>
                          </a:solidFill>
                        </a:rPr>
                        <a:t>30</a:t>
                      </a:r>
                      <a:r>
                        <a:rPr kumimoji="1" lang="ja-JP" altLang="en-US" dirty="0">
                          <a:solidFill>
                            <a:srgbClr val="FF0000"/>
                          </a:solidFill>
                        </a:rPr>
                        <a:t>万円</a:t>
                      </a:r>
                    </a:p>
                  </a:txBody>
                  <a:tcPr/>
                </a:tc>
                <a:tc>
                  <a:txBody>
                    <a:bodyPr/>
                    <a:lstStyle/>
                    <a:p>
                      <a:pPr algn="ctr"/>
                      <a:r>
                        <a:rPr kumimoji="1" lang="en-US" altLang="ja-JP" dirty="0">
                          <a:solidFill>
                            <a:srgbClr val="FF0000"/>
                          </a:solidFill>
                        </a:rPr>
                        <a:t>10</a:t>
                      </a:r>
                      <a:r>
                        <a:rPr kumimoji="1" lang="ja-JP" altLang="en-US" dirty="0">
                          <a:solidFill>
                            <a:srgbClr val="FF0000"/>
                          </a:solidFill>
                        </a:rPr>
                        <a:t>万円</a:t>
                      </a:r>
                    </a:p>
                  </a:txBody>
                  <a:tcPr/>
                </a:tc>
                <a:tc>
                  <a:txBody>
                    <a:bodyPr/>
                    <a:lstStyle/>
                    <a:p>
                      <a:pPr algn="ctr"/>
                      <a:r>
                        <a:rPr kumimoji="1" lang="en-US" altLang="ja-JP" dirty="0">
                          <a:solidFill>
                            <a:srgbClr val="FF0000"/>
                          </a:solidFill>
                        </a:rPr>
                        <a:t>10</a:t>
                      </a:r>
                      <a:r>
                        <a:rPr kumimoji="1" lang="ja-JP" altLang="en-US" dirty="0">
                          <a:solidFill>
                            <a:srgbClr val="FF0000"/>
                          </a:solidFill>
                        </a:rPr>
                        <a:t>万円</a:t>
                      </a:r>
                    </a:p>
                  </a:txBody>
                  <a:tcPr/>
                </a:tc>
                <a:tc>
                  <a:txBody>
                    <a:bodyPr/>
                    <a:lstStyle/>
                    <a:p>
                      <a:pPr algn="ctr"/>
                      <a:r>
                        <a:rPr kumimoji="1" lang="en-US" altLang="ja-JP" dirty="0">
                          <a:solidFill>
                            <a:srgbClr val="FF0000"/>
                          </a:solidFill>
                        </a:rPr>
                        <a:t>50</a:t>
                      </a:r>
                      <a:r>
                        <a:rPr kumimoji="1" lang="ja-JP" altLang="en-US" dirty="0">
                          <a:solidFill>
                            <a:srgbClr val="FF0000"/>
                          </a:solidFill>
                        </a:rPr>
                        <a:t>万円</a:t>
                      </a:r>
                    </a:p>
                  </a:txBody>
                  <a:tcPr/>
                </a:tc>
                <a:extLst>
                  <a:ext uri="{0D108BD9-81ED-4DB2-BD59-A6C34878D82A}">
                    <a16:rowId xmlns:a16="http://schemas.microsoft.com/office/drawing/2014/main" val="3425908750"/>
                  </a:ext>
                </a:extLst>
              </a:tr>
              <a:tr h="335280">
                <a:tc>
                  <a:txBody>
                    <a:bodyPr/>
                    <a:lstStyle/>
                    <a:p>
                      <a:pPr algn="ctr"/>
                      <a:r>
                        <a:rPr kumimoji="1" lang="en-US" altLang="ja-JP" dirty="0"/>
                        <a:t>D</a:t>
                      </a:r>
                      <a:r>
                        <a:rPr kumimoji="1" lang="ja-JP" altLang="en-US" dirty="0"/>
                        <a:t>家</a:t>
                      </a:r>
                    </a:p>
                  </a:txBody>
                  <a:tcPr/>
                </a:tc>
                <a:tc>
                  <a:txBody>
                    <a:bodyPr/>
                    <a:lstStyle/>
                    <a:p>
                      <a:pPr algn="ctr"/>
                      <a:r>
                        <a:rPr kumimoji="1" lang="ja-JP" altLang="en-US" dirty="0"/>
                        <a:t>４人</a:t>
                      </a:r>
                    </a:p>
                  </a:txBody>
                  <a:tcPr/>
                </a:tc>
                <a:tc>
                  <a:txBody>
                    <a:bodyPr/>
                    <a:lstStyle/>
                    <a:p>
                      <a:pPr algn="ctr"/>
                      <a:r>
                        <a:rPr kumimoji="1" lang="en-US" altLang="ja-JP" dirty="0"/>
                        <a:t>100</a:t>
                      </a:r>
                      <a:r>
                        <a:rPr kumimoji="1" lang="ja-JP" altLang="en-US" dirty="0"/>
                        <a:t>万円</a:t>
                      </a:r>
                    </a:p>
                  </a:txBody>
                  <a:tcPr/>
                </a:tc>
                <a:tc>
                  <a:txBody>
                    <a:bodyPr/>
                    <a:lstStyle/>
                    <a:p>
                      <a:pPr algn="ctr"/>
                      <a:r>
                        <a:rPr kumimoji="1" lang="ja-JP" altLang="en-US" dirty="0"/>
                        <a:t>月</a:t>
                      </a:r>
                      <a:r>
                        <a:rPr kumimoji="1" lang="en-US" altLang="ja-JP" dirty="0"/>
                        <a:t>10</a:t>
                      </a:r>
                      <a:r>
                        <a:rPr kumimoji="1" lang="ja-JP" altLang="en-US" dirty="0"/>
                        <a:t>回</a:t>
                      </a:r>
                    </a:p>
                  </a:txBody>
                  <a:tcPr/>
                </a:tc>
                <a:tc>
                  <a:txBody>
                    <a:bodyPr/>
                    <a:lstStyle/>
                    <a:p>
                      <a:pPr algn="ctr"/>
                      <a:r>
                        <a:rPr kumimoji="1" lang="en-US" altLang="ja-JP" dirty="0">
                          <a:solidFill>
                            <a:srgbClr val="FF0000"/>
                          </a:solidFill>
                        </a:rPr>
                        <a:t>0</a:t>
                      </a:r>
                      <a:r>
                        <a:rPr kumimoji="1" lang="ja-JP" altLang="en-US" dirty="0">
                          <a:solidFill>
                            <a:srgbClr val="FF0000"/>
                          </a:solidFill>
                        </a:rPr>
                        <a:t>万円</a:t>
                      </a:r>
                    </a:p>
                  </a:txBody>
                  <a:tcPr/>
                </a:tc>
                <a:tc>
                  <a:txBody>
                    <a:bodyPr/>
                    <a:lstStyle/>
                    <a:p>
                      <a:pPr algn="ctr"/>
                      <a:r>
                        <a:rPr kumimoji="1" lang="en-US" altLang="ja-JP" dirty="0">
                          <a:solidFill>
                            <a:srgbClr val="FF0000"/>
                          </a:solidFill>
                        </a:rPr>
                        <a:t>10</a:t>
                      </a:r>
                      <a:r>
                        <a:rPr kumimoji="1" lang="ja-JP" altLang="en-US" dirty="0">
                          <a:solidFill>
                            <a:srgbClr val="FF0000"/>
                          </a:solidFill>
                        </a:rPr>
                        <a:t>万円</a:t>
                      </a:r>
                    </a:p>
                  </a:txBody>
                  <a:tcPr/>
                </a:tc>
                <a:tc>
                  <a:txBody>
                    <a:bodyPr/>
                    <a:lstStyle/>
                    <a:p>
                      <a:pPr algn="ctr"/>
                      <a:r>
                        <a:rPr kumimoji="1" lang="en-US" altLang="ja-JP" dirty="0">
                          <a:solidFill>
                            <a:srgbClr val="FF0000"/>
                          </a:solidFill>
                        </a:rPr>
                        <a:t>20</a:t>
                      </a:r>
                      <a:r>
                        <a:rPr kumimoji="1" lang="ja-JP" altLang="en-US" dirty="0">
                          <a:solidFill>
                            <a:srgbClr val="FF0000"/>
                          </a:solidFill>
                        </a:rPr>
                        <a:t>万円</a:t>
                      </a:r>
                    </a:p>
                  </a:txBody>
                  <a:tcPr/>
                </a:tc>
                <a:tc>
                  <a:txBody>
                    <a:bodyPr/>
                    <a:lstStyle/>
                    <a:p>
                      <a:pPr algn="ctr"/>
                      <a:r>
                        <a:rPr kumimoji="1" lang="en-US" altLang="ja-JP" dirty="0">
                          <a:solidFill>
                            <a:srgbClr val="FF0000"/>
                          </a:solidFill>
                        </a:rPr>
                        <a:t>30</a:t>
                      </a:r>
                      <a:r>
                        <a:rPr kumimoji="1" lang="ja-JP" altLang="en-US" dirty="0">
                          <a:solidFill>
                            <a:srgbClr val="FF0000"/>
                          </a:solidFill>
                        </a:rPr>
                        <a:t>万円</a:t>
                      </a:r>
                    </a:p>
                  </a:txBody>
                  <a:tcPr/>
                </a:tc>
                <a:extLst>
                  <a:ext uri="{0D108BD9-81ED-4DB2-BD59-A6C34878D82A}">
                    <a16:rowId xmlns:a16="http://schemas.microsoft.com/office/drawing/2014/main" val="3653891119"/>
                  </a:ext>
                </a:extLst>
              </a:tr>
              <a:tr h="370840">
                <a:tc gridSpan="4">
                  <a:txBody>
                    <a:bodyPr/>
                    <a:lstStyle/>
                    <a:p>
                      <a:pPr algn="ctr"/>
                      <a:r>
                        <a:rPr kumimoji="1" lang="ja-JP" altLang="en-US" dirty="0"/>
                        <a:t>合計</a:t>
                      </a:r>
                    </a:p>
                  </a:txBody>
                  <a:tcPr/>
                </a:tc>
                <a:tc hMerge="1">
                  <a:txBody>
                    <a:bodyPr/>
                    <a:lstStyle/>
                    <a:p>
                      <a:pPr algn="ctr"/>
                      <a:endParaRPr kumimoji="1" lang="ja-JP" altLang="en-US"/>
                    </a:p>
                  </a:txBody>
                  <a:tcPr/>
                </a:tc>
                <a:tc hMerge="1">
                  <a:txBody>
                    <a:bodyPr/>
                    <a:lstStyle/>
                    <a:p>
                      <a:pPr algn="ctr"/>
                      <a:endParaRPr kumimoji="1" lang="ja-JP" altLang="en-US"/>
                    </a:p>
                  </a:txBody>
                  <a:tcPr/>
                </a:tc>
                <a:tc hMerge="1">
                  <a:txBody>
                    <a:bodyPr/>
                    <a:lstStyle/>
                    <a:p>
                      <a:pPr algn="ctr"/>
                      <a:endParaRPr kumimoji="1" lang="ja-JP" altLang="en-US" dirty="0"/>
                    </a:p>
                  </a:txBody>
                  <a:tcPr/>
                </a:tc>
                <a:tc>
                  <a:txBody>
                    <a:bodyPr/>
                    <a:lstStyle/>
                    <a:p>
                      <a:pPr algn="ctr"/>
                      <a:r>
                        <a:rPr kumimoji="1" lang="en-US" altLang="ja-JP" dirty="0">
                          <a:solidFill>
                            <a:srgbClr val="FF0000"/>
                          </a:solidFill>
                        </a:rPr>
                        <a:t>320</a:t>
                      </a:r>
                      <a:r>
                        <a:rPr kumimoji="1" lang="ja-JP" altLang="en-US" dirty="0">
                          <a:solidFill>
                            <a:srgbClr val="FF0000"/>
                          </a:solidFill>
                        </a:rPr>
                        <a:t>万円</a:t>
                      </a:r>
                    </a:p>
                  </a:txBody>
                  <a:tcPr/>
                </a:tc>
                <a:tc>
                  <a:txBody>
                    <a:bodyPr/>
                    <a:lstStyle/>
                    <a:p>
                      <a:pPr algn="ctr"/>
                      <a:r>
                        <a:rPr kumimoji="1" lang="en-US" altLang="ja-JP" dirty="0">
                          <a:solidFill>
                            <a:srgbClr val="FF0000"/>
                          </a:solidFill>
                        </a:rPr>
                        <a:t>40</a:t>
                      </a:r>
                      <a:r>
                        <a:rPr kumimoji="1" lang="ja-JP" altLang="en-US" dirty="0">
                          <a:solidFill>
                            <a:srgbClr val="FF0000"/>
                          </a:solidFill>
                        </a:rPr>
                        <a:t>万円</a:t>
                      </a:r>
                    </a:p>
                  </a:txBody>
                  <a:tcPr/>
                </a:tc>
                <a:tc>
                  <a:txBody>
                    <a:bodyPr/>
                    <a:lstStyle/>
                    <a:p>
                      <a:pPr algn="ctr"/>
                      <a:r>
                        <a:rPr kumimoji="1" lang="en-US" altLang="ja-JP" dirty="0">
                          <a:solidFill>
                            <a:srgbClr val="FF0000"/>
                          </a:solidFill>
                        </a:rPr>
                        <a:t>40</a:t>
                      </a:r>
                      <a:r>
                        <a:rPr kumimoji="1" lang="ja-JP" altLang="en-US" dirty="0">
                          <a:solidFill>
                            <a:srgbClr val="FF0000"/>
                          </a:solidFill>
                        </a:rPr>
                        <a:t>万円</a:t>
                      </a:r>
                    </a:p>
                  </a:txBody>
                  <a:tcPr/>
                </a:tc>
                <a:tc>
                  <a:txBody>
                    <a:bodyPr/>
                    <a:lstStyle/>
                    <a:p>
                      <a:pPr algn="ctr"/>
                      <a:r>
                        <a:rPr kumimoji="1" lang="en-US" altLang="ja-JP" dirty="0">
                          <a:solidFill>
                            <a:srgbClr val="FF0000"/>
                          </a:solidFill>
                        </a:rPr>
                        <a:t>400</a:t>
                      </a:r>
                      <a:r>
                        <a:rPr kumimoji="1" lang="ja-JP" altLang="en-US" dirty="0">
                          <a:solidFill>
                            <a:srgbClr val="FF0000"/>
                          </a:solidFill>
                        </a:rPr>
                        <a:t>万円</a:t>
                      </a:r>
                    </a:p>
                  </a:txBody>
                  <a:tcPr/>
                </a:tc>
                <a:extLst>
                  <a:ext uri="{0D108BD9-81ED-4DB2-BD59-A6C34878D82A}">
                    <a16:rowId xmlns:a16="http://schemas.microsoft.com/office/drawing/2014/main" val="953168946"/>
                  </a:ext>
                </a:extLst>
              </a:tr>
            </a:tbl>
          </a:graphicData>
        </a:graphic>
      </p:graphicFrame>
      <p:sp>
        <p:nvSpPr>
          <p:cNvPr id="6" name="Rectangle 14">
            <a:extLst>
              <a:ext uri="{FF2B5EF4-FFF2-40B4-BE49-F238E27FC236}">
                <a16:creationId xmlns:a16="http://schemas.microsoft.com/office/drawing/2014/main" id="{A0D7527B-D19F-4613-914D-9C387F6B982E}"/>
              </a:ext>
            </a:extLst>
          </p:cNvPr>
          <p:cNvSpPr txBox="1">
            <a:spLocks noChangeArrowheads="1"/>
          </p:cNvSpPr>
          <p:nvPr/>
        </p:nvSpPr>
        <p:spPr bwMode="auto">
          <a:xfrm>
            <a:off x="485774" y="4506652"/>
            <a:ext cx="7981952" cy="91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25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500" kern="0" dirty="0">
                <a:solidFill>
                  <a:schemeClr val="tx1"/>
                </a:solidFill>
                <a:latin typeface="HGP創英角ｺﾞｼｯｸUB" panose="020B0900000000000000" pitchFamily="50" charset="-128"/>
                <a:ea typeface="HGP創英角ｺﾞｼｯｸUB" panose="020B0900000000000000" pitchFamily="50" charset="-128"/>
              </a:rPr>
              <a:t>上記はあくまでも</a:t>
            </a:r>
            <a:r>
              <a:rPr lang="en-US" altLang="ja-JP" sz="25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500" kern="0" dirty="0">
                <a:solidFill>
                  <a:schemeClr val="tx1"/>
                </a:solidFill>
                <a:latin typeface="HGP創英角ｺﾞｼｯｸUB" panose="020B0900000000000000" pitchFamily="50" charset="-128"/>
                <a:ea typeface="HGP創英角ｺﾞｼｯｸUB" panose="020B0900000000000000" pitchFamily="50" charset="-128"/>
              </a:rPr>
              <a:t>例</a:t>
            </a:r>
            <a:r>
              <a:rPr lang="en-US" altLang="ja-JP" sz="25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500" kern="0" dirty="0">
                <a:solidFill>
                  <a:schemeClr val="tx1"/>
                </a:solidFill>
                <a:latin typeface="HGP創英角ｺﾞｼｯｸUB" panose="020B0900000000000000" pitchFamily="50" charset="-128"/>
                <a:ea typeface="HGP創英角ｺﾞｼｯｸUB" panose="020B0900000000000000" pitchFamily="50" charset="-128"/>
              </a:rPr>
              <a:t>であり、「正解」ではありません。</a:t>
            </a:r>
            <a:endParaRPr lang="ja-JP" altLang="en-US"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7" name="Rectangle 14">
            <a:extLst>
              <a:ext uri="{FF2B5EF4-FFF2-40B4-BE49-F238E27FC236}">
                <a16:creationId xmlns:a16="http://schemas.microsoft.com/office/drawing/2014/main" id="{54896991-E8E4-4D2D-A14B-748FED18CE60}"/>
              </a:ext>
            </a:extLst>
          </p:cNvPr>
          <p:cNvSpPr txBox="1">
            <a:spLocks noChangeArrowheads="1"/>
          </p:cNvSpPr>
          <p:nvPr/>
        </p:nvSpPr>
        <p:spPr bwMode="auto">
          <a:xfrm>
            <a:off x="634555" y="914400"/>
            <a:ext cx="768439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400" kern="0" dirty="0">
                <a:solidFill>
                  <a:srgbClr val="005BAD"/>
                </a:solidFill>
                <a:latin typeface="HGP創英角ｺﾞｼｯｸUB" panose="020B0900000000000000" pitchFamily="50" charset="-128"/>
                <a:ea typeface="HGP創英角ｺﾞｼｯｸUB" panose="020B0900000000000000" pitchFamily="50" charset="-128"/>
              </a:rPr>
              <a:t>パターン３（回答例）</a:t>
            </a:r>
            <a:endParaRPr lang="en-US" altLang="ja-JP" sz="24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en-US" altLang="ja-JP" sz="2400" kern="0" dirty="0">
                <a:solidFill>
                  <a:srgbClr val="005BAD"/>
                </a:solidFill>
                <a:latin typeface="HGP創英角ｺﾞｼｯｸUB" panose="020B0900000000000000" pitchFamily="50" charset="-128"/>
                <a:ea typeface="HGP創英角ｺﾞｼｯｸUB" panose="020B0900000000000000" pitchFamily="50" charset="-128"/>
              </a:rPr>
              <a:t>※</a:t>
            </a:r>
            <a:r>
              <a:rPr lang="ja-JP" altLang="en-US" sz="2400" kern="0" dirty="0">
                <a:solidFill>
                  <a:srgbClr val="005BAD"/>
                </a:solidFill>
                <a:latin typeface="HGP創英角ｺﾞｼｯｸUB" panose="020B0900000000000000" pitchFamily="50" charset="-128"/>
                <a:ea typeface="HGP創英角ｺﾞｼｯｸUB" panose="020B0900000000000000" pitchFamily="50" charset="-128"/>
              </a:rPr>
              <a:t>条件によって負担する金額を変えてみよう</a:t>
            </a:r>
            <a:endParaRPr lang="ja-JP" altLang="en-US" sz="2400" kern="0"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91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52290" y="898047"/>
            <a:ext cx="1190694" cy="13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2296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22961"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84673"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701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15986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21796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29384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37273" y="5085012"/>
            <a:ext cx="3213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30400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708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8532000"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9" name="スライド番号プレースホルダー 8">
            <a:extLst>
              <a:ext uri="{FF2B5EF4-FFF2-40B4-BE49-F238E27FC236}">
                <a16:creationId xmlns:a16="http://schemas.microsoft.com/office/drawing/2014/main" id="{E9F72DD9-23EB-0B91-91AA-2381005D5F0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14</a:t>
            </a:fld>
            <a:endParaRPr lang="en-US" altLang="ja-JP" dirty="0"/>
          </a:p>
        </p:txBody>
      </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332797" y="1316298"/>
            <a:ext cx="7585731" cy="477054"/>
          </a:xfrm>
          <a:prstGeom prst="rect">
            <a:avLst/>
          </a:prstGeom>
          <a:noFill/>
        </p:spPr>
        <p:txBody>
          <a:bodyPr wrap="none" rtlCol="0">
            <a:spAutoFit/>
          </a:bodyPr>
          <a:lstStyle/>
          <a:p>
            <a:r>
              <a:rPr kumimoji="1" lang="ja-JP" altLang="en-US" dirty="0">
                <a:solidFill>
                  <a:srgbClr val="005BAD"/>
                </a:solidFill>
                <a:latin typeface="+mj-ea"/>
                <a:ea typeface="+mj-ea"/>
              </a:rPr>
              <a:t>税金には、みんながより公平だと思える仕組みが必要！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683569"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Arial" panose="020B0604020202020204" pitchFamily="34" charset="0"/>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600"/>
                                        <p:tgtEl>
                                          <p:spTgt spid="11"/>
                                        </p:tgtEl>
                                      </p:cBhvr>
                                    </p:animEffect>
                                    <p:anim calcmode="lin" valueType="num">
                                      <p:cBhvr>
                                        <p:cTn id="92" dur="600" fill="hold"/>
                                        <p:tgtEl>
                                          <p:spTgt spid="11"/>
                                        </p:tgtEl>
                                        <p:attrNameLst>
                                          <p:attrName>ppt_x</p:attrName>
                                        </p:attrNameLst>
                                      </p:cBhvr>
                                      <p:tavLst>
                                        <p:tav tm="0">
                                          <p:val>
                                            <p:strVal val="#ppt_x"/>
                                          </p:val>
                                        </p:tav>
                                        <p:tav tm="100000">
                                          <p:val>
                                            <p:strVal val="#ppt_x"/>
                                          </p:val>
                                        </p:tav>
                                      </p:tavLst>
                                    </p:anim>
                                    <p:anim calcmode="lin" valueType="num">
                                      <p:cBhvr>
                                        <p:cTn id="93"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00"/>
                                        <p:tgtEl>
                                          <p:spTgt spid="45">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Effect transition="in" filter="wipe(left)">
                                      <p:cBhvr>
                                        <p:cTn id="102" dur="1000"/>
                                        <p:tgtEl>
                                          <p:spTgt spid="44">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13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17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left)">
                                      <p:cBhvr>
                                        <p:cTn id="129" dur="175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left)">
                                      <p:cBhvr>
                                        <p:cTn id="138"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8891825"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と税金の使い道</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889C64A4-27AA-53FE-4326-F7EB97EFA9E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15</a:t>
            </a:fld>
            <a:endParaRPr lang="en-US" altLang="ja-JP" dirty="0"/>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BFC59406-BE32-0A1E-EB10-9B231ABF7CF4}"/>
              </a:ext>
            </a:extLst>
          </p:cNvPr>
          <p:cNvSpPr txBox="1"/>
          <p:nvPr/>
        </p:nvSpPr>
        <p:spPr>
          <a:xfrm>
            <a:off x="340205" y="2438019"/>
            <a:ext cx="8479945" cy="369131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rPr>
              <a:t>2025</a:t>
            </a:r>
            <a:r>
              <a:rPr kumimoji="1" lang="ja-JP" altLang="en-US" sz="1700" dirty="0">
                <a:latin typeface="+mn-ea"/>
              </a:rPr>
              <a:t>年度（令和７年度）予算の国の一般会計歳出</a:t>
            </a:r>
            <a:r>
              <a:rPr kumimoji="1" lang="en-US" altLang="ja-JP" sz="2000" dirty="0">
                <a:solidFill>
                  <a:srgbClr val="005BAD"/>
                </a:solidFill>
                <a:latin typeface="+mn-ea"/>
              </a:rPr>
              <a:t>115.2</a:t>
            </a:r>
            <a:r>
              <a:rPr kumimoji="1" lang="ja-JP" altLang="en-US" sz="2000" dirty="0">
                <a:solidFill>
                  <a:srgbClr val="005BAD"/>
                </a:solidFill>
                <a:latin typeface="+mn-ea"/>
              </a:rPr>
              <a:t>兆円</a:t>
            </a:r>
            <a:r>
              <a:rPr kumimoji="1" lang="ja-JP" altLang="en-US" sz="1700" dirty="0">
                <a:latin typeface="+mn-ea"/>
              </a:rPr>
              <a:t>は、主に、</a:t>
            </a:r>
            <a:r>
              <a:rPr kumimoji="1" lang="ja-JP" altLang="en-US" sz="2000" dirty="0">
                <a:solidFill>
                  <a:srgbClr val="005BAD"/>
                </a:solidFill>
                <a:latin typeface="+mn-ea"/>
              </a:rPr>
              <a:t>①社会保障、</a:t>
            </a:r>
            <a:endParaRPr kumimoji="1" lang="en-US" altLang="ja-JP" sz="2000" dirty="0">
              <a:solidFill>
                <a:srgbClr val="005BAD"/>
              </a:solidFill>
              <a:latin typeface="+mn-ea"/>
            </a:endParaRPr>
          </a:p>
          <a:p>
            <a:pPr>
              <a:lnSpc>
                <a:spcPct val="110000"/>
              </a:lnSpc>
              <a:spcBef>
                <a:spcPts val="0"/>
              </a:spcBef>
              <a:buClr>
                <a:srgbClr val="005BAD"/>
              </a:buClr>
            </a:pPr>
            <a:r>
              <a:rPr lang="en-US" altLang="ja-JP" sz="2000" dirty="0">
                <a:solidFill>
                  <a:srgbClr val="005BAD"/>
                </a:solidFill>
                <a:latin typeface="+mn-ea"/>
              </a:rPr>
              <a:t>   </a:t>
            </a:r>
            <a:r>
              <a:rPr kumimoji="1" lang="ja-JP" altLang="en-US" sz="2000" dirty="0">
                <a:solidFill>
                  <a:srgbClr val="005BAD"/>
                </a:solidFill>
                <a:latin typeface="+mn-ea"/>
              </a:rPr>
              <a:t>②国債費、③地方交付税交付金等に使われており、これらで約</a:t>
            </a:r>
            <a:r>
              <a:rPr kumimoji="1" lang="en-US" altLang="ja-JP" sz="2000" dirty="0">
                <a:solidFill>
                  <a:srgbClr val="005BAD"/>
                </a:solidFill>
                <a:latin typeface="+mn-ea"/>
              </a:rPr>
              <a:t>3/</a:t>
            </a:r>
            <a:r>
              <a:rPr lang="en-US" altLang="ja-JP" sz="2000" dirty="0">
                <a:solidFill>
                  <a:srgbClr val="005BAD"/>
                </a:solidFill>
                <a:latin typeface="+mn-ea"/>
              </a:rPr>
              <a:t>4</a:t>
            </a:r>
          </a:p>
          <a:p>
            <a:pPr>
              <a:lnSpc>
                <a:spcPct val="110000"/>
              </a:lnSpc>
              <a:spcBef>
                <a:spcPts val="0"/>
              </a:spcBef>
              <a:buClr>
                <a:srgbClr val="005BAD"/>
              </a:buClr>
            </a:pPr>
            <a:r>
              <a:rPr kumimoji="1" lang="en-US" altLang="ja-JP" sz="2000" dirty="0">
                <a:solidFill>
                  <a:srgbClr val="005BAD"/>
                </a:solidFill>
                <a:latin typeface="+mn-ea"/>
              </a:rPr>
              <a:t>   </a:t>
            </a:r>
            <a:r>
              <a:rPr kumimoji="1" lang="ja-JP" altLang="en-US" sz="1700" dirty="0">
                <a:latin typeface="+mn-ea"/>
              </a:rPr>
              <a:t>を占めています。</a:t>
            </a:r>
          </a:p>
          <a:p>
            <a:pPr marL="252000" indent="-252000">
              <a:lnSpc>
                <a:spcPct val="110000"/>
              </a:lnSpc>
              <a:spcBef>
                <a:spcPts val="1800"/>
              </a:spcBef>
              <a:buClr>
                <a:srgbClr val="005BAD"/>
              </a:buClr>
              <a:buFont typeface="Wingdings" panose="05000000000000000000" pitchFamily="2" charset="2"/>
              <a:buChar char="l"/>
            </a:pPr>
            <a:r>
              <a:rPr kumimoji="1" lang="en-US" altLang="ja-JP" sz="1700" dirty="0">
                <a:latin typeface="+mn-ea"/>
              </a:rPr>
              <a:t>2025</a:t>
            </a:r>
            <a:r>
              <a:rPr kumimoji="1" lang="ja-JP" altLang="en-US" sz="1700" dirty="0">
                <a:latin typeface="+mn-ea"/>
              </a:rPr>
              <a:t>年度（令和７年度）予算の国の一般会計歳入</a:t>
            </a:r>
            <a:r>
              <a:rPr kumimoji="1" lang="en-US" altLang="ja-JP" dirty="0">
                <a:solidFill>
                  <a:srgbClr val="005BAD"/>
                </a:solidFill>
                <a:latin typeface="+mn-ea"/>
              </a:rPr>
              <a:t>115.2</a:t>
            </a:r>
            <a:r>
              <a:rPr kumimoji="1" lang="ja-JP" altLang="en-US" dirty="0">
                <a:solidFill>
                  <a:srgbClr val="005BAD"/>
                </a:solidFill>
                <a:latin typeface="+mn-ea"/>
              </a:rPr>
              <a:t>兆</a:t>
            </a:r>
            <a:r>
              <a:rPr kumimoji="1" lang="ja-JP" altLang="en-US" dirty="0">
                <a:solidFill>
                  <a:srgbClr val="005BAD"/>
                </a:solidFill>
                <a:latin typeface="+mn-ea"/>
                <a:ea typeface="+mn-ea"/>
              </a:rPr>
              <a:t>円は、</a:t>
            </a:r>
            <a:endParaRPr kumimoji="1" lang="en-US" altLang="ja-JP" dirty="0">
              <a:solidFill>
                <a:srgbClr val="005BAD"/>
              </a:solidFill>
              <a:latin typeface="+mn-ea"/>
              <a:ea typeface="+mn-ea"/>
            </a:endParaRPr>
          </a:p>
          <a:p>
            <a:pPr>
              <a:lnSpc>
                <a:spcPct val="110000"/>
              </a:lnSpc>
              <a:spcBef>
                <a:spcPts val="0"/>
              </a:spcBef>
              <a:buClr>
                <a:srgbClr val="005BAD"/>
              </a:buClr>
            </a:pPr>
            <a:r>
              <a:rPr lang="en-US" altLang="ja-JP" dirty="0">
                <a:solidFill>
                  <a:srgbClr val="005BAD"/>
                </a:solidFill>
                <a:latin typeface="+mn-ea"/>
                <a:ea typeface="+mn-ea"/>
              </a:rPr>
              <a:t>   </a:t>
            </a:r>
            <a:r>
              <a:rPr kumimoji="1" lang="ja-JP" altLang="en-US" dirty="0">
                <a:solidFill>
                  <a:srgbClr val="005BAD"/>
                </a:solidFill>
                <a:latin typeface="+mn-ea"/>
                <a:ea typeface="+mn-ea"/>
              </a:rPr>
              <a:t>税収等と公債金（借金）で構成</a:t>
            </a:r>
            <a:r>
              <a:rPr kumimoji="1" lang="ja-JP" altLang="en-US" sz="1700" dirty="0">
                <a:latin typeface="+mn-ea"/>
                <a:ea typeface="+mn-ea"/>
              </a:rPr>
              <a:t>されています。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現在、</a:t>
            </a:r>
            <a:r>
              <a:rPr kumimoji="1" lang="ja-JP" altLang="en-US" dirty="0">
                <a:solidFill>
                  <a:srgbClr val="005BAD"/>
                </a:solidFill>
                <a:latin typeface="+mn-ea"/>
                <a:ea typeface="+mn-ea"/>
              </a:rPr>
              <a:t>税収等では歳出全体の約</a:t>
            </a:r>
            <a:r>
              <a:rPr kumimoji="1" lang="en-US" altLang="ja-JP" dirty="0">
                <a:solidFill>
                  <a:srgbClr val="005BAD"/>
                </a:solidFill>
                <a:latin typeface="+mn-ea"/>
                <a:ea typeface="+mn-ea"/>
              </a:rPr>
              <a:t>3/</a:t>
            </a:r>
            <a:r>
              <a:rPr lang="en-US" altLang="ja-JP" dirty="0">
                <a:solidFill>
                  <a:srgbClr val="005BAD"/>
                </a:solidFill>
                <a:latin typeface="+mn-ea"/>
              </a:rPr>
              <a:t>4</a:t>
            </a:r>
            <a:r>
              <a:rPr kumimoji="1" lang="ja-JP" altLang="en-US" dirty="0">
                <a:solidFill>
                  <a:srgbClr val="005BAD"/>
                </a:solidFill>
                <a:latin typeface="+mn-ea"/>
                <a:ea typeface="+mn-ea"/>
              </a:rPr>
              <a:t>しか賄えておらず、</a:t>
            </a:r>
            <a:endParaRPr lang="en-US" altLang="ja-JP" dirty="0">
              <a:solidFill>
                <a:srgbClr val="005BAD"/>
              </a:solidFill>
              <a:latin typeface="+mn-ea"/>
              <a:ea typeface="+mn-ea"/>
            </a:endParaRPr>
          </a:p>
          <a:p>
            <a:pPr>
              <a:lnSpc>
                <a:spcPct val="110000"/>
              </a:lnSpc>
              <a:spcBef>
                <a:spcPts val="0"/>
              </a:spcBef>
              <a:buClr>
                <a:srgbClr val="005BAD"/>
              </a:buClr>
            </a:pPr>
            <a:r>
              <a:rPr kumimoji="1" lang="ja-JP" altLang="en-US" dirty="0">
                <a:solidFill>
                  <a:srgbClr val="005BAD"/>
                </a:solidFill>
                <a:latin typeface="+mn-ea"/>
                <a:ea typeface="+mn-ea"/>
              </a:rPr>
              <a:t> </a:t>
            </a:r>
            <a:r>
              <a:rPr kumimoji="1" lang="ja-JP" altLang="en-US" spc="100" dirty="0">
                <a:solidFill>
                  <a:srgbClr val="005BAD"/>
                </a:solidFill>
                <a:latin typeface="+mn-ea"/>
                <a:ea typeface="+mn-ea"/>
              </a:rPr>
              <a:t> </a:t>
            </a:r>
            <a:r>
              <a:rPr kumimoji="1" lang="ja-JP" altLang="en-US" dirty="0">
                <a:solidFill>
                  <a:srgbClr val="005BAD"/>
                </a:solidFill>
                <a:latin typeface="+mn-ea"/>
                <a:ea typeface="+mn-ea"/>
              </a:rPr>
              <a:t>残りの約</a:t>
            </a:r>
            <a:r>
              <a:rPr kumimoji="1" lang="en-US" altLang="ja-JP" dirty="0">
                <a:solidFill>
                  <a:srgbClr val="005BAD"/>
                </a:solidFill>
                <a:latin typeface="+mn-ea"/>
                <a:ea typeface="+mn-ea"/>
              </a:rPr>
              <a:t>1/</a:t>
            </a:r>
            <a:r>
              <a:rPr lang="en-US" altLang="ja-JP" dirty="0">
                <a:solidFill>
                  <a:srgbClr val="005BAD"/>
                </a:solidFill>
                <a:latin typeface="+mn-ea"/>
                <a:ea typeface="+mn-ea"/>
              </a:rPr>
              <a:t>4</a:t>
            </a:r>
            <a:r>
              <a:rPr kumimoji="1" lang="ja-JP" altLang="en-US" dirty="0">
                <a:solidFill>
                  <a:srgbClr val="005BAD"/>
                </a:solidFill>
                <a:latin typeface="+mn-ea"/>
                <a:ea typeface="+mn-ea"/>
              </a:rPr>
              <a:t>は公債金（借金）に依存</a:t>
            </a:r>
            <a:r>
              <a:rPr kumimoji="1" lang="ja-JP" altLang="en-US" sz="1700" dirty="0">
                <a:latin typeface="+mn-ea"/>
                <a:ea typeface="+mn-ea"/>
              </a:rPr>
              <a:t>しています。</a:t>
            </a:r>
            <a:endParaRPr kumimoji="1" lang="en-US" altLang="ja-JP" sz="1700" dirty="0">
              <a:latin typeface="+mn-ea"/>
              <a:ea typeface="+mn-ea"/>
            </a:endParaRPr>
          </a:p>
          <a:p>
            <a:pPr marL="252000" indent="-252000">
              <a:lnSpc>
                <a:spcPct val="110000"/>
              </a:lnSpc>
              <a:spcBef>
                <a:spcPts val="0"/>
              </a:spcBef>
              <a:buClr>
                <a:srgbClr val="005BAD"/>
              </a:buClr>
            </a:pPr>
            <a:r>
              <a:rPr kumimoji="1" lang="ja-JP" altLang="en-US" sz="1700" dirty="0">
                <a:latin typeface="+mn-ea"/>
                <a:ea typeface="+mn-ea"/>
              </a:rPr>
              <a:t>  </a:t>
            </a:r>
            <a:r>
              <a:rPr kumimoji="1" lang="ja-JP" altLang="en-US" sz="1700" spc="100" dirty="0">
                <a:latin typeface="+mn-ea"/>
                <a:ea typeface="+mn-ea"/>
              </a:rPr>
              <a:t> </a:t>
            </a:r>
            <a:r>
              <a:rPr kumimoji="1" lang="ja-JP" altLang="en-US" sz="1700" dirty="0">
                <a:latin typeface="+mn-ea"/>
                <a:ea typeface="+mn-ea"/>
              </a:rPr>
              <a:t>この借金の返済には将来世代の税収等が充てられることになるため、</a:t>
            </a:r>
            <a:endParaRPr kumimoji="1" lang="en-US" altLang="ja-JP" sz="1700" dirty="0">
              <a:latin typeface="+mn-ea"/>
              <a:ea typeface="+mn-ea"/>
            </a:endParaRPr>
          </a:p>
          <a:p>
            <a:pPr marL="252000" indent="-252000">
              <a:lnSpc>
                <a:spcPct val="110000"/>
              </a:lnSpc>
              <a:spcBef>
                <a:spcPts val="0"/>
              </a:spcBef>
              <a:buClr>
                <a:srgbClr val="005BAD"/>
              </a:buClr>
            </a:pPr>
            <a:r>
              <a:rPr lang="en-US" altLang="ja-JP" sz="1700" dirty="0">
                <a:latin typeface="+mn-ea"/>
                <a:ea typeface="+mn-ea"/>
              </a:rPr>
              <a:t>   </a:t>
            </a:r>
            <a:r>
              <a:rPr kumimoji="1" lang="ja-JP" altLang="en-US" sz="1700" dirty="0">
                <a:latin typeface="+mn-ea"/>
                <a:ea typeface="+mn-ea"/>
              </a:rPr>
              <a:t>将来世代へ負担を先送りしています。</a:t>
            </a:r>
          </a:p>
        </p:txBody>
      </p:sp>
      <p:sp>
        <p:nvSpPr>
          <p:cNvPr id="30" name="スライド番号プレースホルダー 29">
            <a:extLst>
              <a:ext uri="{FF2B5EF4-FFF2-40B4-BE49-F238E27FC236}">
                <a16:creationId xmlns:a16="http://schemas.microsoft.com/office/drawing/2014/main" id="{9845313A-A272-D98D-9255-116C5C94087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16</a:t>
            </a:fld>
            <a:endParaRPr lang="en-US" altLang="ja-JP" dirty="0"/>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40205" y="1176020"/>
            <a:ext cx="6050656" cy="646331"/>
          </a:xfrm>
          <a:prstGeom prst="rect">
            <a:avLst/>
          </a:prstGeom>
          <a:noFill/>
        </p:spPr>
        <p:txBody>
          <a:bodyPr wrap="square" rtlCol="0">
            <a:spAutoFit/>
          </a:bodyPr>
          <a:lstStyle/>
          <a:p>
            <a:r>
              <a:rPr kumimoji="1" lang="en-US" altLang="ja-JP" sz="1800" dirty="0">
                <a:latin typeface="+mn-ea"/>
                <a:ea typeface="+mn-ea"/>
              </a:rPr>
              <a:t>1</a:t>
            </a:r>
            <a:r>
              <a:rPr kumimoji="1" lang="ja-JP" altLang="en-US" sz="1800" dirty="0">
                <a:latin typeface="+mn-ea"/>
                <a:ea typeface="+mn-ea"/>
              </a:rPr>
              <a:t>年間に得た国の収入を「歳入」、支出を「歳出」といい、</a:t>
            </a:r>
          </a:p>
          <a:p>
            <a:r>
              <a:rPr kumimoji="1" lang="ja-JP" altLang="en-US" sz="1800" dirty="0">
                <a:latin typeface="+mn-ea"/>
                <a:ea typeface="+mn-ea"/>
              </a:rPr>
              <a:t>国や地方公共団体が行う経済活動を「財政」といいます。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72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left)">
                                      <p:cBhvr>
                                        <p:cTn id="21" dur="1750"/>
                                        <p:tgtEl>
                                          <p:spTgt spid="18">
                                            <p:txEl>
                                              <p:pRg st="0" end="0"/>
                                            </p:txEl>
                                          </p:spTgt>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wipe(left)">
                                      <p:cBhvr>
                                        <p:cTn id="25" dur="1700"/>
                                        <p:tgtEl>
                                          <p:spTgt spid="18">
                                            <p:txEl>
                                              <p:pRg st="1" end="1"/>
                                            </p:txEl>
                                          </p:spTgt>
                                        </p:tgtEl>
                                      </p:cBhvr>
                                    </p:animEffect>
                                  </p:childTnLst>
                                </p:cTn>
                              </p:par>
                            </p:childTnLst>
                          </p:cTn>
                        </p:par>
                        <p:par>
                          <p:cTn id="26" fill="hold">
                            <p:stCondLst>
                              <p:cond delay="3450"/>
                            </p:stCondLst>
                            <p:childTnLst>
                              <p:par>
                                <p:cTn id="27" presetID="22" presetClass="entr" presetSubtype="8" fill="hold" nodeType="after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wipe(left)">
                                      <p:cBhvr>
                                        <p:cTn id="29" dur="750"/>
                                        <p:tgtEl>
                                          <p:spTgt spid="1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wipe(left)">
                                      <p:cBhvr>
                                        <p:cTn id="34" dur="1700"/>
                                        <p:tgtEl>
                                          <p:spTgt spid="18">
                                            <p:txEl>
                                              <p:pRg st="3" end="3"/>
                                            </p:txEl>
                                          </p:spTgt>
                                        </p:tgtEl>
                                      </p:cBhvr>
                                    </p:animEffect>
                                  </p:childTnLst>
                                </p:cTn>
                              </p:par>
                            </p:childTnLst>
                          </p:cTn>
                        </p:par>
                        <p:par>
                          <p:cTn id="35" fill="hold">
                            <p:stCondLst>
                              <p:cond delay="1700"/>
                            </p:stCondLst>
                            <p:childTnLst>
                              <p:par>
                                <p:cTn id="36" presetID="22" presetClass="entr" presetSubtype="8" fill="hold" nodeType="afterEffect">
                                  <p:stCondLst>
                                    <p:cond delay="0"/>
                                  </p:stCondLst>
                                  <p:childTnLst>
                                    <p:set>
                                      <p:cBhvr>
                                        <p:cTn id="37" dur="1" fill="hold">
                                          <p:stCondLst>
                                            <p:cond delay="0"/>
                                          </p:stCondLst>
                                        </p:cTn>
                                        <p:tgtEl>
                                          <p:spTgt spid="18">
                                            <p:txEl>
                                              <p:pRg st="4" end="4"/>
                                            </p:txEl>
                                          </p:spTgt>
                                        </p:tgtEl>
                                        <p:attrNameLst>
                                          <p:attrName>style.visibility</p:attrName>
                                        </p:attrNameLst>
                                      </p:cBhvr>
                                      <p:to>
                                        <p:strVal val="visible"/>
                                      </p:to>
                                    </p:set>
                                    <p:animEffect transition="in" filter="wipe(left)">
                                      <p:cBhvr>
                                        <p:cTn id="38" dur="1650"/>
                                        <p:tgtEl>
                                          <p:spTgt spid="1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xEl>
                                              <p:pRg st="5" end="5"/>
                                            </p:txEl>
                                          </p:spTgt>
                                        </p:tgtEl>
                                        <p:attrNameLst>
                                          <p:attrName>style.visibility</p:attrName>
                                        </p:attrNameLst>
                                      </p:cBhvr>
                                      <p:to>
                                        <p:strVal val="visible"/>
                                      </p:to>
                                    </p:set>
                                    <p:animEffect transition="in" filter="wipe(left)">
                                      <p:cBhvr>
                                        <p:cTn id="43" dur="1750"/>
                                        <p:tgtEl>
                                          <p:spTgt spid="18">
                                            <p:txEl>
                                              <p:pRg st="5" end="5"/>
                                            </p:txEl>
                                          </p:spTgt>
                                        </p:tgtEl>
                                      </p:cBhvr>
                                    </p:animEffect>
                                  </p:childTnLst>
                                </p:cTn>
                              </p:par>
                            </p:childTnLst>
                          </p:cTn>
                        </p:par>
                        <p:par>
                          <p:cTn id="44" fill="hold">
                            <p:stCondLst>
                              <p:cond delay="1750"/>
                            </p:stCondLst>
                            <p:childTnLst>
                              <p:par>
                                <p:cTn id="45" presetID="22" presetClass="entr" presetSubtype="8" fill="hold" nodeType="afterEffect">
                                  <p:stCondLst>
                                    <p:cond delay="0"/>
                                  </p:stCondLst>
                                  <p:childTnLst>
                                    <p:set>
                                      <p:cBhvr>
                                        <p:cTn id="46" dur="1" fill="hold">
                                          <p:stCondLst>
                                            <p:cond delay="0"/>
                                          </p:stCondLst>
                                        </p:cTn>
                                        <p:tgtEl>
                                          <p:spTgt spid="18">
                                            <p:txEl>
                                              <p:pRg st="6" end="6"/>
                                            </p:txEl>
                                          </p:spTgt>
                                        </p:tgtEl>
                                        <p:attrNameLst>
                                          <p:attrName>style.visibility</p:attrName>
                                        </p:attrNameLst>
                                      </p:cBhvr>
                                      <p:to>
                                        <p:strVal val="visible"/>
                                      </p:to>
                                    </p:set>
                                    <p:animEffect transition="in" filter="wipe(left)">
                                      <p:cBhvr>
                                        <p:cTn id="47" dur="1650"/>
                                        <p:tgtEl>
                                          <p:spTgt spid="18">
                                            <p:txEl>
                                              <p:pRg st="6" end="6"/>
                                            </p:txEl>
                                          </p:spTgt>
                                        </p:tgtEl>
                                      </p:cBhvr>
                                    </p:animEffect>
                                  </p:childTnLst>
                                </p:cTn>
                              </p:par>
                            </p:childTnLst>
                          </p:cTn>
                        </p:par>
                        <p:par>
                          <p:cTn id="48" fill="hold">
                            <p:stCondLst>
                              <p:cond delay="3400"/>
                            </p:stCondLst>
                            <p:childTnLst>
                              <p:par>
                                <p:cTn id="49" presetID="22" presetClass="entr" presetSubtype="8" fill="hold" nodeType="afterEffect">
                                  <p:stCondLst>
                                    <p:cond delay="0"/>
                                  </p:stCondLst>
                                  <p:childTnLst>
                                    <p:set>
                                      <p:cBhvr>
                                        <p:cTn id="50" dur="1" fill="hold">
                                          <p:stCondLst>
                                            <p:cond delay="0"/>
                                          </p:stCondLst>
                                        </p:cTn>
                                        <p:tgtEl>
                                          <p:spTgt spid="18">
                                            <p:txEl>
                                              <p:pRg st="7" end="7"/>
                                            </p:txEl>
                                          </p:spTgt>
                                        </p:tgtEl>
                                        <p:attrNameLst>
                                          <p:attrName>style.visibility</p:attrName>
                                        </p:attrNameLst>
                                      </p:cBhvr>
                                      <p:to>
                                        <p:strVal val="visible"/>
                                      </p:to>
                                    </p:set>
                                    <p:animEffect transition="in" filter="wipe(left)">
                                      <p:cBhvr>
                                        <p:cTn id="51" dur="1700"/>
                                        <p:tgtEl>
                                          <p:spTgt spid="18">
                                            <p:txEl>
                                              <p:pRg st="7" end="7"/>
                                            </p:txEl>
                                          </p:spTgt>
                                        </p:tgtEl>
                                      </p:cBhvr>
                                    </p:animEffect>
                                  </p:childTnLst>
                                </p:cTn>
                              </p:par>
                            </p:childTnLst>
                          </p:cTn>
                        </p:par>
                        <p:par>
                          <p:cTn id="52" fill="hold">
                            <p:stCondLst>
                              <p:cond delay="5100"/>
                            </p:stCondLst>
                            <p:childTnLst>
                              <p:par>
                                <p:cTn id="53" presetID="22" presetClass="entr" presetSubtype="8" fill="hold" nodeType="afterEffect">
                                  <p:stCondLst>
                                    <p:cond delay="0"/>
                                  </p:stCondLst>
                                  <p:childTnLst>
                                    <p:set>
                                      <p:cBhvr>
                                        <p:cTn id="54" dur="1" fill="hold">
                                          <p:stCondLst>
                                            <p:cond delay="0"/>
                                          </p:stCondLst>
                                        </p:cTn>
                                        <p:tgtEl>
                                          <p:spTgt spid="18">
                                            <p:txEl>
                                              <p:pRg st="8" end="8"/>
                                            </p:txEl>
                                          </p:spTgt>
                                        </p:tgtEl>
                                        <p:attrNameLst>
                                          <p:attrName>style.visibility</p:attrName>
                                        </p:attrNameLst>
                                      </p:cBhvr>
                                      <p:to>
                                        <p:strVal val="visible"/>
                                      </p:to>
                                    </p:set>
                                    <p:animEffect transition="in" filter="wipe(left)">
                                      <p:cBhvr>
                                        <p:cTn id="55" dur="12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sp>
        <p:nvSpPr>
          <p:cNvPr id="30" name="スライド番号プレースホルダー 29">
            <a:extLst>
              <a:ext uri="{FF2B5EF4-FFF2-40B4-BE49-F238E27FC236}">
                <a16:creationId xmlns:a16="http://schemas.microsoft.com/office/drawing/2014/main" id="{498FF9D3-F5D9-B6F5-1F03-1BD0EBDCE2AE}"/>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17</a:t>
            </a:fld>
            <a:endParaRPr lang="en-US" altLang="ja-JP" dirty="0"/>
          </a:p>
        </p:txBody>
      </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39" name="テキスト ボックス 38">
            <a:extLst>
              <a:ext uri="{FF2B5EF4-FFF2-40B4-BE49-F238E27FC236}">
                <a16:creationId xmlns:a16="http://schemas.microsoft.com/office/drawing/2014/main" id="{BA993332-4B3C-44F8-A340-6E66947FF544}"/>
              </a:ext>
            </a:extLst>
          </p:cNvPr>
          <p:cNvSpPr txBox="1"/>
          <p:nvPr/>
        </p:nvSpPr>
        <p:spPr>
          <a:xfrm>
            <a:off x="139768" y="942237"/>
            <a:ext cx="3531736" cy="430887"/>
          </a:xfrm>
          <a:prstGeom prst="rect">
            <a:avLst/>
          </a:prstGeom>
          <a:noFill/>
        </p:spPr>
        <p:txBody>
          <a:bodyPr wrap="none" rtlCol="0">
            <a:spAutoFit/>
          </a:bodyPr>
          <a:lstStyle/>
          <a:p>
            <a:r>
              <a:rPr lang="ja-JP" altLang="en-US" sz="2200" dirty="0">
                <a:latin typeface="HGPｺﾞｼｯｸE" panose="020B0900000000000000" pitchFamily="50" charset="-128"/>
                <a:ea typeface="HGPｺﾞｼｯｸE" panose="020B0900000000000000" pitchFamily="50" charset="-128"/>
              </a:rPr>
              <a:t>国の予算</a:t>
            </a:r>
            <a:r>
              <a:rPr lang="zh-CN" altLang="en-US" dirty="0">
                <a:latin typeface="HGPｺﾞｼｯｸE" panose="020B0900000000000000" pitchFamily="50" charset="-128"/>
                <a:ea typeface="HGPｺﾞｼｯｸE" panose="020B0900000000000000" pitchFamily="50" charset="-128"/>
              </a:rPr>
              <a:t>（令和</a:t>
            </a:r>
            <a:r>
              <a:rPr lang="ja-JP" altLang="en-US" dirty="0">
                <a:latin typeface="HGPｺﾞｼｯｸE" panose="020B0900000000000000" pitchFamily="50" charset="-128"/>
                <a:ea typeface="HGPｺﾞｼｯｸE" panose="020B0900000000000000" pitchFamily="50" charset="-128"/>
              </a:rPr>
              <a:t>７</a:t>
            </a:r>
            <a:r>
              <a:rPr lang="zh-CN" altLang="en-US" dirty="0">
                <a:latin typeface="HGPｺﾞｼｯｸE" panose="020B0900000000000000" pitchFamily="50" charset="-128"/>
                <a:ea typeface="HGPｺﾞｼｯｸE" panose="020B0900000000000000" pitchFamily="50" charset="-128"/>
              </a:rPr>
              <a:t>年度当初予算）</a:t>
            </a:r>
          </a:p>
        </p:txBody>
      </p:sp>
      <p:grpSp>
        <p:nvGrpSpPr>
          <p:cNvPr id="6" name="グループ化 5">
            <a:extLst>
              <a:ext uri="{FF2B5EF4-FFF2-40B4-BE49-F238E27FC236}">
                <a16:creationId xmlns:a16="http://schemas.microsoft.com/office/drawing/2014/main" id="{3EF8F929-B46E-4C00-BBDE-53475993277F}"/>
              </a:ext>
            </a:extLst>
          </p:cNvPr>
          <p:cNvGrpSpPr/>
          <p:nvPr/>
        </p:nvGrpSpPr>
        <p:grpSpPr>
          <a:xfrm>
            <a:off x="252000" y="1980000"/>
            <a:ext cx="4140000" cy="3720776"/>
            <a:chOff x="252000" y="1980000"/>
            <a:chExt cx="4140000" cy="3720776"/>
          </a:xfrm>
        </p:grpSpPr>
        <p:pic>
          <p:nvPicPr>
            <p:cNvPr id="3" name="図 2">
              <a:extLst>
                <a:ext uri="{FF2B5EF4-FFF2-40B4-BE49-F238E27FC236}">
                  <a16:creationId xmlns:a16="http://schemas.microsoft.com/office/drawing/2014/main" id="{71E24B0C-CE31-49DD-9223-FF3BFC6EBEBB}"/>
                </a:ext>
              </a:extLst>
            </p:cNvPr>
            <p:cNvPicPr>
              <a:picLocks noChangeAspect="1"/>
            </p:cNvPicPr>
            <p:nvPr/>
          </p:nvPicPr>
          <p:blipFill rotWithShape="1">
            <a:blip r:embed="rId3"/>
            <a:srcRect l="8265" t="7496" r="8126" b="12766"/>
            <a:stretch/>
          </p:blipFill>
          <p:spPr>
            <a:xfrm>
              <a:off x="252000" y="1980000"/>
              <a:ext cx="4140000" cy="3720776"/>
            </a:xfrm>
            <a:prstGeom prst="rect">
              <a:avLst/>
            </a:prstGeom>
          </p:spPr>
        </p:pic>
        <p:grpSp>
          <p:nvGrpSpPr>
            <p:cNvPr id="22" name="グループ化 21">
              <a:extLst>
                <a:ext uri="{FF2B5EF4-FFF2-40B4-BE49-F238E27FC236}">
                  <a16:creationId xmlns:a16="http://schemas.microsoft.com/office/drawing/2014/main" id="{78FE59C7-19D9-6866-51EC-03689BFA1DC2}"/>
                </a:ext>
              </a:extLst>
            </p:cNvPr>
            <p:cNvGrpSpPr/>
            <p:nvPr/>
          </p:nvGrpSpPr>
          <p:grpSpPr>
            <a:xfrm>
              <a:off x="287373" y="1980000"/>
              <a:ext cx="828219" cy="284403"/>
              <a:chOff x="4781156" y="2669544"/>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grpSp>
        <p:nvGrpSpPr>
          <p:cNvPr id="7" name="グループ化 6">
            <a:extLst>
              <a:ext uri="{FF2B5EF4-FFF2-40B4-BE49-F238E27FC236}">
                <a16:creationId xmlns:a16="http://schemas.microsoft.com/office/drawing/2014/main" id="{D243D9F2-E705-4D64-9E44-6F09A3A09E6C}"/>
              </a:ext>
            </a:extLst>
          </p:cNvPr>
          <p:cNvGrpSpPr/>
          <p:nvPr/>
        </p:nvGrpSpPr>
        <p:grpSpPr>
          <a:xfrm>
            <a:off x="4752000" y="1980000"/>
            <a:ext cx="4140000" cy="3746852"/>
            <a:chOff x="4752000" y="1980000"/>
            <a:chExt cx="4140000" cy="3746852"/>
          </a:xfrm>
        </p:grpSpPr>
        <p:pic>
          <p:nvPicPr>
            <p:cNvPr id="5" name="図 4">
              <a:extLst>
                <a:ext uri="{FF2B5EF4-FFF2-40B4-BE49-F238E27FC236}">
                  <a16:creationId xmlns:a16="http://schemas.microsoft.com/office/drawing/2014/main" id="{90CB7B0D-3CBE-4D11-B191-6C2BC8875F44}"/>
                </a:ext>
              </a:extLst>
            </p:cNvPr>
            <p:cNvPicPr>
              <a:picLocks noChangeAspect="1"/>
            </p:cNvPicPr>
            <p:nvPr/>
          </p:nvPicPr>
          <p:blipFill rotWithShape="1">
            <a:blip r:embed="rId4"/>
            <a:srcRect l="8125" t="7525" r="8262" b="11921"/>
            <a:stretch/>
          </p:blipFill>
          <p:spPr>
            <a:xfrm>
              <a:off x="4752000" y="1980000"/>
              <a:ext cx="4140000" cy="3746852"/>
            </a:xfrm>
            <a:prstGeom prst="rect">
              <a:avLst/>
            </a:prstGeom>
          </p:spPr>
        </p:pic>
        <p:grpSp>
          <p:nvGrpSpPr>
            <p:cNvPr id="23" name="グループ化 22">
              <a:extLst>
                <a:ext uri="{FF2B5EF4-FFF2-40B4-BE49-F238E27FC236}">
                  <a16:creationId xmlns:a16="http://schemas.microsoft.com/office/drawing/2014/main" id="{B75CCE71-0210-8549-A1D2-7452FA490A52}"/>
                </a:ext>
              </a:extLst>
            </p:cNvPr>
            <p:cNvGrpSpPr/>
            <p:nvPr/>
          </p:nvGrpSpPr>
          <p:grpSpPr>
            <a:xfrm>
              <a:off x="4752000" y="1990159"/>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47" name="角丸四角形 31">
            <a:extLst>
              <a:ext uri="{FF2B5EF4-FFF2-40B4-BE49-F238E27FC236}">
                <a16:creationId xmlns:a16="http://schemas.microsoft.com/office/drawing/2014/main" id="{1140AE1F-96D4-457A-AC8A-A4211C812392}"/>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55" dirty="0">
                <a:solidFill>
                  <a:schemeClr val="tx1"/>
                </a:solidFill>
              </a:rPr>
              <a:t>出典：財務省「これからの日本のために財政を考える」（令和７年４月）</a:t>
            </a:r>
            <a:endParaRPr lang="en-US" altLang="ja-JP" sz="855" dirty="0">
              <a:solidFill>
                <a:schemeClr val="tx1"/>
              </a:solidFill>
            </a:endParaRPr>
          </a:p>
        </p:txBody>
      </p:sp>
    </p:spTree>
    <p:extLst>
      <p:ext uri="{BB962C8B-B14F-4D97-AF65-F5344CB8AC3E}">
        <p14:creationId xmlns:p14="http://schemas.microsoft.com/office/powerpoint/2010/main" val="399682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なぜ財政は悪化したのか（財政構造の変化）</a:t>
              </a:r>
            </a:p>
          </p:txBody>
        </p:sp>
      </p:grpSp>
      <p:sp>
        <p:nvSpPr>
          <p:cNvPr id="169" name="スライド番号プレースホルダー 168">
            <a:extLst>
              <a:ext uri="{FF2B5EF4-FFF2-40B4-BE49-F238E27FC236}">
                <a16:creationId xmlns:a16="http://schemas.microsoft.com/office/drawing/2014/main" id="{F4B859ED-DDC5-5919-FF62-9DD7824C103D}"/>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18</a:t>
            </a:fld>
            <a:endParaRPr lang="en-US" altLang="ja-JP" dirty="0"/>
          </a:p>
        </p:txBody>
      </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19" name="テキスト ボックス 18">
            <a:extLst>
              <a:ext uri="{FF2B5EF4-FFF2-40B4-BE49-F238E27FC236}">
                <a16:creationId xmlns:a16="http://schemas.microsoft.com/office/drawing/2014/main" id="{42A22258-102B-3FBE-4D4B-F8BB01F34D9F}"/>
              </a:ext>
            </a:extLst>
          </p:cNvPr>
          <p:cNvSpPr txBox="1"/>
          <p:nvPr/>
        </p:nvSpPr>
        <p:spPr>
          <a:xfrm>
            <a:off x="340205" y="2420937"/>
            <a:ext cx="8479945" cy="2707653"/>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ea typeface="+mn-ea"/>
              </a:rPr>
              <a:t>1990</a:t>
            </a:r>
            <a:r>
              <a:rPr kumimoji="1" lang="ja-JP" altLang="en-US" sz="1700" dirty="0">
                <a:latin typeface="+mn-ea"/>
                <a:ea typeface="+mn-ea"/>
              </a:rPr>
              <a:t>年度（平成２年度）と現在の歳出を比較すると、</a:t>
            </a:r>
            <a:r>
              <a:rPr kumimoji="1" lang="ja-JP" altLang="en-US" sz="2000" dirty="0">
                <a:solidFill>
                  <a:srgbClr val="005BAD"/>
                </a:solidFill>
                <a:latin typeface="+mn-ea"/>
                <a:ea typeface="+mn-ea"/>
              </a:rPr>
              <a:t>社会保障関係費や国債費が</a:t>
            </a:r>
            <a:endParaRPr kumimoji="1"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a:t>
            </a:r>
            <a:r>
              <a:rPr kumimoji="1" lang="ja-JP" altLang="en-US" sz="2000" dirty="0">
                <a:solidFill>
                  <a:srgbClr val="005BAD"/>
                </a:solidFill>
                <a:latin typeface="+mn-ea"/>
                <a:ea typeface="+mn-ea"/>
              </a:rPr>
              <a:t>大きく伸びて</a:t>
            </a:r>
            <a:r>
              <a:rPr kumimoji="1" lang="ja-JP" altLang="en-US" sz="1700" dirty="0">
                <a:latin typeface="+mn-ea"/>
                <a:ea typeface="+mn-ea"/>
              </a:rPr>
              <a:t>います。特に社会保障は、</a:t>
            </a:r>
            <a:r>
              <a:rPr lang="ja-JP" altLang="en-US" sz="1800" dirty="0">
                <a:solidFill>
                  <a:srgbClr val="005BAD"/>
                </a:solidFill>
                <a:latin typeface="+mn-ea"/>
                <a:ea typeface="+mn-ea"/>
              </a:rPr>
              <a:t>年金、医療、介護、こども・子育て</a:t>
            </a:r>
            <a:r>
              <a:rPr kumimoji="1" lang="ja-JP" altLang="en-US" sz="1700" dirty="0">
                <a:latin typeface="+mn-ea"/>
                <a:ea typeface="+mn-ea"/>
              </a:rPr>
              <a:t>などの</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lang="en-US" altLang="ja-JP" sz="1700" spc="200" dirty="0">
                <a:latin typeface="+mn-ea"/>
                <a:ea typeface="+mn-ea"/>
              </a:rPr>
              <a:t> </a:t>
            </a:r>
            <a:r>
              <a:rPr kumimoji="1" lang="ja-JP" altLang="en-US" sz="1700" dirty="0">
                <a:latin typeface="+mn-ea"/>
                <a:ea typeface="+mn-ea"/>
              </a:rPr>
              <a:t>分野に分けられ、</a:t>
            </a:r>
            <a:r>
              <a:rPr lang="ja-JP" altLang="en-US" sz="2000" dirty="0">
                <a:solidFill>
                  <a:srgbClr val="005BAD"/>
                </a:solidFill>
                <a:latin typeface="+mn-ea"/>
                <a:ea typeface="+mn-ea"/>
              </a:rPr>
              <a:t>国の一般会計歳出の約</a:t>
            </a:r>
            <a:r>
              <a:rPr lang="en-US" altLang="ja-JP" sz="2000" dirty="0">
                <a:solidFill>
                  <a:srgbClr val="005BAD"/>
                </a:solidFill>
                <a:latin typeface="+mn-ea"/>
                <a:ea typeface="+mn-ea"/>
              </a:rPr>
              <a:t>1/3</a:t>
            </a:r>
            <a:r>
              <a:rPr kumimoji="1" lang="ja-JP" altLang="en-US" sz="1700" dirty="0">
                <a:latin typeface="+mn-ea"/>
                <a:ea typeface="+mn-ea"/>
              </a:rPr>
              <a:t>を占める</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lang="en-US" altLang="ja-JP" sz="1700" spc="200" dirty="0">
                <a:latin typeface="+mn-ea"/>
                <a:ea typeface="+mn-ea"/>
              </a:rPr>
              <a:t> </a:t>
            </a:r>
            <a:r>
              <a:rPr kumimoji="1" lang="ja-JP" altLang="en-US" sz="1700" dirty="0">
                <a:latin typeface="+mn-ea"/>
                <a:ea typeface="+mn-ea"/>
              </a:rPr>
              <a:t>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歳出の増加に対し歳入は、経済成長の停滞などが影響して</a:t>
            </a:r>
            <a:endParaRPr lang="en-US" altLang="ja-JP" sz="1700" dirty="0">
              <a:latin typeface="+mn-ea"/>
              <a:ea typeface="+mn-ea"/>
            </a:endParaRPr>
          </a:p>
          <a:p>
            <a:pPr>
              <a:lnSpc>
                <a:spcPct val="110000"/>
              </a:lnSpc>
              <a:spcBef>
                <a:spcPts val="0"/>
              </a:spcBef>
              <a:buClr>
                <a:srgbClr val="005BAD"/>
              </a:buClr>
            </a:pPr>
            <a:r>
              <a:rPr lang="ja-JP" altLang="en-US" sz="2000" dirty="0">
                <a:solidFill>
                  <a:srgbClr val="005BAD"/>
                </a:solidFill>
                <a:latin typeface="+mn-ea"/>
                <a:ea typeface="+mn-ea"/>
              </a:rPr>
              <a:t>  </a:t>
            </a:r>
            <a:r>
              <a:rPr lang="ja-JP" altLang="en-US" sz="2000" spc="-200" dirty="0">
                <a:solidFill>
                  <a:srgbClr val="005BAD"/>
                </a:solidFill>
                <a:latin typeface="+mn-ea"/>
                <a:ea typeface="+mn-ea"/>
              </a:rPr>
              <a:t> </a:t>
            </a:r>
            <a:r>
              <a:rPr lang="ja-JP" altLang="en-US" sz="2000" dirty="0">
                <a:solidFill>
                  <a:srgbClr val="005BAD"/>
                </a:solidFill>
                <a:latin typeface="+mn-ea"/>
                <a:ea typeface="+mn-ea"/>
              </a:rPr>
              <a:t>税収の伸びが見合っておらず、不足分を借金に頼っている</a:t>
            </a:r>
            <a:r>
              <a:rPr kumimoji="1" lang="ja-JP" altLang="en-US" sz="1700" dirty="0">
                <a:latin typeface="+mn-ea"/>
                <a:ea typeface="+mn-ea"/>
              </a:rPr>
              <a:t>ため、</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kumimoji="1" lang="ja-JP" altLang="en-US" sz="1700" dirty="0">
                <a:latin typeface="+mn-ea"/>
                <a:ea typeface="+mn-ea"/>
              </a:rPr>
              <a:t>公債金は約５倍と大幅に増加しています。</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75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1750"/>
                                        <p:tgtEl>
                                          <p:spTgt spid="19">
                                            <p:txEl>
                                              <p:pRg st="0" end="0"/>
                                            </p:txEl>
                                          </p:spTgt>
                                        </p:tgtEl>
                                      </p:cBhvr>
                                    </p:animEffect>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left)">
                                      <p:cBhvr>
                                        <p:cTn id="22" dur="1780"/>
                                        <p:tgtEl>
                                          <p:spTgt spid="19">
                                            <p:txEl>
                                              <p:pRg st="1" end="1"/>
                                            </p:txEl>
                                          </p:spTgt>
                                        </p:tgtEl>
                                      </p:cBhvr>
                                    </p:animEffect>
                                  </p:childTnLst>
                                </p:cTn>
                              </p:par>
                            </p:childTnLst>
                          </p:cTn>
                        </p:par>
                        <p:par>
                          <p:cTn id="23" fill="hold">
                            <p:stCondLst>
                              <p:cond delay="3530"/>
                            </p:stCondLst>
                            <p:childTnLst>
                              <p:par>
                                <p:cTn id="24" presetID="22" presetClass="entr" presetSubtype="8" fill="hold" nodeType="after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wipe(left)">
                                      <p:cBhvr>
                                        <p:cTn id="26" dur="1650"/>
                                        <p:tgtEl>
                                          <p:spTgt spid="19">
                                            <p:txEl>
                                              <p:pRg st="2" end="2"/>
                                            </p:txEl>
                                          </p:spTgt>
                                        </p:tgtEl>
                                      </p:cBhvr>
                                    </p:animEffect>
                                  </p:childTnLst>
                                </p:cTn>
                              </p:par>
                            </p:childTnLst>
                          </p:cTn>
                        </p:par>
                        <p:par>
                          <p:cTn id="27" fill="hold">
                            <p:stCondLst>
                              <p:cond delay="5180"/>
                            </p:stCondLst>
                            <p:childTnLst>
                              <p:par>
                                <p:cTn id="28" presetID="22" presetClass="entr" presetSubtype="8" fill="hold" nodeType="after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1300"/>
                                        <p:tgtEl>
                                          <p:spTgt spid="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wipe(left)">
                                      <p:cBhvr>
                                        <p:cTn id="35" dur="1650"/>
                                        <p:tgtEl>
                                          <p:spTgt spid="19">
                                            <p:txEl>
                                              <p:pRg st="4" end="4"/>
                                            </p:txEl>
                                          </p:spTgt>
                                        </p:tgtEl>
                                      </p:cBhvr>
                                    </p:animEffect>
                                  </p:childTnLst>
                                </p:cTn>
                              </p:par>
                            </p:childTnLst>
                          </p:cTn>
                        </p:par>
                        <p:par>
                          <p:cTn id="36" fill="hold">
                            <p:stCondLst>
                              <p:cond delay="1650"/>
                            </p:stCondLst>
                            <p:childTnLst>
                              <p:par>
                                <p:cTn id="37" presetID="22" presetClass="entr" presetSubtype="8" fill="hold" nodeType="afterEffect">
                                  <p:stCondLst>
                                    <p:cond delay="0"/>
                                  </p:stCondLst>
                                  <p:childTnLst>
                                    <p:set>
                                      <p:cBhvr>
                                        <p:cTn id="38" dur="1" fill="hold">
                                          <p:stCondLst>
                                            <p:cond delay="0"/>
                                          </p:stCondLst>
                                        </p:cTn>
                                        <p:tgtEl>
                                          <p:spTgt spid="19">
                                            <p:txEl>
                                              <p:pRg st="5" end="5"/>
                                            </p:txEl>
                                          </p:spTgt>
                                        </p:tgtEl>
                                        <p:attrNameLst>
                                          <p:attrName>style.visibility</p:attrName>
                                        </p:attrNameLst>
                                      </p:cBhvr>
                                      <p:to>
                                        <p:strVal val="visible"/>
                                      </p:to>
                                    </p:set>
                                    <p:animEffect transition="in" filter="wipe(left)">
                                      <p:cBhvr>
                                        <p:cTn id="39" dur="1690"/>
                                        <p:tgtEl>
                                          <p:spTgt spid="19">
                                            <p:txEl>
                                              <p:pRg st="5" end="5"/>
                                            </p:txEl>
                                          </p:spTgt>
                                        </p:tgtEl>
                                      </p:cBhvr>
                                    </p:animEffect>
                                  </p:childTnLst>
                                </p:cTn>
                              </p:par>
                            </p:childTnLst>
                          </p:cTn>
                        </p:par>
                        <p:par>
                          <p:cTn id="40" fill="hold">
                            <p:stCondLst>
                              <p:cond delay="3340"/>
                            </p:stCondLst>
                            <p:childTnLst>
                              <p:par>
                                <p:cTn id="41" presetID="22" presetClass="entr" presetSubtype="8" fill="hold" nodeType="afterEffect">
                                  <p:stCondLst>
                                    <p:cond delay="0"/>
                                  </p:stCondLst>
                                  <p:childTnLst>
                                    <p:set>
                                      <p:cBhvr>
                                        <p:cTn id="42" dur="1" fill="hold">
                                          <p:stCondLst>
                                            <p:cond delay="0"/>
                                          </p:stCondLst>
                                        </p:cTn>
                                        <p:tgtEl>
                                          <p:spTgt spid="19">
                                            <p:txEl>
                                              <p:pRg st="6" end="6"/>
                                            </p:txEl>
                                          </p:spTgt>
                                        </p:tgtEl>
                                        <p:attrNameLst>
                                          <p:attrName>style.visibility</p:attrName>
                                        </p:attrNameLst>
                                      </p:cBhvr>
                                      <p:to>
                                        <p:strVal val="visible"/>
                                      </p:to>
                                    </p:set>
                                    <p:animEffect transition="in" filter="wipe(left)">
                                      <p:cBhvr>
                                        <p:cTn id="43" dur="1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69" name="スライド番号プレースホルダー 168">
            <a:extLst>
              <a:ext uri="{FF2B5EF4-FFF2-40B4-BE49-F238E27FC236}">
                <a16:creationId xmlns:a16="http://schemas.microsoft.com/office/drawing/2014/main" id="{3C1746B7-6883-964A-4F74-CE7DE576E954}"/>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19</a:t>
            </a:fld>
            <a:endParaRPr lang="en-US" altLang="ja-JP" dirty="0"/>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grpSp>
        <p:nvGrpSpPr>
          <p:cNvPr id="6" name="グループ化 5">
            <a:extLst>
              <a:ext uri="{FF2B5EF4-FFF2-40B4-BE49-F238E27FC236}">
                <a16:creationId xmlns:a16="http://schemas.microsoft.com/office/drawing/2014/main" id="{E1C808ED-F900-7193-9C11-DC6A4AB1A3B1}"/>
              </a:ext>
            </a:extLst>
          </p:cNvPr>
          <p:cNvGrpSpPr/>
          <p:nvPr/>
        </p:nvGrpSpPr>
        <p:grpSpPr>
          <a:xfrm>
            <a:off x="251722" y="540000"/>
            <a:ext cx="3960000" cy="5167043"/>
            <a:chOff x="4527724" y="1207262"/>
            <a:chExt cx="3960000" cy="5167043"/>
          </a:xfrm>
        </p:grpSpPr>
        <p:grpSp>
          <p:nvGrpSpPr>
            <p:cNvPr id="139" name="グループ化 138">
              <a:extLst>
                <a:ext uri="{FF2B5EF4-FFF2-40B4-BE49-F238E27FC236}">
                  <a16:creationId xmlns:a16="http://schemas.microsoft.com/office/drawing/2014/main" id="{6EBE00C2-3924-2A93-BA40-1784F1C44145}"/>
                </a:ext>
              </a:extLst>
            </p:cNvPr>
            <p:cNvGrpSpPr>
              <a:grpSpLocks/>
            </p:cNvGrpSpPr>
            <p:nvPr/>
          </p:nvGrpSpPr>
          <p:grpSpPr>
            <a:xfrm>
              <a:off x="4527724" y="1207262"/>
              <a:ext cx="3960000" cy="4648372"/>
              <a:chOff x="4527724" y="2423028"/>
              <a:chExt cx="3960000" cy="3744000"/>
            </a:xfrm>
          </p:grpSpPr>
          <p:graphicFrame>
            <p:nvGraphicFramePr>
              <p:cNvPr id="135" name="グラフ 134">
                <a:extLst>
                  <a:ext uri="{FF2B5EF4-FFF2-40B4-BE49-F238E27FC236}">
                    <a16:creationId xmlns:a16="http://schemas.microsoft.com/office/drawing/2014/main" id="{414BED73-23C7-8192-190B-1874F4451F87}"/>
                  </a:ext>
                </a:extLst>
              </p:cNvPr>
              <p:cNvGraphicFramePr>
                <a:graphicFrameLocks/>
              </p:cNvGraphicFramePr>
              <p:nvPr/>
            </p:nvGraphicFramePr>
            <p:xfrm>
              <a:off x="4527724" y="2423028"/>
              <a:ext cx="3960000" cy="374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7" name="直線コネクタ 136">
                <a:extLst>
                  <a:ext uri="{FF2B5EF4-FFF2-40B4-BE49-F238E27FC236}">
                    <a16:creationId xmlns:a16="http://schemas.microsoft.com/office/drawing/2014/main" id="{B9446D6C-55A1-BE0F-FE2B-6FE1B985B016}"/>
                  </a:ext>
                </a:extLst>
              </p:cNvPr>
              <p:cNvCxnSpPr>
                <a:cxnSpLocks/>
              </p:cNvCxnSpPr>
              <p:nvPr/>
            </p:nvCxnSpPr>
            <p:spPr bwMode="auto">
              <a:xfrm>
                <a:off x="4812790"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grpSp>
          <p:nvGrpSpPr>
            <p:cNvPr id="5" name="グループ化 4">
              <a:extLst>
                <a:ext uri="{FF2B5EF4-FFF2-40B4-BE49-F238E27FC236}">
                  <a16:creationId xmlns:a16="http://schemas.microsoft.com/office/drawing/2014/main" id="{E38C7A32-F33F-9E9A-018B-DCCE65592A5F}"/>
                </a:ext>
              </a:extLst>
            </p:cNvPr>
            <p:cNvGrpSpPr/>
            <p:nvPr/>
          </p:nvGrpSpPr>
          <p:grpSpPr>
            <a:xfrm>
              <a:off x="4781156" y="1879576"/>
              <a:ext cx="3198787" cy="4494729"/>
              <a:chOff x="4781156" y="1879576"/>
              <a:chExt cx="3198787" cy="4494729"/>
            </a:xfrm>
          </p:grpSpPr>
          <p:sp>
            <p:nvSpPr>
              <p:cNvPr id="114" name="テキスト ボックス 113">
                <a:extLst>
                  <a:ext uri="{FF2B5EF4-FFF2-40B4-BE49-F238E27FC236}">
                    <a16:creationId xmlns:a16="http://schemas.microsoft.com/office/drawing/2014/main" id="{B6B5C4FB-35B9-8C1B-216F-626E448C55DB}"/>
                  </a:ext>
                </a:extLst>
              </p:cNvPr>
              <p:cNvSpPr txBox="1">
                <a:spLocks/>
              </p:cNvSpPr>
              <p:nvPr/>
            </p:nvSpPr>
            <p:spPr>
              <a:xfrm>
                <a:off x="5002050" y="4482574"/>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ea typeface="+mn-ea"/>
                  </a:rPr>
                  <a:t>60.6</a:t>
                </a:r>
                <a:r>
                  <a:rPr kumimoji="1" lang="ja-JP" altLang="en-US" sz="1050" kern="0" dirty="0">
                    <a:latin typeface="+mn-ea"/>
                    <a:ea typeface="+mn-ea"/>
                  </a:rPr>
                  <a:t>兆円</a:t>
                </a:r>
                <a:endParaRPr kumimoji="1" lang="zh-CN" altLang="en-US" sz="1050" kern="0" dirty="0">
                  <a:latin typeface="+mn-ea"/>
                  <a:ea typeface="+mn-ea"/>
                </a:endParaRPr>
              </a:p>
            </p:txBody>
          </p:sp>
          <p:sp>
            <p:nvSpPr>
              <p:cNvPr id="117" name="テキスト ボックス 116">
                <a:extLst>
                  <a:ext uri="{FF2B5EF4-FFF2-40B4-BE49-F238E27FC236}">
                    <a16:creationId xmlns:a16="http://schemas.microsoft.com/office/drawing/2014/main" id="{63B13439-C81D-54E9-1D1C-BAD78DD48A18}"/>
                  </a:ext>
                </a:extLst>
              </p:cNvPr>
              <p:cNvSpPr txBox="1">
                <a:spLocks/>
              </p:cNvSpPr>
              <p:nvPr/>
            </p:nvSpPr>
            <p:spPr>
              <a:xfrm>
                <a:off x="6838285" y="3996622"/>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ea typeface="+mn-ea"/>
                  </a:rPr>
                  <a:t>86.6</a:t>
                </a:r>
                <a:r>
                  <a:rPr kumimoji="1" lang="ja-JP" altLang="en-US" sz="1050" kern="0" dirty="0">
                    <a:latin typeface="+mn-ea"/>
                    <a:ea typeface="+mn-ea"/>
                  </a:rPr>
                  <a:t>兆円</a:t>
                </a:r>
                <a:endParaRPr kumimoji="1" lang="zh-CN" altLang="en-US" sz="1050" kern="0" dirty="0">
                  <a:latin typeface="+mn-ea"/>
                  <a:ea typeface="+mn-ea"/>
                </a:endParaRPr>
              </a:p>
            </p:txBody>
          </p:sp>
          <p:sp>
            <p:nvSpPr>
              <p:cNvPr id="118" name="矢印: 右 117">
                <a:extLst>
                  <a:ext uri="{FF2B5EF4-FFF2-40B4-BE49-F238E27FC236}">
                    <a16:creationId xmlns:a16="http://schemas.microsoft.com/office/drawing/2014/main" id="{E0ABABA4-EE1C-FD84-BB2B-FB5B4DC69705}"/>
                  </a:ext>
                </a:extLst>
              </p:cNvPr>
              <p:cNvSpPr>
                <a:spLocks/>
              </p:cNvSpPr>
              <p:nvPr/>
            </p:nvSpPr>
            <p:spPr bwMode="auto">
              <a:xfrm rot="19572920">
                <a:off x="6115037" y="4663216"/>
                <a:ext cx="773009" cy="116996"/>
              </a:xfrm>
              <a:prstGeom prst="rightArrow">
                <a:avLst>
                  <a:gd name="adj1" fmla="val 31772"/>
                  <a:gd name="adj2" fmla="val 65569"/>
                </a:avLst>
              </a:prstGeom>
              <a:solidFill>
                <a:srgbClr val="5394E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9" name="テキスト ボックス 118">
                <a:extLst>
                  <a:ext uri="{FF2B5EF4-FFF2-40B4-BE49-F238E27FC236}">
                    <a16:creationId xmlns:a16="http://schemas.microsoft.com/office/drawing/2014/main" id="{539CC568-6C15-DAA3-EB66-E4AF72537CF2}"/>
                  </a:ext>
                </a:extLst>
              </p:cNvPr>
              <p:cNvSpPr txBox="1">
                <a:spLocks/>
              </p:cNvSpPr>
              <p:nvPr/>
            </p:nvSpPr>
            <p:spPr>
              <a:xfrm>
                <a:off x="6159607" y="4931464"/>
                <a:ext cx="752129" cy="246221"/>
              </a:xfrm>
              <a:prstGeom prst="rect">
                <a:avLst/>
              </a:prstGeom>
              <a:noFill/>
            </p:spPr>
            <p:txBody>
              <a:bodyPr wrap="none" rtlCol="0">
                <a:spAutoFit/>
              </a:bodyPr>
              <a:lstStyle/>
              <a:p>
                <a:r>
                  <a:rPr lang="en-US" altLang="ja-JP" sz="1000" b="1" dirty="0">
                    <a:solidFill>
                      <a:srgbClr val="216FCD"/>
                    </a:solidFill>
                    <a:latin typeface="+mn-ea"/>
                    <a:ea typeface="+mn-ea"/>
                  </a:rPr>
                  <a:t>+</a:t>
                </a:r>
                <a:r>
                  <a:rPr kumimoji="1" lang="en-US" altLang="ja-JP" sz="1000" b="1" dirty="0">
                    <a:solidFill>
                      <a:srgbClr val="216FCD"/>
                    </a:solidFill>
                    <a:latin typeface="+mn-ea"/>
                    <a:ea typeface="+mn-ea"/>
                  </a:rPr>
                  <a:t>25.9</a:t>
                </a:r>
                <a:r>
                  <a:rPr kumimoji="1" lang="ja-JP" altLang="en-US" sz="1000" b="1" dirty="0">
                    <a:solidFill>
                      <a:srgbClr val="216FCD"/>
                    </a:solidFill>
                    <a:latin typeface="+mn-ea"/>
                    <a:ea typeface="+mn-ea"/>
                  </a:rPr>
                  <a:t>兆円</a:t>
                </a:r>
              </a:p>
            </p:txBody>
          </p:sp>
          <p:sp>
            <p:nvSpPr>
              <p:cNvPr id="121" name="テキスト ボックス 120">
                <a:extLst>
                  <a:ext uri="{FF2B5EF4-FFF2-40B4-BE49-F238E27FC236}">
                    <a16:creationId xmlns:a16="http://schemas.microsoft.com/office/drawing/2014/main" id="{335438F0-2ECE-EC85-A564-71F1643CAA23}"/>
                  </a:ext>
                </a:extLst>
              </p:cNvPr>
              <p:cNvSpPr txBox="1">
                <a:spLocks/>
              </p:cNvSpPr>
              <p:nvPr/>
            </p:nvSpPr>
            <p:spPr>
              <a:xfrm>
                <a:off x="6940016" y="2293813"/>
                <a:ext cx="954108" cy="420051"/>
              </a:xfrm>
              <a:prstGeom prst="rect">
                <a:avLst/>
              </a:prstGeom>
              <a:noFill/>
            </p:spPr>
            <p:txBody>
              <a:bodyPr wrap="non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ja-JP" sz="1050" kern="0" dirty="0">
                    <a:solidFill>
                      <a:srgbClr val="EA5050"/>
                    </a:solidFill>
                    <a:latin typeface="+mn-ea"/>
                  </a:rPr>
                  <a:t>28.6</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50" name="テキスト ボックス 149">
                <a:extLst>
                  <a:ext uri="{FF2B5EF4-FFF2-40B4-BE49-F238E27FC236}">
                    <a16:creationId xmlns:a16="http://schemas.microsoft.com/office/drawing/2014/main" id="{7031F8E0-B231-EB25-C039-12EFA2B1B001}"/>
                  </a:ext>
                </a:extLst>
              </p:cNvPr>
              <p:cNvSpPr txBox="1">
                <a:spLocks/>
              </p:cNvSpPr>
              <p:nvPr/>
            </p:nvSpPr>
            <p:spPr>
              <a:xfrm>
                <a:off x="5115713" y="5751057"/>
                <a:ext cx="980397" cy="623248"/>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rPr>
                  <a:t>（平成２年度）</a:t>
                </a:r>
                <a:endParaRPr kumimoji="1" lang="en-US" altLang="ja-JP" sz="105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151" name="テキスト ボックス 150">
                <a:extLst>
                  <a:ext uri="{FF2B5EF4-FFF2-40B4-BE49-F238E27FC236}">
                    <a16:creationId xmlns:a16="http://schemas.microsoft.com/office/drawing/2014/main" id="{D7BD5F3F-A1D5-D0DE-0F29-B37AAF6CB27F}"/>
                  </a:ext>
                </a:extLst>
              </p:cNvPr>
              <p:cNvSpPr txBox="1">
                <a:spLocks/>
              </p:cNvSpPr>
              <p:nvPr/>
            </p:nvSpPr>
            <p:spPr>
              <a:xfrm>
                <a:off x="6961705" y="5751057"/>
                <a:ext cx="980398" cy="623248"/>
              </a:xfrm>
              <a:prstGeom prst="rect">
                <a:avLst/>
              </a:prstGeom>
              <a:noFill/>
            </p:spPr>
            <p:txBody>
              <a:bodyPr wrap="none" rtlCol="0">
                <a:spAutoFit/>
              </a:bodyPr>
              <a:lstStyle/>
              <a:p>
                <a:pPr algn="ctr"/>
                <a:r>
                  <a:rPr lang="en-US" altLang="ja-JP" sz="1200" kern="0" spc="40" dirty="0">
                    <a:latin typeface="+mn-ea"/>
                    <a:ea typeface="+mn-ea"/>
                  </a:rPr>
                  <a:t>2025</a:t>
                </a:r>
                <a:r>
                  <a:rPr kumimoji="1" lang="ja-JP" altLang="en-US" sz="1200" kern="0" spc="40" dirty="0">
                    <a:latin typeface="+mn-ea"/>
                    <a:ea typeface="+mn-ea"/>
                  </a:rPr>
                  <a:t>年度</a:t>
                </a:r>
                <a:endParaRPr kumimoji="1" lang="en-US" altLang="ja-JP" sz="1200" kern="0" spc="40" dirty="0">
                  <a:latin typeface="+mn-ea"/>
                  <a:ea typeface="+mn-ea"/>
                </a:endParaRPr>
              </a:p>
              <a:p>
                <a:pPr algn="ctr"/>
                <a:r>
                  <a:rPr lang="ja-JP" altLang="en-US" sz="1050" kern="0" spc="40" dirty="0">
                    <a:latin typeface="+mn-ea"/>
                    <a:ea typeface="+mn-ea"/>
                  </a:rPr>
                  <a:t>（令和７年度）</a:t>
                </a:r>
                <a:endParaRPr kumimoji="1" lang="en-US" altLang="ja-JP" sz="1050" kern="0" spc="40" dirty="0">
                  <a:latin typeface="+mn-ea"/>
                  <a:ea typeface="+mn-ea"/>
                </a:endParaRPr>
              </a:p>
              <a:p>
                <a:pPr algn="ctr"/>
                <a:r>
                  <a:rPr kumimoji="1" lang="en-US" altLang="ja-JP" sz="1200" kern="0" spc="40" dirty="0">
                    <a:latin typeface="+mn-ea"/>
                  </a:rPr>
                  <a:t>115.2</a:t>
                </a:r>
                <a:r>
                  <a:rPr kumimoji="1" lang="ja-JP" altLang="en-US" sz="1200" kern="0" spc="40" dirty="0">
                    <a:latin typeface="+mn-ea"/>
                    <a:ea typeface="+mn-ea"/>
                  </a:rPr>
                  <a:t>兆円</a:t>
                </a:r>
              </a:p>
            </p:txBody>
          </p:sp>
          <p:cxnSp>
            <p:nvCxnSpPr>
              <p:cNvPr id="153" name="直線コネクタ 152">
                <a:extLst>
                  <a:ext uri="{FF2B5EF4-FFF2-40B4-BE49-F238E27FC236}">
                    <a16:creationId xmlns:a16="http://schemas.microsoft.com/office/drawing/2014/main" id="{89640CF2-7C0B-979B-B167-374C4D234608}"/>
                  </a:ext>
                </a:extLst>
              </p:cNvPr>
              <p:cNvCxnSpPr>
                <a:cxnSpLocks/>
              </p:cNvCxnSpPr>
              <p:nvPr/>
            </p:nvCxnSpPr>
            <p:spPr bwMode="auto">
              <a:xfrm flipH="1" flipV="1">
                <a:off x="5461923" y="3329585"/>
                <a:ext cx="79875" cy="379352"/>
              </a:xfrm>
              <a:prstGeom prst="line">
                <a:avLst/>
              </a:prstGeom>
              <a:noFill/>
              <a:ln w="15875" cap="flat" cmpd="sng" algn="ctr">
                <a:solidFill>
                  <a:schemeClr val="tx1"/>
                </a:solidFill>
                <a:prstDash val="solid"/>
                <a:round/>
                <a:headEnd type="none" w="med" len="med"/>
                <a:tailEnd type="none" w="med" len="med"/>
              </a:ln>
              <a:effectLst/>
            </p:spPr>
          </p:cxnSp>
          <p:sp>
            <p:nvSpPr>
              <p:cNvPr id="159" name="テキスト ボックス 158">
                <a:extLst>
                  <a:ext uri="{FF2B5EF4-FFF2-40B4-BE49-F238E27FC236}">
                    <a16:creationId xmlns:a16="http://schemas.microsoft.com/office/drawing/2014/main" id="{4C4719D4-336C-87BB-BBA6-85D2DCB552D5}"/>
                  </a:ext>
                </a:extLst>
              </p:cNvPr>
              <p:cNvSpPr txBox="1">
                <a:spLocks/>
              </p:cNvSpPr>
              <p:nvPr/>
            </p:nvSpPr>
            <p:spPr>
              <a:xfrm>
                <a:off x="6186304" y="3544291"/>
                <a:ext cx="752129" cy="246221"/>
              </a:xfrm>
              <a:prstGeom prst="rect">
                <a:avLst/>
              </a:prstGeom>
              <a:noFill/>
            </p:spPr>
            <p:txBody>
              <a:bodyPr wrap="none" rtlCol="0">
                <a:spAutoFit/>
              </a:bodyPr>
              <a:lstStyle/>
              <a:p>
                <a:r>
                  <a:rPr kumimoji="1" lang="en-US" altLang="ja-JP" sz="1000" b="1" dirty="0">
                    <a:solidFill>
                      <a:srgbClr val="EA5050"/>
                    </a:solidFill>
                    <a:latin typeface="+mn-ea"/>
                    <a:ea typeface="+mn-ea"/>
                  </a:rPr>
                  <a:t>+</a:t>
                </a:r>
                <a:r>
                  <a:rPr kumimoji="1" lang="en-US" altLang="ja-JP" sz="1000" b="1" dirty="0">
                    <a:solidFill>
                      <a:srgbClr val="EA5050"/>
                    </a:solidFill>
                    <a:latin typeface="+mn-ea"/>
                  </a:rPr>
                  <a:t>23.1</a:t>
                </a:r>
                <a:r>
                  <a:rPr kumimoji="1" lang="ja-JP" altLang="en-US" sz="1000" b="1" dirty="0">
                    <a:solidFill>
                      <a:srgbClr val="EA5050"/>
                    </a:solidFill>
                    <a:latin typeface="+mn-ea"/>
                    <a:ea typeface="+mn-ea"/>
                  </a:rPr>
                  <a:t>兆円</a:t>
                </a:r>
              </a:p>
            </p:txBody>
          </p:sp>
          <p:grpSp>
            <p:nvGrpSpPr>
              <p:cNvPr id="161" name="グループ化 160">
                <a:extLst>
                  <a:ext uri="{FF2B5EF4-FFF2-40B4-BE49-F238E27FC236}">
                    <a16:creationId xmlns:a16="http://schemas.microsoft.com/office/drawing/2014/main" id="{02D90C89-0AE2-4D5B-1DCC-E1FB25FA547D}"/>
                  </a:ext>
                </a:extLst>
              </p:cNvPr>
              <p:cNvGrpSpPr>
                <a:grpSpLocks/>
              </p:cNvGrpSpPr>
              <p:nvPr/>
            </p:nvGrpSpPr>
            <p:grpSpPr>
              <a:xfrm>
                <a:off x="4905242" y="2909534"/>
                <a:ext cx="1123559" cy="421633"/>
                <a:chOff x="4834843" y="3601937"/>
                <a:chExt cx="1123559" cy="421633"/>
              </a:xfrm>
            </p:grpSpPr>
            <p:sp>
              <p:nvSpPr>
                <p:cNvPr id="120" name="テキスト ボックス 119">
                  <a:extLst>
                    <a:ext uri="{FF2B5EF4-FFF2-40B4-BE49-F238E27FC236}">
                      <a16:creationId xmlns:a16="http://schemas.microsoft.com/office/drawing/2014/main" id="{C121DE90-5B05-4A80-802C-1543AE2CFB99}"/>
                    </a:ext>
                  </a:extLst>
                </p:cNvPr>
                <p:cNvSpPr txBox="1">
                  <a:spLocks/>
                </p:cNvSpPr>
                <p:nvPr/>
              </p:nvSpPr>
              <p:spPr>
                <a:xfrm>
                  <a:off x="4834843" y="3601937"/>
                  <a:ext cx="1123559" cy="420051"/>
                </a:xfrm>
                <a:prstGeom prst="rect">
                  <a:avLst/>
                </a:prstGeom>
                <a:noFill/>
              </p:spPr>
              <p:txBody>
                <a:bodyPr wrap="squar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zh-TW" sz="1050" kern="0" dirty="0">
                      <a:solidFill>
                        <a:srgbClr val="EA5050"/>
                      </a:solidFill>
                      <a:latin typeface="+mn-ea"/>
                      <a:ea typeface="+mn-ea"/>
                    </a:rPr>
                    <a:t>5.6</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60" name="正方形/長方形 159">
                  <a:extLst>
                    <a:ext uri="{FF2B5EF4-FFF2-40B4-BE49-F238E27FC236}">
                      <a16:creationId xmlns:a16="http://schemas.microsoft.com/office/drawing/2014/main" id="{DD7C60A0-D0C1-512E-AB83-2BCF33BDA456}"/>
                    </a:ext>
                  </a:extLst>
                </p:cNvPr>
                <p:cNvSpPr>
                  <a:spLocks/>
                </p:cNvSpPr>
                <p:nvPr/>
              </p:nvSpPr>
              <p:spPr bwMode="auto">
                <a:xfrm>
                  <a:off x="4966423" y="3607056"/>
                  <a:ext cx="860400" cy="416514"/>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63" name="正方形/長方形 162">
                <a:extLst>
                  <a:ext uri="{FF2B5EF4-FFF2-40B4-BE49-F238E27FC236}">
                    <a16:creationId xmlns:a16="http://schemas.microsoft.com/office/drawing/2014/main" id="{BEC68C2D-5D57-4023-501A-3CBC58F22E4C}"/>
                  </a:ext>
                </a:extLst>
              </p:cNvPr>
              <p:cNvSpPr>
                <a:spLocks/>
              </p:cNvSpPr>
              <p:nvPr/>
            </p:nvSpPr>
            <p:spPr bwMode="auto">
              <a:xfrm>
                <a:off x="6986522" y="2306934"/>
                <a:ext cx="861096" cy="427168"/>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 name="矢印: 右 15">
                <a:extLst>
                  <a:ext uri="{FF2B5EF4-FFF2-40B4-BE49-F238E27FC236}">
                    <a16:creationId xmlns:a16="http://schemas.microsoft.com/office/drawing/2014/main" id="{6B7B385A-C4D6-6C8D-39A3-F3C3753627C0}"/>
                  </a:ext>
                </a:extLst>
              </p:cNvPr>
              <p:cNvSpPr>
                <a:spLocks/>
              </p:cNvSpPr>
              <p:nvPr/>
            </p:nvSpPr>
            <p:spPr bwMode="auto">
              <a:xfrm rot="18274761">
                <a:off x="5927227" y="3207121"/>
                <a:ext cx="1089186" cy="12838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9" name="グループ化 8">
                <a:extLst>
                  <a:ext uri="{FF2B5EF4-FFF2-40B4-BE49-F238E27FC236}">
                    <a16:creationId xmlns:a16="http://schemas.microsoft.com/office/drawing/2014/main" id="{CE9C983E-5DDA-0963-F5B8-8747C8B5C8AD}"/>
                  </a:ext>
                </a:extLst>
              </p:cNvPr>
              <p:cNvGrpSpPr/>
              <p:nvPr/>
            </p:nvGrpSpPr>
            <p:grpSpPr>
              <a:xfrm>
                <a:off x="4781156" y="1879576"/>
                <a:ext cx="828219" cy="284403"/>
                <a:chOff x="4781156" y="2669544"/>
                <a:chExt cx="828219" cy="284403"/>
              </a:xfrm>
            </p:grpSpPr>
            <p:sp>
              <p:nvSpPr>
                <p:cNvPr id="12" name="object 21">
                  <a:extLst>
                    <a:ext uri="{FF2B5EF4-FFF2-40B4-BE49-F238E27FC236}">
                      <a16:creationId xmlns:a16="http://schemas.microsoft.com/office/drawing/2014/main" id="{22F27C77-2D58-E0FA-944E-BC58E6A9BC3F}"/>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13" name="正方形/長方形 12">
                  <a:extLst>
                    <a:ext uri="{FF2B5EF4-FFF2-40B4-BE49-F238E27FC236}">
                      <a16:creationId xmlns:a16="http://schemas.microsoft.com/office/drawing/2014/main" id="{85E490C2-BE3A-2311-50E3-1B747CE28228}"/>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grpSp>
      <p:grpSp>
        <p:nvGrpSpPr>
          <p:cNvPr id="4" name="グループ化 3">
            <a:extLst>
              <a:ext uri="{FF2B5EF4-FFF2-40B4-BE49-F238E27FC236}">
                <a16:creationId xmlns:a16="http://schemas.microsoft.com/office/drawing/2014/main" id="{BD716D72-CE49-57A2-3053-231A63EDFE26}"/>
              </a:ext>
            </a:extLst>
          </p:cNvPr>
          <p:cNvGrpSpPr/>
          <p:nvPr/>
        </p:nvGrpSpPr>
        <p:grpSpPr>
          <a:xfrm>
            <a:off x="4644510" y="540000"/>
            <a:ext cx="4159662" cy="5173794"/>
            <a:chOff x="323850" y="1200511"/>
            <a:chExt cx="4159662" cy="5173794"/>
          </a:xfrm>
        </p:grpSpPr>
        <p:grpSp>
          <p:nvGrpSpPr>
            <p:cNvPr id="138" name="グループ化 137">
              <a:extLst>
                <a:ext uri="{FF2B5EF4-FFF2-40B4-BE49-F238E27FC236}">
                  <a16:creationId xmlns:a16="http://schemas.microsoft.com/office/drawing/2014/main" id="{CD0CAF0C-40D7-06E5-98B5-44C00B57BCDA}"/>
                </a:ext>
              </a:extLst>
            </p:cNvPr>
            <p:cNvGrpSpPr>
              <a:grpSpLocks/>
            </p:cNvGrpSpPr>
            <p:nvPr/>
          </p:nvGrpSpPr>
          <p:grpSpPr>
            <a:xfrm>
              <a:off x="522895" y="1200511"/>
              <a:ext cx="3960617" cy="4649268"/>
              <a:chOff x="522895" y="2416451"/>
              <a:chExt cx="3960617" cy="3744722"/>
            </a:xfrm>
          </p:grpSpPr>
          <p:graphicFrame>
            <p:nvGraphicFramePr>
              <p:cNvPr id="130" name="グラフ 129">
                <a:extLst>
                  <a:ext uri="{FF2B5EF4-FFF2-40B4-BE49-F238E27FC236}">
                    <a16:creationId xmlns:a16="http://schemas.microsoft.com/office/drawing/2014/main" id="{53B51F48-6909-59D9-5D2D-4179A8022B14}"/>
                  </a:ext>
                </a:extLst>
              </p:cNvPr>
              <p:cNvGraphicFramePr>
                <a:graphicFrameLocks/>
              </p:cNvGraphicFramePr>
              <p:nvPr/>
            </p:nvGraphicFramePr>
            <p:xfrm>
              <a:off x="522895" y="2416451"/>
              <a:ext cx="3960617" cy="3744722"/>
            </p:xfrm>
            <a:graphic>
              <a:graphicData uri="http://schemas.openxmlformats.org/drawingml/2006/chart">
                <c:chart xmlns:c="http://schemas.openxmlformats.org/drawingml/2006/chart" xmlns:r="http://schemas.openxmlformats.org/officeDocument/2006/relationships" r:id="rId4"/>
              </a:graphicData>
            </a:graphic>
          </p:graphicFrame>
          <p:cxnSp>
            <p:nvCxnSpPr>
              <p:cNvPr id="136" name="直線コネクタ 135">
                <a:extLst>
                  <a:ext uri="{FF2B5EF4-FFF2-40B4-BE49-F238E27FC236}">
                    <a16:creationId xmlns:a16="http://schemas.microsoft.com/office/drawing/2014/main" id="{CB4D172D-C309-FB8C-A92A-4B7E4D63A507}"/>
                  </a:ext>
                </a:extLst>
              </p:cNvPr>
              <p:cNvCxnSpPr>
                <a:cxnSpLocks/>
              </p:cNvCxnSpPr>
              <p:nvPr/>
            </p:nvCxnSpPr>
            <p:spPr bwMode="auto">
              <a:xfrm>
                <a:off x="808269"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sp>
          <p:nvSpPr>
            <p:cNvPr id="42" name="テキスト ボックス 41">
              <a:extLst>
                <a:ext uri="{FF2B5EF4-FFF2-40B4-BE49-F238E27FC236}">
                  <a16:creationId xmlns:a16="http://schemas.microsoft.com/office/drawing/2014/main" id="{6D1A125D-48F4-9893-EE2D-29909D0E6A70}"/>
                </a:ext>
              </a:extLst>
            </p:cNvPr>
            <p:cNvSpPr txBox="1">
              <a:spLocks/>
            </p:cNvSpPr>
            <p:nvPr/>
          </p:nvSpPr>
          <p:spPr>
            <a:xfrm>
              <a:off x="1114528" y="5751057"/>
              <a:ext cx="980397" cy="623248"/>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rPr>
                <a:t>（平成２年度）</a:t>
              </a:r>
              <a:endParaRPr kumimoji="1" lang="en-US" altLang="ja-JP" sz="105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45" name="テキスト ボックス 44">
              <a:extLst>
                <a:ext uri="{FF2B5EF4-FFF2-40B4-BE49-F238E27FC236}">
                  <a16:creationId xmlns:a16="http://schemas.microsoft.com/office/drawing/2014/main" id="{697D0D1C-A01E-6188-2B92-9C485AC81085}"/>
                </a:ext>
              </a:extLst>
            </p:cNvPr>
            <p:cNvSpPr txBox="1">
              <a:spLocks/>
            </p:cNvSpPr>
            <p:nvPr/>
          </p:nvSpPr>
          <p:spPr>
            <a:xfrm>
              <a:off x="2925352" y="5751057"/>
              <a:ext cx="980398" cy="623248"/>
            </a:xfrm>
            <a:prstGeom prst="rect">
              <a:avLst/>
            </a:prstGeom>
            <a:noFill/>
          </p:spPr>
          <p:txBody>
            <a:bodyPr wrap="none" rtlCol="0">
              <a:spAutoFit/>
            </a:bodyPr>
            <a:lstStyle/>
            <a:p>
              <a:pPr algn="ctr"/>
              <a:r>
                <a:rPr lang="en-US" altLang="ja-JP" sz="1200" kern="0" spc="40" dirty="0">
                  <a:latin typeface="+mn-ea"/>
                </a:rPr>
                <a:t>2025</a:t>
              </a:r>
              <a:r>
                <a:rPr kumimoji="1" lang="ja-JP" altLang="en-US" sz="1200" kern="0" spc="40" dirty="0">
                  <a:latin typeface="+mn-ea"/>
                </a:rPr>
                <a:t>年度</a:t>
              </a:r>
              <a:endParaRPr kumimoji="1" lang="en-US" altLang="ja-JP" sz="1200" kern="0" spc="40" dirty="0">
                <a:latin typeface="+mn-ea"/>
              </a:endParaRPr>
            </a:p>
            <a:p>
              <a:pPr algn="ctr"/>
              <a:r>
                <a:rPr lang="ja-JP" altLang="en-US" sz="1050" kern="0" spc="40" dirty="0">
                  <a:latin typeface="+mn-ea"/>
                </a:rPr>
                <a:t>（令和７年度）</a:t>
              </a:r>
              <a:endParaRPr kumimoji="1" lang="en-US" altLang="ja-JP" sz="1050" kern="0" spc="40" dirty="0">
                <a:latin typeface="+mn-ea"/>
              </a:endParaRPr>
            </a:p>
            <a:p>
              <a:pPr algn="ctr"/>
              <a:r>
                <a:rPr kumimoji="1" lang="en-US" altLang="ja-JP" sz="1200" kern="0" spc="40" dirty="0">
                  <a:latin typeface="+mn-ea"/>
                </a:rPr>
                <a:t>115.2</a:t>
              </a:r>
              <a:r>
                <a:rPr kumimoji="1" lang="ja-JP" altLang="en-US" sz="1200" kern="0" spc="40" dirty="0">
                  <a:latin typeface="+mn-ea"/>
                </a:rPr>
                <a:t>兆円</a:t>
              </a:r>
            </a:p>
          </p:txBody>
        </p:sp>
        <p:sp>
          <p:nvSpPr>
            <p:cNvPr id="47" name="テキスト ボックス 46">
              <a:extLst>
                <a:ext uri="{FF2B5EF4-FFF2-40B4-BE49-F238E27FC236}">
                  <a16:creationId xmlns:a16="http://schemas.microsoft.com/office/drawing/2014/main" id="{8E253A08-3496-7E9B-7F12-3F9DC6AC5DD7}"/>
                </a:ext>
              </a:extLst>
            </p:cNvPr>
            <p:cNvSpPr txBox="1">
              <a:spLocks/>
            </p:cNvSpPr>
            <p:nvPr/>
          </p:nvSpPr>
          <p:spPr>
            <a:xfrm>
              <a:off x="2828996" y="4905257"/>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rPr>
                <a:t>29.8</a:t>
              </a:r>
              <a:r>
                <a:rPr kumimoji="1" lang="ja-JP" altLang="en-US" sz="1050" kern="0" dirty="0">
                  <a:latin typeface="+mn-ea"/>
                  <a:ea typeface="+mn-ea"/>
                </a:rPr>
                <a:t>兆円</a:t>
              </a:r>
            </a:p>
          </p:txBody>
        </p:sp>
        <p:sp>
          <p:nvSpPr>
            <p:cNvPr id="50" name="矢印: 右 49">
              <a:extLst>
                <a:ext uri="{FF2B5EF4-FFF2-40B4-BE49-F238E27FC236}">
                  <a16:creationId xmlns:a16="http://schemas.microsoft.com/office/drawing/2014/main" id="{9AA45F38-54C6-34FE-E1CA-77929828F634}"/>
                </a:ext>
              </a:extLst>
            </p:cNvPr>
            <p:cNvSpPr>
              <a:spLocks/>
            </p:cNvSpPr>
            <p:nvPr/>
          </p:nvSpPr>
          <p:spPr bwMode="auto">
            <a:xfrm rot="21290028">
              <a:off x="2124076" y="5218784"/>
              <a:ext cx="733767" cy="116996"/>
            </a:xfrm>
            <a:prstGeom prst="rightArrow">
              <a:avLst>
                <a:gd name="adj1" fmla="val 38545"/>
                <a:gd name="adj2" fmla="val 65569"/>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1" name="テキスト ボックス 50">
              <a:extLst>
                <a:ext uri="{FF2B5EF4-FFF2-40B4-BE49-F238E27FC236}">
                  <a16:creationId xmlns:a16="http://schemas.microsoft.com/office/drawing/2014/main" id="{D9804FC6-48E3-C31F-C54D-E175D40EF81E}"/>
                </a:ext>
              </a:extLst>
            </p:cNvPr>
            <p:cNvSpPr txBox="1">
              <a:spLocks/>
            </p:cNvSpPr>
            <p:nvPr/>
          </p:nvSpPr>
          <p:spPr>
            <a:xfrm>
              <a:off x="2157868" y="5295226"/>
              <a:ext cx="681597" cy="246221"/>
            </a:xfrm>
            <a:prstGeom prst="rect">
              <a:avLst/>
            </a:prstGeom>
            <a:noFill/>
          </p:spPr>
          <p:txBody>
            <a:bodyPr wrap="none" rtlCol="0">
              <a:spAutoFit/>
            </a:bodyPr>
            <a:lstStyle/>
            <a:p>
              <a:r>
                <a:rPr kumimoji="1" lang="en-US" altLang="ja-JP" sz="1000" b="1" dirty="0">
                  <a:solidFill>
                    <a:schemeClr val="tx1">
                      <a:lumMod val="75000"/>
                      <a:lumOff val="25000"/>
                    </a:schemeClr>
                  </a:solidFill>
                  <a:latin typeface="+mn-ea"/>
                  <a:ea typeface="+mn-ea"/>
                </a:rPr>
                <a:t>+4.8</a:t>
              </a:r>
              <a:r>
                <a:rPr kumimoji="1" lang="ja-JP" altLang="en-US" sz="1000" b="1" dirty="0">
                  <a:solidFill>
                    <a:schemeClr val="tx1">
                      <a:lumMod val="75000"/>
                      <a:lumOff val="25000"/>
                    </a:schemeClr>
                  </a:solidFill>
                  <a:latin typeface="+mn-ea"/>
                  <a:ea typeface="+mn-ea"/>
                </a:rPr>
                <a:t>兆円</a:t>
              </a:r>
            </a:p>
          </p:txBody>
        </p:sp>
        <p:grpSp>
          <p:nvGrpSpPr>
            <p:cNvPr id="140" name="グループ化 139">
              <a:extLst>
                <a:ext uri="{FF2B5EF4-FFF2-40B4-BE49-F238E27FC236}">
                  <a16:creationId xmlns:a16="http://schemas.microsoft.com/office/drawing/2014/main" id="{51D75D1A-66B7-60E9-A8F3-0CA2653EEF98}"/>
                </a:ext>
              </a:extLst>
            </p:cNvPr>
            <p:cNvGrpSpPr>
              <a:grpSpLocks/>
            </p:cNvGrpSpPr>
            <p:nvPr/>
          </p:nvGrpSpPr>
          <p:grpSpPr>
            <a:xfrm>
              <a:off x="2078811" y="5858032"/>
              <a:ext cx="825255" cy="356522"/>
              <a:chOff x="2085845" y="6241617"/>
              <a:chExt cx="825255" cy="356522"/>
            </a:xfrm>
          </p:grpSpPr>
          <p:sp>
            <p:nvSpPr>
              <p:cNvPr id="52" name="矢印: 右 51">
                <a:extLst>
                  <a:ext uri="{FF2B5EF4-FFF2-40B4-BE49-F238E27FC236}">
                    <a16:creationId xmlns:a16="http://schemas.microsoft.com/office/drawing/2014/main" id="{6CB493E2-92C6-6D42-530B-0323708ED050}"/>
                  </a:ext>
                </a:extLst>
              </p:cNvPr>
              <p:cNvSpPr>
                <a:spLocks/>
              </p:cNvSpPr>
              <p:nvPr/>
            </p:nvSpPr>
            <p:spPr bwMode="auto">
              <a:xfrm>
                <a:off x="2102308" y="6241617"/>
                <a:ext cx="808792" cy="116996"/>
              </a:xfrm>
              <a:prstGeom prst="rightArrow">
                <a:avLst>
                  <a:gd name="adj1" fmla="val 40412"/>
                  <a:gd name="adj2" fmla="val 6868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3" name="テキスト ボックス 52">
                <a:extLst>
                  <a:ext uri="{FF2B5EF4-FFF2-40B4-BE49-F238E27FC236}">
                    <a16:creationId xmlns:a16="http://schemas.microsoft.com/office/drawing/2014/main" id="{2F24B769-E223-D9D3-C778-31C6BBC8CE50}"/>
                  </a:ext>
                </a:extLst>
              </p:cNvPr>
              <p:cNvSpPr txBox="1">
                <a:spLocks/>
              </p:cNvSpPr>
              <p:nvPr/>
            </p:nvSpPr>
            <p:spPr>
              <a:xfrm>
                <a:off x="2085845" y="6351918"/>
                <a:ext cx="752129" cy="246221"/>
              </a:xfrm>
              <a:prstGeom prst="rect">
                <a:avLst/>
              </a:prstGeom>
              <a:noFill/>
            </p:spPr>
            <p:txBody>
              <a:bodyPr wrap="none" rtlCol="0">
                <a:spAutoFit/>
              </a:bodyPr>
              <a:lstStyle/>
              <a:p>
                <a:r>
                  <a:rPr kumimoji="1" lang="en-US" altLang="ja-JP" sz="1000" b="1" dirty="0">
                    <a:solidFill>
                      <a:srgbClr val="EA5050"/>
                    </a:solidFill>
                    <a:latin typeface="+mn-ea"/>
                    <a:ea typeface="+mn-ea"/>
                  </a:rPr>
                  <a:t>+</a:t>
                </a:r>
                <a:r>
                  <a:rPr kumimoji="1" lang="en-US" altLang="ja-JP" sz="1000" b="1" dirty="0">
                    <a:solidFill>
                      <a:srgbClr val="EA5050"/>
                    </a:solidFill>
                    <a:latin typeface="+mn-ea"/>
                  </a:rPr>
                  <a:t>49.0</a:t>
                </a:r>
                <a:r>
                  <a:rPr kumimoji="1" lang="ja-JP" altLang="en-US" sz="1000" b="1" dirty="0">
                    <a:solidFill>
                      <a:srgbClr val="EA5050"/>
                    </a:solidFill>
                    <a:latin typeface="+mn-ea"/>
                    <a:ea typeface="+mn-ea"/>
                  </a:rPr>
                  <a:t>兆円</a:t>
                </a:r>
              </a:p>
            </p:txBody>
          </p:sp>
        </p:grpSp>
        <p:sp>
          <p:nvSpPr>
            <p:cNvPr id="55" name="矢印: 右 54">
              <a:extLst>
                <a:ext uri="{FF2B5EF4-FFF2-40B4-BE49-F238E27FC236}">
                  <a16:creationId xmlns:a16="http://schemas.microsoft.com/office/drawing/2014/main" id="{D8D49A2A-B3A9-D55A-4B85-818B75239959}"/>
                </a:ext>
              </a:extLst>
            </p:cNvPr>
            <p:cNvSpPr>
              <a:spLocks/>
            </p:cNvSpPr>
            <p:nvPr/>
          </p:nvSpPr>
          <p:spPr bwMode="auto">
            <a:xfrm rot="19104277">
              <a:off x="2028700" y="4427800"/>
              <a:ext cx="828391" cy="116996"/>
            </a:xfrm>
            <a:prstGeom prst="rightArrow">
              <a:avLst>
                <a:gd name="adj1" fmla="val 31464"/>
                <a:gd name="adj2" fmla="val 65569"/>
              </a:avLst>
            </a:prstGeom>
            <a:solidFill>
              <a:srgbClr val="009E4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6" name="テキスト ボックス 55">
              <a:extLst>
                <a:ext uri="{FF2B5EF4-FFF2-40B4-BE49-F238E27FC236}">
                  <a16:creationId xmlns:a16="http://schemas.microsoft.com/office/drawing/2014/main" id="{92E2678D-97DF-237E-5C82-61102223B4C1}"/>
                </a:ext>
              </a:extLst>
            </p:cNvPr>
            <p:cNvSpPr txBox="1">
              <a:spLocks/>
            </p:cNvSpPr>
            <p:nvPr/>
          </p:nvSpPr>
          <p:spPr>
            <a:xfrm>
              <a:off x="2180505" y="4590226"/>
              <a:ext cx="725199" cy="246221"/>
            </a:xfrm>
            <a:prstGeom prst="rect">
              <a:avLst/>
            </a:prstGeom>
            <a:noFill/>
          </p:spPr>
          <p:txBody>
            <a:bodyPr wrap="none" rtlCol="0">
              <a:spAutoFit/>
            </a:bodyPr>
            <a:lstStyle/>
            <a:p>
              <a:r>
                <a:rPr kumimoji="1" lang="en-US" altLang="ja-JP" sz="1000" b="1" kern="0" spc="-30" dirty="0">
                  <a:solidFill>
                    <a:srgbClr val="009E47"/>
                  </a:solidFill>
                  <a:latin typeface="+mn-ea"/>
                  <a:ea typeface="+mn-ea"/>
                </a:rPr>
                <a:t>+26.7</a:t>
              </a:r>
              <a:r>
                <a:rPr kumimoji="1" lang="ja-JP" altLang="en-US" sz="1000" b="1" kern="0" spc="-30" dirty="0">
                  <a:solidFill>
                    <a:srgbClr val="009E47"/>
                  </a:solidFill>
                  <a:latin typeface="+mn-ea"/>
                  <a:ea typeface="+mn-ea"/>
                </a:rPr>
                <a:t>兆円</a:t>
              </a:r>
            </a:p>
          </p:txBody>
        </p:sp>
        <p:sp>
          <p:nvSpPr>
            <p:cNvPr id="57" name="矢印: 右 56">
              <a:extLst>
                <a:ext uri="{FF2B5EF4-FFF2-40B4-BE49-F238E27FC236}">
                  <a16:creationId xmlns:a16="http://schemas.microsoft.com/office/drawing/2014/main" id="{03BFB879-9AA9-31D1-AE46-DDFB45F9D22D}"/>
                </a:ext>
              </a:extLst>
            </p:cNvPr>
            <p:cNvSpPr>
              <a:spLocks/>
            </p:cNvSpPr>
            <p:nvPr/>
          </p:nvSpPr>
          <p:spPr bwMode="auto">
            <a:xfrm rot="18188065">
              <a:off x="1842827" y="3805625"/>
              <a:ext cx="1199353" cy="116996"/>
            </a:xfrm>
            <a:prstGeom prst="rightArrow">
              <a:avLst>
                <a:gd name="adj1" fmla="val 31630"/>
                <a:gd name="adj2" fmla="val 65569"/>
              </a:avLst>
            </a:prstGeom>
            <a:solidFill>
              <a:srgbClr val="EEC92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3" name="テキスト ボックス 72">
              <a:extLst>
                <a:ext uri="{FF2B5EF4-FFF2-40B4-BE49-F238E27FC236}">
                  <a16:creationId xmlns:a16="http://schemas.microsoft.com/office/drawing/2014/main" id="{AE762718-3F8D-6CE6-EC26-834363A46106}"/>
                </a:ext>
              </a:extLst>
            </p:cNvPr>
            <p:cNvSpPr txBox="1">
              <a:spLocks/>
            </p:cNvSpPr>
            <p:nvPr/>
          </p:nvSpPr>
          <p:spPr>
            <a:xfrm>
              <a:off x="2134626" y="3972300"/>
              <a:ext cx="681597" cy="246221"/>
            </a:xfrm>
            <a:prstGeom prst="rect">
              <a:avLst/>
            </a:prstGeom>
            <a:noFill/>
          </p:spPr>
          <p:txBody>
            <a:bodyPr wrap="none" rtlCol="0">
              <a:spAutoFit/>
            </a:bodyPr>
            <a:lstStyle/>
            <a:p>
              <a:r>
                <a:rPr lang="en-US" altLang="ja-JP" sz="1000" b="1" dirty="0">
                  <a:solidFill>
                    <a:srgbClr val="AE900E"/>
                  </a:solidFill>
                  <a:effectLst>
                    <a:glow rad="63500">
                      <a:schemeClr val="bg1">
                        <a:alpha val="80000"/>
                      </a:schemeClr>
                    </a:glow>
                  </a:effectLst>
                  <a:latin typeface="+mn-ea"/>
                  <a:ea typeface="+mn-ea"/>
                </a:rPr>
                <a:t>+</a:t>
              </a:r>
              <a:r>
                <a:rPr lang="en-US" altLang="ja-JP" sz="1000" b="1" dirty="0">
                  <a:solidFill>
                    <a:srgbClr val="AE900E"/>
                  </a:solidFill>
                  <a:effectLst>
                    <a:glow rad="63500">
                      <a:schemeClr val="bg1">
                        <a:alpha val="80000"/>
                      </a:schemeClr>
                    </a:glow>
                  </a:effectLst>
                  <a:latin typeface="+mn-ea"/>
                </a:rPr>
                <a:t>3.6</a:t>
              </a:r>
              <a:r>
                <a:rPr kumimoji="1" lang="ja-JP" altLang="en-US" sz="1000" b="1" dirty="0">
                  <a:solidFill>
                    <a:srgbClr val="AE900E"/>
                  </a:solidFill>
                  <a:effectLst>
                    <a:glow rad="63500">
                      <a:schemeClr val="bg1">
                        <a:alpha val="80000"/>
                      </a:schemeClr>
                    </a:glow>
                  </a:effectLst>
                  <a:latin typeface="+mn-ea"/>
                  <a:ea typeface="+mn-ea"/>
                </a:rPr>
                <a:t>兆円</a:t>
              </a:r>
            </a:p>
          </p:txBody>
        </p:sp>
        <p:sp>
          <p:nvSpPr>
            <p:cNvPr id="74" name="矢印: 右 73">
              <a:extLst>
                <a:ext uri="{FF2B5EF4-FFF2-40B4-BE49-F238E27FC236}">
                  <a16:creationId xmlns:a16="http://schemas.microsoft.com/office/drawing/2014/main" id="{8DFAAD40-4A76-F898-0A72-146F54ADC9A7}"/>
                </a:ext>
              </a:extLst>
            </p:cNvPr>
            <p:cNvSpPr>
              <a:spLocks/>
            </p:cNvSpPr>
            <p:nvPr/>
          </p:nvSpPr>
          <p:spPr bwMode="auto">
            <a:xfrm rot="18077574">
              <a:off x="1844657" y="3214775"/>
              <a:ext cx="1231656"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7" name="テキスト ボックス 76">
              <a:extLst>
                <a:ext uri="{FF2B5EF4-FFF2-40B4-BE49-F238E27FC236}">
                  <a16:creationId xmlns:a16="http://schemas.microsoft.com/office/drawing/2014/main" id="{0A1931BE-BCF3-FDC9-C4CD-8901A3559F81}"/>
                </a:ext>
              </a:extLst>
            </p:cNvPr>
            <p:cNvSpPr txBox="1">
              <a:spLocks/>
            </p:cNvSpPr>
            <p:nvPr/>
          </p:nvSpPr>
          <p:spPr>
            <a:xfrm>
              <a:off x="1831574" y="2935382"/>
              <a:ext cx="752129" cy="246221"/>
            </a:xfrm>
            <a:prstGeom prst="rect">
              <a:avLst/>
            </a:prstGeom>
            <a:noFill/>
          </p:spPr>
          <p:txBody>
            <a:bodyPr wrap="none" rtlCol="0">
              <a:spAutoFit/>
            </a:bodyPr>
            <a:lstStyle/>
            <a:p>
              <a:r>
                <a:rPr kumimoji="1" lang="en-US" altLang="ja-JP" sz="1000" b="1" dirty="0">
                  <a:solidFill>
                    <a:srgbClr val="EA5050"/>
                  </a:solidFill>
                  <a:latin typeface="+mn-ea"/>
                  <a:ea typeface="+mn-ea"/>
                </a:rPr>
                <a:t>+13.9</a:t>
              </a:r>
              <a:r>
                <a:rPr kumimoji="1" lang="ja-JP" altLang="en-US" sz="1000" b="1" dirty="0">
                  <a:solidFill>
                    <a:srgbClr val="EA5050"/>
                  </a:solidFill>
                  <a:latin typeface="+mn-ea"/>
                  <a:ea typeface="+mn-ea"/>
                </a:rPr>
                <a:t>兆円</a:t>
              </a:r>
            </a:p>
          </p:txBody>
        </p:sp>
        <p:sp>
          <p:nvSpPr>
            <p:cNvPr id="80" name="テキスト ボックス 79">
              <a:extLst>
                <a:ext uri="{FF2B5EF4-FFF2-40B4-BE49-F238E27FC236}">
                  <a16:creationId xmlns:a16="http://schemas.microsoft.com/office/drawing/2014/main" id="{59F078BC-8041-87BF-E854-CC0464CC88BC}"/>
                </a:ext>
              </a:extLst>
            </p:cNvPr>
            <p:cNvSpPr txBox="1">
              <a:spLocks/>
            </p:cNvSpPr>
            <p:nvPr/>
          </p:nvSpPr>
          <p:spPr>
            <a:xfrm>
              <a:off x="950113" y="4594752"/>
              <a:ext cx="1259960" cy="249427"/>
            </a:xfrm>
            <a:prstGeom prst="rect">
              <a:avLst/>
            </a:prstGeom>
            <a:noFill/>
            <a:ln w="15875">
              <a:noFill/>
            </a:ln>
          </p:spPr>
          <p:txBody>
            <a:bodyPr wrap="none" rtlCol="0">
              <a:spAutoFit/>
            </a:bodyPr>
            <a:lstStyle/>
            <a:p>
              <a:pPr algn="ctr">
                <a:lnSpc>
                  <a:spcPct val="105000"/>
                </a:lnSpc>
              </a:pPr>
              <a:r>
                <a:rPr kumimoji="1" lang="zh-CN" altLang="en-US" sz="1100" kern="0" spc="-40" dirty="0">
                  <a:latin typeface="+mn-ea"/>
                  <a:ea typeface="+mn-ea"/>
                </a:rPr>
                <a:t>社会保障</a:t>
              </a:r>
              <a:r>
                <a:rPr lang="en-US" altLang="zh-CN" sz="1100" kern="0" spc="-40" dirty="0">
                  <a:latin typeface="+mn-ea"/>
                  <a:ea typeface="+mn-ea"/>
                </a:rPr>
                <a:t> </a:t>
              </a:r>
              <a:r>
                <a:rPr kumimoji="1" lang="en-US" altLang="zh-CN" sz="1050" kern="0" spc="-40" dirty="0">
                  <a:latin typeface="+mn-ea"/>
                  <a:ea typeface="+mn-ea"/>
                </a:rPr>
                <a:t>11.6</a:t>
              </a:r>
              <a:r>
                <a:rPr kumimoji="1" lang="zh-CN" altLang="en-US" sz="1050" kern="0" spc="-40" dirty="0">
                  <a:latin typeface="+mn-ea"/>
                  <a:ea typeface="+mn-ea"/>
                </a:rPr>
                <a:t>兆円</a:t>
              </a:r>
            </a:p>
          </p:txBody>
        </p:sp>
        <p:sp>
          <p:nvSpPr>
            <p:cNvPr id="81" name="テキスト ボックス 80">
              <a:extLst>
                <a:ext uri="{FF2B5EF4-FFF2-40B4-BE49-F238E27FC236}">
                  <a16:creationId xmlns:a16="http://schemas.microsoft.com/office/drawing/2014/main" id="{37C2D94B-4C93-9280-F6DC-444782C3B8FB}"/>
                </a:ext>
              </a:extLst>
            </p:cNvPr>
            <p:cNvSpPr txBox="1">
              <a:spLocks/>
            </p:cNvSpPr>
            <p:nvPr/>
          </p:nvSpPr>
          <p:spPr>
            <a:xfrm>
              <a:off x="918110" y="4072447"/>
              <a:ext cx="1293944" cy="427168"/>
            </a:xfrm>
            <a:prstGeom prst="rect">
              <a:avLst/>
            </a:prstGeom>
            <a:noFill/>
          </p:spPr>
          <p:txBody>
            <a:bodyPr wrap="square" rtlCol="0">
              <a:spAutoFit/>
            </a:bodyPr>
            <a:lstStyle/>
            <a:p>
              <a:pPr algn="ctr">
                <a:lnSpc>
                  <a:spcPct val="105000"/>
                </a:lnSpc>
              </a:pPr>
              <a:r>
                <a:rPr kumimoji="1" lang="zh-CN" altLang="en-US" sz="1100" kern="0" spc="-30" dirty="0">
                  <a:latin typeface="+mn-ea"/>
                  <a:ea typeface="+mn-ea"/>
                </a:rPr>
                <a:t>地方交付税</a:t>
              </a:r>
              <a:endParaRPr kumimoji="1" lang="en-US" altLang="zh-CN" sz="1100" kern="0" spc="-30" dirty="0">
                <a:latin typeface="+mn-ea"/>
                <a:ea typeface="+mn-ea"/>
              </a:endParaRPr>
            </a:p>
            <a:p>
              <a:pPr algn="ctr">
                <a:lnSpc>
                  <a:spcPct val="105000"/>
                </a:lnSpc>
              </a:pPr>
              <a:r>
                <a:rPr kumimoji="1" lang="zh-CN" altLang="en-US" sz="1100" kern="0" spc="-30" dirty="0">
                  <a:latin typeface="+mn-ea"/>
                  <a:ea typeface="+mn-ea"/>
                </a:rPr>
                <a:t>交付金等</a:t>
              </a:r>
              <a:r>
                <a:rPr kumimoji="1" lang="en-US" altLang="zh-CN" sz="1050" kern="0" spc="-30" dirty="0">
                  <a:latin typeface="+mn-ea"/>
                  <a:ea typeface="+mn-ea"/>
                </a:rPr>
                <a:t>15.3</a:t>
              </a:r>
              <a:r>
                <a:rPr kumimoji="1" lang="zh-CN" altLang="en-US" sz="1050" kern="0" spc="-30" dirty="0">
                  <a:latin typeface="+mn-ea"/>
                  <a:ea typeface="+mn-ea"/>
                </a:rPr>
                <a:t>兆円</a:t>
              </a:r>
              <a:endParaRPr kumimoji="1" lang="ja-JP" altLang="en-US" sz="1050" kern="0" spc="-30" dirty="0">
                <a:latin typeface="+mn-ea"/>
                <a:ea typeface="+mn-ea"/>
              </a:endParaRPr>
            </a:p>
          </p:txBody>
        </p:sp>
        <p:sp>
          <p:nvSpPr>
            <p:cNvPr id="87" name="テキスト ボックス 86">
              <a:extLst>
                <a:ext uri="{FF2B5EF4-FFF2-40B4-BE49-F238E27FC236}">
                  <a16:creationId xmlns:a16="http://schemas.microsoft.com/office/drawing/2014/main" id="{8210EFCC-BCD8-38A7-6E22-184B7AE35CFF}"/>
                </a:ext>
              </a:extLst>
            </p:cNvPr>
            <p:cNvSpPr txBox="1">
              <a:spLocks/>
            </p:cNvSpPr>
            <p:nvPr/>
          </p:nvSpPr>
          <p:spPr>
            <a:xfrm>
              <a:off x="2962205" y="2144617"/>
              <a:ext cx="883575" cy="710900"/>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900" kern="0" spc="-50" dirty="0">
                  <a:latin typeface="+mn-ea"/>
                  <a:ea typeface="+mn-ea"/>
                </a:rPr>
                <a:t>（過去の借金の</a:t>
              </a:r>
              <a:endParaRPr kumimoji="1" lang="en-US" altLang="ja-JP" sz="900" kern="0" spc="-50" dirty="0">
                <a:latin typeface="+mn-ea"/>
                <a:ea typeface="+mn-ea"/>
              </a:endParaRPr>
            </a:p>
            <a:p>
              <a:pPr algn="ctr">
                <a:lnSpc>
                  <a:spcPct val="105000"/>
                </a:lnSpc>
              </a:pPr>
              <a:r>
                <a:rPr kumimoji="1" lang="ja-JP" altLang="en-US" sz="900" kern="0" spc="-50" dirty="0">
                  <a:latin typeface="+mn-ea"/>
                  <a:ea typeface="+mn-ea"/>
                </a:rPr>
                <a:t>返済と利息）</a:t>
              </a:r>
              <a:endParaRPr kumimoji="1" lang="en-US" altLang="ja-JP" sz="900" kern="0" spc="-50" dirty="0">
                <a:latin typeface="+mn-ea"/>
                <a:ea typeface="+mn-ea"/>
              </a:endParaRPr>
            </a:p>
            <a:p>
              <a:pPr algn="ctr">
                <a:lnSpc>
                  <a:spcPct val="105000"/>
                </a:lnSpc>
              </a:pPr>
              <a:r>
                <a:rPr kumimoji="1" lang="en-US" altLang="ja-JP" sz="1050" kern="0" dirty="0">
                  <a:latin typeface="+mn-ea"/>
                  <a:ea typeface="+mn-ea"/>
                </a:rPr>
                <a:t>28.2</a:t>
              </a:r>
              <a:r>
                <a:rPr kumimoji="1" lang="ja-JP" altLang="en-US" sz="1050" kern="0" dirty="0">
                  <a:latin typeface="+mn-ea"/>
                  <a:ea typeface="+mn-ea"/>
                </a:rPr>
                <a:t>兆円</a:t>
              </a:r>
            </a:p>
          </p:txBody>
        </p:sp>
        <p:sp>
          <p:nvSpPr>
            <p:cNvPr id="93" name="テキスト ボックス 92">
              <a:extLst>
                <a:ext uri="{FF2B5EF4-FFF2-40B4-BE49-F238E27FC236}">
                  <a16:creationId xmlns:a16="http://schemas.microsoft.com/office/drawing/2014/main" id="{84443C1D-5126-DBD0-CF74-3B046E3931EB}"/>
                </a:ext>
              </a:extLst>
            </p:cNvPr>
            <p:cNvSpPr txBox="1">
              <a:spLocks/>
            </p:cNvSpPr>
            <p:nvPr/>
          </p:nvSpPr>
          <p:spPr>
            <a:xfrm>
              <a:off x="2798436" y="3012986"/>
              <a:ext cx="1231427" cy="427168"/>
            </a:xfrm>
            <a:prstGeom prst="rect">
              <a:avLst/>
            </a:prstGeom>
            <a:noFill/>
          </p:spPr>
          <p:txBody>
            <a:bodyPr wrap="none" rtlCol="0">
              <a:spAutoFit/>
            </a:bodyPr>
            <a:lstStyle/>
            <a:p>
              <a:pPr algn="ctr">
                <a:lnSpc>
                  <a:spcPct val="105000"/>
                </a:lnSpc>
              </a:pPr>
              <a:r>
                <a:rPr lang="zh-CN" altLang="en-US" sz="1100" kern="0" spc="-30" dirty="0">
                  <a:latin typeface="+mn-ea"/>
                  <a:ea typeface="+mn-ea"/>
                </a:rPr>
                <a:t>地方交付税</a:t>
              </a:r>
              <a:endParaRPr lang="en-US" altLang="zh-CN" sz="1100" kern="0" spc="-30" dirty="0">
                <a:latin typeface="+mn-ea"/>
                <a:ea typeface="+mn-ea"/>
              </a:endParaRPr>
            </a:p>
            <a:p>
              <a:pPr algn="ctr">
                <a:lnSpc>
                  <a:spcPct val="105000"/>
                </a:lnSpc>
              </a:pPr>
              <a:r>
                <a:rPr lang="zh-CN" altLang="en-US" sz="1100" kern="0" spc="-30" dirty="0">
                  <a:latin typeface="+mn-ea"/>
                  <a:ea typeface="+mn-ea"/>
                </a:rPr>
                <a:t>交付金等</a:t>
              </a:r>
              <a:r>
                <a:rPr lang="en-US" altLang="ja-JP" sz="1050" kern="0" spc="-30" dirty="0">
                  <a:latin typeface="+mn-ea"/>
                  <a:ea typeface="+mn-ea"/>
                </a:rPr>
                <a:t>18.9</a:t>
              </a:r>
              <a:r>
                <a:rPr lang="zh-CN" altLang="en-US" sz="1050" kern="0" spc="-30" dirty="0">
                  <a:latin typeface="+mn-ea"/>
                  <a:ea typeface="+mn-ea"/>
                </a:rPr>
                <a:t>兆円</a:t>
              </a:r>
              <a:endParaRPr lang="ja-JP" altLang="en-US" sz="1050" kern="0" spc="-30" dirty="0">
                <a:latin typeface="+mn-ea"/>
                <a:ea typeface="+mn-ea"/>
              </a:endParaRPr>
            </a:p>
          </p:txBody>
        </p:sp>
        <p:sp>
          <p:nvSpPr>
            <p:cNvPr id="94" name="テキスト ボックス 93">
              <a:extLst>
                <a:ext uri="{FF2B5EF4-FFF2-40B4-BE49-F238E27FC236}">
                  <a16:creationId xmlns:a16="http://schemas.microsoft.com/office/drawing/2014/main" id="{99FA5610-B81B-50F2-172E-5DE70D6455CA}"/>
                </a:ext>
              </a:extLst>
            </p:cNvPr>
            <p:cNvSpPr txBox="1">
              <a:spLocks/>
            </p:cNvSpPr>
            <p:nvPr/>
          </p:nvSpPr>
          <p:spPr>
            <a:xfrm>
              <a:off x="550063" y="2892116"/>
              <a:ext cx="1469313" cy="565476"/>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900" kern="0" spc="-40" dirty="0">
                  <a:latin typeface="+mn-ea"/>
                  <a:ea typeface="+mn-ea"/>
                </a:rPr>
                <a:t>（過去の借金の返済と利息）</a:t>
              </a:r>
              <a:endParaRPr kumimoji="1" lang="en-US" altLang="ja-JP" sz="900" kern="0" spc="-40" dirty="0">
                <a:latin typeface="+mn-ea"/>
                <a:ea typeface="+mn-ea"/>
              </a:endParaRPr>
            </a:p>
            <a:p>
              <a:pPr algn="ctr">
                <a:lnSpc>
                  <a:spcPct val="105000"/>
                </a:lnSpc>
              </a:pPr>
              <a:r>
                <a:rPr kumimoji="1" lang="en-US" altLang="ja-JP" sz="1050" kern="0" dirty="0">
                  <a:latin typeface="+mn-ea"/>
                  <a:ea typeface="+mn-ea"/>
                </a:rPr>
                <a:t>14.3</a:t>
              </a:r>
              <a:r>
                <a:rPr kumimoji="1" lang="ja-JP" altLang="en-US" sz="1050" kern="0" dirty="0">
                  <a:latin typeface="+mn-ea"/>
                  <a:ea typeface="+mn-ea"/>
                </a:rPr>
                <a:t>兆円</a:t>
              </a:r>
            </a:p>
          </p:txBody>
        </p:sp>
        <p:cxnSp>
          <p:nvCxnSpPr>
            <p:cNvPr id="99" name="直線コネクタ 98">
              <a:extLst>
                <a:ext uri="{FF2B5EF4-FFF2-40B4-BE49-F238E27FC236}">
                  <a16:creationId xmlns:a16="http://schemas.microsoft.com/office/drawing/2014/main" id="{C639B91C-3DFC-C861-ADA0-1131638723C6}"/>
                </a:ext>
              </a:extLst>
            </p:cNvPr>
            <p:cNvCxnSpPr>
              <a:cxnSpLocks/>
            </p:cNvCxnSpPr>
            <p:nvPr/>
          </p:nvCxnSpPr>
          <p:spPr bwMode="auto">
            <a:xfrm flipH="1" flipV="1">
              <a:off x="1536820" y="3417267"/>
              <a:ext cx="106050" cy="297966"/>
            </a:xfrm>
            <a:prstGeom prst="line">
              <a:avLst/>
            </a:prstGeom>
            <a:noFill/>
            <a:ln w="15875" cap="flat" cmpd="sng" algn="ctr">
              <a:solidFill>
                <a:schemeClr val="tx1"/>
              </a:solidFill>
              <a:prstDash val="solid"/>
              <a:round/>
              <a:headEnd type="none" w="med" len="med"/>
              <a:tailEnd type="none" w="med" len="med"/>
            </a:ln>
            <a:effectLst/>
          </p:spPr>
        </p:cxnSp>
        <p:sp>
          <p:nvSpPr>
            <p:cNvPr id="113" name="テキスト ボックス 112">
              <a:extLst>
                <a:ext uri="{FF2B5EF4-FFF2-40B4-BE49-F238E27FC236}">
                  <a16:creationId xmlns:a16="http://schemas.microsoft.com/office/drawing/2014/main" id="{35600262-1F85-8770-9507-C0FD1D2994EC}"/>
                </a:ext>
              </a:extLst>
            </p:cNvPr>
            <p:cNvSpPr txBox="1">
              <a:spLocks/>
            </p:cNvSpPr>
            <p:nvPr/>
          </p:nvSpPr>
          <p:spPr>
            <a:xfrm>
              <a:off x="2761990" y="3978278"/>
              <a:ext cx="1284006" cy="249427"/>
            </a:xfrm>
            <a:prstGeom prst="rect">
              <a:avLst/>
            </a:prstGeom>
            <a:noFill/>
          </p:spPr>
          <p:txBody>
            <a:bodyPr wrap="square" rtlCol="0">
              <a:spAutoFit/>
            </a:bodyPr>
            <a:lstStyle/>
            <a:p>
              <a:pPr algn="ctr">
                <a:lnSpc>
                  <a:spcPct val="105000"/>
                </a:lnSpc>
              </a:pPr>
              <a:r>
                <a:rPr kumimoji="1" lang="zh-CN" altLang="en-US" sz="1100" kern="0" spc="-50" dirty="0">
                  <a:latin typeface="+mn-ea"/>
                  <a:ea typeface="+mn-ea"/>
                </a:rPr>
                <a:t>社会保障</a:t>
              </a:r>
              <a:r>
                <a:rPr lang="ja-JP" altLang="en-US" sz="1100" kern="0" spc="-50" dirty="0">
                  <a:latin typeface="+mn-ea"/>
                  <a:ea typeface="+mn-ea"/>
                </a:rPr>
                <a:t> </a:t>
              </a:r>
              <a:r>
                <a:rPr kumimoji="1" lang="en-US" altLang="ja-JP" sz="1050" kern="0" spc="-50" dirty="0">
                  <a:latin typeface="+mn-ea"/>
                </a:rPr>
                <a:t>38.3</a:t>
              </a:r>
              <a:r>
                <a:rPr kumimoji="1" lang="zh-CN" altLang="en-US" sz="1050" kern="0" spc="-50" dirty="0">
                  <a:latin typeface="+mn-ea"/>
                  <a:ea typeface="+mn-ea"/>
                </a:rPr>
                <a:t>兆円</a:t>
              </a:r>
              <a:endParaRPr kumimoji="1" lang="ja-JP" altLang="en-US" sz="1050" kern="0" spc="-50" dirty="0">
                <a:latin typeface="+mn-ea"/>
                <a:ea typeface="+mn-ea"/>
              </a:endParaRPr>
            </a:p>
          </p:txBody>
        </p:sp>
        <p:sp>
          <p:nvSpPr>
            <p:cNvPr id="116" name="正方形/長方形 115">
              <a:extLst>
                <a:ext uri="{FF2B5EF4-FFF2-40B4-BE49-F238E27FC236}">
                  <a16:creationId xmlns:a16="http://schemas.microsoft.com/office/drawing/2014/main" id="{7EC82E39-8A0A-A518-9471-CB9EED6E1606}"/>
                </a:ext>
              </a:extLst>
            </p:cNvPr>
            <p:cNvSpPr>
              <a:spLocks/>
            </p:cNvSpPr>
            <p:nvPr/>
          </p:nvSpPr>
          <p:spPr bwMode="auto">
            <a:xfrm>
              <a:off x="2866810" y="3991233"/>
              <a:ext cx="109468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30FB8DF0-DC88-76B3-225A-6400185AE873}"/>
                </a:ext>
              </a:extLst>
            </p:cNvPr>
            <p:cNvSpPr txBox="1">
              <a:spLocks/>
            </p:cNvSpPr>
            <p:nvPr/>
          </p:nvSpPr>
          <p:spPr>
            <a:xfrm>
              <a:off x="996225" y="4953936"/>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ea typeface="+mn-ea"/>
                </a:rPr>
                <a:t>25.1</a:t>
              </a:r>
              <a:r>
                <a:rPr kumimoji="1" lang="ja-JP" altLang="en-US" sz="1050" kern="0" dirty="0">
                  <a:latin typeface="+mn-ea"/>
                  <a:ea typeface="+mn-ea"/>
                </a:rPr>
                <a:t>兆円</a:t>
              </a:r>
            </a:p>
          </p:txBody>
        </p:sp>
        <p:sp>
          <p:nvSpPr>
            <p:cNvPr id="147" name="正方形/長方形 146">
              <a:extLst>
                <a:ext uri="{FF2B5EF4-FFF2-40B4-BE49-F238E27FC236}">
                  <a16:creationId xmlns:a16="http://schemas.microsoft.com/office/drawing/2014/main" id="{1BCF1068-2D3F-484F-B6BF-2796E0C1A03A}"/>
                </a:ext>
              </a:extLst>
            </p:cNvPr>
            <p:cNvSpPr>
              <a:spLocks/>
            </p:cNvSpPr>
            <p:nvPr/>
          </p:nvSpPr>
          <p:spPr bwMode="auto">
            <a:xfrm>
              <a:off x="1027705" y="4608308"/>
              <a:ext cx="110692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15" name="グループ化 14">
              <a:extLst>
                <a:ext uri="{FF2B5EF4-FFF2-40B4-BE49-F238E27FC236}">
                  <a16:creationId xmlns:a16="http://schemas.microsoft.com/office/drawing/2014/main" id="{BF16D924-6889-C015-CADB-768EA7A30EAE}"/>
                </a:ext>
              </a:extLst>
            </p:cNvPr>
            <p:cNvGrpSpPr/>
            <p:nvPr/>
          </p:nvGrpSpPr>
          <p:grpSpPr>
            <a:xfrm>
              <a:off x="323850" y="1879576"/>
              <a:ext cx="828219" cy="284403"/>
              <a:chOff x="4781156" y="2669544"/>
              <a:chExt cx="828219" cy="284403"/>
            </a:xfrm>
          </p:grpSpPr>
          <p:sp>
            <p:nvSpPr>
              <p:cNvPr id="17" name="object 21">
                <a:extLst>
                  <a:ext uri="{FF2B5EF4-FFF2-40B4-BE49-F238E27FC236}">
                    <a16:creationId xmlns:a16="http://schemas.microsoft.com/office/drawing/2014/main" id="{3B408E0B-84B7-C55F-D3D1-F257F040A33A}"/>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18" name="正方形/長方形 17">
                <a:extLst>
                  <a:ext uri="{FF2B5EF4-FFF2-40B4-BE49-F238E27FC236}">
                    <a16:creationId xmlns:a16="http://schemas.microsoft.com/office/drawing/2014/main" id="{D93B78F4-A0CA-761A-49EE-7CAA7AF786A0}"/>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58" name="object 66">
            <a:extLst>
              <a:ext uri="{FF2B5EF4-FFF2-40B4-BE49-F238E27FC236}">
                <a16:creationId xmlns:a16="http://schemas.microsoft.com/office/drawing/2014/main" id="{2F9534CF-E00B-4590-AA09-C07961BAA76D}"/>
              </a:ext>
            </a:extLst>
          </p:cNvPr>
          <p:cNvSpPr txBox="1"/>
          <p:nvPr/>
        </p:nvSpPr>
        <p:spPr>
          <a:xfrm>
            <a:off x="720000" y="5832000"/>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（注）</a:t>
            </a:r>
            <a:r>
              <a:rPr lang="ja-JP" altLang="en-US" sz="1000" dirty="0">
                <a:latin typeface="+mn-ea"/>
                <a:ea typeface="+mn-ea"/>
              </a:rPr>
              <a:t>当初予算ベース。</a:t>
            </a:r>
            <a:endParaRPr lang="en-US" altLang="ja-JP" sz="1000" dirty="0">
              <a:latin typeface="+mn-ea"/>
              <a:ea typeface="+mn-ea"/>
            </a:endParaRPr>
          </a:p>
        </p:txBody>
      </p:sp>
      <p:sp>
        <p:nvSpPr>
          <p:cNvPr id="59" name="object 66">
            <a:extLst>
              <a:ext uri="{FF2B5EF4-FFF2-40B4-BE49-F238E27FC236}">
                <a16:creationId xmlns:a16="http://schemas.microsoft.com/office/drawing/2014/main" id="{B2A864DF-7AAB-4329-A436-E3B7A7C6A221}"/>
              </a:ext>
            </a:extLst>
          </p:cNvPr>
          <p:cNvSpPr txBox="1"/>
          <p:nvPr/>
        </p:nvSpPr>
        <p:spPr>
          <a:xfrm>
            <a:off x="752234" y="6070787"/>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出所：財務省「これからの日本のために財政を考える」（令和７年４月）</a:t>
            </a:r>
            <a:endParaRPr lang="en-US" altLang="ja-JP" sz="1000" dirty="0">
              <a:latin typeface="+mn-ea"/>
              <a:ea typeface="+mn-ea"/>
            </a:endParaRPr>
          </a:p>
        </p:txBody>
      </p:sp>
    </p:spTree>
    <p:extLst>
      <p:ext uri="{BB962C8B-B14F-4D97-AF65-F5344CB8AC3E}">
        <p14:creationId xmlns:p14="http://schemas.microsoft.com/office/powerpoint/2010/main" val="421915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grpSp>
        <p:nvGrpSpPr>
          <p:cNvPr id="17" name="グループ化 16">
            <a:extLst>
              <a:ext uri="{FF2B5EF4-FFF2-40B4-BE49-F238E27FC236}">
                <a16:creationId xmlns:a16="http://schemas.microsoft.com/office/drawing/2014/main" id="{E2277BE4-655C-D257-B0CF-F8619C91CE83}"/>
              </a:ext>
            </a:extLst>
          </p:cNvPr>
          <p:cNvGrpSpPr>
            <a:grpSpLocks noGrp="1" noUngrp="1" noRot="1" noMove="1" noResize="1"/>
          </p:cNvGrpSpPr>
          <p:nvPr/>
        </p:nvGrpSpPr>
        <p:grpSpPr>
          <a:xfrm>
            <a:off x="287921" y="6410880"/>
            <a:ext cx="8532000" cy="374400"/>
            <a:chOff x="322211" y="6410880"/>
            <a:chExt cx="8532000" cy="374400"/>
          </a:xfrm>
        </p:grpSpPr>
        <p:sp>
          <p:nvSpPr>
            <p:cNvPr id="18" name="正方形/長方形 17">
              <a:extLst>
                <a:ext uri="{FF2B5EF4-FFF2-40B4-BE49-F238E27FC236}">
                  <a16:creationId xmlns:a16="http://schemas.microsoft.com/office/drawing/2014/main" id="{FBF960A9-300F-9F46-67DF-6DDF6E817A85}"/>
                </a:ext>
              </a:extLst>
            </p:cNvPr>
            <p:cNvSpPr>
              <a:spLocks noGrp="1" noRot="1" noMove="1" noResize="1" noEditPoints="1" noAdjustHandles="1" noChangeArrowheads="1" noChangeShapeType="1"/>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sp>
          <p:nvSpPr>
            <p:cNvPr id="19" name="正方形/長方形 18">
              <a:extLst>
                <a:ext uri="{FF2B5EF4-FFF2-40B4-BE49-F238E27FC236}">
                  <a16:creationId xmlns:a16="http://schemas.microsoft.com/office/drawing/2014/main" id="{6CA8983A-272D-E330-3C88-ED13D40EAF21}"/>
                </a:ext>
              </a:extLst>
            </p:cNvPr>
            <p:cNvSpPr>
              <a:spLocks noGrp="1" noRot="1" noMove="1" noResize="1" noEditPoints="1" noAdjustHandles="1" noChangeArrowheads="1" noChangeShapeType="1"/>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grpSp>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6" name="スライド番号プレースホルダー 5">
            <a:extLst>
              <a:ext uri="{FF2B5EF4-FFF2-40B4-BE49-F238E27FC236}">
                <a16:creationId xmlns:a16="http://schemas.microsoft.com/office/drawing/2014/main" id="{72F2F6D7-4A26-29F6-35EC-23F4F9EF64E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a:t>
            </a:fld>
            <a:endParaRPr lang="en-US" altLang="ja-JP" dirty="0"/>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762244" y="6473251"/>
            <a:ext cx="5739072" cy="261610"/>
          </a:xfrm>
          <a:prstGeom prst="rect">
            <a:avLst/>
          </a:prstGeom>
          <a:noFill/>
        </p:spPr>
        <p:txBody>
          <a:bodyPr wrap="non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19"/>
            <a:ext cx="832606" cy="749281"/>
            <a:chOff x="-35154" y="5996309"/>
            <a:chExt cx="945432" cy="850816"/>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43947" y="1116027"/>
            <a:ext cx="2160591" cy="792000"/>
            <a:chOff x="543947" y="1116027"/>
            <a:chExt cx="2160591"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sz="24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627369" cy="683498"/>
              <a:chOff x="897608" y="1223729"/>
              <a:chExt cx="1627369" cy="683498"/>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627369" cy="369332"/>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970206" y="1116027"/>
            <a:ext cx="2373906" cy="791657"/>
            <a:chOff x="4970206" y="1164174"/>
            <a:chExt cx="2373906"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会社</a:t>
                </a: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790875" cy="676454"/>
              <a:chOff x="6929462" y="2642814"/>
              <a:chExt cx="1790875" cy="676454"/>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790875"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所得税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給料</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1259502" y="5556178"/>
            <a:ext cx="6624996" cy="499594"/>
            <a:chOff x="1374709" y="5556178"/>
            <a:chExt cx="6624996"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外出先</a:t>
                </a: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754460" cy="369332"/>
              <a:chOff x="2442079" y="5549752"/>
              <a:chExt cx="5754460" cy="369332"/>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781257"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入湯税</a:t>
                </a:r>
                <a:r>
                  <a:rPr lang="ja-JP" altLang="en-US" sz="1600" dirty="0">
                    <a:solidFill>
                      <a:srgbClr val="005BAD"/>
                    </a:solidFill>
                    <a:latin typeface="HGPｺﾞｼｯｸE" panose="020B0900000000000000" pitchFamily="50" charset="-128"/>
                    <a:ea typeface="HGPｺﾞｼｯｸE" panose="020B0900000000000000" pitchFamily="50" charset="-128"/>
                  </a:rPr>
                  <a:t>（温泉）</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1915909"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消費税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買い物</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501006"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揮発油税</a:t>
                </a:r>
                <a:r>
                  <a:rPr lang="ja-JP" altLang="en-US" sz="1600"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社会保障関係費は今後も増えるのか</a:t>
              </a:r>
            </a:p>
          </p:txBody>
        </p:sp>
      </p:grpSp>
      <p:sp>
        <p:nvSpPr>
          <p:cNvPr id="28" name="スライド番号プレースホルダー 27">
            <a:extLst>
              <a:ext uri="{FF2B5EF4-FFF2-40B4-BE49-F238E27FC236}">
                <a16:creationId xmlns:a16="http://schemas.microsoft.com/office/drawing/2014/main" id="{23884669-48C2-26A1-4089-C95D2EBC9B2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20</a:t>
            </a:fld>
            <a:endParaRPr lang="en-US" altLang="ja-JP" dirty="0"/>
          </a:p>
        </p:txBody>
      </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132" name="テキスト ボックス 131">
            <a:extLst>
              <a:ext uri="{FF2B5EF4-FFF2-40B4-BE49-F238E27FC236}">
                <a16:creationId xmlns:a16="http://schemas.microsoft.com/office/drawing/2014/main" id="{511F9FB5-6A30-28E0-D77E-F1A4FED7C125}"/>
              </a:ext>
            </a:extLst>
          </p:cNvPr>
          <p:cNvSpPr txBox="1"/>
          <p:nvPr/>
        </p:nvSpPr>
        <p:spPr>
          <a:xfrm>
            <a:off x="323851" y="2312276"/>
            <a:ext cx="4968000" cy="4248000"/>
          </a:xfrm>
          <a:prstGeom prst="rect">
            <a:avLst/>
          </a:prstGeom>
          <a:noFill/>
        </p:spPr>
        <p:txBody>
          <a:bodyPr wrap="square" lIns="0" rIns="0" rtlCol="0">
            <a:noAutofit/>
          </a:bodyPr>
          <a:lstStyle/>
          <a:p>
            <a:pPr indent="180000" algn="just">
              <a:lnSpc>
                <a:spcPct val="110000"/>
              </a:lnSpc>
              <a:spcBef>
                <a:spcPts val="600"/>
              </a:spcBef>
              <a:buClr>
                <a:srgbClr val="005BAD"/>
              </a:buClr>
              <a:buFont typeface="Wingdings" panose="05000000000000000000" pitchFamily="2" charset="2"/>
              <a:buChar char="l"/>
            </a:pPr>
            <a:r>
              <a:rPr kumimoji="1" lang="ja-JP" altLang="en-US" sz="1700" dirty="0">
                <a:latin typeface="+mn-ea"/>
                <a:ea typeface="+mn-ea"/>
              </a:rPr>
              <a:t>日本は、他国に類をみない速度で高齢化が進んで</a:t>
            </a:r>
            <a:endParaRPr kumimoji="1" lang="en-US" altLang="ja-JP" sz="1700" dirty="0">
              <a:latin typeface="+mn-ea"/>
              <a:ea typeface="+mn-ea"/>
            </a:endParaRPr>
          </a:p>
          <a:p>
            <a:pPr marL="180000" algn="just">
              <a:lnSpc>
                <a:spcPct val="110000"/>
              </a:lnSpc>
              <a:buClr>
                <a:srgbClr val="005BAD"/>
              </a:buClr>
            </a:pPr>
            <a:r>
              <a:rPr kumimoji="1" lang="ja-JP" altLang="en-US" sz="1700" dirty="0">
                <a:latin typeface="+mn-ea"/>
                <a:ea typeface="+mn-ea"/>
              </a:rPr>
              <a:t>います。今後、高齢化はさらに進展し、</a:t>
            </a:r>
            <a:endParaRPr kumimoji="1" lang="en-US" altLang="ja-JP" sz="1700" dirty="0">
              <a:latin typeface="+mn-ea"/>
              <a:ea typeface="+mn-ea"/>
            </a:endParaRPr>
          </a:p>
          <a:p>
            <a:pPr marL="180000" algn="just">
              <a:lnSpc>
                <a:spcPct val="110000"/>
              </a:lnSpc>
              <a:buClr>
                <a:srgbClr val="005BAD"/>
              </a:buClr>
            </a:pPr>
            <a:r>
              <a:rPr kumimoji="1" lang="en-US" altLang="ja-JP" sz="1700" dirty="0">
                <a:latin typeface="+mn-ea"/>
                <a:ea typeface="+mn-ea"/>
              </a:rPr>
              <a:t>2025</a:t>
            </a:r>
            <a:r>
              <a:rPr kumimoji="1" lang="ja-JP" altLang="en-US" sz="1700" dirty="0">
                <a:latin typeface="+mn-ea"/>
                <a:ea typeface="+mn-ea"/>
              </a:rPr>
              <a:t>年（令和７年）には</a:t>
            </a:r>
            <a:r>
              <a:rPr lang="ja-JP" altLang="en-US" sz="2000" dirty="0">
                <a:solidFill>
                  <a:srgbClr val="005BAD"/>
                </a:solidFill>
                <a:latin typeface="+mn-ea"/>
                <a:ea typeface="+mn-ea"/>
              </a:rPr>
              <a:t>いわゆる「団塊の世代」</a:t>
            </a:r>
            <a:endParaRPr lang="en-US" altLang="ja-JP" sz="2000" dirty="0">
              <a:solidFill>
                <a:srgbClr val="005BAD"/>
              </a:solidFill>
              <a:latin typeface="+mn-ea"/>
              <a:ea typeface="+mn-ea"/>
            </a:endParaRPr>
          </a:p>
          <a:p>
            <a:pPr marL="180000" algn="just">
              <a:lnSpc>
                <a:spcPct val="110000"/>
              </a:lnSpc>
              <a:spcBef>
                <a:spcPts val="0"/>
              </a:spcBef>
              <a:buClr>
                <a:srgbClr val="005BAD"/>
              </a:buClr>
            </a:pPr>
            <a:r>
              <a:rPr lang="ja-JP" altLang="en-US" sz="2000" dirty="0">
                <a:solidFill>
                  <a:srgbClr val="005BAD"/>
                </a:solidFill>
                <a:latin typeface="+mn-ea"/>
                <a:ea typeface="+mn-ea"/>
              </a:rPr>
              <a:t>の全員が後期高齢者である</a:t>
            </a:r>
            <a:r>
              <a:rPr lang="en-US" altLang="ja-JP" sz="2000" dirty="0">
                <a:solidFill>
                  <a:srgbClr val="005BAD"/>
                </a:solidFill>
                <a:latin typeface="+mn-ea"/>
                <a:ea typeface="+mn-ea"/>
              </a:rPr>
              <a:t>75</a:t>
            </a:r>
            <a:r>
              <a:rPr lang="ja-JP" altLang="en-US" sz="2000" dirty="0">
                <a:solidFill>
                  <a:srgbClr val="005BAD"/>
                </a:solidFill>
                <a:latin typeface="+mn-ea"/>
                <a:ea typeface="+mn-ea"/>
              </a:rPr>
              <a:t>歳以上となり</a:t>
            </a:r>
            <a:endParaRPr lang="en-US" altLang="ja-JP" sz="2000" dirty="0">
              <a:solidFill>
                <a:srgbClr val="005BAD"/>
              </a:solidFill>
              <a:latin typeface="+mn-ea"/>
              <a:ea typeface="+mn-ea"/>
            </a:endParaRPr>
          </a:p>
          <a:p>
            <a:pPr marL="180000" algn="just">
              <a:lnSpc>
                <a:spcPct val="110000"/>
              </a:lnSpc>
              <a:spcBef>
                <a:spcPts val="0"/>
              </a:spcBef>
              <a:buClr>
                <a:srgbClr val="005BAD"/>
              </a:buClr>
            </a:pPr>
            <a:r>
              <a:rPr kumimoji="1" lang="ja-JP" altLang="en-US" sz="1700" dirty="0">
                <a:latin typeface="+mn-ea"/>
                <a:ea typeface="+mn-ea"/>
              </a:rPr>
              <a:t>ます。</a:t>
            </a:r>
            <a:endParaRPr lang="en-US" altLang="ja-JP" sz="1700" dirty="0">
              <a:latin typeface="+mn-ea"/>
            </a:endParaRPr>
          </a:p>
          <a:p>
            <a:pPr marL="180000" algn="just">
              <a:lnSpc>
                <a:spcPct val="110000"/>
              </a:lnSpc>
              <a:spcBef>
                <a:spcPts val="0"/>
              </a:spcBef>
              <a:buClr>
                <a:srgbClr val="005BAD"/>
              </a:buClr>
            </a:pPr>
            <a:r>
              <a:rPr kumimoji="1" lang="en-US" altLang="ja-JP" sz="1700" dirty="0">
                <a:latin typeface="+mn-ea"/>
                <a:ea typeface="+mn-ea"/>
              </a:rPr>
              <a:t>※</a:t>
            </a:r>
            <a:r>
              <a:rPr kumimoji="1" lang="ja-JP" altLang="en-US" sz="1700" dirty="0">
                <a:latin typeface="+mn-ea"/>
                <a:ea typeface="+mn-ea"/>
              </a:rPr>
              <a:t>「団塊の世代」とは、出生率の高かった昭和</a:t>
            </a:r>
            <a:r>
              <a:rPr kumimoji="1" lang="en-US" altLang="ja-JP" sz="1700" dirty="0">
                <a:latin typeface="+mn-ea"/>
                <a:ea typeface="+mn-ea"/>
              </a:rPr>
              <a:t>22</a:t>
            </a:r>
            <a:r>
              <a:rPr kumimoji="1" lang="ja-JP" altLang="en-US" sz="1700" dirty="0">
                <a:latin typeface="+mn-ea"/>
                <a:ea typeface="+mn-ea"/>
              </a:rPr>
              <a:t>年</a:t>
            </a:r>
            <a:endParaRPr kumimoji="1" lang="en-US" altLang="ja-JP" sz="1700" dirty="0">
              <a:latin typeface="+mn-ea"/>
              <a:ea typeface="+mn-ea"/>
            </a:endParaRPr>
          </a:p>
          <a:p>
            <a:pPr marL="360000" algn="just">
              <a:lnSpc>
                <a:spcPct val="110000"/>
              </a:lnSpc>
              <a:spcBef>
                <a:spcPts val="0"/>
              </a:spcBef>
              <a:buClr>
                <a:srgbClr val="005BAD"/>
              </a:buClr>
            </a:pPr>
            <a:r>
              <a:rPr kumimoji="1" lang="ja-JP" altLang="en-US" sz="1700" dirty="0">
                <a:latin typeface="+mn-ea"/>
                <a:ea typeface="+mn-ea"/>
              </a:rPr>
              <a:t>から昭和</a:t>
            </a:r>
            <a:r>
              <a:rPr kumimoji="1" lang="en-US" altLang="ja-JP" sz="1700" dirty="0">
                <a:latin typeface="+mn-ea"/>
                <a:ea typeface="+mn-ea"/>
              </a:rPr>
              <a:t>24</a:t>
            </a:r>
            <a:r>
              <a:rPr kumimoji="1" lang="ja-JP" altLang="en-US" sz="1700" dirty="0">
                <a:latin typeface="+mn-ea"/>
                <a:ea typeface="+mn-ea"/>
              </a:rPr>
              <a:t>年に生まれた世代</a:t>
            </a:r>
            <a:endParaRPr kumimoji="1" lang="en-US" altLang="ja-JP" sz="1700" dirty="0">
              <a:latin typeface="+mn-ea"/>
              <a:ea typeface="+mn-ea"/>
            </a:endParaRPr>
          </a:p>
          <a:p>
            <a:pPr marL="792000" indent="-396000" algn="just">
              <a:lnSpc>
                <a:spcPct val="110000"/>
              </a:lnSpc>
              <a:spcBef>
                <a:spcPts val="0"/>
              </a:spcBef>
              <a:buClr>
                <a:srgbClr val="005BAD"/>
              </a:buClr>
            </a:pPr>
            <a:endParaRPr kumimoji="1" lang="ja-JP" altLang="en-US" sz="1700" dirty="0">
              <a:latin typeface="+mn-ea"/>
              <a:ea typeface="+mn-ea"/>
            </a:endParaRPr>
          </a:p>
          <a:p>
            <a:pPr indent="-180000" algn="just">
              <a:lnSpc>
                <a:spcPct val="110000"/>
              </a:lnSpc>
              <a:buClr>
                <a:srgbClr val="005BAD"/>
              </a:buClr>
              <a:buSzPct val="85000"/>
              <a:buFont typeface="Wingdings" panose="05000000000000000000" pitchFamily="2" charset="2"/>
              <a:buChar char="l"/>
            </a:pPr>
            <a:r>
              <a:rPr lang="ja-JP" altLang="en-US" sz="1700" dirty="0">
                <a:solidFill>
                  <a:prstClr val="black"/>
                </a:solidFill>
                <a:latin typeface="+mn-ea"/>
              </a:rPr>
              <a:t>さらに、これまでの推計よりも相当程度早く少子化が</a:t>
            </a:r>
            <a:endParaRPr lang="en-US" altLang="ja-JP" sz="1700" dirty="0">
              <a:solidFill>
                <a:prstClr val="black"/>
              </a:solidFill>
              <a:latin typeface="+mn-ea"/>
            </a:endParaRPr>
          </a:p>
          <a:p>
            <a:pPr marL="180000" algn="just">
              <a:lnSpc>
                <a:spcPct val="110000"/>
              </a:lnSpc>
              <a:buClr>
                <a:srgbClr val="005BAD"/>
              </a:buClr>
              <a:buSzPct val="85000"/>
            </a:pPr>
            <a:r>
              <a:rPr lang="ja-JP" altLang="en-US" sz="1700" dirty="0">
                <a:solidFill>
                  <a:prstClr val="black"/>
                </a:solidFill>
                <a:latin typeface="+mn-ea"/>
              </a:rPr>
              <a:t>進行しており、</a:t>
            </a:r>
            <a:r>
              <a:rPr lang="ja-JP" altLang="en-US" sz="2000" dirty="0">
                <a:solidFill>
                  <a:srgbClr val="005BAD"/>
                </a:solidFill>
                <a:latin typeface="+mn-ea"/>
              </a:rPr>
              <a:t>社会保障制度の支え手である</a:t>
            </a:r>
            <a:endParaRPr lang="en-US" altLang="ja-JP" sz="2000" dirty="0">
              <a:solidFill>
                <a:srgbClr val="005BAD"/>
              </a:solidFill>
              <a:latin typeface="+mn-ea"/>
            </a:endParaRPr>
          </a:p>
          <a:p>
            <a:pPr marL="180000" algn="just">
              <a:lnSpc>
                <a:spcPct val="110000"/>
              </a:lnSpc>
              <a:buClr>
                <a:srgbClr val="005BAD"/>
              </a:buClr>
              <a:buSzPct val="85000"/>
            </a:pPr>
            <a:r>
              <a:rPr lang="ja-JP" altLang="en-US" sz="2000" dirty="0">
                <a:solidFill>
                  <a:srgbClr val="005BAD"/>
                </a:solidFill>
                <a:latin typeface="+mn-ea"/>
              </a:rPr>
              <a:t>現役世代の人口が減少し負担がより重くなる</a:t>
            </a:r>
            <a:endParaRPr lang="en-US" altLang="ja-JP" sz="2000" dirty="0">
              <a:solidFill>
                <a:srgbClr val="005BAD"/>
              </a:solidFill>
              <a:latin typeface="+mn-ea"/>
            </a:endParaRPr>
          </a:p>
          <a:p>
            <a:pPr marL="180000" algn="just">
              <a:lnSpc>
                <a:spcPct val="110000"/>
              </a:lnSpc>
              <a:buClr>
                <a:srgbClr val="005BAD"/>
              </a:buClr>
              <a:buSzPct val="85000"/>
            </a:pPr>
            <a:r>
              <a:rPr lang="ja-JP" altLang="en-US" sz="1700" dirty="0">
                <a:solidFill>
                  <a:prstClr val="black"/>
                </a:solidFill>
              </a:rPr>
              <a:t>ことが見込まれます。</a:t>
            </a:r>
            <a:endParaRPr kumimoji="1" lang="ja-JP" altLang="en-US" sz="1700" dirty="0">
              <a:latin typeface="+mn-ea"/>
            </a:endParaRP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31">
            <a:extLst>
              <a:ext uri="{FF2B5EF4-FFF2-40B4-BE49-F238E27FC236}">
                <a16:creationId xmlns:a16="http://schemas.microsoft.com/office/drawing/2014/main" id="{4907EEE9-8619-4F1F-B61E-4F2402DE4570}"/>
              </a:ext>
            </a:extLst>
          </p:cNvPr>
          <p:cNvSpPr/>
          <p:nvPr/>
        </p:nvSpPr>
        <p:spPr>
          <a:xfrm>
            <a:off x="5364000" y="6084000"/>
            <a:ext cx="360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900" dirty="0">
                <a:solidFill>
                  <a:schemeClr val="tx1"/>
                </a:solidFill>
                <a:latin typeface="+mn-ea"/>
              </a:rPr>
              <a:t>※</a:t>
            </a:r>
            <a:r>
              <a:rPr lang="ja-JP" altLang="en-US" sz="900" dirty="0">
                <a:solidFill>
                  <a:schemeClr val="tx1"/>
                </a:solidFill>
                <a:latin typeface="+mn-ea"/>
              </a:rPr>
              <a:t>出典：財務省「これからの日本のために財政を考える」（令和７年４月）</a:t>
            </a:r>
            <a:endParaRPr lang="en-US" altLang="ja-JP" sz="900" dirty="0">
              <a:solidFill>
                <a:schemeClr val="tx1"/>
              </a:solidFill>
              <a:latin typeface="+mn-ea"/>
            </a:endParaRPr>
          </a:p>
        </p:txBody>
      </p:sp>
      <p:grpSp>
        <p:nvGrpSpPr>
          <p:cNvPr id="3" name="グループ化 2">
            <a:extLst>
              <a:ext uri="{FF2B5EF4-FFF2-40B4-BE49-F238E27FC236}">
                <a16:creationId xmlns:a16="http://schemas.microsoft.com/office/drawing/2014/main" id="{70384C4F-DDC9-4911-B014-DDFF12AFB9E3}"/>
              </a:ext>
            </a:extLst>
          </p:cNvPr>
          <p:cNvGrpSpPr/>
          <p:nvPr/>
        </p:nvGrpSpPr>
        <p:grpSpPr>
          <a:xfrm>
            <a:off x="5400000" y="2520000"/>
            <a:ext cx="3420000" cy="3505587"/>
            <a:chOff x="5400000" y="2520000"/>
            <a:chExt cx="3420000" cy="3505587"/>
          </a:xfrm>
        </p:grpSpPr>
        <p:pic>
          <p:nvPicPr>
            <p:cNvPr id="5" name="図 4">
              <a:extLst>
                <a:ext uri="{FF2B5EF4-FFF2-40B4-BE49-F238E27FC236}">
                  <a16:creationId xmlns:a16="http://schemas.microsoft.com/office/drawing/2014/main" id="{530303DA-E1D6-46CA-ACEE-627C6FB9E98F}"/>
                </a:ext>
              </a:extLst>
            </p:cNvPr>
            <p:cNvPicPr>
              <a:picLocks noChangeAspect="1"/>
            </p:cNvPicPr>
            <p:nvPr/>
          </p:nvPicPr>
          <p:blipFill rotWithShape="1">
            <a:blip r:embed="rId4"/>
            <a:srcRect t="3061" r="51330" b="57667"/>
            <a:stretch/>
          </p:blipFill>
          <p:spPr>
            <a:xfrm>
              <a:off x="5400000" y="2880000"/>
              <a:ext cx="3420000" cy="3145587"/>
            </a:xfrm>
            <a:prstGeom prst="rect">
              <a:avLst/>
            </a:prstGeom>
          </p:spPr>
        </p:pic>
        <p:sp>
          <p:nvSpPr>
            <p:cNvPr id="12" name="object 131">
              <a:extLst>
                <a:ext uri="{FF2B5EF4-FFF2-40B4-BE49-F238E27FC236}">
                  <a16:creationId xmlns:a16="http://schemas.microsoft.com/office/drawing/2014/main" id="{31EEDA89-FB0B-4E22-A5C5-7E60CBB32B10}"/>
                </a:ext>
              </a:extLst>
            </p:cNvPr>
            <p:cNvSpPr txBox="1"/>
            <p:nvPr/>
          </p:nvSpPr>
          <p:spPr>
            <a:xfrm>
              <a:off x="5400000" y="2520000"/>
              <a:ext cx="3420000" cy="252000"/>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sz="1500" spc="32" dirty="0" err="1">
                  <a:solidFill>
                    <a:srgbClr val="231916"/>
                  </a:solidFill>
                  <a:latin typeface="+mn-ea"/>
                  <a:ea typeface="+mn-ea"/>
                </a:rPr>
                <a:t>日本の高齢化率</a:t>
              </a:r>
              <a:endParaRPr sz="1500" spc="32" dirty="0">
                <a:solidFill>
                  <a:srgbClr val="231916"/>
                </a:solidFill>
                <a:latin typeface="+mn-ea"/>
                <a:ea typeface="+mn-ea"/>
              </a:endParaRPr>
            </a:p>
          </p:txBody>
        </p:sp>
      </p:grpSp>
    </p:spTree>
    <p:extLst>
      <p:ext uri="{BB962C8B-B14F-4D97-AF65-F5344CB8AC3E}">
        <p14:creationId xmlns:p14="http://schemas.microsoft.com/office/powerpoint/2010/main" val="54600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wipe(left)">
                                      <p:cBhvr>
                                        <p:cTn id="18" dur="2000"/>
                                        <p:tgtEl>
                                          <p:spTgt spid="132">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32">
                                            <p:txEl>
                                              <p:pRg st="1" end="1"/>
                                            </p:txEl>
                                          </p:spTgt>
                                        </p:tgtEl>
                                        <p:attrNameLst>
                                          <p:attrName>style.visibility</p:attrName>
                                        </p:attrNameLst>
                                      </p:cBhvr>
                                      <p:to>
                                        <p:strVal val="visible"/>
                                      </p:to>
                                    </p:set>
                                    <p:animEffect transition="in" filter="wipe(left)">
                                      <p:cBhvr>
                                        <p:cTn id="22" dur="2000"/>
                                        <p:tgtEl>
                                          <p:spTgt spid="132">
                                            <p:txEl>
                                              <p:pRg st="1" end="1"/>
                                            </p:txEl>
                                          </p:spTgt>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132">
                                            <p:txEl>
                                              <p:pRg st="2" end="2"/>
                                            </p:txEl>
                                          </p:spTgt>
                                        </p:tgtEl>
                                        <p:attrNameLst>
                                          <p:attrName>style.visibility</p:attrName>
                                        </p:attrNameLst>
                                      </p:cBhvr>
                                      <p:to>
                                        <p:strVal val="visible"/>
                                      </p:to>
                                    </p:set>
                                    <p:animEffect transition="in" filter="wipe(left)">
                                      <p:cBhvr>
                                        <p:cTn id="26" dur="2000"/>
                                        <p:tgtEl>
                                          <p:spTgt spid="132">
                                            <p:txEl>
                                              <p:pRg st="2" end="2"/>
                                            </p:txEl>
                                          </p:spTgt>
                                        </p:tgtEl>
                                      </p:cBhvr>
                                    </p:animEffect>
                                  </p:childTnLst>
                                </p:cTn>
                              </p:par>
                            </p:childTnLst>
                          </p:cTn>
                        </p:par>
                        <p:par>
                          <p:cTn id="27" fill="hold">
                            <p:stCondLst>
                              <p:cond delay="6000"/>
                            </p:stCondLst>
                            <p:childTnLst>
                              <p:par>
                                <p:cTn id="28" presetID="22" presetClass="entr" presetSubtype="8" fill="hold" grpId="0" nodeType="afterEffect">
                                  <p:stCondLst>
                                    <p:cond delay="0"/>
                                  </p:stCondLst>
                                  <p:childTnLst>
                                    <p:set>
                                      <p:cBhvr>
                                        <p:cTn id="29" dur="1" fill="hold">
                                          <p:stCondLst>
                                            <p:cond delay="0"/>
                                          </p:stCondLst>
                                        </p:cTn>
                                        <p:tgtEl>
                                          <p:spTgt spid="132">
                                            <p:txEl>
                                              <p:pRg st="3" end="3"/>
                                            </p:txEl>
                                          </p:spTgt>
                                        </p:tgtEl>
                                        <p:attrNameLst>
                                          <p:attrName>style.visibility</p:attrName>
                                        </p:attrNameLst>
                                      </p:cBhvr>
                                      <p:to>
                                        <p:strVal val="visible"/>
                                      </p:to>
                                    </p:set>
                                    <p:animEffect transition="in" filter="wipe(left)">
                                      <p:cBhvr>
                                        <p:cTn id="30" dur="2000"/>
                                        <p:tgtEl>
                                          <p:spTgt spid="132">
                                            <p:txEl>
                                              <p:pRg st="3" end="3"/>
                                            </p:txEl>
                                          </p:spTgt>
                                        </p:tgtEl>
                                      </p:cBhvr>
                                    </p:animEffect>
                                  </p:childTnLst>
                                </p:cTn>
                              </p:par>
                            </p:childTnLst>
                          </p:cTn>
                        </p:par>
                        <p:par>
                          <p:cTn id="31" fill="hold">
                            <p:stCondLst>
                              <p:cond delay="8000"/>
                            </p:stCondLst>
                            <p:childTnLst>
                              <p:par>
                                <p:cTn id="32" presetID="22" presetClass="entr" presetSubtype="8" fill="hold" grpId="0" nodeType="afterEffect">
                                  <p:stCondLst>
                                    <p:cond delay="0"/>
                                  </p:stCondLst>
                                  <p:childTnLst>
                                    <p:set>
                                      <p:cBhvr>
                                        <p:cTn id="33" dur="1" fill="hold">
                                          <p:stCondLst>
                                            <p:cond delay="0"/>
                                          </p:stCondLst>
                                        </p:cTn>
                                        <p:tgtEl>
                                          <p:spTgt spid="132">
                                            <p:txEl>
                                              <p:pRg st="4" end="4"/>
                                            </p:txEl>
                                          </p:spTgt>
                                        </p:tgtEl>
                                        <p:attrNameLst>
                                          <p:attrName>style.visibility</p:attrName>
                                        </p:attrNameLst>
                                      </p:cBhvr>
                                      <p:to>
                                        <p:strVal val="visible"/>
                                      </p:to>
                                    </p:set>
                                    <p:animEffect transition="in" filter="wipe(left)">
                                      <p:cBhvr>
                                        <p:cTn id="34" dur="500"/>
                                        <p:tgtEl>
                                          <p:spTgt spid="132">
                                            <p:txEl>
                                              <p:pRg st="4" end="4"/>
                                            </p:txEl>
                                          </p:spTgt>
                                        </p:tgtEl>
                                      </p:cBhvr>
                                    </p:animEffect>
                                  </p:childTnLst>
                                </p:cTn>
                              </p:par>
                            </p:childTnLst>
                          </p:cTn>
                        </p:par>
                        <p:par>
                          <p:cTn id="35" fill="hold">
                            <p:stCondLst>
                              <p:cond delay="8500"/>
                            </p:stCondLst>
                            <p:childTnLst>
                              <p:par>
                                <p:cTn id="36" presetID="22" presetClass="entr" presetSubtype="8" fill="hold" grpId="0" nodeType="afterEffect">
                                  <p:stCondLst>
                                    <p:cond delay="0"/>
                                  </p:stCondLst>
                                  <p:childTnLst>
                                    <p:set>
                                      <p:cBhvr>
                                        <p:cTn id="37" dur="1" fill="hold">
                                          <p:stCondLst>
                                            <p:cond delay="0"/>
                                          </p:stCondLst>
                                        </p:cTn>
                                        <p:tgtEl>
                                          <p:spTgt spid="132">
                                            <p:txEl>
                                              <p:pRg st="5" end="5"/>
                                            </p:txEl>
                                          </p:spTgt>
                                        </p:tgtEl>
                                        <p:attrNameLst>
                                          <p:attrName>style.visibility</p:attrName>
                                        </p:attrNameLst>
                                      </p:cBhvr>
                                      <p:to>
                                        <p:strVal val="visible"/>
                                      </p:to>
                                    </p:set>
                                    <p:animEffect transition="in" filter="wipe(left)">
                                      <p:cBhvr>
                                        <p:cTn id="38" dur="2000"/>
                                        <p:tgtEl>
                                          <p:spTgt spid="132">
                                            <p:txEl>
                                              <p:pRg st="5" end="5"/>
                                            </p:txEl>
                                          </p:spTgt>
                                        </p:tgtEl>
                                      </p:cBhvr>
                                    </p:animEffect>
                                  </p:childTnLst>
                                </p:cTn>
                              </p:par>
                            </p:childTnLst>
                          </p:cTn>
                        </p:par>
                        <p:par>
                          <p:cTn id="39" fill="hold">
                            <p:stCondLst>
                              <p:cond delay="10500"/>
                            </p:stCondLst>
                            <p:childTnLst>
                              <p:par>
                                <p:cTn id="40" presetID="22" presetClass="entr" presetSubtype="8" fill="hold" grpId="0" nodeType="afterEffect">
                                  <p:stCondLst>
                                    <p:cond delay="0"/>
                                  </p:stCondLst>
                                  <p:childTnLst>
                                    <p:set>
                                      <p:cBhvr>
                                        <p:cTn id="41" dur="1" fill="hold">
                                          <p:stCondLst>
                                            <p:cond delay="0"/>
                                          </p:stCondLst>
                                        </p:cTn>
                                        <p:tgtEl>
                                          <p:spTgt spid="132">
                                            <p:txEl>
                                              <p:pRg st="6" end="6"/>
                                            </p:txEl>
                                          </p:spTgt>
                                        </p:tgtEl>
                                        <p:attrNameLst>
                                          <p:attrName>style.visibility</p:attrName>
                                        </p:attrNameLst>
                                      </p:cBhvr>
                                      <p:to>
                                        <p:strVal val="visible"/>
                                      </p:to>
                                    </p:set>
                                    <p:animEffect transition="in" filter="wipe(left)">
                                      <p:cBhvr>
                                        <p:cTn id="42" dur="2000"/>
                                        <p:tgtEl>
                                          <p:spTgt spid="13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2">
                                            <p:txEl>
                                              <p:pRg st="8" end="8"/>
                                            </p:txEl>
                                          </p:spTgt>
                                        </p:tgtEl>
                                        <p:attrNameLst>
                                          <p:attrName>style.visibility</p:attrName>
                                        </p:attrNameLst>
                                      </p:cBhvr>
                                      <p:to>
                                        <p:strVal val="visible"/>
                                      </p:to>
                                    </p:set>
                                    <p:animEffect transition="in" filter="wipe(left)">
                                      <p:cBhvr>
                                        <p:cTn id="47" dur="2000"/>
                                        <p:tgtEl>
                                          <p:spTgt spid="132">
                                            <p:txEl>
                                              <p:pRg st="8" end="8"/>
                                            </p:txEl>
                                          </p:spTgt>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32">
                                            <p:txEl>
                                              <p:pRg st="9" end="9"/>
                                            </p:txEl>
                                          </p:spTgt>
                                        </p:tgtEl>
                                        <p:attrNameLst>
                                          <p:attrName>style.visibility</p:attrName>
                                        </p:attrNameLst>
                                      </p:cBhvr>
                                      <p:to>
                                        <p:strVal val="visible"/>
                                      </p:to>
                                    </p:set>
                                    <p:animEffect transition="in" filter="wipe(left)">
                                      <p:cBhvr>
                                        <p:cTn id="51" dur="2000"/>
                                        <p:tgtEl>
                                          <p:spTgt spid="132">
                                            <p:txEl>
                                              <p:pRg st="9" end="9"/>
                                            </p:txEl>
                                          </p:spTgt>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132">
                                            <p:txEl>
                                              <p:pRg st="10" end="10"/>
                                            </p:txEl>
                                          </p:spTgt>
                                        </p:tgtEl>
                                        <p:attrNameLst>
                                          <p:attrName>style.visibility</p:attrName>
                                        </p:attrNameLst>
                                      </p:cBhvr>
                                      <p:to>
                                        <p:strVal val="visible"/>
                                      </p:to>
                                    </p:set>
                                    <p:animEffect transition="in" filter="wipe(left)">
                                      <p:cBhvr>
                                        <p:cTn id="55" dur="2000"/>
                                        <p:tgtEl>
                                          <p:spTgt spid="132">
                                            <p:txEl>
                                              <p:pRg st="10" end="10"/>
                                            </p:tx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32">
                                            <p:txEl>
                                              <p:pRg st="11" end="11"/>
                                            </p:txEl>
                                          </p:spTgt>
                                        </p:tgtEl>
                                        <p:attrNameLst>
                                          <p:attrName>style.visibility</p:attrName>
                                        </p:attrNameLst>
                                      </p:cBhvr>
                                      <p:to>
                                        <p:strVal val="visible"/>
                                      </p:to>
                                    </p:set>
                                    <p:animEffect transition="in" filter="wipe(left)">
                                      <p:cBhvr>
                                        <p:cTn id="59" dur="2000"/>
                                        <p:tgtEl>
                                          <p:spTgt spid="132">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
                                          </p:val>
                                        </p:tav>
                                        <p:tav tm="100000">
                                          <p:val>
                                            <p:strVal val="#ppt_x"/>
                                          </p:val>
                                        </p:tav>
                                      </p:tavLst>
                                    </p:anim>
                                    <p:anim calcmode="lin" valueType="num">
                                      <p:cBhvr>
                                        <p:cTn id="66" dur="1000" fill="hold"/>
                                        <p:tgtEl>
                                          <p:spTgt spid="3"/>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uiExpand="1" build="p"/>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915B15F-FFFD-BAC6-CD8D-121D074292F1}"/>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21</a:t>
            </a:fld>
            <a:endParaRPr lang="en-US" altLang="ja-JP" dirty="0"/>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3" name="テキスト ボックス 22">
            <a:extLst>
              <a:ext uri="{FF2B5EF4-FFF2-40B4-BE49-F238E27FC236}">
                <a16:creationId xmlns:a16="http://schemas.microsoft.com/office/drawing/2014/main" id="{3026D49E-D3D3-083E-4A5F-143F17016536}"/>
              </a:ext>
            </a:extLst>
          </p:cNvPr>
          <p:cNvSpPr txBox="1"/>
          <p:nvPr/>
        </p:nvSpPr>
        <p:spPr>
          <a:xfrm>
            <a:off x="340205" y="2409000"/>
            <a:ext cx="8670827" cy="236575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1700" dirty="0">
                <a:latin typeface="+mn-ea"/>
                <a:ea typeface="+mn-ea"/>
              </a:rPr>
              <a:t>普通国債残高は、累増の一途をたどり、</a:t>
            </a:r>
            <a:r>
              <a:rPr kumimoji="1" lang="en-US" altLang="ja-JP" sz="1700" dirty="0">
                <a:latin typeface="+mn-ea"/>
                <a:ea typeface="+mn-ea"/>
              </a:rPr>
              <a:t>2025</a:t>
            </a:r>
            <a:r>
              <a:rPr kumimoji="1" lang="ja-JP" altLang="en-US" sz="1700" dirty="0">
                <a:latin typeface="+mn-ea"/>
                <a:ea typeface="+mn-ea"/>
              </a:rPr>
              <a:t>年度（令和７年度）末には</a:t>
            </a:r>
            <a:r>
              <a:rPr kumimoji="1" lang="en-US" altLang="ja-JP" sz="1700" dirty="0">
                <a:latin typeface="+mn-ea"/>
                <a:ea typeface="+mn-ea"/>
              </a:rPr>
              <a:t>1,129</a:t>
            </a:r>
            <a:r>
              <a:rPr kumimoji="1" lang="ja-JP" altLang="en-US" sz="1700" dirty="0">
                <a:latin typeface="+mn-ea"/>
                <a:ea typeface="+mn-ea"/>
              </a:rPr>
              <a:t>兆円に上ると</a:t>
            </a:r>
            <a:endParaRPr kumimoji="1" lang="en-US" altLang="ja-JP" sz="1700" dirty="0">
              <a:latin typeface="+mn-ea"/>
              <a:ea typeface="+mn-ea"/>
            </a:endParaRPr>
          </a:p>
          <a:p>
            <a:pPr>
              <a:lnSpc>
                <a:spcPct val="110000"/>
              </a:lnSpc>
              <a:spcBef>
                <a:spcPts val="0"/>
              </a:spcBef>
              <a:buClr>
                <a:srgbClr val="005BAD"/>
              </a:buClr>
            </a:pPr>
            <a:r>
              <a:rPr kumimoji="1" lang="ja-JP" altLang="en-US" sz="1700" dirty="0">
                <a:latin typeface="+mn-ea"/>
                <a:ea typeface="+mn-ea"/>
              </a:rPr>
              <a:t>  </a:t>
            </a:r>
            <a:r>
              <a:rPr kumimoji="1" lang="ja-JP" altLang="en-US" sz="1700" spc="300" dirty="0">
                <a:latin typeface="+mn-ea"/>
                <a:ea typeface="+mn-ea"/>
              </a:rPr>
              <a:t> </a:t>
            </a:r>
            <a:r>
              <a:rPr kumimoji="1" lang="ja-JP" altLang="en-US" sz="1700" dirty="0">
                <a:latin typeface="+mn-ea"/>
                <a:ea typeface="+mn-ea"/>
              </a:rPr>
              <a:t>見込まれています。</a:t>
            </a:r>
          </a:p>
          <a:p>
            <a:pPr marL="252000" indent="-252000">
              <a:lnSpc>
                <a:spcPct val="110000"/>
              </a:lnSpc>
              <a:spcBef>
                <a:spcPts val="1800"/>
              </a:spcBef>
              <a:buClr>
                <a:srgbClr val="005BAD"/>
              </a:buClr>
              <a:buFont typeface="Wingdings" panose="05000000000000000000" pitchFamily="2" charset="2"/>
              <a:buChar char="l"/>
            </a:pPr>
            <a:r>
              <a:rPr lang="ja-JP" altLang="en-US" sz="1700" dirty="0">
                <a:latin typeface="+mn-ea"/>
                <a:ea typeface="+mn-ea"/>
              </a:rPr>
              <a:t>また、財政の持続可能性を見る上では、税収を生み出す元となる国の経済規模（</a:t>
            </a:r>
            <a:r>
              <a:rPr lang="en-US" altLang="ja-JP" sz="1700" dirty="0">
                <a:latin typeface="+mn-ea"/>
                <a:ea typeface="+mn-ea"/>
              </a:rPr>
              <a:t>GDP</a:t>
            </a:r>
            <a:r>
              <a:rPr lang="ja-JP" altLang="en-US" sz="1700" dirty="0">
                <a:latin typeface="+mn-ea"/>
                <a:ea typeface="+mn-ea"/>
              </a:rPr>
              <a:t>）に</a:t>
            </a:r>
            <a:endParaRPr lang="en-US" altLang="ja-JP" sz="1700" dirty="0">
              <a:latin typeface="+mn-ea"/>
              <a:ea typeface="+mn-ea"/>
            </a:endParaRPr>
          </a:p>
          <a:p>
            <a:pPr>
              <a:lnSpc>
                <a:spcPct val="110000"/>
              </a:lnSpc>
              <a:spcBef>
                <a:spcPts val="0"/>
              </a:spcBef>
              <a:buClr>
                <a:srgbClr val="005BAD"/>
              </a:buClr>
            </a:pPr>
            <a:r>
              <a:rPr lang="ja-JP" altLang="en-US" sz="1700" dirty="0">
                <a:latin typeface="+mn-ea"/>
                <a:ea typeface="+mn-ea"/>
              </a:rPr>
              <a:t>   対して、総額でどのぐらいの借金をしているかが重要です。</a:t>
            </a:r>
            <a:endParaRPr lang="en-US" altLang="ja-JP" sz="1700" dirty="0">
              <a:latin typeface="+mn-ea"/>
              <a:ea typeface="+mn-ea"/>
            </a:endParaRPr>
          </a:p>
          <a:p>
            <a:pPr>
              <a:lnSpc>
                <a:spcPct val="110000"/>
              </a:lnSpc>
              <a:spcBef>
                <a:spcPts val="0"/>
              </a:spcBef>
              <a:buClr>
                <a:srgbClr val="005BAD"/>
              </a:buClr>
            </a:pPr>
            <a:r>
              <a:rPr lang="ja-JP" altLang="en-US" sz="1700" dirty="0">
                <a:solidFill>
                  <a:srgbClr val="005BAD"/>
                </a:solidFill>
                <a:latin typeface="+mn-ea"/>
                <a:ea typeface="+mn-ea"/>
              </a:rPr>
              <a:t>   </a:t>
            </a:r>
            <a:r>
              <a:rPr lang="ja-JP" altLang="en-US" sz="2000" dirty="0">
                <a:solidFill>
                  <a:srgbClr val="005BAD"/>
                </a:solidFill>
                <a:latin typeface="+mn-ea"/>
                <a:ea typeface="+mn-ea"/>
              </a:rPr>
              <a:t>日本の債務残高は</a:t>
            </a:r>
            <a:r>
              <a:rPr lang="en-US" altLang="ja-JP" sz="2000" dirty="0">
                <a:solidFill>
                  <a:srgbClr val="005BAD"/>
                </a:solidFill>
                <a:latin typeface="+mn-ea"/>
                <a:ea typeface="+mn-ea"/>
              </a:rPr>
              <a:t>GDP</a:t>
            </a:r>
            <a:r>
              <a:rPr lang="ja-JP" altLang="en-US" sz="2000" dirty="0">
                <a:solidFill>
                  <a:srgbClr val="005BAD"/>
                </a:solidFill>
                <a:latin typeface="+mn-ea"/>
                <a:ea typeface="+mn-ea"/>
              </a:rPr>
              <a:t>の２倍を超えており、主要先進国の中で最も高い水準　　　</a:t>
            </a:r>
            <a:endParaRPr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a:t>
            </a:r>
            <a:r>
              <a:rPr lang="ja-JP" altLang="en-US" sz="1700" dirty="0">
                <a:latin typeface="+mn-ea"/>
                <a:ea typeface="+mn-ea"/>
              </a:rPr>
              <a:t>にあります。</a:t>
            </a:r>
          </a:p>
        </p:txBody>
      </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8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left)">
                                      <p:cBhvr>
                                        <p:cTn id="18" dur="1600"/>
                                        <p:tgtEl>
                                          <p:spTgt spid="23">
                                            <p:txEl>
                                              <p:pRg st="0" end="0"/>
                                            </p:txEl>
                                          </p:spTgt>
                                        </p:tgtEl>
                                      </p:cBhvr>
                                    </p:animEffect>
                                  </p:childTnLst>
                                </p:cTn>
                              </p:par>
                            </p:childTnLst>
                          </p:cTn>
                        </p:par>
                        <p:par>
                          <p:cTn id="19" fill="hold">
                            <p:stCondLst>
                              <p:cond delay="1600"/>
                            </p:stCondLst>
                            <p:childTnLst>
                              <p:par>
                                <p:cTn id="20" presetID="22" presetClass="entr" presetSubtype="8" fill="hold" nodeType="after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wipe(left)">
                                      <p:cBhvr>
                                        <p:cTn id="22" dur="6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wipe(left)">
                                      <p:cBhvr>
                                        <p:cTn id="27" dur="1800"/>
                                        <p:tgtEl>
                                          <p:spTgt spid="23">
                                            <p:txEl>
                                              <p:pRg st="2" end="2"/>
                                            </p:txEl>
                                          </p:spTgt>
                                        </p:tgtEl>
                                      </p:cBhvr>
                                    </p:animEffect>
                                  </p:childTnLst>
                                </p:cTn>
                              </p:par>
                            </p:childTnLst>
                          </p:cTn>
                        </p:par>
                        <p:par>
                          <p:cTn id="28" fill="hold">
                            <p:stCondLst>
                              <p:cond delay="1800"/>
                            </p:stCondLst>
                            <p:childTnLst>
                              <p:par>
                                <p:cTn id="29" presetID="22" presetClass="entr" presetSubtype="8" fill="hold" nodeType="afterEffect">
                                  <p:stCondLst>
                                    <p:cond delay="0"/>
                                  </p:stCondLst>
                                  <p:childTnLst>
                                    <p:set>
                                      <p:cBhvr>
                                        <p:cTn id="30" dur="1" fill="hold">
                                          <p:stCondLst>
                                            <p:cond delay="0"/>
                                          </p:stCondLst>
                                        </p:cTn>
                                        <p:tgtEl>
                                          <p:spTgt spid="23">
                                            <p:txEl>
                                              <p:pRg st="3" end="3"/>
                                            </p:txEl>
                                          </p:spTgt>
                                        </p:tgtEl>
                                        <p:attrNameLst>
                                          <p:attrName>style.visibility</p:attrName>
                                        </p:attrNameLst>
                                      </p:cBhvr>
                                      <p:to>
                                        <p:strVal val="visible"/>
                                      </p:to>
                                    </p:set>
                                    <p:animEffect transition="in" filter="wipe(left)">
                                      <p:cBhvr>
                                        <p:cTn id="31" dur="1470"/>
                                        <p:tgtEl>
                                          <p:spTgt spid="23">
                                            <p:txEl>
                                              <p:pRg st="3" end="3"/>
                                            </p:txEl>
                                          </p:spTgt>
                                        </p:tgtEl>
                                      </p:cBhvr>
                                    </p:animEffect>
                                  </p:childTnLst>
                                </p:cTn>
                              </p:par>
                            </p:childTnLst>
                          </p:cTn>
                        </p:par>
                        <p:par>
                          <p:cTn id="32" fill="hold">
                            <p:stCondLst>
                              <p:cond delay="3270"/>
                            </p:stCondLst>
                            <p:childTnLst>
                              <p:par>
                                <p:cTn id="33" presetID="22" presetClass="entr" presetSubtype="8" fill="hold" nodeType="after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wipe(left)">
                                      <p:cBhvr>
                                        <p:cTn id="35" dur="1750"/>
                                        <p:tgtEl>
                                          <p:spTgt spid="23">
                                            <p:txEl>
                                              <p:pRg st="4" end="4"/>
                                            </p:txEl>
                                          </p:spTgt>
                                        </p:tgtEl>
                                      </p:cBhvr>
                                    </p:animEffect>
                                  </p:childTnLst>
                                </p:cTn>
                              </p:par>
                            </p:childTnLst>
                          </p:cTn>
                        </p:par>
                        <p:par>
                          <p:cTn id="36" fill="hold">
                            <p:stCondLst>
                              <p:cond delay="5020"/>
                            </p:stCondLst>
                            <p:childTnLst>
                              <p:par>
                                <p:cTn id="37" presetID="22" presetClass="entr" presetSubtype="8" fill="hold" nodeType="afterEffect">
                                  <p:stCondLst>
                                    <p:cond delay="0"/>
                                  </p:stCondLst>
                                  <p:childTnLst>
                                    <p:set>
                                      <p:cBhvr>
                                        <p:cTn id="38" dur="1" fill="hold">
                                          <p:stCondLst>
                                            <p:cond delay="0"/>
                                          </p:stCondLst>
                                        </p:cTn>
                                        <p:tgtEl>
                                          <p:spTgt spid="23">
                                            <p:txEl>
                                              <p:pRg st="5" end="5"/>
                                            </p:txEl>
                                          </p:spTgt>
                                        </p:tgtEl>
                                        <p:attrNameLst>
                                          <p:attrName>style.visibility</p:attrName>
                                        </p:attrNameLst>
                                      </p:cBhvr>
                                      <p:to>
                                        <p:strVal val="visible"/>
                                      </p:to>
                                    </p:set>
                                    <p:animEffect transition="in" filter="wipe(left)">
                                      <p:cBhvr>
                                        <p:cTn id="39"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22</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0" name="object 23">
            <a:extLst>
              <a:ext uri="{FF2B5EF4-FFF2-40B4-BE49-F238E27FC236}">
                <a16:creationId xmlns:a16="http://schemas.microsoft.com/office/drawing/2014/main" id="{E6D3C259-7C10-BB44-4E48-072460E97262}"/>
              </a:ext>
            </a:extLst>
          </p:cNvPr>
          <p:cNvSpPr txBox="1"/>
          <p:nvPr/>
        </p:nvSpPr>
        <p:spPr>
          <a:xfrm>
            <a:off x="360000" y="900000"/>
            <a:ext cx="3600000" cy="360000"/>
          </a:xfrm>
          <a:prstGeom prst="rect">
            <a:avLst/>
          </a:prstGeom>
        </p:spPr>
        <p:txBody>
          <a:bodyPr vert="horz" wrap="square" lIns="0" tIns="0" rIns="0" bIns="0" rtlCol="0" anchor="ctr" anchorCtr="0">
            <a:noAutofit/>
          </a:bodyPr>
          <a:lstStyle/>
          <a:p>
            <a:pPr marL="185815" marR="4689" indent="-174678" defTabSz="844007" eaLnBrk="1" fontAlgn="auto" hangingPunct="1">
              <a:lnSpc>
                <a:spcPct val="113999"/>
              </a:lnSpc>
              <a:spcBef>
                <a:spcPts val="0"/>
              </a:spcBef>
              <a:spcAft>
                <a:spcPts val="0"/>
              </a:spcAft>
              <a:defRPr/>
            </a:pPr>
            <a:r>
              <a:rPr lang="ja-JP" altLang="en-US" sz="2000" spc="32" dirty="0">
                <a:solidFill>
                  <a:srgbClr val="231916"/>
                </a:solidFill>
                <a:latin typeface="+mn-ea"/>
                <a:ea typeface="+mn-ea"/>
                <a:cs typeface="Meiryo"/>
              </a:rPr>
              <a:t>日本の普通国債残高の推移</a:t>
            </a:r>
            <a:endParaRPr sz="2000" dirty="0">
              <a:solidFill>
                <a:prstClr val="black"/>
              </a:solidFill>
              <a:latin typeface="+mn-ea"/>
              <a:ea typeface="+mn-ea"/>
              <a:cs typeface="Yu Gothic"/>
            </a:endParaRPr>
          </a:p>
        </p:txBody>
      </p:sp>
      <p:grpSp>
        <p:nvGrpSpPr>
          <p:cNvPr id="19" name="グループ化 18">
            <a:extLst>
              <a:ext uri="{FF2B5EF4-FFF2-40B4-BE49-F238E27FC236}">
                <a16:creationId xmlns:a16="http://schemas.microsoft.com/office/drawing/2014/main" id="{8B90CC2E-5107-4E5D-84B4-574A2E1FEF45}"/>
              </a:ext>
            </a:extLst>
          </p:cNvPr>
          <p:cNvGrpSpPr>
            <a:grpSpLocks noChangeAspect="1"/>
          </p:cNvGrpSpPr>
          <p:nvPr/>
        </p:nvGrpSpPr>
        <p:grpSpPr>
          <a:xfrm>
            <a:off x="252000" y="1440000"/>
            <a:ext cx="8640000" cy="4374175"/>
            <a:chOff x="1142337" y="1800000"/>
            <a:chExt cx="6118082" cy="3097403"/>
          </a:xfrm>
        </p:grpSpPr>
        <p:pic>
          <p:nvPicPr>
            <p:cNvPr id="18" name="図 17">
              <a:extLst>
                <a:ext uri="{FF2B5EF4-FFF2-40B4-BE49-F238E27FC236}">
                  <a16:creationId xmlns:a16="http://schemas.microsoft.com/office/drawing/2014/main" id="{E8EACC68-148F-4D96-A1BC-A29BC533821F}"/>
                </a:ext>
              </a:extLst>
            </p:cNvPr>
            <p:cNvPicPr>
              <a:picLocks noChangeAspect="1"/>
            </p:cNvPicPr>
            <p:nvPr/>
          </p:nvPicPr>
          <p:blipFill rotWithShape="1">
            <a:blip r:embed="rId3"/>
            <a:srcRect t="2034" b="52801"/>
            <a:stretch/>
          </p:blipFill>
          <p:spPr>
            <a:xfrm>
              <a:off x="1142337" y="1800000"/>
              <a:ext cx="6118082" cy="3097403"/>
            </a:xfrm>
            <a:prstGeom prst="rect">
              <a:avLst/>
            </a:prstGeom>
          </p:spPr>
        </p:pic>
        <p:pic>
          <p:nvPicPr>
            <p:cNvPr id="85" name="図 84">
              <a:extLst>
                <a:ext uri="{FF2B5EF4-FFF2-40B4-BE49-F238E27FC236}">
                  <a16:creationId xmlns:a16="http://schemas.microsoft.com/office/drawing/2014/main" id="{E67A82DA-B1AF-4BF7-B982-770B900E6F5A}"/>
                </a:ext>
              </a:extLst>
            </p:cNvPr>
            <p:cNvPicPr>
              <a:picLocks noChangeAspect="1"/>
            </p:cNvPicPr>
            <p:nvPr/>
          </p:nvPicPr>
          <p:blipFill rotWithShape="1">
            <a:blip r:embed="rId3"/>
            <a:srcRect l="65061" t="283" b="94898"/>
            <a:stretch/>
          </p:blipFill>
          <p:spPr>
            <a:xfrm>
              <a:off x="3315470" y="1800000"/>
              <a:ext cx="2137576" cy="330505"/>
            </a:xfrm>
            <a:prstGeom prst="rect">
              <a:avLst/>
            </a:prstGeom>
          </p:spPr>
        </p:pic>
      </p:grpSp>
      <p:sp>
        <p:nvSpPr>
          <p:cNvPr id="87" name="角丸四角形 31">
            <a:extLst>
              <a:ext uri="{FF2B5EF4-FFF2-40B4-BE49-F238E27FC236}">
                <a16:creationId xmlns:a16="http://schemas.microsoft.com/office/drawing/2014/main" id="{5BACA4CC-7DC9-4D9E-AD9D-4D2C1E64934B}"/>
              </a:ext>
            </a:extLst>
          </p:cNvPr>
          <p:cNvSpPr/>
          <p:nvPr/>
        </p:nvSpPr>
        <p:spPr>
          <a:xfrm>
            <a:off x="3960000" y="5940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出典：財務省「これからの日本のために財政を考える」（令和７年４月）</a:t>
            </a:r>
            <a:endParaRPr lang="en-US" altLang="ja-JP" sz="1200" dirty="0">
              <a:solidFill>
                <a:schemeClr val="tx1"/>
              </a:solidFill>
              <a:latin typeface="+mn-ea"/>
            </a:endParaRPr>
          </a:p>
        </p:txBody>
      </p:sp>
    </p:spTree>
    <p:extLst>
      <p:ext uri="{BB962C8B-B14F-4D97-AF65-F5344CB8AC3E}">
        <p14:creationId xmlns:p14="http://schemas.microsoft.com/office/powerpoint/2010/main" val="41810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50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23</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30" name="object 23">
            <a:extLst>
              <a:ext uri="{FF2B5EF4-FFF2-40B4-BE49-F238E27FC236}">
                <a16:creationId xmlns:a16="http://schemas.microsoft.com/office/drawing/2014/main" id="{E6D3C259-7C10-BB44-4E48-072460E97262}"/>
              </a:ext>
            </a:extLst>
          </p:cNvPr>
          <p:cNvSpPr txBox="1"/>
          <p:nvPr/>
        </p:nvSpPr>
        <p:spPr>
          <a:xfrm>
            <a:off x="360000" y="900000"/>
            <a:ext cx="3600000" cy="360000"/>
          </a:xfrm>
          <a:prstGeom prst="rect">
            <a:avLst/>
          </a:prstGeom>
        </p:spPr>
        <p:txBody>
          <a:bodyPr vert="horz" wrap="square" lIns="0" tIns="0" rIns="0" bIns="0" rtlCol="0" anchor="ctr" anchorCtr="0">
            <a:noAutofit/>
          </a:bodyPr>
          <a:lstStyle/>
          <a:p>
            <a:pPr marL="185815" marR="4689" indent="-174678" defTabSz="844007">
              <a:lnSpc>
                <a:spcPct val="113999"/>
              </a:lnSpc>
              <a:defRPr/>
            </a:pPr>
            <a:r>
              <a:rPr lang="ja-JP" altLang="en-US" sz="2000" spc="32" dirty="0">
                <a:solidFill>
                  <a:srgbClr val="231916"/>
                </a:solidFill>
                <a:latin typeface="+mn-ea"/>
                <a:cs typeface="Meiryo"/>
              </a:rPr>
              <a:t>主な国の債務残高（対</a:t>
            </a:r>
            <a:r>
              <a:rPr lang="en-US" altLang="ja-JP" sz="2000" spc="32" dirty="0">
                <a:solidFill>
                  <a:srgbClr val="231916"/>
                </a:solidFill>
                <a:latin typeface="+mn-ea"/>
                <a:cs typeface="Meiryo"/>
              </a:rPr>
              <a:t>GDP</a:t>
            </a:r>
            <a:r>
              <a:rPr lang="ja-JP" altLang="en-US" sz="2000" spc="32" dirty="0">
                <a:solidFill>
                  <a:srgbClr val="231916"/>
                </a:solidFill>
                <a:latin typeface="+mn-ea"/>
                <a:cs typeface="Meiryo"/>
              </a:rPr>
              <a:t>比）</a:t>
            </a:r>
          </a:p>
        </p:txBody>
      </p:sp>
      <p:grpSp>
        <p:nvGrpSpPr>
          <p:cNvPr id="21" name="グループ化 20">
            <a:extLst>
              <a:ext uri="{FF2B5EF4-FFF2-40B4-BE49-F238E27FC236}">
                <a16:creationId xmlns:a16="http://schemas.microsoft.com/office/drawing/2014/main" id="{BC5062DE-D7D9-4A8D-A112-538A80B46ABA}"/>
              </a:ext>
            </a:extLst>
          </p:cNvPr>
          <p:cNvGrpSpPr>
            <a:grpSpLocks noChangeAspect="1"/>
          </p:cNvGrpSpPr>
          <p:nvPr/>
        </p:nvGrpSpPr>
        <p:grpSpPr>
          <a:xfrm>
            <a:off x="511200" y="1404000"/>
            <a:ext cx="8121600" cy="4553331"/>
            <a:chOff x="287921" y="1260000"/>
            <a:chExt cx="8640000" cy="4843970"/>
          </a:xfrm>
        </p:grpSpPr>
        <p:pic>
          <p:nvPicPr>
            <p:cNvPr id="18" name="図 17">
              <a:extLst>
                <a:ext uri="{FF2B5EF4-FFF2-40B4-BE49-F238E27FC236}">
                  <a16:creationId xmlns:a16="http://schemas.microsoft.com/office/drawing/2014/main" id="{E8EACC68-148F-4D96-A1BC-A29BC533821F}"/>
                </a:ext>
              </a:extLst>
            </p:cNvPr>
            <p:cNvPicPr>
              <a:picLocks noChangeAspect="1"/>
            </p:cNvPicPr>
            <p:nvPr/>
          </p:nvPicPr>
          <p:blipFill rotWithShape="1">
            <a:blip r:embed="rId4"/>
            <a:srcRect t="48464" b="1521"/>
            <a:stretch/>
          </p:blipFill>
          <p:spPr>
            <a:xfrm>
              <a:off x="287921" y="1260000"/>
              <a:ext cx="8640000" cy="4843970"/>
            </a:xfrm>
            <a:prstGeom prst="rect">
              <a:avLst/>
            </a:prstGeom>
          </p:spPr>
        </p:pic>
        <p:pic>
          <p:nvPicPr>
            <p:cNvPr id="85" name="図 84">
              <a:extLst>
                <a:ext uri="{FF2B5EF4-FFF2-40B4-BE49-F238E27FC236}">
                  <a16:creationId xmlns:a16="http://schemas.microsoft.com/office/drawing/2014/main" id="{E67A82DA-B1AF-4BF7-B982-770B900E6F5A}"/>
                </a:ext>
              </a:extLst>
            </p:cNvPr>
            <p:cNvPicPr>
              <a:picLocks/>
            </p:cNvPicPr>
            <p:nvPr/>
          </p:nvPicPr>
          <p:blipFill rotWithShape="1">
            <a:blip r:embed="rId4"/>
            <a:srcRect l="65061" t="283" b="94898"/>
            <a:stretch/>
          </p:blipFill>
          <p:spPr>
            <a:xfrm>
              <a:off x="2664000" y="1260000"/>
              <a:ext cx="3600000" cy="396000"/>
            </a:xfrm>
            <a:prstGeom prst="rect">
              <a:avLst/>
            </a:prstGeom>
          </p:spPr>
        </p:pic>
      </p:grpSp>
      <p:sp>
        <p:nvSpPr>
          <p:cNvPr id="87" name="角丸四角形 31">
            <a:extLst>
              <a:ext uri="{FF2B5EF4-FFF2-40B4-BE49-F238E27FC236}">
                <a16:creationId xmlns:a16="http://schemas.microsoft.com/office/drawing/2014/main" id="{5BACA4CC-7DC9-4D9E-AD9D-4D2C1E64934B}"/>
              </a:ext>
            </a:extLst>
          </p:cNvPr>
          <p:cNvSpPr/>
          <p:nvPr/>
        </p:nvSpPr>
        <p:spPr>
          <a:xfrm>
            <a:off x="3780000" y="5976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出典：財務省「これからの日本のために財政を考える」（令和７年４月）</a:t>
            </a:r>
            <a:endParaRPr lang="en-US" altLang="ja-JP" sz="1200" dirty="0">
              <a:solidFill>
                <a:schemeClr val="tx1"/>
              </a:solidFill>
              <a:latin typeface="+mn-ea"/>
            </a:endParaRPr>
          </a:p>
        </p:txBody>
      </p:sp>
    </p:spTree>
    <p:extLst>
      <p:ext uri="{BB962C8B-B14F-4D97-AF65-F5344CB8AC3E}">
        <p14:creationId xmlns:p14="http://schemas.microsoft.com/office/powerpoint/2010/main" val="12530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50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FD20E4D3-069C-65C3-59B8-91CD60BDA4E6}"/>
              </a:ext>
            </a:extLst>
          </p:cNvPr>
          <p:cNvGrpSpPr/>
          <p:nvPr/>
        </p:nvGrpSpPr>
        <p:grpSpPr>
          <a:xfrm>
            <a:off x="323851" y="1085670"/>
            <a:ext cx="8519134" cy="827030"/>
            <a:chOff x="323851" y="1085670"/>
            <a:chExt cx="8519134" cy="827030"/>
          </a:xfrm>
        </p:grpSpPr>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94B6C0B5-D683-5242-8A42-028C093D560A}"/>
                </a:ext>
              </a:extLst>
            </p:cNvPr>
            <p:cNvSpPr txBox="1"/>
            <p:nvPr/>
          </p:nvSpPr>
          <p:spPr>
            <a:xfrm>
              <a:off x="340205" y="1322213"/>
              <a:ext cx="5420516" cy="353943"/>
            </a:xfrm>
            <a:prstGeom prst="rect">
              <a:avLst/>
            </a:prstGeom>
            <a:noFill/>
          </p:spPr>
          <p:txBody>
            <a:bodyPr wrap="square" rtlCol="0">
              <a:spAutoFit/>
            </a:bodyPr>
            <a:lstStyle/>
            <a:p>
              <a:r>
                <a:rPr kumimoji="1" lang="ja-JP" altLang="en-US" sz="1700" dirty="0">
                  <a:latin typeface="+mn-ea"/>
                  <a:ea typeface="+mn-ea"/>
                </a:rPr>
                <a:t>国の歳入と同じく</a:t>
              </a:r>
              <a:r>
                <a:rPr lang="ja-JP" altLang="en-US" sz="1700" dirty="0">
                  <a:latin typeface="+mn-ea"/>
                  <a:ea typeface="+mn-ea"/>
                </a:rPr>
                <a:t>税金</a:t>
              </a:r>
              <a:r>
                <a:rPr kumimoji="1" lang="ja-JP" altLang="en-US" sz="1700" dirty="0">
                  <a:latin typeface="+mn-ea"/>
                  <a:ea typeface="+mn-ea"/>
                </a:rPr>
                <a:t>が栃木県の財政を支えています。</a:t>
              </a:r>
            </a:p>
          </p:txBody>
        </p:sp>
      </p:grpSp>
      <p:sp>
        <p:nvSpPr>
          <p:cNvPr id="5" name="Rectangle 8">
            <a:extLst>
              <a:ext uri="{FF2B5EF4-FFF2-40B4-BE49-F238E27FC236}">
                <a16:creationId xmlns:a16="http://schemas.microsoft.com/office/drawing/2014/main" id="{C5DD5603-BB57-AE24-3D6A-245C466284A4}"/>
              </a:ext>
            </a:extLst>
          </p:cNvPr>
          <p:cNvSpPr>
            <a:spLocks noChangeArrowheads="1"/>
          </p:cNvSpPr>
          <p:nvPr/>
        </p:nvSpPr>
        <p:spPr bwMode="auto">
          <a:xfrm>
            <a:off x="2889520" y="2327007"/>
            <a:ext cx="3522118"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400" dirty="0">
                <a:solidFill>
                  <a:srgbClr val="000000"/>
                </a:solidFill>
                <a:latin typeface="+mn-ea"/>
                <a:ea typeface="+mn-ea"/>
                <a:cs typeface="メイリオ" panose="020B0604030504040204" pitchFamily="50" charset="-128"/>
              </a:rPr>
              <a:t>栃木県の歳入の内訳（令和</a:t>
            </a:r>
            <a:r>
              <a:rPr lang="ja-JP" altLang="en-US" sz="1400" dirty="0">
                <a:latin typeface="+mn-ea"/>
                <a:ea typeface="+mn-ea"/>
                <a:cs typeface="メイリオ" panose="020B0604030504040204" pitchFamily="50" charset="-128"/>
              </a:rPr>
              <a:t>７</a:t>
            </a:r>
            <a:r>
              <a:rPr lang="ja-JP" altLang="en-US" sz="1400" dirty="0">
                <a:solidFill>
                  <a:srgbClr val="000000"/>
                </a:solidFill>
                <a:latin typeface="+mn-ea"/>
                <a:ea typeface="+mn-ea"/>
                <a:cs typeface="メイリオ" panose="020B0604030504040204" pitchFamily="50" charset="-128"/>
              </a:rPr>
              <a:t>年度当初予算）</a:t>
            </a:r>
          </a:p>
        </p:txBody>
      </p:sp>
      <p:sp>
        <p:nvSpPr>
          <p:cNvPr id="6" name="Rectangle 14">
            <a:extLst>
              <a:ext uri="{FF2B5EF4-FFF2-40B4-BE49-F238E27FC236}">
                <a16:creationId xmlns:a16="http://schemas.microsoft.com/office/drawing/2014/main" id="{829F2594-513E-6AA9-BBD0-3F82E190FC72}"/>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地方の財政−①歳入</a:t>
            </a:r>
          </a:p>
        </p:txBody>
      </p:sp>
      <p:sp>
        <p:nvSpPr>
          <p:cNvPr id="22" name="正方形/長方形 21">
            <a:extLst>
              <a:ext uri="{FF2B5EF4-FFF2-40B4-BE49-F238E27FC236}">
                <a16:creationId xmlns:a16="http://schemas.microsoft.com/office/drawing/2014/main" id="{45E8F525-5CCE-56E7-4E67-8363510B0B4C}"/>
              </a:ext>
            </a:extLst>
          </p:cNvPr>
          <p:cNvSpPr/>
          <p:nvPr/>
        </p:nvSpPr>
        <p:spPr bwMode="auto">
          <a:xfrm>
            <a:off x="323851" y="2051288"/>
            <a:ext cx="1529832" cy="280212"/>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effectLst/>
                <a:latin typeface="+mn-ea"/>
                <a:ea typeface="+mn-ea"/>
              </a:rPr>
              <a:t>グラフから見えてくる</a:t>
            </a:r>
          </a:p>
        </p:txBody>
      </p:sp>
      <p:sp>
        <p:nvSpPr>
          <p:cNvPr id="23" name="テキスト ボックス 22">
            <a:extLst>
              <a:ext uri="{FF2B5EF4-FFF2-40B4-BE49-F238E27FC236}">
                <a16:creationId xmlns:a16="http://schemas.microsoft.com/office/drawing/2014/main" id="{3DAB34F4-B386-F875-E872-B05CD164E096}"/>
              </a:ext>
            </a:extLst>
          </p:cNvPr>
          <p:cNvSpPr txBox="1"/>
          <p:nvPr/>
        </p:nvSpPr>
        <p:spPr>
          <a:xfrm>
            <a:off x="1886407" y="2009544"/>
            <a:ext cx="5012911" cy="353943"/>
          </a:xfrm>
          <a:prstGeom prst="rect">
            <a:avLst/>
          </a:prstGeom>
          <a:noFill/>
        </p:spPr>
        <p:txBody>
          <a:bodyPr wrap="none" rtlCol="0">
            <a:spAutoFit/>
          </a:bodyPr>
          <a:lstStyle/>
          <a:p>
            <a:r>
              <a:rPr lang="ja-JP" altLang="en-US" sz="1700" dirty="0">
                <a:solidFill>
                  <a:srgbClr val="005BAD"/>
                </a:solidFill>
                <a:latin typeface="+mj-ea"/>
                <a:ea typeface="+mj-ea"/>
              </a:rPr>
              <a:t>栃木県の歳入の多くは県税と国からの交付金です。</a:t>
            </a:r>
          </a:p>
        </p:txBody>
      </p:sp>
      <p:grpSp>
        <p:nvGrpSpPr>
          <p:cNvPr id="27" name="グループ化 26">
            <a:extLst>
              <a:ext uri="{FF2B5EF4-FFF2-40B4-BE49-F238E27FC236}">
                <a16:creationId xmlns:a16="http://schemas.microsoft.com/office/drawing/2014/main" id="{EA523FEF-DE96-0A2E-9EFC-47A507B69A91}"/>
              </a:ext>
            </a:extLst>
          </p:cNvPr>
          <p:cNvGrpSpPr/>
          <p:nvPr/>
        </p:nvGrpSpPr>
        <p:grpSpPr>
          <a:xfrm>
            <a:off x="5534088" y="4709825"/>
            <a:ext cx="3303306" cy="231027"/>
            <a:chOff x="5428482" y="4811877"/>
            <a:chExt cx="3303306" cy="231027"/>
          </a:xfrm>
        </p:grpSpPr>
        <p:sp>
          <p:nvSpPr>
            <p:cNvPr id="114713" name="Rectangle 78">
              <a:extLst>
                <a:ext uri="{FF2B5EF4-FFF2-40B4-BE49-F238E27FC236}">
                  <a16:creationId xmlns:a16="http://schemas.microsoft.com/office/drawing/2014/main" id="{05D369C8-3231-A3F3-A17B-5BE3BF223131}"/>
                </a:ext>
              </a:extLst>
            </p:cNvPr>
            <p:cNvSpPr>
              <a:spLocks noChangeArrowheads="1"/>
            </p:cNvSpPr>
            <p:nvPr/>
          </p:nvSpPr>
          <p:spPr bwMode="auto">
            <a:xfrm>
              <a:off x="6067667" y="4811877"/>
              <a:ext cx="897682"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国庫支出金</a:t>
              </a:r>
            </a:p>
          </p:txBody>
        </p:sp>
        <p:sp>
          <p:nvSpPr>
            <p:cNvPr id="114714" name="Rectangle 87">
              <a:extLst>
                <a:ext uri="{FF2B5EF4-FFF2-40B4-BE49-F238E27FC236}">
                  <a16:creationId xmlns:a16="http://schemas.microsoft.com/office/drawing/2014/main" id="{F9E7F137-AA7E-90E7-65D4-B37A826ABD19}"/>
                </a:ext>
              </a:extLst>
            </p:cNvPr>
            <p:cNvSpPr>
              <a:spLocks noChangeArrowheads="1"/>
            </p:cNvSpPr>
            <p:nvPr/>
          </p:nvSpPr>
          <p:spPr bwMode="auto">
            <a:xfrm>
              <a:off x="5428482" y="4811877"/>
              <a:ext cx="464098" cy="231027"/>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715" name="Rectangle 78">
              <a:extLst>
                <a:ext uri="{FF2B5EF4-FFF2-40B4-BE49-F238E27FC236}">
                  <a16:creationId xmlns:a16="http://schemas.microsoft.com/office/drawing/2014/main" id="{95418FC4-F00A-F37E-29F1-10D01717100E}"/>
                </a:ext>
              </a:extLst>
            </p:cNvPr>
            <p:cNvSpPr>
              <a:spLocks noChangeArrowheads="1"/>
            </p:cNvSpPr>
            <p:nvPr/>
          </p:nvSpPr>
          <p:spPr bwMode="auto">
            <a:xfrm>
              <a:off x="7249371" y="4811877"/>
              <a:ext cx="1482417" cy="215444"/>
            </a:xfrm>
            <a:prstGeom prst="rect">
              <a:avLst/>
            </a:prstGeom>
            <a:noFill/>
            <a:ln w="9525">
              <a:noFill/>
              <a:miter lim="800000"/>
              <a:headEnd/>
              <a:tailEnd/>
            </a:ln>
          </p:spPr>
          <p:txBody>
            <a:bodyPr wrap="square" lIns="0" tIns="0" rIns="0" bIns="0">
              <a:spAutoFit/>
            </a:bodyPr>
            <a:lstStyle/>
            <a:p>
              <a:pPr algn="r" eaLnBrk="1" hangingPunct="1">
                <a:defRPr/>
              </a:pPr>
              <a:r>
                <a:rPr lang="en-US" altLang="ja-JP" sz="1400" i="0" u="none" strike="noStrike" dirty="0">
                  <a:solidFill>
                    <a:srgbClr val="000000"/>
                  </a:solidFill>
                  <a:effectLst/>
                  <a:latin typeface="+mn-ea"/>
                  <a:ea typeface="+mn-ea"/>
                </a:rPr>
                <a:t>956</a:t>
              </a:r>
              <a:r>
                <a:rPr lang="ja-JP" altLang="en-US" sz="1400" dirty="0">
                  <a:solidFill>
                    <a:srgbClr val="000000"/>
                  </a:solidFill>
                  <a:latin typeface="+mn-ea"/>
                  <a:ea typeface="+mn-ea"/>
                  <a:cs typeface="メイリオ" panose="020B0604030504040204" pitchFamily="50" charset="-128"/>
                </a:rPr>
                <a:t>億円</a:t>
              </a:r>
            </a:p>
          </p:txBody>
        </p:sp>
      </p:grpSp>
      <p:grpSp>
        <p:nvGrpSpPr>
          <p:cNvPr id="28" name="グループ化 27">
            <a:extLst>
              <a:ext uri="{FF2B5EF4-FFF2-40B4-BE49-F238E27FC236}">
                <a16:creationId xmlns:a16="http://schemas.microsoft.com/office/drawing/2014/main" id="{06EBB279-5016-27F1-288E-E01833D508D1}"/>
              </a:ext>
            </a:extLst>
          </p:cNvPr>
          <p:cNvGrpSpPr/>
          <p:nvPr/>
        </p:nvGrpSpPr>
        <p:grpSpPr>
          <a:xfrm>
            <a:off x="5513024" y="4339007"/>
            <a:ext cx="3303306" cy="231027"/>
            <a:chOff x="5422350" y="4407069"/>
            <a:chExt cx="3303306" cy="231027"/>
          </a:xfrm>
        </p:grpSpPr>
        <p:sp>
          <p:nvSpPr>
            <p:cNvPr id="114710" name="Rectangle 53">
              <a:extLst>
                <a:ext uri="{FF2B5EF4-FFF2-40B4-BE49-F238E27FC236}">
                  <a16:creationId xmlns:a16="http://schemas.microsoft.com/office/drawing/2014/main" id="{08DF9BD3-EDA1-CCDC-8119-DC39E0258C16}"/>
                </a:ext>
              </a:extLst>
            </p:cNvPr>
            <p:cNvSpPr>
              <a:spLocks noChangeArrowheads="1"/>
            </p:cNvSpPr>
            <p:nvPr/>
          </p:nvSpPr>
          <p:spPr bwMode="auto">
            <a:xfrm>
              <a:off x="6061535" y="4407069"/>
              <a:ext cx="359073"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県債</a:t>
              </a:r>
            </a:p>
          </p:txBody>
        </p:sp>
        <p:sp>
          <p:nvSpPr>
            <p:cNvPr id="114711" name="Rectangle 86">
              <a:extLst>
                <a:ext uri="{FF2B5EF4-FFF2-40B4-BE49-F238E27FC236}">
                  <a16:creationId xmlns:a16="http://schemas.microsoft.com/office/drawing/2014/main" id="{449B3FA8-F3EC-BCBA-C721-51223E443614}"/>
                </a:ext>
              </a:extLst>
            </p:cNvPr>
            <p:cNvSpPr>
              <a:spLocks noChangeArrowheads="1"/>
            </p:cNvSpPr>
            <p:nvPr/>
          </p:nvSpPr>
          <p:spPr bwMode="auto">
            <a:xfrm>
              <a:off x="5422350" y="4407069"/>
              <a:ext cx="464097" cy="23102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712" name="Rectangle 53">
              <a:extLst>
                <a:ext uri="{FF2B5EF4-FFF2-40B4-BE49-F238E27FC236}">
                  <a16:creationId xmlns:a16="http://schemas.microsoft.com/office/drawing/2014/main" id="{E2C428E5-10C9-F030-C2AA-CB022B7397EB}"/>
                </a:ext>
              </a:extLst>
            </p:cNvPr>
            <p:cNvSpPr>
              <a:spLocks noChangeArrowheads="1"/>
            </p:cNvSpPr>
            <p:nvPr/>
          </p:nvSpPr>
          <p:spPr bwMode="auto">
            <a:xfrm>
              <a:off x="8073233" y="4414860"/>
              <a:ext cx="652423" cy="215444"/>
            </a:xfrm>
            <a:prstGeom prst="rect">
              <a:avLst/>
            </a:prstGeom>
            <a:noFill/>
            <a:ln w="9525">
              <a:noFill/>
              <a:miter lim="800000"/>
              <a:headEnd/>
              <a:tailEnd/>
            </a:ln>
          </p:spPr>
          <p:txBody>
            <a:bodyPr wrap="none" lIns="0" tIns="0" rIns="0" bIns="0">
              <a:spAutoFit/>
            </a:bodyPr>
            <a:lstStyle/>
            <a:p>
              <a:pPr eaLnBrk="1" hangingPunct="1">
                <a:defRPr/>
              </a:pPr>
              <a:r>
                <a:rPr lang="en-US" altLang="ja-JP" sz="1400" i="0" u="none" strike="noStrike" dirty="0">
                  <a:solidFill>
                    <a:srgbClr val="000000"/>
                  </a:solidFill>
                  <a:effectLst/>
                  <a:latin typeface="+mn-ea"/>
                  <a:ea typeface="+mn-ea"/>
                </a:rPr>
                <a:t>592</a:t>
              </a:r>
              <a:r>
                <a:rPr lang="ja-JP" altLang="en-US" sz="1400" dirty="0">
                  <a:solidFill>
                    <a:srgbClr val="000000"/>
                  </a:solidFill>
                  <a:latin typeface="+mn-ea"/>
                  <a:ea typeface="+mn-ea"/>
                  <a:cs typeface="メイリオ" panose="020B0604030504040204" pitchFamily="50" charset="-128"/>
                </a:rPr>
                <a:t>億円</a:t>
              </a:r>
            </a:p>
          </p:txBody>
        </p:sp>
      </p:grpSp>
      <p:grpSp>
        <p:nvGrpSpPr>
          <p:cNvPr id="29" name="グループ化 28">
            <a:extLst>
              <a:ext uri="{FF2B5EF4-FFF2-40B4-BE49-F238E27FC236}">
                <a16:creationId xmlns:a16="http://schemas.microsoft.com/office/drawing/2014/main" id="{682652E8-6159-F0C6-C6E0-72D3F66C63F4}"/>
              </a:ext>
            </a:extLst>
          </p:cNvPr>
          <p:cNvGrpSpPr/>
          <p:nvPr/>
        </p:nvGrpSpPr>
        <p:grpSpPr>
          <a:xfrm>
            <a:off x="5525104" y="3965655"/>
            <a:ext cx="3298300" cy="249972"/>
            <a:chOff x="5424394" y="4003761"/>
            <a:chExt cx="3298300" cy="249972"/>
          </a:xfrm>
        </p:grpSpPr>
        <p:sp>
          <p:nvSpPr>
            <p:cNvPr id="114707" name="Rectangle 48">
              <a:extLst>
                <a:ext uri="{FF2B5EF4-FFF2-40B4-BE49-F238E27FC236}">
                  <a16:creationId xmlns:a16="http://schemas.microsoft.com/office/drawing/2014/main" id="{29B9CF19-7947-7ADF-7178-1DB3E964207D}"/>
                </a:ext>
              </a:extLst>
            </p:cNvPr>
            <p:cNvSpPr>
              <a:spLocks noChangeArrowheads="1"/>
            </p:cNvSpPr>
            <p:nvPr/>
          </p:nvSpPr>
          <p:spPr bwMode="auto">
            <a:xfrm>
              <a:off x="6063579" y="4022706"/>
              <a:ext cx="519373"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その他</a:t>
              </a:r>
            </a:p>
          </p:txBody>
        </p:sp>
        <p:sp>
          <p:nvSpPr>
            <p:cNvPr id="114708" name="Rectangle 85">
              <a:extLst>
                <a:ext uri="{FF2B5EF4-FFF2-40B4-BE49-F238E27FC236}">
                  <a16:creationId xmlns:a16="http://schemas.microsoft.com/office/drawing/2014/main" id="{900A5BEC-2303-F6C3-F090-582337819701}"/>
                </a:ext>
              </a:extLst>
            </p:cNvPr>
            <p:cNvSpPr>
              <a:spLocks noChangeArrowheads="1"/>
            </p:cNvSpPr>
            <p:nvPr/>
          </p:nvSpPr>
          <p:spPr bwMode="auto">
            <a:xfrm>
              <a:off x="5424394" y="4022706"/>
              <a:ext cx="464098" cy="231027"/>
            </a:xfrm>
            <a:prstGeom prst="rect">
              <a:avLst/>
            </a:prstGeom>
            <a:solidFill>
              <a:srgbClr val="009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709" name="Rectangle 48">
              <a:extLst>
                <a:ext uri="{FF2B5EF4-FFF2-40B4-BE49-F238E27FC236}">
                  <a16:creationId xmlns:a16="http://schemas.microsoft.com/office/drawing/2014/main" id="{10ACAEB9-F7DF-FA37-92ED-816C0281DFD2}"/>
                </a:ext>
              </a:extLst>
            </p:cNvPr>
            <p:cNvSpPr>
              <a:spLocks noChangeArrowheads="1"/>
            </p:cNvSpPr>
            <p:nvPr/>
          </p:nvSpPr>
          <p:spPr bwMode="auto">
            <a:xfrm>
              <a:off x="7512787" y="4003761"/>
              <a:ext cx="1209907" cy="215444"/>
            </a:xfrm>
            <a:prstGeom prst="rect">
              <a:avLst/>
            </a:prstGeom>
            <a:noFill/>
            <a:ln w="9525">
              <a:noFill/>
              <a:miter lim="800000"/>
              <a:headEnd/>
              <a:tailEnd/>
            </a:ln>
          </p:spPr>
          <p:txBody>
            <a:bodyPr wrap="square" lIns="0" tIns="0" rIns="0" bIns="0">
              <a:spAutoFit/>
            </a:bodyPr>
            <a:lstStyle/>
            <a:p>
              <a:pPr algn="r" eaLnBrk="1" hangingPunct="1">
                <a:defRPr/>
              </a:pPr>
              <a:r>
                <a:rPr lang="en-US" altLang="ja-JP" sz="1400" i="0" u="none" strike="noStrike" dirty="0">
                  <a:solidFill>
                    <a:srgbClr val="000000"/>
                  </a:solidFill>
                  <a:effectLst/>
                  <a:latin typeface="+mn-ea"/>
                  <a:ea typeface="+mn-ea"/>
                </a:rPr>
                <a:t>1,735</a:t>
              </a:r>
              <a:r>
                <a:rPr lang="ja-JP" altLang="en-US" sz="1400" dirty="0">
                  <a:solidFill>
                    <a:srgbClr val="000000"/>
                  </a:solidFill>
                  <a:latin typeface="+mn-ea"/>
                  <a:ea typeface="+mn-ea"/>
                  <a:cs typeface="メイリオ" panose="020B0604030504040204" pitchFamily="50" charset="-128"/>
                </a:rPr>
                <a:t>億円</a:t>
              </a:r>
            </a:p>
          </p:txBody>
        </p:sp>
      </p:grpSp>
      <p:grpSp>
        <p:nvGrpSpPr>
          <p:cNvPr id="30" name="グループ化 29">
            <a:extLst>
              <a:ext uri="{FF2B5EF4-FFF2-40B4-BE49-F238E27FC236}">
                <a16:creationId xmlns:a16="http://schemas.microsoft.com/office/drawing/2014/main" id="{CC022D7C-4F64-4384-C3CC-EE46977131D9}"/>
              </a:ext>
            </a:extLst>
          </p:cNvPr>
          <p:cNvGrpSpPr/>
          <p:nvPr/>
        </p:nvGrpSpPr>
        <p:grpSpPr>
          <a:xfrm>
            <a:off x="5526286" y="2865560"/>
            <a:ext cx="3321452" cy="254056"/>
            <a:chOff x="5428481" y="3219821"/>
            <a:chExt cx="3321452" cy="254056"/>
          </a:xfrm>
        </p:grpSpPr>
        <p:sp>
          <p:nvSpPr>
            <p:cNvPr id="114704" name="Rectangle 43">
              <a:extLst>
                <a:ext uri="{FF2B5EF4-FFF2-40B4-BE49-F238E27FC236}">
                  <a16:creationId xmlns:a16="http://schemas.microsoft.com/office/drawing/2014/main" id="{5E6EAFD9-4104-08A4-A6B3-46800A043362}"/>
                </a:ext>
              </a:extLst>
            </p:cNvPr>
            <p:cNvSpPr>
              <a:spLocks noChangeArrowheads="1"/>
            </p:cNvSpPr>
            <p:nvPr/>
          </p:nvSpPr>
          <p:spPr bwMode="auto">
            <a:xfrm>
              <a:off x="6067666" y="3228634"/>
              <a:ext cx="359073"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県税</a:t>
              </a:r>
            </a:p>
          </p:txBody>
        </p:sp>
        <p:sp>
          <p:nvSpPr>
            <p:cNvPr id="114705" name="Rectangle 83">
              <a:extLst>
                <a:ext uri="{FF2B5EF4-FFF2-40B4-BE49-F238E27FC236}">
                  <a16:creationId xmlns:a16="http://schemas.microsoft.com/office/drawing/2014/main" id="{60A805E1-117E-CFC0-80B1-5A06A55B42CF}"/>
                </a:ext>
              </a:extLst>
            </p:cNvPr>
            <p:cNvSpPr>
              <a:spLocks noChangeArrowheads="1"/>
            </p:cNvSpPr>
            <p:nvPr/>
          </p:nvSpPr>
          <p:spPr bwMode="auto">
            <a:xfrm>
              <a:off x="5428481" y="3219821"/>
              <a:ext cx="464098" cy="233071"/>
            </a:xfrm>
            <a:prstGeom prst="rect">
              <a:avLst/>
            </a:prstGeom>
            <a:solidFill>
              <a:srgbClr val="6AE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706" name="Rectangle 43">
              <a:extLst>
                <a:ext uri="{FF2B5EF4-FFF2-40B4-BE49-F238E27FC236}">
                  <a16:creationId xmlns:a16="http://schemas.microsoft.com/office/drawing/2014/main" id="{C4B0CE86-FB9A-C721-55D6-A8B7ECA544B4}"/>
                </a:ext>
              </a:extLst>
            </p:cNvPr>
            <p:cNvSpPr>
              <a:spLocks noChangeArrowheads="1"/>
            </p:cNvSpPr>
            <p:nvPr/>
          </p:nvSpPr>
          <p:spPr bwMode="auto">
            <a:xfrm>
              <a:off x="7961256" y="3258433"/>
              <a:ext cx="788677" cy="215444"/>
            </a:xfrm>
            <a:prstGeom prst="rect">
              <a:avLst/>
            </a:prstGeom>
            <a:noFill/>
            <a:ln w="9525">
              <a:noFill/>
              <a:miter lim="800000"/>
              <a:headEnd/>
              <a:tailEnd/>
            </a:ln>
          </p:spPr>
          <p:txBody>
            <a:bodyPr wrap="none" lIns="0" tIns="0" rIns="0" bIns="0">
              <a:spAutoFit/>
            </a:bodyPr>
            <a:lstStyle/>
            <a:p>
              <a:pPr eaLnBrk="1" hangingPunct="1">
                <a:defRPr/>
              </a:pPr>
              <a:r>
                <a:rPr lang="en-US" altLang="ja-JP" sz="1400" i="0" u="none" strike="noStrike" dirty="0">
                  <a:solidFill>
                    <a:srgbClr val="000000"/>
                  </a:solidFill>
                  <a:effectLst/>
                  <a:latin typeface="+mn-ea"/>
                  <a:ea typeface="+mn-ea"/>
                </a:rPr>
                <a:t>2,730</a:t>
              </a:r>
              <a:r>
                <a:rPr lang="ja-JP" altLang="en-US" sz="1400" dirty="0">
                  <a:solidFill>
                    <a:srgbClr val="000000"/>
                  </a:solidFill>
                  <a:latin typeface="+mn-ea"/>
                  <a:ea typeface="+mn-ea"/>
                  <a:cs typeface="メイリオ" panose="020B0604030504040204" pitchFamily="50" charset="-128"/>
                </a:rPr>
                <a:t>億円</a:t>
              </a:r>
            </a:p>
          </p:txBody>
        </p:sp>
      </p:grpSp>
      <p:grpSp>
        <p:nvGrpSpPr>
          <p:cNvPr id="31" name="グループ化 30">
            <a:extLst>
              <a:ext uri="{FF2B5EF4-FFF2-40B4-BE49-F238E27FC236}">
                <a16:creationId xmlns:a16="http://schemas.microsoft.com/office/drawing/2014/main" id="{7F085248-66BD-5310-1A60-F5E20884CE01}"/>
              </a:ext>
            </a:extLst>
          </p:cNvPr>
          <p:cNvGrpSpPr/>
          <p:nvPr/>
        </p:nvGrpSpPr>
        <p:grpSpPr>
          <a:xfrm>
            <a:off x="5525939" y="3239386"/>
            <a:ext cx="3317635" cy="231027"/>
            <a:chOff x="5424394" y="3597454"/>
            <a:chExt cx="3317635" cy="231027"/>
          </a:xfrm>
        </p:grpSpPr>
        <p:sp>
          <p:nvSpPr>
            <p:cNvPr id="114701" name="Rectangle 84">
              <a:extLst>
                <a:ext uri="{FF2B5EF4-FFF2-40B4-BE49-F238E27FC236}">
                  <a16:creationId xmlns:a16="http://schemas.microsoft.com/office/drawing/2014/main" id="{A4B49B8E-7309-A6C5-F210-71D810F9F817}"/>
                </a:ext>
              </a:extLst>
            </p:cNvPr>
            <p:cNvSpPr>
              <a:spLocks noChangeArrowheads="1"/>
            </p:cNvSpPr>
            <p:nvPr/>
          </p:nvSpPr>
          <p:spPr bwMode="auto">
            <a:xfrm>
              <a:off x="5424394" y="3597454"/>
              <a:ext cx="464098" cy="231027"/>
            </a:xfrm>
            <a:prstGeom prst="rect">
              <a:avLst/>
            </a:prstGeom>
            <a:solidFill>
              <a:srgbClr val="EEC9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702" name="Rectangle 58">
              <a:extLst>
                <a:ext uri="{FF2B5EF4-FFF2-40B4-BE49-F238E27FC236}">
                  <a16:creationId xmlns:a16="http://schemas.microsoft.com/office/drawing/2014/main" id="{EC7372B5-9BE7-57E8-D1B7-9CE9BA473A73}"/>
                </a:ext>
              </a:extLst>
            </p:cNvPr>
            <p:cNvSpPr>
              <a:spLocks noChangeArrowheads="1"/>
            </p:cNvSpPr>
            <p:nvPr/>
          </p:nvSpPr>
          <p:spPr bwMode="auto">
            <a:xfrm>
              <a:off x="6063579" y="3597454"/>
              <a:ext cx="976968" cy="215444"/>
            </a:xfrm>
            <a:prstGeom prst="rect">
              <a:avLst/>
            </a:prstGeom>
            <a:noFill/>
            <a:ln w="9525">
              <a:noFill/>
              <a:miter lim="800000"/>
              <a:headEnd/>
              <a:tailEnd/>
            </a:ln>
          </p:spPr>
          <p:txBody>
            <a:bodyPr wrap="squar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地方交付税</a:t>
              </a:r>
            </a:p>
          </p:txBody>
        </p:sp>
        <p:sp>
          <p:nvSpPr>
            <p:cNvPr id="114703" name="Rectangle 58">
              <a:extLst>
                <a:ext uri="{FF2B5EF4-FFF2-40B4-BE49-F238E27FC236}">
                  <a16:creationId xmlns:a16="http://schemas.microsoft.com/office/drawing/2014/main" id="{5F0A06DA-B798-9CA5-7554-017400D456C0}"/>
                </a:ext>
              </a:extLst>
            </p:cNvPr>
            <p:cNvSpPr>
              <a:spLocks noChangeArrowheads="1"/>
            </p:cNvSpPr>
            <p:nvPr/>
          </p:nvSpPr>
          <p:spPr bwMode="auto">
            <a:xfrm>
              <a:off x="7246426" y="3606721"/>
              <a:ext cx="1495603" cy="215444"/>
            </a:xfrm>
            <a:prstGeom prst="rect">
              <a:avLst/>
            </a:prstGeom>
            <a:noFill/>
            <a:ln w="9525">
              <a:noFill/>
              <a:miter lim="800000"/>
              <a:headEnd/>
              <a:tailEnd/>
            </a:ln>
          </p:spPr>
          <p:txBody>
            <a:bodyPr wrap="square" lIns="0" tIns="0" rIns="0" bIns="0">
              <a:spAutoFit/>
            </a:bodyPr>
            <a:lstStyle/>
            <a:p>
              <a:pPr algn="r" eaLnBrk="1" hangingPunct="1">
                <a:defRPr/>
              </a:pPr>
              <a:r>
                <a:rPr lang="en-US" altLang="ja-JP" sz="1400" i="0" u="none" strike="noStrike" dirty="0">
                  <a:solidFill>
                    <a:srgbClr val="000000"/>
                  </a:solidFill>
                  <a:effectLst/>
                  <a:latin typeface="+mn-ea"/>
                  <a:ea typeface="+mn-ea"/>
                </a:rPr>
                <a:t>1,510</a:t>
              </a:r>
              <a:r>
                <a:rPr lang="ja-JP" altLang="en-US" sz="1400" dirty="0">
                  <a:solidFill>
                    <a:srgbClr val="000000"/>
                  </a:solidFill>
                  <a:latin typeface="+mn-ea"/>
                  <a:ea typeface="+mn-ea"/>
                  <a:cs typeface="メイリオ" panose="020B0604030504040204" pitchFamily="50" charset="-128"/>
                </a:rPr>
                <a:t>億円</a:t>
              </a:r>
            </a:p>
          </p:txBody>
        </p:sp>
      </p:grpSp>
      <p:grpSp>
        <p:nvGrpSpPr>
          <p:cNvPr id="114688" name="グループ化 114687">
            <a:extLst>
              <a:ext uri="{FF2B5EF4-FFF2-40B4-BE49-F238E27FC236}">
                <a16:creationId xmlns:a16="http://schemas.microsoft.com/office/drawing/2014/main" id="{35B5A745-B323-C5A5-3C3E-D5CD6327B516}"/>
              </a:ext>
            </a:extLst>
          </p:cNvPr>
          <p:cNvGrpSpPr/>
          <p:nvPr/>
        </p:nvGrpSpPr>
        <p:grpSpPr>
          <a:xfrm>
            <a:off x="5534088" y="5920296"/>
            <a:ext cx="3308897" cy="231026"/>
            <a:chOff x="5428482" y="5615359"/>
            <a:chExt cx="3308897" cy="231026"/>
          </a:xfrm>
        </p:grpSpPr>
        <p:sp>
          <p:nvSpPr>
            <p:cNvPr id="114698" name="Rectangle 63">
              <a:extLst>
                <a:ext uri="{FF2B5EF4-FFF2-40B4-BE49-F238E27FC236}">
                  <a16:creationId xmlns:a16="http://schemas.microsoft.com/office/drawing/2014/main" id="{8A069931-FA11-A3EC-2471-66F30F25F77A}"/>
                </a:ext>
              </a:extLst>
            </p:cNvPr>
            <p:cNvSpPr>
              <a:spLocks noChangeArrowheads="1"/>
            </p:cNvSpPr>
            <p:nvPr/>
          </p:nvSpPr>
          <p:spPr bwMode="auto">
            <a:xfrm>
              <a:off x="6067667" y="5615359"/>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その他</a:t>
              </a:r>
            </a:p>
          </p:txBody>
        </p:sp>
        <p:sp>
          <p:nvSpPr>
            <p:cNvPr id="114699" name="Rectangle 89">
              <a:extLst>
                <a:ext uri="{FF2B5EF4-FFF2-40B4-BE49-F238E27FC236}">
                  <a16:creationId xmlns:a16="http://schemas.microsoft.com/office/drawing/2014/main" id="{8036F40A-C38C-2986-D495-7D919DCD068F}"/>
                </a:ext>
              </a:extLst>
            </p:cNvPr>
            <p:cNvSpPr>
              <a:spLocks noChangeArrowheads="1"/>
            </p:cNvSpPr>
            <p:nvPr/>
          </p:nvSpPr>
          <p:spPr bwMode="auto">
            <a:xfrm>
              <a:off x="5428482" y="5615359"/>
              <a:ext cx="464098" cy="23102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700" name="Rectangle 63">
              <a:extLst>
                <a:ext uri="{FF2B5EF4-FFF2-40B4-BE49-F238E27FC236}">
                  <a16:creationId xmlns:a16="http://schemas.microsoft.com/office/drawing/2014/main" id="{5BD08EEC-57D3-8234-15E4-C9736A6EEAE9}"/>
                </a:ext>
              </a:extLst>
            </p:cNvPr>
            <p:cNvSpPr>
              <a:spLocks noChangeArrowheads="1"/>
            </p:cNvSpPr>
            <p:nvPr/>
          </p:nvSpPr>
          <p:spPr bwMode="auto">
            <a:xfrm>
              <a:off x="8025646" y="5615359"/>
              <a:ext cx="711733" cy="215444"/>
            </a:xfrm>
            <a:prstGeom prst="rect">
              <a:avLst/>
            </a:prstGeom>
            <a:noFill/>
            <a:ln w="9525">
              <a:noFill/>
              <a:miter lim="800000"/>
              <a:headEnd/>
              <a:tailEnd/>
            </a:ln>
          </p:spPr>
          <p:txBody>
            <a:bodyPr wrap="none" lIns="0" tIns="0" rIns="0" bIns="0">
              <a:spAutoFit/>
            </a:bodyPr>
            <a:lstStyle/>
            <a:p>
              <a:pPr algn="r" eaLnBrk="1" hangingPunct="1">
                <a:defRPr/>
              </a:pPr>
              <a:r>
                <a:rPr lang="ja-JP" altLang="en-US" sz="1400" dirty="0">
                  <a:solidFill>
                    <a:srgbClr val="000000"/>
                  </a:solidFill>
                  <a:latin typeface="+mn-ea"/>
                  <a:ea typeface="+mn-ea"/>
                  <a:cs typeface="メイリオ" panose="020B0604030504040204" pitchFamily="50" charset="-128"/>
                </a:rPr>
                <a:t> </a:t>
              </a:r>
              <a:r>
                <a:rPr lang="en-US" altLang="ja-JP" sz="1400" i="0" u="none" strike="noStrike" dirty="0">
                  <a:solidFill>
                    <a:srgbClr val="000000"/>
                  </a:solidFill>
                  <a:effectLst/>
                  <a:latin typeface="+mn-ea"/>
                  <a:ea typeface="+mn-ea"/>
                </a:rPr>
                <a:t>328</a:t>
              </a:r>
              <a:r>
                <a:rPr lang="ja-JP" altLang="en-US" sz="1400" dirty="0">
                  <a:solidFill>
                    <a:srgbClr val="000000"/>
                  </a:solidFill>
                  <a:latin typeface="+mn-ea"/>
                  <a:ea typeface="+mn-ea"/>
                  <a:cs typeface="メイリオ" panose="020B0604030504040204" pitchFamily="50" charset="-128"/>
                </a:rPr>
                <a:t>億円</a:t>
              </a:r>
            </a:p>
          </p:txBody>
        </p:sp>
      </p:grpSp>
      <p:grpSp>
        <p:nvGrpSpPr>
          <p:cNvPr id="114689" name="グループ化 114688">
            <a:extLst>
              <a:ext uri="{FF2B5EF4-FFF2-40B4-BE49-F238E27FC236}">
                <a16:creationId xmlns:a16="http://schemas.microsoft.com/office/drawing/2014/main" id="{1912B9C9-C802-4B15-A2AB-472CE1578804}"/>
              </a:ext>
            </a:extLst>
          </p:cNvPr>
          <p:cNvGrpSpPr/>
          <p:nvPr/>
        </p:nvGrpSpPr>
        <p:grpSpPr>
          <a:xfrm>
            <a:off x="5530412" y="5554439"/>
            <a:ext cx="3312573" cy="233071"/>
            <a:chOff x="5420305" y="5194196"/>
            <a:chExt cx="3312573" cy="233071"/>
          </a:xfrm>
        </p:grpSpPr>
        <p:sp>
          <p:nvSpPr>
            <p:cNvPr id="114694" name="Rectangle 68">
              <a:extLst>
                <a:ext uri="{FF2B5EF4-FFF2-40B4-BE49-F238E27FC236}">
                  <a16:creationId xmlns:a16="http://schemas.microsoft.com/office/drawing/2014/main" id="{4C432F48-3BEF-4AF1-06BD-8568FB257688}"/>
                </a:ext>
              </a:extLst>
            </p:cNvPr>
            <p:cNvSpPr>
              <a:spLocks noChangeArrowheads="1"/>
            </p:cNvSpPr>
            <p:nvPr/>
          </p:nvSpPr>
          <p:spPr bwMode="auto">
            <a:xfrm>
              <a:off x="6059490" y="5194196"/>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諸収入</a:t>
              </a:r>
              <a:endParaRPr lang="ja-JP" altLang="en-US" sz="1200" dirty="0">
                <a:solidFill>
                  <a:srgbClr val="000000"/>
                </a:solidFill>
                <a:latin typeface="+mn-ea"/>
                <a:ea typeface="+mn-ea"/>
                <a:cs typeface="メイリオ" panose="020B0604030504040204" pitchFamily="50" charset="-128"/>
              </a:endParaRPr>
            </a:p>
          </p:txBody>
        </p:sp>
        <p:sp>
          <p:nvSpPr>
            <p:cNvPr id="114696" name="Rectangle 88">
              <a:extLst>
                <a:ext uri="{FF2B5EF4-FFF2-40B4-BE49-F238E27FC236}">
                  <a16:creationId xmlns:a16="http://schemas.microsoft.com/office/drawing/2014/main" id="{A5688121-0FD1-1E4A-F82F-77E710A78172}"/>
                </a:ext>
              </a:extLst>
            </p:cNvPr>
            <p:cNvSpPr>
              <a:spLocks noChangeArrowheads="1"/>
            </p:cNvSpPr>
            <p:nvPr/>
          </p:nvSpPr>
          <p:spPr bwMode="auto">
            <a:xfrm>
              <a:off x="5420305" y="5194196"/>
              <a:ext cx="464098" cy="233071"/>
            </a:xfrm>
            <a:prstGeom prst="rect">
              <a:avLst/>
            </a:prstGeom>
            <a:solidFill>
              <a:srgbClr val="A79C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697" name="Rectangle 68">
              <a:extLst>
                <a:ext uri="{FF2B5EF4-FFF2-40B4-BE49-F238E27FC236}">
                  <a16:creationId xmlns:a16="http://schemas.microsoft.com/office/drawing/2014/main" id="{AA9A72F7-E230-67EE-DB80-0BFA5BB8E003}"/>
                </a:ext>
              </a:extLst>
            </p:cNvPr>
            <p:cNvSpPr>
              <a:spLocks noChangeArrowheads="1"/>
            </p:cNvSpPr>
            <p:nvPr/>
          </p:nvSpPr>
          <p:spPr bwMode="auto">
            <a:xfrm>
              <a:off x="7944201" y="5203009"/>
              <a:ext cx="788677" cy="215444"/>
            </a:xfrm>
            <a:prstGeom prst="rect">
              <a:avLst/>
            </a:prstGeom>
            <a:noFill/>
            <a:ln w="9525">
              <a:noFill/>
              <a:miter lim="800000"/>
              <a:headEnd/>
              <a:tailEnd/>
            </a:ln>
          </p:spPr>
          <p:txBody>
            <a:bodyPr wrap="none" lIns="0" tIns="0" rIns="0" bIns="0">
              <a:spAutoFit/>
            </a:bodyPr>
            <a:lstStyle/>
            <a:p>
              <a:pPr eaLnBrk="1" hangingPunct="1">
                <a:defRPr/>
              </a:pPr>
              <a:r>
                <a:rPr lang="en-US" altLang="ja-JP" sz="1400" i="0" u="none" strike="noStrike" dirty="0">
                  <a:solidFill>
                    <a:srgbClr val="000000"/>
                  </a:solidFill>
                  <a:effectLst/>
                  <a:latin typeface="+mn-ea"/>
                  <a:ea typeface="+mn-ea"/>
                </a:rPr>
                <a:t>1,391</a:t>
              </a:r>
              <a:r>
                <a:rPr lang="ja-JP" altLang="en-US" sz="1400" dirty="0">
                  <a:solidFill>
                    <a:srgbClr val="000000"/>
                  </a:solidFill>
                  <a:latin typeface="+mn-ea"/>
                  <a:ea typeface="+mn-ea"/>
                  <a:cs typeface="メイリオ" panose="020B0604030504040204" pitchFamily="50" charset="-128"/>
                </a:rPr>
                <a:t>億円</a:t>
              </a:r>
            </a:p>
          </p:txBody>
        </p:sp>
      </p:grpSp>
      <p:sp>
        <p:nvSpPr>
          <p:cNvPr id="57" name="スライド番号プレースホルダー 56">
            <a:extLst>
              <a:ext uri="{FF2B5EF4-FFF2-40B4-BE49-F238E27FC236}">
                <a16:creationId xmlns:a16="http://schemas.microsoft.com/office/drawing/2014/main" id="{1999D968-59E7-BAD5-E65B-B1B0699F7D22}"/>
              </a:ext>
            </a:extLst>
          </p:cNvPr>
          <p:cNvSpPr>
            <a:spLocks noGrp="1"/>
          </p:cNvSpPr>
          <p:nvPr>
            <p:ph type="sldNum" sz="quarter" idx="12"/>
          </p:nvPr>
        </p:nvSpPr>
        <p:spPr/>
        <p:txBody>
          <a:bodyPr/>
          <a:lstStyle/>
          <a:p>
            <a:pPr>
              <a:defRPr/>
            </a:pPr>
            <a:r>
              <a:rPr lang="en-US" altLang="ja-JP" dirty="0"/>
              <a:t>22</a:t>
            </a:r>
          </a:p>
        </p:txBody>
      </p:sp>
      <p:grpSp>
        <p:nvGrpSpPr>
          <p:cNvPr id="15" name="グループ化 14">
            <a:extLst>
              <a:ext uri="{FF2B5EF4-FFF2-40B4-BE49-F238E27FC236}">
                <a16:creationId xmlns:a16="http://schemas.microsoft.com/office/drawing/2014/main" id="{4D5AF31D-09FB-E228-D6F8-3035019F5FA9}"/>
              </a:ext>
            </a:extLst>
          </p:cNvPr>
          <p:cNvGrpSpPr/>
          <p:nvPr/>
        </p:nvGrpSpPr>
        <p:grpSpPr>
          <a:xfrm>
            <a:off x="0" y="2521819"/>
            <a:ext cx="5306368" cy="4376011"/>
            <a:chOff x="-210099" y="2658076"/>
            <a:chExt cx="4633248" cy="3980428"/>
          </a:xfrm>
          <a:effectLst/>
        </p:grpSpPr>
        <p:graphicFrame>
          <p:nvGraphicFramePr>
            <p:cNvPr id="10" name="グラフ 9">
              <a:extLst>
                <a:ext uri="{FF2B5EF4-FFF2-40B4-BE49-F238E27FC236}">
                  <a16:creationId xmlns:a16="http://schemas.microsoft.com/office/drawing/2014/main" id="{C17BA96D-F769-A48D-7682-35C0C2D35497}"/>
                </a:ext>
              </a:extLst>
            </p:cNvPr>
            <p:cNvGraphicFramePr/>
            <p:nvPr/>
          </p:nvGraphicFramePr>
          <p:xfrm>
            <a:off x="-105196" y="2768973"/>
            <a:ext cx="4528345" cy="3869531"/>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グループ化 10">
              <a:extLst>
                <a:ext uri="{FF2B5EF4-FFF2-40B4-BE49-F238E27FC236}">
                  <a16:creationId xmlns:a16="http://schemas.microsoft.com/office/drawing/2014/main" id="{615B37AC-B649-4BF0-4256-3121FF31C05D}"/>
                </a:ext>
              </a:extLst>
            </p:cNvPr>
            <p:cNvGrpSpPr/>
            <p:nvPr/>
          </p:nvGrpSpPr>
          <p:grpSpPr>
            <a:xfrm>
              <a:off x="1413700" y="3958462"/>
              <a:ext cx="1490552" cy="1490552"/>
              <a:chOff x="1974616" y="3951980"/>
              <a:chExt cx="1490552" cy="1490552"/>
            </a:xfrm>
          </p:grpSpPr>
          <p:sp>
            <p:nvSpPr>
              <p:cNvPr id="20" name="楕円 19">
                <a:extLst>
                  <a:ext uri="{FF2B5EF4-FFF2-40B4-BE49-F238E27FC236}">
                    <a16:creationId xmlns:a16="http://schemas.microsoft.com/office/drawing/2014/main" id="{ADBB36D4-EF57-F033-793D-75C141B74542}"/>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1A8A0772-DBB9-D363-DA1C-32D99C448605}"/>
                  </a:ext>
                </a:extLst>
              </p:cNvPr>
              <p:cNvSpPr txBox="1"/>
              <p:nvPr/>
            </p:nvSpPr>
            <p:spPr>
              <a:xfrm>
                <a:off x="2205967" y="4419263"/>
                <a:ext cx="1027845" cy="538096"/>
              </a:xfrm>
              <a:prstGeom prst="rect">
                <a:avLst/>
              </a:prstGeom>
              <a:noFill/>
            </p:spPr>
            <p:txBody>
              <a:bodyPr wrap="none" rtlCol="0">
                <a:spAutoFit/>
              </a:bodyPr>
              <a:lstStyle/>
              <a:p>
                <a:pPr algn="ctr" rtl="0">
                  <a:lnSpc>
                    <a:spcPct val="80000"/>
                  </a:lnSpc>
                  <a:spcBef>
                    <a:spcPts val="0"/>
                  </a:spcBef>
                  <a:spcAft>
                    <a:spcPts val="500"/>
                  </a:spcAft>
                </a:pPr>
                <a:r>
                  <a:rPr lang="zh-TW" altLang="en-US" sz="1600" i="0" u="none" strike="noStrike" dirty="0">
                    <a:solidFill>
                      <a:srgbClr val="000000"/>
                    </a:solidFill>
                    <a:effectLst/>
                    <a:latin typeface="+mn-ea"/>
                    <a:ea typeface="+mn-ea"/>
                  </a:rPr>
                  <a:t>歳入総額</a:t>
                </a:r>
                <a:endParaRPr lang="en-US" altLang="zh-TW" sz="1600" i="0" u="none" strike="noStrike" dirty="0">
                  <a:solidFill>
                    <a:srgbClr val="000000"/>
                  </a:solidFill>
                  <a:effectLst/>
                  <a:latin typeface="+mn-ea"/>
                  <a:ea typeface="+mn-ea"/>
                </a:endParaRPr>
              </a:p>
              <a:p>
                <a:pPr algn="ctr" rtl="0">
                  <a:lnSpc>
                    <a:spcPct val="80000"/>
                  </a:lnSpc>
                  <a:spcBef>
                    <a:spcPts val="0"/>
                  </a:spcBef>
                  <a:spcAft>
                    <a:spcPts val="500"/>
                  </a:spcAft>
                </a:pPr>
                <a:r>
                  <a:rPr lang="en-US" altLang="ja-JP" sz="1500" i="0" u="none" strike="noStrike" dirty="0">
                    <a:solidFill>
                      <a:srgbClr val="000000"/>
                    </a:solidFill>
                    <a:effectLst/>
                    <a:latin typeface="+mn-ea"/>
                    <a:ea typeface="+mn-ea"/>
                  </a:rPr>
                  <a:t>9,242</a:t>
                </a:r>
                <a:r>
                  <a:rPr lang="zh-TW" altLang="en-US" sz="1500" i="0" u="none" strike="noStrike" dirty="0">
                    <a:solidFill>
                      <a:srgbClr val="000000"/>
                    </a:solidFill>
                    <a:effectLst/>
                    <a:latin typeface="+mn-ea"/>
                    <a:ea typeface="+mn-ea"/>
                  </a:rPr>
                  <a:t>億円</a:t>
                </a:r>
                <a:endParaRPr lang="zh-TW" altLang="en-US" sz="1500" dirty="0">
                  <a:effectLst/>
                  <a:latin typeface="+mn-ea"/>
                  <a:ea typeface="+mn-ea"/>
                </a:endParaRPr>
              </a:p>
            </p:txBody>
          </p:sp>
        </p:grpSp>
        <p:sp>
          <p:nvSpPr>
            <p:cNvPr id="12" name="テキスト ボックス 11">
              <a:extLst>
                <a:ext uri="{FF2B5EF4-FFF2-40B4-BE49-F238E27FC236}">
                  <a16:creationId xmlns:a16="http://schemas.microsoft.com/office/drawing/2014/main" id="{BDFD7D88-C668-6BA1-9A00-E3E72329752B}"/>
                </a:ext>
              </a:extLst>
            </p:cNvPr>
            <p:cNvSpPr txBox="1"/>
            <p:nvPr/>
          </p:nvSpPr>
          <p:spPr>
            <a:xfrm>
              <a:off x="1629143" y="2658076"/>
              <a:ext cx="704039"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その他</a:t>
              </a:r>
              <a:endParaRPr lang="en-US" altLang="ja-JP" sz="1400" b="0" i="0" u="none" strike="noStrike" dirty="0">
                <a:solidFill>
                  <a:srgbClr val="000000"/>
                </a:solidFill>
                <a:effectLst/>
                <a:latin typeface="+mn-ea"/>
                <a:ea typeface="+mn-ea"/>
              </a:endParaRPr>
            </a:p>
            <a:p>
              <a:pPr algn="ctr"/>
              <a:r>
                <a:rPr lang="en-US" altLang="ja-JP" sz="1400" b="0" i="0" u="none" strike="noStrike" dirty="0">
                  <a:solidFill>
                    <a:srgbClr val="000000"/>
                  </a:solidFill>
                  <a:effectLst/>
                  <a:latin typeface="+mn-ea"/>
                  <a:ea typeface="+mn-ea"/>
                </a:rPr>
                <a:t>3.6%</a:t>
              </a:r>
              <a:endParaRPr kumimoji="1" lang="ja-JP" altLang="en-US" sz="1800" dirty="0">
                <a:latin typeface="+mn-ea"/>
                <a:ea typeface="+mn-ea"/>
              </a:endParaRPr>
            </a:p>
          </p:txBody>
        </p:sp>
        <p:sp>
          <p:nvSpPr>
            <p:cNvPr id="17" name="テキスト ボックス 16">
              <a:extLst>
                <a:ext uri="{FF2B5EF4-FFF2-40B4-BE49-F238E27FC236}">
                  <a16:creationId xmlns:a16="http://schemas.microsoft.com/office/drawing/2014/main" id="{82BE217D-8CFD-94B0-E207-D1C78CCAF320}"/>
                </a:ext>
              </a:extLst>
            </p:cNvPr>
            <p:cNvSpPr txBox="1"/>
            <p:nvPr/>
          </p:nvSpPr>
          <p:spPr>
            <a:xfrm>
              <a:off x="-210099" y="4413966"/>
              <a:ext cx="1082348"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国庫支出金</a:t>
              </a:r>
              <a:endParaRPr lang="en-US" altLang="ja-JP" sz="1400" b="0" i="0" u="none" strike="noStrike" dirty="0">
                <a:solidFill>
                  <a:srgbClr val="000000"/>
                </a:solidFill>
                <a:effectLst/>
                <a:latin typeface="+mn-ea"/>
                <a:ea typeface="+mn-ea"/>
              </a:endParaRPr>
            </a:p>
            <a:p>
              <a:pPr algn="ctr"/>
              <a:r>
                <a:rPr lang="en-US" altLang="ja-JP" sz="1400" b="0" i="0" u="none" strike="noStrike" dirty="0">
                  <a:solidFill>
                    <a:srgbClr val="000000"/>
                  </a:solidFill>
                  <a:effectLst/>
                  <a:latin typeface="+mn-ea"/>
                  <a:ea typeface="+mn-ea"/>
                </a:rPr>
                <a:t>10.4%</a:t>
              </a:r>
              <a:endParaRPr kumimoji="1" lang="ja-JP" altLang="en-US" sz="1800" dirty="0">
                <a:latin typeface="+mn-ea"/>
                <a:ea typeface="+mn-ea"/>
              </a:endParaRPr>
            </a:p>
          </p:txBody>
        </p:sp>
        <p:sp>
          <p:nvSpPr>
            <p:cNvPr id="18" name="テキスト ボックス 17">
              <a:extLst>
                <a:ext uri="{FF2B5EF4-FFF2-40B4-BE49-F238E27FC236}">
                  <a16:creationId xmlns:a16="http://schemas.microsoft.com/office/drawing/2014/main" id="{20706B96-1422-1821-9FFA-071571C94B22}"/>
                </a:ext>
              </a:extLst>
            </p:cNvPr>
            <p:cNvSpPr txBox="1"/>
            <p:nvPr/>
          </p:nvSpPr>
          <p:spPr>
            <a:xfrm>
              <a:off x="2952466" y="5606634"/>
              <a:ext cx="1082348" cy="523220"/>
            </a:xfrm>
            <a:prstGeom prst="rect">
              <a:avLst/>
            </a:prstGeom>
            <a:noFill/>
          </p:spPr>
          <p:txBody>
            <a:bodyPr wrap="none" rtlCol="0">
              <a:spAutoFit/>
            </a:bodyPr>
            <a:lstStyle/>
            <a:p>
              <a:pPr algn="ctr"/>
              <a:r>
                <a:rPr lang="ja-JP" altLang="en-US" sz="1400" dirty="0">
                  <a:latin typeface="+mn-ea"/>
                  <a:ea typeface="+mn-ea"/>
                </a:rPr>
                <a:t>地方交付税</a:t>
              </a:r>
            </a:p>
            <a:p>
              <a:pPr algn="ctr"/>
              <a:r>
                <a:rPr lang="en-US" altLang="ja-JP" sz="1400" b="0" i="0" u="none" strike="noStrike" dirty="0">
                  <a:solidFill>
                    <a:srgbClr val="000000"/>
                  </a:solidFill>
                  <a:effectLst/>
                  <a:latin typeface="+mn-ea"/>
                  <a:ea typeface="+mn-ea"/>
                </a:rPr>
                <a:t>16.3%</a:t>
              </a:r>
              <a:endParaRPr kumimoji="1" lang="ja-JP" altLang="en-US" sz="1800" dirty="0">
                <a:latin typeface="+mn-ea"/>
                <a:ea typeface="+mn-ea"/>
              </a:endParaRPr>
            </a:p>
          </p:txBody>
        </p:sp>
        <p:sp>
          <p:nvSpPr>
            <p:cNvPr id="55" name="テキスト ボックス 54">
              <a:extLst>
                <a:ext uri="{FF2B5EF4-FFF2-40B4-BE49-F238E27FC236}">
                  <a16:creationId xmlns:a16="http://schemas.microsoft.com/office/drawing/2014/main" id="{CE79B933-636C-49E8-2A96-B5DEBD728E03}"/>
                </a:ext>
              </a:extLst>
            </p:cNvPr>
            <p:cNvSpPr txBox="1"/>
            <p:nvPr/>
          </p:nvSpPr>
          <p:spPr>
            <a:xfrm>
              <a:off x="1293691" y="6072672"/>
              <a:ext cx="718466" cy="523220"/>
            </a:xfrm>
            <a:prstGeom prst="rect">
              <a:avLst/>
            </a:prstGeom>
            <a:noFill/>
          </p:spPr>
          <p:txBody>
            <a:bodyPr wrap="none" rtlCol="0">
              <a:spAutoFit/>
            </a:bodyPr>
            <a:lstStyle/>
            <a:p>
              <a:pPr algn="ctr"/>
              <a:r>
                <a:rPr lang="ja-JP" altLang="en-US" sz="1400" dirty="0">
                  <a:latin typeface="+mn-ea"/>
                </a:rPr>
                <a:t>その他</a:t>
              </a:r>
              <a:endParaRPr lang="en-US" altLang="ja-JP" sz="1400" dirty="0">
                <a:latin typeface="+mn-ea"/>
                <a:ea typeface="+mn-ea"/>
              </a:endParaRPr>
            </a:p>
            <a:p>
              <a:pPr algn="ctr"/>
              <a:r>
                <a:rPr lang="en-US" altLang="ja-JP" sz="1400" b="0" i="0" u="none" strike="noStrike" dirty="0">
                  <a:solidFill>
                    <a:srgbClr val="000000"/>
                  </a:solidFill>
                  <a:effectLst/>
                  <a:latin typeface="+mn-ea"/>
                  <a:ea typeface="+mn-ea"/>
                </a:rPr>
                <a:t>18.8%</a:t>
              </a:r>
              <a:endParaRPr kumimoji="1" lang="ja-JP" altLang="en-US" sz="1800" dirty="0">
                <a:latin typeface="+mn-ea"/>
                <a:ea typeface="+mn-ea"/>
              </a:endParaRPr>
            </a:p>
          </p:txBody>
        </p:sp>
        <p:sp>
          <p:nvSpPr>
            <p:cNvPr id="56" name="テキスト ボックス 55">
              <a:extLst>
                <a:ext uri="{FF2B5EF4-FFF2-40B4-BE49-F238E27FC236}">
                  <a16:creationId xmlns:a16="http://schemas.microsoft.com/office/drawing/2014/main" id="{2A406DCB-2088-A055-D9DF-C58115DDF226}"/>
                </a:ext>
              </a:extLst>
            </p:cNvPr>
            <p:cNvSpPr txBox="1"/>
            <p:nvPr/>
          </p:nvSpPr>
          <p:spPr>
            <a:xfrm>
              <a:off x="2840854" y="3084896"/>
              <a:ext cx="615874" cy="523220"/>
            </a:xfrm>
            <a:prstGeom prst="rect">
              <a:avLst/>
            </a:prstGeom>
            <a:noFill/>
          </p:spPr>
          <p:txBody>
            <a:bodyPr wrap="none" rtlCol="0">
              <a:spAutoFit/>
            </a:bodyPr>
            <a:lstStyle/>
            <a:p>
              <a:pPr algn="ctr"/>
              <a:r>
                <a:rPr lang="ja-JP" altLang="en-US" sz="1400" dirty="0">
                  <a:latin typeface="+mn-ea"/>
                  <a:ea typeface="+mn-ea"/>
                </a:rPr>
                <a:t>県税</a:t>
              </a:r>
              <a:endParaRPr lang="en-US" altLang="ja-JP" sz="1400" dirty="0">
                <a:latin typeface="+mn-ea"/>
                <a:ea typeface="+mn-ea"/>
              </a:endParaRPr>
            </a:p>
            <a:p>
              <a:pPr algn="ctr"/>
              <a:r>
                <a:rPr lang="en-US" altLang="ja-JP" sz="1400" b="0" i="0" u="none" strike="noStrike" dirty="0">
                  <a:solidFill>
                    <a:srgbClr val="000000"/>
                  </a:solidFill>
                  <a:effectLst/>
                  <a:latin typeface="+mn-ea"/>
                  <a:ea typeface="+mn-ea"/>
                </a:rPr>
                <a:t>29.5%</a:t>
              </a:r>
              <a:endParaRPr kumimoji="1" lang="ja-JP" altLang="en-US" sz="1800" dirty="0">
                <a:latin typeface="+mn-ea"/>
                <a:ea typeface="+mn-ea"/>
              </a:endParaRPr>
            </a:p>
          </p:txBody>
        </p:sp>
        <p:sp>
          <p:nvSpPr>
            <p:cNvPr id="59" name="テキスト ボックス 58">
              <a:extLst>
                <a:ext uri="{FF2B5EF4-FFF2-40B4-BE49-F238E27FC236}">
                  <a16:creationId xmlns:a16="http://schemas.microsoft.com/office/drawing/2014/main" id="{0260ADA1-0944-4F9F-BC28-0E15E5DAEB07}"/>
                </a:ext>
              </a:extLst>
            </p:cNvPr>
            <p:cNvSpPr txBox="1"/>
            <p:nvPr/>
          </p:nvSpPr>
          <p:spPr>
            <a:xfrm>
              <a:off x="619253" y="3088086"/>
              <a:ext cx="723275" cy="523220"/>
            </a:xfrm>
            <a:prstGeom prst="rect">
              <a:avLst/>
            </a:prstGeom>
            <a:noFill/>
          </p:spPr>
          <p:txBody>
            <a:bodyPr wrap="none" rtlCol="0">
              <a:spAutoFit/>
            </a:bodyPr>
            <a:lstStyle/>
            <a:p>
              <a:pPr algn="ctr"/>
              <a:r>
                <a:rPr lang="ja-JP" altLang="en-US" sz="1400" dirty="0">
                  <a:latin typeface="+mn-ea"/>
                  <a:ea typeface="+mn-ea"/>
                </a:rPr>
                <a:t>諸収入</a:t>
              </a:r>
              <a:endParaRPr lang="en-US" altLang="ja-JP" sz="1400" dirty="0">
                <a:latin typeface="+mn-ea"/>
                <a:ea typeface="+mn-ea"/>
              </a:endParaRPr>
            </a:p>
            <a:p>
              <a:pPr algn="ctr"/>
              <a:r>
                <a:rPr lang="en-US" altLang="ja-JP" sz="1400" dirty="0">
                  <a:solidFill>
                    <a:srgbClr val="000000"/>
                  </a:solidFill>
                  <a:latin typeface="+mn-ea"/>
                </a:rPr>
                <a:t>15.0</a:t>
              </a:r>
              <a:r>
                <a:rPr lang="en-US" altLang="ja-JP" sz="1400" b="0" i="0" u="none" strike="noStrike" dirty="0">
                  <a:solidFill>
                    <a:srgbClr val="000000"/>
                  </a:solidFill>
                  <a:effectLst/>
                  <a:latin typeface="+mn-ea"/>
                  <a:ea typeface="+mn-ea"/>
                </a:rPr>
                <a:t>%</a:t>
              </a:r>
              <a:endParaRPr kumimoji="1" lang="ja-JP" altLang="en-US" sz="1800" dirty="0">
                <a:latin typeface="+mn-ea"/>
                <a:ea typeface="+mn-ea"/>
              </a:endParaRPr>
            </a:p>
          </p:txBody>
        </p:sp>
        <p:sp>
          <p:nvSpPr>
            <p:cNvPr id="60" name="テキスト ボックス 59">
              <a:extLst>
                <a:ext uri="{FF2B5EF4-FFF2-40B4-BE49-F238E27FC236}">
                  <a16:creationId xmlns:a16="http://schemas.microsoft.com/office/drawing/2014/main" id="{48939ED0-4EEC-41A1-8955-901D6983ACE0}"/>
                </a:ext>
              </a:extLst>
            </p:cNvPr>
            <p:cNvSpPr txBox="1"/>
            <p:nvPr/>
          </p:nvSpPr>
          <p:spPr>
            <a:xfrm>
              <a:off x="143517" y="5366944"/>
              <a:ext cx="543739" cy="523220"/>
            </a:xfrm>
            <a:prstGeom prst="rect">
              <a:avLst/>
            </a:prstGeom>
            <a:noFill/>
          </p:spPr>
          <p:txBody>
            <a:bodyPr wrap="none" rtlCol="0">
              <a:spAutoFit/>
            </a:bodyPr>
            <a:lstStyle/>
            <a:p>
              <a:pPr algn="ctr"/>
              <a:r>
                <a:rPr lang="ja-JP" altLang="en-US" sz="1400" dirty="0">
                  <a:latin typeface="+mn-ea"/>
                  <a:ea typeface="+mn-ea"/>
                </a:rPr>
                <a:t>県債</a:t>
              </a:r>
              <a:endParaRPr lang="en-US" altLang="ja-JP" sz="1400" dirty="0">
                <a:latin typeface="+mn-ea"/>
                <a:ea typeface="+mn-ea"/>
              </a:endParaRPr>
            </a:p>
            <a:p>
              <a:pPr algn="ctr"/>
              <a:r>
                <a:rPr lang="en-US" altLang="ja-JP" sz="1400" dirty="0">
                  <a:solidFill>
                    <a:srgbClr val="000000"/>
                  </a:solidFill>
                  <a:latin typeface="+mn-ea"/>
                </a:rPr>
                <a:t>6.4</a:t>
              </a:r>
              <a:r>
                <a:rPr lang="en-US" altLang="ja-JP" sz="1400" b="0" i="0" u="none" strike="noStrike" dirty="0">
                  <a:solidFill>
                    <a:srgbClr val="000000"/>
                  </a:solidFill>
                  <a:effectLst/>
                  <a:latin typeface="+mn-ea"/>
                  <a:ea typeface="+mn-ea"/>
                </a:rPr>
                <a:t>%</a:t>
              </a:r>
              <a:endParaRPr kumimoji="1" lang="ja-JP" altLang="en-US" sz="1800" dirty="0">
                <a:latin typeface="+mn-ea"/>
                <a:ea typeface="+mn-ea"/>
              </a:endParaRPr>
            </a:p>
          </p:txBody>
        </p:sp>
      </p:grpSp>
      <p:sp>
        <p:nvSpPr>
          <p:cNvPr id="4" name="object 66">
            <a:extLst>
              <a:ext uri="{FF2B5EF4-FFF2-40B4-BE49-F238E27FC236}">
                <a16:creationId xmlns:a16="http://schemas.microsoft.com/office/drawing/2014/main" id="{1BA00DC3-B3A9-5077-4AC9-F2EE62B27AA0}"/>
              </a:ext>
            </a:extLst>
          </p:cNvPr>
          <p:cNvSpPr txBox="1"/>
          <p:nvPr/>
        </p:nvSpPr>
        <p:spPr>
          <a:xfrm>
            <a:off x="5470073" y="3505828"/>
            <a:ext cx="3353331"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dirty="0">
                <a:solidFill>
                  <a:prstClr val="black"/>
                </a:solidFill>
                <a:latin typeface="+mn-ea"/>
                <a:ea typeface="+mn-ea"/>
              </a:rPr>
              <a:t>地方交付税等</a:t>
            </a:r>
            <a:endParaRPr lang="en-US" altLang="ja-JP" sz="800" dirty="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dirty="0">
                <a:solidFill>
                  <a:prstClr val="black"/>
                </a:solidFill>
                <a:latin typeface="+mn-ea"/>
                <a:ea typeface="+mn-ea"/>
              </a:rPr>
              <a:t>   </a:t>
            </a:r>
            <a:r>
              <a:rPr lang="ja-JP" altLang="en-US" sz="800" dirty="0">
                <a:solidFill>
                  <a:prstClr val="black"/>
                </a:solidFill>
                <a:latin typeface="+mn-ea"/>
                <a:ea typeface="+mn-ea"/>
              </a:rPr>
              <a:t>住民がどの地域に住んでいても一定の水準の公共サービスを受けられる</a:t>
            </a:r>
            <a:endParaRPr lang="en-US" altLang="ja-JP" sz="800" dirty="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dirty="0">
                <a:solidFill>
                  <a:prstClr val="black"/>
                </a:solidFill>
                <a:latin typeface="+mn-ea"/>
                <a:ea typeface="+mn-ea"/>
              </a:rPr>
              <a:t>   </a:t>
            </a:r>
            <a:r>
              <a:rPr lang="ja-JP" altLang="en-US" sz="800" dirty="0">
                <a:solidFill>
                  <a:prstClr val="black"/>
                </a:solidFill>
                <a:latin typeface="+mn-ea"/>
                <a:ea typeface="+mn-ea"/>
              </a:rPr>
              <a:t>ように、国が各地方公共団体の財政力を調整するために交付するもの。</a:t>
            </a:r>
          </a:p>
        </p:txBody>
      </p:sp>
      <p:sp>
        <p:nvSpPr>
          <p:cNvPr id="16" name="object 66">
            <a:extLst>
              <a:ext uri="{FF2B5EF4-FFF2-40B4-BE49-F238E27FC236}">
                <a16:creationId xmlns:a16="http://schemas.microsoft.com/office/drawing/2014/main" id="{CE32CDD8-BDF4-4650-F973-CCB9BE2263A6}"/>
              </a:ext>
            </a:extLst>
          </p:cNvPr>
          <p:cNvSpPr txBox="1"/>
          <p:nvPr/>
        </p:nvSpPr>
        <p:spPr>
          <a:xfrm>
            <a:off x="5477256" y="4995479"/>
            <a:ext cx="3353331"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dirty="0">
                <a:solidFill>
                  <a:prstClr val="black"/>
                </a:solidFill>
                <a:latin typeface="+mn-ea"/>
                <a:ea typeface="+mn-ea"/>
              </a:rPr>
              <a:t>国庫支出金</a:t>
            </a:r>
            <a:endParaRPr lang="en-US" altLang="ja-JP" sz="800" dirty="0">
              <a:solidFill>
                <a:prstClr val="black"/>
              </a:solidFill>
              <a:latin typeface="+mn-ea"/>
              <a:ea typeface="+mn-ea"/>
            </a:endParaRPr>
          </a:p>
          <a:p>
            <a:pPr defTabSz="844083" eaLnBrk="1" fontAlgn="auto" hangingPunct="1">
              <a:spcBef>
                <a:spcPts val="0"/>
              </a:spcBef>
              <a:spcAft>
                <a:spcPts val="0"/>
              </a:spcAft>
              <a:buClr>
                <a:srgbClr val="005BAD"/>
              </a:buClr>
              <a:defRPr/>
            </a:pPr>
            <a:r>
              <a:rPr lang="ja-JP" altLang="en-US" sz="800" dirty="0">
                <a:solidFill>
                  <a:prstClr val="black"/>
                </a:solidFill>
                <a:latin typeface="+mn-ea"/>
                <a:ea typeface="+mn-ea"/>
              </a:rPr>
              <a:t> </a:t>
            </a:r>
            <a:r>
              <a:rPr lang="ja-JP" altLang="en-US" sz="800" spc="300" dirty="0">
                <a:solidFill>
                  <a:prstClr val="black"/>
                </a:solidFill>
                <a:latin typeface="+mn-ea"/>
                <a:ea typeface="+mn-ea"/>
              </a:rPr>
              <a:t> </a:t>
            </a:r>
            <a:r>
              <a:rPr lang="ja-JP" altLang="en-US" sz="800" dirty="0">
                <a:solidFill>
                  <a:prstClr val="black"/>
                </a:solidFill>
                <a:latin typeface="+mn-ea"/>
                <a:ea typeface="+mn-ea"/>
              </a:rPr>
              <a:t>国と地方公共団体が協力して行う事業の財源にあてるため、国が補助金・</a:t>
            </a:r>
            <a:endParaRPr lang="en-US" altLang="ja-JP" sz="800" dirty="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dirty="0">
                <a:solidFill>
                  <a:prstClr val="black"/>
                </a:solidFill>
                <a:latin typeface="+mn-ea"/>
                <a:ea typeface="+mn-ea"/>
              </a:rPr>
              <a:t> </a:t>
            </a:r>
            <a:r>
              <a:rPr lang="en-US" altLang="ja-JP" sz="800" spc="300" dirty="0">
                <a:solidFill>
                  <a:prstClr val="black"/>
                </a:solidFill>
                <a:latin typeface="+mn-ea"/>
                <a:ea typeface="+mn-ea"/>
              </a:rPr>
              <a:t> </a:t>
            </a:r>
            <a:r>
              <a:rPr lang="ja-JP" altLang="en-US" sz="800" dirty="0">
                <a:solidFill>
                  <a:prstClr val="black"/>
                </a:solidFill>
                <a:latin typeface="+mn-ea"/>
                <a:ea typeface="+mn-ea"/>
              </a:rPr>
              <a:t>負担金として支出するもの。</a:t>
            </a:r>
          </a:p>
        </p:txBody>
      </p:sp>
      <p:pic>
        <p:nvPicPr>
          <p:cNvPr id="26" name="Picture 29">
            <a:extLst>
              <a:ext uri="{FF2B5EF4-FFF2-40B4-BE49-F238E27FC236}">
                <a16:creationId xmlns:a16="http://schemas.microsoft.com/office/drawing/2014/main" id="{EFC6B4C8-4ED4-7E88-D45A-30A080A647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グラフ 12">
            <a:extLst>
              <a:ext uri="{FF2B5EF4-FFF2-40B4-BE49-F238E27FC236}">
                <a16:creationId xmlns:a16="http://schemas.microsoft.com/office/drawing/2014/main" id="{DBA9E3C8-D9C4-3FD2-9D87-14ABAAE6D253}"/>
              </a:ext>
            </a:extLst>
          </p:cNvPr>
          <p:cNvGraphicFramePr/>
          <p:nvPr>
            <p:extLst>
              <p:ext uri="{D42A27DB-BD31-4B8C-83A1-F6EECF244321}">
                <p14:modId xmlns:p14="http://schemas.microsoft.com/office/powerpoint/2010/main" val="2054316489"/>
              </p:ext>
            </p:extLst>
          </p:nvPr>
        </p:nvGraphicFramePr>
        <p:xfrm>
          <a:off x="692589" y="3279916"/>
          <a:ext cx="4017390" cy="2972151"/>
        </p:xfrm>
        <a:graphic>
          <a:graphicData uri="http://schemas.openxmlformats.org/drawingml/2006/chart">
            <c:chart xmlns:c="http://schemas.openxmlformats.org/drawingml/2006/chart" xmlns:r="http://schemas.openxmlformats.org/officeDocument/2006/relationships" r:id="rId6"/>
          </a:graphicData>
        </a:graphic>
      </p:graphicFrame>
      <p:sp>
        <p:nvSpPr>
          <p:cNvPr id="114691" name="テキスト ボックス 11">
            <a:extLst>
              <a:ext uri="{FF2B5EF4-FFF2-40B4-BE49-F238E27FC236}">
                <a16:creationId xmlns:a16="http://schemas.microsoft.com/office/drawing/2014/main" id="{CD42696C-9269-D36C-AD44-4716AE6F7EA8}"/>
              </a:ext>
            </a:extLst>
          </p:cNvPr>
          <p:cNvSpPr txBox="1"/>
          <p:nvPr/>
        </p:nvSpPr>
        <p:spPr>
          <a:xfrm>
            <a:off x="1510050" y="3904593"/>
            <a:ext cx="902811" cy="523220"/>
          </a:xfrm>
          <a:prstGeom prst="rect">
            <a:avLst/>
          </a:prstGeom>
          <a:noFill/>
        </p:spPr>
        <p:txBody>
          <a:bodyPr wrap="non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r>
              <a:rPr lang="ja-JP" altLang="en-US" sz="1400" b="0" i="0" u="none" strike="noStrike" dirty="0">
                <a:solidFill>
                  <a:srgbClr val="000000"/>
                </a:solidFill>
                <a:effectLst/>
                <a:latin typeface="+mn-ea"/>
                <a:ea typeface="+mn-ea"/>
              </a:rPr>
              <a:t>特定財源</a:t>
            </a:r>
            <a:endParaRPr lang="en-US" altLang="ja-JP" sz="1400" b="0" i="0" u="none" strike="noStrike" dirty="0">
              <a:solidFill>
                <a:srgbClr val="000000"/>
              </a:solidFill>
              <a:effectLst/>
              <a:latin typeface="+mn-ea"/>
              <a:ea typeface="+mn-ea"/>
            </a:endParaRPr>
          </a:p>
          <a:p>
            <a:pPr algn="ctr"/>
            <a:r>
              <a:rPr lang="en-US" altLang="ja-JP" sz="1400" b="0" i="0" u="none" strike="noStrike" dirty="0">
                <a:solidFill>
                  <a:srgbClr val="000000"/>
                </a:solidFill>
                <a:effectLst/>
                <a:latin typeface="+mn-ea"/>
                <a:ea typeface="+mn-ea"/>
              </a:rPr>
              <a:t>35.4%</a:t>
            </a:r>
            <a:endParaRPr kumimoji="1" lang="ja-JP" altLang="en-US" sz="1800" dirty="0">
              <a:latin typeface="+mn-ea"/>
              <a:ea typeface="+mn-ea"/>
            </a:endParaRPr>
          </a:p>
        </p:txBody>
      </p:sp>
      <p:pic>
        <p:nvPicPr>
          <p:cNvPr id="58" name="グラフィックス 57">
            <a:extLst>
              <a:ext uri="{FF2B5EF4-FFF2-40B4-BE49-F238E27FC236}">
                <a16:creationId xmlns:a16="http://schemas.microsoft.com/office/drawing/2014/main" id="{67727DEA-22FC-4173-AEAE-17708D139D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75434" y="2745353"/>
            <a:ext cx="276225" cy="3593277"/>
          </a:xfrm>
          <a:prstGeom prst="rect">
            <a:avLst/>
          </a:prstGeom>
        </p:spPr>
      </p:pic>
    </p:spTree>
    <p:custDataLst>
      <p:tags r:id="rId1"/>
    </p:custDataLst>
    <p:extLst>
      <p:ext uri="{BB962C8B-B14F-4D97-AF65-F5344CB8AC3E}">
        <p14:creationId xmlns:p14="http://schemas.microsoft.com/office/powerpoint/2010/main" val="231159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600"/>
                                        <p:tgtEl>
                                          <p:spTgt spid="26"/>
                                        </p:tgtEl>
                                      </p:cBhvr>
                                    </p:animEffect>
                                    <p:anim calcmode="lin" valueType="num">
                                      <p:cBhvr>
                                        <p:cTn id="12" dur="600" fill="hold"/>
                                        <p:tgtEl>
                                          <p:spTgt spid="26"/>
                                        </p:tgtEl>
                                        <p:attrNameLst>
                                          <p:attrName>ppt_x</p:attrName>
                                        </p:attrNameLst>
                                      </p:cBhvr>
                                      <p:tavLst>
                                        <p:tav tm="0">
                                          <p:val>
                                            <p:strVal val="#ppt_x"/>
                                          </p:val>
                                        </p:tav>
                                        <p:tav tm="100000">
                                          <p:val>
                                            <p:strVal val="#ppt_x"/>
                                          </p:val>
                                        </p:tav>
                                      </p:tavLst>
                                    </p:anim>
                                    <p:anim calcmode="lin" valueType="num">
                                      <p:cBhvr>
                                        <p:cTn id="13" dur="6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wipe(left)">
                                      <p:cBhvr>
                                        <p:cTn id="22" dur="1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nodeType="withEffect">
                                  <p:stCondLst>
                                    <p:cond delay="0"/>
                                  </p:stCondLst>
                                  <p:childTnLst>
                                    <p:set>
                                      <p:cBhvr>
                                        <p:cTn id="55" dur="1" fill="hold">
                                          <p:stCondLst>
                                            <p:cond delay="0"/>
                                          </p:stCondLst>
                                        </p:cTn>
                                        <p:tgtEl>
                                          <p:spTgt spid="114688"/>
                                        </p:tgtEl>
                                        <p:attrNameLst>
                                          <p:attrName>style.visibility</p:attrName>
                                        </p:attrNameLst>
                                      </p:cBhvr>
                                      <p:to>
                                        <p:strVal val="visible"/>
                                      </p:to>
                                    </p:set>
                                    <p:animEffect transition="in" filter="fade">
                                      <p:cBhvr>
                                        <p:cTn id="56" dur="500"/>
                                        <p:tgtEl>
                                          <p:spTgt spid="114688"/>
                                        </p:tgtEl>
                                      </p:cBhvr>
                                    </p:animEffect>
                                  </p:childTnLst>
                                </p:cTn>
                              </p:par>
                              <p:par>
                                <p:cTn id="57" presetID="10" presetClass="entr" presetSubtype="0" fill="hold" nodeType="withEffect">
                                  <p:stCondLst>
                                    <p:cond delay="0"/>
                                  </p:stCondLst>
                                  <p:childTnLst>
                                    <p:set>
                                      <p:cBhvr>
                                        <p:cTn id="58" dur="1" fill="hold">
                                          <p:stCondLst>
                                            <p:cond delay="0"/>
                                          </p:stCondLst>
                                        </p:cTn>
                                        <p:tgtEl>
                                          <p:spTgt spid="114689"/>
                                        </p:tgtEl>
                                        <p:attrNameLst>
                                          <p:attrName>style.visibility</p:attrName>
                                        </p:attrNameLst>
                                      </p:cBhvr>
                                      <p:to>
                                        <p:strVal val="visible"/>
                                      </p:to>
                                    </p:set>
                                    <p:animEffect transition="in" filter="fade">
                                      <p:cBhvr>
                                        <p:cTn id="59" dur="500"/>
                                        <p:tgtEl>
                                          <p:spTgt spid="11468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129A898-4567-1B26-A345-4CD550004737}"/>
              </a:ext>
            </a:extLst>
          </p:cNvPr>
          <p:cNvGrpSpPr/>
          <p:nvPr/>
        </p:nvGrpSpPr>
        <p:grpSpPr>
          <a:xfrm>
            <a:off x="323851" y="1085670"/>
            <a:ext cx="8519134" cy="827030"/>
            <a:chOff x="323851" y="1085670"/>
            <a:chExt cx="8519134" cy="827030"/>
          </a:xfrm>
        </p:grpSpPr>
        <p:sp>
          <p:nvSpPr>
            <p:cNvPr id="8" name="AutoShape 353">
              <a:extLst>
                <a:ext uri="{FF2B5EF4-FFF2-40B4-BE49-F238E27FC236}">
                  <a16:creationId xmlns:a16="http://schemas.microsoft.com/office/drawing/2014/main" id="{70B90FB7-E7F5-07B8-A45D-F4A053713C25}"/>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939421DD-11B4-8554-10A4-60B58A9472B6}"/>
                </a:ext>
              </a:extLst>
            </p:cNvPr>
            <p:cNvSpPr txBox="1"/>
            <p:nvPr/>
          </p:nvSpPr>
          <p:spPr>
            <a:xfrm>
              <a:off x="340205" y="1196892"/>
              <a:ext cx="5420516" cy="615553"/>
            </a:xfrm>
            <a:prstGeom prst="rect">
              <a:avLst/>
            </a:prstGeom>
            <a:noFill/>
          </p:spPr>
          <p:txBody>
            <a:bodyPr wrap="square" rtlCol="0">
              <a:spAutoFit/>
            </a:bodyPr>
            <a:lstStyle/>
            <a:p>
              <a:r>
                <a:rPr kumimoji="1" lang="ja-JP" altLang="en-US" sz="1700" dirty="0">
                  <a:latin typeface="+mn-ea"/>
                  <a:ea typeface="+mn-ea"/>
                </a:rPr>
                <a:t>栃木県は、私たちのふだんの暮らしに結びついた公共サービスを行っています。</a:t>
              </a:r>
            </a:p>
          </p:txBody>
        </p:sp>
      </p:grpSp>
      <p:grpSp>
        <p:nvGrpSpPr>
          <p:cNvPr id="21508" name="グループ化 21507">
            <a:extLst>
              <a:ext uri="{FF2B5EF4-FFF2-40B4-BE49-F238E27FC236}">
                <a16:creationId xmlns:a16="http://schemas.microsoft.com/office/drawing/2014/main" id="{C33DE6FA-EEFE-EB3B-DBF3-E856FBA2777F}"/>
              </a:ext>
            </a:extLst>
          </p:cNvPr>
          <p:cNvGrpSpPr>
            <a:grpSpLocks/>
          </p:cNvGrpSpPr>
          <p:nvPr/>
        </p:nvGrpSpPr>
        <p:grpSpPr>
          <a:xfrm>
            <a:off x="331501" y="2768973"/>
            <a:ext cx="4893527" cy="3869531"/>
            <a:chOff x="317743" y="2829133"/>
            <a:chExt cx="4893527" cy="3869531"/>
          </a:xfrm>
        </p:grpSpPr>
        <p:graphicFrame>
          <p:nvGraphicFramePr>
            <p:cNvPr id="13" name="グラフ 12">
              <a:extLst>
                <a:ext uri="{FF2B5EF4-FFF2-40B4-BE49-F238E27FC236}">
                  <a16:creationId xmlns:a16="http://schemas.microsoft.com/office/drawing/2014/main" id="{E6B5E072-4025-764F-02B6-3258A5234B1A}"/>
                </a:ext>
              </a:extLst>
            </p:cNvPr>
            <p:cNvGraphicFramePr>
              <a:graphicFrameLocks/>
            </p:cNvGraphicFramePr>
            <p:nvPr>
              <p:extLst>
                <p:ext uri="{D42A27DB-BD31-4B8C-83A1-F6EECF244321}">
                  <p14:modId xmlns:p14="http://schemas.microsoft.com/office/powerpoint/2010/main" val="4017346662"/>
                </p:ext>
              </p:extLst>
            </p:nvPr>
          </p:nvGraphicFramePr>
          <p:xfrm>
            <a:off x="317743" y="2829133"/>
            <a:ext cx="4893527" cy="3869531"/>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グループ化 2">
              <a:extLst>
                <a:ext uri="{FF2B5EF4-FFF2-40B4-BE49-F238E27FC236}">
                  <a16:creationId xmlns:a16="http://schemas.microsoft.com/office/drawing/2014/main" id="{1ECFCD1D-C4B3-4DD7-EA94-33FFB19B2301}"/>
                </a:ext>
              </a:extLst>
            </p:cNvPr>
            <p:cNvGrpSpPr>
              <a:grpSpLocks/>
            </p:cNvGrpSpPr>
            <p:nvPr/>
          </p:nvGrpSpPr>
          <p:grpSpPr>
            <a:xfrm>
              <a:off x="2019230" y="4018622"/>
              <a:ext cx="1490552" cy="1490552"/>
              <a:chOff x="1974616" y="3951980"/>
              <a:chExt cx="1490552" cy="1490552"/>
            </a:xfrm>
          </p:grpSpPr>
          <p:sp>
            <p:nvSpPr>
              <p:cNvPr id="14" name="楕円 13">
                <a:extLst>
                  <a:ext uri="{FF2B5EF4-FFF2-40B4-BE49-F238E27FC236}">
                    <a16:creationId xmlns:a16="http://schemas.microsoft.com/office/drawing/2014/main" id="{8AE0112F-E534-A228-B729-8D53F8438E9B}"/>
                  </a:ext>
                </a:extLst>
              </p:cNvPr>
              <p:cNvSpPr>
                <a:spLocks/>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 name="テキスト ボックス 1">
                <a:extLst>
                  <a:ext uri="{FF2B5EF4-FFF2-40B4-BE49-F238E27FC236}">
                    <a16:creationId xmlns:a16="http://schemas.microsoft.com/office/drawing/2014/main" id="{03A1ADBE-23BE-5A0D-76F8-C9BDD1107C30}"/>
                  </a:ext>
                </a:extLst>
              </p:cNvPr>
              <p:cNvSpPr txBox="1">
                <a:spLocks/>
              </p:cNvSpPr>
              <p:nvPr/>
            </p:nvSpPr>
            <p:spPr>
              <a:xfrm>
                <a:off x="2188335" y="4419263"/>
                <a:ext cx="1063113" cy="550407"/>
              </a:xfrm>
              <a:prstGeom prst="rect">
                <a:avLst/>
              </a:prstGeom>
              <a:noFill/>
            </p:spPr>
            <p:txBody>
              <a:bodyPr wrap="none" rtlCol="0">
                <a:spAutoFit/>
              </a:bodyPr>
              <a:lstStyle/>
              <a:p>
                <a:pPr algn="ctr" rtl="0">
                  <a:lnSpc>
                    <a:spcPct val="80000"/>
                  </a:lnSpc>
                  <a:spcBef>
                    <a:spcPts val="0"/>
                  </a:spcBef>
                  <a:spcAft>
                    <a:spcPts val="500"/>
                  </a:spcAft>
                </a:pPr>
                <a:r>
                  <a:rPr lang="zh-TW" altLang="en-US" sz="1600" i="0" u="none" strike="noStrike" dirty="0">
                    <a:solidFill>
                      <a:srgbClr val="000000"/>
                    </a:solidFill>
                    <a:effectLst/>
                    <a:latin typeface="+mn-ea"/>
                    <a:ea typeface="+mn-ea"/>
                  </a:rPr>
                  <a:t>歳出総額</a:t>
                </a:r>
                <a:endParaRPr lang="zh-TW" altLang="en-US" sz="1600" dirty="0">
                  <a:effectLst/>
                  <a:latin typeface="+mn-ea"/>
                  <a:ea typeface="+mn-ea"/>
                </a:endParaRPr>
              </a:p>
              <a:p>
                <a:pPr algn="ctr" rtl="0">
                  <a:lnSpc>
                    <a:spcPct val="80000"/>
                  </a:lnSpc>
                  <a:spcBef>
                    <a:spcPts val="0"/>
                  </a:spcBef>
                  <a:spcAft>
                    <a:spcPts val="500"/>
                  </a:spcAft>
                </a:pPr>
                <a:r>
                  <a:rPr lang="en-US" altLang="ja-JP" sz="1600" i="0" u="none" strike="noStrike" dirty="0">
                    <a:solidFill>
                      <a:srgbClr val="000000"/>
                    </a:solidFill>
                    <a:effectLst/>
                    <a:latin typeface="+mn-ea"/>
                    <a:ea typeface="+mn-ea"/>
                  </a:rPr>
                  <a:t>9,242</a:t>
                </a:r>
                <a:r>
                  <a:rPr lang="zh-TW" altLang="en-US" sz="1500" i="0" u="none" strike="noStrike" dirty="0">
                    <a:solidFill>
                      <a:srgbClr val="000000"/>
                    </a:solidFill>
                    <a:effectLst/>
                    <a:latin typeface="+mn-ea"/>
                    <a:ea typeface="+mn-ea"/>
                  </a:rPr>
                  <a:t>億円</a:t>
                </a:r>
                <a:endParaRPr lang="zh-TW" altLang="en-US" sz="1500" dirty="0">
                  <a:effectLst/>
                  <a:latin typeface="+mn-ea"/>
                  <a:ea typeface="+mn-ea"/>
                </a:endParaRPr>
              </a:p>
            </p:txBody>
          </p:sp>
        </p:grpSp>
        <p:sp>
          <p:nvSpPr>
            <p:cNvPr id="16" name="テキスト ボックス 15">
              <a:extLst>
                <a:ext uri="{FF2B5EF4-FFF2-40B4-BE49-F238E27FC236}">
                  <a16:creationId xmlns:a16="http://schemas.microsoft.com/office/drawing/2014/main" id="{967B4CCC-D984-8D85-222B-0C29C8B54023}"/>
                </a:ext>
              </a:extLst>
            </p:cNvPr>
            <p:cNvSpPr txBox="1">
              <a:spLocks/>
            </p:cNvSpPr>
            <p:nvPr/>
          </p:nvSpPr>
          <p:spPr>
            <a:xfrm>
              <a:off x="1611625" y="5755302"/>
              <a:ext cx="723275"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衛生費</a:t>
              </a:r>
              <a:endParaRPr lang="en-US" altLang="ja-JP" sz="1400" b="0" i="0" u="none" strike="noStrike" dirty="0">
                <a:solidFill>
                  <a:srgbClr val="000000"/>
                </a:solidFill>
                <a:effectLst/>
                <a:latin typeface="+mn-ea"/>
                <a:ea typeface="+mn-ea"/>
              </a:endParaRPr>
            </a:p>
            <a:p>
              <a:pPr algn="ctr"/>
              <a:r>
                <a:rPr lang="en-US" altLang="ja-JP" sz="1400" b="0" i="0" u="none" strike="noStrike" dirty="0">
                  <a:solidFill>
                    <a:srgbClr val="000000"/>
                  </a:solidFill>
                  <a:effectLst/>
                  <a:latin typeface="+mn-ea"/>
                  <a:ea typeface="+mn-ea"/>
                </a:rPr>
                <a:t>7.3%</a:t>
              </a:r>
            </a:p>
          </p:txBody>
        </p:sp>
        <p:sp>
          <p:nvSpPr>
            <p:cNvPr id="17" name="テキスト ボックス 16">
              <a:extLst>
                <a:ext uri="{FF2B5EF4-FFF2-40B4-BE49-F238E27FC236}">
                  <a16:creationId xmlns:a16="http://schemas.microsoft.com/office/drawing/2014/main" id="{47F65C42-C91D-523D-4A72-58BBEA7DF976}"/>
                </a:ext>
              </a:extLst>
            </p:cNvPr>
            <p:cNvSpPr txBox="1">
              <a:spLocks/>
            </p:cNvSpPr>
            <p:nvPr/>
          </p:nvSpPr>
          <p:spPr>
            <a:xfrm>
              <a:off x="1621244" y="3418298"/>
              <a:ext cx="704039"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その他</a:t>
              </a:r>
              <a:endParaRPr lang="en-US" altLang="ja-JP" sz="1400" b="0" i="0" u="none" strike="noStrike" dirty="0">
                <a:solidFill>
                  <a:srgbClr val="000000"/>
                </a:solidFill>
                <a:effectLst/>
                <a:latin typeface="+mn-ea"/>
                <a:ea typeface="+mn-ea"/>
              </a:endParaRPr>
            </a:p>
            <a:p>
              <a:pPr algn="ctr"/>
              <a:r>
                <a:rPr lang="en-US" altLang="ja-JP" sz="1400" b="0" i="0" u="none" strike="noStrike" dirty="0">
                  <a:solidFill>
                    <a:srgbClr val="000000"/>
                  </a:solidFill>
                  <a:effectLst/>
                  <a:latin typeface="+mn-ea"/>
                  <a:ea typeface="+mn-ea"/>
                </a:rPr>
                <a:t>21.4%</a:t>
              </a:r>
              <a:endParaRPr kumimoji="1" lang="ja-JP" altLang="en-US" sz="1800" dirty="0">
                <a:latin typeface="+mn-ea"/>
                <a:ea typeface="+mn-ea"/>
              </a:endParaRPr>
            </a:p>
          </p:txBody>
        </p:sp>
        <p:sp>
          <p:nvSpPr>
            <p:cNvPr id="18" name="テキスト ボックス 17">
              <a:extLst>
                <a:ext uri="{FF2B5EF4-FFF2-40B4-BE49-F238E27FC236}">
                  <a16:creationId xmlns:a16="http://schemas.microsoft.com/office/drawing/2014/main" id="{8625D8F8-9220-A8A7-5B83-553B344E0DCD}"/>
                </a:ext>
              </a:extLst>
            </p:cNvPr>
            <p:cNvSpPr txBox="1">
              <a:spLocks/>
            </p:cNvSpPr>
            <p:nvPr/>
          </p:nvSpPr>
          <p:spPr>
            <a:xfrm>
              <a:off x="3217336" y="3561690"/>
              <a:ext cx="723275"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教育費</a:t>
              </a:r>
            </a:p>
            <a:p>
              <a:pPr algn="ctr"/>
              <a:r>
                <a:rPr lang="en-US" altLang="ja-JP" sz="1400" b="0" i="0" u="none" strike="noStrike" dirty="0">
                  <a:solidFill>
                    <a:srgbClr val="000000"/>
                  </a:solidFill>
                  <a:effectLst/>
                  <a:latin typeface="+mn-ea"/>
                  <a:ea typeface="+mn-ea"/>
                </a:rPr>
                <a:t>20.4%</a:t>
              </a:r>
            </a:p>
          </p:txBody>
        </p:sp>
        <p:sp>
          <p:nvSpPr>
            <p:cNvPr id="19" name="テキスト ボックス 18">
              <a:extLst>
                <a:ext uri="{FF2B5EF4-FFF2-40B4-BE49-F238E27FC236}">
                  <a16:creationId xmlns:a16="http://schemas.microsoft.com/office/drawing/2014/main" id="{27A7283A-032C-AB26-8203-48F138BEBC15}"/>
                </a:ext>
              </a:extLst>
            </p:cNvPr>
            <p:cNvSpPr txBox="1">
              <a:spLocks/>
            </p:cNvSpPr>
            <p:nvPr/>
          </p:nvSpPr>
          <p:spPr>
            <a:xfrm>
              <a:off x="3711008" y="4732526"/>
              <a:ext cx="723275"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商工費</a:t>
              </a:r>
            </a:p>
            <a:p>
              <a:pPr algn="ctr"/>
              <a:r>
                <a:rPr lang="en-US" altLang="ja-JP" sz="1400" dirty="0">
                  <a:solidFill>
                    <a:srgbClr val="000000"/>
                  </a:solidFill>
                  <a:latin typeface="+mn-ea"/>
                </a:rPr>
                <a:t>14.0</a:t>
              </a:r>
              <a:r>
                <a:rPr lang="en-US" altLang="ja-JP" sz="1400" b="0" i="0" u="none" strike="noStrike" dirty="0">
                  <a:solidFill>
                    <a:srgbClr val="000000"/>
                  </a:solidFill>
                  <a:effectLst/>
                  <a:latin typeface="+mn-ea"/>
                  <a:ea typeface="+mn-ea"/>
                </a:rPr>
                <a:t>%</a:t>
              </a:r>
            </a:p>
          </p:txBody>
        </p:sp>
        <p:sp>
          <p:nvSpPr>
            <p:cNvPr id="20" name="テキスト ボックス 19">
              <a:extLst>
                <a:ext uri="{FF2B5EF4-FFF2-40B4-BE49-F238E27FC236}">
                  <a16:creationId xmlns:a16="http://schemas.microsoft.com/office/drawing/2014/main" id="{93A21735-4BF7-3602-BBFB-B843BB32F385}"/>
                </a:ext>
              </a:extLst>
            </p:cNvPr>
            <p:cNvSpPr txBox="1">
              <a:spLocks/>
            </p:cNvSpPr>
            <p:nvPr/>
          </p:nvSpPr>
          <p:spPr>
            <a:xfrm>
              <a:off x="3090377" y="5580699"/>
              <a:ext cx="723275"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民生費</a:t>
              </a:r>
            </a:p>
            <a:p>
              <a:pPr algn="ctr"/>
              <a:r>
                <a:rPr lang="en-US" altLang="ja-JP" sz="1400" b="0" i="0" u="none" strike="noStrike" dirty="0">
                  <a:solidFill>
                    <a:srgbClr val="000000"/>
                  </a:solidFill>
                  <a:effectLst/>
                  <a:latin typeface="+mn-ea"/>
                  <a:ea typeface="+mn-ea"/>
                </a:rPr>
                <a:t>12.6%</a:t>
              </a:r>
            </a:p>
          </p:txBody>
        </p:sp>
        <p:sp>
          <p:nvSpPr>
            <p:cNvPr id="21" name="テキスト ボックス 20">
              <a:extLst>
                <a:ext uri="{FF2B5EF4-FFF2-40B4-BE49-F238E27FC236}">
                  <a16:creationId xmlns:a16="http://schemas.microsoft.com/office/drawing/2014/main" id="{CCB85CB8-8641-50D7-1D4F-43D21CA13C0D}"/>
                </a:ext>
              </a:extLst>
            </p:cNvPr>
            <p:cNvSpPr txBox="1">
              <a:spLocks/>
            </p:cNvSpPr>
            <p:nvPr/>
          </p:nvSpPr>
          <p:spPr>
            <a:xfrm>
              <a:off x="2299543" y="5826501"/>
              <a:ext cx="723275"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土木費</a:t>
              </a:r>
              <a:endParaRPr lang="en-US" altLang="ja-JP" sz="1400" b="0" i="0" u="none" strike="noStrike" dirty="0">
                <a:solidFill>
                  <a:srgbClr val="000000"/>
                </a:solidFill>
                <a:effectLst/>
                <a:latin typeface="+mn-ea"/>
                <a:ea typeface="+mn-ea"/>
              </a:endParaRPr>
            </a:p>
            <a:p>
              <a:pPr algn="ctr"/>
              <a:r>
                <a:rPr lang="en-US" altLang="ja-JP" sz="1400" b="0" i="0" u="none" strike="noStrike" dirty="0">
                  <a:solidFill>
                    <a:srgbClr val="000000"/>
                  </a:solidFill>
                  <a:effectLst/>
                  <a:latin typeface="+mn-ea"/>
                  <a:ea typeface="+mn-ea"/>
                </a:rPr>
                <a:t>8.3%</a:t>
              </a:r>
            </a:p>
          </p:txBody>
        </p:sp>
        <p:sp>
          <p:nvSpPr>
            <p:cNvPr id="59" name="テキスト ボックス 58">
              <a:extLst>
                <a:ext uri="{FF2B5EF4-FFF2-40B4-BE49-F238E27FC236}">
                  <a16:creationId xmlns:a16="http://schemas.microsoft.com/office/drawing/2014/main" id="{F664F01F-A19F-4355-9675-CB41AD028B05}"/>
                </a:ext>
              </a:extLst>
            </p:cNvPr>
            <p:cNvSpPr txBox="1">
              <a:spLocks/>
            </p:cNvSpPr>
            <p:nvPr/>
          </p:nvSpPr>
          <p:spPr>
            <a:xfrm>
              <a:off x="998446" y="4670885"/>
              <a:ext cx="723275"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公債費</a:t>
              </a:r>
              <a:endParaRPr lang="en-US" altLang="ja-JP" sz="1400" b="0" i="0" u="none" strike="noStrike" dirty="0">
                <a:solidFill>
                  <a:srgbClr val="000000"/>
                </a:solidFill>
                <a:effectLst/>
                <a:latin typeface="+mn-ea"/>
                <a:ea typeface="+mn-ea"/>
              </a:endParaRPr>
            </a:p>
            <a:p>
              <a:pPr algn="ctr"/>
              <a:r>
                <a:rPr lang="en-US" altLang="ja-JP" sz="1400" b="0" i="0" u="none" strike="noStrike" dirty="0">
                  <a:solidFill>
                    <a:srgbClr val="000000"/>
                  </a:solidFill>
                  <a:effectLst/>
                  <a:latin typeface="+mn-ea"/>
                  <a:ea typeface="+mn-ea"/>
                </a:rPr>
                <a:t>10.8%</a:t>
              </a:r>
            </a:p>
          </p:txBody>
        </p:sp>
        <p:sp>
          <p:nvSpPr>
            <p:cNvPr id="60" name="テキスト ボックス 59">
              <a:extLst>
                <a:ext uri="{FF2B5EF4-FFF2-40B4-BE49-F238E27FC236}">
                  <a16:creationId xmlns:a16="http://schemas.microsoft.com/office/drawing/2014/main" id="{634143B2-7026-4C13-8C26-BDDF37BF3EDC}"/>
                </a:ext>
              </a:extLst>
            </p:cNvPr>
            <p:cNvSpPr txBox="1">
              <a:spLocks/>
            </p:cNvSpPr>
            <p:nvPr/>
          </p:nvSpPr>
          <p:spPr>
            <a:xfrm>
              <a:off x="378891" y="5726951"/>
              <a:ext cx="723275" cy="523220"/>
            </a:xfrm>
            <a:prstGeom prst="rect">
              <a:avLst/>
            </a:prstGeom>
            <a:noFill/>
          </p:spPr>
          <p:txBody>
            <a:bodyPr wrap="none" rtlCol="0">
              <a:spAutoFit/>
            </a:bodyPr>
            <a:lstStyle/>
            <a:p>
              <a:pPr algn="ctr"/>
              <a:r>
                <a:rPr lang="ja-JP" altLang="en-US" sz="1400" dirty="0">
                  <a:solidFill>
                    <a:srgbClr val="000000"/>
                  </a:solidFill>
                  <a:latin typeface="+mn-ea"/>
                </a:rPr>
                <a:t>警察</a:t>
              </a:r>
              <a:r>
                <a:rPr lang="ja-JP" altLang="en-US" sz="1400" b="0" i="0" u="none" strike="noStrike" dirty="0">
                  <a:solidFill>
                    <a:srgbClr val="000000"/>
                  </a:solidFill>
                  <a:effectLst/>
                  <a:latin typeface="+mn-ea"/>
                  <a:ea typeface="+mn-ea"/>
                </a:rPr>
                <a:t>費</a:t>
              </a:r>
              <a:endParaRPr lang="en-US" altLang="ja-JP" sz="1400" b="0" i="0" u="none" strike="noStrike" dirty="0">
                <a:solidFill>
                  <a:srgbClr val="000000"/>
                </a:solidFill>
                <a:effectLst/>
                <a:latin typeface="+mn-ea"/>
                <a:ea typeface="+mn-ea"/>
              </a:endParaRPr>
            </a:p>
            <a:p>
              <a:pPr algn="ctr"/>
              <a:r>
                <a:rPr lang="en-US" altLang="ja-JP" sz="1400" b="0" i="0" u="none" strike="noStrike" dirty="0">
                  <a:solidFill>
                    <a:srgbClr val="000000"/>
                  </a:solidFill>
                  <a:effectLst/>
                  <a:latin typeface="+mn-ea"/>
                  <a:ea typeface="+mn-ea"/>
                </a:rPr>
                <a:t>5.2%</a:t>
              </a:r>
            </a:p>
          </p:txBody>
        </p:sp>
      </p:grpSp>
      <p:sp>
        <p:nvSpPr>
          <p:cNvPr id="25615" name="Rectangle 8"/>
          <p:cNvSpPr>
            <a:spLocks noChangeArrowheads="1"/>
          </p:cNvSpPr>
          <p:nvPr/>
        </p:nvSpPr>
        <p:spPr bwMode="auto">
          <a:xfrm>
            <a:off x="2730530" y="2453418"/>
            <a:ext cx="3637534"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400" dirty="0">
                <a:solidFill>
                  <a:srgbClr val="000000"/>
                </a:solidFill>
                <a:latin typeface="+mn-ea"/>
                <a:ea typeface="+mn-ea"/>
                <a:cs typeface="メイリオ" panose="020B0604030504040204" pitchFamily="50" charset="-128"/>
              </a:rPr>
              <a:t>栃木県の歳出の内訳（</a:t>
            </a:r>
            <a:r>
              <a:rPr lang="ja-JP" altLang="en-US" sz="1400" dirty="0">
                <a:latin typeface="+mn-ea"/>
                <a:ea typeface="+mn-ea"/>
                <a:cs typeface="メイリオ" panose="020B0604030504040204" pitchFamily="50" charset="-128"/>
              </a:rPr>
              <a:t>令和７年度</a:t>
            </a:r>
            <a:r>
              <a:rPr lang="ja-JP" altLang="en-US" sz="1400" dirty="0">
                <a:solidFill>
                  <a:srgbClr val="000000"/>
                </a:solidFill>
                <a:latin typeface="+mn-ea"/>
                <a:ea typeface="+mn-ea"/>
                <a:cs typeface="メイリオ" panose="020B0604030504040204" pitchFamily="50" charset="-128"/>
              </a:rPr>
              <a:t>当初予算）</a:t>
            </a:r>
          </a:p>
        </p:txBody>
      </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地方の財政−②歳出</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pPr>
                <a:defRPr/>
              </a:pPr>
              <a:t>25</a:t>
            </a:fld>
            <a:endParaRPr lang="en-US" altLang="ja-JP" dirty="0"/>
          </a:p>
        </p:txBody>
      </p:sp>
      <p:sp>
        <p:nvSpPr>
          <p:cNvPr id="21510" name="正方形/長方形 21509">
            <a:extLst>
              <a:ext uri="{FF2B5EF4-FFF2-40B4-BE49-F238E27FC236}">
                <a16:creationId xmlns:a16="http://schemas.microsoft.com/office/drawing/2014/main" id="{72C04895-1014-AEBC-1818-1BC92906862D}"/>
              </a:ext>
            </a:extLst>
          </p:cNvPr>
          <p:cNvSpPr/>
          <p:nvPr/>
        </p:nvSpPr>
        <p:spPr bwMode="auto">
          <a:xfrm>
            <a:off x="326251" y="2034645"/>
            <a:ext cx="1529832" cy="280212"/>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effectLst/>
                <a:latin typeface="+mn-ea"/>
                <a:ea typeface="+mn-ea"/>
              </a:rPr>
              <a:t>グラフから見えてくる</a:t>
            </a:r>
          </a:p>
        </p:txBody>
      </p:sp>
      <p:sp>
        <p:nvSpPr>
          <p:cNvPr id="21511" name="テキスト ボックス 21510">
            <a:extLst>
              <a:ext uri="{FF2B5EF4-FFF2-40B4-BE49-F238E27FC236}">
                <a16:creationId xmlns:a16="http://schemas.microsoft.com/office/drawing/2014/main" id="{A0DF572C-149D-B36E-268E-6AA308A6B6FE}"/>
              </a:ext>
            </a:extLst>
          </p:cNvPr>
          <p:cNvSpPr txBox="1"/>
          <p:nvPr/>
        </p:nvSpPr>
        <p:spPr>
          <a:xfrm>
            <a:off x="1887930" y="2004444"/>
            <a:ext cx="5862502" cy="353943"/>
          </a:xfrm>
          <a:prstGeom prst="rect">
            <a:avLst/>
          </a:prstGeom>
          <a:noFill/>
        </p:spPr>
        <p:txBody>
          <a:bodyPr wrap="none" rtlCol="0">
            <a:spAutoFit/>
          </a:bodyPr>
          <a:lstStyle/>
          <a:p>
            <a:r>
              <a:rPr lang="ja-JP" altLang="en-US" sz="1700" dirty="0">
                <a:solidFill>
                  <a:srgbClr val="005BAD"/>
                </a:solidFill>
                <a:latin typeface="+mj-ea"/>
                <a:ea typeface="+mj-ea"/>
              </a:rPr>
              <a:t>栃木県では県民の生活を支えるために税金を使っています。</a:t>
            </a:r>
          </a:p>
        </p:txBody>
      </p:sp>
      <p:grpSp>
        <p:nvGrpSpPr>
          <p:cNvPr id="11" name="グループ化 10">
            <a:extLst>
              <a:ext uri="{FF2B5EF4-FFF2-40B4-BE49-F238E27FC236}">
                <a16:creationId xmlns:a16="http://schemas.microsoft.com/office/drawing/2014/main" id="{AAB4F61F-759C-23B2-9780-65C3808C2713}"/>
              </a:ext>
            </a:extLst>
          </p:cNvPr>
          <p:cNvGrpSpPr/>
          <p:nvPr/>
        </p:nvGrpSpPr>
        <p:grpSpPr>
          <a:xfrm>
            <a:off x="4860706" y="3175466"/>
            <a:ext cx="3358201" cy="3071836"/>
            <a:chOff x="4860706" y="3175466"/>
            <a:chExt cx="3358201" cy="3071836"/>
          </a:xfrm>
        </p:grpSpPr>
        <p:grpSp>
          <p:nvGrpSpPr>
            <p:cNvPr id="21507" name="グループ化 21506">
              <a:extLst>
                <a:ext uri="{FF2B5EF4-FFF2-40B4-BE49-F238E27FC236}">
                  <a16:creationId xmlns:a16="http://schemas.microsoft.com/office/drawing/2014/main" id="{729F114A-51DA-D528-2468-D74C684D029C}"/>
                </a:ext>
              </a:extLst>
            </p:cNvPr>
            <p:cNvGrpSpPr/>
            <p:nvPr/>
          </p:nvGrpSpPr>
          <p:grpSpPr>
            <a:xfrm>
              <a:off x="5360145" y="3222063"/>
              <a:ext cx="2858762" cy="3025239"/>
              <a:chOff x="5420305" y="3219821"/>
              <a:chExt cx="2858762" cy="3025239"/>
            </a:xfrm>
          </p:grpSpPr>
          <p:grpSp>
            <p:nvGrpSpPr>
              <p:cNvPr id="31" name="グループ化 30">
                <a:extLst>
                  <a:ext uri="{FF2B5EF4-FFF2-40B4-BE49-F238E27FC236}">
                    <a16:creationId xmlns:a16="http://schemas.microsoft.com/office/drawing/2014/main" id="{DD9366D7-4429-6C3E-34EF-3B852AAB69FE}"/>
                  </a:ext>
                </a:extLst>
              </p:cNvPr>
              <p:cNvGrpSpPr/>
              <p:nvPr/>
            </p:nvGrpSpPr>
            <p:grpSpPr>
              <a:xfrm>
                <a:off x="5420305" y="4816221"/>
                <a:ext cx="2834401" cy="231027"/>
                <a:chOff x="5428482" y="4811877"/>
                <a:chExt cx="2834401" cy="231027"/>
              </a:xfrm>
            </p:grpSpPr>
            <p:sp>
              <p:nvSpPr>
                <p:cNvPr id="21568" name="Rectangle 78"/>
                <p:cNvSpPr>
                  <a:spLocks noChangeArrowheads="1"/>
                </p:cNvSpPr>
                <p:nvPr/>
              </p:nvSpPr>
              <p:spPr bwMode="auto">
                <a:xfrm>
                  <a:off x="6067667" y="4811877"/>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衛生費</a:t>
                  </a:r>
                </a:p>
              </p:txBody>
            </p:sp>
            <p:sp>
              <p:nvSpPr>
                <p:cNvPr id="25626" name="Rectangle 87"/>
                <p:cNvSpPr>
                  <a:spLocks noChangeArrowheads="1"/>
                </p:cNvSpPr>
                <p:nvPr/>
              </p:nvSpPr>
              <p:spPr bwMode="auto">
                <a:xfrm>
                  <a:off x="5428482" y="4811877"/>
                  <a:ext cx="464098" cy="23102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37" name="Rectangle 78"/>
                <p:cNvSpPr>
                  <a:spLocks noChangeArrowheads="1"/>
                </p:cNvSpPr>
                <p:nvPr/>
              </p:nvSpPr>
              <p:spPr bwMode="auto">
                <a:xfrm>
                  <a:off x="6780464" y="4811877"/>
                  <a:ext cx="1482419" cy="215444"/>
                </a:xfrm>
                <a:prstGeom prst="rect">
                  <a:avLst/>
                </a:prstGeom>
                <a:noFill/>
                <a:ln w="9525">
                  <a:noFill/>
                  <a:miter lim="800000"/>
                  <a:headEnd/>
                  <a:tailEnd/>
                </a:ln>
              </p:spPr>
              <p:txBody>
                <a:bodyPr wrap="square" lIns="0" tIns="0" rIns="0" bIns="0">
                  <a:spAutoFit/>
                </a:bodyPr>
                <a:lstStyle/>
                <a:p>
                  <a:pPr algn="r" eaLnBrk="1" hangingPunct="1">
                    <a:defRPr/>
                  </a:pPr>
                  <a:r>
                    <a:rPr lang="en-US" altLang="ja-JP" sz="1400" i="0" u="none" strike="noStrike" dirty="0">
                      <a:solidFill>
                        <a:srgbClr val="000000"/>
                      </a:solidFill>
                      <a:effectLst/>
                      <a:latin typeface="+mn-ea"/>
                      <a:ea typeface="+mn-ea"/>
                    </a:rPr>
                    <a:t>672</a:t>
                  </a:r>
                  <a:r>
                    <a:rPr lang="ja-JP" altLang="en-US" sz="1400" dirty="0">
                      <a:solidFill>
                        <a:srgbClr val="000000"/>
                      </a:solidFill>
                      <a:latin typeface="+mn-ea"/>
                      <a:ea typeface="+mn-ea"/>
                      <a:cs typeface="メイリオ" panose="020B0604030504040204" pitchFamily="50" charset="-128"/>
                    </a:rPr>
                    <a:t>億円 </a:t>
                  </a:r>
                </a:p>
              </p:txBody>
            </p:sp>
          </p:grpSp>
          <p:grpSp>
            <p:nvGrpSpPr>
              <p:cNvPr id="29" name="グループ化 28">
                <a:extLst>
                  <a:ext uri="{FF2B5EF4-FFF2-40B4-BE49-F238E27FC236}">
                    <a16:creationId xmlns:a16="http://schemas.microsoft.com/office/drawing/2014/main" id="{6EBBE041-A8A8-189A-383A-80196CF94A69}"/>
                  </a:ext>
                </a:extLst>
              </p:cNvPr>
              <p:cNvGrpSpPr/>
              <p:nvPr/>
            </p:nvGrpSpPr>
            <p:grpSpPr>
              <a:xfrm>
                <a:off x="5420305" y="4416405"/>
                <a:ext cx="2849785" cy="232254"/>
                <a:chOff x="5422350" y="4405842"/>
                <a:chExt cx="2849785" cy="232254"/>
              </a:xfrm>
            </p:grpSpPr>
            <p:sp>
              <p:nvSpPr>
                <p:cNvPr id="21555" name="Rectangle 53"/>
                <p:cNvSpPr>
                  <a:spLocks noChangeArrowheads="1"/>
                </p:cNvSpPr>
                <p:nvPr/>
              </p:nvSpPr>
              <p:spPr bwMode="auto">
                <a:xfrm>
                  <a:off x="6067667" y="4407069"/>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土木費</a:t>
                  </a:r>
                </a:p>
              </p:txBody>
            </p:sp>
            <p:sp>
              <p:nvSpPr>
                <p:cNvPr id="25625" name="Rectangle 86"/>
                <p:cNvSpPr>
                  <a:spLocks noChangeArrowheads="1"/>
                </p:cNvSpPr>
                <p:nvPr/>
              </p:nvSpPr>
              <p:spPr bwMode="auto">
                <a:xfrm>
                  <a:off x="5422350" y="4407069"/>
                  <a:ext cx="464097" cy="23102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38" name="Rectangle 53"/>
                <p:cNvSpPr>
                  <a:spLocks noChangeArrowheads="1"/>
                </p:cNvSpPr>
                <p:nvPr/>
              </p:nvSpPr>
              <p:spPr bwMode="auto">
                <a:xfrm>
                  <a:off x="7619712" y="4405842"/>
                  <a:ext cx="652423" cy="215444"/>
                </a:xfrm>
                <a:prstGeom prst="rect">
                  <a:avLst/>
                </a:prstGeom>
                <a:noFill/>
                <a:ln w="9525">
                  <a:noFill/>
                  <a:miter lim="800000"/>
                  <a:headEnd/>
                  <a:tailEnd/>
                </a:ln>
              </p:spPr>
              <p:txBody>
                <a:bodyPr wrap="none" lIns="0" tIns="0" rIns="0" bIns="0">
                  <a:spAutoFit/>
                </a:bodyPr>
                <a:lstStyle/>
                <a:p>
                  <a:pPr eaLnBrk="1" hangingPunct="1">
                    <a:defRPr/>
                  </a:pPr>
                  <a:r>
                    <a:rPr lang="en-US" altLang="ja-JP" sz="1400" i="0" u="none" strike="noStrike" dirty="0">
                      <a:solidFill>
                        <a:srgbClr val="000000"/>
                      </a:solidFill>
                      <a:effectLst/>
                      <a:latin typeface="+mn-ea"/>
                      <a:ea typeface="+mn-ea"/>
                    </a:rPr>
                    <a:t>768</a:t>
                  </a:r>
                  <a:r>
                    <a:rPr lang="ja-JP" altLang="en-US" sz="1400" dirty="0">
                      <a:solidFill>
                        <a:srgbClr val="000000"/>
                      </a:solidFill>
                      <a:latin typeface="+mn-ea"/>
                      <a:ea typeface="+mn-ea"/>
                      <a:cs typeface="メイリオ" panose="020B0604030504040204" pitchFamily="50" charset="-128"/>
                    </a:rPr>
                    <a:t>億円</a:t>
                  </a:r>
                </a:p>
              </p:txBody>
            </p:sp>
          </p:grpSp>
          <p:grpSp>
            <p:nvGrpSpPr>
              <p:cNvPr id="28" name="グループ化 27">
                <a:extLst>
                  <a:ext uri="{FF2B5EF4-FFF2-40B4-BE49-F238E27FC236}">
                    <a16:creationId xmlns:a16="http://schemas.microsoft.com/office/drawing/2014/main" id="{DF8FD217-EC6A-FB2F-3958-10E9BE91ED11}"/>
                  </a:ext>
                </a:extLst>
              </p:cNvPr>
              <p:cNvGrpSpPr/>
              <p:nvPr/>
            </p:nvGrpSpPr>
            <p:grpSpPr>
              <a:xfrm>
                <a:off x="5420305" y="4019043"/>
                <a:ext cx="2844398" cy="231027"/>
                <a:chOff x="5424394" y="4022706"/>
                <a:chExt cx="2844398" cy="231027"/>
              </a:xfrm>
            </p:grpSpPr>
            <p:sp>
              <p:nvSpPr>
                <p:cNvPr id="21550" name="Rectangle 48"/>
                <p:cNvSpPr>
                  <a:spLocks noChangeArrowheads="1"/>
                </p:cNvSpPr>
                <p:nvPr/>
              </p:nvSpPr>
              <p:spPr bwMode="auto">
                <a:xfrm>
                  <a:off x="6067667" y="4022706"/>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cs typeface="メイリオ" panose="020B0604030504040204" pitchFamily="50" charset="-128"/>
                    </a:rPr>
                    <a:t>民生</a:t>
                  </a:r>
                  <a:r>
                    <a:rPr lang="ja-JP" altLang="en-US" sz="1400" dirty="0">
                      <a:solidFill>
                        <a:srgbClr val="000000"/>
                      </a:solidFill>
                      <a:latin typeface="+mn-ea"/>
                      <a:ea typeface="+mn-ea"/>
                      <a:cs typeface="メイリオ" panose="020B0604030504040204" pitchFamily="50" charset="-128"/>
                    </a:rPr>
                    <a:t>費</a:t>
                  </a:r>
                </a:p>
              </p:txBody>
            </p:sp>
            <p:sp>
              <p:nvSpPr>
                <p:cNvPr id="25624" name="Rectangle 85"/>
                <p:cNvSpPr>
                  <a:spLocks noChangeArrowheads="1"/>
                </p:cNvSpPr>
                <p:nvPr/>
              </p:nvSpPr>
              <p:spPr bwMode="auto">
                <a:xfrm>
                  <a:off x="5424394" y="4022706"/>
                  <a:ext cx="464098" cy="23102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36" name="Rectangle 48"/>
                <p:cNvSpPr>
                  <a:spLocks noChangeArrowheads="1"/>
                </p:cNvSpPr>
                <p:nvPr/>
              </p:nvSpPr>
              <p:spPr bwMode="auto">
                <a:xfrm>
                  <a:off x="6799514" y="4022706"/>
                  <a:ext cx="1469278" cy="215444"/>
                </a:xfrm>
                <a:prstGeom prst="rect">
                  <a:avLst/>
                </a:prstGeom>
                <a:noFill/>
                <a:ln w="9525">
                  <a:noFill/>
                  <a:miter lim="800000"/>
                  <a:headEnd/>
                  <a:tailEnd/>
                </a:ln>
              </p:spPr>
              <p:txBody>
                <a:bodyPr wrap="square" lIns="0" tIns="0" rIns="0" bIns="0">
                  <a:spAutoFit/>
                </a:bodyPr>
                <a:lstStyle/>
                <a:p>
                  <a:pPr algn="r" eaLnBrk="1" hangingPunct="1">
                    <a:defRPr/>
                  </a:pPr>
                  <a:r>
                    <a:rPr lang="en-US" altLang="ja-JP" sz="1400" i="0" u="none" strike="noStrike" dirty="0">
                      <a:solidFill>
                        <a:srgbClr val="000000"/>
                      </a:solidFill>
                      <a:effectLst/>
                      <a:latin typeface="+mn-ea"/>
                      <a:ea typeface="+mn-ea"/>
                    </a:rPr>
                    <a:t>1,169</a:t>
                  </a:r>
                  <a:r>
                    <a:rPr lang="ja-JP" altLang="en-US" sz="1400" dirty="0">
                      <a:solidFill>
                        <a:srgbClr val="000000"/>
                      </a:solidFill>
                      <a:latin typeface="+mn-ea"/>
                      <a:ea typeface="+mn-ea"/>
                      <a:cs typeface="メイリオ" panose="020B0604030504040204" pitchFamily="50" charset="-128"/>
                    </a:rPr>
                    <a:t>億円</a:t>
                  </a:r>
                </a:p>
              </p:txBody>
            </p:sp>
          </p:grpSp>
          <p:grpSp>
            <p:nvGrpSpPr>
              <p:cNvPr id="26" name="グループ化 25">
                <a:extLst>
                  <a:ext uri="{FF2B5EF4-FFF2-40B4-BE49-F238E27FC236}">
                    <a16:creationId xmlns:a16="http://schemas.microsoft.com/office/drawing/2014/main" id="{4D42AE75-A00A-86DE-448E-B1A6474140E0}"/>
                  </a:ext>
                </a:extLst>
              </p:cNvPr>
              <p:cNvGrpSpPr/>
              <p:nvPr/>
            </p:nvGrpSpPr>
            <p:grpSpPr>
              <a:xfrm>
                <a:off x="5420305" y="3219821"/>
                <a:ext cx="2858762" cy="236966"/>
                <a:chOff x="5428481" y="3219821"/>
                <a:chExt cx="2858762" cy="236966"/>
              </a:xfrm>
            </p:grpSpPr>
            <p:sp>
              <p:nvSpPr>
                <p:cNvPr id="21545" name="Rectangle 43"/>
                <p:cNvSpPr>
                  <a:spLocks noChangeArrowheads="1"/>
                </p:cNvSpPr>
                <p:nvPr/>
              </p:nvSpPr>
              <p:spPr bwMode="auto">
                <a:xfrm>
                  <a:off x="6067667" y="3228634"/>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教育費</a:t>
                  </a:r>
                </a:p>
              </p:txBody>
            </p:sp>
            <p:sp>
              <p:nvSpPr>
                <p:cNvPr id="25622" name="Rectangle 83"/>
                <p:cNvSpPr>
                  <a:spLocks noChangeArrowheads="1"/>
                </p:cNvSpPr>
                <p:nvPr/>
              </p:nvSpPr>
              <p:spPr bwMode="auto">
                <a:xfrm>
                  <a:off x="5428481" y="3219821"/>
                  <a:ext cx="464098" cy="233071"/>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35" name="Rectangle 43"/>
                <p:cNvSpPr>
                  <a:spLocks noChangeArrowheads="1"/>
                </p:cNvSpPr>
                <p:nvPr/>
              </p:nvSpPr>
              <p:spPr bwMode="auto">
                <a:xfrm>
                  <a:off x="7498566" y="3241343"/>
                  <a:ext cx="788677" cy="215444"/>
                </a:xfrm>
                <a:prstGeom prst="rect">
                  <a:avLst/>
                </a:prstGeom>
                <a:noFill/>
                <a:ln w="9525">
                  <a:noFill/>
                  <a:miter lim="800000"/>
                  <a:headEnd/>
                  <a:tailEnd/>
                </a:ln>
              </p:spPr>
              <p:txBody>
                <a:bodyPr wrap="none" lIns="0" tIns="0" rIns="0" bIns="0">
                  <a:spAutoFit/>
                </a:bodyPr>
                <a:lstStyle/>
                <a:p>
                  <a:pPr eaLnBrk="1" hangingPunct="1">
                    <a:defRPr/>
                  </a:pPr>
                  <a:r>
                    <a:rPr lang="en-US" altLang="ja-JP" sz="1400" i="0" u="none" strike="noStrike" dirty="0">
                      <a:solidFill>
                        <a:srgbClr val="000000"/>
                      </a:solidFill>
                      <a:effectLst/>
                      <a:latin typeface="+mn-ea"/>
                      <a:ea typeface="+mn-ea"/>
                    </a:rPr>
                    <a:t>1,882</a:t>
                  </a:r>
                  <a:r>
                    <a:rPr lang="ja-JP" altLang="en-US" sz="1400" i="0" u="none" strike="noStrike" dirty="0">
                      <a:solidFill>
                        <a:srgbClr val="000000"/>
                      </a:solidFill>
                      <a:effectLst/>
                      <a:latin typeface="+mn-ea"/>
                      <a:ea typeface="+mn-ea"/>
                    </a:rPr>
                    <a:t>億</a:t>
                  </a:r>
                  <a:r>
                    <a:rPr lang="ja-JP" altLang="en-US" sz="1400" dirty="0">
                      <a:solidFill>
                        <a:srgbClr val="000000"/>
                      </a:solidFill>
                      <a:latin typeface="+mn-ea"/>
                      <a:ea typeface="+mn-ea"/>
                      <a:cs typeface="メイリオ" panose="020B0604030504040204" pitchFamily="50" charset="-128"/>
                    </a:rPr>
                    <a:t>円</a:t>
                  </a:r>
                </a:p>
              </p:txBody>
            </p:sp>
          </p:grpSp>
          <p:grpSp>
            <p:nvGrpSpPr>
              <p:cNvPr id="27" name="グループ化 26">
                <a:extLst>
                  <a:ext uri="{FF2B5EF4-FFF2-40B4-BE49-F238E27FC236}">
                    <a16:creationId xmlns:a16="http://schemas.microsoft.com/office/drawing/2014/main" id="{30745A6C-C8A7-170E-A535-571DA3D1E11A}"/>
                  </a:ext>
                </a:extLst>
              </p:cNvPr>
              <p:cNvGrpSpPr/>
              <p:nvPr/>
            </p:nvGrpSpPr>
            <p:grpSpPr>
              <a:xfrm>
                <a:off x="5420305" y="3620454"/>
                <a:ext cx="2844398" cy="231027"/>
                <a:chOff x="5424394" y="3597454"/>
                <a:chExt cx="2844398" cy="231027"/>
              </a:xfrm>
            </p:grpSpPr>
            <p:sp>
              <p:nvSpPr>
                <p:cNvPr id="25623" name="Rectangle 84"/>
                <p:cNvSpPr>
                  <a:spLocks noChangeArrowheads="1"/>
                </p:cNvSpPr>
                <p:nvPr/>
              </p:nvSpPr>
              <p:spPr bwMode="auto">
                <a:xfrm>
                  <a:off x="5424394" y="3597454"/>
                  <a:ext cx="464098" cy="23102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21524" name="Rectangle 58"/>
                <p:cNvSpPr>
                  <a:spLocks noChangeArrowheads="1"/>
                </p:cNvSpPr>
                <p:nvPr/>
              </p:nvSpPr>
              <p:spPr bwMode="auto">
                <a:xfrm>
                  <a:off x="6067667" y="3597454"/>
                  <a:ext cx="538609" cy="215444"/>
                </a:xfrm>
                <a:prstGeom prst="rect">
                  <a:avLst/>
                </a:prstGeom>
                <a:noFill/>
                <a:ln w="9525">
                  <a:noFill/>
                  <a:miter lim="800000"/>
                  <a:headEnd/>
                  <a:tailEnd/>
                </a:ln>
              </p:spPr>
              <p:txBody>
                <a:bodyPr wrap="squar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商工費</a:t>
                  </a:r>
                </a:p>
              </p:txBody>
            </p:sp>
            <p:sp>
              <p:nvSpPr>
                <p:cNvPr id="39" name="Rectangle 58"/>
                <p:cNvSpPr>
                  <a:spLocks noChangeArrowheads="1"/>
                </p:cNvSpPr>
                <p:nvPr/>
              </p:nvSpPr>
              <p:spPr bwMode="auto">
                <a:xfrm>
                  <a:off x="6712885" y="3597454"/>
                  <a:ext cx="1555907" cy="215444"/>
                </a:xfrm>
                <a:prstGeom prst="rect">
                  <a:avLst/>
                </a:prstGeom>
                <a:noFill/>
                <a:ln w="9525">
                  <a:noFill/>
                  <a:miter lim="800000"/>
                  <a:headEnd/>
                  <a:tailEnd/>
                </a:ln>
              </p:spPr>
              <p:txBody>
                <a:bodyPr wrap="square" lIns="0" tIns="0" rIns="0" bIns="0">
                  <a:spAutoFit/>
                </a:bodyPr>
                <a:lstStyle/>
                <a:p>
                  <a:pPr algn="r" eaLnBrk="1" hangingPunct="1">
                    <a:defRPr/>
                  </a:pPr>
                  <a:r>
                    <a:rPr lang="en-US" altLang="ja-JP" sz="1400" i="0" u="none" strike="noStrike" dirty="0">
                      <a:solidFill>
                        <a:srgbClr val="000000"/>
                      </a:solidFill>
                      <a:effectLst/>
                      <a:latin typeface="+mn-ea"/>
                      <a:ea typeface="+mn-ea"/>
                    </a:rPr>
                    <a:t>1,290</a:t>
                  </a:r>
                  <a:r>
                    <a:rPr lang="ja-JP" altLang="en-US" sz="1400" dirty="0">
                      <a:solidFill>
                        <a:srgbClr val="000000"/>
                      </a:solidFill>
                      <a:latin typeface="+mn-ea"/>
                      <a:ea typeface="+mn-ea"/>
                      <a:cs typeface="メイリオ" panose="020B0604030504040204" pitchFamily="50" charset="-128"/>
                    </a:rPr>
                    <a:t>億円 </a:t>
                  </a:r>
                </a:p>
              </p:txBody>
            </p:sp>
          </p:grpSp>
          <p:grpSp>
            <p:nvGrpSpPr>
              <p:cNvPr id="21505" name="グループ化 21504">
                <a:extLst>
                  <a:ext uri="{FF2B5EF4-FFF2-40B4-BE49-F238E27FC236}">
                    <a16:creationId xmlns:a16="http://schemas.microsoft.com/office/drawing/2014/main" id="{3719E146-B92D-29FC-B9AA-50DE6104D90F}"/>
                  </a:ext>
                </a:extLst>
              </p:cNvPr>
              <p:cNvGrpSpPr/>
              <p:nvPr/>
            </p:nvGrpSpPr>
            <p:grpSpPr>
              <a:xfrm>
                <a:off x="5420305" y="5615443"/>
                <a:ext cx="2833377" cy="231026"/>
                <a:chOff x="5428482" y="5615359"/>
                <a:chExt cx="2833377" cy="231026"/>
              </a:xfrm>
            </p:grpSpPr>
            <p:sp>
              <p:nvSpPr>
                <p:cNvPr id="21565" name="Rectangle 63"/>
                <p:cNvSpPr>
                  <a:spLocks noChangeArrowheads="1"/>
                </p:cNvSpPr>
                <p:nvPr/>
              </p:nvSpPr>
              <p:spPr bwMode="auto">
                <a:xfrm>
                  <a:off x="6067667" y="5615359"/>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公債費</a:t>
                  </a:r>
                </a:p>
              </p:txBody>
            </p:sp>
            <p:sp>
              <p:nvSpPr>
                <p:cNvPr id="25628" name="Rectangle 89"/>
                <p:cNvSpPr>
                  <a:spLocks noChangeArrowheads="1"/>
                </p:cNvSpPr>
                <p:nvPr/>
              </p:nvSpPr>
              <p:spPr bwMode="auto">
                <a:xfrm>
                  <a:off x="5428482" y="5615359"/>
                  <a:ext cx="464098" cy="23102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40" name="Rectangle 63"/>
                <p:cNvSpPr>
                  <a:spLocks noChangeArrowheads="1"/>
                </p:cNvSpPr>
                <p:nvPr/>
              </p:nvSpPr>
              <p:spPr bwMode="auto">
                <a:xfrm>
                  <a:off x="7609436" y="5615359"/>
                  <a:ext cx="652423" cy="215444"/>
                </a:xfrm>
                <a:prstGeom prst="rect">
                  <a:avLst/>
                </a:prstGeom>
                <a:noFill/>
                <a:ln w="9525">
                  <a:noFill/>
                  <a:miter lim="800000"/>
                  <a:headEnd/>
                  <a:tailEnd/>
                </a:ln>
              </p:spPr>
              <p:txBody>
                <a:bodyPr wrap="none" lIns="0" tIns="0" rIns="0" bIns="0">
                  <a:spAutoFit/>
                </a:bodyPr>
                <a:lstStyle/>
                <a:p>
                  <a:pPr algn="r" eaLnBrk="1" hangingPunct="1">
                    <a:defRPr/>
                  </a:pPr>
                  <a:r>
                    <a:rPr lang="en-US" altLang="ja-JP" sz="1400" i="0" u="none" strike="noStrike" dirty="0">
                      <a:solidFill>
                        <a:srgbClr val="000000"/>
                      </a:solidFill>
                      <a:effectLst/>
                      <a:latin typeface="+mn-ea"/>
                      <a:ea typeface="+mn-ea"/>
                    </a:rPr>
                    <a:t>999</a:t>
                  </a:r>
                  <a:r>
                    <a:rPr lang="ja-JP" altLang="en-US" sz="1400" dirty="0">
                      <a:solidFill>
                        <a:srgbClr val="000000"/>
                      </a:solidFill>
                      <a:latin typeface="+mn-ea"/>
                      <a:ea typeface="+mn-ea"/>
                      <a:cs typeface="メイリオ" panose="020B0604030504040204" pitchFamily="50" charset="-128"/>
                    </a:rPr>
                    <a:t>億円</a:t>
                  </a:r>
                </a:p>
              </p:txBody>
            </p:sp>
          </p:grpSp>
          <p:grpSp>
            <p:nvGrpSpPr>
              <p:cNvPr id="21504" name="グループ化 21503">
                <a:extLst>
                  <a:ext uri="{FF2B5EF4-FFF2-40B4-BE49-F238E27FC236}">
                    <a16:creationId xmlns:a16="http://schemas.microsoft.com/office/drawing/2014/main" id="{8D6B5DF1-4109-49CB-A1D9-CE9CCD9A625C}"/>
                  </a:ext>
                </a:extLst>
              </p:cNvPr>
              <p:cNvGrpSpPr/>
              <p:nvPr/>
            </p:nvGrpSpPr>
            <p:grpSpPr>
              <a:xfrm>
                <a:off x="5420305" y="5214810"/>
                <a:ext cx="2839277" cy="233071"/>
                <a:chOff x="5420305" y="5194196"/>
                <a:chExt cx="2839277" cy="233071"/>
              </a:xfrm>
            </p:grpSpPr>
            <p:sp>
              <p:nvSpPr>
                <p:cNvPr id="21566" name="Rectangle 68"/>
                <p:cNvSpPr>
                  <a:spLocks noChangeArrowheads="1"/>
                </p:cNvSpPr>
                <p:nvPr/>
              </p:nvSpPr>
              <p:spPr bwMode="auto">
                <a:xfrm>
                  <a:off x="6067667" y="5194196"/>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警察費</a:t>
                  </a:r>
                  <a:endParaRPr lang="ja-JP" altLang="en-US" sz="1200" dirty="0">
                    <a:solidFill>
                      <a:srgbClr val="000000"/>
                    </a:solidFill>
                    <a:latin typeface="+mn-ea"/>
                    <a:ea typeface="+mn-ea"/>
                    <a:cs typeface="メイリオ" panose="020B0604030504040204" pitchFamily="50" charset="-128"/>
                  </a:endParaRPr>
                </a:p>
              </p:txBody>
            </p:sp>
            <p:sp>
              <p:nvSpPr>
                <p:cNvPr id="25627" name="Rectangle 88"/>
                <p:cNvSpPr>
                  <a:spLocks noChangeArrowheads="1"/>
                </p:cNvSpPr>
                <p:nvPr/>
              </p:nvSpPr>
              <p:spPr bwMode="auto">
                <a:xfrm>
                  <a:off x="5420305" y="5194196"/>
                  <a:ext cx="464098" cy="233071"/>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41" name="Rectangle 68"/>
                <p:cNvSpPr>
                  <a:spLocks noChangeArrowheads="1"/>
                </p:cNvSpPr>
                <p:nvPr/>
              </p:nvSpPr>
              <p:spPr bwMode="auto">
                <a:xfrm>
                  <a:off x="7607159" y="5194196"/>
                  <a:ext cx="652423" cy="215444"/>
                </a:xfrm>
                <a:prstGeom prst="rect">
                  <a:avLst/>
                </a:prstGeom>
                <a:noFill/>
                <a:ln w="9525">
                  <a:noFill/>
                  <a:miter lim="800000"/>
                  <a:headEnd/>
                  <a:tailEnd/>
                </a:ln>
              </p:spPr>
              <p:txBody>
                <a:bodyPr wrap="none" lIns="0" tIns="0" rIns="0" bIns="0">
                  <a:spAutoFit/>
                </a:bodyPr>
                <a:lstStyle/>
                <a:p>
                  <a:pPr eaLnBrk="1" hangingPunct="1">
                    <a:defRPr/>
                  </a:pPr>
                  <a:r>
                    <a:rPr lang="en-US" altLang="ja-JP" sz="1400" i="0" u="none" strike="noStrike" dirty="0">
                      <a:solidFill>
                        <a:srgbClr val="000000"/>
                      </a:solidFill>
                      <a:effectLst/>
                      <a:latin typeface="+mn-ea"/>
                      <a:ea typeface="+mn-ea"/>
                    </a:rPr>
                    <a:t>479</a:t>
                  </a:r>
                  <a:r>
                    <a:rPr lang="ja-JP" altLang="en-US" sz="1400" dirty="0">
                      <a:solidFill>
                        <a:srgbClr val="000000"/>
                      </a:solidFill>
                      <a:latin typeface="+mn-ea"/>
                      <a:ea typeface="+mn-ea"/>
                      <a:cs typeface="メイリオ" panose="020B0604030504040204" pitchFamily="50" charset="-128"/>
                    </a:rPr>
                    <a:t>億円</a:t>
                  </a:r>
                  <a:endParaRPr lang="ja-JP" altLang="en-US" sz="1200" dirty="0">
                    <a:solidFill>
                      <a:srgbClr val="000000"/>
                    </a:solidFill>
                    <a:latin typeface="+mn-ea"/>
                    <a:ea typeface="+mn-ea"/>
                    <a:cs typeface="メイリオ" panose="020B0604030504040204" pitchFamily="50" charset="-128"/>
                  </a:endParaRPr>
                </a:p>
              </p:txBody>
            </p:sp>
          </p:grpSp>
          <p:grpSp>
            <p:nvGrpSpPr>
              <p:cNvPr id="21506" name="グループ化 21505">
                <a:extLst>
                  <a:ext uri="{FF2B5EF4-FFF2-40B4-BE49-F238E27FC236}">
                    <a16:creationId xmlns:a16="http://schemas.microsoft.com/office/drawing/2014/main" id="{194A54F4-C21A-B138-48F1-5E9F0AFBE388}"/>
                  </a:ext>
                </a:extLst>
              </p:cNvPr>
              <p:cNvGrpSpPr/>
              <p:nvPr/>
            </p:nvGrpSpPr>
            <p:grpSpPr>
              <a:xfrm>
                <a:off x="5420305" y="6014033"/>
                <a:ext cx="2839713" cy="231027"/>
                <a:chOff x="5428482" y="6014033"/>
                <a:chExt cx="2839713" cy="231027"/>
              </a:xfrm>
            </p:grpSpPr>
            <p:sp>
              <p:nvSpPr>
                <p:cNvPr id="25629" name="Rectangle 90"/>
                <p:cNvSpPr>
                  <a:spLocks noChangeArrowheads="1"/>
                </p:cNvSpPr>
                <p:nvPr/>
              </p:nvSpPr>
              <p:spPr bwMode="auto">
                <a:xfrm>
                  <a:off x="5428482" y="6014033"/>
                  <a:ext cx="464098" cy="2310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21529" name="Rectangle 73"/>
                <p:cNvSpPr>
                  <a:spLocks noChangeArrowheads="1"/>
                </p:cNvSpPr>
                <p:nvPr/>
              </p:nvSpPr>
              <p:spPr bwMode="auto">
                <a:xfrm>
                  <a:off x="6077285" y="6014033"/>
                  <a:ext cx="519373"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その他</a:t>
                  </a:r>
                </a:p>
              </p:txBody>
            </p:sp>
            <p:sp>
              <p:nvSpPr>
                <p:cNvPr id="42" name="Rectangle 73"/>
                <p:cNvSpPr>
                  <a:spLocks noChangeArrowheads="1"/>
                </p:cNvSpPr>
                <p:nvPr/>
              </p:nvSpPr>
              <p:spPr bwMode="auto">
                <a:xfrm>
                  <a:off x="7479517" y="6025709"/>
                  <a:ext cx="788678" cy="215444"/>
                </a:xfrm>
                <a:prstGeom prst="rect">
                  <a:avLst/>
                </a:prstGeom>
                <a:noFill/>
                <a:ln w="9525">
                  <a:noFill/>
                  <a:miter lim="800000"/>
                  <a:headEnd/>
                  <a:tailEnd/>
                </a:ln>
              </p:spPr>
              <p:txBody>
                <a:bodyPr wrap="none" lIns="0" tIns="0" rIns="0" bIns="0">
                  <a:spAutoFit/>
                </a:bodyPr>
                <a:lstStyle/>
                <a:p>
                  <a:pPr algn="r" eaLnBrk="1" hangingPunct="1">
                    <a:defRPr/>
                  </a:pPr>
                  <a:r>
                    <a:rPr lang="en-US" altLang="ja-JP" sz="1400" i="0" u="none" strike="noStrike" dirty="0">
                      <a:solidFill>
                        <a:srgbClr val="000000"/>
                      </a:solidFill>
                      <a:effectLst/>
                      <a:latin typeface="+mn-ea"/>
                      <a:ea typeface="+mn-ea"/>
                    </a:rPr>
                    <a:t>1,983</a:t>
                  </a:r>
                  <a:r>
                    <a:rPr lang="ja-JP" altLang="en-US" sz="1400" dirty="0">
                      <a:solidFill>
                        <a:srgbClr val="000000"/>
                      </a:solidFill>
                      <a:latin typeface="+mn-ea"/>
                      <a:ea typeface="+mn-ea"/>
                      <a:cs typeface="メイリオ" panose="020B0604030504040204" pitchFamily="50" charset="-128"/>
                    </a:rPr>
                    <a:t>億円</a:t>
                  </a:r>
                </a:p>
              </p:txBody>
            </p:sp>
          </p:grpSp>
        </p:grpSp>
        <p:pic>
          <p:nvPicPr>
            <p:cNvPr id="30" name="グラフィックス 29">
              <a:extLst>
                <a:ext uri="{FF2B5EF4-FFF2-40B4-BE49-F238E27FC236}">
                  <a16:creationId xmlns:a16="http://schemas.microsoft.com/office/drawing/2014/main" id="{E94F61B2-9A6F-CA6E-D97F-7C4E4B8D98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0706" y="3175466"/>
              <a:ext cx="276225" cy="3062974"/>
            </a:xfrm>
            <a:prstGeom prst="rect">
              <a:avLst/>
            </a:prstGeom>
          </p:spPr>
        </p:pic>
      </p:grpSp>
      <p:pic>
        <p:nvPicPr>
          <p:cNvPr id="22" name="Picture 29">
            <a:extLst>
              <a:ext uri="{FF2B5EF4-FFF2-40B4-BE49-F238E27FC236}">
                <a16:creationId xmlns:a16="http://schemas.microsoft.com/office/drawing/2014/main" id="{6645D454-3325-78DA-3395-5CB43AE491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直線コネクタ 60">
            <a:extLst>
              <a:ext uri="{FF2B5EF4-FFF2-40B4-BE49-F238E27FC236}">
                <a16:creationId xmlns:a16="http://schemas.microsoft.com/office/drawing/2014/main" id="{4812EE2D-2E67-4523-9923-D663C7A486D5}"/>
              </a:ext>
            </a:extLst>
          </p:cNvPr>
          <p:cNvCxnSpPr>
            <a:cxnSpLocks/>
          </p:cNvCxnSpPr>
          <p:nvPr/>
        </p:nvCxnSpPr>
        <p:spPr bwMode="auto">
          <a:xfrm flipH="1">
            <a:off x="983321" y="5520539"/>
            <a:ext cx="578833" cy="212659"/>
          </a:xfrm>
          <a:prstGeom prst="line">
            <a:avLst/>
          </a:prstGeom>
          <a:noFill/>
          <a:ln w="9525" cap="flat" cmpd="sng" algn="ctr">
            <a:solidFill>
              <a:schemeClr val="tx1"/>
            </a:solidFill>
            <a:prstDash val="solid"/>
            <a:round/>
            <a:headEnd type="oval" w="sm" len="sm"/>
            <a:tailEnd type="none" w="med" len="med"/>
          </a:ln>
          <a:effectLst/>
        </p:spPr>
      </p:cxnSp>
    </p:spTree>
    <p:custDataLst>
      <p:tags r:id="rId1"/>
    </p:custDataLst>
    <p:extLst>
      <p:ext uri="{BB962C8B-B14F-4D97-AF65-F5344CB8AC3E}">
        <p14:creationId xmlns:p14="http://schemas.microsoft.com/office/powerpoint/2010/main" val="372544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600"/>
                                        <p:tgtEl>
                                          <p:spTgt spid="22"/>
                                        </p:tgtEl>
                                      </p:cBhvr>
                                    </p:animEffect>
                                    <p:anim calcmode="lin" valueType="num">
                                      <p:cBhvr>
                                        <p:cTn id="12" dur="600" fill="hold"/>
                                        <p:tgtEl>
                                          <p:spTgt spid="22"/>
                                        </p:tgtEl>
                                        <p:attrNameLst>
                                          <p:attrName>ppt_x</p:attrName>
                                        </p:attrNameLst>
                                      </p:cBhvr>
                                      <p:tavLst>
                                        <p:tav tm="0">
                                          <p:val>
                                            <p:strVal val="#ppt_x"/>
                                          </p:val>
                                        </p:tav>
                                        <p:tav tm="100000">
                                          <p:val>
                                            <p:strVal val="#ppt_x"/>
                                          </p:val>
                                        </p:tav>
                                      </p:tavLst>
                                    </p:anim>
                                    <p:anim calcmode="lin" valueType="num">
                                      <p:cBhvr>
                                        <p:cTn id="13" dur="6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fade">
                                      <p:cBhvr>
                                        <p:cTn id="18" dur="500"/>
                                        <p:tgtEl>
                                          <p:spTgt spid="2151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1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15"/>
                                        </p:tgtEl>
                                        <p:attrNameLst>
                                          <p:attrName>style.visibility</p:attrName>
                                        </p:attrNameLst>
                                      </p:cBhvr>
                                      <p:to>
                                        <p:strVal val="visible"/>
                                      </p:to>
                                    </p:set>
                                    <p:animEffect transition="in" filter="fade">
                                      <p:cBhvr>
                                        <p:cTn id="27" dur="500"/>
                                        <p:tgtEl>
                                          <p:spTgt spid="2561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21508"/>
                                        </p:tgtEl>
                                        <p:attrNameLst>
                                          <p:attrName>style.visibility</p:attrName>
                                        </p:attrNameLst>
                                      </p:cBhvr>
                                      <p:to>
                                        <p:strVal val="visible"/>
                                      </p:to>
                                    </p:set>
                                    <p:animEffect transition="in" filter="fade">
                                      <p:cBhvr>
                                        <p:cTn id="31" dur="1000"/>
                                        <p:tgtEl>
                                          <p:spTgt spid="21508"/>
                                        </p:tgtEl>
                                      </p:cBhvr>
                                    </p:animEffect>
                                    <p:anim calcmode="lin" valueType="num">
                                      <p:cBhvr>
                                        <p:cTn id="32" dur="1000" fill="hold"/>
                                        <p:tgtEl>
                                          <p:spTgt spid="21508"/>
                                        </p:tgtEl>
                                        <p:attrNameLst>
                                          <p:attrName>ppt_x</p:attrName>
                                        </p:attrNameLst>
                                      </p:cBhvr>
                                      <p:tavLst>
                                        <p:tav tm="0">
                                          <p:val>
                                            <p:strVal val="#ppt_x"/>
                                          </p:val>
                                        </p:tav>
                                        <p:tav tm="100000">
                                          <p:val>
                                            <p:strVal val="#ppt_x"/>
                                          </p:val>
                                        </p:tav>
                                      </p:tavLst>
                                    </p:anim>
                                    <p:anim calcmode="lin" valueType="num">
                                      <p:cBhvr>
                                        <p:cTn id="33"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21510" grpId="0" animBg="1"/>
      <p:bldP spid="215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24549" y="824470"/>
            <a:ext cx="3991983" cy="4480372"/>
          </a:xfrm>
          <a:prstGeom prst="rect">
            <a:avLst/>
          </a:prstGeom>
        </p:spPr>
      </p:pic>
      <p:grpSp>
        <p:nvGrpSpPr>
          <p:cNvPr id="39" name="グループ化 38">
            <a:extLst>
              <a:ext uri="{FF2B5EF4-FFF2-40B4-BE49-F238E27FC236}">
                <a16:creationId xmlns:a16="http://schemas.microsoft.com/office/drawing/2014/main" id="{F66337BA-0271-C711-8E08-6A1358FAEE14}"/>
              </a:ext>
            </a:extLst>
          </p:cNvPr>
          <p:cNvGrpSpPr/>
          <p:nvPr/>
        </p:nvGrpSpPr>
        <p:grpSpPr>
          <a:xfrm>
            <a:off x="6383991" y="1089025"/>
            <a:ext cx="1982426" cy="1110346"/>
            <a:chOff x="1747258" y="1133884"/>
            <a:chExt cx="1982426" cy="1110346"/>
          </a:xfrm>
        </p:grpSpPr>
        <p:sp>
          <p:nvSpPr>
            <p:cNvPr id="48" name="楕円 47">
              <a:extLst>
                <a:ext uri="{FF2B5EF4-FFF2-40B4-BE49-F238E27FC236}">
                  <a16:creationId xmlns:a16="http://schemas.microsoft.com/office/drawing/2014/main" id="{A5DE2CC3-CFA2-649B-1937-D63522413876}"/>
                </a:ext>
              </a:extLst>
            </p:cNvPr>
            <p:cNvSpPr/>
            <p:nvPr/>
          </p:nvSpPr>
          <p:spPr bwMode="auto">
            <a:xfrm>
              <a:off x="1747258" y="1133884"/>
              <a:ext cx="1982426" cy="1110346"/>
            </a:xfrm>
            <a:prstGeom prst="ellipse">
              <a:avLst/>
            </a:prstGeom>
            <a:solidFill>
              <a:srgbClr val="DCD1F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1978900" y="1319487"/>
              <a:ext cx="1510350" cy="66447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グローバル化</a:t>
              </a:r>
            </a:p>
          </p:txBody>
        </p:sp>
      </p:grpSp>
      <p:grpSp>
        <p:nvGrpSpPr>
          <p:cNvPr id="15" name="グループ化 14">
            <a:extLst>
              <a:ext uri="{FF2B5EF4-FFF2-40B4-BE49-F238E27FC236}">
                <a16:creationId xmlns:a16="http://schemas.microsoft.com/office/drawing/2014/main" id="{9B430CD7-E653-C72E-B82C-A52A9F049ADF}"/>
              </a:ext>
            </a:extLst>
          </p:cNvPr>
          <p:cNvGrpSpPr/>
          <p:nvPr/>
        </p:nvGrpSpPr>
        <p:grpSpPr>
          <a:xfrm>
            <a:off x="2531645" y="964878"/>
            <a:ext cx="1982426" cy="1110346"/>
            <a:chOff x="1747258" y="1133884"/>
            <a:chExt cx="1982426" cy="1110346"/>
          </a:xfrm>
        </p:grpSpPr>
        <p:sp>
          <p:nvSpPr>
            <p:cNvPr id="9" name="楕円 8">
              <a:extLst>
                <a:ext uri="{FF2B5EF4-FFF2-40B4-BE49-F238E27FC236}">
                  <a16:creationId xmlns:a16="http://schemas.microsoft.com/office/drawing/2014/main" id="{D7934800-A460-8498-376A-F4E86FCA1817}"/>
                </a:ext>
              </a:extLst>
            </p:cNvPr>
            <p:cNvSpPr/>
            <p:nvPr/>
          </p:nvSpPr>
          <p:spPr bwMode="auto">
            <a:xfrm>
              <a:off x="1747258" y="1133884"/>
              <a:ext cx="1982426" cy="1110346"/>
            </a:xfrm>
            <a:prstGeom prst="ellipse">
              <a:avLst/>
            </a:prstGeom>
            <a:solidFill>
              <a:srgbClr val="BBD5F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1837034" y="1427208"/>
              <a:ext cx="1794081"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（デフレ・不況）</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ct val="120000"/>
              </a:lnSpc>
              <a:buClr>
                <a:srgbClr val="005BAD"/>
              </a:buClr>
            </a:pPr>
            <a:r>
              <a:rPr kumimoji="1" lang="ja-JP" altLang="en-US" sz="1700" dirty="0">
                <a:latin typeface="+mn-ea"/>
                <a:ea typeface="+mn-ea"/>
              </a:rPr>
              <a:t>税金を考えることは、日本の将来の姿を考えることにも通じます。</a:t>
            </a:r>
          </a:p>
          <a:p>
            <a:pPr marL="105750">
              <a:lnSpc>
                <a:spcPct val="120000"/>
              </a:lnSpc>
              <a:buClr>
                <a:srgbClr val="005BAD"/>
              </a:buClr>
            </a:pPr>
            <a:r>
              <a:rPr kumimoji="1" lang="ja-JP" altLang="en-US" sz="1700" dirty="0">
                <a:latin typeface="+mn-ea"/>
                <a:ea typeface="+mn-ea"/>
              </a:rPr>
              <a:t>様々な課題がある中、税金のあり方や国民の負担と受益（福祉・公共サービス）が</a:t>
            </a:r>
            <a:endParaRPr kumimoji="1" lang="en-US" altLang="ja-JP" sz="1700" dirty="0">
              <a:latin typeface="+mn-ea"/>
              <a:ea typeface="+mn-ea"/>
            </a:endParaRPr>
          </a:p>
          <a:p>
            <a:pPr marL="105750">
              <a:lnSpc>
                <a:spcPct val="120000"/>
              </a:lnSpc>
              <a:buClr>
                <a:srgbClr val="005BAD"/>
              </a:buClr>
            </a:pPr>
            <a:r>
              <a:rPr kumimoji="1" lang="ja-JP" altLang="en-US" sz="1700" dirty="0">
                <a:latin typeface="+mn-ea"/>
                <a:ea typeface="+mn-ea"/>
              </a:rPr>
              <a:t>どうあるべきか、私たち一人ひとりが考えることが大切です。</a:t>
            </a:r>
          </a:p>
        </p:txBody>
      </p:sp>
      <p:grpSp>
        <p:nvGrpSpPr>
          <p:cNvPr id="16" name="グループ化 15">
            <a:extLst>
              <a:ext uri="{FF2B5EF4-FFF2-40B4-BE49-F238E27FC236}">
                <a16:creationId xmlns:a16="http://schemas.microsoft.com/office/drawing/2014/main" id="{F196BF4C-F280-022E-FF4C-38FC360D9263}"/>
              </a:ext>
            </a:extLst>
          </p:cNvPr>
          <p:cNvGrpSpPr/>
          <p:nvPr/>
        </p:nvGrpSpPr>
        <p:grpSpPr>
          <a:xfrm>
            <a:off x="659687" y="1973937"/>
            <a:ext cx="1982426" cy="1110346"/>
            <a:chOff x="1747258" y="1133884"/>
            <a:chExt cx="1982426" cy="1110346"/>
          </a:xfrm>
        </p:grpSpPr>
        <p:sp>
          <p:nvSpPr>
            <p:cNvPr id="17" name="楕円 16">
              <a:extLst>
                <a:ext uri="{FF2B5EF4-FFF2-40B4-BE49-F238E27FC236}">
                  <a16:creationId xmlns:a16="http://schemas.microsoft.com/office/drawing/2014/main" id="{414D78E0-0AA2-EA10-B0F4-217FCAAA0264}"/>
                </a:ext>
              </a:extLst>
            </p:cNvPr>
            <p:cNvSpPr/>
            <p:nvPr/>
          </p:nvSpPr>
          <p:spPr bwMode="auto">
            <a:xfrm>
              <a:off x="1747258" y="1133884"/>
              <a:ext cx="1982426" cy="1110346"/>
            </a:xfrm>
            <a:prstGeom prst="ellipse">
              <a:avLst/>
            </a:prstGeom>
            <a:solidFill>
              <a:srgbClr val="AEEAF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8" name="テキスト ボックス 17">
              <a:extLst>
                <a:ext uri="{FF2B5EF4-FFF2-40B4-BE49-F238E27FC236}">
                  <a16:creationId xmlns:a16="http://schemas.microsoft.com/office/drawing/2014/main" id="{CA3C4DA9-F97F-4596-B634-52453C37DCFB}"/>
                </a:ext>
              </a:extLst>
            </p:cNvPr>
            <p:cNvSpPr txBox="1"/>
            <p:nvPr/>
          </p:nvSpPr>
          <p:spPr>
            <a:xfrm>
              <a:off x="1780767" y="1343984"/>
              <a:ext cx="1906612"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（財政健全化・歳出の見直し）</a:t>
              </a:r>
            </a:p>
          </p:txBody>
        </p:sp>
      </p:grpSp>
      <p:grpSp>
        <p:nvGrpSpPr>
          <p:cNvPr id="19" name="グループ化 18">
            <a:extLst>
              <a:ext uri="{FF2B5EF4-FFF2-40B4-BE49-F238E27FC236}">
                <a16:creationId xmlns:a16="http://schemas.microsoft.com/office/drawing/2014/main" id="{D803C19F-EB62-3DEA-F463-2A8BF023478F}"/>
              </a:ext>
            </a:extLst>
          </p:cNvPr>
          <p:cNvGrpSpPr/>
          <p:nvPr/>
        </p:nvGrpSpPr>
        <p:grpSpPr>
          <a:xfrm>
            <a:off x="337348" y="3517943"/>
            <a:ext cx="1982426" cy="1110346"/>
            <a:chOff x="1747258" y="1133884"/>
            <a:chExt cx="1982426" cy="1110346"/>
          </a:xfrm>
        </p:grpSpPr>
        <p:sp>
          <p:nvSpPr>
            <p:cNvPr id="20" name="楕円 19">
              <a:extLst>
                <a:ext uri="{FF2B5EF4-FFF2-40B4-BE49-F238E27FC236}">
                  <a16:creationId xmlns:a16="http://schemas.microsoft.com/office/drawing/2014/main" id="{2A3EB963-331D-2E5B-3136-5F3C5915FF99}"/>
                </a:ext>
              </a:extLst>
            </p:cNvPr>
            <p:cNvSpPr/>
            <p:nvPr/>
          </p:nvSpPr>
          <p:spPr bwMode="auto">
            <a:xfrm>
              <a:off x="1747258" y="1133884"/>
              <a:ext cx="1982426" cy="1110346"/>
            </a:xfrm>
            <a:prstGeom prst="ellipse">
              <a:avLst/>
            </a:prstGeom>
            <a:solidFill>
              <a:srgbClr val="BAF08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7E049168-B564-8C1D-D00C-5CCFEA9219A8}"/>
                </a:ext>
              </a:extLst>
            </p:cNvPr>
            <p:cNvSpPr txBox="1"/>
            <p:nvPr/>
          </p:nvSpPr>
          <p:spPr>
            <a:xfrm>
              <a:off x="2180076" y="1339670"/>
              <a:ext cx="1107996" cy="646331"/>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1800" dirty="0">
                  <a:solidFill>
                    <a:prstClr val="black"/>
                  </a:solidFill>
                  <a:latin typeface="+mn-ea"/>
                  <a:ea typeface="+mn-ea"/>
                </a:rPr>
                <a:t>公債の</a:t>
              </a:r>
            </a:p>
            <a:p>
              <a:pPr algn="ctr" defTabSz="390997" eaLnBrk="1" fontAlgn="auto" hangingPunct="1">
                <a:spcBef>
                  <a:spcPts val="0"/>
                </a:spcBef>
                <a:spcAft>
                  <a:spcPts val="0"/>
                </a:spcAft>
              </a:pPr>
              <a:r>
                <a:rPr lang="ja-JP" altLang="en-US" sz="1800" dirty="0">
                  <a:solidFill>
                    <a:prstClr val="black"/>
                  </a:solidFill>
                  <a:latin typeface="+mn-ea"/>
                  <a:ea typeface="+mn-ea"/>
                </a:rPr>
                <a:t>債務残高</a:t>
              </a:r>
            </a:p>
          </p:txBody>
        </p:sp>
      </p:grpSp>
      <p:grpSp>
        <p:nvGrpSpPr>
          <p:cNvPr id="50" name="グループ化 49">
            <a:extLst>
              <a:ext uri="{FF2B5EF4-FFF2-40B4-BE49-F238E27FC236}">
                <a16:creationId xmlns:a16="http://schemas.microsoft.com/office/drawing/2014/main" id="{4B71D341-9C0A-B2AF-B026-54C270A4F64C}"/>
              </a:ext>
            </a:extLst>
          </p:cNvPr>
          <p:cNvGrpSpPr/>
          <p:nvPr/>
        </p:nvGrpSpPr>
        <p:grpSpPr>
          <a:xfrm>
            <a:off x="6790325" y="2499960"/>
            <a:ext cx="1982426" cy="1110346"/>
            <a:chOff x="1747258" y="1133884"/>
            <a:chExt cx="1982426" cy="1110346"/>
          </a:xfrm>
        </p:grpSpPr>
        <p:sp>
          <p:nvSpPr>
            <p:cNvPr id="51" name="楕円 50">
              <a:extLst>
                <a:ext uri="{FF2B5EF4-FFF2-40B4-BE49-F238E27FC236}">
                  <a16:creationId xmlns:a16="http://schemas.microsoft.com/office/drawing/2014/main" id="{48705674-673A-9F1C-008C-15993B7A10D2}"/>
                </a:ext>
              </a:extLst>
            </p:cNvPr>
            <p:cNvSpPr/>
            <p:nvPr/>
          </p:nvSpPr>
          <p:spPr bwMode="auto">
            <a:xfrm>
              <a:off x="1747258" y="1133884"/>
              <a:ext cx="1982426" cy="1110346"/>
            </a:xfrm>
            <a:prstGeom prst="ellipse">
              <a:avLst/>
            </a:prstGeom>
            <a:solidFill>
              <a:srgbClr val="FBD1E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E24159F-783F-9F80-3A5A-67B12B9DB81C}"/>
                </a:ext>
              </a:extLst>
            </p:cNvPr>
            <p:cNvSpPr txBox="1"/>
            <p:nvPr/>
          </p:nvSpPr>
          <p:spPr>
            <a:xfrm>
              <a:off x="2007962" y="1321614"/>
              <a:ext cx="1475084"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働き手の減少）</a:t>
              </a:r>
            </a:p>
          </p:txBody>
        </p:sp>
      </p:grpSp>
      <p:grpSp>
        <p:nvGrpSpPr>
          <p:cNvPr id="53" name="グループ化 52">
            <a:extLst>
              <a:ext uri="{FF2B5EF4-FFF2-40B4-BE49-F238E27FC236}">
                <a16:creationId xmlns:a16="http://schemas.microsoft.com/office/drawing/2014/main" id="{F7FC771C-77C4-1975-2CE9-6A06FD1D3803}"/>
              </a:ext>
            </a:extLst>
          </p:cNvPr>
          <p:cNvGrpSpPr/>
          <p:nvPr/>
        </p:nvGrpSpPr>
        <p:grpSpPr>
          <a:xfrm>
            <a:off x="6087036" y="3875440"/>
            <a:ext cx="1982426" cy="1110346"/>
            <a:chOff x="1747258" y="1133884"/>
            <a:chExt cx="1982426" cy="1110346"/>
          </a:xfrm>
        </p:grpSpPr>
        <p:sp>
          <p:nvSpPr>
            <p:cNvPr id="54" name="楕円 53">
              <a:extLst>
                <a:ext uri="{FF2B5EF4-FFF2-40B4-BE49-F238E27FC236}">
                  <a16:creationId xmlns:a16="http://schemas.microsoft.com/office/drawing/2014/main" id="{0ED9254F-011E-1F65-75BC-5D707B8A29FF}"/>
                </a:ext>
              </a:extLst>
            </p:cNvPr>
            <p:cNvSpPr/>
            <p:nvPr/>
          </p:nvSpPr>
          <p:spPr bwMode="auto">
            <a:xfrm>
              <a:off x="1747258" y="1133884"/>
              <a:ext cx="1982426" cy="1110346"/>
            </a:xfrm>
            <a:prstGeom prst="ellipse">
              <a:avLst/>
            </a:prstGeom>
            <a:solidFill>
              <a:srgbClr val="FFD7C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5" name="テキスト ボックス 54">
              <a:extLst>
                <a:ext uri="{FF2B5EF4-FFF2-40B4-BE49-F238E27FC236}">
                  <a16:creationId xmlns:a16="http://schemas.microsoft.com/office/drawing/2014/main" id="{DC58E151-ACB1-0A13-5561-FD4C75108DD7}"/>
                </a:ext>
              </a:extLst>
            </p:cNvPr>
            <p:cNvSpPr txBox="1"/>
            <p:nvPr/>
          </p:nvSpPr>
          <p:spPr>
            <a:xfrm>
              <a:off x="1802570" y="1288518"/>
              <a:ext cx="1863010"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外国人労働者の受け入れ）</a:t>
              </a:r>
            </a:p>
          </p:txBody>
        </p:sp>
      </p:gr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26</a:t>
            </a:fld>
            <a:endParaRPr lang="en-US" altLang="ja-JP" dirty="0"/>
          </a:p>
        </p:txBody>
      </p:sp>
    </p:spTree>
    <p:extLst>
      <p:ext uri="{BB962C8B-B14F-4D97-AF65-F5344CB8AC3E}">
        <p14:creationId xmlns:p14="http://schemas.microsoft.com/office/powerpoint/2010/main" val="1363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1580"/>
                                        <p:tgtEl>
                                          <p:spTgt spid="8">
                                            <p:txEl>
                                              <p:pRg st="0" end="0"/>
                                            </p:txEl>
                                          </p:spTgt>
                                        </p:tgtEl>
                                      </p:cBhvr>
                                    </p:animEffect>
                                  </p:childTnLst>
                                </p:cTn>
                              </p:par>
                            </p:childTnLst>
                          </p:cTn>
                        </p:par>
                        <p:par>
                          <p:cTn id="48" fill="hold">
                            <p:stCondLst>
                              <p:cond delay="1580"/>
                            </p:stCondLst>
                            <p:childTnLst>
                              <p:par>
                                <p:cTn id="49" presetID="22" presetClass="entr" presetSubtype="8" fill="hold"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1800"/>
                                        <p:tgtEl>
                                          <p:spTgt spid="8">
                                            <p:txEl>
                                              <p:pRg st="1" end="1"/>
                                            </p:txEl>
                                          </p:spTgt>
                                        </p:tgtEl>
                                      </p:cBhvr>
                                    </p:animEffect>
                                  </p:childTnLst>
                                </p:cTn>
                              </p:par>
                            </p:childTnLst>
                          </p:cTn>
                        </p:par>
                        <p:par>
                          <p:cTn id="52" fill="hold">
                            <p:stCondLst>
                              <p:cond delay="3380"/>
                            </p:stCondLst>
                            <p:childTnLst>
                              <p:par>
                                <p:cTn id="53" presetID="22" presetClass="entr" presetSubtype="8" fill="hold" nodeType="after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wipe(left)">
                                      <p:cBhvr>
                                        <p:cTn id="55" dur="16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国税庁ホームページの紹介</a:t>
            </a:r>
          </a:p>
        </p:txBody>
      </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27</a:t>
            </a:fld>
            <a:endParaRPr lang="en-US" altLang="ja-JP" dirty="0"/>
          </a:p>
        </p:txBody>
      </p:sp>
      <p:sp>
        <p:nvSpPr>
          <p:cNvPr id="25" name="Text Box 12">
            <a:extLst>
              <a:ext uri="{FF2B5EF4-FFF2-40B4-BE49-F238E27FC236}">
                <a16:creationId xmlns:a16="http://schemas.microsoft.com/office/drawing/2014/main" id="{F842B513-5A15-4235-9E8A-70E380B5267A}"/>
              </a:ext>
            </a:extLst>
          </p:cNvPr>
          <p:cNvSpPr txBox="1">
            <a:spLocks noChangeArrowheads="1"/>
          </p:cNvSpPr>
          <p:nvPr/>
        </p:nvSpPr>
        <p:spPr bwMode="auto">
          <a:xfrm>
            <a:off x="190151" y="926462"/>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7" name="図 26">
            <a:extLst>
              <a:ext uri="{FF2B5EF4-FFF2-40B4-BE49-F238E27FC236}">
                <a16:creationId xmlns:a16="http://schemas.microsoft.com/office/drawing/2014/main" id="{86AEF594-01AF-46D7-A775-885862327B51}"/>
              </a:ext>
            </a:extLst>
          </p:cNvPr>
          <p:cNvPicPr>
            <a:picLocks noChangeAspect="1"/>
          </p:cNvPicPr>
          <p:nvPr/>
        </p:nvPicPr>
        <p:blipFill>
          <a:blip r:embed="rId3"/>
          <a:stretch>
            <a:fillRect/>
          </a:stretch>
        </p:blipFill>
        <p:spPr>
          <a:xfrm>
            <a:off x="8261595" y="62531"/>
            <a:ext cx="606279" cy="602069"/>
          </a:xfrm>
          <a:prstGeom prst="rect">
            <a:avLst/>
          </a:prstGeom>
        </p:spPr>
      </p:pic>
      <p:grpSp>
        <p:nvGrpSpPr>
          <p:cNvPr id="7" name="グループ化 6">
            <a:extLst>
              <a:ext uri="{FF2B5EF4-FFF2-40B4-BE49-F238E27FC236}">
                <a16:creationId xmlns:a16="http://schemas.microsoft.com/office/drawing/2014/main" id="{011F2541-3ADE-AB84-04E6-371BBB0FAB2F}"/>
              </a:ext>
            </a:extLst>
          </p:cNvPr>
          <p:cNvGrpSpPr/>
          <p:nvPr/>
        </p:nvGrpSpPr>
        <p:grpSpPr>
          <a:xfrm>
            <a:off x="408221" y="4787785"/>
            <a:ext cx="2006355" cy="1408734"/>
            <a:chOff x="276126" y="4999439"/>
            <a:chExt cx="2070467" cy="1453749"/>
          </a:xfrm>
        </p:grpSpPr>
        <p:pic>
          <p:nvPicPr>
            <p:cNvPr id="3" name="図 2" descr="コンピュータ が含まれている画像&#10;&#10;自動的に生成された説明">
              <a:extLst>
                <a:ext uri="{FF2B5EF4-FFF2-40B4-BE49-F238E27FC236}">
                  <a16:creationId xmlns:a16="http://schemas.microsoft.com/office/drawing/2014/main" id="{C945A88D-D1C4-5250-26B5-0E97BB3CF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5" name="図 4">
              <a:extLst>
                <a:ext uri="{FF2B5EF4-FFF2-40B4-BE49-F238E27FC236}">
                  <a16:creationId xmlns:a16="http://schemas.microsoft.com/office/drawing/2014/main" id="{0FE9B8AF-148E-A682-50C5-8D21134978D3}"/>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sp>
        <p:nvSpPr>
          <p:cNvPr id="4" name="フリーフォーム: 図形 3">
            <a:extLst>
              <a:ext uri="{FF2B5EF4-FFF2-40B4-BE49-F238E27FC236}">
                <a16:creationId xmlns:a16="http://schemas.microsoft.com/office/drawing/2014/main" id="{85273A7B-58F3-2FB4-A09A-472D7AE38EE8}"/>
              </a:ext>
            </a:extLst>
          </p:cNvPr>
          <p:cNvSpPr/>
          <p:nvPr/>
        </p:nvSpPr>
        <p:spPr bwMode="auto">
          <a:xfrm>
            <a:off x="1332596" y="1492804"/>
            <a:ext cx="1526630" cy="4473133"/>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8" name="グループ化 7">
            <a:extLst>
              <a:ext uri="{FF2B5EF4-FFF2-40B4-BE49-F238E27FC236}">
                <a16:creationId xmlns:a16="http://schemas.microsoft.com/office/drawing/2014/main" id="{227777BC-DE72-6F4B-5665-EE17DD22BCD4}"/>
              </a:ext>
            </a:extLst>
          </p:cNvPr>
          <p:cNvGrpSpPr/>
          <p:nvPr/>
        </p:nvGrpSpPr>
        <p:grpSpPr>
          <a:xfrm>
            <a:off x="287921" y="6410880"/>
            <a:ext cx="8532000" cy="374400"/>
            <a:chOff x="322211" y="6410880"/>
            <a:chExt cx="8532000" cy="374400"/>
          </a:xfrm>
        </p:grpSpPr>
        <p:sp>
          <p:nvSpPr>
            <p:cNvPr id="9" name="正方形/長方形 8">
              <a:extLst>
                <a:ext uri="{FF2B5EF4-FFF2-40B4-BE49-F238E27FC236}">
                  <a16:creationId xmlns:a16="http://schemas.microsoft.com/office/drawing/2014/main" id="{1FA24665-2568-81B0-3254-42B51C163752}"/>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0" name="正方形/長方形 9">
              <a:extLst>
                <a:ext uri="{FF2B5EF4-FFF2-40B4-BE49-F238E27FC236}">
                  <a16:creationId xmlns:a16="http://schemas.microsoft.com/office/drawing/2014/main" id="{7E6497B7-41F7-D80F-25B3-35379112552D}"/>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1" name="テキスト ボックス 10">
            <a:extLst>
              <a:ext uri="{FF2B5EF4-FFF2-40B4-BE49-F238E27FC236}">
                <a16:creationId xmlns:a16="http://schemas.microsoft.com/office/drawing/2014/main" id="{2449650D-7D8E-924D-E288-47380376F370}"/>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1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https://www.nta.go.jp/taxes/kids/index.htm</a:t>
            </a:r>
            <a:endParaRPr kumimoji="1" lang="en-US" altLang="ja-JP" sz="1100" dirty="0">
              <a:latin typeface="Arial" panose="020B0604020202020204" pitchFamily="34" charset="0"/>
              <a:cs typeface="Arial" panose="020B0604020202020204" pitchFamily="34" charset="0"/>
            </a:endParaRPr>
          </a:p>
        </p:txBody>
      </p:sp>
      <p:grpSp>
        <p:nvGrpSpPr>
          <p:cNvPr id="12" name="グループ化 11">
            <a:extLst>
              <a:ext uri="{FF2B5EF4-FFF2-40B4-BE49-F238E27FC236}">
                <a16:creationId xmlns:a16="http://schemas.microsoft.com/office/drawing/2014/main" id="{7A6771B9-C17C-8A32-78FF-6BD9E5FA363D}"/>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879C51B4-77E8-B2C9-DA3E-58D4628A7E31}"/>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F29C7BAD-1A2E-10D0-6DFB-89654508E75C}"/>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57DC6D8D-788E-0CA5-4AA1-FBFB9EEDD45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21" name="図 20">
            <a:extLst>
              <a:ext uri="{FF2B5EF4-FFF2-40B4-BE49-F238E27FC236}">
                <a16:creationId xmlns:a16="http://schemas.microsoft.com/office/drawing/2014/main" id="{1A1D2B0E-DF74-492C-BA44-CC87663F15F8}"/>
              </a:ext>
            </a:extLst>
          </p:cNvPr>
          <p:cNvPicPr>
            <a:picLocks noChangeAspect="1"/>
          </p:cNvPicPr>
          <p:nvPr/>
        </p:nvPicPr>
        <p:blipFill rotWithShape="1">
          <a:blip r:embed="rId7"/>
          <a:srcRect l="1063" t="1924" r="1901" b="5417"/>
          <a:stretch/>
        </p:blipFill>
        <p:spPr>
          <a:xfrm>
            <a:off x="2871786" y="1466062"/>
            <a:ext cx="5863994" cy="4517054"/>
          </a:xfrm>
          <a:prstGeom prst="rect">
            <a:avLst/>
          </a:prstGeom>
          <a:ln w="25400">
            <a:solidFill>
              <a:schemeClr val="tx1"/>
            </a:solidFill>
          </a:ln>
        </p:spPr>
      </p:pic>
    </p:spTree>
    <p:extLst>
      <p:ext uri="{BB962C8B-B14F-4D97-AF65-F5344CB8AC3E}">
        <p14:creationId xmlns:p14="http://schemas.microsoft.com/office/powerpoint/2010/main" val="372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750"/>
                                        <p:tgtEl>
                                          <p:spTgt spid="25"/>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extLst>
              <p:ext uri="{D42A27DB-BD31-4B8C-83A1-F6EECF244321}">
                <p14:modId xmlns:p14="http://schemas.microsoft.com/office/powerpoint/2010/main" val="2357299469"/>
              </p:ext>
            </p:extLst>
          </p:nvPr>
        </p:nvGraphicFramePr>
        <p:xfrm>
          <a:off x="322211" y="1088711"/>
          <a:ext cx="8497741" cy="3677759"/>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51178">
                <a:tc>
                  <a:txBody>
                    <a:bodyPr/>
                    <a:lstStyle/>
                    <a:p>
                      <a:pPr algn="ctr"/>
                      <a:endParaRPr kumimoji="1" lang="ja-JP" altLang="en-US" dirty="0"/>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dirty="0">
                        <a:solidFill>
                          <a:srgbClr val="FFB64B"/>
                        </a:solidFill>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kern="1200" dirty="0">
                        <a:solidFill>
                          <a:schemeClr val="tx1"/>
                        </a:solidFill>
                        <a:latin typeface="+mn-lt"/>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75527">
                <a:tc>
                  <a:txBody>
                    <a:bodyPr/>
                    <a:lstStyle/>
                    <a:p>
                      <a:pPr algn="ctr"/>
                      <a:r>
                        <a:rPr kumimoji="1" lang="ja-JP" altLang="en-US" dirty="0"/>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75527">
                <a:tc>
                  <a:txBody>
                    <a:bodyPr/>
                    <a:lstStyle/>
                    <a:p>
                      <a:pPr algn="ctr"/>
                      <a:r>
                        <a:rPr kumimoji="1" lang="zh-CN" altLang="en-US" dirty="0"/>
                        <a:t>地方税</a:t>
                      </a:r>
                      <a:endParaRPr kumimoji="1" lang="en-US" altLang="zh-CN" dirty="0"/>
                    </a:p>
                    <a:p>
                      <a:pPr algn="ctr"/>
                      <a:r>
                        <a:rPr kumimoji="1" lang="zh-CN" altLang="en-US" sz="1500" dirty="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道府県民税・事業税・</a:t>
                      </a:r>
                    </a:p>
                    <a:p>
                      <a:pPr marL="0" algn="ctr" defTabSz="914400" rtl="0" eaLnBrk="1" latinLnBrk="0" hangingPunct="1"/>
                      <a:r>
                        <a:rPr kumimoji="1" lang="ja-JP" altLang="en-US" sz="1800" kern="1200" dirty="0">
                          <a:solidFill>
                            <a:srgbClr val="E38013"/>
                          </a:solidFill>
                          <a:latin typeface="+mn-lt"/>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地方消費税・道府県たばこ税・</a:t>
                      </a:r>
                    </a:p>
                    <a:p>
                      <a:pPr marL="0" algn="ctr" defTabSz="914400" rtl="0" eaLnBrk="1" latinLnBrk="0" hangingPunct="1"/>
                      <a:r>
                        <a:rPr kumimoji="1" lang="ja-JP" altLang="en-US" sz="1800" kern="1200" dirty="0">
                          <a:solidFill>
                            <a:srgbClr val="3D935A"/>
                          </a:solidFill>
                          <a:latin typeface="+mn-lt"/>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75527">
                <a:tc>
                  <a:txBody>
                    <a:bodyPr/>
                    <a:lstStyle/>
                    <a:p>
                      <a:pPr algn="ctr"/>
                      <a:r>
                        <a:rPr kumimoji="1" lang="zh-CN" altLang="en-US" dirty="0"/>
                        <a:t>地方税</a:t>
                      </a:r>
                      <a:endParaRPr kumimoji="1" lang="en-US" altLang="zh-CN" dirty="0"/>
                    </a:p>
                    <a:p>
                      <a:pPr algn="ctr"/>
                      <a:r>
                        <a:rPr kumimoji="1" lang="zh-CN" altLang="en-US" sz="1500" dirty="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rgbClr val="3D935A"/>
                          </a:solidFill>
                          <a:latin typeface="+mn-lt"/>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81334" y="4924698"/>
            <a:ext cx="8638620" cy="1253741"/>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国に納める税金を「</a:t>
            </a:r>
            <a:r>
              <a:rPr lang="ja-JP" altLang="en-US" sz="1400" dirty="0">
                <a:solidFill>
                  <a:srgbClr val="005BAD"/>
                </a:solidFill>
                <a:latin typeface="HGPｺﾞｼｯｸE" panose="020B0900000000000000" pitchFamily="50" charset="-128"/>
                <a:ea typeface="HGPｺﾞｼｯｸE" panose="020B0900000000000000" pitchFamily="50" charset="-128"/>
              </a:rPr>
              <a:t>国税</a:t>
            </a:r>
            <a:r>
              <a:rPr lang="ja-JP" altLang="en-US" sz="1400" dirty="0">
                <a:latin typeface="HGPｺﾞｼｯｸM" panose="020B0600000000000000" pitchFamily="50" charset="-128"/>
                <a:ea typeface="HGPｺﾞｼｯｸM" panose="020B0600000000000000" pitchFamily="50" charset="-128"/>
              </a:rPr>
              <a:t>」、地方公共団体に納める税金を「</a:t>
            </a:r>
            <a:r>
              <a:rPr lang="ja-JP" altLang="en-US" sz="1400" dirty="0">
                <a:solidFill>
                  <a:srgbClr val="005BAD"/>
                </a:solidFill>
                <a:latin typeface="+mn-ea"/>
                <a:ea typeface="+mn-ea"/>
              </a:rPr>
              <a:t>地方税</a:t>
            </a:r>
            <a:r>
              <a:rPr lang="ja-JP" altLang="en-US" sz="1400" dirty="0">
                <a:latin typeface="HGPｺﾞｼｯｸM" panose="020B0600000000000000" pitchFamily="50" charset="-128"/>
                <a:ea typeface="HGPｺﾞｼｯｸM" panose="020B0600000000000000" pitchFamily="50" charset="-128"/>
              </a:rPr>
              <a:t>」といい、地方税はさらに「</a:t>
            </a:r>
            <a:r>
              <a:rPr lang="ja-JP" altLang="en-US" sz="1400" b="1" dirty="0">
                <a:solidFill>
                  <a:srgbClr val="0070C0"/>
                </a:solidFill>
                <a:latin typeface="+mn-ea"/>
                <a:ea typeface="+mn-ea"/>
              </a:rPr>
              <a:t>道府県税</a:t>
            </a:r>
            <a:r>
              <a:rPr lang="ja-JP" altLang="en-US" sz="1400" dirty="0">
                <a:latin typeface="HGPｺﾞｼｯｸM" panose="020B0600000000000000" pitchFamily="50" charset="-128"/>
                <a:ea typeface="HGPｺﾞｼｯｸM" panose="020B0600000000000000" pitchFamily="50" charset="-128"/>
              </a:rPr>
              <a:t>」と</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en-US" altLang="ja-JP" sz="1400" dirty="0">
                <a:latin typeface="HGPｺﾞｼｯｸM" panose="020B0600000000000000" pitchFamily="50" charset="-128"/>
                <a:ea typeface="HGPｺﾞｼｯｸM" panose="020B0600000000000000" pitchFamily="50" charset="-128"/>
              </a:rPr>
              <a:t>    </a:t>
            </a:r>
            <a:r>
              <a:rPr lang="ja-JP" altLang="en-US" sz="1400" dirty="0">
                <a:latin typeface="HGPｺﾞｼｯｸM" panose="020B0600000000000000" pitchFamily="50" charset="-128"/>
                <a:ea typeface="HGPｺﾞｼｯｸM" panose="020B0600000000000000" pitchFamily="50" charset="-128"/>
              </a:rPr>
              <a:t>「</a:t>
            </a:r>
            <a:r>
              <a:rPr lang="ja-JP" altLang="en-US" sz="1400" dirty="0">
                <a:solidFill>
                  <a:srgbClr val="005BAD"/>
                </a:solidFill>
                <a:latin typeface="+mn-ea"/>
                <a:ea typeface="+mn-ea"/>
              </a:rPr>
              <a:t>市町村税</a:t>
            </a:r>
            <a:r>
              <a:rPr lang="ja-JP" altLang="en-US" sz="1400" dirty="0">
                <a:latin typeface="HGPｺﾞｼｯｸM" panose="020B0600000000000000" pitchFamily="50" charset="-128"/>
                <a:ea typeface="HGPｺﾞｼｯｸM" panose="020B0600000000000000" pitchFamily="50" charset="-128"/>
              </a:rPr>
              <a:t>」に分けられます。</a:t>
            </a:r>
            <a:endParaRPr lang="ja-JP" altLang="en-US" sz="14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400" dirty="0">
                <a:solidFill>
                  <a:srgbClr val="005BAD"/>
                </a:solidFill>
                <a:latin typeface="+mn-ea"/>
                <a:ea typeface="+mn-ea"/>
              </a:rPr>
              <a:t>直接税</a:t>
            </a:r>
            <a:r>
              <a:rPr lang="ja-JP" altLang="en-US" sz="1400" dirty="0">
                <a:latin typeface="HGPｺﾞｼｯｸM" panose="020B0600000000000000" pitchFamily="50" charset="-128"/>
                <a:ea typeface="HGPｺﾞｼｯｸM" panose="020B0600000000000000" pitchFamily="50" charset="-128"/>
              </a:rPr>
              <a:t>」といい、税金を納める人と負担する人が異なる税金を</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ja-JP" altLang="en-US" sz="1400" dirty="0">
                <a:latin typeface="HGPｺﾞｼｯｸM" panose="020B0600000000000000" pitchFamily="50" charset="-128"/>
                <a:ea typeface="HGPｺﾞｼｯｸM" panose="020B0600000000000000" pitchFamily="50" charset="-128"/>
              </a:rPr>
              <a:t>    「</a:t>
            </a:r>
            <a:r>
              <a:rPr lang="ja-JP" altLang="en-US" sz="1400" dirty="0">
                <a:solidFill>
                  <a:srgbClr val="005BAD"/>
                </a:solidFill>
                <a:latin typeface="+mn-ea"/>
                <a:ea typeface="+mn-ea"/>
              </a:rPr>
              <a:t>間接税</a:t>
            </a:r>
            <a:r>
              <a:rPr lang="ja-JP" altLang="en-US" sz="14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sp>
        <p:nvSpPr>
          <p:cNvPr id="5" name="スライド番号プレースホルダー 4">
            <a:extLst>
              <a:ext uri="{FF2B5EF4-FFF2-40B4-BE49-F238E27FC236}">
                <a16:creationId xmlns:a16="http://schemas.microsoft.com/office/drawing/2014/main" id="{1D7B086C-43A1-1426-7A30-3130CF28FB7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3</a:t>
            </a:fld>
            <a:endParaRPr lang="en-US" altLang="ja-JP" dirty="0"/>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853200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Arial" panose="020B0604020202020204" pitchFamily="34" charset="0"/>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22184" y="1558010"/>
            <a:ext cx="2257832" cy="520338"/>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97413" y="1125538"/>
            <a:ext cx="1904689" cy="987258"/>
          </a:xfrm>
          <a:prstGeom prst="rect">
            <a:avLst/>
          </a:prstGeom>
          <a:noFill/>
        </p:spPr>
        <p:txBody>
          <a:bodyPr wrap="none" rtlCol="0">
            <a:spAutoFit/>
          </a:bodyPr>
          <a:lstStyle/>
          <a:p>
            <a:pPr algn="ctr" eaLnBrk="1" hangingPunct="1">
              <a:lnSpc>
                <a:spcPct val="125000"/>
              </a:lnSpc>
            </a:pPr>
            <a:r>
              <a:rPr lang="ja-JP" altLang="en-US" sz="2000" dirty="0">
                <a:latin typeface="+mn-lt"/>
                <a:ea typeface="+mn-ea"/>
              </a:rPr>
              <a:t>直　接　税</a:t>
            </a:r>
          </a:p>
          <a:p>
            <a:pPr algn="ctr" eaLnBrk="1" hangingPunct="1">
              <a:lnSpc>
                <a:spcPct val="125000"/>
              </a:lnSpc>
            </a:pPr>
            <a:r>
              <a:rPr lang="ja-JP" altLang="en-US" sz="1400" dirty="0">
                <a:latin typeface="+mn-lt"/>
                <a:ea typeface="+mn-ea"/>
              </a:rPr>
              <a:t>税金を納める人と</a:t>
            </a:r>
            <a:endParaRPr lang="en-US" altLang="ja-JP" sz="1400" dirty="0">
              <a:latin typeface="+mn-lt"/>
              <a:ea typeface="+mn-ea"/>
            </a:endParaRPr>
          </a:p>
          <a:p>
            <a:pPr algn="ctr" eaLnBrk="1" hangingPunct="1">
              <a:lnSpc>
                <a:spcPct val="125000"/>
              </a:lnSpc>
            </a:pPr>
            <a:r>
              <a:rPr lang="ja-JP" altLang="en-US" sz="1400" dirty="0">
                <a:latin typeface="+mn-lt"/>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558010"/>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071743" y="1125538"/>
            <a:ext cx="2095445" cy="987258"/>
          </a:xfrm>
          <a:prstGeom prst="rect">
            <a:avLst/>
          </a:prstGeom>
          <a:noFill/>
        </p:spPr>
        <p:txBody>
          <a:bodyPr wrap="none" rtlCol="0">
            <a:spAutoFit/>
          </a:bodyPr>
          <a:lstStyle/>
          <a:p>
            <a:pPr algn="ctr" eaLnBrk="1" hangingPunct="1">
              <a:lnSpc>
                <a:spcPct val="125000"/>
              </a:lnSpc>
            </a:pPr>
            <a:r>
              <a:rPr lang="ja-JP" altLang="en-US" sz="2000" dirty="0">
                <a:latin typeface="+mn-lt"/>
                <a:ea typeface="+mn-ea"/>
              </a:rPr>
              <a:t>間　接　税</a:t>
            </a:r>
          </a:p>
          <a:p>
            <a:pPr algn="ctr" eaLnBrk="1" hangingPunct="1">
              <a:lnSpc>
                <a:spcPct val="125000"/>
              </a:lnSpc>
            </a:pPr>
            <a:r>
              <a:rPr lang="ja-JP" altLang="en-US" sz="1400" dirty="0">
                <a:latin typeface="+mn-lt"/>
                <a:ea typeface="+mn-ea"/>
              </a:rPr>
              <a:t>税金を納める人と</a:t>
            </a:r>
          </a:p>
          <a:p>
            <a:pPr algn="ctr" eaLnBrk="1" hangingPunct="1">
              <a:lnSpc>
                <a:spcPct val="110000"/>
              </a:lnSpc>
            </a:pPr>
            <a:r>
              <a:rPr lang="ja-JP" altLang="en-US" sz="1400" dirty="0">
                <a:latin typeface="+mn-lt"/>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600"/>
                                        <p:tgtEl>
                                          <p:spTgt spid="15"/>
                                        </p:tgtEl>
                                      </p:cBhvr>
                                    </p:animEffect>
                                    <p:anim calcmode="lin" valueType="num">
                                      <p:cBhvr>
                                        <p:cTn id="25" dur="600" fill="hold"/>
                                        <p:tgtEl>
                                          <p:spTgt spid="15"/>
                                        </p:tgtEl>
                                        <p:attrNameLst>
                                          <p:attrName>ppt_x</p:attrName>
                                        </p:attrNameLst>
                                      </p:cBhvr>
                                      <p:tavLst>
                                        <p:tav tm="0">
                                          <p:val>
                                            <p:strVal val="#ppt_x"/>
                                          </p:val>
                                        </p:tav>
                                        <p:tav tm="100000">
                                          <p:val>
                                            <p:strVal val="#ppt_x"/>
                                          </p:val>
                                        </p:tav>
                                      </p:tavLst>
                                    </p:anim>
                                    <p:anim calcmode="lin" valueType="num">
                                      <p:cBhvr>
                                        <p:cTn id="26"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750"/>
                                        <p:tgtEl>
                                          <p:spTgt spid="33">
                                            <p:txEl>
                                              <p:pRg st="0" end="0"/>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Effect transition="in" filter="wipe(left)">
                                      <p:cBhvr>
                                        <p:cTn id="35" dur="900"/>
                                        <p:tgtEl>
                                          <p:spTgt spid="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wipe(left)">
                                      <p:cBhvr>
                                        <p:cTn id="40" dur="2100"/>
                                        <p:tgtEl>
                                          <p:spTgt spid="33">
                                            <p:txEl>
                                              <p:pRg st="2" end="2"/>
                                            </p:txEl>
                                          </p:spTgt>
                                        </p:tgtEl>
                                      </p:cBhvr>
                                    </p:animEffect>
                                  </p:childTnLst>
                                </p:cTn>
                              </p:par>
                            </p:childTnLst>
                          </p:cTn>
                        </p:par>
                        <p:par>
                          <p:cTn id="41" fill="hold">
                            <p:stCondLst>
                              <p:cond delay="2100"/>
                            </p:stCondLst>
                            <p:childTnLst>
                              <p:par>
                                <p:cTn id="42" presetID="22" presetClass="entr" presetSubtype="8" fill="hold" nodeType="afterEffect">
                                  <p:stCondLst>
                                    <p:cond delay="0"/>
                                  </p:stCondLst>
                                  <p:childTnLst>
                                    <p:set>
                                      <p:cBhvr>
                                        <p:cTn id="43" dur="1" fill="hold">
                                          <p:stCondLst>
                                            <p:cond delay="0"/>
                                          </p:stCondLst>
                                        </p:cTn>
                                        <p:tgtEl>
                                          <p:spTgt spid="33">
                                            <p:txEl>
                                              <p:pRg st="3" end="3"/>
                                            </p:txEl>
                                          </p:spTgt>
                                        </p:tgtEl>
                                        <p:attrNameLst>
                                          <p:attrName>style.visibility</p:attrName>
                                        </p:attrNameLst>
                                      </p:cBhvr>
                                      <p:to>
                                        <p:strVal val="visible"/>
                                      </p:to>
                                    </p:set>
                                    <p:animEffect transition="in" filter="wipe(left)">
                                      <p:cBhvr>
                                        <p:cTn id="44" dur="22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250825" y="1400548"/>
            <a:ext cx="2181719" cy="2601618"/>
            <a:chOff x="250825" y="1066180"/>
            <a:chExt cx="2181719"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321212" y="2896382"/>
              <a:ext cx="2040943" cy="662041"/>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a:t>
              </a:r>
              <a:r>
                <a:rPr lang="ja-JP" altLang="en-US" sz="1200" dirty="0">
                  <a:latin typeface="HGPｺﾞｼｯｸE" panose="020B0900000000000000" pitchFamily="50" charset="-128"/>
                  <a:ea typeface="HGPｺﾞｼｯｸE" panose="020B0900000000000000" pitchFamily="50" charset="-128"/>
                </a:rPr>
                <a:t>支払う</a:t>
              </a:r>
              <a:r>
                <a:rPr lang="ja-JP" altLang="en-US" sz="1200" b="0" i="0" u="none" strike="noStrike" dirty="0">
                  <a:effectLst/>
                  <a:latin typeface="HGPｺﾞｼｯｸE" panose="020B0900000000000000" pitchFamily="50" charset="-128"/>
                  <a:ea typeface="HGPｺﾞｼｯｸE" panose="020B0900000000000000" pitchFamily="50" charset="-128"/>
                </a:rPr>
                <a:t>。</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4</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0063" y="5106433"/>
            <a:ext cx="1308244" cy="1515967"/>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27245"/>
            <a:chOff x="3188676" y="3882453"/>
            <a:chExt cx="5775937" cy="927245"/>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806814" y="4287053"/>
            <a:ext cx="2181719" cy="870352"/>
            <a:chOff x="806814" y="4287053"/>
            <a:chExt cx="2181719"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806814" y="428705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82205" y="4482923"/>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4552454" y="2941162"/>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up)">
                                      <p:cBhvr>
                                        <p:cTn id="64" dur="5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74"/>
                                        </p:tgtEl>
                                        <p:attrNameLst>
                                          <p:attrName>style.visibility</p:attrName>
                                        </p:attrNameLst>
                                      </p:cBhvr>
                                      <p:to>
                                        <p:strVal val="visible"/>
                                      </p:to>
                                    </p:set>
                                    <p:animEffect transition="in" filter="fade">
                                      <p:cBhvr>
                                        <p:cTn id="73" dur="500"/>
                                        <p:tgtEl>
                                          <p:spTgt spid="17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500"/>
                                        <p:tgtEl>
                                          <p:spTgt spid="94"/>
                                        </p:tgtEl>
                                      </p:cBhvr>
                                    </p:animEffec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5</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申し出ること）し、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188401" y="773011"/>
            <a:ext cx="1375366" cy="15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35573" y="1327348"/>
            <a:ext cx="8320360"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45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「公共施設」があります。</a:t>
            </a:r>
          </a:p>
        </p:txBody>
      </p:sp>
      <p:sp>
        <p:nvSpPr>
          <p:cNvPr id="12" name="四角形: 角を丸くする 11">
            <a:extLst>
              <a:ext uri="{FF2B5EF4-FFF2-40B4-BE49-F238E27FC236}">
                <a16:creationId xmlns:a16="http://schemas.microsoft.com/office/drawing/2014/main" id="{A9C44020-2D07-A284-EC2F-3FBC6676B96E}"/>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29" name="正方形/長方形 28">
            <a:extLst>
              <a:ext uri="{FF2B5EF4-FFF2-40B4-BE49-F238E27FC236}">
                <a16:creationId xmlns:a16="http://schemas.microsoft.com/office/drawing/2014/main" id="{0FC400A9-B3AB-5941-AAF0-1865A288A376}"/>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1" name="四角形: 角を丸くする 10">
            <a:extLst>
              <a:ext uri="{FF2B5EF4-FFF2-40B4-BE49-F238E27FC236}">
                <a16:creationId xmlns:a16="http://schemas.microsoft.com/office/drawing/2014/main" id="{F9F9F496-2535-A33A-1C85-54A3D80B4066}"/>
              </a:ext>
            </a:extLst>
          </p:cNvPr>
          <p:cNvSpPr/>
          <p:nvPr/>
        </p:nvSpPr>
        <p:spPr bwMode="auto">
          <a:xfrm>
            <a:off x="326409" y="2623432"/>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3" name="正方形/長方形 12">
            <a:extLst>
              <a:ext uri="{FF2B5EF4-FFF2-40B4-BE49-F238E27FC236}">
                <a16:creationId xmlns:a16="http://schemas.microsoft.com/office/drawing/2014/main" id="{0010F418-6D9E-9BE7-E9B0-CF5ED6C5679C}"/>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grpSp>
        <p:nvGrpSpPr>
          <p:cNvPr id="6157" name="グループ化 6156">
            <a:extLst>
              <a:ext uri="{FF2B5EF4-FFF2-40B4-BE49-F238E27FC236}">
                <a16:creationId xmlns:a16="http://schemas.microsoft.com/office/drawing/2014/main" id="{18415396-4843-87EF-D8A2-56127A77D613}"/>
              </a:ext>
            </a:extLst>
          </p:cNvPr>
          <p:cNvGrpSpPr/>
          <p:nvPr/>
        </p:nvGrpSpPr>
        <p:grpSpPr>
          <a:xfrm>
            <a:off x="6090723" y="2739419"/>
            <a:ext cx="2281056" cy="547009"/>
            <a:chOff x="6299670" y="2713461"/>
            <a:chExt cx="2281056" cy="547009"/>
          </a:xfrm>
        </p:grpSpPr>
        <p:sp>
          <p:nvSpPr>
            <p:cNvPr id="6164" name="Rectangle 56"/>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6155" name="Text Box 23"/>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6160" name="グループ化 6159">
            <a:extLst>
              <a:ext uri="{FF2B5EF4-FFF2-40B4-BE49-F238E27FC236}">
                <a16:creationId xmlns:a16="http://schemas.microsoft.com/office/drawing/2014/main" id="{AADA83D9-5EF8-BF38-6800-8C3151A6C433}"/>
              </a:ext>
            </a:extLst>
          </p:cNvPr>
          <p:cNvGrpSpPr/>
          <p:nvPr/>
        </p:nvGrpSpPr>
        <p:grpSpPr>
          <a:xfrm>
            <a:off x="649926" y="2812868"/>
            <a:ext cx="4576619" cy="400110"/>
            <a:chOff x="843630" y="2786910"/>
            <a:chExt cx="4576619" cy="400110"/>
          </a:xfrm>
        </p:grpSpPr>
        <p:sp>
          <p:nvSpPr>
            <p:cNvPr id="6178" name="Rectangle 45"/>
            <p:cNvSpPr>
              <a:spLocks noChangeArrowheads="1"/>
            </p:cNvSpPr>
            <p:nvPr/>
          </p:nvSpPr>
          <p:spPr bwMode="auto">
            <a:xfrm>
              <a:off x="2514082" y="2831955"/>
              <a:ext cx="2906167"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6153" name="Text Box 22"/>
            <p:cNvSpPr txBox="1">
              <a:spLocks noChangeArrowheads="1"/>
            </p:cNvSpPr>
            <p:nvPr/>
          </p:nvSpPr>
          <p:spPr bwMode="auto">
            <a:xfrm>
              <a:off x="843630" y="2786910"/>
              <a:ext cx="1572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 name="グループ化 1">
            <a:extLst>
              <a:ext uri="{FF2B5EF4-FFF2-40B4-BE49-F238E27FC236}">
                <a16:creationId xmlns:a16="http://schemas.microsoft.com/office/drawing/2014/main" id="{F7A7315C-47F6-7848-0A99-6BF882002004}"/>
              </a:ext>
            </a:extLst>
          </p:cNvPr>
          <p:cNvGrpSpPr/>
          <p:nvPr/>
        </p:nvGrpSpPr>
        <p:grpSpPr>
          <a:xfrm>
            <a:off x="2040980" y="3669522"/>
            <a:ext cx="1544978" cy="2301821"/>
            <a:chOff x="452035" y="3669522"/>
            <a:chExt cx="1544978" cy="2301821"/>
          </a:xfrm>
        </p:grpSpPr>
        <p:sp>
          <p:nvSpPr>
            <p:cNvPr id="6184" name="正方形/長方形 6183">
              <a:extLst>
                <a:ext uri="{FF2B5EF4-FFF2-40B4-BE49-F238E27FC236}">
                  <a16:creationId xmlns:a16="http://schemas.microsoft.com/office/drawing/2014/main" id="{FA8D1C75-1463-A880-D9EB-7699AF42F3FB}"/>
                </a:ext>
              </a:extLst>
            </p:cNvPr>
            <p:cNvSpPr/>
            <p:nvPr/>
          </p:nvSpPr>
          <p:spPr bwMode="auto">
            <a:xfrm>
              <a:off x="452035" y="4482915"/>
              <a:ext cx="1544978"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3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latin typeface="HGPｺﾞｼｯｸM" panose="020B0600000000000000" pitchFamily="50" charset="-128"/>
                  <a:ea typeface="HGPｺﾞｼｯｸM" panose="020B0600000000000000" pitchFamily="50" charset="-128"/>
                </a:rPr>
                <a:t>6,002</a:t>
              </a: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２</a:t>
              </a:r>
              <a:endParaRPr kumimoji="1" lang="ja-JP" altLang="en-US" sz="13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300" b="1" dirty="0">
                  <a:latin typeface="HGPｺﾞｼｯｸM" panose="020B0600000000000000" pitchFamily="50" charset="-128"/>
                  <a:ea typeface="HGPｺﾞｼｯｸM" panose="020B0600000000000000" pitchFamily="50" charset="-128"/>
                </a:rPr>
                <a:t>20,910</a:t>
              </a: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6168"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グループ化 5">
            <a:extLst>
              <a:ext uri="{FF2B5EF4-FFF2-40B4-BE49-F238E27FC236}">
                <a16:creationId xmlns:a16="http://schemas.microsoft.com/office/drawing/2014/main" id="{3C7801CA-FCAD-8E47-6743-D5D3051E8D04}"/>
              </a:ext>
            </a:extLst>
          </p:cNvPr>
          <p:cNvGrpSpPr/>
          <p:nvPr/>
        </p:nvGrpSpPr>
        <p:grpSpPr>
          <a:xfrm>
            <a:off x="3594441" y="3669522"/>
            <a:ext cx="1694094" cy="2387099"/>
            <a:chOff x="3594441" y="3669522"/>
            <a:chExt cx="1694094" cy="2387099"/>
          </a:xfrm>
        </p:grpSpPr>
        <p:sp>
          <p:nvSpPr>
            <p:cNvPr id="6185" name="正方形/長方形 6184">
              <a:extLst>
                <a:ext uri="{FF2B5EF4-FFF2-40B4-BE49-F238E27FC236}">
                  <a16:creationId xmlns:a16="http://schemas.microsoft.com/office/drawing/2014/main" id="{2FCE51A4-FDCA-70FC-EE01-DAC1FA9542FC}"/>
                </a:ext>
              </a:extLst>
            </p:cNvPr>
            <p:cNvSpPr/>
            <p:nvPr/>
          </p:nvSpPr>
          <p:spPr bwMode="auto">
            <a:xfrm>
              <a:off x="3594441" y="4482915"/>
              <a:ext cx="1694094"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1</a:t>
              </a:r>
              <a:r>
                <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7</a:t>
              </a: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兆</a:t>
              </a:r>
              <a:r>
                <a:rPr kumimoji="1" lang="en-US" altLang="ja-JP" sz="1300" b="1" dirty="0">
                  <a:latin typeface="HGPｺﾞｼｯｸM" panose="020B0600000000000000" pitchFamily="50" charset="-128"/>
                  <a:ea typeface="HGPｺﾞｼｯｸM" panose="020B0600000000000000" pitchFamily="50" charset="-128"/>
                </a:rPr>
                <a:t>6,837</a:t>
              </a: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lang="ja-JP" altLang="en-US" sz="1100" b="1" baseline="30000" dirty="0">
                  <a:latin typeface="HGPｺﾞｼｯｸM" panose="020B0600000000000000" pitchFamily="50" charset="-128"/>
                  <a:ea typeface="HGPｺﾞｼｯｸM" panose="020B0600000000000000" pitchFamily="50" charset="-128"/>
                </a:rPr>
                <a:t>３</a:t>
              </a:r>
              <a:endParaRPr kumimoji="1" lang="ja-JP" altLang="en-US" sz="13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300" b="1" dirty="0">
                  <a:latin typeface="HGPｺﾞｼｯｸM" panose="020B0600000000000000" pitchFamily="50" charset="-128"/>
                  <a:ea typeface="HGPｺﾞｼｯｸM" panose="020B0600000000000000" pitchFamily="50" charset="-128"/>
                </a:rPr>
                <a:t>141,530</a:t>
              </a: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6169"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4">
            <a:extLst>
              <a:ext uri="{FF2B5EF4-FFF2-40B4-BE49-F238E27FC236}">
                <a16:creationId xmlns:a16="http://schemas.microsoft.com/office/drawing/2014/main" id="{F2F54D04-59C2-7F1A-BB61-42D6F6D2E162}"/>
              </a:ext>
            </a:extLst>
          </p:cNvPr>
          <p:cNvGrpSpPr/>
          <p:nvPr/>
        </p:nvGrpSpPr>
        <p:grpSpPr>
          <a:xfrm>
            <a:off x="420558" y="3669522"/>
            <a:ext cx="1611939" cy="2301821"/>
            <a:chOff x="1989757" y="3669522"/>
            <a:chExt cx="1611939" cy="2301821"/>
          </a:xfrm>
        </p:grpSpPr>
        <p:sp>
          <p:nvSpPr>
            <p:cNvPr id="6186" name="正方形/長方形 6185">
              <a:extLst>
                <a:ext uri="{FF2B5EF4-FFF2-40B4-BE49-F238E27FC236}">
                  <a16:creationId xmlns:a16="http://schemas.microsoft.com/office/drawing/2014/main" id="{B07155DD-FB65-224B-B91B-023A5219324B}"/>
                </a:ext>
              </a:extLst>
            </p:cNvPr>
            <p:cNvSpPr/>
            <p:nvPr/>
          </p:nvSpPr>
          <p:spPr bwMode="auto">
            <a:xfrm>
              <a:off x="1989757" y="4482915"/>
              <a:ext cx="161193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4,456</a:t>
              </a: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１</a:t>
              </a:r>
              <a:endParaRPr kumimoji="1" lang="ja-JP" altLang="en-US" sz="13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300" b="1" dirty="0">
                  <a:latin typeface="HGPｺﾞｼｯｸM" panose="020B0600000000000000" pitchFamily="50" charset="-128"/>
                  <a:ea typeface="HGPｺﾞｼｯｸM" panose="020B0600000000000000" pitchFamily="50" charset="-128"/>
                </a:rPr>
                <a:t>43,792</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58" name="Picture 50"/>
            <p:cNvPicPr>
              <a:picLocks noChangeAspect="1" noChangeArrowheads="1"/>
            </p:cNvPicPr>
            <p:nvPr/>
          </p:nvPicPr>
          <p:blipFill>
            <a:blip r:embed="rId6"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6C9A8061-BB10-9DB0-3C15-C39BF0C102DD}"/>
              </a:ext>
            </a:extLst>
          </p:cNvPr>
          <p:cNvGrpSpPr/>
          <p:nvPr/>
        </p:nvGrpSpPr>
        <p:grpSpPr>
          <a:xfrm>
            <a:off x="5609265" y="3669522"/>
            <a:ext cx="1579136" cy="1853119"/>
            <a:chOff x="5609265" y="3669522"/>
            <a:chExt cx="1579136" cy="1853119"/>
          </a:xfrm>
        </p:grpSpPr>
        <p:sp>
          <p:nvSpPr>
            <p:cNvPr id="6188" name="正方形/長方形 6187">
              <a:extLst>
                <a:ext uri="{FF2B5EF4-FFF2-40B4-BE49-F238E27FC236}">
                  <a16:creationId xmlns:a16="http://schemas.microsoft.com/office/drawing/2014/main" id="{4422EE7B-58D4-F34E-A080-BA347A5C9CF1}"/>
                </a:ext>
              </a:extLst>
            </p:cNvPr>
            <p:cNvSpPr/>
            <p:nvPr/>
          </p:nvSpPr>
          <p:spPr bwMode="auto">
            <a:xfrm>
              <a:off x="5609265" y="4482915"/>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100" dirty="0">
                  <a:solidFill>
                    <a:srgbClr val="005BAD"/>
                  </a:solidFill>
                  <a:latin typeface="HGP創英角ｺﾞｼｯｸUB" panose="020B0900000000000000" pitchFamily="50" charset="-128"/>
                  <a:ea typeface="HGP創英角ｺﾞｼｯｸUB" panose="020B0900000000000000" pitchFamily="50" charset="-128"/>
                </a:rPr>
                <a:t>７</a:t>
              </a: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latin typeface="HGPｺﾞｼｯｸM" panose="020B0600000000000000" pitchFamily="50" charset="-128"/>
                  <a:ea typeface="HGPｺﾞｼｯｸM" panose="020B0600000000000000" pitchFamily="50" charset="-128"/>
                </a:rPr>
                <a:t>6,721</a:t>
              </a: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ja-JP" altLang="en-US" sz="1100" b="1" baseline="30000" dirty="0">
                  <a:solidFill>
                    <a:srgbClr val="000000"/>
                  </a:solidFill>
                  <a:latin typeface="HGPｺﾞｼｯｸM" panose="020B0600000000000000" pitchFamily="50" charset="-128"/>
                  <a:ea typeface="HGPｺﾞｼｯｸM" panose="020B0600000000000000" pitchFamily="50" charset="-128"/>
                </a:rPr>
                <a:t>４</a:t>
              </a:r>
              <a:endParaRPr kumimoji="1" lang="zh-TW"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59" name="Picture 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DAE833CE-A1A1-CE84-808B-4B45A49D6076}"/>
              </a:ext>
            </a:extLst>
          </p:cNvPr>
          <p:cNvGrpSpPr/>
          <p:nvPr/>
        </p:nvGrpSpPr>
        <p:grpSpPr>
          <a:xfrm>
            <a:off x="7188402" y="3669522"/>
            <a:ext cx="1549281" cy="2301821"/>
            <a:chOff x="7188402" y="3669522"/>
            <a:chExt cx="1549281" cy="2301821"/>
          </a:xfrm>
        </p:grpSpPr>
        <p:sp>
          <p:nvSpPr>
            <p:cNvPr id="6189" name="正方形/長方形 6188">
              <a:extLst>
                <a:ext uri="{FF2B5EF4-FFF2-40B4-BE49-F238E27FC236}">
                  <a16:creationId xmlns:a16="http://schemas.microsoft.com/office/drawing/2014/main" id="{3CEB7047-E49B-C7DB-C94A-2B9B4E368B45}"/>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73</a:t>
              </a:r>
              <a:r>
                <a:rPr kumimoji="1" lang="en-US" altLang="ja-JP" sz="1300" b="1" dirty="0">
                  <a:latin typeface="HGPｺﾞｼｯｸM" panose="020B0600000000000000" pitchFamily="50" charset="-128"/>
                  <a:ea typeface="HGPｺﾞｼｯｸM" panose="020B0600000000000000" pitchFamily="50" charset="-128"/>
                </a:rPr>
                <a:t>6</a:t>
              </a: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zh-TW"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５</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67"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直線コネクタ 16">
            <a:extLst>
              <a:ext uri="{FF2B5EF4-FFF2-40B4-BE49-F238E27FC236}">
                <a16:creationId xmlns:a16="http://schemas.microsoft.com/office/drawing/2014/main" id="{38C029BE-CF28-2CA7-8C46-43DFD7E2458D}"/>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5BB4B92F-84AF-4D17-DEAB-DA30BC4FBFDB}"/>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6151" name="直線コネクタ 6150">
            <a:extLst>
              <a:ext uri="{FF2B5EF4-FFF2-40B4-BE49-F238E27FC236}">
                <a16:creationId xmlns:a16="http://schemas.microsoft.com/office/drawing/2014/main" id="{157E2902-A67F-C96A-98AE-C1603D4343D9}"/>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3" name="スライド番号プレースホルダー 2">
            <a:extLst>
              <a:ext uri="{FF2B5EF4-FFF2-40B4-BE49-F238E27FC236}">
                <a16:creationId xmlns:a16="http://schemas.microsoft.com/office/drawing/2014/main" id="{F63FA8D0-6493-88C0-C475-BC0B86BC8DE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6</a:t>
            </a:fld>
            <a:endParaRPr lang="en-US" altLang="ja-JP" dirty="0"/>
          </a:p>
        </p:txBody>
      </p:sp>
      <p:sp>
        <p:nvSpPr>
          <p:cNvPr id="6194" name="四角形: 角を丸くする 6193">
            <a:extLst>
              <a:ext uri="{FF2B5EF4-FFF2-40B4-BE49-F238E27FC236}">
                <a16:creationId xmlns:a16="http://schemas.microsoft.com/office/drawing/2014/main" id="{6C03400A-A1C6-5B6B-E574-2912CD497C52}"/>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6195" name="正方形/長方形 6194">
            <a:extLst>
              <a:ext uri="{FF2B5EF4-FFF2-40B4-BE49-F238E27FC236}">
                <a16:creationId xmlns:a16="http://schemas.microsoft.com/office/drawing/2014/main" id="{0B8F34F1-1991-A93C-469E-F9D8ABE3E76D}"/>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9" name="グループ化 8">
            <a:extLst>
              <a:ext uri="{FF2B5EF4-FFF2-40B4-BE49-F238E27FC236}">
                <a16:creationId xmlns:a16="http://schemas.microsoft.com/office/drawing/2014/main" id="{28FE4AA5-5DAF-AE44-1530-91DC83955F52}"/>
              </a:ext>
            </a:extLst>
          </p:cNvPr>
          <p:cNvGrpSpPr/>
          <p:nvPr/>
        </p:nvGrpSpPr>
        <p:grpSpPr>
          <a:xfrm>
            <a:off x="327394" y="6346082"/>
            <a:ext cx="6651884" cy="348032"/>
            <a:chOff x="327394" y="6346082"/>
            <a:chExt cx="6651884" cy="348032"/>
          </a:xfrm>
        </p:grpSpPr>
        <p:sp>
          <p:nvSpPr>
            <p:cNvPr id="6235" name="角丸四角形 15">
              <a:extLst>
                <a:ext uri="{FF2B5EF4-FFF2-40B4-BE49-F238E27FC236}">
                  <a16:creationId xmlns:a16="http://schemas.microsoft.com/office/drawing/2014/main" id="{A8508A09-3A04-B980-C2E4-62A4BEA76F3D}"/>
                </a:ext>
              </a:extLst>
            </p:cNvPr>
            <p:cNvSpPr/>
            <p:nvPr/>
          </p:nvSpPr>
          <p:spPr>
            <a:xfrm>
              <a:off x="327394" y="6346082"/>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出所：総務省「令和７年版地方財政白書」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出所：厚生労働省「令和４（</a:t>
              </a:r>
              <a:r>
                <a:rPr lang="en-US" altLang="ja-JP" sz="800" dirty="0">
                  <a:solidFill>
                    <a:schemeClr val="tx1"/>
                  </a:solidFill>
                  <a:latin typeface="+mn-ea"/>
                </a:rPr>
                <a:t>2022</a:t>
              </a:r>
              <a:r>
                <a:rPr lang="ja-JP" altLang="en-US" sz="800" dirty="0">
                  <a:solidFill>
                    <a:schemeClr val="tx1"/>
                  </a:solidFill>
                  <a:latin typeface="+mn-ea"/>
                </a:rPr>
                <a:t>）年度国民医療費の概況」</a:t>
              </a:r>
            </a:p>
          </p:txBody>
        </p:sp>
        <p:sp>
          <p:nvSpPr>
            <p:cNvPr id="6236" name="角丸四角形 40">
              <a:extLst>
                <a:ext uri="{FF2B5EF4-FFF2-40B4-BE49-F238E27FC236}">
                  <a16:creationId xmlns:a16="http://schemas.microsoft.com/office/drawing/2014/main" id="{379B8E8D-FF91-5F8B-327C-DFA2FCB280E6}"/>
                </a:ext>
              </a:extLst>
            </p:cNvPr>
            <p:cNvSpPr/>
            <p:nvPr/>
          </p:nvSpPr>
          <p:spPr>
            <a:xfrm>
              <a:off x="3240998" y="6346082"/>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令和７年度予算及び財政投融資計画の説明（予算修正後）」　　　</a:t>
              </a:r>
            </a:p>
          </p:txBody>
        </p:sp>
      </p:gr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35573" y="915637"/>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17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17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Tree>
    <p:extLst>
      <p:ext uri="{BB962C8B-B14F-4D97-AF65-F5344CB8AC3E}">
        <p14:creationId xmlns:p14="http://schemas.microsoft.com/office/powerpoint/2010/main" val="101285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94"/>
                                        </p:tgtEl>
                                        <p:attrNameLst>
                                          <p:attrName>style.visibility</p:attrName>
                                        </p:attrNameLst>
                                      </p:cBhvr>
                                      <p:to>
                                        <p:strVal val="visible"/>
                                      </p:to>
                                    </p:set>
                                    <p:animEffect transition="in" filter="fade">
                                      <p:cBhvr>
                                        <p:cTn id="24" dur="500"/>
                                        <p:tgtEl>
                                          <p:spTgt spid="61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95"/>
                                        </p:tgtEl>
                                        <p:attrNameLst>
                                          <p:attrName>style.visibility</p:attrName>
                                        </p:attrNameLst>
                                      </p:cBhvr>
                                      <p:to>
                                        <p:strVal val="visible"/>
                                      </p:to>
                                    </p:set>
                                    <p:animEffect transition="in" filter="fade">
                                      <p:cBhvr>
                                        <p:cTn id="27" dur="500"/>
                                        <p:tgtEl>
                                          <p:spTgt spid="619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6182"/>
                                        </p:tgtEl>
                                        <p:attrNameLst>
                                          <p:attrName>style.visibility</p:attrName>
                                        </p:attrNameLst>
                                      </p:cBhvr>
                                      <p:to>
                                        <p:strVal val="visible"/>
                                      </p:to>
                                    </p:set>
                                    <p:animEffect transition="in" filter="fade">
                                      <p:cBhvr>
                                        <p:cTn id="31" dur="600"/>
                                        <p:tgtEl>
                                          <p:spTgt spid="6182"/>
                                        </p:tgtEl>
                                      </p:cBhvr>
                                    </p:animEffect>
                                    <p:anim calcmode="lin" valueType="num">
                                      <p:cBhvr>
                                        <p:cTn id="32" dur="600" fill="hold"/>
                                        <p:tgtEl>
                                          <p:spTgt spid="6182"/>
                                        </p:tgtEl>
                                        <p:attrNameLst>
                                          <p:attrName>ppt_x</p:attrName>
                                        </p:attrNameLst>
                                      </p:cBhvr>
                                      <p:tavLst>
                                        <p:tav tm="0">
                                          <p:val>
                                            <p:strVal val="#ppt_x"/>
                                          </p:val>
                                        </p:tav>
                                        <p:tav tm="100000">
                                          <p:val>
                                            <p:strVal val="#ppt_x"/>
                                          </p:val>
                                        </p:tav>
                                      </p:tavLst>
                                    </p:anim>
                                    <p:anim calcmode="lin" valueType="num">
                                      <p:cBhvr>
                                        <p:cTn id="33" dur="6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160"/>
                                        </p:tgtEl>
                                        <p:attrNameLst>
                                          <p:attrName>style.visibility</p:attrName>
                                        </p:attrNameLst>
                                      </p:cBhvr>
                                      <p:to>
                                        <p:strVal val="visible"/>
                                      </p:to>
                                    </p:set>
                                    <p:animEffect transition="in" filter="wipe(left)">
                                      <p:cBhvr>
                                        <p:cTn id="42" dur="1250"/>
                                        <p:tgtEl>
                                          <p:spTgt spid="61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6157"/>
                                        </p:tgtEl>
                                        <p:attrNameLst>
                                          <p:attrName>style.visibility</p:attrName>
                                        </p:attrNameLst>
                                      </p:cBhvr>
                                      <p:to>
                                        <p:strVal val="visible"/>
                                      </p:to>
                                    </p:set>
                                    <p:animEffect transition="in" filter="wipe(left)">
                                      <p:cBhvr>
                                        <p:cTn id="74" dur="900"/>
                                        <p:tgtEl>
                                          <p:spTgt spid="615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6151"/>
                                        </p:tgtEl>
                                        <p:attrNameLst>
                                          <p:attrName>style.visibility</p:attrName>
                                        </p:attrNameLst>
                                      </p:cBhvr>
                                      <p:to>
                                        <p:strVal val="visible"/>
                                      </p:to>
                                    </p:set>
                                    <p:animEffect transition="in" filter="fade">
                                      <p:cBhvr>
                                        <p:cTn id="83" dur="500"/>
                                        <p:tgtEl>
                                          <p:spTgt spid="615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194" grpId="0" animBg="1"/>
      <p:bldP spid="619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6074925" y="1738614"/>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高校生</a:t>
              </a:r>
              <a:r>
                <a:rPr kumimoji="1" lang="ja-JP" altLang="en-US" sz="1600" dirty="0"/>
                <a:t>（全日制）</a:t>
              </a:r>
              <a:endParaRPr kumimoji="1" lang="ja-JP" altLang="en-US" sz="2000" dirty="0"/>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ea typeface="+mn-ea"/>
                </a:rPr>
                <a:t>127,000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3424782"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rPr>
                <a:t>1,086,000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774639"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rPr>
                <a:t>941,000</a:t>
              </a:r>
              <a:r>
                <a:rPr kumimoji="1" lang="zh-TW" altLang="en-US" sz="2000" spc="-30" dirty="0">
                  <a:latin typeface="+mn-ea"/>
                  <a:ea typeface="+mn-ea"/>
                </a:rPr>
                <a:t>円</a:t>
              </a:r>
              <a:endParaRPr kumimoji="1" lang="zh-TW" altLang="en-US" sz="2200" spc="-30" dirty="0">
                <a:latin typeface="+mn-ea"/>
                <a:ea typeface="+mn-ea"/>
              </a:endParaRPr>
            </a:p>
          </p:txBody>
        </p:sp>
      </p:grpSp>
      <p:sp>
        <p:nvSpPr>
          <p:cNvPr id="2" name="スライド番号プレースホルダー 1">
            <a:extLst>
              <a:ext uri="{FF2B5EF4-FFF2-40B4-BE49-F238E27FC236}">
                <a16:creationId xmlns:a16="http://schemas.microsoft.com/office/drawing/2014/main" id="{EFE7593F-59CC-D85E-7BC8-784CAE0A06E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7</a:t>
            </a:fld>
            <a:endParaRPr lang="en-US" altLang="ja-JP" dirty="0"/>
          </a:p>
        </p:txBody>
      </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484776" y="1052765"/>
            <a:ext cx="6229590" cy="353943"/>
          </a:xfrm>
          <a:prstGeom prst="rect">
            <a:avLst/>
          </a:prstGeom>
          <a:noFill/>
        </p:spPr>
        <p:txBody>
          <a:bodyPr wrap="none" rtlCol="0">
            <a:spAutoFit/>
          </a:bodyPr>
          <a:lstStyle/>
          <a:p>
            <a:r>
              <a:rPr lang="ja-JP" altLang="en-US" sz="1700" dirty="0">
                <a:latin typeface="HGPｺﾞｼｯｸE" panose="020B0900000000000000" pitchFamily="50" charset="-128"/>
                <a:ea typeface="HGPｺﾞｼｯｸE" panose="020B0900000000000000" pitchFamily="50" charset="-128"/>
              </a:rPr>
              <a:t>公立学校の児童・生徒１人当たりの公費負担教育費（令和４年度）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22" name="角丸四角形 31">
            <a:extLst>
              <a:ext uri="{FF2B5EF4-FFF2-40B4-BE49-F238E27FC236}">
                <a16:creationId xmlns:a16="http://schemas.microsoft.com/office/drawing/2014/main" id="{CAEAE36E-BD59-4979-8354-4AD2E636EAF6}"/>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４</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Tree>
    <p:custDataLst>
      <p:tags r:id="rId1"/>
    </p:custDataLst>
    <p:extLst>
      <p:ext uri="{BB962C8B-B14F-4D97-AF65-F5344CB8AC3E}">
        <p14:creationId xmlns:p14="http://schemas.microsoft.com/office/powerpoint/2010/main" val="29095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sp>
        <p:nvSpPr>
          <p:cNvPr id="2" name="スライド番号プレースホルダー 1">
            <a:extLst>
              <a:ext uri="{FF2B5EF4-FFF2-40B4-BE49-F238E27FC236}">
                <a16:creationId xmlns:a16="http://schemas.microsoft.com/office/drawing/2014/main" id="{D4A80ADA-04A3-42BD-844C-870AC28CA7AE}"/>
              </a:ext>
            </a:extLst>
          </p:cNvPr>
          <p:cNvSpPr>
            <a:spLocks noGrp="1" noRot="1" noMove="1" noResize="1" noEditPoints="1" noAdjustHandles="1" noChangeArrowheads="1" noChangeShapeType="1"/>
          </p:cNvSpPr>
          <p:nvPr>
            <p:ph type="sldNum" sz="quarter" idx="12"/>
          </p:nvPr>
        </p:nvSpPr>
        <p:spPr/>
        <p:txBody>
          <a:bodyPr/>
          <a:lstStyle/>
          <a:p>
            <a:pPr>
              <a:defRPr/>
            </a:pPr>
            <a:fld id="{40E3B949-1179-4387-B307-F356BE6486A4}" type="slidenum">
              <a:rPr lang="en-US" altLang="ja-JP" smtClean="0"/>
              <a:pPr>
                <a:defRPr/>
              </a:pPr>
              <a:t>8</a:t>
            </a:fld>
            <a:endParaRPr lang="en-US" altLang="ja-JP" dirty="0"/>
          </a:p>
        </p:txBody>
      </p:sp>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465466" cy="821924"/>
            <a:chOff x="1824106" y="1238551"/>
            <a:chExt cx="146546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465466" cy="412934"/>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いろんなところで税金が</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240030" y="1458215"/>
            <a:ext cx="1465466" cy="821924"/>
            <a:chOff x="240030" y="1238551"/>
            <a:chExt cx="1465466"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386918" cy="579646"/>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税金って本当に</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わたしたちの生活には</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194203" y="957280"/>
            <a:ext cx="2710999"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わたしたちと税金の関わり</a:t>
            </a: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10492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2000" dirty="0">
                <a:solidFill>
                  <a:prstClr val="black"/>
                </a:solidFill>
                <a:latin typeface="+mn-ea"/>
                <a:ea typeface="+mn-ea"/>
              </a:rPr>
              <a:t>納税の義務は憲法で定められています。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C12B9816-0444-75AD-BDA4-0F3379E409B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9</a:t>
            </a:fld>
            <a:endParaRPr lang="en-US" altLang="ja-JP" dirty="0"/>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23849" y="1511737"/>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日本国憲法</a:t>
              </a:r>
              <a:endParaRPr lang="en-US" altLang="ja-JP" sz="18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spc="120" normalizeH="0" baseline="0" dirty="0">
                  <a:ln>
                    <a:noFill/>
                  </a:ln>
                  <a:solidFill>
                    <a:schemeClr val="bg1"/>
                  </a:solidFill>
                  <a:effectLst/>
                  <a:latin typeface="+mn-ea"/>
                  <a:ea typeface="+mn-ea"/>
                </a:rPr>
                <a:t>第</a:t>
              </a:r>
              <a:r>
                <a:rPr kumimoji="1" lang="ja-JP" altLang="en-US" sz="1800" b="0" i="0" u="none" strike="noStrike" cap="none" spc="120" normalizeH="0" baseline="0" dirty="0">
                  <a:ln>
                    <a:noFill/>
                  </a:ln>
                  <a:solidFill>
                    <a:schemeClr val="bg1"/>
                  </a:solidFill>
                  <a:effectLst/>
                  <a:latin typeface="+mn-ea"/>
                  <a:ea typeface="+mn-ea"/>
                </a:rPr>
                <a:t>３０</a:t>
              </a:r>
              <a:r>
                <a:rPr kumimoji="1" lang="ja-JP" altLang="en-US" sz="1600" b="0" i="0" u="none" strike="noStrike" cap="none" spc="120" normalizeH="0" baseline="0" dirty="0">
                  <a:ln>
                    <a:noFill/>
                  </a:ln>
                  <a:solidFill>
                    <a:schemeClr val="bg1"/>
                  </a:solidFill>
                  <a:effectLst/>
                  <a:latin typeface="+mn-ea"/>
                  <a:ea typeface="+mn-ea"/>
                </a:rPr>
                <a:t>条</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494445" y="1633717"/>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53799" y="2633382"/>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4152738" y="5470644"/>
            <a:ext cx="4858294" cy="639766"/>
          </a:xfrm>
          <a:prstGeom prst="rect">
            <a:avLst/>
          </a:prstGeom>
          <a:noFill/>
          <a:ln>
            <a:noFill/>
          </a:ln>
          <a:effectLst/>
        </p:spPr>
        <p:txBody>
          <a:bodyPr wrap="none" anchor="ctr"/>
          <a:lstStyle/>
          <a:p>
            <a:pPr algn="ctr">
              <a:spcBef>
                <a:spcPts val="0"/>
              </a:spcBef>
              <a:spcAft>
                <a:spcPts val="500"/>
              </a:spcAft>
            </a:pPr>
            <a:r>
              <a:rPr lang="ja-JP" altLang="en-US"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19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国民の</a:t>
              </a:r>
              <a:r>
                <a:rPr lang="ja-JP" altLang="en-US" sz="2300"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19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公平感とは？？</a:t>
              </a:r>
              <a:endParaRPr lang="en-US" altLang="ja-JP" sz="19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600"/>
                                        <p:tgtEl>
                                          <p:spTgt spid="4"/>
                                        </p:tgtEl>
                                      </p:cBhvr>
                                    </p:animEffect>
                                    <p:anim calcmode="lin" valueType="num">
                                      <p:cBhvr>
                                        <p:cTn id="23" dur="600" fill="hold"/>
                                        <p:tgtEl>
                                          <p:spTgt spid="4"/>
                                        </p:tgtEl>
                                        <p:attrNameLst>
                                          <p:attrName>ppt_x</p:attrName>
                                        </p:attrNameLst>
                                      </p:cBhvr>
                                      <p:tavLst>
                                        <p:tav tm="0">
                                          <p:val>
                                            <p:strVal val="#ppt_x"/>
                                          </p:val>
                                        </p:tav>
                                        <p:tav tm="100000">
                                          <p:val>
                                            <p:strVal val="#ppt_x"/>
                                          </p:val>
                                        </p:tav>
                                      </p:tavLst>
                                    </p:anim>
                                    <p:anim calcmode="lin" valueType="num">
                                      <p:cBhvr>
                                        <p:cTn id="24" dur="6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600"/>
                                        <p:tgtEl>
                                          <p:spTgt spid="9"/>
                                        </p:tgtEl>
                                      </p:cBhvr>
                                    </p:animEffect>
                                    <p:anim calcmode="lin" valueType="num">
                                      <p:cBhvr>
                                        <p:cTn id="34" dur="600" fill="hold"/>
                                        <p:tgtEl>
                                          <p:spTgt spid="9"/>
                                        </p:tgtEl>
                                        <p:attrNameLst>
                                          <p:attrName>ppt_x</p:attrName>
                                        </p:attrNameLst>
                                      </p:cBhvr>
                                      <p:tavLst>
                                        <p:tav tm="0">
                                          <p:val>
                                            <p:strVal val="#ppt_x"/>
                                          </p:val>
                                        </p:tav>
                                        <p:tav tm="100000">
                                          <p:val>
                                            <p:strVal val="#ppt_x"/>
                                          </p:val>
                                        </p:tav>
                                      </p:tavLst>
                                    </p:anim>
                                    <p:anim calcmode="lin" valueType="num">
                                      <p:cBhvr>
                                        <p:cTn id="35" dur="6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100"/>
                            </p:stCondLst>
                            <p:childTnLst>
                              <p:par>
                                <p:cTn id="41" presetID="32" presetClass="emph" presetSubtype="0" fill="hold" nodeType="afterEffect">
                                  <p:stCondLst>
                                    <p:cond delay="0"/>
                                  </p:stCondLst>
                                  <p:childTnLst>
                                    <p:animRot by="120000">
                                      <p:cBhvr>
                                        <p:cTn id="42" dur="50" fill="hold">
                                          <p:stCondLst>
                                            <p:cond delay="0"/>
                                          </p:stCondLst>
                                        </p:cTn>
                                        <p:tgtEl>
                                          <p:spTgt spid="9"/>
                                        </p:tgtEl>
                                        <p:attrNameLst>
                                          <p:attrName>r</p:attrName>
                                        </p:attrNameLst>
                                      </p:cBhvr>
                                    </p:animRot>
                                    <p:animRot by="-240000">
                                      <p:cBhvr>
                                        <p:cTn id="43" dur="100" fill="hold">
                                          <p:stCondLst>
                                            <p:cond delay="100"/>
                                          </p:stCondLst>
                                        </p:cTn>
                                        <p:tgtEl>
                                          <p:spTgt spid="9"/>
                                        </p:tgtEl>
                                        <p:attrNameLst>
                                          <p:attrName>r</p:attrName>
                                        </p:attrNameLst>
                                      </p:cBhvr>
                                    </p:animRot>
                                    <p:animRot by="240000">
                                      <p:cBhvr>
                                        <p:cTn id="44" dur="100" fill="hold">
                                          <p:stCondLst>
                                            <p:cond delay="200"/>
                                          </p:stCondLst>
                                        </p:cTn>
                                        <p:tgtEl>
                                          <p:spTgt spid="9"/>
                                        </p:tgtEl>
                                        <p:attrNameLst>
                                          <p:attrName>r</p:attrName>
                                        </p:attrNameLst>
                                      </p:cBhvr>
                                    </p:animRot>
                                    <p:animRot by="-240000">
                                      <p:cBhvr>
                                        <p:cTn id="45" dur="100" fill="hold">
                                          <p:stCondLst>
                                            <p:cond delay="300"/>
                                          </p:stCondLst>
                                        </p:cTn>
                                        <p:tgtEl>
                                          <p:spTgt spid="9"/>
                                        </p:tgtEl>
                                        <p:attrNameLst>
                                          <p:attrName>r</p:attrName>
                                        </p:attrNameLst>
                                      </p:cBhvr>
                                    </p:animRot>
                                    <p:animRot by="120000">
                                      <p:cBhvr>
                                        <p:cTn id="46" dur="100" fill="hold">
                                          <p:stCondLst>
                                            <p:cond delay="400"/>
                                          </p:stCondLst>
                                        </p:cTn>
                                        <p:tgtEl>
                                          <p:spTgt spid="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26" presetClass="emph" presetSubtype="0" fill="hold" grpId="0" nodeType="afterEffect">
                                  <p:stCondLst>
                                    <p:cond delay="300"/>
                                  </p:stCondLst>
                                  <p:childTnLst>
                                    <p:animEffect transition="out" filter="fade">
                                      <p:cBhvr>
                                        <p:cTn id="54" dur="600" tmFilter="0, 0; .2, .5; .8, .5; 1, 0"/>
                                        <p:tgtEl>
                                          <p:spTgt spid="6"/>
                                        </p:tgtEl>
                                      </p:cBhvr>
                                    </p:animEffect>
                                    <p:animScale>
                                      <p:cBhvr>
                                        <p:cTn id="55"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aaf90f-17b0-452b-bfd6-280fc71e5d37">
      <Terms xmlns="http://schemas.microsoft.com/office/infopath/2007/PartnerControls"/>
    </lcf76f155ced4ddcb4097134ff3c332f>
    <TaxCatchAll xmlns="1a8cc6aa-9819-46f8-8954-e28b36a099e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FE181B2D22E314A8803664A046B32F8" ma:contentTypeVersion="13" ma:contentTypeDescription="新しいドキュメントを作成します。" ma:contentTypeScope="" ma:versionID="b5a0c124164886828eb7e79a2fd38d7b">
  <xsd:schema xmlns:xsd="http://www.w3.org/2001/XMLSchema" xmlns:xs="http://www.w3.org/2001/XMLSchema" xmlns:p="http://schemas.microsoft.com/office/2006/metadata/properties" xmlns:ns2="beaaf90f-17b0-452b-bfd6-280fc71e5d37" xmlns:ns3="1a8cc6aa-9819-46f8-8954-e28b36a099e8" targetNamespace="http://schemas.microsoft.com/office/2006/metadata/properties" ma:root="true" ma:fieldsID="27affa91135c191d53fc1cc2a72ee93f" ns2:_="" ns3:_="">
    <xsd:import namespace="beaaf90f-17b0-452b-bfd6-280fc71e5d37"/>
    <xsd:import namespace="1a8cc6aa-9819-46f8-8954-e28b36a099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af90f-17b0-452b-bfd6-280fc71e5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8cc6aa-9819-46f8-8954-e28b36a099e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f1f84e3-2d9f-4432-89d6-899144207ff0}" ma:internalName="TaxCatchAll" ma:showField="CatchAllData" ma:web="1a8cc6aa-9819-46f8-8954-e28b36a099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D8AAD9-E590-4290-A363-413F466E722A}">
  <ds:schemaRef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schemas.microsoft.com/office/infopath/2007/PartnerControls"/>
    <ds:schemaRef ds:uri="8fe4d1f7-9dac-473b-bde5-951e1cbc35f9"/>
    <ds:schemaRef ds:uri="http://purl.org/dc/dcmitype/"/>
    <ds:schemaRef ds:uri="http://www.w3.org/XML/1998/namespace"/>
  </ds:schemaRefs>
</ds:datastoreItem>
</file>

<file path=customXml/itemProps2.xml><?xml version="1.0" encoding="utf-8"?>
<ds:datastoreItem xmlns:ds="http://schemas.openxmlformats.org/officeDocument/2006/customXml" ds:itemID="{04FB32A4-64E6-487D-B74B-5DA76832B5CA}">
  <ds:schemaRefs>
    <ds:schemaRef ds:uri="http://schemas.microsoft.com/sharepoint/v3/contenttype/forms"/>
  </ds:schemaRefs>
</ds:datastoreItem>
</file>

<file path=customXml/itemProps3.xml><?xml version="1.0" encoding="utf-8"?>
<ds:datastoreItem xmlns:ds="http://schemas.openxmlformats.org/officeDocument/2006/customXml" ds:itemID="{FE2A19FC-2998-4D13-8101-B9965086499C}"/>
</file>

<file path=docProps/app.xml><?xml version="1.0" encoding="utf-8"?>
<Properties xmlns="http://schemas.openxmlformats.org/officeDocument/2006/extended-properties" xmlns:vt="http://schemas.openxmlformats.org/officeDocument/2006/docPropsVTypes">
  <Template>Office Theme</Template>
  <TotalTime>0</TotalTime>
  <Words>11322</Words>
  <Application>Microsoft Office PowerPoint</Application>
  <PresentationFormat>画面に合わせる (4:3)</PresentationFormat>
  <Paragraphs>1028</Paragraphs>
  <Slides>27</Slides>
  <Notes>27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HGP創英角ｺﾞｼｯｸUB</vt:lpstr>
      <vt:lpstr>Arial</vt:lpstr>
      <vt:lpstr>ＭＳ Ｐゴシック</vt:lpstr>
      <vt:lpstr>HGPｺﾞｼｯｸE</vt:lpstr>
      <vt:lpstr>Symbol</vt:lpstr>
      <vt:lpstr>HG丸ｺﾞｼｯｸM-PRO</vt:lpstr>
      <vt:lpstr>HGPｺﾞｼｯｸM</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2024-03-27T07:15:31Z</dcterms:created>
  <dcterms:modified xsi:type="dcterms:W3CDTF">2026-04-08T07:46:30Z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0x0101009FE181B2D22E314A8803664A046B32F8</vt:lpwstr>
  </property>
  <property fmtid="{D5CDD505-2E9C-101B-9397-08002B2CF9AE}" pid="3" name="MediaServiceImageTags">
    <vt:lpwstr/>
  </property>
</Properties>
</file>