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6858000" cy="9906000" type="A4"/>
  <p:notesSz cx="7102475" cy="102330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CC66"/>
    <a:srgbClr val="00FF99"/>
    <a:srgbClr val="FFFBE1"/>
    <a:srgbClr val="FF9900"/>
    <a:srgbClr val="FF66FF"/>
    <a:srgbClr val="CCFFFF"/>
    <a:srgbClr val="CCCCFF"/>
    <a:srgbClr val="FFCC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30" d="100"/>
          <a:sy n="130" d="100"/>
        </p:scale>
        <p:origin x="744" y="-1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6E13C204-2A88-4F43-BA00-574641E4D692}" type="datetimeFigureOut">
              <a:rPr kumimoji="1" lang="ja-JP" altLang="en-US" smtClean="0"/>
              <a:t>2024/6/10</a:t>
            </a:fld>
            <a:endParaRPr kumimoji="1" lang="ja-JP" altLang="en-US"/>
          </a:p>
        </p:txBody>
      </p:sp>
      <p:sp>
        <p:nvSpPr>
          <p:cNvPr id="4" name="スライド イメージ プレースホルダー 3"/>
          <p:cNvSpPr>
            <a:spLocks noGrp="1" noRot="1" noChangeAspect="1"/>
          </p:cNvSpPr>
          <p:nvPr>
            <p:ph type="sldImg" idx="2"/>
          </p:nvPr>
        </p:nvSpPr>
        <p:spPr>
          <a:xfrm>
            <a:off x="2357438" y="1279525"/>
            <a:ext cx="2387600" cy="3452813"/>
          </a:xfrm>
          <a:prstGeom prst="rect">
            <a:avLst/>
          </a:prstGeom>
          <a:noFill/>
          <a:ln w="12700">
            <a:solidFill>
              <a:prstClr val="black"/>
            </a:solidFill>
          </a:ln>
        </p:spPr>
        <p:txBody>
          <a:bodyPr vert="horz" lIns="99057" tIns="49528" rIns="99057" bIns="49528" rtlCol="0" anchor="ctr"/>
          <a:lstStyle/>
          <a:p>
            <a:endParaRPr lang="ja-JP" altLang="en-US"/>
          </a:p>
        </p:txBody>
      </p:sp>
      <p:sp>
        <p:nvSpPr>
          <p:cNvPr id="5" name="ノート プレースホルダー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C5FC5E17-9CFB-43F9-8DDC-630C844E4188}" type="slidenum">
              <a:rPr kumimoji="1" lang="ja-JP" altLang="en-US" smtClean="0"/>
              <a:t>‹#›</a:t>
            </a:fld>
            <a:endParaRPr kumimoji="1" lang="ja-JP" altLang="en-US"/>
          </a:p>
        </p:txBody>
      </p:sp>
    </p:spTree>
    <p:extLst>
      <p:ext uri="{BB962C8B-B14F-4D97-AF65-F5344CB8AC3E}">
        <p14:creationId xmlns:p14="http://schemas.microsoft.com/office/powerpoint/2010/main" val="13311879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FC5E17-9CFB-43F9-8DDC-630C844E4188}" type="slidenum">
              <a:rPr kumimoji="1" lang="ja-JP" altLang="en-US" smtClean="0"/>
              <a:t>6</a:t>
            </a:fld>
            <a:endParaRPr kumimoji="1" lang="ja-JP" altLang="en-US"/>
          </a:p>
        </p:txBody>
      </p:sp>
    </p:spTree>
    <p:extLst>
      <p:ext uri="{BB962C8B-B14F-4D97-AF65-F5344CB8AC3E}">
        <p14:creationId xmlns:p14="http://schemas.microsoft.com/office/powerpoint/2010/main" val="4229427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2E2B66-6D9F-0DA0-2A0C-DCB6E9AD3FAE}"/>
              </a:ext>
            </a:extLst>
          </p:cNvPr>
          <p:cNvSpPr>
            <a:spLocks noGrp="1"/>
          </p:cNvSpPr>
          <p:nvPr>
            <p:ph type="ctrTitle"/>
          </p:nvPr>
        </p:nvSpPr>
        <p:spPr>
          <a:xfrm>
            <a:off x="857250" y="1621191"/>
            <a:ext cx="5143500" cy="3448756"/>
          </a:xfrm>
        </p:spPr>
        <p:txBody>
          <a:bodyPr anchor="b"/>
          <a:lstStyle>
            <a:lvl1pPr algn="ctr">
              <a:defRPr sz="33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6E13A2D-3B0C-605F-D736-ACF2FF8BDAB4}"/>
              </a:ext>
            </a:extLst>
          </p:cNvPr>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A2E3019-A9DF-B42E-EF69-40ADF1838BF9}"/>
              </a:ext>
            </a:extLst>
          </p:cNvPr>
          <p:cNvSpPr>
            <a:spLocks noGrp="1"/>
          </p:cNvSpPr>
          <p:nvPr>
            <p:ph type="dt" sz="half" idx="10"/>
          </p:nvPr>
        </p:nvSpPr>
        <p:spPr/>
        <p:txBody>
          <a:bodyPr/>
          <a:lstStyle/>
          <a:p>
            <a:fld id="{DA68B80D-9F63-4952-AA4A-B6326A8C4B1F}" type="datetime1">
              <a:rPr kumimoji="1" lang="ja-JP" altLang="en-US" smtClean="0"/>
              <a:t>2024/6/10</a:t>
            </a:fld>
            <a:endParaRPr kumimoji="1" lang="ja-JP" altLang="en-US"/>
          </a:p>
        </p:txBody>
      </p:sp>
      <p:sp>
        <p:nvSpPr>
          <p:cNvPr id="5" name="フッター プレースホルダー 4">
            <a:extLst>
              <a:ext uri="{FF2B5EF4-FFF2-40B4-BE49-F238E27FC236}">
                <a16:creationId xmlns:a16="http://schemas.microsoft.com/office/drawing/2014/main" id="{271BBCA5-61B6-BE50-7AC4-D0553DFE2A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CAD2678-DCCA-72D6-B4AF-5BF60D9E7677}"/>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175854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3DB1D-DA1F-3AA3-02CF-0CFC9D6DEA2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9DE0260-BDF4-565E-F53F-DFAF3CA7610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CF9EBB-0FBB-0EB4-047F-A6E7A5EB45B6}"/>
              </a:ext>
            </a:extLst>
          </p:cNvPr>
          <p:cNvSpPr>
            <a:spLocks noGrp="1"/>
          </p:cNvSpPr>
          <p:nvPr>
            <p:ph type="dt" sz="half" idx="10"/>
          </p:nvPr>
        </p:nvSpPr>
        <p:spPr/>
        <p:txBody>
          <a:bodyPr/>
          <a:lstStyle/>
          <a:p>
            <a:fld id="{DF3588CB-D578-4FEF-852F-63C249176156}" type="datetime1">
              <a:rPr kumimoji="1" lang="ja-JP" altLang="en-US" smtClean="0"/>
              <a:t>2024/6/10</a:t>
            </a:fld>
            <a:endParaRPr kumimoji="1" lang="ja-JP" altLang="en-US"/>
          </a:p>
        </p:txBody>
      </p:sp>
      <p:sp>
        <p:nvSpPr>
          <p:cNvPr id="5" name="フッター プレースホルダー 4">
            <a:extLst>
              <a:ext uri="{FF2B5EF4-FFF2-40B4-BE49-F238E27FC236}">
                <a16:creationId xmlns:a16="http://schemas.microsoft.com/office/drawing/2014/main" id="{DFD07FAD-571D-A694-D31C-3DB58407B66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C051D60-3768-8036-ADF3-9E11C4584A88}"/>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4167362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E8DF53B-E650-0EF3-1DE1-B70E54CF4A08}"/>
              </a:ext>
            </a:extLst>
          </p:cNvPr>
          <p:cNvSpPr>
            <a:spLocks noGrp="1"/>
          </p:cNvSpPr>
          <p:nvPr>
            <p:ph type="title" orient="vert"/>
          </p:nvPr>
        </p:nvSpPr>
        <p:spPr>
          <a:xfrm>
            <a:off x="4907756" y="527403"/>
            <a:ext cx="1478756" cy="8394877"/>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2A047FF-B655-31FD-59DB-5AA771526678}"/>
              </a:ext>
            </a:extLst>
          </p:cNvPr>
          <p:cNvSpPr>
            <a:spLocks noGrp="1"/>
          </p:cNvSpPr>
          <p:nvPr>
            <p:ph type="body" orient="vert" idx="1"/>
          </p:nvPr>
        </p:nvSpPr>
        <p:spPr>
          <a:xfrm>
            <a:off x="471487" y="527403"/>
            <a:ext cx="4350544" cy="839487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E7BD72-D2A8-EA48-FB89-8B42CE26A938}"/>
              </a:ext>
            </a:extLst>
          </p:cNvPr>
          <p:cNvSpPr>
            <a:spLocks noGrp="1"/>
          </p:cNvSpPr>
          <p:nvPr>
            <p:ph type="dt" sz="half" idx="10"/>
          </p:nvPr>
        </p:nvSpPr>
        <p:spPr/>
        <p:txBody>
          <a:bodyPr/>
          <a:lstStyle/>
          <a:p>
            <a:fld id="{07F7C5DA-58BB-447C-B34B-6AEDE9B84F84}" type="datetime1">
              <a:rPr kumimoji="1" lang="ja-JP" altLang="en-US" smtClean="0"/>
              <a:t>2024/6/10</a:t>
            </a:fld>
            <a:endParaRPr kumimoji="1" lang="ja-JP" altLang="en-US"/>
          </a:p>
        </p:txBody>
      </p:sp>
      <p:sp>
        <p:nvSpPr>
          <p:cNvPr id="5" name="フッター プレースホルダー 4">
            <a:extLst>
              <a:ext uri="{FF2B5EF4-FFF2-40B4-BE49-F238E27FC236}">
                <a16:creationId xmlns:a16="http://schemas.microsoft.com/office/drawing/2014/main" id="{B58ECA8C-D26D-C7FB-3D61-1519400A81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FD43EB6-C193-CD86-4192-D259F4672264}"/>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204392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030AB6-D002-7E69-BF63-99CE5A0CB5D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CF464D6-33BB-17DF-03A7-49DFC268118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3D7ADAA-28E2-B449-8E4C-9BCFD14F4884}"/>
              </a:ext>
            </a:extLst>
          </p:cNvPr>
          <p:cNvSpPr>
            <a:spLocks noGrp="1"/>
          </p:cNvSpPr>
          <p:nvPr>
            <p:ph type="dt" sz="half" idx="10"/>
          </p:nvPr>
        </p:nvSpPr>
        <p:spPr/>
        <p:txBody>
          <a:bodyPr/>
          <a:lstStyle/>
          <a:p>
            <a:fld id="{D6C93A95-FE24-4BFD-BB28-18497A2E440B}" type="datetime1">
              <a:rPr kumimoji="1" lang="ja-JP" altLang="en-US" smtClean="0"/>
              <a:t>2024/6/10</a:t>
            </a:fld>
            <a:endParaRPr kumimoji="1" lang="ja-JP" altLang="en-US"/>
          </a:p>
        </p:txBody>
      </p:sp>
      <p:sp>
        <p:nvSpPr>
          <p:cNvPr id="5" name="フッター プレースホルダー 4">
            <a:extLst>
              <a:ext uri="{FF2B5EF4-FFF2-40B4-BE49-F238E27FC236}">
                <a16:creationId xmlns:a16="http://schemas.microsoft.com/office/drawing/2014/main" id="{116E5DEB-D053-A838-E2B4-870E61534E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539B692-04E6-2B1A-5FC3-A33D5918DFF6}"/>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1743825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5544F4-7D00-3CA5-3F6F-47DB4CDC5008}"/>
              </a:ext>
            </a:extLst>
          </p:cNvPr>
          <p:cNvSpPr>
            <a:spLocks noGrp="1"/>
          </p:cNvSpPr>
          <p:nvPr>
            <p:ph type="title"/>
          </p:nvPr>
        </p:nvSpPr>
        <p:spPr>
          <a:xfrm>
            <a:off x="467916" y="2469622"/>
            <a:ext cx="5915025" cy="4120620"/>
          </a:xfrm>
        </p:spPr>
        <p:txBody>
          <a:bodyPr anchor="b"/>
          <a:lstStyle>
            <a:lvl1pPr>
              <a:defRPr sz="33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17B2F6B-C38A-0358-7CEC-7A03A1722567}"/>
              </a:ext>
            </a:extLst>
          </p:cNvPr>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75D235D-64CC-DFDC-897C-867E107C51B9}"/>
              </a:ext>
            </a:extLst>
          </p:cNvPr>
          <p:cNvSpPr>
            <a:spLocks noGrp="1"/>
          </p:cNvSpPr>
          <p:nvPr>
            <p:ph type="dt" sz="half" idx="10"/>
          </p:nvPr>
        </p:nvSpPr>
        <p:spPr/>
        <p:txBody>
          <a:bodyPr/>
          <a:lstStyle/>
          <a:p>
            <a:fld id="{08D38834-D7C1-4AA7-9C59-AC0799C101BE}" type="datetime1">
              <a:rPr kumimoji="1" lang="ja-JP" altLang="en-US" smtClean="0"/>
              <a:t>2024/6/10</a:t>
            </a:fld>
            <a:endParaRPr kumimoji="1" lang="ja-JP" altLang="en-US"/>
          </a:p>
        </p:txBody>
      </p:sp>
      <p:sp>
        <p:nvSpPr>
          <p:cNvPr id="5" name="フッター プレースホルダー 4">
            <a:extLst>
              <a:ext uri="{FF2B5EF4-FFF2-40B4-BE49-F238E27FC236}">
                <a16:creationId xmlns:a16="http://schemas.microsoft.com/office/drawing/2014/main" id="{787F1692-45B6-BE13-02AD-802979A536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DB5F141-D8BE-03A5-D3CB-06D482C8C07E}"/>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1587021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0DB321-8820-1552-8DBA-9E640ADFDAC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BC6C45-8812-CA15-417D-C9D6CB86955A}"/>
              </a:ext>
            </a:extLst>
          </p:cNvPr>
          <p:cNvSpPr>
            <a:spLocks noGrp="1"/>
          </p:cNvSpPr>
          <p:nvPr>
            <p:ph sz="half" idx="1"/>
          </p:nvPr>
        </p:nvSpPr>
        <p:spPr>
          <a:xfrm>
            <a:off x="471488" y="2637014"/>
            <a:ext cx="2914650" cy="628526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7D022C-AD04-29C8-CE6C-F655313D1912}"/>
              </a:ext>
            </a:extLst>
          </p:cNvPr>
          <p:cNvSpPr>
            <a:spLocks noGrp="1"/>
          </p:cNvSpPr>
          <p:nvPr>
            <p:ph sz="half" idx="2"/>
          </p:nvPr>
        </p:nvSpPr>
        <p:spPr>
          <a:xfrm>
            <a:off x="3471863" y="2637014"/>
            <a:ext cx="2914650" cy="628526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501A787-F355-4B2A-28FD-E65C147DD838}"/>
              </a:ext>
            </a:extLst>
          </p:cNvPr>
          <p:cNvSpPr>
            <a:spLocks noGrp="1"/>
          </p:cNvSpPr>
          <p:nvPr>
            <p:ph type="dt" sz="half" idx="10"/>
          </p:nvPr>
        </p:nvSpPr>
        <p:spPr/>
        <p:txBody>
          <a:bodyPr/>
          <a:lstStyle/>
          <a:p>
            <a:fld id="{389B1FDE-D499-4716-92D0-648150B30A96}" type="datetime1">
              <a:rPr kumimoji="1" lang="ja-JP" altLang="en-US" smtClean="0"/>
              <a:t>2024/6/10</a:t>
            </a:fld>
            <a:endParaRPr kumimoji="1" lang="ja-JP" altLang="en-US"/>
          </a:p>
        </p:txBody>
      </p:sp>
      <p:sp>
        <p:nvSpPr>
          <p:cNvPr id="6" name="フッター プレースホルダー 5">
            <a:extLst>
              <a:ext uri="{FF2B5EF4-FFF2-40B4-BE49-F238E27FC236}">
                <a16:creationId xmlns:a16="http://schemas.microsoft.com/office/drawing/2014/main" id="{A9CDF107-8A59-78A5-4556-C177070EC3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4E9174C-404A-4740-8EFD-E25C85F36411}"/>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209349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FB8902-853F-FC49-DEA9-85D58E768255}"/>
              </a:ext>
            </a:extLst>
          </p:cNvPr>
          <p:cNvSpPr>
            <a:spLocks noGrp="1"/>
          </p:cNvSpPr>
          <p:nvPr>
            <p:ph type="title"/>
          </p:nvPr>
        </p:nvSpPr>
        <p:spPr>
          <a:xfrm>
            <a:off x="472381" y="527404"/>
            <a:ext cx="5915025" cy="1914702"/>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9A3AEA-9609-513E-40EF-0C41C7E51DB4}"/>
              </a:ext>
            </a:extLst>
          </p:cNvPr>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CD5BFAD-11C4-74B1-B6FC-07161DF27DA8}"/>
              </a:ext>
            </a:extLst>
          </p:cNvPr>
          <p:cNvSpPr>
            <a:spLocks noGrp="1"/>
          </p:cNvSpPr>
          <p:nvPr>
            <p:ph sz="half" idx="2"/>
          </p:nvPr>
        </p:nvSpPr>
        <p:spPr>
          <a:xfrm>
            <a:off x="472381" y="3618442"/>
            <a:ext cx="2901255" cy="53221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CE09297-A22B-8B46-3251-0730FBF378AE}"/>
              </a:ext>
            </a:extLst>
          </p:cNvPr>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47EA2E6-A138-BBAA-9319-A9817BF1F8EC}"/>
              </a:ext>
            </a:extLst>
          </p:cNvPr>
          <p:cNvSpPr>
            <a:spLocks noGrp="1"/>
          </p:cNvSpPr>
          <p:nvPr>
            <p:ph sz="quarter" idx="4"/>
          </p:nvPr>
        </p:nvSpPr>
        <p:spPr>
          <a:xfrm>
            <a:off x="3471863" y="3618442"/>
            <a:ext cx="2915543" cy="53221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7E16850-C681-63EA-CD00-A0E4BC10A3B2}"/>
              </a:ext>
            </a:extLst>
          </p:cNvPr>
          <p:cNvSpPr>
            <a:spLocks noGrp="1"/>
          </p:cNvSpPr>
          <p:nvPr>
            <p:ph type="dt" sz="half" idx="10"/>
          </p:nvPr>
        </p:nvSpPr>
        <p:spPr/>
        <p:txBody>
          <a:bodyPr/>
          <a:lstStyle/>
          <a:p>
            <a:fld id="{886F3D5F-31B7-4BFE-92DE-3C651C730A4F}" type="datetime1">
              <a:rPr kumimoji="1" lang="ja-JP" altLang="en-US" smtClean="0"/>
              <a:t>2024/6/10</a:t>
            </a:fld>
            <a:endParaRPr kumimoji="1" lang="ja-JP" altLang="en-US"/>
          </a:p>
        </p:txBody>
      </p:sp>
      <p:sp>
        <p:nvSpPr>
          <p:cNvPr id="8" name="フッター プレースホルダー 7">
            <a:extLst>
              <a:ext uri="{FF2B5EF4-FFF2-40B4-BE49-F238E27FC236}">
                <a16:creationId xmlns:a16="http://schemas.microsoft.com/office/drawing/2014/main" id="{F37BB188-E14F-762A-52C8-260429873D5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33C689A-CD62-BCA1-572F-AE6D7150E4B9}"/>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610469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F7AE5F-D750-777A-78E7-8EC882FAE23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CA20F56-39CF-B63F-15A0-9D046E88E9C0}"/>
              </a:ext>
            </a:extLst>
          </p:cNvPr>
          <p:cNvSpPr>
            <a:spLocks noGrp="1"/>
          </p:cNvSpPr>
          <p:nvPr>
            <p:ph type="dt" sz="half" idx="10"/>
          </p:nvPr>
        </p:nvSpPr>
        <p:spPr/>
        <p:txBody>
          <a:bodyPr/>
          <a:lstStyle/>
          <a:p>
            <a:fld id="{205F8E3D-EF4E-49C5-B293-E2F6466AF7E5}" type="datetime1">
              <a:rPr kumimoji="1" lang="ja-JP" altLang="en-US" smtClean="0"/>
              <a:t>2024/6/10</a:t>
            </a:fld>
            <a:endParaRPr kumimoji="1" lang="ja-JP" altLang="en-US"/>
          </a:p>
        </p:txBody>
      </p:sp>
      <p:sp>
        <p:nvSpPr>
          <p:cNvPr id="4" name="フッター プレースホルダー 3">
            <a:extLst>
              <a:ext uri="{FF2B5EF4-FFF2-40B4-BE49-F238E27FC236}">
                <a16:creationId xmlns:a16="http://schemas.microsoft.com/office/drawing/2014/main" id="{DD334AA6-3FDE-5053-2B11-89918DE06D7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EEE527B-C5A8-7127-BCC3-F0EC43FF4C38}"/>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414621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A929656-0CEE-5552-D912-020E688A5F7F}"/>
              </a:ext>
            </a:extLst>
          </p:cNvPr>
          <p:cNvSpPr>
            <a:spLocks noGrp="1"/>
          </p:cNvSpPr>
          <p:nvPr>
            <p:ph type="dt" sz="half" idx="10"/>
          </p:nvPr>
        </p:nvSpPr>
        <p:spPr/>
        <p:txBody>
          <a:bodyPr/>
          <a:lstStyle/>
          <a:p>
            <a:fld id="{3F398A44-E4E0-4972-932A-FD1FB9D8E2AA}" type="datetime1">
              <a:rPr kumimoji="1" lang="ja-JP" altLang="en-US" smtClean="0"/>
              <a:t>2024/6/10</a:t>
            </a:fld>
            <a:endParaRPr kumimoji="1" lang="ja-JP" altLang="en-US"/>
          </a:p>
        </p:txBody>
      </p:sp>
      <p:sp>
        <p:nvSpPr>
          <p:cNvPr id="3" name="フッター プレースホルダー 2">
            <a:extLst>
              <a:ext uri="{FF2B5EF4-FFF2-40B4-BE49-F238E27FC236}">
                <a16:creationId xmlns:a16="http://schemas.microsoft.com/office/drawing/2014/main" id="{44EA13E0-8824-6835-3787-405984F7C2D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D713FAF-413A-643E-6CC1-C52DDAA1C24C}"/>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23287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03C072-5275-92FB-A7C3-DB4BDF2847C6}"/>
              </a:ext>
            </a:extLst>
          </p:cNvPr>
          <p:cNvSpPr>
            <a:spLocks noGrp="1"/>
          </p:cNvSpPr>
          <p:nvPr>
            <p:ph type="title"/>
          </p:nvPr>
        </p:nvSpPr>
        <p:spPr>
          <a:xfrm>
            <a:off x="472381" y="660400"/>
            <a:ext cx="2211883" cy="2311400"/>
          </a:xfrm>
        </p:spPr>
        <p:txBody>
          <a:bodyPr anchor="b"/>
          <a:lstStyle>
            <a:lvl1pPr>
              <a:defRPr sz="18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B98575-AD67-8EF2-0FBA-8E5156874C98}"/>
              </a:ext>
            </a:extLst>
          </p:cNvPr>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4A849E3-CC21-139E-D964-1FBCC58349EC}"/>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9F87B04-5F75-273B-C72D-9B2737C3C95D}"/>
              </a:ext>
            </a:extLst>
          </p:cNvPr>
          <p:cNvSpPr>
            <a:spLocks noGrp="1"/>
          </p:cNvSpPr>
          <p:nvPr>
            <p:ph type="dt" sz="half" idx="10"/>
          </p:nvPr>
        </p:nvSpPr>
        <p:spPr/>
        <p:txBody>
          <a:bodyPr/>
          <a:lstStyle/>
          <a:p>
            <a:fld id="{4CA54B0C-24D9-4041-834B-CB039F1EA928}" type="datetime1">
              <a:rPr kumimoji="1" lang="ja-JP" altLang="en-US" smtClean="0"/>
              <a:t>2024/6/10</a:t>
            </a:fld>
            <a:endParaRPr kumimoji="1" lang="ja-JP" altLang="en-US"/>
          </a:p>
        </p:txBody>
      </p:sp>
      <p:sp>
        <p:nvSpPr>
          <p:cNvPr id="6" name="フッター プレースホルダー 5">
            <a:extLst>
              <a:ext uri="{FF2B5EF4-FFF2-40B4-BE49-F238E27FC236}">
                <a16:creationId xmlns:a16="http://schemas.microsoft.com/office/drawing/2014/main" id="{B3D888D6-85BF-2CE1-CA21-A65DF833565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F18456B-AF2B-8A75-13E4-5C97A78BD9E8}"/>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419919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834CFE-C3AC-DD93-DCE4-47D2A6CBE951}"/>
              </a:ext>
            </a:extLst>
          </p:cNvPr>
          <p:cNvSpPr>
            <a:spLocks noGrp="1"/>
          </p:cNvSpPr>
          <p:nvPr>
            <p:ph type="title"/>
          </p:nvPr>
        </p:nvSpPr>
        <p:spPr>
          <a:xfrm>
            <a:off x="472381" y="660400"/>
            <a:ext cx="2211883" cy="2311400"/>
          </a:xfrm>
        </p:spPr>
        <p:txBody>
          <a:bodyPr anchor="b"/>
          <a:lstStyle>
            <a:lvl1pPr>
              <a:defRPr sz="18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B59353F-3CEE-ED98-E1C1-BD4091BAD47F}"/>
              </a:ext>
            </a:extLst>
          </p:cNvPr>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kumimoji="1" lang="ja-JP" altLang="en-US"/>
          </a:p>
        </p:txBody>
      </p:sp>
      <p:sp>
        <p:nvSpPr>
          <p:cNvPr id="4" name="テキスト プレースホルダー 3">
            <a:extLst>
              <a:ext uri="{FF2B5EF4-FFF2-40B4-BE49-F238E27FC236}">
                <a16:creationId xmlns:a16="http://schemas.microsoft.com/office/drawing/2014/main" id="{2021451E-F7F7-D1DC-27CC-95AF5EB97C48}"/>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3C150BD-2A9E-82E6-A9C1-7004FCE45B5F}"/>
              </a:ext>
            </a:extLst>
          </p:cNvPr>
          <p:cNvSpPr>
            <a:spLocks noGrp="1"/>
          </p:cNvSpPr>
          <p:nvPr>
            <p:ph type="dt" sz="half" idx="10"/>
          </p:nvPr>
        </p:nvSpPr>
        <p:spPr/>
        <p:txBody>
          <a:bodyPr/>
          <a:lstStyle/>
          <a:p>
            <a:fld id="{A19CE7F2-9500-4A73-B75F-DE69F51B214B}" type="datetime1">
              <a:rPr kumimoji="1" lang="ja-JP" altLang="en-US" smtClean="0"/>
              <a:t>2024/6/10</a:t>
            </a:fld>
            <a:endParaRPr kumimoji="1" lang="ja-JP" altLang="en-US"/>
          </a:p>
        </p:txBody>
      </p:sp>
      <p:sp>
        <p:nvSpPr>
          <p:cNvPr id="6" name="フッター プレースホルダー 5">
            <a:extLst>
              <a:ext uri="{FF2B5EF4-FFF2-40B4-BE49-F238E27FC236}">
                <a16:creationId xmlns:a16="http://schemas.microsoft.com/office/drawing/2014/main" id="{470003B4-6ED7-9196-2A31-0978F2BCA7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55D9085-2328-8BC9-C361-2D34BFBF7213}"/>
              </a:ext>
            </a:extLst>
          </p:cNvPr>
          <p:cNvSpPr>
            <a:spLocks noGrp="1"/>
          </p:cNvSpPr>
          <p:nvPr>
            <p:ph type="sldNum" sz="quarter" idx="12"/>
          </p:nvPr>
        </p:nvSpPr>
        <p:spPr/>
        <p:txBody>
          <a:body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369185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32E03EA-CF0A-0B9C-B566-89234ABB8934}"/>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B80DFE-4889-ADF2-966C-7499ECFDCDD0}"/>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2949AF4-E70A-BEF3-828B-05CE4D74693F}"/>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F9793327-0F3C-4137-A103-393111301A72}" type="datetime1">
              <a:rPr kumimoji="1" lang="ja-JP" altLang="en-US" smtClean="0"/>
              <a:t>2024/6/10</a:t>
            </a:fld>
            <a:endParaRPr kumimoji="1" lang="ja-JP" altLang="en-US"/>
          </a:p>
        </p:txBody>
      </p:sp>
      <p:sp>
        <p:nvSpPr>
          <p:cNvPr id="5" name="フッター プレースホルダー 4">
            <a:extLst>
              <a:ext uri="{FF2B5EF4-FFF2-40B4-BE49-F238E27FC236}">
                <a16:creationId xmlns:a16="http://schemas.microsoft.com/office/drawing/2014/main" id="{4A8A8D65-4DEB-F329-87CD-F58EBC749A3D}"/>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50A4299-1248-D1AA-67BA-01DDD17B3858}"/>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10D3C84A-BE25-4AE2-9038-C86C21013A12}" type="slidenum">
              <a:rPr kumimoji="1" lang="ja-JP" altLang="en-US" smtClean="0"/>
              <a:t>‹#›</a:t>
            </a:fld>
            <a:endParaRPr kumimoji="1" lang="ja-JP" altLang="en-US"/>
          </a:p>
        </p:txBody>
      </p:sp>
    </p:spTree>
    <p:extLst>
      <p:ext uri="{BB962C8B-B14F-4D97-AF65-F5344CB8AC3E}">
        <p14:creationId xmlns:p14="http://schemas.microsoft.com/office/powerpoint/2010/main" val="496858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514350" rtl="0" eaLnBrk="1" latinLnBrk="0" hangingPunct="1">
        <a:lnSpc>
          <a:spcPct val="90000"/>
        </a:lnSpc>
        <a:spcBef>
          <a:spcPct val="0"/>
        </a:spcBef>
        <a:buNone/>
        <a:defRPr kumimoji="1"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kumimoji="1"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kumimoji="1"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kumimoji="1"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9pPr>
    </p:bodyStyle>
    <p:otherStyle>
      <a:defPPr>
        <a:defRPr lang="ja-JP"/>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2.png"/><Relationship Id="rId5" Type="http://schemas.microsoft.com/office/2007/relationships/hdphoto" Target="../media/hdphoto19.wdp"/><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8" Type="http://schemas.openxmlformats.org/officeDocument/2006/relationships/image" Target="../media/image87.png"/><Relationship Id="rId13" Type="http://schemas.microsoft.com/office/2007/relationships/hdphoto" Target="../media/hdphoto26.wdp"/><Relationship Id="rId18" Type="http://schemas.openxmlformats.org/officeDocument/2006/relationships/image" Target="../media/image92.png"/><Relationship Id="rId26" Type="http://schemas.openxmlformats.org/officeDocument/2006/relationships/image" Target="../media/image95.png"/><Relationship Id="rId3" Type="http://schemas.microsoft.com/office/2007/relationships/hdphoto" Target="../media/hdphoto21.wdp"/><Relationship Id="rId21" Type="http://schemas.microsoft.com/office/2007/relationships/hdphoto" Target="../media/hdphoto30.wdp"/><Relationship Id="rId7" Type="http://schemas.microsoft.com/office/2007/relationships/hdphoto" Target="../media/hdphoto23.wdp"/><Relationship Id="rId12" Type="http://schemas.openxmlformats.org/officeDocument/2006/relationships/image" Target="../media/image89.png"/><Relationship Id="rId17" Type="http://schemas.microsoft.com/office/2007/relationships/hdphoto" Target="../media/hdphoto28.wdp"/><Relationship Id="rId25" Type="http://schemas.microsoft.com/office/2007/relationships/hdphoto" Target="../media/hdphoto31.wdp"/><Relationship Id="rId2" Type="http://schemas.openxmlformats.org/officeDocument/2006/relationships/image" Target="../media/image84.png"/><Relationship Id="rId16" Type="http://schemas.openxmlformats.org/officeDocument/2006/relationships/image" Target="../media/image91.pn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86.png"/><Relationship Id="rId11" Type="http://schemas.microsoft.com/office/2007/relationships/hdphoto" Target="../media/hdphoto25.wdp"/><Relationship Id="rId24" Type="http://schemas.openxmlformats.org/officeDocument/2006/relationships/image" Target="../media/image94.png"/><Relationship Id="rId5" Type="http://schemas.microsoft.com/office/2007/relationships/hdphoto" Target="../media/hdphoto22.wdp"/><Relationship Id="rId15" Type="http://schemas.microsoft.com/office/2007/relationships/hdphoto" Target="../media/hdphoto27.wdp"/><Relationship Id="rId23" Type="http://schemas.openxmlformats.org/officeDocument/2006/relationships/hyperlink" Target="https://www.nta.go.jp/" TargetMode="External"/><Relationship Id="rId10" Type="http://schemas.openxmlformats.org/officeDocument/2006/relationships/image" Target="../media/image88.png"/><Relationship Id="rId19" Type="http://schemas.microsoft.com/office/2007/relationships/hdphoto" Target="../media/hdphoto29.wdp"/><Relationship Id="rId4" Type="http://schemas.openxmlformats.org/officeDocument/2006/relationships/image" Target="../media/image85.png"/><Relationship Id="rId9" Type="http://schemas.microsoft.com/office/2007/relationships/hdphoto" Target="../media/hdphoto24.wdp"/><Relationship Id="rId14" Type="http://schemas.openxmlformats.org/officeDocument/2006/relationships/image" Target="../media/image90.png"/><Relationship Id="rId22" Type="http://schemas.openxmlformats.org/officeDocument/2006/relationships/hyperlink" Target="https://www.pref.tochigi.lg.jp/" TargetMode="External"/><Relationship Id="rId27" Type="http://schemas.microsoft.com/office/2007/relationships/hdphoto" Target="../media/hdphoto32.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6.wdp"/><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6.emf"/><Relationship Id="rId17" Type="http://schemas.openxmlformats.org/officeDocument/2006/relationships/image" Target="../media/image31.png"/><Relationship Id="rId2" Type="http://schemas.openxmlformats.org/officeDocument/2006/relationships/image" Target="../media/image19.png"/><Relationship Id="rId16"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25.emf"/><Relationship Id="rId5" Type="http://schemas.openxmlformats.org/officeDocument/2006/relationships/image" Target="../media/image22.png"/><Relationship Id="rId15" Type="http://schemas.openxmlformats.org/officeDocument/2006/relationships/image" Target="../media/image29.png"/><Relationship Id="rId10" Type="http://schemas.microsoft.com/office/2007/relationships/hdphoto" Target="../media/hdphoto10.wdp"/><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28.emf"/></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emf"/><Relationship Id="rId5" Type="http://schemas.microsoft.com/office/2007/relationships/hdphoto" Target="../media/hdphoto11.wdp"/><Relationship Id="rId4" Type="http://schemas.openxmlformats.org/officeDocument/2006/relationships/image" Target="../media/image43.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18" Type="http://schemas.openxmlformats.org/officeDocument/2006/relationships/image" Target="../media/image58.png"/><Relationship Id="rId3" Type="http://schemas.openxmlformats.org/officeDocument/2006/relationships/image" Target="../media/image48.png"/><Relationship Id="rId21" Type="http://schemas.microsoft.com/office/2007/relationships/hdphoto" Target="../media/hdphoto18.wdp"/><Relationship Id="rId7" Type="http://schemas.microsoft.com/office/2007/relationships/hdphoto" Target="../media/hdphoto13.wdp"/><Relationship Id="rId12" Type="http://schemas.microsoft.com/office/2007/relationships/hdphoto" Target="../media/hdphoto15.wdp"/><Relationship Id="rId17" Type="http://schemas.openxmlformats.org/officeDocument/2006/relationships/image" Target="../media/image57.png"/><Relationship Id="rId2" Type="http://schemas.openxmlformats.org/officeDocument/2006/relationships/notesSlide" Target="../notesSlides/notesSlide1.xml"/><Relationship Id="rId16" Type="http://schemas.openxmlformats.org/officeDocument/2006/relationships/image" Target="../media/image56.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3.png"/><Relationship Id="rId5" Type="http://schemas.microsoft.com/office/2007/relationships/hdphoto" Target="../media/hdphoto12.wdp"/><Relationship Id="rId15" Type="http://schemas.openxmlformats.org/officeDocument/2006/relationships/image" Target="../media/image55.png"/><Relationship Id="rId10" Type="http://schemas.openxmlformats.org/officeDocument/2006/relationships/image" Target="../media/image52.png"/><Relationship Id="rId19" Type="http://schemas.microsoft.com/office/2007/relationships/hdphoto" Target="../media/hdphoto17.wdp"/><Relationship Id="rId4" Type="http://schemas.openxmlformats.org/officeDocument/2006/relationships/image" Target="../media/image49.png"/><Relationship Id="rId9" Type="http://schemas.microsoft.com/office/2007/relationships/hdphoto" Target="../media/hdphoto14.wdp"/><Relationship Id="rId14" Type="http://schemas.microsoft.com/office/2007/relationships/hdphoto" Target="../media/hdphoto16.wdp"/><Relationship Id="rId22"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3ADE35D-7818-9EDF-17DF-588670BBBCEA}"/>
              </a:ext>
            </a:extLst>
          </p:cNvPr>
          <p:cNvSpPr/>
          <p:nvPr/>
        </p:nvSpPr>
        <p:spPr>
          <a:xfrm>
            <a:off x="0" y="0"/>
            <a:ext cx="6858000" cy="4320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5">
            <a:extLst>
              <a:ext uri="{FF2B5EF4-FFF2-40B4-BE49-F238E27FC236}">
                <a16:creationId xmlns:a16="http://schemas.microsoft.com/office/drawing/2014/main" id="{855FAF02-60AB-ECC5-8F44-A25361979121}"/>
              </a:ext>
            </a:extLst>
          </p:cNvPr>
          <p:cNvSpPr/>
          <p:nvPr/>
        </p:nvSpPr>
        <p:spPr>
          <a:xfrm>
            <a:off x="4788000" y="576000"/>
            <a:ext cx="1872000" cy="324000"/>
          </a:xfrm>
          <a:prstGeom prst="roundRect">
            <a:avLst>
              <a:gd name="adj" fmla="val 46970"/>
            </a:avLst>
          </a:prstGeom>
          <a:solidFill>
            <a:srgbClr val="00CC66"/>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nchorCtr="1"/>
          <a:lstStyle/>
          <a:p>
            <a:pPr algn="ctr"/>
            <a:r>
              <a:rPr lang="ja-JP" altLang="en-US" b="1" dirty="0">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社会科公民資料</a:t>
            </a:r>
            <a:endParaRPr lang="en-US" altLang="ja-JP" b="1" dirty="0">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3DCDDF65-F959-DD94-4137-235B83722388}"/>
              </a:ext>
            </a:extLst>
          </p:cNvPr>
          <p:cNvSpPr txBox="1"/>
          <p:nvPr/>
        </p:nvSpPr>
        <p:spPr>
          <a:xfrm>
            <a:off x="1490007" y="972000"/>
            <a:ext cx="3766022" cy="442035"/>
          </a:xfrm>
          <a:prstGeom prst="rect">
            <a:avLst/>
          </a:prstGeom>
          <a:noFill/>
        </p:spPr>
        <p:txBody>
          <a:bodyPr wrap="none" lIns="36000" tIns="36000" rIns="36000" bIns="36000" rtlCol="0">
            <a:spAutoFit/>
          </a:bodyPr>
          <a:lstStyle/>
          <a:p>
            <a:r>
              <a:rPr kumimoji="1" lang="ja-JP" altLang="en-US" sz="2400" dirty="0">
                <a:effectLst/>
                <a:latin typeface="HG創英角ｺﾞｼｯｸUB" panose="020B0909000000000000" pitchFamily="49" charset="-128"/>
                <a:ea typeface="HG創英角ｺﾞｼｯｸUB" panose="020B0909000000000000" pitchFamily="49" charset="-128"/>
              </a:rPr>
              <a:t>令和６年度版（中学生用</a:t>
            </a:r>
            <a:r>
              <a:rPr lang="ja-JP" altLang="en-US" sz="2400" dirty="0">
                <a:effectLst/>
                <a:latin typeface="HG創英角ｺﾞｼｯｸUB" panose="020B0909000000000000" pitchFamily="49" charset="-128"/>
                <a:ea typeface="HG創英角ｺﾞｼｯｸUB" panose="020B0909000000000000" pitchFamily="49" charset="-128"/>
              </a:rPr>
              <a:t>）</a:t>
            </a:r>
            <a:endParaRPr kumimoji="1" lang="ja-JP" altLang="en-US" sz="2400" dirty="0">
              <a:effectLst/>
              <a:latin typeface="HG創英角ｺﾞｼｯｸUB" panose="020B0909000000000000" pitchFamily="49" charset="-128"/>
              <a:ea typeface="HG創英角ｺﾞｼｯｸUB" panose="020B0909000000000000" pitchFamily="49" charset="-128"/>
            </a:endParaRPr>
          </a:p>
        </p:txBody>
      </p:sp>
      <p:sp>
        <p:nvSpPr>
          <p:cNvPr id="7" name="角丸四角形 3">
            <a:extLst>
              <a:ext uri="{FF2B5EF4-FFF2-40B4-BE49-F238E27FC236}">
                <a16:creationId xmlns:a16="http://schemas.microsoft.com/office/drawing/2014/main" id="{4CF49827-73D9-464F-9231-8F98E79688ED}"/>
              </a:ext>
            </a:extLst>
          </p:cNvPr>
          <p:cNvSpPr/>
          <p:nvPr/>
        </p:nvSpPr>
        <p:spPr>
          <a:xfrm>
            <a:off x="360000" y="1548000"/>
            <a:ext cx="6120000" cy="1080000"/>
          </a:xfrm>
          <a:prstGeom prst="roundRect">
            <a:avLst/>
          </a:prstGeom>
          <a:gradFill>
            <a:gsLst>
              <a:gs pos="60000">
                <a:schemeClr val="accent1">
                  <a:lumMod val="5000"/>
                  <a:lumOff val="95000"/>
                </a:schemeClr>
              </a:gs>
              <a:gs pos="40000">
                <a:srgbClr val="92D050"/>
              </a:gs>
              <a:gs pos="70000">
                <a:srgbClr val="00B050"/>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1"/>
          <a:lstStyle/>
          <a:p>
            <a:pPr algn="ctr"/>
            <a:r>
              <a:rPr lang="ja-JP" altLang="en-US" sz="4400" dirty="0">
                <a:effectLst>
                  <a:glow rad="63500">
                    <a:schemeClr val="bg2">
                      <a:lumMod val="50000"/>
                      <a:alpha val="50000"/>
                    </a:schemeClr>
                  </a:glow>
                </a:effectLst>
                <a:latin typeface="HG創英角ｺﾞｼｯｸUB" panose="020B0909000000000000" pitchFamily="49" charset="-128"/>
                <a:ea typeface="HG創英角ｺﾞｼｯｸUB" panose="020B0909000000000000" pitchFamily="49" charset="-128"/>
              </a:rPr>
              <a:t>私</a:t>
            </a:r>
            <a:r>
              <a:rPr kumimoji="1" lang="ja-JP" altLang="en-US" sz="4400" dirty="0">
                <a:effectLst>
                  <a:glow rad="63500">
                    <a:schemeClr val="bg2">
                      <a:lumMod val="50000"/>
                      <a:alpha val="50000"/>
                    </a:schemeClr>
                  </a:glow>
                </a:effectLst>
                <a:latin typeface="HG創英角ｺﾞｼｯｸUB" panose="020B0909000000000000" pitchFamily="49" charset="-128"/>
                <a:ea typeface="HG創英角ｺﾞｼｯｸUB" panose="020B0909000000000000" pitchFamily="49" charset="-128"/>
              </a:rPr>
              <a:t>たちの</a:t>
            </a:r>
            <a:r>
              <a:rPr lang="ja-JP" altLang="en-US" sz="4400" dirty="0">
                <a:effectLst>
                  <a:glow rad="63500">
                    <a:schemeClr val="bg2">
                      <a:lumMod val="50000"/>
                      <a:alpha val="50000"/>
                    </a:schemeClr>
                  </a:glow>
                </a:effectLst>
                <a:latin typeface="HG創英角ｺﾞｼｯｸUB" panose="020B0909000000000000" pitchFamily="49" charset="-128"/>
                <a:ea typeface="HG創英角ｺﾞｼｯｸUB" panose="020B0909000000000000" pitchFamily="49" charset="-128"/>
              </a:rPr>
              <a:t>くらし</a:t>
            </a:r>
            <a:r>
              <a:rPr kumimoji="1" lang="ja-JP" altLang="en-US" sz="4400" dirty="0">
                <a:effectLst>
                  <a:glow rad="63500">
                    <a:schemeClr val="bg2">
                      <a:lumMod val="50000"/>
                      <a:alpha val="50000"/>
                    </a:schemeClr>
                  </a:glow>
                </a:effectLst>
                <a:latin typeface="HG創英角ｺﾞｼｯｸUB" panose="020B0909000000000000" pitchFamily="49" charset="-128"/>
                <a:ea typeface="HG創英角ｺﾞｼｯｸUB" panose="020B0909000000000000" pitchFamily="49" charset="-128"/>
              </a:rPr>
              <a:t>と</a:t>
            </a:r>
            <a:r>
              <a:rPr lang="ja-JP" altLang="en-US" sz="4400" dirty="0">
                <a:effectLst>
                  <a:glow rad="63500">
                    <a:schemeClr val="bg2">
                      <a:lumMod val="50000"/>
                      <a:alpha val="50000"/>
                    </a:schemeClr>
                  </a:glow>
                </a:effectLst>
                <a:latin typeface="HG創英角ｺﾞｼｯｸUB" panose="020B0909000000000000" pitchFamily="49" charset="-128"/>
                <a:ea typeface="HG創英角ｺﾞｼｯｸUB" panose="020B0909000000000000" pitchFamily="49" charset="-128"/>
              </a:rPr>
              <a:t>税金</a:t>
            </a:r>
            <a:endParaRPr lang="en-US" altLang="ja-JP" sz="4400" dirty="0">
              <a:effectLst>
                <a:glow rad="63500">
                  <a:schemeClr val="bg2">
                    <a:lumMod val="50000"/>
                    <a:alpha val="50000"/>
                  </a:schemeClr>
                </a:glow>
              </a:effectLst>
              <a:latin typeface="HG創英角ｺﾞｼｯｸUB" panose="020B0909000000000000" pitchFamily="49" charset="-128"/>
              <a:ea typeface="HG創英角ｺﾞｼｯｸUB" panose="020B0909000000000000" pitchFamily="49" charset="-128"/>
            </a:endParaRPr>
          </a:p>
        </p:txBody>
      </p:sp>
      <p:sp>
        <p:nvSpPr>
          <p:cNvPr id="11" name="四角形: 上の 2 つの角を丸める 10">
            <a:extLst>
              <a:ext uri="{FF2B5EF4-FFF2-40B4-BE49-F238E27FC236}">
                <a16:creationId xmlns:a16="http://schemas.microsoft.com/office/drawing/2014/main" id="{12C81A34-A1D7-A3F2-FC91-52A1713FEE33}"/>
              </a:ext>
            </a:extLst>
          </p:cNvPr>
          <p:cNvSpPr/>
          <p:nvPr/>
        </p:nvSpPr>
        <p:spPr>
          <a:xfrm>
            <a:off x="1440000" y="9180000"/>
            <a:ext cx="3960000" cy="720000"/>
          </a:xfrm>
          <a:prstGeom prst="round2SameRect">
            <a:avLst>
              <a:gd name="adj1" fmla="val 17843"/>
              <a:gd name="adj2" fmla="val 0"/>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ctr"/>
          <a:lstStyle/>
          <a:p>
            <a:pPr algn="ctr"/>
            <a:r>
              <a:rPr kumimoji="1" lang="ja-JP" altLang="en-US" sz="2000" dirty="0">
                <a:effectLst>
                  <a:outerShdw blurRad="50800" dist="38100" dir="2700000" algn="tl" rotWithShape="0">
                    <a:prstClr val="black">
                      <a:alpha val="40000"/>
                    </a:prstClr>
                  </a:outerShdw>
                </a:effectLst>
                <a:latin typeface="HG創英角ｺﾞｼｯｸUB" panose="020B0909000000000000" pitchFamily="49" charset="-128"/>
                <a:ea typeface="HG創英角ｺﾞｼｯｸUB" panose="020B0909000000000000" pitchFamily="49" charset="-128"/>
              </a:rPr>
              <a:t>栃木県租税教育推進協議会</a:t>
            </a:r>
          </a:p>
        </p:txBody>
      </p:sp>
      <p:sp>
        <p:nvSpPr>
          <p:cNvPr id="13" name="テキスト ボックス 12">
            <a:extLst>
              <a:ext uri="{FF2B5EF4-FFF2-40B4-BE49-F238E27FC236}">
                <a16:creationId xmlns:a16="http://schemas.microsoft.com/office/drawing/2014/main" id="{0841AEC0-5534-896E-BA17-C8BAAC677CE5}"/>
              </a:ext>
            </a:extLst>
          </p:cNvPr>
          <p:cNvSpPr txBox="1"/>
          <p:nvPr/>
        </p:nvSpPr>
        <p:spPr>
          <a:xfrm>
            <a:off x="540000" y="8676000"/>
            <a:ext cx="2160000" cy="324000"/>
          </a:xfrm>
          <a:prstGeom prst="rect">
            <a:avLst/>
          </a:prstGeom>
          <a:solidFill>
            <a:srgbClr val="00FF99"/>
          </a:solidFill>
          <a:effectLst>
            <a:outerShdw blurRad="50800" dist="38100" dir="8100000" algn="tr" rotWithShape="0">
              <a:prstClr val="black">
                <a:alpha val="40000"/>
              </a:prstClr>
            </a:outerShdw>
          </a:effectLst>
        </p:spPr>
        <p:txBody>
          <a:bodyPr wrap="square" lIns="144000" tIns="0" rIns="144000" bIns="36000" rtlCol="0" anchor="ctr" anchorCtr="1">
            <a:spAutoFit/>
          </a:bodyPr>
          <a:lstStyle/>
          <a:p>
            <a:r>
              <a:rPr kumimoji="1" lang="ja-JP" altLang="en-US" b="1" dirty="0">
                <a:solidFill>
                  <a:schemeClr val="bg1"/>
                </a:solidFill>
                <a:effectLst>
                  <a:glow rad="76200">
                    <a:srgbClr val="00B050"/>
                  </a:glow>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役割を理解しよう</a:t>
            </a:r>
          </a:p>
        </p:txBody>
      </p:sp>
      <p:sp>
        <p:nvSpPr>
          <p:cNvPr id="14" name="テキスト ボックス 13">
            <a:extLst>
              <a:ext uri="{FF2B5EF4-FFF2-40B4-BE49-F238E27FC236}">
                <a16:creationId xmlns:a16="http://schemas.microsoft.com/office/drawing/2014/main" id="{812899F9-8E14-FF55-EBD1-69B00080C46F}"/>
              </a:ext>
            </a:extLst>
          </p:cNvPr>
          <p:cNvSpPr txBox="1"/>
          <p:nvPr/>
        </p:nvSpPr>
        <p:spPr>
          <a:xfrm>
            <a:off x="360000" y="8280000"/>
            <a:ext cx="2160000" cy="324000"/>
          </a:xfrm>
          <a:prstGeom prst="rect">
            <a:avLst/>
          </a:prstGeom>
          <a:solidFill>
            <a:srgbClr val="00FF99"/>
          </a:solidFill>
          <a:effectLst>
            <a:outerShdw blurRad="50800" dist="38100" dir="8100000" algn="tr" rotWithShape="0">
              <a:prstClr val="black">
                <a:alpha val="40000"/>
              </a:prstClr>
            </a:outerShdw>
          </a:effectLst>
        </p:spPr>
        <p:txBody>
          <a:bodyPr wrap="square" lIns="180000" tIns="0" rIns="144000" bIns="36000" rtlCol="0" anchor="ctr" anchorCtr="0">
            <a:spAutoFit/>
          </a:bodyPr>
          <a:lstStyle/>
          <a:p>
            <a:r>
              <a:rPr kumimoji="1" lang="ja-JP" altLang="en-US" b="1" dirty="0">
                <a:solidFill>
                  <a:schemeClr val="bg1"/>
                </a:solidFill>
                <a:effectLst>
                  <a:glow rad="76200">
                    <a:srgbClr val="00B050"/>
                  </a:glow>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税の意義や</a:t>
            </a:r>
          </a:p>
        </p:txBody>
      </p:sp>
      <p:sp>
        <p:nvSpPr>
          <p:cNvPr id="17" name="テキスト ボックス 16">
            <a:extLst>
              <a:ext uri="{FF2B5EF4-FFF2-40B4-BE49-F238E27FC236}">
                <a16:creationId xmlns:a16="http://schemas.microsoft.com/office/drawing/2014/main" id="{8756619E-DAA0-F7AA-F6A3-B327F67C9098}"/>
              </a:ext>
            </a:extLst>
          </p:cNvPr>
          <p:cNvSpPr txBox="1"/>
          <p:nvPr/>
        </p:nvSpPr>
        <p:spPr>
          <a:xfrm>
            <a:off x="216000" y="5076000"/>
            <a:ext cx="3326552" cy="253916"/>
          </a:xfrm>
          <a:prstGeom prst="rect">
            <a:avLst/>
          </a:prstGeom>
          <a:noFill/>
        </p:spPr>
        <p:txBody>
          <a:bodyPr wrap="none" rtlCol="0">
            <a:spAutoFit/>
          </a:bodyPr>
          <a:lstStyle/>
          <a:p>
            <a:pPr algn="ctr"/>
            <a:r>
              <a:rPr lang="ja-JP" altLang="en-US" sz="1050" dirty="0">
                <a:latin typeface="HGSｺﾞｼｯｸE" panose="020B0900000000000000" pitchFamily="50" charset="-128"/>
                <a:ea typeface="HGSｺﾞｼｯｸE" panose="020B0900000000000000" pitchFamily="50" charset="-128"/>
              </a:rPr>
              <a:t>林業大学校 玄関ホール・交流スペース（宇都宮市）</a:t>
            </a:r>
            <a:endParaRPr lang="en-US" altLang="ja-JP" sz="1050" dirty="0">
              <a:latin typeface="HGSｺﾞｼｯｸE" panose="020B0900000000000000" pitchFamily="50" charset="-128"/>
              <a:ea typeface="HGSｺﾞｼｯｸE" panose="020B0900000000000000" pitchFamily="50" charset="-128"/>
            </a:endParaRPr>
          </a:p>
        </p:txBody>
      </p:sp>
      <p:pic>
        <p:nvPicPr>
          <p:cNvPr id="19" name="図 18" descr="屋外, 道路, 小さい, 乗る が含まれている画像&#10;&#10;自動的に生成された説明">
            <a:extLst>
              <a:ext uri="{FF2B5EF4-FFF2-40B4-BE49-F238E27FC236}">
                <a16:creationId xmlns:a16="http://schemas.microsoft.com/office/drawing/2014/main" id="{AC91C7DB-628F-5E15-457E-16069EC35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8000" y="3492000"/>
            <a:ext cx="2926080" cy="1950244"/>
          </a:xfrm>
          <a:prstGeom prst="roundRect">
            <a:avLst>
              <a:gd name="adj" fmla="val 8594"/>
            </a:avLst>
          </a:prstGeom>
          <a:solidFill>
            <a:srgbClr val="FFFFFF">
              <a:shade val="85000"/>
            </a:srgbClr>
          </a:solidFill>
          <a:ln>
            <a:noFill/>
          </a:ln>
          <a:effectLst>
            <a:glow rad="63500">
              <a:schemeClr val="accent2">
                <a:satMod val="175000"/>
                <a:alpha val="40000"/>
              </a:schemeClr>
            </a:glow>
          </a:effectLst>
        </p:spPr>
      </p:pic>
      <p:sp>
        <p:nvSpPr>
          <p:cNvPr id="20" name="テキスト ボックス 19">
            <a:extLst>
              <a:ext uri="{FF2B5EF4-FFF2-40B4-BE49-F238E27FC236}">
                <a16:creationId xmlns:a16="http://schemas.microsoft.com/office/drawing/2014/main" id="{200AAF3B-2627-4ABD-11B6-484A2E2EF4AA}"/>
              </a:ext>
            </a:extLst>
          </p:cNvPr>
          <p:cNvSpPr txBox="1"/>
          <p:nvPr/>
        </p:nvSpPr>
        <p:spPr>
          <a:xfrm>
            <a:off x="5040000" y="5436000"/>
            <a:ext cx="1531188" cy="253916"/>
          </a:xfrm>
          <a:prstGeom prst="rect">
            <a:avLst/>
          </a:prstGeom>
          <a:noFill/>
        </p:spPr>
        <p:txBody>
          <a:bodyPr wrap="none" rtlCol="0">
            <a:spAutoFit/>
          </a:bodyPr>
          <a:lstStyle/>
          <a:p>
            <a:pPr algn="ctr"/>
            <a:r>
              <a:rPr lang="ja-JP" altLang="en-US" sz="1050" dirty="0">
                <a:latin typeface="HGSｺﾞｼｯｸE" panose="020B0900000000000000" pitchFamily="50" charset="-128"/>
                <a:ea typeface="HGSｺﾞｼｯｸE" panose="020B0900000000000000" pitchFamily="50" charset="-128"/>
              </a:rPr>
              <a:t>栃木県消防防災航空隊</a:t>
            </a:r>
            <a:endParaRPr lang="en-US" altLang="ja-JP" sz="1050" dirty="0">
              <a:latin typeface="HGSｺﾞｼｯｸE" panose="020B0900000000000000" pitchFamily="50" charset="-128"/>
              <a:ea typeface="HGSｺﾞｼｯｸE" panose="020B0900000000000000" pitchFamily="50" charset="-128"/>
            </a:endParaRPr>
          </a:p>
        </p:txBody>
      </p:sp>
      <p:pic>
        <p:nvPicPr>
          <p:cNvPr id="3" name="図 2" descr="ロゴ&#10;&#10;低い精度で自動的に生成された説明">
            <a:extLst>
              <a:ext uri="{FF2B5EF4-FFF2-40B4-BE49-F238E27FC236}">
                <a16:creationId xmlns:a16="http://schemas.microsoft.com/office/drawing/2014/main" id="{D348D2B4-6669-B5B6-6258-CECDDF0DE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000" y="5940000"/>
            <a:ext cx="2750344" cy="2750344"/>
          </a:xfrm>
          <a:prstGeom prst="rect">
            <a:avLst/>
          </a:prstGeom>
        </p:spPr>
      </p:pic>
      <p:pic>
        <p:nvPicPr>
          <p:cNvPr id="8" name="図 7">
            <a:extLst>
              <a:ext uri="{FF2B5EF4-FFF2-40B4-BE49-F238E27FC236}">
                <a16:creationId xmlns:a16="http://schemas.microsoft.com/office/drawing/2014/main" id="{6AB16247-9ED0-427B-EBE2-D606E31294FB}"/>
              </a:ext>
            </a:extLst>
          </p:cNvPr>
          <p:cNvPicPr>
            <a:picLocks noChangeAspect="1"/>
          </p:cNvPicPr>
          <p:nvPr/>
        </p:nvPicPr>
        <p:blipFill rotWithShape="1">
          <a:blip r:embed="rId4">
            <a:extLst>
              <a:ext uri="{28A0092B-C50C-407E-A947-70E740481C1C}">
                <a14:useLocalDpi xmlns:a14="http://schemas.microsoft.com/office/drawing/2010/main" val="0"/>
              </a:ext>
            </a:extLst>
          </a:blip>
          <a:srcRect l="7260" t="5169" r="4728" b="6494"/>
          <a:stretch/>
        </p:blipFill>
        <p:spPr>
          <a:xfrm>
            <a:off x="900000" y="5580000"/>
            <a:ext cx="3060000" cy="2304000"/>
          </a:xfrm>
          <a:prstGeom prst="roundRect">
            <a:avLst>
              <a:gd name="adj" fmla="val 8594"/>
            </a:avLst>
          </a:prstGeom>
          <a:solidFill>
            <a:srgbClr val="FFFFFF">
              <a:shade val="85000"/>
            </a:srgbClr>
          </a:solidFill>
          <a:ln>
            <a:noFill/>
          </a:ln>
          <a:effectLst>
            <a:glow rad="63500">
              <a:schemeClr val="accent1">
                <a:satMod val="175000"/>
                <a:alpha val="40000"/>
              </a:schemeClr>
            </a:glow>
            <a:outerShdw blurRad="50800" dist="38100" dir="8100000" algn="tr" rotWithShape="0">
              <a:prstClr val="black">
                <a:alpha val="40000"/>
              </a:prstClr>
            </a:outerShdw>
          </a:effectLst>
        </p:spPr>
      </p:pic>
      <p:sp>
        <p:nvSpPr>
          <p:cNvPr id="9" name="テキスト ボックス 8">
            <a:extLst>
              <a:ext uri="{FF2B5EF4-FFF2-40B4-BE49-F238E27FC236}">
                <a16:creationId xmlns:a16="http://schemas.microsoft.com/office/drawing/2014/main" id="{2FD2F49A-5B8A-3E6E-265F-FA3FD75433E8}"/>
              </a:ext>
            </a:extLst>
          </p:cNvPr>
          <p:cNvSpPr txBox="1"/>
          <p:nvPr/>
        </p:nvSpPr>
        <p:spPr>
          <a:xfrm>
            <a:off x="720000" y="7884000"/>
            <a:ext cx="3012364" cy="253916"/>
          </a:xfrm>
          <a:prstGeom prst="rect">
            <a:avLst/>
          </a:prstGeom>
          <a:noFill/>
        </p:spPr>
        <p:txBody>
          <a:bodyPr wrap="none" rtlCol="0">
            <a:spAutoFit/>
          </a:bodyPr>
          <a:lstStyle/>
          <a:p>
            <a:pPr algn="ctr"/>
            <a:r>
              <a:rPr lang="ja-JP" altLang="en-US" sz="1050" dirty="0">
                <a:latin typeface="HGSｺﾞｼｯｸE" panose="020B0900000000000000" pitchFamily="50" charset="-128"/>
                <a:ea typeface="HGSｺﾞｼｯｸE" panose="020B0900000000000000" pitchFamily="50" charset="-128"/>
              </a:rPr>
              <a:t>都賀西方スマートインターチェンジ（栃木市）</a:t>
            </a:r>
            <a:endParaRPr lang="en-US" altLang="ja-JP" sz="1050" dirty="0">
              <a:latin typeface="HGSｺﾞｼｯｸE" panose="020B0900000000000000" pitchFamily="50" charset="-128"/>
              <a:ea typeface="HGSｺﾞｼｯｸE" panose="020B0900000000000000" pitchFamily="50" charset="-128"/>
            </a:endParaRPr>
          </a:p>
        </p:txBody>
      </p:sp>
      <p:pic>
        <p:nvPicPr>
          <p:cNvPr id="10" name="図 9" descr="建物の中&#10;&#10;中程度の精度で自動的に生成された説明">
            <a:extLst>
              <a:ext uri="{FF2B5EF4-FFF2-40B4-BE49-F238E27FC236}">
                <a16:creationId xmlns:a16="http://schemas.microsoft.com/office/drawing/2014/main" id="{87C6B67C-8B8F-1D11-41F7-DF068CF0E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00" y="2808000"/>
            <a:ext cx="2887675" cy="2264054"/>
          </a:xfrm>
          <a:prstGeom prst="roundRect">
            <a:avLst>
              <a:gd name="adj" fmla="val 8594"/>
            </a:avLst>
          </a:prstGeom>
          <a:solidFill>
            <a:srgbClr val="FFFFFF">
              <a:shade val="85000"/>
            </a:srgbClr>
          </a:solidFill>
          <a:ln>
            <a:noFill/>
          </a:ln>
          <a:effectLst>
            <a:glow rad="63500">
              <a:schemeClr val="accent6">
                <a:satMod val="175000"/>
                <a:alpha val="40000"/>
              </a:schemeClr>
            </a:glow>
          </a:effectLst>
        </p:spPr>
      </p:pic>
    </p:spTree>
    <p:extLst>
      <p:ext uri="{BB962C8B-B14F-4D97-AF65-F5344CB8AC3E}">
        <p14:creationId xmlns:p14="http://schemas.microsoft.com/office/powerpoint/2010/main" val="558663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AB08BE6-FC44-0695-E40B-6FF64B73DF9D}"/>
              </a:ext>
            </a:extLst>
          </p:cNvPr>
          <p:cNvPicPr>
            <a:picLocks noChangeAspect="1"/>
          </p:cNvPicPr>
          <p:nvPr/>
        </p:nvPicPr>
        <p:blipFill>
          <a:blip r:embed="rId2"/>
          <a:stretch>
            <a:fillRect/>
          </a:stretch>
        </p:blipFill>
        <p:spPr>
          <a:xfrm>
            <a:off x="720000" y="2196000"/>
            <a:ext cx="2657846" cy="1651865"/>
          </a:xfrm>
          <a:prstGeom prst="rect">
            <a:avLst/>
          </a:prstGeom>
        </p:spPr>
      </p:pic>
      <p:grpSp>
        <p:nvGrpSpPr>
          <p:cNvPr id="63" name="グループ化 62">
            <a:extLst>
              <a:ext uri="{FF2B5EF4-FFF2-40B4-BE49-F238E27FC236}">
                <a16:creationId xmlns:a16="http://schemas.microsoft.com/office/drawing/2014/main" id="{E0FF2763-9EBB-3492-41A1-EC92606F1C1B}"/>
              </a:ext>
            </a:extLst>
          </p:cNvPr>
          <p:cNvGrpSpPr/>
          <p:nvPr/>
        </p:nvGrpSpPr>
        <p:grpSpPr>
          <a:xfrm>
            <a:off x="3240000" y="3600000"/>
            <a:ext cx="3458807" cy="2873444"/>
            <a:chOff x="3187210" y="3642556"/>
            <a:chExt cx="3458807" cy="2873444"/>
          </a:xfrm>
        </p:grpSpPr>
        <p:pic>
          <p:nvPicPr>
            <p:cNvPr id="14" name="図 13" descr="グラフ">
              <a:extLst>
                <a:ext uri="{FF2B5EF4-FFF2-40B4-BE49-F238E27FC236}">
                  <a16:creationId xmlns:a16="http://schemas.microsoft.com/office/drawing/2014/main" id="{ADDC8FA8-497E-B76F-54CC-E47F39D81B80}"/>
                </a:ext>
              </a:extLst>
            </p:cNvPr>
            <p:cNvPicPr>
              <a:picLocks/>
            </p:cNvPicPr>
            <p:nvPr/>
          </p:nvPicPr>
          <p:blipFill rotWithShape="1">
            <a:blip r:embed="rId3">
              <a:extLst>
                <a:ext uri="{28A0092B-C50C-407E-A947-70E740481C1C}">
                  <a14:useLocalDpi xmlns:a14="http://schemas.microsoft.com/office/drawing/2010/main" val="0"/>
                </a:ext>
              </a:extLst>
            </a:blip>
            <a:srcRect l="2884" r="5303" b="10077"/>
            <a:stretch/>
          </p:blipFill>
          <p:spPr>
            <a:xfrm>
              <a:off x="3276000" y="3708000"/>
              <a:ext cx="3219846" cy="2808000"/>
            </a:xfrm>
            <a:prstGeom prst="rect">
              <a:avLst/>
            </a:prstGeom>
          </p:spPr>
        </p:pic>
        <p:sp>
          <p:nvSpPr>
            <p:cNvPr id="32" name="テキスト ボックス 31">
              <a:extLst>
                <a:ext uri="{FF2B5EF4-FFF2-40B4-BE49-F238E27FC236}">
                  <a16:creationId xmlns:a16="http://schemas.microsoft.com/office/drawing/2014/main" id="{0D64C9BB-BD3F-91B1-8539-97E617F26135}"/>
                </a:ext>
              </a:extLst>
            </p:cNvPr>
            <p:cNvSpPr txBox="1"/>
            <p:nvPr/>
          </p:nvSpPr>
          <p:spPr>
            <a:xfrm>
              <a:off x="3350725" y="3722143"/>
              <a:ext cx="432000" cy="107722"/>
            </a:xfrm>
            <a:prstGeom prst="rect">
              <a:avLst/>
            </a:prstGeom>
            <a:noFill/>
          </p:spPr>
          <p:txBody>
            <a:bodyPr wrap="square" lIns="0" tIns="0" rIns="0" bIns="0" rtlCol="0">
              <a:spAutoFit/>
            </a:bodyPr>
            <a:lstStyle/>
            <a:p>
              <a:r>
                <a:rPr kumimoji="1" lang="ja-JP" altLang="en-US" sz="700" dirty="0">
                  <a:latin typeface="BIZ UDゴシック" panose="020B0400000000000000" pitchFamily="49" charset="-128"/>
                  <a:ea typeface="BIZ UDゴシック" panose="020B0400000000000000" pitchFamily="49" charset="-128"/>
                </a:rPr>
                <a:t>（兆円）</a:t>
              </a:r>
            </a:p>
          </p:txBody>
        </p:sp>
        <p:sp>
          <p:nvSpPr>
            <p:cNvPr id="33" name="テキスト ボックス 32">
              <a:extLst>
                <a:ext uri="{FF2B5EF4-FFF2-40B4-BE49-F238E27FC236}">
                  <a16:creationId xmlns:a16="http://schemas.microsoft.com/office/drawing/2014/main" id="{1F071FB8-FB2D-6DE6-717E-CEC42D5A9BE7}"/>
                </a:ext>
              </a:extLst>
            </p:cNvPr>
            <p:cNvSpPr txBox="1"/>
            <p:nvPr/>
          </p:nvSpPr>
          <p:spPr>
            <a:xfrm>
              <a:off x="3204000" y="3780000"/>
              <a:ext cx="180000" cy="107722"/>
            </a:xfrm>
            <a:prstGeom prst="rect">
              <a:avLst/>
            </a:prstGeom>
            <a:noFill/>
          </p:spPr>
          <p:txBody>
            <a:bodyPr wrap="square" lIns="0" tIns="0" rIns="0" bIns="0" rtlCol="0">
              <a:spAutoFit/>
            </a:bodyPr>
            <a:lstStyle/>
            <a:p>
              <a:r>
                <a:rPr kumimoji="1" lang="en-US" altLang="ja-JP" sz="700" dirty="0">
                  <a:latin typeface="BIZ UDゴシック" panose="020B0400000000000000" pitchFamily="49" charset="-128"/>
                  <a:ea typeface="BIZ UDゴシック" panose="020B0400000000000000" pitchFamily="49" charset="-128"/>
                </a:rPr>
                <a:t>140</a:t>
              </a:r>
              <a:endParaRPr kumimoji="1" lang="ja-JP" altLang="en-US" sz="700" dirty="0">
                <a:latin typeface="BIZ UDゴシック" panose="020B0400000000000000" pitchFamily="49" charset="-128"/>
                <a:ea typeface="BIZ UDゴシック" panose="020B0400000000000000" pitchFamily="49" charset="-128"/>
              </a:endParaRPr>
            </a:p>
          </p:txBody>
        </p:sp>
        <p:sp>
          <p:nvSpPr>
            <p:cNvPr id="34" name="テキスト ボックス 33">
              <a:extLst>
                <a:ext uri="{FF2B5EF4-FFF2-40B4-BE49-F238E27FC236}">
                  <a16:creationId xmlns:a16="http://schemas.microsoft.com/office/drawing/2014/main" id="{D1744317-6695-6D7A-31ED-CE100B2355F2}"/>
                </a:ext>
              </a:extLst>
            </p:cNvPr>
            <p:cNvSpPr txBox="1"/>
            <p:nvPr/>
          </p:nvSpPr>
          <p:spPr>
            <a:xfrm>
              <a:off x="3204000" y="4136358"/>
              <a:ext cx="180000" cy="107722"/>
            </a:xfrm>
            <a:prstGeom prst="rect">
              <a:avLst/>
            </a:prstGeom>
            <a:noFill/>
          </p:spPr>
          <p:txBody>
            <a:bodyPr wrap="square" lIns="0" tIns="0" rIns="0" bIns="0" rtlCol="0">
              <a:spAutoFit/>
            </a:bodyPr>
            <a:lstStyle/>
            <a:p>
              <a:r>
                <a:rPr kumimoji="1" lang="en-US" altLang="ja-JP" sz="700" dirty="0">
                  <a:latin typeface="BIZ UDゴシック" panose="020B0400000000000000" pitchFamily="49" charset="-128"/>
                  <a:ea typeface="BIZ UDゴシック" panose="020B0400000000000000" pitchFamily="49" charset="-128"/>
                </a:rPr>
                <a:t>120</a:t>
              </a:r>
              <a:endParaRPr kumimoji="1" lang="ja-JP" altLang="en-US" sz="700" dirty="0">
                <a:latin typeface="BIZ UDゴシック" panose="020B0400000000000000" pitchFamily="49" charset="-128"/>
                <a:ea typeface="BIZ UDゴシック" panose="020B0400000000000000" pitchFamily="49" charset="-128"/>
              </a:endParaRPr>
            </a:p>
          </p:txBody>
        </p:sp>
        <p:sp>
          <p:nvSpPr>
            <p:cNvPr id="35" name="テキスト ボックス 34">
              <a:extLst>
                <a:ext uri="{FF2B5EF4-FFF2-40B4-BE49-F238E27FC236}">
                  <a16:creationId xmlns:a16="http://schemas.microsoft.com/office/drawing/2014/main" id="{BF290BBF-5FF6-8762-3A76-8A0E12548DEA}"/>
                </a:ext>
              </a:extLst>
            </p:cNvPr>
            <p:cNvSpPr txBox="1"/>
            <p:nvPr/>
          </p:nvSpPr>
          <p:spPr>
            <a:xfrm>
              <a:off x="3204000" y="4492800"/>
              <a:ext cx="180000" cy="107722"/>
            </a:xfrm>
            <a:prstGeom prst="rect">
              <a:avLst/>
            </a:prstGeom>
            <a:noFill/>
          </p:spPr>
          <p:txBody>
            <a:bodyPr wrap="square" lIns="0" tIns="0" rIns="0" bIns="0" rtlCol="0">
              <a:spAutoFit/>
            </a:bodyPr>
            <a:lstStyle/>
            <a:p>
              <a:r>
                <a:rPr kumimoji="1" lang="en-US" altLang="ja-JP" sz="700" dirty="0">
                  <a:latin typeface="BIZ UDゴシック" panose="020B0400000000000000" pitchFamily="49" charset="-128"/>
                  <a:ea typeface="BIZ UDゴシック" panose="020B0400000000000000" pitchFamily="49" charset="-128"/>
                </a:rPr>
                <a:t>100</a:t>
              </a:r>
              <a:endParaRPr kumimoji="1" lang="ja-JP" altLang="en-US" sz="700" dirty="0">
                <a:latin typeface="BIZ UDゴシック" panose="020B0400000000000000" pitchFamily="49" charset="-128"/>
                <a:ea typeface="BIZ UDゴシック" panose="020B0400000000000000" pitchFamily="49" charset="-128"/>
              </a:endParaRPr>
            </a:p>
          </p:txBody>
        </p:sp>
        <p:sp>
          <p:nvSpPr>
            <p:cNvPr id="36" name="テキスト ボックス 35">
              <a:extLst>
                <a:ext uri="{FF2B5EF4-FFF2-40B4-BE49-F238E27FC236}">
                  <a16:creationId xmlns:a16="http://schemas.microsoft.com/office/drawing/2014/main" id="{F13BCD31-B93D-BF0D-F381-3F14F54AFE4C}"/>
                </a:ext>
              </a:extLst>
            </p:cNvPr>
            <p:cNvSpPr txBox="1"/>
            <p:nvPr/>
          </p:nvSpPr>
          <p:spPr>
            <a:xfrm>
              <a:off x="3204000" y="4852800"/>
              <a:ext cx="180000" cy="107722"/>
            </a:xfrm>
            <a:prstGeom prst="rect">
              <a:avLst/>
            </a:prstGeom>
            <a:noFill/>
          </p:spPr>
          <p:txBody>
            <a:bodyPr wrap="square" lIns="0" tIns="0" rIns="0" bIns="0" rtlCol="0">
              <a:spAutoFit/>
            </a:bodyPr>
            <a:lstStyle/>
            <a:p>
              <a:r>
                <a:rPr kumimoji="1" lang="ja-JP" altLang="en-US" sz="700" dirty="0">
                  <a:latin typeface="BIZ UDゴシック" panose="020B0400000000000000" pitchFamily="49" charset="-128"/>
                  <a:ea typeface="BIZ UDゴシック" panose="020B0400000000000000" pitchFamily="49" charset="-128"/>
                </a:rPr>
                <a:t> </a:t>
              </a:r>
              <a:r>
                <a:rPr kumimoji="1" lang="en-US" altLang="ja-JP" sz="700" dirty="0">
                  <a:latin typeface="BIZ UDゴシック" panose="020B0400000000000000" pitchFamily="49" charset="-128"/>
                  <a:ea typeface="BIZ UDゴシック" panose="020B0400000000000000" pitchFamily="49" charset="-128"/>
                </a:rPr>
                <a:t>80</a:t>
              </a:r>
              <a:endParaRPr kumimoji="1" lang="ja-JP" altLang="en-US" sz="700" dirty="0">
                <a:latin typeface="BIZ UDゴシック" panose="020B0400000000000000" pitchFamily="49" charset="-128"/>
                <a:ea typeface="BIZ UDゴシック" panose="020B0400000000000000" pitchFamily="49" charset="-128"/>
              </a:endParaRPr>
            </a:p>
          </p:txBody>
        </p:sp>
        <p:sp>
          <p:nvSpPr>
            <p:cNvPr id="37" name="テキスト ボックス 36">
              <a:extLst>
                <a:ext uri="{FF2B5EF4-FFF2-40B4-BE49-F238E27FC236}">
                  <a16:creationId xmlns:a16="http://schemas.microsoft.com/office/drawing/2014/main" id="{80788430-4767-ACFA-D19D-901433BC12B4}"/>
                </a:ext>
              </a:extLst>
            </p:cNvPr>
            <p:cNvSpPr txBox="1"/>
            <p:nvPr/>
          </p:nvSpPr>
          <p:spPr>
            <a:xfrm>
              <a:off x="3204000" y="5209200"/>
              <a:ext cx="180000" cy="107722"/>
            </a:xfrm>
            <a:prstGeom prst="rect">
              <a:avLst/>
            </a:prstGeom>
            <a:noFill/>
          </p:spPr>
          <p:txBody>
            <a:bodyPr wrap="square" lIns="0" tIns="0" rIns="0" bIns="0" rtlCol="0">
              <a:spAutoFit/>
            </a:bodyPr>
            <a:lstStyle/>
            <a:p>
              <a:r>
                <a:rPr kumimoji="1" lang="ja-JP" altLang="en-US" sz="700" dirty="0">
                  <a:latin typeface="BIZ UDゴシック" panose="020B0400000000000000" pitchFamily="49" charset="-128"/>
                  <a:ea typeface="BIZ UDゴシック" panose="020B0400000000000000" pitchFamily="49" charset="-128"/>
                </a:rPr>
                <a:t> </a:t>
              </a:r>
              <a:r>
                <a:rPr kumimoji="1" lang="en-US" altLang="ja-JP" sz="700" dirty="0">
                  <a:latin typeface="BIZ UDゴシック" panose="020B0400000000000000" pitchFamily="49" charset="-128"/>
                  <a:ea typeface="BIZ UDゴシック" panose="020B0400000000000000" pitchFamily="49" charset="-128"/>
                </a:rPr>
                <a:t>60</a:t>
              </a:r>
              <a:endParaRPr kumimoji="1" lang="ja-JP" altLang="en-US" sz="700" dirty="0">
                <a:latin typeface="BIZ UDゴシック" panose="020B0400000000000000" pitchFamily="49" charset="-128"/>
                <a:ea typeface="BIZ UDゴシック" panose="020B0400000000000000" pitchFamily="49" charset="-128"/>
              </a:endParaRPr>
            </a:p>
          </p:txBody>
        </p:sp>
        <p:sp>
          <p:nvSpPr>
            <p:cNvPr id="38" name="テキスト ボックス 37">
              <a:extLst>
                <a:ext uri="{FF2B5EF4-FFF2-40B4-BE49-F238E27FC236}">
                  <a16:creationId xmlns:a16="http://schemas.microsoft.com/office/drawing/2014/main" id="{CAFE54E6-645F-7D2A-414E-D8201BDB5746}"/>
                </a:ext>
              </a:extLst>
            </p:cNvPr>
            <p:cNvSpPr txBox="1"/>
            <p:nvPr/>
          </p:nvSpPr>
          <p:spPr>
            <a:xfrm>
              <a:off x="3204000" y="5554800"/>
              <a:ext cx="180000" cy="107722"/>
            </a:xfrm>
            <a:prstGeom prst="rect">
              <a:avLst/>
            </a:prstGeom>
            <a:noFill/>
          </p:spPr>
          <p:txBody>
            <a:bodyPr wrap="square" lIns="0" tIns="0" rIns="0" bIns="0" rtlCol="0">
              <a:spAutoFit/>
            </a:bodyPr>
            <a:lstStyle/>
            <a:p>
              <a:r>
                <a:rPr kumimoji="1" lang="ja-JP" altLang="en-US" sz="700" dirty="0">
                  <a:latin typeface="BIZ UDゴシック" panose="020B0400000000000000" pitchFamily="49" charset="-128"/>
                  <a:ea typeface="BIZ UDゴシック" panose="020B0400000000000000" pitchFamily="49" charset="-128"/>
                </a:rPr>
                <a:t> </a:t>
              </a:r>
              <a:r>
                <a:rPr kumimoji="1" lang="en-US" altLang="ja-JP" sz="700" dirty="0">
                  <a:latin typeface="BIZ UDゴシック" panose="020B0400000000000000" pitchFamily="49" charset="-128"/>
                  <a:ea typeface="BIZ UDゴシック" panose="020B0400000000000000" pitchFamily="49" charset="-128"/>
                </a:rPr>
                <a:t>40</a:t>
              </a:r>
              <a:endParaRPr kumimoji="1" lang="ja-JP" altLang="en-US" sz="700" dirty="0">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16534B1D-A185-82F0-D2D8-F9BAE6DAF657}"/>
                </a:ext>
              </a:extLst>
            </p:cNvPr>
            <p:cNvSpPr txBox="1"/>
            <p:nvPr/>
          </p:nvSpPr>
          <p:spPr>
            <a:xfrm>
              <a:off x="3204000" y="5914800"/>
              <a:ext cx="180000" cy="107722"/>
            </a:xfrm>
            <a:prstGeom prst="rect">
              <a:avLst/>
            </a:prstGeom>
            <a:noFill/>
          </p:spPr>
          <p:txBody>
            <a:bodyPr wrap="square" lIns="0" tIns="0" rIns="0" bIns="0" rtlCol="0">
              <a:spAutoFit/>
            </a:bodyPr>
            <a:lstStyle/>
            <a:p>
              <a:r>
                <a:rPr kumimoji="1" lang="ja-JP" altLang="en-US" sz="700" dirty="0">
                  <a:latin typeface="BIZ UDゴシック" panose="020B0400000000000000" pitchFamily="49" charset="-128"/>
                  <a:ea typeface="BIZ UDゴシック" panose="020B0400000000000000" pitchFamily="49" charset="-128"/>
                </a:rPr>
                <a:t> </a:t>
              </a:r>
              <a:r>
                <a:rPr kumimoji="1" lang="en-US" altLang="ja-JP" sz="700" dirty="0">
                  <a:latin typeface="BIZ UDゴシック" panose="020B0400000000000000" pitchFamily="49" charset="-128"/>
                  <a:ea typeface="BIZ UDゴシック" panose="020B0400000000000000" pitchFamily="49" charset="-128"/>
                </a:rPr>
                <a:t>20</a:t>
              </a:r>
              <a:endParaRPr kumimoji="1" lang="ja-JP" altLang="en-US" sz="700" dirty="0">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36143202-0BD4-4D89-9B1B-537E7DBF0183}"/>
                </a:ext>
              </a:extLst>
            </p:cNvPr>
            <p:cNvSpPr txBox="1"/>
            <p:nvPr/>
          </p:nvSpPr>
          <p:spPr>
            <a:xfrm>
              <a:off x="3204000" y="6264000"/>
              <a:ext cx="180000" cy="107722"/>
            </a:xfrm>
            <a:prstGeom prst="rect">
              <a:avLst/>
            </a:prstGeom>
            <a:noFill/>
          </p:spPr>
          <p:txBody>
            <a:bodyPr wrap="square" lIns="0" tIns="0" rIns="0" bIns="0" rtlCol="0">
              <a:spAutoFit/>
            </a:bodyPr>
            <a:lstStyle/>
            <a:p>
              <a:r>
                <a:rPr kumimoji="1" lang="ja-JP" altLang="en-US" sz="700" dirty="0">
                  <a:latin typeface="BIZ UDゴシック" panose="020B0400000000000000" pitchFamily="49" charset="-128"/>
                  <a:ea typeface="BIZ UDゴシック" panose="020B0400000000000000" pitchFamily="49" charset="-128"/>
                </a:rPr>
                <a:t>  </a:t>
              </a:r>
              <a:r>
                <a:rPr kumimoji="1" lang="en-US" altLang="ja-JP" sz="700" dirty="0">
                  <a:latin typeface="BIZ UDゴシック" panose="020B0400000000000000" pitchFamily="49" charset="-128"/>
                  <a:ea typeface="BIZ UDゴシック" panose="020B0400000000000000" pitchFamily="49" charset="-128"/>
                </a:rPr>
                <a:t>0</a:t>
              </a:r>
              <a:endParaRPr kumimoji="1" lang="ja-JP" altLang="en-US" sz="700" dirty="0">
                <a:latin typeface="BIZ UDゴシック" panose="020B0400000000000000" pitchFamily="49" charset="-128"/>
                <a:ea typeface="BIZ UDゴシック" panose="020B0400000000000000" pitchFamily="49" charset="-128"/>
              </a:endParaRPr>
            </a:p>
          </p:txBody>
        </p:sp>
        <p:sp>
          <p:nvSpPr>
            <p:cNvPr id="41" name="テキスト ボックス 40">
              <a:extLst>
                <a:ext uri="{FF2B5EF4-FFF2-40B4-BE49-F238E27FC236}">
                  <a16:creationId xmlns:a16="http://schemas.microsoft.com/office/drawing/2014/main" id="{8B0AE9F0-E44B-9DC7-DD66-D902EFCCF01C}"/>
                </a:ext>
              </a:extLst>
            </p:cNvPr>
            <p:cNvSpPr txBox="1"/>
            <p:nvPr/>
          </p:nvSpPr>
          <p:spPr>
            <a:xfrm>
              <a:off x="5302800" y="3642556"/>
              <a:ext cx="576000" cy="215444"/>
            </a:xfrm>
            <a:prstGeom prst="rect">
              <a:avLst/>
            </a:prstGeom>
            <a:noFill/>
          </p:spPr>
          <p:txBody>
            <a:bodyPr wrap="square" lIns="36000" tIns="0" rIns="36000" bIns="0" rtlCol="0">
              <a:spAutoFit/>
            </a:bodyPr>
            <a:lstStyle/>
            <a:p>
              <a:pPr algn="ctr"/>
              <a:r>
                <a:rPr lang="ja-JP" altLang="en-US" sz="700" dirty="0">
                  <a:latin typeface="HGPｺﾞｼｯｸE" panose="020B0900000000000000" pitchFamily="50" charset="-128"/>
                  <a:ea typeface="HGPｺﾞｼｯｸE" panose="020B0900000000000000" pitchFamily="50" charset="-128"/>
                </a:rPr>
                <a:t>給付費</a:t>
              </a:r>
              <a:endParaRPr kumimoji="1" lang="en-US" altLang="ja-JP" sz="700" dirty="0">
                <a:latin typeface="HGPｺﾞｼｯｸE" panose="020B0900000000000000" pitchFamily="50" charset="-128"/>
                <a:ea typeface="HGPｺﾞｼｯｸE" panose="020B0900000000000000" pitchFamily="50" charset="-128"/>
              </a:endParaRPr>
            </a:p>
            <a:p>
              <a:pPr algn="ctr"/>
              <a:r>
                <a:rPr lang="en-US" altLang="ja-JP" sz="700" dirty="0">
                  <a:latin typeface="HGPｺﾞｼｯｸE" panose="020B0900000000000000" pitchFamily="50" charset="-128"/>
                  <a:ea typeface="HGPｺﾞｼｯｸE" panose="020B0900000000000000" pitchFamily="50" charset="-128"/>
                </a:rPr>
                <a:t>134.3</a:t>
              </a:r>
              <a:r>
                <a:rPr lang="ja-JP" altLang="en-US" sz="700" dirty="0">
                  <a:latin typeface="HGPｺﾞｼｯｸE" panose="020B0900000000000000" pitchFamily="50" charset="-128"/>
                  <a:ea typeface="HGPｺﾞｼｯｸE" panose="020B0900000000000000" pitchFamily="50" charset="-128"/>
                </a:rPr>
                <a:t>兆円</a:t>
              </a:r>
              <a:endParaRPr lang="en-US" altLang="ja-JP" sz="700" dirty="0">
                <a:latin typeface="HGPｺﾞｼｯｸE" panose="020B0900000000000000" pitchFamily="50" charset="-128"/>
                <a:ea typeface="HGPｺﾞｼｯｸE" panose="020B0900000000000000" pitchFamily="50" charset="-128"/>
              </a:endParaRPr>
            </a:p>
          </p:txBody>
        </p:sp>
        <p:sp>
          <p:nvSpPr>
            <p:cNvPr id="42" name="テキスト ボックス 41">
              <a:extLst>
                <a:ext uri="{FF2B5EF4-FFF2-40B4-BE49-F238E27FC236}">
                  <a16:creationId xmlns:a16="http://schemas.microsoft.com/office/drawing/2014/main" id="{08AC2018-5820-D04F-7D67-F5C29A277E3D}"/>
                </a:ext>
              </a:extLst>
            </p:cNvPr>
            <p:cNvSpPr txBox="1"/>
            <p:nvPr/>
          </p:nvSpPr>
          <p:spPr>
            <a:xfrm>
              <a:off x="5817489" y="3642556"/>
              <a:ext cx="648000" cy="215444"/>
            </a:xfrm>
            <a:prstGeom prst="rect">
              <a:avLst/>
            </a:prstGeom>
            <a:noFill/>
          </p:spPr>
          <p:txBody>
            <a:bodyPr wrap="square" lIns="36000" tIns="0" rIns="36000" bIns="0" rtlCol="0">
              <a:spAutoFit/>
            </a:bodyPr>
            <a:lstStyle/>
            <a:p>
              <a:pPr algn="ctr"/>
              <a:r>
                <a:rPr lang="ja-JP" altLang="en-US" sz="700" dirty="0">
                  <a:latin typeface="HGPｺﾞｼｯｸE" panose="020B0900000000000000" pitchFamily="50" charset="-128"/>
                  <a:ea typeface="HGPｺﾞｼｯｸE" panose="020B0900000000000000" pitchFamily="50" charset="-128"/>
                </a:rPr>
                <a:t>財源</a:t>
              </a:r>
              <a:r>
                <a:rPr lang="en-US" altLang="ja-JP" sz="700" dirty="0">
                  <a:latin typeface="HGPｺﾞｼｯｸE" panose="020B0900000000000000" pitchFamily="50" charset="-128"/>
                  <a:ea typeface="HGPｺﾞｼｯｸE" panose="020B0900000000000000" pitchFamily="50" charset="-128"/>
                </a:rPr>
                <a:t>130.6</a:t>
              </a:r>
              <a:r>
                <a:rPr lang="ja-JP" altLang="en-US" sz="700" dirty="0">
                  <a:latin typeface="HGPｺﾞｼｯｸE" panose="020B0900000000000000" pitchFamily="50" charset="-128"/>
                  <a:ea typeface="HGPｺﾞｼｯｸE" panose="020B0900000000000000" pitchFamily="50" charset="-128"/>
                </a:rPr>
                <a:t>兆円</a:t>
              </a:r>
              <a:endParaRPr lang="en-US" altLang="ja-JP" sz="700" dirty="0">
                <a:latin typeface="HGPｺﾞｼｯｸE" panose="020B0900000000000000" pitchFamily="50" charset="-128"/>
                <a:ea typeface="HGPｺﾞｼｯｸE" panose="020B0900000000000000" pitchFamily="50" charset="-128"/>
              </a:endParaRPr>
            </a:p>
            <a:p>
              <a:pPr algn="ctr"/>
              <a:r>
                <a:rPr lang="ja-JP" altLang="en-US" sz="700" dirty="0">
                  <a:latin typeface="HGPｺﾞｼｯｸE" panose="020B0900000000000000" pitchFamily="50" charset="-128"/>
                  <a:ea typeface="HGPｺﾞｼｯｸE" panose="020B0900000000000000" pitchFamily="50" charset="-128"/>
                </a:rPr>
                <a:t>＋資産収入</a:t>
              </a:r>
              <a:endParaRPr lang="en-US" altLang="ja-JP" sz="700" dirty="0">
                <a:latin typeface="HGPｺﾞｼｯｸE" panose="020B0900000000000000" pitchFamily="50" charset="-128"/>
                <a:ea typeface="HGPｺﾞｼｯｸE" panose="020B0900000000000000" pitchFamily="50" charset="-128"/>
              </a:endParaRPr>
            </a:p>
          </p:txBody>
        </p:sp>
        <p:sp>
          <p:nvSpPr>
            <p:cNvPr id="43" name="テキスト ボックス 42">
              <a:extLst>
                <a:ext uri="{FF2B5EF4-FFF2-40B4-BE49-F238E27FC236}">
                  <a16:creationId xmlns:a16="http://schemas.microsoft.com/office/drawing/2014/main" id="{C288D316-F87A-1F94-4221-F0B95E6A771B}"/>
                </a:ext>
              </a:extLst>
            </p:cNvPr>
            <p:cNvSpPr txBox="1"/>
            <p:nvPr/>
          </p:nvSpPr>
          <p:spPr>
            <a:xfrm>
              <a:off x="5302800" y="3996000"/>
              <a:ext cx="576000" cy="415498"/>
            </a:xfrm>
            <a:prstGeom prst="rect">
              <a:avLst/>
            </a:prstGeom>
            <a:noFill/>
          </p:spPr>
          <p:txBody>
            <a:bodyPr wrap="square" lIns="36000" tIns="0" rIns="36000" bIns="0" rtlCol="0">
              <a:spAutoFit/>
            </a:bodyPr>
            <a:lstStyle/>
            <a:p>
              <a:pPr algn="ctr"/>
              <a:r>
                <a:rPr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介護・福祉</a:t>
              </a:r>
              <a:endPar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その他</a:t>
              </a:r>
              <a:endPar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32.5</a:t>
              </a:r>
            </a:p>
            <a:p>
              <a:pPr algn="ctr"/>
              <a:r>
                <a:rPr lang="en-US" altLang="ja-JP" sz="600" dirty="0">
                  <a:effectLst>
                    <a:glow rad="101600">
                      <a:schemeClr val="bg1">
                        <a:alpha val="85000"/>
                      </a:schemeClr>
                    </a:glow>
                  </a:effectLst>
                  <a:latin typeface="HGPｺﾞｼｯｸE" panose="020B0900000000000000" pitchFamily="50" charset="-128"/>
                  <a:ea typeface="HGPｺﾞｼｯｸE" panose="020B0900000000000000" pitchFamily="50" charset="-128"/>
                </a:rPr>
                <a:t>(</a:t>
              </a:r>
              <a:r>
                <a:rPr lang="ja-JP" altLang="en-US" sz="600" dirty="0">
                  <a:effectLst>
                    <a:glow rad="101600">
                      <a:schemeClr val="bg1">
                        <a:alpha val="85000"/>
                      </a:schemeClr>
                    </a:glow>
                  </a:effectLst>
                  <a:latin typeface="HGPｺﾞｼｯｸE" panose="020B0900000000000000" pitchFamily="50" charset="-128"/>
                  <a:ea typeface="HGPｺﾞｼｯｸE" panose="020B0900000000000000" pitchFamily="50" charset="-128"/>
                </a:rPr>
                <a:t>うち介護</a:t>
              </a:r>
              <a:r>
                <a:rPr lang="en-US" altLang="ja-JP" sz="600" dirty="0">
                  <a:effectLst>
                    <a:glow rad="101600">
                      <a:schemeClr val="bg1">
                        <a:alpha val="85000"/>
                      </a:schemeClr>
                    </a:glow>
                  </a:effectLst>
                  <a:latin typeface="HGPｺﾞｼｯｸE" panose="020B0900000000000000" pitchFamily="50" charset="-128"/>
                  <a:ea typeface="HGPｺﾞｼｯｸE" panose="020B0900000000000000" pitchFamily="50" charset="-128"/>
                </a:rPr>
                <a:t>13.5)</a:t>
              </a:r>
            </a:p>
          </p:txBody>
        </p:sp>
        <p:sp>
          <p:nvSpPr>
            <p:cNvPr id="45" name="テキスト ボックス 44">
              <a:extLst>
                <a:ext uri="{FF2B5EF4-FFF2-40B4-BE49-F238E27FC236}">
                  <a16:creationId xmlns:a16="http://schemas.microsoft.com/office/drawing/2014/main" id="{EBDBCE94-6FAB-EB37-6415-1D89709FAC55}"/>
                </a:ext>
              </a:extLst>
            </p:cNvPr>
            <p:cNvSpPr txBox="1"/>
            <p:nvPr/>
          </p:nvSpPr>
          <p:spPr>
            <a:xfrm>
              <a:off x="5307873" y="4733868"/>
              <a:ext cx="576000" cy="215444"/>
            </a:xfrm>
            <a:prstGeom prst="rect">
              <a:avLst/>
            </a:prstGeom>
            <a:noFill/>
          </p:spPr>
          <p:txBody>
            <a:bodyPr wrap="square" lIns="36000" tIns="0" rIns="36000" bIns="0" rtlCol="0">
              <a:spAutoFit/>
            </a:bodyPr>
            <a:lstStyle/>
            <a:p>
              <a:pPr algn="ctr"/>
              <a:r>
                <a:rPr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医療</a:t>
              </a:r>
              <a:endPar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41.6</a:t>
              </a:r>
            </a:p>
          </p:txBody>
        </p:sp>
        <p:sp>
          <p:nvSpPr>
            <p:cNvPr id="46" name="テキスト ボックス 45">
              <a:extLst>
                <a:ext uri="{FF2B5EF4-FFF2-40B4-BE49-F238E27FC236}">
                  <a16:creationId xmlns:a16="http://schemas.microsoft.com/office/drawing/2014/main" id="{CDF6FCCF-DDB4-4A2C-8E31-F45B592757EA}"/>
                </a:ext>
              </a:extLst>
            </p:cNvPr>
            <p:cNvSpPr txBox="1"/>
            <p:nvPr/>
          </p:nvSpPr>
          <p:spPr>
            <a:xfrm>
              <a:off x="5309472" y="5659068"/>
              <a:ext cx="576000" cy="215444"/>
            </a:xfrm>
            <a:prstGeom prst="rect">
              <a:avLst/>
            </a:prstGeom>
            <a:noFill/>
          </p:spPr>
          <p:txBody>
            <a:bodyPr wrap="square" lIns="36000" tIns="0" rIns="36000" bIns="0" rtlCol="0">
              <a:spAutoFit/>
            </a:bodyPr>
            <a:lstStyle/>
            <a:p>
              <a:pPr algn="ctr"/>
              <a:r>
                <a:rPr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年金</a:t>
              </a:r>
              <a:endPar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60.1</a:t>
              </a:r>
            </a:p>
          </p:txBody>
        </p:sp>
        <p:sp>
          <p:nvSpPr>
            <p:cNvPr id="47" name="テキスト ボックス 46">
              <a:extLst>
                <a:ext uri="{FF2B5EF4-FFF2-40B4-BE49-F238E27FC236}">
                  <a16:creationId xmlns:a16="http://schemas.microsoft.com/office/drawing/2014/main" id="{90D7A211-32F1-E97A-B9B2-76061F4DFFBB}"/>
                </a:ext>
              </a:extLst>
            </p:cNvPr>
            <p:cNvSpPr txBox="1"/>
            <p:nvPr/>
          </p:nvSpPr>
          <p:spPr>
            <a:xfrm>
              <a:off x="5832000" y="5508000"/>
              <a:ext cx="576000" cy="215444"/>
            </a:xfrm>
            <a:prstGeom prst="rect">
              <a:avLst/>
            </a:prstGeom>
            <a:noFill/>
          </p:spPr>
          <p:txBody>
            <a:bodyPr wrap="square" lIns="36000" tIns="0" rIns="36000" bIns="0" rtlCol="0">
              <a:spAutoFit/>
            </a:bodyPr>
            <a:lstStyle/>
            <a:p>
              <a:pPr algn="ctr"/>
              <a:r>
                <a:rPr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保険料</a:t>
              </a:r>
              <a:endPar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77.5</a:t>
              </a:r>
            </a:p>
          </p:txBody>
        </p:sp>
        <p:sp>
          <p:nvSpPr>
            <p:cNvPr id="48" name="テキスト ボックス 47">
              <a:extLst>
                <a:ext uri="{FF2B5EF4-FFF2-40B4-BE49-F238E27FC236}">
                  <a16:creationId xmlns:a16="http://schemas.microsoft.com/office/drawing/2014/main" id="{B442ACFB-4C1B-D7B6-EB84-C01B3BC37981}"/>
                </a:ext>
              </a:extLst>
            </p:cNvPr>
            <p:cNvSpPr txBox="1"/>
            <p:nvPr/>
          </p:nvSpPr>
          <p:spPr>
            <a:xfrm>
              <a:off x="5870183" y="4358746"/>
              <a:ext cx="216000" cy="215444"/>
            </a:xfrm>
            <a:prstGeom prst="rect">
              <a:avLst/>
            </a:prstGeom>
            <a:noFill/>
          </p:spPr>
          <p:txBody>
            <a:bodyPr wrap="square" lIns="0" tIns="0" rIns="0" bIns="0" rtlCol="0">
              <a:spAutoFit/>
            </a:bodyPr>
            <a:lstStyle/>
            <a:p>
              <a:pPr algn="ctr"/>
              <a:r>
                <a:rPr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公費</a:t>
              </a:r>
              <a:endPar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53.2</a:t>
              </a:r>
            </a:p>
          </p:txBody>
        </p:sp>
        <p:sp>
          <p:nvSpPr>
            <p:cNvPr id="49" name="テキスト ボックス 48">
              <a:extLst>
                <a:ext uri="{FF2B5EF4-FFF2-40B4-BE49-F238E27FC236}">
                  <a16:creationId xmlns:a16="http://schemas.microsoft.com/office/drawing/2014/main" id="{73D3DE03-F96C-D3D9-825E-8DBF326C79CC}"/>
                </a:ext>
              </a:extLst>
            </p:cNvPr>
            <p:cNvSpPr txBox="1"/>
            <p:nvPr/>
          </p:nvSpPr>
          <p:spPr>
            <a:xfrm>
              <a:off x="6061025" y="3996000"/>
              <a:ext cx="324000" cy="323165"/>
            </a:xfrm>
            <a:prstGeom prst="rect">
              <a:avLst/>
            </a:prstGeom>
            <a:noFill/>
          </p:spPr>
          <p:txBody>
            <a:bodyPr wrap="square" lIns="0" tIns="0" rIns="0" bIns="0" rtlCol="0">
              <a:spAutoFit/>
            </a:bodyPr>
            <a:lstStyle/>
            <a:p>
              <a:pPr algn="ctr"/>
              <a:r>
                <a:rPr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地方税</a:t>
              </a:r>
              <a:endPar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等負担</a:t>
              </a:r>
              <a:endPar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16.4</a:t>
              </a:r>
            </a:p>
          </p:txBody>
        </p:sp>
        <p:sp>
          <p:nvSpPr>
            <p:cNvPr id="50" name="テキスト ボックス 49">
              <a:extLst>
                <a:ext uri="{FF2B5EF4-FFF2-40B4-BE49-F238E27FC236}">
                  <a16:creationId xmlns:a16="http://schemas.microsoft.com/office/drawing/2014/main" id="{D2CFC829-773B-755D-79D5-CE003BF046F0}"/>
                </a:ext>
              </a:extLst>
            </p:cNvPr>
            <p:cNvSpPr txBox="1"/>
            <p:nvPr/>
          </p:nvSpPr>
          <p:spPr>
            <a:xfrm>
              <a:off x="6112800" y="4355601"/>
              <a:ext cx="216000" cy="215444"/>
            </a:xfrm>
            <a:prstGeom prst="rect">
              <a:avLst/>
            </a:prstGeom>
            <a:noFill/>
          </p:spPr>
          <p:txBody>
            <a:bodyPr wrap="square" lIns="0" tIns="0" rIns="0" bIns="0" rtlCol="0">
              <a:spAutoFit/>
            </a:bodyPr>
            <a:lstStyle/>
            <a:p>
              <a:pPr algn="ctr"/>
              <a:r>
                <a:rPr lang="ja-JP" altLang="en-US"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rPr>
                <a:t>国債</a:t>
              </a:r>
              <a:endParaRPr lang="en-US" altLang="ja-JP"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ja-JP" altLang="en-US"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rPr>
                <a:t>発行</a:t>
              </a:r>
              <a:endParaRPr lang="en-US" altLang="ja-JP"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endParaRPr>
            </a:p>
          </p:txBody>
        </p:sp>
        <p:sp>
          <p:nvSpPr>
            <p:cNvPr id="51" name="テキスト ボックス 50">
              <a:extLst>
                <a:ext uri="{FF2B5EF4-FFF2-40B4-BE49-F238E27FC236}">
                  <a16:creationId xmlns:a16="http://schemas.microsoft.com/office/drawing/2014/main" id="{FC41C6DD-A743-28CC-6C3D-C38B28715C8E}"/>
                </a:ext>
              </a:extLst>
            </p:cNvPr>
            <p:cNvSpPr txBox="1"/>
            <p:nvPr/>
          </p:nvSpPr>
          <p:spPr>
            <a:xfrm>
              <a:off x="6058800" y="4712963"/>
              <a:ext cx="324000" cy="144000"/>
            </a:xfrm>
            <a:prstGeom prst="rect">
              <a:avLst/>
            </a:prstGeom>
            <a:noFill/>
          </p:spPr>
          <p:txBody>
            <a:bodyPr wrap="square" lIns="0" tIns="0" rIns="0" bIns="0" rtlCol="0">
              <a:spAutoFit/>
            </a:bodyPr>
            <a:lstStyle/>
            <a:p>
              <a:pPr algn="ctr"/>
              <a:r>
                <a:rPr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税財源</a:t>
              </a:r>
              <a:endParaRPr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FA98D6D1-8761-5FC4-85AA-D4BB15A2FB2C}"/>
                </a:ext>
              </a:extLst>
            </p:cNvPr>
            <p:cNvSpPr txBox="1"/>
            <p:nvPr/>
          </p:nvSpPr>
          <p:spPr>
            <a:xfrm>
              <a:off x="6430017" y="4385078"/>
              <a:ext cx="216000" cy="323165"/>
            </a:xfrm>
            <a:prstGeom prst="rect">
              <a:avLst/>
            </a:prstGeom>
            <a:noFill/>
          </p:spPr>
          <p:txBody>
            <a:bodyPr wrap="square" lIns="0" tIns="0" rIns="0" bIns="0" rtlCol="0">
              <a:spAutoFit/>
            </a:bodyPr>
            <a:lstStyle/>
            <a:p>
              <a:pPr algn="ctr"/>
              <a:r>
                <a:rPr lang="ja-JP" altLang="en-US"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rPr>
                <a:t>国庫</a:t>
              </a:r>
              <a:endParaRPr lang="en-US" altLang="ja-JP"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ja-JP" altLang="en-US"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rPr>
                <a:t>負担</a:t>
              </a:r>
              <a:endParaRPr lang="en-US" altLang="ja-JP"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endParaRPr>
            </a:p>
            <a:p>
              <a:pPr algn="ctr"/>
              <a:r>
                <a:rPr lang="en-US" altLang="ja-JP"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rPr>
                <a:t>36.7</a:t>
              </a:r>
            </a:p>
          </p:txBody>
        </p:sp>
        <p:sp>
          <p:nvSpPr>
            <p:cNvPr id="53" name="テキスト ボックス 52">
              <a:extLst>
                <a:ext uri="{FF2B5EF4-FFF2-40B4-BE49-F238E27FC236}">
                  <a16:creationId xmlns:a16="http://schemas.microsoft.com/office/drawing/2014/main" id="{77D58FCF-72C0-4ED9-0A60-0E3967645DD3}"/>
                </a:ext>
              </a:extLst>
            </p:cNvPr>
            <p:cNvSpPr txBox="1"/>
            <p:nvPr/>
          </p:nvSpPr>
          <p:spPr>
            <a:xfrm>
              <a:off x="5874812" y="3890822"/>
              <a:ext cx="504000" cy="108000"/>
            </a:xfrm>
            <a:prstGeom prst="rect">
              <a:avLst/>
            </a:prstGeom>
            <a:noFill/>
          </p:spPr>
          <p:txBody>
            <a:bodyPr wrap="square" lIns="0" tIns="0" rIns="0" bIns="0" rtlCol="0">
              <a:spAutoFit/>
            </a:bodyPr>
            <a:lstStyle/>
            <a:p>
              <a:pPr algn="ctr"/>
              <a:r>
                <a:rPr lang="ja-JP" altLang="en-US" sz="700" dirty="0">
                  <a:effectLst/>
                  <a:latin typeface="HGPｺﾞｼｯｸE" panose="020B0900000000000000" pitchFamily="50" charset="-128"/>
                  <a:ea typeface="HGPｺﾞｼｯｸE" panose="020B0900000000000000" pitchFamily="50" charset="-128"/>
                </a:rPr>
                <a:t>資産収入等</a:t>
              </a:r>
              <a:endParaRPr lang="en-US" altLang="ja-JP" sz="700" dirty="0">
                <a:effectLst/>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8F19B545-41AC-F68A-218F-54AE4051D807}"/>
                </a:ext>
              </a:extLst>
            </p:cNvPr>
            <p:cNvSpPr txBox="1"/>
            <p:nvPr/>
          </p:nvSpPr>
          <p:spPr>
            <a:xfrm>
              <a:off x="4130736" y="5760000"/>
              <a:ext cx="432000" cy="138499"/>
            </a:xfrm>
            <a:prstGeom prst="rect">
              <a:avLst/>
            </a:prstGeom>
            <a:noFill/>
          </p:spPr>
          <p:txBody>
            <a:bodyPr wrap="square" lIns="0" tIns="0" rIns="0" bIns="0" rtlCol="0">
              <a:spAutoFit/>
            </a:bodyPr>
            <a:lstStyle/>
            <a:p>
              <a:pPr algn="ctr"/>
              <a:r>
                <a:rPr lang="ja-JP" altLang="en-US" sz="900" dirty="0">
                  <a:effectLst>
                    <a:glow rad="228600">
                      <a:schemeClr val="bg1">
                        <a:alpha val="85000"/>
                      </a:schemeClr>
                    </a:glow>
                  </a:effectLst>
                  <a:latin typeface="HGPｺﾞｼｯｸE" panose="020B0900000000000000" pitchFamily="50" charset="-128"/>
                  <a:ea typeface="HGPｺﾞｼｯｸE" panose="020B0900000000000000" pitchFamily="50" charset="-128"/>
                </a:rPr>
                <a:t>保険料</a:t>
              </a:r>
              <a:endParaRPr lang="en-US" altLang="ja-JP" sz="900" dirty="0">
                <a:effectLst>
                  <a:glow rad="228600">
                    <a:schemeClr val="bg1">
                      <a:alpha val="85000"/>
                    </a:schemeClr>
                  </a:glow>
                </a:effectLst>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D4B714B2-D9D7-B74F-AD09-A413E8249472}"/>
                </a:ext>
              </a:extLst>
            </p:cNvPr>
            <p:cNvSpPr txBox="1"/>
            <p:nvPr/>
          </p:nvSpPr>
          <p:spPr>
            <a:xfrm>
              <a:off x="4130736" y="4997932"/>
              <a:ext cx="432000" cy="138499"/>
            </a:xfrm>
            <a:prstGeom prst="rect">
              <a:avLst/>
            </a:prstGeom>
            <a:noFill/>
          </p:spPr>
          <p:txBody>
            <a:bodyPr wrap="square" lIns="0" tIns="0" rIns="0" bIns="0" rtlCol="0">
              <a:spAutoFit/>
            </a:bodyPr>
            <a:lstStyle/>
            <a:p>
              <a:pPr algn="ctr"/>
              <a:r>
                <a:rPr lang="ja-JP" altLang="en-US" sz="900" dirty="0">
                  <a:effectLst>
                    <a:glow rad="228600">
                      <a:schemeClr val="bg1">
                        <a:alpha val="85000"/>
                      </a:schemeClr>
                    </a:glow>
                  </a:effectLst>
                  <a:latin typeface="HGPｺﾞｼｯｸE" panose="020B0900000000000000" pitchFamily="50" charset="-128"/>
                  <a:ea typeface="HGPｺﾞｼｯｸE" panose="020B0900000000000000" pitchFamily="50" charset="-128"/>
                </a:rPr>
                <a:t>公費</a:t>
              </a:r>
              <a:endParaRPr lang="en-US" altLang="ja-JP" sz="900" dirty="0">
                <a:effectLst>
                  <a:glow rad="228600">
                    <a:schemeClr val="bg1">
                      <a:alpha val="85000"/>
                    </a:schemeClr>
                  </a:glow>
                </a:effectLst>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DF5C5A48-776B-A664-733C-7D4719430D4D}"/>
                </a:ext>
              </a:extLst>
            </p:cNvPr>
            <p:cNvSpPr txBox="1"/>
            <p:nvPr/>
          </p:nvSpPr>
          <p:spPr>
            <a:xfrm>
              <a:off x="3420000" y="5262922"/>
              <a:ext cx="252000" cy="108000"/>
            </a:xfrm>
            <a:prstGeom prst="rect">
              <a:avLst/>
            </a:prstGeom>
            <a:noFill/>
          </p:spPr>
          <p:txBody>
            <a:bodyPr wrap="square" lIns="0" tIns="0" rIns="0" bIns="0" rtlCol="0">
              <a:spAutoFit/>
            </a:bodyPr>
            <a:lstStyle/>
            <a:p>
              <a:r>
                <a:rPr kumimoji="1"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 </a:t>
              </a:r>
              <a:r>
                <a:rPr kumimoji="1"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16.2</a:t>
              </a:r>
              <a:endParaRPr kumimoji="1"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818D944C-3507-3496-67BF-888ED4807D76}"/>
                </a:ext>
              </a:extLst>
            </p:cNvPr>
            <p:cNvSpPr txBox="1"/>
            <p:nvPr/>
          </p:nvSpPr>
          <p:spPr>
            <a:xfrm>
              <a:off x="3420000" y="5608939"/>
              <a:ext cx="252000" cy="107722"/>
            </a:xfrm>
            <a:prstGeom prst="rect">
              <a:avLst/>
            </a:prstGeom>
            <a:noFill/>
          </p:spPr>
          <p:txBody>
            <a:bodyPr wrap="square" lIns="0" tIns="0" rIns="0" bIns="0" rtlCol="0">
              <a:spAutoFit/>
            </a:bodyPr>
            <a:lstStyle/>
            <a:p>
              <a:r>
                <a:rPr kumimoji="1"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 </a:t>
              </a:r>
              <a:r>
                <a:rPr kumimoji="1"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39.5</a:t>
              </a:r>
              <a:endParaRPr kumimoji="1"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D4E9349C-D318-094E-CC8F-432BDAE83B4A}"/>
                </a:ext>
              </a:extLst>
            </p:cNvPr>
            <p:cNvSpPr txBox="1"/>
            <p:nvPr/>
          </p:nvSpPr>
          <p:spPr>
            <a:xfrm>
              <a:off x="3187210" y="5436000"/>
              <a:ext cx="252000" cy="107722"/>
            </a:xfrm>
            <a:prstGeom prst="rect">
              <a:avLst/>
            </a:prstGeom>
            <a:noFill/>
          </p:spPr>
          <p:txBody>
            <a:bodyPr wrap="square" lIns="0" tIns="0" rIns="0" bIns="0" rtlCol="0">
              <a:spAutoFit/>
            </a:bodyPr>
            <a:lstStyle/>
            <a:p>
              <a:r>
                <a:rPr kumimoji="1" lang="ja-JP" altLang="en-US"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rPr>
                <a:t> </a:t>
              </a:r>
              <a:r>
                <a:rPr kumimoji="1" lang="en-US" altLang="ja-JP"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rPr>
                <a:t>47.4</a:t>
              </a:r>
              <a:endParaRPr kumimoji="1" lang="ja-JP" altLang="en-US"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endParaRPr>
            </a:p>
          </p:txBody>
        </p:sp>
        <p:sp>
          <p:nvSpPr>
            <p:cNvPr id="59" name="テキスト ボックス 58">
              <a:extLst>
                <a:ext uri="{FF2B5EF4-FFF2-40B4-BE49-F238E27FC236}">
                  <a16:creationId xmlns:a16="http://schemas.microsoft.com/office/drawing/2014/main" id="{097CD968-B2FE-857B-36A2-153980881D17}"/>
                </a:ext>
              </a:extLst>
            </p:cNvPr>
            <p:cNvSpPr txBox="1"/>
            <p:nvPr/>
          </p:nvSpPr>
          <p:spPr>
            <a:xfrm>
              <a:off x="4968000" y="3826889"/>
              <a:ext cx="288000" cy="107722"/>
            </a:xfrm>
            <a:prstGeom prst="rect">
              <a:avLst/>
            </a:prstGeom>
            <a:noFill/>
          </p:spPr>
          <p:txBody>
            <a:bodyPr wrap="square" lIns="0" tIns="0" rIns="0" bIns="0" rtlCol="0">
              <a:spAutoFit/>
            </a:bodyPr>
            <a:lstStyle/>
            <a:p>
              <a:r>
                <a:rPr kumimoji="1" lang="ja-JP" altLang="en-US"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rPr>
                <a:t> </a:t>
              </a:r>
              <a:r>
                <a:rPr kumimoji="1" lang="en-US" altLang="ja-JP"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rPr>
                <a:t>138.7</a:t>
              </a:r>
              <a:endParaRPr kumimoji="1" lang="ja-JP" altLang="en-US" sz="700" dirty="0">
                <a:solidFill>
                  <a:srgbClr val="FF0000"/>
                </a:solidFill>
                <a:effectLst>
                  <a:glow rad="101600">
                    <a:schemeClr val="bg1">
                      <a:alpha val="85000"/>
                    </a:schemeClr>
                  </a:glow>
                </a:effectLst>
                <a:latin typeface="HGPｺﾞｼｯｸE" panose="020B0900000000000000" pitchFamily="50" charset="-128"/>
                <a:ea typeface="HGPｺﾞｼｯｸE" panose="020B0900000000000000" pitchFamily="50" charset="-128"/>
              </a:endParaRPr>
            </a:p>
          </p:txBody>
        </p:sp>
        <p:sp>
          <p:nvSpPr>
            <p:cNvPr id="60" name="テキスト ボックス 59">
              <a:extLst>
                <a:ext uri="{FF2B5EF4-FFF2-40B4-BE49-F238E27FC236}">
                  <a16:creationId xmlns:a16="http://schemas.microsoft.com/office/drawing/2014/main" id="{165732BA-0B7E-5A31-F19A-77EF0B4B90CC}"/>
                </a:ext>
              </a:extLst>
            </p:cNvPr>
            <p:cNvSpPr txBox="1"/>
            <p:nvPr/>
          </p:nvSpPr>
          <p:spPr>
            <a:xfrm>
              <a:off x="5058000" y="4212000"/>
              <a:ext cx="252000" cy="108000"/>
            </a:xfrm>
            <a:prstGeom prst="rect">
              <a:avLst/>
            </a:prstGeom>
            <a:noFill/>
          </p:spPr>
          <p:txBody>
            <a:bodyPr wrap="square" lIns="0" tIns="0" rIns="0" bIns="0" rtlCol="0">
              <a:spAutoFit/>
            </a:bodyPr>
            <a:lstStyle/>
            <a:p>
              <a:r>
                <a:rPr kumimoji="1"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 </a:t>
              </a:r>
              <a:r>
                <a:rPr kumimoji="1"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66.1</a:t>
              </a:r>
              <a:endParaRPr kumimoji="1"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p:txBody>
        </p:sp>
        <p:sp>
          <p:nvSpPr>
            <p:cNvPr id="61" name="テキスト ボックス 60">
              <a:extLst>
                <a:ext uri="{FF2B5EF4-FFF2-40B4-BE49-F238E27FC236}">
                  <a16:creationId xmlns:a16="http://schemas.microsoft.com/office/drawing/2014/main" id="{2CED4EA9-D630-39E7-1A0B-8C42C9CF4A2E}"/>
                </a:ext>
              </a:extLst>
            </p:cNvPr>
            <p:cNvSpPr txBox="1"/>
            <p:nvPr/>
          </p:nvSpPr>
          <p:spPr>
            <a:xfrm>
              <a:off x="5058000" y="5076000"/>
              <a:ext cx="252000" cy="107722"/>
            </a:xfrm>
            <a:prstGeom prst="rect">
              <a:avLst/>
            </a:prstGeom>
            <a:noFill/>
          </p:spPr>
          <p:txBody>
            <a:bodyPr wrap="square" lIns="0" tIns="0" rIns="0" bIns="0" rtlCol="0">
              <a:spAutoFit/>
            </a:bodyPr>
            <a:lstStyle/>
            <a:p>
              <a:r>
                <a:rPr kumimoji="1"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 </a:t>
              </a:r>
              <a:r>
                <a:rPr kumimoji="1" lang="en-US" altLang="ja-JP" sz="700" dirty="0">
                  <a:effectLst>
                    <a:glow rad="101600">
                      <a:schemeClr val="bg1">
                        <a:alpha val="85000"/>
                      </a:schemeClr>
                    </a:glow>
                  </a:effectLst>
                  <a:latin typeface="HGPｺﾞｼｯｸE" panose="020B0900000000000000" pitchFamily="50" charset="-128"/>
                  <a:ea typeface="HGPｺﾞｼｯｸE" panose="020B0900000000000000" pitchFamily="50" charset="-128"/>
                </a:rPr>
                <a:t>75.5</a:t>
              </a:r>
              <a:endParaRPr kumimoji="1" lang="ja-JP" altLang="en-US" sz="700" dirty="0">
                <a:effectLst>
                  <a:glow rad="101600">
                    <a:schemeClr val="bg1">
                      <a:alpha val="85000"/>
                    </a:schemeClr>
                  </a:glow>
                </a:effectLst>
                <a:latin typeface="HGPｺﾞｼｯｸE" panose="020B0900000000000000" pitchFamily="50" charset="-128"/>
                <a:ea typeface="HGPｺﾞｼｯｸE" panose="020B0900000000000000" pitchFamily="50" charset="-128"/>
              </a:endParaRPr>
            </a:p>
          </p:txBody>
        </p:sp>
        <p:sp>
          <p:nvSpPr>
            <p:cNvPr id="62" name="テキスト ボックス 61">
              <a:extLst>
                <a:ext uri="{FF2B5EF4-FFF2-40B4-BE49-F238E27FC236}">
                  <a16:creationId xmlns:a16="http://schemas.microsoft.com/office/drawing/2014/main" id="{6A6252FE-1BCD-2C47-5F13-46A24AFFDAF2}"/>
                </a:ext>
              </a:extLst>
            </p:cNvPr>
            <p:cNvSpPr txBox="1"/>
            <p:nvPr/>
          </p:nvSpPr>
          <p:spPr>
            <a:xfrm>
              <a:off x="4130736" y="4392000"/>
              <a:ext cx="432000" cy="138499"/>
            </a:xfrm>
            <a:prstGeom prst="rect">
              <a:avLst/>
            </a:prstGeom>
            <a:noFill/>
          </p:spPr>
          <p:txBody>
            <a:bodyPr wrap="square" lIns="0" tIns="0" rIns="0" bIns="0" rtlCol="0">
              <a:spAutoFit/>
            </a:bodyPr>
            <a:lstStyle/>
            <a:p>
              <a:pPr algn="ctr"/>
              <a:r>
                <a:rPr lang="ja-JP" altLang="en-US" sz="900" dirty="0">
                  <a:solidFill>
                    <a:srgbClr val="FF0000"/>
                  </a:solidFill>
                  <a:effectLst>
                    <a:glow rad="228600">
                      <a:schemeClr val="bg1">
                        <a:alpha val="85000"/>
                      </a:schemeClr>
                    </a:glow>
                  </a:effectLst>
                  <a:latin typeface="HGPｺﾞｼｯｸE" panose="020B0900000000000000" pitchFamily="50" charset="-128"/>
                  <a:ea typeface="HGPｺﾞｼｯｸE" panose="020B0900000000000000" pitchFamily="50" charset="-128"/>
                </a:rPr>
                <a:t>給付費</a:t>
              </a:r>
              <a:endParaRPr lang="en-US" altLang="ja-JP" sz="900" dirty="0">
                <a:solidFill>
                  <a:srgbClr val="FF0000"/>
                </a:solidFill>
                <a:effectLst>
                  <a:glow rad="228600">
                    <a:schemeClr val="bg1">
                      <a:alpha val="85000"/>
                    </a:schemeClr>
                  </a:glow>
                </a:effectLst>
                <a:latin typeface="HGPｺﾞｼｯｸE" panose="020B0900000000000000" pitchFamily="50" charset="-128"/>
                <a:ea typeface="HGPｺﾞｼｯｸE" panose="020B0900000000000000" pitchFamily="50" charset="-128"/>
              </a:endParaRPr>
            </a:p>
          </p:txBody>
        </p:sp>
      </p:grpSp>
      <p:pic>
        <p:nvPicPr>
          <p:cNvPr id="8" name="図 7" descr="グラフ&#10;&#10;自動的に生成された説明">
            <a:extLst>
              <a:ext uri="{FF2B5EF4-FFF2-40B4-BE49-F238E27FC236}">
                <a16:creationId xmlns:a16="http://schemas.microsoft.com/office/drawing/2014/main" id="{577DF511-75AF-9836-53B5-177CA238546B}"/>
              </a:ext>
            </a:extLst>
          </p:cNvPr>
          <p:cNvPicPr>
            <a:picLocks noChangeAspect="1"/>
          </p:cNvPicPr>
          <p:nvPr/>
        </p:nvPicPr>
        <p:blipFill rotWithShape="1">
          <a:blip r:embed="rId4">
            <a:extLst>
              <a:ext uri="{28A0092B-C50C-407E-A947-70E740481C1C}">
                <a14:useLocalDpi xmlns:a14="http://schemas.microsoft.com/office/drawing/2010/main" val="0"/>
              </a:ext>
            </a:extLst>
          </a:blip>
          <a:srcRect t="1" b="9059"/>
          <a:stretch/>
        </p:blipFill>
        <p:spPr>
          <a:xfrm>
            <a:off x="4284000" y="936000"/>
            <a:ext cx="2424356" cy="2592000"/>
          </a:xfrm>
          <a:prstGeom prst="rect">
            <a:avLst/>
          </a:prstGeom>
        </p:spPr>
      </p:pic>
      <p:grpSp>
        <p:nvGrpSpPr>
          <p:cNvPr id="4" name="グループ化 3">
            <a:extLst>
              <a:ext uri="{FF2B5EF4-FFF2-40B4-BE49-F238E27FC236}">
                <a16:creationId xmlns:a16="http://schemas.microsoft.com/office/drawing/2014/main" id="{47EB8C76-E412-4179-977D-6563A8D6D050}"/>
              </a:ext>
            </a:extLst>
          </p:cNvPr>
          <p:cNvGrpSpPr/>
          <p:nvPr/>
        </p:nvGrpSpPr>
        <p:grpSpPr>
          <a:xfrm>
            <a:off x="360000" y="288000"/>
            <a:ext cx="6120000" cy="461665"/>
            <a:chOff x="553165" y="700780"/>
            <a:chExt cx="6120000" cy="461665"/>
          </a:xfrm>
        </p:grpSpPr>
        <p:sp>
          <p:nvSpPr>
            <p:cNvPr id="44" name="四角形: 角を丸くする 43">
              <a:extLst>
                <a:ext uri="{FF2B5EF4-FFF2-40B4-BE49-F238E27FC236}">
                  <a16:creationId xmlns:a16="http://schemas.microsoft.com/office/drawing/2014/main" id="{EAF83FE4-0513-FEA6-D183-3743A1D7BF60}"/>
                </a:ext>
              </a:extLst>
            </p:cNvPr>
            <p:cNvSpPr/>
            <p:nvPr/>
          </p:nvSpPr>
          <p:spPr>
            <a:xfrm>
              <a:off x="553165" y="844780"/>
              <a:ext cx="612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n w="15875">
                  <a:solidFill>
                    <a:srgbClr val="6699FF"/>
                  </a:solidFill>
                  <a:prstDash val="solid"/>
                </a:ln>
                <a:solidFill>
                  <a:srgbClr val="FFFFFF"/>
                </a:solidFill>
                <a:effectLst>
                  <a:glow rad="50800">
                    <a:schemeClr val="accent1">
                      <a:alpha val="80000"/>
                    </a:schemeClr>
                  </a:glow>
                </a:effectLst>
                <a:latin typeface="HG創英角ﾎﾟｯﾌﾟ体" panose="040B0A09000000000000" pitchFamily="49" charset="-128"/>
                <a:ea typeface="HG創英角ﾎﾟｯﾌﾟ体" panose="040B0A09000000000000" pitchFamily="49" charset="-128"/>
              </a:endParaRPr>
            </a:p>
          </p:txBody>
        </p:sp>
        <p:sp>
          <p:nvSpPr>
            <p:cNvPr id="65" name="正方形/長方形 64">
              <a:extLst>
                <a:ext uri="{FF2B5EF4-FFF2-40B4-BE49-F238E27FC236}">
                  <a16:creationId xmlns:a16="http://schemas.microsoft.com/office/drawing/2014/main" id="{33A1C50B-AD39-350F-BEEA-D396ED4DB7D5}"/>
                </a:ext>
              </a:extLst>
            </p:cNvPr>
            <p:cNvSpPr/>
            <p:nvPr/>
          </p:nvSpPr>
          <p:spPr>
            <a:xfrm>
              <a:off x="590728" y="700780"/>
              <a:ext cx="6062877" cy="461665"/>
            </a:xfrm>
            <a:prstGeom prst="rect">
              <a:avLst/>
            </a:prstGeom>
            <a:noFill/>
            <a:ln w="9525">
              <a:noFill/>
            </a:ln>
          </p:spPr>
          <p:txBody>
            <a:bodyPr wrap="none" lIns="91440" tIns="45720" rIns="91440" bIns="45720">
              <a:spAutoFit/>
            </a:bodyPr>
            <a:lstStyle/>
            <a:p>
              <a:pPr algn="ctr"/>
              <a:r>
                <a:rPr lang="ja-JP" altLang="en-US" sz="24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これからの社会と税の負担はどうなるの？</a:t>
              </a:r>
            </a:p>
          </p:txBody>
        </p:sp>
      </p:grpSp>
      <p:sp>
        <p:nvSpPr>
          <p:cNvPr id="11" name="正方形/長方形 10">
            <a:extLst>
              <a:ext uri="{FF2B5EF4-FFF2-40B4-BE49-F238E27FC236}">
                <a16:creationId xmlns:a16="http://schemas.microsoft.com/office/drawing/2014/main" id="{EB7CB3AF-AF2A-757C-4533-50A3D87E4D4C}"/>
              </a:ext>
            </a:extLst>
          </p:cNvPr>
          <p:cNvSpPr/>
          <p:nvPr/>
        </p:nvSpPr>
        <p:spPr>
          <a:xfrm>
            <a:off x="180000" y="756000"/>
            <a:ext cx="324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少子高齢社会の到来</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20" name="正方形/長方形 19">
            <a:extLst>
              <a:ext uri="{FF2B5EF4-FFF2-40B4-BE49-F238E27FC236}">
                <a16:creationId xmlns:a16="http://schemas.microsoft.com/office/drawing/2014/main" id="{347A0536-0B7B-D38C-FC26-049AE191B600}"/>
              </a:ext>
            </a:extLst>
          </p:cNvPr>
          <p:cNvSpPr/>
          <p:nvPr/>
        </p:nvSpPr>
        <p:spPr>
          <a:xfrm>
            <a:off x="180000" y="3852000"/>
            <a:ext cx="324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社会保障の充実と税負担</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2FCE758E-17FF-4A3E-5249-3630975DA700}"/>
              </a:ext>
            </a:extLst>
          </p:cNvPr>
          <p:cNvSpPr txBox="1"/>
          <p:nvPr/>
        </p:nvSpPr>
        <p:spPr>
          <a:xfrm>
            <a:off x="252000" y="4212000"/>
            <a:ext cx="2844000" cy="2200602"/>
          </a:xfrm>
          <a:prstGeom prst="rect">
            <a:avLst/>
          </a:prstGeom>
          <a:noFill/>
        </p:spPr>
        <p:txBody>
          <a:bodyPr wrap="square" lIns="36000" tIns="0" rIns="36000" bIns="0" rtlCol="0">
            <a:noAutofit/>
          </a:bodyPr>
          <a:lstStyle/>
          <a:p>
            <a:pPr algn="just"/>
            <a:r>
              <a:rPr kumimoji="1" lang="ja-JP" altLang="en-US" sz="1100" dirty="0">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少子高齢社会の問題の１つは社会保障の費用が増えていくことであり、もう１つはその費用を負担する働き手が減っていくことです。</a:t>
            </a:r>
          </a:p>
          <a:p>
            <a:pPr algn="just"/>
            <a:r>
              <a:rPr kumimoji="1" lang="ja-JP" altLang="en-US" sz="1100" dirty="0">
                <a:solidFill>
                  <a:schemeClr val="tx1"/>
                </a:solidFill>
                <a:latin typeface="BIZ UDゴシック" panose="020B0400000000000000" pitchFamily="49" charset="-128"/>
                <a:ea typeface="BIZ UDゴシック" panose="020B0400000000000000" pitchFamily="49" charset="-128"/>
              </a:rPr>
              <a:t>　高齢化の進展に伴い、社会保障にかかる費用が急激に増加する中で、社会保険料収入だけで賄おうとすると働く現役世代に負担が集中してしまうため、税金や国債発行（借金）といった公費でも負担しています。これを賄う財源を確保できないため、給付と負担のバランス（社会保障制度の持続可能性）が損なわれ、将来世代に負担を先送りしています。</a:t>
            </a:r>
          </a:p>
        </p:txBody>
      </p:sp>
      <p:grpSp>
        <p:nvGrpSpPr>
          <p:cNvPr id="13" name="グループ化 12">
            <a:extLst>
              <a:ext uri="{FF2B5EF4-FFF2-40B4-BE49-F238E27FC236}">
                <a16:creationId xmlns:a16="http://schemas.microsoft.com/office/drawing/2014/main" id="{2C7FC2F1-796C-2201-4D03-1C37B489C87A}"/>
              </a:ext>
            </a:extLst>
          </p:cNvPr>
          <p:cNvGrpSpPr/>
          <p:nvPr/>
        </p:nvGrpSpPr>
        <p:grpSpPr>
          <a:xfrm>
            <a:off x="360000" y="6480000"/>
            <a:ext cx="6120000" cy="461665"/>
            <a:chOff x="553165" y="700780"/>
            <a:chExt cx="6120000" cy="461665"/>
          </a:xfrm>
        </p:grpSpPr>
        <p:sp>
          <p:nvSpPr>
            <p:cNvPr id="15" name="四角形: 角を丸くする 14">
              <a:extLst>
                <a:ext uri="{FF2B5EF4-FFF2-40B4-BE49-F238E27FC236}">
                  <a16:creationId xmlns:a16="http://schemas.microsoft.com/office/drawing/2014/main" id="{AC1EDF7D-5B90-9EE3-3F56-14BE9017ADE0}"/>
                </a:ext>
              </a:extLst>
            </p:cNvPr>
            <p:cNvSpPr/>
            <p:nvPr/>
          </p:nvSpPr>
          <p:spPr>
            <a:xfrm>
              <a:off x="553165" y="844780"/>
              <a:ext cx="612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n w="10160">
                  <a:solidFill>
                    <a:srgbClr val="6699FF"/>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sp>
          <p:nvSpPr>
            <p:cNvPr id="16" name="正方形/長方形 15">
              <a:extLst>
                <a:ext uri="{FF2B5EF4-FFF2-40B4-BE49-F238E27FC236}">
                  <a16:creationId xmlns:a16="http://schemas.microsoft.com/office/drawing/2014/main" id="{81E053E6-3FD0-FADF-2B51-61487E92DAE8}"/>
                </a:ext>
              </a:extLst>
            </p:cNvPr>
            <p:cNvSpPr/>
            <p:nvPr/>
          </p:nvSpPr>
          <p:spPr>
            <a:xfrm>
              <a:off x="900106" y="700780"/>
              <a:ext cx="5444119" cy="461665"/>
            </a:xfrm>
            <a:prstGeom prst="rect">
              <a:avLst/>
            </a:prstGeom>
            <a:noFill/>
            <a:ln w="9525">
              <a:noFill/>
            </a:ln>
          </p:spPr>
          <p:txBody>
            <a:bodyPr wrap="none" lIns="91440" tIns="45720" rIns="91440" bIns="45720">
              <a:spAutoFit/>
            </a:bodyPr>
            <a:lstStyle/>
            <a:p>
              <a:pPr algn="ctr"/>
              <a:r>
                <a:rPr lang="ja-JP" altLang="en-US" sz="24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持続可能な社会保障制度の構築とは？</a:t>
              </a:r>
            </a:p>
          </p:txBody>
        </p:sp>
      </p:grpSp>
      <p:sp>
        <p:nvSpPr>
          <p:cNvPr id="17" name="正方形/長方形 16">
            <a:extLst>
              <a:ext uri="{FF2B5EF4-FFF2-40B4-BE49-F238E27FC236}">
                <a16:creationId xmlns:a16="http://schemas.microsoft.com/office/drawing/2014/main" id="{AD105BAB-7CCC-8A8B-D383-73E09A350E58}"/>
              </a:ext>
            </a:extLst>
          </p:cNvPr>
          <p:cNvSpPr/>
          <p:nvPr/>
        </p:nvSpPr>
        <p:spPr>
          <a:xfrm>
            <a:off x="180000" y="6876000"/>
            <a:ext cx="331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消費税率の引き上げと使いみち</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18" name="テキスト ボックス 17">
            <a:extLst>
              <a:ext uri="{FF2B5EF4-FFF2-40B4-BE49-F238E27FC236}">
                <a16:creationId xmlns:a16="http://schemas.microsoft.com/office/drawing/2014/main" id="{7E6BC92D-CDC4-0FFC-6E6D-159D4F73080F}"/>
              </a:ext>
            </a:extLst>
          </p:cNvPr>
          <p:cNvSpPr txBox="1"/>
          <p:nvPr/>
        </p:nvSpPr>
        <p:spPr>
          <a:xfrm>
            <a:off x="252000" y="7236000"/>
            <a:ext cx="6372000" cy="514051"/>
          </a:xfrm>
          <a:prstGeom prst="rect">
            <a:avLst/>
          </a:prstGeom>
          <a:noFill/>
        </p:spPr>
        <p:txBody>
          <a:bodyPr wrap="square" lIns="36000" tIns="0" rIns="36000" bIns="0" rtlCol="0">
            <a:spAutoFit/>
          </a:bodyPr>
          <a:lstStyle/>
          <a:p>
            <a:pPr algn="just">
              <a:lnSpc>
                <a:spcPts val="1400"/>
              </a:lnSpc>
            </a:pPr>
            <a:r>
              <a:rPr kumimoji="1" lang="ja-JP" altLang="en-US" sz="1100" dirty="0">
                <a:latin typeface="BIZ UDゴシック" panose="020B0400000000000000" pitchFamily="49" charset="-128"/>
                <a:ea typeface="BIZ UDゴシック" panose="020B0400000000000000" pitchFamily="49" charset="-128"/>
              </a:rPr>
              <a:t>　世代を問わず一人ひとりが安心して暮らすための</a:t>
            </a:r>
            <a:r>
              <a:rPr kumimoji="1" lang="ja-JP" altLang="en-US" sz="1100" dirty="0">
                <a:solidFill>
                  <a:schemeClr val="tx1"/>
                </a:solidFill>
                <a:latin typeface="BIZ UDゴシック" panose="020B0400000000000000" pitchFamily="49" charset="-128"/>
                <a:ea typeface="BIZ UDゴシック" panose="020B0400000000000000" pitchFamily="49" charset="-128"/>
              </a:rPr>
              <a:t>社会保障制度を実現するためには、安定的な財源が必要です。そのため、令和元年</a:t>
            </a:r>
            <a:r>
              <a:rPr kumimoji="1" lang="en-US" altLang="ja-JP" sz="1100" dirty="0">
                <a:solidFill>
                  <a:schemeClr val="tx1"/>
                </a:solidFill>
                <a:latin typeface="BIZ UDゴシック" panose="020B0400000000000000" pitchFamily="49" charset="-128"/>
                <a:ea typeface="BIZ UDゴシック" panose="020B0400000000000000" pitchFamily="49" charset="-128"/>
              </a:rPr>
              <a:t>10</a:t>
            </a:r>
            <a:r>
              <a:rPr kumimoji="1" lang="ja-JP" altLang="en-US" sz="1100" dirty="0">
                <a:solidFill>
                  <a:schemeClr val="tx1"/>
                </a:solidFill>
                <a:latin typeface="BIZ UDゴシック" panose="020B0400000000000000" pitchFamily="49" charset="-128"/>
                <a:ea typeface="BIZ UDゴシック" panose="020B0400000000000000" pitchFamily="49" charset="-128"/>
              </a:rPr>
              <a:t>月から消費税率が</a:t>
            </a:r>
            <a:r>
              <a:rPr kumimoji="1" lang="en-US" altLang="ja-JP" sz="1100" dirty="0">
                <a:solidFill>
                  <a:schemeClr val="tx1"/>
                </a:solidFill>
                <a:latin typeface="BIZ UDゴシック" panose="020B0400000000000000" pitchFamily="49" charset="-128"/>
                <a:ea typeface="BIZ UDゴシック" panose="020B0400000000000000" pitchFamily="49" charset="-128"/>
              </a:rPr>
              <a:t>10</a:t>
            </a:r>
            <a:r>
              <a:rPr kumimoji="1" lang="ja-JP" altLang="en-US" sz="1100" dirty="0">
                <a:solidFill>
                  <a:schemeClr val="tx1"/>
                </a:solidFill>
                <a:latin typeface="BIZ UDゴシック" panose="020B0400000000000000" pitchFamily="49" charset="-128"/>
                <a:ea typeface="BIZ UDゴシック" panose="020B0400000000000000" pitchFamily="49" charset="-128"/>
              </a:rPr>
              <a:t>％に引き上げられ、その増収分は全て社会保障の財源となり、全世代を対象とする社会保障の充実に充てられます。</a:t>
            </a:r>
            <a:endParaRPr kumimoji="1" lang="ja-JP" altLang="en-US" sz="1100" dirty="0">
              <a:latin typeface="BIZ UDゴシック" panose="020B0400000000000000" pitchFamily="49" charset="-128"/>
              <a:ea typeface="BIZ UDゴシック" panose="020B0400000000000000" pitchFamily="49" charset="-128"/>
            </a:endParaRPr>
          </a:p>
        </p:txBody>
      </p:sp>
      <p:grpSp>
        <p:nvGrpSpPr>
          <p:cNvPr id="26" name="グループ化 25">
            <a:extLst>
              <a:ext uri="{FF2B5EF4-FFF2-40B4-BE49-F238E27FC236}">
                <a16:creationId xmlns:a16="http://schemas.microsoft.com/office/drawing/2014/main" id="{80BD6879-CCBF-195A-9656-01D0927BFFE0}"/>
              </a:ext>
            </a:extLst>
          </p:cNvPr>
          <p:cNvGrpSpPr/>
          <p:nvPr/>
        </p:nvGrpSpPr>
        <p:grpSpPr>
          <a:xfrm>
            <a:off x="432000" y="7848000"/>
            <a:ext cx="6084000" cy="648000"/>
            <a:chOff x="252000" y="7848000"/>
            <a:chExt cx="6084000" cy="648000"/>
          </a:xfrm>
        </p:grpSpPr>
        <p:sp>
          <p:nvSpPr>
            <p:cNvPr id="19" name="角丸四角形 1">
              <a:extLst>
                <a:ext uri="{FF2B5EF4-FFF2-40B4-BE49-F238E27FC236}">
                  <a16:creationId xmlns:a16="http://schemas.microsoft.com/office/drawing/2014/main" id="{CB0257EF-E288-778B-E804-85BABAB1A739}"/>
                </a:ext>
              </a:extLst>
            </p:cNvPr>
            <p:cNvSpPr/>
            <p:nvPr/>
          </p:nvSpPr>
          <p:spPr>
            <a:xfrm>
              <a:off x="2304000" y="8208000"/>
              <a:ext cx="1980000" cy="288000"/>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BIZ UDゴシック" panose="020B0400000000000000" pitchFamily="49" charset="-128"/>
                  <a:ea typeface="BIZ UDゴシック" panose="020B0400000000000000" pitchFamily="49" charset="-128"/>
                </a:rPr>
                <a:t>待機児童の解消</a:t>
              </a:r>
            </a:p>
          </p:txBody>
        </p:sp>
        <p:sp>
          <p:nvSpPr>
            <p:cNvPr id="21" name="角丸四角形 27">
              <a:extLst>
                <a:ext uri="{FF2B5EF4-FFF2-40B4-BE49-F238E27FC236}">
                  <a16:creationId xmlns:a16="http://schemas.microsoft.com/office/drawing/2014/main" id="{CBACC36E-94C3-66BB-021F-216E843B201E}"/>
                </a:ext>
              </a:extLst>
            </p:cNvPr>
            <p:cNvSpPr/>
            <p:nvPr/>
          </p:nvSpPr>
          <p:spPr>
            <a:xfrm>
              <a:off x="2304000" y="7848000"/>
              <a:ext cx="1980000" cy="288000"/>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BIZ UDゴシック" panose="020B0400000000000000" pitchFamily="49" charset="-128"/>
                  <a:ea typeface="BIZ UDゴシック" panose="020B0400000000000000" pitchFamily="49" charset="-128"/>
                </a:rPr>
                <a:t>幼児教育の無償化</a:t>
              </a:r>
            </a:p>
          </p:txBody>
        </p:sp>
        <p:sp>
          <p:nvSpPr>
            <p:cNvPr id="22" name="角丸四角形 28">
              <a:extLst>
                <a:ext uri="{FF2B5EF4-FFF2-40B4-BE49-F238E27FC236}">
                  <a16:creationId xmlns:a16="http://schemas.microsoft.com/office/drawing/2014/main" id="{23A7980B-4B7E-CC7E-D18B-76F4FF253E97}"/>
                </a:ext>
              </a:extLst>
            </p:cNvPr>
            <p:cNvSpPr/>
            <p:nvPr/>
          </p:nvSpPr>
          <p:spPr>
            <a:xfrm>
              <a:off x="4356000" y="7848841"/>
              <a:ext cx="1980000" cy="288000"/>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BIZ UDゴシック" panose="020B0400000000000000" pitchFamily="49" charset="-128"/>
                  <a:ea typeface="BIZ UDゴシック" panose="020B0400000000000000" pitchFamily="49" charset="-128"/>
                </a:rPr>
                <a:t>高等教育の無償化</a:t>
              </a:r>
            </a:p>
          </p:txBody>
        </p:sp>
        <p:sp>
          <p:nvSpPr>
            <p:cNvPr id="23" name="角丸四角形 29">
              <a:extLst>
                <a:ext uri="{FF2B5EF4-FFF2-40B4-BE49-F238E27FC236}">
                  <a16:creationId xmlns:a16="http://schemas.microsoft.com/office/drawing/2014/main" id="{2F298B80-F132-CCE9-4347-C403B1DCF287}"/>
                </a:ext>
              </a:extLst>
            </p:cNvPr>
            <p:cNvSpPr/>
            <p:nvPr/>
          </p:nvSpPr>
          <p:spPr>
            <a:xfrm>
              <a:off x="4356000" y="8208000"/>
              <a:ext cx="1980000" cy="288000"/>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BIZ UDゴシック" panose="020B0400000000000000" pitchFamily="49" charset="-128"/>
                  <a:ea typeface="BIZ UDゴシック" panose="020B0400000000000000" pitchFamily="49" charset="-128"/>
                </a:rPr>
                <a:t>介護人材の処遇改善</a:t>
              </a:r>
            </a:p>
          </p:txBody>
        </p:sp>
        <p:sp>
          <p:nvSpPr>
            <p:cNvPr id="24" name="角丸四角形 30">
              <a:extLst>
                <a:ext uri="{FF2B5EF4-FFF2-40B4-BE49-F238E27FC236}">
                  <a16:creationId xmlns:a16="http://schemas.microsoft.com/office/drawing/2014/main" id="{36BD23B1-6D0A-6E4D-ACDF-B762485BB721}"/>
                </a:ext>
              </a:extLst>
            </p:cNvPr>
            <p:cNvSpPr/>
            <p:nvPr/>
          </p:nvSpPr>
          <p:spPr>
            <a:xfrm>
              <a:off x="252000" y="7848000"/>
              <a:ext cx="1980000" cy="288000"/>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BIZ UDゴシック" panose="020B0400000000000000" pitchFamily="49" charset="-128"/>
                  <a:ea typeface="BIZ UDゴシック" panose="020B0400000000000000" pitchFamily="49" charset="-128"/>
                </a:rPr>
                <a:t>低所得者の介護保険料軽減</a:t>
              </a:r>
            </a:p>
          </p:txBody>
        </p:sp>
        <p:sp>
          <p:nvSpPr>
            <p:cNvPr id="25" name="角丸四角形 31">
              <a:extLst>
                <a:ext uri="{FF2B5EF4-FFF2-40B4-BE49-F238E27FC236}">
                  <a16:creationId xmlns:a16="http://schemas.microsoft.com/office/drawing/2014/main" id="{DB581FFF-762C-3D28-9666-FDD5971F20F3}"/>
                </a:ext>
              </a:extLst>
            </p:cNvPr>
            <p:cNvSpPr/>
            <p:nvPr/>
          </p:nvSpPr>
          <p:spPr>
            <a:xfrm>
              <a:off x="252000" y="8208000"/>
              <a:ext cx="1980000" cy="288000"/>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BIZ UDゴシック" panose="020B0400000000000000" pitchFamily="49" charset="-128"/>
                  <a:ea typeface="BIZ UDゴシック" panose="020B0400000000000000" pitchFamily="49" charset="-128"/>
                </a:rPr>
                <a:t>低所得高齢者の暮らしを支援</a:t>
              </a:r>
            </a:p>
          </p:txBody>
        </p:sp>
      </p:grpSp>
      <p:grpSp>
        <p:nvGrpSpPr>
          <p:cNvPr id="27" name="グループ化 26">
            <a:extLst>
              <a:ext uri="{FF2B5EF4-FFF2-40B4-BE49-F238E27FC236}">
                <a16:creationId xmlns:a16="http://schemas.microsoft.com/office/drawing/2014/main" id="{A77DFE69-6FC8-2B66-0EFA-207F0263FE54}"/>
              </a:ext>
            </a:extLst>
          </p:cNvPr>
          <p:cNvGrpSpPr/>
          <p:nvPr/>
        </p:nvGrpSpPr>
        <p:grpSpPr>
          <a:xfrm>
            <a:off x="432000" y="8604000"/>
            <a:ext cx="4284000" cy="900000"/>
            <a:chOff x="579120" y="5235426"/>
            <a:chExt cx="4284000" cy="900000"/>
          </a:xfrm>
        </p:grpSpPr>
        <p:sp>
          <p:nvSpPr>
            <p:cNvPr id="28" name="角丸四角形 21">
              <a:extLst>
                <a:ext uri="{FF2B5EF4-FFF2-40B4-BE49-F238E27FC236}">
                  <a16:creationId xmlns:a16="http://schemas.microsoft.com/office/drawing/2014/main" id="{95C07645-B6A1-965D-20C3-360F615F589C}"/>
                </a:ext>
              </a:extLst>
            </p:cNvPr>
            <p:cNvSpPr/>
            <p:nvPr/>
          </p:nvSpPr>
          <p:spPr>
            <a:xfrm>
              <a:off x="579120" y="5235426"/>
              <a:ext cx="2340000" cy="504000"/>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prstClr val="white"/>
                  </a:solidFill>
                  <a:latin typeface="HGP創英角ｺﾞｼｯｸUB" panose="020B0900000000000000" pitchFamily="50" charset="-128"/>
                  <a:ea typeface="HGP創英角ｺﾞｼｯｸUB" panose="020B0900000000000000" pitchFamily="50" charset="-128"/>
                </a:rPr>
                <a:t>なぜ、消費税が選ばれたの？</a:t>
              </a:r>
              <a:endParaRPr lang="en-US" altLang="ja-JP" sz="1200" dirty="0">
                <a:solidFill>
                  <a:prstClr val="white"/>
                </a:solidFill>
                <a:latin typeface="HGP創英角ｺﾞｼｯｸUB" panose="020B0900000000000000" pitchFamily="50" charset="-128"/>
                <a:ea typeface="HGP創英角ｺﾞｼｯｸUB" panose="020B0900000000000000" pitchFamily="50" charset="-128"/>
              </a:endParaRPr>
            </a:p>
            <a:p>
              <a:endParaRPr lang="ja-JP" altLang="en-US" dirty="0">
                <a:solidFill>
                  <a:prstClr val="white"/>
                </a:solidFill>
              </a:endParaRPr>
            </a:p>
          </p:txBody>
        </p:sp>
        <p:sp>
          <p:nvSpPr>
            <p:cNvPr id="29" name="角丸四角形 23">
              <a:extLst>
                <a:ext uri="{FF2B5EF4-FFF2-40B4-BE49-F238E27FC236}">
                  <a16:creationId xmlns:a16="http://schemas.microsoft.com/office/drawing/2014/main" id="{ABFF68BE-1E7F-E0CE-6294-B2CE381C48C6}"/>
                </a:ext>
              </a:extLst>
            </p:cNvPr>
            <p:cNvSpPr/>
            <p:nvPr/>
          </p:nvSpPr>
          <p:spPr>
            <a:xfrm>
              <a:off x="579120" y="5487426"/>
              <a:ext cx="4284000" cy="648000"/>
            </a:xfrm>
            <a:prstGeom prst="roundRect">
              <a:avLst>
                <a:gd name="adj" fmla="val 10933"/>
              </a:avLst>
            </a:prstGeom>
            <a:solidFill>
              <a:schemeClr val="accent2">
                <a:lumMod val="40000"/>
                <a:lumOff val="60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b="1" dirty="0">
                  <a:solidFill>
                    <a:srgbClr val="FF3399"/>
                  </a:solidFill>
                  <a:latin typeface="HGP創英角ｺﾞｼｯｸUB" panose="020B0900000000000000" pitchFamily="50" charset="-128"/>
                  <a:ea typeface="HGP創英角ｺﾞｼｯｸUB" panose="020B0900000000000000" pitchFamily="50" charset="-128"/>
                </a:rPr>
                <a:t>●</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景気や人口構成の変化に左右されにくく、税収が安定している</a:t>
              </a:r>
              <a:endParaRPr lang="en-US" altLang="ja-JP" sz="1100" dirty="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1100" b="1" dirty="0">
                  <a:solidFill>
                    <a:srgbClr val="FF3399"/>
                  </a:solidFill>
                  <a:latin typeface="HGP創英角ｺﾞｼｯｸUB" panose="020B0900000000000000" pitchFamily="50" charset="-128"/>
                  <a:ea typeface="HGP創英角ｺﾞｼｯｸUB" panose="020B0900000000000000" pitchFamily="50" charset="-128"/>
                </a:rPr>
                <a:t>●</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働く世代など特定の人に負担が集中することなく、経済活動に中立的</a:t>
              </a:r>
              <a:endParaRPr lang="en-US" altLang="ja-JP" sz="1100" dirty="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1100" b="1" dirty="0">
                  <a:solidFill>
                    <a:srgbClr val="FF3399"/>
                  </a:solidFill>
                  <a:latin typeface="HGP創英角ｺﾞｼｯｸUB" panose="020B0900000000000000" pitchFamily="50" charset="-128"/>
                  <a:ea typeface="HGP創英角ｺﾞｼｯｸUB" panose="020B0900000000000000" pitchFamily="50" charset="-128"/>
                </a:rPr>
                <a:t>●</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高い財源調達力がある</a:t>
              </a:r>
              <a:endParaRPr lang="en-US" altLang="ja-JP" sz="1100" b="1" dirty="0">
                <a:solidFill>
                  <a:prstClr val="black"/>
                </a:solidFill>
                <a:latin typeface="HGP創英角ｺﾞｼｯｸUB" panose="020B0900000000000000" pitchFamily="50" charset="-128"/>
                <a:ea typeface="HGP創英角ｺﾞｼｯｸUB" panose="020B0900000000000000" pitchFamily="50" charset="-128"/>
              </a:endParaRPr>
            </a:p>
          </p:txBody>
        </p:sp>
      </p:grpSp>
      <p:sp>
        <p:nvSpPr>
          <p:cNvPr id="30" name="右矢印 24">
            <a:extLst>
              <a:ext uri="{FF2B5EF4-FFF2-40B4-BE49-F238E27FC236}">
                <a16:creationId xmlns:a16="http://schemas.microsoft.com/office/drawing/2014/main" id="{2F050E08-7717-716F-A9C1-D92B746DF175}"/>
              </a:ext>
            </a:extLst>
          </p:cNvPr>
          <p:cNvSpPr/>
          <p:nvPr/>
        </p:nvSpPr>
        <p:spPr>
          <a:xfrm>
            <a:off x="4752000" y="8928000"/>
            <a:ext cx="360000" cy="540000"/>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角丸四角形 25">
            <a:extLst>
              <a:ext uri="{FF2B5EF4-FFF2-40B4-BE49-F238E27FC236}">
                <a16:creationId xmlns:a16="http://schemas.microsoft.com/office/drawing/2014/main" id="{9A9409DA-6070-B8B7-3E73-73A3E9C05E6B}"/>
              </a:ext>
            </a:extLst>
          </p:cNvPr>
          <p:cNvSpPr/>
          <p:nvPr/>
        </p:nvSpPr>
        <p:spPr>
          <a:xfrm>
            <a:off x="5148000" y="8856000"/>
            <a:ext cx="1512000" cy="648000"/>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1"/>
          <a:lstStyle/>
          <a:p>
            <a:pPr algn="just"/>
            <a:r>
              <a:rPr lang="ja-JP" altLang="en-US" sz="1100" b="1" dirty="0">
                <a:solidFill>
                  <a:prstClr val="white"/>
                </a:solidFill>
                <a:latin typeface="HG丸ｺﾞｼｯｸM-PRO" panose="020F0600000000000000" pitchFamily="50" charset="-128"/>
                <a:ea typeface="HG丸ｺﾞｼｯｸM-PRO" panose="020F0600000000000000" pitchFamily="50" charset="-128"/>
              </a:rPr>
              <a:t>社会保障の財源を</a:t>
            </a:r>
            <a:endParaRPr lang="en-US" altLang="ja-JP" sz="1100" b="1" dirty="0">
              <a:solidFill>
                <a:prstClr val="white"/>
              </a:solidFill>
              <a:latin typeface="HG丸ｺﾞｼｯｸM-PRO" panose="020F0600000000000000" pitchFamily="50" charset="-128"/>
              <a:ea typeface="HG丸ｺﾞｼｯｸM-PRO" panose="020F0600000000000000" pitchFamily="50" charset="-128"/>
            </a:endParaRPr>
          </a:p>
          <a:p>
            <a:pPr algn="just"/>
            <a:r>
              <a:rPr lang="ja-JP" altLang="en-US" sz="1100" b="1" dirty="0">
                <a:solidFill>
                  <a:prstClr val="white"/>
                </a:solidFill>
                <a:latin typeface="HG丸ｺﾞｼｯｸM-PRO" panose="020F0600000000000000" pitchFamily="50" charset="-128"/>
                <a:ea typeface="HG丸ｺﾞｼｯｸM-PRO" panose="020F0600000000000000" pitchFamily="50" charset="-128"/>
              </a:rPr>
              <a:t>調達する手段として</a:t>
            </a:r>
            <a:endParaRPr lang="en-US" altLang="ja-JP" sz="1100" b="1" dirty="0">
              <a:solidFill>
                <a:prstClr val="white"/>
              </a:solidFill>
              <a:latin typeface="HG丸ｺﾞｼｯｸM-PRO" panose="020F0600000000000000" pitchFamily="50" charset="-128"/>
              <a:ea typeface="HG丸ｺﾞｼｯｸM-PRO" panose="020F0600000000000000" pitchFamily="50" charset="-128"/>
            </a:endParaRPr>
          </a:p>
          <a:p>
            <a:pPr algn="just"/>
            <a:r>
              <a:rPr lang="ja-JP" altLang="en-US" sz="1100" b="1" dirty="0">
                <a:solidFill>
                  <a:prstClr val="white"/>
                </a:solidFill>
                <a:latin typeface="HG丸ｺﾞｼｯｸM-PRO" panose="020F0600000000000000" pitchFamily="50" charset="-128"/>
                <a:ea typeface="HG丸ｺﾞｼｯｸM-PRO" panose="020F0600000000000000" pitchFamily="50" charset="-128"/>
              </a:rPr>
              <a:t>ふさわしい税金です。</a:t>
            </a:r>
            <a:endParaRPr lang="en-US" altLang="ja-JP" sz="1100" b="1" dirty="0">
              <a:solidFill>
                <a:prstClr val="white"/>
              </a:solidFill>
              <a:latin typeface="HG丸ｺﾞｼｯｸM-PRO" panose="020F0600000000000000" pitchFamily="50" charset="-128"/>
              <a:ea typeface="HG丸ｺﾞｼｯｸM-PRO" panose="020F0600000000000000" pitchFamily="50" charset="-128"/>
            </a:endParaRPr>
          </a:p>
        </p:txBody>
      </p:sp>
      <p:sp>
        <p:nvSpPr>
          <p:cNvPr id="7" name="テキスト ボックス 6">
            <a:extLst>
              <a:ext uri="{FF2B5EF4-FFF2-40B4-BE49-F238E27FC236}">
                <a16:creationId xmlns:a16="http://schemas.microsoft.com/office/drawing/2014/main" id="{485AC067-849F-B138-21F3-A46EBAE986F0}"/>
              </a:ext>
            </a:extLst>
          </p:cNvPr>
          <p:cNvSpPr txBox="1"/>
          <p:nvPr/>
        </p:nvSpPr>
        <p:spPr>
          <a:xfrm>
            <a:off x="252000" y="1116000"/>
            <a:ext cx="3996000" cy="1052660"/>
          </a:xfrm>
          <a:prstGeom prst="rect">
            <a:avLst/>
          </a:prstGeom>
          <a:noFill/>
        </p:spPr>
        <p:txBody>
          <a:bodyPr wrap="square" lIns="36000" tIns="0" rIns="36000" bIns="0" rtlCol="0">
            <a:spAutoFit/>
          </a:bodyPr>
          <a:lstStyle/>
          <a:p>
            <a:pPr algn="just">
              <a:lnSpc>
                <a:spcPts val="1400"/>
              </a:lnSpc>
            </a:pPr>
            <a:r>
              <a:rPr kumimoji="1" lang="ja-JP" altLang="en-US" sz="1100" dirty="0">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日本人の平均寿命は、</a:t>
            </a:r>
            <a:r>
              <a:rPr kumimoji="1" lang="en-US" altLang="ja-JP" sz="1100" dirty="0">
                <a:solidFill>
                  <a:schemeClr val="tx1"/>
                </a:solidFill>
                <a:latin typeface="BIZ UDゴシック" panose="020B0400000000000000" pitchFamily="49" charset="-128"/>
                <a:ea typeface="BIZ UDゴシック" panose="020B0400000000000000" pitchFamily="49" charset="-128"/>
              </a:rPr>
              <a:t>50</a:t>
            </a:r>
            <a:r>
              <a:rPr kumimoji="1" lang="ja-JP" altLang="en-US" sz="1100" dirty="0">
                <a:solidFill>
                  <a:schemeClr val="tx1"/>
                </a:solidFill>
                <a:latin typeface="BIZ UDゴシック" panose="020B0400000000000000" pitchFamily="49" charset="-128"/>
                <a:ea typeface="BIZ UDゴシック" panose="020B0400000000000000" pitchFamily="49" charset="-128"/>
              </a:rPr>
              <a:t>年の間に</a:t>
            </a:r>
            <a:r>
              <a:rPr kumimoji="1" lang="en-US" altLang="ja-JP" sz="1100" dirty="0">
                <a:solidFill>
                  <a:schemeClr val="tx1"/>
                </a:solidFill>
                <a:latin typeface="BIZ UDゴシック" panose="020B0400000000000000" pitchFamily="49" charset="-128"/>
                <a:ea typeface="BIZ UDゴシック" panose="020B0400000000000000" pitchFamily="49" charset="-128"/>
              </a:rPr>
              <a:t>10</a:t>
            </a:r>
            <a:r>
              <a:rPr kumimoji="1" lang="ja-JP" altLang="en-US" sz="1100" dirty="0">
                <a:solidFill>
                  <a:schemeClr val="tx1"/>
                </a:solidFill>
                <a:latin typeface="BIZ UDゴシック" panose="020B0400000000000000" pitchFamily="49" charset="-128"/>
                <a:ea typeface="BIZ UDゴシック" panose="020B0400000000000000" pitchFamily="49" charset="-128"/>
              </a:rPr>
              <a:t>歳以上延び、現在、男性が約</a:t>
            </a:r>
            <a:r>
              <a:rPr kumimoji="1" lang="en-US" altLang="ja-JP" sz="1100" dirty="0">
                <a:solidFill>
                  <a:schemeClr val="tx1"/>
                </a:solidFill>
                <a:latin typeface="BIZ UDゴシック" panose="020B0400000000000000" pitchFamily="49" charset="-128"/>
                <a:ea typeface="BIZ UDゴシック" panose="020B0400000000000000" pitchFamily="49" charset="-128"/>
              </a:rPr>
              <a:t>81</a:t>
            </a:r>
            <a:r>
              <a:rPr kumimoji="1" lang="ja-JP" altLang="en-US" sz="1100" dirty="0">
                <a:solidFill>
                  <a:schemeClr val="tx1"/>
                </a:solidFill>
                <a:latin typeface="BIZ UDゴシック" panose="020B0400000000000000" pitchFamily="49" charset="-128"/>
                <a:ea typeface="BIZ UDゴシック" panose="020B0400000000000000" pitchFamily="49" charset="-128"/>
              </a:rPr>
              <a:t>歳、女性が約</a:t>
            </a:r>
            <a:r>
              <a:rPr kumimoji="1" lang="en-US" altLang="ja-JP" sz="1100" dirty="0">
                <a:solidFill>
                  <a:schemeClr val="tx1"/>
                </a:solidFill>
                <a:latin typeface="BIZ UDゴシック" panose="020B0400000000000000" pitchFamily="49" charset="-128"/>
                <a:ea typeface="BIZ UDゴシック" panose="020B0400000000000000" pitchFamily="49" charset="-128"/>
              </a:rPr>
              <a:t>87</a:t>
            </a:r>
            <a:r>
              <a:rPr kumimoji="1" lang="ja-JP" altLang="en-US" sz="1100" dirty="0">
                <a:solidFill>
                  <a:schemeClr val="tx1"/>
                </a:solidFill>
                <a:latin typeface="BIZ UDゴシック" panose="020B0400000000000000" pitchFamily="49" charset="-128"/>
                <a:ea typeface="BIZ UDゴシック" panose="020B0400000000000000" pitchFamily="49" charset="-128"/>
              </a:rPr>
              <a:t>歳に達しています。一方、将来の働き手となる子どもの出生数は年々減少を続けており、他国に類を見ない速度で高齢化が進んでいます。このように高齢者の割合が増え、反面、年少者の割合が減るという現象は将来の社会に大きな問題を投げかけています（少子高齢社会）。</a:t>
            </a:r>
            <a:endParaRPr kumimoji="1" lang="ja-JP" altLang="en-US" sz="1100" dirty="0">
              <a:latin typeface="BIZ UDゴシック" panose="020B0400000000000000" pitchFamily="49" charset="-128"/>
              <a:ea typeface="BIZ UDゴシック" panose="020B0400000000000000" pitchFamily="49" charset="-128"/>
            </a:endParaRPr>
          </a:p>
        </p:txBody>
      </p:sp>
      <p:sp>
        <p:nvSpPr>
          <p:cNvPr id="64" name="スライド番号プレースホルダー 36">
            <a:extLst>
              <a:ext uri="{FF2B5EF4-FFF2-40B4-BE49-F238E27FC236}">
                <a16:creationId xmlns:a16="http://schemas.microsoft.com/office/drawing/2014/main" id="{DD06100F-FAC1-D455-28F0-BDDA20595BA2}"/>
              </a:ext>
            </a:extLst>
          </p:cNvPr>
          <p:cNvSpPr>
            <a:spLocks noGrp="1"/>
          </p:cNvSpPr>
          <p:nvPr>
            <p:ph type="sldNum" sz="quarter" idx="12"/>
          </p:nvPr>
        </p:nvSpPr>
        <p:spPr>
          <a:xfrm>
            <a:off x="3301200"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9</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25720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線コネクタ 44">
            <a:extLst>
              <a:ext uri="{FF2B5EF4-FFF2-40B4-BE49-F238E27FC236}">
                <a16:creationId xmlns:a16="http://schemas.microsoft.com/office/drawing/2014/main" id="{C15C4DB8-A840-34AF-F1C0-1B1F89DB9143}"/>
              </a:ext>
            </a:extLst>
          </p:cNvPr>
          <p:cNvCxnSpPr/>
          <p:nvPr/>
        </p:nvCxnSpPr>
        <p:spPr>
          <a:xfrm>
            <a:off x="360000" y="4032000"/>
            <a:ext cx="6300000" cy="0"/>
          </a:xfrm>
          <a:prstGeom prst="line">
            <a:avLst/>
          </a:prstGeom>
          <a:ln w="349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47EB8C76-E412-4179-977D-6563A8D6D050}"/>
              </a:ext>
            </a:extLst>
          </p:cNvPr>
          <p:cNvGrpSpPr/>
          <p:nvPr/>
        </p:nvGrpSpPr>
        <p:grpSpPr>
          <a:xfrm>
            <a:off x="1116000" y="4032000"/>
            <a:ext cx="4680000" cy="523220"/>
            <a:chOff x="1309165" y="664780"/>
            <a:chExt cx="4680000" cy="523220"/>
          </a:xfrm>
        </p:grpSpPr>
        <p:sp>
          <p:nvSpPr>
            <p:cNvPr id="44" name="四角形: 角を丸くする 43">
              <a:extLst>
                <a:ext uri="{FF2B5EF4-FFF2-40B4-BE49-F238E27FC236}">
                  <a16:creationId xmlns:a16="http://schemas.microsoft.com/office/drawing/2014/main" id="{EAF83FE4-0513-FEA6-D183-3743A1D7BF60}"/>
                </a:ext>
              </a:extLst>
            </p:cNvPr>
            <p:cNvSpPr/>
            <p:nvPr/>
          </p:nvSpPr>
          <p:spPr>
            <a:xfrm>
              <a:off x="1309165" y="860325"/>
              <a:ext cx="468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n w="10160">
                  <a:solidFill>
                    <a:srgbClr val="6699FF"/>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sp>
          <p:nvSpPr>
            <p:cNvPr id="65" name="正方形/長方形 64">
              <a:extLst>
                <a:ext uri="{FF2B5EF4-FFF2-40B4-BE49-F238E27FC236}">
                  <a16:creationId xmlns:a16="http://schemas.microsoft.com/office/drawing/2014/main" id="{33A1C50B-AD39-350F-BEEA-D396ED4DB7D5}"/>
                </a:ext>
              </a:extLst>
            </p:cNvPr>
            <p:cNvSpPr/>
            <p:nvPr/>
          </p:nvSpPr>
          <p:spPr>
            <a:xfrm>
              <a:off x="1546112" y="664780"/>
              <a:ext cx="4152099" cy="523220"/>
            </a:xfrm>
            <a:prstGeom prst="rect">
              <a:avLst/>
            </a:prstGeom>
            <a:noFill/>
            <a:ln w="9525">
              <a:noFill/>
            </a:ln>
          </p:spPr>
          <p:txBody>
            <a:bodyPr wrap="none" lIns="91440" tIns="45720" rIns="91440" bIns="45720">
              <a:spAutoFit/>
            </a:bodyPr>
            <a:lstStyle/>
            <a:p>
              <a:pPr algn="ctr"/>
              <a:r>
                <a:rPr lang="ja-JP" altLang="en-US" sz="28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みんなで考えてみよう！</a:t>
              </a:r>
            </a:p>
          </p:txBody>
        </p:sp>
      </p:grpSp>
      <p:sp>
        <p:nvSpPr>
          <p:cNvPr id="20" name="正方形/長方形 19">
            <a:extLst>
              <a:ext uri="{FF2B5EF4-FFF2-40B4-BE49-F238E27FC236}">
                <a16:creationId xmlns:a16="http://schemas.microsoft.com/office/drawing/2014/main" id="{347A0536-0B7B-D38C-FC26-049AE191B600}"/>
              </a:ext>
            </a:extLst>
          </p:cNvPr>
          <p:cNvSpPr/>
          <p:nvPr/>
        </p:nvSpPr>
        <p:spPr>
          <a:xfrm>
            <a:off x="180000" y="4500000"/>
            <a:ext cx="378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公平に負担するってどういうこと？</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grpSp>
        <p:nvGrpSpPr>
          <p:cNvPr id="17" name="グループ化 16">
            <a:extLst>
              <a:ext uri="{FF2B5EF4-FFF2-40B4-BE49-F238E27FC236}">
                <a16:creationId xmlns:a16="http://schemas.microsoft.com/office/drawing/2014/main" id="{39CB3210-665D-C16B-1445-EE5FD428E73E}"/>
              </a:ext>
            </a:extLst>
          </p:cNvPr>
          <p:cNvGrpSpPr/>
          <p:nvPr/>
        </p:nvGrpSpPr>
        <p:grpSpPr>
          <a:xfrm>
            <a:off x="180000" y="540000"/>
            <a:ext cx="3240000" cy="1872000"/>
            <a:chOff x="180000" y="756000"/>
            <a:chExt cx="3240000" cy="1872000"/>
          </a:xfrm>
        </p:grpSpPr>
        <p:sp>
          <p:nvSpPr>
            <p:cNvPr id="11" name="正方形/長方形 10">
              <a:extLst>
                <a:ext uri="{FF2B5EF4-FFF2-40B4-BE49-F238E27FC236}">
                  <a16:creationId xmlns:a16="http://schemas.microsoft.com/office/drawing/2014/main" id="{EB7CB3AF-AF2A-757C-4533-50A3D87E4D4C}"/>
                </a:ext>
              </a:extLst>
            </p:cNvPr>
            <p:cNvSpPr/>
            <p:nvPr/>
          </p:nvSpPr>
          <p:spPr>
            <a:xfrm>
              <a:off x="180000" y="756000"/>
              <a:ext cx="324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受益と負担のバランス</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485AC067-849F-B138-21F3-A46EBAE986F0}"/>
                </a:ext>
              </a:extLst>
            </p:cNvPr>
            <p:cNvSpPr txBox="1"/>
            <p:nvPr/>
          </p:nvSpPr>
          <p:spPr>
            <a:xfrm>
              <a:off x="252000" y="1116000"/>
              <a:ext cx="3060000" cy="1512000"/>
            </a:xfrm>
            <a:prstGeom prst="rect">
              <a:avLst/>
            </a:prstGeom>
            <a:noFill/>
          </p:spPr>
          <p:txBody>
            <a:bodyPr wrap="square" lIns="36000" tIns="0" rIns="36000" bIns="0" rtlCol="0">
              <a:spAutoFit/>
            </a:bodyPr>
            <a:lstStyle/>
            <a:p>
              <a:pPr>
                <a:lnSpc>
                  <a:spcPts val="1400"/>
                </a:lnSpc>
              </a:pPr>
              <a:r>
                <a:rPr kumimoji="1" lang="ja-JP" altLang="en-US" sz="1100" dirty="0">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日本の社会保障を主要先進国と比較すると、国民の受益（社会保障支出）に比べて国民の負担（税金と社会保険料）の水準は低いです。</a:t>
              </a:r>
            </a:p>
            <a:p>
              <a:pPr>
                <a:lnSpc>
                  <a:spcPts val="14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　高齢化に伴う社会保障支出の増加と国民の負担の関係については、引き続き、国民全体で話し合っていく必要があります。</a:t>
              </a:r>
            </a:p>
            <a:p>
              <a:pPr>
                <a:lnSpc>
                  <a:spcPts val="14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　皆さんも、受益と負担のバランスを今後どうしていくか、考えてみましょう。</a:t>
              </a:r>
              <a:endParaRPr kumimoji="1" lang="ja-JP" altLang="en-US" sz="1100" dirty="0">
                <a:latin typeface="BIZ UDゴシック" panose="020B0400000000000000" pitchFamily="49" charset="-128"/>
                <a:ea typeface="BIZ UDゴシック" panose="020B0400000000000000" pitchFamily="49" charset="-128"/>
              </a:endParaRPr>
            </a:p>
          </p:txBody>
        </p:sp>
      </p:grpSp>
      <p:sp>
        <p:nvSpPr>
          <p:cNvPr id="9" name="テキスト ボックス 8">
            <a:extLst>
              <a:ext uri="{FF2B5EF4-FFF2-40B4-BE49-F238E27FC236}">
                <a16:creationId xmlns:a16="http://schemas.microsoft.com/office/drawing/2014/main" id="{2FCE758E-17FF-4A3E-5249-3630975DA700}"/>
              </a:ext>
            </a:extLst>
          </p:cNvPr>
          <p:cNvSpPr txBox="1"/>
          <p:nvPr/>
        </p:nvSpPr>
        <p:spPr>
          <a:xfrm>
            <a:off x="252000" y="7452000"/>
            <a:ext cx="4788000" cy="1080000"/>
          </a:xfrm>
          <a:prstGeom prst="rect">
            <a:avLst/>
          </a:prstGeom>
          <a:noFill/>
        </p:spPr>
        <p:txBody>
          <a:bodyPr wrap="square" lIns="36000" tIns="0" rIns="36000" bIns="0" rtlCol="0">
            <a:spAutoFit/>
          </a:bodyPr>
          <a:lstStyle/>
          <a:p>
            <a:pPr algn="just"/>
            <a:r>
              <a:rPr kumimoji="1" lang="ja-JP" altLang="en-US" sz="1100" dirty="0">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どの考え方も</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公平</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のようですが、１つの方法では完全な</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公平</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にならないのです。</a:t>
            </a:r>
          </a:p>
          <a:p>
            <a:pPr algn="just"/>
            <a:r>
              <a:rPr kumimoji="1" lang="ja-JP" altLang="en-US" sz="1100" dirty="0">
                <a:solidFill>
                  <a:schemeClr val="tx1"/>
                </a:solidFill>
                <a:latin typeface="BIZ UDゴシック" panose="020B0400000000000000" pitchFamily="49" charset="-128"/>
                <a:ea typeface="BIZ UDゴシック" panose="020B0400000000000000" pitchFamily="49" charset="-128"/>
              </a:rPr>
              <a:t>　税金も１つの方法で課税したのでは、完全な</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公平</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にはなりません。税負担の</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公平</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を確保するために、税の性格に応じた適切な課税方法を採用して、所得課税、消費課税、資産課税等をバランスよく組み合わせるという工夫が行われています。</a:t>
            </a:r>
          </a:p>
        </p:txBody>
      </p:sp>
      <p:sp>
        <p:nvSpPr>
          <p:cNvPr id="10" name="テキスト ボックス 9">
            <a:extLst>
              <a:ext uri="{FF2B5EF4-FFF2-40B4-BE49-F238E27FC236}">
                <a16:creationId xmlns:a16="http://schemas.microsoft.com/office/drawing/2014/main" id="{DFC0760C-BD60-E7ED-D05D-78D6545B2CDA}"/>
              </a:ext>
            </a:extLst>
          </p:cNvPr>
          <p:cNvSpPr txBox="1"/>
          <p:nvPr/>
        </p:nvSpPr>
        <p:spPr>
          <a:xfrm>
            <a:off x="468000" y="6912000"/>
            <a:ext cx="5760000" cy="461665"/>
          </a:xfrm>
          <a:prstGeom prst="rect">
            <a:avLst/>
          </a:prstGeom>
          <a:noFill/>
        </p:spPr>
        <p:txBody>
          <a:bodyPr wrap="square" lIns="36000" tIns="0" rIns="36000" bIns="0" rtlCol="0">
            <a:spAutoFit/>
          </a:bodyPr>
          <a:lstStyle/>
          <a:p>
            <a:pPr marL="108000" indent="-252000" algn="just"/>
            <a:r>
              <a:rPr kumimoji="1" lang="ja-JP" altLang="en-US" sz="1000" dirty="0">
                <a:solidFill>
                  <a:schemeClr val="tx1"/>
                </a:solidFill>
                <a:latin typeface="BIZ UDゴシック" panose="020B0400000000000000" pitchFamily="49" charset="-128"/>
                <a:ea typeface="BIZ UDゴシック" panose="020B0400000000000000" pitchFamily="49" charset="-128"/>
              </a:rPr>
              <a:t>（考え方①）　３人で均等に割って支払う。</a:t>
            </a:r>
          </a:p>
          <a:p>
            <a:pPr marL="108000" indent="-252000" algn="just"/>
            <a:r>
              <a:rPr kumimoji="1" lang="ja-JP" altLang="en-US" sz="1000" dirty="0">
                <a:solidFill>
                  <a:schemeClr val="tx1"/>
                </a:solidFill>
                <a:latin typeface="BIZ UDゴシック" panose="020B0400000000000000" pitchFamily="49" charset="-128"/>
                <a:ea typeface="BIZ UDゴシック" panose="020B0400000000000000" pitchFamily="49" charset="-128"/>
              </a:rPr>
              <a:t>（考え方②）　たくさん食べた人は多く、少ししか食べていない人は少なく支払う。</a:t>
            </a:r>
          </a:p>
          <a:p>
            <a:pPr marL="108000" indent="-252000" algn="just"/>
            <a:r>
              <a:rPr kumimoji="1" lang="ja-JP" altLang="en-US" sz="1000" dirty="0">
                <a:solidFill>
                  <a:schemeClr val="tx1"/>
                </a:solidFill>
                <a:latin typeface="BIZ UDゴシック" panose="020B0400000000000000" pitchFamily="49" charset="-128"/>
                <a:ea typeface="BIZ UDゴシック" panose="020B0400000000000000" pitchFamily="49" charset="-128"/>
              </a:rPr>
              <a:t>（考え方③）　お小遣いをたくさん持っている人は多く、あまり持っていない人は少なく支払う。</a:t>
            </a:r>
          </a:p>
        </p:txBody>
      </p:sp>
      <p:pic>
        <p:nvPicPr>
          <p:cNvPr id="2" name="図 1">
            <a:extLst>
              <a:ext uri="{FF2B5EF4-FFF2-40B4-BE49-F238E27FC236}">
                <a16:creationId xmlns:a16="http://schemas.microsoft.com/office/drawing/2014/main" id="{0D4AF39F-3DAE-B544-73BC-DA3B97E58125}"/>
              </a:ext>
            </a:extLst>
          </p:cNvPr>
          <p:cNvPicPr>
            <a:picLocks noChangeAspect="1"/>
          </p:cNvPicPr>
          <p:nvPr/>
        </p:nvPicPr>
        <p:blipFill>
          <a:blip r:embed="rId2"/>
          <a:stretch>
            <a:fillRect/>
          </a:stretch>
        </p:blipFill>
        <p:spPr>
          <a:xfrm>
            <a:off x="3420000" y="540000"/>
            <a:ext cx="3205859" cy="3455512"/>
          </a:xfrm>
          <a:prstGeom prst="rect">
            <a:avLst/>
          </a:prstGeom>
        </p:spPr>
      </p:pic>
      <p:grpSp>
        <p:nvGrpSpPr>
          <p:cNvPr id="18" name="グループ化 17">
            <a:extLst>
              <a:ext uri="{FF2B5EF4-FFF2-40B4-BE49-F238E27FC236}">
                <a16:creationId xmlns:a16="http://schemas.microsoft.com/office/drawing/2014/main" id="{0495A70E-D23C-AD00-FAA6-E09DEB74C64D}"/>
              </a:ext>
            </a:extLst>
          </p:cNvPr>
          <p:cNvGrpSpPr/>
          <p:nvPr/>
        </p:nvGrpSpPr>
        <p:grpSpPr>
          <a:xfrm>
            <a:off x="252000" y="2556000"/>
            <a:ext cx="2967033" cy="1316701"/>
            <a:chOff x="252000" y="2700000"/>
            <a:chExt cx="2967033" cy="1316701"/>
          </a:xfrm>
        </p:grpSpPr>
        <p:grpSp>
          <p:nvGrpSpPr>
            <p:cNvPr id="3" name="グループ化 2">
              <a:extLst>
                <a:ext uri="{FF2B5EF4-FFF2-40B4-BE49-F238E27FC236}">
                  <a16:creationId xmlns:a16="http://schemas.microsoft.com/office/drawing/2014/main" id="{72D3EB8D-9230-3EE0-CC6F-1E275E5F4B1A}"/>
                </a:ext>
              </a:extLst>
            </p:cNvPr>
            <p:cNvGrpSpPr>
              <a:grpSpLocks noChangeAspect="1"/>
            </p:cNvGrpSpPr>
            <p:nvPr/>
          </p:nvGrpSpPr>
          <p:grpSpPr>
            <a:xfrm>
              <a:off x="252000" y="2700000"/>
              <a:ext cx="1448879" cy="1316701"/>
              <a:chOff x="580708" y="3809306"/>
              <a:chExt cx="2714625" cy="2466975"/>
            </a:xfrm>
          </p:grpSpPr>
          <p:pic>
            <p:nvPicPr>
              <p:cNvPr id="5" name="図 4">
                <a:extLst>
                  <a:ext uri="{FF2B5EF4-FFF2-40B4-BE49-F238E27FC236}">
                    <a16:creationId xmlns:a16="http://schemas.microsoft.com/office/drawing/2014/main" id="{306C5C8B-DA96-60CF-827F-E000E7AD6467}"/>
                  </a:ext>
                </a:extLst>
              </p:cNvPr>
              <p:cNvPicPr>
                <a:picLocks noChangeAspect="1"/>
              </p:cNvPicPr>
              <p:nvPr/>
            </p:nvPicPr>
            <p:blipFill>
              <a:blip r:embed="rId3"/>
              <a:stretch>
                <a:fillRect/>
              </a:stretch>
            </p:blipFill>
            <p:spPr>
              <a:xfrm>
                <a:off x="580708" y="3809306"/>
                <a:ext cx="2714625" cy="2466975"/>
              </a:xfrm>
              <a:prstGeom prst="rect">
                <a:avLst/>
              </a:prstGeom>
            </p:spPr>
          </p:pic>
          <p:sp>
            <p:nvSpPr>
              <p:cNvPr id="6" name="テキスト ボックス 5">
                <a:extLst>
                  <a:ext uri="{FF2B5EF4-FFF2-40B4-BE49-F238E27FC236}">
                    <a16:creationId xmlns:a16="http://schemas.microsoft.com/office/drawing/2014/main" id="{70D4002E-A775-828E-C54E-7E1ECE4EA7CF}"/>
                  </a:ext>
                </a:extLst>
              </p:cNvPr>
              <p:cNvSpPr txBox="1"/>
              <p:nvPr/>
            </p:nvSpPr>
            <p:spPr>
              <a:xfrm>
                <a:off x="1017949" y="3944207"/>
                <a:ext cx="1802036" cy="576652"/>
              </a:xfrm>
              <a:prstGeom prst="rect">
                <a:avLst/>
              </a:prstGeom>
              <a:noFill/>
            </p:spPr>
            <p:txBody>
              <a:bodyPr wrap="none" lIns="0" tIns="0" rIns="0" bIns="0"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大きい政府</a:t>
                </a:r>
                <a:endParaRPr kumimoji="1"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（高福祉・高負担）</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C0840453-A788-0179-3FE9-85FAEA28700A}"/>
                  </a:ext>
                </a:extLst>
              </p:cNvPr>
              <p:cNvSpPr txBox="1"/>
              <p:nvPr/>
            </p:nvSpPr>
            <p:spPr>
              <a:xfrm>
                <a:off x="675085" y="4753602"/>
                <a:ext cx="2487765" cy="1348994"/>
              </a:xfrm>
              <a:prstGeom prst="rect">
                <a:avLst/>
              </a:prstGeom>
              <a:noFill/>
            </p:spPr>
            <p:txBody>
              <a:bodyPr wrap="square" lIns="36000" rIns="36000" rtlCol="0">
                <a:spAutoFit/>
              </a:bodyPr>
              <a:lstStyle/>
              <a:p>
                <a:r>
                  <a:rPr kumimoji="1" lang="ja-JP" altLang="en-US" sz="1000" dirty="0">
                    <a:latin typeface="BIZ UDPゴシック" panose="020B0400000000000000" pitchFamily="50" charset="-128"/>
                    <a:ea typeface="BIZ UDPゴシック" panose="020B0400000000000000" pitchFamily="50" charset="-128"/>
                  </a:rPr>
                  <a:t>　公的サービスの水準は高くなりますが、その分、国民の負担も大きくなります。</a:t>
                </a:r>
              </a:p>
            </p:txBody>
          </p:sp>
        </p:grpSp>
        <p:grpSp>
          <p:nvGrpSpPr>
            <p:cNvPr id="12" name="グループ化 11">
              <a:extLst>
                <a:ext uri="{FF2B5EF4-FFF2-40B4-BE49-F238E27FC236}">
                  <a16:creationId xmlns:a16="http://schemas.microsoft.com/office/drawing/2014/main" id="{2FF4599C-12D2-1D91-B655-3CF7BE01AFD0}"/>
                </a:ext>
              </a:extLst>
            </p:cNvPr>
            <p:cNvGrpSpPr>
              <a:grpSpLocks noChangeAspect="1"/>
            </p:cNvGrpSpPr>
            <p:nvPr/>
          </p:nvGrpSpPr>
          <p:grpSpPr>
            <a:xfrm>
              <a:off x="1780081" y="2700000"/>
              <a:ext cx="1438952" cy="1307679"/>
              <a:chOff x="3562704" y="3809312"/>
              <a:chExt cx="2398252" cy="2179461"/>
            </a:xfrm>
          </p:grpSpPr>
          <p:pic>
            <p:nvPicPr>
              <p:cNvPr id="13" name="図 12">
                <a:extLst>
                  <a:ext uri="{FF2B5EF4-FFF2-40B4-BE49-F238E27FC236}">
                    <a16:creationId xmlns:a16="http://schemas.microsoft.com/office/drawing/2014/main" id="{655674D5-D0DA-4A83-CFC6-172475E20EEA}"/>
                  </a:ext>
                </a:extLst>
              </p:cNvPr>
              <p:cNvPicPr>
                <a:picLocks noChangeAspect="1"/>
              </p:cNvPicPr>
              <p:nvPr/>
            </p:nvPicPr>
            <p:blipFill>
              <a:blip r:embed="rId3"/>
              <a:stretch>
                <a:fillRect/>
              </a:stretch>
            </p:blipFill>
            <p:spPr>
              <a:xfrm>
                <a:off x="3562704" y="3809312"/>
                <a:ext cx="2398252" cy="2179461"/>
              </a:xfrm>
              <a:prstGeom prst="rect">
                <a:avLst/>
              </a:prstGeom>
            </p:spPr>
          </p:pic>
          <p:sp>
            <p:nvSpPr>
              <p:cNvPr id="15" name="テキスト ボックス 14">
                <a:extLst>
                  <a:ext uri="{FF2B5EF4-FFF2-40B4-BE49-F238E27FC236}">
                    <a16:creationId xmlns:a16="http://schemas.microsoft.com/office/drawing/2014/main" id="{80703F7A-A352-5DF3-E491-8CD65833ACF6}"/>
                  </a:ext>
                </a:extLst>
              </p:cNvPr>
              <p:cNvSpPr txBox="1"/>
              <p:nvPr/>
            </p:nvSpPr>
            <p:spPr>
              <a:xfrm>
                <a:off x="3955902" y="3960732"/>
                <a:ext cx="1603003" cy="512961"/>
              </a:xfrm>
              <a:prstGeom prst="rect">
                <a:avLst/>
              </a:prstGeom>
              <a:noFill/>
            </p:spPr>
            <p:txBody>
              <a:bodyPr wrap="none" lIns="0" tIns="0" rIns="0" bIns="0" rtlCol="0">
                <a:spAutoFit/>
              </a:bodyPr>
              <a:lstStyle/>
              <a:p>
                <a:pPr algn="ctr"/>
                <a:r>
                  <a:rPr lang="ja-JP" altLang="en-US" sz="1000" dirty="0">
                    <a:latin typeface="BIZ UDPゴシック" panose="020B0400000000000000" pitchFamily="50" charset="-128"/>
                    <a:ea typeface="BIZ UDPゴシック" panose="020B0400000000000000" pitchFamily="50" charset="-128"/>
                  </a:rPr>
                  <a:t>小さい</a:t>
                </a:r>
                <a:r>
                  <a:rPr kumimoji="1" lang="ja-JP" altLang="en-US" sz="1000" dirty="0">
                    <a:latin typeface="BIZ UDPゴシック" panose="020B0400000000000000" pitchFamily="50" charset="-128"/>
                    <a:ea typeface="BIZ UDPゴシック" panose="020B0400000000000000" pitchFamily="50" charset="-128"/>
                  </a:rPr>
                  <a:t>政府</a:t>
                </a:r>
                <a:endParaRPr kumimoji="1"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（低福祉・低負担）</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43A26D64-D022-8798-D68C-1A5B2AF68DE6}"/>
                  </a:ext>
                </a:extLst>
              </p:cNvPr>
              <p:cNvSpPr txBox="1"/>
              <p:nvPr/>
            </p:nvSpPr>
            <p:spPr>
              <a:xfrm>
                <a:off x="3676132" y="4645224"/>
                <a:ext cx="2159999" cy="1179808"/>
              </a:xfrm>
              <a:prstGeom prst="rect">
                <a:avLst/>
              </a:prstGeom>
              <a:noFill/>
            </p:spPr>
            <p:txBody>
              <a:bodyPr wrap="square" lIns="36000" rIns="36000" rtlCol="0">
                <a:spAutoFit/>
              </a:bodyPr>
              <a:lstStyle/>
              <a:p>
                <a:r>
                  <a:rPr kumimoji="1" lang="ja-JP" altLang="en-US" sz="1000" dirty="0">
                    <a:latin typeface="BIZ UDPゴシック" panose="020B0400000000000000" pitchFamily="50" charset="-128"/>
                    <a:ea typeface="BIZ UDPゴシック" panose="020B0400000000000000" pitchFamily="50" charset="-128"/>
                  </a:rPr>
                  <a:t>　公的サービスの水準は低くなりますが、その分、国民の負担も小さくなります。</a:t>
                </a:r>
              </a:p>
            </p:txBody>
          </p:sp>
        </p:grpSp>
      </p:grpSp>
      <p:grpSp>
        <p:nvGrpSpPr>
          <p:cNvPr id="19" name="グループ化 18">
            <a:extLst>
              <a:ext uri="{FF2B5EF4-FFF2-40B4-BE49-F238E27FC236}">
                <a16:creationId xmlns:a16="http://schemas.microsoft.com/office/drawing/2014/main" id="{69C5B2F8-91FD-0980-02ED-B464A24A6370}"/>
              </a:ext>
            </a:extLst>
          </p:cNvPr>
          <p:cNvGrpSpPr/>
          <p:nvPr/>
        </p:nvGrpSpPr>
        <p:grpSpPr>
          <a:xfrm>
            <a:off x="327498" y="4824000"/>
            <a:ext cx="6336000" cy="936000"/>
            <a:chOff x="287385" y="4945235"/>
            <a:chExt cx="6336000" cy="936000"/>
          </a:xfrm>
        </p:grpSpPr>
        <p:sp>
          <p:nvSpPr>
            <p:cNvPr id="21" name="四角形: 角を丸くする 20">
              <a:extLst>
                <a:ext uri="{FF2B5EF4-FFF2-40B4-BE49-F238E27FC236}">
                  <a16:creationId xmlns:a16="http://schemas.microsoft.com/office/drawing/2014/main" id="{8DE2CE0B-6B19-4123-B2D8-CDEB5DE4D9B7}"/>
                </a:ext>
              </a:extLst>
            </p:cNvPr>
            <p:cNvSpPr/>
            <p:nvPr/>
          </p:nvSpPr>
          <p:spPr>
            <a:xfrm>
              <a:off x="287385" y="4981235"/>
              <a:ext cx="6336000" cy="900000"/>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Ins="1512000" rtlCol="0" anchor="ctr"/>
            <a:lstStyle/>
            <a:p>
              <a:pPr algn="just"/>
              <a:r>
                <a:rPr kumimoji="1" lang="ja-JP" altLang="en-US" sz="1200" dirty="0">
                  <a:latin typeface="BIZ UDゴシック" panose="020B0400000000000000" pitchFamily="49" charset="-128"/>
                  <a:ea typeface="BIZ UDゴシック" panose="020B0400000000000000" pitchFamily="49" charset="-128"/>
                </a:rPr>
                <a:t>　</a:t>
              </a:r>
              <a:r>
                <a:rPr kumimoji="1" lang="ja-JP" altLang="en-US" sz="1200" dirty="0">
                  <a:solidFill>
                    <a:schemeClr val="tx1"/>
                  </a:solidFill>
                  <a:latin typeface="BIZ UDゴシック" panose="020B0400000000000000" pitchFamily="49" charset="-128"/>
                  <a:ea typeface="BIZ UDゴシック" panose="020B0400000000000000" pitchFamily="49" charset="-128"/>
                </a:rPr>
                <a:t>友だち３人で食事に行きました。みんなでいろいろな料理を分け合って食べたとき、食事代の支払いはどのように負担しますか。</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200" dirty="0">
                  <a:solidFill>
                    <a:schemeClr val="tx1"/>
                  </a:solidFill>
                  <a:latin typeface="BIZ UDゴシック" panose="020B0400000000000000" pitchFamily="49" charset="-128"/>
                  <a:ea typeface="BIZ UDゴシック" panose="020B0400000000000000" pitchFamily="49" charset="-128"/>
                </a:rPr>
                <a:t>　なお、食事代金の合計は</a:t>
              </a:r>
              <a:r>
                <a:rPr lang="en-US" altLang="ja-JP" sz="1200" dirty="0">
                  <a:solidFill>
                    <a:schemeClr val="tx1"/>
                  </a:solidFill>
                  <a:latin typeface="BIZ UDゴシック" panose="020B0400000000000000" pitchFamily="49" charset="-128"/>
                  <a:ea typeface="BIZ UDゴシック" panose="020B0400000000000000" pitchFamily="49" charset="-128"/>
                </a:rPr>
                <a:t>4,500</a:t>
              </a:r>
              <a:r>
                <a:rPr lang="ja-JP" altLang="en-US" sz="1200" dirty="0">
                  <a:solidFill>
                    <a:schemeClr val="tx1"/>
                  </a:solidFill>
                  <a:latin typeface="BIZ UDゴシック" panose="020B0400000000000000" pitchFamily="49" charset="-128"/>
                  <a:ea typeface="BIZ UDゴシック" panose="020B0400000000000000" pitchFamily="49" charset="-128"/>
                </a:rPr>
                <a:t>円で、３人はそれぞれ違う金額のお小遣いを持っています。</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pic>
          <p:nvPicPr>
            <p:cNvPr id="22" name="図 21">
              <a:extLst>
                <a:ext uri="{FF2B5EF4-FFF2-40B4-BE49-F238E27FC236}">
                  <a16:creationId xmlns:a16="http://schemas.microsoft.com/office/drawing/2014/main" id="{9CF19F1C-8FF4-4732-081B-BE8209ECF8C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384" b="89241" l="7895" r="95014">
                          <a14:foregroundMark x1="14820" y1="16878" x2="14820" y2="16878"/>
                          <a14:foregroundMark x1="47368" y1="12025" x2="47368" y2="12025"/>
                          <a14:foregroundMark x1="38089" y1="35021" x2="38089" y2="35021"/>
                          <a14:foregroundMark x1="38366" y1="38608" x2="38366" y2="38608"/>
                          <a14:foregroundMark x1="9280" y1="51477" x2="9280" y2="51477"/>
                          <a14:foregroundMark x1="7895" y1="47046" x2="7895" y2="47046"/>
                          <a14:foregroundMark x1="44875" y1="87975" x2="44875" y2="87975"/>
                          <a14:foregroundMark x1="37950" y1="89241" x2="37950" y2="89241"/>
                          <a14:foregroundMark x1="72299" y1="89030" x2="72299" y2="89030"/>
                          <a14:foregroundMark x1="29640" y1="49789" x2="29640" y2="49789"/>
                          <a14:foregroundMark x1="28947" y1="48945" x2="28947" y2="48945"/>
                          <a14:foregroundMark x1="26593" y1="37764" x2="26593" y2="37764"/>
                          <a14:foregroundMark x1="28116" y1="40084" x2="28116" y2="40084"/>
                          <a14:foregroundMark x1="37812" y1="43460" x2="37812" y2="43460"/>
                          <a14:foregroundMark x1="89335" y1="64979" x2="89335" y2="64979"/>
                          <a14:foregroundMark x1="88781" y1="59705" x2="88781" y2="59705"/>
                          <a14:foregroundMark x1="86981" y1="20042" x2="86981" y2="20042"/>
                          <a14:foregroundMark x1="88227" y1="25949" x2="88227" y2="25949"/>
                          <a14:foregroundMark x1="91828" y1="31435" x2="91828" y2="31435"/>
                          <a14:foregroundMark x1="95014" y1="36920" x2="95014" y2="36920"/>
                          <a14:foregroundMark x1="48615" y1="9494" x2="48615" y2="9494"/>
                          <a14:foregroundMark x1="17036" y1="8017" x2="17036" y2="8017"/>
                          <a14:foregroundMark x1="23546" y1="16878" x2="22992" y2="17089"/>
                          <a14:foregroundMark x1="47922" y1="7384" x2="47922" y2="7384"/>
                        </a14:backgroundRemoval>
                      </a14:imgEffect>
                    </a14:imgLayer>
                  </a14:imgProps>
                </a:ext>
              </a:extLst>
            </a:blip>
            <a:stretch>
              <a:fillRect/>
            </a:stretch>
          </p:blipFill>
          <p:spPr>
            <a:xfrm>
              <a:off x="5143887" y="4945235"/>
              <a:ext cx="1375602" cy="903096"/>
            </a:xfrm>
            <a:prstGeom prst="rect">
              <a:avLst/>
            </a:prstGeom>
          </p:spPr>
        </p:pic>
      </p:grpSp>
      <p:pic>
        <p:nvPicPr>
          <p:cNvPr id="24" name="図 23">
            <a:extLst>
              <a:ext uri="{FF2B5EF4-FFF2-40B4-BE49-F238E27FC236}">
                <a16:creationId xmlns:a16="http://schemas.microsoft.com/office/drawing/2014/main" id="{459F934E-F1C7-3CF4-1261-DE30D8DB2425}"/>
              </a:ext>
            </a:extLst>
          </p:cNvPr>
          <p:cNvPicPr>
            <a:picLocks noChangeAspect="1"/>
          </p:cNvPicPr>
          <p:nvPr/>
        </p:nvPicPr>
        <p:blipFill>
          <a:blip r:embed="rId6"/>
          <a:stretch>
            <a:fillRect/>
          </a:stretch>
        </p:blipFill>
        <p:spPr>
          <a:xfrm>
            <a:off x="432000" y="5796000"/>
            <a:ext cx="6114513" cy="1121457"/>
          </a:xfrm>
          <a:prstGeom prst="rect">
            <a:avLst/>
          </a:prstGeom>
        </p:spPr>
      </p:pic>
      <p:pic>
        <p:nvPicPr>
          <p:cNvPr id="25" name="図 24">
            <a:extLst>
              <a:ext uri="{FF2B5EF4-FFF2-40B4-BE49-F238E27FC236}">
                <a16:creationId xmlns:a16="http://schemas.microsoft.com/office/drawing/2014/main" id="{F1ADD35B-9998-9F9A-D6A2-3F6C35DEE87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9" b="96390" l="8606" r="89673">
                        <a14:foregroundMark x1="8778" y1="36643" x2="8778" y2="36643"/>
                        <a14:foregroundMark x1="8606" y1="29422" x2="8606" y2="29422"/>
                        <a14:foregroundMark x1="28916" y1="58123" x2="28916" y2="74368"/>
                        <a14:foregroundMark x1="16695" y1="58845" x2="26334" y2="73827"/>
                        <a14:foregroundMark x1="21859" y1="55054" x2="30809" y2="54152"/>
                        <a14:foregroundMark x1="20998" y1="58123" x2="29088" y2="71661"/>
                        <a14:foregroundMark x1="30120" y1="96390" x2="30120" y2="96390"/>
                        <a14:foregroundMark x1="71945" y1="92780" x2="82616" y2="74910"/>
                        <a14:foregroundMark x1="72806" y1="77256" x2="79002" y2="62094"/>
                        <a14:foregroundMark x1="54561" y1="16968" x2="54561" y2="16968"/>
                        <a14:foregroundMark x1="53356" y1="24007" x2="53356" y2="24007"/>
                        <a14:foregroundMark x1="55938" y1="6679" x2="55938" y2="6679"/>
                      </a14:backgroundRemoval>
                    </a14:imgEffect>
                  </a14:imgLayer>
                </a14:imgProps>
              </a:ext>
            </a:extLst>
          </a:blip>
          <a:stretch>
            <a:fillRect/>
          </a:stretch>
        </p:blipFill>
        <p:spPr>
          <a:xfrm>
            <a:off x="5256000" y="7416000"/>
            <a:ext cx="1106959" cy="1055517"/>
          </a:xfrm>
          <a:prstGeom prst="rect">
            <a:avLst/>
          </a:prstGeom>
        </p:spPr>
      </p:pic>
      <p:sp>
        <p:nvSpPr>
          <p:cNvPr id="14" name="四角形: メモ 13">
            <a:extLst>
              <a:ext uri="{FF2B5EF4-FFF2-40B4-BE49-F238E27FC236}">
                <a16:creationId xmlns:a16="http://schemas.microsoft.com/office/drawing/2014/main" id="{D4A528F4-824A-93F4-11D4-13A0843F5B0D}"/>
              </a:ext>
            </a:extLst>
          </p:cNvPr>
          <p:cNvSpPr/>
          <p:nvPr/>
        </p:nvSpPr>
        <p:spPr>
          <a:xfrm>
            <a:off x="216000" y="8496000"/>
            <a:ext cx="6408000" cy="1044000"/>
          </a:xfrm>
          <a:prstGeom prst="foldedCorner">
            <a:avLst>
              <a:gd name="adj" fmla="val 12908"/>
            </a:avLst>
          </a:prstGeom>
        </p:spPr>
        <p:style>
          <a:lnRef idx="1">
            <a:schemeClr val="accent4"/>
          </a:lnRef>
          <a:fillRef idx="2">
            <a:schemeClr val="accent4"/>
          </a:fillRef>
          <a:effectRef idx="1">
            <a:schemeClr val="accent4"/>
          </a:effectRef>
          <a:fontRef idx="minor">
            <a:schemeClr val="dk1"/>
          </a:fontRef>
        </p:style>
        <p:txBody>
          <a:bodyPr lIns="108000" tIns="36000" rIns="108000" bIns="0" rtlCol="0" anchor="t" anchorCtr="0"/>
          <a:lstStyle/>
          <a:p>
            <a:r>
              <a:rPr kumimoji="1" lang="ja-JP" altLang="en-US" sz="1100" dirty="0">
                <a:latin typeface="BIZ UDゴシック" panose="020B0400000000000000" pitchFamily="49" charset="-128"/>
                <a:ea typeface="BIZ UDゴシック" panose="020B0400000000000000" pitchFamily="49" charset="-128"/>
              </a:rPr>
              <a:t>税の分類には、「何に対して課税するか」によって次の３つに分類する方法があります。</a:t>
            </a:r>
            <a:endParaRPr kumimoji="1" lang="en-US" altLang="ja-JP" sz="1100" dirty="0">
              <a:latin typeface="BIZ UDゴシック" panose="020B0400000000000000" pitchFamily="49" charset="-128"/>
              <a:ea typeface="BIZ UDゴシック" panose="020B0400000000000000" pitchFamily="49" charset="-128"/>
            </a:endParaRPr>
          </a:p>
        </p:txBody>
      </p:sp>
      <p:sp>
        <p:nvSpPr>
          <p:cNvPr id="23" name="スライド番号プレースホルダー 36">
            <a:extLst>
              <a:ext uri="{FF2B5EF4-FFF2-40B4-BE49-F238E27FC236}">
                <a16:creationId xmlns:a16="http://schemas.microsoft.com/office/drawing/2014/main" id="{23F2EB13-A59D-F297-BBCD-9A842829E26B}"/>
              </a:ext>
            </a:extLst>
          </p:cNvPr>
          <p:cNvSpPr>
            <a:spLocks noGrp="1"/>
          </p:cNvSpPr>
          <p:nvPr>
            <p:ph type="sldNum" sz="quarter" idx="12"/>
          </p:nvPr>
        </p:nvSpPr>
        <p:spPr>
          <a:xfrm>
            <a:off x="3301200"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10</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graphicFrame>
        <p:nvGraphicFramePr>
          <p:cNvPr id="26" name="表 26">
            <a:extLst>
              <a:ext uri="{FF2B5EF4-FFF2-40B4-BE49-F238E27FC236}">
                <a16:creationId xmlns:a16="http://schemas.microsoft.com/office/drawing/2014/main" id="{D5190D75-4B6D-2A70-1035-502A9EB58516}"/>
              </a:ext>
            </a:extLst>
          </p:cNvPr>
          <p:cNvGraphicFramePr>
            <a:graphicFrameLocks noGrp="1"/>
          </p:cNvGraphicFramePr>
          <p:nvPr>
            <p:extLst>
              <p:ext uri="{D42A27DB-BD31-4B8C-83A1-F6EECF244321}">
                <p14:modId xmlns:p14="http://schemas.microsoft.com/office/powerpoint/2010/main" val="4170175332"/>
              </p:ext>
            </p:extLst>
          </p:nvPr>
        </p:nvGraphicFramePr>
        <p:xfrm>
          <a:off x="324000" y="8748000"/>
          <a:ext cx="6156000" cy="720000"/>
        </p:xfrm>
        <a:graphic>
          <a:graphicData uri="http://schemas.openxmlformats.org/drawingml/2006/table">
            <a:tbl>
              <a:tblPr firstRow="1" bandRow="1">
                <a:tableStyleId>{5940675A-B579-460E-94D1-54222C63F5DA}</a:tableStyleId>
              </a:tblPr>
              <a:tblGrid>
                <a:gridCol w="756000">
                  <a:extLst>
                    <a:ext uri="{9D8B030D-6E8A-4147-A177-3AD203B41FA5}">
                      <a16:colId xmlns:a16="http://schemas.microsoft.com/office/drawing/2014/main" val="246343152"/>
                    </a:ext>
                  </a:extLst>
                </a:gridCol>
                <a:gridCol w="3744000">
                  <a:extLst>
                    <a:ext uri="{9D8B030D-6E8A-4147-A177-3AD203B41FA5}">
                      <a16:colId xmlns:a16="http://schemas.microsoft.com/office/drawing/2014/main" val="3527234390"/>
                    </a:ext>
                  </a:extLst>
                </a:gridCol>
                <a:gridCol w="1656000">
                  <a:extLst>
                    <a:ext uri="{9D8B030D-6E8A-4147-A177-3AD203B41FA5}">
                      <a16:colId xmlns:a16="http://schemas.microsoft.com/office/drawing/2014/main" val="68911315"/>
                    </a:ext>
                  </a:extLst>
                </a:gridCol>
              </a:tblGrid>
              <a:tr h="180000">
                <a:tc>
                  <a:txBody>
                    <a:bodyPr/>
                    <a:lstStyle/>
                    <a:p>
                      <a:pPr algn="ctr"/>
                      <a:r>
                        <a:rPr kumimoji="1" lang="ja-JP" altLang="en-US" sz="1000" dirty="0">
                          <a:latin typeface="BIZ UDPゴシック" panose="020B0400000000000000" pitchFamily="50" charset="-128"/>
                          <a:ea typeface="BIZ UDPゴシック" panose="020B0400000000000000" pitchFamily="50" charset="-128"/>
                        </a:rPr>
                        <a:t>分類</a:t>
                      </a:r>
                    </a:p>
                  </a:txBody>
                  <a:tcPr marL="36000" marR="36000" marT="0" marB="0" anchor="ctr">
                    <a:solidFill>
                      <a:srgbClr val="FFFF99">
                        <a:alpha val="85000"/>
                      </a:srgbClr>
                    </a:solidFill>
                  </a:tcPr>
                </a:tc>
                <a:tc>
                  <a:txBody>
                    <a:bodyPr/>
                    <a:lstStyle/>
                    <a:p>
                      <a:pPr algn="ctr"/>
                      <a:r>
                        <a:rPr kumimoji="1" lang="ja-JP" altLang="en-US" sz="1000" dirty="0">
                          <a:latin typeface="BIZ UDPゴシック" panose="020B0400000000000000" pitchFamily="50" charset="-128"/>
                          <a:ea typeface="BIZ UDPゴシック" panose="020B0400000000000000" pitchFamily="50" charset="-128"/>
                        </a:rPr>
                        <a:t>説明</a:t>
                      </a:r>
                    </a:p>
                  </a:txBody>
                  <a:tcPr marL="36000" marR="36000" marT="0" marB="0" anchor="ctr">
                    <a:solidFill>
                      <a:srgbClr val="FFFF99">
                        <a:alpha val="85000"/>
                      </a:srgbClr>
                    </a:solidFill>
                  </a:tcPr>
                </a:tc>
                <a:tc>
                  <a:txBody>
                    <a:bodyPr/>
                    <a:lstStyle/>
                    <a:p>
                      <a:pPr algn="ctr"/>
                      <a:r>
                        <a:rPr kumimoji="1" lang="ja-JP" altLang="en-US" sz="1000" dirty="0">
                          <a:latin typeface="BIZ UDPゴシック" panose="020B0400000000000000" pitchFamily="50" charset="-128"/>
                          <a:ea typeface="BIZ UDPゴシック" panose="020B0400000000000000" pitchFamily="50" charset="-128"/>
                        </a:rPr>
                        <a:t>税金の例</a:t>
                      </a:r>
                    </a:p>
                  </a:txBody>
                  <a:tcPr marL="36000" marR="36000" marT="0" marB="0" anchor="ctr">
                    <a:solidFill>
                      <a:srgbClr val="FFFF99">
                        <a:alpha val="85000"/>
                      </a:srgbClr>
                    </a:solidFill>
                  </a:tcPr>
                </a:tc>
                <a:extLst>
                  <a:ext uri="{0D108BD9-81ED-4DB2-BD59-A6C34878D82A}">
                    <a16:rowId xmlns:a16="http://schemas.microsoft.com/office/drawing/2014/main" val="3683583450"/>
                  </a:ext>
                </a:extLst>
              </a:tr>
              <a:tr h="180000">
                <a:tc>
                  <a:txBody>
                    <a:bodyPr/>
                    <a:lstStyle/>
                    <a:p>
                      <a:r>
                        <a:rPr kumimoji="1" lang="ja-JP" altLang="en-US" sz="1000" dirty="0">
                          <a:latin typeface="BIZ UDPゴシック" panose="020B0400000000000000" pitchFamily="50" charset="-128"/>
                          <a:ea typeface="BIZ UDPゴシック" panose="020B0400000000000000" pitchFamily="50" charset="-128"/>
                        </a:rPr>
                        <a:t>所得課税</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個人や会社の所得（収入から経費などを引いたもの）に対する課税</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所得税、法人税、住民税など</a:t>
                      </a:r>
                    </a:p>
                  </a:txBody>
                  <a:tcPr marL="36000" marR="36000" marT="0" marB="0" anchor="ctr">
                    <a:solidFill>
                      <a:schemeClr val="bg1">
                        <a:alpha val="85000"/>
                      </a:schemeClr>
                    </a:solidFill>
                  </a:tcPr>
                </a:tc>
                <a:extLst>
                  <a:ext uri="{0D108BD9-81ED-4DB2-BD59-A6C34878D82A}">
                    <a16:rowId xmlns:a16="http://schemas.microsoft.com/office/drawing/2014/main" val="2427621932"/>
                  </a:ext>
                </a:extLst>
              </a:tr>
              <a:tr h="180000">
                <a:tc>
                  <a:txBody>
                    <a:bodyPr/>
                    <a:lstStyle/>
                    <a:p>
                      <a:r>
                        <a:rPr kumimoji="1" lang="ja-JP" altLang="en-US" sz="1000" dirty="0">
                          <a:latin typeface="BIZ UDPゴシック" panose="020B0400000000000000" pitchFamily="50" charset="-128"/>
                          <a:ea typeface="BIZ UDPゴシック" panose="020B0400000000000000" pitchFamily="50" charset="-128"/>
                        </a:rPr>
                        <a:t>消費課税</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物品の消費やサービスの提供などに対する課税</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消費税、酒税、たばこ税など</a:t>
                      </a:r>
                    </a:p>
                  </a:txBody>
                  <a:tcPr marL="36000" marR="36000" marT="0" marB="0" anchor="ctr">
                    <a:solidFill>
                      <a:schemeClr val="bg1">
                        <a:alpha val="85000"/>
                      </a:schemeClr>
                    </a:solidFill>
                  </a:tcPr>
                </a:tc>
                <a:extLst>
                  <a:ext uri="{0D108BD9-81ED-4DB2-BD59-A6C34878D82A}">
                    <a16:rowId xmlns:a16="http://schemas.microsoft.com/office/drawing/2014/main" val="2260108283"/>
                  </a:ext>
                </a:extLst>
              </a:tr>
              <a:tr h="180000">
                <a:tc>
                  <a:txBody>
                    <a:bodyPr/>
                    <a:lstStyle/>
                    <a:p>
                      <a:r>
                        <a:rPr kumimoji="1" lang="ja-JP" altLang="en-US" sz="1000" dirty="0">
                          <a:latin typeface="BIZ UDPゴシック" panose="020B0400000000000000" pitchFamily="50" charset="-128"/>
                          <a:ea typeface="BIZ UDPゴシック" panose="020B0400000000000000" pitchFamily="50" charset="-128"/>
                        </a:rPr>
                        <a:t>資産課税等</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資産・財産に対する課税</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相続税、固定資産税など</a:t>
                      </a:r>
                    </a:p>
                  </a:txBody>
                  <a:tcPr marL="36000" marR="36000" marT="0" marB="0" anchor="ctr">
                    <a:solidFill>
                      <a:schemeClr val="bg1">
                        <a:alpha val="85000"/>
                      </a:schemeClr>
                    </a:solidFill>
                  </a:tcPr>
                </a:tc>
                <a:extLst>
                  <a:ext uri="{0D108BD9-81ED-4DB2-BD59-A6C34878D82A}">
                    <a16:rowId xmlns:a16="http://schemas.microsoft.com/office/drawing/2014/main" val="872649290"/>
                  </a:ext>
                </a:extLst>
              </a:tr>
            </a:tbl>
          </a:graphicData>
        </a:graphic>
      </p:graphicFrame>
    </p:spTree>
    <p:extLst>
      <p:ext uri="{BB962C8B-B14F-4D97-AF65-F5344CB8AC3E}">
        <p14:creationId xmlns:p14="http://schemas.microsoft.com/office/powerpoint/2010/main" val="1804516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6" name="コネクタ: カギ線 45">
            <a:extLst>
              <a:ext uri="{FF2B5EF4-FFF2-40B4-BE49-F238E27FC236}">
                <a16:creationId xmlns:a16="http://schemas.microsoft.com/office/drawing/2014/main" id="{760C3DE3-2DD1-F37F-0AD8-3D28B708B260}"/>
              </a:ext>
            </a:extLst>
          </p:cNvPr>
          <p:cNvCxnSpPr>
            <a:cxnSpLocks/>
          </p:cNvCxnSpPr>
          <p:nvPr/>
        </p:nvCxnSpPr>
        <p:spPr>
          <a:xfrm rot="5400000">
            <a:off x="3204000" y="2340000"/>
            <a:ext cx="360000" cy="4392000"/>
          </a:xfrm>
          <a:prstGeom prst="bentConnector3">
            <a:avLst>
              <a:gd name="adj1" fmla="val 47289"/>
            </a:avLst>
          </a:prstGeom>
          <a:ln w="38100">
            <a:prstDash val="sysDot"/>
            <a:tailEnd type="triangle" w="lg" len="sm"/>
          </a:ln>
        </p:spPr>
        <p:style>
          <a:lnRef idx="1">
            <a:schemeClr val="accent1"/>
          </a:lnRef>
          <a:fillRef idx="0">
            <a:schemeClr val="accent1"/>
          </a:fillRef>
          <a:effectRef idx="0">
            <a:schemeClr val="accent1"/>
          </a:effectRef>
          <a:fontRef idx="minor">
            <a:schemeClr val="tx1"/>
          </a:fontRef>
        </p:style>
      </p:cxnSp>
      <p:cxnSp>
        <p:nvCxnSpPr>
          <p:cNvPr id="41" name="コネクタ: カギ線 40">
            <a:extLst>
              <a:ext uri="{FF2B5EF4-FFF2-40B4-BE49-F238E27FC236}">
                <a16:creationId xmlns:a16="http://schemas.microsoft.com/office/drawing/2014/main" id="{0F44F25A-52FE-C182-3428-5367E5F5CA3B}"/>
              </a:ext>
            </a:extLst>
          </p:cNvPr>
          <p:cNvCxnSpPr>
            <a:cxnSpLocks/>
          </p:cNvCxnSpPr>
          <p:nvPr/>
        </p:nvCxnSpPr>
        <p:spPr>
          <a:xfrm rot="5400000">
            <a:off x="3204000" y="360000"/>
            <a:ext cx="360000" cy="4392000"/>
          </a:xfrm>
          <a:prstGeom prst="bentConnector3">
            <a:avLst>
              <a:gd name="adj1" fmla="val 47289"/>
            </a:avLst>
          </a:prstGeom>
          <a:ln w="38100">
            <a:prstDash val="sysDot"/>
            <a:tailEnd type="triangle" w="lg" len="sm"/>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47EB8C76-E412-4179-977D-6563A8D6D050}"/>
              </a:ext>
            </a:extLst>
          </p:cNvPr>
          <p:cNvGrpSpPr/>
          <p:nvPr/>
        </p:nvGrpSpPr>
        <p:grpSpPr>
          <a:xfrm>
            <a:off x="360000" y="288000"/>
            <a:ext cx="6120000" cy="461665"/>
            <a:chOff x="553165" y="700780"/>
            <a:chExt cx="6120000" cy="461665"/>
          </a:xfrm>
        </p:grpSpPr>
        <p:sp>
          <p:nvSpPr>
            <p:cNvPr id="44" name="四角形: 角を丸くする 43">
              <a:extLst>
                <a:ext uri="{FF2B5EF4-FFF2-40B4-BE49-F238E27FC236}">
                  <a16:creationId xmlns:a16="http://schemas.microsoft.com/office/drawing/2014/main" id="{EAF83FE4-0513-FEA6-D183-3743A1D7BF60}"/>
                </a:ext>
              </a:extLst>
            </p:cNvPr>
            <p:cNvSpPr/>
            <p:nvPr/>
          </p:nvSpPr>
          <p:spPr>
            <a:xfrm>
              <a:off x="553165" y="844780"/>
              <a:ext cx="612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n w="10160">
                  <a:solidFill>
                    <a:srgbClr val="6699FF"/>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sp>
          <p:nvSpPr>
            <p:cNvPr id="65" name="正方形/長方形 64">
              <a:extLst>
                <a:ext uri="{FF2B5EF4-FFF2-40B4-BE49-F238E27FC236}">
                  <a16:creationId xmlns:a16="http://schemas.microsoft.com/office/drawing/2014/main" id="{33A1C50B-AD39-350F-BEEA-D396ED4DB7D5}"/>
                </a:ext>
              </a:extLst>
            </p:cNvPr>
            <p:cNvSpPr/>
            <p:nvPr/>
          </p:nvSpPr>
          <p:spPr>
            <a:xfrm>
              <a:off x="590727" y="700780"/>
              <a:ext cx="6062878" cy="461665"/>
            </a:xfrm>
            <a:prstGeom prst="rect">
              <a:avLst/>
            </a:prstGeom>
            <a:noFill/>
            <a:ln w="15875">
              <a:noFill/>
            </a:ln>
          </p:spPr>
          <p:txBody>
            <a:bodyPr wrap="none" lIns="91440" tIns="45720" rIns="91440" bIns="45720">
              <a:spAutoFit/>
            </a:bodyPr>
            <a:lstStyle/>
            <a:p>
              <a:pPr algn="ctr"/>
              <a:r>
                <a:rPr lang="ja-JP" altLang="en-US" sz="24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税の歴史～昔の税はどうなっていたの？～</a:t>
              </a:r>
            </a:p>
          </p:txBody>
        </p:sp>
      </p:grpSp>
      <p:pic>
        <p:nvPicPr>
          <p:cNvPr id="2" name="図 1">
            <a:extLst>
              <a:ext uri="{FF2B5EF4-FFF2-40B4-BE49-F238E27FC236}">
                <a16:creationId xmlns:a16="http://schemas.microsoft.com/office/drawing/2014/main" id="{79E699C8-C727-02B9-956A-F1A1FF9667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17" b="97522" l="4803" r="97084">
                        <a14:foregroundMark x1="7204" y1="8319" x2="57118" y2="7965"/>
                        <a14:foregroundMark x1="57118" y1="7965" x2="84563" y2="7965"/>
                        <a14:foregroundMark x1="84563" y1="7965" x2="92624" y2="7257"/>
                        <a14:foregroundMark x1="92624" y1="24248" x2="93654" y2="86372"/>
                        <a14:foregroundMark x1="93654" y1="86372" x2="66209" y2="92920"/>
                        <a14:foregroundMark x1="66209" y1="92920" x2="32762" y2="90265"/>
                        <a14:foregroundMark x1="32762" y1="90265" x2="11664" y2="73805"/>
                        <a14:foregroundMark x1="11664" y1="73805" x2="11149" y2="45487"/>
                        <a14:foregroundMark x1="11149" y1="45487" x2="28302" y2="20531"/>
                        <a14:foregroundMark x1="28302" y1="20531" x2="94683" y2="22655"/>
                        <a14:foregroundMark x1="90223" y1="18584" x2="9777" y2="18584"/>
                        <a14:foregroundMark x1="9434" y1="25664" x2="9262" y2="92389"/>
                        <a14:foregroundMark x1="16295" y1="95044" x2="94683" y2="98230"/>
                        <a14:foregroundMark x1="77873" y1="25664" x2="65352" y2="74513"/>
                        <a14:foregroundMark x1="80274" y1="50973" x2="83877" y2="80531"/>
                        <a14:foregroundMark x1="89194" y1="30973" x2="41509" y2="30973"/>
                        <a14:foregroundMark x1="29503" y1="30973" x2="31218" y2="61239"/>
                        <a14:foregroundMark x1="13722" y1="32920" x2="25729" y2="57522"/>
                        <a14:foregroundMark x1="25729" y1="57522" x2="27616" y2="69027"/>
                        <a14:foregroundMark x1="34991" y1="55929" x2="39623" y2="25841"/>
                        <a14:foregroundMark x1="9777" y1="31504" x2="46655" y2="31504"/>
                        <a14:foregroundMark x1="15266" y1="23363" x2="51115" y2="23186"/>
                        <a14:foregroundMark x1="51115" y1="23186" x2="61063" y2="23186"/>
                        <a14:foregroundMark x1="8748" y1="4248" x2="35849" y2="3717"/>
                        <a14:foregroundMark x1="35849" y1="3717" x2="93825" y2="5841"/>
                        <a14:foregroundMark x1="94340" y1="9381" x2="7719" y2="10442"/>
                        <a14:foregroundMark x1="82333" y1="3894" x2="82333" y2="3894"/>
                        <a14:foregroundMark x1="95712" y1="5664" x2="95712" y2="5664"/>
                        <a14:foregroundMark x1="95197" y1="10088" x2="95197" y2="10088"/>
                        <a14:foregroundMark x1="96569" y1="19823" x2="96569" y2="19823"/>
                        <a14:foregroundMark x1="6861" y1="21770" x2="6861" y2="21770"/>
                        <a14:foregroundMark x1="30703" y1="11681" x2="30703" y2="11681"/>
                        <a14:foregroundMark x1="15437" y1="15398" x2="15437" y2="15398"/>
                        <a14:foregroundMark x1="21269" y1="15398" x2="21269" y2="15398"/>
                        <a14:foregroundMark x1="28302" y1="15398" x2="28302" y2="15398"/>
                        <a14:foregroundMark x1="37907" y1="15221" x2="37907" y2="15221"/>
                        <a14:foregroundMark x1="24871" y1="15398" x2="24871" y2="15398"/>
                        <a14:foregroundMark x1="33105" y1="15398" x2="33105" y2="15398"/>
                        <a14:foregroundMark x1="43568" y1="15398" x2="43568" y2="15398"/>
                        <a14:foregroundMark x1="53002" y1="15221" x2="53002" y2="15221"/>
                        <a14:foregroundMark x1="67410" y1="14867" x2="67410" y2="14867"/>
                        <a14:foregroundMark x1="74957" y1="15398" x2="74957" y2="15398"/>
                        <a14:foregroundMark x1="48542" y1="15221" x2="48542" y2="15221"/>
                        <a14:foregroundMark x1="59863" y1="15221" x2="59863" y2="15221"/>
                        <a14:foregroundMark x1="65523" y1="15221" x2="65523" y2="15221"/>
                        <a14:foregroundMark x1="71527" y1="15221" x2="71527" y2="15221"/>
                        <a14:foregroundMark x1="80617" y1="15575" x2="80617" y2="15575"/>
                        <a14:foregroundMark x1="80103" y1="15221" x2="80103" y2="15221"/>
                        <a14:foregroundMark x1="86449" y1="15221" x2="86449" y2="15221"/>
                        <a14:foregroundMark x1="95026" y1="15398" x2="95026" y2="15398"/>
                        <a14:foregroundMark x1="92624" y1="15398" x2="92624" y2="15398"/>
                        <a14:foregroundMark x1="96398" y1="15929" x2="96398" y2="15929"/>
                        <a14:foregroundMark x1="96913" y1="18230" x2="96913" y2="18230"/>
                        <a14:foregroundMark x1="96569" y1="23894" x2="96569" y2="23894"/>
                        <a14:foregroundMark x1="96569" y1="29912" x2="96569" y2="29912"/>
                        <a14:foregroundMark x1="96741" y1="36460" x2="96741" y2="36460"/>
                        <a14:foregroundMark x1="96741" y1="43363" x2="96741" y2="43363"/>
                        <a14:foregroundMark x1="96741" y1="41593" x2="96741" y2="41593"/>
                        <a14:foregroundMark x1="96569" y1="39823" x2="96569" y2="39823"/>
                        <a14:foregroundMark x1="96741" y1="34690" x2="96741" y2="34690"/>
                        <a14:foregroundMark x1="96913" y1="31858" x2="96913" y2="31858"/>
                        <a14:foregroundMark x1="96569" y1="28496" x2="96569" y2="28496"/>
                        <a14:foregroundMark x1="97084" y1="25133" x2="97084" y2="25133"/>
                        <a14:foregroundMark x1="96913" y1="21593" x2="96913" y2="21593"/>
                        <a14:foregroundMark x1="96741" y1="38407" x2="96741" y2="38407"/>
                        <a14:foregroundMark x1="8062" y1="15398" x2="8062" y2="15398"/>
                        <a14:foregroundMark x1="5660" y1="15929" x2="5660" y2="15929"/>
                        <a14:foregroundMark x1="4803" y1="21593" x2="4803" y2="21593"/>
                        <a14:foregroundMark x1="4803" y1="26726" x2="4803" y2="26726"/>
                        <a14:foregroundMark x1="5317" y1="31327" x2="5317" y2="31327"/>
                        <a14:foregroundMark x1="5317" y1="36814" x2="5317" y2="36814"/>
                        <a14:foregroundMark x1="5146" y1="29381" x2="5146" y2="29381"/>
                        <a14:foregroundMark x1="5317" y1="24602" x2="5317" y2="24602"/>
                        <a14:foregroundMark x1="5317" y1="23186" x2="5317" y2="23186"/>
                        <a14:foregroundMark x1="5146" y1="44956" x2="5146" y2="44956"/>
                        <a14:foregroundMark x1="4803" y1="42124" x2="4803" y2="42124"/>
                        <a14:foregroundMark x1="5317" y1="41416" x2="5317" y2="41416"/>
                        <a14:foregroundMark x1="5317" y1="47257" x2="5317" y2="47257"/>
                        <a14:foregroundMark x1="5317" y1="53805" x2="5317" y2="53805"/>
                        <a14:foregroundMark x1="5317" y1="60531" x2="5317" y2="60531"/>
                        <a14:foregroundMark x1="5317" y1="63717" x2="5317" y2="63717"/>
                        <a14:foregroundMark x1="5317" y1="70265" x2="5317" y2="70265"/>
                        <a14:foregroundMark x1="5317" y1="76637" x2="5317" y2="76637"/>
                        <a14:foregroundMark x1="5317" y1="80000" x2="5317" y2="80000"/>
                        <a14:foregroundMark x1="5317" y1="83186" x2="5317" y2="83186"/>
                        <a14:foregroundMark x1="5317" y1="89558" x2="5317" y2="89558"/>
                        <a14:foregroundMark x1="5317" y1="92920" x2="5317" y2="92920"/>
                        <a14:foregroundMark x1="5317" y1="96106" x2="5317" y2="96106"/>
                        <a14:foregroundMark x1="5317" y1="86372" x2="5317" y2="86372"/>
                        <a14:foregroundMark x1="5317" y1="73451" x2="5317" y2="73451"/>
                        <a14:foregroundMark x1="5317" y1="57168" x2="5317" y2="57168"/>
                        <a14:foregroundMark x1="10978" y1="97345" x2="10978" y2="97345"/>
                        <a14:foregroundMark x1="16467" y1="97168" x2="16467" y2="97168"/>
                        <a14:foregroundMark x1="24014" y1="96814" x2="24014" y2="96814"/>
                        <a14:foregroundMark x1="24528" y1="96991" x2="24528" y2="96991"/>
                        <a14:foregroundMark x1="25557" y1="97345" x2="25557" y2="97345"/>
                        <a14:foregroundMark x1="31389" y1="97522" x2="31389" y2="97522"/>
                        <a14:foregroundMark x1="9091" y1="96991" x2="9091" y2="96991"/>
                        <a14:foregroundMark x1="14408" y1="97699" x2="14408" y2="97699"/>
                        <a14:foregroundMark x1="20583" y1="97522" x2="20583" y2="97522"/>
                        <a14:foregroundMark x1="29503" y1="97168" x2="29503" y2="97168"/>
                        <a14:foregroundMark x1="36707" y1="96991" x2="36707" y2="96991"/>
                        <a14:foregroundMark x1="37221" y1="97168" x2="37221" y2="97168"/>
                        <a14:foregroundMark x1="46312" y1="97168" x2="46312" y2="97168"/>
                        <a14:foregroundMark x1="48885" y1="97345" x2="48885" y2="97345"/>
                        <a14:foregroundMark x1="52659" y1="97345" x2="52659" y2="97345"/>
                        <a14:foregroundMark x1="56261" y1="97345" x2="56261" y2="97345"/>
                        <a14:foregroundMark x1="41509" y1="97168" x2="41509" y2="97168"/>
                        <a14:foregroundMark x1="41509" y1="97699" x2="41509" y2="97699"/>
                        <a14:foregroundMark x1="96226" y1="96814" x2="96226" y2="96814"/>
                        <a14:foregroundMark x1="97084" y1="93982" x2="97084" y2="93982"/>
                        <a14:foregroundMark x1="96569" y1="92389" x2="96569" y2="92389"/>
                        <a14:foregroundMark x1="96741" y1="88496" x2="96741" y2="88496"/>
                        <a14:foregroundMark x1="96741" y1="81947" x2="96741" y2="81947"/>
                        <a14:foregroundMark x1="96741" y1="75398" x2="96741" y2="75398"/>
                        <a14:foregroundMark x1="96741" y1="69027" x2="96741" y2="69027"/>
                        <a14:foregroundMark x1="96741" y1="55929" x2="96741" y2="55929"/>
                        <a14:foregroundMark x1="96741" y1="52743" x2="96741" y2="52743"/>
                        <a14:foregroundMark x1="96741" y1="46195" x2="96741" y2="46195"/>
                        <a14:foregroundMark x1="96741" y1="49558" x2="96741" y2="49558"/>
                        <a14:foregroundMark x1="96741" y1="59292" x2="96741" y2="59292"/>
                        <a14:foregroundMark x1="96741" y1="62478" x2="96741" y2="62478"/>
                        <a14:foregroundMark x1="96741" y1="65664" x2="96741" y2="65664"/>
                        <a14:foregroundMark x1="96741" y1="72212" x2="96741" y2="72212"/>
                        <a14:foregroundMark x1="96741" y1="78761" x2="96741" y2="78761"/>
                        <a14:foregroundMark x1="96741" y1="85133" x2="96741" y2="85133"/>
                        <a14:foregroundMark x1="40995" y1="15398" x2="40995" y2="15398"/>
                        <a14:foregroundMark x1="16810" y1="15398" x2="16810" y2="15398"/>
                        <a14:foregroundMark x1="11835" y1="15221" x2="11835" y2="15221"/>
                        <a14:foregroundMark x1="57118" y1="15221" x2="57118" y2="15221"/>
                        <a14:foregroundMark x1="55232" y1="11681" x2="55232" y2="11681"/>
                        <a14:foregroundMark x1="69640" y1="11327" x2="69640" y2="11327"/>
                        <a14:foregroundMark x1="88165" y1="15398" x2="88165" y2="15398"/>
                      </a14:backgroundRemoval>
                    </a14:imgEffect>
                  </a14:imgLayer>
                </a14:imgProps>
              </a:ext>
            </a:extLst>
          </a:blip>
          <a:stretch>
            <a:fillRect/>
          </a:stretch>
        </p:blipFill>
        <p:spPr>
          <a:xfrm>
            <a:off x="288000" y="756000"/>
            <a:ext cx="1783051" cy="1728000"/>
          </a:xfrm>
          <a:prstGeom prst="rect">
            <a:avLst/>
          </a:prstGeom>
        </p:spPr>
      </p:pic>
      <p:pic>
        <p:nvPicPr>
          <p:cNvPr id="3" name="図 2">
            <a:extLst>
              <a:ext uri="{FF2B5EF4-FFF2-40B4-BE49-F238E27FC236}">
                <a16:creationId xmlns:a16="http://schemas.microsoft.com/office/drawing/2014/main" id="{68F270E7-3E84-683D-4C88-407E0A71F4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257" b="98923" l="725" r="97645">
                        <a14:foregroundMark x1="4348" y1="5566" x2="32609" y2="5386"/>
                        <a14:foregroundMark x1="32609" y1="5386" x2="87138" y2="5386"/>
                        <a14:foregroundMark x1="87138" y1="5386" x2="3986" y2="6284"/>
                        <a14:foregroundMark x1="6884" y1="19928" x2="49819" y2="19569"/>
                        <a14:foregroundMark x1="49819" y1="19569" x2="77174" y2="19569"/>
                        <a14:foregroundMark x1="77174" y1="19569" x2="93116" y2="43268"/>
                        <a14:foregroundMark x1="93116" y1="43268" x2="92391" y2="71993"/>
                        <a14:foregroundMark x1="92391" y1="71993" x2="71739" y2="94075"/>
                        <a14:foregroundMark x1="71739" y1="94075" x2="15942" y2="87792"/>
                        <a14:foregroundMark x1="15942" y1="87792" x2="6341" y2="20467"/>
                        <a14:foregroundMark x1="22283" y1="23160" x2="39674" y2="63016"/>
                        <a14:foregroundMark x1="51268" y1="25314" x2="47645" y2="70377"/>
                        <a14:foregroundMark x1="71920" y1="42549" x2="64855" y2="73070"/>
                        <a14:foregroundMark x1="64855" y1="73070" x2="58333" y2="82944"/>
                        <a14:foregroundMark x1="65761" y1="35368" x2="36594" y2="73609"/>
                        <a14:foregroundMark x1="24275" y1="44524" x2="19384" y2="80969"/>
                        <a14:foregroundMark x1="5435" y1="34291" x2="5435" y2="34291"/>
                        <a14:foregroundMark x1="5435" y1="23698" x2="6341" y2="79174"/>
                        <a14:foregroundMark x1="6341" y1="79174" x2="7065" y2="81149"/>
                        <a14:foregroundMark x1="5797" y1="90664" x2="43116" y2="91023"/>
                        <a14:foregroundMark x1="43116" y1="91023" x2="91667" y2="90664"/>
                        <a14:foregroundMark x1="95290" y1="91562" x2="94203" y2="24057"/>
                        <a14:foregroundMark x1="94203" y1="21364" x2="14493" y2="18851"/>
                        <a14:foregroundMark x1="88587" y1="15260" x2="9783" y2="16338"/>
                        <a14:foregroundMark x1="6341" y1="16338" x2="6341" y2="16338"/>
                        <a14:foregroundMark x1="3804" y1="21544" x2="3804" y2="21544"/>
                        <a14:foregroundMark x1="80072" y1="73429" x2="89674" y2="90844"/>
                        <a14:foregroundMark x1="84058" y1="72711" x2="92754" y2="91203"/>
                        <a14:foregroundMark x1="77174" y1="72172" x2="78804" y2="99102"/>
                        <a14:foregroundMark x1="78804" y1="99102" x2="82246" y2="91203"/>
                        <a14:foregroundMark x1="65942" y1="98384" x2="65942" y2="98384"/>
                        <a14:foregroundMark x1="65036" y1="97487" x2="65036" y2="97487"/>
                        <a14:foregroundMark x1="44203" y1="96768" x2="44203" y2="96768"/>
                        <a14:foregroundMark x1="28623" y1="96768" x2="28623" y2="96768"/>
                        <a14:foregroundMark x1="38768" y1="77379" x2="38768" y2="77379"/>
                        <a14:foregroundMark x1="38225" y1="83662" x2="38225" y2="83662"/>
                        <a14:foregroundMark x1="51630" y1="82944" x2="51630" y2="82944"/>
                        <a14:foregroundMark x1="50543" y1="73070" x2="57790" y2="87792"/>
                        <a14:foregroundMark x1="60688" y1="86535" x2="79348" y2="63555"/>
                        <a14:foregroundMark x1="79348" y1="63555" x2="79529" y2="62837"/>
                        <a14:foregroundMark x1="75906" y1="47576" x2="71920" y2="33393"/>
                        <a14:foregroundMark x1="77174" y1="33393" x2="77717" y2="49910"/>
                        <a14:foregroundMark x1="74819" y1="29264" x2="39493" y2="32496"/>
                        <a14:foregroundMark x1="39674" y1="24955" x2="38768" y2="59964"/>
                        <a14:foregroundMark x1="36051" y1="61939" x2="35145" y2="83124"/>
                        <a14:foregroundMark x1="64312" y1="57271" x2="55978" y2="74686"/>
                        <a14:foregroundMark x1="63406" y1="53860" x2="43478" y2="77558"/>
                        <a14:foregroundMark x1="6341" y1="3950" x2="78261" y2="4847"/>
                        <a14:foregroundMark x1="92391" y1="7181" x2="3080" y2="7540"/>
                        <a14:foregroundMark x1="6884" y1="10592" x2="6884" y2="10592"/>
                        <a14:foregroundMark x1="22826" y1="10413" x2="22826" y2="10413"/>
                        <a14:foregroundMark x1="31341" y1="10413" x2="31341" y2="10413"/>
                        <a14:foregroundMark x1="31522" y1="8797" x2="31522" y2="8797"/>
                        <a14:foregroundMark x1="39130" y1="10054" x2="39130" y2="10054"/>
                        <a14:foregroundMark x1="44022" y1="10413" x2="44022" y2="10413"/>
                        <a14:foregroundMark x1="51630" y1="10413" x2="51630" y2="10413"/>
                        <a14:foregroundMark x1="60326" y1="10413" x2="60326" y2="10413"/>
                        <a14:foregroundMark x1="66304" y1="10054" x2="66304" y2="10054"/>
                        <a14:foregroundMark x1="92391" y1="8438" x2="92391" y2="8438"/>
                        <a14:foregroundMark x1="95652" y1="5386" x2="95652" y2="5386"/>
                        <a14:foregroundMark x1="93116" y1="3591" x2="93116" y2="3591"/>
                        <a14:foregroundMark x1="89130" y1="4129" x2="89130" y2="4129"/>
                        <a14:foregroundMark x1="91848" y1="4309" x2="91848" y2="4309"/>
                        <a14:foregroundMark x1="94203" y1="5745" x2="94203" y2="5745"/>
                        <a14:foregroundMark x1="40036" y1="3052" x2="40036" y2="3052"/>
                        <a14:foregroundMark x1="40580" y1="2693" x2="55254" y2="3591"/>
                        <a14:foregroundMark x1="31884" y1="3411" x2="31884" y2="3411"/>
                        <a14:foregroundMark x1="21739" y1="2873" x2="21739" y2="2873"/>
                        <a14:foregroundMark x1="7065" y1="14542" x2="7065" y2="14542"/>
                        <a14:foregroundMark x1="7065" y1="14363" x2="7065" y2="14363"/>
                        <a14:foregroundMark x1="12681" y1="14363" x2="12681" y2="14363"/>
                        <a14:foregroundMark x1="23913" y1="14363" x2="23913" y2="14363"/>
                        <a14:foregroundMark x1="40580" y1="14363" x2="40580" y2="14363"/>
                        <a14:foregroundMark x1="59783" y1="14363" x2="59783" y2="14363"/>
                        <a14:foregroundMark x1="89855" y1="14363" x2="89855" y2="14363"/>
                        <a14:foregroundMark x1="71377" y1="14183" x2="71377" y2="14183"/>
                        <a14:foregroundMark x1="3442" y1="14363" x2="3442" y2="14363"/>
                        <a14:foregroundMark x1="725" y1="18671" x2="725" y2="18671"/>
                        <a14:foregroundMark x1="725" y1="27110" x2="725" y2="27110"/>
                        <a14:foregroundMark x1="906" y1="31059" x2="906" y2="31059"/>
                        <a14:foregroundMark x1="906" y1="39677" x2="906" y2="39677"/>
                        <a14:foregroundMark x1="906" y1="52603" x2="906" y2="52603"/>
                        <a14:foregroundMark x1="906" y1="65350" x2="906" y2="65350"/>
                        <a14:foregroundMark x1="906" y1="73968" x2="906" y2="73968"/>
                        <a14:foregroundMark x1="906" y1="82585" x2="906" y2="82585"/>
                        <a14:foregroundMark x1="906" y1="91203" x2="906" y2="91203"/>
                        <a14:foregroundMark x1="906" y1="82585" x2="906" y2="82585"/>
                        <a14:foregroundMark x1="906" y1="26750" x2="906" y2="26750"/>
                        <a14:foregroundMark x1="906" y1="18312" x2="906" y2="18312"/>
                        <a14:foregroundMark x1="1087" y1="15799" x2="1087" y2="15799"/>
                        <a14:foregroundMark x1="1087" y1="21364" x2="1087" y2="21364"/>
                        <a14:foregroundMark x1="725" y1="24596" x2="725" y2="24596"/>
                        <a14:foregroundMark x1="906" y1="33573" x2="906" y2="33573"/>
                        <a14:foregroundMark x1="906" y1="38241" x2="906" y2="38241"/>
                        <a14:foregroundMark x1="906" y1="45242" x2="906" y2="45242"/>
                        <a14:foregroundMark x1="1087" y1="49192" x2="1087" y2="49192"/>
                        <a14:foregroundMark x1="1087" y1="43627" x2="1087" y2="43627"/>
                        <a14:foregroundMark x1="906" y1="57630" x2="906" y2="57630"/>
                        <a14:foregroundMark x1="906" y1="60503" x2="906" y2="60503"/>
                        <a14:foregroundMark x1="906" y1="69479" x2="906" y2="69479"/>
                        <a14:foregroundMark x1="906" y1="78097" x2="906" y2="78097"/>
                        <a14:foregroundMark x1="906" y1="91023" x2="906" y2="91023"/>
                        <a14:foregroundMark x1="725" y1="88869" x2="725" y2="88869"/>
                        <a14:foregroundMark x1="1087" y1="86535" x2="1087" y2="86535"/>
                        <a14:foregroundMark x1="906" y1="94794" x2="906" y2="94794"/>
                        <a14:foregroundMark x1="2174" y1="97127" x2="2174" y2="97127"/>
                        <a14:foregroundMark x1="5978" y1="97307" x2="5978" y2="97307"/>
                        <a14:foregroundMark x1="17029" y1="97307" x2="17029" y2="97307"/>
                        <a14:foregroundMark x1="31884" y1="97666" x2="31884" y2="97666"/>
                        <a14:foregroundMark x1="50000" y1="97487" x2="50000" y2="97487"/>
                        <a14:foregroundMark x1="60507" y1="97307" x2="60507" y2="97307"/>
                        <a14:foregroundMark x1="44384" y1="97307" x2="44384" y2="97307"/>
                        <a14:foregroundMark x1="92391" y1="97666" x2="92391" y2="97666"/>
                        <a14:foregroundMark x1="96377" y1="97307" x2="96377" y2="97307"/>
                        <a14:foregroundMark x1="97826" y1="95512" x2="97826" y2="95512"/>
                        <a14:foregroundMark x1="11413" y1="9515" x2="11413" y2="9515"/>
                        <a14:foregroundMark x1="3261" y1="7720" x2="3261" y2="7720"/>
                        <a14:foregroundMark x1="2174" y1="8977" x2="2174" y2="8977"/>
                        <a14:foregroundMark x1="2174" y1="4129" x2="2174" y2="4129"/>
                        <a14:foregroundMark x1="7609" y1="10952" x2="7609" y2="10952"/>
                        <a14:foregroundMark x1="5072" y1="10952" x2="5072" y2="10952"/>
                        <a14:foregroundMark x1="5978" y1="11131" x2="5978" y2="11131"/>
                        <a14:foregroundMark x1="10145" y1="10952" x2="10145" y2="10952"/>
                        <a14:foregroundMark x1="6884" y1="1257" x2="6884" y2="1257"/>
                      </a14:backgroundRemoval>
                    </a14:imgEffect>
                  </a14:imgLayer>
                </a14:imgProps>
              </a:ext>
            </a:extLst>
          </a:blip>
          <a:stretch>
            <a:fillRect/>
          </a:stretch>
        </p:blipFill>
        <p:spPr>
          <a:xfrm>
            <a:off x="2520002" y="756001"/>
            <a:ext cx="1712488" cy="1728000"/>
          </a:xfrm>
          <a:prstGeom prst="rect">
            <a:avLst/>
          </a:prstGeom>
        </p:spPr>
      </p:pic>
      <p:pic>
        <p:nvPicPr>
          <p:cNvPr id="8" name="図 7">
            <a:extLst>
              <a:ext uri="{FF2B5EF4-FFF2-40B4-BE49-F238E27FC236}">
                <a16:creationId xmlns:a16="http://schemas.microsoft.com/office/drawing/2014/main" id="{73026FF8-5710-ACB5-B7B0-BE5A760972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822" b="97884" l="2582" r="97074">
                        <a14:foregroundMark x1="6368" y1="4586" x2="35800" y2="4233"/>
                        <a14:foregroundMark x1="35800" y1="4233" x2="66437" y2="4233"/>
                        <a14:foregroundMark x1="66437" y1="4233" x2="91910" y2="4056"/>
                        <a14:foregroundMark x1="91910" y1="4056" x2="11015" y2="7937"/>
                        <a14:foregroundMark x1="11015" y1="7937" x2="5508" y2="5644"/>
                        <a14:foregroundMark x1="6540" y1="18695" x2="64028" y2="23986"/>
                        <a14:foregroundMark x1="64028" y1="23986" x2="86403" y2="38448"/>
                        <a14:foregroundMark x1="86403" y1="38448" x2="82788" y2="65256"/>
                        <a14:foregroundMark x1="82788" y1="65256" x2="69363" y2="88889"/>
                        <a14:foregroundMark x1="69363" y1="88889" x2="15318" y2="89065"/>
                        <a14:foregroundMark x1="15318" y1="89065" x2="5336" y2="63845"/>
                        <a14:foregroundMark x1="5336" y1="63845" x2="6885" y2="20635"/>
                        <a14:foregroundMark x1="6885" y1="17637" x2="89501" y2="17637"/>
                        <a14:foregroundMark x1="91566" y1="21340" x2="87263" y2="88536"/>
                        <a14:foregroundMark x1="81928" y1="93122" x2="28916" y2="86949"/>
                        <a14:foregroundMark x1="28916" y1="86949" x2="25301" y2="89594"/>
                        <a14:foregroundMark x1="88296" y1="73545" x2="95353" y2="94356"/>
                        <a14:foregroundMark x1="91050" y1="69136" x2="91738" y2="80776"/>
                        <a14:foregroundMark x1="93115" y1="72134" x2="93115" y2="72134"/>
                        <a14:foregroundMark x1="94492" y1="76367" x2="94492" y2="76367"/>
                        <a14:foregroundMark x1="80379" y1="89242" x2="93632" y2="96825"/>
                        <a14:foregroundMark x1="69019" y1="96296" x2="69019" y2="96296"/>
                        <a14:foregroundMark x1="79862" y1="97531" x2="79862" y2="97531"/>
                        <a14:foregroundMark x1="83133" y1="97531" x2="83133" y2="97531"/>
                        <a14:foregroundMark x1="81756" y1="97002" x2="81756" y2="97002"/>
                        <a14:foregroundMark x1="80895" y1="95767" x2="80895" y2="95767"/>
                        <a14:foregroundMark x1="7401" y1="8995" x2="86575" y2="9877"/>
                        <a14:foregroundMark x1="86575" y1="9877" x2="90189" y2="9700"/>
                        <a14:foregroundMark x1="95869" y1="7055" x2="95869" y2="7055"/>
                        <a14:foregroundMark x1="93115" y1="7055" x2="93115" y2="7055"/>
                        <a14:foregroundMark x1="92599" y1="4586" x2="92771" y2="7407"/>
                        <a14:foregroundMark x1="3787" y1="5644" x2="3787" y2="5644"/>
                        <a14:foregroundMark x1="28744" y1="3527" x2="28744" y2="3527"/>
                        <a14:foregroundMark x1="22892" y1="3527" x2="22892" y2="3527"/>
                        <a14:foregroundMark x1="4475" y1="6349" x2="4475" y2="6349"/>
                        <a14:foregroundMark x1="4475" y1="9171" x2="4475" y2="9171"/>
                        <a14:foregroundMark x1="80207" y1="86949" x2="80207" y2="86949"/>
                        <a14:foregroundMark x1="78657" y1="96473" x2="78657" y2="96473"/>
                        <a14:foregroundMark x1="90706" y1="97884" x2="90706" y2="97884"/>
                        <a14:foregroundMark x1="94836" y1="97354" x2="94836" y2="97354"/>
                        <a14:foregroundMark x1="97590" y1="79718" x2="97590" y2="79718"/>
                        <a14:foregroundMark x1="20998" y1="2822" x2="20998" y2="2822"/>
                        <a14:foregroundMark x1="16695" y1="14286" x2="16695" y2="14286"/>
                        <a14:foregroundMark x1="7229" y1="14462" x2="7229" y2="14462"/>
                        <a14:foregroundMark x1="12048" y1="14109" x2="12048" y2="14109"/>
                        <a14:foregroundMark x1="13941" y1="14462" x2="13941" y2="14462"/>
                        <a14:foregroundMark x1="4991" y1="14815" x2="4991" y2="14815"/>
                        <a14:foregroundMark x1="3270" y1="15697" x2="3270" y2="15697"/>
                        <a14:foregroundMark x1="2582" y1="21164" x2="2582" y2="21164"/>
                        <a14:foregroundMark x1="2582" y1="27337" x2="2582" y2="27337"/>
                        <a14:foregroundMark x1="2582" y1="30511" x2="2582" y2="30511"/>
                        <a14:foregroundMark x1="2582" y1="36684" x2="2582" y2="36684"/>
                        <a14:foregroundMark x1="2582" y1="42857" x2="2582" y2="42857"/>
                        <a14:foregroundMark x1="2582" y1="52205" x2="2582" y2="52205"/>
                        <a14:foregroundMark x1="2582" y1="58377" x2="2582" y2="58377"/>
                        <a14:foregroundMark x1="2582" y1="67725" x2="2582" y2="67725"/>
                        <a14:foregroundMark x1="2582" y1="77072" x2="2582" y2="77072"/>
                        <a14:foregroundMark x1="2582" y1="83245" x2="2582" y2="83245"/>
                        <a14:foregroundMark x1="2582" y1="89418" x2="2582" y2="89418"/>
                        <a14:foregroundMark x1="2582" y1="92416" x2="2582" y2="92416"/>
                        <a14:foregroundMark x1="4475" y1="95944" x2="4475" y2="95944"/>
                        <a14:foregroundMark x1="11532" y1="96473" x2="11532" y2="96473"/>
                        <a14:foregroundMark x1="20998" y1="96120" x2="20998" y2="96120"/>
                        <a14:foregroundMark x1="33046" y1="96473" x2="33046" y2="96473"/>
                        <a14:foregroundMark x1="94836" y1="68430" x2="94836" y2="68430"/>
                        <a14:foregroundMark x1="85198" y1="14286" x2="85198" y2="14286"/>
                        <a14:foregroundMark x1="82100" y1="14286" x2="82100" y2="14286"/>
                        <a14:foregroundMark x1="90534" y1="14286" x2="90534" y2="14286"/>
                        <a14:foregroundMark x1="70396" y1="14286" x2="70396" y2="14286"/>
                        <a14:foregroundMark x1="74871" y1="14462" x2="74871" y2="14462"/>
                        <a14:foregroundMark x1="62478" y1="14462" x2="62478" y2="14462"/>
                        <a14:foregroundMark x1="54389" y1="13933" x2="54389" y2="13933"/>
                        <a14:foregroundMark x1="46988" y1="13933" x2="46988" y2="13933"/>
                        <a14:foregroundMark x1="40275" y1="14286" x2="40275" y2="14286"/>
                        <a14:foregroundMark x1="30465" y1="14286" x2="30465" y2="14286"/>
                        <a14:foregroundMark x1="24441" y1="14286" x2="24441" y2="14286"/>
                      </a14:backgroundRemoval>
                    </a14:imgEffect>
                  </a14:imgLayer>
                </a14:imgProps>
              </a:ext>
            </a:extLst>
          </a:blip>
          <a:stretch>
            <a:fillRect/>
          </a:stretch>
        </p:blipFill>
        <p:spPr>
          <a:xfrm>
            <a:off x="4680000" y="756001"/>
            <a:ext cx="1771135" cy="1728457"/>
          </a:xfrm>
          <a:prstGeom prst="rect">
            <a:avLst/>
          </a:prstGeom>
        </p:spPr>
      </p:pic>
      <p:sp>
        <p:nvSpPr>
          <p:cNvPr id="37" name="二等辺三角形 36">
            <a:extLst>
              <a:ext uri="{FF2B5EF4-FFF2-40B4-BE49-F238E27FC236}">
                <a16:creationId xmlns:a16="http://schemas.microsoft.com/office/drawing/2014/main" id="{6080D13B-5578-7A9E-14B0-6652E18AE0C7}"/>
              </a:ext>
            </a:extLst>
          </p:cNvPr>
          <p:cNvSpPr/>
          <p:nvPr/>
        </p:nvSpPr>
        <p:spPr>
          <a:xfrm rot="5400000">
            <a:off x="2052000" y="1548000"/>
            <a:ext cx="504000" cy="2160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8" name="二等辺三角形 37">
            <a:extLst>
              <a:ext uri="{FF2B5EF4-FFF2-40B4-BE49-F238E27FC236}">
                <a16:creationId xmlns:a16="http://schemas.microsoft.com/office/drawing/2014/main" id="{0D99242C-3F4A-37FB-B87F-76BC7BF102AF}"/>
              </a:ext>
            </a:extLst>
          </p:cNvPr>
          <p:cNvSpPr/>
          <p:nvPr/>
        </p:nvSpPr>
        <p:spPr>
          <a:xfrm rot="5400000">
            <a:off x="4237200" y="1548000"/>
            <a:ext cx="504000" cy="2160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6" name="グループ化 5">
            <a:extLst>
              <a:ext uri="{FF2B5EF4-FFF2-40B4-BE49-F238E27FC236}">
                <a16:creationId xmlns:a16="http://schemas.microsoft.com/office/drawing/2014/main" id="{165E45D4-14D6-6705-C552-2924CAEC4473}"/>
              </a:ext>
            </a:extLst>
          </p:cNvPr>
          <p:cNvGrpSpPr/>
          <p:nvPr/>
        </p:nvGrpSpPr>
        <p:grpSpPr>
          <a:xfrm>
            <a:off x="360000" y="2700000"/>
            <a:ext cx="6072820" cy="1728000"/>
            <a:chOff x="360000" y="2844000"/>
            <a:chExt cx="6072820" cy="1728000"/>
          </a:xfrm>
        </p:grpSpPr>
        <p:pic>
          <p:nvPicPr>
            <p:cNvPr id="10" name="図 9">
              <a:extLst>
                <a:ext uri="{FF2B5EF4-FFF2-40B4-BE49-F238E27FC236}">
                  <a16:creationId xmlns:a16="http://schemas.microsoft.com/office/drawing/2014/main" id="{FE4DBA30-2EF9-B860-BB7D-FE1D04968C9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326" b="97853" l="1019" r="96435">
                          <a14:foregroundMark x1="3056" y1="5188" x2="86927" y2="5367"/>
                          <a14:foregroundMark x1="86927" y1="5367" x2="5603" y2="9123"/>
                          <a14:foregroundMark x1="5603" y1="9123" x2="2716" y2="7156"/>
                          <a14:foregroundMark x1="6452" y1="18784" x2="41596" y2="18426"/>
                          <a14:foregroundMark x1="41596" y1="18426" x2="67063" y2="18426"/>
                          <a14:foregroundMark x1="67063" y1="18426" x2="84890" y2="37030"/>
                          <a14:foregroundMark x1="84890" y1="37030" x2="82852" y2="63685"/>
                          <a14:foregroundMark x1="82852" y1="63685" x2="88285" y2="89088"/>
                          <a14:foregroundMark x1="88285" y1="89088" x2="8149" y2="93202"/>
                          <a14:foregroundMark x1="8149" y1="93202" x2="4414" y2="67979"/>
                          <a14:foregroundMark x1="4414" y1="67979" x2="8829" y2="41682"/>
                          <a14:foregroundMark x1="8829" y1="41682" x2="5942" y2="20572"/>
                          <a14:foregroundMark x1="28693" y1="95886" x2="91341" y2="96422"/>
                          <a14:foregroundMark x1="7301" y1="2862" x2="7301" y2="2862"/>
                          <a14:foregroundMark x1="7810" y1="2862" x2="7810" y2="2862"/>
                          <a14:foregroundMark x1="22071" y1="3936" x2="22071" y2="3936"/>
                          <a14:foregroundMark x1="39219" y1="3936" x2="39219" y2="3936"/>
                          <a14:foregroundMark x1="43803" y1="3936" x2="43803" y2="3936"/>
                          <a14:foregroundMark x1="45331" y1="10912" x2="45331" y2="10912"/>
                          <a14:foregroundMark x1="5093" y1="14669" x2="5093" y2="14669"/>
                          <a14:foregroundMark x1="15450" y1="14848" x2="15450" y2="14848"/>
                          <a14:foregroundMark x1="29542" y1="15027" x2="29542" y2="15027"/>
                          <a14:foregroundMark x1="45840" y1="14848" x2="45840" y2="14848"/>
                          <a14:foregroundMark x1="61630" y1="14669" x2="61630" y2="14669"/>
                          <a14:foregroundMark x1="78778" y1="14490" x2="78778" y2="14490"/>
                          <a14:foregroundMark x1="87776" y1="14669" x2="87776" y2="14669"/>
                          <a14:foregroundMark x1="73345" y1="14669" x2="73345" y2="14669"/>
                          <a14:foregroundMark x1="51783" y1="14669" x2="51783" y2="14669"/>
                          <a14:foregroundMark x1="39219" y1="14669" x2="39219" y2="14669"/>
                          <a14:foregroundMark x1="30900" y1="14669" x2="30900" y2="14669"/>
                          <a14:foregroundMark x1="27334" y1="14669" x2="27334" y2="14669"/>
                          <a14:foregroundMark x1="2547" y1="15206" x2="2547" y2="15206"/>
                          <a14:foregroundMark x1="1358" y1="17710" x2="1358" y2="17710"/>
                          <a14:foregroundMark x1="1868" y1="20751" x2="1868" y2="20751"/>
                          <a14:foregroundMark x1="1698" y1="28265" x2="1698" y2="28265"/>
                          <a14:foregroundMark x1="1698" y1="34347" x2="1698" y2="34347"/>
                          <a14:foregroundMark x1="1698" y1="40429" x2="1698" y2="40429"/>
                          <a14:foregroundMark x1="1698" y1="46512" x2="1698" y2="46512"/>
                          <a14:foregroundMark x1="1698" y1="52594" x2="1698" y2="52594"/>
                          <a14:foregroundMark x1="1698" y1="61538" x2="1698" y2="61538"/>
                          <a14:foregroundMark x1="1698" y1="67621" x2="1698" y2="67621"/>
                          <a14:foregroundMark x1="1698" y1="76744" x2="1698" y2="76744"/>
                          <a14:foregroundMark x1="1698" y1="82826" x2="1698" y2="82826"/>
                          <a14:foregroundMark x1="1698" y1="94991" x2="1698" y2="94991"/>
                          <a14:foregroundMark x1="1698" y1="91950" x2="1698" y2="91950"/>
                          <a14:foregroundMark x1="1698" y1="88909" x2="1698" y2="88909"/>
                          <a14:foregroundMark x1="1698" y1="85868" x2="1698" y2="85868"/>
                          <a14:foregroundMark x1="1698" y1="79785" x2="1698" y2="79785"/>
                          <a14:foregroundMark x1="1698" y1="73703" x2="1698" y2="73703"/>
                          <a14:foregroundMark x1="1698" y1="70662" x2="1698" y2="70662"/>
                          <a14:foregroundMark x1="1698" y1="64580" x2="1698" y2="64580"/>
                          <a14:foregroundMark x1="1698" y1="55635" x2="1698" y2="55635"/>
                          <a14:foregroundMark x1="1698" y1="46512" x2="1698" y2="46512"/>
                          <a14:foregroundMark x1="1698" y1="49553" x2="1698" y2="49553"/>
                          <a14:foregroundMark x1="1698" y1="43470" x2="1698" y2="43470"/>
                          <a14:foregroundMark x1="1698" y1="37388" x2="1698" y2="37388"/>
                          <a14:foregroundMark x1="1698" y1="31306" x2="1698" y2="31306"/>
                          <a14:foregroundMark x1="1698" y1="25224" x2="1698" y2="25224"/>
                          <a14:foregroundMark x1="96435" y1="80859" x2="96435" y2="80859"/>
                          <a14:foregroundMark x1="92190" y1="84973" x2="92190" y2="84973"/>
                          <a14:foregroundMark x1="92360" y1="87478" x2="92360" y2="87478"/>
                          <a14:foregroundMark x1="92360" y1="93560" x2="92360" y2="93560"/>
                          <a14:foregroundMark x1="92360" y1="91771" x2="92360" y2="91771"/>
                          <a14:foregroundMark x1="92360" y1="90519" x2="92360" y2="90519"/>
                          <a14:foregroundMark x1="92360" y1="95170" x2="92360" y2="95170"/>
                          <a14:foregroundMark x1="91851" y1="96959" x2="91851" y2="96959"/>
                          <a14:foregroundMark x1="90323" y1="97496" x2="90323" y2="97496"/>
                          <a14:foregroundMark x1="87097" y1="97853" x2="87097" y2="97853"/>
                          <a14:foregroundMark x1="79626" y1="97496" x2="79626" y2="97496"/>
                          <a14:foregroundMark x1="67402" y1="97496" x2="67402" y2="97496"/>
                          <a14:foregroundMark x1="59932" y1="97674" x2="59932" y2="97674"/>
                          <a14:foregroundMark x1="47368" y1="97674" x2="47368" y2="97674"/>
                          <a14:foregroundMark x1="92020" y1="72809" x2="92020" y2="72809"/>
                          <a14:foregroundMark x1="92360" y1="72987" x2="92360" y2="72987"/>
                          <a14:foregroundMark x1="92360" y1="76923" x2="92360" y2="76923"/>
                          <a14:foregroundMark x1="92020" y1="78354" x2="92020" y2="78354"/>
                          <a14:foregroundMark x1="92360" y1="78891" x2="92360" y2="78891"/>
                          <a14:foregroundMark x1="92360" y1="71199" x2="92360" y2="71199"/>
                          <a14:foregroundMark x1="92360" y1="65116" x2="92360" y2="65116"/>
                          <a14:foregroundMark x1="92360" y1="59034" x2="92360" y2="59034"/>
                          <a14:foregroundMark x1="92360" y1="49911" x2="92360" y2="49911"/>
                          <a14:foregroundMark x1="92360" y1="40966" x2="92360" y2="40966"/>
                          <a14:foregroundMark x1="92360" y1="34884" x2="92360" y2="34884"/>
                          <a14:foregroundMark x1="92360" y1="25760" x2="92360" y2="25760"/>
                          <a14:foregroundMark x1="92360" y1="19678" x2="92360" y2="19678"/>
                          <a14:foregroundMark x1="92360" y1="17889" x2="92360" y2="17889"/>
                          <a14:foregroundMark x1="92360" y1="15921" x2="92360" y2="15921"/>
                          <a14:foregroundMark x1="92360" y1="23614" x2="92360" y2="23614"/>
                          <a14:foregroundMark x1="92360" y1="23077" x2="92360" y2="23077"/>
                          <a14:foregroundMark x1="92360" y1="29159" x2="92360" y2="29159"/>
                          <a14:foregroundMark x1="92360" y1="32200" x2="92360" y2="32200"/>
                          <a14:foregroundMark x1="92360" y1="38283" x2="92360" y2="38283"/>
                          <a14:foregroundMark x1="92360" y1="44365" x2="92360" y2="44365"/>
                          <a14:foregroundMark x1="92360" y1="47406" x2="92360" y2="47406"/>
                          <a14:foregroundMark x1="92360" y1="53488" x2="92360" y2="53488"/>
                          <a14:foregroundMark x1="92360" y1="56351" x2="92360" y2="56351"/>
                          <a14:foregroundMark x1="92360" y1="62433" x2="92360" y2="62433"/>
                          <a14:foregroundMark x1="92360" y1="68515" x2="92360" y2="68515"/>
                          <a14:foregroundMark x1="11715" y1="14669" x2="11715" y2="14669"/>
                          <a14:foregroundMark x1="20034" y1="15027" x2="20034" y2="15027"/>
                          <a14:foregroundMark x1="32598" y1="15027" x2="32598" y2="15027"/>
                          <a14:foregroundMark x1="55178" y1="15027" x2="55178" y2="15027"/>
                          <a14:foregroundMark x1="65705" y1="15027" x2="65705" y2="15027"/>
                          <a14:foregroundMark x1="82173" y1="15206" x2="82173" y2="15206"/>
                          <a14:foregroundMark x1="83871" y1="14848" x2="83871" y2="14848"/>
                        </a14:backgroundRemoval>
                      </a14:imgEffect>
                    </a14:imgLayer>
                  </a14:imgProps>
                </a:ext>
              </a:extLst>
            </a:blip>
            <a:stretch>
              <a:fillRect/>
            </a:stretch>
          </p:blipFill>
          <p:spPr>
            <a:xfrm>
              <a:off x="360000" y="2844000"/>
              <a:ext cx="1820737" cy="1728000"/>
            </a:xfrm>
            <a:prstGeom prst="rect">
              <a:avLst/>
            </a:prstGeom>
          </p:spPr>
        </p:pic>
        <p:pic>
          <p:nvPicPr>
            <p:cNvPr id="14" name="図 13">
              <a:extLst>
                <a:ext uri="{FF2B5EF4-FFF2-40B4-BE49-F238E27FC236}">
                  <a16:creationId xmlns:a16="http://schemas.microsoft.com/office/drawing/2014/main" id="{1CEB4B2A-4BF6-18EE-3762-8EA2FFF7249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367" b="98211" l="1382" r="97755">
                          <a14:foregroundMark x1="5527" y1="4472" x2="85665" y2="4472"/>
                          <a14:foregroundMark x1="85665" y1="4472" x2="10017" y2="9481"/>
                          <a14:foregroundMark x1="10017" y1="9481" x2="6218" y2="6440"/>
                          <a14:foregroundMark x1="7254" y1="18426" x2="88601" y2="29159"/>
                          <a14:foregroundMark x1="88601" y1="29159" x2="87910" y2="82648"/>
                          <a14:foregroundMark x1="87910" y1="82648" x2="65630" y2="94991"/>
                          <a14:foregroundMark x1="65630" y1="94991" x2="13126" y2="92487"/>
                          <a14:foregroundMark x1="13126" y1="92487" x2="7254" y2="67084"/>
                          <a14:foregroundMark x1="7254" y1="67084" x2="7772" y2="20751"/>
                          <a14:foregroundMark x1="5527" y1="18426" x2="5527" y2="18426"/>
                          <a14:foregroundMark x1="7427" y1="95886" x2="93264" y2="96422"/>
                          <a14:foregroundMark x1="93092" y1="95528" x2="91537" y2="64580"/>
                          <a14:foregroundMark x1="68566" y1="43649" x2="68566" y2="59034"/>
                          <a14:foregroundMark x1="57168" y1="54383" x2="50604" y2="84436"/>
                          <a14:foregroundMark x1="73921" y1="68157" x2="83592" y2="77996"/>
                          <a14:foregroundMark x1="58895" y1="55814" x2="60104" y2="62433"/>
                          <a14:foregroundMark x1="82038" y1="69946" x2="81174" y2="69946"/>
                          <a14:foregroundMark x1="76684" y1="67979" x2="81174" y2="69410"/>
                          <a14:foregroundMark x1="4491" y1="6082" x2="4491" y2="6082"/>
                          <a14:foregroundMark x1="1900" y1="7335" x2="82902" y2="9481"/>
                          <a14:foregroundMark x1="82902" y1="9481" x2="89119" y2="5367"/>
                          <a14:foregroundMark x1="28843" y1="25939" x2="35579" y2="62791"/>
                          <a14:foregroundMark x1="14853" y1="25760" x2="20725" y2="77996"/>
                          <a14:foregroundMark x1="11399" y1="42218" x2="32124" y2="90698"/>
                          <a14:foregroundMark x1="32642" y1="22898" x2="82902" y2="21109"/>
                          <a14:foregroundMark x1="82902" y1="21109" x2="85320" y2="21109"/>
                          <a14:foregroundMark x1="8981" y1="29338" x2="14508" y2="42576"/>
                          <a14:foregroundMark x1="10708" y1="33810" x2="10363" y2="43292"/>
                          <a14:foregroundMark x1="20207" y1="35242" x2="20207" y2="50268"/>
                          <a14:foregroundMark x1="97755" y1="88551" x2="97755" y2="88551"/>
                          <a14:foregroundMark x1="89810" y1="9839" x2="89810" y2="9839"/>
                          <a14:foregroundMark x1="21589" y1="11449" x2="21589" y2="11449"/>
                          <a14:foregroundMark x1="35233" y1="11449" x2="35233" y2="11449"/>
                          <a14:foregroundMark x1="32815" y1="11091" x2="32815" y2="11091"/>
                          <a14:foregroundMark x1="42832" y1="11091" x2="42832" y2="11091"/>
                          <a14:foregroundMark x1="3109" y1="15206" x2="3109" y2="15206"/>
                          <a14:foregroundMark x1="1727" y1="17531" x2="1727" y2="17531"/>
                          <a14:foregroundMark x1="1900" y1="20572" x2="1900" y2="20572"/>
                          <a14:foregroundMark x1="1900" y1="24866" x2="1900" y2="24866"/>
                          <a14:foregroundMark x1="1900" y1="31127" x2="1900" y2="31127"/>
                          <a14:foregroundMark x1="1900" y1="40429" x2="1900" y2="40429"/>
                          <a14:foregroundMark x1="1900" y1="46512" x2="1900" y2="46512"/>
                          <a14:foregroundMark x1="1900" y1="55814" x2="1900" y2="55814"/>
                          <a14:foregroundMark x1="1900" y1="65116" x2="1900" y2="65116"/>
                          <a14:foregroundMark x1="1900" y1="74419" x2="1900" y2="74419"/>
                          <a14:foregroundMark x1="1900" y1="80680" x2="1900" y2="80680"/>
                          <a14:foregroundMark x1="1900" y1="89982" x2="1900" y2="89982"/>
                          <a14:foregroundMark x1="1900" y1="93202" x2="1900" y2="93202"/>
                          <a14:foregroundMark x1="1900" y1="86941" x2="1900" y2="86941"/>
                          <a14:foregroundMark x1="1900" y1="86941" x2="1900" y2="86941"/>
                          <a14:foregroundMark x1="1900" y1="86047" x2="1900" y2="86047"/>
                          <a14:foregroundMark x1="1900" y1="76744" x2="1900" y2="76744"/>
                          <a14:foregroundMark x1="1900" y1="73524" x2="1900" y2="73524"/>
                          <a14:foregroundMark x1="1900" y1="70483" x2="1900" y2="70483"/>
                          <a14:foregroundMark x1="1900" y1="61181" x2="1900" y2="61181"/>
                          <a14:foregroundMark x1="1900" y1="51878" x2="1900" y2="51878"/>
                          <a14:foregroundMark x1="1900" y1="39535" x2="1900" y2="39535"/>
                          <a14:foregroundMark x1="1900" y1="41860" x2="1900" y2="41860"/>
                          <a14:foregroundMark x1="1900" y1="35778" x2="1900" y2="35778"/>
                          <a14:foregroundMark x1="1900" y1="29517" x2="1900" y2="29517"/>
                          <a14:foregroundMark x1="1900" y1="66905" x2="1900" y2="66905"/>
                          <a14:foregroundMark x1="1900" y1="94991" x2="1900" y2="94991"/>
                          <a14:foregroundMark x1="2418" y1="97138" x2="2418" y2="97138"/>
                          <a14:foregroundMark x1="4836" y1="98032" x2="4836" y2="98032"/>
                          <a14:foregroundMark x1="9499" y1="98032" x2="9499" y2="98032"/>
                          <a14:foregroundMark x1="18653" y1="97853" x2="18653" y2="97853"/>
                          <a14:foregroundMark x1="29879" y1="98032" x2="29879" y2="98032"/>
                          <a14:foregroundMark x1="39724" y1="98032" x2="39724" y2="98032"/>
                          <a14:foregroundMark x1="51813" y1="98211" x2="51813" y2="98211"/>
                          <a14:foregroundMark x1="65458" y1="98211" x2="65458" y2="98211"/>
                          <a14:foregroundMark x1="45078" y1="98211" x2="45078" y2="98211"/>
                          <a14:foregroundMark x1="53713" y1="97853" x2="53713" y2="97853"/>
                          <a14:foregroundMark x1="58204" y1="97853" x2="58204" y2="97853"/>
                          <a14:foregroundMark x1="72884" y1="97853" x2="72884" y2="97853"/>
                          <a14:foregroundMark x1="81520" y1="97853" x2="81520" y2="97853"/>
                          <a14:foregroundMark x1="87910" y1="97853" x2="87910" y2="97853"/>
                          <a14:foregroundMark x1="92228" y1="97853" x2="92228" y2="97853"/>
                          <a14:foregroundMark x1="94128" y1="96422" x2="94128" y2="96422"/>
                          <a14:foregroundMark x1="94128" y1="95528" x2="94128" y2="95528"/>
                          <a14:foregroundMark x1="94473" y1="66190" x2="94473" y2="66190"/>
                          <a14:foregroundMark x1="94473" y1="56887" x2="94473" y2="56887"/>
                          <a14:foregroundMark x1="94473" y1="60107" x2="94473" y2="60107"/>
                          <a14:foregroundMark x1="94301" y1="67442" x2="94301" y2="67442"/>
                          <a14:foregroundMark x1="94128" y1="64937" x2="94128" y2="64937"/>
                          <a14:foregroundMark x1="94128" y1="61896" x2="94128" y2="61896"/>
                          <a14:foregroundMark x1="94128" y1="52594" x2="94128" y2="52594"/>
                          <a14:foregroundMark x1="94128" y1="46333" x2="94128" y2="46333"/>
                          <a14:foregroundMark x1="94128" y1="49374" x2="94128" y2="49374"/>
                          <a14:foregroundMark x1="94128" y1="55635" x2="94128" y2="55635"/>
                          <a14:foregroundMark x1="94128" y1="43292" x2="94128" y2="43292"/>
                          <a14:foregroundMark x1="94128" y1="37030" x2="94128" y2="37030"/>
                          <a14:foregroundMark x1="94128" y1="30769" x2="94128" y2="30769"/>
                          <a14:foregroundMark x1="94128" y1="24508" x2="94128" y2="24508"/>
                          <a14:foregroundMark x1="94128" y1="21467" x2="94128" y2="21467"/>
                          <a14:foregroundMark x1="94128" y1="18426" x2="94128" y2="18426"/>
                          <a14:foregroundMark x1="94128" y1="27191" x2="94128" y2="27191"/>
                          <a14:foregroundMark x1="94128" y1="32737" x2="94128" y2="32737"/>
                          <a14:foregroundMark x1="94128" y1="30054" x2="94128" y2="30054"/>
                          <a14:foregroundMark x1="94301" y1="34526" x2="94301" y2="34526"/>
                          <a14:foregroundMark x1="94128" y1="39893" x2="94128" y2="39893"/>
                          <a14:foregroundMark x1="92919" y1="15206" x2="92919" y2="15206"/>
                          <a14:foregroundMark x1="93955" y1="16458" x2="93955" y2="16458"/>
                          <a14:foregroundMark x1="91019" y1="15206" x2="91019" y2="15206"/>
                          <a14:foregroundMark x1="85147" y1="15027" x2="85147" y2="15027"/>
                          <a14:foregroundMark x1="80138" y1="15027" x2="80138" y2="15027"/>
                          <a14:foregroundMark x1="70466" y1="15206" x2="70466" y2="15206"/>
                          <a14:foregroundMark x1="63212" y1="15206" x2="63212" y2="15206"/>
                          <a14:foregroundMark x1="56304" y1="15206" x2="56304" y2="15206"/>
                          <a14:foregroundMark x1="41623" y1="15564" x2="41623" y2="15564"/>
                          <a14:foregroundMark x1="25734" y1="11270" x2="25734" y2="11270"/>
                          <a14:foregroundMark x1="86874" y1="9660" x2="86874" y2="9660"/>
                          <a14:foregroundMark x1="92919" y1="10018" x2="92919" y2="10018"/>
                          <a14:foregroundMark x1="92401" y1="7513" x2="92401" y2="7513"/>
                          <a14:foregroundMark x1="2073" y1="60107" x2="2073" y2="60107"/>
                          <a14:foregroundMark x1="2073" y1="83721" x2="2073" y2="83721"/>
                        </a14:backgroundRemoval>
                      </a14:imgEffect>
                    </a14:imgLayer>
                  </a14:imgProps>
                </a:ext>
              </a:extLst>
            </a:blip>
            <a:stretch>
              <a:fillRect/>
            </a:stretch>
          </p:blipFill>
          <p:spPr>
            <a:xfrm>
              <a:off x="2520000" y="2844000"/>
              <a:ext cx="1789825" cy="1728000"/>
            </a:xfrm>
            <a:prstGeom prst="rect">
              <a:avLst/>
            </a:prstGeom>
          </p:spPr>
        </p:pic>
        <p:pic>
          <p:nvPicPr>
            <p:cNvPr id="32" name="図 31">
              <a:extLst>
                <a:ext uri="{FF2B5EF4-FFF2-40B4-BE49-F238E27FC236}">
                  <a16:creationId xmlns:a16="http://schemas.microsoft.com/office/drawing/2014/main" id="{E5699350-D87E-C5D2-E412-BCE8A186C19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693" b="98923" l="1416" r="96106">
                          <a14:foregroundMark x1="4071" y1="5566" x2="69558" y2="4488"/>
                          <a14:foregroundMark x1="69558" y1="4488" x2="94867" y2="8618"/>
                          <a14:foregroundMark x1="94867" y1="8618" x2="7611" y2="10772"/>
                          <a14:foregroundMark x1="7611" y1="10772" x2="11681" y2="6822"/>
                          <a14:foregroundMark x1="4248" y1="19749" x2="8319" y2="94973"/>
                          <a14:foregroundMark x1="5310" y1="95512" x2="91504" y2="91741"/>
                          <a14:foregroundMark x1="93097" y1="93178" x2="92743" y2="22442"/>
                          <a14:foregroundMark x1="76991" y1="51706" x2="74513" y2="93537"/>
                          <a14:foregroundMark x1="74690" y1="78636" x2="78938" y2="98923"/>
                          <a14:foregroundMark x1="50265" y1="67145" x2="72743" y2="64991"/>
                          <a14:foregroundMark x1="9381" y1="2693" x2="9381" y2="2693"/>
                          <a14:foregroundMark x1="7080" y1="27110" x2="7080" y2="27110"/>
                          <a14:foregroundMark x1="10088" y1="27110" x2="10088" y2="27110"/>
                          <a14:foregroundMark x1="18230" y1="26750" x2="18230" y2="26750"/>
                          <a14:foregroundMark x1="3009" y1="15260" x2="3009" y2="15260"/>
                          <a14:foregroundMark x1="6018" y1="14722" x2="6018" y2="14722"/>
                          <a14:foregroundMark x1="6195" y1="14722" x2="13451" y2="15440"/>
                          <a14:foregroundMark x1="15398" y1="15260" x2="15752" y2="15081"/>
                          <a14:foregroundMark x1="20177" y1="14901" x2="20177" y2="14901"/>
                          <a14:foregroundMark x1="35398" y1="14363" x2="35398" y2="14363"/>
                          <a14:foregroundMark x1="42124" y1="14722" x2="42124" y2="14722"/>
                          <a14:foregroundMark x1="26726" y1="14901" x2="26726" y2="14901"/>
                          <a14:foregroundMark x1="30265" y1="14901" x2="30265" y2="14901"/>
                          <a14:foregroundMark x1="23363" y1="14901" x2="23363" y2="14901"/>
                          <a14:foregroundMark x1="39292" y1="14901" x2="39292" y2="14901"/>
                          <a14:foregroundMark x1="47965" y1="14901" x2="47965" y2="14901"/>
                          <a14:foregroundMark x1="55221" y1="14901" x2="55221" y2="14901"/>
                          <a14:foregroundMark x1="66726" y1="14901" x2="66726" y2="14901"/>
                          <a14:foregroundMark x1="76106" y1="14901" x2="76106" y2="14901"/>
                          <a14:foregroundMark x1="89558" y1="14901" x2="89558" y2="14901"/>
                          <a14:foregroundMark x1="94513" y1="14901" x2="94513" y2="14901"/>
                          <a14:foregroundMark x1="45841" y1="14901" x2="45841" y2="14901"/>
                          <a14:foregroundMark x1="52743" y1="15081" x2="52743" y2="15081"/>
                          <a14:foregroundMark x1="59823" y1="15081" x2="59823" y2="15081"/>
                          <a14:foregroundMark x1="62832" y1="15081" x2="62832" y2="15081"/>
                          <a14:foregroundMark x1="58407" y1="14722" x2="58407" y2="14722"/>
                          <a14:foregroundMark x1="51681" y1="14901" x2="51681" y2="14901"/>
                          <a14:foregroundMark x1="32035" y1="14901" x2="32035" y2="14901"/>
                          <a14:foregroundMark x1="16991" y1="14722" x2="16991" y2="14722"/>
                          <a14:foregroundMark x1="14159" y1="14722" x2="14159" y2="14722"/>
                          <a14:foregroundMark x1="72743" y1="14901" x2="72743" y2="14901"/>
                          <a14:foregroundMark x1="79646" y1="14901" x2="79646" y2="14901"/>
                          <a14:foregroundMark x1="69381" y1="14722" x2="69381" y2="14722"/>
                          <a14:foregroundMark x1="81770" y1="14722" x2="81770" y2="14722"/>
                          <a14:foregroundMark x1="87611" y1="14722" x2="87611" y2="14722"/>
                          <a14:foregroundMark x1="86018" y1="14722" x2="86018" y2="14722"/>
                          <a14:foregroundMark x1="91327" y1="14542" x2="91327" y2="14542"/>
                          <a14:foregroundMark x1="95575" y1="15440" x2="95575" y2="15440"/>
                          <a14:foregroundMark x1="96106" y1="18851" x2="96106" y2="18851"/>
                          <a14:foregroundMark x1="96106" y1="20646" x2="96106" y2="20646"/>
                          <a14:foregroundMark x1="96106" y1="26750" x2="96106" y2="26750"/>
                          <a14:foregroundMark x1="96106" y1="32855" x2="96106" y2="32855"/>
                          <a14:foregroundMark x1="96106" y1="35907" x2="96106" y2="35907"/>
                          <a14:foregroundMark x1="96106" y1="42190" x2="96106" y2="42190"/>
                          <a14:foregroundMark x1="96106" y1="51346" x2="96106" y2="51346"/>
                          <a14:foregroundMark x1="96106" y1="57451" x2="96106" y2="57451"/>
                          <a14:foregroundMark x1="96106" y1="69659" x2="96106" y2="69659"/>
                          <a14:foregroundMark x1="96106" y1="75763" x2="96106" y2="75763"/>
                          <a14:foregroundMark x1="96106" y1="81867" x2="96106" y2="81867"/>
                          <a14:foregroundMark x1="96106" y1="94075" x2="96106" y2="94075"/>
                          <a14:foregroundMark x1="96106" y1="87971" x2="96106" y2="87971"/>
                          <a14:foregroundMark x1="96106" y1="97127" x2="96106" y2="97127"/>
                          <a14:foregroundMark x1="94513" y1="98205" x2="94513" y2="98205"/>
                          <a14:foregroundMark x1="91150" y1="98205" x2="91150" y2="98205"/>
                          <a14:foregroundMark x1="66018" y1="98025" x2="66018" y2="98025"/>
                          <a14:foregroundMark x1="59823" y1="98205" x2="59823" y2="98205"/>
                          <a14:foregroundMark x1="49381" y1="98205" x2="49381" y2="98205"/>
                          <a14:foregroundMark x1="41416" y1="98025" x2="41416" y2="98025"/>
                          <a14:foregroundMark x1="54159" y1="98025" x2="54159" y2="98025"/>
                          <a14:foregroundMark x1="46195" y1="98025" x2="46195" y2="98025"/>
                          <a14:foregroundMark x1="36814" y1="98025" x2="36814" y2="98025"/>
                          <a14:foregroundMark x1="27965" y1="97666" x2="27965" y2="97666"/>
                          <a14:foregroundMark x1="25133" y1="97666" x2="25133" y2="97666"/>
                          <a14:foregroundMark x1="29381" y1="97487" x2="29381" y2="97487"/>
                          <a14:foregroundMark x1="16814" y1="98025" x2="16814" y2="98025"/>
                          <a14:foregroundMark x1="6018" y1="98205" x2="6018" y2="98205"/>
                          <a14:foregroundMark x1="19823" y1="98025" x2="19823" y2="98025"/>
                          <a14:foregroundMark x1="9912" y1="98025" x2="9912" y2="98025"/>
                          <a14:foregroundMark x1="3363" y1="97846" x2="3363" y2="97846"/>
                          <a14:foregroundMark x1="1416" y1="96230" x2="1416" y2="96230"/>
                          <a14:foregroundMark x1="1416" y1="93178" x2="1416" y2="93178"/>
                          <a14:foregroundMark x1="1416" y1="87074" x2="1416" y2="87074"/>
                          <a14:foregroundMark x1="1416" y1="80790" x2="1416" y2="80790"/>
                          <a14:foregroundMark x1="1416" y1="74686" x2="1416" y2="74686"/>
                          <a14:foregroundMark x1="1416" y1="68582" x2="1416" y2="68582"/>
                          <a14:foregroundMark x1="1416" y1="62478" x2="1416" y2="62478"/>
                          <a14:foregroundMark x1="1416" y1="59425" x2="1416" y2="59425"/>
                          <a14:foregroundMark x1="1416" y1="50269" x2="1416" y2="50269"/>
                          <a14:foregroundMark x1="1416" y1="41113" x2="1416" y2="41113"/>
                          <a14:foregroundMark x1="1416" y1="31957" x2="1416" y2="31957"/>
                          <a14:foregroundMark x1="1416" y1="25853" x2="1416" y2="25853"/>
                          <a14:foregroundMark x1="1416" y1="22801" x2="1416" y2="22801"/>
                          <a14:foregroundMark x1="96106" y1="60862" x2="96106" y2="60862"/>
                          <a14:foregroundMark x1="53274" y1="54219" x2="66726" y2="58169"/>
                          <a14:foregroundMark x1="64425" y1="51346" x2="61593" y2="52244"/>
                          <a14:foregroundMark x1="27257" y1="4668" x2="27257" y2="4668"/>
                          <a14:foregroundMark x1="24425" y1="3052" x2="24425" y2="3052"/>
                          <a14:foregroundMark x1="54336" y1="77199" x2="53982" y2="79533"/>
                        </a14:backgroundRemoval>
                      </a14:imgEffect>
                    </a14:imgLayer>
                  </a14:imgProps>
                </a:ext>
              </a:extLst>
            </a:blip>
            <a:stretch>
              <a:fillRect/>
            </a:stretch>
          </p:blipFill>
          <p:spPr>
            <a:xfrm>
              <a:off x="4680002" y="2844000"/>
              <a:ext cx="1752818" cy="1728000"/>
            </a:xfrm>
            <a:prstGeom prst="rect">
              <a:avLst/>
            </a:prstGeom>
          </p:spPr>
        </p:pic>
        <p:sp>
          <p:nvSpPr>
            <p:cNvPr id="43" name="二等辺三角形 42">
              <a:extLst>
                <a:ext uri="{FF2B5EF4-FFF2-40B4-BE49-F238E27FC236}">
                  <a16:creationId xmlns:a16="http://schemas.microsoft.com/office/drawing/2014/main" id="{6D581140-BD49-CFA2-CB17-736E5FC61B2C}"/>
                </a:ext>
              </a:extLst>
            </p:cNvPr>
            <p:cNvSpPr/>
            <p:nvPr/>
          </p:nvSpPr>
          <p:spPr>
            <a:xfrm rot="5400000">
              <a:off x="2052000" y="3636000"/>
              <a:ext cx="504000" cy="2160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二等辺三角形 44">
              <a:extLst>
                <a:ext uri="{FF2B5EF4-FFF2-40B4-BE49-F238E27FC236}">
                  <a16:creationId xmlns:a16="http://schemas.microsoft.com/office/drawing/2014/main" id="{4485CC90-EB0C-CFF9-FAD7-5C673AA0763F}"/>
                </a:ext>
              </a:extLst>
            </p:cNvPr>
            <p:cNvSpPr/>
            <p:nvPr/>
          </p:nvSpPr>
          <p:spPr>
            <a:xfrm rot="5400000">
              <a:off x="4237200" y="3636000"/>
              <a:ext cx="504000" cy="2160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7" name="グループ化 6">
            <a:extLst>
              <a:ext uri="{FF2B5EF4-FFF2-40B4-BE49-F238E27FC236}">
                <a16:creationId xmlns:a16="http://schemas.microsoft.com/office/drawing/2014/main" id="{91F15AC2-AD34-9B1F-09B8-4462F219B6A5}"/>
              </a:ext>
            </a:extLst>
          </p:cNvPr>
          <p:cNvGrpSpPr/>
          <p:nvPr/>
        </p:nvGrpSpPr>
        <p:grpSpPr>
          <a:xfrm>
            <a:off x="288001" y="4680000"/>
            <a:ext cx="6145867" cy="3384000"/>
            <a:chOff x="288001" y="4896000"/>
            <a:chExt cx="6145867" cy="3384000"/>
          </a:xfrm>
        </p:grpSpPr>
        <p:pic>
          <p:nvPicPr>
            <p:cNvPr id="33" name="図 32">
              <a:extLst>
                <a:ext uri="{FF2B5EF4-FFF2-40B4-BE49-F238E27FC236}">
                  <a16:creationId xmlns:a16="http://schemas.microsoft.com/office/drawing/2014/main" id="{0A3C9F2B-BC47-326E-0AF9-644BC755819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961" b="96791" l="1089" r="98004">
                          <a14:foregroundMark x1="2904" y1="5348" x2="31579" y2="4813"/>
                          <a14:foregroundMark x1="31579" y1="4813" x2="85662" y2="4813"/>
                          <a14:foregroundMark x1="85662" y1="4813" x2="3448" y2="6952"/>
                          <a14:foregroundMark x1="7260" y1="20677" x2="43376" y2="20321"/>
                          <a14:foregroundMark x1="43376" y1="20321" x2="72777" y2="21569"/>
                          <a14:foregroundMark x1="72777" y1="21569" x2="91652" y2="43316"/>
                          <a14:foregroundMark x1="91652" y1="43316" x2="91289" y2="94652"/>
                          <a14:foregroundMark x1="91289" y1="94652" x2="9619" y2="92513"/>
                          <a14:foregroundMark x1="9619" y1="92513" x2="7078" y2="20143"/>
                          <a14:foregroundMark x1="7260" y1="17112" x2="36661" y2="20677"/>
                          <a14:foregroundMark x1="36661" y1="20677" x2="67695" y2="19608"/>
                          <a14:foregroundMark x1="67695" y1="19608" x2="88748" y2="19608"/>
                          <a14:foregroundMark x1="94374" y1="20856" x2="93829" y2="56506"/>
                          <a14:foregroundMark x1="93829" y1="63636" x2="93103" y2="95544"/>
                          <a14:foregroundMark x1="95463" y1="7308" x2="95463" y2="7308"/>
                          <a14:foregroundMark x1="91289" y1="6417" x2="95463" y2="7130"/>
                          <a14:foregroundMark x1="6534" y1="1961" x2="6534" y2="1961"/>
                          <a14:foregroundMark x1="5082" y1="14973" x2="5082" y2="14973"/>
                          <a14:foregroundMark x1="9619" y1="14795" x2="9619" y2="14795"/>
                          <a14:foregroundMark x1="16515" y1="14795" x2="16515" y2="14795"/>
                          <a14:foregroundMark x1="25953" y1="14795" x2="25953" y2="14795"/>
                          <a14:foregroundMark x1="43376" y1="14973" x2="43376" y2="14973"/>
                          <a14:foregroundMark x1="58258" y1="14973" x2="58258" y2="14973"/>
                          <a14:foregroundMark x1="71869" y1="14973" x2="71869" y2="14973"/>
                          <a14:foregroundMark x1="84755" y1="14973" x2="84755" y2="14973"/>
                          <a14:foregroundMark x1="94192" y1="14973" x2="94192" y2="14973"/>
                          <a14:foregroundMark x1="87477" y1="15152" x2="87477" y2="15152"/>
                          <a14:foregroundMark x1="91107" y1="14973" x2="91107" y2="14973"/>
                          <a14:foregroundMark x1="80399" y1="14973" x2="80399" y2="14973"/>
                          <a14:foregroundMark x1="73684" y1="14795" x2="73684" y2="14795"/>
                          <a14:foregroundMark x1="76588" y1="14973" x2="76588" y2="14973"/>
                          <a14:foregroundMark x1="66788" y1="14973" x2="66788" y2="14973"/>
                          <a14:foregroundMark x1="61525" y1="14973" x2="61525" y2="14973"/>
                          <a14:foregroundMark x1="52632" y1="14795" x2="52632" y2="14795"/>
                          <a14:foregroundMark x1="47550" y1="14795" x2="47550" y2="14795"/>
                          <a14:foregroundMark x1="39383" y1="14795" x2="39383" y2="14795"/>
                          <a14:foregroundMark x1="30672" y1="14795" x2="30672" y2="14795"/>
                          <a14:foregroundMark x1="34301" y1="14795" x2="34301" y2="14795"/>
                          <a14:foregroundMark x1="22686" y1="14795" x2="22686" y2="14795"/>
                          <a14:foregroundMark x1="19056" y1="14795" x2="19056" y2="14795"/>
                          <a14:foregroundMark x1="2722" y1="15152" x2="2722" y2="15152"/>
                          <a14:foregroundMark x1="1089" y1="15865" x2="1089" y2="15865"/>
                          <a14:foregroundMark x1="1089" y1="18717" x2="1089" y2="18717"/>
                          <a14:foregroundMark x1="1089" y1="24599" x2="1089" y2="24599"/>
                          <a14:foregroundMark x1="1089" y1="30660" x2="1089" y2="30660"/>
                          <a14:foregroundMark x1="1089" y1="36720" x2="1089" y2="36720"/>
                          <a14:foregroundMark x1="1089" y1="42602" x2="1089" y2="42602"/>
                          <a14:foregroundMark x1="1089" y1="48663" x2="1089" y2="48663"/>
                          <a14:foregroundMark x1="1089" y1="54724" x2="1089" y2="54724"/>
                          <a14:foregroundMark x1="1089" y1="63636" x2="1089" y2="63636"/>
                          <a14:foregroundMark x1="1089" y1="72727" x2="1089" y2="72727"/>
                          <a14:foregroundMark x1="1089" y1="81640" x2="1089" y2="81640"/>
                          <a14:foregroundMark x1="1089" y1="87701" x2="1089" y2="87701"/>
                          <a14:foregroundMark x1="1089" y1="90731" x2="1089" y2="90731"/>
                          <a14:foregroundMark x1="1089" y1="96791" x2="1089" y2="96791"/>
                          <a14:foregroundMark x1="98004" y1="96791" x2="98004" y2="96791"/>
                          <a14:foregroundMark x1="97641" y1="95009" x2="97641" y2="95009"/>
                          <a14:foregroundMark x1="97822" y1="92335" x2="97822" y2="92335"/>
                          <a14:foregroundMark x1="97822" y1="86275" x2="97822" y2="86275"/>
                          <a14:foregroundMark x1="97822" y1="77362" x2="97822" y2="77362"/>
                          <a14:foregroundMark x1="98004" y1="77897" x2="98004" y2="77897"/>
                          <a14:foregroundMark x1="98004" y1="83779" x2="98004" y2="83779"/>
                          <a14:foregroundMark x1="98004" y1="71836" x2="98004" y2="71836"/>
                          <a14:foregroundMark x1="98004" y1="65419" x2="98004" y2="65419"/>
                          <a14:foregroundMark x1="98004" y1="62389" x2="98004" y2="62389"/>
                          <a14:foregroundMark x1="98004" y1="56506" x2="98004" y2="56506"/>
                          <a14:foregroundMark x1="98004" y1="50446" x2="98004" y2="50446"/>
                          <a14:foregroundMark x1="98004" y1="47415" x2="98004" y2="47415"/>
                          <a14:foregroundMark x1="98004" y1="44385" x2="98004" y2="44385"/>
                          <a14:foregroundMark x1="98004" y1="35472" x2="98004" y2="35472"/>
                          <a14:foregroundMark x1="98004" y1="32442" x2="98004" y2="32442"/>
                          <a14:foregroundMark x1="98004" y1="26381" x2="98004" y2="26381"/>
                          <a14:foregroundMark x1="98004" y1="23351" x2="98004" y2="23351"/>
                          <a14:foregroundMark x1="98004" y1="20321" x2="98004" y2="20321"/>
                          <a14:foregroundMark x1="98004" y1="17469" x2="98004" y2="17469"/>
                          <a14:foregroundMark x1="98004" y1="36898" x2="98004" y2="36898"/>
                          <a14:foregroundMark x1="98004" y1="42068" x2="98004" y2="42068"/>
                          <a14:foregroundMark x1="2722" y1="9091" x2="2722" y2="9091"/>
                          <a14:foregroundMark x1="15064" y1="9447" x2="15064" y2="9447"/>
                          <a14:foregroundMark x1="8711" y1="10339" x2="16334" y2="10339"/>
                          <a14:foregroundMark x1="6352" y1="11943" x2="6352" y2="11943"/>
                          <a14:foregroundMark x1="8348" y1="1961" x2="8348" y2="1961"/>
                          <a14:foregroundMark x1="10163" y1="2139" x2="10163" y2="2139"/>
                          <a14:foregroundMark x1="11252" y1="2139" x2="11252" y2="2139"/>
                          <a14:foregroundMark x1="5445" y1="2139" x2="5445" y2="2139"/>
                          <a14:foregroundMark x1="4174" y1="2139" x2="4174" y2="2139"/>
                        </a14:backgroundRemoval>
                      </a14:imgEffect>
                    </a14:imgLayer>
                  </a14:imgProps>
                </a:ext>
              </a:extLst>
            </a:blip>
            <a:stretch>
              <a:fillRect/>
            </a:stretch>
          </p:blipFill>
          <p:spPr>
            <a:xfrm>
              <a:off x="360000" y="4896000"/>
              <a:ext cx="1697199" cy="1728000"/>
            </a:xfrm>
            <a:prstGeom prst="rect">
              <a:avLst/>
            </a:prstGeom>
          </p:spPr>
        </p:pic>
        <p:pic>
          <p:nvPicPr>
            <p:cNvPr id="34" name="図 33">
              <a:extLst>
                <a:ext uri="{FF2B5EF4-FFF2-40B4-BE49-F238E27FC236}">
                  <a16:creationId xmlns:a16="http://schemas.microsoft.com/office/drawing/2014/main" id="{230C8F79-AEED-E3F1-6ACA-2596B47CBB2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646" b="96473" l="1429" r="97143">
                          <a14:foregroundMark x1="6964" y1="5644" x2="89821" y2="5644"/>
                          <a14:foregroundMark x1="89821" y1="5644" x2="7500" y2="9347"/>
                          <a14:foregroundMark x1="7500" y1="9347" x2="9643" y2="4938"/>
                          <a14:foregroundMark x1="5179" y1="19048" x2="35179" y2="17813"/>
                          <a14:foregroundMark x1="35179" y1="17813" x2="66964" y2="17813"/>
                          <a14:foregroundMark x1="66964" y1="17813" x2="90893" y2="26279"/>
                          <a14:foregroundMark x1="90893" y1="26279" x2="93393" y2="78836"/>
                          <a14:foregroundMark x1="93393" y1="78836" x2="71786" y2="92769"/>
                          <a14:foregroundMark x1="71786" y1="92769" x2="16071" y2="92593"/>
                          <a14:foregroundMark x1="16071" y1="92593" x2="5357" y2="69841"/>
                          <a14:foregroundMark x1="5357" y1="69841" x2="6250" y2="19224"/>
                          <a14:foregroundMark x1="14643" y1="25044" x2="78214" y2="21693"/>
                          <a14:foregroundMark x1="78214" y1="21693" x2="90357" y2="21693"/>
                          <a14:foregroundMark x1="5357" y1="29277" x2="92321" y2="30159"/>
                          <a14:foregroundMark x1="6250" y1="38448" x2="38393" y2="39683"/>
                          <a14:foregroundMark x1="54464" y1="61023" x2="73036" y2="46032"/>
                          <a14:foregroundMark x1="84643" y1="53616" x2="87143" y2="79718"/>
                          <a14:foregroundMark x1="87143" y1="79718" x2="52500" y2="81658"/>
                          <a14:foregroundMark x1="60536" y1="74074" x2="60893" y2="80600"/>
                          <a14:foregroundMark x1="89643" y1="91534" x2="89643" y2="91534"/>
                          <a14:foregroundMark x1="6250" y1="94533" x2="6250" y2="94533"/>
                          <a14:foregroundMark x1="77500" y1="74427" x2="77500" y2="75661"/>
                          <a14:foregroundMark x1="94107" y1="22751" x2="94107" y2="22751"/>
                          <a14:foregroundMark x1="2321" y1="4938" x2="2321" y2="4938"/>
                          <a14:foregroundMark x1="3393" y1="6702" x2="3929" y2="6878"/>
                          <a14:foregroundMark x1="94821" y1="8642" x2="94821" y2="8642"/>
                          <a14:foregroundMark x1="42500" y1="26455" x2="42500" y2="26455"/>
                          <a14:foregroundMark x1="25714" y1="26279" x2="25714" y2="26279"/>
                          <a14:foregroundMark x1="36786" y1="26102" x2="36786" y2="26102"/>
                          <a14:foregroundMark x1="37500" y1="26455" x2="37500" y2="26455"/>
                          <a14:foregroundMark x1="40179" y1="26631" x2="49464" y2="28571"/>
                          <a14:foregroundMark x1="35536" y1="30159" x2="35536" y2="30159"/>
                          <a14:foregroundMark x1="34643" y1="19929" x2="40000" y2="19929"/>
                          <a14:foregroundMark x1="38750" y1="17989" x2="42500" y2="17989"/>
                          <a14:foregroundMark x1="16964" y1="14462" x2="75357" y2="15520"/>
                          <a14:foregroundMark x1="65357" y1="14462" x2="65357" y2="14462"/>
                          <a14:foregroundMark x1="71607" y1="14462" x2="71607" y2="14462"/>
                          <a14:foregroundMark x1="80893" y1="14462" x2="80893" y2="14462"/>
                          <a14:foregroundMark x1="91250" y1="14462" x2="91250" y2="14462"/>
                          <a14:foregroundMark x1="84821" y1="14462" x2="84821" y2="14462"/>
                          <a14:foregroundMark x1="77857" y1="14462" x2="77857" y2="14462"/>
                          <a14:foregroundMark x1="93750" y1="14638" x2="93750" y2="14638"/>
                          <a14:foregroundMark x1="96071" y1="15168" x2="96071" y2="15168"/>
                          <a14:foregroundMark x1="97321" y1="18695" x2="97321" y2="18695"/>
                          <a14:foregroundMark x1="87857" y1="14462" x2="87857" y2="14462"/>
                          <a14:foregroundMark x1="74464" y1="14815" x2="74464" y2="14815"/>
                          <a14:foregroundMark x1="66607" y1="14286" x2="66607" y2="14286"/>
                          <a14:foregroundMark x1="5357" y1="14462" x2="5357" y2="14462"/>
                          <a14:foregroundMark x1="18214" y1="10053" x2="18214" y2="10053"/>
                          <a14:foregroundMark x1="26071" y1="10758" x2="26071" y2="10758"/>
                          <a14:foregroundMark x1="37679" y1="10758" x2="37679" y2="10758"/>
                          <a14:foregroundMark x1="46071" y1="10758" x2="46071" y2="10758"/>
                          <a14:foregroundMark x1="61964" y1="10229" x2="61964" y2="10229"/>
                          <a14:foregroundMark x1="76607" y1="10229" x2="76607" y2="10229"/>
                          <a14:foregroundMark x1="88393" y1="8289" x2="88393" y2="8289"/>
                          <a14:foregroundMark x1="86071" y1="10406" x2="86071" y2="10406"/>
                          <a14:foregroundMark x1="88929" y1="10406" x2="88929" y2="10406"/>
                          <a14:foregroundMark x1="91607" y1="10406" x2="91607" y2="10406"/>
                          <a14:foregroundMark x1="95893" y1="9700" x2="95893" y2="9700"/>
                          <a14:foregroundMark x1="92500" y1="8995" x2="92500" y2="8995"/>
                          <a14:foregroundMark x1="33214" y1="10406" x2="33214" y2="10406"/>
                          <a14:foregroundMark x1="10357" y1="14638" x2="10357" y2="14638"/>
                          <a14:foregroundMark x1="13393" y1="14286" x2="13393" y2="14286"/>
                          <a14:foregroundMark x1="3750" y1="14638" x2="3750" y2="14638"/>
                          <a14:foregroundMark x1="1786" y1="15520" x2="1786" y2="15520"/>
                          <a14:foregroundMark x1="1607" y1="18342" x2="1607" y2="18342"/>
                          <a14:foregroundMark x1="1607" y1="21340" x2="1607" y2="21340"/>
                          <a14:foregroundMark x1="1607" y1="27337" x2="1607" y2="27337"/>
                          <a14:foregroundMark x1="1607" y1="33333" x2="1607" y2="33333"/>
                          <a14:foregroundMark x1="1607" y1="36332" x2="1607" y2="36332"/>
                          <a14:foregroundMark x1="1607" y1="39330" x2="1607" y2="39330"/>
                          <a14:foregroundMark x1="1607" y1="42328" x2="1607" y2="42328"/>
                          <a14:foregroundMark x1="1607" y1="48148" x2="1607" y2="48148"/>
                          <a14:foregroundMark x1="1607" y1="54145" x2="1607" y2="54145"/>
                          <a14:foregroundMark x1="1607" y1="66138" x2="1607" y2="66138"/>
                          <a14:foregroundMark x1="1607" y1="57143" x2="1607" y2="57143"/>
                          <a14:foregroundMark x1="1607" y1="60141" x2="1607" y2="60141"/>
                          <a14:foregroundMark x1="1607" y1="69136" x2="1607" y2="69136"/>
                          <a14:foregroundMark x1="1607" y1="71958" x2="1607" y2="71958"/>
                          <a14:foregroundMark x1="1607" y1="74956" x2="1607" y2="74956"/>
                          <a14:foregroundMark x1="1607" y1="80952" x2="1607" y2="80952"/>
                          <a14:foregroundMark x1="1607" y1="83951" x2="1607" y2="83951"/>
                          <a14:foregroundMark x1="1607" y1="86949" x2="1607" y2="86949"/>
                          <a14:foregroundMark x1="1607" y1="92945" x2="1607" y2="92945"/>
                          <a14:foregroundMark x1="1786" y1="95414" x2="1786" y2="95414"/>
                          <a14:foregroundMark x1="3750" y1="96473" x2="3750" y2="96473"/>
                          <a14:foregroundMark x1="7857" y1="96473" x2="7857" y2="96473"/>
                          <a14:foregroundMark x1="21964" y1="95944" x2="21964" y2="95944"/>
                          <a14:foregroundMark x1="21786" y1="96473" x2="21786" y2="96473"/>
                          <a14:foregroundMark x1="17143" y1="96296" x2="17143" y2="96296"/>
                          <a14:foregroundMark x1="13393" y1="96296" x2="13393" y2="96296"/>
                          <a14:foregroundMark x1="11250" y1="96473" x2="11250" y2="96473"/>
                          <a14:foregroundMark x1="14643" y1="96296" x2="14643" y2="96296"/>
                          <a14:foregroundMark x1="18393" y1="96296" x2="18393" y2="96296"/>
                          <a14:foregroundMark x1="23929" y1="96296" x2="23929" y2="96296"/>
                          <a14:foregroundMark x1="29464" y1="96120" x2="29464" y2="96120"/>
                          <a14:foregroundMark x1="34464" y1="95944" x2="34464" y2="95944"/>
                          <a14:foregroundMark x1="38393" y1="95944" x2="38393" y2="95944"/>
                          <a14:foregroundMark x1="36607" y1="95944" x2="36607" y2="95944"/>
                          <a14:foregroundMark x1="32143" y1="96649" x2="32143" y2="96649"/>
                          <a14:foregroundMark x1="26429" y1="96473" x2="26429" y2="96473"/>
                          <a14:foregroundMark x1="43929" y1="95944" x2="43929" y2="95944"/>
                          <a14:foregroundMark x1="43571" y1="95944" x2="43571" y2="95944"/>
                          <a14:foregroundMark x1="42321" y1="96296" x2="42321" y2="96296"/>
                          <a14:foregroundMark x1="48571" y1="96296" x2="48571" y2="96296"/>
                          <a14:foregroundMark x1="53214" y1="96296" x2="53214" y2="96296"/>
                          <a14:foregroundMark x1="51964" y1="96296" x2="51964" y2="96296"/>
                          <a14:foregroundMark x1="59643" y1="96120" x2="59643" y2="96120"/>
                          <a14:foregroundMark x1="64821" y1="96296" x2="64821" y2="96296"/>
                          <a14:foregroundMark x1="71429" y1="96296" x2="71429" y2="96296"/>
                          <a14:foregroundMark x1="68393" y1="96296" x2="68393" y2="96296"/>
                          <a14:foregroundMark x1="63393" y1="96296" x2="63393" y2="96296"/>
                          <a14:foregroundMark x1="56786" y1="96296" x2="56786" y2="96296"/>
                          <a14:foregroundMark x1="79107" y1="96296" x2="79107" y2="96296"/>
                          <a14:foregroundMark x1="77143" y1="96296" x2="77143" y2="96296"/>
                          <a14:foregroundMark x1="82857" y1="96296" x2="82857" y2="96296"/>
                          <a14:foregroundMark x1="75357" y1="96649" x2="75357" y2="96649"/>
                          <a14:foregroundMark x1="87500" y1="96296" x2="87500" y2="96296"/>
                          <a14:foregroundMark x1="91607" y1="96296" x2="91607" y2="96296"/>
                          <a14:foregroundMark x1="95536" y1="96296" x2="95536" y2="96296"/>
                          <a14:foregroundMark x1="93929" y1="96296" x2="93929" y2="96296"/>
                          <a14:foregroundMark x1="89286" y1="96473" x2="89286" y2="96473"/>
                          <a14:foregroundMark x1="85893" y1="96825" x2="85893" y2="96825"/>
                          <a14:foregroundMark x1="96607" y1="95414" x2="96607" y2="95414"/>
                          <a14:foregroundMark x1="96964" y1="91711" x2="96964" y2="91711"/>
                          <a14:foregroundMark x1="96964" y1="88713" x2="96964" y2="88713"/>
                          <a14:foregroundMark x1="96964" y1="85891" x2="96964" y2="85891"/>
                          <a14:foregroundMark x1="96964" y1="82892" x2="96964" y2="82892"/>
                          <a14:foregroundMark x1="96964" y1="76896" x2="96964" y2="76896"/>
                          <a14:foregroundMark x1="96964" y1="70899" x2="96964" y2="70899"/>
                          <a14:foregroundMark x1="96964" y1="73898" x2="96964" y2="73898"/>
                          <a14:foregroundMark x1="96964" y1="79894" x2="96964" y2="79894"/>
                          <a14:foregroundMark x1="96964" y1="67901" x2="96964" y2="67901"/>
                          <a14:foregroundMark x1="96964" y1="61905" x2="96964" y2="61905"/>
                          <a14:foregroundMark x1="96964" y1="56085" x2="96964" y2="56085"/>
                          <a14:foregroundMark x1="96964" y1="53086" x2="96964" y2="53086"/>
                          <a14:foregroundMark x1="96964" y1="59083" x2="96964" y2="59083"/>
                          <a14:foregroundMark x1="96964" y1="64903" x2="96964" y2="64903"/>
                          <a14:foregroundMark x1="96964" y1="50088" x2="96964" y2="50088"/>
                          <a14:foregroundMark x1="96964" y1="44092" x2="96964" y2="44092"/>
                          <a14:foregroundMark x1="96964" y1="38095" x2="96964" y2="38095"/>
                          <a14:foregroundMark x1="96964" y1="41093" x2="96964" y2="41093"/>
                          <a14:foregroundMark x1="96964" y1="47090" x2="96964" y2="47090"/>
                          <a14:foregroundMark x1="96964" y1="35097" x2="96964" y2="35097"/>
                          <a14:foregroundMark x1="96964" y1="32275" x2="96964" y2="32275"/>
                          <a14:foregroundMark x1="96964" y1="29277" x2="96964" y2="29277"/>
                          <a14:foregroundMark x1="96964" y1="23280" x2="96964" y2="23280"/>
                          <a14:foregroundMark x1="96964" y1="26279" x2="96964" y2="26279"/>
                          <a14:foregroundMark x1="96964" y1="20282" x2="96964" y2="20282"/>
                          <a14:foregroundMark x1="53929" y1="14638" x2="53929" y2="14638"/>
                          <a14:foregroundMark x1="61786" y1="14638" x2="61786" y2="14638"/>
                          <a14:foregroundMark x1="57500" y1="14286" x2="57500" y2="14286"/>
                          <a14:foregroundMark x1="7500" y1="14462" x2="7500" y2="14462"/>
                          <a14:foregroundMark x1="60179" y1="8466" x2="60179" y2="8466"/>
                          <a14:foregroundMark x1="67321" y1="8642" x2="67321" y2="8642"/>
                          <a14:foregroundMark x1="73036" y1="8289" x2="73036" y2="8289"/>
                          <a14:foregroundMark x1="90893" y1="7760" x2="90893" y2="7760"/>
                          <a14:foregroundMark x1="95893" y1="5644" x2="95893" y2="5644"/>
                          <a14:foregroundMark x1="30357" y1="3527" x2="30357" y2="3527"/>
                          <a14:foregroundMark x1="21071" y1="3704" x2="21071" y2="3704"/>
                          <a14:foregroundMark x1="36964" y1="4056" x2="36964" y2="4056"/>
                          <a14:foregroundMark x1="21964" y1="3880" x2="21964" y2="3880"/>
                          <a14:foregroundMark x1="15357" y1="3351" x2="15357" y2="3351"/>
                          <a14:foregroundMark x1="5536" y1="2646" x2="5536" y2="2646"/>
                        </a14:backgroundRemoval>
                      </a14:imgEffect>
                    </a14:imgLayer>
                  </a14:imgProps>
                </a:ext>
              </a:extLst>
            </a:blip>
            <a:stretch>
              <a:fillRect/>
            </a:stretch>
          </p:blipFill>
          <p:spPr>
            <a:xfrm>
              <a:off x="2520000" y="4896000"/>
              <a:ext cx="1706664" cy="1728000"/>
            </a:xfrm>
            <a:prstGeom prst="rect">
              <a:avLst/>
            </a:prstGeom>
          </p:spPr>
        </p:pic>
        <p:pic>
          <p:nvPicPr>
            <p:cNvPr id="35" name="図 34">
              <a:extLst>
                <a:ext uri="{FF2B5EF4-FFF2-40B4-BE49-F238E27FC236}">
                  <a16:creationId xmlns:a16="http://schemas.microsoft.com/office/drawing/2014/main" id="{D3CB9B84-370D-F06F-8A51-79EA9CFF157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280" b="97715" l="1411" r="96120">
                          <a14:foregroundMark x1="4056" y1="4113" x2="87478" y2="2559"/>
                          <a14:foregroundMark x1="87478" y1="2559" x2="10053" y2="5484"/>
                          <a14:foregroundMark x1="10053" y1="5484" x2="59788" y2="3748"/>
                          <a14:foregroundMark x1="59788" y1="3748" x2="61905" y2="3748"/>
                          <a14:foregroundMark x1="6526" y1="9781" x2="62434" y2="7313"/>
                          <a14:foregroundMark x1="62434" y1="7313" x2="89065" y2="9232"/>
                          <a14:foregroundMark x1="92769" y1="10695" x2="89771" y2="37660"/>
                          <a14:foregroundMark x1="89771" y1="37660" x2="93827" y2="49726"/>
                          <a14:foregroundMark x1="93827" y1="49726" x2="88360" y2="72669"/>
                          <a14:foregroundMark x1="15697" y1="70750" x2="18695" y2="90585"/>
                          <a14:foregroundMark x1="13228" y1="93967" x2="77249" y2="94881"/>
                          <a14:foregroundMark x1="77249" y1="94881" x2="81305" y2="94516"/>
                          <a14:foregroundMark x1="28924" y1="84826" x2="81129" y2="88665"/>
                          <a14:foregroundMark x1="81129" y1="88665" x2="84303" y2="88665"/>
                          <a14:foregroundMark x1="19048" y1="76874" x2="78131" y2="79707"/>
                          <a14:foregroundMark x1="42504" y1="78611" x2="51146" y2="89580"/>
                          <a14:foregroundMark x1="51146" y1="89580" x2="46914" y2="93601"/>
                          <a14:foregroundMark x1="32275" y1="97623" x2="32275" y2="97623"/>
                          <a14:foregroundMark x1="6173" y1="1371" x2="6173" y2="1371"/>
                          <a14:foregroundMark x1="37390" y1="7770" x2="37390" y2="7770"/>
                          <a14:foregroundMark x1="27160" y1="7678" x2="27160" y2="7678"/>
                          <a14:foregroundMark x1="32275" y1="7770" x2="32275" y2="7770"/>
                          <a14:foregroundMark x1="41446" y1="7678" x2="41446" y2="7678"/>
                          <a14:foregroundMark x1="77072" y1="7861" x2="77072" y2="7861"/>
                          <a14:foregroundMark x1="85362" y1="7770" x2="85362" y2="7770"/>
                          <a14:foregroundMark x1="91534" y1="7770" x2="91534" y2="7770"/>
                          <a14:foregroundMark x1="82011" y1="7678" x2="82011" y2="7678"/>
                          <a14:foregroundMark x1="88536" y1="7678" x2="88536" y2="7678"/>
                          <a14:foregroundMark x1="93827" y1="7678" x2="93827" y2="7678"/>
                          <a14:foregroundMark x1="95767" y1="8958" x2="95767" y2="8958"/>
                          <a14:foregroundMark x1="4056" y1="7770" x2="4056" y2="7770"/>
                          <a14:foregroundMark x1="2822" y1="8044" x2="2822" y2="8044"/>
                          <a14:foregroundMark x1="7231" y1="7861" x2="7231" y2="7861"/>
                          <a14:foregroundMark x1="13404" y1="7770" x2="13404" y2="7770"/>
                          <a14:foregroundMark x1="18871" y1="7770" x2="18871" y2="7770"/>
                          <a14:foregroundMark x1="23104" y1="7678" x2="23104" y2="7678"/>
                          <a14:foregroundMark x1="20811" y1="7678" x2="20811" y2="7678"/>
                          <a14:foregroundMark x1="15873" y1="7770" x2="15873" y2="7770"/>
                          <a14:foregroundMark x1="11817" y1="7770" x2="11817" y2="7770"/>
                          <a14:foregroundMark x1="29982" y1="7770" x2="29982" y2="7770"/>
                          <a14:foregroundMark x1="96120" y1="13071" x2="96120" y2="13071"/>
                          <a14:foregroundMark x1="95767" y1="12706" x2="95767" y2="12706"/>
                          <a14:foregroundMark x1="95767" y1="17276" x2="95767" y2="17276"/>
                          <a14:foregroundMark x1="95767" y1="21572" x2="95767" y2="21572"/>
                          <a14:foregroundMark x1="95767" y1="25868" x2="95767" y2="25868"/>
                          <a14:foregroundMark x1="95767" y1="31536" x2="95767" y2="31536"/>
                          <a14:foregroundMark x1="95767" y1="35832" x2="95767" y2="35832"/>
                          <a14:foregroundMark x1="95767" y1="30165" x2="95767" y2="30165"/>
                          <a14:foregroundMark x1="95767" y1="38757" x2="95767" y2="38757"/>
                          <a14:foregroundMark x1="95767" y1="43053" x2="95767" y2="43053"/>
                          <a14:foregroundMark x1="95767" y1="45887" x2="95767" y2="45887"/>
                          <a14:foregroundMark x1="95767" y1="51554" x2="95767" y2="51554"/>
                          <a14:foregroundMark x1="95767" y1="55850" x2="95767" y2="55850"/>
                          <a14:foregroundMark x1="95767" y1="54479" x2="95767" y2="54479"/>
                          <a14:foregroundMark x1="95767" y1="61517" x2="95767" y2="61517"/>
                          <a14:foregroundMark x1="95767" y1="68647" x2="95767" y2="68647"/>
                          <a14:foregroundMark x1="95767" y1="60146" x2="95767" y2="60146"/>
                          <a14:foregroundMark x1="95767" y1="62980" x2="95767" y2="62980"/>
                          <a14:foregroundMark x1="95767" y1="65814" x2="95767" y2="65814"/>
                          <a14:foregroundMark x1="95767" y1="71572" x2="95767" y2="71572"/>
                          <a14:foregroundMark x1="95767" y1="74406" x2="95767" y2="74406"/>
                          <a14:foregroundMark x1="95767" y1="77239" x2="95767" y2="77239"/>
                          <a14:foregroundMark x1="95767" y1="80073" x2="95767" y2="80073"/>
                          <a14:foregroundMark x1="95767" y1="82907" x2="95767" y2="82907"/>
                          <a14:foregroundMark x1="95767" y1="88665" x2="95767" y2="88665"/>
                          <a14:foregroundMark x1="95767" y1="92962" x2="95767" y2="92962"/>
                          <a14:foregroundMark x1="1587" y1="95338" x2="1587" y2="95338"/>
                          <a14:foregroundMark x1="1587" y1="94516" x2="1587" y2="94516"/>
                          <a14:foregroundMark x1="1587" y1="90128" x2="1587" y2="90128"/>
                          <a14:foregroundMark x1="1587" y1="87294" x2="1587" y2="87294"/>
                          <a14:foregroundMark x1="1587" y1="84461" x2="1587" y2="84461"/>
                          <a14:foregroundMark x1="1587" y1="80165" x2="1587" y2="80165"/>
                          <a14:foregroundMark x1="1587" y1="75868" x2="1587" y2="75868"/>
                          <a14:foregroundMark x1="1587" y1="71572" x2="1587" y2="71572"/>
                          <a14:foregroundMark x1="1587" y1="67276" x2="1587" y2="67276"/>
                          <a14:foregroundMark x1="1587" y1="63071" x2="1587" y2="63071"/>
                          <a14:foregroundMark x1="1587" y1="58775" x2="1587" y2="58775"/>
                          <a14:foregroundMark x1="1587" y1="54479" x2="1587" y2="54479"/>
                          <a14:foregroundMark x1="1587" y1="50183" x2="1587" y2="50183"/>
                          <a14:foregroundMark x1="1587" y1="45978" x2="1587" y2="45978"/>
                          <a14:foregroundMark x1="1587" y1="40219" x2="1587" y2="40219"/>
                          <a14:foregroundMark x1="1587" y1="35923" x2="1587" y2="35923"/>
                          <a14:foregroundMark x1="1587" y1="33090" x2="1587" y2="33090"/>
                          <a14:foregroundMark x1="1587" y1="25960" x2="1587" y2="25960"/>
                          <a14:foregroundMark x1="1587" y1="21755" x2="1587" y2="21755"/>
                          <a14:foregroundMark x1="1587" y1="15996" x2="1587" y2="15996"/>
                          <a14:foregroundMark x1="1587" y1="11700" x2="1587" y2="11700"/>
                          <a14:foregroundMark x1="1587" y1="10329" x2="1587" y2="10329"/>
                          <a14:foregroundMark x1="1587" y1="8867" x2="1587" y2="8867"/>
                          <a14:foregroundMark x1="1587" y1="13163" x2="1587" y2="13163"/>
                          <a14:foregroundMark x1="1587" y1="14625" x2="1587" y2="14625"/>
                          <a14:foregroundMark x1="1587" y1="18830" x2="1587" y2="18830"/>
                          <a14:foregroundMark x1="1587" y1="20293" x2="1587" y2="20293"/>
                          <a14:foregroundMark x1="1587" y1="17459" x2="1587" y2="17459"/>
                          <a14:foregroundMark x1="1587" y1="23126" x2="1587" y2="23126"/>
                          <a14:foregroundMark x1="1587" y1="24589" x2="1587" y2="24589"/>
                          <a14:foregroundMark x1="1587" y1="27422" x2="1587" y2="27422"/>
                          <a14:foregroundMark x1="1587" y1="28793" x2="1587" y2="28793"/>
                          <a14:foregroundMark x1="1587" y1="31718" x2="1587" y2="31718"/>
                          <a14:foregroundMark x1="1587" y1="30256" x2="1587" y2="30256"/>
                          <a14:foregroundMark x1="1587" y1="34552" x2="1587" y2="34552"/>
                          <a14:foregroundMark x1="1587" y1="37386" x2="1587" y2="37386"/>
                          <a14:foregroundMark x1="1587" y1="38848" x2="1587" y2="38848"/>
                          <a14:foregroundMark x1="1587" y1="41682" x2="1587" y2="41682"/>
                          <a14:foregroundMark x1="1587" y1="43053" x2="1587" y2="43053"/>
                          <a14:foregroundMark x1="1587" y1="44516" x2="1587" y2="44516"/>
                          <a14:foregroundMark x1="1587" y1="48812" x2="1587" y2="48812"/>
                          <a14:foregroundMark x1="1587" y1="47349" x2="1587" y2="47349"/>
                          <a14:foregroundMark x1="1587" y1="51645" x2="1587" y2="51645"/>
                          <a14:foregroundMark x1="1587" y1="53108" x2="1587" y2="53108"/>
                          <a14:foregroundMark x1="1587" y1="55941" x2="1587" y2="55941"/>
                          <a14:foregroundMark x1="1587" y1="58775" x2="1587" y2="58775"/>
                          <a14:foregroundMark x1="1587" y1="57313" x2="1587" y2="57313"/>
                          <a14:foregroundMark x1="1587" y1="60238" x2="1587" y2="60238"/>
                          <a14:foregroundMark x1="1587" y1="61609" x2="1587" y2="61609"/>
                          <a14:foregroundMark x1="1587" y1="64442" x2="1587" y2="64442"/>
                          <a14:foregroundMark x1="1587" y1="65905" x2="1587" y2="65905"/>
                          <a14:foregroundMark x1="1587" y1="68739" x2="1587" y2="68739"/>
                          <a14:foregroundMark x1="1587" y1="70201" x2="1587" y2="70201"/>
                          <a14:foregroundMark x1="1587" y1="73035" x2="1587" y2="73035"/>
                          <a14:foregroundMark x1="1587" y1="74406" x2="1587" y2="74406"/>
                          <a14:foregroundMark x1="1587" y1="77331" x2="1587" y2="77331"/>
                          <a14:foregroundMark x1="1587" y1="78702" x2="1587" y2="78702"/>
                          <a14:foregroundMark x1="1587" y1="81536" x2="1587" y2="81536"/>
                          <a14:foregroundMark x1="1587" y1="82998" x2="1587" y2="82998"/>
                          <a14:foregroundMark x1="1587" y1="85832" x2="1587" y2="85832"/>
                          <a14:foregroundMark x1="1587" y1="88665" x2="1587" y2="88665"/>
                          <a14:foregroundMark x1="1587" y1="91590" x2="1587" y2="91590"/>
                          <a14:foregroundMark x1="1587" y1="92962" x2="1587" y2="92962"/>
                          <a14:foregroundMark x1="95591" y1="97715" x2="95591" y2="97715"/>
                        </a14:backgroundRemoval>
                      </a14:imgEffect>
                    </a14:imgLayer>
                  </a14:imgProps>
                </a:ext>
              </a:extLst>
            </a:blip>
            <a:stretch>
              <a:fillRect/>
            </a:stretch>
          </p:blipFill>
          <p:spPr>
            <a:xfrm>
              <a:off x="4680000" y="4896000"/>
              <a:ext cx="1753868" cy="3384000"/>
            </a:xfrm>
            <a:prstGeom prst="rect">
              <a:avLst/>
            </a:prstGeom>
          </p:spPr>
        </p:pic>
        <p:pic>
          <p:nvPicPr>
            <p:cNvPr id="36" name="図 35">
              <a:extLst>
                <a:ext uri="{FF2B5EF4-FFF2-40B4-BE49-F238E27FC236}">
                  <a16:creationId xmlns:a16="http://schemas.microsoft.com/office/drawing/2014/main" id="{969581B2-5CE1-16B7-656C-991A32D5F99F}"/>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978" b="97143" l="1860" r="98817">
                          <a14:foregroundMark x1="3719" y1="7253" x2="17160" y2="7033"/>
                          <a14:foregroundMark x1="17160" y1="7033" x2="92477" y2="7033"/>
                          <a14:foregroundMark x1="92477" y1="7033" x2="3128" y2="11209"/>
                          <a14:foregroundMark x1="3128" y1="11209" x2="3212" y2="7473"/>
                          <a14:foregroundMark x1="97802" y1="5934" x2="97802" y2="5934"/>
                          <a14:foregroundMark x1="53593" y1="24615" x2="96027" y2="30549"/>
                          <a14:foregroundMark x1="96027" y1="30549" x2="96872" y2="30330"/>
                          <a14:foregroundMark x1="96196" y1="33407" x2="96619" y2="65275"/>
                          <a14:foregroundMark x1="96619" y1="65275" x2="84362" y2="89231"/>
                          <a14:foregroundMark x1="84362" y1="89231" x2="73373" y2="87912"/>
                          <a14:foregroundMark x1="66526" y1="58242" x2="89941" y2="67912"/>
                          <a14:foregroundMark x1="90194" y1="38022" x2="70583" y2="39341"/>
                          <a14:foregroundMark x1="82925" y1="43516" x2="97633" y2="47912"/>
                          <a14:foregroundMark x1="78867" y1="67473" x2="89687" y2="76484"/>
                          <a14:foregroundMark x1="2113" y1="28791" x2="2113" y2="28791"/>
                          <a14:foregroundMark x1="1944" y1="28352" x2="1944" y2="28352"/>
                          <a14:foregroundMark x1="2029" y1="20879" x2="2029" y2="20879"/>
                          <a14:foregroundMark x1="39560" y1="17582" x2="39560" y2="17582"/>
                          <a14:foregroundMark x1="43956" y1="17802" x2="43956" y2="17802"/>
                          <a14:foregroundMark x1="46915" y1="17802" x2="46915" y2="17802"/>
                          <a14:foregroundMark x1="49366" y1="17582" x2="49366" y2="17582"/>
                          <a14:foregroundMark x1="52156" y1="17582" x2="52156" y2="17582"/>
                          <a14:foregroundMark x1="55959" y1="17582" x2="55959" y2="17582"/>
                          <a14:foregroundMark x1="60101" y1="17582" x2="60101" y2="17582"/>
                          <a14:foregroundMark x1="64751" y1="17582" x2="64751" y2="17582"/>
                          <a14:foregroundMark x1="69400" y1="17582" x2="69400" y2="17582"/>
                          <a14:foregroundMark x1="67878" y1="17582" x2="67878" y2="17582"/>
                          <a14:foregroundMark x1="66441" y1="17582" x2="66441" y2="17582"/>
                          <a14:foregroundMark x1="63229" y1="17582" x2="63229" y2="17582"/>
                          <a14:foregroundMark x1="59003" y1="18242" x2="59003" y2="18242"/>
                          <a14:foregroundMark x1="54522" y1="18242" x2="54522" y2="18242"/>
                          <a14:foregroundMark x1="42012" y1="18022" x2="42012" y2="18022"/>
                          <a14:foregroundMark x1="36095" y1="18022" x2="36095" y2="18022"/>
                          <a14:foregroundMark x1="33474" y1="18022" x2="33474" y2="18022"/>
                          <a14:foregroundMark x1="28487" y1="17582" x2="28487" y2="17582"/>
                          <a14:foregroundMark x1="31192" y1="17582" x2="31192" y2="17582"/>
                          <a14:foregroundMark x1="32713" y1="18242" x2="32713" y2="18242"/>
                          <a14:foregroundMark x1="34404" y1="18242" x2="34404" y2="18242"/>
                          <a14:foregroundMark x1="37870" y1="17582" x2="37870" y2="17582"/>
                          <a14:foregroundMark x1="23922" y1="17802" x2="23922" y2="17802"/>
                          <a14:foregroundMark x1="25951" y1="18022" x2="25951" y2="18022"/>
                          <a14:foregroundMark x1="20034" y1="18022" x2="20034" y2="18022"/>
                          <a14:foregroundMark x1="17836" y1="17802" x2="17836" y2="17802"/>
                          <a14:foregroundMark x1="21133" y1="18022" x2="21133" y2="18022"/>
                          <a14:foregroundMark x1="15385" y1="18022" x2="15385" y2="18022"/>
                          <a14:foregroundMark x1="11496" y1="18022" x2="11496" y2="18022"/>
                          <a14:foregroundMark x1="8791" y1="18022" x2="8791" y2="18022"/>
                          <a14:foregroundMark x1="5325" y1="18022" x2="5325" y2="18022"/>
                          <a14:foregroundMark x1="6424" y1="18022" x2="6424" y2="18022"/>
                          <a14:foregroundMark x1="10482" y1="17802" x2="10482" y2="17802"/>
                          <a14:foregroundMark x1="13356" y1="17582" x2="13356" y2="17582"/>
                          <a14:foregroundMark x1="2029" y1="23297" x2="2029" y2="23297"/>
                          <a14:foregroundMark x1="3128" y1="17582" x2="3128" y2="17582"/>
                          <a14:foregroundMark x1="1944" y1="31868" x2="1944" y2="31868"/>
                          <a14:foregroundMark x1="2113" y1="34505" x2="2113" y2="34505"/>
                          <a14:foregroundMark x1="2113" y1="41978" x2="2113" y2="41978"/>
                          <a14:foregroundMark x1="2029" y1="60440" x2="2029" y2="60440"/>
                          <a14:foregroundMark x1="2029" y1="38242" x2="2029" y2="38242"/>
                          <a14:foregroundMark x1="2198" y1="44396" x2="2198" y2="44396"/>
                          <a14:foregroundMark x1="1944" y1="45055" x2="1944" y2="45055"/>
                          <a14:foregroundMark x1="2113" y1="50769" x2="2113" y2="50769"/>
                          <a14:foregroundMark x1="1944" y1="53846" x2="1944" y2="53846"/>
                          <a14:foregroundMark x1="1944" y1="56703" x2="1944" y2="56703"/>
                          <a14:foregroundMark x1="1944" y1="64615" x2="1944" y2="64615"/>
                          <a14:foregroundMark x1="1944" y1="72088" x2="1944" y2="72088"/>
                          <a14:foregroundMark x1="2029" y1="70549" x2="2029" y2="70549"/>
                          <a14:foregroundMark x1="2029" y1="76484" x2="2029" y2="76484"/>
                          <a14:foregroundMark x1="96196" y1="8791" x2="96196" y2="8791"/>
                          <a14:foregroundMark x1="93998" y1="5934" x2="96365" y2="8132"/>
                          <a14:foregroundMark x1="97718" y1="18242" x2="97718" y2="18242"/>
                          <a14:foregroundMark x1="84700" y1="17802" x2="84700" y2="17802"/>
                          <a14:foregroundMark x1="79205" y1="18242" x2="79205" y2="18242"/>
                          <a14:foregroundMark x1="74218" y1="18242" x2="74218" y2="18242"/>
                          <a14:foregroundMark x1="76078" y1="17802" x2="76078" y2="17802"/>
                          <a14:foregroundMark x1="72020" y1="17802" x2="72020" y2="17802"/>
                          <a14:foregroundMark x1="78614" y1="17363" x2="78614" y2="17363"/>
                          <a14:foregroundMark x1="81150" y1="17143" x2="81150" y2="17143"/>
                          <a14:foregroundMark x1="87658" y1="18022" x2="87658" y2="18022"/>
                          <a14:foregroundMark x1="91547" y1="18022" x2="91547" y2="18022"/>
                          <a14:foregroundMark x1="90363" y1="17802" x2="90363" y2="17802"/>
                          <a14:foregroundMark x1="95266" y1="17363" x2="95266" y2="17363"/>
                          <a14:foregroundMark x1="96788" y1="17582" x2="96788" y2="17582"/>
                          <a14:foregroundMark x1="98225" y1="18462" x2="98225" y2="18462"/>
                          <a14:foregroundMark x1="98817" y1="23516" x2="98817" y2="23516"/>
                          <a14:foregroundMark x1="98648" y1="79780" x2="98648" y2="79780"/>
                          <a14:foregroundMark x1="98901" y1="88132" x2="98901" y2="88132"/>
                          <a14:foregroundMark x1="98140" y1="96484" x2="98140" y2="96484"/>
                          <a14:foregroundMark x1="95943" y1="96703" x2="95943" y2="96703"/>
                          <a14:foregroundMark x1="92054" y1="96703" x2="92054" y2="96703"/>
                          <a14:foregroundMark x1="91293" y1="96923" x2="91293" y2="96923"/>
                          <a14:foregroundMark x1="93153" y1="96923" x2="93153" y2="96923"/>
                          <a14:foregroundMark x1="87912" y1="96923" x2="87912" y2="96923"/>
                          <a14:foregroundMark x1="84108" y1="96923" x2="84108" y2="96923"/>
                          <a14:foregroundMark x1="79713" y1="96923" x2="79713" y2="96923"/>
                          <a14:foregroundMark x1="81910" y1="96923" x2="81910" y2="96923"/>
                          <a14:foregroundMark x1="85292" y1="96703" x2="85292" y2="96703"/>
                          <a14:foregroundMark x1="77008" y1="96703" x2="77008" y2="96703"/>
                          <a14:foregroundMark x1="72866" y1="96923" x2="72866" y2="96923"/>
                          <a14:foregroundMark x1="70499" y1="96703" x2="70499" y2="96703"/>
                          <a14:foregroundMark x1="74725" y1="96923" x2="74725" y2="96923"/>
                          <a14:foregroundMark x1="67371" y1="96923" x2="67371" y2="96923"/>
                          <a14:foregroundMark x1="63990" y1="96703" x2="63990" y2="96703"/>
                          <a14:foregroundMark x1="62299" y1="96703" x2="62299" y2="96703"/>
                          <a14:foregroundMark x1="58495" y1="96703" x2="58495" y2="96703"/>
                          <a14:foregroundMark x1="55537" y1="96484" x2="55537" y2="96484"/>
                          <a14:foregroundMark x1="57227" y1="96484" x2="57227" y2="96484"/>
                          <a14:foregroundMark x1="60862" y1="96703" x2="60862" y2="96703"/>
                          <a14:foregroundMark x1="51817" y1="97143" x2="51817" y2="97143"/>
                          <a14:foregroundMark x1="47929" y1="97143" x2="47929" y2="97143"/>
                          <a14:foregroundMark x1="55199" y1="97143" x2="55199" y2="97143"/>
                          <a14:foregroundMark x1="42265" y1="96703" x2="42265" y2="96703"/>
                          <a14:foregroundMark x1="44041" y1="96703" x2="44041" y2="96703"/>
                          <a14:foregroundMark x1="44970" y1="96703" x2="44970" y2="96703"/>
                          <a14:foregroundMark x1="38715" y1="96923" x2="38715" y2="96923"/>
                          <a14:foregroundMark x1="33897" y1="96923" x2="33897" y2="96923"/>
                          <a14:foregroundMark x1="27473" y1="96923" x2="27473" y2="96923"/>
                          <a14:foregroundMark x1="32629" y1="96264" x2="32629" y2="96264"/>
                          <a14:foregroundMark x1="35757" y1="96484" x2="35757" y2="96484"/>
                          <a14:foregroundMark x1="30516" y1="96484" x2="30516" y2="96484"/>
                          <a14:foregroundMark x1="26120" y1="96484" x2="26120" y2="96484"/>
                          <a14:foregroundMark x1="21386" y1="96484" x2="21386" y2="96484"/>
                          <a14:foregroundMark x1="19273" y1="96484" x2="19273" y2="96484"/>
                          <a14:foregroundMark x1="22908" y1="96703" x2="22908" y2="96703"/>
                          <a14:foregroundMark x1="15216" y1="96703" x2="15216" y2="96703"/>
                          <a14:foregroundMark x1="9383" y1="96703" x2="9383" y2="96703"/>
                          <a14:foregroundMark x1="12257" y1="96703" x2="12257" y2="96703"/>
                          <a14:foregroundMark x1="17075" y1="96923" x2="17075" y2="96923"/>
                          <a14:foregroundMark x1="6424" y1="96923" x2="6424" y2="96923"/>
                          <a14:foregroundMark x1="2959" y1="96923" x2="2959" y2="96923"/>
                          <a14:foregroundMark x1="2029" y1="94505" x2="2029" y2="94505"/>
                          <a14:foregroundMark x1="2113" y1="89011" x2="2113" y2="89011"/>
                          <a14:foregroundMark x1="2113" y1="84396" x2="2113" y2="84396"/>
                          <a14:foregroundMark x1="2029" y1="80440" x2="2029" y2="80440"/>
                          <a14:foregroundMark x1="15216" y1="3736" x2="15216" y2="3736"/>
                          <a14:foregroundMark x1="8284" y1="1978" x2="8284" y2="1978"/>
                          <a14:foregroundMark x1="98732" y1="58901" x2="98732" y2="58901"/>
                          <a14:foregroundMark x1="98732" y1="46813" x2="98732" y2="46813"/>
                          <a14:foregroundMark x1="98648" y1="34945" x2="98648" y2="34945"/>
                          <a14:foregroundMark x1="98648" y1="29231" x2="98648" y2="29231"/>
                          <a14:foregroundMark x1="98563" y1="39121" x2="98563" y2="39121"/>
                          <a14:foregroundMark x1="98648" y1="52088" x2="98648" y2="52088"/>
                          <a14:foregroundMark x1="98817" y1="63516" x2="98817" y2="63516"/>
                          <a14:foregroundMark x1="98648" y1="72747" x2="98648" y2="72747"/>
                        </a14:backgroundRemoval>
                      </a14:imgEffect>
                    </a14:imgLayer>
                  </a14:imgProps>
                </a:ext>
              </a:extLst>
            </a:blip>
            <a:stretch>
              <a:fillRect/>
            </a:stretch>
          </p:blipFill>
          <p:spPr>
            <a:xfrm>
              <a:off x="288001" y="6732000"/>
              <a:ext cx="3931199" cy="1512000"/>
            </a:xfrm>
            <a:prstGeom prst="rect">
              <a:avLst/>
            </a:prstGeom>
          </p:spPr>
        </p:pic>
        <p:sp>
          <p:nvSpPr>
            <p:cNvPr id="47" name="二等辺三角形 46">
              <a:extLst>
                <a:ext uri="{FF2B5EF4-FFF2-40B4-BE49-F238E27FC236}">
                  <a16:creationId xmlns:a16="http://schemas.microsoft.com/office/drawing/2014/main" id="{193687C7-B817-C1B5-9459-88090C5969B7}"/>
                </a:ext>
              </a:extLst>
            </p:cNvPr>
            <p:cNvSpPr/>
            <p:nvPr/>
          </p:nvSpPr>
          <p:spPr>
            <a:xfrm rot="5400000">
              <a:off x="2052000" y="5652000"/>
              <a:ext cx="504000" cy="2160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8" name="二等辺三角形 47">
              <a:extLst>
                <a:ext uri="{FF2B5EF4-FFF2-40B4-BE49-F238E27FC236}">
                  <a16:creationId xmlns:a16="http://schemas.microsoft.com/office/drawing/2014/main" id="{CF260AC7-1FF3-5CB9-B238-EA6C8AAB5434}"/>
                </a:ext>
              </a:extLst>
            </p:cNvPr>
            <p:cNvSpPr/>
            <p:nvPr/>
          </p:nvSpPr>
          <p:spPr>
            <a:xfrm rot="5400000">
              <a:off x="4237200" y="5652000"/>
              <a:ext cx="504000" cy="2160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9" name="二等辺三角形 48">
              <a:extLst>
                <a:ext uri="{FF2B5EF4-FFF2-40B4-BE49-F238E27FC236}">
                  <a16:creationId xmlns:a16="http://schemas.microsoft.com/office/drawing/2014/main" id="{C1F13AEC-70BD-F9EB-CC55-240B043F7AAB}"/>
                </a:ext>
              </a:extLst>
            </p:cNvPr>
            <p:cNvSpPr/>
            <p:nvPr/>
          </p:nvSpPr>
          <p:spPr>
            <a:xfrm rot="16200000">
              <a:off x="4212000" y="7488000"/>
              <a:ext cx="504000" cy="2160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50" name="正方形/長方形 49">
            <a:extLst>
              <a:ext uri="{FF2B5EF4-FFF2-40B4-BE49-F238E27FC236}">
                <a16:creationId xmlns:a16="http://schemas.microsoft.com/office/drawing/2014/main" id="{051BA12A-4681-A4A8-AACF-2F686C866FD0}"/>
              </a:ext>
            </a:extLst>
          </p:cNvPr>
          <p:cNvSpPr/>
          <p:nvPr/>
        </p:nvSpPr>
        <p:spPr>
          <a:xfrm>
            <a:off x="1260000" y="8064000"/>
            <a:ext cx="4320000" cy="7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5CE42AB0-0100-981A-452C-0C0650764F1B}"/>
              </a:ext>
            </a:extLst>
          </p:cNvPr>
          <p:cNvSpPr/>
          <p:nvPr/>
        </p:nvSpPr>
        <p:spPr>
          <a:xfrm>
            <a:off x="1440000" y="8100000"/>
            <a:ext cx="3960000" cy="252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1400" dirty="0">
                <a:solidFill>
                  <a:prstClr val="white"/>
                </a:solidFill>
                <a:latin typeface="HGP創英角ﾎﾟｯﾌﾟ体" panose="040B0A00000000000000" pitchFamily="50" charset="-128"/>
                <a:ea typeface="HGP創英角ﾎﾟｯﾌﾟ体" panose="040B0A00000000000000" pitchFamily="50" charset="-128"/>
              </a:rPr>
              <a:t>調べてみよう！身近な情報。</a:t>
            </a:r>
          </a:p>
        </p:txBody>
      </p:sp>
      <p:sp>
        <p:nvSpPr>
          <p:cNvPr id="52" name="コンテンツ プレースホルダー 2">
            <a:extLst>
              <a:ext uri="{FF2B5EF4-FFF2-40B4-BE49-F238E27FC236}">
                <a16:creationId xmlns:a16="http://schemas.microsoft.com/office/drawing/2014/main" id="{30F9F4CA-5E04-8C77-DB32-1AE6080DCB3D}"/>
              </a:ext>
            </a:extLst>
          </p:cNvPr>
          <p:cNvSpPr>
            <a:spLocks noGrp="1"/>
          </p:cNvSpPr>
          <p:nvPr>
            <p:ph idx="1"/>
          </p:nvPr>
        </p:nvSpPr>
        <p:spPr>
          <a:xfrm>
            <a:off x="1404000" y="8388000"/>
            <a:ext cx="4140000" cy="432000"/>
          </a:xfrm>
        </p:spPr>
        <p:txBody>
          <a:bodyPr lIns="0" tIns="0" rIns="0" bIns="0">
            <a:normAutofit/>
          </a:bodyPr>
          <a:lstStyle/>
          <a:p>
            <a:pPr marL="0" indent="0">
              <a:buNone/>
            </a:pPr>
            <a:r>
              <a:rPr lang="ja-JP" altLang="en-US" sz="1050" dirty="0">
                <a:latin typeface="BIZ UDゴシック" panose="020B0400000000000000" pitchFamily="49" charset="-128"/>
                <a:ea typeface="BIZ UDゴシック" panose="020B0400000000000000" pitchFamily="49" charset="-128"/>
              </a:rPr>
              <a:t>・とちぎの情報は・・・栃木県  </a:t>
            </a:r>
            <a:r>
              <a:rPr lang="en-US" altLang="ja-JP" sz="1050" dirty="0">
                <a:latin typeface="BIZ UDゴシック" panose="020B0400000000000000" pitchFamily="49" charset="-128"/>
                <a:ea typeface="BIZ UDゴシック" panose="020B0400000000000000" pitchFamily="49" charset="-128"/>
                <a:hlinkClick r:id="rId22"/>
              </a:rPr>
              <a:t>https://www.pref.tochigi.lg.jp</a:t>
            </a:r>
            <a:endParaRPr lang="en-US" altLang="ja-JP" sz="1050" dirty="0">
              <a:latin typeface="BIZ UDゴシック" panose="020B0400000000000000" pitchFamily="49" charset="-128"/>
              <a:ea typeface="BIZ UDゴシック" panose="020B0400000000000000" pitchFamily="49" charset="-128"/>
            </a:endParaRPr>
          </a:p>
          <a:p>
            <a:pPr marL="0" indent="0">
              <a:buNone/>
            </a:pPr>
            <a:r>
              <a:rPr lang="ja-JP" altLang="en-US" sz="1050" dirty="0">
                <a:latin typeface="BIZ UDゴシック" panose="020B0400000000000000" pitchFamily="49" charset="-128"/>
                <a:ea typeface="BIZ UDゴシック" panose="020B0400000000000000" pitchFamily="49" charset="-128"/>
              </a:rPr>
              <a:t>・税の情報は・・・・・</a:t>
            </a:r>
            <a:r>
              <a:rPr lang="zh-CN" altLang="en-US" sz="1050" dirty="0">
                <a:latin typeface="BIZ UDゴシック" panose="020B0400000000000000" pitchFamily="49" charset="-128"/>
                <a:ea typeface="BIZ UDゴシック" panose="020B0400000000000000" pitchFamily="49" charset="-128"/>
              </a:rPr>
              <a:t>国税庁  </a:t>
            </a:r>
            <a:r>
              <a:rPr lang="en-US" altLang="zh-CN" sz="1050" dirty="0">
                <a:latin typeface="BIZ UDゴシック" panose="020B0400000000000000" pitchFamily="49" charset="-128"/>
                <a:ea typeface="BIZ UDゴシック" panose="020B0400000000000000" pitchFamily="49" charset="-128"/>
                <a:hlinkClick r:id="rId23"/>
              </a:rPr>
              <a:t>https://www.nta.go.jp</a:t>
            </a:r>
            <a:endParaRPr lang="en-US" altLang="ja-JP" sz="1050" dirty="0">
              <a:latin typeface="BIZ UDゴシック" panose="020B0400000000000000" pitchFamily="49" charset="-128"/>
              <a:ea typeface="BIZ UDゴシック" panose="020B0400000000000000" pitchFamily="49" charset="-128"/>
            </a:endParaRPr>
          </a:p>
        </p:txBody>
      </p:sp>
      <p:grpSp>
        <p:nvGrpSpPr>
          <p:cNvPr id="53" name="グループ化 52">
            <a:extLst>
              <a:ext uri="{FF2B5EF4-FFF2-40B4-BE49-F238E27FC236}">
                <a16:creationId xmlns:a16="http://schemas.microsoft.com/office/drawing/2014/main" id="{19D4B31B-4859-F249-AA20-2A04BDEF311C}"/>
              </a:ext>
            </a:extLst>
          </p:cNvPr>
          <p:cNvGrpSpPr>
            <a:grpSpLocks noChangeAspect="1"/>
          </p:cNvGrpSpPr>
          <p:nvPr/>
        </p:nvGrpSpPr>
        <p:grpSpPr>
          <a:xfrm>
            <a:off x="5580000" y="8460000"/>
            <a:ext cx="1058303" cy="755444"/>
            <a:chOff x="8567197" y="2291901"/>
            <a:chExt cx="2972457" cy="2121814"/>
          </a:xfrm>
        </p:grpSpPr>
        <p:pic>
          <p:nvPicPr>
            <p:cNvPr id="54" name="図 53">
              <a:extLst>
                <a:ext uri="{FF2B5EF4-FFF2-40B4-BE49-F238E27FC236}">
                  <a16:creationId xmlns:a16="http://schemas.microsoft.com/office/drawing/2014/main" id="{C76EA6C8-4950-0CD2-6F89-7D694B4AAE46}"/>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2667" b="93778" l="4762" r="97024">
                          <a14:foregroundMark x1="36310" y1="14222" x2="36310" y2="14222"/>
                          <a14:foregroundMark x1="53274" y1="8444" x2="63095" y2="14222"/>
                          <a14:foregroundMark x1="82440" y1="38667" x2="86310" y2="50667"/>
                          <a14:foregroundMark x1="88393" y1="76444" x2="87500" y2="84889"/>
                          <a14:foregroundMark x1="69048" y1="71556" x2="59648" y2="78144"/>
                          <a14:foregroundMark x1="34821" y1="77333" x2="48512" y2="82667"/>
                          <a14:foregroundMark x1="16667" y1="81333" x2="19643" y2="93778"/>
                          <a14:foregroundMark x1="15774" y1="37778" x2="13393" y2="56000"/>
                          <a14:foregroundMark x1="4762" y1="52000" x2="4762" y2="52000"/>
                          <a14:foregroundMark x1="40774" y1="43111" x2="40774" y2="43111"/>
                          <a14:foregroundMark x1="54464" y1="49778" x2="54464" y2="49778"/>
                          <a14:foregroundMark x1="50893" y1="28889" x2="50893" y2="28889"/>
                          <a14:foregroundMark x1="97321" y1="36000" x2="97321" y2="36000"/>
                          <a14:foregroundMark x1="49405" y1="2667" x2="49405" y2="2667"/>
                          <a14:backgroundMark x1="55357" y1="81333" x2="55357" y2="81333"/>
                          <a14:backgroundMark x1="54464" y1="81333" x2="54464" y2="81333"/>
                          <a14:backgroundMark x1="54464" y1="82222" x2="54464" y2="82222"/>
                          <a14:backgroundMark x1="55655" y1="81778" x2="55655" y2="81778"/>
                          <a14:backgroundMark x1="54762" y1="80444" x2="55655" y2="83111"/>
                        </a14:backgroundRemoval>
                      </a14:imgEffect>
                    </a14:imgLayer>
                  </a14:imgProps>
                </a:ext>
              </a:extLst>
            </a:blip>
            <a:stretch>
              <a:fillRect/>
            </a:stretch>
          </p:blipFill>
          <p:spPr>
            <a:xfrm>
              <a:off x="8870536" y="2291901"/>
              <a:ext cx="2410327" cy="1614058"/>
            </a:xfrm>
            <a:prstGeom prst="rect">
              <a:avLst/>
            </a:prstGeom>
          </p:spPr>
        </p:pic>
        <p:sp>
          <p:nvSpPr>
            <p:cNvPr id="55" name="テキスト ボックス 54">
              <a:extLst>
                <a:ext uri="{FF2B5EF4-FFF2-40B4-BE49-F238E27FC236}">
                  <a16:creationId xmlns:a16="http://schemas.microsoft.com/office/drawing/2014/main" id="{B9D82636-D01D-2F00-25E4-A50B776FF5EB}"/>
                </a:ext>
              </a:extLst>
            </p:cNvPr>
            <p:cNvSpPr txBox="1"/>
            <p:nvPr/>
          </p:nvSpPr>
          <p:spPr>
            <a:xfrm>
              <a:off x="8567197" y="3808598"/>
              <a:ext cx="2972457" cy="605117"/>
            </a:xfrm>
            <a:prstGeom prst="rect">
              <a:avLst/>
            </a:prstGeom>
            <a:noFill/>
          </p:spPr>
          <p:txBody>
            <a:bodyPr wrap="none" rtlCol="0">
              <a:spAutoFit/>
            </a:bodyPr>
            <a:lstStyle/>
            <a:p>
              <a:r>
                <a:rPr kumimoji="1" lang="ja-JP" altLang="en-US" sz="800" dirty="0">
                  <a:latin typeface="BIZ UDPゴシック" panose="020B0400000000000000" pitchFamily="50" charset="-128"/>
                  <a:ea typeface="BIZ UDPゴシック" panose="020B0400000000000000" pitchFamily="50" charset="-128"/>
                </a:rPr>
                <a:t>税のシンボル</a:t>
              </a:r>
              <a:r>
                <a:rPr lang="ja-JP" altLang="en-US" sz="800" dirty="0">
                  <a:latin typeface="BIZ UDPゴシック" panose="020B0400000000000000" pitchFamily="50" charset="-128"/>
                  <a:ea typeface="BIZ UDPゴシック" panose="020B0400000000000000" pitchFamily="50" charset="-128"/>
                </a:rPr>
                <a:t>マーク</a:t>
              </a:r>
              <a:endParaRPr kumimoji="1" lang="ja-JP" altLang="en-US" sz="800" dirty="0">
                <a:latin typeface="BIZ UDPゴシック" panose="020B0400000000000000" pitchFamily="50" charset="-128"/>
                <a:ea typeface="BIZ UDPゴシック" panose="020B0400000000000000" pitchFamily="50" charset="-128"/>
              </a:endParaRPr>
            </a:p>
          </p:txBody>
        </p:sp>
      </p:grpSp>
      <p:pic>
        <p:nvPicPr>
          <p:cNvPr id="56" name="図 55">
            <a:extLst>
              <a:ext uri="{FF2B5EF4-FFF2-40B4-BE49-F238E27FC236}">
                <a16:creationId xmlns:a16="http://schemas.microsoft.com/office/drawing/2014/main" id="{B79F56ED-D456-0430-BFEE-9EF56D8571D2}"/>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2677" b="95793" l="9910" r="89865">
                        <a14:foregroundMark x1="51577" y1="11090" x2="51577" y2="11090"/>
                        <a14:foregroundMark x1="41892" y1="8987" x2="46847" y2="8222"/>
                        <a14:foregroundMark x1="52703" y1="5736" x2="55180" y2="6119"/>
                        <a14:foregroundMark x1="68919" y1="3059" x2="68919" y2="3059"/>
                        <a14:foregroundMark x1="52027" y1="8222" x2="61937" y2="8222"/>
                        <a14:foregroundMark x1="51802" y1="7839" x2="58333" y2="8031"/>
                        <a14:foregroundMark x1="35586" y1="14723" x2="40090" y2="14723"/>
                        <a14:foregroundMark x1="50901" y1="42065" x2="52928" y2="44359"/>
                        <a14:foregroundMark x1="46396" y1="54302" x2="55856" y2="63289"/>
                        <a14:foregroundMark x1="32432" y1="67304" x2="36937" y2="75717"/>
                        <a14:foregroundMark x1="55856" y1="80306" x2="55856" y2="80306"/>
                        <a14:foregroundMark x1="25901" y1="88719" x2="25901" y2="88719"/>
                        <a14:foregroundMark x1="24775" y1="89675" x2="25901" y2="89866"/>
                        <a14:foregroundMark x1="21396" y1="94646" x2="28153" y2="95793"/>
                        <a14:foregroundMark x1="50676" y1="80306" x2="50676" y2="80306"/>
                        <a14:foregroundMark x1="63063" y1="80306" x2="63063" y2="80306"/>
                        <a14:foregroundMark x1="49775" y1="80115" x2="49775" y2="80115"/>
                        <a14:foregroundMark x1="63739" y1="80115" x2="63739" y2="80115"/>
                      </a14:backgroundRemoval>
                    </a14:imgEffect>
                  </a14:imgLayer>
                </a14:imgProps>
              </a:ext>
            </a:extLst>
          </a:blip>
          <a:stretch>
            <a:fillRect/>
          </a:stretch>
        </p:blipFill>
        <p:spPr>
          <a:xfrm>
            <a:off x="180000" y="8208000"/>
            <a:ext cx="1057423" cy="1245568"/>
          </a:xfrm>
          <a:prstGeom prst="rect">
            <a:avLst/>
          </a:prstGeom>
        </p:spPr>
      </p:pic>
      <p:sp>
        <p:nvSpPr>
          <p:cNvPr id="57" name="テキスト ボックス 56">
            <a:extLst>
              <a:ext uri="{FF2B5EF4-FFF2-40B4-BE49-F238E27FC236}">
                <a16:creationId xmlns:a16="http://schemas.microsoft.com/office/drawing/2014/main" id="{AD71D24E-895E-7B42-081A-47D88B30388E}"/>
              </a:ext>
            </a:extLst>
          </p:cNvPr>
          <p:cNvSpPr txBox="1"/>
          <p:nvPr/>
        </p:nvSpPr>
        <p:spPr>
          <a:xfrm>
            <a:off x="1260000" y="8784000"/>
            <a:ext cx="4320000" cy="723275"/>
          </a:xfrm>
          <a:prstGeom prst="rect">
            <a:avLst/>
          </a:prstGeom>
          <a:noFill/>
        </p:spPr>
        <p:txBody>
          <a:bodyPr wrap="square" lIns="72000" rIns="0" bIns="0" rtlCol="0">
            <a:spAutoFit/>
          </a:bodyPr>
          <a:lstStyle/>
          <a:p>
            <a:r>
              <a:rPr lang="ja-JP" altLang="en-US" sz="1100" dirty="0">
                <a:solidFill>
                  <a:prstClr val="black"/>
                </a:solidFill>
                <a:latin typeface="BIZ UDゴシック" panose="020B0400000000000000" pitchFamily="49" charset="-128"/>
                <a:ea typeface="BIZ UDゴシック" panose="020B0400000000000000" pitchFamily="49" charset="-128"/>
              </a:rPr>
              <a:t>栃木県租税教育推進協議会</a:t>
            </a:r>
            <a:endParaRPr lang="en-US" altLang="ja-JP" sz="1100" dirty="0">
              <a:solidFill>
                <a:prstClr val="black"/>
              </a:solidFill>
              <a:latin typeface="BIZ UDゴシック" panose="020B0400000000000000" pitchFamily="49" charset="-128"/>
              <a:ea typeface="BIZ UDゴシック" panose="020B0400000000000000" pitchFamily="49" charset="-128"/>
            </a:endParaRPr>
          </a:p>
          <a:p>
            <a:r>
              <a:rPr lang="en-US" altLang="ja-JP" sz="1100" dirty="0">
                <a:solidFill>
                  <a:prstClr val="black"/>
                </a:solidFill>
                <a:latin typeface="BIZ UDゴシック" panose="020B0400000000000000" pitchFamily="49" charset="-128"/>
                <a:ea typeface="BIZ UDゴシック" panose="020B0400000000000000" pitchFamily="49" charset="-128"/>
              </a:rPr>
              <a:t>【</a:t>
            </a:r>
            <a:r>
              <a:rPr lang="ja-JP" altLang="en-US" sz="1100" dirty="0">
                <a:solidFill>
                  <a:prstClr val="black"/>
                </a:solidFill>
                <a:latin typeface="BIZ UDゴシック" panose="020B0400000000000000" pitchFamily="49" charset="-128"/>
                <a:ea typeface="BIZ UDゴシック" panose="020B0400000000000000" pitchFamily="49" charset="-128"/>
              </a:rPr>
              <a:t>問い合わせ先</a:t>
            </a:r>
            <a:r>
              <a:rPr lang="en-US" altLang="ja-JP" sz="1100" dirty="0">
                <a:solidFill>
                  <a:prstClr val="black"/>
                </a:solidFill>
                <a:latin typeface="BIZ UDゴシック" panose="020B0400000000000000" pitchFamily="49" charset="-128"/>
                <a:ea typeface="BIZ UDゴシック" panose="020B0400000000000000" pitchFamily="49" charset="-128"/>
              </a:rPr>
              <a:t>】</a:t>
            </a:r>
          </a:p>
          <a:p>
            <a:r>
              <a:rPr lang="ja-JP" altLang="en-US" sz="1100" dirty="0">
                <a:solidFill>
                  <a:prstClr val="black"/>
                </a:solidFill>
                <a:latin typeface="BIZ UDゴシック" panose="020B0400000000000000" pitchFamily="49" charset="-128"/>
                <a:ea typeface="BIZ UDゴシック" panose="020B0400000000000000" pitchFamily="49" charset="-128"/>
              </a:rPr>
              <a:t>  宇　都　宮　税　務　署　</a:t>
            </a:r>
            <a:r>
              <a:rPr lang="en-US" altLang="ja-JP" sz="1100" dirty="0">
                <a:solidFill>
                  <a:prstClr val="black"/>
                </a:solidFill>
                <a:latin typeface="BIZ UDゴシック" panose="020B0400000000000000" pitchFamily="49" charset="-128"/>
                <a:ea typeface="BIZ UDゴシック" panose="020B0400000000000000" pitchFamily="49" charset="-128"/>
              </a:rPr>
              <a:t>028(621)2151</a:t>
            </a:r>
            <a:r>
              <a:rPr lang="ja-JP" altLang="en-US" sz="1100" dirty="0">
                <a:solidFill>
                  <a:prstClr val="black"/>
                </a:solidFill>
                <a:latin typeface="BIZ UDゴシック" panose="020B0400000000000000" pitchFamily="49" charset="-128"/>
                <a:ea typeface="BIZ UDゴシック" panose="020B0400000000000000" pitchFamily="49" charset="-128"/>
              </a:rPr>
              <a:t>　宇都宮市昭和</a:t>
            </a:r>
            <a:r>
              <a:rPr lang="en-US" altLang="ja-JP" sz="1100" dirty="0">
                <a:solidFill>
                  <a:prstClr val="black"/>
                </a:solidFill>
                <a:latin typeface="BIZ UDゴシック" panose="020B0400000000000000" pitchFamily="49" charset="-128"/>
                <a:ea typeface="BIZ UDゴシック" panose="020B0400000000000000" pitchFamily="49" charset="-128"/>
              </a:rPr>
              <a:t>2-1-7</a:t>
            </a:r>
          </a:p>
          <a:p>
            <a:r>
              <a:rPr lang="ja-JP" altLang="en-US" sz="1100" dirty="0">
                <a:solidFill>
                  <a:prstClr val="black"/>
                </a:solidFill>
                <a:latin typeface="BIZ UDゴシック" panose="020B0400000000000000" pitchFamily="49" charset="-128"/>
                <a:ea typeface="BIZ UDゴシック" panose="020B0400000000000000" pitchFamily="49" charset="-128"/>
              </a:rPr>
              <a:t>  栃木県経営管理部税務課　</a:t>
            </a:r>
            <a:r>
              <a:rPr lang="en-US" altLang="ja-JP" sz="1100" dirty="0">
                <a:solidFill>
                  <a:prstClr val="black"/>
                </a:solidFill>
                <a:latin typeface="BIZ UDゴシック" panose="020B0400000000000000" pitchFamily="49" charset="-128"/>
                <a:ea typeface="BIZ UDゴシック" panose="020B0400000000000000" pitchFamily="49" charset="-128"/>
              </a:rPr>
              <a:t>028(623)2101</a:t>
            </a:r>
            <a:r>
              <a:rPr lang="ja-JP" altLang="en-US" sz="1100" dirty="0">
                <a:solidFill>
                  <a:prstClr val="black"/>
                </a:solidFill>
                <a:latin typeface="BIZ UDゴシック" panose="020B0400000000000000" pitchFamily="49" charset="-128"/>
                <a:ea typeface="BIZ UDゴシック" panose="020B0400000000000000" pitchFamily="49" charset="-128"/>
              </a:rPr>
              <a:t>　宇都宮市塙田</a:t>
            </a:r>
            <a:r>
              <a:rPr lang="en-US" altLang="ja-JP" sz="1100" dirty="0">
                <a:solidFill>
                  <a:prstClr val="black"/>
                </a:solidFill>
                <a:latin typeface="BIZ UDゴシック" panose="020B0400000000000000" pitchFamily="49" charset="-128"/>
                <a:ea typeface="BIZ UDゴシック" panose="020B0400000000000000" pitchFamily="49" charset="-128"/>
              </a:rPr>
              <a:t>1-1-20</a:t>
            </a:r>
          </a:p>
        </p:txBody>
      </p:sp>
      <p:sp>
        <p:nvSpPr>
          <p:cNvPr id="5" name="スライド番号プレースホルダー 36">
            <a:extLst>
              <a:ext uri="{FF2B5EF4-FFF2-40B4-BE49-F238E27FC236}">
                <a16:creationId xmlns:a16="http://schemas.microsoft.com/office/drawing/2014/main" id="{FB9CEC93-3C4C-6F52-DE01-B696D7AB42E3}"/>
              </a:ext>
            </a:extLst>
          </p:cNvPr>
          <p:cNvSpPr>
            <a:spLocks noGrp="1"/>
          </p:cNvSpPr>
          <p:nvPr>
            <p:ph type="sldNum" sz="quarter" idx="12"/>
          </p:nvPr>
        </p:nvSpPr>
        <p:spPr>
          <a:xfrm>
            <a:off x="3301200"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11</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36442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20731ADF-EE24-63CA-BFFA-D0E405F3E7FF}"/>
              </a:ext>
            </a:extLst>
          </p:cNvPr>
          <p:cNvGrpSpPr/>
          <p:nvPr/>
        </p:nvGrpSpPr>
        <p:grpSpPr>
          <a:xfrm>
            <a:off x="1116000" y="250420"/>
            <a:ext cx="4680000" cy="523220"/>
            <a:chOff x="1245022" y="664780"/>
            <a:chExt cx="4680000" cy="523220"/>
          </a:xfrm>
        </p:grpSpPr>
        <p:sp>
          <p:nvSpPr>
            <p:cNvPr id="7" name="四角形: 角を丸くする 6">
              <a:extLst>
                <a:ext uri="{FF2B5EF4-FFF2-40B4-BE49-F238E27FC236}">
                  <a16:creationId xmlns:a16="http://schemas.microsoft.com/office/drawing/2014/main" id="{49C48349-529F-C621-FEC7-ABC7139BCBBF}"/>
                </a:ext>
              </a:extLst>
            </p:cNvPr>
            <p:cNvSpPr/>
            <p:nvPr/>
          </p:nvSpPr>
          <p:spPr>
            <a:xfrm>
              <a:off x="1245022" y="864000"/>
              <a:ext cx="468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n w="15875">
                  <a:solidFill>
                    <a:srgbClr val="0070C0"/>
                  </a:solidFill>
                  <a:prstDash val="solid"/>
                </a:ln>
                <a:solidFill>
                  <a:srgbClr val="FFFFFF"/>
                </a:solidFill>
                <a:effectLst>
                  <a:glow rad="50800">
                    <a:schemeClr val="accent1">
                      <a:alpha val="80000"/>
                    </a:schemeClr>
                  </a:glow>
                </a:effectLst>
                <a:latin typeface="HG創英角ﾎﾟｯﾌﾟ体" panose="040B0A09000000000000" pitchFamily="49" charset="-128"/>
                <a:ea typeface="HG創英角ﾎﾟｯﾌﾟ体" panose="040B0A09000000000000" pitchFamily="49" charset="-128"/>
              </a:endParaRPr>
            </a:p>
          </p:txBody>
        </p:sp>
        <p:sp>
          <p:nvSpPr>
            <p:cNvPr id="6" name="正方形/長方形 5">
              <a:extLst>
                <a:ext uri="{FF2B5EF4-FFF2-40B4-BE49-F238E27FC236}">
                  <a16:creationId xmlns:a16="http://schemas.microsoft.com/office/drawing/2014/main" id="{4161DF8B-80C2-475E-701E-D19CDBEBC93C}"/>
                </a:ext>
              </a:extLst>
            </p:cNvPr>
            <p:cNvSpPr/>
            <p:nvPr/>
          </p:nvSpPr>
          <p:spPr>
            <a:xfrm>
              <a:off x="1353022" y="664780"/>
              <a:ext cx="4512774" cy="523220"/>
            </a:xfrm>
            <a:prstGeom prst="rect">
              <a:avLst/>
            </a:prstGeom>
            <a:noFill/>
            <a:ln w="9525">
              <a:noFill/>
            </a:ln>
          </p:spPr>
          <p:txBody>
            <a:bodyPr wrap="none" lIns="91440" tIns="45720" rIns="91440" bIns="45720">
              <a:spAutoFit/>
            </a:bodyPr>
            <a:lstStyle/>
            <a:p>
              <a:pPr algn="ctr"/>
              <a:r>
                <a:rPr lang="ja-JP" altLang="en-US" sz="28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もしも税金がなかったら？</a:t>
              </a:r>
            </a:p>
          </p:txBody>
        </p:sp>
      </p:grpSp>
      <p:grpSp>
        <p:nvGrpSpPr>
          <p:cNvPr id="18" name="グループ化 17">
            <a:extLst>
              <a:ext uri="{FF2B5EF4-FFF2-40B4-BE49-F238E27FC236}">
                <a16:creationId xmlns:a16="http://schemas.microsoft.com/office/drawing/2014/main" id="{20125A3B-29E2-4DBF-F557-42BFFC6AFCE9}"/>
              </a:ext>
            </a:extLst>
          </p:cNvPr>
          <p:cNvGrpSpPr/>
          <p:nvPr/>
        </p:nvGrpSpPr>
        <p:grpSpPr>
          <a:xfrm>
            <a:off x="2880000" y="1008000"/>
            <a:ext cx="1868137" cy="1764000"/>
            <a:chOff x="2880000" y="1008000"/>
            <a:chExt cx="1868137" cy="1764000"/>
          </a:xfrm>
        </p:grpSpPr>
        <p:pic>
          <p:nvPicPr>
            <p:cNvPr id="9" name="図 8">
              <a:extLst>
                <a:ext uri="{FF2B5EF4-FFF2-40B4-BE49-F238E27FC236}">
                  <a16:creationId xmlns:a16="http://schemas.microsoft.com/office/drawing/2014/main" id="{A51AADF8-E518-76E1-DA9D-C3711EC186E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326" b="95886" l="845" r="96791">
                          <a14:foregroundMark x1="18581" y1="28086" x2="25000" y2="55814"/>
                          <a14:foregroundMark x1="7432" y1="32737" x2="5743" y2="91055"/>
                          <a14:foregroundMark x1="5743" y1="91055" x2="90203" y2="93918"/>
                          <a14:foregroundMark x1="90203" y1="93918" x2="89696" y2="25403"/>
                          <a14:foregroundMark x1="93581" y1="11270" x2="93074" y2="78533"/>
                          <a14:foregroundMark x1="94088" y1="8050" x2="8446" y2="9123"/>
                          <a14:foregroundMark x1="8446" y1="9123" x2="5574" y2="7156"/>
                          <a14:foregroundMark x1="3547" y1="5188" x2="2027" y2="38283"/>
                          <a14:foregroundMark x1="3547" y1="3220" x2="3547" y2="3220"/>
                          <a14:foregroundMark x1="4392" y1="3220" x2="26182" y2="4114"/>
                          <a14:foregroundMark x1="31926" y1="4114" x2="53547" y2="3757"/>
                          <a14:foregroundMark x1="57264" y1="3578" x2="84459" y2="3399"/>
                          <a14:foregroundMark x1="84459" y1="3399" x2="93919" y2="3936"/>
                          <a14:foregroundMark x1="94764" y1="3757" x2="96115" y2="7871"/>
                          <a14:foregroundMark x1="96622" y1="13596" x2="95777" y2="30233"/>
                          <a14:foregroundMark x1="96284" y1="10733" x2="96284" y2="10733"/>
                          <a14:foregroundMark x1="1689" y1="3399" x2="1689" y2="3399"/>
                          <a14:foregroundMark x1="1689" y1="8766" x2="1689" y2="8766"/>
                          <a14:foregroundMark x1="1858" y1="13775" x2="1858" y2="13775"/>
                          <a14:foregroundMark x1="1858" y1="19499" x2="1858" y2="19499"/>
                          <a14:foregroundMark x1="1858" y1="45438" x2="1858" y2="45438"/>
                          <a14:foregroundMark x1="1520" y1="51342" x2="1520" y2="52594"/>
                          <a14:foregroundMark x1="1520" y1="59928" x2="1520" y2="60465"/>
                          <a14:foregroundMark x1="1351" y1="57961" x2="1351" y2="57961"/>
                          <a14:foregroundMark x1="96284" y1="35420" x2="96284" y2="35420"/>
                          <a14:foregroundMark x1="95946" y1="44007" x2="95946" y2="44007"/>
                          <a14:foregroundMark x1="96284" y1="41503" x2="96284" y2="41503"/>
                          <a14:foregroundMark x1="96284" y1="37746" x2="96284" y2="37746"/>
                          <a14:foregroundMark x1="95946" y1="55456" x2="95946" y2="55456"/>
                          <a14:foregroundMark x1="96284" y1="58497" x2="96284" y2="58497"/>
                          <a14:foregroundMark x1="95946" y1="51878" x2="95946" y2="51878"/>
                          <a14:foregroundMark x1="96791" y1="52415" x2="96791" y2="52415"/>
                          <a14:foregroundMark x1="96622" y1="48479" x2="96622" y2="48479"/>
                          <a14:foregroundMark x1="2027" y1="69946" x2="2027" y2="69946"/>
                          <a14:foregroundMark x1="1520" y1="72809" x2="1520" y2="72809"/>
                          <a14:foregroundMark x1="845" y1="67084" x2="845" y2="67084"/>
                          <a14:foregroundMark x1="1689" y1="82290" x2="1689" y2="82290"/>
                          <a14:foregroundMark x1="1689" y1="88909" x2="1689" y2="88909"/>
                          <a14:foregroundMark x1="1689" y1="93202" x2="1689" y2="93202"/>
                          <a14:foregroundMark x1="1520" y1="78712" x2="1520" y2="78712"/>
                          <a14:foregroundMark x1="1520" y1="95170" x2="1520" y2="95170"/>
                          <a14:foregroundMark x1="4223" y1="95707" x2="4223" y2="95707"/>
                          <a14:foregroundMark x1="11993" y1="95707" x2="11993" y2="95707"/>
                          <a14:foregroundMark x1="9966" y1="95707" x2="9966" y2="95707"/>
                          <a14:foregroundMark x1="5912" y1="95707" x2="5912" y2="95707"/>
                          <a14:foregroundMark x1="7601" y1="95528" x2="7601" y2="95528"/>
                          <a14:foregroundMark x1="14020" y1="95528" x2="14020" y2="95528"/>
                          <a14:foregroundMark x1="19088" y1="95528" x2="19088" y2="95528"/>
                          <a14:foregroundMark x1="27703" y1="95349" x2="27703" y2="95349"/>
                          <a14:foregroundMark x1="39189" y1="95528" x2="39189" y2="95528"/>
                          <a14:foregroundMark x1="52703" y1="95528" x2="52703" y2="95528"/>
                          <a14:foregroundMark x1="17061" y1="95528" x2="17061" y2="95528"/>
                          <a14:foregroundMark x1="25338" y1="94812" x2="25338" y2="94812"/>
                          <a14:foregroundMark x1="26014" y1="95170" x2="26014" y2="95170"/>
                          <a14:foregroundMark x1="32264" y1="95707" x2="32264" y2="95707"/>
                          <a14:foregroundMark x1="37669" y1="95707" x2="37669" y2="95707"/>
                          <a14:foregroundMark x1="33784" y1="95707" x2="33784" y2="95707"/>
                          <a14:foregroundMark x1="30405" y1="95707" x2="30405" y2="95707"/>
                          <a14:foregroundMark x1="31419" y1="95528" x2="31419" y2="95528"/>
                          <a14:foregroundMark x1="42061" y1="95349" x2="42061" y2="95349"/>
                          <a14:foregroundMark x1="47466" y1="95707" x2="47466" y2="95707"/>
                          <a14:foregroundMark x1="49324" y1="94991" x2="49324" y2="94991"/>
                          <a14:foregroundMark x1="45946" y1="95349" x2="45946" y2="95349"/>
                          <a14:foregroundMark x1="54899" y1="95349" x2="54899" y2="95349"/>
                          <a14:foregroundMark x1="60135" y1="95886" x2="60135" y2="95886"/>
                          <a14:foregroundMark x1="64696" y1="95170" x2="64696" y2="95170"/>
                          <a14:foregroundMark x1="70777" y1="94991" x2="70777" y2="94991"/>
                          <a14:foregroundMark x1="78378" y1="95170" x2="78378" y2="95170"/>
                          <a14:foregroundMark x1="84628" y1="95170" x2="84628" y2="95170"/>
                          <a14:foregroundMark x1="91385" y1="95170" x2="91385" y2="95170"/>
                          <a14:foregroundMark x1="95608" y1="94454" x2="95608" y2="94454"/>
                          <a14:foregroundMark x1="96622" y1="94812" x2="96622" y2="94812"/>
                          <a14:foregroundMark x1="96622" y1="92487" x2="96622" y2="92487"/>
                          <a14:foregroundMark x1="96622" y1="89803" x2="96622" y2="89803"/>
                          <a14:foregroundMark x1="96622" y1="84794" x2="96622" y2="84794"/>
                          <a14:foregroundMark x1="96115" y1="80143" x2="96115" y2="80143"/>
                          <a14:foregroundMark x1="96453" y1="73882" x2="96453" y2="73882"/>
                          <a14:foregroundMark x1="96622" y1="68336" x2="96622" y2="68336"/>
                          <a14:foregroundMark x1="62162" y1="95170" x2="62162" y2="95170"/>
                          <a14:foregroundMark x1="67736" y1="95170" x2="67736" y2="95170"/>
                          <a14:foregroundMark x1="73480" y1="95170" x2="73480" y2="95170"/>
                          <a14:foregroundMark x1="61655" y1="42397" x2="61655" y2="48122"/>
                          <a14:foregroundMark x1="55743" y1="44007" x2="63176" y2="45438"/>
                          <a14:foregroundMark x1="68074" y1="36673" x2="69932" y2="42397"/>
                          <a14:foregroundMark x1="38682" y1="50626" x2="42230" y2="50089"/>
                          <a14:foregroundMark x1="36318" y1="14848" x2="41216" y2="17352"/>
                        </a14:backgroundRemoval>
                      </a14:imgEffect>
                    </a14:imgLayer>
                  </a14:imgProps>
                </a:ext>
              </a:extLst>
            </a:blip>
            <a:stretch>
              <a:fillRect/>
            </a:stretch>
          </p:blipFill>
          <p:spPr>
            <a:xfrm>
              <a:off x="2880000" y="1008000"/>
              <a:ext cx="1868137" cy="1764000"/>
            </a:xfrm>
            <a:prstGeom prst="rect">
              <a:avLst/>
            </a:prstGeom>
          </p:spPr>
        </p:pic>
        <p:sp>
          <p:nvSpPr>
            <p:cNvPr id="17" name="正方形/長方形 16">
              <a:extLst>
                <a:ext uri="{FF2B5EF4-FFF2-40B4-BE49-F238E27FC236}">
                  <a16:creationId xmlns:a16="http://schemas.microsoft.com/office/drawing/2014/main" id="{3FF6C403-A325-AC2E-0B5E-C1C178891F6C}"/>
                </a:ext>
              </a:extLst>
            </p:cNvPr>
            <p:cNvSpPr/>
            <p:nvPr/>
          </p:nvSpPr>
          <p:spPr>
            <a:xfrm>
              <a:off x="2916000" y="1069200"/>
              <a:ext cx="1767600" cy="16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0" name="グループ化 19">
            <a:extLst>
              <a:ext uri="{FF2B5EF4-FFF2-40B4-BE49-F238E27FC236}">
                <a16:creationId xmlns:a16="http://schemas.microsoft.com/office/drawing/2014/main" id="{A8C0CBD5-18FD-D5A8-B872-E97F5C7F2BE3}"/>
              </a:ext>
            </a:extLst>
          </p:cNvPr>
          <p:cNvGrpSpPr/>
          <p:nvPr/>
        </p:nvGrpSpPr>
        <p:grpSpPr>
          <a:xfrm>
            <a:off x="4809600" y="1026000"/>
            <a:ext cx="1869382" cy="1728000"/>
            <a:chOff x="4809600" y="1026000"/>
            <a:chExt cx="1869382" cy="1728000"/>
          </a:xfrm>
        </p:grpSpPr>
        <p:pic>
          <p:nvPicPr>
            <p:cNvPr id="10" name="図 9">
              <a:extLst>
                <a:ext uri="{FF2B5EF4-FFF2-40B4-BE49-F238E27FC236}">
                  <a16:creationId xmlns:a16="http://schemas.microsoft.com/office/drawing/2014/main" id="{B003C38C-01F6-7842-4C1E-953A6BEC52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73" b="97455" l="0" r="97143">
                          <a14:foregroundMark x1="3697" y1="6182" x2="59160" y2="5091"/>
                          <a14:foregroundMark x1="59160" y1="5091" x2="95294" y2="5636"/>
                          <a14:foregroundMark x1="95294" y1="5636" x2="92101" y2="94909"/>
                          <a14:foregroundMark x1="89244" y1="94182" x2="1008" y2="97636"/>
                          <a14:foregroundMark x1="3610" y1="86545" x2="4202" y2="13091"/>
                          <a14:foregroundMark x1="3529" y1="96545" x2="3610" y2="86545"/>
                          <a14:foregroundMark x1="19328" y1="11273" x2="32605" y2="68000"/>
                          <a14:foregroundMark x1="32605" y1="68000" x2="37647" y2="77273"/>
                          <a14:foregroundMark x1="42353" y1="12727" x2="57311" y2="81273"/>
                          <a14:foregroundMark x1="6555" y1="23636" x2="36134" y2="18000"/>
                          <a14:foregroundMark x1="36134" y1="18000" x2="58151" y2="26000"/>
                          <a14:foregroundMark x1="66555" y1="23091" x2="74118" y2="43636"/>
                          <a14:foregroundMark x1="75630" y1="16909" x2="77311" y2="68182"/>
                          <a14:foregroundMark x1="79496" y1="18000" x2="81345" y2="59091"/>
                          <a14:foregroundMark x1="83193" y1="13091" x2="86555" y2="30545"/>
                          <a14:foregroundMark x1="64538" y1="52182" x2="69244" y2="91455"/>
                          <a14:foregroundMark x1="35630" y1="52364" x2="45042" y2="57455"/>
                          <a14:foregroundMark x1="15462" y1="32182" x2="21849" y2="45273"/>
                          <a14:foregroundMark x1="14958" y1="19091" x2="27563" y2="18000"/>
                          <a14:foregroundMark x1="43361" y1="63455" x2="43361" y2="63455"/>
                          <a14:foregroundMark x1="41513" y1="61818" x2="41513" y2="61818"/>
                          <a14:foregroundMark x1="78655" y1="84727" x2="78655" y2="84727"/>
                          <a14:foregroundMark x1="47059" y1="96545" x2="47059" y2="96545"/>
                          <a14:foregroundMark x1="61513" y1="96727" x2="61513" y2="96727"/>
                          <a14:foregroundMark x1="77647" y1="96727" x2="77647" y2="96727"/>
                          <a14:foregroundMark x1="69748" y1="96182" x2="69748" y2="96182"/>
                          <a14:foregroundMark x1="55798" y1="96545" x2="55798" y2="96545"/>
                          <a14:foregroundMark x1="52605" y1="96727" x2="52605" y2="96727"/>
                          <a14:foregroundMark x1="65546" y1="96727" x2="65546" y2="96727"/>
                          <a14:foregroundMark x1="81513" y1="97273" x2="81513" y2="97273"/>
                          <a14:foregroundMark x1="88739" y1="96182" x2="88739" y2="96182"/>
                          <a14:foregroundMark x1="87227" y1="96727" x2="87227" y2="96727"/>
                          <a14:foregroundMark x1="93950" y1="97273" x2="93950" y2="97273"/>
                          <a14:foregroundMark x1="93950" y1="96182" x2="93950" y2="96182"/>
                          <a14:foregroundMark x1="96134" y1="97091" x2="96134" y2="97091"/>
                          <a14:foregroundMark x1="96303" y1="90727" x2="96303" y2="90727"/>
                          <a14:foregroundMark x1="95294" y1="65455" x2="94454" y2="96545"/>
                          <a14:foregroundMark x1="8403" y1="91091" x2="14958" y2="68727"/>
                          <a14:foregroundMark x1="1849" y1="52727" x2="1849" y2="52727"/>
                          <a14:foregroundMark x1="1759" y1="86545" x2="1849" y2="95636"/>
                          <a14:foregroundMark x1="1513" y1="61818" x2="1759" y2="86545"/>
                          <a14:foregroundMark x1="1849" y1="42545" x2="1849" y2="42545"/>
                          <a14:foregroundMark x1="1513" y1="42545" x2="2353" y2="54909"/>
                          <a14:foregroundMark x1="2017" y1="35818" x2="2017" y2="35818"/>
                          <a14:foregroundMark x1="1008" y1="32364" x2="1008" y2="32364"/>
                          <a14:foregroundMark x1="1513" y1="27091" x2="1513" y2="27091"/>
                          <a14:foregroundMark x1="1513" y1="22182" x2="1513" y2="22182"/>
                          <a14:foregroundMark x1="1513" y1="16727" x2="1513" y2="16727"/>
                          <a14:foregroundMark x1="1513" y1="12182" x2="1513" y2="12182"/>
                          <a14:foregroundMark x1="1513" y1="7091" x2="1513" y2="7091"/>
                          <a14:foregroundMark x1="1513" y1="4364" x2="1513" y2="4364"/>
                          <a14:foregroundMark x1="5042" y1="3818" x2="5042" y2="3818"/>
                          <a14:foregroundMark x1="13445" y1="3818" x2="13445" y2="3818"/>
                          <a14:foregroundMark x1="19328" y1="3818" x2="19328" y2="3818"/>
                          <a14:foregroundMark x1="33613" y1="3818" x2="33613" y2="3818"/>
                          <a14:foregroundMark x1="51261" y1="3818" x2="51261" y2="3818"/>
                          <a14:foregroundMark x1="68235" y1="3818" x2="68235" y2="3818"/>
                          <a14:foregroundMark x1="92101" y1="3818" x2="92101" y2="3818"/>
                          <a14:foregroundMark x1="86218" y1="3818" x2="86218" y2="3818"/>
                          <a14:foregroundMark x1="80504" y1="3818" x2="62857" y2="3818"/>
                          <a14:foregroundMark x1="58655" y1="3818" x2="32437" y2="3818"/>
                          <a14:foregroundMark x1="24202" y1="3818" x2="12941" y2="3818"/>
                          <a14:foregroundMark x1="7731" y1="3818" x2="7731" y2="3818"/>
                          <a14:foregroundMark x1="3025" y1="3636" x2="3025" y2="3636"/>
                          <a14:foregroundMark x1="10252" y1="3636" x2="10252" y2="3636"/>
                          <a14:foregroundMark x1="9412" y1="3636" x2="9412" y2="3636"/>
                          <a14:foregroundMark x1="11261" y1="3636" x2="11261" y2="3636"/>
                          <a14:foregroundMark x1="6050" y1="4182" x2="6050" y2="4182"/>
                          <a14:foregroundMark x1="27899" y1="3636" x2="27899" y2="3636"/>
                          <a14:foregroundMark x1="30756" y1="3273" x2="30756" y2="3273"/>
                          <a14:foregroundMark x1="83697" y1="4182" x2="83697" y2="4182"/>
                          <a14:foregroundMark x1="89244" y1="3636" x2="89244" y2="3636"/>
                          <a14:foregroundMark x1="94622" y1="3818" x2="94622" y2="3818"/>
                          <a14:foregroundMark x1="96303" y1="6000" x2="96303" y2="6000"/>
                          <a14:foregroundMark x1="95294" y1="13091" x2="95294" y2="13091"/>
                          <a14:foregroundMark x1="96134" y1="17455" x2="96134" y2="17455"/>
                          <a14:foregroundMark x1="97143" y1="22182" x2="97143" y2="22182"/>
                          <a14:foregroundMark x1="96303" y1="28909" x2="96303" y2="28909"/>
                          <a14:foregroundMark x1="96303" y1="35273" x2="96303" y2="35273"/>
                          <a14:foregroundMark x1="95798" y1="43091" x2="95798" y2="43818"/>
                          <a14:foregroundMark x1="95294" y1="52364" x2="95294" y2="52364"/>
                          <a14:foregroundMark x1="48403" y1="45455" x2="84034" y2="52000"/>
                          <a14:foregroundMark x1="96303" y1="55636" x2="96303" y2="55636"/>
                          <a14:foregroundMark x1="86723" y1="58364" x2="85714" y2="65818"/>
                          <a14:foregroundMark x1="69916" y1="89818" x2="86218" y2="88727"/>
                          <a14:backgroundMark x1="504" y1="26727" x2="504" y2="26727"/>
                          <a14:backgroundMark x1="336" y1="39636" x2="336" y2="39636"/>
                          <a14:backgroundMark x1="336" y1="60182" x2="336" y2="60182"/>
                          <a14:backgroundMark x1="840" y1="86545" x2="840" y2="86545"/>
                        </a14:backgroundRemoval>
                      </a14:imgEffect>
                    </a14:imgLayer>
                  </a14:imgProps>
                </a:ext>
              </a:extLst>
            </a:blip>
            <a:stretch>
              <a:fillRect/>
            </a:stretch>
          </p:blipFill>
          <p:spPr>
            <a:xfrm>
              <a:off x="4809600" y="1026000"/>
              <a:ext cx="1869382" cy="1728000"/>
            </a:xfrm>
            <a:prstGeom prst="rect">
              <a:avLst/>
            </a:prstGeom>
          </p:spPr>
        </p:pic>
        <p:sp>
          <p:nvSpPr>
            <p:cNvPr id="19" name="正方形/長方形 18">
              <a:extLst>
                <a:ext uri="{FF2B5EF4-FFF2-40B4-BE49-F238E27FC236}">
                  <a16:creationId xmlns:a16="http://schemas.microsoft.com/office/drawing/2014/main" id="{143BC0E1-87EE-C8B2-363A-AFAD88E6AFA0}"/>
                </a:ext>
              </a:extLst>
            </p:cNvPr>
            <p:cNvSpPr/>
            <p:nvPr/>
          </p:nvSpPr>
          <p:spPr>
            <a:xfrm>
              <a:off x="4840511" y="1080000"/>
              <a:ext cx="1767600" cy="16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1" name="矢印: 下 20">
            <a:extLst>
              <a:ext uri="{FF2B5EF4-FFF2-40B4-BE49-F238E27FC236}">
                <a16:creationId xmlns:a16="http://schemas.microsoft.com/office/drawing/2014/main" id="{9ED6DDBB-29BA-1F15-2C6D-94415E30540F}"/>
              </a:ext>
            </a:extLst>
          </p:cNvPr>
          <p:cNvSpPr/>
          <p:nvPr/>
        </p:nvSpPr>
        <p:spPr>
          <a:xfrm>
            <a:off x="3276000" y="2916000"/>
            <a:ext cx="1080000" cy="648000"/>
          </a:xfrm>
          <a:prstGeom prst="downArrow">
            <a:avLst/>
          </a:prstGeom>
          <a:gradFill flip="none" rotWithShape="1">
            <a:gsLst>
              <a:gs pos="0">
                <a:schemeClr val="accent1">
                  <a:lumMod val="5000"/>
                  <a:lumOff val="95000"/>
                </a:schemeClr>
              </a:gs>
              <a:gs pos="55000">
                <a:srgbClr val="66CCFF"/>
              </a:gs>
              <a:gs pos="75000">
                <a:srgbClr val="33CC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下 21">
            <a:extLst>
              <a:ext uri="{FF2B5EF4-FFF2-40B4-BE49-F238E27FC236}">
                <a16:creationId xmlns:a16="http://schemas.microsoft.com/office/drawing/2014/main" id="{B79B4AC0-E5EC-2534-22CF-7E7FB73CB272}"/>
              </a:ext>
            </a:extLst>
          </p:cNvPr>
          <p:cNvSpPr/>
          <p:nvPr/>
        </p:nvSpPr>
        <p:spPr>
          <a:xfrm>
            <a:off x="5184000" y="2916000"/>
            <a:ext cx="1080000" cy="648000"/>
          </a:xfrm>
          <a:prstGeom prst="downArrow">
            <a:avLst/>
          </a:prstGeom>
          <a:gradFill flip="none" rotWithShape="1">
            <a:gsLst>
              <a:gs pos="0">
                <a:schemeClr val="accent1">
                  <a:lumMod val="5000"/>
                  <a:lumOff val="95000"/>
                </a:schemeClr>
              </a:gs>
              <a:gs pos="55000">
                <a:srgbClr val="66CCFF"/>
              </a:gs>
              <a:gs pos="75000">
                <a:srgbClr val="33CC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A85C15B0-941B-D696-9215-2A921CE2F62F}"/>
              </a:ext>
            </a:extLst>
          </p:cNvPr>
          <p:cNvGrpSpPr/>
          <p:nvPr/>
        </p:nvGrpSpPr>
        <p:grpSpPr>
          <a:xfrm>
            <a:off x="2844000" y="3456000"/>
            <a:ext cx="1872000" cy="1810115"/>
            <a:chOff x="2844000" y="3456000"/>
            <a:chExt cx="1872000" cy="1810115"/>
          </a:xfrm>
        </p:grpSpPr>
        <p:pic>
          <p:nvPicPr>
            <p:cNvPr id="11" name="図 10">
              <a:extLst>
                <a:ext uri="{FF2B5EF4-FFF2-40B4-BE49-F238E27FC236}">
                  <a16:creationId xmlns:a16="http://schemas.microsoft.com/office/drawing/2014/main" id="{DF6DE6A9-35CD-764F-8D74-92CF7521846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4" b="97949" l="3471" r="98843">
                          <a14:foregroundMark x1="10909" y1="19145" x2="9587" y2="16752"/>
                          <a14:foregroundMark x1="9091" y1="13846" x2="8595" y2="97265"/>
                          <a14:foregroundMark x1="8595" y1="97265" x2="36860" y2="97265"/>
                          <a14:foregroundMark x1="36860" y1="97265" x2="62810" y2="96410"/>
                          <a14:foregroundMark x1="62810" y1="96410" x2="96694" y2="96410"/>
                          <a14:foregroundMark x1="97521" y1="95897" x2="91240" y2="24786"/>
                          <a14:foregroundMark x1="88760" y1="14872" x2="20165" y2="13504"/>
                          <a14:foregroundMark x1="13223" y1="9573" x2="31240" y2="11624"/>
                          <a14:foregroundMark x1="6281" y1="10427" x2="21983" y2="16239"/>
                          <a14:foregroundMark x1="15868" y1="5128" x2="32231" y2="7179"/>
                          <a14:foregroundMark x1="6116" y1="22051" x2="6116" y2="22051"/>
                          <a14:foregroundMark x1="63140" y1="47350" x2="85950" y2="59145"/>
                          <a14:foregroundMark x1="58843" y1="50256" x2="75537" y2="60171"/>
                          <a14:foregroundMark x1="57521" y1="97436" x2="57521" y2="97436"/>
                          <a14:foregroundMark x1="78182" y1="97778" x2="78182" y2="97778"/>
                          <a14:foregroundMark x1="71901" y1="97949" x2="71901" y2="97949"/>
                          <a14:foregroundMark x1="66777" y1="97436" x2="66777" y2="97436"/>
                          <a14:foregroundMark x1="61488" y1="97436" x2="61488" y2="97436"/>
                          <a14:foregroundMark x1="51570" y1="97436" x2="51570" y2="97436"/>
                          <a14:foregroundMark x1="76033" y1="97949" x2="76033" y2="97949"/>
                          <a14:foregroundMark x1="84298" y1="97778" x2="84298" y2="97778"/>
                          <a14:foregroundMark x1="92893" y1="97778" x2="92893" y2="97778"/>
                          <a14:foregroundMark x1="98017" y1="89402" x2="98017" y2="89402"/>
                          <a14:foregroundMark x1="98182" y1="82051" x2="98182" y2="82051"/>
                          <a14:foregroundMark x1="98017" y1="72991" x2="98017" y2="72991"/>
                          <a14:foregroundMark x1="98017" y1="58632" x2="98017" y2="58632"/>
                          <a14:foregroundMark x1="98512" y1="48205" x2="98512" y2="48205"/>
                          <a14:foregroundMark x1="98843" y1="68718" x2="98843" y2="68718"/>
                          <a14:foregroundMark x1="98182" y1="65983" x2="98182" y2="65983"/>
                          <a14:foregroundMark x1="98017" y1="63590" x2="98017" y2="63590"/>
                          <a14:foregroundMark x1="98017" y1="76239" x2="98017" y2="76239"/>
                          <a14:foregroundMark x1="98182" y1="51624" x2="98182" y2="51624"/>
                          <a14:foregroundMark x1="98182" y1="40513" x2="98182" y2="40513"/>
                          <a14:foregroundMark x1="98017" y1="14359" x2="98017" y2="14359"/>
                          <a14:foregroundMark x1="97686" y1="10940" x2="97686" y2="10940"/>
                          <a14:foregroundMark x1="91074" y1="9915" x2="91074" y2="9915"/>
                          <a14:foregroundMark x1="71405" y1="10427" x2="71405" y2="10427"/>
                          <a14:foregroundMark x1="78182" y1="9915" x2="78182" y2="9915"/>
                          <a14:foregroundMark x1="85124" y1="9915" x2="85124" y2="9915"/>
                          <a14:foregroundMark x1="53884" y1="10427" x2="53884" y2="10427"/>
                          <a14:foregroundMark x1="51901" y1="9915" x2="51901" y2="9915"/>
                          <a14:foregroundMark x1="61488" y1="9915" x2="61488" y2="9915"/>
                          <a14:foregroundMark x1="40496" y1="10085" x2="40496" y2="10085"/>
                          <a14:foregroundMark x1="36364" y1="9915" x2="36364" y2="9915"/>
                          <a14:foregroundMark x1="37521" y1="10427" x2="37521" y2="10427"/>
                          <a14:foregroundMark x1="44463" y1="10085" x2="44463" y2="10085"/>
                          <a14:foregroundMark x1="33884" y1="15385" x2="37686" y2="17094"/>
                          <a14:foregroundMark x1="5289" y1="18120" x2="5289" y2="18120"/>
                          <a14:foregroundMark x1="5455" y1="13333" x2="5455" y2="13333"/>
                          <a14:foregroundMark x1="5455" y1="37778" x2="5455" y2="37778"/>
                          <a14:foregroundMark x1="4959" y1="30940" x2="4959" y2="30940"/>
                          <a14:foregroundMark x1="5289" y1="47350" x2="5289" y2="47350"/>
                          <a14:foregroundMark x1="5785" y1="54359" x2="5785" y2="54359"/>
                          <a14:foregroundMark x1="5289" y1="61197" x2="5289" y2="61197"/>
                          <a14:foregroundMark x1="5455" y1="72137" x2="5455" y2="72137"/>
                          <a14:foregroundMark x1="30744" y1="3077" x2="30744" y2="3077"/>
                          <a14:foregroundMark x1="32562" y1="4103" x2="32562" y2="4103"/>
                          <a14:foregroundMark x1="34711" y1="6325" x2="34711" y2="6325"/>
                          <a14:foregroundMark x1="22810" y1="1197" x2="22810" y2="1197"/>
                          <a14:foregroundMark x1="26116" y1="1880" x2="26116" y2="1880"/>
                          <a14:foregroundMark x1="27603" y1="2393" x2="27603" y2="2393"/>
                          <a14:foregroundMark x1="28099" y1="2393" x2="28099" y2="2393"/>
                          <a14:foregroundMark x1="22810" y1="1709" x2="33719" y2="5128"/>
                          <a14:foregroundMark x1="11570" y1="2222" x2="6446" y2="12991"/>
                          <a14:foregroundMark x1="36364" y1="8376" x2="36364" y2="8376"/>
                          <a14:foregroundMark x1="35372" y1="6667" x2="35372" y2="6667"/>
                          <a14:foregroundMark x1="28926" y1="2393" x2="28926" y2="2393"/>
                          <a14:foregroundMark x1="24628" y1="1368" x2="24628" y2="1368"/>
                          <a14:foregroundMark x1="20165" y1="1197" x2="20165" y2="1197"/>
                          <a14:foregroundMark x1="22149" y1="1197" x2="22149" y2="1197"/>
                          <a14:foregroundMark x1="21653" y1="684" x2="21653" y2="684"/>
                          <a14:foregroundMark x1="20661" y1="855" x2="20661" y2="855"/>
                          <a14:foregroundMark x1="8595" y1="3077" x2="8595" y2="3077"/>
                          <a14:foregroundMark x1="5620" y1="4615" x2="5620" y2="4615"/>
                          <a14:foregroundMark x1="7438" y1="4103" x2="7438" y2="4103"/>
                          <a14:foregroundMark x1="4628" y1="6154" x2="4628" y2="6154"/>
                          <a14:foregroundMark x1="3967" y1="7692" x2="3967" y2="7692"/>
                          <a14:foregroundMark x1="3471" y1="8547" x2="3471" y2="8547"/>
                          <a14:foregroundMark x1="13554" y1="1709" x2="13554" y2="1709"/>
                          <a14:foregroundMark x1="17355" y1="1538" x2="17355" y2="1538"/>
                          <a14:foregroundMark x1="18017" y1="1197" x2="18017" y2="1197"/>
                          <a14:foregroundMark x1="15537" y1="1197" x2="15537" y2="1197"/>
                          <a14:foregroundMark x1="5289" y1="82051" x2="5289" y2="82051"/>
                          <a14:foregroundMark x1="5950" y1="88205" x2="5950" y2="88205"/>
                        </a14:backgroundRemoval>
                      </a14:imgEffect>
                    </a14:imgLayer>
                  </a14:imgProps>
                </a:ext>
              </a:extLst>
            </a:blip>
            <a:stretch>
              <a:fillRect/>
            </a:stretch>
          </p:blipFill>
          <p:spPr>
            <a:xfrm>
              <a:off x="2844000" y="3456000"/>
              <a:ext cx="1872000" cy="1810115"/>
            </a:xfrm>
            <a:prstGeom prst="rect">
              <a:avLst/>
            </a:prstGeom>
          </p:spPr>
        </p:pic>
        <p:sp>
          <p:nvSpPr>
            <p:cNvPr id="23" name="正方形/長方形 22">
              <a:extLst>
                <a:ext uri="{FF2B5EF4-FFF2-40B4-BE49-F238E27FC236}">
                  <a16:creationId xmlns:a16="http://schemas.microsoft.com/office/drawing/2014/main" id="{5F138DC1-352C-E175-D2FD-ABFBB28769D3}"/>
                </a:ext>
              </a:extLst>
            </p:cNvPr>
            <p:cNvSpPr/>
            <p:nvPr/>
          </p:nvSpPr>
          <p:spPr>
            <a:xfrm>
              <a:off x="2941200" y="3632283"/>
              <a:ext cx="1738800" cy="1594800"/>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吹き出し: 円形 25">
              <a:extLst>
                <a:ext uri="{FF2B5EF4-FFF2-40B4-BE49-F238E27FC236}">
                  <a16:creationId xmlns:a16="http://schemas.microsoft.com/office/drawing/2014/main" id="{E3CCA5A9-C872-6A29-21B6-0A119FCD7F32}"/>
                </a:ext>
              </a:extLst>
            </p:cNvPr>
            <p:cNvSpPr/>
            <p:nvPr/>
          </p:nvSpPr>
          <p:spPr>
            <a:xfrm>
              <a:off x="2880000" y="3456000"/>
              <a:ext cx="648000" cy="360000"/>
            </a:xfrm>
            <a:prstGeom prst="wedgeEllipseCallout">
              <a:avLst>
                <a:gd name="adj1" fmla="val 60445"/>
                <a:gd name="adj2" fmla="val 47000"/>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安全</a:t>
              </a:r>
            </a:p>
          </p:txBody>
        </p:sp>
      </p:grpSp>
      <p:grpSp>
        <p:nvGrpSpPr>
          <p:cNvPr id="29" name="グループ化 28">
            <a:extLst>
              <a:ext uri="{FF2B5EF4-FFF2-40B4-BE49-F238E27FC236}">
                <a16:creationId xmlns:a16="http://schemas.microsoft.com/office/drawing/2014/main" id="{600CDAD0-5735-36CC-D922-8269C2C4EE30}"/>
              </a:ext>
            </a:extLst>
          </p:cNvPr>
          <p:cNvGrpSpPr/>
          <p:nvPr/>
        </p:nvGrpSpPr>
        <p:grpSpPr>
          <a:xfrm>
            <a:off x="4716000" y="3456000"/>
            <a:ext cx="1908000" cy="1794136"/>
            <a:chOff x="4716000" y="3456000"/>
            <a:chExt cx="1908000" cy="1794136"/>
          </a:xfrm>
        </p:grpSpPr>
        <p:grpSp>
          <p:nvGrpSpPr>
            <p:cNvPr id="25" name="グループ化 24">
              <a:extLst>
                <a:ext uri="{FF2B5EF4-FFF2-40B4-BE49-F238E27FC236}">
                  <a16:creationId xmlns:a16="http://schemas.microsoft.com/office/drawing/2014/main" id="{1F6BE2C2-8FF5-2FF6-3E96-A18B6F9D859B}"/>
                </a:ext>
              </a:extLst>
            </p:cNvPr>
            <p:cNvGrpSpPr/>
            <p:nvPr/>
          </p:nvGrpSpPr>
          <p:grpSpPr>
            <a:xfrm>
              <a:off x="4716000" y="3456000"/>
              <a:ext cx="1908000" cy="1794136"/>
              <a:chOff x="4752000" y="3456000"/>
              <a:chExt cx="1908000" cy="1794136"/>
            </a:xfrm>
          </p:grpSpPr>
          <p:pic>
            <p:nvPicPr>
              <p:cNvPr id="12" name="図 11">
                <a:extLst>
                  <a:ext uri="{FF2B5EF4-FFF2-40B4-BE49-F238E27FC236}">
                    <a16:creationId xmlns:a16="http://schemas.microsoft.com/office/drawing/2014/main" id="{227C27B1-1F4C-0B24-97BB-0AACC26E590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29" b="99657" l="484" r="98871">
                            <a14:foregroundMark x1="9839" y1="8919" x2="35484" y2="10806"/>
                            <a14:foregroundMark x1="35484" y1="10806" x2="96613" y2="11149"/>
                            <a14:foregroundMark x1="96935" y1="13379" x2="96452" y2="36021"/>
                            <a14:foregroundMark x1="93065" y1="79245" x2="64194" y2="95026"/>
                            <a14:foregroundMark x1="64194" y1="95026" x2="10484" y2="97084"/>
                            <a14:foregroundMark x1="8065" y1="95883" x2="12903" y2="32762"/>
                            <a14:foregroundMark x1="7742" y1="18868" x2="9355" y2="83190"/>
                            <a14:foregroundMark x1="10806" y1="98113" x2="37258" y2="97770"/>
                            <a14:foregroundMark x1="37258" y1="97770" x2="67184" y2="98732"/>
                            <a14:foregroundMark x1="97258" y1="96741" x2="97258" y2="96741"/>
                            <a14:foregroundMark x1="98226" y1="61921" x2="98226" y2="61921"/>
                            <a14:foregroundMark x1="24839" y1="39451" x2="50806" y2="39451"/>
                            <a14:foregroundMark x1="11129" y1="13551" x2="19355" y2="14923"/>
                            <a14:foregroundMark x1="4677" y1="13036" x2="24839" y2="22127"/>
                            <a14:foregroundMark x1="16129" y1="11664" x2="34677" y2="19554"/>
                            <a14:foregroundMark x1="30484" y1="12178" x2="5645" y2="3774"/>
                            <a14:foregroundMark x1="5645" y1="3774" x2="10323" y2="13551"/>
                            <a14:foregroundMark x1="3387" y1="12864" x2="5645" y2="6003"/>
                            <a14:foregroundMark x1="11290" y1="4631" x2="24194" y2="5146"/>
                            <a14:foregroundMark x1="19032" y1="2401" x2="19032" y2="2401"/>
                            <a14:foregroundMark x1="28548" y1="6175" x2="28548" y2="6175"/>
                            <a14:foregroundMark x1="30484" y1="10292" x2="11290" y2="2230"/>
                            <a14:foregroundMark x1="22903" y1="3259" x2="22903" y2="3259"/>
                            <a14:foregroundMark x1="28710" y1="6518" x2="28710" y2="6518"/>
                            <a14:foregroundMark x1="31613" y1="8748" x2="26935" y2="4974"/>
                            <a14:foregroundMark x1="29194" y1="4974" x2="29194" y2="4974"/>
                            <a14:foregroundMark x1="30484" y1="5146" x2="30484" y2="5146"/>
                            <a14:foregroundMark x1="22419" y1="12864" x2="30806" y2="14751"/>
                            <a14:foregroundMark x1="8065" y1="57804" x2="8065" y2="57804"/>
                            <a14:foregroundMark x1="8065" y1="67238" x2="8065" y2="67238"/>
                            <a14:foregroundMark x1="8548" y1="80961" x2="8548" y2="80961"/>
                            <a14:foregroundMark x1="7742" y1="77358" x2="7742" y2="77358"/>
                            <a14:foregroundMark x1="97742" y1="98285" x2="97742" y2="98285"/>
                            <a14:foregroundMark x1="99032" y1="93139" x2="99032" y2="93139"/>
                            <a14:foregroundMark x1="94839" y1="55060" x2="94839" y2="55060"/>
                            <a14:foregroundMark x1="85323" y1="55232" x2="85323" y2="55232"/>
                            <a14:foregroundMark x1="806" y1="7547" x2="806" y2="7547"/>
                            <a14:foregroundMark x1="1290" y1="7547" x2="1290" y2="7547"/>
                            <a14:foregroundMark x1="2419" y1="6175" x2="2419" y2="6175"/>
                            <a14:foregroundMark x1="1774" y1="6518" x2="1774" y2="6518"/>
                            <a14:foregroundMark x1="3548" y1="4803" x2="3548" y2="4803"/>
                            <a14:foregroundMark x1="6129" y1="2916" x2="6129" y2="2916"/>
                            <a14:foregroundMark x1="4516" y1="4288" x2="4516" y2="4288"/>
                            <a14:foregroundMark x1="8226" y1="2401" x2="8226" y2="2401"/>
                            <a14:foregroundMark x1="11129" y1="1544" x2="11129" y2="1544"/>
                            <a14:foregroundMark x1="15000" y1="1029" x2="15000" y2="1029"/>
                            <a14:foregroundMark x1="58065" y1="10120" x2="58065" y2="10120"/>
                            <a14:foregroundMark x1="79032" y1="9605" x2="79032" y2="9605"/>
                            <a14:foregroundMark x1="71774" y1="9605" x2="71774" y2="9605"/>
                            <a14:foregroundMark x1="64677" y1="10120" x2="64677" y2="10120"/>
                            <a14:foregroundMark x1="54677" y1="10120" x2="54677" y2="10120"/>
                            <a14:foregroundMark x1="61613" y1="10292" x2="61613" y2="10292"/>
                            <a14:foregroundMark x1="67419" y1="10292" x2="67419" y2="10292"/>
                            <a14:foregroundMark x1="76613" y1="10292" x2="76613" y2="10292"/>
                            <a14:foregroundMark x1="84355" y1="10292" x2="84355" y2="10292"/>
                            <a14:foregroundMark x1="91613" y1="10292" x2="91613" y2="10292"/>
                            <a14:foregroundMark x1="95806" y1="10292" x2="95806" y2="10292"/>
                            <a14:foregroundMark x1="97742" y1="10292" x2="97742" y2="10292"/>
                            <a14:foregroundMark x1="88710" y1="10292" x2="88710" y2="10292"/>
                            <a14:foregroundMark x1="98387" y1="13036" x2="98387" y2="13036"/>
                            <a14:foregroundMark x1="98548" y1="18696" x2="98548" y2="18696"/>
                            <a14:foregroundMark x1="98387" y1="30875" x2="98387" y2="30875"/>
                            <a14:foregroundMark x1="98387" y1="40309" x2="98387" y2="40309"/>
                            <a14:foregroundMark x1="98065" y1="24185" x2="98065" y2="24185"/>
                            <a14:foregroundMark x1="98226" y1="22813" x2="98226" y2="22813"/>
                            <a14:foregroundMark x1="98871" y1="36535" x2="98871" y2="36535"/>
                            <a14:foregroundMark x1="98548" y1="53173" x2="98548" y2="53173"/>
                            <a14:foregroundMark x1="98387" y1="48027" x2="98387" y2="48027"/>
                            <a14:foregroundMark x1="98387" y1="57290" x2="98387" y2="57290"/>
                            <a14:foregroundMark x1="98387" y1="66552" x2="98387" y2="66552"/>
                            <a14:foregroundMark x1="98387" y1="71012" x2="98387" y2="71012"/>
                            <a14:foregroundMark x1="98387" y1="78559" x2="98387" y2="78559"/>
                            <a14:foregroundMark x1="98387" y1="86449" x2="98387" y2="86449"/>
                            <a14:foregroundMark x1="98710" y1="89022" x2="98710" y2="89022"/>
                            <a14:foregroundMark x1="98871" y1="84563" x2="98871" y2="84563"/>
                            <a14:foregroundMark x1="7903" y1="84734" x2="7903" y2="84734"/>
                            <a14:foregroundMark x1="7581" y1="74957" x2="7581" y2="74957"/>
                            <a14:foregroundMark x1="7903" y1="68954" x2="7903" y2="68954"/>
                            <a14:foregroundMark x1="81613" y1="97942" x2="81613" y2="97942"/>
                            <a14:foregroundMark x1="87258" y1="98113" x2="87258" y2="98113"/>
                            <a14:foregroundMark x1="94516" y1="98456" x2="94516" y2="98456"/>
                            <a14:foregroundMark x1="75161" y1="97770" x2="75161" y2="97770"/>
                            <a14:foregroundMark x1="71774" y1="98285" x2="71774" y2="98285"/>
                            <a14:backgroundMark x1="71290" y1="99485" x2="71290" y2="99485"/>
                            <a14:backgroundMark x1="74355" y1="99314" x2="74355" y2="99314"/>
                            <a14:backgroundMark x1="79194" y1="99314" x2="79194" y2="99314"/>
                            <a14:backgroundMark x1="80968" y1="98971" x2="80968" y2="98971"/>
                            <a14:backgroundMark x1="92419" y1="99485" x2="92419" y2="99485"/>
                            <a14:backgroundMark x1="95000" y1="99314" x2="67742" y2="99657"/>
                            <a14:backgroundMark x1="95968" y1="99657" x2="95968" y2="99657"/>
                          </a14:backgroundRemoval>
                        </a14:imgEffect>
                      </a14:imgLayer>
                    </a14:imgProps>
                  </a:ext>
                </a:extLst>
              </a:blip>
              <a:stretch>
                <a:fillRect/>
              </a:stretch>
            </p:blipFill>
            <p:spPr>
              <a:xfrm>
                <a:off x="4752000" y="3456000"/>
                <a:ext cx="1908000" cy="1794136"/>
              </a:xfrm>
              <a:prstGeom prst="rect">
                <a:avLst/>
              </a:prstGeom>
            </p:spPr>
          </p:pic>
          <p:sp>
            <p:nvSpPr>
              <p:cNvPr id="24" name="正方形/長方形 23">
                <a:extLst>
                  <a:ext uri="{FF2B5EF4-FFF2-40B4-BE49-F238E27FC236}">
                    <a16:creationId xmlns:a16="http://schemas.microsoft.com/office/drawing/2014/main" id="{F9E2330E-F540-E1F7-D782-69B97F96F941}"/>
                  </a:ext>
                </a:extLst>
              </p:cNvPr>
              <p:cNvSpPr/>
              <p:nvPr/>
            </p:nvSpPr>
            <p:spPr>
              <a:xfrm>
                <a:off x="4903200" y="3636000"/>
                <a:ext cx="1731600" cy="1580400"/>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7" name="吹き出し: 円形 26">
              <a:extLst>
                <a:ext uri="{FF2B5EF4-FFF2-40B4-BE49-F238E27FC236}">
                  <a16:creationId xmlns:a16="http://schemas.microsoft.com/office/drawing/2014/main" id="{9186ED73-17CB-C4C7-E257-E5EB9249E458}"/>
                </a:ext>
              </a:extLst>
            </p:cNvPr>
            <p:cNvSpPr/>
            <p:nvPr/>
          </p:nvSpPr>
          <p:spPr>
            <a:xfrm>
              <a:off x="4716000" y="3456000"/>
              <a:ext cx="648000" cy="360000"/>
            </a:xfrm>
            <a:prstGeom prst="wedgeEllipseCallout">
              <a:avLst>
                <a:gd name="adj1" fmla="val 60445"/>
                <a:gd name="adj2" fmla="val 47000"/>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キレイ</a:t>
              </a:r>
            </a:p>
          </p:txBody>
        </p:sp>
      </p:grpSp>
      <p:sp>
        <p:nvSpPr>
          <p:cNvPr id="30" name="正方形/長方形 29">
            <a:extLst>
              <a:ext uri="{FF2B5EF4-FFF2-40B4-BE49-F238E27FC236}">
                <a16:creationId xmlns:a16="http://schemas.microsoft.com/office/drawing/2014/main" id="{3E557923-E29B-1280-DE1A-CB7FCB65D2A8}"/>
              </a:ext>
            </a:extLst>
          </p:cNvPr>
          <p:cNvSpPr/>
          <p:nvPr/>
        </p:nvSpPr>
        <p:spPr>
          <a:xfrm>
            <a:off x="396000" y="1023503"/>
            <a:ext cx="2448000" cy="2935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t" anchorCtr="0"/>
          <a:lstStyle/>
          <a:p>
            <a:r>
              <a:rPr kumimoji="1" lang="ja-JP" altLang="en-US" sz="1200" dirty="0">
                <a:solidFill>
                  <a:schemeClr val="tx1"/>
                </a:solidFill>
                <a:latin typeface="BIZ UDゴシック" panose="020B0400000000000000" pitchFamily="49" charset="-128"/>
                <a:ea typeface="BIZ UDゴシック" panose="020B0400000000000000" pitchFamily="49" charset="-128"/>
              </a:rPr>
              <a:t>　国や地方公共団体では、私たちが健康で文化的な生活をおくるために、個人ではできないさまざまな仕事を行っています。これらの仕事をするためには、多くの費用（財源）が必要です。そのために、みなさんから「税金」という形で負担してもらいます。もし「税金」がなかったらどうなるで</a:t>
            </a:r>
            <a:r>
              <a:rPr lang="ja-JP" altLang="en-US" sz="1200" dirty="0">
                <a:solidFill>
                  <a:schemeClr val="tx1"/>
                </a:solidFill>
                <a:latin typeface="BIZ UDゴシック" panose="020B0400000000000000" pitchFamily="49" charset="-128"/>
                <a:ea typeface="BIZ UDゴシック" panose="020B0400000000000000" pitchFamily="49" charset="-128"/>
              </a:rPr>
              <a:t>しょう。</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　道路は穴だらけ、街にはゴミがあふれているといったことになりかねません。そうなると一番困るのは私たち自身です。</a:t>
            </a:r>
            <a:r>
              <a:rPr kumimoji="1" lang="ja-JP" altLang="en-US" sz="1200" dirty="0">
                <a:solidFill>
                  <a:schemeClr val="tx1"/>
                </a:solidFill>
                <a:latin typeface="BIZ UDゴシック" panose="020B0400000000000000" pitchFamily="49" charset="-128"/>
                <a:ea typeface="BIZ UDゴシック" panose="020B0400000000000000" pitchFamily="49" charset="-128"/>
              </a:rPr>
              <a:t>　</a:t>
            </a:r>
          </a:p>
        </p:txBody>
      </p:sp>
      <p:pic>
        <p:nvPicPr>
          <p:cNvPr id="31" name="図 30">
            <a:extLst>
              <a:ext uri="{FF2B5EF4-FFF2-40B4-BE49-F238E27FC236}">
                <a16:creationId xmlns:a16="http://schemas.microsoft.com/office/drawing/2014/main" id="{AEA3D840-1D24-733E-C825-FC21F6E6C4A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887" b="94548" l="8924" r="91339">
                        <a14:foregroundMark x1="34908" y1="42755" x2="34908" y2="42755"/>
                        <a14:foregroundMark x1="38845" y1="47489" x2="43045" y2="49928"/>
                        <a14:foregroundMark x1="66404" y1="34003" x2="45144" y2="39885"/>
                        <a14:foregroundMark x1="76640" y1="28981" x2="60367" y2="33142"/>
                        <a14:foregroundMark x1="91601" y1="21521" x2="91601" y2="21521"/>
                        <a14:foregroundMark x1="31234" y1="6887" x2="31234" y2="6887"/>
                        <a14:foregroundMark x1="9186" y1="21664" x2="9186" y2="21664"/>
                        <a14:foregroundMark x1="39633" y1="35581" x2="42257" y2="38164"/>
                        <a14:foregroundMark x1="46982" y1="46341" x2="48294" y2="51793"/>
                        <a14:foregroundMark x1="16798" y1="42898" x2="20210" y2="48780"/>
                        <a14:foregroundMark x1="20472" y1="39598" x2="28609" y2="37877"/>
                        <a14:foregroundMark x1="37533" y1="94548" x2="50656" y2="94548"/>
                        <a14:foregroundMark x1="91339" y1="16499" x2="91339" y2="16499"/>
                        <a14:backgroundMark x1="24672" y1="44476" x2="24672" y2="44476"/>
                      </a14:backgroundRemoval>
                    </a14:imgEffect>
                  </a14:imgLayer>
                </a14:imgProps>
              </a:ext>
            </a:extLst>
          </a:blip>
          <a:stretch>
            <a:fillRect/>
          </a:stretch>
        </p:blipFill>
        <p:spPr>
          <a:xfrm>
            <a:off x="1092418" y="4203885"/>
            <a:ext cx="1161290" cy="2124460"/>
          </a:xfrm>
          <a:prstGeom prst="rect">
            <a:avLst/>
          </a:prstGeom>
        </p:spPr>
      </p:pic>
      <p:sp>
        <p:nvSpPr>
          <p:cNvPr id="32" name="正方形/長方形 31">
            <a:extLst>
              <a:ext uri="{FF2B5EF4-FFF2-40B4-BE49-F238E27FC236}">
                <a16:creationId xmlns:a16="http://schemas.microsoft.com/office/drawing/2014/main" id="{33719B60-8E40-2F68-0BB3-01E35E8051D2}"/>
              </a:ext>
            </a:extLst>
          </p:cNvPr>
          <p:cNvSpPr/>
          <p:nvPr/>
        </p:nvSpPr>
        <p:spPr>
          <a:xfrm>
            <a:off x="2700000" y="5272780"/>
            <a:ext cx="3996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BIZ UDゴシック" panose="020B0400000000000000" pitchFamily="49" charset="-128"/>
                <a:ea typeface="BIZ UDゴシック" panose="020B0400000000000000" pitchFamily="49" charset="-128"/>
              </a:rPr>
              <a:t>　では、税金にはどのような種類があり、だれが、どんな方法で、どこに納めているのでしょうか。また、納められた税金は、私たちの生活</a:t>
            </a:r>
            <a:r>
              <a:rPr lang="ja-JP" altLang="en-US" sz="1200" dirty="0">
                <a:solidFill>
                  <a:schemeClr val="tx1"/>
                </a:solidFill>
                <a:latin typeface="BIZ UDゴシック" panose="020B0400000000000000" pitchFamily="49" charset="-128"/>
                <a:ea typeface="BIZ UDゴシック" panose="020B0400000000000000" pitchFamily="49" charset="-128"/>
              </a:rPr>
              <a:t>にどのようにかかわっているのでしょうか。</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こうした税金に関するさまざまな事柄を一緒に考え、調べていきましょう。</a:t>
            </a:r>
          </a:p>
        </p:txBody>
      </p:sp>
      <p:sp>
        <p:nvSpPr>
          <p:cNvPr id="33" name="角丸四角形 1">
            <a:extLst>
              <a:ext uri="{FF2B5EF4-FFF2-40B4-BE49-F238E27FC236}">
                <a16:creationId xmlns:a16="http://schemas.microsoft.com/office/drawing/2014/main" id="{C62B35A6-070A-6B2A-53A6-DCB178D1B7C5}"/>
              </a:ext>
            </a:extLst>
          </p:cNvPr>
          <p:cNvSpPr>
            <a:spLocks/>
          </p:cNvSpPr>
          <p:nvPr/>
        </p:nvSpPr>
        <p:spPr>
          <a:xfrm>
            <a:off x="468004" y="6624000"/>
            <a:ext cx="6120000" cy="2880000"/>
          </a:xfrm>
          <a:prstGeom prst="roundRect">
            <a:avLst>
              <a:gd name="adj" fmla="val 10303"/>
            </a:avLst>
          </a:prstGeom>
          <a:solidFill>
            <a:srgbClr val="FFFBE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50000"/>
              </a:lnSpc>
            </a:pPr>
            <a:r>
              <a:rPr kumimoji="1" lang="ja-JP" altLang="en-US" sz="2000" dirty="0">
                <a:solidFill>
                  <a:srgbClr val="00B050"/>
                </a:solidFill>
                <a:latin typeface="BIZ UDゴシック" panose="020B0400000000000000" pitchFamily="49" charset="-128"/>
                <a:ea typeface="BIZ UDゴシック" panose="020B0400000000000000" pitchFamily="49" charset="-128"/>
              </a:rPr>
              <a:t>も く じ</a:t>
            </a:r>
          </a:p>
        </p:txBody>
      </p:sp>
      <p:sp>
        <p:nvSpPr>
          <p:cNvPr id="34" name="テキスト ボックス 33">
            <a:extLst>
              <a:ext uri="{FF2B5EF4-FFF2-40B4-BE49-F238E27FC236}">
                <a16:creationId xmlns:a16="http://schemas.microsoft.com/office/drawing/2014/main" id="{216C883A-C1BE-A5D8-1A78-4D7A64D6B17B}"/>
              </a:ext>
            </a:extLst>
          </p:cNvPr>
          <p:cNvSpPr txBox="1"/>
          <p:nvPr/>
        </p:nvSpPr>
        <p:spPr>
          <a:xfrm>
            <a:off x="1944000" y="6768000"/>
            <a:ext cx="4788000" cy="2538259"/>
          </a:xfrm>
          <a:prstGeom prst="rect">
            <a:avLst/>
          </a:prstGeom>
          <a:noFill/>
        </p:spPr>
        <p:txBody>
          <a:bodyPr wrap="square" rtlCol="0">
            <a:spAutoFit/>
          </a:bodyPr>
          <a:lstStyle/>
          <a:p>
            <a:pPr>
              <a:lnSpc>
                <a:spcPct val="150000"/>
              </a:lnSpc>
            </a:pPr>
            <a:r>
              <a:rPr lang="ja-JP" altLang="en-US" sz="1200" dirty="0">
                <a:latin typeface="BIZ UDゴシック" panose="020B0400000000000000" pitchFamily="49" charset="-128"/>
                <a:ea typeface="BIZ UDゴシック" panose="020B0400000000000000" pitchFamily="49" charset="-128"/>
              </a:rPr>
              <a:t>もしも税金がなかったら？　・・・・・・・・・・・・・・１</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税の種類やしくみとは？　・・・・・・・・・・・・・・・２</a:t>
            </a:r>
            <a:endParaRPr lang="en-US" altLang="ja-JP" sz="1200" dirty="0">
              <a:latin typeface="BIZ UDゴシック" panose="020B0400000000000000" pitchFamily="49" charset="-128"/>
              <a:ea typeface="BIZ UDゴシック" panose="020B0400000000000000" pitchFamily="49" charset="-128"/>
            </a:endParaRPr>
          </a:p>
          <a:p>
            <a:pPr>
              <a:lnSpc>
                <a:spcPct val="150000"/>
              </a:lnSpc>
            </a:pPr>
            <a:r>
              <a:rPr lang="ja-JP" altLang="en-US" sz="1200" dirty="0">
                <a:latin typeface="BIZ UDゴシック" panose="020B0400000000000000" pitchFamily="49" charset="-128"/>
                <a:ea typeface="BIZ UDゴシック" panose="020B0400000000000000" pitchFamily="49" charset="-128"/>
              </a:rPr>
              <a:t>身近な税金の使いみちは？　・・・・・・・・・・・・・・３</a:t>
            </a:r>
            <a:endParaRPr lang="en-US" altLang="ja-JP" sz="1200" dirty="0">
              <a:latin typeface="BIZ UDゴシック" panose="020B0400000000000000" pitchFamily="49" charset="-128"/>
              <a:ea typeface="BIZ UDゴシック" panose="020B0400000000000000" pitchFamily="49" charset="-128"/>
            </a:endParaRPr>
          </a:p>
          <a:p>
            <a:pPr>
              <a:lnSpc>
                <a:spcPct val="150000"/>
              </a:lnSpc>
            </a:pPr>
            <a:r>
              <a:rPr kumimoji="1" lang="ja-JP" altLang="en-US" sz="1200" dirty="0">
                <a:latin typeface="BIZ UDゴシック" panose="020B0400000000000000" pitchFamily="49" charset="-128"/>
                <a:ea typeface="BIZ UDゴシック" panose="020B0400000000000000" pitchFamily="49" charset="-128"/>
              </a:rPr>
              <a:t>国民の義務とは？　・・・・・・・・・・・・・・・・・・６</a:t>
            </a:r>
            <a:endParaRPr kumimoji="1" lang="en-US" altLang="ja-JP" sz="1200" dirty="0">
              <a:latin typeface="BIZ UDゴシック" panose="020B0400000000000000" pitchFamily="49" charset="-128"/>
              <a:ea typeface="BIZ UDゴシック" panose="020B0400000000000000" pitchFamily="49" charset="-128"/>
            </a:endParaRPr>
          </a:p>
          <a:p>
            <a:pPr>
              <a:lnSpc>
                <a:spcPct val="150000"/>
              </a:lnSpc>
            </a:pPr>
            <a:r>
              <a:rPr lang="ja-JP" altLang="en-US" sz="1200" dirty="0">
                <a:latin typeface="BIZ UDゴシック" panose="020B0400000000000000" pitchFamily="49" charset="-128"/>
                <a:ea typeface="BIZ UDゴシック" panose="020B0400000000000000" pitchFamily="49" charset="-128"/>
              </a:rPr>
              <a:t>財政の役割とは？　・・・・・・・・・・・・・・・・・・６</a:t>
            </a:r>
            <a:endParaRPr lang="en-US" altLang="ja-JP" sz="1200" dirty="0">
              <a:latin typeface="BIZ UDゴシック" panose="020B0400000000000000" pitchFamily="49" charset="-128"/>
              <a:ea typeface="BIZ UDゴシック" panose="020B0400000000000000" pitchFamily="49" charset="-128"/>
            </a:endParaRPr>
          </a:p>
          <a:p>
            <a:pPr>
              <a:lnSpc>
                <a:spcPct val="150000"/>
              </a:lnSpc>
            </a:pPr>
            <a:r>
              <a:rPr lang="ja-JP" altLang="en-US" sz="1200" dirty="0">
                <a:latin typeface="BIZ UDゴシック" panose="020B0400000000000000" pitchFamily="49" charset="-128"/>
                <a:ea typeface="BIZ UDゴシック" panose="020B0400000000000000" pitchFamily="49" charset="-128"/>
              </a:rPr>
              <a:t>国や地方の財政の現状は？　・・・・・・・・・・・・・・７</a:t>
            </a:r>
            <a:endParaRPr lang="en-US" altLang="ja-JP" sz="1200" dirty="0">
              <a:latin typeface="BIZ UDゴシック" panose="020B0400000000000000" pitchFamily="49" charset="-128"/>
              <a:ea typeface="BIZ UDゴシック" panose="020B0400000000000000" pitchFamily="49" charset="-128"/>
            </a:endParaRPr>
          </a:p>
          <a:p>
            <a:pPr>
              <a:lnSpc>
                <a:spcPct val="150000"/>
              </a:lnSpc>
            </a:pPr>
            <a:r>
              <a:rPr kumimoji="1" lang="ja-JP" altLang="en-US" sz="1200" dirty="0">
                <a:latin typeface="BIZ UDゴシック" panose="020B0400000000000000" pitchFamily="49" charset="-128"/>
                <a:ea typeface="BIZ UDゴシック" panose="020B0400000000000000" pitchFamily="49" charset="-128"/>
              </a:rPr>
              <a:t>これからの社会と税の負担はどうなるの</a:t>
            </a:r>
            <a:r>
              <a:rPr lang="ja-JP" altLang="en-US" sz="1200" dirty="0">
                <a:latin typeface="BIZ UDゴシック" panose="020B0400000000000000" pitchFamily="49" charset="-128"/>
                <a:ea typeface="BIZ UDゴシック" panose="020B0400000000000000" pitchFamily="49" charset="-128"/>
              </a:rPr>
              <a:t>？　</a:t>
            </a:r>
            <a:r>
              <a:rPr kumimoji="1" lang="ja-JP" altLang="en-US" sz="1200" dirty="0">
                <a:latin typeface="BIZ UDゴシック" panose="020B0400000000000000" pitchFamily="49" charset="-128"/>
                <a:ea typeface="BIZ UDゴシック" panose="020B0400000000000000" pitchFamily="49" charset="-128"/>
              </a:rPr>
              <a:t>・・・・・・・９</a:t>
            </a:r>
            <a:endParaRPr kumimoji="1" lang="en-US" altLang="ja-JP" sz="1200" dirty="0">
              <a:latin typeface="BIZ UDゴシック" panose="020B0400000000000000" pitchFamily="49" charset="-128"/>
              <a:ea typeface="BIZ UDゴシック" panose="020B0400000000000000" pitchFamily="49" charset="-128"/>
            </a:endParaRPr>
          </a:p>
          <a:p>
            <a:pPr>
              <a:lnSpc>
                <a:spcPct val="150000"/>
              </a:lnSpc>
            </a:pPr>
            <a:r>
              <a:rPr lang="ja-JP" altLang="en-US" sz="1200" dirty="0">
                <a:latin typeface="BIZ UDゴシック" panose="020B0400000000000000" pitchFamily="49" charset="-128"/>
                <a:ea typeface="BIZ UDゴシック" panose="020B0400000000000000" pitchFamily="49" charset="-128"/>
              </a:rPr>
              <a:t>持続可能な社会保障制度の構築とは？　・・・・・・・・・９</a:t>
            </a:r>
            <a:endParaRPr lang="en-US" altLang="ja-JP" sz="1200" dirty="0">
              <a:latin typeface="BIZ UDゴシック" panose="020B0400000000000000" pitchFamily="49" charset="-128"/>
              <a:ea typeface="BIZ UDゴシック" panose="020B0400000000000000" pitchFamily="49" charset="-128"/>
            </a:endParaRPr>
          </a:p>
          <a:p>
            <a:pPr>
              <a:lnSpc>
                <a:spcPct val="150000"/>
              </a:lnSpc>
            </a:pPr>
            <a:r>
              <a:rPr kumimoji="1" lang="ja-JP" altLang="en-US" sz="1200" dirty="0">
                <a:latin typeface="BIZ UDゴシック" panose="020B0400000000000000" pitchFamily="49" charset="-128"/>
                <a:ea typeface="BIZ UDゴシック" panose="020B0400000000000000" pitchFamily="49" charset="-128"/>
              </a:rPr>
              <a:t>みんなで考えてみよう！　・・・・・・・・・・・・・・・</a:t>
            </a:r>
            <a:r>
              <a:rPr lang="en-US" altLang="ja-JP" sz="1200" dirty="0">
                <a:latin typeface="BIZ UDゴシック" panose="020B0400000000000000" pitchFamily="49" charset="-128"/>
                <a:ea typeface="BIZ UDゴシック" panose="020B0400000000000000" pitchFamily="49" charset="-128"/>
              </a:rPr>
              <a:t>10</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37" name="スライド番号プレースホルダー 36">
            <a:extLst>
              <a:ext uri="{FF2B5EF4-FFF2-40B4-BE49-F238E27FC236}">
                <a16:creationId xmlns:a16="http://schemas.microsoft.com/office/drawing/2014/main" id="{9D5C14E6-8306-3200-C448-137E4E8ED283}"/>
              </a:ext>
            </a:extLst>
          </p:cNvPr>
          <p:cNvSpPr>
            <a:spLocks noGrp="1"/>
          </p:cNvSpPr>
          <p:nvPr>
            <p:ph type="sldNum" sz="quarter" idx="12"/>
          </p:nvPr>
        </p:nvSpPr>
        <p:spPr>
          <a:xfrm>
            <a:off x="3300387"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1</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01D24755-DA67-DA6A-5094-51897A0A4358}"/>
              </a:ext>
            </a:extLst>
          </p:cNvPr>
          <p:cNvSpPr txBox="1"/>
          <p:nvPr/>
        </p:nvSpPr>
        <p:spPr>
          <a:xfrm>
            <a:off x="2952293" y="2988000"/>
            <a:ext cx="1723549" cy="276999"/>
          </a:xfrm>
          <a:prstGeom prst="rect">
            <a:avLst/>
          </a:prstGeom>
          <a:noFill/>
        </p:spPr>
        <p:txBody>
          <a:bodyPr wrap="none" rtlCol="0">
            <a:spAutoFit/>
          </a:bodyPr>
          <a:lstStyle/>
          <a:p>
            <a:pPr algn="ctr"/>
            <a:r>
              <a:rPr lang="ja-JP" altLang="en-US" sz="1200" b="1" dirty="0">
                <a:latin typeface="HG丸ｺﾞｼｯｸM-PRO" panose="020F0600000000000000" pitchFamily="50" charset="-128"/>
                <a:ea typeface="HG丸ｺﾞｼｯｸM-PRO" panose="020F0600000000000000" pitchFamily="50" charset="-128"/>
              </a:rPr>
              <a:t>税金で道路を補修する</a:t>
            </a:r>
            <a:endParaRPr kumimoji="1" lang="ja-JP" altLang="en-US" sz="1200" b="1" dirty="0">
              <a:latin typeface="HG丸ｺﾞｼｯｸM-PRO" panose="020F0600000000000000" pitchFamily="50" charset="-128"/>
              <a:ea typeface="HG丸ｺﾞｼｯｸM-PRO" panose="020F0600000000000000" pitchFamily="50" charset="-128"/>
            </a:endParaRPr>
          </a:p>
        </p:txBody>
      </p:sp>
      <p:sp>
        <p:nvSpPr>
          <p:cNvPr id="16" name="テキスト ボックス 15">
            <a:extLst>
              <a:ext uri="{FF2B5EF4-FFF2-40B4-BE49-F238E27FC236}">
                <a16:creationId xmlns:a16="http://schemas.microsoft.com/office/drawing/2014/main" id="{D467B2A5-34A2-09D3-2B3B-CC5108E2ED91}"/>
              </a:ext>
            </a:extLst>
          </p:cNvPr>
          <p:cNvSpPr txBox="1"/>
          <p:nvPr/>
        </p:nvSpPr>
        <p:spPr>
          <a:xfrm>
            <a:off x="4840511" y="2988000"/>
            <a:ext cx="1723549" cy="276999"/>
          </a:xfrm>
          <a:prstGeom prst="rect">
            <a:avLst/>
          </a:prstGeom>
          <a:noFill/>
          <a:effectLst/>
        </p:spPr>
        <p:txBody>
          <a:bodyPr wrap="none" rtlCol="0">
            <a:spAutoFit/>
          </a:bodyPr>
          <a:lstStyle/>
          <a:p>
            <a:pPr algn="ctr"/>
            <a:r>
              <a:rPr lang="ja-JP" altLang="en-US" sz="1200" b="1" dirty="0">
                <a:effectLst/>
                <a:latin typeface="HG丸ｺﾞｼｯｸM-PRO" panose="020F0600000000000000" pitchFamily="50" charset="-128"/>
                <a:ea typeface="HG丸ｺﾞｼｯｸM-PRO" panose="020F0600000000000000" pitchFamily="50" charset="-128"/>
              </a:rPr>
              <a:t>税金でゴミ処理をする</a:t>
            </a:r>
            <a:endParaRPr kumimoji="1" lang="ja-JP" altLang="en-US" sz="1200" b="1" dirty="0">
              <a:effectLst/>
              <a:latin typeface="HG丸ｺﾞｼｯｸM-PRO" panose="020F0600000000000000" pitchFamily="50" charset="-128"/>
              <a:ea typeface="HG丸ｺﾞｼｯｸM-PRO" panose="020F0600000000000000" pitchFamily="50" charset="-128"/>
            </a:endParaRPr>
          </a:p>
        </p:txBody>
      </p:sp>
      <p:sp>
        <p:nvSpPr>
          <p:cNvPr id="2" name="吹き出し: 円形 1">
            <a:extLst>
              <a:ext uri="{FF2B5EF4-FFF2-40B4-BE49-F238E27FC236}">
                <a16:creationId xmlns:a16="http://schemas.microsoft.com/office/drawing/2014/main" id="{835B2BFF-66A3-5046-B6B5-4411E462BD55}"/>
              </a:ext>
            </a:extLst>
          </p:cNvPr>
          <p:cNvSpPr/>
          <p:nvPr/>
        </p:nvSpPr>
        <p:spPr>
          <a:xfrm>
            <a:off x="2880000" y="864000"/>
            <a:ext cx="648000" cy="360000"/>
          </a:xfrm>
          <a:prstGeom prst="wedgeEllipseCallout">
            <a:avLst>
              <a:gd name="adj1" fmla="val 60445"/>
              <a:gd name="adj2" fmla="val 47000"/>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危険</a:t>
            </a:r>
          </a:p>
        </p:txBody>
      </p:sp>
      <p:sp>
        <p:nvSpPr>
          <p:cNvPr id="3" name="吹き出し: 円形 2">
            <a:extLst>
              <a:ext uri="{FF2B5EF4-FFF2-40B4-BE49-F238E27FC236}">
                <a16:creationId xmlns:a16="http://schemas.microsoft.com/office/drawing/2014/main" id="{9A859366-9E51-0F71-64DC-78CBF57D7588}"/>
              </a:ext>
            </a:extLst>
          </p:cNvPr>
          <p:cNvSpPr/>
          <p:nvPr/>
        </p:nvSpPr>
        <p:spPr>
          <a:xfrm>
            <a:off x="4752000" y="864860"/>
            <a:ext cx="756000" cy="468000"/>
          </a:xfrm>
          <a:prstGeom prst="wedgeEllipseCallout">
            <a:avLst>
              <a:gd name="adj1" fmla="val 60445"/>
              <a:gd name="adj2" fmla="val 47000"/>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ゴミが山積み</a:t>
            </a:r>
          </a:p>
        </p:txBody>
      </p:sp>
    </p:spTree>
    <p:extLst>
      <p:ext uri="{BB962C8B-B14F-4D97-AF65-F5344CB8AC3E}">
        <p14:creationId xmlns:p14="http://schemas.microsoft.com/office/powerpoint/2010/main" val="4034705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1898688E-30B7-19B6-B33A-5612AA41B76B}"/>
              </a:ext>
            </a:extLst>
          </p:cNvPr>
          <p:cNvGrpSpPr/>
          <p:nvPr/>
        </p:nvGrpSpPr>
        <p:grpSpPr>
          <a:xfrm>
            <a:off x="1116000" y="251914"/>
            <a:ext cx="4680000" cy="523220"/>
            <a:chOff x="1305053" y="664780"/>
            <a:chExt cx="4680000" cy="523220"/>
          </a:xfrm>
        </p:grpSpPr>
        <p:sp>
          <p:nvSpPr>
            <p:cNvPr id="6" name="四角形: 角を丸くする 5">
              <a:extLst>
                <a:ext uri="{FF2B5EF4-FFF2-40B4-BE49-F238E27FC236}">
                  <a16:creationId xmlns:a16="http://schemas.microsoft.com/office/drawing/2014/main" id="{7677B4F6-D26D-CA9B-D2A5-883E1F8BA2C4}"/>
                </a:ext>
              </a:extLst>
            </p:cNvPr>
            <p:cNvSpPr/>
            <p:nvPr/>
          </p:nvSpPr>
          <p:spPr>
            <a:xfrm>
              <a:off x="1305053" y="864000"/>
              <a:ext cx="468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n w="10160">
                  <a:solidFill>
                    <a:srgbClr val="6699FF"/>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sp>
          <p:nvSpPr>
            <p:cNvPr id="7" name="正方形/長方形 6">
              <a:extLst>
                <a:ext uri="{FF2B5EF4-FFF2-40B4-BE49-F238E27FC236}">
                  <a16:creationId xmlns:a16="http://schemas.microsoft.com/office/drawing/2014/main" id="{464B345C-74BD-3C4D-AE77-F03CDD15310E}"/>
                </a:ext>
              </a:extLst>
            </p:cNvPr>
            <p:cNvSpPr/>
            <p:nvPr/>
          </p:nvSpPr>
          <p:spPr>
            <a:xfrm>
              <a:off x="1569003" y="664780"/>
              <a:ext cx="4152099" cy="523220"/>
            </a:xfrm>
            <a:prstGeom prst="rect">
              <a:avLst/>
            </a:prstGeom>
            <a:noFill/>
            <a:ln w="9525">
              <a:noFill/>
            </a:ln>
          </p:spPr>
          <p:txBody>
            <a:bodyPr wrap="none" lIns="91440" tIns="45720" rIns="91440" bIns="45720">
              <a:spAutoFit/>
            </a:bodyPr>
            <a:lstStyle/>
            <a:p>
              <a:pPr algn="ctr"/>
              <a:r>
                <a:rPr lang="ja-JP" altLang="en-US" sz="28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税の種類やしくみとは？</a:t>
              </a:r>
            </a:p>
          </p:txBody>
        </p:sp>
      </p:grpSp>
      <p:grpSp>
        <p:nvGrpSpPr>
          <p:cNvPr id="97" name="グループ化 96">
            <a:extLst>
              <a:ext uri="{FF2B5EF4-FFF2-40B4-BE49-F238E27FC236}">
                <a16:creationId xmlns:a16="http://schemas.microsoft.com/office/drawing/2014/main" id="{95A15798-6DD1-DC35-D416-ED6DAEBB8498}"/>
              </a:ext>
            </a:extLst>
          </p:cNvPr>
          <p:cNvGrpSpPr/>
          <p:nvPr/>
        </p:nvGrpSpPr>
        <p:grpSpPr>
          <a:xfrm>
            <a:off x="144000" y="1423739"/>
            <a:ext cx="6768000" cy="8048927"/>
            <a:chOff x="144000" y="1052264"/>
            <a:chExt cx="6768000" cy="8048927"/>
          </a:xfrm>
        </p:grpSpPr>
        <p:sp>
          <p:nvSpPr>
            <p:cNvPr id="84" name="四角形: 角を丸くする 83">
              <a:extLst>
                <a:ext uri="{FF2B5EF4-FFF2-40B4-BE49-F238E27FC236}">
                  <a16:creationId xmlns:a16="http://schemas.microsoft.com/office/drawing/2014/main" id="{F102917D-7040-2CFE-D74C-0E8BB511E313}"/>
                </a:ext>
              </a:extLst>
            </p:cNvPr>
            <p:cNvSpPr/>
            <p:nvPr/>
          </p:nvSpPr>
          <p:spPr>
            <a:xfrm>
              <a:off x="3311999" y="1116000"/>
              <a:ext cx="1512000" cy="7272000"/>
            </a:xfrm>
            <a:prstGeom prst="roundRect">
              <a:avLst>
                <a:gd name="adj" fmla="val 864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23">
              <a:extLst>
                <a:ext uri="{FF2B5EF4-FFF2-40B4-BE49-F238E27FC236}">
                  <a16:creationId xmlns:a16="http://schemas.microsoft.com/office/drawing/2014/main" id="{B3318726-5B53-3DAA-DA26-2401F0601C00}"/>
                </a:ext>
              </a:extLst>
            </p:cNvPr>
            <p:cNvSpPr/>
            <p:nvPr/>
          </p:nvSpPr>
          <p:spPr>
            <a:xfrm>
              <a:off x="540000" y="1116000"/>
              <a:ext cx="2700000" cy="7272000"/>
            </a:xfrm>
            <a:prstGeom prst="roundRect">
              <a:avLst>
                <a:gd name="adj" fmla="val 46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2" name="図 11">
              <a:extLst>
                <a:ext uri="{FF2B5EF4-FFF2-40B4-BE49-F238E27FC236}">
                  <a16:creationId xmlns:a16="http://schemas.microsoft.com/office/drawing/2014/main" id="{48B29BF4-39D8-1528-FC47-2B206DE0157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8104" y="4540709"/>
              <a:ext cx="794320" cy="367440"/>
            </a:xfrm>
            <a:prstGeom prst="rect">
              <a:avLst/>
            </a:prstGeom>
            <a:noFill/>
            <a:ln>
              <a:noFill/>
            </a:ln>
          </p:spPr>
        </p:pic>
        <p:pic>
          <p:nvPicPr>
            <p:cNvPr id="16" name="図 15">
              <a:extLst>
                <a:ext uri="{FF2B5EF4-FFF2-40B4-BE49-F238E27FC236}">
                  <a16:creationId xmlns:a16="http://schemas.microsoft.com/office/drawing/2014/main" id="{467A16E8-A397-9065-02B0-54FBA323FA0F}"/>
                </a:ext>
              </a:extLst>
            </p:cNvPr>
            <p:cNvPicPr/>
            <p:nvPr/>
          </p:nvPicPr>
          <p:blipFill>
            <a:blip r:embed="rId3">
              <a:clrChange>
                <a:clrFrom>
                  <a:srgbClr val="FFFFFF"/>
                </a:clrFrom>
                <a:clrTo>
                  <a:srgbClr val="FFFFFF">
                    <a:alpha val="0"/>
                  </a:srgbClr>
                </a:clrTo>
              </a:clrChange>
            </a:blip>
            <a:stretch>
              <a:fillRect/>
            </a:stretch>
          </p:blipFill>
          <p:spPr>
            <a:xfrm>
              <a:off x="5112000" y="1260000"/>
              <a:ext cx="1529715" cy="778032"/>
            </a:xfrm>
            <a:prstGeom prst="rect">
              <a:avLst/>
            </a:prstGeom>
          </p:spPr>
        </p:pic>
        <p:pic>
          <p:nvPicPr>
            <p:cNvPr id="17" name="図 16">
              <a:extLst>
                <a:ext uri="{FF2B5EF4-FFF2-40B4-BE49-F238E27FC236}">
                  <a16:creationId xmlns:a16="http://schemas.microsoft.com/office/drawing/2014/main" id="{CAAF5E9D-EE32-F180-36EE-9390105D609F}"/>
                </a:ext>
              </a:extLst>
            </p:cNvPr>
            <p:cNvPicPr/>
            <p:nvPr/>
          </p:nvPicPr>
          <p:blipFill>
            <a:blip r:embed="rId4">
              <a:clrChange>
                <a:clrFrom>
                  <a:srgbClr val="FFFFFF"/>
                </a:clrFrom>
                <a:clrTo>
                  <a:srgbClr val="FFFFFF">
                    <a:alpha val="0"/>
                  </a:srgbClr>
                </a:clrTo>
              </a:clrChange>
            </a:blip>
            <a:stretch>
              <a:fillRect/>
            </a:stretch>
          </p:blipFill>
          <p:spPr>
            <a:xfrm>
              <a:off x="5220000" y="3888000"/>
              <a:ext cx="1297124" cy="1023151"/>
            </a:xfrm>
            <a:prstGeom prst="rect">
              <a:avLst/>
            </a:prstGeom>
          </p:spPr>
        </p:pic>
        <p:pic>
          <p:nvPicPr>
            <p:cNvPr id="18" name="図 17">
              <a:extLst>
                <a:ext uri="{FF2B5EF4-FFF2-40B4-BE49-F238E27FC236}">
                  <a16:creationId xmlns:a16="http://schemas.microsoft.com/office/drawing/2014/main" id="{7EC8F446-EFDA-AF01-23D2-4F6C61135A44}"/>
                </a:ext>
              </a:extLst>
            </p:cNvPr>
            <p:cNvPicPr/>
            <p:nvPr/>
          </p:nvPicPr>
          <p:blipFill>
            <a:blip r:embed="rId5">
              <a:clrChange>
                <a:clrFrom>
                  <a:srgbClr val="FFFFFF"/>
                </a:clrFrom>
                <a:clrTo>
                  <a:srgbClr val="FFFFFF">
                    <a:alpha val="0"/>
                  </a:srgbClr>
                </a:clrTo>
              </a:clrChange>
            </a:blip>
            <a:stretch>
              <a:fillRect/>
            </a:stretch>
          </p:blipFill>
          <p:spPr>
            <a:xfrm>
              <a:off x="5075996" y="6192000"/>
              <a:ext cx="1511300" cy="829156"/>
            </a:xfrm>
            <a:prstGeom prst="rect">
              <a:avLst/>
            </a:prstGeom>
          </p:spPr>
        </p:pic>
        <p:sp>
          <p:nvSpPr>
            <p:cNvPr id="19" name="テキスト ボックス 18">
              <a:extLst>
                <a:ext uri="{FF2B5EF4-FFF2-40B4-BE49-F238E27FC236}">
                  <a16:creationId xmlns:a16="http://schemas.microsoft.com/office/drawing/2014/main" id="{6E4F3F0F-586F-925F-8AD0-F60D854B12E0}"/>
                </a:ext>
              </a:extLst>
            </p:cNvPr>
            <p:cNvSpPr txBox="1"/>
            <p:nvPr/>
          </p:nvSpPr>
          <p:spPr>
            <a:xfrm>
              <a:off x="899999" y="8340525"/>
              <a:ext cx="2124001" cy="415498"/>
            </a:xfrm>
            <a:prstGeom prst="rect">
              <a:avLst/>
            </a:prstGeom>
            <a:noFill/>
          </p:spPr>
          <p:txBody>
            <a:bodyPr wrap="square" rtlCol="0">
              <a:spAutoFit/>
            </a:bodyPr>
            <a:lstStyle/>
            <a:p>
              <a:r>
                <a:rPr lang="ja-JP" altLang="en-US" sz="1050" dirty="0">
                  <a:solidFill>
                    <a:prstClr val="black"/>
                  </a:solidFill>
                  <a:latin typeface="BIZ UDゴシック" panose="020B0400000000000000" pitchFamily="49" charset="-128"/>
                  <a:ea typeface="BIZ UDゴシック" panose="020B0400000000000000" pitchFamily="49" charset="-128"/>
                </a:rPr>
                <a:t>　税金を負担する人が、直接、国や地方公共団体に納める税金</a:t>
              </a:r>
            </a:p>
          </p:txBody>
        </p:sp>
        <p:sp>
          <p:nvSpPr>
            <p:cNvPr id="20" name="テキスト ボックス 19">
              <a:extLst>
                <a:ext uri="{FF2B5EF4-FFF2-40B4-BE49-F238E27FC236}">
                  <a16:creationId xmlns:a16="http://schemas.microsoft.com/office/drawing/2014/main" id="{AABE0B86-4E49-6BA8-55ED-A13C043A6432}"/>
                </a:ext>
              </a:extLst>
            </p:cNvPr>
            <p:cNvSpPr txBox="1"/>
            <p:nvPr/>
          </p:nvSpPr>
          <p:spPr>
            <a:xfrm>
              <a:off x="3312000" y="8340525"/>
              <a:ext cx="1565642" cy="577081"/>
            </a:xfrm>
            <a:prstGeom prst="rect">
              <a:avLst/>
            </a:prstGeom>
            <a:noFill/>
          </p:spPr>
          <p:txBody>
            <a:bodyPr wrap="square" rtlCol="0">
              <a:spAutoFit/>
            </a:bodyPr>
            <a:lstStyle/>
            <a:p>
              <a:r>
                <a:rPr lang="ja-JP" altLang="en-US" sz="1050" dirty="0">
                  <a:solidFill>
                    <a:prstClr val="black"/>
                  </a:solidFill>
                  <a:latin typeface="BIZ UDゴシック" panose="020B0400000000000000" pitchFamily="49" charset="-128"/>
                  <a:ea typeface="BIZ UDゴシック" panose="020B0400000000000000" pitchFamily="49" charset="-128"/>
                </a:rPr>
                <a:t>　実質的に税金を負担する人と、それを納める人が異なる税金</a:t>
              </a:r>
            </a:p>
          </p:txBody>
        </p:sp>
        <p:sp>
          <p:nvSpPr>
            <p:cNvPr id="24" name="テキスト ボックス 23">
              <a:extLst>
                <a:ext uri="{FF2B5EF4-FFF2-40B4-BE49-F238E27FC236}">
                  <a16:creationId xmlns:a16="http://schemas.microsoft.com/office/drawing/2014/main" id="{F263BACC-2C6A-519E-8075-E154763DB9B9}"/>
                </a:ext>
              </a:extLst>
            </p:cNvPr>
            <p:cNvSpPr txBox="1"/>
            <p:nvPr/>
          </p:nvSpPr>
          <p:spPr>
            <a:xfrm>
              <a:off x="1270915" y="8916525"/>
              <a:ext cx="3240000" cy="184666"/>
            </a:xfrm>
            <a:prstGeom prst="rect">
              <a:avLst/>
            </a:prstGeom>
            <a:solidFill>
              <a:srgbClr val="99CCFF"/>
            </a:solidFill>
          </p:spPr>
          <p:txBody>
            <a:bodyPr wrap="square" lIns="36000" tIns="0" rIns="36000" bIns="0" rtlCol="0">
              <a:spAutoFit/>
            </a:bodyPr>
            <a:lstStyle/>
            <a:p>
              <a:pPr algn="ctr"/>
              <a:r>
                <a:rPr lang="ja-JP" altLang="en-US" sz="1200" dirty="0">
                  <a:solidFill>
                    <a:srgbClr val="002060"/>
                  </a:solidFill>
                  <a:latin typeface="BIZ UDPゴシック" panose="020B0400000000000000" pitchFamily="50" charset="-128"/>
                  <a:ea typeface="BIZ UDPゴシック" panose="020B0400000000000000" pitchFamily="50" charset="-128"/>
                </a:rPr>
                <a:t>現在日本には、約</a:t>
              </a:r>
              <a:r>
                <a:rPr lang="en-US" altLang="ja-JP" sz="1200" dirty="0">
                  <a:solidFill>
                    <a:srgbClr val="002060"/>
                  </a:solidFill>
                  <a:latin typeface="BIZ UDPゴシック" panose="020B0400000000000000" pitchFamily="50" charset="-128"/>
                  <a:ea typeface="BIZ UDPゴシック" panose="020B0400000000000000" pitchFamily="50" charset="-128"/>
                </a:rPr>
                <a:t>50</a:t>
              </a:r>
              <a:r>
                <a:rPr lang="ja-JP" altLang="en-US" sz="1200" dirty="0">
                  <a:solidFill>
                    <a:srgbClr val="002060"/>
                  </a:solidFill>
                  <a:latin typeface="BIZ UDPゴシック" panose="020B0400000000000000" pitchFamily="50" charset="-128"/>
                  <a:ea typeface="BIZ UDPゴシック" panose="020B0400000000000000" pitchFamily="50" charset="-128"/>
                </a:rPr>
                <a:t>種類の税があります。</a:t>
              </a:r>
            </a:p>
          </p:txBody>
        </p:sp>
        <p:grpSp>
          <p:nvGrpSpPr>
            <p:cNvPr id="25" name="グループ化 24">
              <a:extLst>
                <a:ext uri="{FF2B5EF4-FFF2-40B4-BE49-F238E27FC236}">
                  <a16:creationId xmlns:a16="http://schemas.microsoft.com/office/drawing/2014/main" id="{07415D17-B9D9-FE34-5EC1-1A07626AA8A6}"/>
                </a:ext>
              </a:extLst>
            </p:cNvPr>
            <p:cNvGrpSpPr/>
            <p:nvPr/>
          </p:nvGrpSpPr>
          <p:grpSpPr>
            <a:xfrm>
              <a:off x="144000" y="1052264"/>
              <a:ext cx="4787994" cy="7368623"/>
              <a:chOff x="245658" y="910938"/>
              <a:chExt cx="4732724" cy="7546387"/>
            </a:xfrm>
          </p:grpSpPr>
          <p:grpSp>
            <p:nvGrpSpPr>
              <p:cNvPr id="26" name="グループ化 25">
                <a:extLst>
                  <a:ext uri="{FF2B5EF4-FFF2-40B4-BE49-F238E27FC236}">
                    <a16:creationId xmlns:a16="http://schemas.microsoft.com/office/drawing/2014/main" id="{0A2176A2-A226-0DAC-A1AD-CB5FD3A8E675}"/>
                  </a:ext>
                </a:extLst>
              </p:cNvPr>
              <p:cNvGrpSpPr/>
              <p:nvPr/>
            </p:nvGrpSpPr>
            <p:grpSpPr>
              <a:xfrm>
                <a:off x="245658" y="910938"/>
                <a:ext cx="4732724" cy="7546387"/>
                <a:chOff x="245658" y="910938"/>
                <a:chExt cx="4732724" cy="7546387"/>
              </a:xfrm>
            </p:grpSpPr>
            <p:pic>
              <p:nvPicPr>
                <p:cNvPr id="28" name="図 27">
                  <a:extLst>
                    <a:ext uri="{FF2B5EF4-FFF2-40B4-BE49-F238E27FC236}">
                      <a16:creationId xmlns:a16="http://schemas.microsoft.com/office/drawing/2014/main" id="{FBBAF641-6AF5-D6A9-2A46-191B8036870F}"/>
                    </a:ext>
                  </a:extLst>
                </p:cNvPr>
                <p:cNvPicPr/>
                <p:nvPr/>
              </p:nvPicPr>
              <p:blipFill>
                <a:blip r:embed="rId6">
                  <a:clrChange>
                    <a:clrFrom>
                      <a:srgbClr val="FFFFFF"/>
                    </a:clrFrom>
                    <a:clrTo>
                      <a:srgbClr val="FFFFFF">
                        <a:alpha val="0"/>
                      </a:srgbClr>
                    </a:clrTo>
                  </a:clrChange>
                </a:blip>
                <a:stretch>
                  <a:fillRect/>
                </a:stretch>
              </p:blipFill>
              <p:spPr>
                <a:xfrm>
                  <a:off x="637086" y="1602975"/>
                  <a:ext cx="969927" cy="1068087"/>
                </a:xfrm>
                <a:prstGeom prst="rect">
                  <a:avLst/>
                </a:prstGeom>
              </p:spPr>
            </p:pic>
            <p:sp>
              <p:nvSpPr>
                <p:cNvPr id="29" name="テキスト ボックス 28">
                  <a:extLst>
                    <a:ext uri="{FF2B5EF4-FFF2-40B4-BE49-F238E27FC236}">
                      <a16:creationId xmlns:a16="http://schemas.microsoft.com/office/drawing/2014/main" id="{4376475C-9614-8A45-A9C2-A7D33F5B9731}"/>
                    </a:ext>
                  </a:extLst>
                </p:cNvPr>
                <p:cNvSpPr txBox="1"/>
                <p:nvPr/>
              </p:nvSpPr>
              <p:spPr>
                <a:xfrm>
                  <a:off x="1562281" y="1013079"/>
                  <a:ext cx="1692944" cy="1828167"/>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会社などで働いている人は、給料から差し引かれます。差し引かれた税金は会社などがまとめて納めます。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　農業をしている人や商売をしている人は、自分の税金の額を計算して納めます</a:t>
                  </a:r>
                  <a:r>
                    <a:rPr lang="ja-JP" altLang="en-US" sz="1400" dirty="0">
                      <a:solidFill>
                        <a:prstClr val="black"/>
                      </a:solidFill>
                      <a:latin typeface="メイリオ" panose="020B0604030504040204" pitchFamily="50" charset="-128"/>
                      <a:ea typeface="メイリオ" panose="020B0604030504040204" pitchFamily="50" charset="-128"/>
                    </a:rPr>
                    <a:t>。</a:t>
                  </a:r>
                </a:p>
              </p:txBody>
            </p:sp>
            <p:sp>
              <p:nvSpPr>
                <p:cNvPr id="30" name="テキスト ボックス 29">
                  <a:extLst>
                    <a:ext uri="{FF2B5EF4-FFF2-40B4-BE49-F238E27FC236}">
                      <a16:creationId xmlns:a16="http://schemas.microsoft.com/office/drawing/2014/main" id="{5FC32D0D-C6E4-5157-0450-058D0F0F0D81}"/>
                    </a:ext>
                  </a:extLst>
                </p:cNvPr>
                <p:cNvSpPr txBox="1"/>
                <p:nvPr/>
              </p:nvSpPr>
              <p:spPr>
                <a:xfrm>
                  <a:off x="708255" y="3298924"/>
                  <a:ext cx="1551539" cy="472802"/>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会社も税金の額を</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計算して納めます。</a:t>
                  </a:r>
                </a:p>
              </p:txBody>
            </p:sp>
            <p:sp>
              <p:nvSpPr>
                <p:cNvPr id="31" name="テキスト ボックス 30">
                  <a:extLst>
                    <a:ext uri="{FF2B5EF4-FFF2-40B4-BE49-F238E27FC236}">
                      <a16:creationId xmlns:a16="http://schemas.microsoft.com/office/drawing/2014/main" id="{36DEF606-ADA4-3928-F858-460B183F1EFA}"/>
                    </a:ext>
                  </a:extLst>
                </p:cNvPr>
                <p:cNvSpPr txBox="1"/>
                <p:nvPr/>
              </p:nvSpPr>
              <p:spPr>
                <a:xfrm>
                  <a:off x="672671" y="4441846"/>
                  <a:ext cx="1551539" cy="472802"/>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車を所有している</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人が納めます。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BECED173-2C75-B871-C782-23F1CF35D08D}"/>
                    </a:ext>
                  </a:extLst>
                </p:cNvPr>
                <p:cNvSpPr txBox="1"/>
                <p:nvPr/>
              </p:nvSpPr>
              <p:spPr>
                <a:xfrm>
                  <a:off x="1882540" y="5289820"/>
                  <a:ext cx="1352207" cy="472802"/>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土地や建物を取得した人が納めます。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15EB183E-B6AE-12FC-3B61-2AB27F0288EF}"/>
                    </a:ext>
                  </a:extLst>
                </p:cNvPr>
                <p:cNvSpPr txBox="1"/>
                <p:nvPr/>
              </p:nvSpPr>
              <p:spPr>
                <a:xfrm>
                  <a:off x="1882540" y="6653953"/>
                  <a:ext cx="1352207" cy="663632"/>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土地や建物を所有している人が納めます。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12CB1F8E-6F3B-53AD-4BAB-03D654B5D306}"/>
                    </a:ext>
                  </a:extLst>
                </p:cNvPr>
                <p:cNvSpPr txBox="1"/>
                <p:nvPr/>
              </p:nvSpPr>
              <p:spPr>
                <a:xfrm>
                  <a:off x="672671" y="6653953"/>
                  <a:ext cx="1352207" cy="661923"/>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私たち住民が住んでいる市町村に納めます。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1121D8EB-7826-FD31-56CC-178701A1DB7A}"/>
                    </a:ext>
                  </a:extLst>
                </p:cNvPr>
                <p:cNvSpPr/>
                <p:nvPr/>
              </p:nvSpPr>
              <p:spPr>
                <a:xfrm>
                  <a:off x="3341500" y="2254856"/>
                  <a:ext cx="1636882" cy="811106"/>
                </a:xfrm>
                <a:prstGeom prst="rect">
                  <a:avLst/>
                </a:prstGeom>
              </p:spPr>
              <p:txBody>
                <a:bodyPr wrap="square">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買い物をしたときに支払った消費税は、お店などがまとめて納めます。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pic>
              <p:nvPicPr>
                <p:cNvPr id="36" name="図 35">
                  <a:extLst>
                    <a:ext uri="{FF2B5EF4-FFF2-40B4-BE49-F238E27FC236}">
                      <a16:creationId xmlns:a16="http://schemas.microsoft.com/office/drawing/2014/main" id="{10974554-46F9-1DA3-7BF7-8845D5A43AAF}"/>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2610" y="7315876"/>
                  <a:ext cx="795182" cy="553054"/>
                </a:xfrm>
                <a:prstGeom prst="rect">
                  <a:avLst/>
                </a:prstGeom>
                <a:noFill/>
                <a:ln>
                  <a:noFill/>
                </a:ln>
              </p:spPr>
            </p:pic>
            <p:sp>
              <p:nvSpPr>
                <p:cNvPr id="37" name="正方形/長方形 36">
                  <a:extLst>
                    <a:ext uri="{FF2B5EF4-FFF2-40B4-BE49-F238E27FC236}">
                      <a16:creationId xmlns:a16="http://schemas.microsoft.com/office/drawing/2014/main" id="{6EFE42C0-CCBA-C55E-47FA-3C846C3987A2}"/>
                    </a:ext>
                  </a:extLst>
                </p:cNvPr>
                <p:cNvSpPr/>
                <p:nvPr/>
              </p:nvSpPr>
              <p:spPr>
                <a:xfrm>
                  <a:off x="3448254" y="5289820"/>
                  <a:ext cx="1406023" cy="1040165"/>
                </a:xfrm>
                <a:prstGeom prst="rect">
                  <a:avLst/>
                </a:prstGeom>
              </p:spPr>
              <p:txBody>
                <a:bodyPr wrap="square">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消費税</a:t>
                  </a:r>
                  <a:r>
                    <a:rPr lang="en-US" altLang="ja-JP" sz="1200" dirty="0">
                      <a:solidFill>
                        <a:prstClr val="black"/>
                      </a:solidFill>
                      <a:latin typeface="メイリオ" panose="020B0604030504040204" pitchFamily="50" charset="-128"/>
                      <a:ea typeface="メイリオ" panose="020B0604030504040204" pitchFamily="50" charset="-128"/>
                    </a:rPr>
                    <a:t>10</a:t>
                  </a:r>
                  <a:r>
                    <a:rPr lang="ja-JP" altLang="en-US" sz="1200" dirty="0">
                      <a:solidFill>
                        <a:prstClr val="black"/>
                      </a:solidFill>
                      <a:latin typeface="メイリオ" panose="020B0604030504040204" pitchFamily="50" charset="-128"/>
                      <a:ea typeface="メイリオ" panose="020B0604030504040204" pitchFamily="50" charset="-128"/>
                    </a:rPr>
                    <a:t>％のうち、</a:t>
                  </a:r>
                  <a:r>
                    <a:rPr lang="en-US" altLang="ja-JP" sz="1200" dirty="0">
                      <a:solidFill>
                        <a:prstClr val="black"/>
                      </a:solidFill>
                      <a:latin typeface="メイリオ" panose="020B0604030504040204" pitchFamily="50" charset="-128"/>
                      <a:ea typeface="メイリオ" panose="020B0604030504040204" pitchFamily="50" charset="-128"/>
                    </a:rPr>
                    <a:t>7.8</a:t>
                  </a:r>
                  <a:r>
                    <a:rPr lang="ja-JP" altLang="en-US" sz="1200" dirty="0">
                      <a:solidFill>
                        <a:prstClr val="black"/>
                      </a:solidFill>
                      <a:latin typeface="メイリオ" panose="020B0604030504040204" pitchFamily="50" charset="-128"/>
                      <a:ea typeface="メイリオ" panose="020B0604030504040204" pitchFamily="50" charset="-128"/>
                    </a:rPr>
                    <a:t>％分が国税、</a:t>
                  </a:r>
                  <a:r>
                    <a:rPr lang="en-US" altLang="ja-JP" sz="1200" dirty="0">
                      <a:solidFill>
                        <a:prstClr val="black"/>
                      </a:solidFill>
                      <a:latin typeface="メイリオ" panose="020B0604030504040204" pitchFamily="50" charset="-128"/>
                      <a:ea typeface="メイリオ" panose="020B0604030504040204" pitchFamily="50" charset="-128"/>
                    </a:rPr>
                    <a:t>2.2</a:t>
                  </a:r>
                  <a:r>
                    <a:rPr lang="ja-JP" altLang="en-US" sz="1200" dirty="0">
                      <a:solidFill>
                        <a:prstClr val="black"/>
                      </a:solidFill>
                      <a:latin typeface="メイリオ" panose="020B0604030504040204" pitchFamily="50" charset="-128"/>
                      <a:ea typeface="メイリオ" panose="020B0604030504040204" pitchFamily="50" charset="-128"/>
                    </a:rPr>
                    <a:t>％分は地方消費税として納めます。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BFC785B0-A05D-DC0B-A870-2B5EFC659BCD}"/>
                    </a:ext>
                  </a:extLst>
                </p:cNvPr>
                <p:cNvSpPr/>
                <p:nvPr/>
              </p:nvSpPr>
              <p:spPr>
                <a:xfrm>
                  <a:off x="3448258" y="6653953"/>
                  <a:ext cx="1406019" cy="851044"/>
                </a:xfrm>
                <a:prstGeom prst="rect">
                  <a:avLst/>
                </a:prstGeom>
              </p:spPr>
              <p:txBody>
                <a:bodyPr wrap="square">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温泉に入ったときに支払った入湯税は施設がまとめて納めます。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pic>
              <p:nvPicPr>
                <p:cNvPr id="43" name="図 42">
                  <a:extLst>
                    <a:ext uri="{FF2B5EF4-FFF2-40B4-BE49-F238E27FC236}">
                      <a16:creationId xmlns:a16="http://schemas.microsoft.com/office/drawing/2014/main" id="{7BB4CD1D-E741-BF89-CCF4-D35C593DA45B}"/>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8646" y="5695373"/>
                  <a:ext cx="700102" cy="546577"/>
                </a:xfrm>
                <a:prstGeom prst="rect">
                  <a:avLst/>
                </a:prstGeom>
                <a:noFill/>
                <a:ln>
                  <a:noFill/>
                </a:ln>
              </p:spPr>
            </p:pic>
            <p:sp>
              <p:nvSpPr>
                <p:cNvPr id="49" name="角丸四角形 54">
                  <a:extLst>
                    <a:ext uri="{FF2B5EF4-FFF2-40B4-BE49-F238E27FC236}">
                      <a16:creationId xmlns:a16="http://schemas.microsoft.com/office/drawing/2014/main" id="{805D756C-F2B6-5DDB-1D3C-10603D9E7796}"/>
                    </a:ext>
                  </a:extLst>
                </p:cNvPr>
                <p:cNvSpPr/>
                <p:nvPr/>
              </p:nvSpPr>
              <p:spPr>
                <a:xfrm>
                  <a:off x="3448254" y="3040845"/>
                  <a:ext cx="284675" cy="73736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消費者</a:t>
                  </a:r>
                </a:p>
              </p:txBody>
            </p:sp>
            <p:sp>
              <p:nvSpPr>
                <p:cNvPr id="54" name="角丸四角形 65">
                  <a:extLst>
                    <a:ext uri="{FF2B5EF4-FFF2-40B4-BE49-F238E27FC236}">
                      <a16:creationId xmlns:a16="http://schemas.microsoft.com/office/drawing/2014/main" id="{D74CB817-CEA0-3AF5-A21B-A530B2C57401}"/>
                    </a:ext>
                  </a:extLst>
                </p:cNvPr>
                <p:cNvSpPr/>
                <p:nvPr/>
              </p:nvSpPr>
              <p:spPr>
                <a:xfrm>
                  <a:off x="423580" y="910938"/>
                  <a:ext cx="4519220" cy="3005875"/>
                </a:xfrm>
                <a:prstGeom prst="roundRect">
                  <a:avLst>
                    <a:gd name="adj" fmla="val 6700"/>
                  </a:avLst>
                </a:prstGeom>
                <a:noFill/>
                <a:ln w="38100">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角丸四角形 66">
                  <a:extLst>
                    <a:ext uri="{FF2B5EF4-FFF2-40B4-BE49-F238E27FC236}">
                      <a16:creationId xmlns:a16="http://schemas.microsoft.com/office/drawing/2014/main" id="{85EDB8D0-9A6F-C5B9-B763-2C092E4D6ECC}"/>
                    </a:ext>
                  </a:extLst>
                </p:cNvPr>
                <p:cNvSpPr/>
                <p:nvPr/>
              </p:nvSpPr>
              <p:spPr>
                <a:xfrm>
                  <a:off x="423580" y="4014761"/>
                  <a:ext cx="4519220" cy="4092401"/>
                </a:xfrm>
                <a:prstGeom prst="roundRect">
                  <a:avLst>
                    <a:gd name="adj" fmla="val 5045"/>
                  </a:avLst>
                </a:prstGeom>
                <a:no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56" name="角丸四角形 67">
                  <a:extLst>
                    <a:ext uri="{FF2B5EF4-FFF2-40B4-BE49-F238E27FC236}">
                      <a16:creationId xmlns:a16="http://schemas.microsoft.com/office/drawing/2014/main" id="{3E310925-60BF-D924-EC2B-7CBF6025B106}"/>
                    </a:ext>
                  </a:extLst>
                </p:cNvPr>
                <p:cNvSpPr/>
                <p:nvPr/>
              </p:nvSpPr>
              <p:spPr>
                <a:xfrm>
                  <a:off x="245658" y="1639843"/>
                  <a:ext cx="355844" cy="1474738"/>
                </a:xfrm>
                <a:prstGeom prst="round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rPr>
                    <a:t>国</a:t>
                  </a:r>
                  <a:endParaRPr lang="en-US" altLang="ja-JP" b="1" dirty="0">
                    <a:solidFill>
                      <a:prstClr val="white"/>
                    </a:solidFill>
                  </a:endParaRPr>
                </a:p>
                <a:p>
                  <a:pPr algn="ctr"/>
                  <a:r>
                    <a:rPr lang="ja-JP" altLang="en-US" b="1" dirty="0">
                      <a:solidFill>
                        <a:prstClr val="white"/>
                      </a:solidFill>
                    </a:rPr>
                    <a:t>税</a:t>
                  </a:r>
                </a:p>
              </p:txBody>
            </p:sp>
            <p:sp>
              <p:nvSpPr>
                <p:cNvPr id="57" name="角丸四角形 68">
                  <a:extLst>
                    <a:ext uri="{FF2B5EF4-FFF2-40B4-BE49-F238E27FC236}">
                      <a16:creationId xmlns:a16="http://schemas.microsoft.com/office/drawing/2014/main" id="{F8B61307-E549-C11B-4C4D-D446B71A6F3E}"/>
                    </a:ext>
                  </a:extLst>
                </p:cNvPr>
                <p:cNvSpPr/>
                <p:nvPr/>
              </p:nvSpPr>
              <p:spPr>
                <a:xfrm>
                  <a:off x="245658" y="4478715"/>
                  <a:ext cx="355844" cy="1474738"/>
                </a:xfrm>
                <a:prstGeom prst="round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rPr>
                    <a:t>地方税</a:t>
                  </a:r>
                  <a:endParaRPr lang="en-US" altLang="ja-JP" b="1" dirty="0">
                    <a:solidFill>
                      <a:prstClr val="white"/>
                    </a:solidFill>
                  </a:endParaRPr>
                </a:p>
              </p:txBody>
            </p:sp>
            <p:sp>
              <p:nvSpPr>
                <p:cNvPr id="60" name="フローチャート: 代替処理 59">
                  <a:extLst>
                    <a:ext uri="{FF2B5EF4-FFF2-40B4-BE49-F238E27FC236}">
                      <a16:creationId xmlns:a16="http://schemas.microsoft.com/office/drawing/2014/main" id="{0ED6D396-D333-F785-B5B0-AC3A9E38BA08}"/>
                    </a:ext>
                  </a:extLst>
                </p:cNvPr>
                <p:cNvSpPr/>
                <p:nvPr/>
              </p:nvSpPr>
              <p:spPr>
                <a:xfrm>
                  <a:off x="3477529" y="8080076"/>
                  <a:ext cx="1277923" cy="377249"/>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FF9900"/>
                      </a:solidFill>
                      <a:latin typeface="HG丸ｺﾞｼｯｸM-PRO" panose="020F0600000000000000" pitchFamily="50" charset="-128"/>
                      <a:ea typeface="HG丸ｺﾞｼｯｸM-PRO" panose="020F0600000000000000" pitchFamily="50" charset="-128"/>
                    </a:rPr>
                    <a:t>間接税</a:t>
                  </a:r>
                </a:p>
              </p:txBody>
            </p:sp>
            <p:cxnSp>
              <p:nvCxnSpPr>
                <p:cNvPr id="61" name="直線コネクタ 60">
                  <a:extLst>
                    <a:ext uri="{FF2B5EF4-FFF2-40B4-BE49-F238E27FC236}">
                      <a16:creationId xmlns:a16="http://schemas.microsoft.com/office/drawing/2014/main" id="{E4997390-AD38-6644-846C-7527C84493A7}"/>
                    </a:ext>
                  </a:extLst>
                </p:cNvPr>
                <p:cNvCxnSpPr>
                  <a:cxnSpLocks/>
                </p:cNvCxnSpPr>
                <p:nvPr/>
              </p:nvCxnSpPr>
              <p:spPr>
                <a:xfrm>
                  <a:off x="743840" y="6285269"/>
                  <a:ext cx="4021041" cy="4741"/>
                </a:xfrm>
                <a:prstGeom prst="line">
                  <a:avLst/>
                </a:prstGeom>
                <a:ln w="38100">
                  <a:solidFill>
                    <a:srgbClr val="CC9900"/>
                  </a:solidFill>
                  <a:prstDash val="sysDash"/>
                </a:ln>
              </p:spPr>
              <p:style>
                <a:lnRef idx="1">
                  <a:schemeClr val="accent1"/>
                </a:lnRef>
                <a:fillRef idx="0">
                  <a:schemeClr val="accent1"/>
                </a:fillRef>
                <a:effectRef idx="0">
                  <a:schemeClr val="accent1"/>
                </a:effectRef>
                <a:fontRef idx="minor">
                  <a:schemeClr val="tx1"/>
                </a:fontRef>
              </p:style>
            </p:cxnSp>
            <p:pic>
              <p:nvPicPr>
                <p:cNvPr id="64" name="図 63">
                  <a:extLst>
                    <a:ext uri="{FF2B5EF4-FFF2-40B4-BE49-F238E27FC236}">
                      <a16:creationId xmlns:a16="http://schemas.microsoft.com/office/drawing/2014/main" id="{9B6C9A7A-AF62-B8DD-5CC2-0E6A4E04920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154" b="96026" l="8099" r="93134">
                              <a14:foregroundMark x1="87324" y1="27051" x2="87324" y2="27051"/>
                              <a14:foregroundMark x1="88204" y1="19744" x2="88204" y2="19744"/>
                              <a14:foregroundMark x1="84331" y1="19231" x2="84331" y2="19231"/>
                              <a14:foregroundMark x1="83275" y1="19231" x2="83275" y2="19231"/>
                              <a14:foregroundMark x1="93134" y1="33333" x2="93134" y2="33333"/>
                              <a14:foregroundMark x1="68134" y1="82436" x2="68134" y2="82436"/>
                              <a14:foregroundMark x1="53169" y1="84872" x2="53169" y2="84872"/>
                              <a14:foregroundMark x1="52289" y1="91410" x2="52289" y2="91410"/>
                              <a14:foregroundMark x1="73415" y1="51538" x2="73415" y2="51538"/>
                              <a14:foregroundMark x1="59683" y1="7949" x2="59683" y2="7949"/>
                              <a14:foregroundMark x1="54577" y1="7692" x2="54577" y2="7692"/>
                              <a14:foregroundMark x1="45775" y1="7436" x2="45775" y2="7436"/>
                              <a14:foregroundMark x1="35739" y1="6538" x2="35739" y2="6538"/>
                              <a14:foregroundMark x1="34507" y1="8590" x2="34507" y2="8590"/>
                              <a14:foregroundMark x1="64613" y1="10513" x2="64613" y2="10513"/>
                              <a14:foregroundMark x1="86972" y1="12051" x2="36444" y2="12821"/>
                              <a14:foregroundMark x1="33451" y1="6154" x2="77465" y2="8590"/>
                              <a14:foregroundMark x1="77465" y1="8590" x2="88204" y2="12308"/>
                              <a14:foregroundMark x1="38028" y1="10000" x2="65493" y2="9103"/>
                              <a14:foregroundMark x1="56690" y1="10256" x2="56690" y2="10256"/>
                              <a14:foregroundMark x1="13028" y1="93718" x2="13028" y2="93718"/>
                              <a14:foregroundMark x1="10563" y1="95256" x2="10563" y2="95256"/>
                              <a14:foregroundMark x1="8099" y1="94615" x2="8099" y2="94615"/>
                              <a14:foregroundMark x1="33462" y1="95769" x2="33803" y2="96026"/>
                              <a14:foregroundMark x1="33122" y1="95513" x2="33462" y2="95769"/>
                              <a14:foregroundMark x1="8627" y1="77051" x2="33122" y2="95513"/>
                              <a14:backgroundMark x1="33803" y1="96026" x2="33803" y2="96026"/>
                              <a14:backgroundMark x1="33979" y1="95769" x2="33979" y2="95769"/>
                              <a14:backgroundMark x1="33803" y1="95513" x2="33803" y2="95513"/>
                            </a14:backgroundRemoval>
                          </a14:imgEffect>
                        </a14:imgLayer>
                      </a14:imgProps>
                    </a:ext>
                  </a:extLst>
                </a:blip>
                <a:stretch>
                  <a:fillRect/>
                </a:stretch>
              </p:blipFill>
              <p:spPr>
                <a:xfrm>
                  <a:off x="2238384" y="2709029"/>
                  <a:ext cx="804302" cy="1144355"/>
                </a:xfrm>
                <a:prstGeom prst="rect">
                  <a:avLst/>
                </a:prstGeom>
              </p:spPr>
            </p:pic>
            <p:pic>
              <p:nvPicPr>
                <p:cNvPr id="65" name="図 64">
                  <a:extLst>
                    <a:ext uri="{FF2B5EF4-FFF2-40B4-BE49-F238E27FC236}">
                      <a16:creationId xmlns:a16="http://schemas.microsoft.com/office/drawing/2014/main" id="{17148FE2-F787-7F52-0D72-938A3B43196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106" b="97947" l="4599" r="94545">
                              <a14:foregroundMark x1="7059" y1="47507" x2="7059" y2="47507"/>
                              <a14:foregroundMark x1="5668" y1="61877" x2="5668" y2="61877"/>
                              <a14:foregroundMark x1="34332" y1="47654" x2="34332" y2="47654"/>
                              <a14:foregroundMark x1="27380" y1="13490" x2="27380" y2="13490"/>
                              <a14:foregroundMark x1="26631" y1="10850" x2="26631" y2="10850"/>
                              <a14:foregroundMark x1="31979" y1="36217" x2="31979" y2="36217"/>
                              <a14:foregroundMark x1="27487" y1="42669" x2="27487" y2="42669"/>
                              <a14:foregroundMark x1="32620" y1="58798" x2="32620" y2="58798"/>
                              <a14:foregroundMark x1="31658" y1="56598" x2="31658" y2="56598"/>
                              <a14:foregroundMark x1="40642" y1="45308" x2="40642" y2="45308"/>
                              <a14:foregroundMark x1="31123" y1="5279" x2="31123" y2="5279"/>
                              <a14:foregroundMark x1="5668" y1="83724" x2="5668" y2="83724"/>
                              <a14:foregroundMark x1="4599" y1="82698" x2="4920" y2="95601"/>
                              <a14:foregroundMark x1="6310" y1="96041" x2="69519" y2="97214"/>
                              <a14:foregroundMark x1="69519" y1="97214" x2="94652" y2="95894"/>
                              <a14:foregroundMark x1="18717" y1="64663" x2="18717" y2="64663"/>
                              <a14:foregroundMark x1="17326" y1="76100" x2="17326" y2="76100"/>
                              <a14:foregroundMark x1="26631" y1="46188" x2="26631" y2="46188"/>
                              <a14:foregroundMark x1="32620" y1="36950" x2="32620" y2="36950"/>
                              <a14:foregroundMark x1="32834" y1="33284" x2="32834" y2="33284"/>
                              <a14:foregroundMark x1="39251" y1="44575" x2="39251" y2="44575"/>
                              <a14:foregroundMark x1="60749" y1="47214" x2="60749" y2="47214"/>
                              <a14:foregroundMark x1="60749" y1="44721" x2="60749" y2="44721"/>
                              <a14:foregroundMark x1="77861" y1="52199" x2="77861" y2="52199"/>
                              <a14:foregroundMark x1="81818" y1="64663" x2="81818" y2="64663"/>
                              <a14:foregroundMark x1="80963" y1="59238" x2="80963" y2="59238"/>
                              <a14:foregroundMark x1="37540" y1="41789" x2="37540" y2="41789"/>
                              <a14:foregroundMark x1="45134" y1="52786" x2="45134" y2="52786"/>
                              <a14:foregroundMark x1="48877" y1="75953" x2="48877" y2="75953"/>
                              <a14:foregroundMark x1="48556" y1="78006" x2="48556" y2="78006"/>
                              <a14:foregroundMark x1="47166" y1="79326" x2="47166" y2="79326"/>
                              <a14:foregroundMark x1="39786" y1="82991" x2="39786" y2="82991"/>
                              <a14:foregroundMark x1="31979" y1="84457" x2="42995" y2="86950"/>
                              <a14:foregroundMark x1="31230" y1="73607" x2="31979" y2="73314"/>
                              <a14:foregroundMark x1="31551" y1="75660" x2="45134" y2="89296"/>
                              <a14:foregroundMark x1="15187" y1="72581" x2="15187" y2="72581"/>
                              <a14:foregroundMark x1="7594" y1="57918" x2="13583" y2="75073"/>
                              <a14:foregroundMark x1="13155" y1="47947" x2="16791" y2="73314"/>
                              <a14:foregroundMark x1="14332" y1="44721" x2="14332" y2="44721"/>
                              <a14:foregroundMark x1="14332" y1="76393" x2="14332" y2="76393"/>
                              <a14:foregroundMark x1="5027" y1="76540" x2="5027" y2="76540"/>
                              <a14:foregroundMark x1="8770" y1="81085" x2="8770" y2="81085"/>
                              <a14:foregroundMark x1="23316" y1="74487" x2="23316" y2="74487"/>
                              <a14:foregroundMark x1="27059" y1="74487" x2="27059" y2="74487"/>
                              <a14:foregroundMark x1="26096" y1="66569" x2="26096" y2="66569"/>
                              <a14:foregroundMark x1="24599" y1="61437" x2="24599" y2="61437"/>
                              <a14:foregroundMark x1="23957" y1="57918" x2="23957" y2="57918"/>
                              <a14:foregroundMark x1="28342" y1="51760" x2="28342" y2="51760"/>
                              <a14:foregroundMark x1="27166" y1="50733" x2="27166" y2="50733"/>
                              <a14:foregroundMark x1="27701" y1="45748" x2="27701" y2="45748"/>
                              <a14:foregroundMark x1="27807" y1="43695" x2="26952" y2="52199"/>
                              <a14:foregroundMark x1="33048" y1="39150" x2="33048" y2="39150"/>
                              <a14:foregroundMark x1="34439" y1="36657" x2="30802" y2="42669"/>
                              <a14:foregroundMark x1="38610" y1="41789" x2="41283" y2="48534"/>
                              <a14:foregroundMark x1="29947" y1="52639" x2="31872" y2="56012"/>
                              <a14:foregroundMark x1="34225" y1="23900" x2="34225" y2="23900"/>
                              <a14:foregroundMark x1="34973" y1="25367" x2="34332" y2="25367"/>
                              <a14:foregroundMark x1="33262" y1="25073" x2="33262" y2="25073"/>
                              <a14:foregroundMark x1="22246" y1="13196" x2="22246" y2="13196"/>
                              <a14:foregroundMark x1="30588" y1="4252" x2="30588" y2="4252"/>
                              <a14:foregroundMark x1="91123" y1="78739" x2="91123" y2="78739"/>
                              <a14:foregroundMark x1="94545" y1="71848" x2="94545" y2="97068"/>
                              <a14:foregroundMark x1="9412" y1="76979" x2="9412" y2="76979"/>
                              <a14:foregroundMark x1="29947" y1="75660" x2="29947" y2="75660"/>
                              <a14:backgroundMark x1="2781" y1="99267" x2="69840" y2="99560"/>
                              <a14:backgroundMark x1="69840" y1="99560" x2="97005" y2="99120"/>
                              <a14:backgroundMark x1="73797" y1="68328" x2="73797" y2="68328"/>
                              <a14:backgroundMark x1="41176" y1="68328" x2="41176" y2="68328"/>
                              <a14:backgroundMark x1="37754" y1="67449" x2="37754" y2="67449"/>
                            </a14:backgroundRemoval>
                          </a14:imgEffect>
                        </a14:imgLayer>
                      </a14:imgProps>
                    </a:ext>
                  </a:extLst>
                </a:blip>
                <a:stretch>
                  <a:fillRect/>
                </a:stretch>
              </p:blipFill>
              <p:spPr>
                <a:xfrm>
                  <a:off x="3448254" y="1406881"/>
                  <a:ext cx="1126794" cy="851555"/>
                </a:xfrm>
                <a:prstGeom prst="rect">
                  <a:avLst/>
                </a:prstGeom>
              </p:spPr>
            </p:pic>
          </p:grpSp>
          <p:sp>
            <p:nvSpPr>
              <p:cNvPr id="27" name="フローチャート: 代替処理 26">
                <a:extLst>
                  <a:ext uri="{FF2B5EF4-FFF2-40B4-BE49-F238E27FC236}">
                    <a16:creationId xmlns:a16="http://schemas.microsoft.com/office/drawing/2014/main" id="{109DFBCC-CDB7-8C40-4AB7-FE5AFF6B829E}"/>
                  </a:ext>
                </a:extLst>
              </p:cNvPr>
              <p:cNvSpPr/>
              <p:nvPr/>
            </p:nvSpPr>
            <p:spPr>
              <a:xfrm>
                <a:off x="1348776" y="8080076"/>
                <a:ext cx="1277923" cy="371718"/>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B0F0"/>
                    </a:solidFill>
                    <a:latin typeface="HG丸ｺﾞｼｯｸM-PRO" panose="020F0600000000000000" pitchFamily="50" charset="-128"/>
                    <a:ea typeface="HG丸ｺﾞｼｯｸM-PRO" panose="020F0600000000000000" pitchFamily="50" charset="-128"/>
                  </a:rPr>
                  <a:t>直接税</a:t>
                </a:r>
              </a:p>
            </p:txBody>
          </p:sp>
        </p:grpSp>
        <p:sp>
          <p:nvSpPr>
            <p:cNvPr id="66" name="四角形: 角を丸くする 65">
              <a:extLst>
                <a:ext uri="{FF2B5EF4-FFF2-40B4-BE49-F238E27FC236}">
                  <a16:creationId xmlns:a16="http://schemas.microsoft.com/office/drawing/2014/main" id="{757FB7FD-AA20-FF8B-1682-E9D96CE79759}"/>
                </a:ext>
              </a:extLst>
            </p:cNvPr>
            <p:cNvSpPr/>
            <p:nvPr/>
          </p:nvSpPr>
          <p:spPr>
            <a:xfrm>
              <a:off x="612000" y="1224000"/>
              <a:ext cx="900000" cy="288000"/>
            </a:xfrm>
            <a:prstGeom prst="roundRect">
              <a:avLst/>
            </a:prstGeom>
            <a:solidFill>
              <a:srgbClr val="00CC99"/>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所得税</a:t>
              </a:r>
            </a:p>
          </p:txBody>
        </p:sp>
        <p:sp>
          <p:nvSpPr>
            <p:cNvPr id="67" name="四角形: 角を丸くする 66">
              <a:extLst>
                <a:ext uri="{FF2B5EF4-FFF2-40B4-BE49-F238E27FC236}">
                  <a16:creationId xmlns:a16="http://schemas.microsoft.com/office/drawing/2014/main" id="{CEA84130-75F8-EA90-AEAF-1642DE171A06}"/>
                </a:ext>
              </a:extLst>
            </p:cNvPr>
            <p:cNvSpPr/>
            <p:nvPr/>
          </p:nvSpPr>
          <p:spPr>
            <a:xfrm>
              <a:off x="612000" y="3024000"/>
              <a:ext cx="900000" cy="288000"/>
            </a:xfrm>
            <a:prstGeom prst="roundRect">
              <a:avLst/>
            </a:prstGeom>
            <a:solidFill>
              <a:srgbClr val="00CC99"/>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法人税</a:t>
              </a:r>
            </a:p>
          </p:txBody>
        </p:sp>
        <p:sp>
          <p:nvSpPr>
            <p:cNvPr id="68" name="四角形: 角を丸くする 67">
              <a:extLst>
                <a:ext uri="{FF2B5EF4-FFF2-40B4-BE49-F238E27FC236}">
                  <a16:creationId xmlns:a16="http://schemas.microsoft.com/office/drawing/2014/main" id="{60EAF4AA-58AF-FB9F-C22E-B5AEA8ACF2B1}"/>
                </a:ext>
              </a:extLst>
            </p:cNvPr>
            <p:cNvSpPr/>
            <p:nvPr/>
          </p:nvSpPr>
          <p:spPr>
            <a:xfrm>
              <a:off x="3456000" y="1224000"/>
              <a:ext cx="900000" cy="288000"/>
            </a:xfrm>
            <a:prstGeom prst="roundRect">
              <a:avLst/>
            </a:prstGeom>
            <a:solidFill>
              <a:srgbClr val="00CC99"/>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消費税</a:t>
              </a:r>
            </a:p>
          </p:txBody>
        </p:sp>
        <p:sp>
          <p:nvSpPr>
            <p:cNvPr id="69" name="四角形: 角を丸くする 68">
              <a:extLst>
                <a:ext uri="{FF2B5EF4-FFF2-40B4-BE49-F238E27FC236}">
                  <a16:creationId xmlns:a16="http://schemas.microsoft.com/office/drawing/2014/main" id="{F4A40AA1-8D15-FF08-EEDE-8694FCDFAC40}"/>
                </a:ext>
              </a:extLst>
            </p:cNvPr>
            <p:cNvSpPr/>
            <p:nvPr/>
          </p:nvSpPr>
          <p:spPr>
            <a:xfrm>
              <a:off x="612000" y="4176000"/>
              <a:ext cx="1620000" cy="288000"/>
            </a:xfrm>
            <a:prstGeom prst="roundRect">
              <a:avLst/>
            </a:prstGeom>
            <a:solidFill>
              <a:srgbClr val="CC9900"/>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自動車税</a:t>
              </a:r>
              <a:r>
                <a:rPr kumimoji="1" lang="en-US" altLang="ja-JP" sz="1100" b="1" dirty="0">
                  <a:latin typeface="ＭＳ ゴシック" panose="020B0609070205080204" pitchFamily="49" charset="-128"/>
                  <a:ea typeface="ＭＳ ゴシック" panose="020B0609070205080204" pitchFamily="49" charset="-128"/>
                </a:rPr>
                <a:t>(</a:t>
              </a:r>
              <a:r>
                <a:rPr kumimoji="1" lang="ja-JP" altLang="en-US" sz="1100" b="1" dirty="0">
                  <a:latin typeface="ＭＳ ゴシック" panose="020B0609070205080204" pitchFamily="49" charset="-128"/>
                  <a:ea typeface="ＭＳ ゴシック" panose="020B0609070205080204" pitchFamily="49" charset="-128"/>
                </a:rPr>
                <a:t>種別割</a:t>
              </a:r>
              <a:r>
                <a:rPr kumimoji="1" lang="en-US" altLang="ja-JP" sz="1100" b="1" dirty="0">
                  <a:latin typeface="ＭＳ ゴシック" panose="020B0609070205080204" pitchFamily="49" charset="-128"/>
                  <a:ea typeface="ＭＳ ゴシック" panose="020B0609070205080204" pitchFamily="49" charset="-128"/>
                </a:rPr>
                <a:t>)</a:t>
              </a:r>
              <a:endParaRPr kumimoji="1" lang="ja-JP" altLang="en-US" sz="1600" b="1" dirty="0">
                <a:latin typeface="ＭＳ ゴシック" panose="020B0609070205080204" pitchFamily="49" charset="-128"/>
                <a:ea typeface="ＭＳ ゴシック" panose="020B0609070205080204" pitchFamily="49" charset="-128"/>
              </a:endParaRPr>
            </a:p>
          </p:txBody>
        </p:sp>
        <p:sp>
          <p:nvSpPr>
            <p:cNvPr id="70" name="四角形: 角を丸くする 69">
              <a:extLst>
                <a:ext uri="{FF2B5EF4-FFF2-40B4-BE49-F238E27FC236}">
                  <a16:creationId xmlns:a16="http://schemas.microsoft.com/office/drawing/2014/main" id="{F158F717-6B64-F119-FA18-2458D7D30EF6}"/>
                </a:ext>
              </a:extLst>
            </p:cNvPr>
            <p:cNvSpPr/>
            <p:nvPr/>
          </p:nvSpPr>
          <p:spPr>
            <a:xfrm>
              <a:off x="612000" y="5004000"/>
              <a:ext cx="1152000" cy="288000"/>
            </a:xfrm>
            <a:prstGeom prst="roundRect">
              <a:avLst/>
            </a:prstGeom>
            <a:solidFill>
              <a:srgbClr val="CC9900"/>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道府県民税</a:t>
              </a:r>
            </a:p>
          </p:txBody>
        </p:sp>
        <p:sp>
          <p:nvSpPr>
            <p:cNvPr id="71" name="四角形: 角を丸くする 70">
              <a:extLst>
                <a:ext uri="{FF2B5EF4-FFF2-40B4-BE49-F238E27FC236}">
                  <a16:creationId xmlns:a16="http://schemas.microsoft.com/office/drawing/2014/main" id="{2FB432C2-F287-D1E1-72CF-F8C51AB2B875}"/>
                </a:ext>
              </a:extLst>
            </p:cNvPr>
            <p:cNvSpPr/>
            <p:nvPr/>
          </p:nvSpPr>
          <p:spPr>
            <a:xfrm>
              <a:off x="1872000" y="5004000"/>
              <a:ext cx="1332000" cy="288000"/>
            </a:xfrm>
            <a:prstGeom prst="roundRect">
              <a:avLst/>
            </a:prstGeom>
            <a:solidFill>
              <a:srgbClr val="CC9900"/>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不動産取得税</a:t>
              </a:r>
            </a:p>
          </p:txBody>
        </p:sp>
        <p:sp>
          <p:nvSpPr>
            <p:cNvPr id="72" name="テキスト ボックス 71">
              <a:extLst>
                <a:ext uri="{FF2B5EF4-FFF2-40B4-BE49-F238E27FC236}">
                  <a16:creationId xmlns:a16="http://schemas.microsoft.com/office/drawing/2014/main" id="{BEEBF936-0B58-0A1F-0498-E2A785C0E218}"/>
                </a:ext>
              </a:extLst>
            </p:cNvPr>
            <p:cNvSpPr txBox="1"/>
            <p:nvPr/>
          </p:nvSpPr>
          <p:spPr>
            <a:xfrm>
              <a:off x="576000" y="5328000"/>
              <a:ext cx="1368000" cy="646331"/>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私たち住民が住んでいる道府県に納めます。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73" name="四角形: 角を丸くする 72">
              <a:extLst>
                <a:ext uri="{FF2B5EF4-FFF2-40B4-BE49-F238E27FC236}">
                  <a16:creationId xmlns:a16="http://schemas.microsoft.com/office/drawing/2014/main" id="{AB98609F-6D60-706B-4873-5A4D3397A473}"/>
                </a:ext>
              </a:extLst>
            </p:cNvPr>
            <p:cNvSpPr/>
            <p:nvPr/>
          </p:nvSpPr>
          <p:spPr>
            <a:xfrm>
              <a:off x="3456000" y="5004000"/>
              <a:ext cx="1152000" cy="288000"/>
            </a:xfrm>
            <a:prstGeom prst="roundRect">
              <a:avLst/>
            </a:prstGeom>
            <a:solidFill>
              <a:srgbClr val="CC9900"/>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地方消費税</a:t>
              </a:r>
            </a:p>
          </p:txBody>
        </p:sp>
        <p:sp>
          <p:nvSpPr>
            <p:cNvPr id="74" name="四角形: 角を丸くする 73">
              <a:extLst>
                <a:ext uri="{FF2B5EF4-FFF2-40B4-BE49-F238E27FC236}">
                  <a16:creationId xmlns:a16="http://schemas.microsoft.com/office/drawing/2014/main" id="{AE02FBD0-9873-16E1-89C2-E5BDE21D3395}"/>
                </a:ext>
              </a:extLst>
            </p:cNvPr>
            <p:cNvSpPr/>
            <p:nvPr/>
          </p:nvSpPr>
          <p:spPr>
            <a:xfrm>
              <a:off x="2664000" y="4176000"/>
              <a:ext cx="1224000" cy="324000"/>
            </a:xfrm>
            <a:prstGeom prst="roundRect">
              <a:avLst/>
            </a:prstGeom>
            <a:noFill/>
            <a:ln w="28575">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2000" b="1" dirty="0">
                  <a:solidFill>
                    <a:srgbClr val="CC9900"/>
                  </a:solidFill>
                  <a:latin typeface="ＭＳ ゴシック" panose="020B0609070205080204" pitchFamily="49" charset="-128"/>
                  <a:ea typeface="ＭＳ ゴシック" panose="020B0609070205080204" pitchFamily="49" charset="-128"/>
                </a:rPr>
                <a:t>道府県税</a:t>
              </a:r>
            </a:p>
          </p:txBody>
        </p:sp>
        <p:sp>
          <p:nvSpPr>
            <p:cNvPr id="75" name="四角形: 角を丸くする 74">
              <a:extLst>
                <a:ext uri="{FF2B5EF4-FFF2-40B4-BE49-F238E27FC236}">
                  <a16:creationId xmlns:a16="http://schemas.microsoft.com/office/drawing/2014/main" id="{C6F7A976-D48B-01A7-94B8-17163224916C}"/>
                </a:ext>
              </a:extLst>
            </p:cNvPr>
            <p:cNvSpPr/>
            <p:nvPr/>
          </p:nvSpPr>
          <p:spPr>
            <a:xfrm>
              <a:off x="612000" y="6372000"/>
              <a:ext cx="1152000" cy="288000"/>
            </a:xfrm>
            <a:prstGeom prst="roundRect">
              <a:avLst/>
            </a:prstGeom>
            <a:solidFill>
              <a:srgbClr val="CC9900"/>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市町村民税</a:t>
              </a:r>
            </a:p>
          </p:txBody>
        </p:sp>
        <p:sp>
          <p:nvSpPr>
            <p:cNvPr id="76" name="四角形: 角を丸くする 75">
              <a:extLst>
                <a:ext uri="{FF2B5EF4-FFF2-40B4-BE49-F238E27FC236}">
                  <a16:creationId xmlns:a16="http://schemas.microsoft.com/office/drawing/2014/main" id="{2E216063-2D11-93B1-1574-105631542572}"/>
                </a:ext>
              </a:extLst>
            </p:cNvPr>
            <p:cNvSpPr/>
            <p:nvPr/>
          </p:nvSpPr>
          <p:spPr>
            <a:xfrm>
              <a:off x="1872000" y="6372000"/>
              <a:ext cx="1152000" cy="288000"/>
            </a:xfrm>
            <a:prstGeom prst="roundRect">
              <a:avLst/>
            </a:prstGeom>
            <a:solidFill>
              <a:srgbClr val="CC9900"/>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固定資産税</a:t>
              </a:r>
            </a:p>
          </p:txBody>
        </p:sp>
        <p:sp>
          <p:nvSpPr>
            <p:cNvPr id="77" name="四角形: 角を丸くする 76">
              <a:extLst>
                <a:ext uri="{FF2B5EF4-FFF2-40B4-BE49-F238E27FC236}">
                  <a16:creationId xmlns:a16="http://schemas.microsoft.com/office/drawing/2014/main" id="{29324CC5-3E14-3AB6-77A7-EA241B65F597}"/>
                </a:ext>
              </a:extLst>
            </p:cNvPr>
            <p:cNvSpPr/>
            <p:nvPr/>
          </p:nvSpPr>
          <p:spPr>
            <a:xfrm>
              <a:off x="3456000" y="6372000"/>
              <a:ext cx="900000" cy="288000"/>
            </a:xfrm>
            <a:prstGeom prst="roundRect">
              <a:avLst/>
            </a:prstGeom>
            <a:solidFill>
              <a:srgbClr val="CC9900"/>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入湯税</a:t>
              </a:r>
            </a:p>
          </p:txBody>
        </p:sp>
        <p:sp>
          <p:nvSpPr>
            <p:cNvPr id="78" name="四角形: 角を丸くする 77">
              <a:extLst>
                <a:ext uri="{FF2B5EF4-FFF2-40B4-BE49-F238E27FC236}">
                  <a16:creationId xmlns:a16="http://schemas.microsoft.com/office/drawing/2014/main" id="{95C6EDF8-F998-5D06-9960-F912DF3FC3DE}"/>
                </a:ext>
              </a:extLst>
            </p:cNvPr>
            <p:cNvSpPr/>
            <p:nvPr/>
          </p:nvSpPr>
          <p:spPr>
            <a:xfrm>
              <a:off x="612000" y="7308000"/>
              <a:ext cx="1152000" cy="288000"/>
            </a:xfrm>
            <a:prstGeom prst="roundRect">
              <a:avLst/>
            </a:prstGeom>
            <a:solidFill>
              <a:srgbClr val="CC9900"/>
            </a:solidFill>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r>
                <a:rPr kumimoji="1" lang="ja-JP" altLang="en-US" sz="1600" b="1" dirty="0">
                  <a:latin typeface="ＭＳ ゴシック" panose="020B0609070205080204" pitchFamily="49" charset="-128"/>
                  <a:ea typeface="ＭＳ ゴシック" panose="020B0609070205080204" pitchFamily="49" charset="-128"/>
                </a:rPr>
                <a:t>軽自動車税</a:t>
              </a:r>
            </a:p>
          </p:txBody>
        </p:sp>
        <p:sp>
          <p:nvSpPr>
            <p:cNvPr id="79" name="テキスト ボックス 78">
              <a:extLst>
                <a:ext uri="{FF2B5EF4-FFF2-40B4-BE49-F238E27FC236}">
                  <a16:creationId xmlns:a16="http://schemas.microsoft.com/office/drawing/2014/main" id="{FDD2D7C4-C2DF-725F-0087-6BFBE547D2CF}"/>
                </a:ext>
              </a:extLst>
            </p:cNvPr>
            <p:cNvSpPr txBox="1"/>
            <p:nvPr/>
          </p:nvSpPr>
          <p:spPr>
            <a:xfrm>
              <a:off x="576000" y="7632000"/>
              <a:ext cx="2031325" cy="461665"/>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　軽自動車を所有している</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人が納めます。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80" name="角丸四角形 54">
              <a:extLst>
                <a:ext uri="{FF2B5EF4-FFF2-40B4-BE49-F238E27FC236}">
                  <a16:creationId xmlns:a16="http://schemas.microsoft.com/office/drawing/2014/main" id="{0913A65F-F9BD-43C1-84F0-754E1C303B0C}"/>
                </a:ext>
              </a:extLst>
            </p:cNvPr>
            <p:cNvSpPr/>
            <p:nvPr/>
          </p:nvSpPr>
          <p:spPr>
            <a:xfrm>
              <a:off x="3924000" y="3132000"/>
              <a:ext cx="288000" cy="7200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お店</a:t>
              </a:r>
            </a:p>
          </p:txBody>
        </p:sp>
        <p:sp>
          <p:nvSpPr>
            <p:cNvPr id="81" name="角丸四角形 54">
              <a:extLst>
                <a:ext uri="{FF2B5EF4-FFF2-40B4-BE49-F238E27FC236}">
                  <a16:creationId xmlns:a16="http://schemas.microsoft.com/office/drawing/2014/main" id="{5E452B9E-BB7E-7476-7A17-5C0B560C4574}"/>
                </a:ext>
              </a:extLst>
            </p:cNvPr>
            <p:cNvSpPr/>
            <p:nvPr/>
          </p:nvSpPr>
          <p:spPr>
            <a:xfrm>
              <a:off x="4464000" y="3132000"/>
              <a:ext cx="288000" cy="7200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税務署</a:t>
              </a:r>
            </a:p>
          </p:txBody>
        </p:sp>
        <p:sp>
          <p:nvSpPr>
            <p:cNvPr id="82" name="二等辺三角形 81">
              <a:extLst>
                <a:ext uri="{FF2B5EF4-FFF2-40B4-BE49-F238E27FC236}">
                  <a16:creationId xmlns:a16="http://schemas.microsoft.com/office/drawing/2014/main" id="{0F50B401-2134-D149-567B-77E2BB8E1AED}"/>
                </a:ext>
              </a:extLst>
            </p:cNvPr>
            <p:cNvSpPr/>
            <p:nvPr/>
          </p:nvSpPr>
          <p:spPr>
            <a:xfrm rot="5400000">
              <a:off x="3708000" y="3420000"/>
              <a:ext cx="182675" cy="15747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二等辺三角形 82">
              <a:extLst>
                <a:ext uri="{FF2B5EF4-FFF2-40B4-BE49-F238E27FC236}">
                  <a16:creationId xmlns:a16="http://schemas.microsoft.com/office/drawing/2014/main" id="{47D522BD-032B-5B21-A0DA-6B682EDE5410}"/>
                </a:ext>
              </a:extLst>
            </p:cNvPr>
            <p:cNvSpPr/>
            <p:nvPr/>
          </p:nvSpPr>
          <p:spPr>
            <a:xfrm rot="5400000">
              <a:off x="4248000" y="3420000"/>
              <a:ext cx="182675" cy="15747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四角形: 角を丸くする 84">
              <a:extLst>
                <a:ext uri="{FF2B5EF4-FFF2-40B4-BE49-F238E27FC236}">
                  <a16:creationId xmlns:a16="http://schemas.microsoft.com/office/drawing/2014/main" id="{2DB83FD8-9CF4-AA8A-FD1A-0A0C8E27F80E}"/>
                </a:ext>
              </a:extLst>
            </p:cNvPr>
            <p:cNvSpPr/>
            <p:nvPr/>
          </p:nvSpPr>
          <p:spPr>
            <a:xfrm>
              <a:off x="2664000" y="7668000"/>
              <a:ext cx="1224000" cy="324000"/>
            </a:xfrm>
            <a:prstGeom prst="roundRect">
              <a:avLst/>
            </a:prstGeom>
            <a:noFill/>
            <a:ln w="28575">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2000" b="1" dirty="0">
                  <a:solidFill>
                    <a:srgbClr val="CC9900"/>
                  </a:solidFill>
                  <a:latin typeface="ＭＳ ゴシック" panose="020B0609070205080204" pitchFamily="49" charset="-128"/>
                  <a:ea typeface="ＭＳ ゴシック" panose="020B0609070205080204" pitchFamily="49" charset="-128"/>
                </a:rPr>
                <a:t>市町村税</a:t>
              </a:r>
            </a:p>
          </p:txBody>
        </p:sp>
        <p:grpSp>
          <p:nvGrpSpPr>
            <p:cNvPr id="95" name="グループ化 94">
              <a:extLst>
                <a:ext uri="{FF2B5EF4-FFF2-40B4-BE49-F238E27FC236}">
                  <a16:creationId xmlns:a16="http://schemas.microsoft.com/office/drawing/2014/main" id="{45984879-F0AB-4B49-F37A-E3E84FE913D3}"/>
                </a:ext>
              </a:extLst>
            </p:cNvPr>
            <p:cNvGrpSpPr/>
            <p:nvPr/>
          </p:nvGrpSpPr>
          <p:grpSpPr>
            <a:xfrm>
              <a:off x="5004000" y="2016000"/>
              <a:ext cx="1764000" cy="1235369"/>
              <a:chOff x="5004000" y="2016000"/>
              <a:chExt cx="1764000" cy="1235369"/>
            </a:xfrm>
          </p:grpSpPr>
          <p:sp>
            <p:nvSpPr>
              <p:cNvPr id="21" name="角丸四角形 75">
                <a:extLst>
                  <a:ext uri="{FF2B5EF4-FFF2-40B4-BE49-F238E27FC236}">
                    <a16:creationId xmlns:a16="http://schemas.microsoft.com/office/drawing/2014/main" id="{8BD20D03-DF78-8F2E-3F5A-8ED0511142D6}"/>
                  </a:ext>
                </a:extLst>
              </p:cNvPr>
              <p:cNvSpPr/>
              <p:nvPr/>
            </p:nvSpPr>
            <p:spPr>
              <a:xfrm>
                <a:off x="5004000" y="2196000"/>
                <a:ext cx="1728000" cy="1055369"/>
              </a:xfrm>
              <a:prstGeom prst="round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ja-JP" altLang="en-US" sz="1200" dirty="0">
                    <a:solidFill>
                      <a:prstClr val="white"/>
                    </a:solidFill>
                    <a:latin typeface="HG丸ｺﾞｼｯｸM-PRO" panose="020F0600000000000000" pitchFamily="50" charset="-128"/>
                    <a:ea typeface="HG丸ｺﾞｼｯｸM-PRO" panose="020F0600000000000000" pitchFamily="50" charset="-128"/>
                  </a:rPr>
                  <a:t>１年間に国に</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gn="ctr"/>
                <a:r>
                  <a:rPr lang="ja-JP" altLang="en-US" sz="1200" dirty="0">
                    <a:solidFill>
                      <a:prstClr val="white"/>
                    </a:solidFill>
                    <a:latin typeface="HG丸ｺﾞｼｯｸM-PRO" panose="020F0600000000000000" pitchFamily="50" charset="-128"/>
                    <a:ea typeface="HG丸ｺﾞｼｯｸM-PRO" panose="020F0600000000000000" pitchFamily="50" charset="-128"/>
                  </a:rPr>
                  <a:t>納められる税金</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gn="ctr"/>
                <a:r>
                  <a:rPr lang="ja-JP" altLang="en-US" sz="1400" b="1" dirty="0">
                    <a:solidFill>
                      <a:prstClr val="white"/>
                    </a:solidFill>
                    <a:latin typeface="HG丸ｺﾞｼｯｸM-PRO" panose="020F0600000000000000" pitchFamily="50" charset="-128"/>
                    <a:ea typeface="HG丸ｺﾞｼｯｸM-PRO" panose="020F0600000000000000" pitchFamily="50" charset="-128"/>
                  </a:rPr>
                  <a:t>約</a:t>
                </a:r>
                <a:r>
                  <a:rPr lang="en-US" altLang="ja-JP" sz="1400" b="1" dirty="0">
                    <a:solidFill>
                      <a:prstClr val="white"/>
                    </a:solidFill>
                    <a:latin typeface="HG丸ｺﾞｼｯｸM-PRO" panose="020F0600000000000000" pitchFamily="50" charset="-128"/>
                    <a:ea typeface="HG丸ｺﾞｼｯｸM-PRO" panose="020F0600000000000000" pitchFamily="50" charset="-128"/>
                  </a:rPr>
                  <a:t>69</a:t>
                </a:r>
                <a:r>
                  <a:rPr lang="ja-JP" altLang="en-US" sz="1400" b="1" dirty="0">
                    <a:solidFill>
                      <a:prstClr val="white"/>
                    </a:solidFill>
                    <a:latin typeface="HG丸ｺﾞｼｯｸM-PRO" panose="020F0600000000000000" pitchFamily="50" charset="-128"/>
                    <a:ea typeface="HG丸ｺﾞｼｯｸM-PRO" panose="020F0600000000000000" pitchFamily="50" charset="-128"/>
                  </a:rPr>
                  <a:t>兆</a:t>
                </a:r>
                <a:r>
                  <a:rPr lang="en-US" altLang="ja-JP" sz="1400" b="1" dirty="0">
                    <a:solidFill>
                      <a:prstClr val="white"/>
                    </a:solidFill>
                    <a:latin typeface="HG丸ｺﾞｼｯｸM-PRO" panose="020F0600000000000000" pitchFamily="50" charset="-128"/>
                    <a:ea typeface="HG丸ｺﾞｼｯｸM-PRO" panose="020F0600000000000000" pitchFamily="50" charset="-128"/>
                  </a:rPr>
                  <a:t>6,080</a:t>
                </a:r>
                <a:r>
                  <a:rPr lang="ja-JP" altLang="en-US" sz="1400" b="1" dirty="0">
                    <a:solidFill>
                      <a:prstClr val="white"/>
                    </a:solidFill>
                    <a:latin typeface="HG丸ｺﾞｼｯｸM-PRO" panose="020F0600000000000000" pitchFamily="50" charset="-128"/>
                    <a:ea typeface="HG丸ｺﾞｼｯｸM-PRO" panose="020F0600000000000000" pitchFamily="50" charset="-128"/>
                  </a:rPr>
                  <a:t>億円</a:t>
                </a:r>
                <a:endParaRPr lang="en-US" altLang="ja-JP" sz="1400" b="1" dirty="0">
                  <a:solidFill>
                    <a:prstClr val="white"/>
                  </a:solidFill>
                  <a:latin typeface="HG丸ｺﾞｼｯｸM-PRO" panose="020F0600000000000000" pitchFamily="50" charset="-128"/>
                  <a:ea typeface="HG丸ｺﾞｼｯｸM-PRO" panose="020F0600000000000000" pitchFamily="50" charset="-128"/>
                </a:endParaRPr>
              </a:p>
              <a:p>
                <a:pPr algn="ctr"/>
                <a:r>
                  <a:rPr lang="ja-JP" altLang="en-US" sz="1100" dirty="0">
                    <a:solidFill>
                      <a:prstClr val="white"/>
                    </a:solidFill>
                    <a:latin typeface="HG丸ｺﾞｼｯｸM-PRO" panose="020F0600000000000000" pitchFamily="50" charset="-128"/>
                    <a:ea typeface="HG丸ｺﾞｼｯｸM-PRO" panose="020F0600000000000000" pitchFamily="50" charset="-128"/>
                  </a:rPr>
                  <a:t>（令和６年度当初）</a:t>
                </a:r>
              </a:p>
            </p:txBody>
          </p:sp>
          <p:sp>
            <p:nvSpPr>
              <p:cNvPr id="86" name="テキスト ボックス 85">
                <a:extLst>
                  <a:ext uri="{FF2B5EF4-FFF2-40B4-BE49-F238E27FC236}">
                    <a16:creationId xmlns:a16="http://schemas.microsoft.com/office/drawing/2014/main" id="{A5373269-538D-6BAB-18A0-F214E5A41EC0}"/>
                  </a:ext>
                </a:extLst>
              </p:cNvPr>
              <p:cNvSpPr txBox="1"/>
              <p:nvPr/>
            </p:nvSpPr>
            <p:spPr>
              <a:xfrm>
                <a:off x="5112000" y="2016000"/>
                <a:ext cx="1656000" cy="360000"/>
              </a:xfrm>
              <a:prstGeom prst="rect">
                <a:avLst/>
              </a:prstGeom>
              <a:noFill/>
            </p:spPr>
            <p:txBody>
              <a:bodyPr wrap="square" rtlCol="0">
                <a:spAutoFit/>
                <a:scene3d>
                  <a:camera prst="orthographicFront"/>
                  <a:lightRig rig="threePt" dir="t"/>
                </a:scene3d>
                <a:sp3d contourW="6350">
                  <a:contourClr>
                    <a:schemeClr val="bg1"/>
                  </a:contourClr>
                </a:sp3d>
              </a:bodyPr>
              <a:lstStyle/>
              <a:p>
                <a:r>
                  <a:rPr kumimoji="1" lang="ja-JP" altLang="en-US" b="1" dirty="0">
                    <a:ln w="12700">
                      <a:noFill/>
                    </a:ln>
                    <a:solidFill>
                      <a:schemeClr val="bg1"/>
                    </a:solidFill>
                    <a:effectLst>
                      <a:glow rad="165100">
                        <a:srgbClr val="00CC99">
                          <a:alpha val="90000"/>
                        </a:srgbClr>
                      </a:glow>
                    </a:effectLst>
                    <a:latin typeface="HG創英角ﾎﾟｯﾌﾟ体" panose="040B0A09000000000000" pitchFamily="49" charset="-128"/>
                    <a:ea typeface="HG創英角ﾎﾟｯﾌﾟ体" panose="040B0A09000000000000" pitchFamily="49" charset="-128"/>
                  </a:rPr>
                  <a:t>税務署</a:t>
                </a:r>
                <a:r>
                  <a:rPr kumimoji="1" lang="en-US" altLang="ja-JP" b="1" dirty="0">
                    <a:ln w="12700">
                      <a:noFill/>
                    </a:ln>
                    <a:solidFill>
                      <a:schemeClr val="bg1"/>
                    </a:solidFill>
                    <a:effectLst>
                      <a:glow rad="165100">
                        <a:srgbClr val="00CC99">
                          <a:alpha val="90000"/>
                        </a:srgbClr>
                      </a:glow>
                    </a:effectLst>
                    <a:latin typeface="HG創英角ﾎﾟｯﾌﾟ体" panose="040B0A09000000000000" pitchFamily="49" charset="-128"/>
                    <a:ea typeface="HG創英角ﾎﾟｯﾌﾟ体" panose="040B0A09000000000000" pitchFamily="49" charset="-128"/>
                  </a:rPr>
                  <a:t>(</a:t>
                </a:r>
                <a:r>
                  <a:rPr kumimoji="1" lang="ja-JP" altLang="en-US" b="1" dirty="0">
                    <a:ln w="12700">
                      <a:noFill/>
                    </a:ln>
                    <a:solidFill>
                      <a:schemeClr val="bg1"/>
                    </a:solidFill>
                    <a:effectLst>
                      <a:glow rad="165100">
                        <a:srgbClr val="00CC99">
                          <a:alpha val="90000"/>
                        </a:srgbClr>
                      </a:glow>
                    </a:effectLst>
                    <a:latin typeface="HG創英角ﾎﾟｯﾌﾟ体" panose="040B0A09000000000000" pitchFamily="49" charset="-128"/>
                    <a:ea typeface="HG創英角ﾎﾟｯﾌﾟ体" panose="040B0A09000000000000" pitchFamily="49" charset="-128"/>
                  </a:rPr>
                  <a:t>国税</a:t>
                </a:r>
                <a:r>
                  <a:rPr kumimoji="1" lang="en-US" altLang="ja-JP" b="1" dirty="0">
                    <a:ln w="12700">
                      <a:noFill/>
                    </a:ln>
                    <a:solidFill>
                      <a:schemeClr val="bg1"/>
                    </a:solidFill>
                    <a:effectLst>
                      <a:glow rad="165100">
                        <a:srgbClr val="00CC99">
                          <a:alpha val="90000"/>
                        </a:srgbClr>
                      </a:glow>
                    </a:effectLst>
                    <a:latin typeface="HG創英角ﾎﾟｯﾌﾟ体" panose="040B0A09000000000000" pitchFamily="49" charset="-128"/>
                    <a:ea typeface="HG創英角ﾎﾟｯﾌﾟ体" panose="040B0A09000000000000" pitchFamily="49" charset="-128"/>
                  </a:rPr>
                  <a:t>)</a:t>
                </a:r>
                <a:endParaRPr kumimoji="1" lang="ja-JP" altLang="en-US" b="1" dirty="0">
                  <a:ln w="12700">
                    <a:noFill/>
                  </a:ln>
                  <a:solidFill>
                    <a:schemeClr val="bg1"/>
                  </a:solidFill>
                  <a:effectLst>
                    <a:glow rad="165100">
                      <a:srgbClr val="00CC99">
                        <a:alpha val="90000"/>
                      </a:srgbClr>
                    </a:glow>
                  </a:effectLst>
                  <a:latin typeface="HG創英角ﾎﾟｯﾌﾟ体" panose="040B0A09000000000000" pitchFamily="49" charset="-128"/>
                  <a:ea typeface="HG創英角ﾎﾟｯﾌﾟ体" panose="040B0A09000000000000" pitchFamily="49" charset="-128"/>
                </a:endParaRPr>
              </a:p>
            </p:txBody>
          </p:sp>
        </p:grpSp>
        <p:sp>
          <p:nvSpPr>
            <p:cNvPr id="13" name="右矢印 59">
              <a:extLst>
                <a:ext uri="{FF2B5EF4-FFF2-40B4-BE49-F238E27FC236}">
                  <a16:creationId xmlns:a16="http://schemas.microsoft.com/office/drawing/2014/main" id="{2830BC4B-52D1-58D3-FC82-7E89C862EDA6}"/>
                </a:ext>
              </a:extLst>
            </p:cNvPr>
            <p:cNvSpPr/>
            <p:nvPr/>
          </p:nvSpPr>
          <p:spPr>
            <a:xfrm>
              <a:off x="4860000" y="2340000"/>
              <a:ext cx="396000" cy="360000"/>
            </a:xfrm>
            <a:prstGeom prst="rightArrow">
              <a:avLst/>
            </a:prstGeom>
            <a:gradFill flip="none" rotWithShape="1">
              <a:gsLst>
                <a:gs pos="0">
                  <a:schemeClr val="bg1"/>
                </a:gs>
                <a:gs pos="50000">
                  <a:srgbClr val="00FF99"/>
                </a:gs>
                <a:gs pos="100000">
                  <a:srgbClr val="00CC99"/>
                </a:gs>
              </a:gsLst>
              <a:lin ang="10800000" scaled="1"/>
              <a:tileRect/>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4" name="グループ化 93">
              <a:extLst>
                <a:ext uri="{FF2B5EF4-FFF2-40B4-BE49-F238E27FC236}">
                  <a16:creationId xmlns:a16="http://schemas.microsoft.com/office/drawing/2014/main" id="{5EC6910C-7DFC-B985-B93F-A35C0BEA5C66}"/>
                </a:ext>
              </a:extLst>
            </p:cNvPr>
            <p:cNvGrpSpPr/>
            <p:nvPr/>
          </p:nvGrpSpPr>
          <p:grpSpPr>
            <a:xfrm>
              <a:off x="5004000" y="4860000"/>
              <a:ext cx="1749596" cy="1235369"/>
              <a:chOff x="5004000" y="4769978"/>
              <a:chExt cx="1749596" cy="1235369"/>
            </a:xfrm>
          </p:grpSpPr>
          <p:sp>
            <p:nvSpPr>
              <p:cNvPr id="87" name="角丸四角形 75">
                <a:extLst>
                  <a:ext uri="{FF2B5EF4-FFF2-40B4-BE49-F238E27FC236}">
                    <a16:creationId xmlns:a16="http://schemas.microsoft.com/office/drawing/2014/main" id="{71AFE85B-17ED-0CC8-79B2-6E1B36DCE385}"/>
                  </a:ext>
                </a:extLst>
              </p:cNvPr>
              <p:cNvSpPr/>
              <p:nvPr/>
            </p:nvSpPr>
            <p:spPr>
              <a:xfrm>
                <a:off x="5004000" y="4949978"/>
                <a:ext cx="1728000" cy="1055369"/>
              </a:xfrm>
              <a:prstGeom prst="round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ja-JP" altLang="en-US" sz="1200" dirty="0">
                    <a:solidFill>
                      <a:prstClr val="white"/>
                    </a:solidFill>
                    <a:latin typeface="HG丸ｺﾞｼｯｸM-PRO" panose="020F0600000000000000" pitchFamily="50" charset="-128"/>
                    <a:ea typeface="HG丸ｺﾞｼｯｸM-PRO" panose="020F0600000000000000" pitchFamily="50" charset="-128"/>
                  </a:rPr>
                  <a:t>１年間に栃木県に</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gn="ctr"/>
                <a:r>
                  <a:rPr lang="ja-JP" altLang="en-US" sz="1200" dirty="0">
                    <a:solidFill>
                      <a:prstClr val="white"/>
                    </a:solidFill>
                    <a:latin typeface="HG丸ｺﾞｼｯｸM-PRO" panose="020F0600000000000000" pitchFamily="50" charset="-128"/>
                    <a:ea typeface="HG丸ｺﾞｼｯｸM-PRO" panose="020F0600000000000000" pitchFamily="50" charset="-128"/>
                  </a:rPr>
                  <a:t>納められる税金</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gn="ctr"/>
                <a:r>
                  <a:rPr lang="ja-JP" altLang="en-US" sz="1400" b="1" dirty="0">
                    <a:solidFill>
                      <a:prstClr val="white"/>
                    </a:solidFill>
                    <a:latin typeface="HG丸ｺﾞｼｯｸM-PRO" panose="020F0600000000000000" pitchFamily="50" charset="-128"/>
                    <a:ea typeface="HG丸ｺﾞｼｯｸM-PRO" panose="020F0600000000000000" pitchFamily="50" charset="-128"/>
                  </a:rPr>
                  <a:t>約</a:t>
                </a:r>
                <a:r>
                  <a:rPr lang="en-US" altLang="ja-JP" sz="1400" b="1" dirty="0">
                    <a:solidFill>
                      <a:prstClr val="white"/>
                    </a:solidFill>
                    <a:latin typeface="HG丸ｺﾞｼｯｸM-PRO" panose="020F0600000000000000" pitchFamily="50" charset="-128"/>
                    <a:ea typeface="HG丸ｺﾞｼｯｸM-PRO" panose="020F0600000000000000" pitchFamily="50" charset="-128"/>
                  </a:rPr>
                  <a:t>2,570</a:t>
                </a:r>
                <a:r>
                  <a:rPr lang="ja-JP" altLang="en-US" sz="1400" b="1" dirty="0">
                    <a:solidFill>
                      <a:prstClr val="white"/>
                    </a:solidFill>
                    <a:latin typeface="HG丸ｺﾞｼｯｸM-PRO" panose="020F0600000000000000" pitchFamily="50" charset="-128"/>
                    <a:ea typeface="HG丸ｺﾞｼｯｸM-PRO" panose="020F0600000000000000" pitchFamily="50" charset="-128"/>
                  </a:rPr>
                  <a:t>億円</a:t>
                </a:r>
                <a:endParaRPr lang="en-US" altLang="ja-JP" sz="1400" b="1" dirty="0">
                  <a:solidFill>
                    <a:prstClr val="white"/>
                  </a:solidFill>
                  <a:latin typeface="HG丸ｺﾞｼｯｸM-PRO" panose="020F0600000000000000" pitchFamily="50" charset="-128"/>
                  <a:ea typeface="HG丸ｺﾞｼｯｸM-PRO" panose="020F0600000000000000" pitchFamily="50" charset="-128"/>
                </a:endParaRPr>
              </a:p>
              <a:p>
                <a:pPr algn="ctr"/>
                <a:r>
                  <a:rPr lang="ja-JP" altLang="en-US" sz="1100" dirty="0">
                    <a:solidFill>
                      <a:prstClr val="white"/>
                    </a:solidFill>
                    <a:latin typeface="HG丸ｺﾞｼｯｸM-PRO" panose="020F0600000000000000" pitchFamily="50" charset="-128"/>
                    <a:ea typeface="HG丸ｺﾞｼｯｸM-PRO" panose="020F0600000000000000" pitchFamily="50" charset="-128"/>
                  </a:rPr>
                  <a:t>（令和６年度当初）</a:t>
                </a:r>
              </a:p>
            </p:txBody>
          </p:sp>
          <p:sp>
            <p:nvSpPr>
              <p:cNvPr id="88" name="テキスト ボックス 87">
                <a:extLst>
                  <a:ext uri="{FF2B5EF4-FFF2-40B4-BE49-F238E27FC236}">
                    <a16:creationId xmlns:a16="http://schemas.microsoft.com/office/drawing/2014/main" id="{96ECB1EE-ED7F-C121-7A04-5FC34710A8F9}"/>
                  </a:ext>
                </a:extLst>
              </p:cNvPr>
              <p:cNvSpPr txBox="1"/>
              <p:nvPr/>
            </p:nvSpPr>
            <p:spPr>
              <a:xfrm>
                <a:off x="5097596" y="4769978"/>
                <a:ext cx="1656000" cy="369332"/>
              </a:xfrm>
              <a:prstGeom prst="rect">
                <a:avLst/>
              </a:prstGeom>
              <a:noFill/>
              <a:effectLst>
                <a:glow rad="127000">
                  <a:schemeClr val="bg1"/>
                </a:glow>
              </a:effectLst>
            </p:spPr>
            <p:txBody>
              <a:bodyPr wrap="square" rtlCol="0">
                <a:spAutoFit/>
                <a:scene3d>
                  <a:camera prst="orthographicFront"/>
                  <a:lightRig rig="threePt" dir="t"/>
                </a:scene3d>
                <a:sp3d contourW="6350">
                  <a:contourClr>
                    <a:schemeClr val="bg1"/>
                  </a:contourClr>
                </a:sp3d>
              </a:bodyPr>
              <a:lstStyle/>
              <a:p>
                <a:r>
                  <a:rPr kumimoji="1" lang="ja-JP" altLang="en-US" b="1" dirty="0">
                    <a:ln w="12700">
                      <a:noFill/>
                    </a:ln>
                    <a:solidFill>
                      <a:schemeClr val="bg1"/>
                    </a:solidFill>
                    <a:effectLst>
                      <a:glow rad="165100">
                        <a:srgbClr val="CC9900">
                          <a:alpha val="90000"/>
                        </a:srgbClr>
                      </a:glow>
                    </a:effectLst>
                    <a:latin typeface="HG創英角ﾎﾟｯﾌﾟ体" panose="040B0A09000000000000" pitchFamily="49" charset="-128"/>
                    <a:ea typeface="HG創英角ﾎﾟｯﾌﾟ体" panose="040B0A09000000000000" pitchFamily="49" charset="-128"/>
                  </a:rPr>
                  <a:t>栃木県</a:t>
                </a:r>
                <a:r>
                  <a:rPr kumimoji="1" lang="en-US" altLang="ja-JP" b="1" dirty="0">
                    <a:ln w="12700">
                      <a:noFill/>
                    </a:ln>
                    <a:solidFill>
                      <a:schemeClr val="bg1"/>
                    </a:solidFill>
                    <a:effectLst>
                      <a:glow rad="165100">
                        <a:srgbClr val="CC9900">
                          <a:alpha val="90000"/>
                        </a:srgbClr>
                      </a:glow>
                    </a:effectLst>
                    <a:latin typeface="HG創英角ﾎﾟｯﾌﾟ体" panose="040B0A09000000000000" pitchFamily="49" charset="-128"/>
                    <a:ea typeface="HG創英角ﾎﾟｯﾌﾟ体" panose="040B0A09000000000000" pitchFamily="49" charset="-128"/>
                  </a:rPr>
                  <a:t>(</a:t>
                </a:r>
                <a:r>
                  <a:rPr kumimoji="1" lang="ja-JP" altLang="en-US" b="1" dirty="0">
                    <a:ln w="12700">
                      <a:noFill/>
                    </a:ln>
                    <a:solidFill>
                      <a:schemeClr val="bg1"/>
                    </a:solidFill>
                    <a:effectLst>
                      <a:glow rad="165100">
                        <a:srgbClr val="CC9900">
                          <a:alpha val="90000"/>
                        </a:srgbClr>
                      </a:glow>
                    </a:effectLst>
                    <a:latin typeface="HG創英角ﾎﾟｯﾌﾟ体" panose="040B0A09000000000000" pitchFamily="49" charset="-128"/>
                    <a:ea typeface="HG創英角ﾎﾟｯﾌﾟ体" panose="040B0A09000000000000" pitchFamily="49" charset="-128"/>
                  </a:rPr>
                  <a:t>県税</a:t>
                </a:r>
                <a:r>
                  <a:rPr kumimoji="1" lang="en-US" altLang="ja-JP" b="1" dirty="0">
                    <a:ln w="12700">
                      <a:noFill/>
                    </a:ln>
                    <a:solidFill>
                      <a:schemeClr val="bg1"/>
                    </a:solidFill>
                    <a:effectLst>
                      <a:glow rad="165100">
                        <a:srgbClr val="CC9900">
                          <a:alpha val="90000"/>
                        </a:srgbClr>
                      </a:glow>
                    </a:effectLst>
                    <a:latin typeface="HG創英角ﾎﾟｯﾌﾟ体" panose="040B0A09000000000000" pitchFamily="49" charset="-128"/>
                    <a:ea typeface="HG創英角ﾎﾟｯﾌﾟ体" panose="040B0A09000000000000" pitchFamily="49" charset="-128"/>
                  </a:rPr>
                  <a:t>)</a:t>
                </a:r>
                <a:endParaRPr kumimoji="1" lang="ja-JP" altLang="en-US" b="1" dirty="0">
                  <a:ln w="12700">
                    <a:noFill/>
                  </a:ln>
                  <a:solidFill>
                    <a:schemeClr val="bg1"/>
                  </a:solidFill>
                  <a:effectLst>
                    <a:glow rad="165100">
                      <a:srgbClr val="CC9900">
                        <a:alpha val="90000"/>
                      </a:srgbClr>
                    </a:glow>
                  </a:effectLst>
                  <a:latin typeface="HG創英角ﾎﾟｯﾌﾟ体" panose="040B0A09000000000000" pitchFamily="49" charset="-128"/>
                  <a:ea typeface="HG創英角ﾎﾟｯﾌﾟ体" panose="040B0A09000000000000" pitchFamily="49" charset="-128"/>
                </a:endParaRPr>
              </a:p>
            </p:txBody>
          </p:sp>
        </p:grpSp>
        <p:sp>
          <p:nvSpPr>
            <p:cNvPr id="89" name="右矢印 59">
              <a:extLst>
                <a:ext uri="{FF2B5EF4-FFF2-40B4-BE49-F238E27FC236}">
                  <a16:creationId xmlns:a16="http://schemas.microsoft.com/office/drawing/2014/main" id="{1697F08F-C686-D27D-B654-E1902BACA782}"/>
                </a:ext>
              </a:extLst>
            </p:cNvPr>
            <p:cNvSpPr/>
            <p:nvPr/>
          </p:nvSpPr>
          <p:spPr>
            <a:xfrm>
              <a:off x="4860000" y="5400000"/>
              <a:ext cx="396000" cy="360000"/>
            </a:xfrm>
            <a:prstGeom prst="rightArrow">
              <a:avLst/>
            </a:prstGeom>
            <a:gradFill flip="none" rotWithShape="1">
              <a:gsLst>
                <a:gs pos="0">
                  <a:schemeClr val="bg1"/>
                </a:gs>
                <a:gs pos="50000">
                  <a:schemeClr val="accent4">
                    <a:lumMod val="60000"/>
                    <a:lumOff val="40000"/>
                  </a:schemeClr>
                </a:gs>
                <a:gs pos="100000">
                  <a:srgbClr val="CC9900"/>
                </a:gs>
              </a:gsLst>
              <a:lin ang="10800000" scaled="1"/>
              <a:tileRect/>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3" name="グループ化 92">
              <a:extLst>
                <a:ext uri="{FF2B5EF4-FFF2-40B4-BE49-F238E27FC236}">
                  <a16:creationId xmlns:a16="http://schemas.microsoft.com/office/drawing/2014/main" id="{5DC7E957-C9CF-CB6A-255F-D5E5F4FB425A}"/>
                </a:ext>
              </a:extLst>
            </p:cNvPr>
            <p:cNvGrpSpPr/>
            <p:nvPr/>
          </p:nvGrpSpPr>
          <p:grpSpPr>
            <a:xfrm>
              <a:off x="5004000" y="6912000"/>
              <a:ext cx="1908000" cy="1235369"/>
              <a:chOff x="5004000" y="6868785"/>
              <a:chExt cx="1908000" cy="1235369"/>
            </a:xfrm>
          </p:grpSpPr>
          <p:sp>
            <p:nvSpPr>
              <p:cNvPr id="90" name="角丸四角形 75">
                <a:extLst>
                  <a:ext uri="{FF2B5EF4-FFF2-40B4-BE49-F238E27FC236}">
                    <a16:creationId xmlns:a16="http://schemas.microsoft.com/office/drawing/2014/main" id="{E65885C3-BF22-DC48-375E-4905081D4889}"/>
                  </a:ext>
                </a:extLst>
              </p:cNvPr>
              <p:cNvSpPr/>
              <p:nvPr/>
            </p:nvSpPr>
            <p:spPr>
              <a:xfrm>
                <a:off x="5004000" y="7048785"/>
                <a:ext cx="1728000" cy="1055369"/>
              </a:xfrm>
              <a:prstGeom prst="round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ja-JP" altLang="en-US" sz="1200" dirty="0">
                    <a:solidFill>
                      <a:prstClr val="white"/>
                    </a:solidFill>
                    <a:latin typeface="HG丸ｺﾞｼｯｸM-PRO" panose="020F0600000000000000" pitchFamily="50" charset="-128"/>
                    <a:ea typeface="HG丸ｺﾞｼｯｸM-PRO" panose="020F0600000000000000" pitchFamily="50" charset="-128"/>
                  </a:rPr>
                  <a:t>１年間に栃木県内の</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gn="ctr"/>
                <a:r>
                  <a:rPr lang="ja-JP" altLang="en-US" sz="1200" dirty="0">
                    <a:solidFill>
                      <a:prstClr val="white"/>
                    </a:solidFill>
                    <a:latin typeface="HG丸ｺﾞｼｯｸM-PRO" panose="020F0600000000000000" pitchFamily="50" charset="-128"/>
                    <a:ea typeface="HG丸ｺﾞｼｯｸM-PRO" panose="020F0600000000000000" pitchFamily="50" charset="-128"/>
                  </a:rPr>
                  <a:t>市町に納められる税金</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gn="ctr"/>
                <a:r>
                  <a:rPr lang="ja-JP" altLang="en-US" sz="1400" b="1" dirty="0">
                    <a:solidFill>
                      <a:prstClr val="white"/>
                    </a:solidFill>
                    <a:latin typeface="HG丸ｺﾞｼｯｸM-PRO" panose="020F0600000000000000" pitchFamily="50" charset="-128"/>
                    <a:ea typeface="HG丸ｺﾞｼｯｸM-PRO" panose="020F0600000000000000" pitchFamily="50" charset="-128"/>
                  </a:rPr>
                  <a:t>約</a:t>
                </a:r>
                <a:r>
                  <a:rPr lang="en-US" altLang="ja-JP" sz="1400" b="1" dirty="0">
                    <a:solidFill>
                      <a:prstClr val="white"/>
                    </a:solidFill>
                    <a:latin typeface="HG丸ｺﾞｼｯｸM-PRO" panose="020F0600000000000000" pitchFamily="50" charset="-128"/>
                    <a:ea typeface="HG丸ｺﾞｼｯｸM-PRO" panose="020F0600000000000000" pitchFamily="50" charset="-128"/>
                  </a:rPr>
                  <a:t>3,146</a:t>
                </a:r>
                <a:r>
                  <a:rPr lang="ja-JP" altLang="en-US" sz="1400" b="1" dirty="0">
                    <a:solidFill>
                      <a:prstClr val="white"/>
                    </a:solidFill>
                    <a:latin typeface="HG丸ｺﾞｼｯｸM-PRO" panose="020F0600000000000000" pitchFamily="50" charset="-128"/>
                    <a:ea typeface="HG丸ｺﾞｼｯｸM-PRO" panose="020F0600000000000000" pitchFamily="50" charset="-128"/>
                  </a:rPr>
                  <a:t>億円</a:t>
                </a:r>
                <a:endParaRPr lang="en-US" altLang="ja-JP" sz="1400" b="1" dirty="0">
                  <a:solidFill>
                    <a:prstClr val="white"/>
                  </a:solidFill>
                  <a:latin typeface="HG丸ｺﾞｼｯｸM-PRO" panose="020F0600000000000000" pitchFamily="50" charset="-128"/>
                  <a:ea typeface="HG丸ｺﾞｼｯｸM-PRO" panose="020F0600000000000000" pitchFamily="50" charset="-128"/>
                </a:endParaRPr>
              </a:p>
              <a:p>
                <a:pPr algn="ctr"/>
                <a:r>
                  <a:rPr lang="ja-JP" altLang="en-US" sz="1100" dirty="0">
                    <a:solidFill>
                      <a:prstClr val="white"/>
                    </a:solidFill>
                    <a:latin typeface="HG丸ｺﾞｼｯｸM-PRO" panose="020F0600000000000000" pitchFamily="50" charset="-128"/>
                    <a:ea typeface="HG丸ｺﾞｼｯｸM-PRO" panose="020F0600000000000000" pitchFamily="50" charset="-128"/>
                  </a:rPr>
                  <a:t>（令和６年度当初）</a:t>
                </a:r>
              </a:p>
            </p:txBody>
          </p:sp>
          <p:sp>
            <p:nvSpPr>
              <p:cNvPr id="91" name="テキスト ボックス 90">
                <a:extLst>
                  <a:ext uri="{FF2B5EF4-FFF2-40B4-BE49-F238E27FC236}">
                    <a16:creationId xmlns:a16="http://schemas.microsoft.com/office/drawing/2014/main" id="{4A140518-F4FB-5C6C-F5EC-5A8693E65CAD}"/>
                  </a:ext>
                </a:extLst>
              </p:cNvPr>
              <p:cNvSpPr txBox="1"/>
              <p:nvPr/>
            </p:nvSpPr>
            <p:spPr>
              <a:xfrm>
                <a:off x="5004000" y="6868785"/>
                <a:ext cx="1908000" cy="349702"/>
              </a:xfrm>
              <a:prstGeom prst="rect">
                <a:avLst/>
              </a:prstGeom>
              <a:noFill/>
            </p:spPr>
            <p:txBody>
              <a:bodyPr wrap="square" lIns="36000" tIns="36000" rIns="36000" bIns="36000" rtlCol="0">
                <a:spAutoFit/>
                <a:scene3d>
                  <a:camera prst="orthographicFront"/>
                  <a:lightRig rig="threePt" dir="t"/>
                </a:scene3d>
                <a:sp3d contourW="6350">
                  <a:contourClr>
                    <a:schemeClr val="bg1"/>
                  </a:contourClr>
                </a:sp3d>
              </a:bodyPr>
              <a:lstStyle/>
              <a:p>
                <a:r>
                  <a:rPr kumimoji="1" lang="ja-JP" altLang="en-US" b="1" dirty="0">
                    <a:ln w="12700">
                      <a:noFill/>
                    </a:ln>
                    <a:solidFill>
                      <a:schemeClr val="bg1"/>
                    </a:solidFill>
                    <a:effectLst>
                      <a:glow rad="165100">
                        <a:srgbClr val="CC9900">
                          <a:alpha val="90000"/>
                        </a:srgbClr>
                      </a:glow>
                    </a:effectLst>
                    <a:latin typeface="HG創英角ﾎﾟｯﾌﾟ体" panose="040B0A09000000000000" pitchFamily="49" charset="-128"/>
                    <a:ea typeface="HG創英角ﾎﾟｯﾌﾟ体" panose="040B0A09000000000000" pitchFamily="49" charset="-128"/>
                  </a:rPr>
                  <a:t>市町村</a:t>
                </a:r>
                <a:r>
                  <a:rPr kumimoji="1" lang="en-US" altLang="ja-JP" sz="1600" b="1" dirty="0">
                    <a:ln w="12700">
                      <a:noFill/>
                    </a:ln>
                    <a:solidFill>
                      <a:schemeClr val="bg1"/>
                    </a:solidFill>
                    <a:effectLst>
                      <a:glow rad="165100">
                        <a:srgbClr val="CC9900">
                          <a:alpha val="90000"/>
                        </a:srgbClr>
                      </a:glow>
                    </a:effectLst>
                    <a:latin typeface="HG創英角ﾎﾟｯﾌﾟ体" panose="040B0A09000000000000" pitchFamily="49" charset="-128"/>
                    <a:ea typeface="HG創英角ﾎﾟｯﾌﾟ体" panose="040B0A09000000000000" pitchFamily="49" charset="-128"/>
                  </a:rPr>
                  <a:t>(</a:t>
                </a:r>
                <a:r>
                  <a:rPr kumimoji="1" lang="ja-JP" altLang="en-US" sz="1600" b="1" dirty="0">
                    <a:ln w="12700">
                      <a:noFill/>
                    </a:ln>
                    <a:solidFill>
                      <a:schemeClr val="bg1"/>
                    </a:solidFill>
                    <a:effectLst>
                      <a:glow rad="165100">
                        <a:srgbClr val="CC9900">
                          <a:alpha val="90000"/>
                        </a:srgbClr>
                      </a:glow>
                    </a:effectLst>
                    <a:latin typeface="HG創英角ﾎﾟｯﾌﾟ体" panose="040B0A09000000000000" pitchFamily="49" charset="-128"/>
                    <a:ea typeface="HG創英角ﾎﾟｯﾌﾟ体" panose="040B0A09000000000000" pitchFamily="49" charset="-128"/>
                  </a:rPr>
                  <a:t>市町村税</a:t>
                </a:r>
                <a:r>
                  <a:rPr kumimoji="1" lang="en-US" altLang="ja-JP" sz="1600" b="1" dirty="0">
                    <a:ln w="12700">
                      <a:noFill/>
                    </a:ln>
                    <a:solidFill>
                      <a:schemeClr val="bg1"/>
                    </a:solidFill>
                    <a:effectLst>
                      <a:glow rad="165100">
                        <a:srgbClr val="CC9900">
                          <a:alpha val="90000"/>
                        </a:srgbClr>
                      </a:glow>
                    </a:effectLst>
                    <a:latin typeface="HG創英角ﾎﾟｯﾌﾟ体" panose="040B0A09000000000000" pitchFamily="49" charset="-128"/>
                    <a:ea typeface="HG創英角ﾎﾟｯﾌﾟ体" panose="040B0A09000000000000" pitchFamily="49" charset="-128"/>
                  </a:rPr>
                  <a:t>)</a:t>
                </a:r>
                <a:endParaRPr kumimoji="1" lang="ja-JP" altLang="en-US" b="1" dirty="0">
                  <a:ln w="12700">
                    <a:noFill/>
                  </a:ln>
                  <a:solidFill>
                    <a:schemeClr val="bg1"/>
                  </a:solidFill>
                  <a:effectLst>
                    <a:glow rad="165100">
                      <a:srgbClr val="CC9900">
                        <a:alpha val="90000"/>
                      </a:srgbClr>
                    </a:glow>
                  </a:effectLst>
                  <a:latin typeface="HG創英角ﾎﾟｯﾌﾟ体" panose="040B0A09000000000000" pitchFamily="49" charset="-128"/>
                  <a:ea typeface="HG創英角ﾎﾟｯﾌﾟ体" panose="040B0A09000000000000" pitchFamily="49" charset="-128"/>
                </a:endParaRPr>
              </a:p>
            </p:txBody>
          </p:sp>
        </p:grpSp>
        <p:sp>
          <p:nvSpPr>
            <p:cNvPr id="92" name="右矢印 59">
              <a:extLst>
                <a:ext uri="{FF2B5EF4-FFF2-40B4-BE49-F238E27FC236}">
                  <a16:creationId xmlns:a16="http://schemas.microsoft.com/office/drawing/2014/main" id="{D40A7763-69B3-8981-DAA3-37089681D7CB}"/>
                </a:ext>
              </a:extLst>
            </p:cNvPr>
            <p:cNvSpPr/>
            <p:nvPr/>
          </p:nvSpPr>
          <p:spPr>
            <a:xfrm>
              <a:off x="4860000" y="7668000"/>
              <a:ext cx="396000" cy="360000"/>
            </a:xfrm>
            <a:prstGeom prst="rightArrow">
              <a:avLst/>
            </a:prstGeom>
            <a:gradFill flip="none" rotWithShape="1">
              <a:gsLst>
                <a:gs pos="0">
                  <a:schemeClr val="bg1"/>
                </a:gs>
                <a:gs pos="50000">
                  <a:schemeClr val="accent4">
                    <a:lumMod val="60000"/>
                    <a:lumOff val="40000"/>
                  </a:schemeClr>
                </a:gs>
                <a:gs pos="100000">
                  <a:srgbClr val="CC9900"/>
                </a:gs>
              </a:gsLst>
              <a:lin ang="10800000" scaled="1"/>
              <a:tileRect/>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6" name="テキスト ボックス 95">
              <a:extLst>
                <a:ext uri="{FF2B5EF4-FFF2-40B4-BE49-F238E27FC236}">
                  <a16:creationId xmlns:a16="http://schemas.microsoft.com/office/drawing/2014/main" id="{6365BE78-AB42-B51A-2BB5-0745C136D3A6}"/>
                </a:ext>
              </a:extLst>
            </p:cNvPr>
            <p:cNvSpPr txBox="1"/>
            <p:nvPr/>
          </p:nvSpPr>
          <p:spPr>
            <a:xfrm>
              <a:off x="5092420" y="8304525"/>
              <a:ext cx="1565642" cy="738664"/>
            </a:xfrm>
            <a:prstGeom prst="rect">
              <a:avLst/>
            </a:prstGeom>
            <a:noFill/>
          </p:spPr>
          <p:txBody>
            <a:bodyPr wrap="square" rtlCol="0">
              <a:spAutoFit/>
            </a:bodyPr>
            <a:lstStyle/>
            <a:p>
              <a:r>
                <a:rPr lang="en-US" altLang="ja-JP" sz="1050" dirty="0">
                  <a:solidFill>
                    <a:prstClr val="black"/>
                  </a:solidFill>
                  <a:latin typeface="BIZ UDゴシック" panose="020B0400000000000000" pitchFamily="49" charset="-128"/>
                  <a:ea typeface="BIZ UDゴシック" panose="020B0400000000000000" pitchFamily="49" charset="-128"/>
                </a:rPr>
                <a:t>※</a:t>
              </a:r>
              <a:r>
                <a:rPr lang="ja-JP" altLang="en-US" sz="1050" dirty="0">
                  <a:solidFill>
                    <a:prstClr val="black"/>
                  </a:solidFill>
                  <a:latin typeface="BIZ UDゴシック" panose="020B0400000000000000" pitchFamily="49" charset="-128"/>
                  <a:ea typeface="BIZ UDゴシック" panose="020B0400000000000000" pitchFamily="49" charset="-128"/>
                </a:rPr>
                <a:t>道府県民税と市町村民税をあわせて、一般に「住民税」と呼ばれています。</a:t>
              </a:r>
            </a:p>
          </p:txBody>
        </p:sp>
      </p:grpSp>
      <p:sp>
        <p:nvSpPr>
          <p:cNvPr id="98" name="正方形/長方形 97">
            <a:extLst>
              <a:ext uri="{FF2B5EF4-FFF2-40B4-BE49-F238E27FC236}">
                <a16:creationId xmlns:a16="http://schemas.microsoft.com/office/drawing/2014/main" id="{226CFEF4-F500-2673-DCBA-168CF7E81A2E}"/>
              </a:ext>
            </a:extLst>
          </p:cNvPr>
          <p:cNvSpPr/>
          <p:nvPr/>
        </p:nvSpPr>
        <p:spPr>
          <a:xfrm>
            <a:off x="324000" y="792000"/>
            <a:ext cx="6228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r>
              <a:rPr kumimoji="1" lang="ja-JP" altLang="en-US" sz="1200" dirty="0">
                <a:solidFill>
                  <a:schemeClr val="tx1"/>
                </a:solidFill>
                <a:latin typeface="BIZ UDゴシック" panose="020B0400000000000000" pitchFamily="49" charset="-128"/>
                <a:ea typeface="BIZ UDゴシック" panose="020B0400000000000000" pitchFamily="49" charset="-128"/>
              </a:rPr>
              <a:t>　国や地方公共団体では、私たちが健康で文化的な生活を送るために、個人ではできないさまざまな仕事を行います。これらの仕事をするためには多くの費用（財源）が必要であり、そのために「税金」という形で国民が負担しています。</a:t>
            </a:r>
          </a:p>
        </p:txBody>
      </p:sp>
      <p:sp>
        <p:nvSpPr>
          <p:cNvPr id="2" name="スライド番号プレースホルダー 36">
            <a:extLst>
              <a:ext uri="{FF2B5EF4-FFF2-40B4-BE49-F238E27FC236}">
                <a16:creationId xmlns:a16="http://schemas.microsoft.com/office/drawing/2014/main" id="{7ADDC226-B3E0-C83D-DED9-662C10B6675A}"/>
              </a:ext>
            </a:extLst>
          </p:cNvPr>
          <p:cNvSpPr>
            <a:spLocks noGrp="1"/>
          </p:cNvSpPr>
          <p:nvPr>
            <p:ph type="sldNum" sz="quarter" idx="12"/>
          </p:nvPr>
        </p:nvSpPr>
        <p:spPr>
          <a:xfrm>
            <a:off x="3301200"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2</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32199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グループ化 60">
            <a:extLst>
              <a:ext uri="{FF2B5EF4-FFF2-40B4-BE49-F238E27FC236}">
                <a16:creationId xmlns:a16="http://schemas.microsoft.com/office/drawing/2014/main" id="{601082DF-7A5E-3313-3F63-43014914D8F2}"/>
              </a:ext>
            </a:extLst>
          </p:cNvPr>
          <p:cNvGrpSpPr/>
          <p:nvPr/>
        </p:nvGrpSpPr>
        <p:grpSpPr>
          <a:xfrm>
            <a:off x="4680000" y="8208000"/>
            <a:ext cx="1980000" cy="1368000"/>
            <a:chOff x="626932" y="2613761"/>
            <a:chExt cx="1980000" cy="1368000"/>
          </a:xfrm>
        </p:grpSpPr>
        <p:sp>
          <p:nvSpPr>
            <p:cNvPr id="62" name="正方形/長方形 61">
              <a:extLst>
                <a:ext uri="{FF2B5EF4-FFF2-40B4-BE49-F238E27FC236}">
                  <a16:creationId xmlns:a16="http://schemas.microsoft.com/office/drawing/2014/main" id="{3760F69E-F4AA-E373-3FB7-C652C2BC556C}"/>
                </a:ext>
              </a:extLst>
            </p:cNvPr>
            <p:cNvSpPr/>
            <p:nvPr/>
          </p:nvSpPr>
          <p:spPr>
            <a:xfrm>
              <a:off x="626932" y="2901761"/>
              <a:ext cx="19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子どもを産み育てやすいようにするために、保育所や認定こども園などを造ります。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　かかったお金の一部には、税金が使われています。</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63" name="角丸四角形 37">
              <a:extLst>
                <a:ext uri="{FF2B5EF4-FFF2-40B4-BE49-F238E27FC236}">
                  <a16:creationId xmlns:a16="http://schemas.microsoft.com/office/drawing/2014/main" id="{7CAC6CF3-BCE2-6724-BB08-4FA329461537}"/>
                </a:ext>
              </a:extLst>
            </p:cNvPr>
            <p:cNvSpPr/>
            <p:nvPr/>
          </p:nvSpPr>
          <p:spPr>
            <a:xfrm>
              <a:off x="626932" y="2613761"/>
              <a:ext cx="900000" cy="288000"/>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b="1" dirty="0">
                  <a:solidFill>
                    <a:schemeClr val="tx1"/>
                  </a:solidFill>
                  <a:latin typeface="BIZ UDPゴシック" panose="020B0400000000000000" pitchFamily="50" charset="-128"/>
                  <a:ea typeface="BIZ UDPゴシック" panose="020B0400000000000000" pitchFamily="50" charset="-128"/>
                </a:rPr>
                <a:t>子育て</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63FA3FA4-E302-56B3-777F-239167E4F8D9}"/>
              </a:ext>
            </a:extLst>
          </p:cNvPr>
          <p:cNvGrpSpPr>
            <a:grpSpLocks noChangeAspect="1"/>
          </p:cNvGrpSpPr>
          <p:nvPr/>
        </p:nvGrpSpPr>
        <p:grpSpPr>
          <a:xfrm>
            <a:off x="360000" y="720000"/>
            <a:ext cx="1080000" cy="864000"/>
            <a:chOff x="797145" y="804385"/>
            <a:chExt cx="1689034" cy="1547681"/>
          </a:xfrm>
        </p:grpSpPr>
        <p:pic>
          <p:nvPicPr>
            <p:cNvPr id="10" name="図 9">
              <a:extLst>
                <a:ext uri="{FF2B5EF4-FFF2-40B4-BE49-F238E27FC236}">
                  <a16:creationId xmlns:a16="http://schemas.microsoft.com/office/drawing/2014/main" id="{D930840F-FE3D-0B2A-B317-BCD2C6BDDECD}"/>
                </a:ext>
              </a:extLst>
            </p:cNvPr>
            <p:cNvPicPr>
              <a:picLocks noChangeAspect="1"/>
            </p:cNvPicPr>
            <p:nvPr/>
          </p:nvPicPr>
          <p:blipFill>
            <a:blip r:embed="rId2"/>
            <a:stretch>
              <a:fillRect/>
            </a:stretch>
          </p:blipFill>
          <p:spPr>
            <a:xfrm>
              <a:off x="1134952" y="804385"/>
              <a:ext cx="1006993" cy="1020314"/>
            </a:xfrm>
            <a:prstGeom prst="rect">
              <a:avLst/>
            </a:prstGeom>
          </p:spPr>
        </p:pic>
        <p:sp>
          <p:nvSpPr>
            <p:cNvPr id="9" name="角丸四角形 36">
              <a:extLst>
                <a:ext uri="{FF2B5EF4-FFF2-40B4-BE49-F238E27FC236}">
                  <a16:creationId xmlns:a16="http://schemas.microsoft.com/office/drawing/2014/main" id="{EE150743-ACCC-95E5-C6D6-16E44ECFDAF0}"/>
                </a:ext>
              </a:extLst>
            </p:cNvPr>
            <p:cNvSpPr/>
            <p:nvPr/>
          </p:nvSpPr>
          <p:spPr>
            <a:xfrm>
              <a:off x="797145" y="1836172"/>
              <a:ext cx="1689034" cy="515894"/>
            </a:xfrm>
            <a:prstGeom prst="round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b="1" dirty="0">
                  <a:latin typeface="BIZ UDPゴシック" panose="020B0400000000000000" pitchFamily="50" charset="-128"/>
                  <a:ea typeface="BIZ UDPゴシック" panose="020B0400000000000000" pitchFamily="50" charset="-128"/>
                </a:rPr>
                <a:t>教　育</a:t>
              </a:r>
              <a:endParaRPr kumimoji="1" lang="ja-JP" altLang="en-US" b="1" dirty="0">
                <a:latin typeface="BIZ UDPゴシック" panose="020B0400000000000000" pitchFamily="50" charset="-128"/>
                <a:ea typeface="BIZ UDPゴシック" panose="020B0400000000000000" pitchFamily="50" charset="-128"/>
              </a:endParaRPr>
            </a:p>
          </p:txBody>
        </p:sp>
      </p:grpSp>
      <p:sp>
        <p:nvSpPr>
          <p:cNvPr id="11" name="正方形/長方形 10">
            <a:extLst>
              <a:ext uri="{FF2B5EF4-FFF2-40B4-BE49-F238E27FC236}">
                <a16:creationId xmlns:a16="http://schemas.microsoft.com/office/drawing/2014/main" id="{981A7A4F-0593-1196-ABC8-94B0C5CC588E}"/>
              </a:ext>
            </a:extLst>
          </p:cNvPr>
          <p:cNvSpPr/>
          <p:nvPr/>
        </p:nvSpPr>
        <p:spPr>
          <a:xfrm>
            <a:off x="1512000" y="828000"/>
            <a:ext cx="5112000"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200" dirty="0">
                <a:solidFill>
                  <a:prstClr val="black"/>
                </a:solidFill>
                <a:latin typeface="BIZ UDゴシック" panose="020B0400000000000000" pitchFamily="49" charset="-128"/>
                <a:ea typeface="BIZ UDゴシック" panose="020B0400000000000000" pitchFamily="49" charset="-128"/>
              </a:rPr>
              <a:t>　国民すべてが平等に教育を受けられるように、みなさんが学校で使っている教科書、机、イスの購入や、校舎の建設や修理も、多くの人が納めた税金によりまかなわれています。</a:t>
            </a:r>
          </a:p>
        </p:txBody>
      </p:sp>
      <p:sp>
        <p:nvSpPr>
          <p:cNvPr id="12" name="角丸四角形 7">
            <a:extLst>
              <a:ext uri="{FF2B5EF4-FFF2-40B4-BE49-F238E27FC236}">
                <a16:creationId xmlns:a16="http://schemas.microsoft.com/office/drawing/2014/main" id="{36B0995D-12DB-6E2D-CA25-BCB8B1594704}"/>
              </a:ext>
            </a:extLst>
          </p:cNvPr>
          <p:cNvSpPr/>
          <p:nvPr/>
        </p:nvSpPr>
        <p:spPr>
          <a:xfrm>
            <a:off x="360000" y="1620000"/>
            <a:ext cx="2340000" cy="396000"/>
          </a:xfrm>
          <a:prstGeom prst="roundRect">
            <a:avLst>
              <a:gd name="adj" fmla="val 23883"/>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dirty="0">
                <a:solidFill>
                  <a:prstClr val="white"/>
                </a:solidFill>
                <a:latin typeface="BIZ UDPゴシック" panose="020B0400000000000000" pitchFamily="50" charset="-128"/>
                <a:ea typeface="BIZ UDPゴシック" panose="020B0400000000000000" pitchFamily="50" charset="-128"/>
              </a:rPr>
              <a:t>公立学校の児童・生徒</a:t>
            </a:r>
            <a:endParaRPr lang="en-US" altLang="ja-JP" sz="1200" dirty="0">
              <a:solidFill>
                <a:prstClr val="white"/>
              </a:solidFill>
              <a:latin typeface="BIZ UDPゴシック" panose="020B0400000000000000" pitchFamily="50" charset="-128"/>
              <a:ea typeface="BIZ UDPゴシック" panose="020B0400000000000000" pitchFamily="50" charset="-128"/>
            </a:endParaRPr>
          </a:p>
          <a:p>
            <a:pPr algn="ctr"/>
            <a:r>
              <a:rPr lang="ja-JP" altLang="en-US" sz="1200" dirty="0">
                <a:solidFill>
                  <a:prstClr val="white"/>
                </a:solidFill>
                <a:latin typeface="BIZ UDPゴシック" panose="020B0400000000000000" pitchFamily="50" charset="-128"/>
                <a:ea typeface="BIZ UDPゴシック" panose="020B0400000000000000" pitchFamily="50" charset="-128"/>
              </a:rPr>
              <a:t>一人あたりの年間（月）教育費</a:t>
            </a:r>
          </a:p>
        </p:txBody>
      </p:sp>
      <p:grpSp>
        <p:nvGrpSpPr>
          <p:cNvPr id="13" name="グループ化 12">
            <a:extLst>
              <a:ext uri="{FF2B5EF4-FFF2-40B4-BE49-F238E27FC236}">
                <a16:creationId xmlns:a16="http://schemas.microsoft.com/office/drawing/2014/main" id="{48D656A1-FD65-0F67-0E6B-7FFDC12BBA42}"/>
              </a:ext>
            </a:extLst>
          </p:cNvPr>
          <p:cNvGrpSpPr/>
          <p:nvPr/>
        </p:nvGrpSpPr>
        <p:grpSpPr>
          <a:xfrm>
            <a:off x="3731911" y="1548000"/>
            <a:ext cx="2964089" cy="1908000"/>
            <a:chOff x="6586613" y="1804211"/>
            <a:chExt cx="2964089" cy="1908000"/>
          </a:xfrm>
        </p:grpSpPr>
        <p:pic>
          <p:nvPicPr>
            <p:cNvPr id="16" name="図 15">
              <a:extLst>
                <a:ext uri="{FF2B5EF4-FFF2-40B4-BE49-F238E27FC236}">
                  <a16:creationId xmlns:a16="http://schemas.microsoft.com/office/drawing/2014/main" id="{38877304-1A31-5E3A-0180-C4FB6A97D237}"/>
                </a:ext>
              </a:extLst>
            </p:cNvPr>
            <p:cNvPicPr>
              <a:picLocks noChangeAspect="1"/>
            </p:cNvPicPr>
            <p:nvPr/>
          </p:nvPicPr>
          <p:blipFill>
            <a:blip r:embed="rId3"/>
            <a:stretch>
              <a:fillRect/>
            </a:stretch>
          </p:blipFill>
          <p:spPr>
            <a:xfrm>
              <a:off x="8650702" y="2100772"/>
              <a:ext cx="892913" cy="876454"/>
            </a:xfrm>
            <a:prstGeom prst="rect">
              <a:avLst/>
            </a:prstGeom>
          </p:spPr>
        </p:pic>
        <p:sp>
          <p:nvSpPr>
            <p:cNvPr id="14" name="角丸四角形 27">
              <a:extLst>
                <a:ext uri="{FF2B5EF4-FFF2-40B4-BE49-F238E27FC236}">
                  <a16:creationId xmlns:a16="http://schemas.microsoft.com/office/drawing/2014/main" id="{0570495D-3590-30EF-32FD-EAD7547C35F1}"/>
                </a:ext>
              </a:extLst>
            </p:cNvPr>
            <p:cNvSpPr/>
            <p:nvPr/>
          </p:nvSpPr>
          <p:spPr>
            <a:xfrm>
              <a:off x="6586613" y="1804211"/>
              <a:ext cx="2964089" cy="1908000"/>
            </a:xfrm>
            <a:prstGeom prst="roundRect">
              <a:avLst>
                <a:gd name="adj" fmla="val 4152"/>
              </a:avLst>
            </a:prstGeom>
            <a:noFill/>
            <a:ln w="317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角丸四角形 26">
              <a:extLst>
                <a:ext uri="{FF2B5EF4-FFF2-40B4-BE49-F238E27FC236}">
                  <a16:creationId xmlns:a16="http://schemas.microsoft.com/office/drawing/2014/main" id="{71AAAA90-9920-8674-21E3-A62C93F696D2}"/>
                </a:ext>
              </a:extLst>
            </p:cNvPr>
            <p:cNvSpPr/>
            <p:nvPr/>
          </p:nvSpPr>
          <p:spPr>
            <a:xfrm>
              <a:off x="6994702" y="1884772"/>
              <a:ext cx="2160000" cy="216000"/>
            </a:xfrm>
            <a:prstGeom prst="roundRect">
              <a:avLst>
                <a:gd name="adj" fmla="val 5000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1200" b="1" dirty="0">
                  <a:solidFill>
                    <a:schemeClr val="tx1"/>
                  </a:solidFill>
                  <a:latin typeface="HG丸ｺﾞｼｯｸM-PRO" panose="020F0600000000000000" pitchFamily="50" charset="-128"/>
                  <a:ea typeface="HG丸ｺﾞｼｯｸM-PRO" panose="020F0600000000000000" pitchFamily="50" charset="-128"/>
                </a:rPr>
                <a:t>学校の校舎等にかかる費用</a:t>
              </a:r>
            </a:p>
          </p:txBody>
        </p:sp>
        <p:sp>
          <p:nvSpPr>
            <p:cNvPr id="17" name="正方形/長方形 16">
              <a:extLst>
                <a:ext uri="{FF2B5EF4-FFF2-40B4-BE49-F238E27FC236}">
                  <a16:creationId xmlns:a16="http://schemas.microsoft.com/office/drawing/2014/main" id="{CF1608C8-0B5D-A5F9-8C58-611B06596E2B}"/>
                </a:ext>
              </a:extLst>
            </p:cNvPr>
            <p:cNvSpPr/>
            <p:nvPr/>
          </p:nvSpPr>
          <p:spPr>
            <a:xfrm>
              <a:off x="6598702" y="2136772"/>
              <a:ext cx="2124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100" dirty="0">
                  <a:solidFill>
                    <a:prstClr val="black"/>
                  </a:solidFill>
                  <a:latin typeface="HG丸ｺﾞｼｯｸM-PRO" panose="020F0600000000000000" pitchFamily="50" charset="-128"/>
                  <a:ea typeface="HG丸ｺﾞｼｯｸM-PRO" panose="020F0600000000000000" pitchFamily="50" charset="-128"/>
                </a:rPr>
                <a:t>　校舎や体育施設の建設のための費用として</a:t>
              </a:r>
              <a:r>
                <a:rPr lang="en-US" altLang="ja-JP" sz="1100" dirty="0">
                  <a:solidFill>
                    <a:prstClr val="black"/>
                  </a:solidFill>
                  <a:latin typeface="HG丸ｺﾞｼｯｸM-PRO" panose="020F0600000000000000" pitchFamily="50" charset="-128"/>
                  <a:ea typeface="HG丸ｺﾞｼｯｸM-PRO" panose="020F0600000000000000" pitchFamily="50" charset="-128"/>
                </a:rPr>
                <a:t>1</a:t>
              </a:r>
              <a:r>
                <a:rPr lang="ja-JP" altLang="en-US" sz="1100" dirty="0">
                  <a:solidFill>
                    <a:prstClr val="black"/>
                  </a:solidFill>
                  <a:latin typeface="HG丸ｺﾞｼｯｸM-PRO" panose="020F0600000000000000" pitchFamily="50" charset="-128"/>
                  <a:ea typeface="HG丸ｺﾞｼｯｸM-PRO" panose="020F0600000000000000" pitchFamily="50" charset="-128"/>
                </a:rPr>
                <a:t>年間に</a:t>
              </a:r>
              <a:r>
                <a:rPr lang="ja-JP" altLang="en-US" sz="1100" dirty="0">
                  <a:solidFill>
                    <a:srgbClr val="FF0000"/>
                  </a:solidFill>
                  <a:latin typeface="HG丸ｺﾞｼｯｸM-PRO" panose="020F0600000000000000" pitchFamily="50" charset="-128"/>
                  <a:ea typeface="HG丸ｺﾞｼｯｸM-PRO" panose="020F0600000000000000" pitchFamily="50" charset="-128"/>
                </a:rPr>
                <a:t>約</a:t>
              </a:r>
              <a:r>
                <a:rPr lang="en-US" altLang="ja-JP" sz="1100" dirty="0">
                  <a:solidFill>
                    <a:srgbClr val="FF0000"/>
                  </a:solidFill>
                  <a:latin typeface="HG丸ｺﾞｼｯｸM-PRO" panose="020F0600000000000000" pitchFamily="50" charset="-128"/>
                  <a:ea typeface="HG丸ｺﾞｼｯｸM-PRO" panose="020F0600000000000000" pitchFamily="50" charset="-128"/>
                </a:rPr>
                <a:t>732</a:t>
              </a:r>
              <a:r>
                <a:rPr lang="ja-JP" altLang="en-US" sz="1100" dirty="0">
                  <a:solidFill>
                    <a:srgbClr val="FF0000"/>
                  </a:solidFill>
                  <a:latin typeface="HG丸ｺﾞｼｯｸM-PRO" panose="020F0600000000000000" pitchFamily="50" charset="-128"/>
                  <a:ea typeface="HG丸ｺﾞｼｯｸM-PRO" panose="020F0600000000000000" pitchFamily="50" charset="-128"/>
                </a:rPr>
                <a:t>億円</a:t>
              </a:r>
              <a:r>
                <a:rPr lang="ja-JP" altLang="en-US" sz="1100" dirty="0">
                  <a:solidFill>
                    <a:prstClr val="black"/>
                  </a:solidFill>
                  <a:latin typeface="HG丸ｺﾞｼｯｸM-PRO" panose="020F0600000000000000" pitchFamily="50" charset="-128"/>
                  <a:ea typeface="HG丸ｺﾞｼｯｸM-PRO" panose="020F0600000000000000" pitchFamily="50" charset="-128"/>
                </a:rPr>
                <a:t>が使われます。</a:t>
              </a:r>
            </a:p>
            <a:p>
              <a:r>
                <a:rPr lang="ja-JP" altLang="en-US" sz="1100" dirty="0">
                  <a:solidFill>
                    <a:prstClr val="black"/>
                  </a:solidFill>
                  <a:latin typeface="HG丸ｺﾞｼｯｸM-PRO" panose="020F0600000000000000" pitchFamily="50" charset="-128"/>
                  <a:ea typeface="HG丸ｺﾞｼｯｸM-PRO" panose="020F0600000000000000" pitchFamily="50" charset="-128"/>
                </a:rPr>
                <a:t>（令和６年度予算）</a:t>
              </a:r>
            </a:p>
          </p:txBody>
        </p:sp>
        <p:sp>
          <p:nvSpPr>
            <p:cNvPr id="18" name="正方形/長方形 17">
              <a:extLst>
                <a:ext uri="{FF2B5EF4-FFF2-40B4-BE49-F238E27FC236}">
                  <a16:creationId xmlns:a16="http://schemas.microsoft.com/office/drawing/2014/main" id="{E040B63C-BDEE-50E2-5A72-15482E1BBC12}"/>
                </a:ext>
              </a:extLst>
            </p:cNvPr>
            <p:cNvSpPr/>
            <p:nvPr/>
          </p:nvSpPr>
          <p:spPr>
            <a:xfrm>
              <a:off x="6598702" y="2928772"/>
              <a:ext cx="2124000" cy="75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100" dirty="0">
                  <a:solidFill>
                    <a:prstClr val="black"/>
                  </a:solidFill>
                  <a:latin typeface="HG丸ｺﾞｼｯｸM-PRO" panose="020F0600000000000000" pitchFamily="50" charset="-128"/>
                  <a:ea typeface="HG丸ｺﾞｼｯｸM-PRO" panose="020F0600000000000000" pitchFamily="50" charset="-128"/>
                </a:rPr>
                <a:t>　児童生徒が使用する教科書を無償配布するための費用として</a:t>
              </a:r>
              <a:r>
                <a:rPr lang="en-US" altLang="ja-JP" sz="1100" dirty="0">
                  <a:solidFill>
                    <a:prstClr val="black"/>
                  </a:solidFill>
                  <a:latin typeface="HG丸ｺﾞｼｯｸM-PRO" panose="020F0600000000000000" pitchFamily="50" charset="-128"/>
                  <a:ea typeface="HG丸ｺﾞｼｯｸM-PRO" panose="020F0600000000000000" pitchFamily="50" charset="-128"/>
                </a:rPr>
                <a:t>1</a:t>
              </a:r>
              <a:r>
                <a:rPr lang="ja-JP" altLang="en-US" sz="1100" dirty="0">
                  <a:solidFill>
                    <a:prstClr val="black"/>
                  </a:solidFill>
                  <a:latin typeface="HG丸ｺﾞｼｯｸM-PRO" panose="020F0600000000000000" pitchFamily="50" charset="-128"/>
                  <a:ea typeface="HG丸ｺﾞｼｯｸM-PRO" panose="020F0600000000000000" pitchFamily="50" charset="-128"/>
                </a:rPr>
                <a:t>年間に</a:t>
              </a:r>
              <a:r>
                <a:rPr lang="ja-JP" altLang="en-US" sz="1100" dirty="0">
                  <a:solidFill>
                    <a:srgbClr val="FF0000"/>
                  </a:solidFill>
                  <a:latin typeface="HG丸ｺﾞｼｯｸM-PRO" panose="020F0600000000000000" pitchFamily="50" charset="-128"/>
                  <a:ea typeface="HG丸ｺﾞｼｯｸM-PRO" panose="020F0600000000000000" pitchFamily="50" charset="-128"/>
                </a:rPr>
                <a:t>約</a:t>
              </a:r>
              <a:r>
                <a:rPr lang="en-US" altLang="ja-JP" sz="1100" dirty="0">
                  <a:solidFill>
                    <a:srgbClr val="FF0000"/>
                  </a:solidFill>
                  <a:latin typeface="HG丸ｺﾞｼｯｸM-PRO" panose="020F0600000000000000" pitchFamily="50" charset="-128"/>
                  <a:ea typeface="HG丸ｺﾞｼｯｸM-PRO" panose="020F0600000000000000" pitchFamily="50" charset="-128"/>
                </a:rPr>
                <a:t>471</a:t>
              </a:r>
              <a:r>
                <a:rPr lang="ja-JP" altLang="en-US" sz="1100" dirty="0">
                  <a:solidFill>
                    <a:srgbClr val="FF0000"/>
                  </a:solidFill>
                  <a:latin typeface="HG丸ｺﾞｼｯｸM-PRO" panose="020F0600000000000000" pitchFamily="50" charset="-128"/>
                  <a:ea typeface="HG丸ｺﾞｼｯｸM-PRO" panose="020F0600000000000000" pitchFamily="50" charset="-128"/>
                </a:rPr>
                <a:t>億円</a:t>
              </a:r>
              <a:r>
                <a:rPr lang="ja-JP" altLang="en-US" sz="1100" dirty="0">
                  <a:solidFill>
                    <a:prstClr val="black"/>
                  </a:solidFill>
                  <a:latin typeface="HG丸ｺﾞｼｯｸM-PRO" panose="020F0600000000000000" pitchFamily="50" charset="-128"/>
                  <a:ea typeface="HG丸ｺﾞｼｯｸM-PRO" panose="020F0600000000000000" pitchFamily="50" charset="-128"/>
                </a:rPr>
                <a:t>が使われます。</a:t>
              </a:r>
            </a:p>
            <a:p>
              <a:r>
                <a:rPr lang="ja-JP" altLang="en-US" sz="1100" dirty="0">
                  <a:solidFill>
                    <a:prstClr val="black"/>
                  </a:solidFill>
                  <a:latin typeface="HG丸ｺﾞｼｯｸM-PRO" panose="020F0600000000000000" pitchFamily="50" charset="-128"/>
                  <a:ea typeface="HG丸ｺﾞｼｯｸM-PRO" panose="020F0600000000000000" pitchFamily="50" charset="-128"/>
                </a:rPr>
                <a:t>（令和６年度予算）</a:t>
              </a:r>
            </a:p>
          </p:txBody>
        </p:sp>
        <p:pic>
          <p:nvPicPr>
            <p:cNvPr id="19" name="図 18">
              <a:extLst>
                <a:ext uri="{FF2B5EF4-FFF2-40B4-BE49-F238E27FC236}">
                  <a16:creationId xmlns:a16="http://schemas.microsoft.com/office/drawing/2014/main" id="{EE488812-04C9-A13C-8194-F8A19B759DAB}"/>
                </a:ext>
              </a:extLst>
            </p:cNvPr>
            <p:cNvPicPr>
              <a:picLocks noChangeAspect="1"/>
            </p:cNvPicPr>
            <p:nvPr/>
          </p:nvPicPr>
          <p:blipFill>
            <a:blip r:embed="rId4"/>
            <a:stretch>
              <a:fillRect/>
            </a:stretch>
          </p:blipFill>
          <p:spPr>
            <a:xfrm>
              <a:off x="8686702" y="2928774"/>
              <a:ext cx="842012" cy="748743"/>
            </a:xfrm>
            <a:prstGeom prst="rect">
              <a:avLst/>
            </a:prstGeom>
          </p:spPr>
        </p:pic>
      </p:grpSp>
      <p:grpSp>
        <p:nvGrpSpPr>
          <p:cNvPr id="38" name="グループ化 37">
            <a:extLst>
              <a:ext uri="{FF2B5EF4-FFF2-40B4-BE49-F238E27FC236}">
                <a16:creationId xmlns:a16="http://schemas.microsoft.com/office/drawing/2014/main" id="{0B753025-4954-FC48-5F43-D0D0350D700C}"/>
              </a:ext>
            </a:extLst>
          </p:cNvPr>
          <p:cNvGrpSpPr/>
          <p:nvPr/>
        </p:nvGrpSpPr>
        <p:grpSpPr>
          <a:xfrm>
            <a:off x="216000" y="1791213"/>
            <a:ext cx="3554197" cy="2974072"/>
            <a:chOff x="216000" y="1791213"/>
            <a:chExt cx="3554197" cy="2974072"/>
          </a:xfrm>
        </p:grpSpPr>
        <p:sp>
          <p:nvSpPr>
            <p:cNvPr id="21" name="正方形/長方形 20">
              <a:extLst>
                <a:ext uri="{FF2B5EF4-FFF2-40B4-BE49-F238E27FC236}">
                  <a16:creationId xmlns:a16="http://schemas.microsoft.com/office/drawing/2014/main" id="{38E967E7-AEF1-263A-E7FB-B566660B77E9}"/>
                </a:ext>
              </a:extLst>
            </p:cNvPr>
            <p:cNvSpPr/>
            <p:nvPr/>
          </p:nvSpPr>
          <p:spPr>
            <a:xfrm>
              <a:off x="2629500" y="1791213"/>
              <a:ext cx="1080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1100" dirty="0">
                  <a:solidFill>
                    <a:prstClr val="black"/>
                  </a:solidFill>
                  <a:latin typeface="BIZ UDPゴシック" panose="020B0400000000000000" pitchFamily="50" charset="-128"/>
                  <a:ea typeface="BIZ UDPゴシック" panose="020B0400000000000000" pitchFamily="50" charset="-128"/>
                </a:rPr>
                <a:t>（令和３年度）</a:t>
              </a:r>
            </a:p>
          </p:txBody>
        </p:sp>
        <p:grpSp>
          <p:nvGrpSpPr>
            <p:cNvPr id="22" name="グループ化 21">
              <a:extLst>
                <a:ext uri="{FF2B5EF4-FFF2-40B4-BE49-F238E27FC236}">
                  <a16:creationId xmlns:a16="http://schemas.microsoft.com/office/drawing/2014/main" id="{4CFD483A-50E0-11B3-2787-D0A6C9654AB6}"/>
                </a:ext>
              </a:extLst>
            </p:cNvPr>
            <p:cNvGrpSpPr/>
            <p:nvPr/>
          </p:nvGrpSpPr>
          <p:grpSpPr>
            <a:xfrm>
              <a:off x="216000" y="2088000"/>
              <a:ext cx="3554197" cy="2677285"/>
              <a:chOff x="227489" y="2125127"/>
              <a:chExt cx="3554197" cy="2677285"/>
            </a:xfrm>
          </p:grpSpPr>
          <p:pic>
            <p:nvPicPr>
              <p:cNvPr id="23" name="図 22">
                <a:extLst>
                  <a:ext uri="{FF2B5EF4-FFF2-40B4-BE49-F238E27FC236}">
                    <a16:creationId xmlns:a16="http://schemas.microsoft.com/office/drawing/2014/main" id="{8843930B-082E-1B61-54B0-41DD665595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62" b="93702" l="9690" r="89535">
                            <a14:foregroundMark x1="25581" y1="10599" x2="25581" y2="10599"/>
                            <a14:foregroundMark x1="20930" y1="4762" x2="20930" y2="4762"/>
                            <a14:foregroundMark x1="39922" y1="79570" x2="39922" y2="79570"/>
                            <a14:foregroundMark x1="44186" y1="78341" x2="44186" y2="78341"/>
                            <a14:foregroundMark x1="63178" y1="76959" x2="63178" y2="76959"/>
                            <a14:foregroundMark x1="62016" y1="75269" x2="65504" y2="79109"/>
                            <a14:foregroundMark x1="32946" y1="93702" x2="32946" y2="93702"/>
                            <a14:foregroundMark x1="26357" y1="92320" x2="26357" y2="92320"/>
                            <a14:foregroundMark x1="38760" y1="93088" x2="38760" y2="93088"/>
                            <a14:foregroundMark x1="48062" y1="91091" x2="48062" y2="91091"/>
                            <a14:foregroundMark x1="66667" y1="91091" x2="66667" y2="91091"/>
                            <a14:backgroundMark x1="50775" y1="77419" x2="50775" y2="77419"/>
                            <a14:backgroundMark x1="50000" y1="77266" x2="50000" y2="77266"/>
                            <a14:backgroundMark x1="51938" y1="76498" x2="51163" y2="77880"/>
                          </a14:backgroundRemoval>
                        </a14:imgEffect>
                      </a14:imgLayer>
                    </a14:imgProps>
                  </a:ext>
                </a:extLst>
              </a:blip>
              <a:stretch>
                <a:fillRect/>
              </a:stretch>
            </p:blipFill>
            <p:spPr>
              <a:xfrm>
                <a:off x="504839" y="2485127"/>
                <a:ext cx="589789" cy="1488189"/>
              </a:xfrm>
              <a:prstGeom prst="rect">
                <a:avLst/>
              </a:prstGeom>
            </p:spPr>
          </p:pic>
          <p:pic>
            <p:nvPicPr>
              <p:cNvPr id="24" name="図 23">
                <a:extLst>
                  <a:ext uri="{FF2B5EF4-FFF2-40B4-BE49-F238E27FC236}">
                    <a16:creationId xmlns:a16="http://schemas.microsoft.com/office/drawing/2014/main" id="{CC163B4D-D3F5-AA7F-1777-3EFBB6C5C50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186" b="96038" l="6027" r="88767">
                            <a14:foregroundMark x1="40822" y1="6557" x2="40822" y2="6557"/>
                            <a14:foregroundMark x1="43288" y1="2322" x2="43288" y2="2322"/>
                            <a14:foregroundMark x1="9589" y1="5328" x2="9589" y2="5328"/>
                            <a14:foregroundMark x1="6575" y1="8880" x2="6575" y2="8880"/>
                            <a14:foregroundMark x1="8219" y1="12568" x2="8219" y2="12568"/>
                            <a14:foregroundMark x1="42466" y1="35383" x2="42466" y2="35383"/>
                            <a14:foregroundMark x1="50137" y1="40437" x2="55342" y2="43306"/>
                            <a14:foregroundMark x1="62192" y1="32104" x2="72877" y2="34563"/>
                            <a14:foregroundMark x1="48493" y1="29781" x2="53151" y2="29781"/>
                            <a14:foregroundMark x1="40274" y1="33880" x2="22740" y2="44536"/>
                            <a14:foregroundMark x1="43288" y1="43443" x2="64459" y2="38798"/>
                            <a14:foregroundMark x1="76986" y1="34290" x2="76986" y2="34290"/>
                            <a14:foregroundMark x1="79178" y1="29781" x2="80000" y2="35383"/>
                            <a14:foregroundMark x1="38082" y1="92213" x2="38082" y2="92213"/>
                            <a14:foregroundMark x1="38630" y1="96038" x2="38630" y2="96038"/>
                            <a14:foregroundMark x1="52603" y1="91667" x2="52603" y2="91667"/>
                            <a14:foregroundMark x1="67123" y1="92077" x2="67123" y2="92077"/>
                            <a14:foregroundMark x1="8219" y1="8333" x2="8219" y2="8333"/>
                            <a14:foregroundMark x1="13425" y1="11066" x2="13425" y2="11066"/>
                            <a14:backgroundMark x1="66849" y1="37432" x2="66849" y2="37432"/>
                            <a14:backgroundMark x1="66849" y1="38388" x2="66849" y2="38388"/>
                            <a14:backgroundMark x1="69041" y1="37705" x2="69041" y2="37705"/>
                            <a14:backgroundMark x1="68493" y1="37705" x2="68493" y2="37705"/>
                            <a14:backgroundMark x1="68493" y1="37705" x2="68493" y2="38798"/>
                            <a14:backgroundMark x1="69041" y1="37978" x2="70959" y2="37978"/>
                            <a14:backgroundMark x1="35616" y1="93579" x2="35616" y2="93579"/>
                            <a14:backgroundMark x1="41644" y1="93579" x2="41644" y2="93579"/>
                            <a14:backgroundMark x1="52877" y1="92896" x2="52877" y2="92896"/>
                          </a14:backgroundRemoval>
                        </a14:imgEffect>
                      </a14:imgLayer>
                    </a14:imgProps>
                  </a:ext>
                </a:extLst>
              </a:blip>
              <a:stretch>
                <a:fillRect/>
              </a:stretch>
            </p:blipFill>
            <p:spPr>
              <a:xfrm>
                <a:off x="1487489" y="2305127"/>
                <a:ext cx="834392" cy="1673355"/>
              </a:xfrm>
              <a:prstGeom prst="rect">
                <a:avLst/>
              </a:prstGeom>
            </p:spPr>
          </p:pic>
          <p:pic>
            <p:nvPicPr>
              <p:cNvPr id="25" name="図 24">
                <a:extLst>
                  <a:ext uri="{FF2B5EF4-FFF2-40B4-BE49-F238E27FC236}">
                    <a16:creationId xmlns:a16="http://schemas.microsoft.com/office/drawing/2014/main" id="{AF7B75D5-A2F5-2DDC-2A16-4387BF270FC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03" b="96429" l="9827" r="89017">
                            <a14:foregroundMark x1="38150" y1="8621" x2="38150" y2="8621"/>
                            <a14:foregroundMark x1="40173" y1="5049" x2="40173" y2="5049"/>
                            <a14:foregroundMark x1="33815" y1="94828" x2="33815" y2="94828"/>
                            <a14:foregroundMark x1="36127" y1="91872" x2="36127" y2="91872"/>
                            <a14:foregroundMark x1="47399" y1="93103" x2="47399" y2="93103"/>
                            <a14:foregroundMark x1="67052" y1="94828" x2="67052" y2="94828"/>
                            <a14:foregroundMark x1="54046" y1="96429" x2="54046" y2="96429"/>
                            <a14:foregroundMark x1="53757" y1="92365" x2="53757" y2="92365"/>
                            <a14:foregroundMark x1="56358" y1="93842" x2="56358" y2="93842"/>
                            <a14:foregroundMark x1="52023" y1="57143" x2="52023" y2="57143"/>
                            <a14:foregroundMark x1="51445" y1="57143" x2="51445" y2="57143"/>
                            <a14:foregroundMark x1="35260" y1="55049" x2="38150" y2="61330"/>
                            <a14:foregroundMark x1="32081" y1="56158" x2="37861" y2="60714"/>
                            <a14:foregroundMark x1="39595" y1="93473" x2="39595" y2="93473"/>
                            <a14:foregroundMark x1="51156" y1="93842" x2="51156" y2="93842"/>
                            <a14:backgroundMark x1="53757" y1="93842" x2="53757" y2="93842"/>
                            <a14:backgroundMark x1="63584" y1="93719" x2="63584" y2="93719"/>
                            <a14:backgroundMark x1="40462" y1="95936" x2="40462" y2="95936"/>
                            <a14:backgroundMark x1="48844" y1="93596" x2="48844" y2="93596"/>
                          </a14:backgroundRemoval>
                        </a14:imgEffect>
                      </a14:imgLayer>
                    </a14:imgProps>
                  </a:ext>
                </a:extLst>
              </a:blip>
              <a:stretch>
                <a:fillRect/>
              </a:stretch>
            </p:blipFill>
            <p:spPr>
              <a:xfrm>
                <a:off x="2747489" y="2125127"/>
                <a:ext cx="790958" cy="1856236"/>
              </a:xfrm>
              <a:prstGeom prst="rect">
                <a:avLst/>
              </a:prstGeom>
            </p:spPr>
          </p:pic>
          <p:grpSp>
            <p:nvGrpSpPr>
              <p:cNvPr id="26" name="グループ化 25">
                <a:extLst>
                  <a:ext uri="{FF2B5EF4-FFF2-40B4-BE49-F238E27FC236}">
                    <a16:creationId xmlns:a16="http://schemas.microsoft.com/office/drawing/2014/main" id="{7744DC29-41B8-73A1-F491-E3A8D1E1AEAC}"/>
                  </a:ext>
                </a:extLst>
              </p:cNvPr>
              <p:cNvGrpSpPr/>
              <p:nvPr/>
            </p:nvGrpSpPr>
            <p:grpSpPr>
              <a:xfrm>
                <a:off x="227489" y="3889127"/>
                <a:ext cx="1116000" cy="612000"/>
                <a:chOff x="7112951" y="3799550"/>
                <a:chExt cx="1116000" cy="612000"/>
              </a:xfrm>
            </p:grpSpPr>
            <p:sp>
              <p:nvSpPr>
                <p:cNvPr id="36" name="正方形/長方形 35">
                  <a:extLst>
                    <a:ext uri="{FF2B5EF4-FFF2-40B4-BE49-F238E27FC236}">
                      <a16:creationId xmlns:a16="http://schemas.microsoft.com/office/drawing/2014/main" id="{3C86304A-B558-91E1-3238-4909407E097D}"/>
                    </a:ext>
                  </a:extLst>
                </p:cNvPr>
                <p:cNvSpPr/>
                <p:nvPr/>
              </p:nvSpPr>
              <p:spPr>
                <a:xfrm>
                  <a:off x="7112951" y="3799550"/>
                  <a:ext cx="1116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5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050" b="1" dirty="0">
                      <a:solidFill>
                        <a:srgbClr val="C00000"/>
                      </a:solidFill>
                      <a:latin typeface="HG丸ｺﾞｼｯｸM-PRO" panose="020F0600000000000000" pitchFamily="50" charset="-128"/>
                      <a:ea typeface="HG丸ｺﾞｼｯｸM-PRO" panose="020F0600000000000000" pitchFamily="50" charset="-128"/>
                    </a:rPr>
                    <a:t>921,000</a:t>
                  </a:r>
                  <a:r>
                    <a:rPr lang="ja-JP" altLang="en-US" sz="105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05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000" b="1" dirty="0">
                      <a:solidFill>
                        <a:srgbClr val="C00000"/>
                      </a:solidFill>
                      <a:latin typeface="HG丸ｺﾞｼｯｸM-PRO" panose="020F0600000000000000" pitchFamily="50" charset="-128"/>
                      <a:ea typeface="HG丸ｺﾞｼｯｸM-PRO" panose="020F0600000000000000" pitchFamily="50" charset="-128"/>
                    </a:rPr>
                    <a:t>１か月あたり</a:t>
                  </a:r>
                  <a:endParaRPr lang="en-US" altLang="ja-JP" sz="10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0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000" b="1" dirty="0">
                      <a:solidFill>
                        <a:srgbClr val="C00000"/>
                      </a:solidFill>
                      <a:latin typeface="HG丸ｺﾞｼｯｸM-PRO" panose="020F0600000000000000" pitchFamily="50" charset="-128"/>
                      <a:ea typeface="HG丸ｺﾞｼｯｸM-PRO" panose="020F0600000000000000" pitchFamily="50" charset="-128"/>
                    </a:rPr>
                    <a:t>76,800</a:t>
                  </a:r>
                  <a:r>
                    <a:rPr lang="ja-JP" altLang="en-US" sz="1000" b="1" dirty="0">
                      <a:solidFill>
                        <a:srgbClr val="C00000"/>
                      </a:solidFill>
                      <a:latin typeface="HG丸ｺﾞｼｯｸM-PRO" panose="020F0600000000000000" pitchFamily="50" charset="-128"/>
                      <a:ea typeface="HG丸ｺﾞｼｯｸM-PRO" panose="020F0600000000000000" pitchFamily="50" charset="-128"/>
                    </a:rPr>
                    <a:t>円</a:t>
                  </a:r>
                </a:p>
              </p:txBody>
            </p:sp>
            <p:sp>
              <p:nvSpPr>
                <p:cNvPr id="37" name="大かっこ 36">
                  <a:extLst>
                    <a:ext uri="{FF2B5EF4-FFF2-40B4-BE49-F238E27FC236}">
                      <a16:creationId xmlns:a16="http://schemas.microsoft.com/office/drawing/2014/main" id="{3D6B85D7-C2BA-5F8F-04F8-F3967C3A608E}"/>
                    </a:ext>
                  </a:extLst>
                </p:cNvPr>
                <p:cNvSpPr/>
                <p:nvPr/>
              </p:nvSpPr>
              <p:spPr>
                <a:xfrm>
                  <a:off x="7220951" y="4051550"/>
                  <a:ext cx="900000" cy="288000"/>
                </a:xfrm>
                <a:prstGeom prst="bracketPair">
                  <a:avLst/>
                </a:prstGeom>
                <a:ln w="12700">
                  <a:solidFill>
                    <a:srgbClr val="CC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dirty="0">
                    <a:solidFill>
                      <a:prstClr val="black"/>
                    </a:solidFill>
                  </a:endParaRPr>
                </a:p>
              </p:txBody>
            </p:sp>
          </p:grpSp>
          <p:grpSp>
            <p:nvGrpSpPr>
              <p:cNvPr id="27" name="グループ化 26">
                <a:extLst>
                  <a:ext uri="{FF2B5EF4-FFF2-40B4-BE49-F238E27FC236}">
                    <a16:creationId xmlns:a16="http://schemas.microsoft.com/office/drawing/2014/main" id="{D3E53EAF-2D80-FD49-6884-FA80E3DC0EC9}"/>
                  </a:ext>
                </a:extLst>
              </p:cNvPr>
              <p:cNvGrpSpPr/>
              <p:nvPr/>
            </p:nvGrpSpPr>
            <p:grpSpPr>
              <a:xfrm>
                <a:off x="2521687" y="3889127"/>
                <a:ext cx="1259999" cy="611999"/>
                <a:chOff x="6431408" y="4231407"/>
                <a:chExt cx="999796" cy="460591"/>
              </a:xfrm>
            </p:grpSpPr>
            <p:sp>
              <p:nvSpPr>
                <p:cNvPr id="34" name="正方形/長方形 33">
                  <a:extLst>
                    <a:ext uri="{FF2B5EF4-FFF2-40B4-BE49-F238E27FC236}">
                      <a16:creationId xmlns:a16="http://schemas.microsoft.com/office/drawing/2014/main" id="{417251C3-133D-0B59-6412-43CDD80065A1}"/>
                    </a:ext>
                  </a:extLst>
                </p:cNvPr>
                <p:cNvSpPr/>
                <p:nvPr/>
              </p:nvSpPr>
              <p:spPr>
                <a:xfrm>
                  <a:off x="6431408" y="4231407"/>
                  <a:ext cx="999796" cy="460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5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050" b="1" dirty="0">
                      <a:solidFill>
                        <a:srgbClr val="C00000"/>
                      </a:solidFill>
                      <a:latin typeface="HG丸ｺﾞｼｯｸM-PRO" panose="020F0600000000000000" pitchFamily="50" charset="-128"/>
                      <a:ea typeface="HG丸ｺﾞｼｯｸM-PRO" panose="020F0600000000000000" pitchFamily="50" charset="-128"/>
                    </a:rPr>
                    <a:t>1,129,000</a:t>
                  </a:r>
                  <a:r>
                    <a:rPr lang="ja-JP" altLang="en-US" sz="105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05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000" b="1" dirty="0">
                      <a:solidFill>
                        <a:srgbClr val="C00000"/>
                      </a:solidFill>
                      <a:latin typeface="HG丸ｺﾞｼｯｸM-PRO" panose="020F0600000000000000" pitchFamily="50" charset="-128"/>
                      <a:ea typeface="HG丸ｺﾞｼｯｸM-PRO" panose="020F0600000000000000" pitchFamily="50" charset="-128"/>
                    </a:rPr>
                    <a:t>１か月あたり</a:t>
                  </a:r>
                  <a:endParaRPr lang="en-US" altLang="ja-JP" sz="10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0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000" b="1" dirty="0">
                      <a:solidFill>
                        <a:srgbClr val="C00000"/>
                      </a:solidFill>
                      <a:latin typeface="HG丸ｺﾞｼｯｸM-PRO" panose="020F0600000000000000" pitchFamily="50" charset="-128"/>
                      <a:ea typeface="HG丸ｺﾞｼｯｸM-PRO" panose="020F0600000000000000" pitchFamily="50" charset="-128"/>
                    </a:rPr>
                    <a:t>94,100</a:t>
                  </a:r>
                  <a:r>
                    <a:rPr lang="ja-JP" altLang="en-US" sz="1000" b="1" dirty="0">
                      <a:solidFill>
                        <a:srgbClr val="C00000"/>
                      </a:solidFill>
                      <a:latin typeface="HG丸ｺﾞｼｯｸM-PRO" panose="020F0600000000000000" pitchFamily="50" charset="-128"/>
                      <a:ea typeface="HG丸ｺﾞｼｯｸM-PRO" panose="020F0600000000000000" pitchFamily="50" charset="-128"/>
                    </a:rPr>
                    <a:t>円</a:t>
                  </a:r>
                </a:p>
              </p:txBody>
            </p:sp>
            <p:sp>
              <p:nvSpPr>
                <p:cNvPr id="35" name="大かっこ 34">
                  <a:extLst>
                    <a:ext uri="{FF2B5EF4-FFF2-40B4-BE49-F238E27FC236}">
                      <a16:creationId xmlns:a16="http://schemas.microsoft.com/office/drawing/2014/main" id="{04C631A9-730A-77F7-5712-775D2712CE48}"/>
                    </a:ext>
                  </a:extLst>
                </p:cNvPr>
                <p:cNvSpPr/>
                <p:nvPr/>
              </p:nvSpPr>
              <p:spPr>
                <a:xfrm>
                  <a:off x="6582014" y="4421062"/>
                  <a:ext cx="714141" cy="216750"/>
                </a:xfrm>
                <a:prstGeom prst="bracketPair">
                  <a:avLst/>
                </a:prstGeom>
                <a:ln w="12700">
                  <a:solidFill>
                    <a:srgbClr val="CC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solidFill>
                      <a:prstClr val="black"/>
                    </a:solidFill>
                  </a:endParaRPr>
                </a:p>
              </p:txBody>
            </p:sp>
          </p:grpSp>
          <p:grpSp>
            <p:nvGrpSpPr>
              <p:cNvPr id="28" name="グループ化 27">
                <a:extLst>
                  <a:ext uri="{FF2B5EF4-FFF2-40B4-BE49-F238E27FC236}">
                    <a16:creationId xmlns:a16="http://schemas.microsoft.com/office/drawing/2014/main" id="{1EDEE5EA-A1DE-97DD-FCB1-97AB3EF5F099}"/>
                  </a:ext>
                </a:extLst>
              </p:cNvPr>
              <p:cNvGrpSpPr/>
              <p:nvPr/>
            </p:nvGrpSpPr>
            <p:grpSpPr>
              <a:xfrm>
                <a:off x="1279709" y="3889135"/>
                <a:ext cx="1296000" cy="863992"/>
                <a:chOff x="5564508" y="2186286"/>
                <a:chExt cx="1296000" cy="863992"/>
              </a:xfrm>
            </p:grpSpPr>
            <p:grpSp>
              <p:nvGrpSpPr>
                <p:cNvPr id="30" name="グループ化 29">
                  <a:extLst>
                    <a:ext uri="{FF2B5EF4-FFF2-40B4-BE49-F238E27FC236}">
                      <a16:creationId xmlns:a16="http://schemas.microsoft.com/office/drawing/2014/main" id="{2DDF746C-1199-EE31-4E2B-4AD74AEB3F43}"/>
                    </a:ext>
                  </a:extLst>
                </p:cNvPr>
                <p:cNvGrpSpPr/>
                <p:nvPr/>
              </p:nvGrpSpPr>
              <p:grpSpPr>
                <a:xfrm>
                  <a:off x="5564508" y="2186286"/>
                  <a:ext cx="1296000" cy="612001"/>
                  <a:chOff x="6844349" y="4739126"/>
                  <a:chExt cx="1080000" cy="282587"/>
                </a:xfrm>
              </p:grpSpPr>
              <p:sp>
                <p:nvSpPr>
                  <p:cNvPr id="32" name="正方形/長方形 31">
                    <a:extLst>
                      <a:ext uri="{FF2B5EF4-FFF2-40B4-BE49-F238E27FC236}">
                        <a16:creationId xmlns:a16="http://schemas.microsoft.com/office/drawing/2014/main" id="{3C92E6C0-A337-0B9D-9F93-22D21C2F53C2}"/>
                      </a:ext>
                    </a:extLst>
                  </p:cNvPr>
                  <p:cNvSpPr/>
                  <p:nvPr/>
                </p:nvSpPr>
                <p:spPr>
                  <a:xfrm>
                    <a:off x="6844349" y="4739126"/>
                    <a:ext cx="1080000" cy="28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5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050" b="1" dirty="0">
                        <a:solidFill>
                          <a:srgbClr val="C00000"/>
                        </a:solidFill>
                        <a:latin typeface="HG丸ｺﾞｼｯｸM-PRO" panose="020F0600000000000000" pitchFamily="50" charset="-128"/>
                        <a:ea typeface="HG丸ｺﾞｼｯｸM-PRO" panose="020F0600000000000000" pitchFamily="50" charset="-128"/>
                      </a:rPr>
                      <a:t>1,067,000</a:t>
                    </a:r>
                    <a:r>
                      <a:rPr lang="ja-JP" altLang="en-US" sz="105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05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000" b="1" dirty="0">
                        <a:solidFill>
                          <a:srgbClr val="C00000"/>
                        </a:solidFill>
                        <a:latin typeface="HG丸ｺﾞｼｯｸM-PRO" panose="020F0600000000000000" pitchFamily="50" charset="-128"/>
                        <a:ea typeface="HG丸ｺﾞｼｯｸM-PRO" panose="020F0600000000000000" pitchFamily="50" charset="-128"/>
                      </a:rPr>
                      <a:t>１か月あたり</a:t>
                    </a:r>
                    <a:endParaRPr lang="en-US" altLang="ja-JP" sz="10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0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000" b="1" dirty="0">
                        <a:solidFill>
                          <a:srgbClr val="C00000"/>
                        </a:solidFill>
                        <a:latin typeface="HG丸ｺﾞｼｯｸM-PRO" panose="020F0600000000000000" pitchFamily="50" charset="-128"/>
                        <a:ea typeface="HG丸ｺﾞｼｯｸM-PRO" panose="020F0600000000000000" pitchFamily="50" charset="-128"/>
                      </a:rPr>
                      <a:t>88,900</a:t>
                    </a:r>
                    <a:r>
                      <a:rPr lang="ja-JP" altLang="en-US" sz="1000" b="1" dirty="0">
                        <a:solidFill>
                          <a:srgbClr val="C00000"/>
                        </a:solidFill>
                        <a:latin typeface="HG丸ｺﾞｼｯｸM-PRO" panose="020F0600000000000000" pitchFamily="50" charset="-128"/>
                        <a:ea typeface="HG丸ｺﾞｼｯｸM-PRO" panose="020F0600000000000000" pitchFamily="50" charset="-128"/>
                      </a:rPr>
                      <a:t>円</a:t>
                    </a:r>
                    <a:endParaRPr lang="ja-JP" altLang="en-US" sz="900" b="1" dirty="0">
                      <a:solidFill>
                        <a:srgbClr val="C00000"/>
                      </a:solidFill>
                      <a:latin typeface="HG丸ｺﾞｼｯｸM-PRO" panose="020F0600000000000000" pitchFamily="50" charset="-128"/>
                      <a:ea typeface="HG丸ｺﾞｼｯｸM-PRO" panose="020F0600000000000000" pitchFamily="50" charset="-128"/>
                    </a:endParaRPr>
                  </a:p>
                </p:txBody>
              </p:sp>
              <p:sp>
                <p:nvSpPr>
                  <p:cNvPr id="33" name="大かっこ 32">
                    <a:extLst>
                      <a:ext uri="{FF2B5EF4-FFF2-40B4-BE49-F238E27FC236}">
                        <a16:creationId xmlns:a16="http://schemas.microsoft.com/office/drawing/2014/main" id="{147049F1-686E-732E-7216-66D5F17807A3}"/>
                      </a:ext>
                    </a:extLst>
                  </p:cNvPr>
                  <p:cNvSpPr/>
                  <p:nvPr/>
                </p:nvSpPr>
                <p:spPr>
                  <a:xfrm>
                    <a:off x="7017499" y="4855481"/>
                    <a:ext cx="750000" cy="132982"/>
                  </a:xfrm>
                  <a:prstGeom prst="bracketPair">
                    <a:avLst/>
                  </a:prstGeom>
                  <a:ln w="12700">
                    <a:solidFill>
                      <a:srgbClr val="CC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solidFill>
                        <a:prstClr val="black"/>
                      </a:solidFill>
                    </a:endParaRPr>
                  </a:p>
                </p:txBody>
              </p:sp>
            </p:grpSp>
            <p:sp>
              <p:nvSpPr>
                <p:cNvPr id="31" name="大かっこ 30">
                  <a:extLst>
                    <a:ext uri="{FF2B5EF4-FFF2-40B4-BE49-F238E27FC236}">
                      <a16:creationId xmlns:a16="http://schemas.microsoft.com/office/drawing/2014/main" id="{10872EB6-2151-C6A4-EF84-2CE269EFECEE}"/>
                    </a:ext>
                  </a:extLst>
                </p:cNvPr>
                <p:cNvSpPr/>
                <p:nvPr/>
              </p:nvSpPr>
              <p:spPr>
                <a:xfrm>
                  <a:off x="5772288" y="2762278"/>
                  <a:ext cx="900000" cy="288000"/>
                </a:xfrm>
                <a:prstGeom prst="bracketPair">
                  <a:avLst/>
                </a:prstGeom>
                <a:ln w="12700">
                  <a:solidFill>
                    <a:srgbClr val="CC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r>
                    <a:rPr lang="ja-JP" altLang="en-US" sz="1000" b="1" dirty="0">
                      <a:solidFill>
                        <a:srgbClr val="C00000"/>
                      </a:solidFill>
                      <a:latin typeface="HG丸ｺﾞｼｯｸM-PRO" panose="020F0600000000000000" pitchFamily="50" charset="-128"/>
                      <a:ea typeface="HG丸ｺﾞｼｯｸM-PRO" panose="020F0600000000000000" pitchFamily="50" charset="-128"/>
                    </a:rPr>
                    <a:t>１日あたり</a:t>
                  </a:r>
                  <a:endParaRPr lang="en-US" altLang="ja-JP" sz="10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0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000" b="1" dirty="0">
                      <a:solidFill>
                        <a:srgbClr val="C00000"/>
                      </a:solidFill>
                      <a:latin typeface="HG丸ｺﾞｼｯｸM-PRO" panose="020F0600000000000000" pitchFamily="50" charset="-128"/>
                      <a:ea typeface="HG丸ｺﾞｼｯｸM-PRO" panose="020F0600000000000000" pitchFamily="50" charset="-128"/>
                    </a:rPr>
                    <a:t>5,340</a:t>
                  </a:r>
                  <a:r>
                    <a:rPr lang="ja-JP" altLang="en-US" sz="1000" b="1" dirty="0">
                      <a:solidFill>
                        <a:srgbClr val="C00000"/>
                      </a:solidFill>
                      <a:latin typeface="HG丸ｺﾞｼｯｸM-PRO" panose="020F0600000000000000" pitchFamily="50" charset="-128"/>
                      <a:ea typeface="HG丸ｺﾞｼｯｸM-PRO" panose="020F0600000000000000" pitchFamily="50" charset="-128"/>
                    </a:rPr>
                    <a:t>円</a:t>
                  </a:r>
                </a:p>
              </p:txBody>
            </p:sp>
          </p:grpSp>
          <p:sp>
            <p:nvSpPr>
              <p:cNvPr id="29" name="角丸四角形 1">
                <a:extLst>
                  <a:ext uri="{FF2B5EF4-FFF2-40B4-BE49-F238E27FC236}">
                    <a16:creationId xmlns:a16="http://schemas.microsoft.com/office/drawing/2014/main" id="{EDE46EE8-4929-B385-8E2E-A0D8BA0C190E}"/>
                  </a:ext>
                </a:extLst>
              </p:cNvPr>
              <p:cNvSpPr/>
              <p:nvPr/>
            </p:nvSpPr>
            <p:spPr>
              <a:xfrm>
                <a:off x="1331400" y="2138412"/>
                <a:ext cx="1188000" cy="2664000"/>
              </a:xfrm>
              <a:prstGeom prst="roundRect">
                <a:avLst>
                  <a:gd name="adj" fmla="val 8649"/>
                </a:avLst>
              </a:prstGeom>
              <a:noFill/>
              <a:ln w="1905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grpSp>
      <p:pic>
        <p:nvPicPr>
          <p:cNvPr id="39" name="図 38">
            <a:extLst>
              <a:ext uri="{FF2B5EF4-FFF2-40B4-BE49-F238E27FC236}">
                <a16:creationId xmlns:a16="http://schemas.microsoft.com/office/drawing/2014/main" id="{32EF7A0B-DF81-7B35-B709-CB3622711736}"/>
              </a:ext>
            </a:extLst>
          </p:cNvPr>
          <p:cNvPicPr>
            <a:picLocks noChangeAspect="1"/>
          </p:cNvPicPr>
          <p:nvPr/>
        </p:nvPicPr>
        <p:blipFill>
          <a:blip r:embed="rId11"/>
          <a:stretch>
            <a:fillRect/>
          </a:stretch>
        </p:blipFill>
        <p:spPr>
          <a:xfrm>
            <a:off x="3744000" y="3600000"/>
            <a:ext cx="1506497" cy="929791"/>
          </a:xfrm>
          <a:prstGeom prst="roundRect">
            <a:avLst>
              <a:gd name="adj" fmla="val 8594"/>
            </a:avLst>
          </a:prstGeom>
          <a:solidFill>
            <a:srgbClr val="FFFFFF">
              <a:shade val="85000"/>
            </a:srgbClr>
          </a:solidFill>
          <a:ln>
            <a:noFill/>
          </a:ln>
          <a:effectLst/>
        </p:spPr>
      </p:pic>
      <p:pic>
        <p:nvPicPr>
          <p:cNvPr id="40" name="図 39">
            <a:extLst>
              <a:ext uri="{FF2B5EF4-FFF2-40B4-BE49-F238E27FC236}">
                <a16:creationId xmlns:a16="http://schemas.microsoft.com/office/drawing/2014/main" id="{F3835D48-A18E-9A27-4FC5-79900D6AB869}"/>
              </a:ext>
            </a:extLst>
          </p:cNvPr>
          <p:cNvPicPr>
            <a:picLocks noChangeAspect="1"/>
          </p:cNvPicPr>
          <p:nvPr/>
        </p:nvPicPr>
        <p:blipFill>
          <a:blip r:embed="rId12"/>
          <a:stretch>
            <a:fillRect/>
          </a:stretch>
        </p:blipFill>
        <p:spPr>
          <a:xfrm>
            <a:off x="5292000" y="3600000"/>
            <a:ext cx="1388802" cy="918022"/>
          </a:xfrm>
          <a:prstGeom prst="roundRect">
            <a:avLst>
              <a:gd name="adj" fmla="val 8594"/>
            </a:avLst>
          </a:prstGeom>
          <a:solidFill>
            <a:srgbClr val="FFFFFF">
              <a:shade val="85000"/>
            </a:srgbClr>
          </a:solidFill>
          <a:ln>
            <a:noFill/>
          </a:ln>
          <a:effectLst/>
        </p:spPr>
      </p:pic>
      <p:sp>
        <p:nvSpPr>
          <p:cNvPr id="41" name="テキスト ボックス 40">
            <a:extLst>
              <a:ext uri="{FF2B5EF4-FFF2-40B4-BE49-F238E27FC236}">
                <a16:creationId xmlns:a16="http://schemas.microsoft.com/office/drawing/2014/main" id="{4EDEEC2E-7C7D-0C61-D013-11EE0A5D7E6E}"/>
              </a:ext>
            </a:extLst>
          </p:cNvPr>
          <p:cNvSpPr txBox="1"/>
          <p:nvPr/>
        </p:nvSpPr>
        <p:spPr>
          <a:xfrm>
            <a:off x="3852000" y="4500000"/>
            <a:ext cx="1338828" cy="400110"/>
          </a:xfrm>
          <a:prstGeom prst="rect">
            <a:avLst/>
          </a:prstGeom>
          <a:noFill/>
        </p:spPr>
        <p:txBody>
          <a:bodyPr wrap="none" rtlCol="0">
            <a:spAutoFit/>
          </a:bodyPr>
          <a:lstStyle/>
          <a:p>
            <a:r>
              <a:rPr lang="ja-JP" altLang="en-US" sz="1000" dirty="0">
                <a:latin typeface="BIZ UDPゴシック" panose="020B0400000000000000" pitchFamily="50" charset="-128"/>
                <a:ea typeface="BIZ UDPゴシック" panose="020B0400000000000000" pitchFamily="50" charset="-128"/>
              </a:rPr>
              <a:t>佐野市立あそ野学園</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義務教育学校（校舎）</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86A187B7-9AB6-BB7D-C190-971CAAA48AC9}"/>
              </a:ext>
            </a:extLst>
          </p:cNvPr>
          <p:cNvSpPr txBox="1"/>
          <p:nvPr/>
        </p:nvSpPr>
        <p:spPr>
          <a:xfrm>
            <a:off x="5328000" y="4500000"/>
            <a:ext cx="1338828" cy="400110"/>
          </a:xfrm>
          <a:prstGeom prst="rect">
            <a:avLst/>
          </a:prstGeom>
          <a:noFill/>
        </p:spPr>
        <p:txBody>
          <a:bodyPr wrap="none" rtlCol="0">
            <a:spAutoFit/>
          </a:bodyPr>
          <a:lstStyle/>
          <a:p>
            <a:pPr algn="ctr"/>
            <a:r>
              <a:rPr lang="ja-JP" altLang="en-US" sz="1000" dirty="0">
                <a:latin typeface="BIZ UDPゴシック" panose="020B0400000000000000" pitchFamily="50" charset="-128"/>
                <a:ea typeface="BIZ UDPゴシック" panose="020B0400000000000000" pitchFamily="50" charset="-128"/>
              </a:rPr>
              <a:t>那須塩原市立</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黒磯中学校（体育館）</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43" name="正方形/長方形 42">
            <a:extLst>
              <a:ext uri="{FF2B5EF4-FFF2-40B4-BE49-F238E27FC236}">
                <a16:creationId xmlns:a16="http://schemas.microsoft.com/office/drawing/2014/main" id="{E56A942A-F15B-AA66-A0FB-B2E618BA54C0}"/>
              </a:ext>
            </a:extLst>
          </p:cNvPr>
          <p:cNvSpPr/>
          <p:nvPr/>
        </p:nvSpPr>
        <p:spPr>
          <a:xfrm>
            <a:off x="288000" y="4752000"/>
            <a:ext cx="3456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US" altLang="ja-JP" sz="800" dirty="0">
                <a:solidFill>
                  <a:prstClr val="black"/>
                </a:solidFill>
                <a:latin typeface="BIZ UDPゴシック" panose="020B0400000000000000" pitchFamily="50" charset="-128"/>
                <a:ea typeface="BIZ UDPゴシック" panose="020B0400000000000000" pitchFamily="50" charset="-128"/>
              </a:rPr>
              <a:t>※</a:t>
            </a:r>
            <a:r>
              <a:rPr lang="ja-JP" altLang="en-US" sz="800" dirty="0">
                <a:solidFill>
                  <a:prstClr val="black"/>
                </a:solidFill>
                <a:latin typeface="BIZ UDPゴシック" panose="020B0400000000000000" pitchFamily="50" charset="-128"/>
                <a:ea typeface="BIZ UDPゴシック" panose="020B0400000000000000" pitchFamily="50" charset="-128"/>
              </a:rPr>
              <a:t>　</a:t>
            </a:r>
            <a:r>
              <a:rPr lang="en-US" altLang="ja-JP" sz="800" dirty="0">
                <a:solidFill>
                  <a:prstClr val="black"/>
                </a:solidFill>
                <a:latin typeface="BIZ UDPゴシック" panose="020B0400000000000000" pitchFamily="50" charset="-128"/>
                <a:ea typeface="BIZ UDPゴシック" panose="020B0400000000000000" pitchFamily="50" charset="-128"/>
              </a:rPr>
              <a:t>1</a:t>
            </a:r>
            <a:r>
              <a:rPr lang="ja-JP" altLang="en-US" sz="800" dirty="0">
                <a:solidFill>
                  <a:prstClr val="black"/>
                </a:solidFill>
                <a:latin typeface="BIZ UDPゴシック" panose="020B0400000000000000" pitchFamily="50" charset="-128"/>
                <a:ea typeface="BIZ UDPゴシック" panose="020B0400000000000000" pitchFamily="50" charset="-128"/>
              </a:rPr>
              <a:t>日あたりの金額は年間登校日数を年間</a:t>
            </a:r>
            <a:r>
              <a:rPr lang="en-US" altLang="ja-JP" sz="800" dirty="0">
                <a:solidFill>
                  <a:prstClr val="black"/>
                </a:solidFill>
                <a:latin typeface="BIZ UDPゴシック" panose="020B0400000000000000" pitchFamily="50" charset="-128"/>
                <a:ea typeface="BIZ UDPゴシック" panose="020B0400000000000000" pitchFamily="50" charset="-128"/>
              </a:rPr>
              <a:t>200</a:t>
            </a:r>
            <a:r>
              <a:rPr lang="ja-JP" altLang="en-US" sz="800" dirty="0">
                <a:solidFill>
                  <a:prstClr val="black"/>
                </a:solidFill>
                <a:latin typeface="BIZ UDPゴシック" panose="020B0400000000000000" pitchFamily="50" charset="-128"/>
                <a:ea typeface="BIZ UDPゴシック" panose="020B0400000000000000" pitchFamily="50" charset="-128"/>
              </a:rPr>
              <a:t>日として計算しています。</a:t>
            </a:r>
          </a:p>
        </p:txBody>
      </p:sp>
      <p:grpSp>
        <p:nvGrpSpPr>
          <p:cNvPr id="2" name="グループ化 1">
            <a:extLst>
              <a:ext uri="{FF2B5EF4-FFF2-40B4-BE49-F238E27FC236}">
                <a16:creationId xmlns:a16="http://schemas.microsoft.com/office/drawing/2014/main" id="{93BE09F7-CB2F-3F7E-BF61-8F00C2CED664}"/>
              </a:ext>
            </a:extLst>
          </p:cNvPr>
          <p:cNvGrpSpPr/>
          <p:nvPr/>
        </p:nvGrpSpPr>
        <p:grpSpPr>
          <a:xfrm>
            <a:off x="360000" y="5220000"/>
            <a:ext cx="1079998" cy="895237"/>
            <a:chOff x="747196" y="900814"/>
            <a:chExt cx="1320807" cy="1094646"/>
          </a:xfrm>
        </p:grpSpPr>
        <p:sp>
          <p:nvSpPr>
            <p:cNvPr id="3" name="角丸四角形 13">
              <a:extLst>
                <a:ext uri="{FF2B5EF4-FFF2-40B4-BE49-F238E27FC236}">
                  <a16:creationId xmlns:a16="http://schemas.microsoft.com/office/drawing/2014/main" id="{2BD3FEB5-570A-63DE-6849-926E0021A88B}"/>
                </a:ext>
              </a:extLst>
            </p:cNvPr>
            <p:cNvSpPr/>
            <p:nvPr/>
          </p:nvSpPr>
          <p:spPr>
            <a:xfrm>
              <a:off x="747196" y="1643310"/>
              <a:ext cx="1320807" cy="352150"/>
            </a:xfrm>
            <a:prstGeom prst="roundRect">
              <a:avLst/>
            </a:prstGeom>
            <a:solidFill>
              <a:srgbClr val="FF9933"/>
            </a:solidFill>
            <a:ln w="12700" cap="flat" cmpd="sng" algn="ctr">
              <a:no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社会保障</a:t>
              </a:r>
            </a:p>
          </p:txBody>
        </p:sp>
        <p:pic>
          <p:nvPicPr>
            <p:cNvPr id="20" name="図 19">
              <a:extLst>
                <a:ext uri="{FF2B5EF4-FFF2-40B4-BE49-F238E27FC236}">
                  <a16:creationId xmlns:a16="http://schemas.microsoft.com/office/drawing/2014/main" id="{2979F1DE-A993-D062-0E1F-9AD3F35B3C0A}"/>
                </a:ext>
              </a:extLst>
            </p:cNvPr>
            <p:cNvPicPr>
              <a:picLocks noChangeAspect="1"/>
            </p:cNvPicPr>
            <p:nvPr/>
          </p:nvPicPr>
          <p:blipFill>
            <a:blip r:embed="rId13"/>
            <a:stretch>
              <a:fillRect/>
            </a:stretch>
          </p:blipFill>
          <p:spPr>
            <a:xfrm>
              <a:off x="889227" y="900814"/>
              <a:ext cx="1036744" cy="710445"/>
            </a:xfrm>
            <a:prstGeom prst="rect">
              <a:avLst/>
            </a:prstGeom>
          </p:spPr>
        </p:pic>
      </p:grpSp>
      <p:cxnSp>
        <p:nvCxnSpPr>
          <p:cNvPr id="45" name="直線コネクタ 44">
            <a:extLst>
              <a:ext uri="{FF2B5EF4-FFF2-40B4-BE49-F238E27FC236}">
                <a16:creationId xmlns:a16="http://schemas.microsoft.com/office/drawing/2014/main" id="{C15C4DB8-A840-34AF-F1C0-1B1F89DB9143}"/>
              </a:ext>
            </a:extLst>
          </p:cNvPr>
          <p:cNvCxnSpPr/>
          <p:nvPr/>
        </p:nvCxnSpPr>
        <p:spPr>
          <a:xfrm>
            <a:off x="360000" y="5076000"/>
            <a:ext cx="6300000" cy="0"/>
          </a:xfrm>
          <a:prstGeom prst="line">
            <a:avLst/>
          </a:prstGeom>
          <a:ln w="349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 name="正方形/長方形 45">
            <a:extLst>
              <a:ext uri="{FF2B5EF4-FFF2-40B4-BE49-F238E27FC236}">
                <a16:creationId xmlns:a16="http://schemas.microsoft.com/office/drawing/2014/main" id="{76957EC6-A221-2CA9-DCF2-EAFD78BBE733}"/>
              </a:ext>
            </a:extLst>
          </p:cNvPr>
          <p:cNvSpPr/>
          <p:nvPr/>
        </p:nvSpPr>
        <p:spPr>
          <a:xfrm>
            <a:off x="1476000" y="5220000"/>
            <a:ext cx="3312000" cy="11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r>
              <a:rPr lang="ja-JP" altLang="en-US" sz="1200" dirty="0">
                <a:solidFill>
                  <a:prstClr val="black"/>
                </a:solidFill>
                <a:latin typeface="BIZ UDゴシック" panose="020B0400000000000000" pitchFamily="49" charset="-128"/>
                <a:ea typeface="BIZ UDゴシック" panose="020B0400000000000000" pitchFamily="49" charset="-128"/>
              </a:rPr>
              <a:t>　私たちが納めた税金のうち、一番多く使われているのは「社会保障」にかかるものです。</a:t>
            </a:r>
            <a:endParaRPr lang="en-US" altLang="ja-JP" sz="1200" dirty="0">
              <a:solidFill>
                <a:prstClr val="black"/>
              </a:solidFill>
              <a:latin typeface="BIZ UDゴシック" panose="020B0400000000000000" pitchFamily="49" charset="-128"/>
              <a:ea typeface="BIZ UDゴシック" panose="020B0400000000000000" pitchFamily="49" charset="-128"/>
            </a:endParaRPr>
          </a:p>
          <a:p>
            <a:pPr lvl="0"/>
            <a:r>
              <a:rPr lang="ja-JP" altLang="en-US" sz="1200" dirty="0">
                <a:solidFill>
                  <a:prstClr val="black"/>
                </a:solidFill>
                <a:latin typeface="BIZ UDゴシック" panose="020B0400000000000000" pitchFamily="49" charset="-128"/>
                <a:ea typeface="BIZ UDゴシック" panose="020B0400000000000000" pitchFamily="49" charset="-128"/>
              </a:rPr>
              <a:t>　「社会保障」とは、私たちが安心して生活していくために必要な「医療」「年金」「介護」「子育て」などの公的サービスのことをいいます。</a:t>
            </a:r>
            <a:endParaRPr lang="en-US" altLang="ja-JP" sz="1200" dirty="0">
              <a:solidFill>
                <a:prstClr val="black"/>
              </a:solidFill>
              <a:latin typeface="BIZ UDゴシック" panose="020B0400000000000000" pitchFamily="49" charset="-128"/>
              <a:ea typeface="BIZ UDゴシック" panose="020B0400000000000000" pitchFamily="49" charset="-128"/>
            </a:endParaRPr>
          </a:p>
        </p:txBody>
      </p:sp>
      <p:pic>
        <p:nvPicPr>
          <p:cNvPr id="47" name="図 46">
            <a:extLst>
              <a:ext uri="{FF2B5EF4-FFF2-40B4-BE49-F238E27FC236}">
                <a16:creationId xmlns:a16="http://schemas.microsoft.com/office/drawing/2014/main" id="{81B14A25-B3F1-1E9D-8A15-2DC5725890E4}"/>
              </a:ext>
            </a:extLst>
          </p:cNvPr>
          <p:cNvPicPr>
            <a:picLocks noChangeAspect="1"/>
          </p:cNvPicPr>
          <p:nvPr/>
        </p:nvPicPr>
        <p:blipFill>
          <a:blip r:embed="rId14"/>
          <a:stretch>
            <a:fillRect/>
          </a:stretch>
        </p:blipFill>
        <p:spPr>
          <a:xfrm>
            <a:off x="4905376" y="5314189"/>
            <a:ext cx="1759994" cy="1205921"/>
          </a:xfrm>
          <a:prstGeom prst="rect">
            <a:avLst/>
          </a:prstGeom>
          <a:ln>
            <a:noFill/>
          </a:ln>
          <a:effectLst>
            <a:softEdge rad="112500"/>
          </a:effectLst>
        </p:spPr>
      </p:pic>
      <p:sp>
        <p:nvSpPr>
          <p:cNvPr id="48" name="テキスト ボックス 47">
            <a:extLst>
              <a:ext uri="{FF2B5EF4-FFF2-40B4-BE49-F238E27FC236}">
                <a16:creationId xmlns:a16="http://schemas.microsoft.com/office/drawing/2014/main" id="{83394853-1456-F0BC-1F79-D3F8B7327D2A}"/>
              </a:ext>
            </a:extLst>
          </p:cNvPr>
          <p:cNvSpPr txBox="1"/>
          <p:nvPr/>
        </p:nvSpPr>
        <p:spPr>
          <a:xfrm>
            <a:off x="5544000" y="6408000"/>
            <a:ext cx="1210588" cy="246221"/>
          </a:xfrm>
          <a:prstGeom prst="rect">
            <a:avLst/>
          </a:prstGeom>
          <a:noFill/>
        </p:spPr>
        <p:txBody>
          <a:bodyPr wrap="none" rtlCol="0">
            <a:spAutoFit/>
          </a:bodyPr>
          <a:lstStyle/>
          <a:p>
            <a:r>
              <a:rPr kumimoji="1" lang="ja-JP" altLang="en-US" sz="1000" dirty="0">
                <a:latin typeface="BIZ UDゴシック" panose="020B0400000000000000" pitchFamily="49" charset="-128"/>
                <a:ea typeface="BIZ UDゴシック" panose="020B0400000000000000" pitchFamily="49" charset="-128"/>
              </a:rPr>
              <a:t>（提供：東京都）</a:t>
            </a:r>
          </a:p>
        </p:txBody>
      </p:sp>
      <p:pic>
        <p:nvPicPr>
          <p:cNvPr id="49" name="図 48">
            <a:extLst>
              <a:ext uri="{FF2B5EF4-FFF2-40B4-BE49-F238E27FC236}">
                <a16:creationId xmlns:a16="http://schemas.microsoft.com/office/drawing/2014/main" id="{5882A99A-9A09-81D9-F4E8-EA9AC07D7328}"/>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6004" y="6624000"/>
            <a:ext cx="1399035" cy="1300280"/>
          </a:xfrm>
          <a:prstGeom prst="rect">
            <a:avLst/>
          </a:prstGeom>
        </p:spPr>
      </p:pic>
      <p:pic>
        <p:nvPicPr>
          <p:cNvPr id="50" name="図 49">
            <a:extLst>
              <a:ext uri="{FF2B5EF4-FFF2-40B4-BE49-F238E27FC236}">
                <a16:creationId xmlns:a16="http://schemas.microsoft.com/office/drawing/2014/main" id="{1796B8FA-FECA-889A-BAB0-67B8AFCBD03E}"/>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3348001" y="6696000"/>
            <a:ext cx="1281077" cy="1338684"/>
          </a:xfrm>
          <a:prstGeom prst="rect">
            <a:avLst/>
          </a:prstGeom>
        </p:spPr>
      </p:pic>
      <p:pic>
        <p:nvPicPr>
          <p:cNvPr id="51" name="図 50">
            <a:extLst>
              <a:ext uri="{FF2B5EF4-FFF2-40B4-BE49-F238E27FC236}">
                <a16:creationId xmlns:a16="http://schemas.microsoft.com/office/drawing/2014/main" id="{6158EB07-3CBA-13FA-C3B9-B61B7814F2CF}"/>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44002" y="8208000"/>
            <a:ext cx="1300280" cy="1272848"/>
          </a:xfrm>
          <a:prstGeom prst="rect">
            <a:avLst/>
          </a:prstGeom>
        </p:spPr>
      </p:pic>
      <p:grpSp>
        <p:nvGrpSpPr>
          <p:cNvPr id="52" name="グループ化 51">
            <a:extLst>
              <a:ext uri="{FF2B5EF4-FFF2-40B4-BE49-F238E27FC236}">
                <a16:creationId xmlns:a16="http://schemas.microsoft.com/office/drawing/2014/main" id="{858E8ECB-68EA-9FDC-072D-54EB4DFC1837}"/>
              </a:ext>
            </a:extLst>
          </p:cNvPr>
          <p:cNvGrpSpPr/>
          <p:nvPr/>
        </p:nvGrpSpPr>
        <p:grpSpPr>
          <a:xfrm>
            <a:off x="4680000" y="6696000"/>
            <a:ext cx="1980000" cy="1188000"/>
            <a:chOff x="698932" y="2709626"/>
            <a:chExt cx="1980000" cy="1188000"/>
          </a:xfrm>
        </p:grpSpPr>
        <p:sp>
          <p:nvSpPr>
            <p:cNvPr id="53" name="正方形/長方形 52">
              <a:extLst>
                <a:ext uri="{FF2B5EF4-FFF2-40B4-BE49-F238E27FC236}">
                  <a16:creationId xmlns:a16="http://schemas.microsoft.com/office/drawing/2014/main" id="{0D31692F-0784-2DFE-5700-0FD5243955D0}"/>
                </a:ext>
              </a:extLst>
            </p:cNvPr>
            <p:cNvSpPr/>
            <p:nvPr/>
          </p:nvSpPr>
          <p:spPr>
            <a:xfrm>
              <a:off x="698932" y="2997626"/>
              <a:ext cx="1980000" cy="9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老後も安心して暮らしていくために国から受け取るお金（年金）の一部には、税金が使われています。</a:t>
              </a:r>
            </a:p>
          </p:txBody>
        </p:sp>
        <p:sp>
          <p:nvSpPr>
            <p:cNvPr id="54" name="角丸四角形 28">
              <a:extLst>
                <a:ext uri="{FF2B5EF4-FFF2-40B4-BE49-F238E27FC236}">
                  <a16:creationId xmlns:a16="http://schemas.microsoft.com/office/drawing/2014/main" id="{817CF758-7F80-4861-531E-F56F2E7FCBB5}"/>
                </a:ext>
              </a:extLst>
            </p:cNvPr>
            <p:cNvSpPr/>
            <p:nvPr/>
          </p:nvSpPr>
          <p:spPr>
            <a:xfrm>
              <a:off x="698932" y="2709626"/>
              <a:ext cx="900000" cy="288000"/>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b="1" dirty="0">
                  <a:solidFill>
                    <a:schemeClr val="tx1"/>
                  </a:solidFill>
                  <a:latin typeface="BIZ UDPゴシック" panose="020B0400000000000000" pitchFamily="50" charset="-128"/>
                  <a:ea typeface="BIZ UDPゴシック" panose="020B0400000000000000" pitchFamily="50" charset="-128"/>
                </a:rPr>
                <a:t>年　金</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55" name="グループ化 54">
            <a:extLst>
              <a:ext uri="{FF2B5EF4-FFF2-40B4-BE49-F238E27FC236}">
                <a16:creationId xmlns:a16="http://schemas.microsoft.com/office/drawing/2014/main" id="{E492C090-B208-83AC-A005-D56F597413A6}"/>
              </a:ext>
            </a:extLst>
          </p:cNvPr>
          <p:cNvGrpSpPr/>
          <p:nvPr/>
        </p:nvGrpSpPr>
        <p:grpSpPr>
          <a:xfrm>
            <a:off x="1440000" y="6694776"/>
            <a:ext cx="1980000" cy="1441224"/>
            <a:chOff x="698932" y="2646016"/>
            <a:chExt cx="1980000" cy="1441224"/>
          </a:xfrm>
        </p:grpSpPr>
        <p:sp>
          <p:nvSpPr>
            <p:cNvPr id="56" name="正方形/長方形 55">
              <a:extLst>
                <a:ext uri="{FF2B5EF4-FFF2-40B4-BE49-F238E27FC236}">
                  <a16:creationId xmlns:a16="http://schemas.microsoft.com/office/drawing/2014/main" id="{8F6BBD57-F563-40B8-FE7D-327AE4EB0CE7}"/>
                </a:ext>
              </a:extLst>
            </p:cNvPr>
            <p:cNvSpPr/>
            <p:nvPr/>
          </p:nvSpPr>
          <p:spPr>
            <a:xfrm>
              <a:off x="698932" y="2935240"/>
              <a:ext cx="1980000" cy="11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かぜを引いたり、けがをしたりして病院で手当てをしてもらうと、お金がかかります。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　かかったお金の一部には、税金が使われています。</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57" name="角丸四角形 31">
              <a:extLst>
                <a:ext uri="{FF2B5EF4-FFF2-40B4-BE49-F238E27FC236}">
                  <a16:creationId xmlns:a16="http://schemas.microsoft.com/office/drawing/2014/main" id="{14B5C0CD-C62D-77CC-3341-0683416019BD}"/>
                </a:ext>
              </a:extLst>
            </p:cNvPr>
            <p:cNvSpPr/>
            <p:nvPr/>
          </p:nvSpPr>
          <p:spPr>
            <a:xfrm>
              <a:off x="698932" y="2646016"/>
              <a:ext cx="900000" cy="288000"/>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b="1" dirty="0">
                  <a:solidFill>
                    <a:schemeClr val="tx1"/>
                  </a:solidFill>
                  <a:latin typeface="BIZ UDPゴシック" panose="020B0400000000000000" pitchFamily="50" charset="-128"/>
                  <a:ea typeface="BIZ UDPゴシック" panose="020B0400000000000000" pitchFamily="50" charset="-128"/>
                </a:rPr>
                <a:t>医　療</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58" name="グループ化 57">
            <a:extLst>
              <a:ext uri="{FF2B5EF4-FFF2-40B4-BE49-F238E27FC236}">
                <a16:creationId xmlns:a16="http://schemas.microsoft.com/office/drawing/2014/main" id="{4377C91E-BC0B-76F5-15A3-64161932BD6F}"/>
              </a:ext>
            </a:extLst>
          </p:cNvPr>
          <p:cNvGrpSpPr/>
          <p:nvPr/>
        </p:nvGrpSpPr>
        <p:grpSpPr>
          <a:xfrm>
            <a:off x="1440000" y="8208000"/>
            <a:ext cx="1980000" cy="1080000"/>
            <a:chOff x="617657" y="2941742"/>
            <a:chExt cx="1980000" cy="1080000"/>
          </a:xfrm>
        </p:grpSpPr>
        <p:sp>
          <p:nvSpPr>
            <p:cNvPr id="59" name="正方形/長方形 58">
              <a:extLst>
                <a:ext uri="{FF2B5EF4-FFF2-40B4-BE49-F238E27FC236}">
                  <a16:creationId xmlns:a16="http://schemas.microsoft.com/office/drawing/2014/main" id="{6674C183-1A84-9807-3E50-3AFD3C840767}"/>
                </a:ext>
              </a:extLst>
            </p:cNvPr>
            <p:cNvSpPr/>
            <p:nvPr/>
          </p:nvSpPr>
          <p:spPr>
            <a:xfrm>
              <a:off x="617657" y="3229742"/>
              <a:ext cx="1980000" cy="7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介護サービスを利用したときにかかるお金の一部には、税金が使われています。</a:t>
              </a:r>
            </a:p>
          </p:txBody>
        </p:sp>
        <p:sp>
          <p:nvSpPr>
            <p:cNvPr id="60" name="角丸四角形 34">
              <a:extLst>
                <a:ext uri="{FF2B5EF4-FFF2-40B4-BE49-F238E27FC236}">
                  <a16:creationId xmlns:a16="http://schemas.microsoft.com/office/drawing/2014/main" id="{3EBF9164-CF0D-883E-DD6E-EFE2CE7B7DA3}"/>
                </a:ext>
              </a:extLst>
            </p:cNvPr>
            <p:cNvSpPr/>
            <p:nvPr/>
          </p:nvSpPr>
          <p:spPr>
            <a:xfrm>
              <a:off x="617657" y="2941742"/>
              <a:ext cx="900000" cy="288000"/>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b="1" dirty="0">
                  <a:solidFill>
                    <a:schemeClr val="tx1"/>
                  </a:solidFill>
                  <a:latin typeface="BIZ UDPゴシック" panose="020B0400000000000000" pitchFamily="50" charset="-128"/>
                  <a:ea typeface="BIZ UDPゴシック" panose="020B0400000000000000" pitchFamily="50" charset="-128"/>
                </a:rPr>
                <a:t>介　護</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p:txBody>
        </p:sp>
      </p:grpSp>
      <p:pic>
        <p:nvPicPr>
          <p:cNvPr id="64" name="図 63">
            <a:extLst>
              <a:ext uri="{FF2B5EF4-FFF2-40B4-BE49-F238E27FC236}">
                <a16:creationId xmlns:a16="http://schemas.microsoft.com/office/drawing/2014/main" id="{96D2A71A-37C2-AEB2-3EE9-9B6383245AFC}"/>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3384000" y="8208000"/>
            <a:ext cx="1324968" cy="1300280"/>
          </a:xfrm>
          <a:prstGeom prst="rect">
            <a:avLst/>
          </a:prstGeom>
        </p:spPr>
      </p:pic>
      <p:grpSp>
        <p:nvGrpSpPr>
          <p:cNvPr id="5" name="グループ化 4">
            <a:extLst>
              <a:ext uri="{FF2B5EF4-FFF2-40B4-BE49-F238E27FC236}">
                <a16:creationId xmlns:a16="http://schemas.microsoft.com/office/drawing/2014/main" id="{185E34FB-0D23-A259-73FB-F7C2127764F7}"/>
              </a:ext>
            </a:extLst>
          </p:cNvPr>
          <p:cNvGrpSpPr/>
          <p:nvPr/>
        </p:nvGrpSpPr>
        <p:grpSpPr>
          <a:xfrm>
            <a:off x="992275" y="252000"/>
            <a:ext cx="4873450" cy="523220"/>
            <a:chOff x="1185440" y="664780"/>
            <a:chExt cx="4873450" cy="523220"/>
          </a:xfrm>
        </p:grpSpPr>
        <p:sp>
          <p:nvSpPr>
            <p:cNvPr id="6" name="四角形: 角を丸くする 5">
              <a:extLst>
                <a:ext uri="{FF2B5EF4-FFF2-40B4-BE49-F238E27FC236}">
                  <a16:creationId xmlns:a16="http://schemas.microsoft.com/office/drawing/2014/main" id="{FFF1ABC9-DD8A-170F-714C-655CBC938B59}"/>
                </a:ext>
              </a:extLst>
            </p:cNvPr>
            <p:cNvSpPr/>
            <p:nvPr/>
          </p:nvSpPr>
          <p:spPr>
            <a:xfrm>
              <a:off x="1309165" y="860325"/>
              <a:ext cx="468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n w="10160">
                  <a:solidFill>
                    <a:srgbClr val="6699FF"/>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sp>
          <p:nvSpPr>
            <p:cNvPr id="7" name="正方形/長方形 6">
              <a:extLst>
                <a:ext uri="{FF2B5EF4-FFF2-40B4-BE49-F238E27FC236}">
                  <a16:creationId xmlns:a16="http://schemas.microsoft.com/office/drawing/2014/main" id="{7F3DB3BE-96DB-3D6F-6230-3F6F28ED3F13}"/>
                </a:ext>
              </a:extLst>
            </p:cNvPr>
            <p:cNvSpPr/>
            <p:nvPr/>
          </p:nvSpPr>
          <p:spPr>
            <a:xfrm>
              <a:off x="1185440" y="664780"/>
              <a:ext cx="4873450" cy="523220"/>
            </a:xfrm>
            <a:prstGeom prst="rect">
              <a:avLst/>
            </a:prstGeom>
            <a:noFill/>
            <a:ln w="9525">
              <a:noFill/>
            </a:ln>
          </p:spPr>
          <p:txBody>
            <a:bodyPr wrap="none" lIns="91440" tIns="45720" rIns="91440" bIns="45720">
              <a:spAutoFit/>
            </a:bodyPr>
            <a:lstStyle/>
            <a:p>
              <a:pPr algn="ctr"/>
              <a:r>
                <a:rPr lang="ja-JP" altLang="en-US" sz="28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身近な税金の使いみちは？①</a:t>
              </a:r>
            </a:p>
          </p:txBody>
        </p:sp>
      </p:grpSp>
      <p:sp>
        <p:nvSpPr>
          <p:cNvPr id="4" name="スライド番号プレースホルダー 36">
            <a:extLst>
              <a:ext uri="{FF2B5EF4-FFF2-40B4-BE49-F238E27FC236}">
                <a16:creationId xmlns:a16="http://schemas.microsoft.com/office/drawing/2014/main" id="{CC5F1B26-441A-BDC0-2B6F-1CB9599174D7}"/>
              </a:ext>
            </a:extLst>
          </p:cNvPr>
          <p:cNvSpPr>
            <a:spLocks noGrp="1"/>
          </p:cNvSpPr>
          <p:nvPr>
            <p:ph type="sldNum" sz="quarter" idx="12"/>
          </p:nvPr>
        </p:nvSpPr>
        <p:spPr>
          <a:xfrm>
            <a:off x="3301200"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3</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36853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a:extLst>
              <a:ext uri="{FF2B5EF4-FFF2-40B4-BE49-F238E27FC236}">
                <a16:creationId xmlns:a16="http://schemas.microsoft.com/office/drawing/2014/main" id="{4EDEEC2E-7C7D-0C61-D013-11EE0A5D7E6E}"/>
              </a:ext>
            </a:extLst>
          </p:cNvPr>
          <p:cNvSpPr txBox="1"/>
          <p:nvPr/>
        </p:nvSpPr>
        <p:spPr>
          <a:xfrm>
            <a:off x="2376000" y="5292000"/>
            <a:ext cx="1106393" cy="230832"/>
          </a:xfrm>
          <a:prstGeom prst="rect">
            <a:avLst/>
          </a:prstGeom>
          <a:no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消防学校での訓練</a:t>
            </a:r>
            <a:endParaRPr lang="en-US" altLang="ja-JP" sz="900" dirty="0">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86A187B7-9AB6-BB7D-C190-971CAAA48AC9}"/>
              </a:ext>
            </a:extLst>
          </p:cNvPr>
          <p:cNvSpPr txBox="1"/>
          <p:nvPr/>
        </p:nvSpPr>
        <p:spPr>
          <a:xfrm>
            <a:off x="3816000" y="5220000"/>
            <a:ext cx="3015569" cy="369332"/>
          </a:xfrm>
          <a:prstGeom prst="rect">
            <a:avLst/>
          </a:prstGeom>
          <a:noFill/>
        </p:spPr>
        <p:txBody>
          <a:bodyPr wrap="none" rtlCol="0">
            <a:spAutoFit/>
          </a:bodyPr>
          <a:lstStyle/>
          <a:p>
            <a:pPr algn="ctr"/>
            <a:r>
              <a:rPr kumimoji="1" lang="ja-JP" altLang="en-US" sz="900" dirty="0">
                <a:latin typeface="BIZ UDPゴシック" panose="020B0400000000000000" pitchFamily="50" charset="-128"/>
                <a:ea typeface="BIZ UDPゴシック" panose="020B0400000000000000" pitchFamily="50" charset="-128"/>
              </a:rPr>
              <a:t>ドクターヘリと消防隊員とが連携した救助・救急搬送訓練</a:t>
            </a:r>
            <a:endParaRPr kumimoji="1" lang="en-US" altLang="ja-JP" sz="900" dirty="0">
              <a:latin typeface="BIZ UDPゴシック" panose="020B0400000000000000" pitchFamily="50" charset="-128"/>
              <a:ea typeface="BIZ UDPゴシック" panose="020B0400000000000000" pitchFamily="50" charset="-128"/>
            </a:endParaRPr>
          </a:p>
          <a:p>
            <a:pPr algn="ctr"/>
            <a:r>
              <a:rPr kumimoji="1" lang="ja-JP" altLang="en-US" sz="900" dirty="0">
                <a:latin typeface="BIZ UDPゴシック" panose="020B0400000000000000" pitchFamily="50" charset="-128"/>
                <a:ea typeface="BIZ UDPゴシック" panose="020B0400000000000000" pitchFamily="50" charset="-128"/>
              </a:rPr>
              <a:t>（提供：下野新聞社 平成</a:t>
            </a:r>
            <a:r>
              <a:rPr lang="en-US" altLang="ja-JP" sz="900" dirty="0">
                <a:latin typeface="BIZ UDPゴシック" panose="020B0400000000000000" pitchFamily="50" charset="-128"/>
                <a:ea typeface="BIZ UDPゴシック" panose="020B0400000000000000" pitchFamily="50" charset="-128"/>
              </a:rPr>
              <a:t>29</a:t>
            </a:r>
            <a:r>
              <a:rPr lang="ja-JP" altLang="en-US" sz="900" dirty="0">
                <a:latin typeface="BIZ UDPゴシック" panose="020B0400000000000000" pitchFamily="50" charset="-128"/>
                <a:ea typeface="BIZ UDPゴシック" panose="020B0400000000000000" pitchFamily="50" charset="-128"/>
              </a:rPr>
              <a:t>年</a:t>
            </a:r>
            <a:r>
              <a:rPr lang="en-US" altLang="ja-JP" sz="900" dirty="0">
                <a:latin typeface="BIZ UDPゴシック" panose="020B0400000000000000" pitchFamily="50" charset="-128"/>
                <a:ea typeface="BIZ UDPゴシック" panose="020B0400000000000000" pitchFamily="50" charset="-128"/>
              </a:rPr>
              <a:t>9</a:t>
            </a:r>
            <a:r>
              <a:rPr lang="ja-JP" altLang="en-US" sz="900" dirty="0">
                <a:latin typeface="BIZ UDPゴシック" panose="020B0400000000000000" pitchFamily="50" charset="-128"/>
                <a:ea typeface="BIZ UDPゴシック" panose="020B0400000000000000" pitchFamily="50" charset="-128"/>
              </a:rPr>
              <a:t>月</a:t>
            </a:r>
            <a:r>
              <a:rPr lang="en-US" altLang="ja-JP" sz="900" dirty="0">
                <a:latin typeface="BIZ UDPゴシック" panose="020B0400000000000000" pitchFamily="50" charset="-128"/>
                <a:ea typeface="BIZ UDPゴシック" panose="020B0400000000000000" pitchFamily="50" charset="-128"/>
              </a:rPr>
              <a:t>21</a:t>
            </a:r>
            <a:r>
              <a:rPr lang="ja-JP" altLang="en-US" sz="900" dirty="0">
                <a:latin typeface="BIZ UDPゴシック" panose="020B0400000000000000" pitchFamily="50" charset="-128"/>
                <a:ea typeface="BIZ UDPゴシック" panose="020B0400000000000000" pitchFamily="50" charset="-128"/>
              </a:rPr>
              <a:t>日下野新聞掲載</a:t>
            </a:r>
            <a:r>
              <a:rPr kumimoji="1" lang="ja-JP" altLang="en-US" sz="900" dirty="0">
                <a:latin typeface="BIZ UDPゴシック" panose="020B0400000000000000" pitchFamily="50" charset="-128"/>
                <a:ea typeface="BIZ UDPゴシック" panose="020B0400000000000000" pitchFamily="50" charset="-128"/>
              </a:rPr>
              <a:t>）</a:t>
            </a:r>
          </a:p>
        </p:txBody>
      </p:sp>
      <p:cxnSp>
        <p:nvCxnSpPr>
          <p:cNvPr id="45" name="直線コネクタ 44">
            <a:extLst>
              <a:ext uri="{FF2B5EF4-FFF2-40B4-BE49-F238E27FC236}">
                <a16:creationId xmlns:a16="http://schemas.microsoft.com/office/drawing/2014/main" id="{C15C4DB8-A840-34AF-F1C0-1B1F89DB9143}"/>
              </a:ext>
            </a:extLst>
          </p:cNvPr>
          <p:cNvCxnSpPr/>
          <p:nvPr/>
        </p:nvCxnSpPr>
        <p:spPr>
          <a:xfrm>
            <a:off x="360000" y="5652000"/>
            <a:ext cx="6300000" cy="0"/>
          </a:xfrm>
          <a:prstGeom prst="line">
            <a:avLst/>
          </a:prstGeom>
          <a:ln w="349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47EB8C76-E412-4179-977D-6563A8D6D050}"/>
              </a:ext>
            </a:extLst>
          </p:cNvPr>
          <p:cNvGrpSpPr/>
          <p:nvPr/>
        </p:nvGrpSpPr>
        <p:grpSpPr>
          <a:xfrm>
            <a:off x="992275" y="252000"/>
            <a:ext cx="4873450" cy="523220"/>
            <a:chOff x="1185440" y="664780"/>
            <a:chExt cx="4873450" cy="523220"/>
          </a:xfrm>
        </p:grpSpPr>
        <p:sp>
          <p:nvSpPr>
            <p:cNvPr id="44" name="四角形: 角を丸くする 43">
              <a:extLst>
                <a:ext uri="{FF2B5EF4-FFF2-40B4-BE49-F238E27FC236}">
                  <a16:creationId xmlns:a16="http://schemas.microsoft.com/office/drawing/2014/main" id="{EAF83FE4-0513-FEA6-D183-3743A1D7BF60}"/>
                </a:ext>
              </a:extLst>
            </p:cNvPr>
            <p:cNvSpPr/>
            <p:nvPr/>
          </p:nvSpPr>
          <p:spPr>
            <a:xfrm>
              <a:off x="1309165" y="860325"/>
              <a:ext cx="468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n w="10160">
                  <a:solidFill>
                    <a:srgbClr val="6699FF"/>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sp>
          <p:nvSpPr>
            <p:cNvPr id="65" name="正方形/長方形 64">
              <a:extLst>
                <a:ext uri="{FF2B5EF4-FFF2-40B4-BE49-F238E27FC236}">
                  <a16:creationId xmlns:a16="http://schemas.microsoft.com/office/drawing/2014/main" id="{33A1C50B-AD39-350F-BEEA-D396ED4DB7D5}"/>
                </a:ext>
              </a:extLst>
            </p:cNvPr>
            <p:cNvSpPr/>
            <p:nvPr/>
          </p:nvSpPr>
          <p:spPr>
            <a:xfrm>
              <a:off x="1185440" y="664780"/>
              <a:ext cx="4873450" cy="523220"/>
            </a:xfrm>
            <a:prstGeom prst="rect">
              <a:avLst/>
            </a:prstGeom>
            <a:noFill/>
            <a:ln w="9525">
              <a:noFill/>
            </a:ln>
          </p:spPr>
          <p:txBody>
            <a:bodyPr wrap="none" lIns="91440" tIns="45720" rIns="91440" bIns="45720">
              <a:spAutoFit/>
            </a:bodyPr>
            <a:lstStyle/>
            <a:p>
              <a:pPr algn="ctr"/>
              <a:r>
                <a:rPr lang="ja-JP" altLang="en-US" sz="28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身近な税金の使いみちは？②</a:t>
              </a:r>
            </a:p>
          </p:txBody>
        </p:sp>
      </p:grpSp>
      <p:grpSp>
        <p:nvGrpSpPr>
          <p:cNvPr id="76" name="グループ化 75">
            <a:extLst>
              <a:ext uri="{FF2B5EF4-FFF2-40B4-BE49-F238E27FC236}">
                <a16:creationId xmlns:a16="http://schemas.microsoft.com/office/drawing/2014/main" id="{751E870B-CE80-36D0-3981-8EAA32DB02B8}"/>
              </a:ext>
            </a:extLst>
          </p:cNvPr>
          <p:cNvGrpSpPr/>
          <p:nvPr/>
        </p:nvGrpSpPr>
        <p:grpSpPr>
          <a:xfrm>
            <a:off x="72000" y="720000"/>
            <a:ext cx="1800000" cy="1260000"/>
            <a:chOff x="216000" y="972000"/>
            <a:chExt cx="1800000" cy="1260000"/>
          </a:xfrm>
        </p:grpSpPr>
        <p:sp>
          <p:nvSpPr>
            <p:cNvPr id="74" name="楕円 73">
              <a:extLst>
                <a:ext uri="{FF2B5EF4-FFF2-40B4-BE49-F238E27FC236}">
                  <a16:creationId xmlns:a16="http://schemas.microsoft.com/office/drawing/2014/main" id="{966A397D-F6C6-074D-6DE7-BA3FF8E6EDAE}"/>
                </a:ext>
              </a:extLst>
            </p:cNvPr>
            <p:cNvSpPr>
              <a:spLocks noChangeAspect="1"/>
            </p:cNvSpPr>
            <p:nvPr/>
          </p:nvSpPr>
          <p:spPr>
            <a:xfrm>
              <a:off x="216000" y="972000"/>
              <a:ext cx="1260000" cy="1260000"/>
            </a:xfrm>
            <a:prstGeom prst="ellipse">
              <a:avLst/>
            </a:prstGeom>
            <a:gradFill flip="none" rotWithShape="1">
              <a:gsLst>
                <a:gs pos="0">
                  <a:schemeClr val="accent1">
                    <a:lumMod val="5000"/>
                    <a:lumOff val="95000"/>
                  </a:schemeClr>
                </a:gs>
                <a:gs pos="40000">
                  <a:schemeClr val="accent6">
                    <a:lumMod val="20000"/>
                    <a:lumOff val="80000"/>
                  </a:schemeClr>
                </a:gs>
                <a:gs pos="70000">
                  <a:schemeClr val="accent6">
                    <a:lumMod val="40000"/>
                    <a:lumOff val="60000"/>
                    <a:alpha val="70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74">
              <a:extLst>
                <a:ext uri="{FF2B5EF4-FFF2-40B4-BE49-F238E27FC236}">
                  <a16:creationId xmlns:a16="http://schemas.microsoft.com/office/drawing/2014/main" id="{C8D8B486-CA4C-8256-9F77-F8307936027B}"/>
                </a:ext>
              </a:extLst>
            </p:cNvPr>
            <p:cNvSpPr>
              <a:spLocks noChangeAspect="1"/>
            </p:cNvSpPr>
            <p:nvPr/>
          </p:nvSpPr>
          <p:spPr>
            <a:xfrm>
              <a:off x="1080000" y="1044000"/>
              <a:ext cx="900000" cy="900000"/>
            </a:xfrm>
            <a:prstGeom prst="ellipse">
              <a:avLst/>
            </a:prstGeom>
            <a:gradFill flip="none" rotWithShape="1">
              <a:gsLst>
                <a:gs pos="0">
                  <a:schemeClr val="accent1">
                    <a:lumMod val="5000"/>
                    <a:lumOff val="95000"/>
                    <a:alpha val="25000"/>
                  </a:schemeClr>
                </a:gs>
                <a:gs pos="40000">
                  <a:schemeClr val="accent6">
                    <a:lumMod val="20000"/>
                    <a:lumOff val="80000"/>
                  </a:schemeClr>
                </a:gs>
                <a:gs pos="70000">
                  <a:schemeClr val="accent6">
                    <a:lumMod val="40000"/>
                    <a:lumOff val="60000"/>
                    <a:alpha val="70000"/>
                  </a:schemeClr>
                </a:gs>
                <a:gs pos="100000">
                  <a:srgbClr val="92D05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AB7FCF7D-7902-9888-DD63-1D2A2B213CD2}"/>
                </a:ext>
              </a:extLst>
            </p:cNvPr>
            <p:cNvSpPr txBox="1"/>
            <p:nvPr/>
          </p:nvSpPr>
          <p:spPr>
            <a:xfrm>
              <a:off x="216000" y="1177399"/>
              <a:ext cx="1800000" cy="707886"/>
            </a:xfrm>
            <a:prstGeom prst="rect">
              <a:avLst/>
            </a:prstGeom>
            <a:noFill/>
          </p:spPr>
          <p:txBody>
            <a:bodyPr wrap="square" lIns="36000" tIns="36000" rIns="36000" bIns="36000" rtlCol="0">
              <a:spAutoFit/>
            </a:bodyPr>
            <a:lstStyle/>
            <a:p>
              <a:pPr algn="ctr"/>
              <a:r>
                <a:rPr lang="ja-JP" altLang="en-US"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rPr>
                <a:t>住民の安全を</a:t>
              </a:r>
              <a:endParaRPr lang="en-US" altLang="ja-JP"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endParaRPr>
            </a:p>
            <a:p>
              <a:pPr algn="ctr"/>
              <a:r>
                <a:rPr lang="ja-JP" altLang="en-US"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rPr>
                <a:t>守るために</a:t>
              </a:r>
              <a:endParaRPr kumimoji="1" lang="en-US" altLang="ja-JP"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endParaRPr>
            </a:p>
          </p:txBody>
        </p:sp>
      </p:grpSp>
      <p:sp>
        <p:nvSpPr>
          <p:cNvPr id="77" name="テキスト ボックス 76">
            <a:extLst>
              <a:ext uri="{FF2B5EF4-FFF2-40B4-BE49-F238E27FC236}">
                <a16:creationId xmlns:a16="http://schemas.microsoft.com/office/drawing/2014/main" id="{887386F9-4C62-6EC2-D858-7805BA1D7B13}"/>
              </a:ext>
            </a:extLst>
          </p:cNvPr>
          <p:cNvSpPr txBox="1"/>
          <p:nvPr/>
        </p:nvSpPr>
        <p:spPr>
          <a:xfrm>
            <a:off x="1800000" y="828000"/>
            <a:ext cx="5076000" cy="830997"/>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もし、税金がなくなって、火事や事故にあっても、消防車や救急車、警察官</a:t>
            </a:r>
            <a:r>
              <a:rPr lang="ja-JP" altLang="en-US" sz="1200" dirty="0">
                <a:latin typeface="BIZ UDゴシック" panose="020B0400000000000000" pitchFamily="49" charset="-128"/>
                <a:ea typeface="BIZ UDゴシック" panose="020B0400000000000000" pitchFamily="49" charset="-128"/>
              </a:rPr>
              <a:t>が来てくれないと大変です。</a:t>
            </a:r>
            <a:endParaRPr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税金は、犯罪の防止や社会の安全と秩序の維持など、私たちの生命・身体・財産を</a:t>
            </a:r>
            <a:r>
              <a:rPr lang="ja-JP" altLang="en-US" sz="1200" dirty="0">
                <a:latin typeface="BIZ UDゴシック" panose="020B0400000000000000" pitchFamily="49" charset="-128"/>
                <a:ea typeface="BIZ UDゴシック" panose="020B0400000000000000" pitchFamily="49" charset="-128"/>
              </a:rPr>
              <a:t>守ってくれる仕事にも使われています。</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81" name="正方形/長方形 80">
            <a:extLst>
              <a:ext uri="{FF2B5EF4-FFF2-40B4-BE49-F238E27FC236}">
                <a16:creationId xmlns:a16="http://schemas.microsoft.com/office/drawing/2014/main" id="{325B3F52-12C5-E0EA-353C-B9318A24E5B6}"/>
              </a:ext>
            </a:extLst>
          </p:cNvPr>
          <p:cNvSpPr/>
          <p:nvPr/>
        </p:nvSpPr>
        <p:spPr>
          <a:xfrm>
            <a:off x="2448000" y="2362200"/>
            <a:ext cx="1404000" cy="1224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警察や消防に</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使われる税金</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国民一人あたり</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(1</a:t>
            </a:r>
            <a:r>
              <a:rPr kumimoji="1" lang="ja-JP" altLang="en-US" sz="1200" dirty="0">
                <a:solidFill>
                  <a:schemeClr val="tx1"/>
                </a:solidFill>
                <a:latin typeface="BIZ UDゴシック" panose="020B0400000000000000" pitchFamily="49" charset="-128"/>
                <a:ea typeface="BIZ UDゴシック" panose="020B0400000000000000" pitchFamily="49" charset="-128"/>
              </a:rPr>
              <a:t>年間</a:t>
            </a:r>
            <a:r>
              <a:rPr kumimoji="1" lang="en-US" altLang="ja-JP" sz="1200" dirty="0">
                <a:solidFill>
                  <a:schemeClr val="tx1"/>
                </a:solidFill>
                <a:latin typeface="BIZ UDゴシック" panose="020B0400000000000000" pitchFamily="49" charset="-128"/>
                <a:ea typeface="BIZ UDゴシック" panose="020B0400000000000000" pitchFamily="49" charset="-128"/>
              </a:rPr>
              <a:t>)</a:t>
            </a:r>
          </a:p>
          <a:p>
            <a:pPr algn="ctr"/>
            <a:r>
              <a:rPr kumimoji="1" lang="ja-JP" altLang="en-US"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約</a:t>
            </a:r>
            <a:r>
              <a:rPr kumimoji="1" lang="en-US" altLang="ja-JP"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42,560</a:t>
            </a:r>
            <a:r>
              <a:rPr kumimoji="1" lang="ja-JP" altLang="en-US"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円</a:t>
            </a:r>
            <a:endParaRPr kumimoji="1" lang="en-US" altLang="ja-JP"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r>
              <a:rPr kumimoji="1" lang="en-US" altLang="ja-JP" sz="1000" dirty="0">
                <a:solidFill>
                  <a:schemeClr val="tx1"/>
                </a:solidFill>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rPr>
              <a:t>令和４年度</a:t>
            </a:r>
            <a:r>
              <a:rPr kumimoji="1" lang="en-US" altLang="ja-JP" sz="1000" dirty="0">
                <a:solidFill>
                  <a:schemeClr val="tx1"/>
                </a:solidFill>
                <a:latin typeface="BIZ UDゴシック" panose="020B0400000000000000" pitchFamily="49" charset="-128"/>
                <a:ea typeface="BIZ UDゴシック" panose="020B0400000000000000" pitchFamily="49" charset="-128"/>
              </a:rPr>
              <a:t>)</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p:txBody>
      </p:sp>
      <p:grpSp>
        <p:nvGrpSpPr>
          <p:cNvPr id="83" name="グループ化 82">
            <a:extLst>
              <a:ext uri="{FF2B5EF4-FFF2-40B4-BE49-F238E27FC236}">
                <a16:creationId xmlns:a16="http://schemas.microsoft.com/office/drawing/2014/main" id="{F011F497-8CFB-FEF8-334A-E271DA840222}"/>
              </a:ext>
            </a:extLst>
          </p:cNvPr>
          <p:cNvGrpSpPr/>
          <p:nvPr/>
        </p:nvGrpSpPr>
        <p:grpSpPr>
          <a:xfrm>
            <a:off x="72000" y="5760000"/>
            <a:ext cx="1800000" cy="1260000"/>
            <a:chOff x="216000" y="972000"/>
            <a:chExt cx="1800000" cy="1260000"/>
          </a:xfrm>
        </p:grpSpPr>
        <p:sp>
          <p:nvSpPr>
            <p:cNvPr id="84" name="楕円 83">
              <a:extLst>
                <a:ext uri="{FF2B5EF4-FFF2-40B4-BE49-F238E27FC236}">
                  <a16:creationId xmlns:a16="http://schemas.microsoft.com/office/drawing/2014/main" id="{4045D044-61FF-8615-EC45-4A1230E324ED}"/>
                </a:ext>
              </a:extLst>
            </p:cNvPr>
            <p:cNvSpPr>
              <a:spLocks noChangeAspect="1"/>
            </p:cNvSpPr>
            <p:nvPr/>
          </p:nvSpPr>
          <p:spPr>
            <a:xfrm>
              <a:off x="216000" y="972000"/>
              <a:ext cx="1260000" cy="1260000"/>
            </a:xfrm>
            <a:prstGeom prst="ellipse">
              <a:avLst/>
            </a:prstGeom>
            <a:gradFill flip="none" rotWithShape="1">
              <a:gsLst>
                <a:gs pos="0">
                  <a:schemeClr val="accent1">
                    <a:lumMod val="5000"/>
                    <a:lumOff val="95000"/>
                  </a:schemeClr>
                </a:gs>
                <a:gs pos="40000">
                  <a:schemeClr val="accent6">
                    <a:lumMod val="20000"/>
                    <a:lumOff val="80000"/>
                  </a:schemeClr>
                </a:gs>
                <a:gs pos="70000">
                  <a:schemeClr val="accent6">
                    <a:lumMod val="40000"/>
                    <a:lumOff val="60000"/>
                    <a:alpha val="70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4D5ECA3A-9CA5-12FB-ED40-DB7727C0DB5F}"/>
                </a:ext>
              </a:extLst>
            </p:cNvPr>
            <p:cNvSpPr>
              <a:spLocks noChangeAspect="1"/>
            </p:cNvSpPr>
            <p:nvPr/>
          </p:nvSpPr>
          <p:spPr>
            <a:xfrm>
              <a:off x="1080000" y="1044000"/>
              <a:ext cx="900000" cy="900000"/>
            </a:xfrm>
            <a:prstGeom prst="ellipse">
              <a:avLst/>
            </a:prstGeom>
            <a:gradFill flip="none" rotWithShape="1">
              <a:gsLst>
                <a:gs pos="0">
                  <a:schemeClr val="accent1">
                    <a:lumMod val="5000"/>
                    <a:lumOff val="95000"/>
                    <a:alpha val="25000"/>
                  </a:schemeClr>
                </a:gs>
                <a:gs pos="40000">
                  <a:schemeClr val="accent6">
                    <a:lumMod val="20000"/>
                    <a:lumOff val="80000"/>
                  </a:schemeClr>
                </a:gs>
                <a:gs pos="70000">
                  <a:schemeClr val="accent6">
                    <a:lumMod val="40000"/>
                    <a:lumOff val="60000"/>
                    <a:alpha val="70000"/>
                  </a:schemeClr>
                </a:gs>
                <a:gs pos="100000">
                  <a:srgbClr val="92D05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A43F1B9B-3B6B-C565-528F-39A4CBDA5182}"/>
                </a:ext>
              </a:extLst>
            </p:cNvPr>
            <p:cNvSpPr txBox="1"/>
            <p:nvPr/>
          </p:nvSpPr>
          <p:spPr>
            <a:xfrm>
              <a:off x="216000" y="1177399"/>
              <a:ext cx="1800000" cy="688256"/>
            </a:xfrm>
            <a:prstGeom prst="rect">
              <a:avLst/>
            </a:prstGeom>
            <a:noFill/>
          </p:spPr>
          <p:txBody>
            <a:bodyPr wrap="square" lIns="0" tIns="36000" rIns="0" bIns="36000" rtlCol="0">
              <a:spAutoFit/>
            </a:bodyPr>
            <a:lstStyle/>
            <a:p>
              <a:pPr algn="ctr"/>
              <a:r>
                <a:rPr lang="ja-JP" altLang="en-US"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rPr>
                <a:t>便利で豊かな</a:t>
              </a:r>
              <a:endParaRPr lang="en-US" altLang="ja-JP"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endParaRPr>
            </a:p>
            <a:p>
              <a:pPr algn="ctr"/>
              <a:r>
                <a:rPr lang="ja-JP" altLang="en-US"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rPr>
                <a:t>暮らしのために</a:t>
              </a:r>
              <a:endParaRPr kumimoji="1" lang="en-US" altLang="ja-JP"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endParaRPr>
            </a:p>
          </p:txBody>
        </p:sp>
      </p:grpSp>
      <p:pic>
        <p:nvPicPr>
          <p:cNvPr id="3" name="図 2" descr="屋外, ボート, バス, トラック が含まれている画像&#10;&#10;自動的に生成された説明">
            <a:extLst>
              <a:ext uri="{FF2B5EF4-FFF2-40B4-BE49-F238E27FC236}">
                <a16:creationId xmlns:a16="http://schemas.microsoft.com/office/drawing/2014/main" id="{B9152D5C-DFF0-1A2D-7CC3-4E424D338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000" y="3816000"/>
            <a:ext cx="1920000" cy="1440000"/>
          </a:xfrm>
          <a:prstGeom prst="roundRect">
            <a:avLst>
              <a:gd name="adj" fmla="val 5654"/>
            </a:avLst>
          </a:prstGeom>
          <a:solidFill>
            <a:srgbClr val="FFFFFF">
              <a:shade val="85000"/>
            </a:srgbClr>
          </a:solidFill>
          <a:ln>
            <a:noFill/>
          </a:ln>
          <a:effectLst/>
        </p:spPr>
      </p:pic>
      <p:pic>
        <p:nvPicPr>
          <p:cNvPr id="6" name="図 5" descr="屋外, 道路, 車, 男 が含まれている画像&#10;&#10;自動的に生成された説明">
            <a:extLst>
              <a:ext uri="{FF2B5EF4-FFF2-40B4-BE49-F238E27FC236}">
                <a16:creationId xmlns:a16="http://schemas.microsoft.com/office/drawing/2014/main" id="{4D351BA2-10FD-F273-4D45-B7E5A70B0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00" y="3816000"/>
            <a:ext cx="1005802" cy="1440000"/>
          </a:xfrm>
          <a:prstGeom prst="roundRect">
            <a:avLst>
              <a:gd name="adj" fmla="val 8594"/>
            </a:avLst>
          </a:prstGeom>
          <a:solidFill>
            <a:srgbClr val="FFFFFF">
              <a:shade val="85000"/>
            </a:srgbClr>
          </a:solidFill>
          <a:ln>
            <a:noFill/>
          </a:ln>
          <a:effectLst/>
        </p:spPr>
      </p:pic>
      <p:sp>
        <p:nvSpPr>
          <p:cNvPr id="7" name="テキスト ボックス 6">
            <a:extLst>
              <a:ext uri="{FF2B5EF4-FFF2-40B4-BE49-F238E27FC236}">
                <a16:creationId xmlns:a16="http://schemas.microsoft.com/office/drawing/2014/main" id="{5BDEC63B-8CAC-591E-2D94-E046AE64CAF9}"/>
              </a:ext>
            </a:extLst>
          </p:cNvPr>
          <p:cNvSpPr txBox="1"/>
          <p:nvPr/>
        </p:nvSpPr>
        <p:spPr>
          <a:xfrm>
            <a:off x="313250" y="5292000"/>
            <a:ext cx="1447832" cy="230832"/>
          </a:xfrm>
          <a:prstGeom prst="rect">
            <a:avLst/>
          </a:prstGeom>
          <a:no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地域の安全を守る警察官</a:t>
            </a:r>
            <a:endParaRPr lang="en-US" altLang="ja-JP" sz="900"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FA162F4E-3C85-8364-3343-32EDF606334C}"/>
              </a:ext>
            </a:extLst>
          </p:cNvPr>
          <p:cNvPicPr>
            <a:picLocks noChangeAspect="1"/>
          </p:cNvPicPr>
          <p:nvPr/>
        </p:nvPicPr>
        <p:blipFill>
          <a:blip r:embed="rId4"/>
          <a:stretch>
            <a:fillRect/>
          </a:stretch>
        </p:blipFill>
        <p:spPr>
          <a:xfrm>
            <a:off x="4356000" y="3816000"/>
            <a:ext cx="1992457" cy="1440000"/>
          </a:xfrm>
          <a:prstGeom prst="roundRect">
            <a:avLst>
              <a:gd name="adj" fmla="val 5654"/>
            </a:avLst>
          </a:prstGeom>
          <a:solidFill>
            <a:srgbClr val="FFFFFF">
              <a:shade val="85000"/>
            </a:srgbClr>
          </a:solidFill>
          <a:ln>
            <a:noFill/>
          </a:ln>
          <a:effectLst/>
        </p:spPr>
      </p:pic>
      <p:sp>
        <p:nvSpPr>
          <p:cNvPr id="9" name="テキスト ボックス 8">
            <a:extLst>
              <a:ext uri="{FF2B5EF4-FFF2-40B4-BE49-F238E27FC236}">
                <a16:creationId xmlns:a16="http://schemas.microsoft.com/office/drawing/2014/main" id="{87818749-9799-ABA6-7BF8-B18308B799ED}"/>
              </a:ext>
            </a:extLst>
          </p:cNvPr>
          <p:cNvSpPr txBox="1"/>
          <p:nvPr/>
        </p:nvSpPr>
        <p:spPr>
          <a:xfrm>
            <a:off x="1800000" y="5759999"/>
            <a:ext cx="4932000" cy="828000"/>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生活を便利にしてくれる道路や橋、様々な知識を与えてくれる美術館や図書館など、公共施設といってもいろいろあります。</a:t>
            </a:r>
            <a:endParaRPr kumimoji="1"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これらを造るにはたくさんのお金がかかり、ここにも税金が生かされています。</a:t>
            </a:r>
            <a:endParaRPr kumimoji="1" lang="ja-JP" altLang="en-US" sz="1200" dirty="0">
              <a:latin typeface="BIZ UDゴシック" panose="020B0400000000000000" pitchFamily="49" charset="-128"/>
              <a:ea typeface="BIZ UDゴシック" panose="020B0400000000000000" pitchFamily="49" charset="-128"/>
            </a:endParaRPr>
          </a:p>
        </p:txBody>
      </p:sp>
      <p:pic>
        <p:nvPicPr>
          <p:cNvPr id="12" name="図 11" descr="高速道路を走る車&#10;&#10;自動的に生成された説明">
            <a:extLst>
              <a:ext uri="{FF2B5EF4-FFF2-40B4-BE49-F238E27FC236}">
                <a16:creationId xmlns:a16="http://schemas.microsoft.com/office/drawing/2014/main" id="{67A864ED-5007-8490-73C3-B0EADCB7D90B}"/>
              </a:ext>
            </a:extLst>
          </p:cNvPr>
          <p:cNvPicPr>
            <a:picLocks noChangeAspect="1"/>
          </p:cNvPicPr>
          <p:nvPr/>
        </p:nvPicPr>
        <p:blipFill rotWithShape="1">
          <a:blip r:embed="rId5">
            <a:extLst>
              <a:ext uri="{28A0092B-C50C-407E-A947-70E740481C1C}">
                <a14:useLocalDpi xmlns:a14="http://schemas.microsoft.com/office/drawing/2010/main" val="0"/>
              </a:ext>
            </a:extLst>
          </a:blip>
          <a:srcRect t="17524" b="11353"/>
          <a:stretch/>
        </p:blipFill>
        <p:spPr>
          <a:xfrm>
            <a:off x="3708000" y="6408000"/>
            <a:ext cx="2700000" cy="1440000"/>
          </a:xfrm>
          <a:prstGeom prst="roundRect">
            <a:avLst>
              <a:gd name="adj" fmla="val 8594"/>
            </a:avLst>
          </a:prstGeom>
          <a:solidFill>
            <a:srgbClr val="FFFFFF">
              <a:shade val="85000"/>
            </a:srgbClr>
          </a:solidFill>
          <a:ln>
            <a:noFill/>
          </a:ln>
          <a:effectLst/>
        </p:spPr>
      </p:pic>
      <p:pic>
        <p:nvPicPr>
          <p:cNvPr id="14" name="図 13" descr="屋外, 水, 建物, スタジアム が含まれている画像&#10;&#10;自動的に生成された説明">
            <a:extLst>
              <a:ext uri="{FF2B5EF4-FFF2-40B4-BE49-F238E27FC236}">
                <a16:creationId xmlns:a16="http://schemas.microsoft.com/office/drawing/2014/main" id="{98D4736A-9D94-DE16-BDED-681A7A03B4FF}"/>
              </a:ext>
            </a:extLst>
          </p:cNvPr>
          <p:cNvPicPr>
            <a:picLocks noChangeAspect="1"/>
          </p:cNvPicPr>
          <p:nvPr/>
        </p:nvPicPr>
        <p:blipFill rotWithShape="1">
          <a:blip r:embed="rId6">
            <a:extLst>
              <a:ext uri="{28A0092B-C50C-407E-A947-70E740481C1C}">
                <a14:useLocalDpi xmlns:a14="http://schemas.microsoft.com/office/drawing/2010/main" val="0"/>
              </a:ext>
            </a:extLst>
          </a:blip>
          <a:srcRect t="14477" b="7802"/>
          <a:stretch/>
        </p:blipFill>
        <p:spPr>
          <a:xfrm>
            <a:off x="3708589" y="8064000"/>
            <a:ext cx="2700000" cy="1440000"/>
          </a:xfrm>
          <a:prstGeom prst="roundRect">
            <a:avLst>
              <a:gd name="adj" fmla="val 8594"/>
            </a:avLst>
          </a:prstGeom>
          <a:solidFill>
            <a:srgbClr val="FFFFFF">
              <a:shade val="85000"/>
            </a:srgbClr>
          </a:solidFill>
          <a:ln>
            <a:noFill/>
          </a:ln>
          <a:effectLst/>
        </p:spPr>
      </p:pic>
      <p:sp>
        <p:nvSpPr>
          <p:cNvPr id="15" name="テキスト ボックス 14">
            <a:extLst>
              <a:ext uri="{FF2B5EF4-FFF2-40B4-BE49-F238E27FC236}">
                <a16:creationId xmlns:a16="http://schemas.microsoft.com/office/drawing/2014/main" id="{7E8277D3-E62F-CFF4-5560-1CED2423F31E}"/>
              </a:ext>
            </a:extLst>
          </p:cNvPr>
          <p:cNvSpPr txBox="1"/>
          <p:nvPr/>
        </p:nvSpPr>
        <p:spPr>
          <a:xfrm>
            <a:off x="3672000" y="7812000"/>
            <a:ext cx="2106667" cy="230832"/>
          </a:xfrm>
          <a:prstGeom prst="rect">
            <a:avLst/>
          </a:prstGeom>
          <a:no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国道</a:t>
            </a:r>
            <a:r>
              <a:rPr lang="en-US" altLang="ja-JP" sz="900" dirty="0">
                <a:latin typeface="BIZ UDPゴシック" panose="020B0400000000000000" pitchFamily="50" charset="-128"/>
                <a:ea typeface="BIZ UDPゴシック" panose="020B0400000000000000" pitchFamily="50" charset="-128"/>
              </a:rPr>
              <a:t>408</a:t>
            </a:r>
            <a:r>
              <a:rPr lang="ja-JP" altLang="en-US" sz="900" dirty="0">
                <a:latin typeface="BIZ UDPゴシック" panose="020B0400000000000000" pitchFamily="50" charset="-128"/>
                <a:ea typeface="BIZ UDPゴシック" panose="020B0400000000000000" pitchFamily="50" charset="-128"/>
              </a:rPr>
              <a:t>号　真岡南バイパス（真岡市）</a:t>
            </a:r>
            <a:endParaRPr lang="en-US" altLang="ja-JP" sz="9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B1477ABC-DB2A-B9A7-22D4-E0CDDC0229D9}"/>
              </a:ext>
            </a:extLst>
          </p:cNvPr>
          <p:cNvSpPr txBox="1"/>
          <p:nvPr/>
        </p:nvSpPr>
        <p:spPr>
          <a:xfrm>
            <a:off x="3672000" y="9468000"/>
            <a:ext cx="2823209" cy="230832"/>
          </a:xfrm>
          <a:prstGeom prst="rect">
            <a:avLst/>
          </a:prstGeom>
          <a:no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総合運動公園　カンセキスタジアムとちぎ（宇都宮市）</a:t>
            </a:r>
            <a:endParaRPr lang="en-US" altLang="ja-JP" sz="900" dirty="0">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4E7A8752-E034-A8FA-AAF5-F62E511CD875}"/>
              </a:ext>
            </a:extLst>
          </p:cNvPr>
          <p:cNvGrpSpPr/>
          <p:nvPr/>
        </p:nvGrpSpPr>
        <p:grpSpPr>
          <a:xfrm>
            <a:off x="504000" y="6732000"/>
            <a:ext cx="2940586" cy="2916000"/>
            <a:chOff x="504000" y="6768000"/>
            <a:chExt cx="2940586" cy="2916000"/>
          </a:xfrm>
        </p:grpSpPr>
        <p:pic>
          <p:nvPicPr>
            <p:cNvPr id="10" name="図 9">
              <a:extLst>
                <a:ext uri="{FF2B5EF4-FFF2-40B4-BE49-F238E27FC236}">
                  <a16:creationId xmlns:a16="http://schemas.microsoft.com/office/drawing/2014/main" id="{144F2A9C-C118-7BBC-B5C6-EC325092C8C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4000" y="6768000"/>
              <a:ext cx="2940586" cy="2916000"/>
            </a:xfrm>
            <a:prstGeom prst="rect">
              <a:avLst/>
            </a:prstGeom>
            <a:noFill/>
            <a:ln>
              <a:noFill/>
            </a:ln>
          </p:spPr>
        </p:pic>
        <p:sp>
          <p:nvSpPr>
            <p:cNvPr id="46" name="テキスト ボックス 45">
              <a:extLst>
                <a:ext uri="{FF2B5EF4-FFF2-40B4-BE49-F238E27FC236}">
                  <a16:creationId xmlns:a16="http://schemas.microsoft.com/office/drawing/2014/main" id="{9C47C1DA-D3F1-DD73-97CD-3D1AD07AB70C}"/>
                </a:ext>
              </a:extLst>
            </p:cNvPr>
            <p:cNvSpPr txBox="1"/>
            <p:nvPr/>
          </p:nvSpPr>
          <p:spPr>
            <a:xfrm>
              <a:off x="702000" y="9273168"/>
              <a:ext cx="1396536" cy="230832"/>
            </a:xfrm>
            <a:prstGeom prst="rect">
              <a:avLst/>
            </a:prstGeom>
            <a:noFill/>
            <a:effectLst/>
          </p:spPr>
          <p:txBody>
            <a:bodyPr wrap="none" rtlCol="0">
              <a:spAutoFit/>
            </a:bodyPr>
            <a:lstStyle/>
            <a:p>
              <a:r>
                <a:rPr lang="ja-JP" altLang="en-US" sz="900" dirty="0">
                  <a:effectLst>
                    <a:glow rad="203200">
                      <a:schemeClr val="bg1">
                        <a:alpha val="85000"/>
                      </a:schemeClr>
                    </a:glow>
                  </a:effectLst>
                  <a:latin typeface="BIZ UDPゴシック" panose="020B0400000000000000" pitchFamily="50" charset="-128"/>
                  <a:ea typeface="BIZ UDPゴシック" panose="020B0400000000000000" pitchFamily="50" charset="-128"/>
                </a:rPr>
                <a:t>植林ボランティアの様子</a:t>
              </a:r>
              <a:endParaRPr lang="en-US" altLang="ja-JP" sz="900" dirty="0">
                <a:effectLst>
                  <a:glow rad="203200">
                    <a:schemeClr val="bg1">
                      <a:alpha val="85000"/>
                    </a:schemeClr>
                  </a:glow>
                </a:effectLst>
                <a:latin typeface="BIZ UDPゴシック" panose="020B0400000000000000" pitchFamily="50" charset="-128"/>
                <a:ea typeface="BIZ UDPゴシック" panose="020B0400000000000000" pitchFamily="50" charset="-128"/>
              </a:endParaRPr>
            </a:p>
          </p:txBody>
        </p:sp>
      </p:grpSp>
      <p:grpSp>
        <p:nvGrpSpPr>
          <p:cNvPr id="11" name="グループ化 10">
            <a:extLst>
              <a:ext uri="{FF2B5EF4-FFF2-40B4-BE49-F238E27FC236}">
                <a16:creationId xmlns:a16="http://schemas.microsoft.com/office/drawing/2014/main" id="{E1BF6B09-9C6D-10A2-3BC5-CFC19A7DB567}"/>
              </a:ext>
            </a:extLst>
          </p:cNvPr>
          <p:cNvGrpSpPr/>
          <p:nvPr/>
        </p:nvGrpSpPr>
        <p:grpSpPr>
          <a:xfrm>
            <a:off x="3852000" y="1728000"/>
            <a:ext cx="2920542" cy="2079099"/>
            <a:chOff x="3852000" y="1728000"/>
            <a:chExt cx="2920542" cy="2079099"/>
          </a:xfrm>
        </p:grpSpPr>
        <p:pic>
          <p:nvPicPr>
            <p:cNvPr id="2" name="図 1">
              <a:extLst>
                <a:ext uri="{FF2B5EF4-FFF2-40B4-BE49-F238E27FC236}">
                  <a16:creationId xmlns:a16="http://schemas.microsoft.com/office/drawing/2014/main" id="{9956B4CC-6074-E4AE-10A0-8811454302B9}"/>
                </a:ext>
              </a:extLst>
            </p:cNvPr>
            <p:cNvPicPr>
              <a:picLocks noChangeAspect="1"/>
            </p:cNvPicPr>
            <p:nvPr/>
          </p:nvPicPr>
          <p:blipFill>
            <a:blip r:embed="rId8"/>
            <a:stretch>
              <a:fillRect/>
            </a:stretch>
          </p:blipFill>
          <p:spPr>
            <a:xfrm>
              <a:off x="3852000" y="1728000"/>
              <a:ext cx="2920542" cy="2079099"/>
            </a:xfrm>
            <a:prstGeom prst="rect">
              <a:avLst/>
            </a:prstGeom>
          </p:spPr>
        </p:pic>
        <p:sp>
          <p:nvSpPr>
            <p:cNvPr id="48" name="テキスト ボックス 47">
              <a:extLst>
                <a:ext uri="{FF2B5EF4-FFF2-40B4-BE49-F238E27FC236}">
                  <a16:creationId xmlns:a16="http://schemas.microsoft.com/office/drawing/2014/main" id="{6903A471-D6FD-73AC-5145-93DD85835CF3}"/>
                </a:ext>
              </a:extLst>
            </p:cNvPr>
            <p:cNvSpPr txBox="1"/>
            <p:nvPr/>
          </p:nvSpPr>
          <p:spPr>
            <a:xfrm>
              <a:off x="6192000" y="3528000"/>
              <a:ext cx="540000" cy="147605"/>
            </a:xfrm>
            <a:prstGeom prst="rect">
              <a:avLst/>
            </a:prstGeom>
            <a:noFill/>
          </p:spPr>
          <p:txBody>
            <a:bodyPr wrap="square" lIns="0" tIns="0" rIns="0" bIns="0" rtlCol="0">
              <a:spAutoFit/>
            </a:bodyPr>
            <a:lstStyle/>
            <a:p>
              <a:pPr algn="r">
                <a:lnSpc>
                  <a:spcPts val="1400"/>
                </a:lnSpc>
              </a:pPr>
              <a:r>
                <a:rPr kumimoji="1" lang="ja-JP" altLang="en-US" sz="700" b="1" dirty="0">
                  <a:latin typeface="BIZ UDゴシック" panose="020B0400000000000000" pitchFamily="49" charset="-128"/>
                  <a:ea typeface="BIZ UDゴシック" panose="020B0400000000000000" pitchFamily="49" charset="-128"/>
                </a:rPr>
                <a:t>（暦年）</a:t>
              </a:r>
            </a:p>
          </p:txBody>
        </p:sp>
      </p:grpSp>
      <p:grpSp>
        <p:nvGrpSpPr>
          <p:cNvPr id="51" name="グループ化 50">
            <a:extLst>
              <a:ext uri="{FF2B5EF4-FFF2-40B4-BE49-F238E27FC236}">
                <a16:creationId xmlns:a16="http://schemas.microsoft.com/office/drawing/2014/main" id="{BA1C5916-C401-D987-3130-DA688AF08E01}"/>
              </a:ext>
            </a:extLst>
          </p:cNvPr>
          <p:cNvGrpSpPr/>
          <p:nvPr/>
        </p:nvGrpSpPr>
        <p:grpSpPr>
          <a:xfrm>
            <a:off x="252000" y="1989739"/>
            <a:ext cx="2340000" cy="1789427"/>
            <a:chOff x="252000" y="1989739"/>
            <a:chExt cx="2340000" cy="1789427"/>
          </a:xfrm>
        </p:grpSpPr>
        <p:grpSp>
          <p:nvGrpSpPr>
            <p:cNvPr id="43" name="グループ化 42">
              <a:extLst>
                <a:ext uri="{FF2B5EF4-FFF2-40B4-BE49-F238E27FC236}">
                  <a16:creationId xmlns:a16="http://schemas.microsoft.com/office/drawing/2014/main" id="{FCD83F32-4040-FA3F-3968-DC861522A00A}"/>
                </a:ext>
              </a:extLst>
            </p:cNvPr>
            <p:cNvGrpSpPr/>
            <p:nvPr/>
          </p:nvGrpSpPr>
          <p:grpSpPr>
            <a:xfrm>
              <a:off x="252000" y="1989739"/>
              <a:ext cx="2340000" cy="1789427"/>
              <a:chOff x="108000" y="1989739"/>
              <a:chExt cx="2340000" cy="1789427"/>
            </a:xfrm>
          </p:grpSpPr>
          <p:pic>
            <p:nvPicPr>
              <p:cNvPr id="18" name="図 17">
                <a:extLst>
                  <a:ext uri="{FF2B5EF4-FFF2-40B4-BE49-F238E27FC236}">
                    <a16:creationId xmlns:a16="http://schemas.microsoft.com/office/drawing/2014/main" id="{4FCA244B-E340-DACA-FDFE-937F377D2404}"/>
                  </a:ext>
                </a:extLst>
              </p:cNvPr>
              <p:cNvPicPr>
                <a:picLocks noChangeAspect="1"/>
              </p:cNvPicPr>
              <p:nvPr/>
            </p:nvPicPr>
            <p:blipFill>
              <a:blip r:embed="rId9"/>
              <a:stretch>
                <a:fillRect/>
              </a:stretch>
            </p:blipFill>
            <p:spPr>
              <a:xfrm>
                <a:off x="540000" y="2264187"/>
                <a:ext cx="1905775" cy="1485114"/>
              </a:xfrm>
              <a:prstGeom prst="rect">
                <a:avLst/>
              </a:prstGeom>
            </p:spPr>
          </p:pic>
          <p:sp>
            <p:nvSpPr>
              <p:cNvPr id="17" name="テキスト ボックス 16">
                <a:extLst>
                  <a:ext uri="{FF2B5EF4-FFF2-40B4-BE49-F238E27FC236}">
                    <a16:creationId xmlns:a16="http://schemas.microsoft.com/office/drawing/2014/main" id="{F73C0243-2737-B143-7734-7C4D415B9EF9}"/>
                  </a:ext>
                </a:extLst>
              </p:cNvPr>
              <p:cNvSpPr txBox="1"/>
              <p:nvPr/>
            </p:nvSpPr>
            <p:spPr>
              <a:xfrm>
                <a:off x="1636888" y="2614146"/>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交通関係</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44,974</a:t>
                </a: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19" name="テキスト ボックス 18">
                <a:extLst>
                  <a:ext uri="{FF2B5EF4-FFF2-40B4-BE49-F238E27FC236}">
                    <a16:creationId xmlns:a16="http://schemas.microsoft.com/office/drawing/2014/main" id="{3C351BF4-EE43-1716-E8E3-952AAFAAFE98}"/>
                  </a:ext>
                </a:extLst>
              </p:cNvPr>
              <p:cNvSpPr txBox="1"/>
              <p:nvPr/>
            </p:nvSpPr>
            <p:spPr>
              <a:xfrm>
                <a:off x="504000" y="1989739"/>
                <a:ext cx="1944000" cy="276999"/>
              </a:xfrm>
              <a:prstGeom prst="rect">
                <a:avLst/>
              </a:prstGeom>
              <a:noFill/>
            </p:spPr>
            <p:txBody>
              <a:bodyPr wrap="square" lIns="36000" tIns="0" rIns="36000" bIns="0" rtlCol="0">
                <a:spAutoFit/>
              </a:bodyPr>
              <a:lstStyle/>
              <a:p>
                <a:pPr algn="ctr"/>
                <a:r>
                  <a:rPr kumimoji="1" lang="ja-JP" altLang="en-US" sz="900" dirty="0">
                    <a:effectLst/>
                    <a:latin typeface="BIZ UDPゴシック" panose="020B0400000000000000" pitchFamily="50" charset="-128"/>
                    <a:ea typeface="BIZ UDPゴシック" panose="020B0400000000000000" pitchFamily="50" charset="-128"/>
                  </a:rPr>
                  <a:t>県内の</a:t>
                </a:r>
                <a:r>
                  <a:rPr kumimoji="1" lang="en-US" altLang="ja-JP" sz="900" dirty="0">
                    <a:effectLst/>
                    <a:latin typeface="BIZ UDPゴシック" panose="020B0400000000000000" pitchFamily="50" charset="-128"/>
                    <a:ea typeface="BIZ UDPゴシック" panose="020B0400000000000000" pitchFamily="50" charset="-128"/>
                  </a:rPr>
                  <a:t>110</a:t>
                </a:r>
                <a:r>
                  <a:rPr kumimoji="1" lang="ja-JP" altLang="en-US" sz="900" dirty="0">
                    <a:effectLst/>
                    <a:latin typeface="BIZ UDPゴシック" panose="020B0400000000000000" pitchFamily="50" charset="-128"/>
                    <a:ea typeface="BIZ UDPゴシック" panose="020B0400000000000000" pitchFamily="50" charset="-128"/>
                  </a:rPr>
                  <a:t>番の事案別有効受理件数</a:t>
                </a:r>
                <a:endParaRPr lang="en-US" altLang="ja-JP" sz="900" dirty="0">
                  <a:effectLst/>
                  <a:latin typeface="BIZ UDPゴシック" panose="020B0400000000000000" pitchFamily="50" charset="-128"/>
                  <a:ea typeface="BIZ UDPゴシック" panose="020B0400000000000000" pitchFamily="50" charset="-128"/>
                </a:endParaRPr>
              </a:p>
              <a:p>
                <a:pPr algn="ctr"/>
                <a:r>
                  <a:rPr kumimoji="1" lang="ja-JP" altLang="en-US" sz="900" dirty="0">
                    <a:effectLst/>
                    <a:latin typeface="BIZ UDPゴシック" panose="020B0400000000000000" pitchFamily="50" charset="-128"/>
                    <a:ea typeface="BIZ UDPゴシック" panose="020B0400000000000000" pitchFamily="50" charset="-128"/>
                  </a:rPr>
                  <a:t>（令和５年）</a:t>
                </a:r>
              </a:p>
            </p:txBody>
          </p:sp>
          <p:sp>
            <p:nvSpPr>
              <p:cNvPr id="20" name="テキスト ボックス 19">
                <a:extLst>
                  <a:ext uri="{FF2B5EF4-FFF2-40B4-BE49-F238E27FC236}">
                    <a16:creationId xmlns:a16="http://schemas.microsoft.com/office/drawing/2014/main" id="{E5FE9016-A80B-1149-B12F-6E494712832F}"/>
                  </a:ext>
                </a:extLst>
              </p:cNvPr>
              <p:cNvSpPr txBox="1"/>
              <p:nvPr/>
            </p:nvSpPr>
            <p:spPr>
              <a:xfrm>
                <a:off x="1538944" y="3293358"/>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続報</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15,896</a:t>
                </a: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21" name="テキスト ボックス 20">
                <a:extLst>
                  <a:ext uri="{FF2B5EF4-FFF2-40B4-BE49-F238E27FC236}">
                    <a16:creationId xmlns:a16="http://schemas.microsoft.com/office/drawing/2014/main" id="{B327A30D-7906-EBC9-4A45-A36BA79AF7F4}"/>
                  </a:ext>
                </a:extLst>
              </p:cNvPr>
              <p:cNvSpPr txBox="1"/>
              <p:nvPr/>
            </p:nvSpPr>
            <p:spPr>
              <a:xfrm>
                <a:off x="1116000" y="3456000"/>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各種情報</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15,180</a:t>
                </a: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22" name="テキスト ボックス 21">
                <a:extLst>
                  <a:ext uri="{FF2B5EF4-FFF2-40B4-BE49-F238E27FC236}">
                    <a16:creationId xmlns:a16="http://schemas.microsoft.com/office/drawing/2014/main" id="{5C4EE4C0-E5A9-FCDB-C00E-1A25BF5C8C3A}"/>
                  </a:ext>
                </a:extLst>
              </p:cNvPr>
              <p:cNvSpPr txBox="1"/>
              <p:nvPr/>
            </p:nvSpPr>
            <p:spPr>
              <a:xfrm>
                <a:off x="806124" y="2627428"/>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要望苦情</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16,842</a:t>
                </a: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23" name="テキスト ボックス 22">
                <a:extLst>
                  <a:ext uri="{FF2B5EF4-FFF2-40B4-BE49-F238E27FC236}">
                    <a16:creationId xmlns:a16="http://schemas.microsoft.com/office/drawing/2014/main" id="{CBD85900-03AB-4894-2EF9-B9CFAFCA83DF}"/>
                  </a:ext>
                </a:extLst>
              </p:cNvPr>
              <p:cNvSpPr txBox="1"/>
              <p:nvPr/>
            </p:nvSpPr>
            <p:spPr>
              <a:xfrm>
                <a:off x="468000" y="3563722"/>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刑法犯関係</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6,982</a:t>
                </a: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24" name="テキスト ボックス 23">
                <a:extLst>
                  <a:ext uri="{FF2B5EF4-FFF2-40B4-BE49-F238E27FC236}">
                    <a16:creationId xmlns:a16="http://schemas.microsoft.com/office/drawing/2014/main" id="{F0C03868-8F31-91AB-F231-FD4E56AEA9FF}"/>
                  </a:ext>
                </a:extLst>
              </p:cNvPr>
              <p:cNvSpPr txBox="1"/>
              <p:nvPr/>
            </p:nvSpPr>
            <p:spPr>
              <a:xfrm>
                <a:off x="144000" y="2844000"/>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保護・救護</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6,947</a:t>
                </a: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25" name="テキスト ボックス 24">
                <a:extLst>
                  <a:ext uri="{FF2B5EF4-FFF2-40B4-BE49-F238E27FC236}">
                    <a16:creationId xmlns:a16="http://schemas.microsoft.com/office/drawing/2014/main" id="{171563B1-2038-0E81-1783-930281D5B92C}"/>
                  </a:ext>
                </a:extLst>
              </p:cNvPr>
              <p:cNvSpPr txBox="1"/>
              <p:nvPr/>
            </p:nvSpPr>
            <p:spPr>
              <a:xfrm>
                <a:off x="108000" y="3096000"/>
                <a:ext cx="612000" cy="215444"/>
              </a:xfrm>
              <a:prstGeom prst="rect">
                <a:avLst/>
              </a:prstGeom>
              <a:noFill/>
            </p:spPr>
            <p:txBody>
              <a:bodyPr wrap="square" lIns="36000" tIns="0" rIns="36000" bIns="0" rtlCol="0">
                <a:spAutoFit/>
              </a:bodyPr>
              <a:lstStyle/>
              <a:p>
                <a:pPr algn="ct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けんか・口論</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5,961</a:t>
                </a: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26" name="テキスト ボックス 25">
                <a:extLst>
                  <a:ext uri="{FF2B5EF4-FFF2-40B4-BE49-F238E27FC236}">
                    <a16:creationId xmlns:a16="http://schemas.microsoft.com/office/drawing/2014/main" id="{1D5AC9E3-E780-1E59-4D9C-09B7083EDBC2}"/>
                  </a:ext>
                </a:extLst>
              </p:cNvPr>
              <p:cNvSpPr txBox="1"/>
              <p:nvPr/>
            </p:nvSpPr>
            <p:spPr>
              <a:xfrm>
                <a:off x="288000" y="3330000"/>
                <a:ext cx="540000" cy="215444"/>
              </a:xfrm>
              <a:prstGeom prst="rect">
                <a:avLst/>
              </a:prstGeom>
              <a:noFill/>
            </p:spPr>
            <p:txBody>
              <a:bodyPr wrap="square" lIns="36000" tIns="0" rIns="36000" bIns="0" rtlCol="0">
                <a:spAutoFit/>
              </a:bodyPr>
              <a:lstStyle/>
              <a:p>
                <a:pPr algn="ct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各種照会</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4,799</a:t>
                </a: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27" name="テキスト ボックス 26">
                <a:extLst>
                  <a:ext uri="{FF2B5EF4-FFF2-40B4-BE49-F238E27FC236}">
                    <a16:creationId xmlns:a16="http://schemas.microsoft.com/office/drawing/2014/main" id="{C1EB7E94-1973-FE93-EB1D-5F6B7C6F2B00}"/>
                  </a:ext>
                </a:extLst>
              </p:cNvPr>
              <p:cNvSpPr txBox="1"/>
              <p:nvPr/>
            </p:nvSpPr>
            <p:spPr>
              <a:xfrm>
                <a:off x="216000" y="2268000"/>
                <a:ext cx="864000" cy="144000"/>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　</a:t>
                </a: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12,015</a:t>
                </a: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grpSp>
            <p:nvGrpSpPr>
              <p:cNvPr id="28" name="グループ化 27">
                <a:extLst>
                  <a:ext uri="{FF2B5EF4-FFF2-40B4-BE49-F238E27FC236}">
                    <a16:creationId xmlns:a16="http://schemas.microsoft.com/office/drawing/2014/main" id="{1E9235E6-119F-3617-F1C6-71C1D6FFC2EF}"/>
                  </a:ext>
                </a:extLst>
              </p:cNvPr>
              <p:cNvGrpSpPr/>
              <p:nvPr/>
            </p:nvGrpSpPr>
            <p:grpSpPr>
              <a:xfrm>
                <a:off x="1063235" y="2324698"/>
                <a:ext cx="180000" cy="105471"/>
                <a:chOff x="860501" y="8409148"/>
                <a:chExt cx="180000" cy="105471"/>
              </a:xfrm>
            </p:grpSpPr>
            <p:cxnSp>
              <p:nvCxnSpPr>
                <p:cNvPr id="29" name="直線コネクタ 28">
                  <a:extLst>
                    <a:ext uri="{FF2B5EF4-FFF2-40B4-BE49-F238E27FC236}">
                      <a16:creationId xmlns:a16="http://schemas.microsoft.com/office/drawing/2014/main" id="{FAA5A938-8852-B0D7-A33E-82296A4C7C87}"/>
                    </a:ext>
                  </a:extLst>
                </p:cNvPr>
                <p:cNvCxnSpPr>
                  <a:cxnSpLocks/>
                </p:cNvCxnSpPr>
                <p:nvPr/>
              </p:nvCxnSpPr>
              <p:spPr>
                <a:xfrm flipH="1" flipV="1">
                  <a:off x="968501" y="8409148"/>
                  <a:ext cx="72000" cy="1054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6CD5D2B7-C368-36CB-F691-0D0B9281259F}"/>
                    </a:ext>
                  </a:extLst>
                </p:cNvPr>
                <p:cNvCxnSpPr>
                  <a:cxnSpLocks/>
                </p:cNvCxnSpPr>
                <p:nvPr/>
              </p:nvCxnSpPr>
              <p:spPr>
                <a:xfrm flipV="1">
                  <a:off x="860501" y="8409148"/>
                  <a:ext cx="1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直線コネクタ 32">
                <a:extLst>
                  <a:ext uri="{FF2B5EF4-FFF2-40B4-BE49-F238E27FC236}">
                    <a16:creationId xmlns:a16="http://schemas.microsoft.com/office/drawing/2014/main" id="{FB551CEC-D29B-550E-45FD-CF01C49BB04C}"/>
                  </a:ext>
                </a:extLst>
              </p:cNvPr>
              <p:cNvCxnSpPr>
                <a:cxnSpLocks/>
              </p:cNvCxnSpPr>
              <p:nvPr/>
            </p:nvCxnSpPr>
            <p:spPr>
              <a:xfrm>
                <a:off x="648000" y="2904263"/>
                <a:ext cx="233028" cy="102481"/>
              </a:xfrm>
              <a:prstGeom prst="line">
                <a:avLst/>
              </a:prstGeom>
              <a:ln w="6350">
                <a:solidFill>
                  <a:schemeClr val="tx1"/>
                </a:solidFil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C320193-E67A-670E-D23E-0764CC6CCD1D}"/>
                  </a:ext>
                </a:extLst>
              </p:cNvPr>
              <p:cNvCxnSpPr>
                <a:cxnSpLocks/>
              </p:cNvCxnSpPr>
              <p:nvPr/>
            </p:nvCxnSpPr>
            <p:spPr>
              <a:xfrm>
                <a:off x="684000" y="3160176"/>
                <a:ext cx="197028" cy="37201"/>
              </a:xfrm>
              <a:prstGeom prst="line">
                <a:avLst/>
              </a:prstGeom>
              <a:ln w="6350">
                <a:solidFill>
                  <a:schemeClr val="tx1"/>
                </a:solidFil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D0DB54D0-4E8D-E2EA-F09C-FB6ACF18D025}"/>
                  </a:ext>
                </a:extLst>
              </p:cNvPr>
              <p:cNvCxnSpPr>
                <a:cxnSpLocks/>
              </p:cNvCxnSpPr>
              <p:nvPr/>
            </p:nvCxnSpPr>
            <p:spPr>
              <a:xfrm flipV="1">
                <a:off x="764514" y="3355415"/>
                <a:ext cx="171486" cy="33922"/>
              </a:xfrm>
              <a:prstGeom prst="line">
                <a:avLst/>
              </a:prstGeom>
              <a:ln w="6350">
                <a:solidFill>
                  <a:schemeClr val="tx1"/>
                </a:solidFil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E9632BDA-1C7D-A256-DCDD-21795E69DE97}"/>
                  </a:ext>
                </a:extLst>
              </p:cNvPr>
              <p:cNvCxnSpPr>
                <a:cxnSpLocks/>
              </p:cNvCxnSpPr>
              <p:nvPr/>
            </p:nvCxnSpPr>
            <p:spPr>
              <a:xfrm flipV="1">
                <a:off x="976257" y="3465440"/>
                <a:ext cx="103743" cy="149929"/>
              </a:xfrm>
              <a:prstGeom prst="line">
                <a:avLst/>
              </a:prstGeom>
              <a:ln w="6350">
                <a:solidFill>
                  <a:schemeClr val="tx1"/>
                </a:solidFil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grpSp>
        <p:sp>
          <p:nvSpPr>
            <p:cNvPr id="50" name="楕円 49">
              <a:extLst>
                <a:ext uri="{FF2B5EF4-FFF2-40B4-BE49-F238E27FC236}">
                  <a16:creationId xmlns:a16="http://schemas.microsoft.com/office/drawing/2014/main" id="{1A2676D3-05ED-B0BF-1299-DBF9F5FC93E2}"/>
                </a:ext>
              </a:extLst>
            </p:cNvPr>
            <p:cNvSpPr>
              <a:spLocks noChangeAspect="1"/>
            </p:cNvSpPr>
            <p:nvPr/>
          </p:nvSpPr>
          <p:spPr>
            <a:xfrm>
              <a:off x="1366887" y="2736857"/>
              <a:ext cx="540000" cy="540000"/>
            </a:xfrm>
            <a:prstGeom prst="ellipse">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ja-JP" altLang="en-US" sz="900" dirty="0">
                  <a:latin typeface="BIZ UDPゴシック" panose="020B0400000000000000" pitchFamily="50" charset="-128"/>
                  <a:ea typeface="BIZ UDPゴシック" panose="020B0400000000000000" pitchFamily="50" charset="-128"/>
                </a:rPr>
                <a:t>総数</a:t>
              </a:r>
              <a:endParaRPr lang="en-US" altLang="ja-JP" sz="900" dirty="0">
                <a:latin typeface="BIZ UDPゴシック" panose="020B0400000000000000" pitchFamily="50" charset="-128"/>
                <a:ea typeface="BIZ UDPゴシック" panose="020B0400000000000000"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129,596</a:t>
              </a:r>
              <a:r>
                <a:rPr kumimoji="1" lang="ja-JP" altLang="en-US" sz="900" dirty="0">
                  <a:latin typeface="ＭＳ Ｐゴシック" panose="020B0600070205080204" pitchFamily="50" charset="-128"/>
                  <a:ea typeface="ＭＳ Ｐゴシック" panose="020B0600070205080204" pitchFamily="50" charset="-128"/>
                </a:rPr>
                <a:t>件</a:t>
              </a:r>
            </a:p>
          </p:txBody>
        </p:sp>
      </p:grpSp>
      <p:sp>
        <p:nvSpPr>
          <p:cNvPr id="52" name="スライド番号プレースホルダー 36">
            <a:extLst>
              <a:ext uri="{FF2B5EF4-FFF2-40B4-BE49-F238E27FC236}">
                <a16:creationId xmlns:a16="http://schemas.microsoft.com/office/drawing/2014/main" id="{1575B2BB-CB6D-CC23-E745-F2100C43D578}"/>
              </a:ext>
            </a:extLst>
          </p:cNvPr>
          <p:cNvSpPr>
            <a:spLocks noGrp="1"/>
          </p:cNvSpPr>
          <p:nvPr>
            <p:ph type="sldNum" sz="quarter" idx="12"/>
          </p:nvPr>
        </p:nvSpPr>
        <p:spPr>
          <a:xfrm>
            <a:off x="3301200"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4</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04492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D59462A-A2C7-F6A2-BBDD-FDAD3E7956DB}"/>
              </a:ext>
            </a:extLst>
          </p:cNvPr>
          <p:cNvPicPr>
            <a:picLocks noChangeAspect="1"/>
          </p:cNvPicPr>
          <p:nvPr/>
        </p:nvPicPr>
        <p:blipFill rotWithShape="1">
          <a:blip r:embed="rId2"/>
          <a:srcRect l="11916" t="2946" r="2446" b="4532"/>
          <a:stretch/>
        </p:blipFill>
        <p:spPr>
          <a:xfrm>
            <a:off x="252000" y="3600000"/>
            <a:ext cx="2507776" cy="1982907"/>
          </a:xfrm>
          <a:prstGeom prst="rect">
            <a:avLst/>
          </a:prstGeom>
        </p:spPr>
      </p:pic>
      <p:cxnSp>
        <p:nvCxnSpPr>
          <p:cNvPr id="45" name="直線コネクタ 44">
            <a:extLst>
              <a:ext uri="{FF2B5EF4-FFF2-40B4-BE49-F238E27FC236}">
                <a16:creationId xmlns:a16="http://schemas.microsoft.com/office/drawing/2014/main" id="{C15C4DB8-A840-34AF-F1C0-1B1F89DB9143}"/>
              </a:ext>
            </a:extLst>
          </p:cNvPr>
          <p:cNvCxnSpPr/>
          <p:nvPr/>
        </p:nvCxnSpPr>
        <p:spPr>
          <a:xfrm>
            <a:off x="360000" y="5652000"/>
            <a:ext cx="6300000" cy="0"/>
          </a:xfrm>
          <a:prstGeom prst="line">
            <a:avLst/>
          </a:prstGeom>
          <a:ln w="349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76" name="グループ化 75">
            <a:extLst>
              <a:ext uri="{FF2B5EF4-FFF2-40B4-BE49-F238E27FC236}">
                <a16:creationId xmlns:a16="http://schemas.microsoft.com/office/drawing/2014/main" id="{751E870B-CE80-36D0-3981-8EAA32DB02B8}"/>
              </a:ext>
            </a:extLst>
          </p:cNvPr>
          <p:cNvGrpSpPr/>
          <p:nvPr/>
        </p:nvGrpSpPr>
        <p:grpSpPr>
          <a:xfrm>
            <a:off x="72000" y="720000"/>
            <a:ext cx="1800000" cy="1260000"/>
            <a:chOff x="216000" y="972000"/>
            <a:chExt cx="1800000" cy="1260000"/>
          </a:xfrm>
        </p:grpSpPr>
        <p:sp>
          <p:nvSpPr>
            <p:cNvPr id="74" name="楕円 73">
              <a:extLst>
                <a:ext uri="{FF2B5EF4-FFF2-40B4-BE49-F238E27FC236}">
                  <a16:creationId xmlns:a16="http://schemas.microsoft.com/office/drawing/2014/main" id="{966A397D-F6C6-074D-6DE7-BA3FF8E6EDAE}"/>
                </a:ext>
              </a:extLst>
            </p:cNvPr>
            <p:cNvSpPr>
              <a:spLocks noChangeAspect="1"/>
            </p:cNvSpPr>
            <p:nvPr/>
          </p:nvSpPr>
          <p:spPr>
            <a:xfrm>
              <a:off x="216000" y="972000"/>
              <a:ext cx="1260000" cy="1260000"/>
            </a:xfrm>
            <a:prstGeom prst="ellipse">
              <a:avLst/>
            </a:prstGeom>
            <a:gradFill flip="none" rotWithShape="1">
              <a:gsLst>
                <a:gs pos="0">
                  <a:schemeClr val="accent1">
                    <a:lumMod val="5000"/>
                    <a:lumOff val="95000"/>
                  </a:schemeClr>
                </a:gs>
                <a:gs pos="40000">
                  <a:schemeClr val="accent6">
                    <a:lumMod val="20000"/>
                    <a:lumOff val="80000"/>
                  </a:schemeClr>
                </a:gs>
                <a:gs pos="70000">
                  <a:schemeClr val="accent6">
                    <a:lumMod val="40000"/>
                    <a:lumOff val="60000"/>
                    <a:alpha val="70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74">
              <a:extLst>
                <a:ext uri="{FF2B5EF4-FFF2-40B4-BE49-F238E27FC236}">
                  <a16:creationId xmlns:a16="http://schemas.microsoft.com/office/drawing/2014/main" id="{C8D8B486-CA4C-8256-9F77-F8307936027B}"/>
                </a:ext>
              </a:extLst>
            </p:cNvPr>
            <p:cNvSpPr>
              <a:spLocks noChangeAspect="1"/>
            </p:cNvSpPr>
            <p:nvPr/>
          </p:nvSpPr>
          <p:spPr>
            <a:xfrm>
              <a:off x="1080000" y="1044000"/>
              <a:ext cx="900000" cy="900000"/>
            </a:xfrm>
            <a:prstGeom prst="ellipse">
              <a:avLst/>
            </a:prstGeom>
            <a:gradFill flip="none" rotWithShape="1">
              <a:gsLst>
                <a:gs pos="0">
                  <a:schemeClr val="accent1">
                    <a:lumMod val="5000"/>
                    <a:lumOff val="95000"/>
                    <a:alpha val="25000"/>
                  </a:schemeClr>
                </a:gs>
                <a:gs pos="40000">
                  <a:schemeClr val="accent6">
                    <a:lumMod val="20000"/>
                    <a:lumOff val="80000"/>
                  </a:schemeClr>
                </a:gs>
                <a:gs pos="70000">
                  <a:schemeClr val="accent6">
                    <a:lumMod val="40000"/>
                    <a:lumOff val="60000"/>
                    <a:alpha val="70000"/>
                  </a:schemeClr>
                </a:gs>
                <a:gs pos="100000">
                  <a:srgbClr val="92D05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AB7FCF7D-7902-9888-DD63-1D2A2B213CD2}"/>
                </a:ext>
              </a:extLst>
            </p:cNvPr>
            <p:cNvSpPr txBox="1"/>
            <p:nvPr/>
          </p:nvSpPr>
          <p:spPr>
            <a:xfrm>
              <a:off x="216000" y="1177399"/>
              <a:ext cx="1800000" cy="688256"/>
            </a:xfrm>
            <a:prstGeom prst="rect">
              <a:avLst/>
            </a:prstGeom>
            <a:noFill/>
          </p:spPr>
          <p:txBody>
            <a:bodyPr wrap="square" lIns="0" tIns="36000" rIns="0" bIns="36000" rtlCol="0">
              <a:spAutoFit/>
            </a:bodyPr>
            <a:lstStyle/>
            <a:p>
              <a:pPr algn="ctr"/>
              <a:r>
                <a:rPr lang="ja-JP" altLang="en-US"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rPr>
                <a:t>健康で快適な</a:t>
              </a:r>
              <a:endParaRPr lang="en-US" altLang="ja-JP"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endParaRPr>
            </a:p>
            <a:p>
              <a:pPr algn="ctr"/>
              <a:r>
                <a:rPr lang="ja-JP" altLang="en-US"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rPr>
                <a:t>暮らしのために</a:t>
              </a:r>
              <a:endParaRPr kumimoji="1" lang="en-US" altLang="ja-JP"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endParaRPr>
            </a:p>
          </p:txBody>
        </p:sp>
      </p:grpSp>
      <p:sp>
        <p:nvSpPr>
          <p:cNvPr id="77" name="テキスト ボックス 76">
            <a:extLst>
              <a:ext uri="{FF2B5EF4-FFF2-40B4-BE49-F238E27FC236}">
                <a16:creationId xmlns:a16="http://schemas.microsoft.com/office/drawing/2014/main" id="{887386F9-4C62-6EC2-D858-7805BA1D7B13}"/>
              </a:ext>
            </a:extLst>
          </p:cNvPr>
          <p:cNvSpPr txBox="1"/>
          <p:nvPr/>
        </p:nvSpPr>
        <p:spPr>
          <a:xfrm>
            <a:off x="1872000" y="827999"/>
            <a:ext cx="4968000" cy="1044000"/>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私たちが快適に暮らせるように、ゴミの収集や処理にも</a:t>
            </a:r>
            <a:r>
              <a:rPr lang="ja-JP" altLang="en-US" sz="1200" dirty="0">
                <a:latin typeface="BIZ UDゴシック" panose="020B0400000000000000" pitchFamily="49" charset="-128"/>
                <a:ea typeface="BIZ UDゴシック" panose="020B0400000000000000" pitchFamily="49" charset="-128"/>
              </a:rPr>
              <a:t>税金が使われています。</a:t>
            </a:r>
            <a:endParaRPr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また、健康な生活をおくるため</a:t>
            </a:r>
            <a:r>
              <a:rPr lang="ja-JP" altLang="en-US" sz="1200" dirty="0">
                <a:latin typeface="BIZ UDゴシック" panose="020B0400000000000000" pitchFamily="49" charset="-128"/>
                <a:ea typeface="BIZ UDゴシック" panose="020B0400000000000000" pitchFamily="49" charset="-128"/>
              </a:rPr>
              <a:t>の健康診断や予防接種、高齢者が安心して豊かに暮らせる</a:t>
            </a:r>
            <a:r>
              <a:rPr kumimoji="1" lang="ja-JP" altLang="en-US" sz="1200" dirty="0">
                <a:latin typeface="BIZ UDゴシック" panose="020B0400000000000000" pitchFamily="49" charset="-128"/>
                <a:ea typeface="BIZ UDゴシック" panose="020B0400000000000000" pitchFamily="49" charset="-128"/>
              </a:rPr>
              <a:t>ための施設やサービスなどの事業にかかる費用にも、税金が使われています。</a:t>
            </a:r>
          </a:p>
        </p:txBody>
      </p:sp>
      <p:sp>
        <p:nvSpPr>
          <p:cNvPr id="81" name="正方形/長方形 80">
            <a:extLst>
              <a:ext uri="{FF2B5EF4-FFF2-40B4-BE49-F238E27FC236}">
                <a16:creationId xmlns:a16="http://schemas.microsoft.com/office/drawing/2014/main" id="{325B3F52-12C5-E0EA-353C-B9318A24E5B6}"/>
              </a:ext>
            </a:extLst>
          </p:cNvPr>
          <p:cNvSpPr/>
          <p:nvPr/>
        </p:nvSpPr>
        <p:spPr>
          <a:xfrm>
            <a:off x="576000" y="2268000"/>
            <a:ext cx="1620000" cy="1080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医療費に使われる税金</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国民一人あたり</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(1</a:t>
            </a:r>
            <a:r>
              <a:rPr kumimoji="1" lang="ja-JP" altLang="en-US" sz="1100" dirty="0">
                <a:solidFill>
                  <a:schemeClr val="tx1"/>
                </a:solidFill>
                <a:latin typeface="BIZ UDゴシック" panose="020B0400000000000000" pitchFamily="49" charset="-128"/>
                <a:ea typeface="BIZ UDゴシック" panose="020B0400000000000000" pitchFamily="49" charset="-128"/>
              </a:rPr>
              <a:t>年間</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p>
          <a:p>
            <a:pPr algn="ctr"/>
            <a:r>
              <a:rPr kumimoji="1" lang="ja-JP" altLang="en-US"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約</a:t>
            </a:r>
            <a:r>
              <a:rPr kumimoji="1" lang="en-US" altLang="ja-JP"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136,273</a:t>
            </a:r>
            <a:r>
              <a:rPr kumimoji="1" lang="ja-JP" altLang="en-US"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円</a:t>
            </a:r>
            <a:endParaRPr kumimoji="1" lang="en-US" altLang="ja-JP"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r>
              <a:rPr kumimoji="1" lang="en-US" altLang="ja-JP" sz="1000" dirty="0">
                <a:solidFill>
                  <a:schemeClr val="tx1"/>
                </a:solidFill>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rPr>
              <a:t>令和３年度</a:t>
            </a:r>
            <a:r>
              <a:rPr kumimoji="1" lang="en-US" altLang="ja-JP" sz="1000" dirty="0">
                <a:solidFill>
                  <a:schemeClr val="tx1"/>
                </a:solidFill>
                <a:latin typeface="BIZ UDゴシック" panose="020B0400000000000000" pitchFamily="49" charset="-128"/>
                <a:ea typeface="BIZ UDゴシック" panose="020B0400000000000000" pitchFamily="49" charset="-128"/>
              </a:rPr>
              <a:t>)</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p:txBody>
      </p:sp>
      <p:grpSp>
        <p:nvGrpSpPr>
          <p:cNvPr id="83" name="グループ化 82">
            <a:extLst>
              <a:ext uri="{FF2B5EF4-FFF2-40B4-BE49-F238E27FC236}">
                <a16:creationId xmlns:a16="http://schemas.microsoft.com/office/drawing/2014/main" id="{F011F497-8CFB-FEF8-334A-E271DA840222}"/>
              </a:ext>
            </a:extLst>
          </p:cNvPr>
          <p:cNvGrpSpPr/>
          <p:nvPr/>
        </p:nvGrpSpPr>
        <p:grpSpPr>
          <a:xfrm>
            <a:off x="72000" y="5760000"/>
            <a:ext cx="1800000" cy="1260000"/>
            <a:chOff x="216000" y="972000"/>
            <a:chExt cx="1800000" cy="1260000"/>
          </a:xfrm>
        </p:grpSpPr>
        <p:sp>
          <p:nvSpPr>
            <p:cNvPr id="84" name="楕円 83">
              <a:extLst>
                <a:ext uri="{FF2B5EF4-FFF2-40B4-BE49-F238E27FC236}">
                  <a16:creationId xmlns:a16="http://schemas.microsoft.com/office/drawing/2014/main" id="{4045D044-61FF-8615-EC45-4A1230E324ED}"/>
                </a:ext>
              </a:extLst>
            </p:cNvPr>
            <p:cNvSpPr>
              <a:spLocks noChangeAspect="1"/>
            </p:cNvSpPr>
            <p:nvPr/>
          </p:nvSpPr>
          <p:spPr>
            <a:xfrm>
              <a:off x="216000" y="972000"/>
              <a:ext cx="1260000" cy="1260000"/>
            </a:xfrm>
            <a:prstGeom prst="ellipse">
              <a:avLst/>
            </a:prstGeom>
            <a:gradFill flip="none" rotWithShape="1">
              <a:gsLst>
                <a:gs pos="0">
                  <a:schemeClr val="accent1">
                    <a:lumMod val="5000"/>
                    <a:lumOff val="95000"/>
                  </a:schemeClr>
                </a:gs>
                <a:gs pos="40000">
                  <a:schemeClr val="accent6">
                    <a:lumMod val="20000"/>
                    <a:lumOff val="80000"/>
                  </a:schemeClr>
                </a:gs>
                <a:gs pos="70000">
                  <a:schemeClr val="accent6">
                    <a:lumMod val="40000"/>
                    <a:lumOff val="60000"/>
                    <a:alpha val="70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4D5ECA3A-9CA5-12FB-ED40-DB7727C0DB5F}"/>
                </a:ext>
              </a:extLst>
            </p:cNvPr>
            <p:cNvSpPr>
              <a:spLocks noChangeAspect="1"/>
            </p:cNvSpPr>
            <p:nvPr/>
          </p:nvSpPr>
          <p:spPr>
            <a:xfrm>
              <a:off x="1080000" y="1044000"/>
              <a:ext cx="900000" cy="900000"/>
            </a:xfrm>
            <a:prstGeom prst="ellipse">
              <a:avLst/>
            </a:prstGeom>
            <a:gradFill flip="none" rotWithShape="1">
              <a:gsLst>
                <a:gs pos="0">
                  <a:schemeClr val="accent1">
                    <a:lumMod val="5000"/>
                    <a:lumOff val="95000"/>
                    <a:alpha val="25000"/>
                  </a:schemeClr>
                </a:gs>
                <a:gs pos="40000">
                  <a:schemeClr val="accent6">
                    <a:lumMod val="20000"/>
                    <a:lumOff val="80000"/>
                  </a:schemeClr>
                </a:gs>
                <a:gs pos="70000">
                  <a:schemeClr val="accent6">
                    <a:lumMod val="40000"/>
                    <a:lumOff val="60000"/>
                    <a:alpha val="70000"/>
                  </a:schemeClr>
                </a:gs>
                <a:gs pos="100000">
                  <a:srgbClr val="92D05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A43F1B9B-3B6B-C565-528F-39A4CBDA5182}"/>
                </a:ext>
              </a:extLst>
            </p:cNvPr>
            <p:cNvSpPr txBox="1"/>
            <p:nvPr/>
          </p:nvSpPr>
          <p:spPr>
            <a:xfrm>
              <a:off x="216000" y="1177399"/>
              <a:ext cx="1800000" cy="688256"/>
            </a:xfrm>
            <a:prstGeom prst="rect">
              <a:avLst/>
            </a:prstGeom>
            <a:noFill/>
          </p:spPr>
          <p:txBody>
            <a:bodyPr wrap="square" lIns="0" tIns="36000" rIns="0" bIns="36000" rtlCol="0">
              <a:spAutoFit/>
            </a:bodyPr>
            <a:lstStyle/>
            <a:p>
              <a:pPr algn="ctr"/>
              <a:r>
                <a:rPr lang="ja-JP" altLang="en-US"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rPr>
                <a:t>災害復旧の</a:t>
              </a:r>
              <a:endParaRPr lang="en-US" altLang="ja-JP"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endParaRPr>
            </a:p>
            <a:p>
              <a:pPr algn="ctr"/>
              <a:r>
                <a:rPr lang="ja-JP" altLang="en-US"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rPr>
                <a:t>ために</a:t>
              </a:r>
              <a:endParaRPr kumimoji="1" lang="en-US" altLang="ja-JP" sz="2000" dirty="0">
                <a:ln w="12700">
                  <a:noFill/>
                </a:ln>
                <a:solidFill>
                  <a:srgbClr val="00B050"/>
                </a:solidFill>
                <a:effectLst>
                  <a:glow rad="152400">
                    <a:schemeClr val="bg1"/>
                  </a:glow>
                </a:effectLst>
                <a:latin typeface="HGS創英ﾌﾟﾚｾﾞﾝｽEB" panose="02020800000000000000" pitchFamily="18" charset="-128"/>
                <a:ea typeface="HGS創英ﾌﾟﾚｾﾞﾝｽEB" panose="02020800000000000000" pitchFamily="18" charset="-128"/>
              </a:endParaRPr>
            </a:p>
          </p:txBody>
        </p:sp>
      </p:grpSp>
      <p:sp>
        <p:nvSpPr>
          <p:cNvPr id="9" name="テキスト ボックス 8">
            <a:extLst>
              <a:ext uri="{FF2B5EF4-FFF2-40B4-BE49-F238E27FC236}">
                <a16:creationId xmlns:a16="http://schemas.microsoft.com/office/drawing/2014/main" id="{87818749-9799-ABA6-7BF8-B18308B799ED}"/>
              </a:ext>
            </a:extLst>
          </p:cNvPr>
          <p:cNvSpPr txBox="1"/>
          <p:nvPr/>
        </p:nvSpPr>
        <p:spPr>
          <a:xfrm>
            <a:off x="1800000" y="5904000"/>
            <a:ext cx="5040000" cy="646331"/>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　</a:t>
            </a:r>
            <a:r>
              <a:rPr kumimoji="1" lang="ja-JP" altLang="en-US" sz="1200" dirty="0">
                <a:latin typeface="BIZ UDPゴシック" panose="020B0400000000000000" pitchFamily="50" charset="-128"/>
                <a:ea typeface="BIZ UDPゴシック" panose="020B0400000000000000" pitchFamily="50" charset="-128"/>
              </a:rPr>
              <a:t>平成</a:t>
            </a:r>
            <a:r>
              <a:rPr kumimoji="1" lang="en-US" altLang="ja-JP" sz="1200" dirty="0">
                <a:latin typeface="BIZ UDPゴシック" panose="020B0400000000000000" pitchFamily="50" charset="-128"/>
                <a:ea typeface="BIZ UDPゴシック" panose="020B0400000000000000" pitchFamily="50" charset="-128"/>
              </a:rPr>
              <a:t>23</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月の宮城県沖を震源とした東日本大震災や、平成</a:t>
            </a:r>
            <a:r>
              <a:rPr kumimoji="1" lang="en-US" altLang="ja-JP" sz="1200" dirty="0">
                <a:latin typeface="BIZ UDPゴシック" panose="020B0400000000000000" pitchFamily="50" charset="-128"/>
                <a:ea typeface="BIZ UDPゴシック" panose="020B0400000000000000" pitchFamily="50" charset="-128"/>
              </a:rPr>
              <a:t>27</a:t>
            </a:r>
            <a:r>
              <a:rPr kumimoji="1" lang="ja-JP" altLang="en-US" sz="1200" dirty="0">
                <a:latin typeface="BIZ UDPゴシック" panose="020B0400000000000000" pitchFamily="50" charset="-128"/>
                <a:ea typeface="BIZ UDPゴシック" panose="020B0400000000000000" pitchFamily="50" charset="-128"/>
              </a:rPr>
              <a:t>年９月の関東・東北豪雨災害、令和元年の</a:t>
            </a:r>
            <a:r>
              <a:rPr lang="ja-JP" altLang="en-US" sz="1200" dirty="0">
                <a:latin typeface="BIZ UDPゴシック" panose="020B0400000000000000" pitchFamily="50" charset="-128"/>
                <a:ea typeface="BIZ UDPゴシック" panose="020B0400000000000000" pitchFamily="50" charset="-128"/>
              </a:rPr>
              <a:t>東日本台風</a:t>
            </a:r>
            <a:r>
              <a:rPr kumimoji="1" lang="ja-JP" altLang="en-US" sz="1200" dirty="0">
                <a:latin typeface="BIZ UDPゴシック" panose="020B0400000000000000" pitchFamily="50" charset="-128"/>
                <a:ea typeface="BIZ UDPゴシック" panose="020B0400000000000000" pitchFamily="50" charset="-128"/>
              </a:rPr>
              <a:t>の復旧や復興のためにも税金は使われています。</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7E8277D3-E62F-CFF4-5560-1CED2423F31E}"/>
              </a:ext>
            </a:extLst>
          </p:cNvPr>
          <p:cNvSpPr txBox="1"/>
          <p:nvPr/>
        </p:nvSpPr>
        <p:spPr>
          <a:xfrm>
            <a:off x="3780000" y="9072000"/>
            <a:ext cx="2941831" cy="230832"/>
          </a:xfrm>
          <a:prstGeom prst="rect">
            <a:avLst/>
          </a:prstGeom>
          <a:no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令和元年東日本台風による災害復旧事業（那須烏山市）</a:t>
            </a:r>
            <a:endParaRPr lang="en-US" altLang="ja-JP" sz="9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B1477ABC-DB2A-B9A7-22D4-E0CDDC0229D9}"/>
              </a:ext>
            </a:extLst>
          </p:cNvPr>
          <p:cNvSpPr txBox="1"/>
          <p:nvPr/>
        </p:nvSpPr>
        <p:spPr>
          <a:xfrm>
            <a:off x="432000" y="9072000"/>
            <a:ext cx="3392275" cy="369332"/>
          </a:xfrm>
          <a:prstGeom prst="rect">
            <a:avLst/>
          </a:prstGeom>
          <a:no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平成</a:t>
            </a:r>
            <a:r>
              <a:rPr lang="en-US" altLang="ja-JP" sz="900" dirty="0">
                <a:latin typeface="BIZ UDPゴシック" panose="020B0400000000000000" pitchFamily="50" charset="-128"/>
                <a:ea typeface="BIZ UDPゴシック" panose="020B0400000000000000" pitchFamily="50" charset="-128"/>
              </a:rPr>
              <a:t>27</a:t>
            </a:r>
            <a:r>
              <a:rPr lang="ja-JP" altLang="en-US" sz="900" dirty="0">
                <a:latin typeface="BIZ UDPゴシック" panose="020B0400000000000000" pitchFamily="50" charset="-128"/>
                <a:ea typeface="BIZ UDPゴシック" panose="020B0400000000000000" pitchFamily="50" charset="-128"/>
              </a:rPr>
              <a:t>年</a:t>
            </a:r>
            <a:r>
              <a:rPr lang="en-US" altLang="ja-JP" sz="900" dirty="0">
                <a:latin typeface="BIZ UDPゴシック" panose="020B0400000000000000" pitchFamily="50" charset="-128"/>
                <a:ea typeface="BIZ UDPゴシック" panose="020B0400000000000000" pitchFamily="50" charset="-128"/>
              </a:rPr>
              <a:t>9</a:t>
            </a:r>
            <a:r>
              <a:rPr lang="ja-JP" altLang="en-US" sz="900" dirty="0">
                <a:latin typeface="BIZ UDPゴシック" panose="020B0400000000000000" pitchFamily="50" charset="-128"/>
                <a:ea typeface="BIZ UDPゴシック" panose="020B0400000000000000" pitchFamily="50" charset="-128"/>
              </a:rPr>
              <a:t>月関東・東北豪雨災害時の救助活動（茨城県常総市）</a:t>
            </a:r>
            <a:endParaRPr lang="en-US" altLang="ja-JP"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（提供：陸上自衛隊北宇都宮駐屯地）</a:t>
            </a:r>
            <a:endParaRPr lang="en-US" altLang="ja-JP" sz="900" dirty="0">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73F18D84-BC14-CD55-CDB2-5D082328C842}"/>
              </a:ext>
            </a:extLst>
          </p:cNvPr>
          <p:cNvPicPr>
            <a:picLocks noChangeAspect="1"/>
          </p:cNvPicPr>
          <p:nvPr/>
        </p:nvPicPr>
        <p:blipFill rotWithShape="1">
          <a:blip r:embed="rId3"/>
          <a:srcRect b="19999"/>
          <a:stretch/>
        </p:blipFill>
        <p:spPr>
          <a:xfrm>
            <a:off x="2556000" y="1908000"/>
            <a:ext cx="2701048" cy="1440000"/>
          </a:xfrm>
          <a:prstGeom prst="roundRect">
            <a:avLst>
              <a:gd name="adj" fmla="val 8594"/>
            </a:avLst>
          </a:prstGeom>
          <a:solidFill>
            <a:srgbClr val="FFFFFF">
              <a:shade val="85000"/>
            </a:srgbClr>
          </a:solidFill>
          <a:ln>
            <a:noFill/>
          </a:ln>
          <a:effectLst/>
        </p:spPr>
      </p:pic>
      <p:pic>
        <p:nvPicPr>
          <p:cNvPr id="5" name="図 4">
            <a:extLst>
              <a:ext uri="{FF2B5EF4-FFF2-40B4-BE49-F238E27FC236}">
                <a16:creationId xmlns:a16="http://schemas.microsoft.com/office/drawing/2014/main" id="{3E255BFF-23E7-4246-7C94-C165FC20BE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57" b="94584" l="7463" r="89055">
                        <a14:foregroundMark x1="50746" y1="7157" x2="57711" y2="18375"/>
                        <a14:foregroundMark x1="47264" y1="13540" x2="65174" y2="14120"/>
                        <a14:foregroundMark x1="59204" y1="23404" x2="74129" y2="30174"/>
                        <a14:foregroundMark x1="75622" y1="27273" x2="82587" y2="41006"/>
                        <a14:foregroundMark x1="7463" y1="22437" x2="7463" y2="22437"/>
                        <a14:foregroundMark x1="28856" y1="31721" x2="31343" y2="43327"/>
                        <a14:foregroundMark x1="30846" y1="32108" x2="51244" y2="25919"/>
                        <a14:foregroundMark x1="48756" y1="23598" x2="31841" y2="25919"/>
                        <a14:foregroundMark x1="36816" y1="34816" x2="82090" y2="44874"/>
                        <a14:foregroundMark x1="82090" y1="44874" x2="82587" y2="44874"/>
                        <a14:foregroundMark x1="46766" y1="31141" x2="53234" y2="42360"/>
                        <a14:foregroundMark x1="64677" y1="31528" x2="63184" y2="51257"/>
                        <a14:foregroundMark x1="40299" y1="48356" x2="41294" y2="64797"/>
                        <a14:foregroundMark x1="50746" y1="60928" x2="58706" y2="74468"/>
                        <a14:foregroundMark x1="65174" y1="61702" x2="73632" y2="74468"/>
                        <a14:foregroundMark x1="65672" y1="92843" x2="65672" y2="92843"/>
                        <a14:foregroundMark x1="67164" y1="94391" x2="67164" y2="94391"/>
                        <a14:foregroundMark x1="26368" y1="94391" x2="26368" y2="94391"/>
                        <a14:foregroundMark x1="29353" y1="94584" x2="29353" y2="94584"/>
                      </a14:backgroundRemoval>
                    </a14:imgEffect>
                  </a14:imgLayer>
                </a14:imgProps>
              </a:ext>
            </a:extLst>
          </a:blip>
          <a:stretch>
            <a:fillRect/>
          </a:stretch>
        </p:blipFill>
        <p:spPr>
          <a:xfrm>
            <a:off x="5724000" y="1800000"/>
            <a:ext cx="612649" cy="1575819"/>
          </a:xfrm>
          <a:prstGeom prst="rect">
            <a:avLst/>
          </a:prstGeom>
        </p:spPr>
      </p:pic>
      <p:pic>
        <p:nvPicPr>
          <p:cNvPr id="13" name="図 12">
            <a:extLst>
              <a:ext uri="{FF2B5EF4-FFF2-40B4-BE49-F238E27FC236}">
                <a16:creationId xmlns:a16="http://schemas.microsoft.com/office/drawing/2014/main" id="{53279D48-87DF-4DFA-A995-F40DE6AD2B46}"/>
              </a:ext>
            </a:extLst>
          </p:cNvPr>
          <p:cNvPicPr>
            <a:picLocks noChangeAspect="1"/>
          </p:cNvPicPr>
          <p:nvPr/>
        </p:nvPicPr>
        <p:blipFill>
          <a:blip r:embed="rId6"/>
          <a:stretch>
            <a:fillRect/>
          </a:stretch>
        </p:blipFill>
        <p:spPr>
          <a:xfrm>
            <a:off x="4284000" y="3636000"/>
            <a:ext cx="2353901" cy="1756372"/>
          </a:xfrm>
          <a:prstGeom prst="roundRect">
            <a:avLst>
              <a:gd name="adj" fmla="val 8594"/>
            </a:avLst>
          </a:prstGeom>
          <a:solidFill>
            <a:srgbClr val="FFFFFF">
              <a:shade val="85000"/>
            </a:srgbClr>
          </a:solidFill>
          <a:ln>
            <a:noFill/>
          </a:ln>
          <a:effectLst/>
        </p:spPr>
      </p:pic>
      <p:pic>
        <p:nvPicPr>
          <p:cNvPr id="18" name="図 17">
            <a:extLst>
              <a:ext uri="{FF2B5EF4-FFF2-40B4-BE49-F238E27FC236}">
                <a16:creationId xmlns:a16="http://schemas.microsoft.com/office/drawing/2014/main" id="{B9D2BBF9-DAB1-1F11-5BB8-77A442B9D5C5}"/>
              </a:ext>
            </a:extLst>
          </p:cNvPr>
          <p:cNvPicPr>
            <a:picLocks noChangeAspect="1"/>
          </p:cNvPicPr>
          <p:nvPr/>
        </p:nvPicPr>
        <p:blipFill>
          <a:blip r:embed="rId7"/>
          <a:stretch>
            <a:fillRect/>
          </a:stretch>
        </p:blipFill>
        <p:spPr>
          <a:xfrm>
            <a:off x="540000" y="7128000"/>
            <a:ext cx="2982427" cy="1980000"/>
          </a:xfrm>
          <a:prstGeom prst="roundRect">
            <a:avLst>
              <a:gd name="adj" fmla="val 8594"/>
            </a:avLst>
          </a:prstGeom>
          <a:solidFill>
            <a:srgbClr val="FFFFFF">
              <a:shade val="85000"/>
            </a:srgbClr>
          </a:solidFill>
          <a:ln>
            <a:noFill/>
          </a:ln>
          <a:effectLst/>
        </p:spPr>
      </p:pic>
      <p:sp>
        <p:nvSpPr>
          <p:cNvPr id="17" name="正方形/長方形 16">
            <a:extLst>
              <a:ext uri="{FF2B5EF4-FFF2-40B4-BE49-F238E27FC236}">
                <a16:creationId xmlns:a16="http://schemas.microsoft.com/office/drawing/2014/main" id="{C5AB2A65-489C-5691-1C73-A0764A865100}"/>
              </a:ext>
            </a:extLst>
          </p:cNvPr>
          <p:cNvSpPr/>
          <p:nvPr/>
        </p:nvSpPr>
        <p:spPr>
          <a:xfrm>
            <a:off x="2772000" y="4068000"/>
            <a:ext cx="1440000" cy="1260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ゴミ処理費用に</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かかる税金</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国民一人あたり</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(1</a:t>
            </a:r>
            <a:r>
              <a:rPr kumimoji="1" lang="ja-JP" altLang="en-US" sz="1100" dirty="0">
                <a:solidFill>
                  <a:schemeClr val="tx1"/>
                </a:solidFill>
                <a:latin typeface="BIZ UDゴシック" panose="020B0400000000000000" pitchFamily="49" charset="-128"/>
                <a:ea typeface="BIZ UDゴシック" panose="020B0400000000000000" pitchFamily="49" charset="-128"/>
              </a:rPr>
              <a:t>年間</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p>
          <a:p>
            <a:pPr algn="ctr"/>
            <a:r>
              <a:rPr kumimoji="1" lang="ja-JP" altLang="en-US"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約</a:t>
            </a:r>
            <a:r>
              <a:rPr kumimoji="1" lang="en-US" altLang="ja-JP"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19,789</a:t>
            </a:r>
            <a:r>
              <a:rPr kumimoji="1" lang="ja-JP" altLang="en-US"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円</a:t>
            </a:r>
            <a:endParaRPr kumimoji="1" lang="en-US" altLang="ja-JP" sz="16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r>
              <a:rPr kumimoji="1" lang="en-US" altLang="ja-JP" sz="1000" dirty="0">
                <a:solidFill>
                  <a:schemeClr val="tx1"/>
                </a:solidFill>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rPr>
              <a:t>令和４年度</a:t>
            </a:r>
            <a:r>
              <a:rPr kumimoji="1" lang="en-US" altLang="ja-JP" sz="1000" dirty="0">
                <a:solidFill>
                  <a:schemeClr val="tx1"/>
                </a:solidFill>
                <a:latin typeface="BIZ UDゴシック" panose="020B0400000000000000" pitchFamily="49" charset="-128"/>
                <a:ea typeface="BIZ UDゴシック" panose="020B0400000000000000" pitchFamily="49" charset="-128"/>
              </a:rPr>
              <a:t>)</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DAAC6568-FA43-22AE-4229-9C7CF6F07A22}"/>
              </a:ext>
            </a:extLst>
          </p:cNvPr>
          <p:cNvPicPr>
            <a:picLocks noChangeAspect="1"/>
          </p:cNvPicPr>
          <p:nvPr/>
        </p:nvPicPr>
        <p:blipFill rotWithShape="1">
          <a:blip r:embed="rId8"/>
          <a:srcRect t="7470" r="7089" b="3816"/>
          <a:stretch/>
        </p:blipFill>
        <p:spPr>
          <a:xfrm>
            <a:off x="4392000" y="6372000"/>
            <a:ext cx="2304000" cy="1440000"/>
          </a:xfrm>
          <a:prstGeom prst="roundRect">
            <a:avLst>
              <a:gd name="adj" fmla="val 8594"/>
            </a:avLst>
          </a:prstGeom>
          <a:solidFill>
            <a:srgbClr val="FFFFFF">
              <a:shade val="85000"/>
            </a:srgbClr>
          </a:solidFill>
          <a:ln>
            <a:noFill/>
          </a:ln>
          <a:effectLst/>
        </p:spPr>
      </p:pic>
      <p:pic>
        <p:nvPicPr>
          <p:cNvPr id="6" name="図 5">
            <a:extLst>
              <a:ext uri="{FF2B5EF4-FFF2-40B4-BE49-F238E27FC236}">
                <a16:creationId xmlns:a16="http://schemas.microsoft.com/office/drawing/2014/main" id="{86408142-737C-6B92-21F2-8E9DBE90798E}"/>
              </a:ext>
            </a:extLst>
          </p:cNvPr>
          <p:cNvPicPr>
            <a:picLocks noChangeAspect="1"/>
          </p:cNvPicPr>
          <p:nvPr/>
        </p:nvPicPr>
        <p:blipFill rotWithShape="1">
          <a:blip r:embed="rId9"/>
          <a:srcRect t="7493" b="10280"/>
          <a:stretch/>
        </p:blipFill>
        <p:spPr>
          <a:xfrm>
            <a:off x="3852000" y="7668000"/>
            <a:ext cx="2302964" cy="1440000"/>
          </a:xfrm>
          <a:prstGeom prst="roundRect">
            <a:avLst>
              <a:gd name="adj" fmla="val 8594"/>
            </a:avLst>
          </a:prstGeom>
          <a:solidFill>
            <a:srgbClr val="FFFFFF">
              <a:shade val="85000"/>
            </a:srgbClr>
          </a:solidFill>
          <a:ln>
            <a:solidFill>
              <a:schemeClr val="bg1"/>
            </a:solidFill>
          </a:ln>
          <a:effectLst/>
        </p:spPr>
      </p:pic>
      <p:sp>
        <p:nvSpPr>
          <p:cNvPr id="7" name="正方形/長方形 6">
            <a:extLst>
              <a:ext uri="{FF2B5EF4-FFF2-40B4-BE49-F238E27FC236}">
                <a16:creationId xmlns:a16="http://schemas.microsoft.com/office/drawing/2014/main" id="{FF3B3D18-30B2-34D3-ED9C-4C4DCA11E688}"/>
              </a:ext>
            </a:extLst>
          </p:cNvPr>
          <p:cNvSpPr/>
          <p:nvPr/>
        </p:nvSpPr>
        <p:spPr>
          <a:xfrm>
            <a:off x="4500000" y="6444000"/>
            <a:ext cx="54102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災害時</a:t>
            </a:r>
          </a:p>
        </p:txBody>
      </p:sp>
      <p:sp>
        <p:nvSpPr>
          <p:cNvPr id="8" name="正方形/長方形 7">
            <a:extLst>
              <a:ext uri="{FF2B5EF4-FFF2-40B4-BE49-F238E27FC236}">
                <a16:creationId xmlns:a16="http://schemas.microsoft.com/office/drawing/2014/main" id="{DABB0C95-891A-9265-2B4A-43D74AF2DD0C}"/>
              </a:ext>
            </a:extLst>
          </p:cNvPr>
          <p:cNvSpPr/>
          <p:nvPr/>
        </p:nvSpPr>
        <p:spPr>
          <a:xfrm>
            <a:off x="3960000" y="7740000"/>
            <a:ext cx="54102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復旧後</a:t>
            </a:r>
          </a:p>
        </p:txBody>
      </p:sp>
      <p:sp>
        <p:nvSpPr>
          <p:cNvPr id="10" name="矢印: 上向き折線 9">
            <a:extLst>
              <a:ext uri="{FF2B5EF4-FFF2-40B4-BE49-F238E27FC236}">
                <a16:creationId xmlns:a16="http://schemas.microsoft.com/office/drawing/2014/main" id="{CDCA1CB4-F57A-0DB7-B88D-821D6615DAAE}"/>
              </a:ext>
            </a:extLst>
          </p:cNvPr>
          <p:cNvSpPr/>
          <p:nvPr/>
        </p:nvSpPr>
        <p:spPr>
          <a:xfrm rot="10800000">
            <a:off x="4014510" y="7293814"/>
            <a:ext cx="432000" cy="424373"/>
          </a:xfrm>
          <a:prstGeom prst="bentUpArrow">
            <a:avLst>
              <a:gd name="adj1" fmla="val 30387"/>
              <a:gd name="adj2" fmla="val 29489"/>
              <a:gd name="adj3" fmla="val 39365"/>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36">
            <a:extLst>
              <a:ext uri="{FF2B5EF4-FFF2-40B4-BE49-F238E27FC236}">
                <a16:creationId xmlns:a16="http://schemas.microsoft.com/office/drawing/2014/main" id="{1A050CD9-10BC-A4EA-7C65-7363061B83A2}"/>
              </a:ext>
            </a:extLst>
          </p:cNvPr>
          <p:cNvSpPr>
            <a:spLocks noGrp="1"/>
          </p:cNvSpPr>
          <p:nvPr>
            <p:ph type="sldNum" sz="quarter" idx="12"/>
          </p:nvPr>
        </p:nvSpPr>
        <p:spPr>
          <a:xfrm>
            <a:off x="3301200"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5</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61486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0CFE191E-C60E-F34F-7310-7BD21A16256F}"/>
              </a:ext>
            </a:extLst>
          </p:cNvPr>
          <p:cNvGrpSpPr/>
          <p:nvPr/>
        </p:nvGrpSpPr>
        <p:grpSpPr>
          <a:xfrm>
            <a:off x="3816000" y="6480000"/>
            <a:ext cx="2952000" cy="648000"/>
            <a:chOff x="3852000" y="6480000"/>
            <a:chExt cx="2952000" cy="648000"/>
          </a:xfrm>
        </p:grpSpPr>
        <p:pic>
          <p:nvPicPr>
            <p:cNvPr id="3" name="図 2">
              <a:extLst>
                <a:ext uri="{FF2B5EF4-FFF2-40B4-BE49-F238E27FC236}">
                  <a16:creationId xmlns:a16="http://schemas.microsoft.com/office/drawing/2014/main" id="{4BB562D7-3A8C-A177-C117-CD8F353277EB}"/>
                </a:ext>
              </a:extLst>
            </p:cNvPr>
            <p:cNvPicPr>
              <a:picLocks noChangeAspect="1"/>
            </p:cNvPicPr>
            <p:nvPr/>
          </p:nvPicPr>
          <p:blipFill rotWithShape="1">
            <a:blip r:embed="rId3"/>
            <a:srcRect t="11087" b="22393"/>
            <a:stretch/>
          </p:blipFill>
          <p:spPr>
            <a:xfrm>
              <a:off x="3960001" y="6480000"/>
              <a:ext cx="2549352" cy="648000"/>
            </a:xfrm>
            <a:prstGeom prst="rect">
              <a:avLst/>
            </a:prstGeom>
          </p:spPr>
        </p:pic>
        <p:sp>
          <p:nvSpPr>
            <p:cNvPr id="16" name="テキスト ボックス 15">
              <a:extLst>
                <a:ext uri="{FF2B5EF4-FFF2-40B4-BE49-F238E27FC236}">
                  <a16:creationId xmlns:a16="http://schemas.microsoft.com/office/drawing/2014/main" id="{2C507221-FF0C-34C4-F213-5A7B12FBF4D5}"/>
                </a:ext>
              </a:extLst>
            </p:cNvPr>
            <p:cNvSpPr txBox="1"/>
            <p:nvPr/>
          </p:nvSpPr>
          <p:spPr>
            <a:xfrm>
              <a:off x="3852000" y="6732000"/>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所得の</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多い人</a:t>
              </a:r>
            </a:p>
          </p:txBody>
        </p:sp>
        <p:sp>
          <p:nvSpPr>
            <p:cNvPr id="17" name="テキスト ボックス 16">
              <a:extLst>
                <a:ext uri="{FF2B5EF4-FFF2-40B4-BE49-F238E27FC236}">
                  <a16:creationId xmlns:a16="http://schemas.microsoft.com/office/drawing/2014/main" id="{E5B4E83D-1F67-88BB-4800-7A3D910FAE11}"/>
                </a:ext>
              </a:extLst>
            </p:cNvPr>
            <p:cNvSpPr txBox="1"/>
            <p:nvPr/>
          </p:nvSpPr>
          <p:spPr>
            <a:xfrm>
              <a:off x="6264000" y="6732000"/>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所得の</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少ない人</a:t>
              </a:r>
            </a:p>
          </p:txBody>
        </p:sp>
      </p:grpSp>
      <p:cxnSp>
        <p:nvCxnSpPr>
          <p:cNvPr id="10" name="コネクタ: カギ線 9">
            <a:extLst>
              <a:ext uri="{FF2B5EF4-FFF2-40B4-BE49-F238E27FC236}">
                <a16:creationId xmlns:a16="http://schemas.microsoft.com/office/drawing/2014/main" id="{7C7D1254-0F8A-8B02-3EFE-1435A6FB62F2}"/>
              </a:ext>
            </a:extLst>
          </p:cNvPr>
          <p:cNvCxnSpPr/>
          <p:nvPr/>
        </p:nvCxnSpPr>
        <p:spPr>
          <a:xfrm>
            <a:off x="360000" y="3996000"/>
            <a:ext cx="6300000" cy="1260000"/>
          </a:xfrm>
          <a:prstGeom prst="bentConnector3">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97D104F0-ECA3-14A0-65C5-9185E03C4712}"/>
              </a:ext>
            </a:extLst>
          </p:cNvPr>
          <p:cNvSpPr/>
          <p:nvPr/>
        </p:nvSpPr>
        <p:spPr>
          <a:xfrm>
            <a:off x="3492000" y="5220000"/>
            <a:ext cx="3240000" cy="14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所得の不均衡をなおす</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100" b="1" dirty="0">
                <a:solidFill>
                  <a:schemeClr val="tx1"/>
                </a:solidFill>
                <a:latin typeface="BIZ UDゴシック" panose="020B0400000000000000" pitchFamily="49" charset="-128"/>
                <a:ea typeface="BIZ UDゴシック" panose="020B0400000000000000" pitchFamily="49" charset="-128"/>
              </a:rPr>
              <a:t>　</a:t>
            </a:r>
            <a:r>
              <a:rPr lang="ja-JP" altLang="en-US" sz="1100" dirty="0">
                <a:solidFill>
                  <a:schemeClr val="tx1"/>
                </a:solidFill>
                <a:latin typeface="BIZ UDゴシック" panose="020B0400000000000000" pitchFamily="49" charset="-128"/>
                <a:ea typeface="BIZ UDゴシック" panose="020B0400000000000000" pitchFamily="49" charset="-128"/>
              </a:rPr>
              <a:t>日本の所得税などでは、所得が多くなるほど税負担が大きくなる累進課税制度が採られています。また、歳出面では社会保障の支出を通じて、所得の少ない人の生活を助けています。このように、財政には国民間の所得の開きを縮める働きがあります。</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41" name="テキスト ボックス 40">
            <a:extLst>
              <a:ext uri="{FF2B5EF4-FFF2-40B4-BE49-F238E27FC236}">
                <a16:creationId xmlns:a16="http://schemas.microsoft.com/office/drawing/2014/main" id="{4EDEEC2E-7C7D-0C61-D013-11EE0A5D7E6E}"/>
              </a:ext>
            </a:extLst>
          </p:cNvPr>
          <p:cNvSpPr txBox="1"/>
          <p:nvPr/>
        </p:nvSpPr>
        <p:spPr>
          <a:xfrm>
            <a:off x="5652000" y="4680000"/>
            <a:ext cx="1107996" cy="230832"/>
          </a:xfrm>
          <a:prstGeom prst="rect">
            <a:avLst/>
          </a:prstGeom>
          <a:no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栃木県議会の様子</a:t>
            </a:r>
            <a:endParaRPr lang="en-US" altLang="ja-JP" sz="900" dirty="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47EB8C76-E412-4179-977D-6563A8D6D050}"/>
              </a:ext>
            </a:extLst>
          </p:cNvPr>
          <p:cNvGrpSpPr/>
          <p:nvPr/>
        </p:nvGrpSpPr>
        <p:grpSpPr>
          <a:xfrm>
            <a:off x="180000" y="254455"/>
            <a:ext cx="3236034" cy="523220"/>
            <a:chOff x="1921165" y="664780"/>
            <a:chExt cx="3236034" cy="523220"/>
          </a:xfrm>
        </p:grpSpPr>
        <p:sp>
          <p:nvSpPr>
            <p:cNvPr id="44" name="四角形: 角を丸くする 43">
              <a:extLst>
                <a:ext uri="{FF2B5EF4-FFF2-40B4-BE49-F238E27FC236}">
                  <a16:creationId xmlns:a16="http://schemas.microsoft.com/office/drawing/2014/main" id="{EAF83FE4-0513-FEA6-D183-3743A1D7BF60}"/>
                </a:ext>
              </a:extLst>
            </p:cNvPr>
            <p:cNvSpPr/>
            <p:nvPr/>
          </p:nvSpPr>
          <p:spPr>
            <a:xfrm>
              <a:off x="1921165" y="860325"/>
              <a:ext cx="306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n w="10160">
                  <a:solidFill>
                    <a:srgbClr val="6699FF"/>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sp>
          <p:nvSpPr>
            <p:cNvPr id="65" name="正方形/長方形 64">
              <a:extLst>
                <a:ext uri="{FF2B5EF4-FFF2-40B4-BE49-F238E27FC236}">
                  <a16:creationId xmlns:a16="http://schemas.microsoft.com/office/drawing/2014/main" id="{33A1C50B-AD39-350F-BEEA-D396ED4DB7D5}"/>
                </a:ext>
              </a:extLst>
            </p:cNvPr>
            <p:cNvSpPr/>
            <p:nvPr/>
          </p:nvSpPr>
          <p:spPr>
            <a:xfrm>
              <a:off x="2087128" y="664780"/>
              <a:ext cx="3070071" cy="523220"/>
            </a:xfrm>
            <a:prstGeom prst="rect">
              <a:avLst/>
            </a:prstGeom>
            <a:noFill/>
            <a:ln w="9525">
              <a:noFill/>
            </a:ln>
          </p:spPr>
          <p:txBody>
            <a:bodyPr wrap="none" lIns="91440" tIns="45720" rIns="91440" bIns="45720">
              <a:spAutoFit/>
            </a:bodyPr>
            <a:lstStyle/>
            <a:p>
              <a:pPr algn="ctr"/>
              <a:r>
                <a:rPr lang="ja-JP" altLang="en-US" sz="28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国民の義務とは？</a:t>
              </a:r>
            </a:p>
          </p:txBody>
        </p:sp>
      </p:grpSp>
      <p:sp>
        <p:nvSpPr>
          <p:cNvPr id="2" name="正方形/長方形 1">
            <a:extLst>
              <a:ext uri="{FF2B5EF4-FFF2-40B4-BE49-F238E27FC236}">
                <a16:creationId xmlns:a16="http://schemas.microsoft.com/office/drawing/2014/main" id="{A16E1207-3C48-9902-0F07-B05123B5AF08}"/>
              </a:ext>
            </a:extLst>
          </p:cNvPr>
          <p:cNvSpPr/>
          <p:nvPr/>
        </p:nvSpPr>
        <p:spPr>
          <a:xfrm>
            <a:off x="180000" y="756000"/>
            <a:ext cx="3240000" cy="18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国民の義務</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100" dirty="0">
                <a:solidFill>
                  <a:schemeClr val="tx1"/>
                </a:solidFill>
                <a:latin typeface="BIZ UDゴシック" panose="020B0400000000000000" pitchFamily="49" charset="-128"/>
                <a:ea typeface="BIZ UDゴシック" panose="020B0400000000000000" pitchFamily="49" charset="-128"/>
              </a:rPr>
              <a:t>　税は、国を維持し、発展させていくために欠かせないものです。そのため憲法では、税を納めること（納税）を国民の義務と定めています。</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gn="just"/>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この納税の義務は、勤労の義務、普通教育を受けさせる義務と並んで国民の三大義務の１つとされています。</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D74C0BF8-A6D0-8914-8A3A-0CBF82577CCC}"/>
              </a:ext>
            </a:extLst>
          </p:cNvPr>
          <p:cNvSpPr/>
          <p:nvPr/>
        </p:nvSpPr>
        <p:spPr>
          <a:xfrm>
            <a:off x="3492000" y="360000"/>
            <a:ext cx="3240000" cy="24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国民主権のもとでの税</a:t>
            </a: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pPr algn="just"/>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税は、国や地方公共団体が公共サービスを行うのに必要</a:t>
            </a:r>
            <a:r>
              <a:rPr lang="ja-JP" altLang="en-US" sz="1100" dirty="0">
                <a:solidFill>
                  <a:schemeClr val="tx1"/>
                </a:solidFill>
                <a:latin typeface="BIZ UDゴシック" panose="020B0400000000000000" pitchFamily="49" charset="-128"/>
                <a:ea typeface="BIZ UDゴシック" panose="020B0400000000000000" pitchFamily="49" charset="-128"/>
              </a:rPr>
              <a:t>な費用をまかなうために、国民に負担を求めるものです。</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100" dirty="0">
                <a:solidFill>
                  <a:schemeClr val="tx1"/>
                </a:solidFill>
                <a:latin typeface="BIZ UDゴシック" panose="020B0400000000000000" pitchFamily="49" charset="-128"/>
                <a:ea typeface="BIZ UDゴシック" panose="020B0400000000000000" pitchFamily="49" charset="-128"/>
              </a:rPr>
              <a:t>　民主主義国家である日本では、これらの税に関する法律は国会によって定められます。つまり、税は国民の代表である国会議員により、国会でのみ決定されるのです。</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gn="just"/>
            <a:r>
              <a:rPr kumimoji="1" lang="ja-JP" altLang="en-US" sz="1100" dirty="0">
                <a:solidFill>
                  <a:schemeClr val="tx1"/>
                </a:solidFill>
                <a:latin typeface="BIZ UDゴシック" panose="020B0400000000000000" pitchFamily="49" charset="-128"/>
                <a:ea typeface="BIZ UDゴシック" panose="020B0400000000000000" pitchFamily="49" charset="-128"/>
              </a:rPr>
              <a:t>　これが税についての民主</a:t>
            </a:r>
            <a:r>
              <a:rPr lang="ja-JP" altLang="en-US" sz="1100" dirty="0">
                <a:solidFill>
                  <a:schemeClr val="tx1"/>
                </a:solidFill>
                <a:latin typeface="BIZ UDゴシック" panose="020B0400000000000000" pitchFamily="49" charset="-128"/>
                <a:ea typeface="BIZ UDゴシック" panose="020B0400000000000000" pitchFamily="49" charset="-128"/>
              </a:rPr>
              <a:t>主義の基本原則です。</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gn="just"/>
            <a:r>
              <a:rPr kumimoji="1" lang="ja-JP" altLang="en-US" sz="1100" dirty="0">
                <a:solidFill>
                  <a:schemeClr val="tx1"/>
                </a:solidFill>
                <a:latin typeface="BIZ UDゴシック" panose="020B0400000000000000" pitchFamily="49" charset="-128"/>
                <a:ea typeface="BIZ UDゴシック" panose="020B0400000000000000" pitchFamily="49" charset="-128"/>
              </a:rPr>
              <a:t>　地方公共団体の税金である地方税についても同様です。地方税法という法律や、地方公共団体の議会が定める条例で、そのしくみが決められています。</a:t>
            </a:r>
          </a:p>
        </p:txBody>
      </p:sp>
      <p:sp>
        <p:nvSpPr>
          <p:cNvPr id="11" name="正方形/長方形 10">
            <a:extLst>
              <a:ext uri="{FF2B5EF4-FFF2-40B4-BE49-F238E27FC236}">
                <a16:creationId xmlns:a16="http://schemas.microsoft.com/office/drawing/2014/main" id="{DCBA1013-A60A-EA0B-EC54-26677112A9DF}"/>
              </a:ext>
            </a:extLst>
          </p:cNvPr>
          <p:cNvSpPr/>
          <p:nvPr/>
        </p:nvSpPr>
        <p:spPr>
          <a:xfrm>
            <a:off x="288000" y="2160000"/>
            <a:ext cx="3060000" cy="6120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BIZ UDPゴシック" panose="020B0400000000000000" pitchFamily="50" charset="-128"/>
                <a:ea typeface="BIZ UDPゴシック" panose="020B0400000000000000" pitchFamily="50" charset="-128"/>
              </a:rPr>
              <a:t>日本国憲法第</a:t>
            </a:r>
            <a:r>
              <a:rPr lang="en-US" altLang="ja-JP" sz="1200" b="1" dirty="0">
                <a:solidFill>
                  <a:schemeClr val="tx1"/>
                </a:solidFill>
                <a:latin typeface="BIZ UDPゴシック" panose="020B0400000000000000" pitchFamily="50" charset="-128"/>
                <a:ea typeface="BIZ UDPゴシック" panose="020B0400000000000000" pitchFamily="50" charset="-128"/>
              </a:rPr>
              <a:t>30</a:t>
            </a:r>
            <a:r>
              <a:rPr lang="ja-JP" altLang="en-US" sz="1200" b="1" dirty="0">
                <a:solidFill>
                  <a:schemeClr val="tx1"/>
                </a:solidFill>
                <a:latin typeface="BIZ UDPゴシック" panose="020B0400000000000000" pitchFamily="50" charset="-128"/>
                <a:ea typeface="BIZ UDPゴシック" panose="020B0400000000000000" pitchFamily="50" charset="-128"/>
              </a:rPr>
              <a:t>条</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algn="just"/>
            <a:r>
              <a:rPr kumimoji="1" lang="ja-JP" altLang="en-US" sz="1100" dirty="0">
                <a:solidFill>
                  <a:schemeClr val="tx1"/>
                </a:solidFill>
                <a:latin typeface="BIZ UDPゴシック" panose="020B0400000000000000" pitchFamily="50" charset="-128"/>
                <a:ea typeface="BIZ UDPゴシック" panose="020B0400000000000000" pitchFamily="50" charset="-128"/>
              </a:rPr>
              <a:t>「国民は、法律の定めるところにより、納税の義務を</a:t>
            </a:r>
            <a:r>
              <a:rPr kumimoji="1" lang="ja-JP" altLang="en-US" sz="1100" dirty="0" err="1">
                <a:solidFill>
                  <a:schemeClr val="tx1"/>
                </a:solidFill>
                <a:latin typeface="BIZ UDPゴシック" panose="020B0400000000000000" pitchFamily="50" charset="-128"/>
                <a:ea typeface="BIZ UDPゴシック" panose="020B0400000000000000" pitchFamily="50" charset="-128"/>
              </a:rPr>
              <a:t>負ふ</a:t>
            </a:r>
            <a:r>
              <a:rPr kumimoji="1" lang="ja-JP" altLang="en-US" sz="1100" dirty="0">
                <a:solidFill>
                  <a:schemeClr val="tx1"/>
                </a:solidFill>
                <a:latin typeface="BIZ UDPゴシック" panose="020B0400000000000000" pitchFamily="50" charset="-128"/>
                <a:ea typeface="BIZ UDPゴシック" panose="020B0400000000000000" pitchFamily="50" charset="-128"/>
              </a:rPr>
              <a:t>（負う）。」</a:t>
            </a:r>
          </a:p>
        </p:txBody>
      </p:sp>
      <p:sp>
        <p:nvSpPr>
          <p:cNvPr id="13" name="正方形/長方形 12">
            <a:extLst>
              <a:ext uri="{FF2B5EF4-FFF2-40B4-BE49-F238E27FC236}">
                <a16:creationId xmlns:a16="http://schemas.microsoft.com/office/drawing/2014/main" id="{D2EAAC73-8B19-DBCA-E547-0F10EF4E9CEE}"/>
              </a:ext>
            </a:extLst>
          </p:cNvPr>
          <p:cNvSpPr/>
          <p:nvPr/>
        </p:nvSpPr>
        <p:spPr>
          <a:xfrm>
            <a:off x="3600000" y="2772000"/>
            <a:ext cx="3060000" cy="7920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BIZ UDPゴシック" panose="020B0400000000000000" pitchFamily="50" charset="-128"/>
                <a:ea typeface="BIZ UDPゴシック" panose="020B0400000000000000" pitchFamily="50" charset="-128"/>
              </a:rPr>
              <a:t>日本国憲法第</a:t>
            </a:r>
            <a:r>
              <a:rPr lang="en-US" altLang="ja-JP" sz="1200" b="1" dirty="0">
                <a:solidFill>
                  <a:schemeClr val="tx1"/>
                </a:solidFill>
                <a:latin typeface="BIZ UDPゴシック" panose="020B0400000000000000" pitchFamily="50" charset="-128"/>
                <a:ea typeface="BIZ UDPゴシック" panose="020B0400000000000000" pitchFamily="50" charset="-128"/>
              </a:rPr>
              <a:t>84</a:t>
            </a:r>
            <a:r>
              <a:rPr lang="ja-JP" altLang="en-US" sz="1200" b="1" dirty="0">
                <a:solidFill>
                  <a:schemeClr val="tx1"/>
                </a:solidFill>
                <a:latin typeface="BIZ UDPゴシック" panose="020B0400000000000000" pitchFamily="50" charset="-128"/>
                <a:ea typeface="BIZ UDPゴシック" panose="020B0400000000000000" pitchFamily="50" charset="-128"/>
              </a:rPr>
              <a:t>条</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algn="just"/>
            <a:r>
              <a:rPr kumimoji="1" lang="ja-JP" altLang="en-US" sz="1100" dirty="0">
                <a:solidFill>
                  <a:schemeClr val="tx1"/>
                </a:solidFill>
                <a:latin typeface="BIZ UDPゴシック" panose="020B0400000000000000" pitchFamily="50" charset="-128"/>
                <a:ea typeface="BIZ UDPゴシック" panose="020B0400000000000000" pitchFamily="50" charset="-128"/>
              </a:rPr>
              <a:t>「あらたに租税を課し、又は現行の租税を変更するには、法律又は法律の定める条件によることを必要とする。」</a:t>
            </a:r>
          </a:p>
        </p:txBody>
      </p:sp>
      <p:grpSp>
        <p:nvGrpSpPr>
          <p:cNvPr id="28" name="グループ化 27">
            <a:extLst>
              <a:ext uri="{FF2B5EF4-FFF2-40B4-BE49-F238E27FC236}">
                <a16:creationId xmlns:a16="http://schemas.microsoft.com/office/drawing/2014/main" id="{84299E77-060E-3D3F-C564-C9671103CC37}"/>
              </a:ext>
            </a:extLst>
          </p:cNvPr>
          <p:cNvGrpSpPr/>
          <p:nvPr/>
        </p:nvGrpSpPr>
        <p:grpSpPr>
          <a:xfrm>
            <a:off x="432000" y="2808000"/>
            <a:ext cx="2664000" cy="900000"/>
            <a:chOff x="360000" y="3348000"/>
            <a:chExt cx="2664000" cy="900000"/>
          </a:xfrm>
        </p:grpSpPr>
        <p:sp>
          <p:nvSpPr>
            <p:cNvPr id="25" name="円/楕円 20">
              <a:extLst>
                <a:ext uri="{FF2B5EF4-FFF2-40B4-BE49-F238E27FC236}">
                  <a16:creationId xmlns:a16="http://schemas.microsoft.com/office/drawing/2014/main" id="{D6CDB083-D5E8-C21F-9023-3491F8F65621}"/>
                </a:ext>
              </a:extLst>
            </p:cNvPr>
            <p:cNvSpPr>
              <a:spLocks/>
            </p:cNvSpPr>
            <p:nvPr/>
          </p:nvSpPr>
          <p:spPr>
            <a:xfrm>
              <a:off x="2520000" y="3348000"/>
              <a:ext cx="504000" cy="504000"/>
            </a:xfrm>
            <a:prstGeom prst="ellipse">
              <a:avLst/>
            </a:prstGeom>
            <a:gradFill>
              <a:gsLst>
                <a:gs pos="0">
                  <a:schemeClr val="accent1">
                    <a:lumMod val="5000"/>
                    <a:lumOff val="95000"/>
                  </a:schemeClr>
                </a:gs>
                <a:gs pos="50000">
                  <a:srgbClr val="FFCCFF"/>
                </a:gs>
                <a:gs pos="75000">
                  <a:srgbClr val="FF99CC"/>
                </a:gs>
                <a:gs pos="100000">
                  <a:srgbClr val="FFCCC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1"/>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納税</a:t>
              </a:r>
            </a:p>
          </p:txBody>
        </p:sp>
        <p:sp>
          <p:nvSpPr>
            <p:cNvPr id="24" name="円/楕円 20">
              <a:extLst>
                <a:ext uri="{FF2B5EF4-FFF2-40B4-BE49-F238E27FC236}">
                  <a16:creationId xmlns:a16="http://schemas.microsoft.com/office/drawing/2014/main" id="{5EC6622E-E77E-FA01-B52D-7A1916E2D97A}"/>
                </a:ext>
              </a:extLst>
            </p:cNvPr>
            <p:cNvSpPr>
              <a:spLocks/>
            </p:cNvSpPr>
            <p:nvPr/>
          </p:nvSpPr>
          <p:spPr>
            <a:xfrm>
              <a:off x="1620000" y="3348000"/>
              <a:ext cx="504000" cy="504000"/>
            </a:xfrm>
            <a:prstGeom prst="ellipse">
              <a:avLst/>
            </a:prstGeom>
            <a:gradFill>
              <a:gsLst>
                <a:gs pos="0">
                  <a:schemeClr val="accent1">
                    <a:lumMod val="5000"/>
                    <a:lumOff val="95000"/>
                  </a:schemeClr>
                </a:gs>
                <a:gs pos="50000">
                  <a:srgbClr val="FFCCFF"/>
                </a:gs>
                <a:gs pos="75000">
                  <a:srgbClr val="FF99CC"/>
                </a:gs>
                <a:gs pos="100000">
                  <a:srgbClr val="FFCCC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1"/>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勤労</a:t>
              </a:r>
            </a:p>
          </p:txBody>
        </p:sp>
        <p:sp>
          <p:nvSpPr>
            <p:cNvPr id="21" name="円/楕円 20">
              <a:extLst>
                <a:ext uri="{FF2B5EF4-FFF2-40B4-BE49-F238E27FC236}">
                  <a16:creationId xmlns:a16="http://schemas.microsoft.com/office/drawing/2014/main" id="{89B11C75-87D3-C2FF-EAF8-110F70EF4ED2}"/>
                </a:ext>
              </a:extLst>
            </p:cNvPr>
            <p:cNvSpPr>
              <a:spLocks/>
            </p:cNvSpPr>
            <p:nvPr/>
          </p:nvSpPr>
          <p:spPr>
            <a:xfrm>
              <a:off x="720000" y="3348000"/>
              <a:ext cx="504000" cy="504000"/>
            </a:xfrm>
            <a:prstGeom prst="ellipse">
              <a:avLst/>
            </a:prstGeom>
            <a:gradFill flip="none" rotWithShape="1">
              <a:gsLst>
                <a:gs pos="0">
                  <a:schemeClr val="accent1">
                    <a:lumMod val="5000"/>
                    <a:lumOff val="95000"/>
                  </a:schemeClr>
                </a:gs>
                <a:gs pos="50000">
                  <a:srgbClr val="FFCCFF"/>
                </a:gs>
                <a:gs pos="75000">
                  <a:srgbClr val="FF99CC"/>
                </a:gs>
                <a:gs pos="100000">
                  <a:srgbClr val="FFCCC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1"/>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教育</a:t>
              </a:r>
            </a:p>
          </p:txBody>
        </p:sp>
        <p:pic>
          <p:nvPicPr>
            <p:cNvPr id="18" name="図 17">
              <a:extLst>
                <a:ext uri="{FF2B5EF4-FFF2-40B4-BE49-F238E27FC236}">
                  <a16:creationId xmlns:a16="http://schemas.microsoft.com/office/drawing/2014/main" id="{4934AB0E-F931-B8C2-14FD-77432078C4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00" b="98400" l="9816" r="89571">
                          <a14:foregroundMark x1="45399" y1="6400" x2="45399" y2="6400"/>
                          <a14:foregroundMark x1="47239" y1="2400" x2="47239" y2="2400"/>
                          <a14:foregroundMark x1="40491" y1="50800" x2="49693" y2="60000"/>
                          <a14:foregroundMark x1="57669" y1="51200" x2="54601" y2="61600"/>
                          <a14:foregroundMark x1="26994" y1="67600" x2="26380" y2="83600"/>
                          <a14:foregroundMark x1="11656" y1="74800" x2="19632" y2="88800"/>
                          <a14:foregroundMark x1="28221" y1="95200" x2="82209" y2="94800"/>
                          <a14:foregroundMark x1="82209" y1="94800" x2="74233" y2="60000"/>
                          <a14:foregroundMark x1="74233" y1="60000" x2="65644" y2="54800"/>
                          <a14:foregroundMark x1="46626" y1="59200" x2="46012" y2="62800"/>
                          <a14:foregroundMark x1="47853" y1="98400" x2="47853" y2="98400"/>
                          <a14:foregroundMark x1="32515" y1="25600" x2="50920" y2="37200"/>
                          <a14:foregroundMark x1="60123" y1="26800" x2="40491" y2="32800"/>
                        </a14:backgroundRemoval>
                      </a14:imgEffect>
                    </a14:imgLayer>
                  </a14:imgProps>
                </a:ext>
              </a:extLst>
            </a:blip>
            <a:stretch>
              <a:fillRect/>
            </a:stretch>
          </p:blipFill>
          <p:spPr>
            <a:xfrm>
              <a:off x="360000" y="3420000"/>
              <a:ext cx="516176" cy="792000"/>
            </a:xfrm>
            <a:prstGeom prst="rect">
              <a:avLst/>
            </a:prstGeom>
          </p:spPr>
        </p:pic>
        <p:pic>
          <p:nvPicPr>
            <p:cNvPr id="19" name="図 18">
              <a:extLst>
                <a:ext uri="{FF2B5EF4-FFF2-40B4-BE49-F238E27FC236}">
                  <a16:creationId xmlns:a16="http://schemas.microsoft.com/office/drawing/2014/main" id="{9DE68461-276B-45CD-47EF-5B7060EE272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82" b="97701" l="2500" r="90625">
                          <a14:foregroundMark x1="47500" y1="11111" x2="47500" y2="22989"/>
                          <a14:foregroundMark x1="53125" y1="6897" x2="58750" y2="13410"/>
                          <a14:foregroundMark x1="48125" y1="3831" x2="48125" y2="3831"/>
                          <a14:foregroundMark x1="23750" y1="28736" x2="48750" y2="39080"/>
                          <a14:foregroundMark x1="33125" y1="27969" x2="73750" y2="29119"/>
                          <a14:foregroundMark x1="41250" y1="11877" x2="31250" y2="23755"/>
                          <a14:foregroundMark x1="57500" y1="11877" x2="61875" y2="23372"/>
                          <a14:foregroundMark x1="26875" y1="18008" x2="26875" y2="22222"/>
                          <a14:foregroundMark x1="48125" y1="49425" x2="53125" y2="61303"/>
                          <a14:foregroundMark x1="57500" y1="56322" x2="67500" y2="75479"/>
                          <a14:foregroundMark x1="21250" y1="60536" x2="41250" y2="85824"/>
                          <a14:foregroundMark x1="10625" y1="72031" x2="23125" y2="85824"/>
                          <a14:foregroundMark x1="27500" y1="90038" x2="64375" y2="92337"/>
                          <a14:foregroundMark x1="75000" y1="92337" x2="26875" y2="93870"/>
                          <a14:foregroundMark x1="54375" y1="86973" x2="61875" y2="89272"/>
                          <a14:foregroundMark x1="73125" y1="59770" x2="90625" y2="80843"/>
                          <a14:foregroundMark x1="2500" y1="80077" x2="2500" y2="80077"/>
                          <a14:foregroundMark x1="49375" y1="97701" x2="49375" y2="97701"/>
                        </a14:backgroundRemoval>
                      </a14:imgEffect>
                    </a14:imgLayer>
                  </a14:imgProps>
                </a:ext>
              </a:extLst>
            </a:blip>
            <a:stretch>
              <a:fillRect/>
            </a:stretch>
          </p:blipFill>
          <p:spPr>
            <a:xfrm>
              <a:off x="1260000" y="3420000"/>
              <a:ext cx="507587" cy="828000"/>
            </a:xfrm>
            <a:prstGeom prst="rect">
              <a:avLst/>
            </a:prstGeom>
          </p:spPr>
        </p:pic>
        <p:pic>
          <p:nvPicPr>
            <p:cNvPr id="20" name="図 19">
              <a:extLst>
                <a:ext uri="{FF2B5EF4-FFF2-40B4-BE49-F238E27FC236}">
                  <a16:creationId xmlns:a16="http://schemas.microsoft.com/office/drawing/2014/main" id="{28A526F3-EBAD-DBB2-210C-9F41CC43384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469" b="95313" l="4878" r="93293">
                          <a14:foregroundMark x1="48780" y1="12500" x2="62195" y2="14453"/>
                          <a14:foregroundMark x1="42073" y1="5469" x2="42073" y2="5469"/>
                          <a14:foregroundMark x1="43293" y1="66016" x2="48780" y2="85938"/>
                          <a14:foregroundMark x1="29878" y1="69531" x2="35366" y2="91406"/>
                          <a14:foregroundMark x1="64024" y1="71094" x2="65854" y2="90625"/>
                          <a14:foregroundMark x1="42683" y1="95313" x2="59756" y2="94922"/>
                          <a14:foregroundMark x1="59146" y1="56641" x2="84756" y2="77734"/>
                          <a14:foregroundMark x1="35366" y1="55859" x2="10976" y2="84375"/>
                          <a14:foregroundMark x1="48171" y1="67578" x2="54878" y2="86328"/>
                          <a14:foregroundMark x1="40244" y1="56250" x2="54878" y2="54688"/>
                          <a14:foregroundMark x1="58537" y1="58594" x2="32927" y2="59766"/>
                          <a14:foregroundMark x1="39024" y1="58203" x2="39024" y2="58203"/>
                          <a14:foregroundMark x1="56098" y1="67188" x2="56098" y2="67188"/>
                          <a14:foregroundMark x1="93902" y1="83203" x2="93902" y2="83203"/>
                          <a14:foregroundMark x1="42683" y1="88672" x2="62805" y2="89844"/>
                          <a14:foregroundMark x1="4878" y1="82031" x2="4878" y2="82031"/>
                        </a14:backgroundRemoval>
                      </a14:imgEffect>
                    </a14:imgLayer>
                  </a14:imgProps>
                </a:ext>
              </a:extLst>
            </a:blip>
            <a:stretch>
              <a:fillRect/>
            </a:stretch>
          </p:blipFill>
          <p:spPr>
            <a:xfrm>
              <a:off x="2160000" y="3420000"/>
              <a:ext cx="530437" cy="828000"/>
            </a:xfrm>
            <a:prstGeom prst="rect">
              <a:avLst/>
            </a:prstGeom>
          </p:spPr>
        </p:pic>
      </p:grpSp>
      <p:pic>
        <p:nvPicPr>
          <p:cNvPr id="26" name="図 25">
            <a:extLst>
              <a:ext uri="{FF2B5EF4-FFF2-40B4-BE49-F238E27FC236}">
                <a16:creationId xmlns:a16="http://schemas.microsoft.com/office/drawing/2014/main" id="{5FE19C8E-E4E1-B47D-9BB4-DBA048B0C81E}"/>
              </a:ext>
            </a:extLst>
          </p:cNvPr>
          <p:cNvPicPr>
            <a:picLocks noChangeAspect="1"/>
          </p:cNvPicPr>
          <p:nvPr/>
        </p:nvPicPr>
        <p:blipFill>
          <a:blip r:embed="rId10"/>
          <a:stretch>
            <a:fillRect/>
          </a:stretch>
        </p:blipFill>
        <p:spPr>
          <a:xfrm>
            <a:off x="4968000" y="3600000"/>
            <a:ext cx="1685547" cy="1115570"/>
          </a:xfrm>
          <a:prstGeom prst="roundRect">
            <a:avLst>
              <a:gd name="adj" fmla="val 8594"/>
            </a:avLst>
          </a:prstGeom>
          <a:solidFill>
            <a:srgbClr val="FFFFFF">
              <a:shade val="85000"/>
            </a:srgbClr>
          </a:solidFill>
          <a:ln>
            <a:noFill/>
          </a:ln>
          <a:effectLst/>
        </p:spPr>
      </p:pic>
      <p:sp>
        <p:nvSpPr>
          <p:cNvPr id="29" name="円形吹き出し 30">
            <a:extLst>
              <a:ext uri="{FF2B5EF4-FFF2-40B4-BE49-F238E27FC236}">
                <a16:creationId xmlns:a16="http://schemas.microsoft.com/office/drawing/2014/main" id="{C624B92F-F1BB-870E-38CC-6366A7C89816}"/>
              </a:ext>
            </a:extLst>
          </p:cNvPr>
          <p:cNvSpPr/>
          <p:nvPr/>
        </p:nvSpPr>
        <p:spPr>
          <a:xfrm>
            <a:off x="4392000" y="4752000"/>
            <a:ext cx="1476000" cy="468000"/>
          </a:xfrm>
          <a:prstGeom prst="wedgeEllipseCallout">
            <a:avLst>
              <a:gd name="adj1" fmla="val -42271"/>
              <a:gd name="adj2" fmla="val -60304"/>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p:txBody>
      </p:sp>
      <p:sp>
        <p:nvSpPr>
          <p:cNvPr id="31" name="円形吹き出し 2">
            <a:extLst>
              <a:ext uri="{FF2B5EF4-FFF2-40B4-BE49-F238E27FC236}">
                <a16:creationId xmlns:a16="http://schemas.microsoft.com/office/drawing/2014/main" id="{168A57D1-D57F-4867-0545-ED780F082C91}"/>
              </a:ext>
            </a:extLst>
          </p:cNvPr>
          <p:cNvSpPr/>
          <p:nvPr/>
        </p:nvSpPr>
        <p:spPr>
          <a:xfrm>
            <a:off x="3456000" y="3600000"/>
            <a:ext cx="1476000" cy="612000"/>
          </a:xfrm>
          <a:prstGeom prst="wedgeEllipseCallout">
            <a:avLst>
              <a:gd name="adj1" fmla="val -10652"/>
              <a:gd name="adj2" fmla="val 681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p:txBody>
      </p:sp>
      <p:grpSp>
        <p:nvGrpSpPr>
          <p:cNvPr id="33" name="グループ化 32">
            <a:extLst>
              <a:ext uri="{FF2B5EF4-FFF2-40B4-BE49-F238E27FC236}">
                <a16:creationId xmlns:a16="http://schemas.microsoft.com/office/drawing/2014/main" id="{53F095CA-F327-519B-ACD9-C82894349F06}"/>
              </a:ext>
            </a:extLst>
          </p:cNvPr>
          <p:cNvGrpSpPr/>
          <p:nvPr/>
        </p:nvGrpSpPr>
        <p:grpSpPr>
          <a:xfrm>
            <a:off x="180000" y="3693600"/>
            <a:ext cx="3236034" cy="523220"/>
            <a:chOff x="1921165" y="664780"/>
            <a:chExt cx="3236034" cy="523220"/>
          </a:xfrm>
        </p:grpSpPr>
        <p:sp>
          <p:nvSpPr>
            <p:cNvPr id="34" name="四角形: 角を丸くする 33">
              <a:extLst>
                <a:ext uri="{FF2B5EF4-FFF2-40B4-BE49-F238E27FC236}">
                  <a16:creationId xmlns:a16="http://schemas.microsoft.com/office/drawing/2014/main" id="{33110411-5E89-C10B-9115-F09F3E92700F}"/>
                </a:ext>
              </a:extLst>
            </p:cNvPr>
            <p:cNvSpPr/>
            <p:nvPr/>
          </p:nvSpPr>
          <p:spPr>
            <a:xfrm>
              <a:off x="1921165" y="860325"/>
              <a:ext cx="306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n w="10160">
                  <a:solidFill>
                    <a:srgbClr val="6699FF"/>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sp>
          <p:nvSpPr>
            <p:cNvPr id="35" name="正方形/長方形 34">
              <a:extLst>
                <a:ext uri="{FF2B5EF4-FFF2-40B4-BE49-F238E27FC236}">
                  <a16:creationId xmlns:a16="http://schemas.microsoft.com/office/drawing/2014/main" id="{3A385BC1-3095-0582-787E-E313E63D8E28}"/>
                </a:ext>
              </a:extLst>
            </p:cNvPr>
            <p:cNvSpPr/>
            <p:nvPr/>
          </p:nvSpPr>
          <p:spPr>
            <a:xfrm>
              <a:off x="2087128" y="664780"/>
              <a:ext cx="3070071" cy="523220"/>
            </a:xfrm>
            <a:prstGeom prst="rect">
              <a:avLst/>
            </a:prstGeom>
            <a:noFill/>
            <a:ln w="9525">
              <a:noFill/>
            </a:ln>
          </p:spPr>
          <p:txBody>
            <a:bodyPr wrap="none" lIns="91440" tIns="45720" rIns="91440" bIns="45720">
              <a:spAutoFit/>
            </a:bodyPr>
            <a:lstStyle/>
            <a:p>
              <a:pPr algn="ctr"/>
              <a:r>
                <a:rPr lang="ja-JP" altLang="en-US" sz="28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財政の役割とは？</a:t>
              </a:r>
            </a:p>
          </p:txBody>
        </p:sp>
      </p:grpSp>
      <p:sp>
        <p:nvSpPr>
          <p:cNvPr id="36" name="正方形/長方形 35">
            <a:extLst>
              <a:ext uri="{FF2B5EF4-FFF2-40B4-BE49-F238E27FC236}">
                <a16:creationId xmlns:a16="http://schemas.microsoft.com/office/drawing/2014/main" id="{F870F54D-C5E1-0951-5E42-EF989E54785F}"/>
              </a:ext>
            </a:extLst>
          </p:cNvPr>
          <p:cNvSpPr/>
          <p:nvPr/>
        </p:nvSpPr>
        <p:spPr>
          <a:xfrm>
            <a:off x="180000" y="4248000"/>
            <a:ext cx="3240000" cy="15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公共サービス・公共施設を</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b="1" dirty="0">
                <a:solidFill>
                  <a:schemeClr val="tx1"/>
                </a:solidFill>
                <a:latin typeface="BIZ UDゴシック" panose="020B0400000000000000" pitchFamily="49" charset="-128"/>
                <a:ea typeface="BIZ UDゴシック" panose="020B0400000000000000" pitchFamily="49" charset="-128"/>
              </a:rPr>
              <a:t>　提供する</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just"/>
            <a:endParaRPr lang="en-US" altLang="ja-JP" sz="400" b="1"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100" b="1" dirty="0">
                <a:solidFill>
                  <a:schemeClr val="tx1"/>
                </a:solidFill>
                <a:latin typeface="BIZ UDゴシック" panose="020B0400000000000000" pitchFamily="49" charset="-128"/>
                <a:ea typeface="BIZ UDゴシック" panose="020B0400000000000000" pitchFamily="49" charset="-128"/>
              </a:rPr>
              <a:t>　</a:t>
            </a:r>
            <a:r>
              <a:rPr lang="ja-JP" altLang="en-US" sz="1100" dirty="0">
                <a:solidFill>
                  <a:schemeClr val="tx1"/>
                </a:solidFill>
                <a:latin typeface="BIZ UDゴシック" panose="020B0400000000000000" pitchFamily="49" charset="-128"/>
                <a:ea typeface="BIZ UDゴシック" panose="020B0400000000000000" pitchFamily="49" charset="-128"/>
              </a:rPr>
              <a:t>財政とは国や地方公共団体の経済活動のことで、そのために必要なお金は税金として集められています。私たちが納める税金は、公共サービスや公共施設に形を変えて、生活のさまざまな場面で役立っています。</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37" name="正方形/長方形 36">
            <a:extLst>
              <a:ext uri="{FF2B5EF4-FFF2-40B4-BE49-F238E27FC236}">
                <a16:creationId xmlns:a16="http://schemas.microsoft.com/office/drawing/2014/main" id="{BB676170-07F8-BBC0-9286-D4E729BB5DBD}"/>
              </a:ext>
            </a:extLst>
          </p:cNvPr>
          <p:cNvSpPr/>
          <p:nvPr/>
        </p:nvSpPr>
        <p:spPr>
          <a:xfrm>
            <a:off x="180000" y="6084000"/>
            <a:ext cx="3060000" cy="16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景気を調整する</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100" b="1" dirty="0">
                <a:solidFill>
                  <a:schemeClr val="tx1"/>
                </a:solidFill>
                <a:latin typeface="BIZ UDゴシック" panose="020B0400000000000000" pitchFamily="49" charset="-128"/>
                <a:ea typeface="BIZ UDゴシック" panose="020B0400000000000000" pitchFamily="49" charset="-128"/>
              </a:rPr>
              <a:t>　</a:t>
            </a:r>
            <a:r>
              <a:rPr lang="ja-JP" altLang="en-US" sz="1100" dirty="0">
                <a:solidFill>
                  <a:schemeClr val="tx1"/>
                </a:solidFill>
                <a:latin typeface="BIZ UDゴシック" panose="020B0400000000000000" pitchFamily="49" charset="-128"/>
                <a:ea typeface="BIZ UDゴシック" panose="020B0400000000000000" pitchFamily="49" charset="-128"/>
              </a:rPr>
              <a:t>会社や個人の所得が増える好景気のときには、税負担が増えて、景気の過熱にブレーキをかけます。</a:t>
            </a:r>
          </a:p>
          <a:p>
            <a:pPr algn="just"/>
            <a:r>
              <a:rPr lang="ja-JP" altLang="en-US" sz="1100" dirty="0">
                <a:solidFill>
                  <a:schemeClr val="tx1"/>
                </a:solidFill>
                <a:latin typeface="BIZ UDゴシック" panose="020B0400000000000000" pitchFamily="49" charset="-128"/>
                <a:ea typeface="BIZ UDゴシック" panose="020B0400000000000000" pitchFamily="49" charset="-128"/>
              </a:rPr>
              <a:t>　不景気のときには、税負担が減って、景気の落ち込みをゆるめます。また、歳出面では、公共事業を増やすなどして景気を良くすることもできます。</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pic>
        <p:nvPicPr>
          <p:cNvPr id="39" name="図 38">
            <a:extLst>
              <a:ext uri="{FF2B5EF4-FFF2-40B4-BE49-F238E27FC236}">
                <a16:creationId xmlns:a16="http://schemas.microsoft.com/office/drawing/2014/main" id="{23FCBEFB-7681-4880-D638-CD745368FB4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423" b="91155" l="3095" r="93424">
                        <a14:foregroundMark x1="25145" y1="10565" x2="25145" y2="10565"/>
                        <a14:foregroundMark x1="26886" y1="4668" x2="26886" y2="4668"/>
                        <a14:foregroundMark x1="8124" y1="27518" x2="8124" y2="27518"/>
                        <a14:foregroundMark x1="3288" y1="33170" x2="3288" y2="33170"/>
                        <a14:foregroundMark x1="27853" y1="36609" x2="42360" y2="47420"/>
                        <a14:foregroundMark x1="26886" y1="55774" x2="60542" y2="54545"/>
                        <a14:foregroundMark x1="54159" y1="58722" x2="87427" y2="50123"/>
                        <a14:foregroundMark x1="87427" y1="50123" x2="87621" y2="50123"/>
                        <a14:foregroundMark x1="93424" y1="50614" x2="93424" y2="50614"/>
                        <a14:foregroundMark x1="88008" y1="49877" x2="46228" y2="40049"/>
                        <a14:foregroundMark x1="59381" y1="34644" x2="68085" y2="47666"/>
                        <a14:foregroundMark x1="67118" y1="37346" x2="76209" y2="44963"/>
                        <a14:foregroundMark x1="80464" y1="40786" x2="86267" y2="48403"/>
                        <a14:foregroundMark x1="73501" y1="39312" x2="63636" y2="33907"/>
                        <a14:foregroundMark x1="57834" y1="36364" x2="67505" y2="45700"/>
                        <a14:foregroundMark x1="74081" y1="41278" x2="61896" y2="41523"/>
                        <a14:foregroundMark x1="52998" y1="37838" x2="67698" y2="58477"/>
                        <a14:foregroundMark x1="44874" y1="62899" x2="44874" y2="62899"/>
                        <a14:foregroundMark x1="48356" y1="61179" x2="48356" y2="61179"/>
                        <a14:foregroundMark x1="54352" y1="60934" x2="54352" y2="60934"/>
                        <a14:foregroundMark x1="64217" y1="58477" x2="42166" y2="59951"/>
                        <a14:foregroundMark x1="54932" y1="37346" x2="54932" y2="37346"/>
                        <a14:foregroundMark x1="74662" y1="40786" x2="74662" y2="40786"/>
                        <a14:foregroundMark x1="44487" y1="64865" x2="44487" y2="64865"/>
                        <a14:foregroundMark x1="45455" y1="65848" x2="46615" y2="70516"/>
                        <a14:foregroundMark x1="19536" y1="59951" x2="19536" y2="60934"/>
                        <a14:foregroundMark x1="43520" y1="69287" x2="44487" y2="70270"/>
                        <a14:foregroundMark x1="33075" y1="46929" x2="35783" y2="48157"/>
                        <a14:foregroundMark x1="22437" y1="36364" x2="23598" y2="40049"/>
                        <a14:foregroundMark x1="20309" y1="80098" x2="20309" y2="80098"/>
                        <a14:foregroundMark x1="55513" y1="91155" x2="55513" y2="91155"/>
                      </a14:backgroundRemoval>
                    </a14:imgEffect>
                  </a14:imgLayer>
                </a14:imgProps>
              </a:ext>
            </a:extLst>
          </a:blip>
          <a:stretch>
            <a:fillRect/>
          </a:stretch>
        </p:blipFill>
        <p:spPr>
          <a:xfrm>
            <a:off x="1332000" y="5508000"/>
            <a:ext cx="823134" cy="648000"/>
          </a:xfrm>
          <a:prstGeom prst="rect">
            <a:avLst/>
          </a:prstGeom>
        </p:spPr>
      </p:pic>
      <p:pic>
        <p:nvPicPr>
          <p:cNvPr id="40" name="図 39">
            <a:extLst>
              <a:ext uri="{FF2B5EF4-FFF2-40B4-BE49-F238E27FC236}">
                <a16:creationId xmlns:a16="http://schemas.microsoft.com/office/drawing/2014/main" id="{822972F4-4155-A51C-6C16-E429F0958F7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773" b="93296" l="6279" r="95761">
                        <a14:foregroundMark x1="25275" y1="9497" x2="25275" y2="9497"/>
                        <a14:foregroundMark x1="23077" y1="5959" x2="23077" y2="5959"/>
                        <a14:foregroundMark x1="8634" y1="24953" x2="8634" y2="24953"/>
                        <a14:foregroundMark x1="23862" y1="35754" x2="27630" y2="42458"/>
                        <a14:foregroundMark x1="67347" y1="80447" x2="67347" y2="80447"/>
                        <a14:foregroundMark x1="61381" y1="81937" x2="66405" y2="85289"/>
                        <a14:foregroundMark x1="81790" y1="81564" x2="66248" y2="85475"/>
                        <a14:foregroundMark x1="58713" y1="83426" x2="65620" y2="85847"/>
                        <a14:foregroundMark x1="94505" y1="70391" x2="94505" y2="70391"/>
                        <a14:foregroundMark x1="96075" y1="72439" x2="96075" y2="72439"/>
                        <a14:foregroundMark x1="57614" y1="93482" x2="57614" y2="93482"/>
                        <a14:foregroundMark x1="6279" y1="59777" x2="6279" y2="59777"/>
                        <a14:foregroundMark x1="44584" y1="72439" x2="80848" y2="73929"/>
                        <a14:foregroundMark x1="61381" y1="72067" x2="82261" y2="70391"/>
                        <a14:foregroundMark x1="53689" y1="57542" x2="46154" y2="76164"/>
                        <a14:foregroundMark x1="41601" y1="76350" x2="44898" y2="77095"/>
                        <a14:foregroundMark x1="60597" y1="78212" x2="62009" y2="85289"/>
                        <a14:foregroundMark x1="75824" y1="89758" x2="75824" y2="89758"/>
                        <a14:foregroundMark x1="83830" y1="87337" x2="83830" y2="87337"/>
                        <a14:foregroundMark x1="83046" y1="87337" x2="83046" y2="87337"/>
                        <a14:foregroundMark x1="82104" y1="88268" x2="82104" y2="88268"/>
                        <a14:foregroundMark x1="81005" y1="88641" x2="81005" y2="88641"/>
                        <a14:foregroundMark x1="79906" y1="89385" x2="79906" y2="89385"/>
                        <a14:foregroundMark x1="77551" y1="89385" x2="77551" y2="89385"/>
                        <a14:foregroundMark x1="78022" y1="89385" x2="78022" y2="89385"/>
                        <a14:foregroundMark x1="78650" y1="89385" x2="78650" y2="89385"/>
                        <a14:foregroundMark x1="79121" y1="89385" x2="79121" y2="89385"/>
                        <a14:foregroundMark x1="78493" y1="89572" x2="78493" y2="89572"/>
                        <a14:foregroundMark x1="78336" y1="89572" x2="78336" y2="89572"/>
                        <a14:foregroundMark x1="78336" y1="89572" x2="78336" y2="89572"/>
                        <a14:foregroundMark x1="84615" y1="85102" x2="84615" y2="85102"/>
                        <a14:foregroundMark x1="84615" y1="85847" x2="84615" y2="85847"/>
                        <a14:foregroundMark x1="84615" y1="86220" x2="84615" y2="86220"/>
                        <a14:foregroundMark x1="84144" y1="83240" x2="84144" y2="83240"/>
                        <a14:foregroundMark x1="84458" y1="83240" x2="84458" y2="83240"/>
                        <a14:foregroundMark x1="84458" y1="83799" x2="84458" y2="83799"/>
                        <a14:foregroundMark x1="84615" y1="83613" x2="84615" y2="83613"/>
                        <a14:foregroundMark x1="84772" y1="84171" x2="84772" y2="84171"/>
                        <a14:foregroundMark x1="82418" y1="87709" x2="82418" y2="87709"/>
                        <a14:foregroundMark x1="82261" y1="88268" x2="82261" y2="88268"/>
                        <a14:foregroundMark x1="82261" y1="88454" x2="82261" y2="88454"/>
                        <a14:foregroundMark x1="81633" y1="88454" x2="81633" y2="88454"/>
                        <a14:foregroundMark x1="81005" y1="88827" x2="81005" y2="88827"/>
                        <a14:foregroundMark x1="80220" y1="89013" x2="80220" y2="89013"/>
                        <a14:foregroundMark x1="79592" y1="89199" x2="79592" y2="89199"/>
                        <a14:foregroundMark x1="79435" y1="89199" x2="79435" y2="89199"/>
                        <a14:foregroundMark x1="78493" y1="89199" x2="78493" y2="89199"/>
                        <a14:foregroundMark x1="77080" y1="89199" x2="77080" y2="89199"/>
                        <a14:backgroundMark x1="93407" y1="77467" x2="94349" y2="77840"/>
                      </a14:backgroundRemoval>
                    </a14:imgEffect>
                  </a14:imgLayer>
                </a14:imgProps>
              </a:ext>
            </a:extLst>
          </a:blip>
          <a:stretch>
            <a:fillRect/>
          </a:stretch>
        </p:blipFill>
        <p:spPr>
          <a:xfrm>
            <a:off x="2340000" y="5508000"/>
            <a:ext cx="768670" cy="648000"/>
          </a:xfrm>
          <a:prstGeom prst="rect">
            <a:avLst/>
          </a:prstGeom>
        </p:spPr>
      </p:pic>
      <p:grpSp>
        <p:nvGrpSpPr>
          <p:cNvPr id="43" name="グループ化 42">
            <a:extLst>
              <a:ext uri="{FF2B5EF4-FFF2-40B4-BE49-F238E27FC236}">
                <a16:creationId xmlns:a16="http://schemas.microsoft.com/office/drawing/2014/main" id="{A772F438-91E6-1291-73E4-02C21BE1BFB5}"/>
              </a:ext>
            </a:extLst>
          </p:cNvPr>
          <p:cNvGrpSpPr/>
          <p:nvPr/>
        </p:nvGrpSpPr>
        <p:grpSpPr>
          <a:xfrm>
            <a:off x="324000" y="7668000"/>
            <a:ext cx="3044138" cy="1985638"/>
            <a:chOff x="6513617" y="3381733"/>
            <a:chExt cx="4687877" cy="3495205"/>
          </a:xfrm>
        </p:grpSpPr>
        <p:pic>
          <p:nvPicPr>
            <p:cNvPr id="47" name="図 46">
              <a:extLst>
                <a:ext uri="{FF2B5EF4-FFF2-40B4-BE49-F238E27FC236}">
                  <a16:creationId xmlns:a16="http://schemas.microsoft.com/office/drawing/2014/main" id="{B574CCB4-4EB1-53C9-E963-B6128E6A982A}"/>
                </a:ext>
              </a:extLst>
            </p:cNvPr>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2660" y="3896724"/>
              <a:ext cx="1249142" cy="1939451"/>
            </a:xfrm>
            <a:prstGeom prst="rect">
              <a:avLst/>
            </a:prstGeom>
            <a:noFill/>
            <a:ln>
              <a:noFill/>
            </a:ln>
          </p:spPr>
        </p:pic>
        <p:sp>
          <p:nvSpPr>
            <p:cNvPr id="54" name="円/楕円 28">
              <a:extLst>
                <a:ext uri="{FF2B5EF4-FFF2-40B4-BE49-F238E27FC236}">
                  <a16:creationId xmlns:a16="http://schemas.microsoft.com/office/drawing/2014/main" id="{1F003640-6F07-8288-3E8C-4259883BFB28}"/>
                </a:ext>
              </a:extLst>
            </p:cNvPr>
            <p:cNvSpPr/>
            <p:nvPr/>
          </p:nvSpPr>
          <p:spPr>
            <a:xfrm>
              <a:off x="9406346" y="3381733"/>
              <a:ext cx="1663165" cy="63368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a:extLst>
                <a:ext uri="{FF2B5EF4-FFF2-40B4-BE49-F238E27FC236}">
                  <a16:creationId xmlns:a16="http://schemas.microsoft.com/office/drawing/2014/main" id="{33AD4ADD-659D-2270-4047-44417D850371}"/>
                </a:ext>
              </a:extLst>
            </p:cNvPr>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1260" y="4545488"/>
              <a:ext cx="1272609" cy="2125074"/>
            </a:xfrm>
            <a:prstGeom prst="rect">
              <a:avLst/>
            </a:prstGeom>
            <a:noFill/>
            <a:ln>
              <a:noFill/>
            </a:ln>
          </p:spPr>
        </p:pic>
        <p:sp>
          <p:nvSpPr>
            <p:cNvPr id="56" name="下矢印 30">
              <a:extLst>
                <a:ext uri="{FF2B5EF4-FFF2-40B4-BE49-F238E27FC236}">
                  <a16:creationId xmlns:a16="http://schemas.microsoft.com/office/drawing/2014/main" id="{039AA648-29D5-CAEE-4F0C-6449FDEA77EA}"/>
                </a:ext>
              </a:extLst>
            </p:cNvPr>
            <p:cNvSpPr/>
            <p:nvPr/>
          </p:nvSpPr>
          <p:spPr>
            <a:xfrm rot="10800000">
              <a:off x="9101858" y="3809053"/>
              <a:ext cx="780936" cy="1577165"/>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a:extLst>
                <a:ext uri="{FF2B5EF4-FFF2-40B4-BE49-F238E27FC236}">
                  <a16:creationId xmlns:a16="http://schemas.microsoft.com/office/drawing/2014/main" id="{80BB7721-7C51-2394-E2CC-F7231B9D8AA9}"/>
                </a:ext>
              </a:extLst>
            </p:cNvPr>
            <p:cNvPicPr>
              <a:picLocks/>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7166" y="4039332"/>
              <a:ext cx="1761136" cy="1751693"/>
            </a:xfrm>
            <a:prstGeom prst="rect">
              <a:avLst/>
            </a:prstGeom>
            <a:noFill/>
            <a:ln>
              <a:noFill/>
            </a:ln>
          </p:spPr>
        </p:pic>
        <p:sp>
          <p:nvSpPr>
            <p:cNvPr id="49" name="角丸四角形吹き出し 23">
              <a:extLst>
                <a:ext uri="{FF2B5EF4-FFF2-40B4-BE49-F238E27FC236}">
                  <a16:creationId xmlns:a16="http://schemas.microsoft.com/office/drawing/2014/main" id="{A44DA34A-0340-F144-90A1-AEBC2F780B7D}"/>
                </a:ext>
              </a:extLst>
            </p:cNvPr>
            <p:cNvSpPr/>
            <p:nvPr/>
          </p:nvSpPr>
          <p:spPr>
            <a:xfrm>
              <a:off x="6513617" y="4569547"/>
              <a:ext cx="887022" cy="506950"/>
            </a:xfrm>
            <a:prstGeom prst="wedgeRoundRectCallout">
              <a:avLst>
                <a:gd name="adj1" fmla="val -759"/>
                <a:gd name="adj2" fmla="val 8750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吹き出し 24">
              <a:extLst>
                <a:ext uri="{FF2B5EF4-FFF2-40B4-BE49-F238E27FC236}">
                  <a16:creationId xmlns:a16="http://schemas.microsoft.com/office/drawing/2014/main" id="{86AB53C4-A4FE-6DC1-10C1-CF234810A5DA}"/>
                </a:ext>
              </a:extLst>
            </p:cNvPr>
            <p:cNvSpPr/>
            <p:nvPr/>
          </p:nvSpPr>
          <p:spPr>
            <a:xfrm>
              <a:off x="6996214" y="4035686"/>
              <a:ext cx="1053338" cy="506950"/>
            </a:xfrm>
            <a:prstGeom prst="wedgeRoundRectCallout">
              <a:avLst>
                <a:gd name="adj1" fmla="val 1197"/>
                <a:gd name="adj2" fmla="val 8864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角丸四角形吹き出し 25">
              <a:extLst>
                <a:ext uri="{FF2B5EF4-FFF2-40B4-BE49-F238E27FC236}">
                  <a16:creationId xmlns:a16="http://schemas.microsoft.com/office/drawing/2014/main" id="{3FB5C5C8-F47E-BEFF-8111-CDAD4599D386}"/>
                </a:ext>
              </a:extLst>
            </p:cNvPr>
            <p:cNvSpPr/>
            <p:nvPr/>
          </p:nvSpPr>
          <p:spPr>
            <a:xfrm>
              <a:off x="9020608" y="5853114"/>
              <a:ext cx="997899" cy="506950"/>
            </a:xfrm>
            <a:prstGeom prst="wedgeRoundRectCallout">
              <a:avLst>
                <a:gd name="adj1" fmla="val 41199"/>
                <a:gd name="adj2" fmla="val -9102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52" name="角丸四角形吹き出し 26">
              <a:extLst>
                <a:ext uri="{FF2B5EF4-FFF2-40B4-BE49-F238E27FC236}">
                  <a16:creationId xmlns:a16="http://schemas.microsoft.com/office/drawing/2014/main" id="{97858DBF-9F7F-4506-6FCC-AFA77C2DD354}"/>
                </a:ext>
              </a:extLst>
            </p:cNvPr>
            <p:cNvSpPr/>
            <p:nvPr/>
          </p:nvSpPr>
          <p:spPr>
            <a:xfrm>
              <a:off x="10106770" y="5853114"/>
              <a:ext cx="942461" cy="506950"/>
            </a:xfrm>
            <a:prstGeom prst="wedgeRoundRectCallout">
              <a:avLst>
                <a:gd name="adj1" fmla="val 5338"/>
                <a:gd name="adj2" fmla="val -8057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27">
              <a:extLst>
                <a:ext uri="{FF2B5EF4-FFF2-40B4-BE49-F238E27FC236}">
                  <a16:creationId xmlns:a16="http://schemas.microsoft.com/office/drawing/2014/main" id="{B4265C80-97E3-ECF3-CB35-D4E8EFFE89B0}"/>
                </a:ext>
              </a:extLst>
            </p:cNvPr>
            <p:cNvSpPr/>
            <p:nvPr/>
          </p:nvSpPr>
          <p:spPr>
            <a:xfrm>
              <a:off x="6565179" y="3381733"/>
              <a:ext cx="1663165" cy="63368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下矢印 29">
              <a:extLst>
                <a:ext uri="{FF2B5EF4-FFF2-40B4-BE49-F238E27FC236}">
                  <a16:creationId xmlns:a16="http://schemas.microsoft.com/office/drawing/2014/main" id="{B8F35B89-87F7-A705-5953-08CCD6A58529}"/>
                </a:ext>
              </a:extLst>
            </p:cNvPr>
            <p:cNvSpPr/>
            <p:nvPr/>
          </p:nvSpPr>
          <p:spPr>
            <a:xfrm>
              <a:off x="7538041" y="5262545"/>
              <a:ext cx="867381" cy="1464654"/>
            </a:xfrm>
            <a:prstGeom prst="downArrow">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401BF3BC-552A-270F-C820-46D911255966}"/>
                </a:ext>
              </a:extLst>
            </p:cNvPr>
            <p:cNvSpPr txBox="1"/>
            <p:nvPr/>
          </p:nvSpPr>
          <p:spPr>
            <a:xfrm>
              <a:off x="6578960" y="3445702"/>
              <a:ext cx="1795147" cy="460497"/>
            </a:xfrm>
            <a:prstGeom prst="rect">
              <a:avLst/>
            </a:prstGeom>
            <a:noFill/>
          </p:spPr>
          <p:txBody>
            <a:bodyPr wrap="none" rtlCol="0">
              <a:spAutoFit/>
            </a:bodyPr>
            <a:lstStyle/>
            <a:p>
              <a:r>
                <a:rPr lang="ja-JP" altLang="en-US" sz="1050" b="1" dirty="0">
                  <a:solidFill>
                    <a:schemeClr val="bg1"/>
                  </a:solidFill>
                  <a:latin typeface="BIZ UDPゴシック" panose="020B0400000000000000" pitchFamily="50" charset="-128"/>
                  <a:ea typeface="BIZ UDPゴシック" panose="020B0400000000000000" pitchFamily="50" charset="-128"/>
                </a:rPr>
                <a:t>景気が良いとき</a:t>
              </a:r>
              <a:endParaRPr kumimoji="1" lang="ja-JP" altLang="en-US" sz="1050" b="1" dirty="0">
                <a:solidFill>
                  <a:schemeClr val="bg1"/>
                </a:solidFill>
                <a:latin typeface="BIZ UDPゴシック" panose="020B0400000000000000" pitchFamily="50" charset="-128"/>
                <a:ea typeface="BIZ UDPゴシック" panose="020B0400000000000000" pitchFamily="50" charset="-128"/>
              </a:endParaRPr>
            </a:p>
          </p:txBody>
        </p:sp>
        <p:sp>
          <p:nvSpPr>
            <p:cNvPr id="58" name="テキスト ボックス 57">
              <a:extLst>
                <a:ext uri="{FF2B5EF4-FFF2-40B4-BE49-F238E27FC236}">
                  <a16:creationId xmlns:a16="http://schemas.microsoft.com/office/drawing/2014/main" id="{EB05B7B5-BDC0-6F37-3B6F-20D56C968A1B}"/>
                </a:ext>
              </a:extLst>
            </p:cNvPr>
            <p:cNvSpPr txBox="1"/>
            <p:nvPr/>
          </p:nvSpPr>
          <p:spPr>
            <a:xfrm>
              <a:off x="9406346" y="3445102"/>
              <a:ext cx="1795148" cy="460497"/>
            </a:xfrm>
            <a:prstGeom prst="rect">
              <a:avLst/>
            </a:prstGeom>
            <a:noFill/>
          </p:spPr>
          <p:txBody>
            <a:bodyPr wrap="none" rtlCol="0">
              <a:spAutoFit/>
            </a:bodyPr>
            <a:lstStyle/>
            <a:p>
              <a:r>
                <a:rPr lang="ja-JP" altLang="en-US" sz="1050" b="1" dirty="0">
                  <a:solidFill>
                    <a:schemeClr val="bg1"/>
                  </a:solidFill>
                  <a:latin typeface="BIZ UDPゴシック" panose="020B0400000000000000" pitchFamily="50" charset="-128"/>
                  <a:ea typeface="BIZ UDPゴシック" panose="020B0400000000000000" pitchFamily="50" charset="-128"/>
                </a:rPr>
                <a:t>景気が悪いとき</a:t>
              </a:r>
              <a:endParaRPr kumimoji="1" lang="ja-JP" altLang="en-US" sz="1050" b="1" dirty="0">
                <a:solidFill>
                  <a:schemeClr val="bg1"/>
                </a:solidFill>
                <a:latin typeface="BIZ UDPゴシック" panose="020B0400000000000000" pitchFamily="50" charset="-128"/>
                <a:ea typeface="BIZ UDPゴシック" panose="020B0400000000000000" pitchFamily="50" charset="-128"/>
              </a:endParaRPr>
            </a:p>
          </p:txBody>
        </p:sp>
        <p:sp>
          <p:nvSpPr>
            <p:cNvPr id="59" name="テキスト ボックス 58">
              <a:extLst>
                <a:ext uri="{FF2B5EF4-FFF2-40B4-BE49-F238E27FC236}">
                  <a16:creationId xmlns:a16="http://schemas.microsoft.com/office/drawing/2014/main" id="{ECC722C5-C507-77FA-8218-951F89599E7C}"/>
                </a:ext>
              </a:extLst>
            </p:cNvPr>
            <p:cNvSpPr txBox="1"/>
            <p:nvPr/>
          </p:nvSpPr>
          <p:spPr>
            <a:xfrm>
              <a:off x="7077908" y="4078789"/>
              <a:ext cx="1108777" cy="443581"/>
            </a:xfrm>
            <a:prstGeom prst="rect">
              <a:avLst/>
            </a:prstGeom>
            <a:noFill/>
          </p:spPr>
          <p:txBody>
            <a:bodyPr wrap="squar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会社や個人の</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収入が増える</a:t>
              </a:r>
            </a:p>
          </p:txBody>
        </p:sp>
        <p:sp>
          <p:nvSpPr>
            <p:cNvPr id="60" name="テキスト ボックス 59">
              <a:extLst>
                <a:ext uri="{FF2B5EF4-FFF2-40B4-BE49-F238E27FC236}">
                  <a16:creationId xmlns:a16="http://schemas.microsoft.com/office/drawing/2014/main" id="{9BCE323C-3718-A7B1-06ED-089CC1B9CBCB}"/>
                </a:ext>
              </a:extLst>
            </p:cNvPr>
            <p:cNvSpPr txBox="1"/>
            <p:nvPr/>
          </p:nvSpPr>
          <p:spPr>
            <a:xfrm>
              <a:off x="6593223" y="4607929"/>
              <a:ext cx="887022" cy="443581"/>
            </a:xfrm>
            <a:prstGeom prst="rect">
              <a:avLst/>
            </a:prstGeom>
            <a:noFill/>
          </p:spPr>
          <p:txBody>
            <a:bodyPr wrap="squar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税の負担が</a:t>
              </a:r>
              <a:endParaRPr kumimoji="1"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増える</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F2FC1612-8BE7-E40F-CCFA-34ADA3598C4B}"/>
                </a:ext>
              </a:extLst>
            </p:cNvPr>
            <p:cNvSpPr txBox="1"/>
            <p:nvPr/>
          </p:nvSpPr>
          <p:spPr>
            <a:xfrm>
              <a:off x="9053447" y="5882248"/>
              <a:ext cx="997900" cy="433409"/>
            </a:xfrm>
            <a:prstGeom prst="rect">
              <a:avLst/>
            </a:prstGeom>
            <a:noFill/>
          </p:spPr>
          <p:txBody>
            <a:bodyPr wrap="non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会社や個人の</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収入が減る</a:t>
              </a:r>
            </a:p>
          </p:txBody>
        </p:sp>
        <p:sp>
          <p:nvSpPr>
            <p:cNvPr id="62" name="テキスト ボックス 61">
              <a:extLst>
                <a:ext uri="{FF2B5EF4-FFF2-40B4-BE49-F238E27FC236}">
                  <a16:creationId xmlns:a16="http://schemas.microsoft.com/office/drawing/2014/main" id="{302E6D62-10B2-AAEB-8C48-451AFCA16C2E}"/>
                </a:ext>
              </a:extLst>
            </p:cNvPr>
            <p:cNvSpPr txBox="1"/>
            <p:nvPr/>
          </p:nvSpPr>
          <p:spPr>
            <a:xfrm>
              <a:off x="10181910" y="5877161"/>
              <a:ext cx="789944" cy="443581"/>
            </a:xfrm>
            <a:prstGeom prst="rect">
              <a:avLst/>
            </a:prstGeom>
            <a:noFill/>
          </p:spPr>
          <p:txBody>
            <a:bodyPr wrap="non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税の負担が</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減る</a:t>
              </a:r>
            </a:p>
          </p:txBody>
        </p:sp>
        <p:sp>
          <p:nvSpPr>
            <p:cNvPr id="63" name="テキスト ボックス 62">
              <a:extLst>
                <a:ext uri="{FF2B5EF4-FFF2-40B4-BE49-F238E27FC236}">
                  <a16:creationId xmlns:a16="http://schemas.microsoft.com/office/drawing/2014/main" id="{0DADD4D8-D663-42D0-CA8D-092DB62EC1B2}"/>
                </a:ext>
              </a:extLst>
            </p:cNvPr>
            <p:cNvSpPr txBox="1"/>
            <p:nvPr/>
          </p:nvSpPr>
          <p:spPr>
            <a:xfrm>
              <a:off x="8220792" y="4478366"/>
              <a:ext cx="1053338" cy="975171"/>
            </a:xfrm>
            <a:prstGeom prst="rect">
              <a:avLst/>
            </a:prstGeom>
            <a:noFill/>
          </p:spPr>
          <p:txBody>
            <a:bodyPr wrap="square" lIns="0" tIns="0" rIns="0" bIns="0" rtlCol="0">
              <a:spAutoFit/>
            </a:bodyPr>
            <a:lstStyle/>
            <a:p>
              <a:r>
                <a:rPr kumimoji="1" lang="ja-JP" altLang="en-US" sz="900" dirty="0">
                  <a:latin typeface="BIZ UDPゴシック" panose="020B0400000000000000" pitchFamily="50" charset="-128"/>
                  <a:ea typeface="BIZ UDPゴシック" panose="020B0400000000000000" pitchFamily="50" charset="-128"/>
                </a:rPr>
                <a:t>税には景気の変動を</a:t>
              </a:r>
              <a:r>
                <a:rPr lang="ja-JP" altLang="en-US" sz="900" dirty="0">
                  <a:latin typeface="BIZ UDPゴシック" panose="020B0400000000000000" pitchFamily="50" charset="-128"/>
                  <a:ea typeface="BIZ UDPゴシック" panose="020B0400000000000000" pitchFamily="50" charset="-128"/>
                </a:rPr>
                <a:t>ゆるやかにする</a:t>
              </a:r>
              <a:r>
                <a:rPr kumimoji="1" lang="ja-JP" altLang="en-US" sz="900" dirty="0">
                  <a:latin typeface="BIZ UDPゴシック" panose="020B0400000000000000" pitchFamily="50" charset="-128"/>
                  <a:ea typeface="BIZ UDPゴシック" panose="020B0400000000000000" pitchFamily="50" charset="-128"/>
                </a:rPr>
                <a:t>働きがあるよ。</a:t>
              </a:r>
            </a:p>
          </p:txBody>
        </p:sp>
        <p:sp>
          <p:nvSpPr>
            <p:cNvPr id="64" name="テキスト ボックス 63">
              <a:extLst>
                <a:ext uri="{FF2B5EF4-FFF2-40B4-BE49-F238E27FC236}">
                  <a16:creationId xmlns:a16="http://schemas.microsoft.com/office/drawing/2014/main" id="{13998470-96AA-EA74-E529-B9065A0FCF82}"/>
                </a:ext>
              </a:extLst>
            </p:cNvPr>
            <p:cNvSpPr txBox="1"/>
            <p:nvPr/>
          </p:nvSpPr>
          <p:spPr>
            <a:xfrm>
              <a:off x="7647942" y="5229351"/>
              <a:ext cx="663552" cy="1647587"/>
            </a:xfrm>
            <a:prstGeom prst="rect">
              <a:avLst/>
            </a:prstGeom>
            <a:noFill/>
          </p:spPr>
          <p:txBody>
            <a:bodyPr vert="eaVert"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景気の過熱に</a:t>
              </a:r>
              <a:endParaRPr kumimoji="1"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ブレーキがかかる</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7F3CD23C-9AB4-1688-3B3E-4F6BC8E5F3E9}"/>
                </a:ext>
              </a:extLst>
            </p:cNvPr>
            <p:cNvSpPr txBox="1"/>
            <p:nvPr/>
          </p:nvSpPr>
          <p:spPr>
            <a:xfrm>
              <a:off x="9247337" y="3869250"/>
              <a:ext cx="473967" cy="1409708"/>
            </a:xfrm>
            <a:prstGeom prst="rect">
              <a:avLst/>
            </a:prstGeom>
            <a:noFill/>
          </p:spPr>
          <p:txBody>
            <a:bodyPr vert="eaVert" wrap="none" rtlCol="0" anchor="ctr" anchorCtr="0">
              <a:spAutoFit/>
            </a:bodyPr>
            <a:lstStyle/>
            <a:p>
              <a:r>
                <a:rPr kumimoji="1" lang="ja-JP" altLang="en-US" sz="800" dirty="0">
                  <a:latin typeface="BIZ UDPゴシック" panose="020B0400000000000000" pitchFamily="50" charset="-128"/>
                  <a:ea typeface="BIZ UDPゴシック" panose="020B0400000000000000" pitchFamily="50" charset="-128"/>
                </a:rPr>
                <a:t>景気を良くする</a:t>
              </a:r>
              <a:endParaRPr kumimoji="1" lang="ja-JP" altLang="en-US" sz="1000" dirty="0">
                <a:latin typeface="BIZ UDPゴシック" panose="020B0400000000000000" pitchFamily="50" charset="-128"/>
                <a:ea typeface="BIZ UDPゴシック" panose="020B0400000000000000" pitchFamily="50" charset="-128"/>
              </a:endParaRPr>
            </a:p>
          </p:txBody>
        </p:sp>
      </p:grpSp>
      <p:sp>
        <p:nvSpPr>
          <p:cNvPr id="6" name="テキスト ボックス 5">
            <a:extLst>
              <a:ext uri="{FF2B5EF4-FFF2-40B4-BE49-F238E27FC236}">
                <a16:creationId xmlns:a16="http://schemas.microsoft.com/office/drawing/2014/main" id="{11A60AEB-2A45-4199-088E-E46FC26735F2}"/>
              </a:ext>
            </a:extLst>
          </p:cNvPr>
          <p:cNvSpPr txBox="1"/>
          <p:nvPr/>
        </p:nvSpPr>
        <p:spPr>
          <a:xfrm>
            <a:off x="3672000" y="3708000"/>
            <a:ext cx="1224000" cy="415498"/>
          </a:xfrm>
          <a:prstGeom prst="rect">
            <a:avLst/>
          </a:prstGeom>
          <a:noFill/>
        </p:spPr>
        <p:txBody>
          <a:bodyPr wrap="square" lIns="0" tIns="0" rIns="0" bIns="0" rtlCol="0">
            <a:spAutoFit/>
          </a:bodyPr>
          <a:lstStyle/>
          <a:p>
            <a:r>
              <a:rPr kumimoji="1" lang="ja-JP" altLang="en-US" sz="900" dirty="0">
                <a:solidFill>
                  <a:schemeClr val="tx1"/>
                </a:solidFill>
                <a:latin typeface="BIZ UDPゴシック" panose="020B0400000000000000" pitchFamily="50" charset="-128"/>
                <a:ea typeface="BIZ UDPゴシック" panose="020B0400000000000000" pitchFamily="50" charset="-128"/>
              </a:rPr>
              <a:t>税に関する法律や税の使いみちについて話し合っているんだよね。</a:t>
            </a:r>
            <a:endParaRPr kumimoji="1" lang="ja-JP" altLang="en-US" sz="900" dirty="0">
              <a:latin typeface="BIZ UDPゴシック" panose="020B0400000000000000" pitchFamily="50" charset="-128"/>
              <a:ea typeface="BIZ UDPゴシック" panose="020B0400000000000000" pitchFamily="50" charset="-128"/>
            </a:endParaRPr>
          </a:p>
        </p:txBody>
      </p:sp>
      <p:pic>
        <p:nvPicPr>
          <p:cNvPr id="27" name="図 26">
            <a:extLst>
              <a:ext uri="{FF2B5EF4-FFF2-40B4-BE49-F238E27FC236}">
                <a16:creationId xmlns:a16="http://schemas.microsoft.com/office/drawing/2014/main" id="{64A976A5-FC7F-B8F6-B41C-46E0F8DCE3AE}"/>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833" b="94618" l="6069" r="94220">
                        <a14:foregroundMark x1="24855" y1="7932" x2="26301" y2="28895"/>
                        <a14:foregroundMark x1="26012" y1="33711" x2="29191" y2="70822"/>
                        <a14:foregroundMark x1="20231" y1="37677" x2="17052" y2="44476"/>
                        <a14:foregroundMark x1="21098" y1="37394" x2="20809" y2="48725"/>
                        <a14:foregroundMark x1="24566" y1="50142" x2="23121" y2="54958"/>
                        <a14:foregroundMark x1="34682" y1="45326" x2="32948" y2="51558"/>
                        <a14:foregroundMark x1="33815" y1="37394" x2="44798" y2="37960"/>
                        <a14:foregroundMark x1="47110" y1="31728" x2="37572" y2="36261"/>
                        <a14:foregroundMark x1="28613" y1="33711" x2="30636" y2="35694"/>
                        <a14:foregroundMark x1="22254" y1="35977" x2="24277" y2="43059"/>
                        <a14:foregroundMark x1="17052" y1="45326" x2="14451" y2="52975"/>
                        <a14:foregroundMark x1="14740" y1="86119" x2="14740" y2="86119"/>
                        <a14:foregroundMark x1="13006" y1="86686" x2="16474" y2="90085"/>
                        <a14:foregroundMark x1="29769" y1="92635" x2="35260" y2="91501"/>
                        <a14:foregroundMark x1="63295" y1="6799" x2="63006" y2="11615"/>
                        <a14:foregroundMark x1="71098" y1="2833" x2="71098" y2="2833"/>
                        <a14:foregroundMark x1="94220" y1="24646" x2="88728" y2="36261"/>
                        <a14:foregroundMark x1="70520" y1="94618" x2="78902" y2="92068"/>
                        <a14:foregroundMark x1="14451" y1="82720" x2="14451" y2="82720"/>
                        <a14:foregroundMark x1="6069" y1="59490" x2="6069" y2="59490"/>
                      </a14:backgroundRemoval>
                    </a14:imgEffect>
                  </a14:imgLayer>
                </a14:imgProps>
              </a:ext>
            </a:extLst>
          </a:blip>
          <a:stretch>
            <a:fillRect/>
          </a:stretch>
        </p:blipFill>
        <p:spPr>
          <a:xfrm>
            <a:off x="3636000" y="4212000"/>
            <a:ext cx="988833" cy="1008838"/>
          </a:xfrm>
          <a:prstGeom prst="rect">
            <a:avLst/>
          </a:prstGeom>
        </p:spPr>
      </p:pic>
      <p:sp>
        <p:nvSpPr>
          <p:cNvPr id="7" name="テキスト ボックス 6">
            <a:extLst>
              <a:ext uri="{FF2B5EF4-FFF2-40B4-BE49-F238E27FC236}">
                <a16:creationId xmlns:a16="http://schemas.microsoft.com/office/drawing/2014/main" id="{69610563-5F7D-D96E-F83E-F6209A39DCDF}"/>
              </a:ext>
            </a:extLst>
          </p:cNvPr>
          <p:cNvSpPr txBox="1"/>
          <p:nvPr/>
        </p:nvSpPr>
        <p:spPr>
          <a:xfrm>
            <a:off x="4536000" y="4860000"/>
            <a:ext cx="1224000" cy="276999"/>
          </a:xfrm>
          <a:prstGeom prst="rect">
            <a:avLst/>
          </a:prstGeom>
          <a:noFill/>
        </p:spPr>
        <p:txBody>
          <a:bodyPr wrap="square" lIns="0" tIns="0" rIns="0" bIns="0" rtlCol="0">
            <a:spAutoFit/>
          </a:bodyPr>
          <a:lstStyle/>
          <a:p>
            <a:r>
              <a:rPr kumimoji="1" lang="ja-JP" altLang="en-US" sz="900" dirty="0">
                <a:solidFill>
                  <a:schemeClr val="tx1"/>
                </a:solidFill>
                <a:latin typeface="BIZ UDPゴシック" panose="020B0400000000000000" pitchFamily="50" charset="-128"/>
                <a:ea typeface="BIZ UDPゴシック" panose="020B0400000000000000" pitchFamily="50" charset="-128"/>
              </a:rPr>
              <a:t>国民として税金について考えることが大切だね。</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2" name="スライド番号プレースホルダー 36">
            <a:extLst>
              <a:ext uri="{FF2B5EF4-FFF2-40B4-BE49-F238E27FC236}">
                <a16:creationId xmlns:a16="http://schemas.microsoft.com/office/drawing/2014/main" id="{069FF863-B591-2A5B-C4B7-1C32178498FA}"/>
              </a:ext>
            </a:extLst>
          </p:cNvPr>
          <p:cNvSpPr>
            <a:spLocks noGrp="1"/>
          </p:cNvSpPr>
          <p:nvPr>
            <p:ph type="sldNum" sz="quarter" idx="12"/>
          </p:nvPr>
        </p:nvSpPr>
        <p:spPr>
          <a:xfrm>
            <a:off x="3301200"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6</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grpSp>
        <p:nvGrpSpPr>
          <p:cNvPr id="15" name="グループ化 14">
            <a:extLst>
              <a:ext uri="{FF2B5EF4-FFF2-40B4-BE49-F238E27FC236}">
                <a16:creationId xmlns:a16="http://schemas.microsoft.com/office/drawing/2014/main" id="{B67CF8CC-2721-E362-5093-F8F41CD3B217}"/>
              </a:ext>
            </a:extLst>
          </p:cNvPr>
          <p:cNvGrpSpPr/>
          <p:nvPr/>
        </p:nvGrpSpPr>
        <p:grpSpPr>
          <a:xfrm>
            <a:off x="3204001" y="6840000"/>
            <a:ext cx="3580909" cy="2772000"/>
            <a:chOff x="3204001" y="6984000"/>
            <a:chExt cx="3580909" cy="2772000"/>
          </a:xfrm>
        </p:grpSpPr>
        <p:grpSp>
          <p:nvGrpSpPr>
            <p:cNvPr id="9" name="グループ化 8">
              <a:extLst>
                <a:ext uri="{FF2B5EF4-FFF2-40B4-BE49-F238E27FC236}">
                  <a16:creationId xmlns:a16="http://schemas.microsoft.com/office/drawing/2014/main" id="{3F90895E-FFFB-C51B-BA4B-35C295FC4FF0}"/>
                </a:ext>
              </a:extLst>
            </p:cNvPr>
            <p:cNvGrpSpPr/>
            <p:nvPr/>
          </p:nvGrpSpPr>
          <p:grpSpPr>
            <a:xfrm>
              <a:off x="3204001" y="6984000"/>
              <a:ext cx="3580909" cy="2772000"/>
              <a:chOff x="3204001" y="6984000"/>
              <a:chExt cx="3580909" cy="2772000"/>
            </a:xfrm>
          </p:grpSpPr>
          <p:pic>
            <p:nvPicPr>
              <p:cNvPr id="69" name="図 68">
                <a:extLst>
                  <a:ext uri="{FF2B5EF4-FFF2-40B4-BE49-F238E27FC236}">
                    <a16:creationId xmlns:a16="http://schemas.microsoft.com/office/drawing/2014/main" id="{51ACE41A-E390-FDA7-5970-EFF03BC5E6A0}"/>
                  </a:ext>
                </a:extLst>
              </p:cNvPr>
              <p:cNvPicPr>
                <a:picLocks/>
              </p:cNvPicPr>
              <p:nvPr/>
            </p:nvPicPr>
            <p:blipFill>
              <a:blip r:embed="rId20">
                <a:extLst>
                  <a:ext uri="{BEBA8EAE-BF5A-486C-A8C5-ECC9F3942E4B}">
                    <a14:imgProps xmlns:a14="http://schemas.microsoft.com/office/drawing/2010/main">
                      <a14:imgLayer r:embed="rId21">
                        <a14:imgEffect>
                          <a14:backgroundRemoval t="1395" b="97442" l="1384" r="97751">
                            <a14:foregroundMark x1="11592" y1="12791" x2="11592" y2="12791"/>
                            <a14:foregroundMark x1="8824" y1="6512" x2="8824" y2="6512"/>
                            <a14:foregroundMark x1="3979" y1="4419" x2="3979" y2="4419"/>
                            <a14:foregroundMark x1="3287" y1="6977" x2="3287" y2="6977"/>
                            <a14:foregroundMark x1="18512" y1="5349" x2="18512" y2="5349"/>
                            <a14:foregroundMark x1="20069" y1="8837" x2="20588" y2="10698"/>
                            <a14:foregroundMark x1="20069" y1="22093" x2="86505" y2="22093"/>
                            <a14:foregroundMark x1="86505" y1="22093" x2="93945" y2="21395"/>
                            <a14:foregroundMark x1="19377" y1="16512" x2="49481" y2="16744"/>
                            <a14:foregroundMark x1="49481" y1="16744" x2="79585" y2="15814"/>
                            <a14:foregroundMark x1="79585" y1="15814" x2="87370" y2="16047"/>
                            <a14:foregroundMark x1="10727" y1="24419" x2="13322" y2="78837"/>
                            <a14:foregroundMark x1="13322" y1="78837" x2="11938" y2="90698"/>
                            <a14:foregroundMark x1="11938" y1="90698" x2="73658" y2="97525"/>
                            <a14:foregroundMark x1="91150" y1="96146" x2="94810" y2="87442"/>
                            <a14:foregroundMark x1="94810" y1="87442" x2="95329" y2="33256"/>
                            <a14:foregroundMark x1="95329" y1="33256" x2="92388" y2="18605"/>
                            <a14:foregroundMark x1="20069" y1="76512" x2="48097" y2="74651"/>
                            <a14:foregroundMark x1="48097" y1="74651" x2="88235" y2="79767"/>
                            <a14:foregroundMark x1="25952" y1="43023" x2="64533" y2="55814"/>
                            <a14:foregroundMark x1="2422" y1="16744" x2="2422" y2="16744"/>
                            <a14:foregroundMark x1="45156" y1="46744" x2="71280" y2="39767"/>
                            <a14:foregroundMark x1="71280" y1="39767" x2="71972" y2="39302"/>
                            <a14:foregroundMark x1="32526" y1="32791" x2="58478" y2="30698"/>
                            <a14:foregroundMark x1="58478" y1="30698" x2="77509" y2="30698"/>
                            <a14:foregroundMark x1="52422" y1="87442" x2="88408" y2="87442"/>
                            <a14:foregroundMark x1="91740" y1="97370" x2="94118" y2="97442"/>
                            <a14:foregroundMark x1="16955" y1="95116" x2="73316" y2="96815"/>
                            <a14:foregroundMark x1="9516" y1="87674" x2="9516" y2="87674"/>
                            <a14:foregroundMark x1="10035" y1="24419" x2="10035" y2="97674"/>
                            <a14:foregroundMark x1="9343" y1="54186" x2="9343" y2="54186"/>
                            <a14:foregroundMark x1="9343" y1="49767" x2="9343" y2="49767"/>
                            <a14:foregroundMark x1="9516" y1="47907" x2="9516" y2="47907"/>
                            <a14:foregroundMark x1="9862" y1="43488" x2="9862" y2="43488"/>
                            <a14:foregroundMark x1="9516" y1="56977" x2="9516" y2="56977"/>
                            <a14:foregroundMark x1="9343" y1="59535" x2="9343" y2="59535"/>
                            <a14:foregroundMark x1="9516" y1="55581" x2="9516" y2="55581"/>
                            <a14:foregroundMark x1="9516" y1="58837" x2="9516" y2="58837"/>
                            <a14:foregroundMark x1="9516" y1="52326" x2="9516" y2="52326"/>
                            <a14:foregroundMark x1="9343" y1="51163" x2="9343" y2="51163"/>
                            <a14:foregroundMark x1="9343" y1="46512" x2="9343" y2="46512"/>
                            <a14:foregroundMark x1="9516" y1="45349" x2="9516" y2="45349"/>
                            <a14:foregroundMark x1="9516" y1="44419" x2="9516" y2="44186"/>
                            <a14:foregroundMark x1="9516" y1="42791" x2="9516" y2="42558"/>
                            <a14:foregroundMark x1="9689" y1="38605" x2="9689" y2="38605"/>
                            <a14:foregroundMark x1="9516" y1="37209" x2="9516" y2="37209"/>
                            <a14:foregroundMark x1="9516" y1="39302" x2="9516" y2="39302"/>
                            <a14:foregroundMark x1="9516" y1="40698" x2="9516" y2="40698"/>
                            <a14:foregroundMark x1="9516" y1="38372" x2="9516" y2="38372"/>
                            <a14:foregroundMark x1="9516" y1="37907" x2="9516" y2="37907"/>
                            <a14:foregroundMark x1="9516" y1="35349" x2="9516" y2="35349"/>
                            <a14:foregroundMark x1="9343" y1="32093" x2="9343" y2="32093"/>
                            <a14:foregroundMark x1="9516" y1="30000" x2="9516" y2="30000"/>
                            <a14:foregroundMark x1="9343" y1="26977" x2="9343" y2="26977"/>
                            <a14:foregroundMark x1="9343" y1="26047" x2="9343" y2="26047"/>
                            <a14:foregroundMark x1="9689" y1="24884" x2="9689" y2="24884"/>
                            <a14:foregroundMark x1="9516" y1="25116" x2="9516" y2="25581"/>
                            <a14:foregroundMark x1="9516" y1="28605" x2="9516" y2="28605"/>
                            <a14:foregroundMark x1="9689" y1="31163" x2="9689" y2="30233"/>
                            <a14:foregroundMark x1="9343" y1="33488" x2="9343" y2="33488"/>
                            <a14:foregroundMark x1="9516" y1="34186" x2="9516" y2="34186"/>
                            <a14:foregroundMark x1="9516" y1="34419" x2="9516" y2="34419"/>
                            <a14:foregroundMark x1="9516" y1="30930" x2="9516" y2="30930"/>
                            <a14:foregroundMark x1="9689" y1="31395" x2="9689" y2="31395"/>
                            <a14:foregroundMark x1="9516" y1="61628" x2="9516" y2="61628"/>
                            <a14:foregroundMark x1="9516" y1="62791" x2="9516" y2="62791"/>
                            <a14:foregroundMark x1="9516" y1="63953" x2="9516" y2="63953"/>
                            <a14:foregroundMark x1="9689" y1="66977" x2="9689" y2="66977"/>
                            <a14:foregroundMark x1="9516" y1="67674" x2="9516" y2="67674"/>
                            <a14:foregroundMark x1="9343" y1="69535" x2="9343" y2="69535"/>
                            <a14:foregroundMark x1="9516" y1="72326" x2="9516" y2="72326"/>
                            <a14:foregroundMark x1="9516" y1="75349" x2="9516" y2="75349"/>
                            <a14:foregroundMark x1="9343" y1="74419" x2="9343" y2="74419"/>
                            <a14:foregroundMark x1="9516" y1="71163" x2="9516" y2="71163"/>
                            <a14:foregroundMark x1="9516" y1="68605" x2="9516" y2="68605"/>
                            <a14:foregroundMark x1="9343" y1="65116" x2="9343" y2="65116"/>
                            <a14:foregroundMark x1="9516" y1="66047" x2="9516" y2="66047"/>
                            <a14:foregroundMark x1="9516" y1="60698" x2="9516" y2="60698"/>
                            <a14:foregroundMark x1="9516" y1="73488" x2="9516" y2="73488"/>
                            <a14:foregroundMark x1="9343" y1="78372" x2="9343" y2="78372"/>
                            <a14:foregroundMark x1="9516" y1="81628" x2="9516" y2="81628"/>
                            <a14:foregroundMark x1="9516" y1="84419" x2="9516" y2="84419"/>
                            <a14:foregroundMark x1="9516" y1="83256" x2="9516" y2="83256"/>
                            <a14:foregroundMark x1="9516" y1="80465" x2="9516" y2="80465"/>
                            <a14:foregroundMark x1="9516" y1="76977" x2="9516" y2="76977"/>
                            <a14:foregroundMark x1="9516" y1="79302" x2="9516" y2="79302"/>
                            <a14:foregroundMark x1="9516" y1="85814" x2="9516" y2="85814"/>
                            <a14:foregroundMark x1="9516" y1="92791" x2="9516" y2="92791"/>
                            <a14:foregroundMark x1="9343" y1="90698" x2="9343" y2="90698"/>
                            <a14:foregroundMark x1="9343" y1="89302" x2="9343" y2="89302"/>
                            <a14:foregroundMark x1="9516" y1="91628" x2="9516" y2="91628"/>
                            <a14:foregroundMark x1="9516" y1="94651" x2="9516" y2="94651"/>
                            <a14:foregroundMark x1="9516" y1="96047" x2="9516" y2="96047"/>
                            <a14:foregroundMark x1="9862" y1="97209" x2="9862" y2="97209"/>
                            <a14:foregroundMark x1="96713" y1="97442" x2="96713" y2="97442"/>
                            <a14:foregroundMark x1="97405" y1="97442" x2="97405" y2="97442"/>
                            <a14:foregroundMark x1="97751" y1="96279" x2="97751" y2="96279"/>
                            <a14:foregroundMark x1="13322" y1="18372" x2="13322" y2="18372"/>
                            <a14:foregroundMark x1="8304" y1="9070" x2="15225" y2="20698"/>
                            <a14:foregroundMark x1="18512" y1="14884" x2="19723" y2="18605"/>
                            <a14:foregroundMark x1="19550" y1="14186" x2="20588" y2="14884"/>
                            <a14:foregroundMark x1="20588" y1="12326" x2="20588" y2="12326"/>
                            <a14:foregroundMark x1="20761" y1="11395" x2="20761" y2="11395"/>
                            <a14:foregroundMark x1="20588" y1="11395" x2="20588" y2="11395"/>
                            <a14:foregroundMark x1="21107" y1="11628" x2="21107" y2="11628"/>
                            <a14:foregroundMark x1="20934" y1="10698" x2="20934" y2="10698"/>
                            <a14:foregroundMark x1="20588" y1="10233" x2="20588" y2="10233"/>
                            <a14:foregroundMark x1="18685" y1="6977" x2="18685" y2="6977"/>
                            <a14:foregroundMark x1="18512" y1="5581" x2="18512" y2="5581"/>
                            <a14:foregroundMark x1="18685" y1="5581" x2="18685" y2="6977"/>
                            <a14:foregroundMark x1="17474" y1="17209" x2="17301" y2="20233"/>
                            <a14:foregroundMark x1="11765" y1="22093" x2="14706" y2="24186"/>
                            <a14:foregroundMark x1="10900" y1="22558" x2="13149" y2="24884"/>
                            <a14:foregroundMark x1="6055" y1="22326" x2="6055" y2="22326"/>
                            <a14:foregroundMark x1="7266" y1="21163" x2="7266" y2="21163"/>
                            <a14:foregroundMark x1="6747" y1="21163" x2="5363" y2="21860"/>
                            <a14:foregroundMark x1="3806" y1="21395" x2="5882" y2="21395"/>
                            <a14:foregroundMark x1="6055" y1="22326" x2="2941" y2="20000"/>
                            <a14:foregroundMark x1="2768" y1="8837" x2="2768" y2="8837"/>
                            <a14:foregroundMark x1="2941" y1="10000" x2="2941" y2="10000"/>
                            <a14:foregroundMark x1="3460" y1="6512" x2="3806" y2="11163"/>
                            <a14:foregroundMark x1="3114" y1="12558" x2="7785" y2="22093"/>
                            <a14:foregroundMark x1="7785" y1="22093" x2="7785" y2="21860"/>
                            <a14:foregroundMark x1="14360" y1="1395" x2="14360" y2="1395"/>
                            <a14:foregroundMark x1="1211" y1="17674" x2="1211" y2="17674"/>
                            <a14:backgroundMark x1="76298" y1="98837" x2="76298" y2="98837"/>
                            <a14:backgroundMark x1="85986" y1="98605" x2="85986" y2="98605"/>
                            <a14:backgroundMark x1="94118" y1="99302" x2="94118" y2="99302"/>
                            <a14:backgroundMark x1="88062" y1="99767" x2="88062" y2="99767"/>
                            <a14:backgroundMark x1="92561" y1="99070" x2="74740" y2="99767"/>
                          </a14:backgroundRemoval>
                        </a14:imgEffect>
                      </a14:imgLayer>
                    </a14:imgProps>
                  </a:ext>
                </a:extLst>
              </a:blip>
              <a:stretch>
                <a:fillRect/>
              </a:stretch>
            </p:blipFill>
            <p:spPr>
              <a:xfrm>
                <a:off x="3204001" y="6984000"/>
                <a:ext cx="3580909" cy="2772000"/>
              </a:xfrm>
              <a:prstGeom prst="rect">
                <a:avLst/>
              </a:prstGeom>
            </p:spPr>
          </p:pic>
          <p:sp>
            <p:nvSpPr>
              <p:cNvPr id="70" name="テキスト ボックス 69">
                <a:extLst>
                  <a:ext uri="{FF2B5EF4-FFF2-40B4-BE49-F238E27FC236}">
                    <a16:creationId xmlns:a16="http://schemas.microsoft.com/office/drawing/2014/main" id="{CC0C3C22-8150-A5BD-0AF7-E508A2B8AEC0}"/>
                  </a:ext>
                </a:extLst>
              </p:cNvPr>
              <p:cNvSpPr txBox="1"/>
              <p:nvPr/>
            </p:nvSpPr>
            <p:spPr>
              <a:xfrm>
                <a:off x="3489454" y="7635196"/>
                <a:ext cx="3240006" cy="756002"/>
              </a:xfrm>
              <a:prstGeom prst="rect">
                <a:avLst/>
              </a:prstGeom>
              <a:noFill/>
            </p:spPr>
            <p:txBody>
              <a:bodyPr wrap="square" rtlCol="0">
                <a:spAutoFit/>
              </a:bodyPr>
              <a:lstStyle/>
              <a:p>
                <a:pPr algn="just"/>
                <a:r>
                  <a:rPr kumimoji="1" lang="ja-JP" altLang="en-US" sz="900" dirty="0">
                    <a:latin typeface="BIZ UDPゴシック" panose="020B0400000000000000" pitchFamily="50" charset="-128"/>
                    <a:ea typeface="BIZ UDPゴシック" panose="020B0400000000000000" pitchFamily="50" charset="-128"/>
                  </a:rPr>
                  <a:t>　累進課税制度は、所得が多いほど税率が高く</a:t>
                </a:r>
                <a:r>
                  <a:rPr lang="ja-JP" altLang="en-US" sz="900" dirty="0">
                    <a:latin typeface="BIZ UDPゴシック" panose="020B0400000000000000" pitchFamily="50" charset="-128"/>
                    <a:ea typeface="BIZ UDPゴシック" panose="020B0400000000000000" pitchFamily="50" charset="-128"/>
                  </a:rPr>
                  <a:t>なる税金のしくみで、日本では、所得税のほか相続税</a:t>
                </a:r>
                <a:r>
                  <a:rPr kumimoji="1" lang="ja-JP" altLang="en-US" sz="900" dirty="0">
                    <a:latin typeface="BIZ UDPゴシック" panose="020B0400000000000000" pitchFamily="50" charset="-128"/>
                    <a:ea typeface="BIZ UDPゴシック" panose="020B0400000000000000" pitchFamily="50" charset="-128"/>
                  </a:rPr>
                  <a:t>や贈与税もこのしくみです。この制度は、支払い能力に</a:t>
                </a:r>
                <a:r>
                  <a:rPr lang="ja-JP" altLang="en-US" sz="900" dirty="0">
                    <a:latin typeface="BIZ UDPゴシック" panose="020B0400000000000000" pitchFamily="50" charset="-128"/>
                    <a:ea typeface="BIZ UDPゴシック" panose="020B0400000000000000" pitchFamily="50" charset="-128"/>
                  </a:rPr>
                  <a:t>応じて税金を負担してもらおうとするものです。</a:t>
                </a:r>
                <a:endParaRPr lang="en-US" altLang="ja-JP" sz="900" dirty="0">
                  <a:latin typeface="BIZ UDPゴシック" panose="020B0400000000000000" pitchFamily="50" charset="-128"/>
                  <a:ea typeface="BIZ UDPゴシック" panose="020B0400000000000000" pitchFamily="50" charset="-128"/>
                </a:endParaRPr>
              </a:p>
              <a:p>
                <a:pPr algn="just"/>
                <a:r>
                  <a:rPr kumimoji="1" lang="ja-JP" altLang="en-US" sz="900" dirty="0">
                    <a:latin typeface="BIZ UDPゴシック" panose="020B0400000000000000" pitchFamily="50" charset="-128"/>
                    <a:ea typeface="BIZ UDPゴシック" panose="020B0400000000000000" pitchFamily="50" charset="-128"/>
                  </a:rPr>
                  <a:t>　これとは逆に、消費税のように税率が一定の税金もあります。</a:t>
                </a:r>
                <a:endParaRPr kumimoji="1" lang="en-US" altLang="ja-JP" sz="900" dirty="0">
                  <a:latin typeface="BIZ UDPゴシック" panose="020B0400000000000000" pitchFamily="50" charset="-128"/>
                  <a:ea typeface="BIZ UDPゴシック" panose="020B0400000000000000" pitchFamily="50" charset="-128"/>
                </a:endParaRPr>
              </a:p>
            </p:txBody>
          </p:sp>
          <p:pic>
            <p:nvPicPr>
              <p:cNvPr id="72" name="図 71">
                <a:extLst>
                  <a:ext uri="{FF2B5EF4-FFF2-40B4-BE49-F238E27FC236}">
                    <a16:creationId xmlns:a16="http://schemas.microsoft.com/office/drawing/2014/main" id="{9BAB68E5-EB23-90FB-452A-E9B49115D14E}"/>
                  </a:ext>
                </a:extLst>
              </p:cNvPr>
              <p:cNvPicPr>
                <a:picLocks noChangeAspect="1"/>
              </p:cNvPicPr>
              <p:nvPr/>
            </p:nvPicPr>
            <p:blipFill>
              <a:blip r:embed="rId22"/>
              <a:stretch>
                <a:fillRect/>
              </a:stretch>
            </p:blipFill>
            <p:spPr>
              <a:xfrm>
                <a:off x="3597438" y="8823195"/>
                <a:ext cx="3049960" cy="749565"/>
              </a:xfrm>
              <a:prstGeom prst="rect">
                <a:avLst/>
              </a:prstGeom>
            </p:spPr>
          </p:pic>
          <p:sp>
            <p:nvSpPr>
              <p:cNvPr id="71" name="テキスト ボックス 70">
                <a:extLst>
                  <a:ext uri="{FF2B5EF4-FFF2-40B4-BE49-F238E27FC236}">
                    <a16:creationId xmlns:a16="http://schemas.microsoft.com/office/drawing/2014/main" id="{22CE6F92-5CC1-D20C-1CED-6746B0AE85C0}"/>
                  </a:ext>
                </a:extLst>
              </p:cNvPr>
              <p:cNvSpPr txBox="1"/>
              <p:nvPr/>
            </p:nvSpPr>
            <p:spPr>
              <a:xfrm>
                <a:off x="3561454" y="8512926"/>
                <a:ext cx="3168006" cy="277000"/>
              </a:xfrm>
              <a:prstGeom prst="rect">
                <a:avLst/>
              </a:prstGeom>
              <a:noFill/>
            </p:spPr>
            <p:txBody>
              <a:bodyPr wrap="square" lIns="36000" tIns="0" rIns="36000" bIns="0" rtlCol="0">
                <a:spAutoFit/>
              </a:bodyPr>
              <a:lstStyle/>
              <a:p>
                <a:r>
                  <a:rPr lang="ja-JP" altLang="en-US" sz="900" dirty="0">
                    <a:latin typeface="BIZ UDPゴシック" panose="020B0400000000000000" pitchFamily="50" charset="-128"/>
                    <a:ea typeface="BIZ UDPゴシック" panose="020B0400000000000000" pitchFamily="50" charset="-128"/>
                  </a:rPr>
                  <a:t>　例えば、夫婦と子ども２人（うち１人は</a:t>
                </a:r>
                <a:r>
                  <a:rPr lang="en-US" altLang="ja-JP" sz="900" dirty="0">
                    <a:latin typeface="BIZ UDPゴシック" panose="020B0400000000000000" pitchFamily="50" charset="-128"/>
                    <a:ea typeface="BIZ UDPゴシック" panose="020B0400000000000000" pitchFamily="50" charset="-128"/>
                  </a:rPr>
                  <a:t>16</a:t>
                </a:r>
                <a:r>
                  <a:rPr lang="ja-JP" altLang="en-US" sz="900" dirty="0">
                    <a:latin typeface="BIZ UDPゴシック" panose="020B0400000000000000" pitchFamily="50" charset="-128"/>
                    <a:ea typeface="BIZ UDPゴシック" panose="020B0400000000000000" pitchFamily="50" charset="-128"/>
                  </a:rPr>
                  <a:t>歳：１人は</a:t>
                </a:r>
                <a:r>
                  <a:rPr lang="en-US" altLang="ja-JP" sz="900" dirty="0">
                    <a:latin typeface="BIZ UDPゴシック" panose="020B0400000000000000" pitchFamily="50" charset="-128"/>
                    <a:ea typeface="BIZ UDPゴシック" panose="020B0400000000000000" pitchFamily="50" charset="-128"/>
                  </a:rPr>
                  <a:t>20</a:t>
                </a:r>
                <a:r>
                  <a:rPr lang="ja-JP" altLang="en-US" sz="900" dirty="0">
                    <a:latin typeface="BIZ UDPゴシック" panose="020B0400000000000000" pitchFamily="50" charset="-128"/>
                    <a:ea typeface="BIZ UDPゴシック" panose="020B0400000000000000" pitchFamily="50" charset="-128"/>
                  </a:rPr>
                  <a:t>歳）の勤め人の所得税（令和</a:t>
                </a:r>
                <a:r>
                  <a:rPr lang="en-US" altLang="ja-JP" sz="900" dirty="0">
                    <a:latin typeface="BIZ UDPゴシック" panose="020B0400000000000000" pitchFamily="50" charset="-128"/>
                    <a:ea typeface="BIZ UDPゴシック" panose="020B0400000000000000" pitchFamily="50" charset="-128"/>
                  </a:rPr>
                  <a:t>6</a:t>
                </a:r>
                <a:r>
                  <a:rPr lang="ja-JP" altLang="en-US" sz="900" dirty="0">
                    <a:latin typeface="BIZ UDPゴシック" panose="020B0400000000000000" pitchFamily="50" charset="-128"/>
                    <a:ea typeface="BIZ UDPゴシック" panose="020B0400000000000000" pitchFamily="50" charset="-128"/>
                  </a:rPr>
                  <a:t>年分、復興特別所得税を含む）は・・・</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31C858A6-F2B3-036B-F5A3-FF977F830A18}"/>
                  </a:ext>
                </a:extLst>
              </p:cNvPr>
              <p:cNvSpPr txBox="1"/>
              <p:nvPr/>
            </p:nvSpPr>
            <p:spPr>
              <a:xfrm>
                <a:off x="3589200" y="9553388"/>
                <a:ext cx="3060000" cy="76944"/>
              </a:xfrm>
              <a:prstGeom prst="rect">
                <a:avLst/>
              </a:prstGeom>
              <a:noFill/>
            </p:spPr>
            <p:txBody>
              <a:bodyPr wrap="square" lIns="36000" tIns="0" rIns="36000" bIns="0" rtlCol="0">
                <a:spAutoFit/>
              </a:bodyPr>
              <a:lstStyle/>
              <a:p>
                <a:r>
                  <a:rPr kumimoji="1" lang="en-US" altLang="ja-JP" sz="500" dirty="0">
                    <a:latin typeface="BIZ UDPゴシック" panose="020B0400000000000000" pitchFamily="50" charset="-128"/>
                    <a:ea typeface="BIZ UDPゴシック" panose="020B0400000000000000" pitchFamily="50" charset="-128"/>
                  </a:rPr>
                  <a:t>※</a:t>
                </a:r>
                <a:r>
                  <a:rPr kumimoji="1" lang="ja-JP" altLang="en-US" sz="500" dirty="0">
                    <a:latin typeface="BIZ UDPゴシック" panose="020B0400000000000000" pitchFamily="50" charset="-128"/>
                    <a:ea typeface="BIZ UDPゴシック" panose="020B0400000000000000" pitchFamily="50" charset="-128"/>
                  </a:rPr>
                  <a:t>令和６年分の所得税の定額減税は加味していません。</a:t>
                </a:r>
                <a:endParaRPr kumimoji="1" lang="en-US" altLang="ja-JP" sz="500" dirty="0">
                  <a:latin typeface="BIZ UDPゴシック" panose="020B0400000000000000" pitchFamily="50" charset="-128"/>
                  <a:ea typeface="BIZ UDPゴシック" panose="020B0400000000000000" pitchFamily="50" charset="-128"/>
                </a:endParaRPr>
              </a:p>
            </p:txBody>
          </p:sp>
        </p:grpSp>
        <p:sp>
          <p:nvSpPr>
            <p:cNvPr id="14" name="テキスト ボックス 13">
              <a:extLst>
                <a:ext uri="{FF2B5EF4-FFF2-40B4-BE49-F238E27FC236}">
                  <a16:creationId xmlns:a16="http://schemas.microsoft.com/office/drawing/2014/main" id="{55E213AD-EED1-B7FC-2472-9E7EA72E0F63}"/>
                </a:ext>
              </a:extLst>
            </p:cNvPr>
            <p:cNvSpPr txBox="1"/>
            <p:nvPr/>
          </p:nvSpPr>
          <p:spPr>
            <a:xfrm>
              <a:off x="3589200" y="9475200"/>
              <a:ext cx="1440000" cy="76944"/>
            </a:xfrm>
            <a:prstGeom prst="rect">
              <a:avLst/>
            </a:prstGeom>
            <a:solidFill>
              <a:schemeClr val="bg1"/>
            </a:solidFill>
          </p:spPr>
          <p:txBody>
            <a:bodyPr wrap="square" lIns="36000" tIns="0" rIns="36000" bIns="0" rtlCol="0" anchor="b" anchorCtr="0">
              <a:spAutoFit/>
            </a:bodyPr>
            <a:lstStyle/>
            <a:p>
              <a:r>
                <a:rPr kumimoji="1" lang="en-US" altLang="ja-JP" sz="500" dirty="0">
                  <a:latin typeface="BIZ UDPゴシック" panose="020B0400000000000000" pitchFamily="50" charset="-128"/>
                  <a:ea typeface="BIZ UDPゴシック" panose="020B0400000000000000" pitchFamily="50" charset="-128"/>
                </a:rPr>
                <a:t>※</a:t>
              </a:r>
              <a:r>
                <a:rPr kumimoji="1" lang="ja-JP" altLang="en-US" sz="500" dirty="0">
                  <a:latin typeface="BIZ UDPゴシック" panose="020B0400000000000000" pitchFamily="50" charset="-128"/>
                  <a:ea typeface="BIZ UDPゴシック" panose="020B0400000000000000" pitchFamily="50" charset="-128"/>
                </a:rPr>
                <a:t>社会保険料控除を含めて計算しています。</a:t>
              </a:r>
              <a:endParaRPr kumimoji="1" lang="en-US" altLang="ja-JP" sz="5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084796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線コネクタ 44">
            <a:extLst>
              <a:ext uri="{FF2B5EF4-FFF2-40B4-BE49-F238E27FC236}">
                <a16:creationId xmlns:a16="http://schemas.microsoft.com/office/drawing/2014/main" id="{C15C4DB8-A840-34AF-F1C0-1B1F89DB9143}"/>
              </a:ext>
            </a:extLst>
          </p:cNvPr>
          <p:cNvCxnSpPr/>
          <p:nvPr/>
        </p:nvCxnSpPr>
        <p:spPr>
          <a:xfrm>
            <a:off x="360000" y="5148000"/>
            <a:ext cx="6300000" cy="0"/>
          </a:xfrm>
          <a:prstGeom prst="line">
            <a:avLst/>
          </a:prstGeom>
          <a:ln w="349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47EB8C76-E412-4179-977D-6563A8D6D050}"/>
              </a:ext>
            </a:extLst>
          </p:cNvPr>
          <p:cNvGrpSpPr/>
          <p:nvPr/>
        </p:nvGrpSpPr>
        <p:grpSpPr>
          <a:xfrm>
            <a:off x="1116000" y="252000"/>
            <a:ext cx="4680000" cy="523220"/>
            <a:chOff x="1309165" y="664780"/>
            <a:chExt cx="4680000" cy="523220"/>
          </a:xfrm>
        </p:grpSpPr>
        <p:sp>
          <p:nvSpPr>
            <p:cNvPr id="44" name="四角形: 角を丸くする 43">
              <a:extLst>
                <a:ext uri="{FF2B5EF4-FFF2-40B4-BE49-F238E27FC236}">
                  <a16:creationId xmlns:a16="http://schemas.microsoft.com/office/drawing/2014/main" id="{EAF83FE4-0513-FEA6-D183-3743A1D7BF60}"/>
                </a:ext>
              </a:extLst>
            </p:cNvPr>
            <p:cNvSpPr/>
            <p:nvPr/>
          </p:nvSpPr>
          <p:spPr>
            <a:xfrm>
              <a:off x="1309165" y="860325"/>
              <a:ext cx="468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n w="10160">
                  <a:solidFill>
                    <a:srgbClr val="6699FF"/>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sp>
          <p:nvSpPr>
            <p:cNvPr id="65" name="正方形/長方形 64">
              <a:extLst>
                <a:ext uri="{FF2B5EF4-FFF2-40B4-BE49-F238E27FC236}">
                  <a16:creationId xmlns:a16="http://schemas.microsoft.com/office/drawing/2014/main" id="{33A1C50B-AD39-350F-BEEA-D396ED4DB7D5}"/>
                </a:ext>
              </a:extLst>
            </p:cNvPr>
            <p:cNvSpPr/>
            <p:nvPr/>
          </p:nvSpPr>
          <p:spPr>
            <a:xfrm>
              <a:off x="1365777" y="664780"/>
              <a:ext cx="4512774" cy="523220"/>
            </a:xfrm>
            <a:prstGeom prst="rect">
              <a:avLst/>
            </a:prstGeom>
            <a:noFill/>
            <a:ln w="9525">
              <a:noFill/>
            </a:ln>
          </p:spPr>
          <p:txBody>
            <a:bodyPr wrap="none" lIns="91440" tIns="45720" rIns="91440" bIns="45720">
              <a:spAutoFit/>
            </a:bodyPr>
            <a:lstStyle/>
            <a:p>
              <a:pPr algn="ctr"/>
              <a:r>
                <a:rPr lang="ja-JP" altLang="en-US" sz="28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国や地方の財政の現状は？</a:t>
              </a:r>
            </a:p>
          </p:txBody>
        </p:sp>
      </p:grpSp>
      <p:sp>
        <p:nvSpPr>
          <p:cNvPr id="11" name="正方形/長方形 10">
            <a:extLst>
              <a:ext uri="{FF2B5EF4-FFF2-40B4-BE49-F238E27FC236}">
                <a16:creationId xmlns:a16="http://schemas.microsoft.com/office/drawing/2014/main" id="{EB7CB3AF-AF2A-757C-4533-50A3D87E4D4C}"/>
              </a:ext>
            </a:extLst>
          </p:cNvPr>
          <p:cNvSpPr/>
          <p:nvPr/>
        </p:nvSpPr>
        <p:spPr>
          <a:xfrm>
            <a:off x="180000" y="756000"/>
            <a:ext cx="324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国の財政</a:t>
            </a:r>
            <a:r>
              <a:rPr kumimoji="1" lang="ja-JP" altLang="en-US" sz="1100" b="1" dirty="0">
                <a:solidFill>
                  <a:schemeClr val="tx1"/>
                </a:solidFill>
                <a:latin typeface="BIZ UDゴシック" panose="020B0400000000000000" pitchFamily="49" charset="-128"/>
                <a:ea typeface="BIZ UDゴシック" panose="020B0400000000000000" pitchFamily="49" charset="-128"/>
              </a:rPr>
              <a:t>（令和６年度当初予算）</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grpSp>
        <p:nvGrpSpPr>
          <p:cNvPr id="13" name="グループ化 12">
            <a:extLst>
              <a:ext uri="{FF2B5EF4-FFF2-40B4-BE49-F238E27FC236}">
                <a16:creationId xmlns:a16="http://schemas.microsoft.com/office/drawing/2014/main" id="{A6170CD8-67C4-C567-B78F-01122B025EED}"/>
              </a:ext>
            </a:extLst>
          </p:cNvPr>
          <p:cNvGrpSpPr/>
          <p:nvPr/>
        </p:nvGrpSpPr>
        <p:grpSpPr>
          <a:xfrm>
            <a:off x="3096000" y="792000"/>
            <a:ext cx="3661448" cy="1872000"/>
            <a:chOff x="5092246" y="2715904"/>
            <a:chExt cx="3661448" cy="1872000"/>
          </a:xfrm>
        </p:grpSpPr>
        <p:sp>
          <p:nvSpPr>
            <p:cNvPr id="17" name="正方形/長方形 16">
              <a:extLst>
                <a:ext uri="{FF2B5EF4-FFF2-40B4-BE49-F238E27FC236}">
                  <a16:creationId xmlns:a16="http://schemas.microsoft.com/office/drawing/2014/main" id="{A6C0EC45-D76F-2DE6-DB46-A3530141A046}"/>
                </a:ext>
              </a:extLst>
            </p:cNvPr>
            <p:cNvSpPr/>
            <p:nvPr/>
          </p:nvSpPr>
          <p:spPr>
            <a:xfrm>
              <a:off x="5513694" y="2715904"/>
              <a:ext cx="3240000" cy="1872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100" dirty="0">
                  <a:latin typeface="BIZ UDPゴシック" panose="020B0400000000000000" pitchFamily="50" charset="-128"/>
                  <a:ea typeface="BIZ UDPゴシック" panose="020B0400000000000000" pitchFamily="50" charset="-128"/>
                </a:rPr>
                <a:t>　</a:t>
              </a:r>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pPr algn="just"/>
              <a:r>
                <a:rPr lang="ja-JP" altLang="en-US" sz="1100" dirty="0">
                  <a:latin typeface="BIZ UDゴシック" panose="020B0400000000000000" pitchFamily="49" charset="-128"/>
                  <a:ea typeface="BIZ UDゴシック" panose="020B0400000000000000" pitchFamily="49" charset="-128"/>
                </a:rPr>
                <a:t>　令和６年度の歳入は約</a:t>
              </a:r>
              <a:r>
                <a:rPr lang="en-US" altLang="ja-JP" sz="1100" dirty="0">
                  <a:latin typeface="BIZ UDゴシック" panose="020B0400000000000000" pitchFamily="49" charset="-128"/>
                  <a:ea typeface="BIZ UDゴシック" panose="020B0400000000000000" pitchFamily="49" charset="-128"/>
                </a:rPr>
                <a:t>112.6</a:t>
              </a:r>
              <a:r>
                <a:rPr lang="ja-JP" altLang="en-US" sz="1100" dirty="0">
                  <a:latin typeface="BIZ UDゴシック" panose="020B0400000000000000" pitchFamily="49" charset="-128"/>
                  <a:ea typeface="BIZ UDゴシック" panose="020B0400000000000000" pitchFamily="49" charset="-128"/>
                </a:rPr>
                <a:t>兆円です。</a:t>
              </a:r>
            </a:p>
            <a:p>
              <a:pPr algn="just"/>
              <a:r>
                <a:rPr lang="ja-JP" altLang="en-US" sz="1100" dirty="0">
                  <a:latin typeface="BIZ UDゴシック" panose="020B0400000000000000" pitchFamily="49" charset="-128"/>
                  <a:ea typeface="BIZ UDゴシック" panose="020B0400000000000000" pitchFamily="49" charset="-128"/>
                </a:rPr>
                <a:t>　この歳入の</a:t>
              </a:r>
              <a:r>
                <a:rPr lang="en-US" altLang="ja-JP" sz="1100" dirty="0">
                  <a:latin typeface="BIZ UDゴシック" panose="020B0400000000000000" pitchFamily="49" charset="-128"/>
                  <a:ea typeface="BIZ UDゴシック" panose="020B0400000000000000" pitchFamily="49" charset="-128"/>
                </a:rPr>
                <a:t>61.8</a:t>
              </a:r>
              <a:r>
                <a:rPr lang="ja-JP" altLang="en-US" sz="1100" dirty="0">
                  <a:latin typeface="BIZ UDゴシック" panose="020B0400000000000000" pitchFamily="49" charset="-128"/>
                  <a:ea typeface="BIZ UDゴシック" panose="020B0400000000000000" pitchFamily="49" charset="-128"/>
                </a:rPr>
                <a:t>％が租税及び印紙収入でまかなわれていますが、残りのうち、約</a:t>
              </a:r>
              <a:r>
                <a:rPr lang="en-US" altLang="ja-JP" sz="1100" dirty="0">
                  <a:latin typeface="BIZ UDゴシック" panose="020B0400000000000000" pitchFamily="49" charset="-128"/>
                  <a:ea typeface="BIZ UDゴシック" panose="020B0400000000000000" pitchFamily="49" charset="-128"/>
                </a:rPr>
                <a:t>35.4</a:t>
              </a:r>
              <a:r>
                <a:rPr lang="ja-JP" altLang="en-US" sz="1100" dirty="0">
                  <a:latin typeface="BIZ UDゴシック" panose="020B0400000000000000" pitchFamily="49" charset="-128"/>
                  <a:ea typeface="BIZ UDゴシック" panose="020B0400000000000000" pitchFamily="49" charset="-128"/>
                </a:rPr>
                <a:t>兆円（</a:t>
              </a:r>
              <a:r>
                <a:rPr lang="en-US" altLang="ja-JP" sz="1100" dirty="0">
                  <a:latin typeface="BIZ UDゴシック" panose="020B0400000000000000" pitchFamily="49" charset="-128"/>
                  <a:ea typeface="BIZ UDゴシック" panose="020B0400000000000000" pitchFamily="49" charset="-128"/>
                </a:rPr>
                <a:t>31.5</a:t>
              </a:r>
              <a:r>
                <a:rPr lang="ja-JP" altLang="en-US" sz="1100" dirty="0">
                  <a:latin typeface="BIZ UDゴシック" panose="020B0400000000000000" pitchFamily="49" charset="-128"/>
                  <a:ea typeface="BIZ UDゴシック" panose="020B0400000000000000" pitchFamily="49" charset="-128"/>
                </a:rPr>
                <a:t>％）は公債金収入に依存しています。</a:t>
              </a:r>
            </a:p>
            <a:p>
              <a:pPr algn="just"/>
              <a:r>
                <a:rPr lang="ja-JP" altLang="en-US" sz="1100" dirty="0">
                  <a:latin typeface="BIZ UDゴシック" panose="020B0400000000000000" pitchFamily="49" charset="-128"/>
                  <a:ea typeface="BIZ UDゴシック" panose="020B0400000000000000" pitchFamily="49" charset="-128"/>
                </a:rPr>
                <a:t>　公債金となる国債は元本の返済や利子の支払いなどの負担を将来の世代に残すことから、国債に依存するわが国の財政を改善することが、大きな課題となっています。</a:t>
              </a:r>
              <a:endParaRPr kumimoji="1" lang="ja-JP" altLang="en-US" sz="1100" dirty="0">
                <a:latin typeface="BIZ UDゴシック" panose="020B0400000000000000" pitchFamily="49" charset="-128"/>
                <a:ea typeface="BIZ UDゴシック" panose="020B0400000000000000" pitchFamily="49" charset="-128"/>
              </a:endParaRPr>
            </a:p>
          </p:txBody>
        </p:sp>
        <p:cxnSp>
          <p:nvCxnSpPr>
            <p:cNvPr id="18" name="直線矢印コネクタ 17">
              <a:extLst>
                <a:ext uri="{FF2B5EF4-FFF2-40B4-BE49-F238E27FC236}">
                  <a16:creationId xmlns:a16="http://schemas.microsoft.com/office/drawing/2014/main" id="{99B08D93-BCD6-1EDE-E12A-E8C13FB2D383}"/>
                </a:ext>
              </a:extLst>
            </p:cNvPr>
            <p:cNvCxnSpPr/>
            <p:nvPr/>
          </p:nvCxnSpPr>
          <p:spPr>
            <a:xfrm flipH="1">
              <a:off x="5092246" y="3101547"/>
              <a:ext cx="3564000" cy="0"/>
            </a:xfrm>
            <a:prstGeom prst="straightConnector1">
              <a:avLst/>
            </a:prstGeom>
            <a:solidFill>
              <a:schemeClr val="bg1"/>
            </a:solidFill>
            <a:ln w="28575">
              <a:solidFill>
                <a:srgbClr val="0070C0"/>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8FBFEF96-459A-D267-A6A5-54014F75F9B7}"/>
                </a:ext>
              </a:extLst>
            </p:cNvPr>
            <p:cNvSpPr/>
            <p:nvPr/>
          </p:nvSpPr>
          <p:spPr>
            <a:xfrm>
              <a:off x="5650171" y="2845052"/>
              <a:ext cx="1080000" cy="252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36000" tIns="0" rIns="36000" bIns="0" rtlCol="0" anchor="ctr"/>
            <a:lstStyle/>
            <a:p>
              <a:pPr algn="ctr"/>
              <a:r>
                <a:rPr kumimoji="1" lang="ja-JP" altLang="en-US" sz="1200" dirty="0">
                  <a:solidFill>
                    <a:srgbClr val="0070C0"/>
                  </a:solidFill>
                  <a:latin typeface="BIZ UDPゴシック" panose="020B0400000000000000" pitchFamily="50" charset="-128"/>
                  <a:ea typeface="BIZ UDPゴシック" panose="020B0400000000000000" pitchFamily="50" charset="-128"/>
                </a:rPr>
                <a:t>歳入の内訳</a:t>
              </a:r>
            </a:p>
          </p:txBody>
        </p:sp>
      </p:grpSp>
      <p:sp>
        <p:nvSpPr>
          <p:cNvPr id="20" name="正方形/長方形 19">
            <a:extLst>
              <a:ext uri="{FF2B5EF4-FFF2-40B4-BE49-F238E27FC236}">
                <a16:creationId xmlns:a16="http://schemas.microsoft.com/office/drawing/2014/main" id="{347A0536-0B7B-D38C-FC26-049AE191B600}"/>
              </a:ext>
            </a:extLst>
          </p:cNvPr>
          <p:cNvSpPr/>
          <p:nvPr/>
        </p:nvSpPr>
        <p:spPr>
          <a:xfrm>
            <a:off x="180000" y="5220000"/>
            <a:ext cx="324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栃木県の財政</a:t>
            </a:r>
            <a:r>
              <a:rPr kumimoji="1" lang="ja-JP" altLang="en-US" sz="1100" b="1" dirty="0">
                <a:solidFill>
                  <a:schemeClr val="tx1"/>
                </a:solidFill>
                <a:latin typeface="BIZ UDゴシック" panose="020B0400000000000000" pitchFamily="49" charset="-128"/>
                <a:ea typeface="BIZ UDゴシック" panose="020B0400000000000000" pitchFamily="49" charset="-128"/>
              </a:rPr>
              <a:t>（令和６年度当初予算）</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grpSp>
        <p:nvGrpSpPr>
          <p:cNvPr id="21" name="グループ化 20">
            <a:extLst>
              <a:ext uri="{FF2B5EF4-FFF2-40B4-BE49-F238E27FC236}">
                <a16:creationId xmlns:a16="http://schemas.microsoft.com/office/drawing/2014/main" id="{2E7C4481-F96A-201C-1A91-F6F1AB8BF73E}"/>
              </a:ext>
            </a:extLst>
          </p:cNvPr>
          <p:cNvGrpSpPr/>
          <p:nvPr/>
        </p:nvGrpSpPr>
        <p:grpSpPr>
          <a:xfrm>
            <a:off x="360000" y="3528000"/>
            <a:ext cx="3600000" cy="1368000"/>
            <a:chOff x="339147" y="824500"/>
            <a:chExt cx="3600000" cy="1368000"/>
          </a:xfrm>
        </p:grpSpPr>
        <p:grpSp>
          <p:nvGrpSpPr>
            <p:cNvPr id="22" name="グループ化 21">
              <a:extLst>
                <a:ext uri="{FF2B5EF4-FFF2-40B4-BE49-F238E27FC236}">
                  <a16:creationId xmlns:a16="http://schemas.microsoft.com/office/drawing/2014/main" id="{198D0870-FABA-C2E2-05AC-085398025BAF}"/>
                </a:ext>
              </a:extLst>
            </p:cNvPr>
            <p:cNvGrpSpPr/>
            <p:nvPr/>
          </p:nvGrpSpPr>
          <p:grpSpPr>
            <a:xfrm>
              <a:off x="339147" y="824500"/>
              <a:ext cx="3132000" cy="1368000"/>
              <a:chOff x="339147" y="824500"/>
              <a:chExt cx="3132000" cy="1368000"/>
            </a:xfrm>
          </p:grpSpPr>
          <p:sp>
            <p:nvSpPr>
              <p:cNvPr id="24" name="正方形/長方形 23">
                <a:extLst>
                  <a:ext uri="{FF2B5EF4-FFF2-40B4-BE49-F238E27FC236}">
                    <a16:creationId xmlns:a16="http://schemas.microsoft.com/office/drawing/2014/main" id="{4B8B77E8-FC26-2FC1-6A27-ADAB23589D15}"/>
                  </a:ext>
                </a:extLst>
              </p:cNvPr>
              <p:cNvSpPr/>
              <p:nvPr/>
            </p:nvSpPr>
            <p:spPr>
              <a:xfrm>
                <a:off x="339147" y="824500"/>
                <a:ext cx="3132000" cy="136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b" anchorCtr="0"/>
              <a:lstStyle/>
              <a:p>
                <a:pPr algn="just"/>
                <a:r>
                  <a:rPr lang="ja-JP" altLang="en-US" sz="1100" dirty="0">
                    <a:latin typeface="BIZ UDゴシック" panose="020B0400000000000000" pitchFamily="49" charset="-128"/>
                    <a:ea typeface="BIZ UDゴシック" panose="020B0400000000000000" pitchFamily="49" charset="-128"/>
                  </a:rPr>
                  <a:t>　国の予算の使い方は国会で決められます。</a:t>
                </a:r>
              </a:p>
              <a:p>
                <a:pPr algn="just"/>
                <a:r>
                  <a:rPr lang="ja-JP" altLang="en-US" sz="1100" dirty="0">
                    <a:latin typeface="BIZ UDゴシック" panose="020B0400000000000000" pitchFamily="49" charset="-128"/>
                    <a:ea typeface="BIZ UDゴシック" panose="020B0400000000000000" pitchFamily="49" charset="-128"/>
                  </a:rPr>
                  <a:t>　私たちが、より豊かで安心して生活できる社会となるような方面に、多く支出されています。</a:t>
                </a:r>
              </a:p>
              <a:p>
                <a:pPr algn="just"/>
                <a:r>
                  <a:rPr lang="ja-JP" altLang="en-US" sz="1100" dirty="0">
                    <a:latin typeface="BIZ UDゴシック" panose="020B0400000000000000" pitchFamily="49" charset="-128"/>
                    <a:ea typeface="BIZ UDゴシック" panose="020B0400000000000000" pitchFamily="49" charset="-128"/>
                  </a:rPr>
                  <a:t>　「国債費」は、国債の元本の返済、利子の支払いなどの費用であり、歳出のうち</a:t>
                </a:r>
                <a:r>
                  <a:rPr lang="en-US" altLang="ja-JP" sz="1100" dirty="0">
                    <a:latin typeface="BIZ UDゴシック" panose="020B0400000000000000" pitchFamily="49" charset="-128"/>
                    <a:ea typeface="BIZ UDゴシック" panose="020B0400000000000000" pitchFamily="49" charset="-128"/>
                  </a:rPr>
                  <a:t>24.0</a:t>
                </a:r>
                <a:r>
                  <a:rPr lang="ja-JP" altLang="en-US" sz="1100" dirty="0">
                    <a:latin typeface="BIZ UDゴシック" panose="020B0400000000000000" pitchFamily="49" charset="-128"/>
                    <a:ea typeface="BIZ UDゴシック" panose="020B0400000000000000" pitchFamily="49" charset="-128"/>
                  </a:rPr>
                  <a:t>％と高い割合になっています。</a:t>
                </a:r>
                <a:endParaRPr kumimoji="1" lang="ja-JP" altLang="en-US" sz="1100" dirty="0">
                  <a:latin typeface="BIZ UDゴシック" panose="020B0400000000000000" pitchFamily="49" charset="-128"/>
                  <a:ea typeface="BIZ UDゴシック" panose="020B0400000000000000" pitchFamily="49" charset="-128"/>
                </a:endParaRPr>
              </a:p>
            </p:txBody>
          </p:sp>
          <p:sp>
            <p:nvSpPr>
              <p:cNvPr id="25" name="正方形/長方形 24">
                <a:extLst>
                  <a:ext uri="{FF2B5EF4-FFF2-40B4-BE49-F238E27FC236}">
                    <a16:creationId xmlns:a16="http://schemas.microsoft.com/office/drawing/2014/main" id="{C9802A17-3F8F-68A6-CE0C-682810DD6FBF}"/>
                  </a:ext>
                </a:extLst>
              </p:cNvPr>
              <p:cNvSpPr/>
              <p:nvPr/>
            </p:nvSpPr>
            <p:spPr>
              <a:xfrm>
                <a:off x="339147" y="824500"/>
                <a:ext cx="1080000" cy="252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36000" tIns="0" rIns="36000" bIns="0" rtlCol="0" anchor="ctr"/>
              <a:lstStyle/>
              <a:p>
                <a:pPr algn="ctr"/>
                <a:r>
                  <a:rPr lang="ja-JP" altLang="en-US" sz="1200" dirty="0">
                    <a:solidFill>
                      <a:srgbClr val="0070C0"/>
                    </a:solidFill>
                    <a:latin typeface="BIZ UDPゴシック" panose="020B0400000000000000" pitchFamily="50" charset="-128"/>
                    <a:ea typeface="BIZ UDPゴシック" panose="020B0400000000000000" pitchFamily="50" charset="-128"/>
                  </a:rPr>
                  <a:t>歳出</a:t>
                </a:r>
                <a:r>
                  <a:rPr kumimoji="1" lang="ja-JP" altLang="en-US" sz="1200" dirty="0">
                    <a:solidFill>
                      <a:srgbClr val="0070C0"/>
                    </a:solidFill>
                    <a:latin typeface="BIZ UDPゴシック" panose="020B0400000000000000" pitchFamily="50" charset="-128"/>
                    <a:ea typeface="BIZ UDPゴシック" panose="020B0400000000000000" pitchFamily="50" charset="-128"/>
                  </a:rPr>
                  <a:t>の内訳</a:t>
                </a:r>
              </a:p>
            </p:txBody>
          </p:sp>
        </p:grpSp>
        <p:cxnSp>
          <p:nvCxnSpPr>
            <p:cNvPr id="23" name="直線矢印コネクタ 22">
              <a:extLst>
                <a:ext uri="{FF2B5EF4-FFF2-40B4-BE49-F238E27FC236}">
                  <a16:creationId xmlns:a16="http://schemas.microsoft.com/office/drawing/2014/main" id="{0995CB7A-2EE8-8AD1-2273-657E759A5E8E}"/>
                </a:ext>
              </a:extLst>
            </p:cNvPr>
            <p:cNvCxnSpPr/>
            <p:nvPr/>
          </p:nvCxnSpPr>
          <p:spPr>
            <a:xfrm>
              <a:off x="483147" y="1094500"/>
              <a:ext cx="3456000" cy="0"/>
            </a:xfrm>
            <a:prstGeom prst="straightConnector1">
              <a:avLst/>
            </a:prstGeom>
            <a:ln w="28575">
              <a:solidFill>
                <a:srgbClr val="0070C0"/>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sp>
        <p:nvSpPr>
          <p:cNvPr id="2" name="吹き出し: 角を丸めた四角形 1">
            <a:extLst>
              <a:ext uri="{FF2B5EF4-FFF2-40B4-BE49-F238E27FC236}">
                <a16:creationId xmlns:a16="http://schemas.microsoft.com/office/drawing/2014/main" id="{A9918935-095F-EB0B-E722-7516B6F1537C}"/>
              </a:ext>
            </a:extLst>
          </p:cNvPr>
          <p:cNvSpPr/>
          <p:nvPr/>
        </p:nvSpPr>
        <p:spPr>
          <a:xfrm>
            <a:off x="3504126" y="5509722"/>
            <a:ext cx="2880000" cy="781039"/>
          </a:xfrm>
          <a:prstGeom prst="wedgeRoundRectCallout">
            <a:avLst>
              <a:gd name="adj1" fmla="val -59528"/>
              <a:gd name="adj2" fmla="val 41768"/>
              <a:gd name="adj3" fmla="val 16667"/>
            </a:avLst>
          </a:prstGeom>
          <a:noFill/>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just"/>
            <a:r>
              <a:rPr kumimoji="1" lang="ja-JP" altLang="en-US" sz="1050" dirty="0">
                <a:latin typeface="BIZ UDPゴシック" panose="020B0400000000000000" pitchFamily="50" charset="-128"/>
                <a:ea typeface="BIZ UDPゴシック" panose="020B0400000000000000" pitchFamily="50" charset="-128"/>
              </a:rPr>
              <a:t>令和</a:t>
            </a:r>
            <a:r>
              <a:rPr kumimoji="1" lang="en-US" altLang="ja-JP" sz="1050" dirty="0">
                <a:latin typeface="BIZ UDPゴシック" panose="020B0400000000000000" pitchFamily="50" charset="-128"/>
                <a:ea typeface="BIZ UDPゴシック" panose="020B0400000000000000" pitchFamily="50" charset="-128"/>
              </a:rPr>
              <a:t>6</a:t>
            </a:r>
            <a:r>
              <a:rPr kumimoji="1" lang="ja-JP" altLang="en-US" sz="1050" dirty="0">
                <a:latin typeface="BIZ UDPゴシック" panose="020B0400000000000000" pitchFamily="50" charset="-128"/>
                <a:ea typeface="BIZ UDPゴシック" panose="020B0400000000000000" pitchFamily="50" charset="-128"/>
              </a:rPr>
              <a:t>年度の栃木県歳入予算額は、</a:t>
            </a:r>
            <a:r>
              <a:rPr kumimoji="1" lang="en-US" altLang="ja-JP" sz="1050" dirty="0">
                <a:latin typeface="BIZ UDPゴシック" panose="020B0400000000000000" pitchFamily="50" charset="-128"/>
                <a:ea typeface="BIZ UDPゴシック" panose="020B0400000000000000" pitchFamily="50" charset="-128"/>
              </a:rPr>
              <a:t> 9,328</a:t>
            </a:r>
            <a:r>
              <a:rPr kumimoji="1" lang="ja-JP" altLang="en-US" sz="1050" dirty="0">
                <a:latin typeface="BIZ UDPゴシック" panose="020B0400000000000000" pitchFamily="50" charset="-128"/>
                <a:ea typeface="BIZ UDPゴシック" panose="020B0400000000000000" pitchFamily="50" charset="-128"/>
              </a:rPr>
              <a:t>億円です。そのうち県税収入は</a:t>
            </a:r>
            <a:r>
              <a:rPr kumimoji="1" lang="en-US" altLang="ja-JP" sz="1050" dirty="0">
                <a:latin typeface="BIZ UDPゴシック" panose="020B0400000000000000" pitchFamily="50" charset="-128"/>
                <a:ea typeface="BIZ UDPゴシック" panose="020B0400000000000000" pitchFamily="50" charset="-128"/>
              </a:rPr>
              <a:t>2,570</a:t>
            </a:r>
            <a:r>
              <a:rPr kumimoji="1" lang="ja-JP" altLang="en-US" sz="1050" dirty="0">
                <a:latin typeface="BIZ UDPゴシック" panose="020B0400000000000000" pitchFamily="50" charset="-128"/>
                <a:ea typeface="BIZ UDPゴシック" panose="020B0400000000000000" pitchFamily="50" charset="-128"/>
              </a:rPr>
              <a:t>億円で、予算額の</a:t>
            </a:r>
            <a:r>
              <a:rPr kumimoji="1" lang="en-US" altLang="ja-JP" sz="1050" dirty="0">
                <a:latin typeface="BIZ UDPゴシック" panose="020B0400000000000000" pitchFamily="50" charset="-128"/>
                <a:ea typeface="BIZ UDPゴシック" panose="020B0400000000000000" pitchFamily="50" charset="-128"/>
              </a:rPr>
              <a:t>27.6</a:t>
            </a:r>
            <a:r>
              <a:rPr kumimoji="1" lang="ja-JP" altLang="en-US" sz="1050" dirty="0">
                <a:latin typeface="BIZ UDPゴシック" panose="020B0400000000000000" pitchFamily="50" charset="-128"/>
                <a:ea typeface="BIZ UDPゴシック" panose="020B0400000000000000" pitchFamily="50" charset="-128"/>
              </a:rPr>
              <a:t>％を占め、県の財源として重要な役割を担っています。</a:t>
            </a:r>
          </a:p>
        </p:txBody>
      </p:sp>
      <p:grpSp>
        <p:nvGrpSpPr>
          <p:cNvPr id="114" name="グループ化 113">
            <a:extLst>
              <a:ext uri="{FF2B5EF4-FFF2-40B4-BE49-F238E27FC236}">
                <a16:creationId xmlns:a16="http://schemas.microsoft.com/office/drawing/2014/main" id="{4151735E-350D-27F6-E826-A7BA69870811}"/>
              </a:ext>
            </a:extLst>
          </p:cNvPr>
          <p:cNvGrpSpPr/>
          <p:nvPr/>
        </p:nvGrpSpPr>
        <p:grpSpPr>
          <a:xfrm>
            <a:off x="216000" y="8604000"/>
            <a:ext cx="6624000" cy="972000"/>
            <a:chOff x="216000" y="8856000"/>
            <a:chExt cx="6624000" cy="972000"/>
          </a:xfrm>
        </p:grpSpPr>
        <p:sp>
          <p:nvSpPr>
            <p:cNvPr id="6" name="正方形/長方形 5">
              <a:extLst>
                <a:ext uri="{FF2B5EF4-FFF2-40B4-BE49-F238E27FC236}">
                  <a16:creationId xmlns:a16="http://schemas.microsoft.com/office/drawing/2014/main" id="{41DABB9E-C6C4-C79C-1AEC-651202684ED0}"/>
                </a:ext>
              </a:extLst>
            </p:cNvPr>
            <p:cNvSpPr/>
            <p:nvPr/>
          </p:nvSpPr>
          <p:spPr>
            <a:xfrm>
              <a:off x="216000" y="8856000"/>
              <a:ext cx="3600000" cy="972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1100" dirty="0">
                  <a:latin typeface="BIZ UDゴシック" panose="020B0400000000000000" pitchFamily="49" charset="-128"/>
                  <a:ea typeface="BIZ UDゴシック" panose="020B0400000000000000" pitchFamily="49" charset="-128"/>
                </a:rPr>
                <a:t>１</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教育費</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教育のために</a:t>
              </a:r>
              <a:endParaRPr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２</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商工費</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商工業の発展のために</a:t>
              </a:r>
              <a:endParaRPr kumimoji="1"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３</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民生費</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福祉の充実のために</a:t>
              </a:r>
              <a:endParaRPr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４</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土木費</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道路の整備やまちづくりのために</a:t>
              </a:r>
              <a:endParaRPr kumimoji="1"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５</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衛生費</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健康で快適な生活や環境をつくるために</a:t>
              </a:r>
              <a:endParaRPr lang="en-US" altLang="ja-JP" sz="1100"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9A3820A0-9A79-A69D-D4FB-926B33DA0EE7}"/>
                </a:ext>
              </a:extLst>
            </p:cNvPr>
            <p:cNvSpPr/>
            <p:nvPr/>
          </p:nvSpPr>
          <p:spPr>
            <a:xfrm>
              <a:off x="3672000" y="8856000"/>
              <a:ext cx="3168000" cy="972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1100" dirty="0">
                  <a:latin typeface="BIZ UDゴシック" panose="020B0400000000000000" pitchFamily="49" charset="-128"/>
                  <a:ea typeface="BIZ UDゴシック" panose="020B0400000000000000" pitchFamily="49" charset="-128"/>
                </a:rPr>
                <a:t>６</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警察費</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生活を守るために</a:t>
              </a:r>
              <a:endParaRPr kumimoji="1"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７</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総務費</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市町の振興などのために</a:t>
              </a:r>
              <a:endParaRPr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８</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農林水産業費</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農林水産業の発展のために</a:t>
              </a:r>
              <a:endParaRPr kumimoji="1"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９</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災害復旧費</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災害時の復旧・復興のために</a:t>
              </a:r>
              <a:r>
                <a:rPr lang="en-US" altLang="ja-JP" sz="1100" dirty="0">
                  <a:latin typeface="BIZ UDゴシック" panose="020B0400000000000000" pitchFamily="49" charset="-128"/>
                  <a:ea typeface="BIZ UDゴシック" panose="020B0400000000000000" pitchFamily="49" charset="-128"/>
                </a:rPr>
                <a:t>10【</a:t>
              </a:r>
              <a:r>
                <a:rPr lang="ja-JP" altLang="en-US" sz="1100" dirty="0">
                  <a:latin typeface="BIZ UDゴシック" panose="020B0400000000000000" pitchFamily="49" charset="-128"/>
                  <a:ea typeface="BIZ UDゴシック" panose="020B0400000000000000" pitchFamily="49" charset="-128"/>
                </a:rPr>
                <a:t>公債費</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県債の返済のために</a:t>
              </a:r>
              <a:endParaRPr lang="en-US" altLang="ja-JP" sz="1100" dirty="0">
                <a:latin typeface="BIZ UDゴシック" panose="020B0400000000000000" pitchFamily="49" charset="-128"/>
                <a:ea typeface="BIZ UDゴシック" panose="020B0400000000000000" pitchFamily="49" charset="-128"/>
              </a:endParaRPr>
            </a:p>
            <a:p>
              <a:endParaRPr kumimoji="1" lang="ja-JP" altLang="en-US" sz="1100" dirty="0">
                <a:latin typeface="BIZ UDゴシック" panose="020B0400000000000000" pitchFamily="49" charset="-128"/>
                <a:ea typeface="BIZ UDゴシック" panose="020B0400000000000000" pitchFamily="49" charset="-128"/>
              </a:endParaRPr>
            </a:p>
          </p:txBody>
        </p:sp>
      </p:grpSp>
      <p:grpSp>
        <p:nvGrpSpPr>
          <p:cNvPr id="52" name="グループ化 51">
            <a:extLst>
              <a:ext uri="{FF2B5EF4-FFF2-40B4-BE49-F238E27FC236}">
                <a16:creationId xmlns:a16="http://schemas.microsoft.com/office/drawing/2014/main" id="{0DB24120-57BA-A273-9DCA-3D596728E7B9}"/>
              </a:ext>
            </a:extLst>
          </p:cNvPr>
          <p:cNvGrpSpPr/>
          <p:nvPr/>
        </p:nvGrpSpPr>
        <p:grpSpPr>
          <a:xfrm>
            <a:off x="189477" y="1080000"/>
            <a:ext cx="3336765" cy="2382229"/>
            <a:chOff x="189477" y="1260000"/>
            <a:chExt cx="3336765" cy="2382229"/>
          </a:xfrm>
        </p:grpSpPr>
        <p:pic>
          <p:nvPicPr>
            <p:cNvPr id="3" name="図 2">
              <a:extLst>
                <a:ext uri="{FF2B5EF4-FFF2-40B4-BE49-F238E27FC236}">
                  <a16:creationId xmlns:a16="http://schemas.microsoft.com/office/drawing/2014/main" id="{A6384402-E800-A3B6-0F64-AA98C9563E42}"/>
                </a:ext>
              </a:extLst>
            </p:cNvPr>
            <p:cNvPicPr>
              <a:picLocks noChangeAspect="1"/>
            </p:cNvPicPr>
            <p:nvPr/>
          </p:nvPicPr>
          <p:blipFill rotWithShape="1">
            <a:blip r:embed="rId2"/>
            <a:srcRect l="4497" t="7317" r="3459" b="4985"/>
            <a:stretch/>
          </p:blipFill>
          <p:spPr>
            <a:xfrm>
              <a:off x="756000" y="1260000"/>
              <a:ext cx="2340000" cy="2268000"/>
            </a:xfrm>
            <a:prstGeom prst="rect">
              <a:avLst/>
            </a:prstGeom>
          </p:spPr>
        </p:pic>
        <p:sp>
          <p:nvSpPr>
            <p:cNvPr id="5" name="テキスト ボックス 4">
              <a:extLst>
                <a:ext uri="{FF2B5EF4-FFF2-40B4-BE49-F238E27FC236}">
                  <a16:creationId xmlns:a16="http://schemas.microsoft.com/office/drawing/2014/main" id="{050D55DA-D604-C6F4-D821-8B908451BA07}"/>
                </a:ext>
              </a:extLst>
            </p:cNvPr>
            <p:cNvSpPr txBox="1"/>
            <p:nvPr/>
          </p:nvSpPr>
          <p:spPr>
            <a:xfrm>
              <a:off x="900000" y="1366911"/>
              <a:ext cx="893135" cy="323165"/>
            </a:xfrm>
            <a:prstGeom prst="rect">
              <a:avLst/>
            </a:prstGeom>
            <a:noFill/>
          </p:spPr>
          <p:txBody>
            <a:bodyPr wrap="square" lIns="36000" tIns="0" rIns="36000" bIns="0" rtlCol="0">
              <a:spAutoFit/>
            </a:bodyPr>
            <a:lstStyle/>
            <a:p>
              <a:r>
                <a:rPr kumimoji="1" lang="ja-JP" altLang="en-US" sz="700" dirty="0">
                  <a:latin typeface="BIZ UDPゴシック" panose="020B0400000000000000" pitchFamily="50" charset="-128"/>
                  <a:ea typeface="BIZ UDPゴシック" panose="020B0400000000000000" pitchFamily="50" charset="-128"/>
                </a:rPr>
                <a:t>公債金収入</a:t>
              </a:r>
              <a:endParaRPr kumimoji="1" lang="en-US" altLang="ja-JP" sz="700" dirty="0">
                <a:latin typeface="BIZ UDPゴシック" panose="020B0400000000000000" pitchFamily="50" charset="-128"/>
                <a:ea typeface="BIZ UDPゴシック" panose="020B0400000000000000" pitchFamily="50" charset="-128"/>
              </a:endParaRPr>
            </a:p>
            <a:p>
              <a:r>
                <a:rPr lang="en-US" altLang="ja-JP" sz="700" dirty="0">
                  <a:latin typeface="BIZ UDPゴシック" panose="020B0400000000000000" pitchFamily="50" charset="-128"/>
                  <a:ea typeface="BIZ UDPゴシック" panose="020B0400000000000000" pitchFamily="50" charset="-128"/>
                </a:rPr>
                <a:t>35</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4,490</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r>
                <a:rPr kumimoji="1" lang="en-US" altLang="ja-JP" sz="700" dirty="0">
                  <a:latin typeface="BIZ UDPゴシック" panose="020B0400000000000000" pitchFamily="50" charset="-128"/>
                  <a:ea typeface="BIZ UDPゴシック" panose="020B0400000000000000" pitchFamily="50" charset="-128"/>
                </a:rPr>
                <a:t>31.5%</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F892BC03-4EE6-574C-2E51-C41AFAF753EA}"/>
                </a:ext>
              </a:extLst>
            </p:cNvPr>
            <p:cNvSpPr txBox="1"/>
            <p:nvPr/>
          </p:nvSpPr>
          <p:spPr>
            <a:xfrm>
              <a:off x="2124000" y="1368000"/>
              <a:ext cx="893135" cy="323165"/>
            </a:xfrm>
            <a:prstGeom prst="rect">
              <a:avLst/>
            </a:prstGeom>
            <a:noFill/>
          </p:spPr>
          <p:txBody>
            <a:bodyPr wrap="square" lIns="36000" tIns="0" rIns="36000" bIns="0" rtlCol="0">
              <a:spAutoFit/>
            </a:bodyPr>
            <a:lstStyle/>
            <a:p>
              <a:pPr algn="r"/>
              <a:r>
                <a:rPr kumimoji="1" lang="ja-JP" altLang="en-US" sz="700" dirty="0">
                  <a:latin typeface="BIZ UDPゴシック" panose="020B0400000000000000" pitchFamily="50" charset="-128"/>
                  <a:ea typeface="BIZ UDPゴシック" panose="020B0400000000000000" pitchFamily="50" charset="-128"/>
                </a:rPr>
                <a:t>租税及び印紙収入</a:t>
              </a:r>
              <a:endParaRPr kumimoji="1" lang="en-US" altLang="ja-JP" sz="700" dirty="0">
                <a:latin typeface="BIZ UDPゴシック" panose="020B0400000000000000" pitchFamily="50" charset="-128"/>
                <a:ea typeface="BIZ UDPゴシック" panose="020B0400000000000000" pitchFamily="50" charset="-128"/>
              </a:endParaRPr>
            </a:p>
            <a:p>
              <a:pPr algn="r"/>
              <a:r>
                <a:rPr lang="en-US" altLang="ja-JP" sz="700" dirty="0">
                  <a:latin typeface="BIZ UDPゴシック" panose="020B0400000000000000" pitchFamily="50" charset="-128"/>
                  <a:ea typeface="BIZ UDPゴシック" panose="020B0400000000000000" pitchFamily="50" charset="-128"/>
                </a:rPr>
                <a:t>69</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6,080</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pPr algn="r"/>
              <a:r>
                <a:rPr kumimoji="1" lang="en-US" altLang="ja-JP" sz="700" dirty="0">
                  <a:latin typeface="BIZ UDPゴシック" panose="020B0400000000000000" pitchFamily="50" charset="-128"/>
                  <a:ea typeface="BIZ UDPゴシック" panose="020B0400000000000000" pitchFamily="50" charset="-128"/>
                </a:rPr>
                <a:t>61.8%</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53B5BC8-A904-F7FF-E016-42B8BBE41A76}"/>
                </a:ext>
              </a:extLst>
            </p:cNvPr>
            <p:cNvSpPr txBox="1"/>
            <p:nvPr/>
          </p:nvSpPr>
          <p:spPr>
            <a:xfrm>
              <a:off x="669432" y="2881493"/>
              <a:ext cx="893135" cy="323165"/>
            </a:xfrm>
            <a:prstGeom prst="rect">
              <a:avLst/>
            </a:prstGeom>
            <a:noFill/>
          </p:spPr>
          <p:txBody>
            <a:bodyPr wrap="square" lIns="36000" tIns="0" rIns="36000" bIns="0" rtlCol="0">
              <a:spAutoFit/>
            </a:bodyPr>
            <a:lstStyle/>
            <a:p>
              <a:r>
                <a:rPr kumimoji="1" lang="ja-JP" altLang="en-US" sz="700" dirty="0">
                  <a:latin typeface="BIZ UDPゴシック" panose="020B0400000000000000" pitchFamily="50" charset="-128"/>
                  <a:ea typeface="BIZ UDPゴシック" panose="020B0400000000000000" pitchFamily="50" charset="-128"/>
                </a:rPr>
                <a:t>その他収入</a:t>
              </a:r>
              <a:endParaRPr kumimoji="1" lang="en-US" altLang="ja-JP" sz="700" dirty="0">
                <a:latin typeface="BIZ UDPゴシック" panose="020B0400000000000000" pitchFamily="50" charset="-128"/>
                <a:ea typeface="BIZ UDPゴシック" panose="020B0400000000000000" pitchFamily="50" charset="-128"/>
              </a:endParaRPr>
            </a:p>
            <a:p>
              <a:r>
                <a:rPr lang="en-US" altLang="ja-JP" sz="700" dirty="0">
                  <a:latin typeface="BIZ UDPゴシック" panose="020B0400000000000000" pitchFamily="50" charset="-128"/>
                  <a:ea typeface="BIZ UDPゴシック" panose="020B0400000000000000" pitchFamily="50" charset="-128"/>
                </a:rPr>
                <a:t>7</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5,147</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r>
                <a:rPr kumimoji="1" lang="en-US" altLang="ja-JP" sz="700" dirty="0">
                  <a:latin typeface="BIZ UDPゴシック" panose="020B0400000000000000" pitchFamily="50" charset="-128"/>
                  <a:ea typeface="BIZ UDPゴシック" panose="020B0400000000000000" pitchFamily="50" charset="-128"/>
                </a:rPr>
                <a:t>6.7%</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C487C74-36BA-972F-D518-CFE202A6328D}"/>
                </a:ext>
              </a:extLst>
            </p:cNvPr>
            <p:cNvSpPr txBox="1"/>
            <p:nvPr/>
          </p:nvSpPr>
          <p:spPr>
            <a:xfrm>
              <a:off x="1184375" y="1866897"/>
              <a:ext cx="893135" cy="323165"/>
            </a:xfrm>
            <a:prstGeom prst="rect">
              <a:avLst/>
            </a:prstGeom>
            <a:noFill/>
          </p:spPr>
          <p:txBody>
            <a:bodyPr wrap="square" lIns="36000" tIns="0" rIns="36000" bIns="0" rtlCol="0">
              <a:spAutoFit/>
            </a:bodyPr>
            <a:lstStyle/>
            <a:p>
              <a:r>
                <a:rPr kumimoji="1" lang="ja-JP" altLang="en-US" sz="700" dirty="0">
                  <a:latin typeface="BIZ UDPゴシック" panose="020B0400000000000000" pitchFamily="50" charset="-128"/>
                  <a:ea typeface="BIZ UDPゴシック" panose="020B0400000000000000" pitchFamily="50" charset="-128"/>
                </a:rPr>
                <a:t>特例公債</a:t>
              </a:r>
              <a:endParaRPr kumimoji="1" lang="en-US" altLang="ja-JP" sz="700" dirty="0">
                <a:latin typeface="BIZ UDPゴシック" panose="020B0400000000000000" pitchFamily="50" charset="-128"/>
                <a:ea typeface="BIZ UDPゴシック" panose="020B0400000000000000" pitchFamily="50" charset="-128"/>
              </a:endParaRPr>
            </a:p>
            <a:p>
              <a:r>
                <a:rPr lang="en-US" altLang="ja-JP" sz="700" dirty="0">
                  <a:latin typeface="BIZ UDPゴシック" panose="020B0400000000000000" pitchFamily="50" charset="-128"/>
                  <a:ea typeface="BIZ UDPゴシック" panose="020B0400000000000000" pitchFamily="50" charset="-128"/>
                </a:rPr>
                <a:t>28</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8,700</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r>
                <a:rPr kumimoji="1" lang="en-US" altLang="ja-JP" sz="700" dirty="0">
                  <a:latin typeface="BIZ UDPゴシック" panose="020B0400000000000000" pitchFamily="50" charset="-128"/>
                  <a:ea typeface="BIZ UDPゴシック" panose="020B0400000000000000" pitchFamily="50" charset="-128"/>
                </a:rPr>
                <a:t>25.7%</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203DC146-6C60-8405-97B3-C8207653D849}"/>
                </a:ext>
              </a:extLst>
            </p:cNvPr>
            <p:cNvSpPr txBox="1"/>
            <p:nvPr/>
          </p:nvSpPr>
          <p:spPr>
            <a:xfrm>
              <a:off x="189477" y="2446967"/>
              <a:ext cx="893135" cy="323165"/>
            </a:xfrm>
            <a:prstGeom prst="rect">
              <a:avLst/>
            </a:prstGeom>
            <a:noFill/>
          </p:spPr>
          <p:txBody>
            <a:bodyPr wrap="square" lIns="36000" tIns="0" rIns="36000" bIns="0" rtlCol="0">
              <a:spAutoFit/>
            </a:bodyPr>
            <a:lstStyle/>
            <a:p>
              <a:r>
                <a:rPr kumimoji="1" lang="ja-JP" altLang="en-US" sz="700" dirty="0">
                  <a:latin typeface="BIZ UDPゴシック" panose="020B0400000000000000" pitchFamily="50" charset="-128"/>
                  <a:ea typeface="BIZ UDPゴシック" panose="020B0400000000000000" pitchFamily="50" charset="-128"/>
                </a:rPr>
                <a:t>建設公債</a:t>
              </a:r>
              <a:endParaRPr kumimoji="1" lang="en-US" altLang="ja-JP" sz="700" dirty="0">
                <a:latin typeface="BIZ UDPゴシック" panose="020B0400000000000000" pitchFamily="50" charset="-128"/>
                <a:ea typeface="BIZ UDPゴシック" panose="020B0400000000000000" pitchFamily="50" charset="-128"/>
              </a:endParaRPr>
            </a:p>
            <a:p>
              <a:r>
                <a:rPr lang="en-US" altLang="ja-JP" sz="700" dirty="0">
                  <a:latin typeface="BIZ UDPゴシック" panose="020B0400000000000000" pitchFamily="50" charset="-128"/>
                  <a:ea typeface="BIZ UDPゴシック" panose="020B0400000000000000" pitchFamily="50" charset="-128"/>
                </a:rPr>
                <a:t>6</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5,790</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r>
                <a:rPr kumimoji="1" lang="en-US" altLang="ja-JP" sz="700" dirty="0">
                  <a:latin typeface="BIZ UDPゴシック" panose="020B0400000000000000" pitchFamily="50" charset="-128"/>
                  <a:ea typeface="BIZ UDPゴシック" panose="020B0400000000000000" pitchFamily="50" charset="-128"/>
                </a:rPr>
                <a:t>5.8%</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0FB40F63-1A0D-13D7-22FD-F97C39B9D998}"/>
                </a:ext>
              </a:extLst>
            </p:cNvPr>
            <p:cNvSpPr txBox="1"/>
            <p:nvPr/>
          </p:nvSpPr>
          <p:spPr>
            <a:xfrm>
              <a:off x="1954298" y="1739985"/>
              <a:ext cx="893135" cy="323165"/>
            </a:xfrm>
            <a:prstGeom prst="rect">
              <a:avLst/>
            </a:prstGeom>
            <a:noFill/>
          </p:spPr>
          <p:txBody>
            <a:bodyPr wrap="square" lIns="36000" tIns="0" rIns="36000" bIns="0" rtlCol="0">
              <a:spAutoFit/>
            </a:bodyPr>
            <a:lstStyle/>
            <a:p>
              <a:r>
                <a:rPr kumimoji="1" lang="ja-JP" altLang="en-US" sz="700" dirty="0">
                  <a:latin typeface="BIZ UDPゴシック" panose="020B0400000000000000" pitchFamily="50" charset="-128"/>
                  <a:ea typeface="BIZ UDPゴシック" panose="020B0400000000000000" pitchFamily="50" charset="-128"/>
                </a:rPr>
                <a:t>所得税</a:t>
              </a:r>
              <a:endParaRPr kumimoji="1" lang="en-US" altLang="ja-JP" sz="700" dirty="0">
                <a:latin typeface="BIZ UDPゴシック" panose="020B0400000000000000" pitchFamily="50" charset="-128"/>
                <a:ea typeface="BIZ UDPゴシック" panose="020B0400000000000000" pitchFamily="50" charset="-128"/>
              </a:endParaRPr>
            </a:p>
            <a:p>
              <a:r>
                <a:rPr lang="en-US" altLang="ja-JP" sz="700" dirty="0">
                  <a:latin typeface="BIZ UDPゴシック" panose="020B0400000000000000" pitchFamily="50" charset="-128"/>
                  <a:ea typeface="BIZ UDPゴシック" panose="020B0400000000000000" pitchFamily="50" charset="-128"/>
                </a:rPr>
                <a:t>17</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9,050</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r>
                <a:rPr kumimoji="1" lang="en-US" altLang="ja-JP" sz="700" dirty="0">
                  <a:latin typeface="BIZ UDPゴシック" panose="020B0400000000000000" pitchFamily="50" charset="-128"/>
                  <a:ea typeface="BIZ UDPゴシック" panose="020B0400000000000000" pitchFamily="50" charset="-128"/>
                </a:rPr>
                <a:t>15.9%</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B78D670B-0B9B-8521-B658-0210B3AD8B2F}"/>
                </a:ext>
              </a:extLst>
            </p:cNvPr>
            <p:cNvSpPr txBox="1"/>
            <p:nvPr/>
          </p:nvSpPr>
          <p:spPr>
            <a:xfrm>
              <a:off x="2289433" y="2204070"/>
              <a:ext cx="893135" cy="323165"/>
            </a:xfrm>
            <a:prstGeom prst="rect">
              <a:avLst/>
            </a:prstGeom>
            <a:noFill/>
          </p:spPr>
          <p:txBody>
            <a:bodyPr wrap="square" lIns="36000" tIns="0" rIns="36000" bIns="0" rtlCol="0">
              <a:spAutoFit/>
            </a:bodyPr>
            <a:lstStyle/>
            <a:p>
              <a:r>
                <a:rPr kumimoji="1" lang="ja-JP" altLang="en-US" sz="700" dirty="0">
                  <a:latin typeface="BIZ UDPゴシック" panose="020B0400000000000000" pitchFamily="50" charset="-128"/>
                  <a:ea typeface="BIZ UDPゴシック" panose="020B0400000000000000" pitchFamily="50" charset="-128"/>
                </a:rPr>
                <a:t>法人税</a:t>
              </a:r>
              <a:endParaRPr kumimoji="1" lang="en-US" altLang="ja-JP" sz="700" dirty="0">
                <a:latin typeface="BIZ UDPゴシック" panose="020B0400000000000000" pitchFamily="50" charset="-128"/>
                <a:ea typeface="BIZ UDPゴシック" panose="020B0400000000000000" pitchFamily="50" charset="-128"/>
              </a:endParaRPr>
            </a:p>
            <a:p>
              <a:r>
                <a:rPr lang="en-US" altLang="ja-JP" sz="700" dirty="0">
                  <a:latin typeface="BIZ UDPゴシック" panose="020B0400000000000000" pitchFamily="50" charset="-128"/>
                  <a:ea typeface="BIZ UDPゴシック" panose="020B0400000000000000" pitchFamily="50" charset="-128"/>
                </a:rPr>
                <a:t>17</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460</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r>
                <a:rPr kumimoji="1" lang="en-US" altLang="ja-JP" sz="700" dirty="0">
                  <a:latin typeface="BIZ UDPゴシック" panose="020B0400000000000000" pitchFamily="50" charset="-128"/>
                  <a:ea typeface="BIZ UDPゴシック" panose="020B0400000000000000" pitchFamily="50" charset="-128"/>
                </a:rPr>
                <a:t>15.1%</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8F9919C4-9D07-CA50-3B82-B54D7A6D4276}"/>
                </a:ext>
              </a:extLst>
            </p:cNvPr>
            <p:cNvSpPr txBox="1"/>
            <p:nvPr/>
          </p:nvSpPr>
          <p:spPr>
            <a:xfrm>
              <a:off x="1926000" y="2755693"/>
              <a:ext cx="893135" cy="323165"/>
            </a:xfrm>
            <a:prstGeom prst="rect">
              <a:avLst/>
            </a:prstGeom>
            <a:noFill/>
          </p:spPr>
          <p:txBody>
            <a:bodyPr wrap="square" lIns="36000" tIns="0" rIns="36000" bIns="0" rtlCol="0">
              <a:spAutoFit/>
            </a:bodyPr>
            <a:lstStyle/>
            <a:p>
              <a:r>
                <a:rPr kumimoji="1" lang="ja-JP" altLang="en-US" sz="700" dirty="0">
                  <a:latin typeface="BIZ UDPゴシック" panose="020B0400000000000000" pitchFamily="50" charset="-128"/>
                  <a:ea typeface="BIZ UDPゴシック" panose="020B0400000000000000" pitchFamily="50" charset="-128"/>
                </a:rPr>
                <a:t>消費税</a:t>
              </a:r>
              <a:endParaRPr kumimoji="1" lang="en-US" altLang="ja-JP" sz="700" dirty="0">
                <a:latin typeface="BIZ UDPゴシック" panose="020B0400000000000000" pitchFamily="50" charset="-128"/>
                <a:ea typeface="BIZ UDPゴシック" panose="020B0400000000000000" pitchFamily="50" charset="-128"/>
              </a:endParaRPr>
            </a:p>
            <a:p>
              <a:r>
                <a:rPr lang="en-US" altLang="ja-JP" sz="700" dirty="0">
                  <a:latin typeface="BIZ UDPゴシック" panose="020B0400000000000000" pitchFamily="50" charset="-128"/>
                  <a:ea typeface="BIZ UDPゴシック" panose="020B0400000000000000" pitchFamily="50" charset="-128"/>
                </a:rPr>
                <a:t>23</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8,230</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r>
                <a:rPr kumimoji="1" lang="en-US" altLang="ja-JP" sz="700" dirty="0">
                  <a:latin typeface="BIZ UDPゴシック" panose="020B0400000000000000" pitchFamily="50" charset="-128"/>
                  <a:ea typeface="BIZ UDPゴシック" panose="020B0400000000000000" pitchFamily="50" charset="-128"/>
                </a:rPr>
                <a:t>21.2%</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26FB8C16-8184-777C-2382-7F3AA85A773E}"/>
                </a:ext>
              </a:extLst>
            </p:cNvPr>
            <p:cNvSpPr txBox="1"/>
            <p:nvPr/>
          </p:nvSpPr>
          <p:spPr>
            <a:xfrm>
              <a:off x="2633107" y="3319064"/>
              <a:ext cx="893135" cy="323165"/>
            </a:xfrm>
            <a:prstGeom prst="rect">
              <a:avLst/>
            </a:prstGeom>
            <a:noFill/>
          </p:spPr>
          <p:txBody>
            <a:bodyPr wrap="square" lIns="36000" tIns="0" rIns="36000" bIns="0" rtlCol="0">
              <a:spAutoFit/>
            </a:bodyPr>
            <a:lstStyle/>
            <a:p>
              <a:r>
                <a:rPr kumimoji="1" lang="ja-JP" altLang="en-US" sz="700" dirty="0">
                  <a:latin typeface="BIZ UDPゴシック" panose="020B0400000000000000" pitchFamily="50" charset="-128"/>
                  <a:ea typeface="BIZ UDPゴシック" panose="020B0400000000000000" pitchFamily="50" charset="-128"/>
                </a:rPr>
                <a:t>その他</a:t>
              </a:r>
              <a:endParaRPr kumimoji="1" lang="en-US" altLang="ja-JP" sz="700" dirty="0">
                <a:latin typeface="BIZ UDPゴシック" panose="020B0400000000000000" pitchFamily="50" charset="-128"/>
                <a:ea typeface="BIZ UDPゴシック" panose="020B0400000000000000" pitchFamily="50" charset="-128"/>
              </a:endParaRPr>
            </a:p>
            <a:p>
              <a:r>
                <a:rPr lang="en-US" altLang="ja-JP" sz="700" dirty="0">
                  <a:latin typeface="BIZ UDPゴシック" panose="020B0400000000000000" pitchFamily="50" charset="-128"/>
                  <a:ea typeface="BIZ UDPゴシック" panose="020B0400000000000000" pitchFamily="50" charset="-128"/>
                </a:rPr>
                <a:t>10</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8,340</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r>
                <a:rPr kumimoji="1" lang="en-US" altLang="ja-JP" sz="700" dirty="0">
                  <a:latin typeface="BIZ UDPゴシック" panose="020B0400000000000000" pitchFamily="50" charset="-128"/>
                  <a:ea typeface="BIZ UDPゴシック" panose="020B0400000000000000" pitchFamily="50" charset="-128"/>
                </a:rPr>
                <a:t>9.6%</a:t>
              </a:r>
              <a:endParaRPr kumimoji="1" lang="ja-JP" altLang="en-US" sz="700" dirty="0">
                <a:latin typeface="BIZ UDPゴシック" panose="020B0400000000000000" pitchFamily="50" charset="-128"/>
                <a:ea typeface="BIZ UDPゴシック" panose="020B0400000000000000" pitchFamily="50" charset="-128"/>
              </a:endParaRPr>
            </a:p>
          </p:txBody>
        </p:sp>
        <p:cxnSp>
          <p:nvCxnSpPr>
            <p:cNvPr id="28" name="直線コネクタ 27">
              <a:extLst>
                <a:ext uri="{FF2B5EF4-FFF2-40B4-BE49-F238E27FC236}">
                  <a16:creationId xmlns:a16="http://schemas.microsoft.com/office/drawing/2014/main" id="{CFE9F72D-6CB7-760D-BB96-AFAE13D361CD}"/>
                </a:ext>
              </a:extLst>
            </p:cNvPr>
            <p:cNvCxnSpPr>
              <a:cxnSpLocks/>
            </p:cNvCxnSpPr>
            <p:nvPr/>
          </p:nvCxnSpPr>
          <p:spPr>
            <a:xfrm>
              <a:off x="1675426" y="3043075"/>
              <a:ext cx="57681" cy="3266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DE94B194-2F0C-B2D2-E334-A5B31A360443}"/>
                </a:ext>
              </a:extLst>
            </p:cNvPr>
            <p:cNvCxnSpPr>
              <a:cxnSpLocks/>
            </p:cNvCxnSpPr>
            <p:nvPr/>
          </p:nvCxnSpPr>
          <p:spPr>
            <a:xfrm flipV="1">
              <a:off x="1733107" y="3369758"/>
              <a:ext cx="90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B26A7E4-EAA3-28C4-A6B3-1322D7C2A0B5}"/>
                </a:ext>
              </a:extLst>
            </p:cNvPr>
            <p:cNvCxnSpPr>
              <a:cxnSpLocks/>
            </p:cNvCxnSpPr>
            <p:nvPr/>
          </p:nvCxnSpPr>
          <p:spPr>
            <a:xfrm>
              <a:off x="640590" y="2513884"/>
              <a:ext cx="6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矢印: 五方向 32">
            <a:extLst>
              <a:ext uri="{FF2B5EF4-FFF2-40B4-BE49-F238E27FC236}">
                <a16:creationId xmlns:a16="http://schemas.microsoft.com/office/drawing/2014/main" id="{6CDBF39B-7F3D-A7CF-C9A4-051C8954ACA0}"/>
              </a:ext>
            </a:extLst>
          </p:cNvPr>
          <p:cNvSpPr/>
          <p:nvPr/>
        </p:nvSpPr>
        <p:spPr>
          <a:xfrm>
            <a:off x="360000" y="1224000"/>
            <a:ext cx="468000" cy="216000"/>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nchorCtr="1"/>
          <a:lstStyle/>
          <a:p>
            <a:pPr algn="ctr"/>
            <a:r>
              <a:rPr kumimoji="1" lang="ja-JP" altLang="en-US" sz="1100" b="1" dirty="0">
                <a:latin typeface="BIZ UDゴシック" panose="020B0400000000000000" pitchFamily="49" charset="-128"/>
                <a:ea typeface="BIZ UDゴシック" panose="020B0400000000000000" pitchFamily="49" charset="-128"/>
              </a:rPr>
              <a:t>歳入</a:t>
            </a:r>
          </a:p>
        </p:txBody>
      </p:sp>
      <p:sp>
        <p:nvSpPr>
          <p:cNvPr id="35" name="矢印: 五方向 34">
            <a:extLst>
              <a:ext uri="{FF2B5EF4-FFF2-40B4-BE49-F238E27FC236}">
                <a16:creationId xmlns:a16="http://schemas.microsoft.com/office/drawing/2014/main" id="{83698A52-3748-FB2A-2227-A3C76113D8FC}"/>
              </a:ext>
            </a:extLst>
          </p:cNvPr>
          <p:cNvSpPr/>
          <p:nvPr/>
        </p:nvSpPr>
        <p:spPr>
          <a:xfrm>
            <a:off x="3996000" y="2772000"/>
            <a:ext cx="468000" cy="216000"/>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nchorCtr="1"/>
          <a:lstStyle/>
          <a:p>
            <a:pPr algn="ctr"/>
            <a:r>
              <a:rPr kumimoji="1" lang="ja-JP" altLang="en-US" sz="1100" b="1" dirty="0">
                <a:latin typeface="BIZ UDゴシック" panose="020B0400000000000000" pitchFamily="49" charset="-128"/>
                <a:ea typeface="BIZ UDゴシック" panose="020B0400000000000000" pitchFamily="49" charset="-128"/>
              </a:rPr>
              <a:t>歳出</a:t>
            </a:r>
          </a:p>
        </p:txBody>
      </p:sp>
      <p:grpSp>
        <p:nvGrpSpPr>
          <p:cNvPr id="51" name="グループ化 50">
            <a:extLst>
              <a:ext uri="{FF2B5EF4-FFF2-40B4-BE49-F238E27FC236}">
                <a16:creationId xmlns:a16="http://schemas.microsoft.com/office/drawing/2014/main" id="{B5685C82-681F-F5F7-395C-1FD103475373}"/>
              </a:ext>
            </a:extLst>
          </p:cNvPr>
          <p:cNvGrpSpPr/>
          <p:nvPr/>
        </p:nvGrpSpPr>
        <p:grpSpPr>
          <a:xfrm>
            <a:off x="4068000" y="2628000"/>
            <a:ext cx="2689448" cy="2303165"/>
            <a:chOff x="4068000" y="2546037"/>
            <a:chExt cx="2689448" cy="2303165"/>
          </a:xfrm>
        </p:grpSpPr>
        <p:pic>
          <p:nvPicPr>
            <p:cNvPr id="34" name="図 33">
              <a:extLst>
                <a:ext uri="{FF2B5EF4-FFF2-40B4-BE49-F238E27FC236}">
                  <a16:creationId xmlns:a16="http://schemas.microsoft.com/office/drawing/2014/main" id="{2876EBD4-5DDA-9997-BA16-B2EC330D2B50}"/>
                </a:ext>
              </a:extLst>
            </p:cNvPr>
            <p:cNvPicPr>
              <a:picLocks noChangeAspect="1"/>
            </p:cNvPicPr>
            <p:nvPr/>
          </p:nvPicPr>
          <p:blipFill rotWithShape="1">
            <a:blip r:embed="rId3"/>
            <a:srcRect l="6756" t="8319" r="7289" b="7159"/>
            <a:stretch/>
          </p:blipFill>
          <p:spPr>
            <a:xfrm>
              <a:off x="4129448" y="2546037"/>
              <a:ext cx="2160000" cy="2124000"/>
            </a:xfrm>
            <a:prstGeom prst="rect">
              <a:avLst/>
            </a:prstGeom>
          </p:spPr>
        </p:pic>
        <p:sp>
          <p:nvSpPr>
            <p:cNvPr id="36" name="テキスト ボックス 35">
              <a:extLst>
                <a:ext uri="{FF2B5EF4-FFF2-40B4-BE49-F238E27FC236}">
                  <a16:creationId xmlns:a16="http://schemas.microsoft.com/office/drawing/2014/main" id="{A90366DD-9238-CC67-DD7C-954458C5E2E1}"/>
                </a:ext>
              </a:extLst>
            </p:cNvPr>
            <p:cNvSpPr txBox="1"/>
            <p:nvPr/>
          </p:nvSpPr>
          <p:spPr>
            <a:xfrm>
              <a:off x="4284000" y="2978037"/>
              <a:ext cx="893135" cy="323165"/>
            </a:xfrm>
            <a:prstGeom prst="rect">
              <a:avLst/>
            </a:prstGeom>
            <a:noFill/>
          </p:spPr>
          <p:txBody>
            <a:bodyPr wrap="square" lIns="36000" tIns="0" rIns="36000" bIns="0" rtlCol="0">
              <a:spAutoFit/>
            </a:bodyPr>
            <a:lstStyle/>
            <a:p>
              <a:pPr algn="ctr"/>
              <a:r>
                <a:rPr kumimoji="1" lang="ja-JP" altLang="en-US" sz="700" dirty="0">
                  <a:latin typeface="BIZ UDPゴシック" panose="020B0400000000000000" pitchFamily="50" charset="-128"/>
                  <a:ea typeface="BIZ UDPゴシック" panose="020B0400000000000000" pitchFamily="50" charset="-128"/>
                </a:rPr>
                <a:t>国債費</a:t>
              </a:r>
              <a:endParaRPr kumimoji="1" lang="en-US" altLang="ja-JP" sz="700" dirty="0">
                <a:latin typeface="BIZ UDPゴシック" panose="020B0400000000000000" pitchFamily="50" charset="-128"/>
                <a:ea typeface="BIZ UDPゴシック" panose="020B0400000000000000" pitchFamily="50" charset="-128"/>
              </a:endParaRPr>
            </a:p>
            <a:p>
              <a:pPr algn="ctr"/>
              <a:r>
                <a:rPr lang="en-US" altLang="ja-JP" sz="700" dirty="0">
                  <a:latin typeface="BIZ UDPゴシック" panose="020B0400000000000000" pitchFamily="50" charset="-128"/>
                  <a:ea typeface="BIZ UDPゴシック" panose="020B0400000000000000" pitchFamily="50" charset="-128"/>
                </a:rPr>
                <a:t>27</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90</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pPr algn="ctr"/>
              <a:r>
                <a:rPr kumimoji="1" lang="en-US" altLang="ja-JP" sz="700" dirty="0">
                  <a:latin typeface="BIZ UDPゴシック" panose="020B0400000000000000" pitchFamily="50" charset="-128"/>
                  <a:ea typeface="BIZ UDPゴシック" panose="020B0400000000000000" pitchFamily="50" charset="-128"/>
                </a:rPr>
                <a:t>24.0%</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D4C4A1BF-301B-B1A8-BD4E-AA0A613CCCDA}"/>
                </a:ext>
              </a:extLst>
            </p:cNvPr>
            <p:cNvSpPr txBox="1"/>
            <p:nvPr/>
          </p:nvSpPr>
          <p:spPr>
            <a:xfrm>
              <a:off x="5328000" y="3122037"/>
              <a:ext cx="893135" cy="323165"/>
            </a:xfrm>
            <a:prstGeom prst="rect">
              <a:avLst/>
            </a:prstGeom>
            <a:noFill/>
          </p:spPr>
          <p:txBody>
            <a:bodyPr wrap="square" lIns="36000" tIns="0" rIns="36000" bIns="0" rtlCol="0">
              <a:spAutoFit/>
            </a:bodyPr>
            <a:lstStyle/>
            <a:p>
              <a:pPr algn="ctr"/>
              <a:r>
                <a:rPr kumimoji="1" lang="ja-JP" altLang="en-US" sz="700" dirty="0">
                  <a:latin typeface="BIZ UDPゴシック" panose="020B0400000000000000" pitchFamily="50" charset="-128"/>
                  <a:ea typeface="BIZ UDPゴシック" panose="020B0400000000000000" pitchFamily="50" charset="-128"/>
                </a:rPr>
                <a:t>社会保障</a:t>
              </a:r>
              <a:endParaRPr kumimoji="1" lang="en-US" altLang="ja-JP" sz="700" dirty="0">
                <a:latin typeface="BIZ UDPゴシック" panose="020B0400000000000000" pitchFamily="50" charset="-128"/>
                <a:ea typeface="BIZ UDPゴシック" panose="020B0400000000000000" pitchFamily="50" charset="-128"/>
              </a:endParaRPr>
            </a:p>
            <a:p>
              <a:pPr algn="ctr"/>
              <a:r>
                <a:rPr lang="en-US" altLang="ja-JP" sz="700" dirty="0">
                  <a:latin typeface="BIZ UDPゴシック" panose="020B0400000000000000" pitchFamily="50" charset="-128"/>
                  <a:ea typeface="BIZ UDPゴシック" panose="020B0400000000000000" pitchFamily="50" charset="-128"/>
                </a:rPr>
                <a:t>37</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7,193</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pPr algn="ctr"/>
              <a:r>
                <a:rPr kumimoji="1" lang="en-US" altLang="ja-JP" sz="700" dirty="0">
                  <a:latin typeface="BIZ UDPゴシック" panose="020B0400000000000000" pitchFamily="50" charset="-128"/>
                  <a:ea typeface="BIZ UDPゴシック" panose="020B0400000000000000" pitchFamily="50" charset="-128"/>
                </a:rPr>
                <a:t>33.5%</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B6FA59A0-D4E2-D313-9F48-B59283C613DC}"/>
                </a:ext>
              </a:extLst>
            </p:cNvPr>
            <p:cNvSpPr txBox="1"/>
            <p:nvPr/>
          </p:nvSpPr>
          <p:spPr>
            <a:xfrm>
              <a:off x="5864313" y="4176000"/>
              <a:ext cx="893135" cy="323165"/>
            </a:xfrm>
            <a:prstGeom prst="rect">
              <a:avLst/>
            </a:prstGeom>
            <a:noFill/>
          </p:spPr>
          <p:txBody>
            <a:bodyPr wrap="square" lIns="36000" tIns="0" rIns="36000" bIns="0" rtlCol="0">
              <a:spAutoFit/>
            </a:bodyPr>
            <a:lstStyle/>
            <a:p>
              <a:pPr algn="ctr"/>
              <a:r>
                <a:rPr kumimoji="1" lang="ja-JP" altLang="en-US" sz="700" dirty="0">
                  <a:latin typeface="BIZ UDPゴシック" panose="020B0400000000000000" pitchFamily="50" charset="-128"/>
                  <a:ea typeface="BIZ UDPゴシック" panose="020B0400000000000000" pitchFamily="50" charset="-128"/>
                </a:rPr>
                <a:t>文教及び科学振興</a:t>
              </a:r>
              <a:endParaRPr kumimoji="1" lang="en-US" altLang="ja-JP" sz="700" dirty="0">
                <a:latin typeface="BIZ UDPゴシック" panose="020B0400000000000000" pitchFamily="50" charset="-128"/>
                <a:ea typeface="BIZ UDPゴシック" panose="020B0400000000000000" pitchFamily="50" charset="-128"/>
              </a:endParaRPr>
            </a:p>
            <a:p>
              <a:pPr algn="ctr"/>
              <a:r>
                <a:rPr lang="en-US" altLang="ja-JP" sz="700" dirty="0">
                  <a:latin typeface="BIZ UDPゴシック" panose="020B0400000000000000" pitchFamily="50" charset="-128"/>
                  <a:ea typeface="BIZ UDPゴシック" panose="020B0400000000000000" pitchFamily="50" charset="-128"/>
                </a:rPr>
                <a:t>5</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4,716</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pPr algn="ctr"/>
              <a:r>
                <a:rPr kumimoji="1" lang="en-US" altLang="ja-JP" sz="700" dirty="0">
                  <a:latin typeface="BIZ UDPゴシック" panose="020B0400000000000000" pitchFamily="50" charset="-128"/>
                  <a:ea typeface="BIZ UDPゴシック" panose="020B0400000000000000" pitchFamily="50" charset="-128"/>
                </a:rPr>
                <a:t>4.9%</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EEB5FB94-6F64-916C-3CF1-7F74635AA8A3}"/>
                </a:ext>
              </a:extLst>
            </p:cNvPr>
            <p:cNvSpPr txBox="1"/>
            <p:nvPr/>
          </p:nvSpPr>
          <p:spPr>
            <a:xfrm>
              <a:off x="5597208" y="4526037"/>
              <a:ext cx="893135" cy="323165"/>
            </a:xfrm>
            <a:prstGeom prst="rect">
              <a:avLst/>
            </a:prstGeom>
            <a:noFill/>
          </p:spPr>
          <p:txBody>
            <a:bodyPr wrap="square" lIns="36000" tIns="0" rIns="36000" bIns="0" rtlCol="0">
              <a:spAutoFit/>
            </a:bodyPr>
            <a:lstStyle/>
            <a:p>
              <a:pPr algn="ctr"/>
              <a:r>
                <a:rPr kumimoji="1" lang="ja-JP" altLang="en-US" sz="700" dirty="0">
                  <a:latin typeface="BIZ UDPゴシック" panose="020B0400000000000000" pitchFamily="50" charset="-128"/>
                  <a:ea typeface="BIZ UDPゴシック" panose="020B0400000000000000" pitchFamily="50" charset="-128"/>
                </a:rPr>
                <a:t>公共事業</a:t>
              </a:r>
              <a:endParaRPr kumimoji="1" lang="en-US" altLang="ja-JP" sz="700" dirty="0">
                <a:latin typeface="BIZ UDPゴシック" panose="020B0400000000000000" pitchFamily="50" charset="-128"/>
                <a:ea typeface="BIZ UDPゴシック" panose="020B0400000000000000" pitchFamily="50" charset="-128"/>
              </a:endParaRPr>
            </a:p>
            <a:p>
              <a:pPr algn="ctr"/>
              <a:r>
                <a:rPr lang="en-US" altLang="ja-JP" sz="700" dirty="0">
                  <a:latin typeface="BIZ UDPゴシック" panose="020B0400000000000000" pitchFamily="50" charset="-128"/>
                  <a:ea typeface="BIZ UDPゴシック" panose="020B0400000000000000" pitchFamily="50" charset="-128"/>
                </a:rPr>
                <a:t>6</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828</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pPr algn="ctr"/>
              <a:r>
                <a:rPr kumimoji="1" lang="en-US" altLang="ja-JP" sz="700" dirty="0">
                  <a:latin typeface="BIZ UDPゴシック" panose="020B0400000000000000" pitchFamily="50" charset="-128"/>
                  <a:ea typeface="BIZ UDPゴシック" panose="020B0400000000000000" pitchFamily="50" charset="-128"/>
                </a:rPr>
                <a:t>5.4%</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11F7FFAF-C02B-7570-DC32-261F71DD9527}"/>
                </a:ext>
              </a:extLst>
            </p:cNvPr>
            <p:cNvSpPr txBox="1"/>
            <p:nvPr/>
          </p:nvSpPr>
          <p:spPr>
            <a:xfrm>
              <a:off x="4968000" y="4526037"/>
              <a:ext cx="893135" cy="323165"/>
            </a:xfrm>
            <a:prstGeom prst="rect">
              <a:avLst/>
            </a:prstGeom>
            <a:noFill/>
          </p:spPr>
          <p:txBody>
            <a:bodyPr wrap="square" lIns="36000" tIns="0" rIns="36000" bIns="0" rtlCol="0">
              <a:spAutoFit/>
            </a:bodyPr>
            <a:lstStyle/>
            <a:p>
              <a:pPr algn="ctr"/>
              <a:r>
                <a:rPr kumimoji="1" lang="ja-JP" altLang="en-US" sz="700" dirty="0">
                  <a:latin typeface="BIZ UDPゴシック" panose="020B0400000000000000" pitchFamily="50" charset="-128"/>
                  <a:ea typeface="BIZ UDPゴシック" panose="020B0400000000000000" pitchFamily="50" charset="-128"/>
                </a:rPr>
                <a:t>防衛</a:t>
              </a:r>
              <a:endParaRPr kumimoji="1" lang="en-US" altLang="ja-JP" sz="700" dirty="0">
                <a:latin typeface="BIZ UDPゴシック" panose="020B0400000000000000" pitchFamily="50" charset="-128"/>
                <a:ea typeface="BIZ UDPゴシック" panose="020B0400000000000000" pitchFamily="50" charset="-128"/>
              </a:endParaRPr>
            </a:p>
            <a:p>
              <a:pPr algn="ctr"/>
              <a:r>
                <a:rPr lang="en-US" altLang="ja-JP" sz="700" dirty="0">
                  <a:latin typeface="BIZ UDPゴシック" panose="020B0400000000000000" pitchFamily="50" charset="-128"/>
                  <a:ea typeface="BIZ UDPゴシック" panose="020B0400000000000000" pitchFamily="50" charset="-128"/>
                </a:rPr>
                <a:t>7</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9,172</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pPr algn="ctr"/>
              <a:r>
                <a:rPr kumimoji="1" lang="en-US" altLang="ja-JP" sz="700" dirty="0">
                  <a:latin typeface="BIZ UDPゴシック" panose="020B0400000000000000" pitchFamily="50" charset="-128"/>
                  <a:ea typeface="BIZ UDPゴシック" panose="020B0400000000000000" pitchFamily="50" charset="-128"/>
                </a:rPr>
                <a:t>7.0%</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1FB756D0-5B7B-C951-9AFE-D2502FDCF28B}"/>
                </a:ext>
              </a:extLst>
            </p:cNvPr>
            <p:cNvSpPr txBox="1"/>
            <p:nvPr/>
          </p:nvSpPr>
          <p:spPr>
            <a:xfrm>
              <a:off x="4068000" y="3806037"/>
              <a:ext cx="893135" cy="323165"/>
            </a:xfrm>
            <a:prstGeom prst="rect">
              <a:avLst/>
            </a:prstGeom>
            <a:noFill/>
          </p:spPr>
          <p:txBody>
            <a:bodyPr wrap="square" lIns="36000" tIns="0" rIns="36000" bIns="0" rtlCol="0">
              <a:spAutoFit/>
            </a:bodyPr>
            <a:lstStyle/>
            <a:p>
              <a:r>
                <a:rPr kumimoji="1" lang="ja-JP" altLang="en-US" sz="700" dirty="0">
                  <a:latin typeface="BIZ UDPゴシック" panose="020B0400000000000000" pitchFamily="50" charset="-128"/>
                  <a:ea typeface="BIZ UDPゴシック" panose="020B0400000000000000" pitchFamily="50" charset="-128"/>
                </a:rPr>
                <a:t>地方交付税交付金等</a:t>
              </a:r>
              <a:endParaRPr kumimoji="1" lang="en-US" altLang="ja-JP" sz="700" dirty="0">
                <a:latin typeface="BIZ UDPゴシック" panose="020B0400000000000000" pitchFamily="50" charset="-128"/>
                <a:ea typeface="BIZ UDPゴシック" panose="020B0400000000000000" pitchFamily="50" charset="-128"/>
              </a:endParaRPr>
            </a:p>
            <a:p>
              <a:r>
                <a:rPr lang="en-US" altLang="ja-JP" sz="700" dirty="0">
                  <a:latin typeface="BIZ UDPゴシック" panose="020B0400000000000000" pitchFamily="50" charset="-128"/>
                  <a:ea typeface="BIZ UDPゴシック" panose="020B0400000000000000" pitchFamily="50" charset="-128"/>
                </a:rPr>
                <a:t>17</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7,863</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r>
                <a:rPr kumimoji="1" lang="en-US" altLang="ja-JP" sz="700" dirty="0">
                  <a:latin typeface="BIZ UDPゴシック" panose="020B0400000000000000" pitchFamily="50" charset="-128"/>
                  <a:ea typeface="BIZ UDPゴシック" panose="020B0400000000000000" pitchFamily="50" charset="-128"/>
                </a:rPr>
                <a:t>15.8%</a:t>
              </a:r>
              <a:endParaRPr kumimoji="1" lang="ja-JP" altLang="en-US" sz="700" dirty="0">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33FD5E12-C1E3-EA10-D258-6617CF2F79C2}"/>
                </a:ext>
              </a:extLst>
            </p:cNvPr>
            <p:cNvSpPr txBox="1"/>
            <p:nvPr/>
          </p:nvSpPr>
          <p:spPr>
            <a:xfrm>
              <a:off x="4353897" y="4364761"/>
              <a:ext cx="893135" cy="323165"/>
            </a:xfrm>
            <a:prstGeom prst="rect">
              <a:avLst/>
            </a:prstGeom>
            <a:noFill/>
          </p:spPr>
          <p:txBody>
            <a:bodyPr wrap="square" lIns="36000" tIns="0" rIns="36000" bIns="0" rtlCol="0">
              <a:spAutoFit/>
            </a:bodyPr>
            <a:lstStyle/>
            <a:p>
              <a:pPr algn="ctr"/>
              <a:r>
                <a:rPr kumimoji="1" lang="ja-JP" altLang="en-US" sz="700" dirty="0">
                  <a:latin typeface="BIZ UDPゴシック" panose="020B0400000000000000" pitchFamily="50" charset="-128"/>
                  <a:ea typeface="BIZ UDPゴシック" panose="020B0400000000000000" pitchFamily="50" charset="-128"/>
                </a:rPr>
                <a:t>その他</a:t>
              </a:r>
              <a:endParaRPr kumimoji="1" lang="en-US" altLang="ja-JP" sz="700" dirty="0">
                <a:latin typeface="BIZ UDPゴシック" panose="020B0400000000000000" pitchFamily="50" charset="-128"/>
                <a:ea typeface="BIZ UDPゴシック" panose="020B0400000000000000" pitchFamily="50" charset="-128"/>
              </a:endParaRPr>
            </a:p>
            <a:p>
              <a:pPr algn="ctr"/>
              <a:r>
                <a:rPr lang="en-US" altLang="ja-JP" sz="700" dirty="0">
                  <a:latin typeface="BIZ UDPゴシック" panose="020B0400000000000000" pitchFamily="50" charset="-128"/>
                  <a:ea typeface="BIZ UDPゴシック" panose="020B0400000000000000" pitchFamily="50" charset="-128"/>
                </a:rPr>
                <a:t>10</a:t>
              </a:r>
              <a:r>
                <a:rPr lang="ja-JP" altLang="en-US" sz="700" dirty="0">
                  <a:latin typeface="BIZ UDPゴシック" panose="020B0400000000000000" pitchFamily="50" charset="-128"/>
                  <a:ea typeface="BIZ UDPゴシック" panose="020B0400000000000000" pitchFamily="50" charset="-128"/>
                </a:rPr>
                <a:t>兆</a:t>
              </a:r>
              <a:r>
                <a:rPr lang="en-US" altLang="ja-JP" sz="700" dirty="0">
                  <a:latin typeface="BIZ UDPゴシック" panose="020B0400000000000000" pitchFamily="50" charset="-128"/>
                  <a:ea typeface="BIZ UDPゴシック" panose="020B0400000000000000" pitchFamily="50" charset="-128"/>
                </a:rPr>
                <a:t>5,855</a:t>
              </a:r>
              <a:r>
                <a:rPr lang="ja-JP" altLang="en-US" sz="700" dirty="0">
                  <a:latin typeface="BIZ UDPゴシック" panose="020B0400000000000000" pitchFamily="50" charset="-128"/>
                  <a:ea typeface="BIZ UDPゴシック" panose="020B0400000000000000" pitchFamily="50" charset="-128"/>
                </a:rPr>
                <a:t>億円</a:t>
              </a:r>
              <a:endParaRPr lang="en-US" altLang="ja-JP" sz="700" dirty="0">
                <a:latin typeface="BIZ UDPゴシック" panose="020B0400000000000000" pitchFamily="50" charset="-128"/>
                <a:ea typeface="BIZ UDPゴシック" panose="020B0400000000000000" pitchFamily="50" charset="-128"/>
              </a:endParaRPr>
            </a:p>
            <a:p>
              <a:pPr algn="ctr"/>
              <a:r>
                <a:rPr kumimoji="1" lang="en-US" altLang="ja-JP" sz="700" dirty="0">
                  <a:latin typeface="BIZ UDPゴシック" panose="020B0400000000000000" pitchFamily="50" charset="-128"/>
                  <a:ea typeface="BIZ UDPゴシック" panose="020B0400000000000000" pitchFamily="50" charset="-128"/>
                </a:rPr>
                <a:t>9.4%</a:t>
              </a:r>
              <a:endParaRPr kumimoji="1" lang="ja-JP" altLang="en-US" sz="700" dirty="0">
                <a:latin typeface="BIZ UDPゴシック" panose="020B0400000000000000" pitchFamily="50" charset="-128"/>
                <a:ea typeface="BIZ UDPゴシック" panose="020B0400000000000000" pitchFamily="50" charset="-128"/>
              </a:endParaRPr>
            </a:p>
          </p:txBody>
        </p:sp>
        <p:cxnSp>
          <p:nvCxnSpPr>
            <p:cNvPr id="43" name="直線コネクタ 42">
              <a:extLst>
                <a:ext uri="{FF2B5EF4-FFF2-40B4-BE49-F238E27FC236}">
                  <a16:creationId xmlns:a16="http://schemas.microsoft.com/office/drawing/2014/main" id="{898AD7B5-0EBF-2425-068C-BB53485D1BA0}"/>
                </a:ext>
              </a:extLst>
            </p:cNvPr>
            <p:cNvCxnSpPr>
              <a:cxnSpLocks/>
            </p:cNvCxnSpPr>
            <p:nvPr/>
          </p:nvCxnSpPr>
          <p:spPr>
            <a:xfrm>
              <a:off x="5699990" y="4346037"/>
              <a:ext cx="123436" cy="25072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a:extLst>
              <a:ext uri="{FF2B5EF4-FFF2-40B4-BE49-F238E27FC236}">
                <a16:creationId xmlns:a16="http://schemas.microsoft.com/office/drawing/2014/main" id="{4E3B0971-A6AE-AD6C-A91B-E1F1CD0D5049}"/>
              </a:ext>
            </a:extLst>
          </p:cNvPr>
          <p:cNvGrpSpPr/>
          <p:nvPr/>
        </p:nvGrpSpPr>
        <p:grpSpPr>
          <a:xfrm>
            <a:off x="528844" y="5976000"/>
            <a:ext cx="2501046" cy="2591444"/>
            <a:chOff x="528844" y="5976000"/>
            <a:chExt cx="2501046" cy="2591444"/>
          </a:xfrm>
        </p:grpSpPr>
        <p:pic>
          <p:nvPicPr>
            <p:cNvPr id="55" name="図 54">
              <a:extLst>
                <a:ext uri="{FF2B5EF4-FFF2-40B4-BE49-F238E27FC236}">
                  <a16:creationId xmlns:a16="http://schemas.microsoft.com/office/drawing/2014/main" id="{645FB5D5-1126-F4FB-15E8-0C69363A5235}"/>
                </a:ext>
              </a:extLst>
            </p:cNvPr>
            <p:cNvPicPr>
              <a:picLocks noChangeAspect="1"/>
            </p:cNvPicPr>
            <p:nvPr/>
          </p:nvPicPr>
          <p:blipFill rotWithShape="1">
            <a:blip r:embed="rId4"/>
            <a:srcRect l="6462" t="8863" r="6029" b="1798"/>
            <a:stretch/>
          </p:blipFill>
          <p:spPr>
            <a:xfrm>
              <a:off x="805191" y="6069577"/>
              <a:ext cx="2224699" cy="2232000"/>
            </a:xfrm>
            <a:prstGeom prst="rect">
              <a:avLst/>
            </a:prstGeom>
          </p:spPr>
        </p:pic>
        <p:sp>
          <p:nvSpPr>
            <p:cNvPr id="57" name="テキスト ボックス 56">
              <a:extLst>
                <a:ext uri="{FF2B5EF4-FFF2-40B4-BE49-F238E27FC236}">
                  <a16:creationId xmlns:a16="http://schemas.microsoft.com/office/drawing/2014/main" id="{7099364F-877A-0035-6586-07B20CFB0B62}"/>
                </a:ext>
              </a:extLst>
            </p:cNvPr>
            <p:cNvSpPr txBox="1"/>
            <p:nvPr/>
          </p:nvSpPr>
          <p:spPr>
            <a:xfrm>
              <a:off x="2076243" y="6826594"/>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一般財源</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5,855</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62.8%</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58" name="テキスト ボックス 57">
              <a:extLst>
                <a:ext uri="{FF2B5EF4-FFF2-40B4-BE49-F238E27FC236}">
                  <a16:creationId xmlns:a16="http://schemas.microsoft.com/office/drawing/2014/main" id="{B9B01B75-993B-17B6-BF18-A5D69E1ACD8F}"/>
                </a:ext>
              </a:extLst>
            </p:cNvPr>
            <p:cNvSpPr txBox="1"/>
            <p:nvPr/>
          </p:nvSpPr>
          <p:spPr>
            <a:xfrm>
              <a:off x="1122596" y="6769990"/>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特定財源</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3,473</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37.2%</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59" name="テキスト ボックス 58">
              <a:extLst>
                <a:ext uri="{FF2B5EF4-FFF2-40B4-BE49-F238E27FC236}">
                  <a16:creationId xmlns:a16="http://schemas.microsoft.com/office/drawing/2014/main" id="{888336C1-942D-96F7-9B1F-4FD962AE9FD8}"/>
                </a:ext>
              </a:extLst>
            </p:cNvPr>
            <p:cNvSpPr txBox="1"/>
            <p:nvPr/>
          </p:nvSpPr>
          <p:spPr>
            <a:xfrm>
              <a:off x="2137208" y="6318858"/>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県税</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2,570</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27.6%</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0" name="テキスト ボックス 59">
              <a:extLst>
                <a:ext uri="{FF2B5EF4-FFF2-40B4-BE49-F238E27FC236}">
                  <a16:creationId xmlns:a16="http://schemas.microsoft.com/office/drawing/2014/main" id="{98F22A2C-8003-4542-0A90-09347CB76B1E}"/>
                </a:ext>
              </a:extLst>
            </p:cNvPr>
            <p:cNvSpPr txBox="1"/>
            <p:nvPr/>
          </p:nvSpPr>
          <p:spPr>
            <a:xfrm>
              <a:off x="2372567" y="7559826"/>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地方交付税</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1,475</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15.8%</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EB240A47-DE57-8FCF-1082-EDFF475FFC40}"/>
                </a:ext>
              </a:extLst>
            </p:cNvPr>
            <p:cNvSpPr txBox="1"/>
            <p:nvPr/>
          </p:nvSpPr>
          <p:spPr>
            <a:xfrm>
              <a:off x="1477041" y="7926889"/>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1,760</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18.9%</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127E5C0A-D824-2597-5EFE-BE57D146AC55}"/>
                </a:ext>
              </a:extLst>
            </p:cNvPr>
            <p:cNvSpPr txBox="1"/>
            <p:nvPr/>
          </p:nvSpPr>
          <p:spPr>
            <a:xfrm>
              <a:off x="792000" y="8352000"/>
              <a:ext cx="1037955" cy="215444"/>
            </a:xfrm>
            <a:prstGeom prst="rect">
              <a:avLst/>
            </a:prstGeom>
            <a:noFill/>
          </p:spPr>
          <p:txBody>
            <a:bodyPr wrap="square" lIns="36000" tIns="0" rIns="36000" bIns="0" rtlCol="0">
              <a:spAutoFit/>
            </a:bodyPr>
            <a:lstStyle/>
            <a:p>
              <a:pPr algn="ctr"/>
              <a:r>
                <a:rPr kumimoji="1" lang="ja-JP" altLang="en-US" sz="700" dirty="0">
                  <a:effectLst/>
                  <a:latin typeface="BIZ UDPゴシック" panose="020B0400000000000000" pitchFamily="50" charset="-128"/>
                  <a:ea typeface="BIZ UDPゴシック" panose="020B0400000000000000" pitchFamily="50" charset="-128"/>
                </a:rPr>
                <a:t>県債（臨時財政対策債）</a:t>
              </a:r>
              <a:endParaRPr kumimoji="1" lang="en-US" altLang="ja-JP" sz="700" dirty="0">
                <a:effectLst/>
                <a:latin typeface="BIZ UDPゴシック" panose="020B0400000000000000" pitchFamily="50" charset="-128"/>
                <a:ea typeface="BIZ UDPゴシック" panose="020B0400000000000000" pitchFamily="50" charset="-128"/>
              </a:endParaRPr>
            </a:p>
            <a:p>
              <a:pPr algn="ctr"/>
              <a:r>
                <a:rPr lang="en-US" altLang="ja-JP" sz="700" dirty="0">
                  <a:effectLst/>
                  <a:latin typeface="BIZ UDPゴシック" panose="020B0400000000000000" pitchFamily="50" charset="-128"/>
                  <a:ea typeface="BIZ UDPゴシック" panose="020B0400000000000000" pitchFamily="50" charset="-128"/>
                </a:rPr>
                <a:t>50</a:t>
              </a:r>
              <a:r>
                <a:rPr lang="ja-JP" altLang="en-US" sz="700" dirty="0">
                  <a:effectLst/>
                  <a:latin typeface="BIZ UDPゴシック" panose="020B0400000000000000" pitchFamily="50" charset="-128"/>
                  <a:ea typeface="BIZ UDPゴシック" panose="020B0400000000000000" pitchFamily="50" charset="-128"/>
                </a:rPr>
                <a:t>億円　　</a:t>
              </a:r>
              <a:r>
                <a:rPr kumimoji="1" lang="en-US" altLang="ja-JP" sz="700" dirty="0">
                  <a:effectLst/>
                  <a:latin typeface="BIZ UDPゴシック" panose="020B0400000000000000" pitchFamily="50" charset="-128"/>
                  <a:ea typeface="BIZ UDPゴシック" panose="020B0400000000000000" pitchFamily="50" charset="-128"/>
                </a:rPr>
                <a:t>0.5%</a:t>
              </a:r>
              <a:endParaRPr kumimoji="1" lang="ja-JP" altLang="en-US" sz="700" dirty="0">
                <a:effectLst/>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628D7AE6-957B-B2DD-AE2E-F34F3435DB44}"/>
                </a:ext>
              </a:extLst>
            </p:cNvPr>
            <p:cNvSpPr txBox="1"/>
            <p:nvPr/>
          </p:nvSpPr>
          <p:spPr>
            <a:xfrm>
              <a:off x="805191" y="7603724"/>
              <a:ext cx="576000" cy="323165"/>
            </a:xfrm>
            <a:prstGeom prst="rect">
              <a:avLst/>
            </a:prstGeom>
            <a:noFill/>
          </p:spPr>
          <p:txBody>
            <a:bodyPr wrap="square" lIns="36000" tIns="0" rIns="36000" bIns="0" rtlCol="0">
              <a:spAutoFit/>
            </a:bodyPr>
            <a:lstStyle/>
            <a:p>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県債</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595</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6</a:t>
              </a: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.4%</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4" name="テキスト ボックス 63">
              <a:extLst>
                <a:ext uri="{FF2B5EF4-FFF2-40B4-BE49-F238E27FC236}">
                  <a16:creationId xmlns:a16="http://schemas.microsoft.com/office/drawing/2014/main" id="{BAC60C4C-F801-947C-2FB8-2DEFCC5A23DB}"/>
                </a:ext>
              </a:extLst>
            </p:cNvPr>
            <p:cNvSpPr txBox="1"/>
            <p:nvPr/>
          </p:nvSpPr>
          <p:spPr>
            <a:xfrm>
              <a:off x="622590" y="7093155"/>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国庫支出金</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930</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10.0%</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319B9D47-07C7-6ACB-8C78-F170E85FB55E}"/>
                </a:ext>
              </a:extLst>
            </p:cNvPr>
            <p:cNvSpPr txBox="1"/>
            <p:nvPr/>
          </p:nvSpPr>
          <p:spPr>
            <a:xfrm>
              <a:off x="928590" y="6365111"/>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諸収入</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1,637</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17.5%</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F7A7C917-39E6-E35F-FA6A-11F7BE54D519}"/>
                </a:ext>
              </a:extLst>
            </p:cNvPr>
            <p:cNvSpPr txBox="1"/>
            <p:nvPr/>
          </p:nvSpPr>
          <p:spPr>
            <a:xfrm>
              <a:off x="528844" y="5976000"/>
              <a:ext cx="1174310" cy="107722"/>
            </a:xfrm>
            <a:prstGeom prst="rect">
              <a:avLst/>
            </a:prstGeom>
            <a:noFill/>
          </p:spPr>
          <p:txBody>
            <a:bodyPr wrap="square" lIns="36000" tIns="0" rIns="36000" bIns="0" rtlCol="0">
              <a:spAutoFit/>
            </a:bodyPr>
            <a:lstStyle/>
            <a:p>
              <a:pPr algn="ctr"/>
              <a:r>
                <a:rPr kumimoji="1" lang="ja-JP" altLang="en-US" sz="700" dirty="0">
                  <a:effectLst/>
                  <a:latin typeface="BIZ UDPゴシック" panose="020B0400000000000000" pitchFamily="50" charset="-128"/>
                  <a:ea typeface="BIZ UDPゴシック" panose="020B0400000000000000" pitchFamily="50" charset="-128"/>
                </a:rPr>
                <a:t>その他　</a:t>
              </a:r>
              <a:r>
                <a:rPr kumimoji="1" lang="en-US" altLang="ja-JP" sz="700" dirty="0">
                  <a:effectLst/>
                  <a:latin typeface="BIZ UDPゴシック" panose="020B0400000000000000" pitchFamily="50" charset="-128"/>
                  <a:ea typeface="BIZ UDPゴシック" panose="020B0400000000000000" pitchFamily="50" charset="-128"/>
                </a:rPr>
                <a:t>311</a:t>
              </a:r>
              <a:r>
                <a:rPr lang="ja-JP" altLang="en-US" sz="700" dirty="0">
                  <a:effectLst/>
                  <a:latin typeface="BIZ UDPゴシック" panose="020B0400000000000000" pitchFamily="50" charset="-128"/>
                  <a:ea typeface="BIZ UDPゴシック" panose="020B0400000000000000" pitchFamily="50" charset="-128"/>
                </a:rPr>
                <a:t>億円　</a:t>
              </a:r>
              <a:r>
                <a:rPr lang="en-US" altLang="ja-JP" sz="700" dirty="0">
                  <a:effectLst/>
                  <a:latin typeface="BIZ UDPゴシック" panose="020B0400000000000000" pitchFamily="50" charset="-128"/>
                  <a:ea typeface="BIZ UDPゴシック" panose="020B0400000000000000" pitchFamily="50" charset="-128"/>
                </a:rPr>
                <a:t>3</a:t>
              </a:r>
              <a:r>
                <a:rPr kumimoji="1" lang="en-US" altLang="ja-JP" sz="700" dirty="0">
                  <a:effectLst/>
                  <a:latin typeface="BIZ UDPゴシック" panose="020B0400000000000000" pitchFamily="50" charset="-128"/>
                  <a:ea typeface="BIZ UDPゴシック" panose="020B0400000000000000" pitchFamily="50" charset="-128"/>
                </a:rPr>
                <a:t>.3%</a:t>
              </a:r>
              <a:endParaRPr kumimoji="1" lang="ja-JP" altLang="en-US" sz="700" dirty="0">
                <a:effectLst/>
                <a:latin typeface="BIZ UDPゴシック" panose="020B0400000000000000" pitchFamily="50" charset="-128"/>
                <a:ea typeface="BIZ UDPゴシック" panose="020B0400000000000000" pitchFamily="50" charset="-128"/>
              </a:endParaRPr>
            </a:p>
          </p:txBody>
        </p:sp>
        <p:grpSp>
          <p:nvGrpSpPr>
            <p:cNvPr id="71" name="グループ化 70">
              <a:extLst>
                <a:ext uri="{FF2B5EF4-FFF2-40B4-BE49-F238E27FC236}">
                  <a16:creationId xmlns:a16="http://schemas.microsoft.com/office/drawing/2014/main" id="{AA1039F2-4339-7871-F1E4-FF4B66AF4C8C}"/>
                </a:ext>
              </a:extLst>
            </p:cNvPr>
            <p:cNvGrpSpPr/>
            <p:nvPr/>
          </p:nvGrpSpPr>
          <p:grpSpPr>
            <a:xfrm>
              <a:off x="743615" y="7921868"/>
              <a:ext cx="440760" cy="487280"/>
              <a:chOff x="860501" y="7921868"/>
              <a:chExt cx="440760" cy="487280"/>
            </a:xfrm>
          </p:grpSpPr>
          <p:cxnSp>
            <p:nvCxnSpPr>
              <p:cNvPr id="68" name="直線コネクタ 67">
                <a:extLst>
                  <a:ext uri="{FF2B5EF4-FFF2-40B4-BE49-F238E27FC236}">
                    <a16:creationId xmlns:a16="http://schemas.microsoft.com/office/drawing/2014/main" id="{23315549-076C-4328-1858-E8CEF878FB13}"/>
                  </a:ext>
                </a:extLst>
              </p:cNvPr>
              <p:cNvCxnSpPr>
                <a:cxnSpLocks/>
              </p:cNvCxnSpPr>
              <p:nvPr/>
            </p:nvCxnSpPr>
            <p:spPr>
              <a:xfrm flipH="1">
                <a:off x="860501" y="7921868"/>
                <a:ext cx="440760" cy="4872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DED4E58C-169A-F015-73A2-730023F00FD4}"/>
                  </a:ext>
                </a:extLst>
              </p:cNvPr>
              <p:cNvCxnSpPr>
                <a:cxnSpLocks/>
              </p:cNvCxnSpPr>
              <p:nvPr/>
            </p:nvCxnSpPr>
            <p:spPr>
              <a:xfrm flipV="1">
                <a:off x="860501" y="8409148"/>
                <a:ext cx="1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グループ化 73">
              <a:extLst>
                <a:ext uri="{FF2B5EF4-FFF2-40B4-BE49-F238E27FC236}">
                  <a16:creationId xmlns:a16="http://schemas.microsoft.com/office/drawing/2014/main" id="{06D98278-1B89-53C0-6E6A-9E508523E175}"/>
                </a:ext>
              </a:extLst>
            </p:cNvPr>
            <p:cNvGrpSpPr/>
            <p:nvPr/>
          </p:nvGrpSpPr>
          <p:grpSpPr>
            <a:xfrm>
              <a:off x="1656000" y="6048000"/>
              <a:ext cx="142411" cy="159873"/>
              <a:chOff x="860501" y="8409148"/>
              <a:chExt cx="142411" cy="159873"/>
            </a:xfrm>
          </p:grpSpPr>
          <p:cxnSp>
            <p:nvCxnSpPr>
              <p:cNvPr id="75" name="直線コネクタ 74">
                <a:extLst>
                  <a:ext uri="{FF2B5EF4-FFF2-40B4-BE49-F238E27FC236}">
                    <a16:creationId xmlns:a16="http://schemas.microsoft.com/office/drawing/2014/main" id="{062853E8-5345-EC30-D88A-4F27FCB2E121}"/>
                  </a:ext>
                </a:extLst>
              </p:cNvPr>
              <p:cNvCxnSpPr>
                <a:cxnSpLocks/>
              </p:cNvCxnSpPr>
              <p:nvPr/>
            </p:nvCxnSpPr>
            <p:spPr>
              <a:xfrm flipH="1" flipV="1">
                <a:off x="968501" y="8409148"/>
                <a:ext cx="34411" cy="15987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1A5C5DB6-68DD-8290-AF5F-95DE65E66C4F}"/>
                  </a:ext>
                </a:extLst>
              </p:cNvPr>
              <p:cNvCxnSpPr>
                <a:cxnSpLocks/>
              </p:cNvCxnSpPr>
              <p:nvPr/>
            </p:nvCxnSpPr>
            <p:spPr>
              <a:xfrm flipV="1">
                <a:off x="860501" y="8409148"/>
                <a:ext cx="1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3" name="テキスト ボックス 102">
              <a:extLst>
                <a:ext uri="{FF2B5EF4-FFF2-40B4-BE49-F238E27FC236}">
                  <a16:creationId xmlns:a16="http://schemas.microsoft.com/office/drawing/2014/main" id="{921794D7-BA34-0E5E-3833-8E0F9D2281EA}"/>
                </a:ext>
              </a:extLst>
            </p:cNvPr>
            <p:cNvSpPr txBox="1"/>
            <p:nvPr/>
          </p:nvSpPr>
          <p:spPr>
            <a:xfrm>
              <a:off x="1656000" y="7010252"/>
              <a:ext cx="504000" cy="415498"/>
            </a:xfrm>
            <a:prstGeom prst="rect">
              <a:avLst/>
            </a:prstGeom>
            <a:solidFill>
              <a:schemeClr val="bg1"/>
            </a:solidFill>
          </p:spPr>
          <p:txBody>
            <a:bodyPr wrap="square" lIns="0" tIns="0" rIns="0" bIns="0" rtlCol="0">
              <a:spAutoFit/>
            </a:bodyPr>
            <a:lstStyle/>
            <a:p>
              <a:pPr algn="ctr"/>
              <a:r>
                <a:rPr kumimoji="1" lang="ja-JP" altLang="en-US" sz="900" dirty="0">
                  <a:effectLst/>
                  <a:latin typeface="BIZ UDPゴシック" panose="020B0400000000000000" pitchFamily="50" charset="-128"/>
                  <a:ea typeface="BIZ UDPゴシック" panose="020B0400000000000000" pitchFamily="50" charset="-128"/>
                </a:rPr>
                <a:t>歳入総額</a:t>
              </a:r>
              <a:endParaRPr kumimoji="1" lang="en-US" altLang="ja-JP" sz="900" dirty="0">
                <a:effectLst/>
                <a:latin typeface="BIZ UDPゴシック" panose="020B0400000000000000" pitchFamily="50" charset="-128"/>
                <a:ea typeface="BIZ UDPゴシック" panose="020B0400000000000000" pitchFamily="50" charset="-128"/>
              </a:endParaRPr>
            </a:p>
            <a:p>
              <a:pPr algn="ctr"/>
              <a:r>
                <a:rPr lang="en-US" altLang="ja-JP" sz="900" dirty="0">
                  <a:effectLst/>
                  <a:latin typeface="BIZ UDPゴシック" panose="020B0400000000000000" pitchFamily="50" charset="-128"/>
                  <a:ea typeface="BIZ UDPゴシック" panose="020B0400000000000000" pitchFamily="50" charset="-128"/>
                </a:rPr>
                <a:t>9,328</a:t>
              </a:r>
            </a:p>
            <a:p>
              <a:pPr algn="ctr"/>
              <a:r>
                <a:rPr lang="ja-JP" altLang="en-US" sz="900" dirty="0">
                  <a:effectLst/>
                  <a:latin typeface="BIZ UDPゴシック" panose="020B0400000000000000" pitchFamily="50" charset="-128"/>
                  <a:ea typeface="BIZ UDPゴシック" panose="020B0400000000000000" pitchFamily="50" charset="-128"/>
                </a:rPr>
                <a:t>億円</a:t>
              </a:r>
              <a:endParaRPr lang="en-US" altLang="ja-JP" sz="900" dirty="0">
                <a:effectLst/>
                <a:latin typeface="BIZ UDPゴシック" panose="020B0400000000000000" pitchFamily="50" charset="-128"/>
                <a:ea typeface="BIZ UDPゴシック" panose="020B0400000000000000" pitchFamily="50" charset="-128"/>
              </a:endParaRPr>
            </a:p>
          </p:txBody>
        </p:sp>
      </p:grpSp>
      <p:grpSp>
        <p:nvGrpSpPr>
          <p:cNvPr id="107" name="グループ化 106">
            <a:extLst>
              <a:ext uri="{FF2B5EF4-FFF2-40B4-BE49-F238E27FC236}">
                <a16:creationId xmlns:a16="http://schemas.microsoft.com/office/drawing/2014/main" id="{4DA8B389-A511-0F7E-64EF-084CAE9EF523}"/>
              </a:ext>
            </a:extLst>
          </p:cNvPr>
          <p:cNvGrpSpPr/>
          <p:nvPr/>
        </p:nvGrpSpPr>
        <p:grpSpPr>
          <a:xfrm>
            <a:off x="3744000" y="6321148"/>
            <a:ext cx="2885763" cy="2088000"/>
            <a:chOff x="3306237" y="6321148"/>
            <a:chExt cx="2885763" cy="2088000"/>
          </a:xfrm>
        </p:grpSpPr>
        <p:pic>
          <p:nvPicPr>
            <p:cNvPr id="56" name="図 55">
              <a:extLst>
                <a:ext uri="{FF2B5EF4-FFF2-40B4-BE49-F238E27FC236}">
                  <a16:creationId xmlns:a16="http://schemas.microsoft.com/office/drawing/2014/main" id="{C72E34C8-2F52-6E22-11EA-7671AD3E00C6}"/>
                </a:ext>
              </a:extLst>
            </p:cNvPr>
            <p:cNvPicPr>
              <a:picLocks noChangeAspect="1"/>
            </p:cNvPicPr>
            <p:nvPr/>
          </p:nvPicPr>
          <p:blipFill rotWithShape="1">
            <a:blip r:embed="rId5"/>
            <a:srcRect l="15005" t="10336" r="15788" b="2515"/>
            <a:stretch/>
          </p:blipFill>
          <p:spPr>
            <a:xfrm>
              <a:off x="4068000" y="6321148"/>
              <a:ext cx="2124000" cy="2088000"/>
            </a:xfrm>
            <a:prstGeom prst="rect">
              <a:avLst/>
            </a:prstGeom>
          </p:spPr>
        </p:pic>
        <p:sp>
          <p:nvSpPr>
            <p:cNvPr id="80" name="テキスト ボックス 79">
              <a:extLst>
                <a:ext uri="{FF2B5EF4-FFF2-40B4-BE49-F238E27FC236}">
                  <a16:creationId xmlns:a16="http://schemas.microsoft.com/office/drawing/2014/main" id="{051ED022-70FC-98E8-3157-BE9586A4A67F}"/>
                </a:ext>
              </a:extLst>
            </p:cNvPr>
            <p:cNvSpPr txBox="1"/>
            <p:nvPr/>
          </p:nvSpPr>
          <p:spPr>
            <a:xfrm>
              <a:off x="5230653" y="6637059"/>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教育費</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1,788</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19.2%</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D98E842D-9253-42C6-4BE0-D2F5C3A4D864}"/>
                </a:ext>
              </a:extLst>
            </p:cNvPr>
            <p:cNvSpPr txBox="1"/>
            <p:nvPr/>
          </p:nvSpPr>
          <p:spPr>
            <a:xfrm>
              <a:off x="5533416" y="7272001"/>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商工費</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1,537</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16.5%</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82" name="テキスト ボックス 81">
              <a:extLst>
                <a:ext uri="{FF2B5EF4-FFF2-40B4-BE49-F238E27FC236}">
                  <a16:creationId xmlns:a16="http://schemas.microsoft.com/office/drawing/2014/main" id="{C2A8DE1D-EDAD-C783-0EE2-9DCE464EBD1F}"/>
                </a:ext>
              </a:extLst>
            </p:cNvPr>
            <p:cNvSpPr txBox="1"/>
            <p:nvPr/>
          </p:nvSpPr>
          <p:spPr>
            <a:xfrm>
              <a:off x="5170991" y="7802037"/>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民生費</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1,135</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12.2%</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83" name="テキスト ボックス 82">
              <a:extLst>
                <a:ext uri="{FF2B5EF4-FFF2-40B4-BE49-F238E27FC236}">
                  <a16:creationId xmlns:a16="http://schemas.microsoft.com/office/drawing/2014/main" id="{25D2F093-DB46-3A2D-F7A9-7EEED8AC0D11}"/>
                </a:ext>
              </a:extLst>
            </p:cNvPr>
            <p:cNvSpPr txBox="1"/>
            <p:nvPr/>
          </p:nvSpPr>
          <p:spPr>
            <a:xfrm>
              <a:off x="4713580" y="8028835"/>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土木費</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788</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8.4%</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84" name="テキスト ボックス 83">
              <a:extLst>
                <a:ext uri="{FF2B5EF4-FFF2-40B4-BE49-F238E27FC236}">
                  <a16:creationId xmlns:a16="http://schemas.microsoft.com/office/drawing/2014/main" id="{7492A79D-717C-FA68-C04A-1A7828BB1F9A}"/>
                </a:ext>
              </a:extLst>
            </p:cNvPr>
            <p:cNvSpPr txBox="1"/>
            <p:nvPr/>
          </p:nvSpPr>
          <p:spPr>
            <a:xfrm>
              <a:off x="4339979" y="7851093"/>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衛生費</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747</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8.0%</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DB12C87C-F3E5-94C7-CA9F-5746E48E36BD}"/>
                </a:ext>
              </a:extLst>
            </p:cNvPr>
            <p:cNvSpPr txBox="1"/>
            <p:nvPr/>
          </p:nvSpPr>
          <p:spPr>
            <a:xfrm>
              <a:off x="3694260" y="8032888"/>
              <a:ext cx="648000" cy="323165"/>
            </a:xfrm>
            <a:prstGeom prst="rect">
              <a:avLst/>
            </a:prstGeom>
            <a:noFill/>
            <a:effectLst/>
          </p:spPr>
          <p:txBody>
            <a:bodyPr wrap="square" lIns="36000" tIns="0" rIns="36000" bIns="0" rtlCol="0">
              <a:spAutoFit/>
            </a:bodyPr>
            <a:lstStyle/>
            <a:p>
              <a:pPr algn="ctr"/>
              <a:r>
                <a:rPr kumimoji="1" lang="ja-JP" altLang="en-US" sz="700" dirty="0">
                  <a:effectLst/>
                  <a:latin typeface="BIZ UDPゴシック" panose="020B0400000000000000" pitchFamily="50" charset="-128"/>
                  <a:ea typeface="BIZ UDPゴシック" panose="020B0400000000000000" pitchFamily="50" charset="-128"/>
                </a:rPr>
                <a:t>警察費</a:t>
              </a:r>
              <a:endParaRPr kumimoji="1" lang="en-US" altLang="ja-JP" sz="700" dirty="0">
                <a:effectLst/>
                <a:latin typeface="BIZ UDPゴシック" panose="020B0400000000000000" pitchFamily="50" charset="-128"/>
                <a:ea typeface="BIZ UDPゴシック" panose="020B0400000000000000" pitchFamily="50" charset="-128"/>
              </a:endParaRPr>
            </a:p>
            <a:p>
              <a:pPr algn="ctr"/>
              <a:r>
                <a:rPr lang="en-US" altLang="ja-JP" sz="700" dirty="0">
                  <a:effectLst/>
                  <a:latin typeface="BIZ UDPゴシック" panose="020B0400000000000000" pitchFamily="50" charset="-128"/>
                  <a:ea typeface="BIZ UDPゴシック" panose="020B0400000000000000" pitchFamily="50" charset="-128"/>
                </a:rPr>
                <a:t>464</a:t>
              </a:r>
              <a:r>
                <a:rPr lang="ja-JP" altLang="en-US" sz="700" dirty="0">
                  <a:effectLst/>
                  <a:latin typeface="BIZ UDPゴシック" panose="020B0400000000000000" pitchFamily="50" charset="-128"/>
                  <a:ea typeface="BIZ UDPゴシック" panose="020B0400000000000000" pitchFamily="50" charset="-128"/>
                </a:rPr>
                <a:t>億円</a:t>
              </a:r>
              <a:endParaRPr lang="en-US" altLang="ja-JP" sz="700" dirty="0">
                <a:effectLst/>
                <a:latin typeface="BIZ UDPゴシック" panose="020B0400000000000000" pitchFamily="50" charset="-128"/>
                <a:ea typeface="BIZ UDPゴシック" panose="020B0400000000000000" pitchFamily="50" charset="-128"/>
              </a:endParaRPr>
            </a:p>
            <a:p>
              <a:pPr algn="ctr"/>
              <a:r>
                <a:rPr kumimoji="1" lang="en-US" altLang="ja-JP" sz="700" dirty="0">
                  <a:effectLst/>
                  <a:latin typeface="BIZ UDPゴシック" panose="020B0400000000000000" pitchFamily="50" charset="-128"/>
                  <a:ea typeface="BIZ UDPゴシック" panose="020B0400000000000000" pitchFamily="50" charset="-128"/>
                </a:rPr>
                <a:t>5.0%</a:t>
              </a:r>
              <a:endParaRPr kumimoji="1" lang="ja-JP" altLang="en-US" sz="700" dirty="0">
                <a:effectLst/>
                <a:latin typeface="BIZ UDPゴシック" panose="020B0400000000000000" pitchFamily="50" charset="-128"/>
                <a:ea typeface="BIZ UDPゴシック" panose="020B0400000000000000" pitchFamily="50" charset="-128"/>
              </a:endParaRPr>
            </a:p>
          </p:txBody>
        </p:sp>
        <p:sp>
          <p:nvSpPr>
            <p:cNvPr id="86" name="テキスト ボックス 85">
              <a:extLst>
                <a:ext uri="{FF2B5EF4-FFF2-40B4-BE49-F238E27FC236}">
                  <a16:creationId xmlns:a16="http://schemas.microsoft.com/office/drawing/2014/main" id="{9B0F0E5F-1019-0310-181D-8C72768851C5}"/>
                </a:ext>
              </a:extLst>
            </p:cNvPr>
            <p:cNvSpPr txBox="1"/>
            <p:nvPr/>
          </p:nvSpPr>
          <p:spPr>
            <a:xfrm>
              <a:off x="3434707" y="7643159"/>
              <a:ext cx="648000" cy="323165"/>
            </a:xfrm>
            <a:prstGeom prst="rect">
              <a:avLst/>
            </a:prstGeom>
            <a:noFill/>
          </p:spPr>
          <p:txBody>
            <a:bodyPr wrap="square" lIns="36000" tIns="0" rIns="36000" bIns="0" rtlCol="0">
              <a:spAutoFit/>
            </a:bodyPr>
            <a:lstStyle/>
            <a:p>
              <a:pPr algn="ctr"/>
              <a:r>
                <a:rPr kumimoji="1" lang="ja-JP" altLang="en-US" sz="700" dirty="0">
                  <a:effectLst/>
                  <a:latin typeface="BIZ UDPゴシック" panose="020B0400000000000000" pitchFamily="50" charset="-128"/>
                  <a:ea typeface="BIZ UDPゴシック" panose="020B0400000000000000" pitchFamily="50" charset="-128"/>
                </a:rPr>
                <a:t>総務費</a:t>
              </a:r>
              <a:endParaRPr kumimoji="1" lang="en-US" altLang="ja-JP" sz="700" dirty="0">
                <a:effectLst/>
                <a:latin typeface="BIZ UDPゴシック" panose="020B0400000000000000" pitchFamily="50" charset="-128"/>
                <a:ea typeface="BIZ UDPゴシック" panose="020B0400000000000000" pitchFamily="50" charset="-128"/>
              </a:endParaRPr>
            </a:p>
            <a:p>
              <a:pPr algn="ctr"/>
              <a:r>
                <a:rPr lang="en-US" altLang="ja-JP" sz="700" dirty="0">
                  <a:effectLst/>
                  <a:latin typeface="BIZ UDPゴシック" panose="020B0400000000000000" pitchFamily="50" charset="-128"/>
                  <a:ea typeface="BIZ UDPゴシック" panose="020B0400000000000000" pitchFamily="50" charset="-128"/>
                </a:rPr>
                <a:t>409</a:t>
              </a:r>
              <a:r>
                <a:rPr lang="ja-JP" altLang="en-US" sz="700" dirty="0">
                  <a:effectLst/>
                  <a:latin typeface="BIZ UDPゴシック" panose="020B0400000000000000" pitchFamily="50" charset="-128"/>
                  <a:ea typeface="BIZ UDPゴシック" panose="020B0400000000000000" pitchFamily="50" charset="-128"/>
                </a:rPr>
                <a:t>億円</a:t>
              </a:r>
              <a:endParaRPr lang="en-US" altLang="ja-JP" sz="700" dirty="0">
                <a:effectLst/>
                <a:latin typeface="BIZ UDPゴシック" panose="020B0400000000000000" pitchFamily="50" charset="-128"/>
                <a:ea typeface="BIZ UDPゴシック" panose="020B0400000000000000" pitchFamily="50" charset="-128"/>
              </a:endParaRPr>
            </a:p>
            <a:p>
              <a:pPr algn="ctr"/>
              <a:r>
                <a:rPr kumimoji="1" lang="en-US" altLang="ja-JP" sz="700" dirty="0">
                  <a:effectLst/>
                  <a:latin typeface="BIZ UDPゴシック" panose="020B0400000000000000" pitchFamily="50" charset="-128"/>
                  <a:ea typeface="BIZ UDPゴシック" panose="020B0400000000000000" pitchFamily="50" charset="-128"/>
                </a:rPr>
                <a:t>4.4%</a:t>
              </a:r>
              <a:endParaRPr kumimoji="1" lang="ja-JP" altLang="en-US" sz="700" dirty="0">
                <a:effectLst/>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DEE717A5-408C-44A9-20A1-EF196137CDB5}"/>
                </a:ext>
              </a:extLst>
            </p:cNvPr>
            <p:cNvSpPr txBox="1"/>
            <p:nvPr/>
          </p:nvSpPr>
          <p:spPr>
            <a:xfrm>
              <a:off x="3306237" y="7262872"/>
              <a:ext cx="648000" cy="323165"/>
            </a:xfrm>
            <a:prstGeom prst="rect">
              <a:avLst/>
            </a:prstGeom>
            <a:noFill/>
          </p:spPr>
          <p:txBody>
            <a:bodyPr wrap="square" lIns="36000" tIns="0" rIns="36000" bIns="0" rtlCol="0">
              <a:spAutoFit/>
            </a:bodyPr>
            <a:lstStyle/>
            <a:p>
              <a:pPr algn="ctr"/>
              <a:r>
                <a:rPr kumimoji="1" lang="ja-JP" altLang="en-US" sz="700" dirty="0">
                  <a:effectLst/>
                  <a:latin typeface="BIZ UDPゴシック" panose="020B0400000000000000" pitchFamily="50" charset="-128"/>
                  <a:ea typeface="BIZ UDPゴシック" panose="020B0400000000000000" pitchFamily="50" charset="-128"/>
                </a:rPr>
                <a:t>農林水産業費</a:t>
              </a:r>
              <a:endParaRPr kumimoji="1" lang="en-US" altLang="ja-JP" sz="700" dirty="0">
                <a:effectLst/>
                <a:latin typeface="BIZ UDPゴシック" panose="020B0400000000000000" pitchFamily="50" charset="-128"/>
                <a:ea typeface="BIZ UDPゴシック" panose="020B0400000000000000" pitchFamily="50" charset="-128"/>
              </a:endParaRPr>
            </a:p>
            <a:p>
              <a:pPr algn="ctr"/>
              <a:r>
                <a:rPr lang="en-US" altLang="ja-JP" sz="700" dirty="0">
                  <a:effectLst/>
                  <a:latin typeface="BIZ UDPゴシック" panose="020B0400000000000000" pitchFamily="50" charset="-128"/>
                  <a:ea typeface="BIZ UDPゴシック" panose="020B0400000000000000" pitchFamily="50" charset="-128"/>
                </a:rPr>
                <a:t>372</a:t>
              </a:r>
              <a:r>
                <a:rPr lang="ja-JP" altLang="en-US" sz="700" dirty="0">
                  <a:effectLst/>
                  <a:latin typeface="BIZ UDPゴシック" panose="020B0400000000000000" pitchFamily="50" charset="-128"/>
                  <a:ea typeface="BIZ UDPゴシック" panose="020B0400000000000000" pitchFamily="50" charset="-128"/>
                </a:rPr>
                <a:t>億円</a:t>
              </a:r>
              <a:endParaRPr lang="en-US" altLang="ja-JP" sz="700" dirty="0">
                <a:effectLst/>
                <a:latin typeface="BIZ UDPゴシック" panose="020B0400000000000000" pitchFamily="50" charset="-128"/>
                <a:ea typeface="BIZ UDPゴシック" panose="020B0400000000000000" pitchFamily="50" charset="-128"/>
              </a:endParaRPr>
            </a:p>
            <a:p>
              <a:pPr algn="ctr"/>
              <a:r>
                <a:rPr kumimoji="1" lang="en-US" altLang="ja-JP" sz="700" dirty="0">
                  <a:effectLst/>
                  <a:latin typeface="BIZ UDPゴシック" panose="020B0400000000000000" pitchFamily="50" charset="-128"/>
                  <a:ea typeface="BIZ UDPゴシック" panose="020B0400000000000000" pitchFamily="50" charset="-128"/>
                </a:rPr>
                <a:t>4.0%</a:t>
              </a:r>
              <a:endParaRPr kumimoji="1" lang="ja-JP" altLang="en-US" sz="700" dirty="0">
                <a:effectLst/>
                <a:latin typeface="BIZ UDPゴシック" panose="020B0400000000000000" pitchFamily="50" charset="-128"/>
                <a:ea typeface="BIZ UDPゴシック" panose="020B0400000000000000" pitchFamily="50" charset="-128"/>
              </a:endParaRPr>
            </a:p>
          </p:txBody>
        </p:sp>
        <p:sp>
          <p:nvSpPr>
            <p:cNvPr id="88" name="テキスト ボックス 87">
              <a:extLst>
                <a:ext uri="{FF2B5EF4-FFF2-40B4-BE49-F238E27FC236}">
                  <a16:creationId xmlns:a16="http://schemas.microsoft.com/office/drawing/2014/main" id="{F46ACE39-7E01-D58C-2DC9-59BFAB6535B5}"/>
                </a:ext>
              </a:extLst>
            </p:cNvPr>
            <p:cNvSpPr txBox="1"/>
            <p:nvPr/>
          </p:nvSpPr>
          <p:spPr>
            <a:xfrm>
              <a:off x="3398675" y="6837194"/>
              <a:ext cx="648000" cy="323165"/>
            </a:xfrm>
            <a:prstGeom prst="rect">
              <a:avLst/>
            </a:prstGeom>
            <a:noFill/>
          </p:spPr>
          <p:txBody>
            <a:bodyPr wrap="square" lIns="36000" tIns="0" rIns="36000" bIns="0" rtlCol="0">
              <a:spAutoFit/>
            </a:bodyPr>
            <a:lstStyle/>
            <a:p>
              <a:pPr algn="ctr"/>
              <a:r>
                <a:rPr kumimoji="1" lang="ja-JP" altLang="en-US" sz="700" dirty="0">
                  <a:effectLst/>
                  <a:latin typeface="BIZ UDPゴシック" panose="020B0400000000000000" pitchFamily="50" charset="-128"/>
                  <a:ea typeface="BIZ UDPゴシック" panose="020B0400000000000000" pitchFamily="50" charset="-128"/>
                </a:rPr>
                <a:t>災害復旧費</a:t>
              </a:r>
              <a:endParaRPr kumimoji="1" lang="en-US" altLang="ja-JP" sz="700" dirty="0">
                <a:effectLst/>
                <a:latin typeface="BIZ UDPゴシック" panose="020B0400000000000000" pitchFamily="50" charset="-128"/>
                <a:ea typeface="BIZ UDPゴシック" panose="020B0400000000000000" pitchFamily="50" charset="-128"/>
              </a:endParaRPr>
            </a:p>
            <a:p>
              <a:pPr algn="ctr"/>
              <a:r>
                <a:rPr lang="en-US" altLang="ja-JP" sz="700" dirty="0">
                  <a:effectLst/>
                  <a:latin typeface="BIZ UDPゴシック" panose="020B0400000000000000" pitchFamily="50" charset="-128"/>
                  <a:ea typeface="BIZ UDPゴシック" panose="020B0400000000000000" pitchFamily="50" charset="-128"/>
                </a:rPr>
                <a:t>26</a:t>
              </a:r>
              <a:r>
                <a:rPr lang="ja-JP" altLang="en-US" sz="700" dirty="0">
                  <a:effectLst/>
                  <a:latin typeface="BIZ UDPゴシック" panose="020B0400000000000000" pitchFamily="50" charset="-128"/>
                  <a:ea typeface="BIZ UDPゴシック" panose="020B0400000000000000" pitchFamily="50" charset="-128"/>
                </a:rPr>
                <a:t>億円</a:t>
              </a:r>
              <a:endParaRPr lang="en-US" altLang="ja-JP" sz="700" dirty="0">
                <a:effectLst/>
                <a:latin typeface="BIZ UDPゴシック" panose="020B0400000000000000" pitchFamily="50" charset="-128"/>
                <a:ea typeface="BIZ UDPゴシック" panose="020B0400000000000000" pitchFamily="50" charset="-128"/>
              </a:endParaRPr>
            </a:p>
            <a:p>
              <a:pPr algn="ctr"/>
              <a:r>
                <a:rPr kumimoji="1" lang="en-US" altLang="ja-JP" sz="700" dirty="0">
                  <a:effectLst/>
                  <a:latin typeface="BIZ UDPゴシック" panose="020B0400000000000000" pitchFamily="50" charset="-128"/>
                  <a:ea typeface="BIZ UDPゴシック" panose="020B0400000000000000" pitchFamily="50" charset="-128"/>
                </a:rPr>
                <a:t>0.3%</a:t>
              </a:r>
              <a:endParaRPr kumimoji="1" lang="ja-JP" altLang="en-US" sz="700" dirty="0">
                <a:effectLst/>
                <a:latin typeface="BIZ UDPゴシック" panose="020B0400000000000000" pitchFamily="50" charset="-128"/>
                <a:ea typeface="BIZ UDPゴシック" panose="020B0400000000000000" pitchFamily="50" charset="-128"/>
              </a:endParaRPr>
            </a:p>
          </p:txBody>
        </p:sp>
        <p:sp>
          <p:nvSpPr>
            <p:cNvPr id="89" name="テキスト ボックス 88">
              <a:extLst>
                <a:ext uri="{FF2B5EF4-FFF2-40B4-BE49-F238E27FC236}">
                  <a16:creationId xmlns:a16="http://schemas.microsoft.com/office/drawing/2014/main" id="{72FA39F8-017E-0E36-F227-B3E159549A8C}"/>
                </a:ext>
              </a:extLst>
            </p:cNvPr>
            <p:cNvSpPr txBox="1"/>
            <p:nvPr/>
          </p:nvSpPr>
          <p:spPr>
            <a:xfrm>
              <a:off x="4158430" y="6836800"/>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公債費</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983</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10.5%</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90" name="テキスト ボックス 89">
              <a:extLst>
                <a:ext uri="{FF2B5EF4-FFF2-40B4-BE49-F238E27FC236}">
                  <a16:creationId xmlns:a16="http://schemas.microsoft.com/office/drawing/2014/main" id="{8CC66FD9-45AA-DD24-CCC7-1169F0182CCE}"/>
                </a:ext>
              </a:extLst>
            </p:cNvPr>
            <p:cNvSpPr txBox="1"/>
            <p:nvPr/>
          </p:nvSpPr>
          <p:spPr>
            <a:xfrm>
              <a:off x="4525772" y="6504139"/>
              <a:ext cx="648000" cy="323165"/>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a:t>
              </a:r>
              <a:endPar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1,079</a:t>
              </a: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億円</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11.6%</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cxnSp>
          <p:nvCxnSpPr>
            <p:cNvPr id="91" name="直線コネクタ 90">
              <a:extLst>
                <a:ext uri="{FF2B5EF4-FFF2-40B4-BE49-F238E27FC236}">
                  <a16:creationId xmlns:a16="http://schemas.microsoft.com/office/drawing/2014/main" id="{A4348BCF-DD9C-05E7-9804-8DB50B5B5A35}"/>
                </a:ext>
              </a:extLst>
            </p:cNvPr>
            <p:cNvCxnSpPr>
              <a:cxnSpLocks/>
            </p:cNvCxnSpPr>
            <p:nvPr/>
          </p:nvCxnSpPr>
          <p:spPr>
            <a:xfrm flipH="1">
              <a:off x="4171672" y="7804741"/>
              <a:ext cx="191913" cy="2837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FF9E6710-8EC4-45DB-D153-F2A5D1413808}"/>
                </a:ext>
              </a:extLst>
            </p:cNvPr>
            <p:cNvCxnSpPr>
              <a:cxnSpLocks/>
            </p:cNvCxnSpPr>
            <p:nvPr/>
          </p:nvCxnSpPr>
          <p:spPr>
            <a:xfrm flipH="1">
              <a:off x="3935276" y="7603724"/>
              <a:ext cx="348724" cy="9449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D268BE1B-6D0F-745C-9172-6501ABFB83DE}"/>
                </a:ext>
              </a:extLst>
            </p:cNvPr>
            <p:cNvCxnSpPr>
              <a:cxnSpLocks/>
            </p:cNvCxnSpPr>
            <p:nvPr/>
          </p:nvCxnSpPr>
          <p:spPr>
            <a:xfrm flipH="1">
              <a:off x="3938707" y="7317998"/>
              <a:ext cx="32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0085B61-7499-4CE7-089F-22D4599A775E}"/>
                </a:ext>
              </a:extLst>
            </p:cNvPr>
            <p:cNvCxnSpPr>
              <a:cxnSpLocks/>
            </p:cNvCxnSpPr>
            <p:nvPr/>
          </p:nvCxnSpPr>
          <p:spPr>
            <a:xfrm flipH="1" flipV="1">
              <a:off x="3996000" y="6912000"/>
              <a:ext cx="144000" cy="28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71B23C7B-71A2-6A28-927E-7D2B26D0764C}"/>
                </a:ext>
              </a:extLst>
            </p:cNvPr>
            <p:cNvSpPr txBox="1"/>
            <p:nvPr/>
          </p:nvSpPr>
          <p:spPr>
            <a:xfrm>
              <a:off x="4896000" y="7164000"/>
              <a:ext cx="504000" cy="415498"/>
            </a:xfrm>
            <a:prstGeom prst="rect">
              <a:avLst/>
            </a:prstGeom>
            <a:solidFill>
              <a:schemeClr val="bg1"/>
            </a:solidFill>
          </p:spPr>
          <p:txBody>
            <a:bodyPr wrap="square" lIns="0" tIns="0" rIns="0" bIns="0" rtlCol="0">
              <a:spAutoFit/>
            </a:bodyPr>
            <a:lstStyle/>
            <a:p>
              <a:pPr algn="ctr"/>
              <a:r>
                <a:rPr kumimoji="1" lang="ja-JP" altLang="en-US" sz="900" dirty="0">
                  <a:effectLst/>
                  <a:latin typeface="BIZ UDPゴシック" panose="020B0400000000000000" pitchFamily="50" charset="-128"/>
                  <a:ea typeface="BIZ UDPゴシック" panose="020B0400000000000000" pitchFamily="50" charset="-128"/>
                </a:rPr>
                <a:t>歳出総額</a:t>
              </a:r>
              <a:endParaRPr kumimoji="1" lang="en-US" altLang="ja-JP" sz="900" dirty="0">
                <a:effectLst/>
                <a:latin typeface="BIZ UDPゴシック" panose="020B0400000000000000" pitchFamily="50" charset="-128"/>
                <a:ea typeface="BIZ UDPゴシック" panose="020B0400000000000000" pitchFamily="50" charset="-128"/>
              </a:endParaRPr>
            </a:p>
            <a:p>
              <a:pPr algn="ctr"/>
              <a:r>
                <a:rPr lang="en-US" altLang="ja-JP" sz="900" dirty="0">
                  <a:effectLst/>
                  <a:latin typeface="BIZ UDPゴシック" panose="020B0400000000000000" pitchFamily="50" charset="-128"/>
                  <a:ea typeface="BIZ UDPゴシック" panose="020B0400000000000000" pitchFamily="50" charset="-128"/>
                </a:rPr>
                <a:t>9,328</a:t>
              </a:r>
            </a:p>
            <a:p>
              <a:pPr algn="ctr"/>
              <a:r>
                <a:rPr lang="ja-JP" altLang="en-US" sz="900" dirty="0">
                  <a:effectLst/>
                  <a:latin typeface="BIZ UDPゴシック" panose="020B0400000000000000" pitchFamily="50" charset="-128"/>
                  <a:ea typeface="BIZ UDPゴシック" panose="020B0400000000000000" pitchFamily="50" charset="-128"/>
                </a:rPr>
                <a:t>億円</a:t>
              </a:r>
              <a:endParaRPr lang="en-US" altLang="ja-JP" sz="900" dirty="0">
                <a:effectLst/>
                <a:latin typeface="BIZ UDPゴシック" panose="020B0400000000000000" pitchFamily="50" charset="-128"/>
                <a:ea typeface="BIZ UDPゴシック" panose="020B0400000000000000" pitchFamily="50" charset="-128"/>
              </a:endParaRPr>
            </a:p>
          </p:txBody>
        </p:sp>
      </p:grpSp>
      <p:sp>
        <p:nvSpPr>
          <p:cNvPr id="27" name="スライド番号プレースホルダー 36">
            <a:extLst>
              <a:ext uri="{FF2B5EF4-FFF2-40B4-BE49-F238E27FC236}">
                <a16:creationId xmlns:a16="http://schemas.microsoft.com/office/drawing/2014/main" id="{9BF8CC47-4E48-F700-478D-7D54AD41CBF8}"/>
              </a:ext>
            </a:extLst>
          </p:cNvPr>
          <p:cNvSpPr>
            <a:spLocks noGrp="1"/>
          </p:cNvSpPr>
          <p:nvPr>
            <p:ph type="sldNum" sz="quarter" idx="12"/>
          </p:nvPr>
        </p:nvSpPr>
        <p:spPr>
          <a:xfrm>
            <a:off x="3301200"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7</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grpSp>
        <p:nvGrpSpPr>
          <p:cNvPr id="113" name="グループ化 112">
            <a:extLst>
              <a:ext uri="{FF2B5EF4-FFF2-40B4-BE49-F238E27FC236}">
                <a16:creationId xmlns:a16="http://schemas.microsoft.com/office/drawing/2014/main" id="{6F7F0245-C695-F008-5FE2-6E863DF497A2}"/>
              </a:ext>
            </a:extLst>
          </p:cNvPr>
          <p:cNvGrpSpPr/>
          <p:nvPr/>
        </p:nvGrpSpPr>
        <p:grpSpPr>
          <a:xfrm>
            <a:off x="1872000" y="5580000"/>
            <a:ext cx="1762544" cy="1908000"/>
            <a:chOff x="1872000" y="5580000"/>
            <a:chExt cx="1762544" cy="1908000"/>
          </a:xfrm>
        </p:grpSpPr>
        <p:pic>
          <p:nvPicPr>
            <p:cNvPr id="106" name="図 105">
              <a:extLst>
                <a:ext uri="{FF2B5EF4-FFF2-40B4-BE49-F238E27FC236}">
                  <a16:creationId xmlns:a16="http://schemas.microsoft.com/office/drawing/2014/main" id="{A710600D-3134-D4E3-6635-8EB2FC4B7919}"/>
                </a:ext>
              </a:extLst>
            </p:cNvPr>
            <p:cNvPicPr>
              <a:picLocks noChangeAspect="1"/>
            </p:cNvPicPr>
            <p:nvPr/>
          </p:nvPicPr>
          <p:blipFill rotWithShape="1">
            <a:blip r:embed="rId6"/>
            <a:srcRect l="51682" t="2611" r="2436" b="39525"/>
            <a:stretch/>
          </p:blipFill>
          <p:spPr>
            <a:xfrm>
              <a:off x="1872000" y="5580000"/>
              <a:ext cx="1620000" cy="1908000"/>
            </a:xfrm>
            <a:prstGeom prst="rect">
              <a:avLst/>
            </a:prstGeom>
          </p:spPr>
        </p:pic>
        <p:sp>
          <p:nvSpPr>
            <p:cNvPr id="108" name="矢印: 右 107">
              <a:extLst>
                <a:ext uri="{FF2B5EF4-FFF2-40B4-BE49-F238E27FC236}">
                  <a16:creationId xmlns:a16="http://schemas.microsoft.com/office/drawing/2014/main" id="{CAA0413F-E57A-59AC-4CFE-C71AF4DDF546}"/>
                </a:ext>
              </a:extLst>
            </p:cNvPr>
            <p:cNvSpPr/>
            <p:nvPr/>
          </p:nvSpPr>
          <p:spPr>
            <a:xfrm rot="19606462">
              <a:off x="2603048" y="6469901"/>
              <a:ext cx="360000" cy="288000"/>
            </a:xfrm>
            <a:prstGeom prst="rightArrow">
              <a:avLst/>
            </a:prstGeom>
          </p:spPr>
          <p:style>
            <a:lnRef idx="0">
              <a:schemeClr val="accent1"/>
            </a:lnRef>
            <a:fillRef idx="3">
              <a:schemeClr val="accent1"/>
            </a:fillRef>
            <a:effectRef idx="3">
              <a:schemeClr val="accent1"/>
            </a:effectRef>
            <a:fontRef idx="minor">
              <a:schemeClr val="lt1"/>
            </a:fontRef>
          </p:style>
          <p:txBody>
            <a:bodyPr lIns="0" tIns="0" rIns="0" bIns="0" rtlCol="0" anchor="ctr" anchorCtr="1"/>
            <a:lstStyle/>
            <a:p>
              <a:pPr algn="ctr"/>
              <a:r>
                <a:rPr kumimoji="1" lang="ja-JP" altLang="en-US" sz="900" dirty="0">
                  <a:latin typeface="BIZ UDPゴシック" panose="020B0400000000000000" pitchFamily="50" charset="-128"/>
                  <a:ea typeface="BIZ UDPゴシック" panose="020B0400000000000000" pitchFamily="50" charset="-128"/>
                </a:rPr>
                <a:t>内訳</a:t>
              </a:r>
            </a:p>
          </p:txBody>
        </p:sp>
        <p:sp>
          <p:nvSpPr>
            <p:cNvPr id="109" name="テキスト ボックス 108">
              <a:extLst>
                <a:ext uri="{FF2B5EF4-FFF2-40B4-BE49-F238E27FC236}">
                  <a16:creationId xmlns:a16="http://schemas.microsoft.com/office/drawing/2014/main" id="{E246F7E6-30A8-51F7-A336-894D5211A076}"/>
                </a:ext>
              </a:extLst>
            </p:cNvPr>
            <p:cNvSpPr txBox="1"/>
            <p:nvPr/>
          </p:nvSpPr>
          <p:spPr>
            <a:xfrm>
              <a:off x="2030567" y="5738429"/>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県民税</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31.5%</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110" name="テキスト ボックス 109">
              <a:extLst>
                <a:ext uri="{FF2B5EF4-FFF2-40B4-BE49-F238E27FC236}">
                  <a16:creationId xmlns:a16="http://schemas.microsoft.com/office/drawing/2014/main" id="{575911F1-309E-A927-7291-2042893594E0}"/>
                </a:ext>
              </a:extLst>
            </p:cNvPr>
            <p:cNvSpPr txBox="1"/>
            <p:nvPr/>
          </p:nvSpPr>
          <p:spPr>
            <a:xfrm>
              <a:off x="2641180" y="6086496"/>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事業税</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25.7%</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111" name="テキスト ボックス 110">
              <a:extLst>
                <a:ext uri="{FF2B5EF4-FFF2-40B4-BE49-F238E27FC236}">
                  <a16:creationId xmlns:a16="http://schemas.microsoft.com/office/drawing/2014/main" id="{4CBF64DD-BB10-0FED-1D97-F3294F44E299}"/>
                </a:ext>
              </a:extLst>
            </p:cNvPr>
            <p:cNvSpPr txBox="1"/>
            <p:nvPr/>
          </p:nvSpPr>
          <p:spPr>
            <a:xfrm>
              <a:off x="2926779" y="6462557"/>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自動車税</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14.4%</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112" name="テキスト ボックス 111">
              <a:extLst>
                <a:ext uri="{FF2B5EF4-FFF2-40B4-BE49-F238E27FC236}">
                  <a16:creationId xmlns:a16="http://schemas.microsoft.com/office/drawing/2014/main" id="{CC475CFD-B434-E504-5F73-0F5C436D87C3}"/>
                </a:ext>
              </a:extLst>
            </p:cNvPr>
            <p:cNvSpPr txBox="1"/>
            <p:nvPr/>
          </p:nvSpPr>
          <p:spPr>
            <a:xfrm>
              <a:off x="2986544" y="6900733"/>
              <a:ext cx="648000" cy="216000"/>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その他の県税</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28.4%</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3179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グループ化 50">
            <a:extLst>
              <a:ext uri="{FF2B5EF4-FFF2-40B4-BE49-F238E27FC236}">
                <a16:creationId xmlns:a16="http://schemas.microsoft.com/office/drawing/2014/main" id="{329636B6-16A2-007C-7DFD-9E26230F9433}"/>
              </a:ext>
            </a:extLst>
          </p:cNvPr>
          <p:cNvGrpSpPr/>
          <p:nvPr/>
        </p:nvGrpSpPr>
        <p:grpSpPr>
          <a:xfrm>
            <a:off x="1908000" y="1368000"/>
            <a:ext cx="4745736" cy="2875217"/>
            <a:chOff x="1692000" y="1872000"/>
            <a:chExt cx="4745736" cy="2875217"/>
          </a:xfrm>
        </p:grpSpPr>
        <p:grpSp>
          <p:nvGrpSpPr>
            <p:cNvPr id="50" name="グループ化 49">
              <a:extLst>
                <a:ext uri="{FF2B5EF4-FFF2-40B4-BE49-F238E27FC236}">
                  <a16:creationId xmlns:a16="http://schemas.microsoft.com/office/drawing/2014/main" id="{AA7CFC7D-D089-2AE3-2BAF-C40A8656C1B4}"/>
                </a:ext>
              </a:extLst>
            </p:cNvPr>
            <p:cNvGrpSpPr/>
            <p:nvPr/>
          </p:nvGrpSpPr>
          <p:grpSpPr>
            <a:xfrm>
              <a:off x="1692000" y="1872000"/>
              <a:ext cx="4745736" cy="2875217"/>
              <a:chOff x="1692000" y="1872000"/>
              <a:chExt cx="4745736" cy="2875217"/>
            </a:xfrm>
          </p:grpSpPr>
          <p:pic>
            <p:nvPicPr>
              <p:cNvPr id="16" name="図 15" descr="ダイアグラム&#10;&#10;自動的に生成された説明">
                <a:extLst>
                  <a:ext uri="{FF2B5EF4-FFF2-40B4-BE49-F238E27FC236}">
                    <a16:creationId xmlns:a16="http://schemas.microsoft.com/office/drawing/2014/main" id="{4EBC377A-C6D2-DA09-CA72-4D7127D78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000" y="1872000"/>
                <a:ext cx="4745736" cy="2875217"/>
              </a:xfrm>
              <a:prstGeom prst="rect">
                <a:avLst/>
              </a:prstGeom>
            </p:spPr>
          </p:pic>
          <p:sp>
            <p:nvSpPr>
              <p:cNvPr id="5" name="テキスト ボックス 4">
                <a:extLst>
                  <a:ext uri="{FF2B5EF4-FFF2-40B4-BE49-F238E27FC236}">
                    <a16:creationId xmlns:a16="http://schemas.microsoft.com/office/drawing/2014/main" id="{232AE2C6-AE08-7F27-0410-9CDFD384B6D9}"/>
                  </a:ext>
                </a:extLst>
              </p:cNvPr>
              <p:cNvSpPr txBox="1"/>
              <p:nvPr/>
            </p:nvSpPr>
            <p:spPr>
              <a:xfrm>
                <a:off x="3158999" y="2220340"/>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税収</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58.0</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E65C86DD-1C2E-98E9-B486-2F9342FF8BC0}"/>
                  </a:ext>
                </a:extLst>
              </p:cNvPr>
              <p:cNvSpPr txBox="1"/>
              <p:nvPr/>
            </p:nvSpPr>
            <p:spPr>
              <a:xfrm>
                <a:off x="3296359" y="4140000"/>
                <a:ext cx="540000" cy="215444"/>
              </a:xfrm>
              <a:prstGeom prst="rect">
                <a:avLst/>
              </a:prstGeom>
              <a:noFill/>
            </p:spPr>
            <p:txBody>
              <a:bodyPr wrap="square" lIns="36000" tIns="0" rIns="36000" bIns="0" rtlCol="0">
                <a:spAutoFit/>
              </a:bodyPr>
              <a:lstStyle/>
              <a:p>
                <a:pPr algn="ctr"/>
                <a:r>
                  <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税収</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69.4</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E477F35B-55AE-ACF9-D9EC-88FD334D6625}"/>
                  </a:ext>
                </a:extLst>
              </p:cNvPr>
              <p:cNvSpPr txBox="1"/>
              <p:nvPr/>
            </p:nvSpPr>
            <p:spPr>
              <a:xfrm>
                <a:off x="4993047" y="4106651"/>
                <a:ext cx="288000" cy="276999"/>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建設</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国債</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6.6</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448BF696-0038-508E-CE51-52ED36769078}"/>
                  </a:ext>
                </a:extLst>
              </p:cNvPr>
              <p:cNvSpPr txBox="1"/>
              <p:nvPr/>
            </p:nvSpPr>
            <p:spPr>
              <a:xfrm>
                <a:off x="2260736" y="2711001"/>
                <a:ext cx="288000" cy="276999"/>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公共</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事業</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6.2</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615F109B-5287-CA50-3FFB-F9225952D2DC}"/>
                  </a:ext>
                </a:extLst>
              </p:cNvPr>
              <p:cNvSpPr txBox="1"/>
              <p:nvPr/>
            </p:nvSpPr>
            <p:spPr>
              <a:xfrm>
                <a:off x="2260736" y="3652389"/>
                <a:ext cx="288000" cy="276999"/>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公共</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事業</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6.1</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9F6392F3-1F58-5612-44B8-084F43092DF1}"/>
                  </a:ext>
                </a:extLst>
              </p:cNvPr>
              <p:cNvSpPr txBox="1"/>
              <p:nvPr/>
            </p:nvSpPr>
            <p:spPr>
              <a:xfrm>
                <a:off x="2499105" y="2711001"/>
                <a:ext cx="288000" cy="276999"/>
              </a:xfrm>
              <a:prstGeom prst="rect">
                <a:avLst/>
              </a:prstGeom>
              <a:noFill/>
            </p:spPr>
            <p:txBody>
              <a:bodyPr wrap="square" lIns="36000" tIns="0" rIns="36000" bIns="0" rtlCol="0">
                <a:spAutoFit/>
              </a:bodyPr>
              <a:lstStyle/>
              <a:p>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文教・</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科技</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5.1</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B859CD21-9BD3-5593-A25E-EE8FD8E210ED}"/>
                  </a:ext>
                </a:extLst>
              </p:cNvPr>
              <p:cNvSpPr txBox="1"/>
              <p:nvPr/>
            </p:nvSpPr>
            <p:spPr>
              <a:xfrm>
                <a:off x="2483473" y="3652389"/>
                <a:ext cx="288000" cy="276999"/>
              </a:xfrm>
              <a:prstGeom prst="rect">
                <a:avLst/>
              </a:prstGeom>
              <a:noFill/>
            </p:spPr>
            <p:txBody>
              <a:bodyPr wrap="square" lIns="36000" tIns="0" rIns="36000" bIns="0" rtlCol="0">
                <a:spAutoFit/>
              </a:bodyPr>
              <a:lstStyle/>
              <a:p>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文教・</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科技</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5.5</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B7361378-5AD5-86CE-A127-A503F12FFE6A}"/>
                  </a:ext>
                </a:extLst>
              </p:cNvPr>
              <p:cNvSpPr txBox="1"/>
              <p:nvPr/>
            </p:nvSpPr>
            <p:spPr>
              <a:xfrm>
                <a:off x="2996920" y="2745443"/>
                <a:ext cx="288000" cy="184666"/>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防衛</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4.2</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C171FFFA-7ABB-4518-18D6-934753D05873}"/>
                  </a:ext>
                </a:extLst>
              </p:cNvPr>
              <p:cNvSpPr txBox="1"/>
              <p:nvPr/>
            </p:nvSpPr>
            <p:spPr>
              <a:xfrm>
                <a:off x="3035995" y="3706839"/>
                <a:ext cx="288000" cy="184666"/>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防衛</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7.9</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CB32DB9E-9310-AFA7-B1A0-AA4C14094D17}"/>
                  </a:ext>
                </a:extLst>
              </p:cNvPr>
              <p:cNvSpPr txBox="1"/>
              <p:nvPr/>
            </p:nvSpPr>
            <p:spPr>
              <a:xfrm>
                <a:off x="2700000" y="3707988"/>
                <a:ext cx="360000" cy="184666"/>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9.6</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E1D23C8F-AA1B-3581-A5EE-08C8CD73B6FC}"/>
                  </a:ext>
                </a:extLst>
              </p:cNvPr>
              <p:cNvSpPr txBox="1"/>
              <p:nvPr/>
            </p:nvSpPr>
            <p:spPr>
              <a:xfrm>
                <a:off x="2712013" y="2747312"/>
                <a:ext cx="360000" cy="184666"/>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9.6</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CA8BD9E9-5E07-2D9C-FA8A-AA2DFE4A5917}"/>
                  </a:ext>
                </a:extLst>
              </p:cNvPr>
              <p:cNvSpPr txBox="1"/>
              <p:nvPr/>
            </p:nvSpPr>
            <p:spPr>
              <a:xfrm>
                <a:off x="4705615" y="4106651"/>
                <a:ext cx="360000" cy="276999"/>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収入</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7.5</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526ED322-B7D8-DD11-6FB3-BC97F30C648E}"/>
                  </a:ext>
                </a:extLst>
              </p:cNvPr>
              <p:cNvSpPr txBox="1"/>
              <p:nvPr/>
            </p:nvSpPr>
            <p:spPr>
              <a:xfrm>
                <a:off x="4536000" y="2052000"/>
                <a:ext cx="698122" cy="92333"/>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その他収入  </a:t>
                </a:r>
                <a:r>
                  <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2</a:t>
                </a: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.6</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6526D4D1-5C1A-6C51-C252-AE169B42F856}"/>
                  </a:ext>
                </a:extLst>
              </p:cNvPr>
              <p:cNvSpPr txBox="1"/>
              <p:nvPr/>
            </p:nvSpPr>
            <p:spPr>
              <a:xfrm>
                <a:off x="4214874" y="2710910"/>
                <a:ext cx="540000" cy="92333"/>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国債費 </a:t>
                </a:r>
                <a:r>
                  <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14</a:t>
                </a: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.3</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FEF47877-6A7E-5FD5-0699-209B96BDEBC4}"/>
                  </a:ext>
                </a:extLst>
              </p:cNvPr>
              <p:cNvSpPr txBox="1"/>
              <p:nvPr/>
            </p:nvSpPr>
            <p:spPr>
              <a:xfrm>
                <a:off x="4320000" y="2880000"/>
                <a:ext cx="612000" cy="108000"/>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利払費等 </a:t>
                </a:r>
                <a:r>
                  <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11</a:t>
                </a: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.2</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E0410E2E-189B-1700-66C8-A8EC9988D860}"/>
                  </a:ext>
                </a:extLst>
              </p:cNvPr>
              <p:cNvSpPr txBox="1"/>
              <p:nvPr/>
            </p:nvSpPr>
            <p:spPr>
              <a:xfrm>
                <a:off x="4176000" y="2556000"/>
                <a:ext cx="648000" cy="108000"/>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債務償還費 </a:t>
                </a:r>
                <a:r>
                  <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3</a:t>
                </a: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.1</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0224FCAF-2261-39D6-9886-55445F05CC18}"/>
                  </a:ext>
                </a:extLst>
              </p:cNvPr>
              <p:cNvSpPr txBox="1"/>
              <p:nvPr/>
            </p:nvSpPr>
            <p:spPr>
              <a:xfrm>
                <a:off x="2232000" y="3976438"/>
                <a:ext cx="1080000" cy="108000"/>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物価・賃上げ促進予備費 </a:t>
                </a:r>
                <a:r>
                  <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1</a:t>
                </a: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.0</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684A94C1-928F-45CC-F6A3-BD002BAF5B5F}"/>
                  </a:ext>
                </a:extLst>
              </p:cNvPr>
              <p:cNvSpPr txBox="1"/>
              <p:nvPr/>
            </p:nvSpPr>
            <p:spPr>
              <a:xfrm>
                <a:off x="5526000" y="3660672"/>
                <a:ext cx="540000" cy="92333"/>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国債費 </a:t>
                </a:r>
                <a:r>
                  <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27</a:t>
                </a: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.0</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B3EC885B-AD83-2BAA-A828-146792BB4C97}"/>
                  </a:ext>
                </a:extLst>
              </p:cNvPr>
              <p:cNvSpPr txBox="1"/>
              <p:nvPr/>
            </p:nvSpPr>
            <p:spPr>
              <a:xfrm>
                <a:off x="5350154" y="3790888"/>
                <a:ext cx="540000" cy="184666"/>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債務償還費 </a:t>
                </a:r>
                <a:r>
                  <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17</a:t>
                </a: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.3</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B8925E2A-E648-6BD2-D63B-DB9E1CDA1803}"/>
                  </a:ext>
                </a:extLst>
              </p:cNvPr>
              <p:cNvSpPr txBox="1"/>
              <p:nvPr/>
            </p:nvSpPr>
            <p:spPr>
              <a:xfrm>
                <a:off x="5878800" y="3789122"/>
                <a:ext cx="432000" cy="184666"/>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利払費等</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9</a:t>
                </a: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.7</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grpSp>
            <p:nvGrpSpPr>
              <p:cNvPr id="36" name="グループ化 35">
                <a:extLst>
                  <a:ext uri="{FF2B5EF4-FFF2-40B4-BE49-F238E27FC236}">
                    <a16:creationId xmlns:a16="http://schemas.microsoft.com/office/drawing/2014/main" id="{3F4643BE-BF88-A21B-714E-B06410555487}"/>
                  </a:ext>
                </a:extLst>
              </p:cNvPr>
              <p:cNvGrpSpPr/>
              <p:nvPr/>
            </p:nvGrpSpPr>
            <p:grpSpPr>
              <a:xfrm>
                <a:off x="3265200" y="3916800"/>
                <a:ext cx="72000" cy="108000"/>
                <a:chOff x="860501" y="8301499"/>
                <a:chExt cx="72000" cy="108000"/>
              </a:xfrm>
            </p:grpSpPr>
            <p:cxnSp>
              <p:nvCxnSpPr>
                <p:cNvPr id="37" name="直線コネクタ 36">
                  <a:extLst>
                    <a:ext uri="{FF2B5EF4-FFF2-40B4-BE49-F238E27FC236}">
                      <a16:creationId xmlns:a16="http://schemas.microsoft.com/office/drawing/2014/main" id="{FF4737E8-88ED-E566-E167-1A894AEF3DFD}"/>
                    </a:ext>
                  </a:extLst>
                </p:cNvPr>
                <p:cNvCxnSpPr>
                  <a:cxnSpLocks/>
                </p:cNvCxnSpPr>
                <p:nvPr/>
              </p:nvCxnSpPr>
              <p:spPr>
                <a:xfrm>
                  <a:off x="932501" y="8301499"/>
                  <a:ext cx="0" cy="10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EAA64E1-CE4D-50DB-1E82-31E8D6B34D9D}"/>
                    </a:ext>
                  </a:extLst>
                </p:cNvPr>
                <p:cNvCxnSpPr>
                  <a:cxnSpLocks/>
                </p:cNvCxnSpPr>
                <p:nvPr/>
              </p:nvCxnSpPr>
              <p:spPr>
                <a:xfrm flipV="1">
                  <a:off x="860501" y="8409148"/>
                  <a:ext cx="7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グループ化 45">
                <a:extLst>
                  <a:ext uri="{FF2B5EF4-FFF2-40B4-BE49-F238E27FC236}">
                    <a16:creationId xmlns:a16="http://schemas.microsoft.com/office/drawing/2014/main" id="{DCF32FA6-7D08-5F04-39E1-9A0E2EF96DD9}"/>
                  </a:ext>
                </a:extLst>
              </p:cNvPr>
              <p:cNvGrpSpPr/>
              <p:nvPr/>
            </p:nvGrpSpPr>
            <p:grpSpPr>
              <a:xfrm>
                <a:off x="4140000" y="2610000"/>
                <a:ext cx="141488" cy="320109"/>
                <a:chOff x="860501" y="8409148"/>
                <a:chExt cx="141488" cy="320109"/>
              </a:xfrm>
            </p:grpSpPr>
            <p:cxnSp>
              <p:nvCxnSpPr>
                <p:cNvPr id="47" name="直線コネクタ 46">
                  <a:extLst>
                    <a:ext uri="{FF2B5EF4-FFF2-40B4-BE49-F238E27FC236}">
                      <a16:creationId xmlns:a16="http://schemas.microsoft.com/office/drawing/2014/main" id="{FAC845EA-C756-FB57-EED8-0A4D5D7E93FC}"/>
                    </a:ext>
                  </a:extLst>
                </p:cNvPr>
                <p:cNvCxnSpPr>
                  <a:cxnSpLocks/>
                </p:cNvCxnSpPr>
                <p:nvPr/>
              </p:nvCxnSpPr>
              <p:spPr>
                <a:xfrm flipH="1" flipV="1">
                  <a:off x="860501" y="8409148"/>
                  <a:ext cx="141488" cy="3201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3DF44EB8-03B2-D183-91CF-AB315A906FBA}"/>
                    </a:ext>
                  </a:extLst>
                </p:cNvPr>
                <p:cNvCxnSpPr>
                  <a:cxnSpLocks/>
                </p:cNvCxnSpPr>
                <p:nvPr/>
              </p:nvCxnSpPr>
              <p:spPr>
                <a:xfrm flipV="1">
                  <a:off x="860501" y="8409148"/>
                  <a:ext cx="7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 name="テキスト ボックス 12">
              <a:extLst>
                <a:ext uri="{FF2B5EF4-FFF2-40B4-BE49-F238E27FC236}">
                  <a16:creationId xmlns:a16="http://schemas.microsoft.com/office/drawing/2014/main" id="{3E555D16-3C50-D6E5-91AE-0CBEB8D77F7A}"/>
                </a:ext>
              </a:extLst>
            </p:cNvPr>
            <p:cNvSpPr txBox="1"/>
            <p:nvPr/>
          </p:nvSpPr>
          <p:spPr>
            <a:xfrm>
              <a:off x="4508828" y="2189562"/>
              <a:ext cx="288000" cy="276999"/>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建設</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国債</a:t>
              </a:r>
              <a:endPar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5.6</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grpSp>
          <p:nvGrpSpPr>
            <p:cNvPr id="40" name="グループ化 39">
              <a:extLst>
                <a:ext uri="{FF2B5EF4-FFF2-40B4-BE49-F238E27FC236}">
                  <a16:creationId xmlns:a16="http://schemas.microsoft.com/office/drawing/2014/main" id="{5F5814AB-E497-11E8-5DE7-E723D3836FCA}"/>
                </a:ext>
              </a:extLst>
            </p:cNvPr>
            <p:cNvGrpSpPr/>
            <p:nvPr/>
          </p:nvGrpSpPr>
          <p:grpSpPr>
            <a:xfrm>
              <a:off x="4500000" y="2102452"/>
              <a:ext cx="72000" cy="108000"/>
              <a:chOff x="860501" y="8409148"/>
              <a:chExt cx="72000" cy="108000"/>
            </a:xfrm>
          </p:grpSpPr>
          <p:cxnSp>
            <p:nvCxnSpPr>
              <p:cNvPr id="41" name="直線コネクタ 40">
                <a:extLst>
                  <a:ext uri="{FF2B5EF4-FFF2-40B4-BE49-F238E27FC236}">
                    <a16:creationId xmlns:a16="http://schemas.microsoft.com/office/drawing/2014/main" id="{0D9D752E-5816-4580-CBD4-6D5FC3AFC0E6}"/>
                  </a:ext>
                </a:extLst>
              </p:cNvPr>
              <p:cNvCxnSpPr>
                <a:cxnSpLocks/>
              </p:cNvCxnSpPr>
              <p:nvPr/>
            </p:nvCxnSpPr>
            <p:spPr>
              <a:xfrm flipV="1">
                <a:off x="860501" y="8409148"/>
                <a:ext cx="0" cy="10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28228314-B6BC-1D7A-246A-1139B0A316A1}"/>
                  </a:ext>
                </a:extLst>
              </p:cNvPr>
              <p:cNvCxnSpPr>
                <a:cxnSpLocks/>
              </p:cNvCxnSpPr>
              <p:nvPr/>
            </p:nvCxnSpPr>
            <p:spPr>
              <a:xfrm flipV="1">
                <a:off x="860501" y="8409148"/>
                <a:ext cx="7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 name="グループ化 3">
            <a:extLst>
              <a:ext uri="{FF2B5EF4-FFF2-40B4-BE49-F238E27FC236}">
                <a16:creationId xmlns:a16="http://schemas.microsoft.com/office/drawing/2014/main" id="{47EB8C76-E412-4179-977D-6563A8D6D050}"/>
              </a:ext>
            </a:extLst>
          </p:cNvPr>
          <p:cNvGrpSpPr/>
          <p:nvPr/>
        </p:nvGrpSpPr>
        <p:grpSpPr>
          <a:xfrm>
            <a:off x="1116000" y="252000"/>
            <a:ext cx="4680000" cy="523220"/>
            <a:chOff x="1309165" y="664780"/>
            <a:chExt cx="4680000" cy="523220"/>
          </a:xfrm>
        </p:grpSpPr>
        <p:sp>
          <p:nvSpPr>
            <p:cNvPr id="44" name="四角形: 角を丸くする 43">
              <a:extLst>
                <a:ext uri="{FF2B5EF4-FFF2-40B4-BE49-F238E27FC236}">
                  <a16:creationId xmlns:a16="http://schemas.microsoft.com/office/drawing/2014/main" id="{EAF83FE4-0513-FEA6-D183-3743A1D7BF60}"/>
                </a:ext>
              </a:extLst>
            </p:cNvPr>
            <p:cNvSpPr/>
            <p:nvPr/>
          </p:nvSpPr>
          <p:spPr>
            <a:xfrm>
              <a:off x="1309165" y="860325"/>
              <a:ext cx="4680000" cy="216000"/>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n w="10160">
                  <a:solidFill>
                    <a:srgbClr val="6699FF"/>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endParaRPr>
            </a:p>
          </p:txBody>
        </p:sp>
        <p:sp>
          <p:nvSpPr>
            <p:cNvPr id="65" name="正方形/長方形 64">
              <a:extLst>
                <a:ext uri="{FF2B5EF4-FFF2-40B4-BE49-F238E27FC236}">
                  <a16:creationId xmlns:a16="http://schemas.microsoft.com/office/drawing/2014/main" id="{33A1C50B-AD39-350F-BEEA-D396ED4DB7D5}"/>
                </a:ext>
              </a:extLst>
            </p:cNvPr>
            <p:cNvSpPr/>
            <p:nvPr/>
          </p:nvSpPr>
          <p:spPr>
            <a:xfrm>
              <a:off x="1365777" y="664780"/>
              <a:ext cx="4512774" cy="523220"/>
            </a:xfrm>
            <a:prstGeom prst="rect">
              <a:avLst/>
            </a:prstGeom>
            <a:noFill/>
            <a:ln w="9525">
              <a:noFill/>
            </a:ln>
          </p:spPr>
          <p:txBody>
            <a:bodyPr wrap="none" lIns="91440" tIns="45720" rIns="91440" bIns="45720">
              <a:spAutoFit/>
            </a:bodyPr>
            <a:lstStyle/>
            <a:p>
              <a:pPr algn="ctr"/>
              <a:r>
                <a:rPr lang="ja-JP" altLang="en-US" sz="2800" dirty="0">
                  <a:ln w="15875">
                    <a:solidFill>
                      <a:srgbClr val="0070C0"/>
                    </a:solidFill>
                    <a:prstDash val="solid"/>
                  </a:ln>
                  <a:solidFill>
                    <a:srgbClr val="FFFFFF"/>
                  </a:solidFill>
                  <a:effectLst>
                    <a:glow rad="25400">
                      <a:schemeClr val="accent5">
                        <a:alpha val="80000"/>
                      </a:schemeClr>
                    </a:glow>
                  </a:effectLst>
                  <a:latin typeface="HG創英角ﾎﾟｯﾌﾟ体" panose="040B0A09000000000000" pitchFamily="49" charset="-128"/>
                  <a:ea typeface="HG創英角ﾎﾟｯﾌﾟ体" panose="040B0A09000000000000" pitchFamily="49" charset="-128"/>
                </a:rPr>
                <a:t>国や地方の財政の現状は？</a:t>
              </a:r>
            </a:p>
          </p:txBody>
        </p:sp>
      </p:grpSp>
      <p:sp>
        <p:nvSpPr>
          <p:cNvPr id="11" name="正方形/長方形 10">
            <a:extLst>
              <a:ext uri="{FF2B5EF4-FFF2-40B4-BE49-F238E27FC236}">
                <a16:creationId xmlns:a16="http://schemas.microsoft.com/office/drawing/2014/main" id="{EB7CB3AF-AF2A-757C-4533-50A3D87E4D4C}"/>
              </a:ext>
            </a:extLst>
          </p:cNvPr>
          <p:cNvSpPr/>
          <p:nvPr/>
        </p:nvSpPr>
        <p:spPr>
          <a:xfrm>
            <a:off x="180000" y="756000"/>
            <a:ext cx="324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財政構造の変化と税負担</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20" name="正方形/長方形 19">
            <a:extLst>
              <a:ext uri="{FF2B5EF4-FFF2-40B4-BE49-F238E27FC236}">
                <a16:creationId xmlns:a16="http://schemas.microsoft.com/office/drawing/2014/main" id="{347A0536-0B7B-D38C-FC26-049AE191B600}"/>
              </a:ext>
            </a:extLst>
          </p:cNvPr>
          <p:cNvSpPr/>
          <p:nvPr/>
        </p:nvSpPr>
        <p:spPr>
          <a:xfrm>
            <a:off x="180000" y="4068000"/>
            <a:ext cx="324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公債残高の増加</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485AC067-849F-B138-21F3-A46EBAE986F0}"/>
              </a:ext>
            </a:extLst>
          </p:cNvPr>
          <p:cNvSpPr txBox="1"/>
          <p:nvPr/>
        </p:nvSpPr>
        <p:spPr>
          <a:xfrm>
            <a:off x="251999" y="1115999"/>
            <a:ext cx="6480000" cy="334515"/>
          </a:xfrm>
          <a:prstGeom prst="rect">
            <a:avLst/>
          </a:prstGeom>
          <a:noFill/>
        </p:spPr>
        <p:txBody>
          <a:bodyPr wrap="square" lIns="36000" tIns="0" rIns="36000" bIns="0" rtlCol="0">
            <a:spAutoFit/>
          </a:bodyPr>
          <a:lstStyle/>
          <a:p>
            <a:pPr>
              <a:lnSpc>
                <a:spcPts val="1400"/>
              </a:lnSpc>
            </a:pPr>
            <a:r>
              <a:rPr kumimoji="1" lang="ja-JP" altLang="en-US" sz="1100" dirty="0">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平成２年度と令和６年度の国の歳入と歳出の内訳をくらべてみると、歳入では税収がほぼ横ばいであるのに対し、公債が大幅に増加しています。</a:t>
            </a:r>
            <a:endParaRPr kumimoji="1" lang="ja-JP" altLang="en-US" sz="1100"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2FCE758E-17FF-4A3E-5249-3630975DA700}"/>
              </a:ext>
            </a:extLst>
          </p:cNvPr>
          <p:cNvSpPr txBox="1"/>
          <p:nvPr/>
        </p:nvSpPr>
        <p:spPr>
          <a:xfrm>
            <a:off x="252000" y="4392000"/>
            <a:ext cx="6480000" cy="1692771"/>
          </a:xfrm>
          <a:prstGeom prst="rect">
            <a:avLst/>
          </a:prstGeom>
          <a:noFill/>
        </p:spPr>
        <p:txBody>
          <a:bodyPr wrap="square" lIns="36000" tIns="0" rIns="36000" bIns="0" rtlCol="0">
            <a:spAutoFit/>
          </a:bodyPr>
          <a:lstStyle/>
          <a:p>
            <a:pPr algn="just"/>
            <a:r>
              <a:rPr kumimoji="1" lang="ja-JP" altLang="en-US" sz="1100" dirty="0">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国が「国債」という証券を発行し、これを国民などが買います。こうして集められたお金が「公債金」で、令和６年度当初予算では、歳入のうち</a:t>
            </a:r>
            <a:r>
              <a:rPr lang="en-US" altLang="ja-JP" sz="1100" dirty="0">
                <a:solidFill>
                  <a:schemeClr val="tx1"/>
                </a:solidFill>
                <a:latin typeface="BIZ UDゴシック" panose="020B0400000000000000" pitchFamily="49" charset="-128"/>
                <a:ea typeface="BIZ UDゴシック" panose="020B0400000000000000" pitchFamily="49" charset="-128"/>
              </a:rPr>
              <a:t>31</a:t>
            </a:r>
            <a:r>
              <a:rPr kumimoji="1" lang="en-US" altLang="ja-JP" sz="1100" dirty="0">
                <a:solidFill>
                  <a:schemeClr val="tx1"/>
                </a:solidFill>
                <a:latin typeface="BIZ UDゴシック" panose="020B0400000000000000" pitchFamily="49" charset="-128"/>
                <a:ea typeface="BIZ UDゴシック" panose="020B0400000000000000" pitchFamily="49" charset="-128"/>
              </a:rPr>
              <a:t>.5</a:t>
            </a:r>
            <a:r>
              <a:rPr kumimoji="1" lang="ja-JP" altLang="en-US" sz="1100" dirty="0">
                <a:solidFill>
                  <a:schemeClr val="tx1"/>
                </a:solidFill>
                <a:latin typeface="BIZ UDゴシック" panose="020B0400000000000000" pitchFamily="49" charset="-128"/>
                <a:ea typeface="BIZ UDゴシック" panose="020B0400000000000000" pitchFamily="49" charset="-128"/>
              </a:rPr>
              <a:t>％を占めています。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100" dirty="0">
                <a:solidFill>
                  <a:schemeClr val="tx1"/>
                </a:solidFill>
                <a:latin typeface="BIZ UDゴシック" panose="020B0400000000000000" pitchFamily="49" charset="-128"/>
                <a:ea typeface="BIZ UDゴシック" panose="020B0400000000000000" pitchFamily="49" charset="-128"/>
              </a:rPr>
              <a:t>　国債の発行は公共事業費などに充てる建設国債を除いて、原則的に禁止されています。しかし、国の経済状況や国民の生活のために、歳入が不足していても、タイミングよく行わなければならない政策や事業もあります。そのようなときは、特別に法律を作って国債を発行し、資金を調達することもあります。これが「赤字国債」です。</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gn="just"/>
            <a:r>
              <a:rPr kumimoji="1" lang="ja-JP" altLang="en-US" sz="1100" dirty="0">
                <a:solidFill>
                  <a:schemeClr val="tx1"/>
                </a:solidFill>
                <a:latin typeface="BIZ UDゴシック" panose="020B0400000000000000" pitchFamily="49" charset="-128"/>
                <a:ea typeface="BIZ UDゴシック" panose="020B0400000000000000" pitchFamily="49" charset="-128"/>
              </a:rPr>
              <a:t>　令和６年度は</a:t>
            </a:r>
            <a:r>
              <a:rPr lang="en-US" altLang="ja-JP" sz="1100" dirty="0">
                <a:solidFill>
                  <a:schemeClr val="tx1"/>
                </a:solidFill>
                <a:latin typeface="BIZ UDゴシック" panose="020B0400000000000000" pitchFamily="49" charset="-128"/>
                <a:ea typeface="BIZ UDゴシック" panose="020B0400000000000000" pitchFamily="49" charset="-128"/>
              </a:rPr>
              <a:t>35</a:t>
            </a:r>
            <a:r>
              <a:rPr kumimoji="1" lang="en-US" altLang="ja-JP" sz="1100" dirty="0">
                <a:solidFill>
                  <a:schemeClr val="tx1"/>
                </a:solidFill>
                <a:latin typeface="BIZ UDゴシック" panose="020B0400000000000000" pitchFamily="49" charset="-128"/>
                <a:ea typeface="BIZ UDゴシック" panose="020B0400000000000000" pitchFamily="49" charset="-128"/>
              </a:rPr>
              <a:t>.4</a:t>
            </a:r>
            <a:r>
              <a:rPr kumimoji="1" lang="ja-JP" altLang="en-US" sz="1100" dirty="0">
                <a:solidFill>
                  <a:schemeClr val="tx1"/>
                </a:solidFill>
                <a:latin typeface="BIZ UDゴシック" panose="020B0400000000000000" pitchFamily="49" charset="-128"/>
                <a:ea typeface="BIZ UDゴシック" panose="020B0400000000000000" pitchFamily="49" charset="-128"/>
              </a:rPr>
              <a:t>兆円の国債が発行され、これまでに発行した国債の残高は令和６年度末で</a:t>
            </a:r>
            <a:r>
              <a:rPr lang="en-US" altLang="ja-JP" sz="1100" dirty="0">
                <a:solidFill>
                  <a:schemeClr val="tx1"/>
                </a:solidFill>
                <a:latin typeface="BIZ UDゴシック" panose="020B0400000000000000" pitchFamily="49" charset="-128"/>
                <a:ea typeface="BIZ UDゴシック" panose="020B0400000000000000" pitchFamily="49" charset="-128"/>
              </a:rPr>
              <a:t>1,105</a:t>
            </a:r>
            <a:r>
              <a:rPr kumimoji="1" lang="ja-JP" altLang="en-US" sz="1100" dirty="0">
                <a:solidFill>
                  <a:schemeClr val="tx1"/>
                </a:solidFill>
                <a:latin typeface="BIZ UDゴシック" panose="020B0400000000000000" pitchFamily="49" charset="-128"/>
                <a:ea typeface="BIZ UDゴシック" panose="020B0400000000000000" pitchFamily="49" charset="-128"/>
              </a:rPr>
              <a:t>兆円になると見込まれます。国債は国の借金なので、元本の返済と利子の支払いを伴います。この費用を「国債費」といい、歳出の中で大きな割合を占めています。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100" dirty="0">
                <a:solidFill>
                  <a:schemeClr val="tx1"/>
                </a:solidFill>
                <a:latin typeface="BIZ UDゴシック" panose="020B0400000000000000" pitchFamily="49" charset="-128"/>
                <a:ea typeface="BIZ UDゴシック" panose="020B0400000000000000" pitchFamily="49" charset="-128"/>
              </a:rPr>
              <a:t>　このままでは、次の世代に大きな負担を残すおそれがあります。</a:t>
            </a:r>
            <a:endParaRPr kumimoji="1" lang="ja-JP" altLang="en-US" sz="1100"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DFC0760C-BD60-E7ED-D05D-78D6545B2CDA}"/>
              </a:ext>
            </a:extLst>
          </p:cNvPr>
          <p:cNvSpPr txBox="1"/>
          <p:nvPr/>
        </p:nvSpPr>
        <p:spPr>
          <a:xfrm>
            <a:off x="252000" y="6084000"/>
            <a:ext cx="3348000" cy="415498"/>
          </a:xfrm>
          <a:prstGeom prst="rect">
            <a:avLst/>
          </a:prstGeom>
          <a:noFill/>
        </p:spPr>
        <p:txBody>
          <a:bodyPr wrap="square" lIns="36000" tIns="0" rIns="36000" bIns="0" rtlCol="0">
            <a:spAutoFit/>
          </a:bodyPr>
          <a:lstStyle/>
          <a:p>
            <a:pPr marL="108000" indent="-252000" algn="just"/>
            <a:r>
              <a:rPr kumimoji="1" lang="en-US" altLang="ja-JP" sz="900" dirty="0">
                <a:solidFill>
                  <a:schemeClr val="tx1"/>
                </a:solidFill>
                <a:latin typeface="BIZ UDゴシック" panose="020B0400000000000000" pitchFamily="49" charset="-128"/>
                <a:ea typeface="BIZ UDゴシック" panose="020B0400000000000000" pitchFamily="49" charset="-128"/>
              </a:rPr>
              <a:t>※</a:t>
            </a:r>
            <a:r>
              <a:rPr kumimoji="1" lang="ja-JP" altLang="en-US" sz="900" dirty="0">
                <a:solidFill>
                  <a:schemeClr val="tx1"/>
                </a:solidFill>
                <a:latin typeface="BIZ UDゴシック" panose="020B0400000000000000" pitchFamily="49" charset="-128"/>
                <a:ea typeface="BIZ UDゴシック" panose="020B0400000000000000" pitchFamily="49" charset="-128"/>
              </a:rPr>
              <a:t>平成</a:t>
            </a:r>
            <a:r>
              <a:rPr kumimoji="1" lang="en-US" altLang="ja-JP" sz="900" dirty="0">
                <a:solidFill>
                  <a:schemeClr val="tx1"/>
                </a:solidFill>
                <a:latin typeface="BIZ UDゴシック" panose="020B0400000000000000" pitchFamily="49" charset="-128"/>
                <a:ea typeface="BIZ UDゴシック" panose="020B0400000000000000" pitchFamily="49" charset="-128"/>
              </a:rPr>
              <a:t>23</a:t>
            </a:r>
            <a:r>
              <a:rPr kumimoji="1" lang="ja-JP" altLang="en-US" sz="900" dirty="0">
                <a:solidFill>
                  <a:schemeClr val="tx1"/>
                </a:solidFill>
                <a:latin typeface="BIZ UDゴシック" panose="020B0400000000000000" pitchFamily="49" charset="-128"/>
                <a:ea typeface="BIZ UDゴシック" panose="020B0400000000000000" pitchFamily="49" charset="-128"/>
              </a:rPr>
              <a:t>年度から東日本大震災からの復興のために実施する施策に必要な財源として発行される復興債を公債残高に含んでいます。</a:t>
            </a:r>
            <a:endParaRPr kumimoji="1" lang="ja-JP" altLang="en-US" sz="900" dirty="0">
              <a:latin typeface="BIZ UDゴシック" panose="020B0400000000000000" pitchFamily="49" charset="-128"/>
              <a:ea typeface="BIZ UDゴシック" panose="020B0400000000000000" pitchFamily="49" charset="-128"/>
            </a:endParaRPr>
          </a:p>
        </p:txBody>
      </p:sp>
      <p:sp>
        <p:nvSpPr>
          <p:cNvPr id="54" name="テキスト ボックス 53">
            <a:extLst>
              <a:ext uri="{FF2B5EF4-FFF2-40B4-BE49-F238E27FC236}">
                <a16:creationId xmlns:a16="http://schemas.microsoft.com/office/drawing/2014/main" id="{A4B44641-07B7-3B2E-49BD-3FEDAC3E2535}"/>
              </a:ext>
            </a:extLst>
          </p:cNvPr>
          <p:cNvSpPr txBox="1"/>
          <p:nvPr/>
        </p:nvSpPr>
        <p:spPr>
          <a:xfrm>
            <a:off x="252000" y="1476000"/>
            <a:ext cx="1728000" cy="2196000"/>
          </a:xfrm>
          <a:prstGeom prst="rect">
            <a:avLst/>
          </a:prstGeom>
          <a:noFill/>
        </p:spPr>
        <p:txBody>
          <a:bodyPr wrap="square" lIns="36000" tIns="0" rIns="36000" bIns="0" rtlCol="0">
            <a:spAutoFit/>
          </a:bodyPr>
          <a:lstStyle/>
          <a:p>
            <a:pPr>
              <a:lnSpc>
                <a:spcPts val="1400"/>
              </a:lnSpc>
            </a:pPr>
            <a:r>
              <a:rPr kumimoji="1" lang="ja-JP" altLang="en-US" sz="1100" dirty="0">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また、歳出では公共事業費や交付税などはほぼ横ばいであるのに対し、社会保障費と国債費は大きく増加しています。社会保障費の増加部分を税金や特例公債などの公費で補っていますが、働き手が減少しているため、国債発行（借金）が年々増加していくことになります。</a:t>
            </a:r>
            <a:endParaRPr kumimoji="1" lang="ja-JP" altLang="en-US" sz="1100" dirty="0">
              <a:latin typeface="BIZ UDゴシック" panose="020B0400000000000000" pitchFamily="49" charset="-128"/>
              <a:ea typeface="BIZ UDゴシック" panose="020B0400000000000000" pitchFamily="49" charset="-128"/>
            </a:endParaRPr>
          </a:p>
        </p:txBody>
      </p:sp>
      <p:sp>
        <p:nvSpPr>
          <p:cNvPr id="60" name="正方形/長方形 59">
            <a:extLst>
              <a:ext uri="{FF2B5EF4-FFF2-40B4-BE49-F238E27FC236}">
                <a16:creationId xmlns:a16="http://schemas.microsoft.com/office/drawing/2014/main" id="{DD4D8852-3BB5-DF46-02A7-14AB13EFF39C}"/>
              </a:ext>
            </a:extLst>
          </p:cNvPr>
          <p:cNvSpPr/>
          <p:nvPr/>
        </p:nvSpPr>
        <p:spPr>
          <a:xfrm>
            <a:off x="180000" y="6480000"/>
            <a:ext cx="34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nchorCtr="0"/>
          <a:lstStyle/>
          <a:p>
            <a:pPr>
              <a:lnSpc>
                <a:spcPct val="150000"/>
              </a:lnSpc>
            </a:pPr>
            <a:r>
              <a:rPr kumimoji="1" lang="ja-JP" altLang="en-US" sz="1600" dirty="0">
                <a:solidFill>
                  <a:srgbClr val="33CC33"/>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solidFill>
                <a:latin typeface="BIZ UDゴシック" panose="020B0400000000000000" pitchFamily="49" charset="-128"/>
                <a:ea typeface="BIZ UDゴシック" panose="020B0400000000000000" pitchFamily="49" charset="-128"/>
              </a:rPr>
              <a:t>日本の借金を諸外国と比べると</a:t>
            </a:r>
            <a:r>
              <a:rPr kumimoji="1" lang="en-US" altLang="ja-JP" sz="1600" b="1" dirty="0">
                <a:solidFill>
                  <a:schemeClr val="tx1"/>
                </a:solidFill>
                <a:latin typeface="BIZ UDゴシック" panose="020B0400000000000000" pitchFamily="49" charset="-128"/>
                <a:ea typeface="BIZ UDゴシック" panose="020B0400000000000000" pitchFamily="49" charset="-128"/>
              </a:rPr>
              <a:t>…</a:t>
            </a:r>
            <a:endPar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grpSp>
        <p:nvGrpSpPr>
          <p:cNvPr id="112" name="グループ化 111">
            <a:extLst>
              <a:ext uri="{FF2B5EF4-FFF2-40B4-BE49-F238E27FC236}">
                <a16:creationId xmlns:a16="http://schemas.microsoft.com/office/drawing/2014/main" id="{08632377-4173-BCFD-F042-734F5146088E}"/>
              </a:ext>
            </a:extLst>
          </p:cNvPr>
          <p:cNvGrpSpPr/>
          <p:nvPr/>
        </p:nvGrpSpPr>
        <p:grpSpPr>
          <a:xfrm>
            <a:off x="144000" y="6804000"/>
            <a:ext cx="3528000" cy="2779276"/>
            <a:chOff x="144000" y="6876000"/>
            <a:chExt cx="3528000" cy="2779276"/>
          </a:xfrm>
        </p:grpSpPr>
        <p:sp>
          <p:nvSpPr>
            <p:cNvPr id="107" name="テキスト ボックス 106">
              <a:extLst>
                <a:ext uri="{FF2B5EF4-FFF2-40B4-BE49-F238E27FC236}">
                  <a16:creationId xmlns:a16="http://schemas.microsoft.com/office/drawing/2014/main" id="{2D50D863-DE88-6C09-248F-B2B1BED4D795}"/>
                </a:ext>
              </a:extLst>
            </p:cNvPr>
            <p:cNvSpPr txBox="1"/>
            <p:nvPr/>
          </p:nvSpPr>
          <p:spPr>
            <a:xfrm>
              <a:off x="216000" y="6876000"/>
              <a:ext cx="3456000" cy="154979"/>
            </a:xfrm>
            <a:prstGeom prst="rect">
              <a:avLst/>
            </a:prstGeom>
            <a:noFill/>
          </p:spPr>
          <p:txBody>
            <a:bodyPr wrap="square" lIns="36000" tIns="0" rIns="36000" bIns="0" rtlCol="0">
              <a:spAutoFit/>
            </a:bodyPr>
            <a:lstStyle/>
            <a:p>
              <a:pPr>
                <a:lnSpc>
                  <a:spcPts val="1400"/>
                </a:lnSpc>
              </a:pPr>
              <a:r>
                <a:rPr kumimoji="1" lang="ja-JP" altLang="en-US" sz="1100" dirty="0">
                  <a:latin typeface="BIZ UDゴシック" panose="020B0400000000000000" pitchFamily="49" charset="-128"/>
                  <a:ea typeface="BIZ UDゴシック" panose="020B0400000000000000" pitchFamily="49" charset="-128"/>
                </a:rPr>
                <a:t>１年間の経済活動の規模</a:t>
              </a:r>
              <a:r>
                <a:rPr kumimoji="1" lang="en-US" altLang="ja-JP" sz="1100" dirty="0">
                  <a:latin typeface="BIZ UDゴシック" panose="020B0400000000000000" pitchFamily="49" charset="-128"/>
                  <a:ea typeface="BIZ UDゴシック" panose="020B0400000000000000" pitchFamily="49" charset="-128"/>
                </a:rPr>
                <a:t>(GDP)</a:t>
              </a:r>
              <a:r>
                <a:rPr kumimoji="1" lang="ja-JP" altLang="en-US" sz="1100" dirty="0">
                  <a:latin typeface="BIZ UDゴシック" panose="020B0400000000000000" pitchFamily="49" charset="-128"/>
                  <a:ea typeface="BIZ UDゴシック" panose="020B0400000000000000" pitchFamily="49" charset="-128"/>
                </a:rPr>
                <a:t>と比較した借金の総額</a:t>
              </a:r>
            </a:p>
          </p:txBody>
        </p:sp>
        <p:sp>
          <p:nvSpPr>
            <p:cNvPr id="108" name="テキスト ボックス 107">
              <a:extLst>
                <a:ext uri="{FF2B5EF4-FFF2-40B4-BE49-F238E27FC236}">
                  <a16:creationId xmlns:a16="http://schemas.microsoft.com/office/drawing/2014/main" id="{95633E22-E2E7-04DD-C362-6E535538E865}"/>
                </a:ext>
              </a:extLst>
            </p:cNvPr>
            <p:cNvSpPr txBox="1"/>
            <p:nvPr/>
          </p:nvSpPr>
          <p:spPr>
            <a:xfrm>
              <a:off x="144000" y="6984000"/>
              <a:ext cx="540000" cy="180000"/>
            </a:xfrm>
            <a:prstGeom prst="rect">
              <a:avLst/>
            </a:prstGeom>
            <a:noFill/>
          </p:spPr>
          <p:txBody>
            <a:bodyPr wrap="square" lIns="0" tIns="0" rIns="0" bIns="0" rtlCol="0">
              <a:spAutoFit/>
            </a:bodyPr>
            <a:lstStyle/>
            <a:p>
              <a:pPr>
                <a:lnSpc>
                  <a:spcPts val="1400"/>
                </a:lnSpc>
              </a:pPr>
              <a:r>
                <a:rPr kumimoji="1" lang="ja-JP" altLang="en-US" sz="600" b="1" dirty="0">
                  <a:latin typeface="BIZ UDゴシック" panose="020B0400000000000000" pitchFamily="49" charset="-128"/>
                  <a:ea typeface="BIZ UDゴシック" panose="020B0400000000000000" pitchFamily="49" charset="-128"/>
                </a:rPr>
                <a:t>（％）</a:t>
              </a:r>
            </a:p>
          </p:txBody>
        </p:sp>
        <p:grpSp>
          <p:nvGrpSpPr>
            <p:cNvPr id="111" name="グループ化 110">
              <a:extLst>
                <a:ext uri="{FF2B5EF4-FFF2-40B4-BE49-F238E27FC236}">
                  <a16:creationId xmlns:a16="http://schemas.microsoft.com/office/drawing/2014/main" id="{6881FC20-394C-BB24-E064-403973057FCF}"/>
                </a:ext>
              </a:extLst>
            </p:cNvPr>
            <p:cNvGrpSpPr/>
            <p:nvPr/>
          </p:nvGrpSpPr>
          <p:grpSpPr>
            <a:xfrm>
              <a:off x="180000" y="7128000"/>
              <a:ext cx="3472038" cy="2527276"/>
              <a:chOff x="180000" y="7128000"/>
              <a:chExt cx="3472038" cy="2527276"/>
            </a:xfrm>
          </p:grpSpPr>
          <p:pic>
            <p:nvPicPr>
              <p:cNvPr id="62" name="図 61">
                <a:extLst>
                  <a:ext uri="{FF2B5EF4-FFF2-40B4-BE49-F238E27FC236}">
                    <a16:creationId xmlns:a16="http://schemas.microsoft.com/office/drawing/2014/main" id="{86DF9210-7FF1-65BC-62AE-0B9F007997F9}"/>
                  </a:ext>
                </a:extLst>
              </p:cNvPr>
              <p:cNvPicPr>
                <a:picLocks noChangeAspect="1"/>
              </p:cNvPicPr>
              <p:nvPr/>
            </p:nvPicPr>
            <p:blipFill>
              <a:blip r:embed="rId3"/>
              <a:stretch>
                <a:fillRect/>
              </a:stretch>
            </p:blipFill>
            <p:spPr>
              <a:xfrm>
                <a:off x="180000" y="7128000"/>
                <a:ext cx="2853175" cy="2411787"/>
              </a:xfrm>
              <a:prstGeom prst="rect">
                <a:avLst/>
              </a:prstGeom>
            </p:spPr>
          </p:pic>
          <p:sp>
            <p:nvSpPr>
              <p:cNvPr id="63" name="テキスト ボックス 62">
                <a:extLst>
                  <a:ext uri="{FF2B5EF4-FFF2-40B4-BE49-F238E27FC236}">
                    <a16:creationId xmlns:a16="http://schemas.microsoft.com/office/drawing/2014/main" id="{DD18A156-AFA5-855D-795D-070FBB14812C}"/>
                  </a:ext>
                </a:extLst>
              </p:cNvPr>
              <p:cNvSpPr txBox="1"/>
              <p:nvPr/>
            </p:nvSpPr>
            <p:spPr>
              <a:xfrm>
                <a:off x="2988000" y="7480800"/>
                <a:ext cx="396000" cy="184666"/>
              </a:xfrm>
              <a:prstGeom prst="rect">
                <a:avLst/>
              </a:prstGeom>
              <a:noFill/>
            </p:spPr>
            <p:txBody>
              <a:bodyPr wrap="square" lIns="0" tIns="0" rIns="0" bIns="0" rtlCol="0">
                <a:spAutoFit/>
              </a:bodyPr>
              <a:lstStyle/>
              <a:p>
                <a:pPr algn="ctr"/>
                <a:r>
                  <a:rPr lang="ja-JP" altLang="en-US" sz="600" dirty="0">
                    <a:solidFill>
                      <a:srgbClr val="FF0000"/>
                    </a:solidFill>
                    <a:effectLst>
                      <a:glow rad="101600">
                        <a:schemeClr val="bg1">
                          <a:alpha val="80000"/>
                        </a:schemeClr>
                      </a:glow>
                    </a:effectLst>
                    <a:latin typeface="BIZ UDPゴシック" panose="020B0400000000000000" pitchFamily="50" charset="-128"/>
                    <a:ea typeface="BIZ UDPゴシック" panose="020B0400000000000000" pitchFamily="50" charset="-128"/>
                  </a:rPr>
                  <a:t>日本</a:t>
                </a:r>
                <a:endParaRPr lang="en-US" altLang="ja-JP" sz="600" dirty="0">
                  <a:solidFill>
                    <a:srgbClr val="FF0000"/>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solidFill>
                      <a:srgbClr val="FF0000"/>
                    </a:solidFill>
                    <a:effectLst>
                      <a:glow rad="101600">
                        <a:schemeClr val="bg1">
                          <a:alpha val="80000"/>
                        </a:schemeClr>
                      </a:glow>
                    </a:effectLst>
                    <a:latin typeface="BIZ UDPゴシック" panose="020B0400000000000000" pitchFamily="50" charset="-128"/>
                    <a:ea typeface="BIZ UDPゴシック" panose="020B0400000000000000" pitchFamily="50" charset="-128"/>
                  </a:rPr>
                  <a:t>251.9%</a:t>
                </a:r>
                <a:endParaRPr kumimoji="1" lang="ja-JP" altLang="en-US" sz="600" dirty="0">
                  <a:solidFill>
                    <a:srgbClr val="FF0000"/>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4" name="テキスト ボックス 63">
                <a:extLst>
                  <a:ext uri="{FF2B5EF4-FFF2-40B4-BE49-F238E27FC236}">
                    <a16:creationId xmlns:a16="http://schemas.microsoft.com/office/drawing/2014/main" id="{452D6EF8-32C8-4284-48A8-C98E386084D7}"/>
                  </a:ext>
                </a:extLst>
              </p:cNvPr>
              <p:cNvSpPr txBox="1"/>
              <p:nvPr/>
            </p:nvSpPr>
            <p:spPr>
              <a:xfrm>
                <a:off x="2988000" y="7848000"/>
                <a:ext cx="396000" cy="184666"/>
              </a:xfrm>
              <a:prstGeom prst="rect">
                <a:avLst/>
              </a:prstGeom>
              <a:noFill/>
            </p:spPr>
            <p:txBody>
              <a:bodyPr wrap="square" lIns="0" tIns="0" rIns="0" bIns="0" rtlCol="0">
                <a:spAutoFit/>
              </a:bodyPr>
              <a:lstStyle/>
              <a:p>
                <a:pPr algn="ctr"/>
                <a:r>
                  <a:rPr lang="ja-JP" altLang="en-US" sz="600" dirty="0">
                    <a:solidFill>
                      <a:srgbClr val="00B050"/>
                    </a:solidFill>
                    <a:effectLst>
                      <a:glow rad="101600">
                        <a:schemeClr val="bg1">
                          <a:alpha val="80000"/>
                        </a:schemeClr>
                      </a:glow>
                    </a:effectLst>
                    <a:latin typeface="BIZ UDPゴシック" panose="020B0400000000000000" pitchFamily="50" charset="-128"/>
                    <a:ea typeface="BIZ UDPゴシック" panose="020B0400000000000000" pitchFamily="50" charset="-128"/>
                  </a:rPr>
                  <a:t>イタリア</a:t>
                </a:r>
                <a:endParaRPr lang="en-US" altLang="ja-JP" sz="600" dirty="0">
                  <a:solidFill>
                    <a:srgbClr val="00B050"/>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solidFill>
                      <a:srgbClr val="00B050"/>
                    </a:solidFill>
                    <a:effectLst>
                      <a:glow rad="101600">
                        <a:schemeClr val="bg1">
                          <a:alpha val="80000"/>
                        </a:schemeClr>
                      </a:glow>
                    </a:effectLst>
                    <a:latin typeface="BIZ UDPゴシック" panose="020B0400000000000000" pitchFamily="50" charset="-128"/>
                    <a:ea typeface="BIZ UDPゴシック" panose="020B0400000000000000" pitchFamily="50" charset="-128"/>
                  </a:rPr>
                  <a:t>143.2%</a:t>
                </a:r>
                <a:endParaRPr kumimoji="1" lang="ja-JP" altLang="en-US" sz="600" dirty="0">
                  <a:solidFill>
                    <a:srgbClr val="00B050"/>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EC371A86-0B12-0C58-8607-FF6704E98CC2}"/>
                  </a:ext>
                </a:extLst>
              </p:cNvPr>
              <p:cNvSpPr txBox="1"/>
              <p:nvPr/>
            </p:nvSpPr>
            <p:spPr>
              <a:xfrm>
                <a:off x="2988000" y="8064000"/>
                <a:ext cx="396000" cy="184666"/>
              </a:xfrm>
              <a:prstGeom prst="rect">
                <a:avLst/>
              </a:prstGeom>
              <a:noFill/>
            </p:spPr>
            <p:txBody>
              <a:bodyPr wrap="square" lIns="0" tIns="0" rIns="0" bIns="0" rtlCol="0">
                <a:spAutoFit/>
              </a:bodyPr>
              <a:lstStyle/>
              <a:p>
                <a:pPr algn="ctr"/>
                <a:r>
                  <a:rPr lang="ja-JP" altLang="en-US" sz="600" dirty="0">
                    <a:solidFill>
                      <a:srgbClr val="7030A0"/>
                    </a:solidFill>
                    <a:effectLst>
                      <a:glow rad="101600">
                        <a:schemeClr val="bg1">
                          <a:alpha val="80000"/>
                        </a:schemeClr>
                      </a:glow>
                    </a:effectLst>
                    <a:latin typeface="BIZ UDPゴシック" panose="020B0400000000000000" pitchFamily="50" charset="-128"/>
                    <a:ea typeface="BIZ UDPゴシック" panose="020B0400000000000000" pitchFamily="50" charset="-128"/>
                  </a:rPr>
                  <a:t>アメリカ</a:t>
                </a:r>
                <a:endParaRPr lang="en-US" altLang="ja-JP" sz="600" dirty="0">
                  <a:solidFill>
                    <a:srgbClr val="7030A0"/>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solidFill>
                      <a:srgbClr val="7030A0"/>
                    </a:solidFill>
                    <a:effectLst>
                      <a:glow rad="101600">
                        <a:schemeClr val="bg1">
                          <a:alpha val="80000"/>
                        </a:schemeClr>
                      </a:glow>
                    </a:effectLst>
                    <a:latin typeface="BIZ UDPゴシック" panose="020B0400000000000000" pitchFamily="50" charset="-128"/>
                    <a:ea typeface="BIZ UDPゴシック" panose="020B0400000000000000" pitchFamily="50" charset="-128"/>
                  </a:rPr>
                  <a:t>126.9%</a:t>
                </a:r>
                <a:endParaRPr kumimoji="1" lang="ja-JP" altLang="en-US" sz="600" dirty="0">
                  <a:solidFill>
                    <a:srgbClr val="7030A0"/>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F4F74FEB-4905-5379-B3FF-977A896724F4}"/>
                  </a:ext>
                </a:extLst>
              </p:cNvPr>
              <p:cNvSpPr txBox="1"/>
              <p:nvPr/>
            </p:nvSpPr>
            <p:spPr>
              <a:xfrm>
                <a:off x="2988000" y="8280000"/>
                <a:ext cx="396000" cy="184666"/>
              </a:xfrm>
              <a:prstGeom prst="rect">
                <a:avLst/>
              </a:prstGeom>
              <a:noFill/>
            </p:spPr>
            <p:txBody>
              <a:bodyPr wrap="square" lIns="0" tIns="0" rIns="0" bIns="0" rtlCol="0">
                <a:spAutoFit/>
              </a:bodyPr>
              <a:lstStyle/>
              <a:p>
                <a:pPr algn="ctr"/>
                <a:r>
                  <a:rPr lang="ja-JP" altLang="en-US" sz="600" dirty="0">
                    <a:solidFill>
                      <a:srgbClr val="FF66FF"/>
                    </a:solidFill>
                    <a:effectLst>
                      <a:glow rad="101600">
                        <a:schemeClr val="bg1">
                          <a:alpha val="80000"/>
                        </a:schemeClr>
                      </a:glow>
                    </a:effectLst>
                    <a:latin typeface="BIZ UDPゴシック" panose="020B0400000000000000" pitchFamily="50" charset="-128"/>
                    <a:ea typeface="BIZ UDPゴシック" panose="020B0400000000000000" pitchFamily="50" charset="-128"/>
                  </a:rPr>
                  <a:t>フランス</a:t>
                </a:r>
                <a:endParaRPr lang="en-US" altLang="ja-JP" sz="600" dirty="0">
                  <a:solidFill>
                    <a:srgbClr val="FF66FF"/>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solidFill>
                      <a:srgbClr val="FF66FF"/>
                    </a:solidFill>
                    <a:effectLst>
                      <a:glow rad="101600">
                        <a:schemeClr val="bg1">
                          <a:alpha val="80000"/>
                        </a:schemeClr>
                      </a:glow>
                    </a:effectLst>
                    <a:latin typeface="BIZ UDPゴシック" panose="020B0400000000000000" pitchFamily="50" charset="-128"/>
                    <a:ea typeface="BIZ UDPゴシック" panose="020B0400000000000000" pitchFamily="50" charset="-128"/>
                  </a:rPr>
                  <a:t>110.5%</a:t>
                </a:r>
                <a:endParaRPr kumimoji="1" lang="ja-JP" altLang="en-US" sz="600" dirty="0">
                  <a:solidFill>
                    <a:srgbClr val="FF66FF"/>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8" name="テキスト ボックス 67">
                <a:extLst>
                  <a:ext uri="{FF2B5EF4-FFF2-40B4-BE49-F238E27FC236}">
                    <a16:creationId xmlns:a16="http://schemas.microsoft.com/office/drawing/2014/main" id="{F80FF241-40F4-6D77-CCCA-0DA5F661FEB1}"/>
                  </a:ext>
                </a:extLst>
              </p:cNvPr>
              <p:cNvSpPr txBox="1"/>
              <p:nvPr/>
            </p:nvSpPr>
            <p:spPr>
              <a:xfrm>
                <a:off x="2988000" y="8496000"/>
                <a:ext cx="396000" cy="184666"/>
              </a:xfrm>
              <a:prstGeom prst="rect">
                <a:avLst/>
              </a:prstGeom>
              <a:noFill/>
            </p:spPr>
            <p:txBody>
              <a:bodyPr wrap="square" lIns="0" tIns="0" rIns="0" bIns="0" rtlCol="0">
                <a:spAutoFit/>
              </a:bodyPr>
              <a:lstStyle/>
              <a:p>
                <a:pPr algn="ctr"/>
                <a:r>
                  <a:rPr lang="ja-JP" altLang="en-US" sz="600" dirty="0">
                    <a:solidFill>
                      <a:srgbClr val="0070C0"/>
                    </a:solidFill>
                    <a:effectLst>
                      <a:glow rad="101600">
                        <a:schemeClr val="bg1">
                          <a:alpha val="80000"/>
                        </a:schemeClr>
                      </a:glow>
                    </a:effectLst>
                    <a:latin typeface="BIZ UDPゴシック" panose="020B0400000000000000" pitchFamily="50" charset="-128"/>
                    <a:ea typeface="BIZ UDPゴシック" panose="020B0400000000000000" pitchFamily="50" charset="-128"/>
                  </a:rPr>
                  <a:t>イギリス</a:t>
                </a:r>
                <a:endParaRPr lang="en-US" altLang="ja-JP" sz="600" dirty="0">
                  <a:solidFill>
                    <a:srgbClr val="0070C0"/>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solidFill>
                      <a:srgbClr val="0070C0"/>
                    </a:solidFill>
                    <a:effectLst>
                      <a:glow rad="101600">
                        <a:schemeClr val="bg1">
                          <a:alpha val="80000"/>
                        </a:schemeClr>
                      </a:glow>
                    </a:effectLst>
                    <a:latin typeface="BIZ UDPゴシック" panose="020B0400000000000000" pitchFamily="50" charset="-128"/>
                    <a:ea typeface="BIZ UDPゴシック" panose="020B0400000000000000" pitchFamily="50" charset="-128"/>
                  </a:rPr>
                  <a:t>105.9%</a:t>
                </a:r>
                <a:endParaRPr kumimoji="1" lang="ja-JP" altLang="en-US" sz="600" dirty="0">
                  <a:solidFill>
                    <a:srgbClr val="0070C0"/>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69" name="テキスト ボックス 68">
                <a:extLst>
                  <a:ext uri="{FF2B5EF4-FFF2-40B4-BE49-F238E27FC236}">
                    <a16:creationId xmlns:a16="http://schemas.microsoft.com/office/drawing/2014/main" id="{FE6C0FD6-4906-5FB8-3A0F-FD17B0449624}"/>
                  </a:ext>
                </a:extLst>
              </p:cNvPr>
              <p:cNvSpPr txBox="1"/>
              <p:nvPr/>
            </p:nvSpPr>
            <p:spPr>
              <a:xfrm>
                <a:off x="2988000" y="8712000"/>
                <a:ext cx="396000" cy="184666"/>
              </a:xfrm>
              <a:prstGeom prst="rect">
                <a:avLst/>
              </a:prstGeom>
              <a:noFill/>
            </p:spPr>
            <p:txBody>
              <a:bodyPr wrap="square" lIns="0" tIns="0" rIns="0" bIns="0" rtlCol="0">
                <a:spAutoFit/>
              </a:bodyPr>
              <a:lstStyle/>
              <a:p>
                <a:pPr algn="ctr"/>
                <a:r>
                  <a:rPr lang="ja-JP" altLang="en-US" sz="600" dirty="0">
                    <a:solidFill>
                      <a:schemeClr val="accent2">
                        <a:lumMod val="50000"/>
                      </a:schemeClr>
                    </a:solidFill>
                    <a:effectLst>
                      <a:glow rad="101600">
                        <a:schemeClr val="bg1">
                          <a:alpha val="80000"/>
                        </a:schemeClr>
                      </a:glow>
                    </a:effectLst>
                    <a:latin typeface="BIZ UDPゴシック" panose="020B0400000000000000" pitchFamily="50" charset="-128"/>
                    <a:ea typeface="BIZ UDPゴシック" panose="020B0400000000000000" pitchFamily="50" charset="-128"/>
                  </a:rPr>
                  <a:t>カナダ</a:t>
                </a:r>
                <a:endParaRPr lang="en-US" altLang="ja-JP" sz="600" dirty="0">
                  <a:solidFill>
                    <a:schemeClr val="accent2">
                      <a:lumMod val="50000"/>
                    </a:schemeClr>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600" dirty="0">
                    <a:solidFill>
                      <a:schemeClr val="accent2">
                        <a:lumMod val="50000"/>
                      </a:schemeClr>
                    </a:solidFill>
                    <a:effectLst>
                      <a:glow rad="101600">
                        <a:schemeClr val="bg1">
                          <a:alpha val="80000"/>
                        </a:schemeClr>
                      </a:glow>
                    </a:effectLst>
                    <a:latin typeface="BIZ UDPゴシック" panose="020B0400000000000000" pitchFamily="50" charset="-128"/>
                    <a:ea typeface="BIZ UDPゴシック" panose="020B0400000000000000" pitchFamily="50" charset="-128"/>
                  </a:rPr>
                  <a:t>103.3%</a:t>
                </a:r>
                <a:endParaRPr kumimoji="1" lang="ja-JP" altLang="en-US" sz="600" dirty="0">
                  <a:solidFill>
                    <a:schemeClr val="accent2">
                      <a:lumMod val="50000"/>
                    </a:schemeClr>
                  </a:solidFill>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70" name="テキスト ボックス 69">
                <a:extLst>
                  <a:ext uri="{FF2B5EF4-FFF2-40B4-BE49-F238E27FC236}">
                    <a16:creationId xmlns:a16="http://schemas.microsoft.com/office/drawing/2014/main" id="{549BF2C6-6CE7-0606-1ABC-B4DDA2B57AB9}"/>
                  </a:ext>
                </a:extLst>
              </p:cNvPr>
              <p:cNvSpPr txBox="1"/>
              <p:nvPr/>
            </p:nvSpPr>
            <p:spPr>
              <a:xfrm>
                <a:off x="2988000" y="8928000"/>
                <a:ext cx="396000" cy="184666"/>
              </a:xfrm>
              <a:prstGeom prst="rect">
                <a:avLst/>
              </a:prstGeom>
              <a:noFill/>
            </p:spPr>
            <p:txBody>
              <a:bodyPr wrap="square" lIns="0" tIns="0" rIns="0" bIns="0" rtlCol="0">
                <a:spAutoFit/>
              </a:bodyPr>
              <a:lstStyle/>
              <a:p>
                <a:pPr algn="ctr"/>
                <a:r>
                  <a:rPr lang="ja-JP" altLang="en-US" sz="600" dirty="0">
                    <a:solidFill>
                      <a:schemeClr val="accent4"/>
                    </a:solidFill>
                    <a:effectLst>
                      <a:glow rad="101600">
                        <a:srgbClr val="FFFF99">
                          <a:alpha val="80000"/>
                        </a:srgbClr>
                      </a:glow>
                    </a:effectLst>
                    <a:latin typeface="BIZ UDPゴシック" panose="020B0400000000000000" pitchFamily="50" charset="-128"/>
                    <a:ea typeface="BIZ UDPゴシック" panose="020B0400000000000000" pitchFamily="50" charset="-128"/>
                  </a:rPr>
                  <a:t>ドイツ</a:t>
                </a:r>
                <a:endParaRPr lang="en-US" altLang="ja-JP" sz="600" dirty="0">
                  <a:solidFill>
                    <a:schemeClr val="accent4"/>
                  </a:solidFill>
                  <a:effectLst>
                    <a:glow rad="101600">
                      <a:srgbClr val="FFFF99">
                        <a:alpha val="80000"/>
                      </a:srgbClr>
                    </a:glow>
                  </a:effectLst>
                  <a:latin typeface="BIZ UDPゴシック" panose="020B0400000000000000" pitchFamily="50" charset="-128"/>
                  <a:ea typeface="BIZ UDPゴシック" panose="020B0400000000000000" pitchFamily="50" charset="-128"/>
                </a:endParaRPr>
              </a:p>
              <a:p>
                <a:pPr algn="ctr"/>
                <a:r>
                  <a:rPr kumimoji="1" lang="en-US" altLang="ja-JP" sz="600" dirty="0">
                    <a:solidFill>
                      <a:schemeClr val="accent4"/>
                    </a:solidFill>
                    <a:effectLst>
                      <a:glow rad="101600">
                        <a:srgbClr val="FFFF99">
                          <a:alpha val="80000"/>
                        </a:srgbClr>
                      </a:glow>
                    </a:effectLst>
                    <a:latin typeface="BIZ UDPゴシック" panose="020B0400000000000000" pitchFamily="50" charset="-128"/>
                    <a:ea typeface="BIZ UDPゴシック" panose="020B0400000000000000" pitchFamily="50" charset="-128"/>
                  </a:rPr>
                  <a:t>64.0%</a:t>
                </a:r>
                <a:endParaRPr kumimoji="1" lang="ja-JP" altLang="en-US" sz="600" dirty="0">
                  <a:solidFill>
                    <a:schemeClr val="accent4"/>
                  </a:solidFill>
                  <a:effectLst>
                    <a:glow rad="101600">
                      <a:srgbClr val="FFFF99">
                        <a:alpha val="80000"/>
                      </a:srgbClr>
                    </a:glow>
                  </a:effectLst>
                  <a:latin typeface="BIZ UDPゴシック" panose="020B0400000000000000" pitchFamily="50" charset="-128"/>
                  <a:ea typeface="BIZ UDPゴシック" panose="020B0400000000000000" pitchFamily="50" charset="-128"/>
                </a:endParaRPr>
              </a:p>
            </p:txBody>
          </p:sp>
          <p:cxnSp>
            <p:nvCxnSpPr>
              <p:cNvPr id="72" name="直線コネクタ 71">
                <a:extLst>
                  <a:ext uri="{FF2B5EF4-FFF2-40B4-BE49-F238E27FC236}">
                    <a16:creationId xmlns:a16="http://schemas.microsoft.com/office/drawing/2014/main" id="{C4E2E380-C6C0-5617-F7E3-FCF832E7E0C8}"/>
                  </a:ext>
                </a:extLst>
              </p:cNvPr>
              <p:cNvCxnSpPr>
                <a:cxnSpLocks/>
              </p:cNvCxnSpPr>
              <p:nvPr/>
            </p:nvCxnSpPr>
            <p:spPr>
              <a:xfrm>
                <a:off x="2916000" y="7527600"/>
                <a:ext cx="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065DE357-F82D-DCE7-CE82-42B761E78E59}"/>
                  </a:ext>
                </a:extLst>
              </p:cNvPr>
              <p:cNvCxnSpPr>
                <a:cxnSpLocks/>
              </p:cNvCxnSpPr>
              <p:nvPr/>
            </p:nvCxnSpPr>
            <p:spPr>
              <a:xfrm flipV="1">
                <a:off x="2897242" y="7920000"/>
                <a:ext cx="141863"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CFD430AF-60A6-2129-1AA9-119411F0BAAE}"/>
                  </a:ext>
                </a:extLst>
              </p:cNvPr>
              <p:cNvCxnSpPr>
                <a:cxnSpLocks/>
              </p:cNvCxnSpPr>
              <p:nvPr/>
            </p:nvCxnSpPr>
            <p:spPr>
              <a:xfrm flipV="1">
                <a:off x="2905863" y="8146611"/>
                <a:ext cx="130277" cy="259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CA3E8536-0897-053B-61D6-C0ABE5D75709}"/>
                  </a:ext>
                </a:extLst>
              </p:cNvPr>
              <p:cNvCxnSpPr>
                <a:cxnSpLocks/>
              </p:cNvCxnSpPr>
              <p:nvPr/>
            </p:nvCxnSpPr>
            <p:spPr>
              <a:xfrm flipV="1">
                <a:off x="2905863" y="8332232"/>
                <a:ext cx="133242" cy="199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448558FF-8475-183E-12C6-4597EE038830}"/>
                  </a:ext>
                </a:extLst>
              </p:cNvPr>
              <p:cNvCxnSpPr>
                <a:cxnSpLocks/>
              </p:cNvCxnSpPr>
              <p:nvPr/>
            </p:nvCxnSpPr>
            <p:spPr>
              <a:xfrm flipV="1">
                <a:off x="2916000" y="8536666"/>
                <a:ext cx="108000" cy="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807DA90A-98B7-BDD3-0620-B0AF4A923BE0}"/>
                  </a:ext>
                </a:extLst>
              </p:cNvPr>
              <p:cNvCxnSpPr>
                <a:cxnSpLocks/>
              </p:cNvCxnSpPr>
              <p:nvPr/>
            </p:nvCxnSpPr>
            <p:spPr>
              <a:xfrm>
                <a:off x="2916000" y="8613348"/>
                <a:ext cx="118657" cy="149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05BF9409-EF9F-CD98-22D9-0FE7BA4CE235}"/>
                  </a:ext>
                </a:extLst>
              </p:cNvPr>
              <p:cNvCxnSpPr>
                <a:cxnSpLocks/>
              </p:cNvCxnSpPr>
              <p:nvPr/>
            </p:nvCxnSpPr>
            <p:spPr>
              <a:xfrm>
                <a:off x="2905863" y="8889375"/>
                <a:ext cx="136231" cy="81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4" name="図 93" descr="バブル チャート が含まれている画像&#10;&#10;自動的に生成された説明">
                <a:extLst>
                  <a:ext uri="{FF2B5EF4-FFF2-40B4-BE49-F238E27FC236}">
                    <a16:creationId xmlns:a16="http://schemas.microsoft.com/office/drawing/2014/main" id="{775B0EC5-94B9-B494-3CB8-B3B9843DF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000" y="7488000"/>
                <a:ext cx="304038" cy="206883"/>
              </a:xfrm>
              <a:prstGeom prst="rect">
                <a:avLst/>
              </a:prstGeom>
            </p:spPr>
          </p:pic>
          <p:pic>
            <p:nvPicPr>
              <p:cNvPr id="96" name="図 95" descr="敷物, ケーキ, 座る, テーブル が含まれている画像&#10;&#10;自動的に生成された説明">
                <a:extLst>
                  <a:ext uri="{FF2B5EF4-FFF2-40B4-BE49-F238E27FC236}">
                    <a16:creationId xmlns:a16="http://schemas.microsoft.com/office/drawing/2014/main" id="{0C71F62A-E6A6-68B0-E36F-8502C0236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8000" y="7822800"/>
                <a:ext cx="304038" cy="206883"/>
              </a:xfrm>
              <a:prstGeom prst="rect">
                <a:avLst/>
              </a:prstGeom>
            </p:spPr>
          </p:pic>
          <p:pic>
            <p:nvPicPr>
              <p:cNvPr id="98" name="図 97" descr="屋内, 座る, 閉じる, ブルー が含まれている画像&#10;&#10;自動的に生成された説明">
                <a:extLst>
                  <a:ext uri="{FF2B5EF4-FFF2-40B4-BE49-F238E27FC236}">
                    <a16:creationId xmlns:a16="http://schemas.microsoft.com/office/drawing/2014/main" id="{86EC1C82-88C7-7426-7EFF-0AA77A511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000" y="8064000"/>
                <a:ext cx="304038" cy="206883"/>
              </a:xfrm>
              <a:prstGeom prst="rect">
                <a:avLst/>
              </a:prstGeom>
            </p:spPr>
          </p:pic>
          <p:pic>
            <p:nvPicPr>
              <p:cNvPr id="100" name="図 99" descr="ロゴ&#10;&#10;自動的に生成された説明">
                <a:extLst>
                  <a:ext uri="{FF2B5EF4-FFF2-40B4-BE49-F238E27FC236}">
                    <a16:creationId xmlns:a16="http://schemas.microsoft.com/office/drawing/2014/main" id="{00384B8D-5A44-797B-E2A7-E07ADF7FE5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8000" y="8280000"/>
                <a:ext cx="304038" cy="206883"/>
              </a:xfrm>
              <a:prstGeom prst="rect">
                <a:avLst/>
              </a:prstGeom>
            </p:spPr>
          </p:pic>
          <p:pic>
            <p:nvPicPr>
              <p:cNvPr id="102" name="図 101" descr="ロゴ&#10;&#10;自動的に生成された説明">
                <a:extLst>
                  <a:ext uri="{FF2B5EF4-FFF2-40B4-BE49-F238E27FC236}">
                    <a16:creationId xmlns:a16="http://schemas.microsoft.com/office/drawing/2014/main" id="{E4AF458E-820D-4325-A23D-9DB59B0795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8000" y="8496000"/>
                <a:ext cx="304038" cy="206883"/>
              </a:xfrm>
              <a:prstGeom prst="rect">
                <a:avLst/>
              </a:prstGeom>
            </p:spPr>
          </p:pic>
          <p:pic>
            <p:nvPicPr>
              <p:cNvPr id="104" name="図 103" descr="敷物 が含まれている画像&#10;&#10;自動的に生成された説明">
                <a:extLst>
                  <a:ext uri="{FF2B5EF4-FFF2-40B4-BE49-F238E27FC236}">
                    <a16:creationId xmlns:a16="http://schemas.microsoft.com/office/drawing/2014/main" id="{D0B7ED51-3DEA-3533-55AB-41FD51CA9D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8000" y="8712000"/>
                <a:ext cx="304038" cy="206883"/>
              </a:xfrm>
              <a:prstGeom prst="rect">
                <a:avLst/>
              </a:prstGeom>
            </p:spPr>
          </p:pic>
          <p:pic>
            <p:nvPicPr>
              <p:cNvPr id="106" name="図 105" descr="絵と文字の加工写真&#10;&#10;中程度の精度で自動的に生成された説明">
                <a:extLst>
                  <a:ext uri="{FF2B5EF4-FFF2-40B4-BE49-F238E27FC236}">
                    <a16:creationId xmlns:a16="http://schemas.microsoft.com/office/drawing/2014/main" id="{EB1C3E52-CA45-3D05-A660-9790717067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8000" y="8928000"/>
                <a:ext cx="304038" cy="206883"/>
              </a:xfrm>
              <a:prstGeom prst="rect">
                <a:avLst/>
              </a:prstGeom>
            </p:spPr>
          </p:pic>
          <p:sp>
            <p:nvSpPr>
              <p:cNvPr id="109" name="テキスト ボックス 108">
                <a:extLst>
                  <a:ext uri="{FF2B5EF4-FFF2-40B4-BE49-F238E27FC236}">
                    <a16:creationId xmlns:a16="http://schemas.microsoft.com/office/drawing/2014/main" id="{0CE7BD8A-9EFA-2753-8EB3-B6A29DF2F0F9}"/>
                  </a:ext>
                </a:extLst>
              </p:cNvPr>
              <p:cNvSpPr txBox="1"/>
              <p:nvPr/>
            </p:nvSpPr>
            <p:spPr>
              <a:xfrm>
                <a:off x="2055477" y="9505876"/>
                <a:ext cx="1080000" cy="149400"/>
              </a:xfrm>
              <a:prstGeom prst="rect">
                <a:avLst/>
              </a:prstGeom>
              <a:noFill/>
            </p:spPr>
            <p:txBody>
              <a:bodyPr wrap="square" lIns="0" tIns="0" rIns="0" bIns="0" rtlCol="0">
                <a:spAutoFit/>
              </a:bodyPr>
              <a:lstStyle/>
              <a:p>
                <a:pPr>
                  <a:lnSpc>
                    <a:spcPts val="1400"/>
                  </a:lnSpc>
                </a:pPr>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破線部分は推計値</a:t>
                </a:r>
              </a:p>
            </p:txBody>
          </p:sp>
          <p:sp>
            <p:nvSpPr>
              <p:cNvPr id="110" name="テキスト ボックス 109">
                <a:extLst>
                  <a:ext uri="{FF2B5EF4-FFF2-40B4-BE49-F238E27FC236}">
                    <a16:creationId xmlns:a16="http://schemas.microsoft.com/office/drawing/2014/main" id="{2BD1F78C-F658-DA6F-D7E7-FDF30A934111}"/>
                  </a:ext>
                </a:extLst>
              </p:cNvPr>
              <p:cNvSpPr txBox="1"/>
              <p:nvPr/>
            </p:nvSpPr>
            <p:spPr>
              <a:xfrm>
                <a:off x="2987473" y="9324000"/>
                <a:ext cx="540000" cy="147605"/>
              </a:xfrm>
              <a:prstGeom prst="rect">
                <a:avLst/>
              </a:prstGeom>
              <a:noFill/>
            </p:spPr>
            <p:txBody>
              <a:bodyPr wrap="square" lIns="0" tIns="0" rIns="0" bIns="0" rtlCol="0">
                <a:spAutoFit/>
              </a:bodyPr>
              <a:lstStyle/>
              <a:p>
                <a:pPr>
                  <a:lnSpc>
                    <a:spcPts val="1400"/>
                  </a:lnSpc>
                </a:pPr>
                <a:r>
                  <a:rPr kumimoji="1" lang="ja-JP" altLang="en-US" sz="700" b="1" dirty="0">
                    <a:latin typeface="BIZ UDゴシック" panose="020B0400000000000000" pitchFamily="49" charset="-128"/>
                    <a:ea typeface="BIZ UDゴシック" panose="020B0400000000000000" pitchFamily="49" charset="-128"/>
                  </a:rPr>
                  <a:t>（暦年）</a:t>
                </a:r>
              </a:p>
            </p:txBody>
          </p:sp>
        </p:grpSp>
      </p:grpSp>
      <p:grpSp>
        <p:nvGrpSpPr>
          <p:cNvPr id="6" name="グループ化 5">
            <a:extLst>
              <a:ext uri="{FF2B5EF4-FFF2-40B4-BE49-F238E27FC236}">
                <a16:creationId xmlns:a16="http://schemas.microsoft.com/office/drawing/2014/main" id="{550A1BCB-46DE-3A82-5F91-C88CE2E45091}"/>
              </a:ext>
            </a:extLst>
          </p:cNvPr>
          <p:cNvGrpSpPr/>
          <p:nvPr/>
        </p:nvGrpSpPr>
        <p:grpSpPr>
          <a:xfrm>
            <a:off x="3672000" y="6120000"/>
            <a:ext cx="3007722" cy="3527722"/>
            <a:chOff x="3672000" y="6192000"/>
            <a:chExt cx="3007722" cy="3527722"/>
          </a:xfrm>
        </p:grpSpPr>
        <p:grpSp>
          <p:nvGrpSpPr>
            <p:cNvPr id="79" name="グループ化 78">
              <a:extLst>
                <a:ext uri="{FF2B5EF4-FFF2-40B4-BE49-F238E27FC236}">
                  <a16:creationId xmlns:a16="http://schemas.microsoft.com/office/drawing/2014/main" id="{FC341BC8-E019-3D0B-44D6-297EF9122E85}"/>
                </a:ext>
              </a:extLst>
            </p:cNvPr>
            <p:cNvGrpSpPr/>
            <p:nvPr/>
          </p:nvGrpSpPr>
          <p:grpSpPr>
            <a:xfrm>
              <a:off x="3672000" y="6192000"/>
              <a:ext cx="3007722" cy="3527722"/>
              <a:chOff x="3672000" y="6192000"/>
              <a:chExt cx="3007722" cy="3527722"/>
            </a:xfrm>
          </p:grpSpPr>
          <p:pic>
            <p:nvPicPr>
              <p:cNvPr id="114" name="図 113">
                <a:extLst>
                  <a:ext uri="{FF2B5EF4-FFF2-40B4-BE49-F238E27FC236}">
                    <a16:creationId xmlns:a16="http://schemas.microsoft.com/office/drawing/2014/main" id="{93DC80FB-DBD2-7D8E-601B-797511C62A52}"/>
                  </a:ext>
                </a:extLst>
              </p:cNvPr>
              <p:cNvPicPr>
                <a:picLocks noChangeAspect="1"/>
              </p:cNvPicPr>
              <p:nvPr/>
            </p:nvPicPr>
            <p:blipFill>
              <a:blip r:embed="rId11"/>
              <a:stretch>
                <a:fillRect/>
              </a:stretch>
            </p:blipFill>
            <p:spPr>
              <a:xfrm>
                <a:off x="3672000" y="6336000"/>
                <a:ext cx="3007722" cy="3316207"/>
              </a:xfrm>
              <a:prstGeom prst="rect">
                <a:avLst/>
              </a:prstGeom>
            </p:spPr>
          </p:pic>
          <p:sp>
            <p:nvSpPr>
              <p:cNvPr id="43" name="テキスト ボックス 42">
                <a:extLst>
                  <a:ext uri="{FF2B5EF4-FFF2-40B4-BE49-F238E27FC236}">
                    <a16:creationId xmlns:a16="http://schemas.microsoft.com/office/drawing/2014/main" id="{7BE61B2C-0FEE-F96B-E43C-ABDD9E01841A}"/>
                  </a:ext>
                </a:extLst>
              </p:cNvPr>
              <p:cNvSpPr txBox="1"/>
              <p:nvPr/>
            </p:nvSpPr>
            <p:spPr>
              <a:xfrm>
                <a:off x="4572000" y="6192000"/>
                <a:ext cx="1368000" cy="169277"/>
              </a:xfrm>
              <a:prstGeom prst="rect">
                <a:avLst/>
              </a:prstGeom>
              <a:noFill/>
            </p:spPr>
            <p:txBody>
              <a:bodyPr wrap="square" lIns="0" tIns="0" rIns="0" bIns="0" rtlCol="0">
                <a:spAutoFit/>
              </a:bodyPr>
              <a:lstStyle/>
              <a:p>
                <a:r>
                  <a:rPr kumimoji="1" lang="ja-JP" altLang="en-US" sz="1100" dirty="0">
                    <a:latin typeface="BIZ UDゴシック" panose="020B0400000000000000" pitchFamily="49" charset="-128"/>
                    <a:ea typeface="BIZ UDゴシック" panose="020B0400000000000000" pitchFamily="49" charset="-128"/>
                  </a:rPr>
                  <a:t>公債残高の累計状況</a:t>
                </a:r>
              </a:p>
            </p:txBody>
          </p:sp>
          <p:sp>
            <p:nvSpPr>
              <p:cNvPr id="45" name="テキスト ボックス 44">
                <a:extLst>
                  <a:ext uri="{FF2B5EF4-FFF2-40B4-BE49-F238E27FC236}">
                    <a16:creationId xmlns:a16="http://schemas.microsoft.com/office/drawing/2014/main" id="{A07D46D0-7CEE-DEDC-DA46-30E4EBD88B8F}"/>
                  </a:ext>
                </a:extLst>
              </p:cNvPr>
              <p:cNvSpPr txBox="1"/>
              <p:nvPr/>
            </p:nvSpPr>
            <p:spPr>
              <a:xfrm>
                <a:off x="3672000" y="6264139"/>
                <a:ext cx="432000" cy="107722"/>
              </a:xfrm>
              <a:prstGeom prst="rect">
                <a:avLst/>
              </a:prstGeom>
              <a:noFill/>
            </p:spPr>
            <p:txBody>
              <a:bodyPr wrap="square" lIns="0" tIns="0" rIns="0" bIns="0" rtlCol="0">
                <a:spAutoFit/>
              </a:bodyPr>
              <a:lstStyle/>
              <a:p>
                <a:r>
                  <a:rPr kumimoji="1" lang="ja-JP" altLang="en-US" sz="700" dirty="0">
                    <a:latin typeface="BIZ UDゴシック" panose="020B0400000000000000" pitchFamily="49" charset="-128"/>
                    <a:ea typeface="BIZ UDゴシック" panose="020B0400000000000000" pitchFamily="49" charset="-128"/>
                  </a:rPr>
                  <a:t>（兆円）</a:t>
                </a:r>
              </a:p>
            </p:txBody>
          </p:sp>
          <p:sp>
            <p:nvSpPr>
              <p:cNvPr id="49" name="テキスト ボックス 48">
                <a:extLst>
                  <a:ext uri="{FF2B5EF4-FFF2-40B4-BE49-F238E27FC236}">
                    <a16:creationId xmlns:a16="http://schemas.microsoft.com/office/drawing/2014/main" id="{79B16807-457B-3E42-2AFB-0E141784EEDE}"/>
                  </a:ext>
                </a:extLst>
              </p:cNvPr>
              <p:cNvSpPr txBox="1"/>
              <p:nvPr/>
            </p:nvSpPr>
            <p:spPr>
              <a:xfrm>
                <a:off x="6156000" y="9612000"/>
                <a:ext cx="505830" cy="107722"/>
              </a:xfrm>
              <a:prstGeom prst="rect">
                <a:avLst/>
              </a:prstGeom>
              <a:noFill/>
            </p:spPr>
            <p:txBody>
              <a:bodyPr wrap="square" lIns="0" tIns="0" rIns="0" bIns="0" rtlCol="0">
                <a:spAutoFit/>
              </a:bodyPr>
              <a:lstStyle/>
              <a:p>
                <a:pPr algn="r"/>
                <a:r>
                  <a:rPr kumimoji="1" lang="ja-JP" altLang="en-US" sz="700" dirty="0">
                    <a:latin typeface="BIZ UDゴシック" panose="020B0400000000000000" pitchFamily="49" charset="-128"/>
                    <a:ea typeface="BIZ UDゴシック" panose="020B0400000000000000" pitchFamily="49" charset="-128"/>
                  </a:rPr>
                  <a:t>（年度末）</a:t>
                </a:r>
              </a:p>
            </p:txBody>
          </p:sp>
          <p:sp>
            <p:nvSpPr>
              <p:cNvPr id="52" name="テキスト ボックス 51">
                <a:extLst>
                  <a:ext uri="{FF2B5EF4-FFF2-40B4-BE49-F238E27FC236}">
                    <a16:creationId xmlns:a16="http://schemas.microsoft.com/office/drawing/2014/main" id="{DACBCFCD-8392-F1AE-E894-3546B6DEA7D1}"/>
                  </a:ext>
                </a:extLst>
              </p:cNvPr>
              <p:cNvSpPr txBox="1"/>
              <p:nvPr/>
            </p:nvSpPr>
            <p:spPr>
              <a:xfrm>
                <a:off x="3924000" y="9144000"/>
                <a:ext cx="180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3</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53" name="テキスト ボックス 52">
                <a:extLst>
                  <a:ext uri="{FF2B5EF4-FFF2-40B4-BE49-F238E27FC236}">
                    <a16:creationId xmlns:a16="http://schemas.microsoft.com/office/drawing/2014/main" id="{F61C4FF6-789F-AD1C-BF56-0C6AA04746C1}"/>
                  </a:ext>
                </a:extLst>
              </p:cNvPr>
              <p:cNvSpPr txBox="1"/>
              <p:nvPr/>
            </p:nvSpPr>
            <p:spPr>
              <a:xfrm>
                <a:off x="4111200" y="9054209"/>
                <a:ext cx="216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15</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55" name="テキスト ボックス 54">
                <a:extLst>
                  <a:ext uri="{FF2B5EF4-FFF2-40B4-BE49-F238E27FC236}">
                    <a16:creationId xmlns:a16="http://schemas.microsoft.com/office/drawing/2014/main" id="{0C24788C-3F87-1840-4981-6E297532BEA0}"/>
                  </a:ext>
                </a:extLst>
              </p:cNvPr>
              <p:cNvSpPr txBox="1"/>
              <p:nvPr/>
            </p:nvSpPr>
            <p:spPr>
              <a:xfrm>
                <a:off x="4334400" y="9000348"/>
                <a:ext cx="216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71</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56" name="テキスト ボックス 55">
                <a:extLst>
                  <a:ext uri="{FF2B5EF4-FFF2-40B4-BE49-F238E27FC236}">
                    <a16:creationId xmlns:a16="http://schemas.microsoft.com/office/drawing/2014/main" id="{653668B0-C6D5-A98E-116F-E2A6EAA329E9}"/>
                  </a:ext>
                </a:extLst>
              </p:cNvPr>
              <p:cNvSpPr txBox="1"/>
              <p:nvPr/>
            </p:nvSpPr>
            <p:spPr>
              <a:xfrm>
                <a:off x="4536000" y="8889375"/>
                <a:ext cx="252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134</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58" name="テキスト ボックス 57">
                <a:extLst>
                  <a:ext uri="{FF2B5EF4-FFF2-40B4-BE49-F238E27FC236}">
                    <a16:creationId xmlns:a16="http://schemas.microsoft.com/office/drawing/2014/main" id="{1BF1EE10-5E5B-D426-736A-F4605A0BEECB}"/>
                  </a:ext>
                </a:extLst>
              </p:cNvPr>
              <p:cNvSpPr txBox="1"/>
              <p:nvPr/>
            </p:nvSpPr>
            <p:spPr>
              <a:xfrm>
                <a:off x="4770611" y="8799584"/>
                <a:ext cx="252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166</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59" name="テキスト ボックス 58">
                <a:extLst>
                  <a:ext uri="{FF2B5EF4-FFF2-40B4-BE49-F238E27FC236}">
                    <a16:creationId xmlns:a16="http://schemas.microsoft.com/office/drawing/2014/main" id="{913981A2-D2FE-D480-92E0-53235FDF57D4}"/>
                  </a:ext>
                </a:extLst>
              </p:cNvPr>
              <p:cNvSpPr txBox="1"/>
              <p:nvPr/>
            </p:nvSpPr>
            <p:spPr>
              <a:xfrm>
                <a:off x="5003471" y="8640000"/>
                <a:ext cx="252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225</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61" name="テキスト ボックス 60">
                <a:extLst>
                  <a:ext uri="{FF2B5EF4-FFF2-40B4-BE49-F238E27FC236}">
                    <a16:creationId xmlns:a16="http://schemas.microsoft.com/office/drawing/2014/main" id="{7F5F20B9-4962-2E04-1BFA-72A68E29A52F}"/>
                  </a:ext>
                </a:extLst>
              </p:cNvPr>
              <p:cNvSpPr txBox="1"/>
              <p:nvPr/>
            </p:nvSpPr>
            <p:spPr>
              <a:xfrm>
                <a:off x="5227047" y="8316000"/>
                <a:ext cx="252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368</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71" name="テキスト ボックス 70">
                <a:extLst>
                  <a:ext uri="{FF2B5EF4-FFF2-40B4-BE49-F238E27FC236}">
                    <a16:creationId xmlns:a16="http://schemas.microsoft.com/office/drawing/2014/main" id="{17F67665-6D45-9F8B-9ABB-EF55386F2BD8}"/>
                  </a:ext>
                </a:extLst>
              </p:cNvPr>
              <p:cNvSpPr txBox="1"/>
              <p:nvPr/>
            </p:nvSpPr>
            <p:spPr>
              <a:xfrm>
                <a:off x="5450122" y="7920000"/>
                <a:ext cx="252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527</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73" name="テキスト ボックス 72">
                <a:extLst>
                  <a:ext uri="{FF2B5EF4-FFF2-40B4-BE49-F238E27FC236}">
                    <a16:creationId xmlns:a16="http://schemas.microsoft.com/office/drawing/2014/main" id="{3C7B6268-F869-2D3B-9391-D2B41AD8D564}"/>
                  </a:ext>
                </a:extLst>
              </p:cNvPr>
              <p:cNvSpPr txBox="1"/>
              <p:nvPr/>
            </p:nvSpPr>
            <p:spPr>
              <a:xfrm>
                <a:off x="5678756" y="7672718"/>
                <a:ext cx="252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636</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75" name="テキスト ボックス 74">
                <a:extLst>
                  <a:ext uri="{FF2B5EF4-FFF2-40B4-BE49-F238E27FC236}">
                    <a16:creationId xmlns:a16="http://schemas.microsoft.com/office/drawing/2014/main" id="{E7889CF3-38D6-D064-EEA6-738F9DB19D27}"/>
                  </a:ext>
                </a:extLst>
              </p:cNvPr>
              <p:cNvSpPr txBox="1"/>
              <p:nvPr/>
            </p:nvSpPr>
            <p:spPr>
              <a:xfrm>
                <a:off x="5907630" y="7200000"/>
                <a:ext cx="252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805</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76" name="テキスト ボックス 75">
                <a:extLst>
                  <a:ext uri="{FF2B5EF4-FFF2-40B4-BE49-F238E27FC236}">
                    <a16:creationId xmlns:a16="http://schemas.microsoft.com/office/drawing/2014/main" id="{637EF2FB-1140-26F6-54A5-B5340161349A}"/>
                  </a:ext>
                </a:extLst>
              </p:cNvPr>
              <p:cNvSpPr txBox="1"/>
              <p:nvPr/>
            </p:nvSpPr>
            <p:spPr>
              <a:xfrm>
                <a:off x="6129861" y="6840000"/>
                <a:ext cx="252000" cy="107722"/>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947</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77" name="テキスト ボックス 76">
                <a:extLst>
                  <a:ext uri="{FF2B5EF4-FFF2-40B4-BE49-F238E27FC236}">
                    <a16:creationId xmlns:a16="http://schemas.microsoft.com/office/drawing/2014/main" id="{DD91DD22-606A-1178-B9A0-B96B3BA8C5A9}"/>
                  </a:ext>
                </a:extLst>
              </p:cNvPr>
              <p:cNvSpPr txBox="1"/>
              <p:nvPr/>
            </p:nvSpPr>
            <p:spPr>
              <a:xfrm>
                <a:off x="6264000" y="6462139"/>
                <a:ext cx="396000" cy="108000"/>
              </a:xfrm>
              <a:prstGeom prst="rect">
                <a:avLst/>
              </a:prstGeom>
              <a:noFill/>
            </p:spPr>
            <p:txBody>
              <a:bodyPr wrap="square" lIns="0" tIns="0" rIns="0" bIns="0" rtlCol="0">
                <a:spAutoFit/>
              </a:bodyPr>
              <a:lstStyle/>
              <a:p>
                <a:pPr algn="ct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1</a:t>
                </a:r>
                <a:r>
                  <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rPr>
                  <a:t>、</a:t>
                </a:r>
                <a:r>
                  <a:rPr kumimoji="1" lang="en-US" altLang="ja-JP" sz="700" b="1" i="1" dirty="0">
                    <a:solidFill>
                      <a:srgbClr val="002060"/>
                    </a:solidFill>
                    <a:latin typeface="HGP創英角ﾎﾟｯﾌﾟ体" panose="040B0A00000000000000" pitchFamily="50" charset="-128"/>
                    <a:ea typeface="HGP創英角ﾎﾟｯﾌﾟ体" panose="040B0A00000000000000" pitchFamily="50" charset="-128"/>
                  </a:rPr>
                  <a:t>105</a:t>
                </a:r>
                <a:endParaRPr kumimoji="1" lang="ja-JP" altLang="en-US" sz="70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78" name="テキスト ボックス 77">
                <a:extLst>
                  <a:ext uri="{FF2B5EF4-FFF2-40B4-BE49-F238E27FC236}">
                    <a16:creationId xmlns:a16="http://schemas.microsoft.com/office/drawing/2014/main" id="{04ACE415-7936-AD17-BB4D-A95A370CF216}"/>
                  </a:ext>
                </a:extLst>
              </p:cNvPr>
              <p:cNvSpPr txBox="1"/>
              <p:nvPr/>
            </p:nvSpPr>
            <p:spPr>
              <a:xfrm>
                <a:off x="4140000" y="7956000"/>
                <a:ext cx="1116000" cy="123111"/>
              </a:xfrm>
              <a:prstGeom prst="rect">
                <a:avLst/>
              </a:prstGeom>
              <a:noFill/>
            </p:spPr>
            <p:txBody>
              <a:bodyPr wrap="square" lIns="0" tIns="0" rIns="0" bIns="0" rtlCol="0">
                <a:spAutoFit/>
              </a:bodyPr>
              <a:lstStyle/>
              <a:p>
                <a:r>
                  <a:rPr kumimoji="1" lang="en-US" altLang="ja-JP" sz="800" i="1" dirty="0">
                    <a:solidFill>
                      <a:srgbClr val="002060"/>
                    </a:solidFill>
                    <a:latin typeface="HGP創英角ﾎﾟｯﾌﾟ体" panose="040B0A00000000000000" pitchFamily="50" charset="-128"/>
                    <a:ea typeface="HGP創英角ﾎﾟｯﾌﾟ体" panose="040B0A00000000000000" pitchFamily="50" charset="-128"/>
                  </a:rPr>
                  <a:t>※</a:t>
                </a:r>
                <a:r>
                  <a:rPr kumimoji="1" lang="ja-JP" altLang="en-US" sz="800" i="1" dirty="0">
                    <a:solidFill>
                      <a:srgbClr val="002060"/>
                    </a:solidFill>
                    <a:latin typeface="HGP創英角ﾎﾟｯﾌﾟ体" panose="040B0A00000000000000" pitchFamily="50" charset="-128"/>
                    <a:ea typeface="HGP創英角ﾎﾟｯﾌﾟ体" panose="040B0A00000000000000" pitchFamily="50" charset="-128"/>
                  </a:rPr>
                  <a:t>斜体の数字は合計額</a:t>
                </a:r>
              </a:p>
            </p:txBody>
          </p:sp>
        </p:grpSp>
        <p:grpSp>
          <p:nvGrpSpPr>
            <p:cNvPr id="39" name="グループ化 38">
              <a:extLst>
                <a:ext uri="{FF2B5EF4-FFF2-40B4-BE49-F238E27FC236}">
                  <a16:creationId xmlns:a16="http://schemas.microsoft.com/office/drawing/2014/main" id="{11E8CADA-8852-EDE3-07D2-BB1FB0EB8195}"/>
                </a:ext>
              </a:extLst>
            </p:cNvPr>
            <p:cNvGrpSpPr/>
            <p:nvPr/>
          </p:nvGrpSpPr>
          <p:grpSpPr>
            <a:xfrm>
              <a:off x="3960000" y="6336000"/>
              <a:ext cx="1872000" cy="1332000"/>
              <a:chOff x="3996000" y="6264000"/>
              <a:chExt cx="1872000" cy="1332000"/>
            </a:xfrm>
          </p:grpSpPr>
          <p:sp>
            <p:nvSpPr>
              <p:cNvPr id="2" name="四角形: 角を丸くする 1">
                <a:extLst>
                  <a:ext uri="{FF2B5EF4-FFF2-40B4-BE49-F238E27FC236}">
                    <a16:creationId xmlns:a16="http://schemas.microsoft.com/office/drawing/2014/main" id="{2AF52EA9-554F-763D-8E64-51C8D28625DD}"/>
                  </a:ext>
                </a:extLst>
              </p:cNvPr>
              <p:cNvSpPr/>
              <p:nvPr/>
            </p:nvSpPr>
            <p:spPr>
              <a:xfrm>
                <a:off x="3996000" y="6336000"/>
                <a:ext cx="1867500" cy="1260000"/>
              </a:xfrm>
              <a:prstGeom prst="roundRect">
                <a:avLst>
                  <a:gd name="adj" fmla="val 7817"/>
                </a:avLst>
              </a:prstGeom>
              <a:ln>
                <a:prstDash val="dash"/>
              </a:ln>
            </p:spPr>
            <p:style>
              <a:lnRef idx="2">
                <a:schemeClr val="accent2"/>
              </a:lnRef>
              <a:fillRef idx="1">
                <a:schemeClr val="lt1"/>
              </a:fillRef>
              <a:effectRef idx="0">
                <a:schemeClr val="accent2"/>
              </a:effectRef>
              <a:fontRef idx="minor">
                <a:schemeClr val="dk1"/>
              </a:fontRef>
            </p:style>
            <p:txBody>
              <a:bodyPr lIns="36000" tIns="36000" rIns="36000" bIns="36000" rtlCol="0" anchor="t" anchorCtr="0"/>
              <a:lstStyle/>
              <a:p>
                <a:pPr algn="ctr"/>
                <a:r>
                  <a:rPr kumimoji="1" lang="ja-JP" altLang="en-US" sz="900" dirty="0">
                    <a:latin typeface="BIZ UDゴシック" panose="020B0400000000000000" pitchFamily="49" charset="-128"/>
                    <a:ea typeface="BIZ UDゴシック" panose="020B0400000000000000" pitchFamily="49" charset="-128"/>
                  </a:rPr>
                  <a:t>令和６年度末公債残高見込み</a:t>
                </a:r>
                <a:r>
                  <a:rPr kumimoji="1" lang="ja-JP" altLang="en-US" sz="1000" dirty="0">
                    <a:latin typeface="BIZ UDゴシック" panose="020B0400000000000000" pitchFamily="49" charset="-128"/>
                    <a:ea typeface="BIZ UDゴシック" panose="020B0400000000000000" pitchFamily="49" charset="-128"/>
                  </a:rPr>
                  <a:t>　</a:t>
                </a:r>
                <a:r>
                  <a:rPr kumimoji="1" lang="ja-JP" altLang="en-US" sz="1100" b="1" dirty="0">
                    <a:latin typeface="HG丸ｺﾞｼｯｸM-PRO" panose="020F0600000000000000" pitchFamily="50" charset="-128"/>
                    <a:ea typeface="HG丸ｺﾞｼｯｸM-PRO" panose="020F0600000000000000" pitchFamily="50" charset="-128"/>
                  </a:rPr>
                  <a:t>約</a:t>
                </a:r>
                <a:r>
                  <a:rPr kumimoji="1" lang="en-US" altLang="ja-JP" sz="1100" b="1" dirty="0">
                    <a:latin typeface="HG丸ｺﾞｼｯｸM-PRO" panose="020F0600000000000000" pitchFamily="50" charset="-128"/>
                    <a:ea typeface="HG丸ｺﾞｼｯｸM-PRO" panose="020F0600000000000000" pitchFamily="50" charset="-128"/>
                  </a:rPr>
                  <a:t>1,105</a:t>
                </a:r>
                <a:r>
                  <a:rPr kumimoji="1" lang="ja-JP" altLang="en-US" sz="1100" b="1" dirty="0">
                    <a:latin typeface="HG丸ｺﾞｼｯｸM-PRO" panose="020F0600000000000000" pitchFamily="50" charset="-128"/>
                    <a:ea typeface="HG丸ｺﾞｼｯｸM-PRO" panose="020F0600000000000000" pitchFamily="50" charset="-128"/>
                  </a:rPr>
                  <a:t>兆円</a:t>
                </a:r>
              </a:p>
            </p:txBody>
          </p:sp>
          <p:sp>
            <p:nvSpPr>
              <p:cNvPr id="3" name="テキスト ボックス 2">
                <a:extLst>
                  <a:ext uri="{FF2B5EF4-FFF2-40B4-BE49-F238E27FC236}">
                    <a16:creationId xmlns:a16="http://schemas.microsoft.com/office/drawing/2014/main" id="{3A9A15EF-9A32-22BC-F835-6672E549654C}"/>
                  </a:ext>
                </a:extLst>
              </p:cNvPr>
              <p:cNvSpPr txBox="1"/>
              <p:nvPr/>
            </p:nvSpPr>
            <p:spPr>
              <a:xfrm>
                <a:off x="4176000" y="6840000"/>
                <a:ext cx="1584000" cy="318924"/>
              </a:xfrm>
              <a:prstGeom prst="rect">
                <a:avLst/>
              </a:prstGeom>
              <a:noFill/>
            </p:spPr>
            <p:txBody>
              <a:bodyPr wrap="square" lIns="36000" tIns="36000" rIns="36000" bIns="36000" rtlCol="0">
                <a:spAutoFit/>
              </a:bodyPr>
              <a:lstStyle/>
              <a:p>
                <a:r>
                  <a:rPr kumimoji="1" lang="ja-JP" altLang="en-US" sz="800" dirty="0">
                    <a:latin typeface="BIZ UDゴシック" panose="020B0400000000000000" pitchFamily="49" charset="-128"/>
                    <a:ea typeface="BIZ UDゴシック" panose="020B0400000000000000" pitchFamily="49" charset="-128"/>
                  </a:rPr>
                  <a:t>国民一人あたり 　約８８９万円</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４人家族で　  約３</a:t>
                </a:r>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５５４万円</a:t>
                </a:r>
              </a:p>
            </p:txBody>
          </p:sp>
          <p:sp>
            <p:nvSpPr>
              <p:cNvPr id="8" name="テキスト ボックス 7">
                <a:extLst>
                  <a:ext uri="{FF2B5EF4-FFF2-40B4-BE49-F238E27FC236}">
                    <a16:creationId xmlns:a16="http://schemas.microsoft.com/office/drawing/2014/main" id="{78B54D49-06A2-2A69-9146-59F7C085FE6E}"/>
                  </a:ext>
                </a:extLst>
              </p:cNvPr>
              <p:cNvSpPr txBox="1"/>
              <p:nvPr/>
            </p:nvSpPr>
            <p:spPr>
              <a:xfrm>
                <a:off x="4068000" y="7200000"/>
                <a:ext cx="1800000" cy="369332"/>
              </a:xfrm>
              <a:prstGeom prst="rect">
                <a:avLst/>
              </a:prstGeom>
              <a:noFill/>
            </p:spPr>
            <p:txBody>
              <a:bodyPr wrap="square" lIns="0" tIns="0" rIns="0" bIns="0" rtlCol="0">
                <a:spAutoFit/>
              </a:bodyPr>
              <a:lstStyle/>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勤労者世帯の平均年間可処分所得は</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　約５９４万円</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（平均世帯人員３．２３人）</a:t>
                </a:r>
              </a:p>
            </p:txBody>
          </p:sp>
          <p:sp>
            <p:nvSpPr>
              <p:cNvPr id="14" name="矢印: 下 13">
                <a:extLst>
                  <a:ext uri="{FF2B5EF4-FFF2-40B4-BE49-F238E27FC236}">
                    <a16:creationId xmlns:a16="http://schemas.microsoft.com/office/drawing/2014/main" id="{4D08A8E4-8304-466A-0A40-B36102FE5726}"/>
                  </a:ext>
                </a:extLst>
              </p:cNvPr>
              <p:cNvSpPr/>
              <p:nvPr/>
            </p:nvSpPr>
            <p:spPr>
              <a:xfrm>
                <a:off x="4838400" y="6714000"/>
                <a:ext cx="180000" cy="180000"/>
              </a:xfrm>
              <a:prstGeom prst="downArrow">
                <a:avLst>
                  <a:gd name="adj1" fmla="val 50000"/>
                  <a:gd name="adj2" fmla="val 45548"/>
                </a:avLst>
              </a:prstGeom>
              <a:gradFill>
                <a:gsLst>
                  <a:gs pos="0">
                    <a:schemeClr val="accent1">
                      <a:lumMod val="5000"/>
                      <a:lumOff val="95000"/>
                    </a:schemeClr>
                  </a:gs>
                  <a:gs pos="50000">
                    <a:srgbClr val="92D050"/>
                  </a:gs>
                  <a:gs pos="75000">
                    <a:srgbClr val="00B05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4FEAA5A-0091-D1E7-E560-273F26FB719E}"/>
                  </a:ext>
                </a:extLst>
              </p:cNvPr>
              <p:cNvSpPr txBox="1"/>
              <p:nvPr/>
            </p:nvSpPr>
            <p:spPr>
              <a:xfrm>
                <a:off x="4176000" y="6264000"/>
                <a:ext cx="324000" cy="138499"/>
              </a:xfrm>
              <a:prstGeom prst="rect">
                <a:avLst/>
              </a:prstGeom>
              <a:solidFill>
                <a:schemeClr val="bg1"/>
              </a:solidFill>
            </p:spPr>
            <p:txBody>
              <a:bodyPr wrap="square" lIns="0" tIns="0" rIns="0" bIns="0" rtlCol="0">
                <a:spAutoFit/>
              </a:bodyPr>
              <a:lstStyle/>
              <a:p>
                <a:pPr algn="ctr"/>
                <a:r>
                  <a:rPr kumimoji="1" lang="ja-JP" altLang="en-US" sz="900" dirty="0">
                    <a:latin typeface="HGP創英角ﾎﾟｯﾌﾟ体" panose="040B0A00000000000000" pitchFamily="50" charset="-128"/>
                    <a:ea typeface="HGP創英角ﾎﾟｯﾌﾟ体" panose="040B0A00000000000000" pitchFamily="50" charset="-128"/>
                  </a:rPr>
                  <a:t>参考</a:t>
                </a:r>
              </a:p>
            </p:txBody>
          </p:sp>
        </p:grpSp>
      </p:grpSp>
      <p:sp>
        <p:nvSpPr>
          <p:cNvPr id="80" name="スライド番号プレースホルダー 36">
            <a:extLst>
              <a:ext uri="{FF2B5EF4-FFF2-40B4-BE49-F238E27FC236}">
                <a16:creationId xmlns:a16="http://schemas.microsoft.com/office/drawing/2014/main" id="{F49FFDDD-CD3A-84B1-9CCC-354D5893E579}"/>
              </a:ext>
            </a:extLst>
          </p:cNvPr>
          <p:cNvSpPr>
            <a:spLocks noGrp="1"/>
          </p:cNvSpPr>
          <p:nvPr>
            <p:ph type="sldNum" sz="quarter" idx="12"/>
          </p:nvPr>
        </p:nvSpPr>
        <p:spPr>
          <a:xfrm>
            <a:off x="3301200" y="9504000"/>
            <a:ext cx="360000" cy="252000"/>
          </a:xfrm>
        </p:spPr>
        <p:txBody>
          <a:bodyPr lIns="0" tIns="0" rIns="0" bIns="0"/>
          <a:lstStyle/>
          <a:p>
            <a:pPr algn="ctr"/>
            <a:fld id="{10D3C84A-BE25-4AE2-9038-C86C21013A12}" type="slidenum">
              <a:rPr kumimoji="1" lang="ja-JP" altLang="en-US" sz="1200" smtClean="0">
                <a:solidFill>
                  <a:schemeClr val="tx1"/>
                </a:solidFill>
                <a:latin typeface="BIZ UDゴシック" panose="020B0400000000000000" pitchFamily="49" charset="-128"/>
                <a:ea typeface="BIZ UDゴシック" panose="020B0400000000000000" pitchFamily="49" charset="-128"/>
              </a:rPr>
              <a:pPr algn="ctr"/>
              <a:t>8</a:t>
            </a:fld>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7700138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3833</TotalTime>
  <Words>4751</Words>
  <Application>Microsoft Office PowerPoint</Application>
  <PresentationFormat>A4 210 x 297 mm</PresentationFormat>
  <Paragraphs>607</Paragraphs>
  <Slides>12</Slides>
  <Notes>1</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12</vt:i4>
      </vt:variant>
    </vt:vector>
  </HeadingPairs>
  <TitlesOfParts>
    <vt:vector size="29" baseType="lpstr">
      <vt:lpstr>BIZ UDPゴシック</vt:lpstr>
      <vt:lpstr>BIZ UDゴシック</vt:lpstr>
      <vt:lpstr>HGPｺﾞｼｯｸE</vt:lpstr>
      <vt:lpstr>HGP創英角ｺﾞｼｯｸUB</vt:lpstr>
      <vt:lpstr>HGP創英角ﾎﾟｯﾌﾟ体</vt:lpstr>
      <vt:lpstr>HGSｺﾞｼｯｸE</vt:lpstr>
      <vt:lpstr>HGS創英ﾌﾟﾚｾﾞﾝｽEB</vt:lpstr>
      <vt:lpstr>HG丸ｺﾞｼｯｸM-PRO</vt:lpstr>
      <vt:lpstr>HG創英角ｺﾞｼｯｸUB</vt:lpstr>
      <vt:lpstr>HG創英角ﾎﾟｯﾌﾟ体</vt:lpstr>
      <vt:lpstr>ＭＳ Ｐゴシック</vt:lpstr>
      <vt:lpstr>ＭＳ ゴシック</vt: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保田　佳紀</dc:creator>
  <cp:lastModifiedBy>保田　佳紀</cp:lastModifiedBy>
  <cp:revision>21</cp:revision>
  <cp:lastPrinted>2024-06-10T09:07:35Z</cp:lastPrinted>
  <dcterms:created xsi:type="dcterms:W3CDTF">2024-05-22T04:32:04Z</dcterms:created>
  <dcterms:modified xsi:type="dcterms:W3CDTF">2024-06-10T09:18:43Z</dcterms:modified>
</cp:coreProperties>
</file>