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44" r:id="rId8"/>
  </p:sldMasterIdLst>
  <p:sldIdLst>
    <p:sldId id="257" r:id="rId9"/>
    <p:sldId id="258" r:id="rId10"/>
    <p:sldId id="256" r:id="rId11"/>
    <p:sldId id="259" r:id="rId12"/>
    <p:sldId id="260" r:id="rId13"/>
    <p:sldId id="261" r:id="rId14"/>
    <p:sldId id="262" r:id="rId15"/>
    <p:sldId id="263" r:id="rId16"/>
    <p:sldId id="265" r:id="rId17"/>
    <p:sldId id="264" r:id="rId18"/>
    <p:sldId id="266" r:id="rId19"/>
    <p:sldId id="281" r:id="rId20"/>
    <p:sldId id="268" r:id="rId21"/>
    <p:sldId id="282" r:id="rId22"/>
    <p:sldId id="269" r:id="rId23"/>
    <p:sldId id="270" r:id="rId24"/>
    <p:sldId id="271" r:id="rId25"/>
    <p:sldId id="272" r:id="rId26"/>
    <p:sldId id="273" r:id="rId27"/>
    <p:sldId id="274" r:id="rId28"/>
    <p:sldId id="283" r:id="rId29"/>
    <p:sldId id="276" r:id="rId30"/>
    <p:sldId id="277" r:id="rId31"/>
    <p:sldId id="284" r:id="rId32"/>
    <p:sldId id="280" r:id="rId33"/>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CCECFF"/>
    <a:srgbClr val="FF66FF"/>
    <a:srgbClr val="CCFFCC"/>
    <a:srgbClr val="CCFFFF"/>
    <a:srgbClr val="CC00CC"/>
    <a:srgbClr val="66CCFF"/>
    <a:srgbClr val="66FFFF"/>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84" autoAdjust="0"/>
  </p:normalViewPr>
  <p:slideViewPr>
    <p:cSldViewPr snapToGrid="0">
      <p:cViewPr varScale="1">
        <p:scale>
          <a:sx n="74" d="100"/>
          <a:sy n="74" d="100"/>
        </p:scale>
        <p:origin x="576"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557C78F-6AC3-49D2-84D1-185C80072FD5}" type="datetimeFigureOut">
              <a:rPr kumimoji="1" lang="ja-JP" altLang="en-US" smtClean="0"/>
              <a:t>2024/6/27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25226E2-737C-4A86-A2F7-AFB3D2E3B63E}" type="slidenum">
              <a:rPr kumimoji="1" lang="ja-JP" altLang="en-US" smtClean="0"/>
              <a:t>‹#›</a:t>
            </a:fld>
            <a:endParaRPr kumimoji="1" lang="ja-JP" altLang="en-US"/>
          </a:p>
        </p:txBody>
      </p:sp>
    </p:spTree>
    <p:extLst>
      <p:ext uri="{BB962C8B-B14F-4D97-AF65-F5344CB8AC3E}">
        <p14:creationId xmlns:p14="http://schemas.microsoft.com/office/powerpoint/2010/main" val="426580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557C78F-6AC3-49D2-84D1-185C80072FD5}" type="datetimeFigureOut">
              <a:rPr kumimoji="1" lang="ja-JP" altLang="en-US" smtClean="0"/>
              <a:t>2024/6/27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25226E2-737C-4A86-A2F7-AFB3D2E3B63E}" type="slidenum">
              <a:rPr kumimoji="1" lang="ja-JP" altLang="en-US" smtClean="0"/>
              <a:t>‹#›</a:t>
            </a:fld>
            <a:endParaRPr kumimoji="1" lang="ja-JP" altLang="en-US"/>
          </a:p>
        </p:txBody>
      </p:sp>
    </p:spTree>
    <p:extLst>
      <p:ext uri="{BB962C8B-B14F-4D97-AF65-F5344CB8AC3E}">
        <p14:creationId xmlns:p14="http://schemas.microsoft.com/office/powerpoint/2010/main" val="4282636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557C78F-6AC3-49D2-84D1-185C80072FD5}" type="datetimeFigureOut">
              <a:rPr kumimoji="1" lang="ja-JP" altLang="en-US" smtClean="0"/>
              <a:t>2024/6/27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25226E2-737C-4A86-A2F7-AFB3D2E3B63E}" type="slidenum">
              <a:rPr kumimoji="1" lang="ja-JP" altLang="en-US" smtClean="0"/>
              <a:t>‹#›</a:t>
            </a:fld>
            <a:endParaRPr kumimoji="1" lang="ja-JP" altLang="en-US"/>
          </a:p>
        </p:txBody>
      </p:sp>
    </p:spTree>
    <p:extLst>
      <p:ext uri="{BB962C8B-B14F-4D97-AF65-F5344CB8AC3E}">
        <p14:creationId xmlns:p14="http://schemas.microsoft.com/office/powerpoint/2010/main" val="3688402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E531ADB-7BF7-4980-B29E-610C0F021746}"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4951EA5-08AE-4D37-9F77-75B8D0880D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5594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E531ADB-7BF7-4980-B29E-610C0F021746}"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4951EA5-08AE-4D37-9F77-75B8D0880D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41540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E531ADB-7BF7-4980-B29E-610C0F021746}"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4951EA5-08AE-4D37-9F77-75B8D0880D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70226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E531ADB-7BF7-4980-B29E-610C0F021746}"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4951EA5-08AE-4D37-9F77-75B8D0880D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67245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E531ADB-7BF7-4980-B29E-610C0F021746}"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4951EA5-08AE-4D37-9F77-75B8D0880D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14685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E531ADB-7BF7-4980-B29E-610C0F021746}"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4951EA5-08AE-4D37-9F77-75B8D0880D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13632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E531ADB-7BF7-4980-B29E-610C0F021746}"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4951EA5-08AE-4D37-9F77-75B8D0880D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91017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E531ADB-7BF7-4980-B29E-610C0F021746}"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4951EA5-08AE-4D37-9F77-75B8D0880D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27831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557C78F-6AC3-49D2-84D1-185C80072FD5}" type="datetimeFigureOut">
              <a:rPr kumimoji="1" lang="ja-JP" altLang="en-US" smtClean="0"/>
              <a:t>2024/6/27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25226E2-737C-4A86-A2F7-AFB3D2E3B63E}" type="slidenum">
              <a:rPr kumimoji="1" lang="ja-JP" altLang="en-US" smtClean="0"/>
              <a:t>‹#›</a:t>
            </a:fld>
            <a:endParaRPr kumimoji="1" lang="ja-JP" altLang="en-US"/>
          </a:p>
        </p:txBody>
      </p:sp>
    </p:spTree>
    <p:extLst>
      <p:ext uri="{BB962C8B-B14F-4D97-AF65-F5344CB8AC3E}">
        <p14:creationId xmlns:p14="http://schemas.microsoft.com/office/powerpoint/2010/main" val="1854330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E531ADB-7BF7-4980-B29E-610C0F021746}"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4951EA5-08AE-4D37-9F77-75B8D0880D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62359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E531ADB-7BF7-4980-B29E-610C0F021746}"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4951EA5-08AE-4D37-9F77-75B8D0880D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1432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E531ADB-7BF7-4980-B29E-610C0F021746}"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4951EA5-08AE-4D37-9F77-75B8D0880D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51683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84736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30912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63042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843331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935523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48993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46206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557C78F-6AC3-49D2-84D1-185C80072FD5}" type="datetimeFigureOut">
              <a:rPr kumimoji="1" lang="ja-JP" altLang="en-US" smtClean="0"/>
              <a:t>2024/6/27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25226E2-737C-4A86-A2F7-AFB3D2E3B63E}" type="slidenum">
              <a:rPr kumimoji="1" lang="ja-JP" altLang="en-US" smtClean="0"/>
              <a:t>‹#›</a:t>
            </a:fld>
            <a:endParaRPr kumimoji="1" lang="ja-JP" altLang="en-US"/>
          </a:p>
        </p:txBody>
      </p:sp>
    </p:spTree>
    <p:extLst>
      <p:ext uri="{BB962C8B-B14F-4D97-AF65-F5344CB8AC3E}">
        <p14:creationId xmlns:p14="http://schemas.microsoft.com/office/powerpoint/2010/main" val="18481188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56272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876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04429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04263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152762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24369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7063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609373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87559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7230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557C78F-6AC3-49D2-84D1-185C80072FD5}" type="datetimeFigureOut">
              <a:rPr kumimoji="1" lang="ja-JP" altLang="en-US" smtClean="0"/>
              <a:t>2024/6/27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25226E2-737C-4A86-A2F7-AFB3D2E3B63E}" type="slidenum">
              <a:rPr kumimoji="1" lang="ja-JP" altLang="en-US" smtClean="0"/>
              <a:t>‹#›</a:t>
            </a:fld>
            <a:endParaRPr kumimoji="1" lang="ja-JP" altLang="en-US"/>
          </a:p>
        </p:txBody>
      </p:sp>
    </p:spTree>
    <p:extLst>
      <p:ext uri="{BB962C8B-B14F-4D97-AF65-F5344CB8AC3E}">
        <p14:creationId xmlns:p14="http://schemas.microsoft.com/office/powerpoint/2010/main" val="40727184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0272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285103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67028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189248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02297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52965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772699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863414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321396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4163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557C78F-6AC3-49D2-84D1-185C80072FD5}" type="datetimeFigureOut">
              <a:rPr kumimoji="1" lang="ja-JP" altLang="en-US" smtClean="0"/>
              <a:t>2024/6/27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25226E2-737C-4A86-A2F7-AFB3D2E3B63E}" type="slidenum">
              <a:rPr kumimoji="1" lang="ja-JP" altLang="en-US" smtClean="0"/>
              <a:t>‹#›</a:t>
            </a:fld>
            <a:endParaRPr kumimoji="1" lang="ja-JP" altLang="en-US"/>
          </a:p>
        </p:txBody>
      </p:sp>
    </p:spTree>
    <p:extLst>
      <p:ext uri="{BB962C8B-B14F-4D97-AF65-F5344CB8AC3E}">
        <p14:creationId xmlns:p14="http://schemas.microsoft.com/office/powerpoint/2010/main" val="29449642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857210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573997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510712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48369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752310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18910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0A22F6F-1FE6-4863-816E-EB2A7EB4E0F2}" type="datetime1">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723175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D3173F-F630-4C7C-9097-7B7304DFD2E2}" type="datetime1">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841893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4843BC7-FE44-4EAC-8BB4-315BF1A245EB}" type="datetime1">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420546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B5425E9-102C-40D1-8E4E-D7AEE68C0DA5}" type="datetime1">
              <a:rPr lang="ja-JP" altLang="en-US" smtClean="0">
                <a:solidFill>
                  <a:prstClr val="black">
                    <a:tint val="75000"/>
                  </a:prstClr>
                </a:solidFill>
              </a:rPr>
              <a:pPr/>
              <a:t>2024/6/27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15404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557C78F-6AC3-49D2-84D1-185C80072FD5}" type="datetimeFigureOut">
              <a:rPr kumimoji="1" lang="ja-JP" altLang="en-US" smtClean="0"/>
              <a:t>2024/6/27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25226E2-737C-4A86-A2F7-AFB3D2E3B63E}" type="slidenum">
              <a:rPr kumimoji="1" lang="ja-JP" altLang="en-US" smtClean="0"/>
              <a:t>‹#›</a:t>
            </a:fld>
            <a:endParaRPr kumimoji="1" lang="ja-JP" altLang="en-US"/>
          </a:p>
        </p:txBody>
      </p:sp>
    </p:spTree>
    <p:extLst>
      <p:ext uri="{BB962C8B-B14F-4D97-AF65-F5344CB8AC3E}">
        <p14:creationId xmlns:p14="http://schemas.microsoft.com/office/powerpoint/2010/main" val="19694120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71BCE25-9173-4DD1-8D4A-9E71BFD05021}" type="datetime1">
              <a:rPr lang="ja-JP" altLang="en-US" smtClean="0">
                <a:solidFill>
                  <a:prstClr val="black">
                    <a:tint val="75000"/>
                  </a:prstClr>
                </a:solidFill>
              </a:rPr>
              <a:pPr/>
              <a:t>2024/6/27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08947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D31B360-0D57-4583-ADFF-269951616DF6}" type="datetime1">
              <a:rPr lang="ja-JP" altLang="en-US" smtClean="0">
                <a:solidFill>
                  <a:prstClr val="black">
                    <a:tint val="75000"/>
                  </a:prstClr>
                </a:solidFill>
              </a:rPr>
              <a:pPr/>
              <a:t>2024/6/27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103806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C875EE9-1A87-4059-B195-894BBD576AA2}" type="datetime1">
              <a:rPr lang="ja-JP" altLang="en-US" smtClean="0">
                <a:solidFill>
                  <a:prstClr val="black">
                    <a:tint val="75000"/>
                  </a:prstClr>
                </a:solidFill>
              </a:rPr>
              <a:pPr/>
              <a:t>2024/6/27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187295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B2A074B-6CA7-41EB-A163-08AFEAE1682C}" type="datetime1">
              <a:rPr lang="ja-JP" altLang="en-US" smtClean="0">
                <a:solidFill>
                  <a:prstClr val="black">
                    <a:tint val="75000"/>
                  </a:prstClr>
                </a:solidFill>
              </a:rPr>
              <a:pPr/>
              <a:t>2024/6/27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99766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1C63C44-CF20-45DE-875B-C3C207113F0B}" type="datetime1">
              <a:rPr lang="ja-JP" altLang="en-US" smtClean="0">
                <a:solidFill>
                  <a:prstClr val="black">
                    <a:tint val="75000"/>
                  </a:prstClr>
                </a:solidFill>
              </a:rPr>
              <a:pPr/>
              <a:t>2024/6/27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401485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9A6163-92DB-4FDD-856C-B27BB49DD822}" type="datetime1">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025640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8FB528-2781-43A3-99C8-17DA96F68340}" type="datetime1">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102538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2BE1EDB-8503-41BC-AC76-D51EE5CA1258}"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108EED-CF29-41CA-BDF4-40D29EDBE66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786323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2BE1EDB-8503-41BC-AC76-D51EE5CA1258}"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108EED-CF29-41CA-BDF4-40D29EDBE66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01146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2BE1EDB-8503-41BC-AC76-D51EE5CA1258}"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108EED-CF29-41CA-BDF4-40D29EDBE66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08354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557C78F-6AC3-49D2-84D1-185C80072FD5}" type="datetimeFigureOut">
              <a:rPr kumimoji="1" lang="ja-JP" altLang="en-US" smtClean="0"/>
              <a:t>2024/6/27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25226E2-737C-4A86-A2F7-AFB3D2E3B63E}" type="slidenum">
              <a:rPr kumimoji="1" lang="ja-JP" altLang="en-US" smtClean="0"/>
              <a:t>‹#›</a:t>
            </a:fld>
            <a:endParaRPr kumimoji="1" lang="ja-JP" altLang="en-US"/>
          </a:p>
        </p:txBody>
      </p:sp>
    </p:spTree>
    <p:extLst>
      <p:ext uri="{BB962C8B-B14F-4D97-AF65-F5344CB8AC3E}">
        <p14:creationId xmlns:p14="http://schemas.microsoft.com/office/powerpoint/2010/main" val="18545825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2BE1EDB-8503-41BC-AC76-D51EE5CA1258}"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1108EED-CF29-41CA-BDF4-40D29EDBE66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723080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2BE1EDB-8503-41BC-AC76-D51EE5CA1258}"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1108EED-CF29-41CA-BDF4-40D29EDBE66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429757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2BE1EDB-8503-41BC-AC76-D51EE5CA1258}"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1108EED-CF29-41CA-BDF4-40D29EDBE66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766357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2BE1EDB-8503-41BC-AC76-D51EE5CA1258}"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1108EED-CF29-41CA-BDF4-40D29EDBE66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886312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2BE1EDB-8503-41BC-AC76-D51EE5CA1258}"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1108EED-CF29-41CA-BDF4-40D29EDBE66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512926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2BE1EDB-8503-41BC-AC76-D51EE5CA1258}"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1108EED-CF29-41CA-BDF4-40D29EDBE66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700372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2BE1EDB-8503-41BC-AC76-D51EE5CA1258}"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108EED-CF29-41CA-BDF4-40D29EDBE66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493796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2BE1EDB-8503-41BC-AC76-D51EE5CA1258}"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108EED-CF29-41CA-BDF4-40D29EDBE66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246923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64914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40959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557C78F-6AC3-49D2-84D1-185C80072FD5}" type="datetimeFigureOut">
              <a:rPr kumimoji="1" lang="ja-JP" altLang="en-US" smtClean="0"/>
              <a:t>2024/6/27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25226E2-737C-4A86-A2F7-AFB3D2E3B63E}" type="slidenum">
              <a:rPr kumimoji="1" lang="ja-JP" altLang="en-US" smtClean="0"/>
              <a:t>‹#›</a:t>
            </a:fld>
            <a:endParaRPr kumimoji="1" lang="ja-JP" altLang="en-US"/>
          </a:p>
        </p:txBody>
      </p:sp>
    </p:spTree>
    <p:extLst>
      <p:ext uri="{BB962C8B-B14F-4D97-AF65-F5344CB8AC3E}">
        <p14:creationId xmlns:p14="http://schemas.microsoft.com/office/powerpoint/2010/main" val="6434763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58206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165863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935538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9214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161309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753282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682225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367317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03215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557C78F-6AC3-49D2-84D1-185C80072FD5}" type="datetimeFigureOut">
              <a:rPr kumimoji="1" lang="ja-JP" altLang="en-US" smtClean="0"/>
              <a:t>2024/6/27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25226E2-737C-4A86-A2F7-AFB3D2E3B63E}" type="slidenum">
              <a:rPr kumimoji="1" lang="ja-JP" altLang="en-US" smtClean="0"/>
              <a:t>‹#›</a:t>
            </a:fld>
            <a:endParaRPr kumimoji="1" lang="ja-JP" altLang="en-US"/>
          </a:p>
        </p:txBody>
      </p:sp>
    </p:spTree>
    <p:extLst>
      <p:ext uri="{BB962C8B-B14F-4D97-AF65-F5344CB8AC3E}">
        <p14:creationId xmlns:p14="http://schemas.microsoft.com/office/powerpoint/2010/main" val="3984581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7C78F-6AC3-49D2-84D1-185C80072FD5}" type="datetimeFigureOut">
              <a:rPr kumimoji="1" lang="ja-JP" altLang="en-US" smtClean="0"/>
              <a:t>2024/6/27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226E2-737C-4A86-A2F7-AFB3D2E3B63E}" type="slidenum">
              <a:rPr kumimoji="1" lang="ja-JP" altLang="en-US" smtClean="0"/>
              <a:t>‹#›</a:t>
            </a:fld>
            <a:endParaRPr kumimoji="1" lang="ja-JP" altLang="en-US"/>
          </a:p>
        </p:txBody>
      </p:sp>
    </p:spTree>
    <p:extLst>
      <p:ext uri="{BB962C8B-B14F-4D97-AF65-F5344CB8AC3E}">
        <p14:creationId xmlns:p14="http://schemas.microsoft.com/office/powerpoint/2010/main" val="2680249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531ADB-7BF7-4980-B29E-610C0F021746}"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951EA5-08AE-4D37-9F77-75B8D0880D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5700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75391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393194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299506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D035B-A5B8-436B-87DC-1125AFAD8EC0}" type="datetime1">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5665097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E1EDB-8503-41BC-AC76-D51EE5CA1258}"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08EED-CF29-41CA-BDF4-40D29EDBE66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018847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B7605-079E-4693-8D14-BFD47F60FF99}" type="datetimeFigureOut">
              <a:rPr lang="ja-JP" altLang="en-US" smtClean="0">
                <a:solidFill>
                  <a:prstClr val="black">
                    <a:tint val="75000"/>
                  </a:prstClr>
                </a:solidFill>
              </a:rPr>
              <a:pPr/>
              <a:t>2024/6/27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0E032-4C82-4AD0-8489-7C4EC1BF04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529926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hdphoto" Target="../media/hdphoto17.wdp"/><Relationship Id="rId3" Type="http://schemas.microsoft.com/office/2007/relationships/hdphoto" Target="../media/hdphoto16.wdp"/><Relationship Id="rId7"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62.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53.png"/><Relationship Id="rId3" Type="http://schemas.microsoft.com/office/2007/relationships/hdphoto" Target="../media/hdphoto18.wdp"/><Relationship Id="rId7" Type="http://schemas.microsoft.com/office/2007/relationships/hdphoto" Target="../media/hdphoto20.wdp"/><Relationship Id="rId2" Type="http://schemas.openxmlformats.org/officeDocument/2006/relationships/image" Target="../media/image50.png"/><Relationship Id="rId1" Type="http://schemas.openxmlformats.org/officeDocument/2006/relationships/slideLayout" Target="../slideLayouts/slideLayout62.xml"/><Relationship Id="rId6" Type="http://schemas.openxmlformats.org/officeDocument/2006/relationships/image" Target="../media/image52.png"/><Relationship Id="rId5" Type="http://schemas.microsoft.com/office/2007/relationships/hdphoto" Target="../media/hdphoto19.wdp"/><Relationship Id="rId10" Type="http://schemas.openxmlformats.org/officeDocument/2006/relationships/image" Target="../media/image54.emf"/><Relationship Id="rId4" Type="http://schemas.openxmlformats.org/officeDocument/2006/relationships/image" Target="../media/image51.png"/><Relationship Id="rId9" Type="http://schemas.microsoft.com/office/2007/relationships/hdphoto" Target="../media/hdphoto21.wdp"/></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2.xml"/><Relationship Id="rId4" Type="http://schemas.openxmlformats.org/officeDocument/2006/relationships/image" Target="../media/image57.png"/></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7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64.png"/><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8.xml"/><Relationship Id="rId4" Type="http://schemas.openxmlformats.org/officeDocument/2006/relationships/image" Target="../media/image7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6.png"/><Relationship Id="rId13" Type="http://schemas.microsoft.com/office/2007/relationships/hdphoto" Target="../media/hdphoto28.wdp"/><Relationship Id="rId18" Type="http://schemas.openxmlformats.org/officeDocument/2006/relationships/image" Target="../media/image81.png"/><Relationship Id="rId3" Type="http://schemas.microsoft.com/office/2007/relationships/hdphoto" Target="../media/hdphoto23.wdp"/><Relationship Id="rId21" Type="http://schemas.microsoft.com/office/2007/relationships/hdphoto" Target="../media/hdphoto32.wdp"/><Relationship Id="rId7" Type="http://schemas.microsoft.com/office/2007/relationships/hdphoto" Target="../media/hdphoto25.wdp"/><Relationship Id="rId12" Type="http://schemas.openxmlformats.org/officeDocument/2006/relationships/image" Target="../media/image78.png"/><Relationship Id="rId17" Type="http://schemas.microsoft.com/office/2007/relationships/hdphoto" Target="../media/hdphoto30.wdp"/><Relationship Id="rId2" Type="http://schemas.openxmlformats.org/officeDocument/2006/relationships/image" Target="../media/image73.png"/><Relationship Id="rId16" Type="http://schemas.openxmlformats.org/officeDocument/2006/relationships/image" Target="../media/image80.png"/><Relationship Id="rId20" Type="http://schemas.openxmlformats.org/officeDocument/2006/relationships/image" Target="../media/image82.png"/><Relationship Id="rId1" Type="http://schemas.openxmlformats.org/officeDocument/2006/relationships/slideLayout" Target="../slideLayouts/slideLayout79.xml"/><Relationship Id="rId6" Type="http://schemas.openxmlformats.org/officeDocument/2006/relationships/image" Target="../media/image75.png"/><Relationship Id="rId11" Type="http://schemas.microsoft.com/office/2007/relationships/hdphoto" Target="../media/hdphoto27.wdp"/><Relationship Id="rId5" Type="http://schemas.microsoft.com/office/2007/relationships/hdphoto" Target="../media/hdphoto24.wdp"/><Relationship Id="rId15" Type="http://schemas.microsoft.com/office/2007/relationships/hdphoto" Target="../media/hdphoto29.wdp"/><Relationship Id="rId23" Type="http://schemas.openxmlformats.org/officeDocument/2006/relationships/image" Target="../media/image84.png"/><Relationship Id="rId10" Type="http://schemas.openxmlformats.org/officeDocument/2006/relationships/image" Target="../media/image77.png"/><Relationship Id="rId19" Type="http://schemas.microsoft.com/office/2007/relationships/hdphoto" Target="../media/hdphoto31.wdp"/><Relationship Id="rId4" Type="http://schemas.openxmlformats.org/officeDocument/2006/relationships/image" Target="../media/image74.png"/><Relationship Id="rId9" Type="http://schemas.microsoft.com/office/2007/relationships/hdphoto" Target="../media/hdphoto26.wdp"/><Relationship Id="rId14" Type="http://schemas.openxmlformats.org/officeDocument/2006/relationships/image" Target="../media/image79.png"/><Relationship Id="rId22" Type="http://schemas.openxmlformats.org/officeDocument/2006/relationships/image" Target="../media/image8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4.xml.rels><?xml version="1.0" encoding="UTF-8" standalone="yes"?>
<Relationships xmlns="http://schemas.openxmlformats.org/package/2006/relationships"><Relationship Id="rId3" Type="http://schemas.openxmlformats.org/officeDocument/2006/relationships/hyperlink" Target="https://www.pref.saitama.lg.jp/kurashi/zekin/index.html" TargetMode="External"/><Relationship Id="rId7" Type="http://schemas.openxmlformats.org/officeDocument/2006/relationships/image" Target="../media/image87.png"/><Relationship Id="rId2" Type="http://schemas.openxmlformats.org/officeDocument/2006/relationships/hyperlink" Target="https://www.nta.go.jp/taxes/kids/index.htm" TargetMode="External"/><Relationship Id="rId1" Type="http://schemas.openxmlformats.org/officeDocument/2006/relationships/slideLayout" Target="../slideLayouts/slideLayout6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hyperlink" Target="https://www.pref.saitama.lg.jp/a0314/sityouson-info.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8.xml"/><Relationship Id="rId4" Type="http://schemas.openxmlformats.org/officeDocument/2006/relationships/image" Target="../media/image90.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4.wdp"/></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1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15.png"/><Relationship Id="rId12" Type="http://schemas.microsoft.com/office/2007/relationships/hdphoto" Target="../media/hdphoto8.wdp"/><Relationship Id="rId17" Type="http://schemas.microsoft.com/office/2007/relationships/hdphoto" Target="../media/hdphoto10.wdp"/><Relationship Id="rId2" Type="http://schemas.openxmlformats.org/officeDocument/2006/relationships/image" Target="../media/image11.png"/><Relationship Id="rId16" Type="http://schemas.openxmlformats.org/officeDocument/2006/relationships/image" Target="../media/image22.png"/><Relationship Id="rId1" Type="http://schemas.openxmlformats.org/officeDocument/2006/relationships/slideLayout" Target="../slideLayouts/slideLayout35.xml"/><Relationship Id="rId6" Type="http://schemas.microsoft.com/office/2007/relationships/hdphoto" Target="../media/hdphoto7.wdp"/><Relationship Id="rId11" Type="http://schemas.openxmlformats.org/officeDocument/2006/relationships/image" Target="../media/image19.png"/><Relationship Id="rId5" Type="http://schemas.openxmlformats.org/officeDocument/2006/relationships/image" Target="../media/image14.png"/><Relationship Id="rId15" Type="http://schemas.openxmlformats.org/officeDocument/2006/relationships/image" Target="../media/image21.png"/><Relationship Id="rId10" Type="http://schemas.openxmlformats.org/officeDocument/2006/relationships/image" Target="../media/image18.png"/><Relationship Id="rId19" Type="http://schemas.microsoft.com/office/2007/relationships/hdphoto" Target="../media/hdphoto11.wdp"/><Relationship Id="rId4" Type="http://schemas.openxmlformats.org/officeDocument/2006/relationships/image" Target="../media/image13.png"/><Relationship Id="rId9" Type="http://schemas.openxmlformats.org/officeDocument/2006/relationships/image" Target="../media/image17.png"/><Relationship Id="rId14" Type="http://schemas.microsoft.com/office/2007/relationships/hdphoto" Target="../media/hdphoto9.wdp"/></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hdphoto" Target="../media/hdphoto12.wdp"/><Relationship Id="rId7" Type="http://schemas.microsoft.com/office/2007/relationships/hdphoto" Target="../media/hdphoto14.wdp"/><Relationship Id="rId12" Type="http://schemas.openxmlformats.org/officeDocument/2006/relationships/image" Target="../media/image31.emf"/><Relationship Id="rId2" Type="http://schemas.openxmlformats.org/officeDocument/2006/relationships/image" Target="../media/image24.png"/><Relationship Id="rId1" Type="http://schemas.openxmlformats.org/officeDocument/2006/relationships/slideLayout" Target="../slideLayouts/slideLayout46.xml"/><Relationship Id="rId6" Type="http://schemas.openxmlformats.org/officeDocument/2006/relationships/image" Target="../media/image26.png"/><Relationship Id="rId11" Type="http://schemas.openxmlformats.org/officeDocument/2006/relationships/image" Target="../media/image30.emf"/><Relationship Id="rId5" Type="http://schemas.microsoft.com/office/2007/relationships/hdphoto" Target="../media/hdphoto13.wdp"/><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37.png"/><Relationship Id="rId1" Type="http://schemas.openxmlformats.org/officeDocument/2006/relationships/slideLayout" Target="../slideLayouts/slideLayout62.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62.xml"/><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lgCheck">
          <a:fgClr>
            <a:srgbClr val="CCECFF"/>
          </a:fgClr>
          <a:bgClr>
            <a:schemeClr val="bg1"/>
          </a:bgClr>
        </a:pattFill>
        <a:effectLst/>
      </p:bgPr>
    </p:bg>
    <p:spTree>
      <p:nvGrpSpPr>
        <p:cNvPr id="1" name=""/>
        <p:cNvGrpSpPr/>
        <p:nvPr/>
      </p:nvGrpSpPr>
      <p:grpSpPr>
        <a:xfrm>
          <a:off x="0" y="0"/>
          <a:ext cx="0" cy="0"/>
          <a:chOff x="0" y="0"/>
          <a:chExt cx="0" cy="0"/>
        </a:xfrm>
      </p:grpSpPr>
      <p:sp>
        <p:nvSpPr>
          <p:cNvPr id="4" name="角丸四角形 3"/>
          <p:cNvSpPr/>
          <p:nvPr/>
        </p:nvSpPr>
        <p:spPr>
          <a:xfrm>
            <a:off x="2811430" y="713348"/>
            <a:ext cx="6577781" cy="1268361"/>
          </a:xfrm>
          <a:prstGeom prst="roundRect">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latin typeface="メイリオ" panose="020B0604030504040204" pitchFamily="50" charset="-128"/>
                <a:ea typeface="メイリオ" panose="020B0604030504040204" pitchFamily="50" charset="-128"/>
              </a:rPr>
              <a:t>租税教育用副教材</a:t>
            </a:r>
            <a:endParaRPr lang="en-US" altLang="ja-JP" sz="2400" dirty="0">
              <a:solidFill>
                <a:prstClr val="white"/>
              </a:solidFill>
              <a:latin typeface="メイリオ" panose="020B0604030504040204" pitchFamily="50" charset="-128"/>
              <a:ea typeface="メイリオ" panose="020B0604030504040204" pitchFamily="50" charset="-128"/>
            </a:endParaRPr>
          </a:p>
          <a:p>
            <a:pPr algn="ctr"/>
            <a:r>
              <a:rPr lang="ja-JP" altLang="en-US" sz="4400" dirty="0">
                <a:solidFill>
                  <a:prstClr val="white"/>
                </a:solidFill>
                <a:latin typeface="メイリオ" panose="020B0604030504040204" pitchFamily="50" charset="-128"/>
                <a:ea typeface="メイリオ" panose="020B0604030504040204" pitchFamily="50" charset="-128"/>
              </a:rPr>
              <a:t>わたしたちのくらしと税</a:t>
            </a:r>
          </a:p>
        </p:txBody>
      </p:sp>
      <p:sp>
        <p:nvSpPr>
          <p:cNvPr id="5" name="テキスト ボックス 4"/>
          <p:cNvSpPr txBox="1"/>
          <p:nvPr/>
        </p:nvSpPr>
        <p:spPr>
          <a:xfrm>
            <a:off x="4459377" y="221474"/>
            <a:ext cx="3472425" cy="461665"/>
          </a:xfrm>
          <a:prstGeom prst="rect">
            <a:avLst/>
          </a:prstGeom>
          <a:noFill/>
        </p:spPr>
        <p:txBody>
          <a:bodyPr wrap="none" rtlCol="0">
            <a:spAutoFit/>
          </a:bodyPr>
          <a:lstStyle/>
          <a:p>
            <a:r>
              <a:rPr lang="ja-JP" altLang="en-US" sz="2400" dirty="0">
                <a:solidFill>
                  <a:prstClr val="black"/>
                </a:solidFill>
              </a:rPr>
              <a:t>令和６年度版（中学生用）</a:t>
            </a:r>
          </a:p>
        </p:txBody>
      </p:sp>
      <p:sp>
        <p:nvSpPr>
          <p:cNvPr id="6" name="円/楕円 5"/>
          <p:cNvSpPr/>
          <p:nvPr/>
        </p:nvSpPr>
        <p:spPr>
          <a:xfrm>
            <a:off x="2124771" y="2141076"/>
            <a:ext cx="8468363" cy="3910229"/>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円/楕円 6"/>
          <p:cNvSpPr/>
          <p:nvPr/>
        </p:nvSpPr>
        <p:spPr>
          <a:xfrm>
            <a:off x="1840434" y="2105935"/>
            <a:ext cx="7834916" cy="400371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円/楕円 7"/>
          <p:cNvSpPr/>
          <p:nvPr/>
        </p:nvSpPr>
        <p:spPr>
          <a:xfrm>
            <a:off x="2285014" y="2075726"/>
            <a:ext cx="7728155" cy="400371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テキスト ボックス 9"/>
          <p:cNvSpPr txBox="1"/>
          <p:nvPr/>
        </p:nvSpPr>
        <p:spPr>
          <a:xfrm>
            <a:off x="1175191" y="3910998"/>
            <a:ext cx="2856872" cy="276999"/>
          </a:xfrm>
          <a:prstGeom prst="rect">
            <a:avLst/>
          </a:prstGeom>
          <a:noFill/>
        </p:spPr>
        <p:txBody>
          <a:bodyPr wrap="none" rtlCol="0">
            <a:spAutoFit/>
          </a:bodyPr>
          <a:lstStyle/>
          <a:p>
            <a:r>
              <a:rPr lang="ja-JP" altLang="en-US" sz="1200" dirty="0">
                <a:solidFill>
                  <a:prstClr val="black"/>
                </a:solidFill>
                <a:latin typeface="BIZ UDPゴシック" panose="020B0400000000000000" pitchFamily="50" charset="-128"/>
                <a:ea typeface="BIZ UDPゴシック" panose="020B0400000000000000" pitchFamily="50" charset="-128"/>
              </a:rPr>
              <a:t>さいたまスタジアム</a:t>
            </a:r>
            <a:r>
              <a:rPr lang="en-US" altLang="ja-JP" sz="1200" dirty="0">
                <a:solidFill>
                  <a:prstClr val="black"/>
                </a:solidFill>
                <a:latin typeface="BIZ UDPゴシック" panose="020B0400000000000000" pitchFamily="50" charset="-128"/>
                <a:ea typeface="BIZ UDPゴシック" panose="020B0400000000000000" pitchFamily="50" charset="-128"/>
              </a:rPr>
              <a:t>2002</a:t>
            </a:r>
            <a:r>
              <a:rPr lang="ja-JP" altLang="en-US" sz="1200" dirty="0">
                <a:solidFill>
                  <a:prstClr val="black"/>
                </a:solidFill>
                <a:latin typeface="BIZ UDPゴシック" panose="020B0400000000000000" pitchFamily="50" charset="-128"/>
                <a:ea typeface="BIZ UDPゴシック" panose="020B0400000000000000" pitchFamily="50" charset="-128"/>
              </a:rPr>
              <a:t>（さいたま市）</a:t>
            </a:r>
          </a:p>
        </p:txBody>
      </p:sp>
      <p:sp>
        <p:nvSpPr>
          <p:cNvPr id="13" name="角丸四角形 12"/>
          <p:cNvSpPr/>
          <p:nvPr/>
        </p:nvSpPr>
        <p:spPr>
          <a:xfrm>
            <a:off x="3743865" y="6224343"/>
            <a:ext cx="5230174" cy="633657"/>
          </a:xfrm>
          <a:prstGeom prst="roundRect">
            <a:avLst/>
          </a:prstGeom>
          <a:solidFill>
            <a:srgbClr val="3399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rPr>
              <a:t>埼玉県租税教育推進協議会</a:t>
            </a:r>
          </a:p>
        </p:txBody>
      </p:sp>
      <p:pic>
        <p:nvPicPr>
          <p:cNvPr id="2" name="図 1"/>
          <p:cNvPicPr>
            <a:picLocks noChangeAspect="1"/>
          </p:cNvPicPr>
          <p:nvPr/>
        </p:nvPicPr>
        <p:blipFill>
          <a:blip r:embed="rId2"/>
          <a:stretch>
            <a:fillRect/>
          </a:stretch>
        </p:blipFill>
        <p:spPr>
          <a:xfrm>
            <a:off x="1158924" y="2061527"/>
            <a:ext cx="2804474" cy="1843422"/>
          </a:xfrm>
          <a:prstGeom prst="rect">
            <a:avLst/>
          </a:prstGeom>
        </p:spPr>
      </p:pic>
      <p:pic>
        <p:nvPicPr>
          <p:cNvPr id="3" name="図 2"/>
          <p:cNvPicPr>
            <a:picLocks noChangeAspect="1"/>
          </p:cNvPicPr>
          <p:nvPr/>
        </p:nvPicPr>
        <p:blipFill>
          <a:blip r:embed="rId3"/>
          <a:stretch>
            <a:fillRect/>
          </a:stretch>
        </p:blipFill>
        <p:spPr>
          <a:xfrm>
            <a:off x="7589193" y="2026117"/>
            <a:ext cx="3003941" cy="1967369"/>
          </a:xfrm>
          <a:prstGeom prst="rect">
            <a:avLst/>
          </a:prstGeom>
        </p:spPr>
      </p:pic>
      <p:pic>
        <p:nvPicPr>
          <p:cNvPr id="15" name="図 14"/>
          <p:cNvPicPr>
            <a:picLocks noChangeAspect="1"/>
          </p:cNvPicPr>
          <p:nvPr/>
        </p:nvPicPr>
        <p:blipFill>
          <a:blip r:embed="rId4"/>
          <a:stretch>
            <a:fillRect/>
          </a:stretch>
        </p:blipFill>
        <p:spPr>
          <a:xfrm>
            <a:off x="4050720" y="3222134"/>
            <a:ext cx="3439794" cy="2301295"/>
          </a:xfrm>
          <a:prstGeom prst="rect">
            <a:avLst/>
          </a:prstGeom>
        </p:spPr>
      </p:pic>
      <p:sp>
        <p:nvSpPr>
          <p:cNvPr id="16" name="テキスト ボックス 15"/>
          <p:cNvSpPr txBox="1"/>
          <p:nvPr/>
        </p:nvSpPr>
        <p:spPr>
          <a:xfrm>
            <a:off x="8582376" y="3969294"/>
            <a:ext cx="1261884" cy="276999"/>
          </a:xfrm>
          <a:prstGeom prst="rect">
            <a:avLst/>
          </a:prstGeom>
          <a:noFill/>
        </p:spPr>
        <p:txBody>
          <a:bodyPr wrap="none" rtlCol="0">
            <a:spAutoFit/>
          </a:bodyPr>
          <a:lstStyle/>
          <a:p>
            <a:r>
              <a:rPr lang="ja-JP" altLang="en-US" sz="1200" dirty="0">
                <a:solidFill>
                  <a:prstClr val="black"/>
                </a:solidFill>
                <a:latin typeface="BIZ UDPゴシック" panose="020B0400000000000000" pitchFamily="50" charset="-128"/>
                <a:ea typeface="BIZ UDPゴシック" panose="020B0400000000000000" pitchFamily="50" charset="-128"/>
              </a:rPr>
              <a:t>秩父橋（秩父市）</a:t>
            </a:r>
          </a:p>
        </p:txBody>
      </p:sp>
      <p:sp>
        <p:nvSpPr>
          <p:cNvPr id="17" name="テキスト ボックス 16"/>
          <p:cNvSpPr txBox="1"/>
          <p:nvPr/>
        </p:nvSpPr>
        <p:spPr>
          <a:xfrm>
            <a:off x="4767245" y="5523429"/>
            <a:ext cx="2278188" cy="276999"/>
          </a:xfrm>
          <a:prstGeom prst="rect">
            <a:avLst/>
          </a:prstGeom>
          <a:noFill/>
        </p:spPr>
        <p:txBody>
          <a:bodyPr wrap="none" rtlCol="0">
            <a:spAutoFit/>
          </a:bodyPr>
          <a:lstStyle/>
          <a:p>
            <a:r>
              <a:rPr lang="ja-JP" altLang="en-US" sz="1200" dirty="0">
                <a:solidFill>
                  <a:prstClr val="black"/>
                </a:solidFill>
                <a:latin typeface="BIZ UDPゴシック" panose="020B0400000000000000" pitchFamily="50" charset="-128"/>
                <a:ea typeface="BIZ UDPゴシック" panose="020B0400000000000000" pitchFamily="50" charset="-128"/>
              </a:rPr>
              <a:t>埼玉県立がんセンター（伊奈町）</a:t>
            </a:r>
          </a:p>
        </p:txBody>
      </p:sp>
      <p:pic>
        <p:nvPicPr>
          <p:cNvPr id="18" name="図 17">
            <a:extLst>
              <a:ext uri="{FF2B5EF4-FFF2-40B4-BE49-F238E27FC236}">
                <a16:creationId xmlns:a16="http://schemas.microsoft.com/office/drawing/2014/main" id="{167D9726-9F07-4231-8E83-92FF7AE885B1}"/>
              </a:ext>
            </a:extLst>
          </p:cNvPr>
          <p:cNvPicPr/>
          <p:nvPr/>
        </p:nvPicPr>
        <p:blipFill>
          <a:blip r:embed="rId5"/>
          <a:stretch>
            <a:fillRect/>
          </a:stretch>
        </p:blipFill>
        <p:spPr>
          <a:xfrm>
            <a:off x="10156807" y="5130545"/>
            <a:ext cx="1723657" cy="1093798"/>
          </a:xfrm>
          <a:prstGeom prst="rect">
            <a:avLst/>
          </a:prstGeom>
        </p:spPr>
      </p:pic>
      <p:sp>
        <p:nvSpPr>
          <p:cNvPr id="19" name="テキスト ボックス 18">
            <a:extLst>
              <a:ext uri="{FF2B5EF4-FFF2-40B4-BE49-F238E27FC236}">
                <a16:creationId xmlns:a16="http://schemas.microsoft.com/office/drawing/2014/main" id="{45046038-8285-42D6-BE54-1B6A5D2D828C}"/>
              </a:ext>
            </a:extLst>
          </p:cNvPr>
          <p:cNvSpPr txBox="1"/>
          <p:nvPr/>
        </p:nvSpPr>
        <p:spPr>
          <a:xfrm>
            <a:off x="10196990" y="6250604"/>
            <a:ext cx="1503938" cy="523220"/>
          </a:xfrm>
          <a:prstGeom prst="rect">
            <a:avLst/>
          </a:prstGeom>
          <a:noFill/>
        </p:spPr>
        <p:txBody>
          <a:bodyPr wrap="none" rtlCol="0">
            <a:spAutoFit/>
          </a:bodyPr>
          <a:lstStyle/>
          <a:p>
            <a:r>
              <a:rPr lang="ja-JP" altLang="en-US" sz="1400" dirty="0">
                <a:latin typeface="BIZ UDPゴシック" panose="020B0400000000000000" pitchFamily="50" charset="-128"/>
                <a:ea typeface="BIZ UDPゴシック" panose="020B0400000000000000" pitchFamily="50" charset="-128"/>
              </a:rPr>
              <a:t>埼玉</a:t>
            </a:r>
            <a:r>
              <a:rPr kumimoji="1" lang="ja-JP" altLang="en-US" sz="1400" dirty="0">
                <a:latin typeface="BIZ UDPゴシック" panose="020B0400000000000000" pitchFamily="50" charset="-128"/>
                <a:ea typeface="BIZ UDPゴシック" panose="020B0400000000000000" pitchFamily="50" charset="-128"/>
              </a:rPr>
              <a:t>県マスコット</a:t>
            </a:r>
            <a:endParaRPr kumimoji="1"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「コバトン」</a:t>
            </a:r>
            <a:endParaRPr kumimoji="1" lang="ja-JP" altLang="en-US"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22476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5" name="テキスト ボックス 4"/>
          <p:cNvSpPr txBox="1"/>
          <p:nvPr/>
        </p:nvSpPr>
        <p:spPr>
          <a:xfrm>
            <a:off x="4306318" y="623030"/>
            <a:ext cx="7714994" cy="1077218"/>
          </a:xfrm>
          <a:prstGeom prst="rect">
            <a:avLst/>
          </a:prstGeom>
          <a:solidFill>
            <a:schemeClr val="bg1"/>
          </a:solidFill>
        </p:spPr>
        <p:txBody>
          <a:bodyPr wrap="square" rtlCol="0">
            <a:spAutoFit/>
          </a:bodyPr>
          <a:lstStyle/>
          <a:p>
            <a:r>
              <a:rPr kumimoji="1" lang="ja-JP" altLang="en-US" sz="1600" dirty="0">
                <a:latin typeface="HG丸ｺﾞｼｯｸM-PRO" panose="020F0600000000000000" pitchFamily="50" charset="-128"/>
                <a:ea typeface="HG丸ｺﾞｼｯｸM-PRO" panose="020F0600000000000000" pitchFamily="50" charset="-128"/>
              </a:rPr>
              <a:t>　私たちが快適に暮らせるように、</a:t>
            </a:r>
            <a:r>
              <a:rPr lang="ja-JP" altLang="en-US" sz="1600" dirty="0">
                <a:latin typeface="HG丸ｺﾞｼｯｸM-PRO" panose="020F0600000000000000" pitchFamily="50" charset="-128"/>
                <a:ea typeface="HG丸ｺﾞｼｯｸM-PRO" panose="020F0600000000000000" pitchFamily="50" charset="-128"/>
              </a:rPr>
              <a:t>ごみ</a:t>
            </a:r>
            <a:r>
              <a:rPr kumimoji="1" lang="ja-JP" altLang="en-US" sz="1600" dirty="0">
                <a:latin typeface="HG丸ｺﾞｼｯｸM-PRO" panose="020F0600000000000000" pitchFamily="50" charset="-128"/>
                <a:ea typeface="HG丸ｺﾞｼｯｸM-PRO" panose="020F0600000000000000" pitchFamily="50" charset="-128"/>
              </a:rPr>
              <a:t>の収集や処理にも</a:t>
            </a:r>
            <a:r>
              <a:rPr lang="ja-JP" altLang="en-US" sz="1600" dirty="0">
                <a:latin typeface="HG丸ｺﾞｼｯｸM-PRO" panose="020F0600000000000000" pitchFamily="50" charset="-128"/>
                <a:ea typeface="HG丸ｺﾞｼｯｸM-PRO" panose="020F0600000000000000" pitchFamily="50" charset="-128"/>
              </a:rPr>
              <a:t>税金が使われています。</a:t>
            </a:r>
            <a:endParaRPr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　また、健康な生活をおくるため</a:t>
            </a:r>
            <a:r>
              <a:rPr lang="ja-JP" altLang="en-US" sz="1600" dirty="0">
                <a:latin typeface="HG丸ｺﾞｼｯｸM-PRO" panose="020F0600000000000000" pitchFamily="50" charset="-128"/>
                <a:ea typeface="HG丸ｺﾞｼｯｸM-PRO" panose="020F0600000000000000" pitchFamily="50" charset="-128"/>
              </a:rPr>
              <a:t>の健康診断や予防接種、高齢者が安心して豊かに暮らせる</a:t>
            </a:r>
            <a:r>
              <a:rPr kumimoji="1" lang="ja-JP" altLang="en-US" sz="1600" dirty="0">
                <a:latin typeface="HG丸ｺﾞｼｯｸM-PRO" panose="020F0600000000000000" pitchFamily="50" charset="-128"/>
                <a:ea typeface="HG丸ｺﾞｼｯｸM-PRO" panose="020F0600000000000000" pitchFamily="50" charset="-128"/>
              </a:rPr>
              <a:t>ための施設やサービスなどの事業にかかる費用にも、税金が使われています。</a:t>
            </a:r>
          </a:p>
        </p:txBody>
      </p:sp>
      <p:pic>
        <p:nvPicPr>
          <p:cNvPr id="8" name="図 7"/>
          <p:cNvPicPr>
            <a:picLocks noChangeAspect="1"/>
          </p:cNvPicPr>
          <p:nvPr/>
        </p:nvPicPr>
        <p:blipFill>
          <a:blip r:embed="rId2">
            <a:extLst>
              <a:ext uri="{BEBA8EAE-BF5A-486C-A8C5-ECC9F3942E4B}">
                <a14:imgProps xmlns:a14="http://schemas.microsoft.com/office/drawing/2010/main">
                  <a14:imgLayer r:embed="rId3">
                    <a14:imgEffect>
                      <a14:backgroundRemoval t="5030" b="97041" l="3555" r="95972">
                        <a14:foregroundMark x1="26540" y1="8876" x2="26540" y2="8876"/>
                        <a14:foregroundMark x1="28436" y1="5030" x2="28436" y2="5030"/>
                        <a14:foregroundMark x1="31991" y1="23077" x2="31991" y2="23077"/>
                        <a14:foregroundMark x1="25118" y1="25148" x2="25118" y2="25148"/>
                        <a14:foregroundMark x1="25829" y1="21598" x2="25829" y2="22189"/>
                        <a14:foregroundMark x1="25829" y1="23669" x2="27014" y2="26331"/>
                        <a14:foregroundMark x1="7346" y1="45266" x2="7346" y2="45266"/>
                        <a14:foregroundMark x1="4028" y1="44970" x2="4028" y2="44970"/>
                        <a14:foregroundMark x1="22038" y1="94083" x2="22038" y2="94083"/>
                        <a14:foregroundMark x1="34597" y1="97041" x2="34597" y2="97041"/>
                        <a14:foregroundMark x1="22275" y1="97337" x2="22275" y2="97337"/>
                        <a14:foregroundMark x1="59479" y1="47337" x2="79621" y2="47929"/>
                        <a14:foregroundMark x1="91706" y1="47929" x2="95972" y2="41420"/>
                        <a14:foregroundMark x1="90758" y1="32249" x2="90758" y2="36391"/>
                        <a14:foregroundMark x1="85782" y1="32249" x2="91706" y2="36982"/>
                      </a14:backgroundRemoval>
                    </a14:imgEffect>
                  </a14:imgLayer>
                </a14:imgProps>
              </a:ext>
            </a:extLst>
          </a:blip>
          <a:stretch>
            <a:fillRect/>
          </a:stretch>
        </p:blipFill>
        <p:spPr>
          <a:xfrm>
            <a:off x="6311428" y="4469161"/>
            <a:ext cx="2322115" cy="1859892"/>
          </a:xfrm>
          <a:prstGeom prst="rect">
            <a:avLst/>
          </a:prstGeom>
        </p:spPr>
      </p:pic>
      <p:grpSp>
        <p:nvGrpSpPr>
          <p:cNvPr id="9" name="グループ化 8"/>
          <p:cNvGrpSpPr/>
          <p:nvPr/>
        </p:nvGrpSpPr>
        <p:grpSpPr>
          <a:xfrm>
            <a:off x="1144808" y="4425774"/>
            <a:ext cx="3659011" cy="2033574"/>
            <a:chOff x="7540635" y="3996054"/>
            <a:chExt cx="3965565" cy="2360296"/>
          </a:xfrm>
        </p:grpSpPr>
        <p:pic>
          <p:nvPicPr>
            <p:cNvPr id="10" name="図 9"/>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0635" y="3996054"/>
              <a:ext cx="3965565" cy="2360296"/>
            </a:xfrm>
            <a:prstGeom prst="rect">
              <a:avLst/>
            </a:prstGeom>
            <a:noFill/>
            <a:ln>
              <a:noFill/>
            </a:ln>
          </p:spPr>
        </p:pic>
        <p:sp>
          <p:nvSpPr>
            <p:cNvPr id="11" name="テキスト ボックス 10"/>
            <p:cNvSpPr txBox="1"/>
            <p:nvPr/>
          </p:nvSpPr>
          <p:spPr>
            <a:xfrm>
              <a:off x="7824773" y="4321122"/>
              <a:ext cx="3243032" cy="1781109"/>
            </a:xfrm>
            <a:prstGeom prst="rect">
              <a:avLst/>
            </a:prstGeom>
            <a:noFill/>
          </p:spPr>
          <p:txBody>
            <a:bodyPr wrap="square" rtlCol="0">
              <a:spAutoFit/>
            </a:bodyPr>
            <a:lstStyle/>
            <a:p>
              <a:pPr algn="ctr">
                <a:lnSpc>
                  <a:spcPts val="2600"/>
                </a:lnSpc>
              </a:pPr>
              <a:r>
                <a:rPr lang="ja-JP" altLang="en-US" sz="1400" dirty="0"/>
                <a:t>医療費に使われる税金</a:t>
              </a:r>
              <a:endParaRPr lang="en-US" altLang="ja-JP" sz="1400" dirty="0"/>
            </a:p>
            <a:p>
              <a:pPr algn="ctr">
                <a:lnSpc>
                  <a:spcPts val="2600"/>
                </a:lnSpc>
              </a:pPr>
              <a:r>
                <a:rPr lang="ja-JP" altLang="en-US" sz="1400" dirty="0"/>
                <a:t>国民１人あたり（１年間）</a:t>
              </a:r>
              <a:endParaRPr lang="en-US" altLang="ja-JP" sz="1400" dirty="0"/>
            </a:p>
            <a:p>
              <a:pPr algn="ctr">
                <a:lnSpc>
                  <a:spcPts val="2600"/>
                </a:lnSpc>
              </a:pPr>
              <a:r>
                <a:rPr kumimoji="1" lang="ja-JP" altLang="en-US" sz="2400" b="1" dirty="0">
                  <a:solidFill>
                    <a:srgbClr val="FF0000"/>
                  </a:solidFill>
                </a:rPr>
                <a:t>約</a:t>
              </a:r>
              <a:r>
                <a:rPr lang="en-US" altLang="ja-JP" sz="2400" b="1" dirty="0">
                  <a:solidFill>
                    <a:srgbClr val="FF0000"/>
                  </a:solidFill>
                  <a:latin typeface="+mn-ea"/>
                </a:rPr>
                <a:t>136,300</a:t>
              </a:r>
              <a:r>
                <a:rPr kumimoji="1" lang="ja-JP" altLang="en-US" sz="2400" b="1" dirty="0">
                  <a:solidFill>
                    <a:srgbClr val="FF0000"/>
                  </a:solidFill>
                </a:rPr>
                <a:t>円</a:t>
              </a:r>
              <a:endParaRPr kumimoji="1" lang="en-US" altLang="ja-JP" sz="2400" b="1" dirty="0">
                <a:solidFill>
                  <a:srgbClr val="FF0000"/>
                </a:solidFill>
              </a:endParaRPr>
            </a:p>
            <a:p>
              <a:pPr algn="ctr">
                <a:lnSpc>
                  <a:spcPts val="2600"/>
                </a:lnSpc>
              </a:pPr>
              <a:r>
                <a:rPr lang="ja-JP" altLang="en-US" sz="1600" dirty="0"/>
                <a:t>（令和３年度）</a:t>
              </a:r>
              <a:endParaRPr kumimoji="1" lang="ja-JP" altLang="en-US" sz="1600" dirty="0"/>
            </a:p>
          </p:txBody>
        </p:sp>
      </p:grpSp>
      <p:grpSp>
        <p:nvGrpSpPr>
          <p:cNvPr id="12" name="グループ化 11"/>
          <p:cNvGrpSpPr/>
          <p:nvPr/>
        </p:nvGrpSpPr>
        <p:grpSpPr>
          <a:xfrm>
            <a:off x="5281369" y="1945118"/>
            <a:ext cx="3584999" cy="2060575"/>
            <a:chOff x="7540635" y="3996054"/>
            <a:chExt cx="3965565" cy="2360296"/>
          </a:xfrm>
        </p:grpSpPr>
        <p:pic>
          <p:nvPicPr>
            <p:cNvPr id="13" name="図 12"/>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0635" y="3996054"/>
              <a:ext cx="3965565" cy="2360296"/>
            </a:xfrm>
            <a:prstGeom prst="rect">
              <a:avLst/>
            </a:prstGeom>
            <a:noFill/>
            <a:ln>
              <a:noFill/>
            </a:ln>
          </p:spPr>
        </p:pic>
        <p:sp>
          <p:nvSpPr>
            <p:cNvPr id="14" name="テキスト ボックス 13"/>
            <p:cNvSpPr txBox="1"/>
            <p:nvPr/>
          </p:nvSpPr>
          <p:spPr>
            <a:xfrm>
              <a:off x="7859016" y="4454530"/>
              <a:ext cx="3223844" cy="1633454"/>
            </a:xfrm>
            <a:prstGeom prst="rect">
              <a:avLst/>
            </a:prstGeom>
            <a:noFill/>
          </p:spPr>
          <p:txBody>
            <a:bodyPr wrap="square" rtlCol="0">
              <a:spAutoFit/>
            </a:bodyPr>
            <a:lstStyle/>
            <a:p>
              <a:pPr algn="ctr">
                <a:lnSpc>
                  <a:spcPts val="2600"/>
                </a:lnSpc>
              </a:pPr>
              <a:r>
                <a:rPr lang="ja-JP" altLang="en-US" sz="1400" dirty="0"/>
                <a:t>ごみ処理費用にかかる税金</a:t>
              </a:r>
              <a:endParaRPr lang="en-US" altLang="ja-JP" sz="1400" dirty="0"/>
            </a:p>
            <a:p>
              <a:pPr algn="ctr">
                <a:lnSpc>
                  <a:spcPts val="2600"/>
                </a:lnSpc>
              </a:pPr>
              <a:r>
                <a:rPr lang="ja-JP" altLang="en-US" sz="1400" dirty="0"/>
                <a:t>国民１人あたり（１年間）</a:t>
              </a:r>
              <a:endParaRPr lang="en-US" altLang="ja-JP" sz="1400" dirty="0"/>
            </a:p>
            <a:p>
              <a:pPr algn="ctr">
                <a:lnSpc>
                  <a:spcPts val="2600"/>
                </a:lnSpc>
              </a:pPr>
              <a:r>
                <a:rPr kumimoji="1" lang="ja-JP" altLang="en-US" sz="2400" b="1" dirty="0">
                  <a:solidFill>
                    <a:srgbClr val="FF0000"/>
                  </a:solidFill>
                </a:rPr>
                <a:t>約</a:t>
              </a:r>
              <a:r>
                <a:rPr lang="en-US" altLang="ja-JP" sz="2400" b="1" dirty="0">
                  <a:solidFill>
                    <a:srgbClr val="FF0000"/>
                  </a:solidFill>
                  <a:latin typeface="+mn-ea"/>
                </a:rPr>
                <a:t>19</a:t>
              </a:r>
              <a:r>
                <a:rPr kumimoji="1" lang="en-US" altLang="ja-JP" sz="2400" b="1" dirty="0">
                  <a:solidFill>
                    <a:srgbClr val="FF0000"/>
                  </a:solidFill>
                  <a:latin typeface="+mn-ea"/>
                </a:rPr>
                <a:t>,800</a:t>
              </a:r>
              <a:r>
                <a:rPr kumimoji="1" lang="ja-JP" altLang="en-US" sz="2400" b="1" dirty="0">
                  <a:solidFill>
                    <a:srgbClr val="FF0000"/>
                  </a:solidFill>
                </a:rPr>
                <a:t>円</a:t>
              </a:r>
              <a:endParaRPr kumimoji="1" lang="en-US" altLang="ja-JP" sz="2400" b="1" dirty="0">
                <a:solidFill>
                  <a:srgbClr val="FF0000"/>
                </a:solidFill>
              </a:endParaRPr>
            </a:p>
            <a:p>
              <a:pPr algn="ctr">
                <a:lnSpc>
                  <a:spcPts val="2600"/>
                </a:lnSpc>
              </a:pPr>
              <a:r>
                <a:rPr lang="ja-JP" altLang="en-US" sz="1600" dirty="0"/>
                <a:t>（令和４年度）</a:t>
              </a:r>
              <a:endParaRPr kumimoji="1" lang="ja-JP" altLang="en-US" sz="1600" dirty="0"/>
            </a:p>
          </p:txBody>
        </p:sp>
      </p:grpSp>
      <p:grpSp>
        <p:nvGrpSpPr>
          <p:cNvPr id="16" name="グループ化 15"/>
          <p:cNvGrpSpPr/>
          <p:nvPr/>
        </p:nvGrpSpPr>
        <p:grpSpPr>
          <a:xfrm>
            <a:off x="621374" y="230463"/>
            <a:ext cx="3637721" cy="1479329"/>
            <a:chOff x="354877" y="810653"/>
            <a:chExt cx="4496712" cy="1739030"/>
          </a:xfrm>
        </p:grpSpPr>
        <p:grpSp>
          <p:nvGrpSpPr>
            <p:cNvPr id="17" name="グループ化 16"/>
            <p:cNvGrpSpPr/>
            <p:nvPr/>
          </p:nvGrpSpPr>
          <p:grpSpPr>
            <a:xfrm>
              <a:off x="354877" y="810653"/>
              <a:ext cx="4381108" cy="1739030"/>
              <a:chOff x="354877" y="810653"/>
              <a:chExt cx="4381108" cy="1739030"/>
            </a:xfrm>
          </p:grpSpPr>
          <p:sp>
            <p:nvSpPr>
              <p:cNvPr id="19" name="円/楕円 18"/>
              <p:cNvSpPr/>
              <p:nvPr/>
            </p:nvSpPr>
            <p:spPr>
              <a:xfrm>
                <a:off x="354877" y="810653"/>
                <a:ext cx="4381108" cy="1739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1468909" y="1383030"/>
                <a:ext cx="744630" cy="771635"/>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3377557" y="1322598"/>
                <a:ext cx="587957" cy="61677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788052" y="1177437"/>
                <a:ext cx="914400" cy="91440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2029982" y="1167631"/>
                <a:ext cx="914400" cy="91440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テキスト ボックス 17"/>
            <p:cNvSpPr txBox="1"/>
            <p:nvPr/>
          </p:nvSpPr>
          <p:spPr>
            <a:xfrm>
              <a:off x="1037173" y="1059065"/>
              <a:ext cx="3814416" cy="1164173"/>
            </a:xfrm>
            <a:prstGeom prst="rect">
              <a:avLst/>
            </a:prstGeom>
            <a:noFill/>
          </p:spPr>
          <p:txBody>
            <a:bodyPr wrap="square" rtlCol="0">
              <a:spAutoFit/>
            </a:bodyPr>
            <a:lstStyle/>
            <a:p>
              <a:r>
                <a:rPr lang="ja-JP" altLang="en-US" sz="2800" dirty="0">
                  <a:ln>
                    <a:solidFill>
                      <a:srgbClr val="00B050"/>
                    </a:solidFill>
                  </a:ln>
                  <a:solidFill>
                    <a:srgbClr val="00B050"/>
                  </a:solidFill>
                  <a:latin typeface="BIZ UDPゴシック" panose="020B0400000000000000" pitchFamily="50" charset="-128"/>
                  <a:ea typeface="BIZ UDPゴシック" panose="020B0400000000000000" pitchFamily="50" charset="-128"/>
                </a:rPr>
                <a:t>健康で快適な</a:t>
              </a:r>
              <a:endParaRPr lang="en-US" altLang="ja-JP" sz="2800" dirty="0">
                <a:ln>
                  <a:solidFill>
                    <a:srgbClr val="00B050"/>
                  </a:solidFill>
                </a:ln>
                <a:solidFill>
                  <a:srgbClr val="00B050"/>
                </a:solidFill>
                <a:latin typeface="BIZ UDPゴシック" panose="020B0400000000000000" pitchFamily="50" charset="-128"/>
                <a:ea typeface="BIZ UDPゴシック" panose="020B0400000000000000" pitchFamily="50" charset="-128"/>
              </a:endParaRPr>
            </a:p>
            <a:p>
              <a:r>
                <a:rPr lang="ja-JP" altLang="en-US" sz="2800" dirty="0">
                  <a:ln>
                    <a:solidFill>
                      <a:srgbClr val="00B050"/>
                    </a:solidFill>
                  </a:ln>
                  <a:solidFill>
                    <a:srgbClr val="00B050"/>
                  </a:solidFill>
                  <a:latin typeface="BIZ UDPゴシック" panose="020B0400000000000000" pitchFamily="50" charset="-128"/>
                  <a:ea typeface="BIZ UDPゴシック" panose="020B0400000000000000" pitchFamily="50" charset="-128"/>
                </a:rPr>
                <a:t>暮らしのために</a:t>
              </a:r>
              <a:endParaRPr lang="en-US" altLang="ja-JP" sz="2800" dirty="0">
                <a:ln>
                  <a:solidFill>
                    <a:srgbClr val="00B050"/>
                  </a:solidFill>
                </a:ln>
                <a:solidFill>
                  <a:srgbClr val="00B050"/>
                </a:solidFill>
                <a:latin typeface="BIZ UDPゴシック" panose="020B0400000000000000" pitchFamily="50" charset="-128"/>
                <a:ea typeface="BIZ UDPゴシック" panose="020B0400000000000000" pitchFamily="50" charset="-128"/>
              </a:endParaRPr>
            </a:p>
          </p:txBody>
        </p:sp>
      </p:grpSp>
      <p:sp>
        <p:nvSpPr>
          <p:cNvPr id="4" name="テキスト ボックス 3"/>
          <p:cNvSpPr txBox="1"/>
          <p:nvPr/>
        </p:nvSpPr>
        <p:spPr>
          <a:xfrm>
            <a:off x="11874500" y="6459348"/>
            <a:ext cx="317500" cy="369332"/>
          </a:xfrm>
          <a:prstGeom prst="rect">
            <a:avLst/>
          </a:prstGeom>
          <a:noFill/>
        </p:spPr>
        <p:txBody>
          <a:bodyPr wrap="square" rtlCol="0">
            <a:spAutoFit/>
          </a:bodyPr>
          <a:lstStyle/>
          <a:p>
            <a:r>
              <a:rPr lang="ja-JP" altLang="en-US" dirty="0"/>
              <a:t>８</a:t>
            </a:r>
            <a:endParaRPr lang="en-US" altLang="ja-JP" dirty="0"/>
          </a:p>
        </p:txBody>
      </p:sp>
      <p:sp>
        <p:nvSpPr>
          <p:cNvPr id="24" name="角丸四角形 23"/>
          <p:cNvSpPr/>
          <p:nvPr/>
        </p:nvSpPr>
        <p:spPr>
          <a:xfrm>
            <a:off x="8202430" y="5107"/>
            <a:ext cx="3997801" cy="444273"/>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2">
                    <a:lumMod val="50000"/>
                  </a:schemeClr>
                </a:solidFill>
                <a:latin typeface="BIZ UDPゴシック" panose="020B0400000000000000" pitchFamily="50" charset="-128"/>
                <a:ea typeface="BIZ UDPゴシック" panose="020B0400000000000000" pitchFamily="50" charset="-128"/>
              </a:rPr>
              <a:t>－身近な税金の使いみち②－</a:t>
            </a:r>
            <a:endParaRPr kumimoji="1" lang="ja-JP" altLang="en-US" sz="2000" dirty="0">
              <a:solidFill>
                <a:schemeClr val="bg2">
                  <a:lumMod val="50000"/>
                </a:schemeClr>
              </a:solidFill>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5"/>
          <a:stretch>
            <a:fillRect/>
          </a:stretch>
        </p:blipFill>
        <p:spPr>
          <a:xfrm>
            <a:off x="1169954" y="1821862"/>
            <a:ext cx="3322663" cy="2252171"/>
          </a:xfrm>
          <a:prstGeom prst="rect">
            <a:avLst/>
          </a:prstGeom>
        </p:spPr>
      </p:pic>
      <p:pic>
        <p:nvPicPr>
          <p:cNvPr id="3" name="図 2"/>
          <p:cNvPicPr>
            <a:picLocks noChangeAspect="1"/>
          </p:cNvPicPr>
          <p:nvPr/>
        </p:nvPicPr>
        <p:blipFill>
          <a:blip r:embed="rId6"/>
          <a:stretch>
            <a:fillRect/>
          </a:stretch>
        </p:blipFill>
        <p:spPr>
          <a:xfrm>
            <a:off x="8934273" y="2118915"/>
            <a:ext cx="2373524" cy="3705085"/>
          </a:xfrm>
          <a:prstGeom prst="rect">
            <a:avLst/>
          </a:prstGeom>
        </p:spPr>
      </p:pic>
      <p:sp>
        <p:nvSpPr>
          <p:cNvPr id="25" name="テキスト ボックス 24"/>
          <p:cNvSpPr txBox="1"/>
          <p:nvPr/>
        </p:nvSpPr>
        <p:spPr>
          <a:xfrm>
            <a:off x="3466752" y="4094240"/>
            <a:ext cx="1074333" cy="307777"/>
          </a:xfrm>
          <a:prstGeom prst="rect">
            <a:avLst/>
          </a:prstGeom>
          <a:noFill/>
        </p:spPr>
        <p:txBody>
          <a:bodyPr wrap="none" rtlCol="0">
            <a:spAutoFit/>
          </a:bodyPr>
          <a:lstStyle/>
          <a:p>
            <a:r>
              <a:rPr lang="ja-JP" altLang="en-US" sz="1400" b="1" dirty="0"/>
              <a:t>ドクターヘリ</a:t>
            </a:r>
            <a:endParaRPr kumimoji="1" lang="ja-JP" altLang="en-US" sz="1400" b="1" dirty="0"/>
          </a:p>
        </p:txBody>
      </p:sp>
      <p:sp>
        <p:nvSpPr>
          <p:cNvPr id="26" name="テキスト ボックス 25"/>
          <p:cNvSpPr txBox="1"/>
          <p:nvPr/>
        </p:nvSpPr>
        <p:spPr>
          <a:xfrm>
            <a:off x="10310987" y="5824000"/>
            <a:ext cx="1064715" cy="307777"/>
          </a:xfrm>
          <a:prstGeom prst="rect">
            <a:avLst/>
          </a:prstGeom>
          <a:noFill/>
        </p:spPr>
        <p:txBody>
          <a:bodyPr wrap="none" rtlCol="0">
            <a:spAutoFit/>
          </a:bodyPr>
          <a:lstStyle/>
          <a:p>
            <a:r>
              <a:rPr kumimoji="1" lang="ja-JP" altLang="en-US" sz="1400" b="1" dirty="0"/>
              <a:t>ごみの収集</a:t>
            </a:r>
          </a:p>
        </p:txBody>
      </p:sp>
      <p:pic>
        <p:nvPicPr>
          <p:cNvPr id="32" name="図 31" descr="C:\Users\A318266\Desktop\新しいフォルダー (2)\副教材イラスト（編集中）\H29_JPEG\H29_女医.jpg">
            <a:extLst>
              <a:ext uri="{FF2B5EF4-FFF2-40B4-BE49-F238E27FC236}">
                <a16:creationId xmlns:a16="http://schemas.microsoft.com/office/drawing/2014/main" id="{9BEA5DF4-B9D0-43F0-A2DB-1FA3FD09F333}"/>
              </a:ext>
            </a:extLst>
          </p:cNvPr>
          <p:cNvPicPr/>
          <p:nvPr/>
        </p:nvPicPr>
        <p:blipFill>
          <a:blip r:embed="rId7" cstate="print">
            <a:extLst>
              <a:ext uri="{BEBA8EAE-BF5A-486C-A8C5-ECC9F3942E4B}">
                <a14:imgProps xmlns:a14="http://schemas.microsoft.com/office/drawing/2010/main">
                  <a14:imgLayer r:embed="rId8">
                    <a14:imgEffect>
                      <a14:backgroundRemoval t="1635" b="97548" l="5556" r="96296">
                        <a14:foregroundMark x1="32407" y1="10354" x2="36111" y2="13079"/>
                        <a14:foregroundMark x1="56481" y1="4905" x2="40741" y2="5722"/>
                        <a14:foregroundMark x1="51852" y1="1907" x2="41667" y2="1635"/>
                        <a14:foregroundMark x1="40741" y1="20981" x2="7407" y2="33787"/>
                        <a14:foregroundMark x1="9259" y1="31063" x2="14815" y2="49591"/>
                        <a14:foregroundMark x1="25926" y1="28883" x2="21296" y2="44959"/>
                        <a14:foregroundMark x1="58333" y1="19346" x2="99074" y2="41417"/>
                        <a14:foregroundMark x1="99074" y1="41417" x2="67593" y2="49864"/>
                        <a14:foregroundMark x1="25926" y1="47956" x2="25926" y2="66757"/>
                        <a14:foregroundMark x1="37963" y1="75204" x2="35185" y2="91281"/>
                        <a14:foregroundMark x1="62963" y1="96458" x2="62963" y2="96458"/>
                        <a14:foregroundMark x1="70370" y1="97548" x2="64815" y2="92371"/>
                        <a14:foregroundMark x1="34259" y1="97003" x2="34259" y2="94550"/>
                        <a14:foregroundMark x1="53704" y1="55586" x2="50926" y2="67030"/>
                        <a14:foregroundMark x1="80556" y1="50136" x2="89815" y2="73842"/>
                        <a14:foregroundMark x1="65741" y1="70300" x2="65741" y2="79019"/>
                        <a14:foregroundMark x1="18519" y1="53678" x2="12037" y2="71935"/>
                        <a14:foregroundMark x1="16667" y1="49864" x2="10185" y2="71662"/>
                        <a14:foregroundMark x1="23148" y1="74932" x2="34259" y2="95095"/>
                        <a14:foregroundMark x1="22222" y1="74932" x2="27778" y2="85831"/>
                        <a14:backgroundMark x1="11111" y1="2725" x2="11111" y2="2725"/>
                        <a14:backgroundMark x1="10185" y1="2725" x2="7407" y2="11989"/>
                        <a14:backgroundMark x1="7407" y1="7902" x2="7407" y2="13351"/>
                      </a14:backgroundRemoval>
                    </a14:imgEffect>
                  </a14:imgLayer>
                </a14:imgProps>
              </a:ext>
              <a:ext uri="{28A0092B-C50C-407E-A947-70E740481C1C}">
                <a14:useLocalDpi xmlns:a14="http://schemas.microsoft.com/office/drawing/2010/main" val="0"/>
              </a:ext>
            </a:extLst>
          </a:blip>
          <a:srcRect/>
          <a:stretch>
            <a:fillRect/>
          </a:stretch>
        </p:blipFill>
        <p:spPr bwMode="auto">
          <a:xfrm>
            <a:off x="5316824" y="4425774"/>
            <a:ext cx="562826" cy="1921833"/>
          </a:xfrm>
          <a:prstGeom prst="rect">
            <a:avLst/>
          </a:prstGeom>
          <a:noFill/>
          <a:ln>
            <a:noFill/>
          </a:ln>
        </p:spPr>
      </p:pic>
    </p:spTree>
    <p:extLst>
      <p:ext uri="{BB962C8B-B14F-4D97-AF65-F5344CB8AC3E}">
        <p14:creationId xmlns:p14="http://schemas.microsoft.com/office/powerpoint/2010/main" val="43664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3" name="グループ化 2"/>
          <p:cNvGrpSpPr/>
          <p:nvPr/>
        </p:nvGrpSpPr>
        <p:grpSpPr>
          <a:xfrm>
            <a:off x="498318" y="148689"/>
            <a:ext cx="7718582" cy="646331"/>
            <a:chOff x="729458" y="471705"/>
            <a:chExt cx="8976360" cy="723516"/>
          </a:xfrm>
        </p:grpSpPr>
        <p:sp>
          <p:nvSpPr>
            <p:cNvPr id="4" name="ホームベース 3"/>
            <p:cNvSpPr/>
            <p:nvPr/>
          </p:nvSpPr>
          <p:spPr>
            <a:xfrm>
              <a:off x="729458" y="574384"/>
              <a:ext cx="8976360" cy="518159"/>
            </a:xfrm>
            <a:prstGeom prst="homePlat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n>
                  <a:solidFill>
                    <a:srgbClr val="0070C0"/>
                  </a:solidFill>
                </a:ln>
                <a:solidFill>
                  <a:prstClr val="white"/>
                </a:solidFill>
              </a:endParaRPr>
            </a:p>
          </p:txBody>
        </p:sp>
        <p:sp>
          <p:nvSpPr>
            <p:cNvPr id="5" name="正方形/長方形 4"/>
            <p:cNvSpPr/>
            <p:nvPr/>
          </p:nvSpPr>
          <p:spPr>
            <a:xfrm>
              <a:off x="856909" y="471705"/>
              <a:ext cx="5914732" cy="723516"/>
            </a:xfrm>
            <a:prstGeom prst="rect">
              <a:avLst/>
            </a:prstGeom>
            <a:noFill/>
          </p:spPr>
          <p:txBody>
            <a:bodyPr wrap="square" lIns="91440" tIns="45720" rIns="91440" bIns="45720">
              <a:spAutoFit/>
            </a:bodyPr>
            <a:lstStyle/>
            <a:p>
              <a:pPr algn="ctr"/>
              <a:r>
                <a:rPr lang="ja-JP" altLang="en-US" sz="3600" b="1" dirty="0">
                  <a:ln w="10160">
                    <a:solidFill>
                      <a:srgbClr val="0070C0"/>
                    </a:solidFill>
                    <a:prstDash val="solid"/>
                  </a:ln>
                  <a:solidFill>
                    <a:srgbClr val="FFFFFF"/>
                  </a:solidFill>
                  <a:effectLst>
                    <a:outerShdw blurRad="38100" dist="22860" dir="5400000" algn="tl" rotWithShape="0">
                      <a:srgbClr val="000000">
                        <a:alpha val="30000"/>
                      </a:srgbClr>
                    </a:outerShdw>
                  </a:effectLst>
                </a:rPr>
                <a:t>国民の義務としての納税</a:t>
              </a:r>
            </a:p>
          </p:txBody>
        </p:sp>
      </p:grpSp>
      <p:pic>
        <p:nvPicPr>
          <p:cNvPr id="11" name="図 10"/>
          <p:cNvPicPr>
            <a:picLocks noChangeAspect="1"/>
          </p:cNvPicPr>
          <p:nvPr/>
        </p:nvPicPr>
        <p:blipFill>
          <a:blip r:embed="rId2">
            <a:extLst>
              <a:ext uri="{BEBA8EAE-BF5A-486C-A8C5-ECC9F3942E4B}">
                <a14:imgProps xmlns:a14="http://schemas.microsoft.com/office/drawing/2010/main">
                  <a14:imgLayer r:embed="rId3">
                    <a14:imgEffect>
                      <a14:backgroundRemoval t="1700" b="95467" l="5780" r="93931">
                        <a14:foregroundMark x1="24566" y1="13031" x2="23988" y2="13031"/>
                        <a14:foregroundMark x1="22543" y1="7365" x2="22543" y2="7365"/>
                        <a14:foregroundMark x1="26012" y1="3966" x2="26012" y2="3966"/>
                        <a14:foregroundMark x1="28902" y1="28612" x2="28902" y2="28612"/>
                        <a14:foregroundMark x1="32081" y1="33144" x2="32081" y2="33144"/>
                        <a14:foregroundMark x1="28035" y1="29462" x2="41329" y2="37677"/>
                        <a14:foregroundMark x1="48555" y1="29745" x2="42486" y2="38527"/>
                        <a14:foregroundMark x1="24855" y1="34278" x2="12139" y2="52691"/>
                        <a14:foregroundMark x1="26301" y1="39093" x2="24566" y2="53541"/>
                        <a14:foregroundMark x1="28902" y1="33428" x2="28902" y2="33428"/>
                        <a14:foregroundMark x1="27457" y1="58924" x2="28035" y2="64873"/>
                        <a14:foregroundMark x1="28035" y1="84136" x2="28613" y2="87535"/>
                        <a14:foregroundMark x1="28902" y1="92635" x2="32081" y2="92635"/>
                        <a14:foregroundMark x1="90173" y1="28612" x2="90173" y2="28612"/>
                        <a14:foregroundMark x1="93931" y1="24363" x2="93931" y2="24363"/>
                        <a14:foregroundMark x1="67052" y1="2266" x2="67052" y2="2266"/>
                        <a14:foregroundMark x1="66474" y1="90652" x2="70231" y2="92918"/>
                        <a14:foregroundMark x1="31214" y1="42493" x2="32370" y2="52125"/>
                        <a14:foregroundMark x1="35549" y1="33144" x2="33815" y2="40793"/>
                        <a14:foregroundMark x1="34104" y1="45609" x2="34104" y2="45609"/>
                        <a14:foregroundMark x1="28613" y1="51841" x2="28613" y2="51841"/>
                        <a14:foregroundMark x1="23410" y1="47309" x2="23410" y2="47309"/>
                        <a14:foregroundMark x1="21387" y1="42210" x2="21676" y2="51275"/>
                        <a14:foregroundMark x1="15896" y1="79887" x2="15896" y2="79887"/>
                        <a14:foregroundMark x1="6069" y1="58357" x2="6069" y2="58357"/>
                        <a14:foregroundMark x1="13584" y1="86969" x2="16474" y2="89518"/>
                        <a14:foregroundMark x1="15607" y1="81303" x2="15607" y2="81303"/>
                        <a14:foregroundMark x1="71676" y1="95467" x2="71676" y2="95467"/>
                        <a14:backgroundMark x1="60405" y1="41926" x2="60405" y2="41926"/>
                      </a14:backgroundRemoval>
                    </a14:imgEffect>
                  </a14:imgLayer>
                </a14:imgProps>
              </a:ext>
            </a:extLst>
          </a:blip>
          <a:stretch>
            <a:fillRect/>
          </a:stretch>
        </p:blipFill>
        <p:spPr>
          <a:xfrm>
            <a:off x="4305947" y="5084315"/>
            <a:ext cx="1535691" cy="1566760"/>
          </a:xfrm>
          <a:prstGeom prst="rect">
            <a:avLst/>
          </a:prstGeom>
        </p:spPr>
      </p:pic>
      <p:sp>
        <p:nvSpPr>
          <p:cNvPr id="12" name="円形吹き出し 11"/>
          <p:cNvSpPr/>
          <p:nvPr/>
        </p:nvSpPr>
        <p:spPr>
          <a:xfrm>
            <a:off x="1337904" y="5634979"/>
            <a:ext cx="2929712" cy="1128824"/>
          </a:xfrm>
          <a:prstGeom prst="wedgeEllipseCallout">
            <a:avLst>
              <a:gd name="adj1" fmla="val 51683"/>
              <a:gd name="adj2" fmla="val -3914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　税に関する法律や税の使いみちについて話し合っているんだよね。</a:t>
            </a:r>
          </a:p>
        </p:txBody>
      </p:sp>
      <p:sp>
        <p:nvSpPr>
          <p:cNvPr id="13" name="円形吹き出し 12"/>
          <p:cNvSpPr/>
          <p:nvPr/>
        </p:nvSpPr>
        <p:spPr>
          <a:xfrm>
            <a:off x="5525106" y="4190068"/>
            <a:ext cx="2479789" cy="1001363"/>
          </a:xfrm>
          <a:prstGeom prst="wedgeEllipseCallout">
            <a:avLst>
              <a:gd name="adj1" fmla="val -47831"/>
              <a:gd name="adj2" fmla="val 4340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　国民として税金について考えないと。</a:t>
            </a:r>
          </a:p>
        </p:txBody>
      </p:sp>
      <p:sp>
        <p:nvSpPr>
          <p:cNvPr id="14" name="正方形/長方形 13"/>
          <p:cNvSpPr/>
          <p:nvPr/>
        </p:nvSpPr>
        <p:spPr>
          <a:xfrm>
            <a:off x="498318" y="915880"/>
            <a:ext cx="5381504" cy="1491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rgbClr val="33CC33"/>
                </a:solidFill>
              </a:rPr>
              <a:t>■</a:t>
            </a:r>
            <a:r>
              <a:rPr kumimoji="1" lang="ja-JP" altLang="en-US" b="1" dirty="0">
                <a:solidFill>
                  <a:schemeClr val="tx1"/>
                </a:solidFill>
              </a:rPr>
              <a:t>国民の義務</a:t>
            </a:r>
            <a:endParaRPr kumimoji="1" lang="en-US" altLang="ja-JP" b="1" dirty="0">
              <a:solidFill>
                <a:schemeClr val="tx1"/>
              </a:solidFill>
            </a:endParaRPr>
          </a:p>
          <a:p>
            <a:r>
              <a:rPr lang="ja-JP" altLang="en-US" b="1" dirty="0">
                <a:solidFill>
                  <a:schemeClr val="tx1"/>
                </a:solidFill>
              </a:rPr>
              <a:t>　 </a:t>
            </a:r>
            <a:r>
              <a:rPr lang="ja-JP" altLang="en-US" sz="1400" dirty="0">
                <a:solidFill>
                  <a:schemeClr val="tx1"/>
                </a:solidFill>
              </a:rPr>
              <a:t>税は、国を維持し、発展させていくために欠かせないものですから、憲法でも、税を納めること（納税）を国民の義務と定めています。</a:t>
            </a:r>
            <a:endParaRPr lang="en-US" altLang="ja-JP" sz="1400" dirty="0">
              <a:solidFill>
                <a:schemeClr val="tx1"/>
              </a:solidFill>
            </a:endParaRPr>
          </a:p>
          <a:p>
            <a:r>
              <a:rPr kumimoji="1" lang="ja-JP" altLang="en-US" sz="1400" b="1" dirty="0">
                <a:solidFill>
                  <a:schemeClr val="tx1"/>
                </a:solidFill>
              </a:rPr>
              <a:t>　 </a:t>
            </a:r>
            <a:r>
              <a:rPr kumimoji="1" lang="ja-JP" altLang="en-US" sz="1400" dirty="0">
                <a:solidFill>
                  <a:schemeClr val="tx1"/>
                </a:solidFill>
              </a:rPr>
              <a:t>この納税の義務は、普通教育を受けさせる</a:t>
            </a:r>
            <a:r>
              <a:rPr lang="ja-JP" altLang="en-US" sz="1400" dirty="0">
                <a:solidFill>
                  <a:schemeClr val="tx1"/>
                </a:solidFill>
              </a:rPr>
              <a:t>義務、勤労の義務と</a:t>
            </a:r>
            <a:r>
              <a:rPr kumimoji="1" lang="ja-JP" altLang="en-US" sz="1400" dirty="0">
                <a:solidFill>
                  <a:schemeClr val="tx1"/>
                </a:solidFill>
              </a:rPr>
              <a:t>並んで国民の三大義務の１つとされています。</a:t>
            </a:r>
            <a:endParaRPr kumimoji="1" lang="ja-JP" altLang="en-US" sz="1400" b="1" dirty="0">
              <a:solidFill>
                <a:schemeClr val="accent6">
                  <a:lumMod val="50000"/>
                </a:schemeClr>
              </a:solidFill>
            </a:endParaRPr>
          </a:p>
        </p:txBody>
      </p:sp>
      <p:sp>
        <p:nvSpPr>
          <p:cNvPr id="15" name="正方形/長方形 14"/>
          <p:cNvSpPr/>
          <p:nvPr/>
        </p:nvSpPr>
        <p:spPr>
          <a:xfrm>
            <a:off x="460134" y="2566479"/>
            <a:ext cx="5381504" cy="69810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mj-ea"/>
                <a:ea typeface="+mj-ea"/>
              </a:rPr>
              <a:t>日本国憲法第</a:t>
            </a:r>
            <a:r>
              <a:rPr lang="en-US" altLang="ja-JP" sz="1600" b="1" dirty="0">
                <a:solidFill>
                  <a:schemeClr val="tx1"/>
                </a:solidFill>
                <a:latin typeface="+mj-ea"/>
                <a:ea typeface="+mj-ea"/>
              </a:rPr>
              <a:t>30</a:t>
            </a:r>
            <a:r>
              <a:rPr lang="ja-JP" altLang="en-US" sz="1600" b="1" dirty="0">
                <a:solidFill>
                  <a:schemeClr val="tx1"/>
                </a:solidFill>
                <a:latin typeface="+mj-ea"/>
                <a:ea typeface="+mj-ea"/>
              </a:rPr>
              <a:t>条</a:t>
            </a:r>
            <a:endParaRPr lang="en-US" altLang="ja-JP" sz="1600" b="1" dirty="0">
              <a:solidFill>
                <a:schemeClr val="tx1"/>
              </a:solidFill>
              <a:latin typeface="+mj-ea"/>
              <a:ea typeface="+mj-ea"/>
            </a:endParaRPr>
          </a:p>
          <a:p>
            <a:r>
              <a:rPr kumimoji="1" lang="ja-JP" altLang="en-US" sz="1400" b="1" dirty="0">
                <a:solidFill>
                  <a:schemeClr val="tx1"/>
                </a:solidFill>
                <a:latin typeface="+mj-ea"/>
                <a:ea typeface="+mj-ea"/>
              </a:rPr>
              <a:t>「国民は、法律の定めるところにより、納税の義務を</a:t>
            </a:r>
            <a:r>
              <a:rPr kumimoji="1" lang="ja-JP" altLang="en-US" sz="1400" b="1" dirty="0" err="1">
                <a:solidFill>
                  <a:schemeClr val="tx1"/>
                </a:solidFill>
                <a:latin typeface="+mj-ea"/>
                <a:ea typeface="+mj-ea"/>
              </a:rPr>
              <a:t>負ふ</a:t>
            </a:r>
            <a:r>
              <a:rPr kumimoji="1" lang="ja-JP" altLang="en-US" sz="1400" b="1" dirty="0">
                <a:solidFill>
                  <a:schemeClr val="tx1"/>
                </a:solidFill>
                <a:latin typeface="+mj-ea"/>
                <a:ea typeface="+mj-ea"/>
              </a:rPr>
              <a:t>（負う）。」</a:t>
            </a:r>
          </a:p>
        </p:txBody>
      </p:sp>
      <p:grpSp>
        <p:nvGrpSpPr>
          <p:cNvPr id="16" name="グループ化 15"/>
          <p:cNvGrpSpPr/>
          <p:nvPr/>
        </p:nvGrpSpPr>
        <p:grpSpPr>
          <a:xfrm>
            <a:off x="804672" y="3400983"/>
            <a:ext cx="4439701" cy="1726780"/>
            <a:chOff x="1056401" y="4357961"/>
            <a:chExt cx="4026851" cy="1514189"/>
          </a:xfrm>
        </p:grpSpPr>
        <p:pic>
          <p:nvPicPr>
            <p:cNvPr id="17" name="図 16"/>
            <p:cNvPicPr>
              <a:picLocks noChangeAspect="1"/>
            </p:cNvPicPr>
            <p:nvPr/>
          </p:nvPicPr>
          <p:blipFill>
            <a:blip r:embed="rId4">
              <a:extLst>
                <a:ext uri="{BEBA8EAE-BF5A-486C-A8C5-ECC9F3942E4B}">
                  <a14:imgProps xmlns:a14="http://schemas.microsoft.com/office/drawing/2010/main">
                    <a14:imgLayer r:embed="rId5">
                      <a14:imgEffect>
                        <a14:backgroundRemoval t="2800" b="96400" l="4908" r="90798">
                          <a14:foregroundMark x1="41104" y1="6400" x2="41104" y2="6400"/>
                          <a14:foregroundMark x1="26994" y1="59600" x2="22086" y2="74800"/>
                          <a14:foregroundMark x1="69939" y1="69200" x2="77914" y2="84000"/>
                          <a14:foregroundMark x1="76687" y1="95600" x2="33129" y2="95600"/>
                          <a14:foregroundMark x1="25153" y1="88000" x2="42945" y2="91600"/>
                          <a14:foregroundMark x1="19018" y1="90000" x2="18405" y2="63600"/>
                          <a14:foregroundMark x1="47239" y1="52400" x2="64417" y2="65600"/>
                          <a14:foregroundMark x1="34356" y1="55600" x2="69939" y2="57600"/>
                          <a14:foregroundMark x1="58282" y1="52400" x2="85276" y2="82800"/>
                          <a14:foregroundMark x1="73006" y1="56000" x2="90798" y2="88800"/>
                          <a14:foregroundMark x1="85890" y1="96400" x2="83436" y2="91600"/>
                          <a14:foregroundMark x1="40491" y1="53200" x2="55215" y2="56000"/>
                          <a14:foregroundMark x1="58896" y1="50000" x2="58896" y2="50000"/>
                          <a14:foregroundMark x1="54601" y1="52800" x2="54601" y2="52800"/>
                          <a14:foregroundMark x1="38650" y1="50000" x2="38650" y2="50000"/>
                          <a14:foregroundMark x1="46012" y1="61200" x2="46012" y2="61200"/>
                          <a14:foregroundMark x1="50307" y1="62000" x2="50307" y2="62000"/>
                          <a14:foregroundMark x1="5521" y1="82800" x2="5521" y2="82800"/>
                          <a14:foregroundMark x1="47853" y1="2800" x2="47853" y2="2800"/>
                        </a14:backgroundRemoval>
                      </a14:imgEffect>
                    </a14:imgLayer>
                  </a14:imgProps>
                </a:ext>
              </a:extLst>
            </a:blip>
            <a:stretch>
              <a:fillRect/>
            </a:stretch>
          </p:blipFill>
          <p:spPr>
            <a:xfrm>
              <a:off x="1056401" y="4767095"/>
              <a:ext cx="720496" cy="1105055"/>
            </a:xfrm>
            <a:prstGeom prst="rect">
              <a:avLst/>
            </a:prstGeom>
          </p:spPr>
        </p:pic>
        <p:pic>
          <p:nvPicPr>
            <p:cNvPr id="18" name="図 17"/>
            <p:cNvPicPr>
              <a:picLocks noChangeAspect="1"/>
            </p:cNvPicPr>
            <p:nvPr/>
          </p:nvPicPr>
          <p:blipFill>
            <a:blip r:embed="rId6">
              <a:extLst>
                <a:ext uri="{BEBA8EAE-BF5A-486C-A8C5-ECC9F3942E4B}">
                  <a14:imgProps xmlns:a14="http://schemas.microsoft.com/office/drawing/2010/main">
                    <a14:imgLayer r:embed="rId7">
                      <a14:imgEffect>
                        <a14:backgroundRemoval t="6897" b="96935" l="5625" r="95000">
                          <a14:foregroundMark x1="39375" y1="11494" x2="39375" y2="11494"/>
                          <a14:foregroundMark x1="40625" y1="8429" x2="55000" y2="10345"/>
                          <a14:foregroundMark x1="54375" y1="6897" x2="66250" y2="15326"/>
                          <a14:foregroundMark x1="35000" y1="16475" x2="46875" y2="29885"/>
                          <a14:foregroundMark x1="58125" y1="17625" x2="66250" y2="24904"/>
                          <a14:foregroundMark x1="74375" y1="32567" x2="74375" y2="32567"/>
                          <a14:foregroundMark x1="46875" y1="39080" x2="46875" y2="39080"/>
                          <a14:foregroundMark x1="44375" y1="35632" x2="50000" y2="44444"/>
                          <a14:foregroundMark x1="21875" y1="31801" x2="21875" y2="31801"/>
                          <a14:foregroundMark x1="45000" y1="49042" x2="48125" y2="61303"/>
                          <a14:foregroundMark x1="50000" y1="47126" x2="66250" y2="73946"/>
                          <a14:foregroundMark x1="65000" y1="55939" x2="81250" y2="79310"/>
                          <a14:foregroundMark x1="81250" y1="63602" x2="88125" y2="78161"/>
                          <a14:foregroundMark x1="92500" y1="84291" x2="92500" y2="84291"/>
                          <a14:foregroundMark x1="82500" y1="66667" x2="82500" y2="66667"/>
                          <a14:foregroundMark x1="76250" y1="56705" x2="90625" y2="71264"/>
                          <a14:foregroundMark x1="95000" y1="80077" x2="85625" y2="84674"/>
                          <a14:foregroundMark x1="63125" y1="90805" x2="23750" y2="91188"/>
                          <a14:foregroundMark x1="59375" y1="88123" x2="35625" y2="88123"/>
                          <a14:foregroundMark x1="36875" y1="96935" x2="55625" y2="95785"/>
                          <a14:foregroundMark x1="5625" y1="80843" x2="5625" y2="80843"/>
                        </a14:backgroundRemoval>
                      </a14:imgEffect>
                    </a14:imgLayer>
                  </a14:imgProps>
                </a:ext>
              </a:extLst>
            </a:blip>
            <a:stretch>
              <a:fillRect/>
            </a:stretch>
          </p:blipFill>
          <p:spPr>
            <a:xfrm>
              <a:off x="2456557" y="4696643"/>
              <a:ext cx="712241" cy="1161842"/>
            </a:xfrm>
            <a:prstGeom prst="rect">
              <a:avLst/>
            </a:prstGeom>
          </p:spPr>
        </p:pic>
        <p:pic>
          <p:nvPicPr>
            <p:cNvPr id="19" name="図 18"/>
            <p:cNvPicPr>
              <a:picLocks noChangeAspect="1"/>
            </p:cNvPicPr>
            <p:nvPr/>
          </p:nvPicPr>
          <p:blipFill>
            <a:blip r:embed="rId8">
              <a:extLst>
                <a:ext uri="{BEBA8EAE-BF5A-486C-A8C5-ECC9F3942E4B}">
                  <a14:imgProps xmlns:a14="http://schemas.microsoft.com/office/drawing/2010/main">
                    <a14:imgLayer r:embed="rId9">
                      <a14:imgEffect>
                        <a14:backgroundRemoval t="5469" b="97266" l="6098" r="93293">
                          <a14:foregroundMark x1="47561" y1="13672" x2="47561" y2="13672"/>
                          <a14:foregroundMark x1="35366" y1="12891" x2="67683" y2="16797"/>
                          <a14:foregroundMark x1="43293" y1="53125" x2="56098" y2="54688"/>
                          <a14:foregroundMark x1="56098" y1="62891" x2="65244" y2="79688"/>
                          <a14:foregroundMark x1="37195" y1="68359" x2="44512" y2="85547"/>
                          <a14:foregroundMark x1="28659" y1="69922" x2="27439" y2="86328"/>
                          <a14:foregroundMark x1="27439" y1="65234" x2="64634" y2="64063"/>
                          <a14:foregroundMark x1="51220" y1="72266" x2="53659" y2="91016"/>
                          <a14:foregroundMark x1="62805" y1="85547" x2="67073" y2="89844"/>
                          <a14:foregroundMark x1="50610" y1="66406" x2="39024" y2="78906"/>
                          <a14:foregroundMark x1="49390" y1="67188" x2="58537" y2="69141"/>
                          <a14:foregroundMark x1="49390" y1="58594" x2="49390" y2="58594"/>
                          <a14:foregroundMark x1="36585" y1="56250" x2="56098" y2="57031"/>
                          <a14:foregroundMark x1="6707" y1="83984" x2="7927" y2="84375"/>
                          <a14:foregroundMark x1="17073" y1="93359" x2="17073" y2="93359"/>
                          <a14:foregroundMark x1="25000" y1="94922" x2="45122" y2="95703"/>
                          <a14:foregroundMark x1="93293" y1="83203" x2="93293" y2="83203"/>
                          <a14:foregroundMark x1="57317" y1="8984" x2="57317" y2="8984"/>
                          <a14:foregroundMark x1="29878" y1="97656" x2="29878" y2="97656"/>
                          <a14:foregroundMark x1="42073" y1="5469" x2="42073" y2="5469"/>
                        </a14:backgroundRemoval>
                      </a14:imgEffect>
                    </a14:imgLayer>
                  </a14:imgProps>
                </a:ext>
              </a:extLst>
            </a:blip>
            <a:stretch>
              <a:fillRect/>
            </a:stretch>
          </p:blipFill>
          <p:spPr>
            <a:xfrm>
              <a:off x="3847316" y="4753430"/>
              <a:ext cx="692273" cy="1080621"/>
            </a:xfrm>
            <a:prstGeom prst="rect">
              <a:avLst/>
            </a:prstGeom>
          </p:spPr>
        </p:pic>
        <p:sp>
          <p:nvSpPr>
            <p:cNvPr id="20" name="円/楕円 19"/>
            <p:cNvSpPr/>
            <p:nvPr/>
          </p:nvSpPr>
          <p:spPr>
            <a:xfrm>
              <a:off x="1628136" y="4357961"/>
              <a:ext cx="695204" cy="722037"/>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教育</a:t>
              </a:r>
            </a:p>
          </p:txBody>
        </p:sp>
        <p:sp>
          <p:nvSpPr>
            <p:cNvPr id="21" name="円/楕円 20"/>
            <p:cNvSpPr/>
            <p:nvPr/>
          </p:nvSpPr>
          <p:spPr>
            <a:xfrm>
              <a:off x="3036030" y="4387787"/>
              <a:ext cx="710470" cy="692213"/>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勤労</a:t>
              </a:r>
              <a:endParaRPr kumimoji="1" lang="ja-JP" altLang="en-US" sz="1400" dirty="0">
                <a:solidFill>
                  <a:schemeClr val="tx1"/>
                </a:solidFill>
              </a:endParaRPr>
            </a:p>
          </p:txBody>
        </p:sp>
        <p:sp>
          <p:nvSpPr>
            <p:cNvPr id="22" name="円/楕円 21"/>
            <p:cNvSpPr/>
            <p:nvPr/>
          </p:nvSpPr>
          <p:spPr>
            <a:xfrm>
              <a:off x="4385325" y="4387786"/>
              <a:ext cx="697927" cy="692213"/>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納税</a:t>
              </a:r>
              <a:endParaRPr kumimoji="1" lang="ja-JP" altLang="en-US" sz="1200" dirty="0">
                <a:solidFill>
                  <a:schemeClr val="tx1"/>
                </a:solidFill>
              </a:endParaRPr>
            </a:p>
          </p:txBody>
        </p:sp>
      </p:grpSp>
      <p:sp>
        <p:nvSpPr>
          <p:cNvPr id="23" name="正方形/長方形 22"/>
          <p:cNvSpPr/>
          <p:nvPr/>
        </p:nvSpPr>
        <p:spPr>
          <a:xfrm>
            <a:off x="6076690" y="887610"/>
            <a:ext cx="5809925" cy="2122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solidFill>
                <a:srgbClr val="33CC33"/>
              </a:solidFill>
            </a:endParaRPr>
          </a:p>
          <a:p>
            <a:r>
              <a:rPr kumimoji="1" lang="ja-JP" altLang="en-US" dirty="0">
                <a:solidFill>
                  <a:srgbClr val="33CC33"/>
                </a:solidFill>
              </a:rPr>
              <a:t>■</a:t>
            </a:r>
            <a:r>
              <a:rPr kumimoji="1" lang="ja-JP" altLang="en-US" b="1" dirty="0">
                <a:solidFill>
                  <a:schemeClr val="tx1"/>
                </a:solidFill>
              </a:rPr>
              <a:t>国民主権のもとでの税</a:t>
            </a:r>
            <a:endParaRPr lang="en-US" altLang="ja-JP" b="1" dirty="0">
              <a:solidFill>
                <a:schemeClr val="tx1"/>
              </a:solidFill>
            </a:endParaRPr>
          </a:p>
          <a:p>
            <a:r>
              <a:rPr kumimoji="1" lang="ja-JP" altLang="en-US" sz="1600" b="1" dirty="0">
                <a:solidFill>
                  <a:schemeClr val="tx1"/>
                </a:solidFill>
              </a:rPr>
              <a:t>　</a:t>
            </a:r>
            <a:r>
              <a:rPr kumimoji="1" lang="ja-JP" altLang="en-US" sz="1400" dirty="0">
                <a:solidFill>
                  <a:schemeClr val="tx1"/>
                </a:solidFill>
              </a:rPr>
              <a:t>税は、国や地方公共団体が公共サービスを行うのに必要な費用をまかなうために国民に負担を求めるものです。</a:t>
            </a:r>
            <a:endParaRPr kumimoji="1" lang="en-US" altLang="ja-JP" sz="1400" dirty="0">
              <a:solidFill>
                <a:schemeClr val="tx1"/>
              </a:solidFill>
            </a:endParaRPr>
          </a:p>
          <a:p>
            <a:r>
              <a:rPr lang="ja-JP" altLang="en-US" sz="1400" dirty="0">
                <a:solidFill>
                  <a:schemeClr val="tx1"/>
                </a:solidFill>
              </a:rPr>
              <a:t>　民主主義国家である日本では、これらの税に関する法律は国会によって定められます。</a:t>
            </a:r>
            <a:endParaRPr lang="en-US" altLang="ja-JP" sz="1400" dirty="0">
              <a:solidFill>
                <a:schemeClr val="tx1"/>
              </a:solidFill>
            </a:endParaRPr>
          </a:p>
          <a:p>
            <a:r>
              <a:rPr lang="ja-JP" altLang="en-US" sz="1400" dirty="0">
                <a:solidFill>
                  <a:schemeClr val="tx1"/>
                </a:solidFill>
              </a:rPr>
              <a:t>　これが税についての民主主義の基本原則です。</a:t>
            </a:r>
            <a:endParaRPr lang="en-US" altLang="ja-JP" sz="1400" dirty="0">
              <a:solidFill>
                <a:schemeClr val="tx1"/>
              </a:solidFill>
            </a:endParaRPr>
          </a:p>
          <a:p>
            <a:r>
              <a:rPr kumimoji="1" lang="ja-JP" altLang="en-US" sz="1400" dirty="0">
                <a:solidFill>
                  <a:schemeClr val="tx1"/>
                </a:solidFill>
              </a:rPr>
              <a:t>　地方公共団体の税金である地方税は、</a:t>
            </a:r>
            <a:r>
              <a:rPr lang="ja-JP" altLang="en-US" sz="1400" dirty="0">
                <a:solidFill>
                  <a:schemeClr val="tx1"/>
                </a:solidFill>
              </a:rPr>
              <a:t> 地方税法という法律や、地方公共団体の議会が定める条例で、そのしくみが決められています。</a:t>
            </a:r>
            <a:endParaRPr lang="en-US" altLang="ja-JP" sz="1400" dirty="0">
              <a:solidFill>
                <a:schemeClr val="tx1"/>
              </a:solidFill>
            </a:endParaRPr>
          </a:p>
          <a:p>
            <a:endParaRPr kumimoji="1" lang="ja-JP" altLang="en-US" sz="1400" dirty="0">
              <a:solidFill>
                <a:schemeClr val="tx1"/>
              </a:solidFill>
            </a:endParaRPr>
          </a:p>
        </p:txBody>
      </p:sp>
      <p:sp>
        <p:nvSpPr>
          <p:cNvPr id="24" name="正方形/長方形 23"/>
          <p:cNvSpPr/>
          <p:nvPr/>
        </p:nvSpPr>
        <p:spPr>
          <a:xfrm>
            <a:off x="6076690" y="3102654"/>
            <a:ext cx="5725092" cy="798214"/>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mj-ea"/>
                <a:ea typeface="+mj-ea"/>
              </a:rPr>
              <a:t>日本国憲法第</a:t>
            </a:r>
            <a:r>
              <a:rPr lang="en-US" altLang="ja-JP" sz="1600" b="1" dirty="0">
                <a:solidFill>
                  <a:schemeClr val="tx1"/>
                </a:solidFill>
                <a:latin typeface="+mj-ea"/>
                <a:ea typeface="+mj-ea"/>
              </a:rPr>
              <a:t>84</a:t>
            </a:r>
            <a:r>
              <a:rPr lang="ja-JP" altLang="en-US" sz="1600" b="1" dirty="0">
                <a:solidFill>
                  <a:schemeClr val="tx1"/>
                </a:solidFill>
                <a:latin typeface="+mj-ea"/>
                <a:ea typeface="+mj-ea"/>
              </a:rPr>
              <a:t>条</a:t>
            </a:r>
            <a:endParaRPr lang="en-US" altLang="ja-JP" sz="1600" b="1" dirty="0">
              <a:solidFill>
                <a:schemeClr val="tx1"/>
              </a:solidFill>
              <a:latin typeface="+mj-ea"/>
              <a:ea typeface="+mj-ea"/>
            </a:endParaRPr>
          </a:p>
          <a:p>
            <a:r>
              <a:rPr kumimoji="1" lang="ja-JP" altLang="en-US" sz="1400" b="1" dirty="0">
                <a:solidFill>
                  <a:schemeClr val="tx1"/>
                </a:solidFill>
                <a:latin typeface="+mj-ea"/>
                <a:ea typeface="+mj-ea"/>
              </a:rPr>
              <a:t>「</a:t>
            </a:r>
            <a:r>
              <a:rPr lang="ja-JP" altLang="en-US" sz="1400" b="1" dirty="0">
                <a:solidFill>
                  <a:schemeClr val="tx1"/>
                </a:solidFill>
                <a:latin typeface="+mj-ea"/>
                <a:ea typeface="+mj-ea"/>
              </a:rPr>
              <a:t>あらたに租税を課し、又は現行の租税を変更するには、法律又は法律の定める条件によることを必要とする。</a:t>
            </a:r>
            <a:r>
              <a:rPr kumimoji="1" lang="ja-JP" altLang="en-US" sz="1400" b="1" dirty="0">
                <a:solidFill>
                  <a:schemeClr val="tx1"/>
                </a:solidFill>
                <a:latin typeface="+mj-ea"/>
                <a:ea typeface="+mj-ea"/>
              </a:rPr>
              <a:t>」</a:t>
            </a:r>
          </a:p>
        </p:txBody>
      </p:sp>
      <p:pic>
        <p:nvPicPr>
          <p:cNvPr id="25" name="図 24"/>
          <p:cNvPicPr>
            <a:picLocks noChangeAspect="1"/>
          </p:cNvPicPr>
          <p:nvPr/>
        </p:nvPicPr>
        <p:blipFill>
          <a:blip r:embed="rId10"/>
          <a:stretch>
            <a:fillRect/>
          </a:stretch>
        </p:blipFill>
        <p:spPr>
          <a:xfrm>
            <a:off x="8298521" y="4006617"/>
            <a:ext cx="3486244" cy="2454760"/>
          </a:xfrm>
          <a:prstGeom prst="rect">
            <a:avLst/>
          </a:prstGeom>
        </p:spPr>
      </p:pic>
      <p:sp>
        <p:nvSpPr>
          <p:cNvPr id="26" name="テキスト ボックス 25"/>
          <p:cNvSpPr txBox="1"/>
          <p:nvPr/>
        </p:nvSpPr>
        <p:spPr>
          <a:xfrm>
            <a:off x="9621508" y="6443809"/>
            <a:ext cx="2249334" cy="307777"/>
          </a:xfrm>
          <a:prstGeom prst="rect">
            <a:avLst/>
          </a:prstGeom>
          <a:noFill/>
        </p:spPr>
        <p:txBody>
          <a:bodyPr wrap="none" rtlCol="0">
            <a:spAutoFit/>
          </a:bodyPr>
          <a:lstStyle/>
          <a:p>
            <a:r>
              <a:rPr kumimoji="1" lang="ja-JP" altLang="en-US" sz="1400" dirty="0"/>
              <a:t>議会の様子（提供：衆議院）</a:t>
            </a:r>
          </a:p>
        </p:txBody>
      </p:sp>
      <p:sp>
        <p:nvSpPr>
          <p:cNvPr id="27" name="テキスト ボックス 26"/>
          <p:cNvSpPr txBox="1"/>
          <p:nvPr/>
        </p:nvSpPr>
        <p:spPr>
          <a:xfrm>
            <a:off x="11807149" y="6461377"/>
            <a:ext cx="341760" cy="369332"/>
          </a:xfrm>
          <a:prstGeom prst="rect">
            <a:avLst/>
          </a:prstGeom>
          <a:noFill/>
        </p:spPr>
        <p:txBody>
          <a:bodyPr wrap="none" rtlCol="0">
            <a:spAutoFit/>
          </a:bodyPr>
          <a:lstStyle/>
          <a:p>
            <a:r>
              <a:rPr kumimoji="1" lang="ja-JP" altLang="en-US" dirty="0"/>
              <a:t>９</a:t>
            </a:r>
          </a:p>
        </p:txBody>
      </p:sp>
    </p:spTree>
    <p:extLst>
      <p:ext uri="{BB962C8B-B14F-4D97-AF65-F5344CB8AC3E}">
        <p14:creationId xmlns:p14="http://schemas.microsoft.com/office/powerpoint/2010/main" val="528893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3" name="グループ化 2"/>
          <p:cNvGrpSpPr/>
          <p:nvPr/>
        </p:nvGrpSpPr>
        <p:grpSpPr>
          <a:xfrm>
            <a:off x="-347252" y="208007"/>
            <a:ext cx="7717137" cy="646331"/>
            <a:chOff x="-235831" y="464842"/>
            <a:chExt cx="9941649" cy="723516"/>
          </a:xfrm>
        </p:grpSpPr>
        <p:sp>
          <p:nvSpPr>
            <p:cNvPr id="4" name="ホームベース 3"/>
            <p:cNvSpPr/>
            <p:nvPr/>
          </p:nvSpPr>
          <p:spPr>
            <a:xfrm>
              <a:off x="729458" y="574384"/>
              <a:ext cx="8976360" cy="518159"/>
            </a:xfrm>
            <a:prstGeom prst="homePlat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n>
                  <a:solidFill>
                    <a:srgbClr val="0070C0"/>
                  </a:solidFill>
                </a:ln>
                <a:solidFill>
                  <a:prstClr val="white"/>
                </a:solidFill>
              </a:endParaRPr>
            </a:p>
          </p:txBody>
        </p:sp>
        <p:sp>
          <p:nvSpPr>
            <p:cNvPr id="5" name="正方形/長方形 4"/>
            <p:cNvSpPr/>
            <p:nvPr/>
          </p:nvSpPr>
          <p:spPr>
            <a:xfrm>
              <a:off x="-235831" y="464842"/>
              <a:ext cx="5914730" cy="723516"/>
            </a:xfrm>
            <a:prstGeom prst="rect">
              <a:avLst/>
            </a:prstGeom>
            <a:noFill/>
          </p:spPr>
          <p:txBody>
            <a:bodyPr wrap="square" lIns="91440" tIns="45720" rIns="91440" bIns="45720">
              <a:spAutoFit/>
            </a:bodyPr>
            <a:lstStyle/>
            <a:p>
              <a:pPr algn="ctr"/>
              <a:r>
                <a:rPr lang="ja-JP" altLang="en-US" sz="3600" b="1" dirty="0">
                  <a:ln w="10160">
                    <a:solidFill>
                      <a:srgbClr val="0070C0"/>
                    </a:solidFill>
                    <a:prstDash val="solid"/>
                  </a:ln>
                  <a:solidFill>
                    <a:srgbClr val="FFFFFF"/>
                  </a:solidFill>
                  <a:effectLst>
                    <a:outerShdw blurRad="38100" dist="22860" dir="5400000" algn="tl" rotWithShape="0">
                      <a:srgbClr val="000000">
                        <a:alpha val="30000"/>
                      </a:srgbClr>
                    </a:outerShdw>
                  </a:effectLst>
                </a:rPr>
                <a:t>財政の役割</a:t>
              </a:r>
            </a:p>
          </p:txBody>
        </p:sp>
      </p:grpSp>
      <p:sp>
        <p:nvSpPr>
          <p:cNvPr id="7" name="正方形/長方形 6"/>
          <p:cNvSpPr/>
          <p:nvPr/>
        </p:nvSpPr>
        <p:spPr>
          <a:xfrm>
            <a:off x="388399" y="1107687"/>
            <a:ext cx="5291184" cy="4419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white"/>
                </a:solidFill>
                <a:latin typeface="HG丸ｺﾞｼｯｸM-PRO" panose="020F0600000000000000" pitchFamily="50" charset="-128"/>
                <a:ea typeface="HG丸ｺﾞｼｯｸM-PRO" panose="020F0600000000000000" pitchFamily="50" charset="-128"/>
              </a:rPr>
              <a:t>公共サービス・公共施設を提供する（資源配分）</a:t>
            </a:r>
          </a:p>
        </p:txBody>
      </p:sp>
      <p:sp>
        <p:nvSpPr>
          <p:cNvPr id="8" name="正方形/長方形 7"/>
          <p:cNvSpPr/>
          <p:nvPr/>
        </p:nvSpPr>
        <p:spPr>
          <a:xfrm>
            <a:off x="388399" y="1888589"/>
            <a:ext cx="5715000" cy="1800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prstClr val="black"/>
                </a:solidFill>
              </a:rPr>
              <a:t>　</a:t>
            </a:r>
            <a:r>
              <a:rPr lang="ja-JP" altLang="en-US" dirty="0">
                <a:solidFill>
                  <a:prstClr val="black"/>
                </a:solidFill>
              </a:rPr>
              <a:t>財政とは国や地方公共団体の経済活動のことで、そのために必要なお金は税金として集められています。私たちが納める税金は、公共サービスや公共施設に形を変えて、生活の様々な場面で役立っています。</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6421640" y="1107687"/>
            <a:ext cx="4922520" cy="4419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white"/>
                </a:solidFill>
                <a:latin typeface="HG丸ｺﾞｼｯｸM-PRO" panose="020F0600000000000000" pitchFamily="50" charset="-128"/>
                <a:ea typeface="HG丸ｺﾞｼｯｸM-PRO" panose="020F0600000000000000" pitchFamily="50" charset="-128"/>
              </a:rPr>
              <a:t>所得の不均衡をなおす（所得の再分配）</a:t>
            </a:r>
          </a:p>
        </p:txBody>
      </p:sp>
      <p:sp>
        <p:nvSpPr>
          <p:cNvPr id="13" name="正方形/長方形 12"/>
          <p:cNvSpPr/>
          <p:nvPr/>
        </p:nvSpPr>
        <p:spPr>
          <a:xfrm>
            <a:off x="6421640" y="1888589"/>
            <a:ext cx="5561008" cy="1800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prstClr val="black"/>
                </a:solidFill>
              </a:rPr>
              <a:t>　</a:t>
            </a:r>
            <a:r>
              <a:rPr lang="ja-JP" altLang="en-US" dirty="0">
                <a:solidFill>
                  <a:prstClr val="black"/>
                </a:solidFill>
              </a:rPr>
              <a:t>日本の所得税などでは、所得が多くなるほど税負担が大きくなる累進課税制度が採られています。また、歳出面では社会保障の支出を通じて、所得の少ない人の生活を助けています。このように、財政には国民間の所得の開きを縮める働きがあります。</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40" name="テキスト ボックス 39"/>
          <p:cNvSpPr txBox="1"/>
          <p:nvPr/>
        </p:nvSpPr>
        <p:spPr>
          <a:xfrm>
            <a:off x="11773296" y="6439228"/>
            <a:ext cx="415498" cy="369332"/>
          </a:xfrm>
          <a:prstGeom prst="rect">
            <a:avLst/>
          </a:prstGeom>
          <a:noFill/>
        </p:spPr>
        <p:txBody>
          <a:bodyPr wrap="none" rtlCol="0">
            <a:spAutoFit/>
          </a:bodyPr>
          <a:lstStyle/>
          <a:p>
            <a:r>
              <a:rPr lang="en-US" altLang="ja-JP" dirty="0">
                <a:latin typeface="+mj-ea"/>
                <a:ea typeface="+mj-ea"/>
              </a:rPr>
              <a:t>10</a:t>
            </a:r>
          </a:p>
        </p:txBody>
      </p:sp>
      <p:pic>
        <p:nvPicPr>
          <p:cNvPr id="18" name="図 17"/>
          <p:cNvPicPr>
            <a:picLocks noChangeAspect="1"/>
          </p:cNvPicPr>
          <p:nvPr/>
        </p:nvPicPr>
        <p:blipFill>
          <a:blip r:embed="rId2"/>
          <a:stretch>
            <a:fillRect/>
          </a:stretch>
        </p:blipFill>
        <p:spPr>
          <a:xfrm>
            <a:off x="6804502" y="4028285"/>
            <a:ext cx="4968794" cy="2096627"/>
          </a:xfrm>
          <a:prstGeom prst="rect">
            <a:avLst/>
          </a:prstGeom>
        </p:spPr>
      </p:pic>
      <p:pic>
        <p:nvPicPr>
          <p:cNvPr id="9" name="図 8">
            <a:extLst>
              <a:ext uri="{FF2B5EF4-FFF2-40B4-BE49-F238E27FC236}">
                <a16:creationId xmlns:a16="http://schemas.microsoft.com/office/drawing/2014/main" id="{BB11FA27-2657-483F-90B5-091C76AF911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954895" y="4142584"/>
            <a:ext cx="3092522" cy="2096626"/>
          </a:xfrm>
          <a:prstGeom prst="rect">
            <a:avLst/>
          </a:prstGeom>
        </p:spPr>
      </p:pic>
      <p:pic>
        <p:nvPicPr>
          <p:cNvPr id="10" name="図 9">
            <a:extLst>
              <a:ext uri="{FF2B5EF4-FFF2-40B4-BE49-F238E27FC236}">
                <a16:creationId xmlns:a16="http://schemas.microsoft.com/office/drawing/2014/main" id="{D3CCFCF8-6BEB-4FB5-9D61-3BF1EB31F700}"/>
              </a:ext>
            </a:extLst>
          </p:cNvPr>
          <p:cNvPicPr>
            <a:picLocks noChangeAspect="1"/>
          </p:cNvPicPr>
          <p:nvPr/>
        </p:nvPicPr>
        <p:blipFill>
          <a:blip r:embed="rId4"/>
          <a:stretch>
            <a:fillRect/>
          </a:stretch>
        </p:blipFill>
        <p:spPr>
          <a:xfrm>
            <a:off x="660293" y="3881319"/>
            <a:ext cx="1981307" cy="2241354"/>
          </a:xfrm>
          <a:prstGeom prst="rect">
            <a:avLst/>
          </a:prstGeom>
        </p:spPr>
      </p:pic>
    </p:spTree>
    <p:extLst>
      <p:ext uri="{BB962C8B-B14F-4D97-AF65-F5344CB8AC3E}">
        <p14:creationId xmlns:p14="http://schemas.microsoft.com/office/powerpoint/2010/main" val="1892236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5" name="テキスト ボックス 4"/>
          <p:cNvSpPr txBox="1"/>
          <p:nvPr/>
        </p:nvSpPr>
        <p:spPr>
          <a:xfrm>
            <a:off x="11773296" y="6474499"/>
            <a:ext cx="415498" cy="369332"/>
          </a:xfrm>
          <a:prstGeom prst="rect">
            <a:avLst/>
          </a:prstGeom>
          <a:noFill/>
        </p:spPr>
        <p:txBody>
          <a:bodyPr wrap="none" rtlCol="0">
            <a:spAutoFit/>
          </a:bodyPr>
          <a:lstStyle/>
          <a:p>
            <a:r>
              <a:rPr kumimoji="1" lang="en-US" altLang="ja-JP" dirty="0">
                <a:latin typeface="+mj-ea"/>
                <a:ea typeface="+mj-ea"/>
              </a:rPr>
              <a:t>11</a:t>
            </a:r>
          </a:p>
        </p:txBody>
      </p:sp>
      <p:sp>
        <p:nvSpPr>
          <p:cNvPr id="15" name="角丸四角形 14"/>
          <p:cNvSpPr/>
          <p:nvPr/>
        </p:nvSpPr>
        <p:spPr>
          <a:xfrm>
            <a:off x="8610600" y="5107"/>
            <a:ext cx="3589631" cy="444273"/>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2">
                    <a:lumMod val="50000"/>
                  </a:schemeClr>
                </a:solidFill>
                <a:latin typeface="BIZ UDPゴシック" panose="020B0400000000000000" pitchFamily="50" charset="-128"/>
                <a:ea typeface="BIZ UDPゴシック" panose="020B0400000000000000" pitchFamily="50" charset="-128"/>
              </a:rPr>
              <a:t>－財政の役割－</a:t>
            </a:r>
            <a:endParaRPr kumimoji="1" lang="ja-JP" altLang="en-US" sz="2000" dirty="0">
              <a:solidFill>
                <a:schemeClr val="bg2">
                  <a:lumMod val="50000"/>
                </a:schemeClr>
              </a:solidFill>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259773" y="788180"/>
            <a:ext cx="4922520" cy="4419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white"/>
                </a:solidFill>
                <a:latin typeface="HG丸ｺﾞｼｯｸM-PRO" panose="020F0600000000000000" pitchFamily="50" charset="-128"/>
                <a:ea typeface="HG丸ｺﾞｼｯｸM-PRO" panose="020F0600000000000000" pitchFamily="50" charset="-128"/>
              </a:rPr>
              <a:t>景気を調整する（景気の安定化）</a:t>
            </a:r>
          </a:p>
        </p:txBody>
      </p:sp>
      <p:sp>
        <p:nvSpPr>
          <p:cNvPr id="18" name="正方形/長方形 17"/>
          <p:cNvSpPr/>
          <p:nvPr/>
        </p:nvSpPr>
        <p:spPr>
          <a:xfrm>
            <a:off x="267601" y="1324099"/>
            <a:ext cx="5845549" cy="2143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prstClr val="black"/>
                </a:solidFill>
              </a:rPr>
              <a:t>　会社や個人の所得が増える好景気のときには、税負担が増えて、物価の急激な上昇の要因となる景気の過熱にブレーキをかけます。</a:t>
            </a:r>
          </a:p>
          <a:p>
            <a:r>
              <a:rPr lang="ja-JP" altLang="en-US" dirty="0">
                <a:solidFill>
                  <a:prstClr val="black"/>
                </a:solidFill>
              </a:rPr>
              <a:t>　不景気のときには、税負担が減って、景気の落ち込みをゆるめます。また、歳出面では、公共事業を増やすなどして景気を良くすることもできます。</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66" name="グループ化 65"/>
          <p:cNvGrpSpPr/>
          <p:nvPr/>
        </p:nvGrpSpPr>
        <p:grpSpPr>
          <a:xfrm>
            <a:off x="28583" y="3558278"/>
            <a:ext cx="6188540" cy="3172743"/>
            <a:chOff x="-15247" y="2499634"/>
            <a:chExt cx="6319696" cy="3197474"/>
          </a:xfrm>
        </p:grpSpPr>
        <p:pic>
          <p:nvPicPr>
            <p:cNvPr id="8" name="図 7"/>
            <p:cNvPicPr>
              <a:picLocks noChangeAspect="1"/>
            </p:cNvPicPr>
            <p:nvPr/>
          </p:nvPicPr>
          <p:blipFill>
            <a:blip r:embed="rId2"/>
            <a:stretch>
              <a:fillRect/>
            </a:stretch>
          </p:blipFill>
          <p:spPr>
            <a:xfrm>
              <a:off x="3924217" y="2961241"/>
              <a:ext cx="1056747" cy="1981400"/>
            </a:xfrm>
            <a:prstGeom prst="rect">
              <a:avLst/>
            </a:prstGeom>
          </p:spPr>
        </p:pic>
        <p:grpSp>
          <p:nvGrpSpPr>
            <p:cNvPr id="65" name="グループ化 64"/>
            <p:cNvGrpSpPr/>
            <p:nvPr/>
          </p:nvGrpSpPr>
          <p:grpSpPr>
            <a:xfrm>
              <a:off x="-15247" y="2499634"/>
              <a:ext cx="6319696" cy="3197474"/>
              <a:chOff x="-15247" y="2499634"/>
              <a:chExt cx="6319696" cy="3197474"/>
            </a:xfrm>
          </p:grpSpPr>
          <p:pic>
            <p:nvPicPr>
              <p:cNvPr id="7" name="図 6"/>
              <p:cNvPicPr>
                <a:picLocks noChangeAspect="1"/>
              </p:cNvPicPr>
              <p:nvPr/>
            </p:nvPicPr>
            <p:blipFill>
              <a:blip r:embed="rId3"/>
              <a:stretch>
                <a:fillRect/>
              </a:stretch>
            </p:blipFill>
            <p:spPr>
              <a:xfrm>
                <a:off x="1447741" y="2948515"/>
                <a:ext cx="1109173" cy="2006852"/>
              </a:xfrm>
              <a:prstGeom prst="rect">
                <a:avLst/>
              </a:prstGeom>
            </p:spPr>
          </p:pic>
          <p:grpSp>
            <p:nvGrpSpPr>
              <p:cNvPr id="64" name="グループ化 63"/>
              <p:cNvGrpSpPr/>
              <p:nvPr/>
            </p:nvGrpSpPr>
            <p:grpSpPr>
              <a:xfrm>
                <a:off x="2235955" y="4623660"/>
                <a:ext cx="737961" cy="1073448"/>
                <a:chOff x="2221789" y="5231965"/>
                <a:chExt cx="737961" cy="1073448"/>
              </a:xfrm>
            </p:grpSpPr>
            <p:sp>
              <p:nvSpPr>
                <p:cNvPr id="42" name="下矢印 41"/>
                <p:cNvSpPr/>
                <p:nvPr/>
              </p:nvSpPr>
              <p:spPr>
                <a:xfrm>
                  <a:off x="2221789" y="5231965"/>
                  <a:ext cx="737961" cy="1073448"/>
                </a:xfrm>
                <a:prstGeom prst="downArrow">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2363331" y="5259846"/>
                  <a:ext cx="461665" cy="964367"/>
                </a:xfrm>
                <a:prstGeom prst="rect">
                  <a:avLst/>
                </a:prstGeom>
                <a:noFill/>
              </p:spPr>
              <p:txBody>
                <a:bodyPr vert="eaVert" wrap="none" rtlCol="0">
                  <a:spAutoFit/>
                </a:bodyPr>
                <a:lstStyle/>
                <a:p>
                  <a:r>
                    <a:rPr kumimoji="1" lang="ja-JP" altLang="en-US" sz="900" dirty="0"/>
                    <a:t>景気の過熱に</a:t>
                  </a:r>
                  <a:endParaRPr kumimoji="1" lang="en-US" altLang="ja-JP" sz="900" dirty="0"/>
                </a:p>
                <a:p>
                  <a:r>
                    <a:rPr lang="ja-JP" altLang="en-US" sz="900" dirty="0"/>
                    <a:t>ブレーキがかかる</a:t>
                  </a:r>
                  <a:endParaRPr kumimoji="1" lang="ja-JP" altLang="en-US" sz="900" dirty="0"/>
                </a:p>
              </p:txBody>
            </p:sp>
          </p:grpSp>
          <p:grpSp>
            <p:nvGrpSpPr>
              <p:cNvPr id="62" name="グループ化 61"/>
              <p:cNvGrpSpPr/>
              <p:nvPr/>
            </p:nvGrpSpPr>
            <p:grpSpPr>
              <a:xfrm>
                <a:off x="3432226" y="2503007"/>
                <a:ext cx="664414" cy="1128627"/>
                <a:chOff x="3153640" y="3665117"/>
                <a:chExt cx="664414" cy="1128627"/>
              </a:xfrm>
            </p:grpSpPr>
            <p:sp>
              <p:nvSpPr>
                <p:cNvPr id="43" name="下矢印 42"/>
                <p:cNvSpPr/>
                <p:nvPr/>
              </p:nvSpPr>
              <p:spPr>
                <a:xfrm rot="10800000">
                  <a:off x="3153640" y="3665117"/>
                  <a:ext cx="664414" cy="1128627"/>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3310793" y="3822045"/>
                  <a:ext cx="323165" cy="895438"/>
                </a:xfrm>
                <a:prstGeom prst="rect">
                  <a:avLst/>
                </a:prstGeom>
                <a:noFill/>
              </p:spPr>
              <p:txBody>
                <a:bodyPr vert="eaVert" wrap="none" rtlCol="0">
                  <a:spAutoFit/>
                </a:bodyPr>
                <a:lstStyle/>
                <a:p>
                  <a:r>
                    <a:rPr kumimoji="1" lang="ja-JP" altLang="en-US" sz="900" dirty="0"/>
                    <a:t>景気を良くする</a:t>
                  </a:r>
                  <a:endParaRPr kumimoji="1" lang="ja-JP" altLang="en-US" sz="1050" dirty="0"/>
                </a:p>
              </p:txBody>
            </p:sp>
          </p:grpSp>
          <p:grpSp>
            <p:nvGrpSpPr>
              <p:cNvPr id="63" name="グループ化 62"/>
              <p:cNvGrpSpPr/>
              <p:nvPr/>
            </p:nvGrpSpPr>
            <p:grpSpPr>
              <a:xfrm>
                <a:off x="2436162" y="3472024"/>
                <a:ext cx="1623273" cy="1352294"/>
                <a:chOff x="2484131" y="4625256"/>
                <a:chExt cx="1623273" cy="1352294"/>
              </a:xfrm>
            </p:grpSpPr>
            <p:pic>
              <p:nvPicPr>
                <p:cNvPr id="45" name="図 44"/>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4131" y="4625256"/>
                  <a:ext cx="1623273" cy="1352294"/>
                </a:xfrm>
                <a:prstGeom prst="rect">
                  <a:avLst/>
                </a:prstGeom>
                <a:noFill/>
                <a:ln>
                  <a:noFill/>
                </a:ln>
              </p:spPr>
            </p:pic>
            <p:sp>
              <p:nvSpPr>
                <p:cNvPr id="46" name="テキスト ボックス 45"/>
                <p:cNvSpPr txBox="1"/>
                <p:nvPr/>
              </p:nvSpPr>
              <p:spPr>
                <a:xfrm>
                  <a:off x="2750872" y="4995433"/>
                  <a:ext cx="1110198" cy="744422"/>
                </a:xfrm>
                <a:prstGeom prst="rect">
                  <a:avLst/>
                </a:prstGeom>
                <a:noFill/>
              </p:spPr>
              <p:txBody>
                <a:bodyPr wrap="none" rtlCol="0">
                  <a:spAutoFit/>
                </a:bodyPr>
                <a:lstStyle/>
                <a:p>
                  <a:r>
                    <a:rPr kumimoji="1" lang="ja-JP" altLang="en-US" sz="1050" dirty="0"/>
                    <a:t>税には景気の</a:t>
                  </a:r>
                  <a:endParaRPr kumimoji="1" lang="en-US" altLang="ja-JP" sz="1050" dirty="0"/>
                </a:p>
                <a:p>
                  <a:r>
                    <a:rPr kumimoji="1" lang="ja-JP" altLang="en-US" sz="1050" dirty="0"/>
                    <a:t>変動を</a:t>
                  </a:r>
                  <a:r>
                    <a:rPr lang="ja-JP" altLang="en-US" sz="1050" dirty="0"/>
                    <a:t>ゆるやか</a:t>
                  </a:r>
                  <a:endParaRPr lang="en-US" altLang="ja-JP" sz="1050" dirty="0"/>
                </a:p>
                <a:p>
                  <a:r>
                    <a:rPr lang="ja-JP" altLang="en-US" sz="1050" dirty="0"/>
                    <a:t>にする</a:t>
                  </a:r>
                  <a:r>
                    <a:rPr kumimoji="1" lang="ja-JP" altLang="en-US" sz="1050" dirty="0"/>
                    <a:t>働きがあ</a:t>
                  </a:r>
                  <a:endParaRPr kumimoji="1" lang="en-US" altLang="ja-JP" sz="1050" dirty="0"/>
                </a:p>
                <a:p>
                  <a:r>
                    <a:rPr kumimoji="1" lang="ja-JP" altLang="en-US" sz="1050" dirty="0"/>
                    <a:t>るよ。</a:t>
                  </a:r>
                </a:p>
              </p:txBody>
            </p:sp>
          </p:grpSp>
          <p:sp>
            <p:nvSpPr>
              <p:cNvPr id="49" name="角丸四角形吹き出し 48"/>
              <p:cNvSpPr/>
              <p:nvPr/>
            </p:nvSpPr>
            <p:spPr>
              <a:xfrm>
                <a:off x="245673" y="4707207"/>
                <a:ext cx="802977" cy="567316"/>
              </a:xfrm>
              <a:prstGeom prst="wedgeRoundRectCallout">
                <a:avLst>
                  <a:gd name="adj1" fmla="val 70834"/>
                  <a:gd name="adj2" fmla="val -3700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角丸四角形吹き出し 49"/>
              <p:cNvSpPr/>
              <p:nvPr/>
            </p:nvSpPr>
            <p:spPr>
              <a:xfrm>
                <a:off x="238369" y="4019307"/>
                <a:ext cx="857927" cy="567316"/>
              </a:xfrm>
              <a:prstGeom prst="wedgeRoundRectCallout">
                <a:avLst>
                  <a:gd name="adj1" fmla="val 73612"/>
                  <a:gd name="adj2" fmla="val 4384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194087" y="4098405"/>
                <a:ext cx="974328" cy="403229"/>
              </a:xfrm>
              <a:prstGeom prst="rect">
                <a:avLst/>
              </a:prstGeom>
              <a:noFill/>
            </p:spPr>
            <p:txBody>
              <a:bodyPr wrap="none" rtlCol="0">
                <a:spAutoFit/>
              </a:bodyPr>
              <a:lstStyle/>
              <a:p>
                <a:r>
                  <a:rPr kumimoji="1" lang="ja-JP" altLang="en-US" sz="1000" dirty="0"/>
                  <a:t>会社や個人の</a:t>
                </a:r>
                <a:endParaRPr kumimoji="1" lang="en-US" altLang="ja-JP" sz="1000" dirty="0"/>
              </a:p>
              <a:p>
                <a:r>
                  <a:rPr kumimoji="1" lang="ja-JP" altLang="en-US" sz="1000" dirty="0"/>
                  <a:t>収入が増える</a:t>
                </a:r>
              </a:p>
            </p:txBody>
          </p:sp>
          <p:sp>
            <p:nvSpPr>
              <p:cNvPr id="52" name="テキスト ボックス 51"/>
              <p:cNvSpPr txBox="1"/>
              <p:nvPr/>
            </p:nvSpPr>
            <p:spPr>
              <a:xfrm>
                <a:off x="278538" y="4785130"/>
                <a:ext cx="945306" cy="403229"/>
              </a:xfrm>
              <a:prstGeom prst="rect">
                <a:avLst/>
              </a:prstGeom>
              <a:noFill/>
            </p:spPr>
            <p:txBody>
              <a:bodyPr wrap="square" rtlCol="0">
                <a:spAutoFit/>
              </a:bodyPr>
              <a:lstStyle/>
              <a:p>
                <a:r>
                  <a:rPr kumimoji="1" lang="ja-JP" altLang="en-US" sz="1000" dirty="0"/>
                  <a:t>税の負担が</a:t>
                </a:r>
                <a:endParaRPr kumimoji="1" lang="en-US" altLang="ja-JP" sz="1000" dirty="0"/>
              </a:p>
              <a:p>
                <a:r>
                  <a:rPr lang="ja-JP" altLang="en-US" sz="1000" dirty="0"/>
                  <a:t>増える</a:t>
                </a:r>
                <a:endParaRPr kumimoji="1" lang="ja-JP" altLang="en-US" sz="1000" dirty="0"/>
              </a:p>
            </p:txBody>
          </p:sp>
          <p:sp>
            <p:nvSpPr>
              <p:cNvPr id="53" name="角丸四角形吹き出し 52"/>
              <p:cNvSpPr/>
              <p:nvPr/>
            </p:nvSpPr>
            <p:spPr>
              <a:xfrm>
                <a:off x="5379744" y="3783634"/>
                <a:ext cx="828723" cy="525296"/>
              </a:xfrm>
              <a:prstGeom prst="wedgeRoundRectCallout">
                <a:avLst>
                  <a:gd name="adj1" fmla="val -77777"/>
                  <a:gd name="adj2" fmla="val 3140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吹き出し 53"/>
              <p:cNvSpPr/>
              <p:nvPr/>
            </p:nvSpPr>
            <p:spPr>
              <a:xfrm>
                <a:off x="5379744" y="4553683"/>
                <a:ext cx="801015" cy="523299"/>
              </a:xfrm>
              <a:prstGeom prst="wedgeRoundRectCallout">
                <a:avLst>
                  <a:gd name="adj1" fmla="val -70833"/>
                  <a:gd name="adj2" fmla="val -4322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5330121" y="3843012"/>
                <a:ext cx="974328" cy="403229"/>
              </a:xfrm>
              <a:prstGeom prst="rect">
                <a:avLst/>
              </a:prstGeom>
              <a:noFill/>
            </p:spPr>
            <p:txBody>
              <a:bodyPr wrap="none" rtlCol="0">
                <a:spAutoFit/>
              </a:bodyPr>
              <a:lstStyle/>
              <a:p>
                <a:r>
                  <a:rPr kumimoji="1" lang="ja-JP" altLang="en-US" sz="1000" dirty="0"/>
                  <a:t>会社や個人の</a:t>
                </a:r>
                <a:endParaRPr kumimoji="1" lang="en-US" altLang="ja-JP" sz="1000" dirty="0"/>
              </a:p>
              <a:p>
                <a:r>
                  <a:rPr lang="ja-JP" altLang="en-US" sz="1000" dirty="0"/>
                  <a:t>利益</a:t>
                </a:r>
                <a:r>
                  <a:rPr kumimoji="1" lang="ja-JP" altLang="en-US" sz="1000" dirty="0"/>
                  <a:t>が減る</a:t>
                </a:r>
              </a:p>
            </p:txBody>
          </p:sp>
          <p:sp>
            <p:nvSpPr>
              <p:cNvPr id="56" name="テキスト ボックス 55"/>
              <p:cNvSpPr txBox="1"/>
              <p:nvPr/>
            </p:nvSpPr>
            <p:spPr>
              <a:xfrm>
                <a:off x="5370949" y="4631605"/>
                <a:ext cx="857927" cy="415498"/>
              </a:xfrm>
              <a:prstGeom prst="rect">
                <a:avLst/>
              </a:prstGeom>
              <a:noFill/>
            </p:spPr>
            <p:txBody>
              <a:bodyPr wrap="none" rtlCol="0">
                <a:spAutoFit/>
              </a:bodyPr>
              <a:lstStyle/>
              <a:p>
                <a:r>
                  <a:rPr kumimoji="1" lang="ja-JP" altLang="en-US" sz="1000" dirty="0"/>
                  <a:t>税の負担が</a:t>
                </a:r>
                <a:endParaRPr kumimoji="1" lang="en-US" altLang="ja-JP" sz="1000" dirty="0"/>
              </a:p>
              <a:p>
                <a:r>
                  <a:rPr kumimoji="1" lang="ja-JP" altLang="en-US" sz="1000" dirty="0"/>
                  <a:t>減る</a:t>
                </a:r>
              </a:p>
            </p:txBody>
          </p:sp>
          <p:grpSp>
            <p:nvGrpSpPr>
              <p:cNvPr id="9" name="グループ化 8"/>
              <p:cNvGrpSpPr/>
              <p:nvPr/>
            </p:nvGrpSpPr>
            <p:grpSpPr>
              <a:xfrm>
                <a:off x="-15247" y="3046339"/>
                <a:ext cx="1558674" cy="656703"/>
                <a:chOff x="699795" y="2618676"/>
                <a:chExt cx="1558674" cy="656703"/>
              </a:xfrm>
            </p:grpSpPr>
            <p:sp>
              <p:nvSpPr>
                <p:cNvPr id="57" name="円/楕円 56"/>
                <p:cNvSpPr/>
                <p:nvPr/>
              </p:nvSpPr>
              <p:spPr>
                <a:xfrm>
                  <a:off x="699795" y="2618676"/>
                  <a:ext cx="1558674" cy="656703"/>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788235" y="2793137"/>
                  <a:ext cx="1362874" cy="307777"/>
                </a:xfrm>
                <a:prstGeom prst="rect">
                  <a:avLst/>
                </a:prstGeom>
                <a:noFill/>
              </p:spPr>
              <p:txBody>
                <a:bodyPr wrap="none" rtlCol="0">
                  <a:spAutoFit/>
                </a:bodyPr>
                <a:lstStyle/>
                <a:p>
                  <a:r>
                    <a:rPr lang="ja-JP" altLang="en-US" sz="1400" b="1" dirty="0">
                      <a:solidFill>
                        <a:schemeClr val="bg1"/>
                      </a:solidFill>
                    </a:rPr>
                    <a:t>景気が良いとき</a:t>
                  </a:r>
                  <a:endParaRPr kumimoji="1" lang="ja-JP" altLang="en-US" sz="1400" b="1" dirty="0">
                    <a:solidFill>
                      <a:schemeClr val="bg1"/>
                    </a:solidFill>
                  </a:endParaRPr>
                </a:p>
              </p:txBody>
            </p:sp>
          </p:grpSp>
          <p:grpSp>
            <p:nvGrpSpPr>
              <p:cNvPr id="61" name="グループ化 60"/>
              <p:cNvGrpSpPr/>
              <p:nvPr/>
            </p:nvGrpSpPr>
            <p:grpSpPr>
              <a:xfrm>
                <a:off x="4649793" y="2499634"/>
                <a:ext cx="1558674" cy="656703"/>
                <a:chOff x="3226491" y="2107432"/>
                <a:chExt cx="1558674" cy="656703"/>
              </a:xfrm>
            </p:grpSpPr>
            <p:sp>
              <p:nvSpPr>
                <p:cNvPr id="59" name="円/楕円 58"/>
                <p:cNvSpPr/>
                <p:nvPr/>
              </p:nvSpPr>
              <p:spPr>
                <a:xfrm>
                  <a:off x="3226491" y="2107432"/>
                  <a:ext cx="1558674" cy="65670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3382093" y="2307386"/>
                  <a:ext cx="1362874" cy="307777"/>
                </a:xfrm>
                <a:prstGeom prst="rect">
                  <a:avLst/>
                </a:prstGeom>
                <a:noFill/>
              </p:spPr>
              <p:txBody>
                <a:bodyPr wrap="none" rtlCol="0">
                  <a:spAutoFit/>
                </a:bodyPr>
                <a:lstStyle/>
                <a:p>
                  <a:r>
                    <a:rPr lang="ja-JP" altLang="en-US" sz="1400" b="1" dirty="0">
                      <a:solidFill>
                        <a:schemeClr val="bg1"/>
                      </a:solidFill>
                    </a:rPr>
                    <a:t>景気が悪いとき</a:t>
                  </a:r>
                  <a:endParaRPr kumimoji="1" lang="ja-JP" altLang="en-US" sz="1400" b="1" dirty="0">
                    <a:solidFill>
                      <a:schemeClr val="bg1"/>
                    </a:solidFill>
                  </a:endParaRPr>
                </a:p>
              </p:txBody>
            </p:sp>
          </p:grpSp>
        </p:grpSp>
      </p:grpSp>
      <p:grpSp>
        <p:nvGrpSpPr>
          <p:cNvPr id="67" name="グループ化 66"/>
          <p:cNvGrpSpPr/>
          <p:nvPr/>
        </p:nvGrpSpPr>
        <p:grpSpPr>
          <a:xfrm>
            <a:off x="6191712" y="1009160"/>
            <a:ext cx="5939325" cy="5402701"/>
            <a:chOff x="6226849" y="1253999"/>
            <a:chExt cx="5731305" cy="4461001"/>
          </a:xfrm>
        </p:grpSpPr>
        <p:grpSp>
          <p:nvGrpSpPr>
            <p:cNvPr id="68" name="グループ化 67"/>
            <p:cNvGrpSpPr/>
            <p:nvPr/>
          </p:nvGrpSpPr>
          <p:grpSpPr>
            <a:xfrm>
              <a:off x="6226849" y="1253999"/>
              <a:ext cx="5731305" cy="4461001"/>
              <a:chOff x="6305866" y="2823674"/>
              <a:chExt cx="5161008" cy="3994795"/>
            </a:xfrm>
          </p:grpSpPr>
          <p:pic>
            <p:nvPicPr>
              <p:cNvPr id="70" name="図 69"/>
              <p:cNvPicPr>
                <a:picLocks noChangeAspect="1"/>
              </p:cNvPicPr>
              <p:nvPr/>
            </p:nvPicPr>
            <p:blipFill>
              <a:blip r:embed="rId5"/>
              <a:stretch>
                <a:fillRect/>
              </a:stretch>
            </p:blipFill>
            <p:spPr>
              <a:xfrm>
                <a:off x="6305866" y="2823674"/>
                <a:ext cx="5161008" cy="3994795"/>
              </a:xfrm>
              <a:prstGeom prst="rect">
                <a:avLst/>
              </a:prstGeom>
            </p:spPr>
          </p:pic>
          <p:sp>
            <p:nvSpPr>
              <p:cNvPr id="71" name="テキスト ボックス 70"/>
              <p:cNvSpPr txBox="1"/>
              <p:nvPr/>
            </p:nvSpPr>
            <p:spPr>
              <a:xfrm>
                <a:off x="6860981" y="3915145"/>
                <a:ext cx="4308736" cy="744152"/>
              </a:xfrm>
              <a:prstGeom prst="rect">
                <a:avLst/>
              </a:prstGeom>
              <a:noFill/>
            </p:spPr>
            <p:txBody>
              <a:bodyPr wrap="square" rtlCol="0">
                <a:spAutoFit/>
              </a:bodyPr>
              <a:lstStyle/>
              <a:p>
                <a:r>
                  <a:rPr lang="ja-JP" altLang="en-US" sz="1200" dirty="0">
                    <a:solidFill>
                      <a:prstClr val="black"/>
                    </a:solidFill>
                  </a:rPr>
                  <a:t>　累進課税制度は、所得が多いほどより税率が高くなる税金のしくみで、日本では、所得税のほか相続税や贈与税もこのしくみです。この制度は、支払い能力に応じて税金を負担してもらおうとするものです。</a:t>
                </a:r>
                <a:endParaRPr lang="en-US" altLang="ja-JP" sz="1200" dirty="0">
                  <a:solidFill>
                    <a:prstClr val="black"/>
                  </a:solidFill>
                </a:endParaRPr>
              </a:p>
              <a:p>
                <a:r>
                  <a:rPr lang="ja-JP" altLang="en-US" sz="1200" dirty="0">
                    <a:solidFill>
                      <a:prstClr val="black"/>
                    </a:solidFill>
                  </a:rPr>
                  <a:t>　これとは逆に、消費税のように税率が一定の税金もあります。</a:t>
                </a:r>
                <a:endParaRPr lang="en-US" altLang="ja-JP" sz="1200" dirty="0">
                  <a:solidFill>
                    <a:prstClr val="black"/>
                  </a:solidFill>
                </a:endParaRPr>
              </a:p>
            </p:txBody>
          </p:sp>
          <p:sp>
            <p:nvSpPr>
              <p:cNvPr id="72" name="テキスト ボックス 71"/>
              <p:cNvSpPr txBox="1"/>
              <p:nvPr/>
            </p:nvSpPr>
            <p:spPr>
              <a:xfrm>
                <a:off x="6860981" y="4465331"/>
                <a:ext cx="4308736" cy="341358"/>
              </a:xfrm>
              <a:prstGeom prst="rect">
                <a:avLst/>
              </a:prstGeom>
              <a:noFill/>
            </p:spPr>
            <p:txBody>
              <a:bodyPr wrap="square" rtlCol="0">
                <a:spAutoFit/>
              </a:bodyPr>
              <a:lstStyle/>
              <a:p>
                <a:r>
                  <a:rPr lang="ja-JP" altLang="en-US" sz="1200" dirty="0">
                    <a:solidFill>
                      <a:prstClr val="black"/>
                    </a:solidFill>
                    <a:latin typeface="BIZ UDPゴシック" panose="020B0400000000000000" pitchFamily="50" charset="-128"/>
                    <a:ea typeface="BIZ UDPゴシック" panose="020B0400000000000000" pitchFamily="50" charset="-128"/>
                  </a:rPr>
                  <a:t>例えば、夫婦と子ども２人（うち１人は</a:t>
                </a:r>
                <a:r>
                  <a:rPr lang="en-US" altLang="ja-JP" sz="1200" dirty="0">
                    <a:solidFill>
                      <a:prstClr val="black"/>
                    </a:solidFill>
                    <a:latin typeface="BIZ UDPゴシック" panose="020B0400000000000000" pitchFamily="50" charset="-128"/>
                    <a:ea typeface="BIZ UDPゴシック" panose="020B0400000000000000" pitchFamily="50" charset="-128"/>
                  </a:rPr>
                  <a:t>16</a:t>
                </a:r>
                <a:r>
                  <a:rPr lang="ja-JP" altLang="en-US" sz="1200" dirty="0">
                    <a:solidFill>
                      <a:prstClr val="black"/>
                    </a:solidFill>
                    <a:latin typeface="BIZ UDPゴシック" panose="020B0400000000000000" pitchFamily="50" charset="-128"/>
                    <a:ea typeface="BIZ UDPゴシック" panose="020B0400000000000000" pitchFamily="50" charset="-128"/>
                  </a:rPr>
                  <a:t>歳：１人は</a:t>
                </a:r>
                <a:r>
                  <a:rPr lang="en-US" altLang="ja-JP" sz="1200" dirty="0">
                    <a:solidFill>
                      <a:prstClr val="black"/>
                    </a:solidFill>
                    <a:latin typeface="BIZ UDPゴシック" panose="020B0400000000000000" pitchFamily="50" charset="-128"/>
                    <a:ea typeface="BIZ UDPゴシック" panose="020B0400000000000000" pitchFamily="50" charset="-128"/>
                  </a:rPr>
                  <a:t>20</a:t>
                </a:r>
                <a:r>
                  <a:rPr lang="ja-JP" altLang="en-US" sz="1200" dirty="0">
                    <a:solidFill>
                      <a:prstClr val="black"/>
                    </a:solidFill>
                    <a:latin typeface="BIZ UDPゴシック" panose="020B0400000000000000" pitchFamily="50" charset="-128"/>
                    <a:ea typeface="BIZ UDPゴシック" panose="020B0400000000000000" pitchFamily="50" charset="-128"/>
                  </a:rPr>
                  <a:t>歳）の会社員の所得税（令和５年分、復興特別所得税を含む）は・・・</a:t>
                </a:r>
                <a:endParaRPr lang="en-US" altLang="ja-JP" sz="1200" dirty="0">
                  <a:solidFill>
                    <a:prstClr val="black"/>
                  </a:solidFill>
                  <a:latin typeface="BIZ UDPゴシック" panose="020B0400000000000000" pitchFamily="50" charset="-128"/>
                  <a:ea typeface="BIZ UDPゴシック" panose="020B0400000000000000" pitchFamily="50" charset="-128"/>
                </a:endParaRPr>
              </a:p>
            </p:txBody>
          </p:sp>
          <p:pic>
            <p:nvPicPr>
              <p:cNvPr id="73" name="図 72"/>
              <p:cNvPicPr>
                <a:picLocks noChangeAspect="1"/>
              </p:cNvPicPr>
              <p:nvPr/>
            </p:nvPicPr>
            <p:blipFill rotWithShape="1">
              <a:blip r:embed="rId6"/>
              <a:srcRect r="39941"/>
              <a:stretch/>
            </p:blipFill>
            <p:spPr>
              <a:xfrm>
                <a:off x="6866951" y="4776825"/>
                <a:ext cx="2427753" cy="1140976"/>
              </a:xfrm>
              <a:prstGeom prst="rect">
                <a:avLst/>
              </a:prstGeom>
            </p:spPr>
          </p:pic>
          <p:sp>
            <p:nvSpPr>
              <p:cNvPr id="74" name="テキスト ボックス 73"/>
              <p:cNvSpPr txBox="1"/>
              <p:nvPr/>
            </p:nvSpPr>
            <p:spPr>
              <a:xfrm>
                <a:off x="6768933" y="4941114"/>
                <a:ext cx="510076" cy="261610"/>
              </a:xfrm>
              <a:prstGeom prst="rect">
                <a:avLst/>
              </a:prstGeom>
              <a:noFill/>
            </p:spPr>
            <p:txBody>
              <a:bodyPr wrap="none" rtlCol="0">
                <a:spAutoFit/>
              </a:bodyPr>
              <a:lstStyle/>
              <a:p>
                <a:r>
                  <a:rPr kumimoji="1" lang="en-US" altLang="ja-JP" sz="1100" dirty="0"/>
                  <a:t>A</a:t>
                </a:r>
                <a:r>
                  <a:rPr kumimoji="1" lang="ja-JP" altLang="en-US" sz="1100" dirty="0"/>
                  <a:t>さん</a:t>
                </a:r>
              </a:p>
            </p:txBody>
          </p:sp>
          <p:sp>
            <p:nvSpPr>
              <p:cNvPr id="75" name="テキスト ボックス 74"/>
              <p:cNvSpPr txBox="1"/>
              <p:nvPr/>
            </p:nvSpPr>
            <p:spPr>
              <a:xfrm>
                <a:off x="6773742" y="5416130"/>
                <a:ext cx="505267" cy="261610"/>
              </a:xfrm>
              <a:prstGeom prst="rect">
                <a:avLst/>
              </a:prstGeom>
              <a:noFill/>
            </p:spPr>
            <p:txBody>
              <a:bodyPr wrap="none" rtlCol="0">
                <a:spAutoFit/>
              </a:bodyPr>
              <a:lstStyle/>
              <a:p>
                <a:r>
                  <a:rPr lang="en-US" altLang="ja-JP" sz="1100" dirty="0"/>
                  <a:t>B</a:t>
                </a:r>
                <a:r>
                  <a:rPr kumimoji="1" lang="ja-JP" altLang="en-US" sz="1100" dirty="0"/>
                  <a:t>さん</a:t>
                </a:r>
              </a:p>
            </p:txBody>
          </p:sp>
          <p:sp>
            <p:nvSpPr>
              <p:cNvPr id="76" name="テキスト ボックス 75"/>
              <p:cNvSpPr txBox="1"/>
              <p:nvPr/>
            </p:nvSpPr>
            <p:spPr>
              <a:xfrm>
                <a:off x="7150577" y="4941114"/>
                <a:ext cx="504069" cy="234270"/>
              </a:xfrm>
              <a:prstGeom prst="rect">
                <a:avLst/>
              </a:prstGeom>
              <a:noFill/>
            </p:spPr>
            <p:txBody>
              <a:bodyPr wrap="none" rtlCol="0">
                <a:spAutoFit/>
              </a:bodyPr>
              <a:lstStyle/>
              <a:p>
                <a:r>
                  <a:rPr lang="ja-JP" altLang="en-US" sz="1100" dirty="0"/>
                  <a:t>年　収</a:t>
                </a:r>
                <a:endParaRPr kumimoji="1" lang="ja-JP" altLang="en-US" sz="1100" dirty="0"/>
              </a:p>
            </p:txBody>
          </p:sp>
          <p:sp>
            <p:nvSpPr>
              <p:cNvPr id="77" name="テキスト ボックス 76"/>
              <p:cNvSpPr txBox="1"/>
              <p:nvPr/>
            </p:nvSpPr>
            <p:spPr>
              <a:xfrm>
                <a:off x="7157827" y="5201622"/>
                <a:ext cx="607859" cy="261610"/>
              </a:xfrm>
              <a:prstGeom prst="rect">
                <a:avLst/>
              </a:prstGeom>
              <a:noFill/>
            </p:spPr>
            <p:txBody>
              <a:bodyPr wrap="none" rtlCol="0">
                <a:spAutoFit/>
              </a:bodyPr>
              <a:lstStyle/>
              <a:p>
                <a:r>
                  <a:rPr lang="ja-JP" altLang="en-US" sz="1100" dirty="0"/>
                  <a:t>所得税</a:t>
                </a:r>
                <a:endParaRPr kumimoji="1" lang="ja-JP" altLang="en-US" sz="1100" dirty="0"/>
              </a:p>
            </p:txBody>
          </p:sp>
          <p:sp>
            <p:nvSpPr>
              <p:cNvPr id="78" name="テキスト ボックス 77"/>
              <p:cNvSpPr txBox="1"/>
              <p:nvPr/>
            </p:nvSpPr>
            <p:spPr>
              <a:xfrm>
                <a:off x="7149962" y="5416130"/>
                <a:ext cx="504069" cy="234270"/>
              </a:xfrm>
              <a:prstGeom prst="rect">
                <a:avLst/>
              </a:prstGeom>
              <a:noFill/>
            </p:spPr>
            <p:txBody>
              <a:bodyPr wrap="none" rtlCol="0">
                <a:spAutoFit/>
              </a:bodyPr>
              <a:lstStyle/>
              <a:p>
                <a:r>
                  <a:rPr lang="ja-JP" altLang="en-US" sz="1100" dirty="0"/>
                  <a:t>年　収</a:t>
                </a:r>
                <a:endParaRPr kumimoji="1" lang="ja-JP" altLang="en-US" sz="1100" dirty="0"/>
              </a:p>
            </p:txBody>
          </p:sp>
          <p:sp>
            <p:nvSpPr>
              <p:cNvPr id="79" name="テキスト ボックス 78"/>
              <p:cNvSpPr txBox="1"/>
              <p:nvPr/>
            </p:nvSpPr>
            <p:spPr>
              <a:xfrm>
                <a:off x="7149405" y="5651768"/>
                <a:ext cx="607859" cy="261610"/>
              </a:xfrm>
              <a:prstGeom prst="rect">
                <a:avLst/>
              </a:prstGeom>
              <a:noFill/>
            </p:spPr>
            <p:txBody>
              <a:bodyPr wrap="none" rtlCol="0">
                <a:spAutoFit/>
              </a:bodyPr>
              <a:lstStyle/>
              <a:p>
                <a:r>
                  <a:rPr lang="ja-JP" altLang="en-US" sz="1100" dirty="0"/>
                  <a:t>所得税</a:t>
                </a:r>
                <a:endParaRPr kumimoji="1" lang="ja-JP" altLang="en-US" sz="1100" dirty="0"/>
              </a:p>
            </p:txBody>
          </p:sp>
          <p:sp>
            <p:nvSpPr>
              <p:cNvPr id="80" name="テキスト ボックス 79"/>
              <p:cNvSpPr txBox="1"/>
              <p:nvPr/>
            </p:nvSpPr>
            <p:spPr>
              <a:xfrm>
                <a:off x="7918147" y="4941765"/>
                <a:ext cx="683200" cy="261610"/>
              </a:xfrm>
              <a:prstGeom prst="rect">
                <a:avLst/>
              </a:prstGeom>
              <a:noFill/>
            </p:spPr>
            <p:txBody>
              <a:bodyPr wrap="none" rtlCol="0">
                <a:spAutoFit/>
              </a:bodyPr>
              <a:lstStyle/>
              <a:p>
                <a:r>
                  <a:rPr lang="en-US" altLang="ja-JP" sz="1100" dirty="0"/>
                  <a:t>500</a:t>
                </a:r>
                <a:r>
                  <a:rPr lang="ja-JP" altLang="en-US" sz="1100" dirty="0"/>
                  <a:t>万円</a:t>
                </a:r>
                <a:endParaRPr kumimoji="1" lang="ja-JP" altLang="en-US" sz="1100" dirty="0"/>
              </a:p>
            </p:txBody>
          </p:sp>
          <p:sp>
            <p:nvSpPr>
              <p:cNvPr id="81" name="テキスト ボックス 80"/>
              <p:cNvSpPr txBox="1"/>
              <p:nvPr/>
            </p:nvSpPr>
            <p:spPr>
              <a:xfrm>
                <a:off x="7768081" y="5169906"/>
                <a:ext cx="538930" cy="261610"/>
              </a:xfrm>
              <a:prstGeom prst="rect">
                <a:avLst/>
              </a:prstGeom>
              <a:noFill/>
            </p:spPr>
            <p:txBody>
              <a:bodyPr wrap="none" rtlCol="0">
                <a:spAutoFit/>
              </a:bodyPr>
              <a:lstStyle/>
              <a:p>
                <a:r>
                  <a:rPr lang="en-US" altLang="ja-JP" sz="1100" dirty="0"/>
                  <a:t>5</a:t>
                </a:r>
                <a:r>
                  <a:rPr lang="ja-JP" altLang="en-US" sz="1100" dirty="0"/>
                  <a:t>万円</a:t>
                </a:r>
                <a:endParaRPr kumimoji="1" lang="ja-JP" altLang="en-US" sz="1100" dirty="0"/>
              </a:p>
            </p:txBody>
          </p:sp>
          <p:sp>
            <p:nvSpPr>
              <p:cNvPr id="82" name="テキスト ボックス 81"/>
              <p:cNvSpPr txBox="1"/>
              <p:nvPr/>
            </p:nvSpPr>
            <p:spPr>
              <a:xfrm>
                <a:off x="8620673" y="5399930"/>
                <a:ext cx="790601" cy="261610"/>
              </a:xfrm>
              <a:prstGeom prst="rect">
                <a:avLst/>
              </a:prstGeom>
              <a:noFill/>
            </p:spPr>
            <p:txBody>
              <a:bodyPr wrap="none" rtlCol="0">
                <a:spAutoFit/>
              </a:bodyPr>
              <a:lstStyle/>
              <a:p>
                <a:r>
                  <a:rPr lang="en-US" altLang="ja-JP" sz="1100" dirty="0"/>
                  <a:t>2,000</a:t>
                </a:r>
                <a:r>
                  <a:rPr lang="ja-JP" altLang="en-US" sz="1100" dirty="0"/>
                  <a:t>万円</a:t>
                </a:r>
                <a:endParaRPr kumimoji="1" lang="ja-JP" altLang="en-US" sz="1100" dirty="0"/>
              </a:p>
            </p:txBody>
          </p:sp>
          <p:sp>
            <p:nvSpPr>
              <p:cNvPr id="83" name="テキスト ボックス 82"/>
              <p:cNvSpPr txBox="1"/>
              <p:nvPr/>
            </p:nvSpPr>
            <p:spPr>
              <a:xfrm>
                <a:off x="7853250" y="5634881"/>
                <a:ext cx="683200" cy="261610"/>
              </a:xfrm>
              <a:prstGeom prst="rect">
                <a:avLst/>
              </a:prstGeom>
              <a:noFill/>
            </p:spPr>
            <p:txBody>
              <a:bodyPr wrap="none" rtlCol="0">
                <a:spAutoFit/>
              </a:bodyPr>
              <a:lstStyle/>
              <a:p>
                <a:r>
                  <a:rPr lang="en-US" altLang="ja-JP" sz="1100" dirty="0"/>
                  <a:t>342</a:t>
                </a:r>
                <a:r>
                  <a:rPr lang="ja-JP" altLang="en-US" sz="1100" dirty="0"/>
                  <a:t>万円</a:t>
                </a:r>
                <a:endParaRPr kumimoji="1" lang="ja-JP" altLang="en-US" sz="1100" dirty="0"/>
              </a:p>
            </p:txBody>
          </p:sp>
          <p:sp>
            <p:nvSpPr>
              <p:cNvPr id="84" name="テキスト ボックス 83"/>
              <p:cNvSpPr txBox="1"/>
              <p:nvPr/>
            </p:nvSpPr>
            <p:spPr>
              <a:xfrm>
                <a:off x="6860981" y="5985034"/>
                <a:ext cx="2340602" cy="614445"/>
              </a:xfrm>
              <a:prstGeom prst="rect">
                <a:avLst/>
              </a:prstGeom>
              <a:noFill/>
            </p:spPr>
            <p:txBody>
              <a:bodyPr wrap="square" rtlCol="0">
                <a:spAutoFit/>
              </a:bodyPr>
              <a:lstStyle/>
              <a:p>
                <a:r>
                  <a:rPr kumimoji="1" lang="ja-JP" altLang="en-US" sz="1200" dirty="0"/>
                  <a:t>同じ家族構成でも、年収</a:t>
                </a:r>
                <a:r>
                  <a:rPr lang="en-US" altLang="ja-JP" sz="1200" dirty="0"/>
                  <a:t>500</a:t>
                </a:r>
                <a:r>
                  <a:rPr lang="ja-JP" altLang="en-US" sz="1200" dirty="0"/>
                  <a:t>万円の場合の税額は</a:t>
                </a:r>
                <a:r>
                  <a:rPr lang="en-US" altLang="ja-JP" sz="1200" dirty="0"/>
                  <a:t>5</a:t>
                </a:r>
                <a:r>
                  <a:rPr kumimoji="1" lang="ja-JP" altLang="en-US" sz="1200" dirty="0"/>
                  <a:t>万円ですが、年収が</a:t>
                </a:r>
                <a:r>
                  <a:rPr kumimoji="1" lang="en-US" altLang="ja-JP" sz="1200" dirty="0"/>
                  <a:t>2,000</a:t>
                </a:r>
                <a:r>
                  <a:rPr kumimoji="1" lang="ja-JP" altLang="en-US" sz="1200" dirty="0"/>
                  <a:t>万円に</a:t>
                </a:r>
                <a:r>
                  <a:rPr lang="ja-JP" altLang="en-US" sz="1200" dirty="0"/>
                  <a:t>なると、税額は</a:t>
                </a:r>
                <a:r>
                  <a:rPr lang="en-US" altLang="ja-JP" sz="1200" dirty="0"/>
                  <a:t>342</a:t>
                </a:r>
                <a:r>
                  <a:rPr lang="ja-JP" altLang="en-US" sz="1200" dirty="0"/>
                  <a:t>万円で約</a:t>
                </a:r>
                <a:r>
                  <a:rPr lang="en-US" altLang="ja-JP" sz="1200" dirty="0"/>
                  <a:t>68</a:t>
                </a:r>
                <a:r>
                  <a:rPr lang="ja-JP" altLang="en-US" sz="1200" dirty="0"/>
                  <a:t>倍に</a:t>
                </a:r>
                <a:r>
                  <a:rPr kumimoji="1" lang="ja-JP" altLang="en-US" sz="1200" dirty="0"/>
                  <a:t>なります。</a:t>
                </a:r>
              </a:p>
            </p:txBody>
          </p:sp>
        </p:grpSp>
        <p:sp>
          <p:nvSpPr>
            <p:cNvPr id="69" name="テキスト ボックス 68"/>
            <p:cNvSpPr txBox="1"/>
            <p:nvPr/>
          </p:nvSpPr>
          <p:spPr>
            <a:xfrm>
              <a:off x="6802058" y="4604645"/>
              <a:ext cx="2842445" cy="261610"/>
            </a:xfrm>
            <a:prstGeom prst="rect">
              <a:avLst/>
            </a:prstGeom>
            <a:noFill/>
          </p:spPr>
          <p:txBody>
            <a:bodyPr wrap="none" rtlCol="0">
              <a:spAutoFit/>
            </a:bodyPr>
            <a:lstStyle/>
            <a:p>
              <a:r>
                <a:rPr kumimoji="1" lang="en-US" altLang="ja-JP" sz="1100" dirty="0"/>
                <a:t>※</a:t>
              </a:r>
              <a:r>
                <a:rPr kumimoji="1" lang="ja-JP" altLang="en-US" sz="1100" dirty="0"/>
                <a:t>社会保険料控除を含めて計算しています。</a:t>
              </a:r>
            </a:p>
          </p:txBody>
        </p:sp>
      </p:grpSp>
      <p:pic>
        <p:nvPicPr>
          <p:cNvPr id="2" name="図 1">
            <a:extLst>
              <a:ext uri="{FF2B5EF4-FFF2-40B4-BE49-F238E27FC236}">
                <a16:creationId xmlns:a16="http://schemas.microsoft.com/office/drawing/2014/main" id="{2B68FB21-D4D5-4A06-95B9-4B0D5ECB3432}"/>
              </a:ext>
            </a:extLst>
          </p:cNvPr>
          <p:cNvPicPr>
            <a:picLocks noChangeAspect="1"/>
          </p:cNvPicPr>
          <p:nvPr/>
        </p:nvPicPr>
        <p:blipFill>
          <a:blip r:embed="rId7"/>
          <a:stretch>
            <a:fillRect/>
          </a:stretch>
        </p:blipFill>
        <p:spPr>
          <a:xfrm>
            <a:off x="9515924" y="3803444"/>
            <a:ext cx="2348114" cy="2191573"/>
          </a:xfrm>
          <a:prstGeom prst="rect">
            <a:avLst/>
          </a:prstGeom>
        </p:spPr>
      </p:pic>
    </p:spTree>
    <p:extLst>
      <p:ext uri="{BB962C8B-B14F-4D97-AF65-F5344CB8AC3E}">
        <p14:creationId xmlns:p14="http://schemas.microsoft.com/office/powerpoint/2010/main" val="717823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4" name="正方形/長方形 3"/>
          <p:cNvSpPr/>
          <p:nvPr/>
        </p:nvSpPr>
        <p:spPr>
          <a:xfrm>
            <a:off x="544035" y="1090731"/>
            <a:ext cx="5604102" cy="498631"/>
          </a:xfrm>
          <a:prstGeom prst="rect">
            <a:avLst/>
          </a:prstGeom>
          <a:solidFill>
            <a:srgbClr val="FFCC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0066"/>
                </a:solidFill>
              </a:rPr>
              <a:t>“公平” に負担するってどういうこと？</a:t>
            </a:r>
            <a:endParaRPr lang="ja-JP" altLang="en-US" sz="2400" dirty="0">
              <a:solidFill>
                <a:prstClr val="white"/>
              </a:solidFill>
            </a:endParaRPr>
          </a:p>
        </p:txBody>
      </p:sp>
      <p:sp>
        <p:nvSpPr>
          <p:cNvPr id="5" name="正方形/長方形 4"/>
          <p:cNvSpPr/>
          <p:nvPr/>
        </p:nvSpPr>
        <p:spPr>
          <a:xfrm>
            <a:off x="544035" y="1575693"/>
            <a:ext cx="11283007" cy="3045075"/>
          </a:xfrm>
          <a:prstGeom prst="rect">
            <a:avLst/>
          </a:prstGeom>
          <a:solidFill>
            <a:srgbClr val="FFCCFF"/>
          </a:solidFill>
          <a:ln w="63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prstClr val="black"/>
                </a:solidFill>
              </a:rPr>
              <a:t>　友だち３人で食事に行きました。みんなでいろいろな料理を分け合って食べたとき、支払いはどうしますか。</a:t>
            </a:r>
            <a:endParaRPr lang="en-US" altLang="ja-JP" dirty="0">
              <a:solidFill>
                <a:prstClr val="black"/>
              </a:solidFill>
            </a:endParaRPr>
          </a:p>
          <a:p>
            <a:endParaRPr lang="ja-JP" altLang="en-US" dirty="0">
              <a:solidFill>
                <a:prstClr val="black"/>
              </a:solidFill>
            </a:endParaRPr>
          </a:p>
          <a:p>
            <a:r>
              <a:rPr lang="ja-JP" altLang="en-US" dirty="0">
                <a:solidFill>
                  <a:prstClr val="black"/>
                </a:solidFill>
              </a:rPr>
              <a:t>　   </a:t>
            </a:r>
            <a:r>
              <a:rPr lang="ja-JP" altLang="en-US" b="1" dirty="0">
                <a:solidFill>
                  <a:prstClr val="black"/>
                </a:solidFill>
              </a:rPr>
              <a:t>① ３人で均等に割って支払う。</a:t>
            </a:r>
          </a:p>
          <a:p>
            <a:r>
              <a:rPr lang="ja-JP" altLang="en-US" b="1" dirty="0">
                <a:solidFill>
                  <a:prstClr val="black"/>
                </a:solidFill>
              </a:rPr>
              <a:t>　   ② たくさん食べた人は多く、少ししか食べていない人は少なく支払う。</a:t>
            </a:r>
          </a:p>
          <a:p>
            <a:r>
              <a:rPr lang="ja-JP" altLang="en-US" b="1" dirty="0">
                <a:solidFill>
                  <a:prstClr val="black"/>
                </a:solidFill>
              </a:rPr>
              <a:t>　   ③ お小遣いをたくさん持っている人は多く、あまり持っていない人は少なく支払う。</a:t>
            </a:r>
            <a:endParaRPr lang="en-US" altLang="ja-JP" b="1" dirty="0">
              <a:solidFill>
                <a:prstClr val="black"/>
              </a:solidFill>
            </a:endParaRPr>
          </a:p>
          <a:p>
            <a:endParaRPr lang="ja-JP" altLang="en-US" b="1" dirty="0">
              <a:solidFill>
                <a:prstClr val="black"/>
              </a:solidFill>
            </a:endParaRPr>
          </a:p>
          <a:p>
            <a:r>
              <a:rPr lang="ja-JP" altLang="en-US" dirty="0">
                <a:solidFill>
                  <a:prstClr val="black"/>
                </a:solidFill>
              </a:rPr>
              <a:t>　どの方法でも“ 公平”のようですが、１つの方法では完全な“ 公平”にはならないのです。</a:t>
            </a:r>
            <a:endParaRPr lang="en-US" altLang="ja-JP" dirty="0">
              <a:solidFill>
                <a:prstClr val="black"/>
              </a:solidFill>
            </a:endParaRPr>
          </a:p>
          <a:p>
            <a:r>
              <a:rPr lang="ja-JP" altLang="en-US" dirty="0">
                <a:solidFill>
                  <a:prstClr val="black"/>
                </a:solidFill>
              </a:rPr>
              <a:t>　税金も１つの方法で課税したのでは、完全な“公平”にはなりません。</a:t>
            </a:r>
            <a:endParaRPr lang="en-US" altLang="ja-JP" dirty="0">
              <a:solidFill>
                <a:prstClr val="black"/>
              </a:solidFill>
            </a:endParaRPr>
          </a:p>
          <a:p>
            <a:r>
              <a:rPr lang="ja-JP" altLang="en-US" dirty="0">
                <a:solidFill>
                  <a:prstClr val="black"/>
                </a:solidFill>
              </a:rPr>
              <a:t>　税負担の“ 公平”を確保するために、税の性格に応じた適切な課税方法を採用して、所得課税、消費課税、資産課税等をバランスよく組み合わせるという工夫が行われています。</a:t>
            </a:r>
          </a:p>
        </p:txBody>
      </p:sp>
      <p:pic>
        <p:nvPicPr>
          <p:cNvPr id="6" name="図 5" descr="C:\Users\A318266\Desktop\新しいフォルダー (2)\副教材イラスト（編集中）\H29_JPEG\H29_公平に負担するとは_3人で食事.jpg"/>
          <p:cNvPicPr/>
          <p:nvPr/>
        </p:nvPicPr>
        <p:blipFill>
          <a:blip r:embed="rId2" cstate="print">
            <a:extLst>
              <a:ext uri="{BEBA8EAE-BF5A-486C-A8C5-ECC9F3942E4B}">
                <a14:imgProps xmlns:a14="http://schemas.microsoft.com/office/drawing/2010/main">
                  <a14:imgLayer r:embed="rId3">
                    <a14:imgEffect>
                      <a14:backgroundRemoval t="9639" b="99598" l="3226" r="95308">
                        <a14:foregroundMark x1="14663" y1="17671" x2="14663" y2="38554"/>
                        <a14:foregroundMark x1="44575" y1="14859" x2="47507" y2="27309"/>
                        <a14:foregroundMark x1="46628" y1="34940" x2="48094" y2="54618"/>
                        <a14:foregroundMark x1="36070" y1="36145" x2="37243" y2="55422"/>
                        <a14:foregroundMark x1="36070" y1="34940" x2="41642" y2="34137"/>
                        <a14:foregroundMark x1="37243" y1="34137" x2="37243" y2="34137"/>
                        <a14:foregroundMark x1="37537" y1="34137" x2="37537" y2="34137"/>
                        <a14:foregroundMark x1="39296" y1="33333" x2="39296" y2="33333"/>
                        <a14:foregroundMark x1="37537" y1="33735" x2="36657" y2="33735"/>
                        <a14:foregroundMark x1="37537" y1="34137" x2="42522" y2="34137"/>
                        <a14:foregroundMark x1="36364" y1="41365" x2="36364" y2="41365"/>
                        <a14:foregroundMark x1="36070" y1="42169" x2="36070" y2="42169"/>
                        <a14:foregroundMark x1="36364" y1="40161" x2="36364" y2="40161"/>
                        <a14:foregroundMark x1="36070" y1="39759" x2="36657" y2="55823"/>
                        <a14:foregroundMark x1="37243" y1="45382" x2="37243" y2="45382"/>
                        <a14:foregroundMark x1="38416" y1="58635" x2="43109" y2="67871"/>
                        <a14:foregroundMark x1="23460" y1="69880" x2="32258" y2="80723"/>
                        <a14:foregroundMark x1="17009" y1="36948" x2="16716" y2="60241"/>
                        <a14:foregroundMark x1="6158" y1="44578" x2="9384" y2="57831"/>
                        <a14:foregroundMark x1="9677" y1="48996" x2="14663" y2="69478"/>
                        <a14:foregroundMark x1="16716" y1="61847" x2="23754" y2="82329"/>
                        <a14:foregroundMark x1="12023" y1="68273" x2="19062" y2="87952"/>
                        <a14:foregroundMark x1="7625" y1="73896" x2="14370" y2="88353"/>
                        <a14:foregroundMark x1="5865" y1="75100" x2="6452" y2="94779"/>
                        <a14:foregroundMark x1="4399" y1="85944" x2="4399" y2="99197"/>
                        <a14:foregroundMark x1="4399" y1="76305" x2="4399" y2="85944"/>
                        <a14:foregroundMark x1="4110" y1="85944" x2="4399" y2="97992"/>
                        <a14:foregroundMark x1="3812" y1="73494" x2="4110" y2="85944"/>
                        <a14:foregroundMark x1="3519" y1="97992" x2="3519" y2="97992"/>
                        <a14:foregroundMark x1="18475" y1="93976" x2="75073" y2="97189"/>
                        <a14:foregroundMark x1="85337" y1="56627" x2="85630" y2="83133"/>
                        <a14:foregroundMark x1="85630" y1="83133" x2="85630" y2="83133"/>
                        <a14:foregroundMark x1="95894" y1="59036" x2="92962" y2="84337"/>
                        <a14:foregroundMark x1="92962" y1="84337" x2="93548" y2="85542"/>
                        <a14:foregroundMark x1="93255" y1="98795" x2="93255" y2="99598"/>
                        <a14:foregroundMark x1="93255" y1="97503" x2="93255" y2="98795"/>
                        <a14:foregroundMark x1="93255" y1="89960" x2="93255" y2="90833"/>
                        <a14:foregroundMark x1="93255" y1="89558" x2="93255" y2="89960"/>
                        <a14:foregroundMark x1="93926" y1="98795" x2="93842" y2="99598"/>
                        <a14:foregroundMark x1="94099" y1="97131" x2="93926" y2="98795"/>
                        <a14:foregroundMark x1="94721" y1="91165" x2="94422" y2="94039"/>
                        <a14:foregroundMark x1="94847" y1="89960" x2="94721" y2="91165"/>
                        <a14:foregroundMark x1="95015" y1="88353" x2="94847" y2="89960"/>
                        <a14:foregroundMark x1="95015" y1="97590" x2="95015" y2="97590"/>
                        <a14:foregroundMark x1="95148" y1="98795" x2="95308" y2="99598"/>
                        <a14:foregroundMark x1="94759" y1="96841" x2="95148" y2="98795"/>
                        <a14:foregroundMark x1="68328" y1="72691" x2="72434" y2="84337"/>
                        <a14:foregroundMark x1="67155" y1="54618" x2="67742" y2="55020"/>
                        <a14:foregroundMark x1="56598" y1="60643" x2="68915" y2="69478"/>
                        <a14:foregroundMark x1="73314" y1="65863" x2="76540" y2="77510"/>
                        <a14:foregroundMark x1="46041" y1="69478" x2="51026" y2="67470"/>
                        <a14:foregroundMark x1="22581" y1="65863" x2="32258" y2="61847"/>
                        <a14:foregroundMark x1="79765" y1="33735" x2="79765" y2="33735"/>
                        <a14:foregroundMark x1="79472" y1="33735" x2="83871" y2="36546"/>
                        <a14:foregroundMark x1="80352" y1="19277" x2="80352" y2="19277"/>
                        <a14:foregroundMark x1="80059" y1="19679" x2="80059" y2="19679"/>
                        <a14:foregroundMark x1="22581" y1="18474" x2="22581" y2="18474"/>
                        <a14:foregroundMark x1="22581" y1="19277" x2="22581" y2="20080"/>
                        <a14:foregroundMark x1="14076" y1="40161" x2="14076" y2="40964"/>
                        <a14:foregroundMark x1="93842" y1="92771" x2="93842" y2="92771"/>
                        <a14:foregroundMark x1="93255" y1="91968" x2="93255" y2="91968"/>
                        <a14:foregroundMark x1="93842" y1="93574" x2="93842" y2="93574"/>
                        <a14:foregroundMark x1="93842" y1="94779" x2="93842" y2="94779"/>
                        <a14:foregroundMark x1="93548" y1="94779" x2="93548" y2="94779"/>
                        <a14:foregroundMark x1="95015" y1="94779" x2="95015" y2="94779"/>
                        <a14:foregroundMark x1="3812" y1="82731" x2="3812" y2="82731"/>
                        <a14:foregroundMark x1="3812" y1="80723" x2="3812" y2="80723"/>
                        <a14:foregroundMark x1="3812" y1="79518" x2="3812" y2="79518"/>
                        <a14:foregroundMark x1="3812" y1="79518" x2="3812" y2="79518"/>
                        <a14:foregroundMark x1="10850" y1="19679" x2="10850" y2="19679"/>
                        <a14:foregroundMark x1="10557" y1="20080" x2="10557" y2="20080"/>
                        <a14:foregroundMark x1="10557" y1="21687" x2="10557" y2="21687"/>
                        <a14:foregroundMark x1="11144" y1="23695" x2="11144" y2="23695"/>
                        <a14:foregroundMark x1="12317" y1="24498" x2="12317" y2="24498"/>
                        <a14:foregroundMark x1="73021" y1="39759" x2="73021" y2="39759"/>
                        <a14:foregroundMark x1="72727" y1="37751" x2="72727" y2="37751"/>
                        <a14:foregroundMark x1="73021" y1="36145" x2="73021" y2="36145"/>
                        <a14:foregroundMark x1="73314" y1="36546" x2="73314" y2="36546"/>
                        <a14:foregroundMark x1="74194" y1="34538" x2="74194" y2="34538"/>
                        <a14:foregroundMark x1="74194" y1="32530" x2="74194" y2="32530"/>
                        <a14:foregroundMark x1="73021" y1="31325" x2="73021" y2="31325"/>
                        <a14:foregroundMark x1="72141" y1="30924" x2="72141" y2="30924"/>
                        <a14:foregroundMark x1="71261" y1="32530" x2="71261" y2="32530"/>
                        <a14:foregroundMark x1="54252" y1="48193" x2="54252" y2="48193"/>
                        <a14:foregroundMark x1="54252" y1="47791" x2="54252" y2="47791"/>
                        <a14:foregroundMark x1="54252" y1="47390" x2="54839" y2="48594"/>
                        <a14:foregroundMark x1="55718" y1="49799" x2="55718" y2="49799"/>
                        <a14:foregroundMark x1="80352" y1="95582" x2="80352" y2="95582"/>
                        <a14:foregroundMark x1="80352" y1="92369" x2="80352" y2="93574"/>
                        <a14:foregroundMark x1="80645" y1="99197" x2="80645" y2="99197"/>
                        <a14:foregroundMark x1="80352" y1="97992" x2="80352" y2="97992"/>
                        <a14:foregroundMark x1="85630" y1="99197" x2="85630" y2="99197"/>
                        <a14:backgroundMark x1="91202" y1="95181" x2="91202" y2="95181"/>
                        <a14:backgroundMark x1="89345" y1="94779" x2="90323" y2="98795"/>
                        <a14:backgroundMark x1="89052" y1="93574" x2="89345" y2="94779"/>
                        <a14:backgroundMark x1="88856" y1="92771" x2="89052" y2="93574"/>
                        <a14:backgroundMark x1="92375" y1="89960" x2="92375" y2="89960"/>
                        <a14:backgroundMark x1="92375" y1="89960" x2="92375" y2="89960"/>
                        <a14:backgroundMark x1="92962" y1="91165" x2="92962" y2="91165"/>
                        <a14:backgroundMark x1="92669" y1="98795" x2="92669" y2="98795"/>
                        <a14:backgroundMark x1="54545" y1="51807" x2="54545" y2="51807"/>
                        <a14:backgroundMark x1="587" y1="85944" x2="587" y2="85944"/>
                        <a14:backgroundMark x1="53079" y1="48996" x2="53079" y2="48996"/>
                        <a14:backgroundMark x1="82698" y1="94378" x2="82698" y2="94378"/>
                      </a14:backgroundRemoval>
                    </a14:imgEffect>
                  </a14:imgLayer>
                </a14:imgProps>
              </a:ext>
              <a:ext uri="{28A0092B-C50C-407E-A947-70E740481C1C}">
                <a14:useLocalDpi xmlns:a14="http://schemas.microsoft.com/office/drawing/2010/main" val="0"/>
              </a:ext>
            </a:extLst>
          </a:blip>
          <a:srcRect/>
          <a:stretch>
            <a:fillRect/>
          </a:stretch>
        </p:blipFill>
        <p:spPr bwMode="auto">
          <a:xfrm>
            <a:off x="7790689" y="4737921"/>
            <a:ext cx="3004312" cy="1908122"/>
          </a:xfrm>
          <a:prstGeom prst="rect">
            <a:avLst/>
          </a:prstGeom>
          <a:noFill/>
          <a:ln>
            <a:noFill/>
          </a:ln>
        </p:spPr>
      </p:pic>
      <p:sp>
        <p:nvSpPr>
          <p:cNvPr id="7" name="テキスト ボックス 6"/>
          <p:cNvSpPr txBox="1"/>
          <p:nvPr/>
        </p:nvSpPr>
        <p:spPr>
          <a:xfrm>
            <a:off x="11807149" y="6461377"/>
            <a:ext cx="415498" cy="369332"/>
          </a:xfrm>
          <a:prstGeom prst="rect">
            <a:avLst/>
          </a:prstGeom>
          <a:noFill/>
        </p:spPr>
        <p:txBody>
          <a:bodyPr wrap="none" rtlCol="0">
            <a:spAutoFit/>
          </a:bodyPr>
          <a:lstStyle/>
          <a:p>
            <a:r>
              <a:rPr lang="en-US" altLang="ja-JP" dirty="0">
                <a:latin typeface="+mj-ea"/>
                <a:ea typeface="+mj-ea"/>
              </a:rPr>
              <a:t>12</a:t>
            </a:r>
          </a:p>
        </p:txBody>
      </p:sp>
    </p:spTree>
    <p:extLst>
      <p:ext uri="{BB962C8B-B14F-4D97-AF65-F5344CB8AC3E}">
        <p14:creationId xmlns:p14="http://schemas.microsoft.com/office/powerpoint/2010/main" val="1272226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1" name="フローチャート: 代替処理 20"/>
          <p:cNvSpPr/>
          <p:nvPr/>
        </p:nvSpPr>
        <p:spPr>
          <a:xfrm>
            <a:off x="502920" y="960121"/>
            <a:ext cx="8862060" cy="609598"/>
          </a:xfrm>
          <a:prstGeom prst="flowChartAlternateProcess">
            <a:avLst/>
          </a:prstGeom>
          <a:solidFill>
            <a:schemeClr val="accent5">
              <a:lumMod val="75000"/>
              <a:alpha val="15000"/>
            </a:schemeClr>
          </a:solidFill>
          <a:ln w="317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b="1" dirty="0">
                <a:solidFill>
                  <a:prstClr val="black"/>
                </a:solidFill>
              </a:rPr>
              <a:t>国の財政</a:t>
            </a:r>
            <a:r>
              <a:rPr lang="ja-JP" altLang="en-US" sz="2000" dirty="0">
                <a:solidFill>
                  <a:prstClr val="black"/>
                </a:solidFill>
              </a:rPr>
              <a:t>（令和６年度当初予算）</a:t>
            </a:r>
          </a:p>
        </p:txBody>
      </p:sp>
      <p:grpSp>
        <p:nvGrpSpPr>
          <p:cNvPr id="2" name="グループ化 1"/>
          <p:cNvGrpSpPr/>
          <p:nvPr/>
        </p:nvGrpSpPr>
        <p:grpSpPr>
          <a:xfrm>
            <a:off x="5445456" y="1729540"/>
            <a:ext cx="6309360" cy="3456643"/>
            <a:chOff x="5513694" y="2715904"/>
            <a:chExt cx="6309360" cy="3456643"/>
          </a:xfrm>
        </p:grpSpPr>
        <p:sp>
          <p:nvSpPr>
            <p:cNvPr id="26" name="正方形/長方形 25"/>
            <p:cNvSpPr/>
            <p:nvPr/>
          </p:nvSpPr>
          <p:spPr>
            <a:xfrm>
              <a:off x="5513694" y="2715904"/>
              <a:ext cx="6309360" cy="3456643"/>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solidFill>
                    <a:prstClr val="black"/>
                  </a:solidFill>
                  <a:latin typeface="BIZ UDPゴシック" panose="020B0400000000000000" pitchFamily="50" charset="-128"/>
                  <a:ea typeface="BIZ UDPゴシック" panose="020B0400000000000000" pitchFamily="50" charset="-128"/>
                </a:rPr>
                <a:t>　</a:t>
              </a:r>
              <a:endParaRPr lang="en-US" altLang="ja-JP" dirty="0">
                <a:solidFill>
                  <a:prstClr val="black"/>
                </a:solidFill>
                <a:latin typeface="BIZ UDPゴシック" panose="020B0400000000000000" pitchFamily="50" charset="-128"/>
                <a:ea typeface="BIZ UDPゴシック" panose="020B0400000000000000" pitchFamily="50" charset="-128"/>
              </a:endParaRPr>
            </a:p>
            <a:p>
              <a:endParaRPr lang="en-US" altLang="ja-JP" dirty="0">
                <a:solidFill>
                  <a:prstClr val="black"/>
                </a:solidFill>
                <a:latin typeface="BIZ UDPゴシック" panose="020B0400000000000000" pitchFamily="50" charset="-128"/>
                <a:ea typeface="BIZ UDPゴシック" panose="020B0400000000000000" pitchFamily="50" charset="-128"/>
              </a:endParaRPr>
            </a:p>
            <a:p>
              <a:r>
                <a:rPr lang="ja-JP" altLang="en-US" dirty="0">
                  <a:solidFill>
                    <a:prstClr val="black"/>
                  </a:solidFill>
                  <a:latin typeface="BIZ UDPゴシック" panose="020B0400000000000000" pitchFamily="50" charset="-128"/>
                  <a:ea typeface="BIZ UDPゴシック" panose="020B0400000000000000" pitchFamily="50" charset="-128"/>
                </a:rPr>
                <a:t>　令和６年度の歳入は約</a:t>
              </a:r>
              <a:r>
                <a:rPr lang="en-US" altLang="ja-JP" dirty="0">
                  <a:solidFill>
                    <a:prstClr val="black"/>
                  </a:solidFill>
                  <a:latin typeface="BIZ UDPゴシック" panose="020B0400000000000000" pitchFamily="50" charset="-128"/>
                  <a:ea typeface="BIZ UDPゴシック" panose="020B0400000000000000" pitchFamily="50" charset="-128"/>
                </a:rPr>
                <a:t>112.6</a:t>
              </a:r>
              <a:r>
                <a:rPr lang="ja-JP" altLang="en-US" dirty="0">
                  <a:solidFill>
                    <a:prstClr val="black"/>
                  </a:solidFill>
                  <a:latin typeface="BIZ UDPゴシック" panose="020B0400000000000000" pitchFamily="50" charset="-128"/>
                  <a:ea typeface="BIZ UDPゴシック" panose="020B0400000000000000" pitchFamily="50" charset="-128"/>
                </a:rPr>
                <a:t>兆円です。</a:t>
              </a:r>
            </a:p>
            <a:p>
              <a:r>
                <a:rPr lang="ja-JP" altLang="en-US" dirty="0">
                  <a:solidFill>
                    <a:prstClr val="black"/>
                  </a:solidFill>
                  <a:latin typeface="BIZ UDPゴシック" panose="020B0400000000000000" pitchFamily="50" charset="-128"/>
                  <a:ea typeface="BIZ UDPゴシック" panose="020B0400000000000000" pitchFamily="50" charset="-128"/>
                </a:rPr>
                <a:t>　この歳入の約</a:t>
              </a:r>
              <a:r>
                <a:rPr lang="en-US" altLang="ja-JP" dirty="0">
                  <a:solidFill>
                    <a:prstClr val="black"/>
                  </a:solidFill>
                  <a:latin typeface="BIZ UDPゴシック" panose="020B0400000000000000" pitchFamily="50" charset="-128"/>
                  <a:ea typeface="BIZ UDPゴシック" panose="020B0400000000000000" pitchFamily="50" charset="-128"/>
                </a:rPr>
                <a:t>69.6</a:t>
              </a:r>
              <a:r>
                <a:rPr lang="ja-JP" altLang="en-US" dirty="0">
                  <a:solidFill>
                    <a:prstClr val="black"/>
                  </a:solidFill>
                  <a:latin typeface="BIZ UDPゴシック" panose="020B0400000000000000" pitchFamily="50" charset="-128"/>
                  <a:ea typeface="BIZ UDPゴシック" panose="020B0400000000000000" pitchFamily="50" charset="-128"/>
                </a:rPr>
                <a:t>兆円（約</a:t>
              </a:r>
              <a:r>
                <a:rPr lang="en-US" altLang="ja-JP" dirty="0">
                  <a:solidFill>
                    <a:prstClr val="black"/>
                  </a:solidFill>
                  <a:latin typeface="BIZ UDPゴシック" panose="020B0400000000000000" pitchFamily="50" charset="-128"/>
                  <a:ea typeface="BIZ UDPゴシック" panose="020B0400000000000000" pitchFamily="50" charset="-128"/>
                </a:rPr>
                <a:t>61.8</a:t>
              </a:r>
              <a:r>
                <a:rPr lang="ja-JP" altLang="en-US" dirty="0">
                  <a:solidFill>
                    <a:prstClr val="black"/>
                  </a:solidFill>
                  <a:latin typeface="BIZ UDPゴシック" panose="020B0400000000000000" pitchFamily="50" charset="-128"/>
                  <a:ea typeface="BIZ UDPゴシック" panose="020B0400000000000000" pitchFamily="50" charset="-128"/>
                </a:rPr>
                <a:t>％）が租税及び印紙収入でまかなわれていますが、残りのうち、約</a:t>
              </a:r>
              <a:r>
                <a:rPr lang="en-US" altLang="ja-JP" dirty="0">
                  <a:solidFill>
                    <a:prstClr val="black"/>
                  </a:solidFill>
                  <a:latin typeface="BIZ UDPゴシック" panose="020B0400000000000000" pitchFamily="50" charset="-128"/>
                  <a:ea typeface="BIZ UDPゴシック" panose="020B0400000000000000" pitchFamily="50" charset="-128"/>
                </a:rPr>
                <a:t>35.4</a:t>
              </a:r>
              <a:r>
                <a:rPr lang="ja-JP" altLang="en-US" dirty="0">
                  <a:solidFill>
                    <a:prstClr val="black"/>
                  </a:solidFill>
                  <a:latin typeface="BIZ UDPゴシック" panose="020B0400000000000000" pitchFamily="50" charset="-128"/>
                  <a:ea typeface="BIZ UDPゴシック" panose="020B0400000000000000" pitchFamily="50" charset="-128"/>
                </a:rPr>
                <a:t>兆円（</a:t>
              </a:r>
              <a:r>
                <a:rPr lang="en-US" altLang="ja-JP" dirty="0">
                  <a:solidFill>
                    <a:prstClr val="black"/>
                  </a:solidFill>
                  <a:latin typeface="BIZ UDPゴシック" panose="020B0400000000000000" pitchFamily="50" charset="-128"/>
                  <a:ea typeface="BIZ UDPゴシック" panose="020B0400000000000000" pitchFamily="50" charset="-128"/>
                </a:rPr>
                <a:t>31.5</a:t>
              </a:r>
              <a:r>
                <a:rPr lang="ja-JP" altLang="en-US" dirty="0">
                  <a:solidFill>
                    <a:prstClr val="black"/>
                  </a:solidFill>
                  <a:latin typeface="BIZ UDPゴシック" panose="020B0400000000000000" pitchFamily="50" charset="-128"/>
                  <a:ea typeface="BIZ UDPゴシック" panose="020B0400000000000000" pitchFamily="50" charset="-128"/>
                </a:rPr>
                <a:t>％）は公債金収入に依存しています。</a:t>
              </a:r>
            </a:p>
            <a:p>
              <a:r>
                <a:rPr lang="ja-JP" altLang="en-US" dirty="0">
                  <a:solidFill>
                    <a:prstClr val="black"/>
                  </a:solidFill>
                  <a:latin typeface="BIZ UDPゴシック" panose="020B0400000000000000" pitchFamily="50" charset="-128"/>
                  <a:ea typeface="BIZ UDPゴシック" panose="020B0400000000000000" pitchFamily="50" charset="-128"/>
                </a:rPr>
                <a:t>　公債金となる国債は元本の返済や利子の支払いなどの負担を将来の世代に残すことから、国債に依存するわが国の財政を改善することが、大きな課題となっています。</a:t>
              </a:r>
            </a:p>
          </p:txBody>
        </p:sp>
        <p:cxnSp>
          <p:nvCxnSpPr>
            <p:cNvPr id="24" name="直線矢印コネクタ 23"/>
            <p:cNvCxnSpPr/>
            <p:nvPr/>
          </p:nvCxnSpPr>
          <p:spPr>
            <a:xfrm flipH="1">
              <a:off x="5650171" y="3614436"/>
              <a:ext cx="4838700" cy="0"/>
            </a:xfrm>
            <a:prstGeom prst="straightConnector1">
              <a:avLst/>
            </a:prstGeom>
            <a:solidFill>
              <a:schemeClr val="bg1"/>
            </a:solidFill>
            <a:ln w="28575">
              <a:solidFill>
                <a:srgbClr val="0070C0"/>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5650171" y="2845052"/>
              <a:ext cx="1863090" cy="65532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dirty="0">
                  <a:solidFill>
                    <a:srgbClr val="0070C0"/>
                  </a:solidFill>
                  <a:latin typeface="BIZ UDPゴシック" panose="020B0400000000000000" pitchFamily="50" charset="-128"/>
                  <a:ea typeface="BIZ UDPゴシック" panose="020B0400000000000000" pitchFamily="50" charset="-128"/>
                </a:rPr>
                <a:t>歳入の内訳</a:t>
              </a:r>
            </a:p>
          </p:txBody>
        </p:sp>
      </p:grpSp>
      <p:grpSp>
        <p:nvGrpSpPr>
          <p:cNvPr id="11" name="グループ化 10"/>
          <p:cNvGrpSpPr/>
          <p:nvPr/>
        </p:nvGrpSpPr>
        <p:grpSpPr>
          <a:xfrm>
            <a:off x="296563" y="187690"/>
            <a:ext cx="7247237" cy="646331"/>
            <a:chOff x="369521" y="482708"/>
            <a:chExt cx="9336297" cy="723516"/>
          </a:xfrm>
        </p:grpSpPr>
        <p:sp>
          <p:nvSpPr>
            <p:cNvPr id="13" name="ホームベース 12"/>
            <p:cNvSpPr/>
            <p:nvPr/>
          </p:nvSpPr>
          <p:spPr>
            <a:xfrm>
              <a:off x="729458" y="574384"/>
              <a:ext cx="8976360" cy="518159"/>
            </a:xfrm>
            <a:prstGeom prst="homePlat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n>
                  <a:solidFill>
                    <a:srgbClr val="0070C0"/>
                  </a:solidFill>
                </a:ln>
                <a:solidFill>
                  <a:prstClr val="white"/>
                </a:solidFill>
              </a:endParaRPr>
            </a:p>
          </p:txBody>
        </p:sp>
        <p:sp>
          <p:nvSpPr>
            <p:cNvPr id="14" name="正方形/長方形 13"/>
            <p:cNvSpPr/>
            <p:nvPr/>
          </p:nvSpPr>
          <p:spPr>
            <a:xfrm>
              <a:off x="369521" y="482708"/>
              <a:ext cx="7618408" cy="723516"/>
            </a:xfrm>
            <a:prstGeom prst="rect">
              <a:avLst/>
            </a:prstGeom>
            <a:noFill/>
          </p:spPr>
          <p:txBody>
            <a:bodyPr wrap="square" lIns="91440" tIns="45720" rIns="91440" bIns="45720">
              <a:spAutoFit/>
            </a:bodyPr>
            <a:lstStyle/>
            <a:p>
              <a:pPr algn="ctr"/>
              <a:r>
                <a:rPr lang="ja-JP" altLang="en-US" sz="3600" b="1" dirty="0">
                  <a:ln w="10160">
                    <a:solidFill>
                      <a:srgbClr val="0070C0"/>
                    </a:solidFill>
                    <a:prstDash val="solid"/>
                  </a:ln>
                  <a:solidFill>
                    <a:srgbClr val="FFFFFF"/>
                  </a:solidFill>
                  <a:effectLst>
                    <a:outerShdw blurRad="38100" dist="22860" dir="5400000" algn="tl" rotWithShape="0">
                      <a:srgbClr val="000000">
                        <a:alpha val="30000"/>
                      </a:srgbClr>
                    </a:outerShdw>
                  </a:effectLst>
                </a:rPr>
                <a:t>国や地方の財政の現状</a:t>
              </a:r>
            </a:p>
          </p:txBody>
        </p:sp>
      </p:grpSp>
      <p:sp>
        <p:nvSpPr>
          <p:cNvPr id="3" name="テキスト ボックス 2"/>
          <p:cNvSpPr txBox="1"/>
          <p:nvPr/>
        </p:nvSpPr>
        <p:spPr>
          <a:xfrm>
            <a:off x="11754816" y="6488668"/>
            <a:ext cx="415498" cy="369332"/>
          </a:xfrm>
          <a:prstGeom prst="rect">
            <a:avLst/>
          </a:prstGeom>
          <a:noFill/>
        </p:spPr>
        <p:txBody>
          <a:bodyPr wrap="none" rtlCol="0">
            <a:spAutoFit/>
          </a:bodyPr>
          <a:lstStyle/>
          <a:p>
            <a:r>
              <a:rPr kumimoji="1" lang="en-US" altLang="ja-JP" dirty="0">
                <a:latin typeface="+mj-ea"/>
                <a:ea typeface="+mj-ea"/>
              </a:rPr>
              <a:t>13</a:t>
            </a:r>
            <a:endParaRPr kumimoji="1" lang="ja-JP" altLang="en-US" dirty="0">
              <a:latin typeface="+mj-ea"/>
              <a:ea typeface="+mj-ea"/>
            </a:endParaRPr>
          </a:p>
        </p:txBody>
      </p:sp>
      <p:pic>
        <p:nvPicPr>
          <p:cNvPr id="6" name="図 5">
            <a:extLst>
              <a:ext uri="{FF2B5EF4-FFF2-40B4-BE49-F238E27FC236}">
                <a16:creationId xmlns:a16="http://schemas.microsoft.com/office/drawing/2014/main" id="{FECB7001-AE5C-4FE5-9A55-952D6342FD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188" y="1729539"/>
            <a:ext cx="4745394" cy="4902825"/>
          </a:xfrm>
          <a:prstGeom prst="rect">
            <a:avLst/>
          </a:prstGeom>
        </p:spPr>
      </p:pic>
    </p:spTree>
    <p:extLst>
      <p:ext uri="{BB962C8B-B14F-4D97-AF65-F5344CB8AC3E}">
        <p14:creationId xmlns:p14="http://schemas.microsoft.com/office/powerpoint/2010/main" val="4121222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1" name="フローチャート: 代替処理 20"/>
          <p:cNvSpPr/>
          <p:nvPr/>
        </p:nvSpPr>
        <p:spPr>
          <a:xfrm>
            <a:off x="365760" y="564877"/>
            <a:ext cx="8862060" cy="609598"/>
          </a:xfrm>
          <a:prstGeom prst="flowChartAlternateProcess">
            <a:avLst/>
          </a:prstGeom>
          <a:solidFill>
            <a:schemeClr val="accent5">
              <a:lumMod val="75000"/>
              <a:alpha val="15000"/>
            </a:schemeClr>
          </a:solidFill>
          <a:ln w="317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b="1" dirty="0">
                <a:solidFill>
                  <a:prstClr val="black"/>
                </a:solidFill>
              </a:rPr>
              <a:t>国の財政</a:t>
            </a:r>
            <a:r>
              <a:rPr lang="ja-JP" altLang="en-US" sz="2000" dirty="0">
                <a:solidFill>
                  <a:prstClr val="black"/>
                </a:solidFill>
              </a:rPr>
              <a:t>（令和６年度当初予算）</a:t>
            </a:r>
          </a:p>
        </p:txBody>
      </p:sp>
      <p:grpSp>
        <p:nvGrpSpPr>
          <p:cNvPr id="23" name="グループ化 22"/>
          <p:cNvGrpSpPr/>
          <p:nvPr/>
        </p:nvGrpSpPr>
        <p:grpSpPr>
          <a:xfrm>
            <a:off x="365760" y="1583142"/>
            <a:ext cx="5406560" cy="3129291"/>
            <a:chOff x="339147" y="824500"/>
            <a:chExt cx="5406560" cy="3129291"/>
          </a:xfrm>
        </p:grpSpPr>
        <p:grpSp>
          <p:nvGrpSpPr>
            <p:cNvPr id="25" name="グループ化 24"/>
            <p:cNvGrpSpPr/>
            <p:nvPr/>
          </p:nvGrpSpPr>
          <p:grpSpPr>
            <a:xfrm>
              <a:off x="339147" y="824500"/>
              <a:ext cx="5406560" cy="3129291"/>
              <a:chOff x="339147" y="824500"/>
              <a:chExt cx="5406560" cy="3129291"/>
            </a:xfrm>
          </p:grpSpPr>
          <p:sp>
            <p:nvSpPr>
              <p:cNvPr id="27" name="正方形/長方形 26"/>
              <p:cNvSpPr/>
              <p:nvPr/>
            </p:nvSpPr>
            <p:spPr>
              <a:xfrm>
                <a:off x="339147" y="824500"/>
                <a:ext cx="5406560" cy="3129291"/>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solidFill>
                      <a:prstClr val="black"/>
                    </a:solidFill>
                    <a:latin typeface="BIZ UDPゴシック" panose="020B0400000000000000" pitchFamily="50" charset="-128"/>
                    <a:ea typeface="BIZ UDPゴシック" panose="020B0400000000000000" pitchFamily="50" charset="-128"/>
                  </a:rPr>
                  <a:t>　</a:t>
                </a:r>
                <a:endParaRPr lang="en-US" altLang="ja-JP" dirty="0">
                  <a:solidFill>
                    <a:prstClr val="black"/>
                  </a:solidFill>
                  <a:latin typeface="BIZ UDPゴシック" panose="020B0400000000000000" pitchFamily="50" charset="-128"/>
                  <a:ea typeface="BIZ UDPゴシック" panose="020B0400000000000000" pitchFamily="50" charset="-128"/>
                </a:endParaRPr>
              </a:p>
              <a:p>
                <a:r>
                  <a:rPr lang="ja-JP" altLang="en-US" dirty="0">
                    <a:solidFill>
                      <a:prstClr val="black"/>
                    </a:solidFill>
                    <a:latin typeface="BIZ UDPゴシック" panose="020B0400000000000000" pitchFamily="50" charset="-128"/>
                    <a:ea typeface="BIZ UDPゴシック" panose="020B0400000000000000" pitchFamily="50" charset="-128"/>
                  </a:rPr>
                  <a:t>　国の予算の使いみちは国会で決められます。</a:t>
                </a:r>
              </a:p>
              <a:p>
                <a:r>
                  <a:rPr lang="ja-JP" altLang="en-US" dirty="0">
                    <a:solidFill>
                      <a:prstClr val="black"/>
                    </a:solidFill>
                    <a:latin typeface="BIZ UDPゴシック" panose="020B0400000000000000" pitchFamily="50" charset="-128"/>
                    <a:ea typeface="BIZ UDPゴシック" panose="020B0400000000000000" pitchFamily="50" charset="-128"/>
                  </a:rPr>
                  <a:t>　私たちが、より豊かで安心して生活できる社会となるように支出しています。</a:t>
                </a:r>
              </a:p>
              <a:p>
                <a:r>
                  <a:rPr lang="ja-JP" altLang="en-US" dirty="0">
                    <a:solidFill>
                      <a:prstClr val="black"/>
                    </a:solidFill>
                    <a:latin typeface="BIZ UDPゴシック" panose="020B0400000000000000" pitchFamily="50" charset="-128"/>
                    <a:ea typeface="BIZ UDPゴシック" panose="020B0400000000000000" pitchFamily="50" charset="-128"/>
                  </a:rPr>
                  <a:t>　「国債費」は、国債の元本の返済、利子の支払いなどの費用であり、歳出のうち</a:t>
                </a:r>
                <a:r>
                  <a:rPr lang="en-US" altLang="ja-JP" dirty="0">
                    <a:solidFill>
                      <a:prstClr val="black"/>
                    </a:solidFill>
                    <a:latin typeface="BIZ UDPゴシック" panose="020B0400000000000000" pitchFamily="50" charset="-128"/>
                    <a:ea typeface="BIZ UDPゴシック" panose="020B0400000000000000" pitchFamily="50" charset="-128"/>
                  </a:rPr>
                  <a:t>24.0</a:t>
                </a:r>
                <a:r>
                  <a:rPr lang="ja-JP" altLang="en-US" dirty="0">
                    <a:solidFill>
                      <a:prstClr val="black"/>
                    </a:solidFill>
                    <a:latin typeface="BIZ UDPゴシック" panose="020B0400000000000000" pitchFamily="50" charset="-128"/>
                    <a:ea typeface="BIZ UDPゴシック" panose="020B0400000000000000" pitchFamily="50" charset="-128"/>
                  </a:rPr>
                  <a:t>％と高い割合になっています。</a:t>
                </a:r>
              </a:p>
            </p:txBody>
          </p:sp>
          <p:sp>
            <p:nvSpPr>
              <p:cNvPr id="26" name="正方形/長方形 25"/>
              <p:cNvSpPr/>
              <p:nvPr/>
            </p:nvSpPr>
            <p:spPr>
              <a:xfrm>
                <a:off x="339147" y="824500"/>
                <a:ext cx="1863090" cy="6553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dirty="0">
                    <a:solidFill>
                      <a:srgbClr val="0070C0"/>
                    </a:solidFill>
                    <a:latin typeface="BIZ UDPゴシック" panose="020B0400000000000000" pitchFamily="50" charset="-128"/>
                    <a:ea typeface="BIZ UDPゴシック" panose="020B0400000000000000" pitchFamily="50" charset="-128"/>
                  </a:rPr>
                  <a:t>歳出の内訳</a:t>
                </a:r>
              </a:p>
            </p:txBody>
          </p:sp>
        </p:grpSp>
        <p:cxnSp>
          <p:nvCxnSpPr>
            <p:cNvPr id="24" name="直線矢印コネクタ 23"/>
            <p:cNvCxnSpPr/>
            <p:nvPr/>
          </p:nvCxnSpPr>
          <p:spPr>
            <a:xfrm>
              <a:off x="491567" y="1479820"/>
              <a:ext cx="4820910" cy="7785"/>
            </a:xfrm>
            <a:prstGeom prst="straightConnector1">
              <a:avLst/>
            </a:prstGeom>
            <a:ln w="28575">
              <a:solidFill>
                <a:srgbClr val="0070C0"/>
              </a:solidFill>
              <a:prstDash val="sysDot"/>
              <a:tailEnd type="triangle" w="lg" len="lg"/>
            </a:ln>
          </p:spPr>
          <p:style>
            <a:lnRef idx="1">
              <a:schemeClr val="accent1"/>
            </a:lnRef>
            <a:fillRef idx="0">
              <a:schemeClr val="accent1"/>
            </a:fillRef>
            <a:effectRef idx="0">
              <a:schemeClr val="accent1"/>
            </a:effectRef>
            <a:fontRef idx="minor">
              <a:schemeClr val="tx1"/>
            </a:fontRef>
          </p:style>
        </p:cxnSp>
      </p:grpSp>
      <p:sp>
        <p:nvSpPr>
          <p:cNvPr id="2" name="テキスト ボックス 1"/>
          <p:cNvSpPr txBox="1"/>
          <p:nvPr/>
        </p:nvSpPr>
        <p:spPr>
          <a:xfrm>
            <a:off x="11773296" y="6488668"/>
            <a:ext cx="415498" cy="369332"/>
          </a:xfrm>
          <a:prstGeom prst="rect">
            <a:avLst/>
          </a:prstGeom>
          <a:noFill/>
        </p:spPr>
        <p:txBody>
          <a:bodyPr wrap="none" rtlCol="0">
            <a:spAutoFit/>
          </a:bodyPr>
          <a:lstStyle/>
          <a:p>
            <a:r>
              <a:rPr kumimoji="1" lang="en-US" altLang="ja-JP" dirty="0">
                <a:latin typeface="+mj-ea"/>
                <a:ea typeface="+mj-ea"/>
              </a:rPr>
              <a:t>14</a:t>
            </a:r>
            <a:endParaRPr kumimoji="1" lang="ja-JP" altLang="en-US" dirty="0">
              <a:latin typeface="+mj-ea"/>
              <a:ea typeface="+mj-ea"/>
            </a:endParaRPr>
          </a:p>
        </p:txBody>
      </p:sp>
      <p:sp>
        <p:nvSpPr>
          <p:cNvPr id="10" name="角丸四角形 9"/>
          <p:cNvSpPr/>
          <p:nvPr/>
        </p:nvSpPr>
        <p:spPr>
          <a:xfrm>
            <a:off x="8202430" y="5107"/>
            <a:ext cx="3997801" cy="444273"/>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2">
                    <a:lumMod val="50000"/>
                  </a:schemeClr>
                </a:solidFill>
                <a:latin typeface="BIZ UDPゴシック" panose="020B0400000000000000" pitchFamily="50" charset="-128"/>
                <a:ea typeface="BIZ UDPゴシック" panose="020B0400000000000000" pitchFamily="50" charset="-128"/>
              </a:rPr>
              <a:t>－国や地方の財政の現状－</a:t>
            </a:r>
            <a:endParaRPr kumimoji="1" lang="ja-JP" altLang="en-US" sz="2000" dirty="0">
              <a:solidFill>
                <a:schemeClr val="bg2">
                  <a:lumMod val="50000"/>
                </a:schemeClr>
              </a:solidFill>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E428B49E-D54F-4FF5-81C6-DADD6D04A4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4740" y="1583142"/>
            <a:ext cx="5406560" cy="5155675"/>
          </a:xfrm>
          <a:prstGeom prst="rect">
            <a:avLst/>
          </a:prstGeom>
        </p:spPr>
      </p:pic>
    </p:spTree>
    <p:extLst>
      <p:ext uri="{BB962C8B-B14F-4D97-AF65-F5344CB8AC3E}">
        <p14:creationId xmlns:p14="http://schemas.microsoft.com/office/powerpoint/2010/main" val="3614435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フローチャート: 代替処理 1"/>
          <p:cNvSpPr/>
          <p:nvPr/>
        </p:nvSpPr>
        <p:spPr>
          <a:xfrm>
            <a:off x="868361" y="529826"/>
            <a:ext cx="8862060" cy="525050"/>
          </a:xfrm>
          <a:prstGeom prst="flowChartAlternateProcess">
            <a:avLst/>
          </a:prstGeom>
          <a:solidFill>
            <a:schemeClr val="accent5">
              <a:lumMod val="75000"/>
              <a:alpha val="15000"/>
            </a:schemeClr>
          </a:solidFill>
          <a:ln w="317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b="1" dirty="0">
                <a:solidFill>
                  <a:prstClr val="black"/>
                </a:solidFill>
              </a:rPr>
              <a:t>国の財政を家計にたとえると・・・</a:t>
            </a:r>
            <a:endParaRPr lang="ja-JP" altLang="en-US" sz="2000" dirty="0">
              <a:solidFill>
                <a:prstClr val="black"/>
              </a:solidFill>
            </a:endParaRPr>
          </a:p>
        </p:txBody>
      </p:sp>
      <p:grpSp>
        <p:nvGrpSpPr>
          <p:cNvPr id="20" name="グループ化 19"/>
          <p:cNvGrpSpPr/>
          <p:nvPr/>
        </p:nvGrpSpPr>
        <p:grpSpPr>
          <a:xfrm>
            <a:off x="1244600" y="1156523"/>
            <a:ext cx="9702800" cy="3530599"/>
            <a:chOff x="868361" y="1041538"/>
            <a:chExt cx="9702800" cy="3530599"/>
          </a:xfrm>
        </p:grpSpPr>
        <p:grpSp>
          <p:nvGrpSpPr>
            <p:cNvPr id="9" name="グループ化 8"/>
            <p:cNvGrpSpPr/>
            <p:nvPr/>
          </p:nvGrpSpPr>
          <p:grpSpPr>
            <a:xfrm>
              <a:off x="868361" y="1054238"/>
              <a:ext cx="3975100" cy="3517899"/>
              <a:chOff x="868361" y="1206500"/>
              <a:chExt cx="3975100" cy="3517899"/>
            </a:xfrm>
          </p:grpSpPr>
          <p:sp>
            <p:nvSpPr>
              <p:cNvPr id="3" name="角丸四角形 2"/>
              <p:cNvSpPr/>
              <p:nvPr/>
            </p:nvSpPr>
            <p:spPr>
              <a:xfrm>
                <a:off x="868361" y="1301474"/>
                <a:ext cx="3975100" cy="3422925"/>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574800" y="1206500"/>
                <a:ext cx="2374900" cy="3937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令和６年度財政収支</a:t>
                </a:r>
              </a:p>
            </p:txBody>
          </p:sp>
          <p:sp>
            <p:nvSpPr>
              <p:cNvPr id="5" name="正方形/長方形 4"/>
              <p:cNvSpPr/>
              <p:nvPr/>
            </p:nvSpPr>
            <p:spPr>
              <a:xfrm>
                <a:off x="1266824" y="1698488"/>
                <a:ext cx="3178175" cy="16443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mj-ea"/>
                    <a:ea typeface="+mj-ea"/>
                  </a:rPr>
                  <a:t>〈</a:t>
                </a:r>
                <a:r>
                  <a:rPr kumimoji="1" lang="ja-JP" altLang="en-US" sz="1400" dirty="0">
                    <a:solidFill>
                      <a:schemeClr val="tx1"/>
                    </a:solidFill>
                    <a:latin typeface="+mj-ea"/>
                    <a:ea typeface="+mj-ea"/>
                  </a:rPr>
                  <a:t>収入</a:t>
                </a:r>
                <a:r>
                  <a:rPr kumimoji="1" lang="en-US" altLang="ja-JP" sz="1400" dirty="0">
                    <a:solidFill>
                      <a:schemeClr val="tx1"/>
                    </a:solidFill>
                    <a:latin typeface="+mj-ea"/>
                    <a:ea typeface="+mj-ea"/>
                  </a:rPr>
                  <a:t>〉</a:t>
                </a:r>
              </a:p>
              <a:p>
                <a:r>
                  <a:rPr lang="ja-JP" altLang="en-US" sz="1400" dirty="0">
                    <a:solidFill>
                      <a:schemeClr val="tx1"/>
                    </a:solidFill>
                    <a:latin typeface="+mj-ea"/>
                    <a:ea typeface="+mj-ea"/>
                  </a:rPr>
                  <a:t>税収</a:t>
                </a:r>
                <a:r>
                  <a:rPr lang="en-US" altLang="ja-JP" sz="1400" dirty="0">
                    <a:solidFill>
                      <a:schemeClr val="tx1"/>
                    </a:solidFill>
                    <a:latin typeface="+mj-ea"/>
                    <a:ea typeface="+mj-ea"/>
                  </a:rPr>
                  <a:t>+</a:t>
                </a:r>
                <a:r>
                  <a:rPr lang="ja-JP" altLang="en-US" sz="1400" dirty="0">
                    <a:solidFill>
                      <a:schemeClr val="tx1"/>
                    </a:solidFill>
                    <a:latin typeface="+mj-ea"/>
                    <a:ea typeface="+mj-ea"/>
                  </a:rPr>
                  <a:t>税外収入　                   </a:t>
                </a:r>
                <a:r>
                  <a:rPr lang="en-US" altLang="ja-JP" sz="1400" dirty="0">
                    <a:solidFill>
                      <a:schemeClr val="tx1"/>
                    </a:solidFill>
                    <a:latin typeface="+mj-ea"/>
                    <a:ea typeface="+mj-ea"/>
                  </a:rPr>
                  <a:t>77.1</a:t>
                </a:r>
                <a:r>
                  <a:rPr lang="ja-JP" altLang="en-US" sz="1400" dirty="0">
                    <a:solidFill>
                      <a:schemeClr val="tx1"/>
                    </a:solidFill>
                    <a:latin typeface="+mj-ea"/>
                    <a:ea typeface="+mj-ea"/>
                  </a:rPr>
                  <a:t>兆円</a:t>
                </a:r>
                <a:endParaRPr lang="en-US" altLang="ja-JP" sz="1400" dirty="0">
                  <a:solidFill>
                    <a:schemeClr val="tx1"/>
                  </a:solidFill>
                  <a:latin typeface="+mj-ea"/>
                  <a:ea typeface="+mj-ea"/>
                </a:endParaRPr>
              </a:p>
              <a:p>
                <a:endParaRPr kumimoji="1" lang="en-US" altLang="ja-JP" sz="1400" dirty="0">
                  <a:solidFill>
                    <a:schemeClr val="tx1"/>
                  </a:solidFill>
                  <a:latin typeface="+mj-ea"/>
                  <a:ea typeface="+mj-ea"/>
                </a:endParaRPr>
              </a:p>
              <a:p>
                <a:r>
                  <a:rPr kumimoji="1" lang="en-US" altLang="ja-JP" sz="1400" dirty="0">
                    <a:solidFill>
                      <a:schemeClr val="tx1"/>
                    </a:solidFill>
                    <a:latin typeface="+mj-ea"/>
                    <a:ea typeface="+mj-ea"/>
                  </a:rPr>
                  <a:t>〈</a:t>
                </a:r>
                <a:r>
                  <a:rPr kumimoji="1" lang="ja-JP" altLang="en-US" sz="1400" dirty="0">
                    <a:solidFill>
                      <a:schemeClr val="tx1"/>
                    </a:solidFill>
                    <a:latin typeface="+mj-ea"/>
                    <a:ea typeface="+mj-ea"/>
                  </a:rPr>
                  <a:t>支出</a:t>
                </a:r>
                <a:r>
                  <a:rPr kumimoji="1" lang="en-US" altLang="ja-JP" sz="1400" dirty="0">
                    <a:solidFill>
                      <a:schemeClr val="tx1"/>
                    </a:solidFill>
                    <a:latin typeface="+mj-ea"/>
                    <a:ea typeface="+mj-ea"/>
                  </a:rPr>
                  <a:t>〉</a:t>
                </a:r>
              </a:p>
              <a:p>
                <a:r>
                  <a:rPr lang="ja-JP" altLang="en-US" sz="1400" dirty="0">
                    <a:solidFill>
                      <a:schemeClr val="tx1"/>
                    </a:solidFill>
                    <a:latin typeface="+mj-ea"/>
                    <a:ea typeface="+mj-ea"/>
                  </a:rPr>
                  <a:t>社会保障や文教などの経費　  </a:t>
                </a:r>
                <a:r>
                  <a:rPr lang="en-US" altLang="ja-JP" sz="1400" dirty="0">
                    <a:solidFill>
                      <a:schemeClr val="tx1"/>
                    </a:solidFill>
                    <a:latin typeface="+mj-ea"/>
                    <a:ea typeface="+mj-ea"/>
                  </a:rPr>
                  <a:t>85.6</a:t>
                </a:r>
                <a:r>
                  <a:rPr lang="ja-JP" altLang="en-US" sz="1400" dirty="0">
                    <a:solidFill>
                      <a:schemeClr val="tx1"/>
                    </a:solidFill>
                    <a:latin typeface="+mj-ea"/>
                    <a:ea typeface="+mj-ea"/>
                  </a:rPr>
                  <a:t>兆円</a:t>
                </a:r>
                <a:endParaRPr lang="en-US" altLang="ja-JP" sz="1400" dirty="0">
                  <a:solidFill>
                    <a:schemeClr val="tx1"/>
                  </a:solidFill>
                  <a:latin typeface="+mj-ea"/>
                  <a:ea typeface="+mj-ea"/>
                </a:endParaRPr>
              </a:p>
              <a:p>
                <a:r>
                  <a:rPr kumimoji="1" lang="ja-JP" altLang="en-US" sz="1400" dirty="0">
                    <a:solidFill>
                      <a:schemeClr val="tx1"/>
                    </a:solidFill>
                    <a:latin typeface="+mj-ea"/>
                    <a:ea typeface="+mj-ea"/>
                  </a:rPr>
                  <a:t>国債費　　　　　　　　　　　　　　  </a:t>
                </a:r>
                <a:r>
                  <a:rPr kumimoji="1" lang="en-US" altLang="ja-JP" sz="1400" dirty="0">
                    <a:solidFill>
                      <a:schemeClr val="tx1"/>
                    </a:solidFill>
                    <a:latin typeface="+mj-ea"/>
                    <a:ea typeface="+mj-ea"/>
                  </a:rPr>
                  <a:t>27.0</a:t>
                </a:r>
                <a:r>
                  <a:rPr kumimoji="1" lang="ja-JP" altLang="en-US" sz="1400" dirty="0">
                    <a:solidFill>
                      <a:schemeClr val="tx1"/>
                    </a:solidFill>
                    <a:latin typeface="+mj-ea"/>
                    <a:ea typeface="+mj-ea"/>
                  </a:rPr>
                  <a:t>兆円</a:t>
                </a:r>
                <a:endParaRPr kumimoji="1" lang="en-US" altLang="ja-JP" sz="1400" dirty="0">
                  <a:solidFill>
                    <a:schemeClr val="tx1"/>
                  </a:solidFill>
                  <a:latin typeface="+mj-ea"/>
                  <a:ea typeface="+mj-ea"/>
                </a:endParaRPr>
              </a:p>
              <a:p>
                <a:r>
                  <a:rPr lang="ja-JP" altLang="en-US" sz="1400" dirty="0">
                    <a:solidFill>
                      <a:schemeClr val="tx1"/>
                    </a:solidFill>
                    <a:latin typeface="+mj-ea"/>
                    <a:ea typeface="+mj-ea"/>
                  </a:rPr>
                  <a:t>                             支出計　</a:t>
                </a:r>
                <a:r>
                  <a:rPr lang="en-US" altLang="ja-JP" sz="1400" dirty="0">
                    <a:solidFill>
                      <a:schemeClr val="tx1"/>
                    </a:solidFill>
                    <a:latin typeface="+mj-ea"/>
                    <a:ea typeface="+mj-ea"/>
                  </a:rPr>
                  <a:t>112.6</a:t>
                </a:r>
                <a:r>
                  <a:rPr lang="ja-JP" altLang="en-US" sz="1400" dirty="0">
                    <a:solidFill>
                      <a:schemeClr val="tx1"/>
                    </a:solidFill>
                    <a:latin typeface="+mj-ea"/>
                    <a:ea typeface="+mj-ea"/>
                  </a:rPr>
                  <a:t>兆円</a:t>
                </a:r>
                <a:endParaRPr kumimoji="1" lang="ja-JP" altLang="en-US" sz="1400" dirty="0">
                  <a:solidFill>
                    <a:schemeClr val="tx1"/>
                  </a:solidFill>
                  <a:latin typeface="+mj-ea"/>
                  <a:ea typeface="+mj-ea"/>
                </a:endParaRPr>
              </a:p>
            </p:txBody>
          </p:sp>
          <p:sp>
            <p:nvSpPr>
              <p:cNvPr id="6" name="正方形/長方形 5"/>
              <p:cNvSpPr/>
              <p:nvPr/>
            </p:nvSpPr>
            <p:spPr>
              <a:xfrm>
                <a:off x="1266824" y="3393938"/>
                <a:ext cx="3178175"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mj-ea"/>
                    <a:ea typeface="+mj-ea"/>
                  </a:rPr>
                  <a:t>公債金（借金）　                     </a:t>
                </a:r>
                <a:r>
                  <a:rPr lang="en-US" altLang="ja-JP" sz="1400" dirty="0">
                    <a:solidFill>
                      <a:schemeClr val="tx1"/>
                    </a:solidFill>
                    <a:latin typeface="+mj-ea"/>
                    <a:ea typeface="+mj-ea"/>
                  </a:rPr>
                  <a:t>35</a:t>
                </a:r>
                <a:r>
                  <a:rPr kumimoji="1" lang="en-US" altLang="ja-JP" sz="1400" dirty="0">
                    <a:solidFill>
                      <a:schemeClr val="tx1"/>
                    </a:solidFill>
                    <a:latin typeface="+mj-ea"/>
                    <a:ea typeface="+mj-ea"/>
                  </a:rPr>
                  <a:t>.5</a:t>
                </a:r>
                <a:r>
                  <a:rPr kumimoji="1" lang="ja-JP" altLang="en-US" sz="1400" dirty="0">
                    <a:solidFill>
                      <a:schemeClr val="tx1"/>
                    </a:solidFill>
                    <a:latin typeface="+mj-ea"/>
                    <a:ea typeface="+mj-ea"/>
                  </a:rPr>
                  <a:t>兆円</a:t>
                </a:r>
              </a:p>
            </p:txBody>
          </p:sp>
          <p:sp>
            <p:nvSpPr>
              <p:cNvPr id="7" name="正方形/長方形 6"/>
              <p:cNvSpPr/>
              <p:nvPr/>
            </p:nvSpPr>
            <p:spPr>
              <a:xfrm>
                <a:off x="1266824" y="4191137"/>
                <a:ext cx="3178175"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mj-ea"/>
                    <a:ea typeface="+mj-ea"/>
                  </a:rPr>
                  <a:t>公債残高の総額               </a:t>
                </a:r>
                <a:r>
                  <a:rPr lang="ja-JP" altLang="en-US" sz="1400" dirty="0">
                    <a:solidFill>
                      <a:schemeClr val="tx1"/>
                    </a:solidFill>
                    <a:latin typeface="+mj-ea"/>
                    <a:ea typeface="+mj-ea"/>
                  </a:rPr>
                  <a:t>約</a:t>
                </a:r>
                <a:r>
                  <a:rPr lang="en-US" altLang="ja-JP" sz="1400" dirty="0">
                    <a:solidFill>
                      <a:schemeClr val="tx1"/>
                    </a:solidFill>
                    <a:latin typeface="+mj-ea"/>
                    <a:ea typeface="+mj-ea"/>
                  </a:rPr>
                  <a:t>1,105</a:t>
                </a:r>
                <a:r>
                  <a:rPr kumimoji="1" lang="ja-JP" altLang="en-US" sz="1400" dirty="0">
                    <a:solidFill>
                      <a:schemeClr val="tx1"/>
                    </a:solidFill>
                    <a:latin typeface="+mj-ea"/>
                    <a:ea typeface="+mj-ea"/>
                  </a:rPr>
                  <a:t>兆円</a:t>
                </a:r>
              </a:p>
            </p:txBody>
          </p:sp>
        </p:grpSp>
        <p:grpSp>
          <p:nvGrpSpPr>
            <p:cNvPr id="10" name="グループ化 9"/>
            <p:cNvGrpSpPr/>
            <p:nvPr/>
          </p:nvGrpSpPr>
          <p:grpSpPr>
            <a:xfrm>
              <a:off x="6596061" y="1041538"/>
              <a:ext cx="3975100" cy="3530599"/>
              <a:chOff x="868361" y="1193800"/>
              <a:chExt cx="3975100" cy="3530599"/>
            </a:xfrm>
          </p:grpSpPr>
          <p:sp>
            <p:nvSpPr>
              <p:cNvPr id="11" name="角丸四角形 10"/>
              <p:cNvSpPr/>
              <p:nvPr/>
            </p:nvSpPr>
            <p:spPr>
              <a:xfrm>
                <a:off x="868361" y="1301474"/>
                <a:ext cx="3975100" cy="3422925"/>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350961" y="1193800"/>
                <a:ext cx="3009900" cy="393700"/>
              </a:xfrm>
              <a:prstGeom prst="rect">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１年間分の家計にたとえた場合</a:t>
                </a:r>
                <a:endParaRPr lang="en-US" altLang="ja-JP" sz="1600" b="1" dirty="0">
                  <a:solidFill>
                    <a:schemeClr val="tx1"/>
                  </a:solidFill>
                </a:endParaRPr>
              </a:p>
            </p:txBody>
          </p:sp>
          <p:sp>
            <p:nvSpPr>
              <p:cNvPr id="13" name="正方形/長方形 12"/>
              <p:cNvSpPr/>
              <p:nvPr/>
            </p:nvSpPr>
            <p:spPr>
              <a:xfrm>
                <a:off x="1266824" y="1698488"/>
                <a:ext cx="3178175" cy="16443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mj-ea"/>
                    <a:ea typeface="+mj-ea"/>
                  </a:rPr>
                  <a:t>〈</a:t>
                </a:r>
                <a:r>
                  <a:rPr kumimoji="1" lang="ja-JP" altLang="en-US" sz="1400" dirty="0">
                    <a:solidFill>
                      <a:schemeClr val="tx1"/>
                    </a:solidFill>
                    <a:latin typeface="+mj-ea"/>
                    <a:ea typeface="+mj-ea"/>
                  </a:rPr>
                  <a:t>収入</a:t>
                </a:r>
                <a:r>
                  <a:rPr kumimoji="1" lang="en-US" altLang="ja-JP" sz="1400" dirty="0">
                    <a:solidFill>
                      <a:schemeClr val="tx1"/>
                    </a:solidFill>
                    <a:latin typeface="+mj-ea"/>
                    <a:ea typeface="+mj-ea"/>
                  </a:rPr>
                  <a:t>〉</a:t>
                </a:r>
              </a:p>
              <a:p>
                <a:r>
                  <a:rPr lang="ja-JP" altLang="en-US" sz="1400" dirty="0">
                    <a:solidFill>
                      <a:schemeClr val="tx1"/>
                    </a:solidFill>
                    <a:latin typeface="+mj-ea"/>
                    <a:ea typeface="+mj-ea"/>
                  </a:rPr>
                  <a:t>年収　                   　　　　　　　</a:t>
                </a:r>
                <a:r>
                  <a:rPr lang="en-US" altLang="ja-JP" sz="1400" dirty="0">
                    <a:solidFill>
                      <a:schemeClr val="tx1"/>
                    </a:solidFill>
                    <a:latin typeface="+mj-ea"/>
                    <a:ea typeface="+mj-ea"/>
                  </a:rPr>
                  <a:t>771</a:t>
                </a:r>
                <a:r>
                  <a:rPr lang="ja-JP" altLang="en-US" sz="1400" dirty="0">
                    <a:solidFill>
                      <a:schemeClr val="tx1"/>
                    </a:solidFill>
                    <a:latin typeface="+mj-ea"/>
                    <a:ea typeface="+mj-ea"/>
                  </a:rPr>
                  <a:t>万円</a:t>
                </a:r>
                <a:endParaRPr lang="en-US" altLang="ja-JP" sz="1400" dirty="0">
                  <a:solidFill>
                    <a:schemeClr val="tx1"/>
                  </a:solidFill>
                  <a:latin typeface="+mj-ea"/>
                  <a:ea typeface="+mj-ea"/>
                </a:endParaRPr>
              </a:p>
              <a:p>
                <a:endParaRPr kumimoji="1" lang="en-US" altLang="ja-JP" sz="1400" dirty="0">
                  <a:solidFill>
                    <a:schemeClr val="tx1"/>
                  </a:solidFill>
                  <a:latin typeface="+mj-ea"/>
                  <a:ea typeface="+mj-ea"/>
                </a:endParaRPr>
              </a:p>
              <a:p>
                <a:r>
                  <a:rPr kumimoji="1" lang="en-US" altLang="ja-JP" sz="1400" dirty="0">
                    <a:solidFill>
                      <a:schemeClr val="tx1"/>
                    </a:solidFill>
                    <a:latin typeface="+mj-ea"/>
                    <a:ea typeface="+mj-ea"/>
                  </a:rPr>
                  <a:t>〈</a:t>
                </a:r>
                <a:r>
                  <a:rPr kumimoji="1" lang="ja-JP" altLang="en-US" sz="1400" dirty="0">
                    <a:solidFill>
                      <a:schemeClr val="tx1"/>
                    </a:solidFill>
                    <a:latin typeface="+mj-ea"/>
                    <a:ea typeface="+mj-ea"/>
                  </a:rPr>
                  <a:t>支出</a:t>
                </a:r>
                <a:r>
                  <a:rPr kumimoji="1" lang="en-US" altLang="ja-JP" sz="1400" dirty="0">
                    <a:solidFill>
                      <a:schemeClr val="tx1"/>
                    </a:solidFill>
                    <a:latin typeface="+mj-ea"/>
                    <a:ea typeface="+mj-ea"/>
                  </a:rPr>
                  <a:t>〉</a:t>
                </a:r>
              </a:p>
              <a:p>
                <a:r>
                  <a:rPr lang="ja-JP" altLang="en-US" sz="1400" dirty="0">
                    <a:solidFill>
                      <a:schemeClr val="tx1"/>
                    </a:solidFill>
                    <a:latin typeface="+mj-ea"/>
                    <a:ea typeface="+mj-ea"/>
                  </a:rPr>
                  <a:t>家計費（生活費や教育費など） </a:t>
                </a:r>
                <a:r>
                  <a:rPr lang="en-US" altLang="ja-JP" sz="1400" dirty="0">
                    <a:solidFill>
                      <a:schemeClr val="tx1"/>
                    </a:solidFill>
                    <a:latin typeface="+mj-ea"/>
                    <a:ea typeface="+mj-ea"/>
                  </a:rPr>
                  <a:t>856</a:t>
                </a:r>
                <a:r>
                  <a:rPr lang="ja-JP" altLang="en-US" sz="1400" dirty="0">
                    <a:solidFill>
                      <a:schemeClr val="tx1"/>
                    </a:solidFill>
                    <a:latin typeface="+mj-ea"/>
                    <a:ea typeface="+mj-ea"/>
                  </a:rPr>
                  <a:t>万円</a:t>
                </a:r>
                <a:endParaRPr lang="en-US" altLang="ja-JP" sz="1400" dirty="0">
                  <a:solidFill>
                    <a:schemeClr val="tx1"/>
                  </a:solidFill>
                  <a:latin typeface="+mj-ea"/>
                  <a:ea typeface="+mj-ea"/>
                </a:endParaRPr>
              </a:p>
              <a:p>
                <a:r>
                  <a:rPr kumimoji="1" lang="ja-JP" altLang="en-US" sz="1400" dirty="0">
                    <a:solidFill>
                      <a:schemeClr val="tx1"/>
                    </a:solidFill>
                    <a:latin typeface="+mj-ea"/>
                    <a:ea typeface="+mj-ea"/>
                  </a:rPr>
                  <a:t>ローン返済　　　　　　　　　　　　</a:t>
                </a:r>
                <a:r>
                  <a:rPr lang="ja-JP" altLang="en-US" sz="1400" dirty="0">
                    <a:solidFill>
                      <a:schemeClr val="tx1"/>
                    </a:solidFill>
                    <a:latin typeface="+mj-ea"/>
                    <a:ea typeface="+mj-ea"/>
                  </a:rPr>
                  <a:t>  </a:t>
                </a:r>
                <a:r>
                  <a:rPr lang="en-US" altLang="ja-JP" sz="1400" dirty="0">
                    <a:solidFill>
                      <a:schemeClr val="tx1"/>
                    </a:solidFill>
                    <a:latin typeface="+mj-ea"/>
                    <a:ea typeface="+mj-ea"/>
                  </a:rPr>
                  <a:t>270</a:t>
                </a:r>
                <a:r>
                  <a:rPr lang="ja-JP" altLang="en-US" sz="1400" dirty="0">
                    <a:solidFill>
                      <a:schemeClr val="tx1"/>
                    </a:solidFill>
                    <a:latin typeface="+mj-ea"/>
                    <a:ea typeface="+mj-ea"/>
                  </a:rPr>
                  <a:t>万</a:t>
                </a:r>
                <a:r>
                  <a:rPr kumimoji="1" lang="ja-JP" altLang="en-US" sz="1400" dirty="0">
                    <a:solidFill>
                      <a:schemeClr val="tx1"/>
                    </a:solidFill>
                    <a:latin typeface="+mj-ea"/>
                    <a:ea typeface="+mj-ea"/>
                  </a:rPr>
                  <a:t>円</a:t>
                </a:r>
                <a:endParaRPr kumimoji="1" lang="en-US" altLang="ja-JP" sz="1400" dirty="0">
                  <a:solidFill>
                    <a:schemeClr val="tx1"/>
                  </a:solidFill>
                  <a:latin typeface="+mj-ea"/>
                  <a:ea typeface="+mj-ea"/>
                </a:endParaRPr>
              </a:p>
              <a:p>
                <a:r>
                  <a:rPr lang="ja-JP" altLang="en-US" sz="1400" dirty="0">
                    <a:solidFill>
                      <a:schemeClr val="tx1"/>
                    </a:solidFill>
                    <a:latin typeface="+mj-ea"/>
                    <a:ea typeface="+mj-ea"/>
                  </a:rPr>
                  <a:t>                             支出計　</a:t>
                </a:r>
                <a:r>
                  <a:rPr lang="en-US" altLang="ja-JP" sz="1400" dirty="0">
                    <a:solidFill>
                      <a:schemeClr val="tx1"/>
                    </a:solidFill>
                    <a:latin typeface="+mj-ea"/>
                    <a:ea typeface="+mj-ea"/>
                  </a:rPr>
                  <a:t>1,126</a:t>
                </a:r>
                <a:r>
                  <a:rPr lang="ja-JP" altLang="en-US" sz="1400" dirty="0">
                    <a:solidFill>
                      <a:schemeClr val="tx1"/>
                    </a:solidFill>
                    <a:latin typeface="+mj-ea"/>
                    <a:ea typeface="+mj-ea"/>
                  </a:rPr>
                  <a:t>万円</a:t>
                </a:r>
                <a:endParaRPr lang="en-US" altLang="ja-JP" sz="1400" dirty="0">
                  <a:solidFill>
                    <a:schemeClr val="tx1"/>
                  </a:solidFill>
                  <a:latin typeface="+mj-ea"/>
                  <a:ea typeface="+mj-ea"/>
                </a:endParaRPr>
              </a:p>
            </p:txBody>
          </p:sp>
          <p:sp>
            <p:nvSpPr>
              <p:cNvPr id="14" name="正方形/長方形 13"/>
              <p:cNvSpPr/>
              <p:nvPr/>
            </p:nvSpPr>
            <p:spPr>
              <a:xfrm>
                <a:off x="1266824" y="3393938"/>
                <a:ext cx="3178175"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mj-ea"/>
                    <a:ea typeface="+mj-ea"/>
                  </a:rPr>
                  <a:t>不足分</a:t>
                </a:r>
                <a:r>
                  <a:rPr kumimoji="1" lang="ja-JP" altLang="en-US" sz="1400" dirty="0">
                    <a:solidFill>
                      <a:schemeClr val="tx1"/>
                    </a:solidFill>
                    <a:latin typeface="+mj-ea"/>
                    <a:ea typeface="+mj-ea"/>
                  </a:rPr>
                  <a:t>（借金）　                     </a:t>
                </a:r>
                <a:r>
                  <a:rPr lang="en-US" altLang="ja-JP" sz="1400" dirty="0">
                    <a:solidFill>
                      <a:schemeClr val="tx1"/>
                    </a:solidFill>
                    <a:latin typeface="+mj-ea"/>
                    <a:ea typeface="+mj-ea"/>
                  </a:rPr>
                  <a:t>355</a:t>
                </a:r>
                <a:r>
                  <a:rPr lang="ja-JP" altLang="en-US" sz="1400" dirty="0">
                    <a:solidFill>
                      <a:schemeClr val="tx1"/>
                    </a:solidFill>
                    <a:latin typeface="+mj-ea"/>
                    <a:ea typeface="+mj-ea"/>
                  </a:rPr>
                  <a:t>万</a:t>
                </a:r>
                <a:r>
                  <a:rPr kumimoji="1" lang="ja-JP" altLang="en-US" sz="1400" dirty="0">
                    <a:solidFill>
                      <a:schemeClr val="tx1"/>
                    </a:solidFill>
                    <a:latin typeface="+mj-ea"/>
                    <a:ea typeface="+mj-ea"/>
                  </a:rPr>
                  <a:t>円</a:t>
                </a:r>
              </a:p>
            </p:txBody>
          </p:sp>
          <p:sp>
            <p:nvSpPr>
              <p:cNvPr id="15" name="正方形/長方形 14"/>
              <p:cNvSpPr/>
              <p:nvPr/>
            </p:nvSpPr>
            <p:spPr>
              <a:xfrm>
                <a:off x="1266824" y="4191137"/>
                <a:ext cx="3178175"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mj-ea"/>
                    <a:ea typeface="+mj-ea"/>
                  </a:rPr>
                  <a:t>ローン</a:t>
                </a:r>
                <a:r>
                  <a:rPr kumimoji="1" lang="ja-JP" altLang="en-US" sz="1400" dirty="0">
                    <a:solidFill>
                      <a:schemeClr val="tx1"/>
                    </a:solidFill>
                    <a:latin typeface="+mj-ea"/>
                    <a:ea typeface="+mj-ea"/>
                  </a:rPr>
                  <a:t>残高の総額   　　約１億</a:t>
                </a:r>
                <a:r>
                  <a:rPr kumimoji="1" lang="en-US" altLang="ja-JP" sz="1400" dirty="0">
                    <a:solidFill>
                      <a:schemeClr val="tx1"/>
                    </a:solidFill>
                    <a:latin typeface="+mj-ea"/>
                    <a:ea typeface="+mj-ea"/>
                  </a:rPr>
                  <a:t>1,050</a:t>
                </a:r>
                <a:r>
                  <a:rPr lang="ja-JP" altLang="en-US" sz="1400" dirty="0">
                    <a:solidFill>
                      <a:schemeClr val="tx1"/>
                    </a:solidFill>
                    <a:latin typeface="+mj-ea"/>
                    <a:ea typeface="+mj-ea"/>
                  </a:rPr>
                  <a:t>万</a:t>
                </a:r>
                <a:r>
                  <a:rPr kumimoji="1" lang="ja-JP" altLang="en-US" sz="1400" dirty="0">
                    <a:solidFill>
                      <a:schemeClr val="tx1"/>
                    </a:solidFill>
                    <a:latin typeface="+mj-ea"/>
                    <a:ea typeface="+mj-ea"/>
                  </a:rPr>
                  <a:t>円</a:t>
                </a:r>
              </a:p>
            </p:txBody>
          </p:sp>
        </p:grpSp>
        <p:sp>
          <p:nvSpPr>
            <p:cNvPr id="16" name="正方形/長方形 15"/>
            <p:cNvSpPr/>
            <p:nvPr/>
          </p:nvSpPr>
          <p:spPr>
            <a:xfrm>
              <a:off x="3731718" y="3702188"/>
              <a:ext cx="4140200" cy="2828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rPr>
                <a:t>こうして借金が累積して、年度末には・・・</a:t>
              </a:r>
              <a:endParaRPr kumimoji="1" lang="ja-JP" altLang="en-US" sz="1600" b="1" dirty="0">
                <a:solidFill>
                  <a:schemeClr val="bg1"/>
                </a:solidFill>
              </a:endParaRPr>
            </a:p>
          </p:txBody>
        </p:sp>
      </p:grpSp>
      <p:sp>
        <p:nvSpPr>
          <p:cNvPr id="17" name="正方形/長方形 16"/>
          <p:cNvSpPr/>
          <p:nvPr/>
        </p:nvSpPr>
        <p:spPr>
          <a:xfrm>
            <a:off x="868361" y="4787217"/>
            <a:ext cx="10774127" cy="1311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HG丸ｺﾞｼｯｸM-PRO" panose="020F0600000000000000" pitchFamily="50" charset="-128"/>
                <a:ea typeface="HG丸ｺﾞｼｯｸM-PRO" panose="020F0600000000000000" pitchFamily="50" charset="-128"/>
              </a:rPr>
              <a:t>歳出と歳入には大きなギャップ（財政赤字）があります。</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rPr>
              <a:t>国の財政を、家計にたとえると、年収が約</a:t>
            </a:r>
            <a:r>
              <a:rPr lang="en-US" altLang="ja-JP" sz="1400" dirty="0">
                <a:solidFill>
                  <a:schemeClr val="tx1"/>
                </a:solidFill>
                <a:latin typeface="HG丸ｺﾞｼｯｸM-PRO" panose="020F0600000000000000" pitchFamily="50" charset="-128"/>
                <a:ea typeface="HG丸ｺﾞｼｯｸM-PRO" panose="020F0600000000000000" pitchFamily="50" charset="-128"/>
              </a:rPr>
              <a:t>771</a:t>
            </a:r>
            <a:r>
              <a:rPr lang="ja-JP" altLang="en-US" sz="1400" dirty="0">
                <a:solidFill>
                  <a:schemeClr val="tx1"/>
                </a:solidFill>
                <a:latin typeface="HG丸ｺﾞｼｯｸM-PRO" panose="020F0600000000000000" pitchFamily="50" charset="-128"/>
                <a:ea typeface="HG丸ｺﾞｼｯｸM-PRO" panose="020F0600000000000000" pitchFamily="50" charset="-128"/>
              </a:rPr>
              <a:t>万円ありますが、このうち約</a:t>
            </a:r>
            <a:r>
              <a:rPr lang="en-US" altLang="ja-JP" sz="1400" dirty="0">
                <a:solidFill>
                  <a:schemeClr val="tx1"/>
                </a:solidFill>
                <a:latin typeface="HG丸ｺﾞｼｯｸM-PRO" panose="020F0600000000000000" pitchFamily="50" charset="-128"/>
                <a:ea typeface="HG丸ｺﾞｼｯｸM-PRO" panose="020F0600000000000000" pitchFamily="50" charset="-128"/>
              </a:rPr>
              <a:t>270</a:t>
            </a:r>
            <a:r>
              <a:rPr lang="ja-JP" altLang="en-US" sz="1400" dirty="0">
                <a:solidFill>
                  <a:schemeClr val="tx1"/>
                </a:solidFill>
                <a:latin typeface="HG丸ｺﾞｼｯｸM-PRO" panose="020F0600000000000000" pitchFamily="50" charset="-128"/>
                <a:ea typeface="HG丸ｺﾞｼｯｸM-PRO" panose="020F0600000000000000" pitchFamily="50" charset="-128"/>
              </a:rPr>
              <a:t>万円を借金の返済に充てなければなりません。</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rPr>
              <a:t>実際に使える残りのお金は約</a:t>
            </a:r>
            <a:r>
              <a:rPr lang="en-US" altLang="ja-JP" sz="1400" dirty="0">
                <a:solidFill>
                  <a:schemeClr val="tx1"/>
                </a:solidFill>
                <a:latin typeface="HG丸ｺﾞｼｯｸM-PRO" panose="020F0600000000000000" pitchFamily="50" charset="-128"/>
                <a:ea typeface="HG丸ｺﾞｼｯｸM-PRO" panose="020F0600000000000000" pitchFamily="50" charset="-128"/>
              </a:rPr>
              <a:t>501</a:t>
            </a:r>
            <a:r>
              <a:rPr lang="ja-JP" altLang="en-US" sz="1400" dirty="0">
                <a:solidFill>
                  <a:schemeClr val="tx1"/>
                </a:solidFill>
                <a:latin typeface="HG丸ｺﾞｼｯｸM-PRO" panose="020F0600000000000000" pitchFamily="50" charset="-128"/>
                <a:ea typeface="HG丸ｺﾞｼｯｸM-PRO" panose="020F0600000000000000" pitchFamily="50" charset="-128"/>
              </a:rPr>
              <a:t>万円です。</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rPr>
              <a:t>ただし、この家では家計費として年間約</a:t>
            </a:r>
            <a:r>
              <a:rPr lang="en-US" altLang="ja-JP" sz="1400" dirty="0">
                <a:solidFill>
                  <a:schemeClr val="tx1"/>
                </a:solidFill>
                <a:latin typeface="HG丸ｺﾞｼｯｸM-PRO" panose="020F0600000000000000" pitchFamily="50" charset="-128"/>
                <a:ea typeface="HG丸ｺﾞｼｯｸM-PRO" panose="020F0600000000000000" pitchFamily="50" charset="-128"/>
              </a:rPr>
              <a:t>856</a:t>
            </a:r>
            <a:r>
              <a:rPr lang="ja-JP" altLang="en-US" sz="1400" dirty="0">
                <a:solidFill>
                  <a:schemeClr val="tx1"/>
                </a:solidFill>
                <a:latin typeface="HG丸ｺﾞｼｯｸM-PRO" panose="020F0600000000000000" pitchFamily="50" charset="-128"/>
                <a:ea typeface="HG丸ｺﾞｼｯｸM-PRO" panose="020F0600000000000000" pitchFamily="50" charset="-128"/>
              </a:rPr>
              <a:t>万円を必要とするので、不足分の約</a:t>
            </a:r>
            <a:r>
              <a:rPr lang="en-US" altLang="ja-JP" sz="1400" dirty="0">
                <a:solidFill>
                  <a:schemeClr val="tx1"/>
                </a:solidFill>
                <a:latin typeface="HG丸ｺﾞｼｯｸM-PRO" panose="020F0600000000000000" pitchFamily="50" charset="-128"/>
                <a:ea typeface="HG丸ｺﾞｼｯｸM-PRO" panose="020F0600000000000000" pitchFamily="50" charset="-128"/>
              </a:rPr>
              <a:t>355</a:t>
            </a:r>
            <a:r>
              <a:rPr lang="ja-JP" altLang="en-US" sz="1400" dirty="0">
                <a:solidFill>
                  <a:schemeClr val="tx1"/>
                </a:solidFill>
                <a:latin typeface="HG丸ｺﾞｼｯｸM-PRO" panose="020F0600000000000000" pitchFamily="50" charset="-128"/>
                <a:ea typeface="HG丸ｺﾞｼｯｸM-PRO" panose="020F0600000000000000" pitchFamily="50" charset="-128"/>
              </a:rPr>
              <a:t>万円を新たに借金することになります。</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rPr>
              <a:t>その結果、年々借金が増え続け、その残高は約１億</a:t>
            </a:r>
            <a:r>
              <a:rPr lang="en-US" altLang="ja-JP" sz="1400" dirty="0">
                <a:solidFill>
                  <a:schemeClr val="tx1"/>
                </a:solidFill>
                <a:latin typeface="HG丸ｺﾞｼｯｸM-PRO" panose="020F0600000000000000" pitchFamily="50" charset="-128"/>
                <a:ea typeface="HG丸ｺﾞｼｯｸM-PRO" panose="020F0600000000000000" pitchFamily="50" charset="-128"/>
              </a:rPr>
              <a:t>1050</a:t>
            </a:r>
            <a:r>
              <a:rPr lang="ja-JP" altLang="en-US" sz="1400" dirty="0">
                <a:solidFill>
                  <a:schemeClr val="tx1"/>
                </a:solidFill>
                <a:latin typeface="HG丸ｺﾞｼｯｸM-PRO" panose="020F0600000000000000" pitchFamily="50" charset="-128"/>
                <a:ea typeface="HG丸ｺﾞｼｯｸM-PRO" panose="020F0600000000000000" pitchFamily="50" charset="-128"/>
              </a:rPr>
              <a:t>万円に達しています。</a:t>
            </a:r>
          </a:p>
        </p:txBody>
      </p:sp>
      <p:sp>
        <p:nvSpPr>
          <p:cNvPr id="18" name="正方形/長方形 17"/>
          <p:cNvSpPr/>
          <p:nvPr/>
        </p:nvSpPr>
        <p:spPr>
          <a:xfrm>
            <a:off x="868361" y="6168753"/>
            <a:ext cx="6837529" cy="62166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FF0000"/>
                </a:solidFill>
                <a:latin typeface="BIZ UDPゴシック" panose="020B0400000000000000" pitchFamily="50" charset="-128"/>
                <a:ea typeface="BIZ UDPゴシック" panose="020B0400000000000000" pitchFamily="50" charset="-128"/>
              </a:rPr>
              <a:t>皆さんはこの状況をどう思いますか？大人たちも知恵を出し合って考えています。</a:t>
            </a:r>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a:p>
            <a:r>
              <a:rPr lang="ja-JP" altLang="en-US" sz="1400" dirty="0">
                <a:solidFill>
                  <a:srgbClr val="FF0000"/>
                </a:solidFill>
                <a:latin typeface="BIZ UDPゴシック" panose="020B0400000000000000" pitchFamily="50" charset="-128"/>
                <a:ea typeface="BIZ UDPゴシック" panose="020B0400000000000000" pitchFamily="50" charset="-128"/>
              </a:rPr>
              <a:t>歳出と歳入の大きなギャップ（財政赤字）を減らすための方法を考えてみましょう。</a:t>
            </a:r>
            <a:endParaRPr kumimoji="1" lang="ja-JP" altLang="en-US" sz="1400" dirty="0">
              <a:solidFill>
                <a:srgbClr val="FF0000"/>
              </a:solidFill>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11773296" y="6488668"/>
            <a:ext cx="415498" cy="369332"/>
          </a:xfrm>
          <a:prstGeom prst="rect">
            <a:avLst/>
          </a:prstGeom>
          <a:noFill/>
        </p:spPr>
        <p:txBody>
          <a:bodyPr wrap="none" rtlCol="0">
            <a:spAutoFit/>
          </a:bodyPr>
          <a:lstStyle/>
          <a:p>
            <a:r>
              <a:rPr kumimoji="1" lang="en-US" altLang="ja-JP" dirty="0">
                <a:latin typeface="+mj-ea"/>
                <a:ea typeface="+mj-ea"/>
              </a:rPr>
              <a:t>15</a:t>
            </a:r>
            <a:endParaRPr kumimoji="1" lang="ja-JP" altLang="en-US" dirty="0">
              <a:latin typeface="+mj-ea"/>
              <a:ea typeface="+mj-ea"/>
            </a:endParaRPr>
          </a:p>
        </p:txBody>
      </p:sp>
      <p:sp>
        <p:nvSpPr>
          <p:cNvPr id="21" name="角丸四角形 20"/>
          <p:cNvSpPr/>
          <p:nvPr/>
        </p:nvSpPr>
        <p:spPr>
          <a:xfrm>
            <a:off x="8194199" y="6041"/>
            <a:ext cx="3997801" cy="444273"/>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2">
                    <a:lumMod val="50000"/>
                  </a:schemeClr>
                </a:solidFill>
                <a:latin typeface="BIZ UDPゴシック" panose="020B0400000000000000" pitchFamily="50" charset="-128"/>
                <a:ea typeface="BIZ UDPゴシック" panose="020B0400000000000000" pitchFamily="50" charset="-128"/>
              </a:rPr>
              <a:t>－国や地方の財政の現状－</a:t>
            </a:r>
            <a:endParaRPr kumimoji="1" lang="ja-JP" altLang="en-US" sz="2000"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46768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フローチャート: 代替処理 1"/>
          <p:cNvSpPr/>
          <p:nvPr/>
        </p:nvSpPr>
        <p:spPr>
          <a:xfrm>
            <a:off x="525764" y="245650"/>
            <a:ext cx="6666606" cy="582303"/>
          </a:xfrm>
          <a:prstGeom prst="flowChartAlternateProcess">
            <a:avLst/>
          </a:prstGeom>
          <a:solidFill>
            <a:schemeClr val="accent5">
              <a:lumMod val="75000"/>
              <a:alpha val="15000"/>
            </a:schemeClr>
          </a:solidFill>
          <a:ln w="317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b="1" dirty="0">
                <a:solidFill>
                  <a:prstClr val="black"/>
                </a:solidFill>
              </a:rPr>
              <a:t>地方の財政</a:t>
            </a:r>
          </a:p>
        </p:txBody>
      </p:sp>
      <p:sp>
        <p:nvSpPr>
          <p:cNvPr id="5" name="テキスト ボックス 4"/>
          <p:cNvSpPr txBox="1"/>
          <p:nvPr/>
        </p:nvSpPr>
        <p:spPr>
          <a:xfrm>
            <a:off x="11773296" y="6448146"/>
            <a:ext cx="415498" cy="369332"/>
          </a:xfrm>
          <a:prstGeom prst="rect">
            <a:avLst/>
          </a:prstGeom>
          <a:noFill/>
        </p:spPr>
        <p:txBody>
          <a:bodyPr wrap="none" rtlCol="0">
            <a:spAutoFit/>
          </a:bodyPr>
          <a:lstStyle/>
          <a:p>
            <a:r>
              <a:rPr kumimoji="1" lang="en-US" altLang="ja-JP" dirty="0">
                <a:latin typeface="+mj-ea"/>
                <a:ea typeface="+mj-ea"/>
              </a:rPr>
              <a:t>16</a:t>
            </a:r>
          </a:p>
        </p:txBody>
      </p:sp>
      <p:sp>
        <p:nvSpPr>
          <p:cNvPr id="7" name="角丸四角形 6"/>
          <p:cNvSpPr/>
          <p:nvPr/>
        </p:nvSpPr>
        <p:spPr>
          <a:xfrm>
            <a:off x="525764" y="5834324"/>
            <a:ext cx="11047535" cy="9625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rPr>
              <a:t>※</a:t>
            </a:r>
            <a:r>
              <a:rPr kumimoji="1" lang="ja-JP" altLang="en-US" sz="1400" dirty="0">
                <a:solidFill>
                  <a:schemeClr val="tx1"/>
                </a:solidFill>
              </a:rPr>
              <a:t>１「地方交付税」　地方公共団体の財源不足を補うために、国税の一定割合を、国が地方公共団体に対して交付するもの。</a:t>
            </a:r>
            <a:endParaRPr kumimoji="1" lang="en-US" altLang="ja-JP" sz="1400" dirty="0">
              <a:solidFill>
                <a:schemeClr val="tx1"/>
              </a:solidFill>
            </a:endParaRPr>
          </a:p>
          <a:p>
            <a:r>
              <a:rPr lang="en-US" altLang="ja-JP" sz="1400" dirty="0">
                <a:solidFill>
                  <a:schemeClr val="tx1"/>
                </a:solidFill>
              </a:rPr>
              <a:t>※</a:t>
            </a:r>
            <a:r>
              <a:rPr lang="ja-JP" altLang="en-US" sz="1400" dirty="0">
                <a:solidFill>
                  <a:schemeClr val="tx1"/>
                </a:solidFill>
              </a:rPr>
              <a:t>２「国庫支出金」　地方公共団体が行う特定の仕事（義務教育や公共事業など）に対して、国が使い方を限定して支出するもの。</a:t>
            </a:r>
            <a:endParaRPr lang="en-US" altLang="ja-JP" sz="1400" dirty="0">
              <a:solidFill>
                <a:schemeClr val="tx1"/>
              </a:solidFill>
            </a:endParaRPr>
          </a:p>
          <a:p>
            <a:r>
              <a:rPr kumimoji="1" lang="en-US" altLang="ja-JP" sz="1400" dirty="0">
                <a:solidFill>
                  <a:schemeClr val="tx1"/>
                </a:solidFill>
              </a:rPr>
              <a:t>※</a:t>
            </a:r>
            <a:r>
              <a:rPr kumimoji="1" lang="ja-JP" altLang="en-US" sz="1400" dirty="0">
                <a:solidFill>
                  <a:schemeClr val="tx1"/>
                </a:solidFill>
              </a:rPr>
              <a:t>３「県債」　県が銀行、県民などからお金を借りるために発行するもの。</a:t>
            </a:r>
          </a:p>
        </p:txBody>
      </p:sp>
      <p:sp>
        <p:nvSpPr>
          <p:cNvPr id="9" name="角丸四角形 8"/>
          <p:cNvSpPr/>
          <p:nvPr/>
        </p:nvSpPr>
        <p:spPr>
          <a:xfrm>
            <a:off x="8194199" y="12769"/>
            <a:ext cx="3997801" cy="444273"/>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2">
                    <a:lumMod val="50000"/>
                  </a:schemeClr>
                </a:solidFill>
                <a:latin typeface="BIZ UDPゴシック" panose="020B0400000000000000" pitchFamily="50" charset="-128"/>
                <a:ea typeface="BIZ UDPゴシック" panose="020B0400000000000000" pitchFamily="50" charset="-128"/>
              </a:rPr>
              <a:t>－国や地方の財政の現状－</a:t>
            </a:r>
            <a:endParaRPr kumimoji="1" lang="ja-JP" altLang="en-US" sz="2000" dirty="0">
              <a:solidFill>
                <a:schemeClr val="bg2">
                  <a:lumMod val="50000"/>
                </a:schemeClr>
              </a:solidFill>
              <a:latin typeface="BIZ UDPゴシック" panose="020B0400000000000000" pitchFamily="50" charset="-128"/>
              <a:ea typeface="BIZ UDPゴシック" panose="020B0400000000000000" pitchFamily="50" charset="-128"/>
            </a:endParaRPr>
          </a:p>
        </p:txBody>
      </p:sp>
      <p:sp>
        <p:nvSpPr>
          <p:cNvPr id="8" name="正方形/長方形 7"/>
          <p:cNvSpPr/>
          <p:nvPr/>
        </p:nvSpPr>
        <p:spPr>
          <a:xfrm>
            <a:off x="3936655" y="905568"/>
            <a:ext cx="4318689" cy="420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埼玉県の財政</a:t>
            </a:r>
            <a:r>
              <a:rPr kumimoji="1" lang="ja-JP" altLang="en-US" dirty="0">
                <a:solidFill>
                  <a:schemeClr val="tx1"/>
                </a:solidFill>
              </a:rPr>
              <a:t>（令和６年度当初予算）</a:t>
            </a:r>
          </a:p>
        </p:txBody>
      </p:sp>
      <p:pic>
        <p:nvPicPr>
          <p:cNvPr id="3" name="図 2">
            <a:extLst>
              <a:ext uri="{FF2B5EF4-FFF2-40B4-BE49-F238E27FC236}">
                <a16:creationId xmlns:a16="http://schemas.microsoft.com/office/drawing/2014/main" id="{B2AF92E5-FF4E-4273-B5FC-FEE23C21583B}"/>
              </a:ext>
            </a:extLst>
          </p:cNvPr>
          <p:cNvPicPr>
            <a:picLocks noChangeAspect="1"/>
          </p:cNvPicPr>
          <p:nvPr/>
        </p:nvPicPr>
        <p:blipFill>
          <a:blip r:embed="rId2"/>
          <a:stretch>
            <a:fillRect/>
          </a:stretch>
        </p:blipFill>
        <p:spPr>
          <a:xfrm>
            <a:off x="1693431" y="1403676"/>
            <a:ext cx="8712200" cy="4352495"/>
          </a:xfrm>
          <a:prstGeom prst="rect">
            <a:avLst/>
          </a:prstGeom>
        </p:spPr>
      </p:pic>
    </p:spTree>
    <p:extLst>
      <p:ext uri="{BB962C8B-B14F-4D97-AF65-F5344CB8AC3E}">
        <p14:creationId xmlns:p14="http://schemas.microsoft.com/office/powerpoint/2010/main" val="603898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pSp>
        <p:nvGrpSpPr>
          <p:cNvPr id="2" name="グループ化 1"/>
          <p:cNvGrpSpPr/>
          <p:nvPr/>
        </p:nvGrpSpPr>
        <p:grpSpPr>
          <a:xfrm>
            <a:off x="-1227975" y="293420"/>
            <a:ext cx="12651152" cy="584775"/>
            <a:chOff x="-1092706" y="565826"/>
            <a:chExt cx="11618026" cy="526717"/>
          </a:xfrm>
        </p:grpSpPr>
        <p:sp>
          <p:nvSpPr>
            <p:cNvPr id="3" name="ホームベース 2"/>
            <p:cNvSpPr/>
            <p:nvPr/>
          </p:nvSpPr>
          <p:spPr>
            <a:xfrm>
              <a:off x="641724" y="574384"/>
              <a:ext cx="8976360" cy="518159"/>
            </a:xfrm>
            <a:prstGeom prst="homePlat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n>
                  <a:solidFill>
                    <a:srgbClr val="0070C0"/>
                  </a:solidFill>
                </a:ln>
                <a:solidFill>
                  <a:prstClr val="white"/>
                </a:solidFill>
              </a:endParaRPr>
            </a:p>
          </p:txBody>
        </p:sp>
        <p:sp>
          <p:nvSpPr>
            <p:cNvPr id="4" name="正方形/長方形 3"/>
            <p:cNvSpPr/>
            <p:nvPr/>
          </p:nvSpPr>
          <p:spPr>
            <a:xfrm>
              <a:off x="-1092706" y="565826"/>
              <a:ext cx="11618026" cy="526717"/>
            </a:xfrm>
            <a:prstGeom prst="rect">
              <a:avLst/>
            </a:prstGeom>
            <a:noFill/>
          </p:spPr>
          <p:txBody>
            <a:bodyPr wrap="square" lIns="91440" tIns="45720" rIns="91440" bIns="45720">
              <a:spAutoFit/>
            </a:bodyPr>
            <a:lstStyle/>
            <a:p>
              <a:pPr algn="ctr"/>
              <a:r>
                <a:rPr lang="ja-JP" altLang="en-US" sz="3200" b="1" dirty="0">
                  <a:ln w="10160">
                    <a:solidFill>
                      <a:srgbClr val="0070C0"/>
                    </a:solidFill>
                    <a:prstDash val="solid"/>
                  </a:ln>
                  <a:solidFill>
                    <a:srgbClr val="FFFFFF"/>
                  </a:solidFill>
                  <a:effectLst>
                    <a:outerShdw blurRad="38100" dist="22860" dir="5400000" algn="tl" rotWithShape="0">
                      <a:srgbClr val="000000">
                        <a:alpha val="30000"/>
                      </a:srgbClr>
                    </a:outerShdw>
                  </a:effectLst>
                </a:rPr>
                <a:t>社会保障・税番号（マイナンバー）制度について</a:t>
              </a:r>
            </a:p>
          </p:txBody>
        </p:sp>
      </p:grpSp>
      <p:sp>
        <p:nvSpPr>
          <p:cNvPr id="5" name="正方形/長方形 4"/>
          <p:cNvSpPr/>
          <p:nvPr/>
        </p:nvSpPr>
        <p:spPr>
          <a:xfrm>
            <a:off x="660688" y="1001651"/>
            <a:ext cx="11112608" cy="1311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dirty="0">
                <a:solidFill>
                  <a:schemeClr val="tx1"/>
                </a:solidFill>
                <a:latin typeface="HG丸ｺﾞｼｯｸM-PRO" panose="020F0600000000000000" pitchFamily="50" charset="-128"/>
                <a:ea typeface="HG丸ｺﾞｼｯｸM-PRO" panose="020F0600000000000000" pitchFamily="50" charset="-128"/>
              </a:rPr>
              <a:t>　社会保障・税番号（マイナンバー）制度は、行政の効率化、国民の利便性の向上、さらに公平・公正な社会の実現のために、赤ちゃんからお年寄りまで、一人ひとりに指定された</a:t>
            </a:r>
            <a:r>
              <a:rPr lang="en-US" altLang="ja-JP" sz="1400" dirty="0">
                <a:solidFill>
                  <a:schemeClr val="tx1"/>
                </a:solidFill>
                <a:latin typeface="HG丸ｺﾞｼｯｸM-PRO" panose="020F0600000000000000" pitchFamily="50" charset="-128"/>
                <a:ea typeface="HG丸ｺﾞｼｯｸM-PRO" panose="020F0600000000000000" pitchFamily="50" charset="-128"/>
              </a:rPr>
              <a:t>12</a:t>
            </a:r>
            <a:r>
              <a:rPr lang="ja-JP" altLang="en-US" sz="1400" dirty="0">
                <a:solidFill>
                  <a:schemeClr val="tx1"/>
                </a:solidFill>
                <a:latin typeface="HG丸ｺﾞｼｯｸM-PRO" panose="020F0600000000000000" pitchFamily="50" charset="-128"/>
                <a:ea typeface="HG丸ｺﾞｼｯｸM-PRO" panose="020F0600000000000000" pitchFamily="50" charset="-128"/>
              </a:rPr>
              <a:t>桁の番号で、「社会保障、税、災害対策」の３分野において、複数の機関に存在する</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rPr>
              <a:t>個人の情報が同一人の情報であることを確認するために活用されます。</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rPr>
              <a:t>　「社会保障、税、災害対策」の３分野で共通の番号を導入することで、個人の特定を確実かつ迅速に行うことが可能になります。</a:t>
            </a:r>
          </a:p>
        </p:txBody>
      </p:sp>
      <p:sp>
        <p:nvSpPr>
          <p:cNvPr id="6" name="角丸四角形 5"/>
          <p:cNvSpPr/>
          <p:nvPr/>
        </p:nvSpPr>
        <p:spPr>
          <a:xfrm>
            <a:off x="1484583" y="2401591"/>
            <a:ext cx="9103057" cy="427216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 name="角丸四角形 6"/>
          <p:cNvSpPr/>
          <p:nvPr/>
        </p:nvSpPr>
        <p:spPr>
          <a:xfrm>
            <a:off x="3593162" y="2513443"/>
            <a:ext cx="4885898" cy="39578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BIZ UDPゴシック" panose="020B0400000000000000" pitchFamily="50" charset="-128"/>
                <a:ea typeface="BIZ UDPゴシック" panose="020B0400000000000000" pitchFamily="50" charset="-128"/>
              </a:rPr>
              <a:t>マイナンバーカード</a:t>
            </a:r>
          </a:p>
        </p:txBody>
      </p:sp>
      <p:pic>
        <p:nvPicPr>
          <p:cNvPr id="8" name="図 7"/>
          <p:cNvPicPr/>
          <p:nvPr/>
        </p:nvPicPr>
        <p:blipFill>
          <a:blip r:embed="rId2">
            <a:clrChange>
              <a:clrFrom>
                <a:srgbClr val="DFF2FD"/>
              </a:clrFrom>
              <a:clrTo>
                <a:srgbClr val="DFF2FD">
                  <a:alpha val="0"/>
                </a:srgbClr>
              </a:clrTo>
            </a:clrChange>
          </a:blip>
          <a:stretch>
            <a:fillRect/>
          </a:stretch>
        </p:blipFill>
        <p:spPr>
          <a:xfrm>
            <a:off x="2516729" y="3025654"/>
            <a:ext cx="2580872" cy="1620143"/>
          </a:xfrm>
          <a:prstGeom prst="rect">
            <a:avLst/>
          </a:prstGeom>
        </p:spPr>
      </p:pic>
      <p:pic>
        <p:nvPicPr>
          <p:cNvPr id="9" name="図 8"/>
          <p:cNvPicPr/>
          <p:nvPr/>
        </p:nvPicPr>
        <p:blipFill>
          <a:blip r:embed="rId3">
            <a:clrChange>
              <a:clrFrom>
                <a:srgbClr val="DFF2FD"/>
              </a:clrFrom>
              <a:clrTo>
                <a:srgbClr val="DFF2FD">
                  <a:alpha val="0"/>
                </a:srgbClr>
              </a:clrTo>
            </a:clrChange>
          </a:blip>
          <a:stretch>
            <a:fillRect/>
          </a:stretch>
        </p:blipFill>
        <p:spPr>
          <a:xfrm>
            <a:off x="6790682" y="3030230"/>
            <a:ext cx="2492859" cy="1615567"/>
          </a:xfrm>
          <a:prstGeom prst="rect">
            <a:avLst/>
          </a:prstGeom>
        </p:spPr>
      </p:pic>
      <p:sp>
        <p:nvSpPr>
          <p:cNvPr id="10" name="テキスト ボックス 9"/>
          <p:cNvSpPr txBox="1"/>
          <p:nvPr/>
        </p:nvSpPr>
        <p:spPr>
          <a:xfrm>
            <a:off x="3599416" y="4598483"/>
            <a:ext cx="415498" cy="369332"/>
          </a:xfrm>
          <a:prstGeom prst="rect">
            <a:avLst/>
          </a:prstGeom>
          <a:noFill/>
        </p:spPr>
        <p:txBody>
          <a:bodyPr wrap="none" rtlCol="0">
            <a:spAutoFit/>
          </a:bodyPr>
          <a:lstStyle/>
          <a:p>
            <a:r>
              <a:rPr kumimoji="1" lang="ja-JP" altLang="en-US" dirty="0"/>
              <a:t>表</a:t>
            </a:r>
          </a:p>
        </p:txBody>
      </p:sp>
      <p:sp>
        <p:nvSpPr>
          <p:cNvPr id="11" name="テキスト ボックス 10"/>
          <p:cNvSpPr txBox="1"/>
          <p:nvPr/>
        </p:nvSpPr>
        <p:spPr>
          <a:xfrm>
            <a:off x="7829362" y="4585646"/>
            <a:ext cx="415498" cy="369332"/>
          </a:xfrm>
          <a:prstGeom prst="rect">
            <a:avLst/>
          </a:prstGeom>
          <a:noFill/>
        </p:spPr>
        <p:txBody>
          <a:bodyPr wrap="none" rtlCol="0">
            <a:spAutoFit/>
          </a:bodyPr>
          <a:lstStyle/>
          <a:p>
            <a:r>
              <a:rPr lang="ja-JP" altLang="en-US" dirty="0"/>
              <a:t>裏</a:t>
            </a:r>
            <a:endParaRPr kumimoji="1" lang="ja-JP" altLang="en-US" dirty="0"/>
          </a:p>
        </p:txBody>
      </p:sp>
      <p:sp>
        <p:nvSpPr>
          <p:cNvPr id="12" name="正方形/長方形 11"/>
          <p:cNvSpPr/>
          <p:nvPr/>
        </p:nvSpPr>
        <p:spPr>
          <a:xfrm>
            <a:off x="1759465" y="5048734"/>
            <a:ext cx="8576571" cy="1161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HG丸ｺﾞｼｯｸM-PRO" panose="020F0600000000000000" pitchFamily="50" charset="-128"/>
                <a:ea typeface="HG丸ｺﾞｼｯｸM-PRO" panose="020F0600000000000000" pitchFamily="50" charset="-128"/>
              </a:rPr>
              <a:t>●個人の申請により交付される顔写真入りのプラスチック製カードで、</a:t>
            </a:r>
            <a:r>
              <a:rPr lang="en-US" altLang="ja-JP" sz="1400" dirty="0">
                <a:solidFill>
                  <a:schemeClr val="tx1"/>
                </a:solidFill>
                <a:latin typeface="HG丸ｺﾞｼｯｸM-PRO" panose="020F0600000000000000" pitchFamily="50" charset="-128"/>
                <a:ea typeface="HG丸ｺﾞｼｯｸM-PRO" panose="020F0600000000000000" pitchFamily="50" charset="-128"/>
              </a:rPr>
              <a:t>2016</a:t>
            </a:r>
            <a:r>
              <a:rPr lang="ja-JP" altLang="en-US" sz="1400" dirty="0">
                <a:solidFill>
                  <a:schemeClr val="tx1"/>
                </a:solidFill>
                <a:latin typeface="HG丸ｺﾞｼｯｸM-PRO" panose="020F0600000000000000" pitchFamily="50" charset="-128"/>
                <a:ea typeface="HG丸ｺﾞｼｯｸM-PRO" panose="020F0600000000000000" pitchFamily="50" charset="-128"/>
              </a:rPr>
              <a:t>年（平成</a:t>
            </a:r>
            <a:r>
              <a:rPr lang="en-US" altLang="ja-JP" sz="1400" dirty="0">
                <a:solidFill>
                  <a:schemeClr val="tx1"/>
                </a:solidFill>
                <a:latin typeface="HG丸ｺﾞｼｯｸM-PRO" panose="020F0600000000000000" pitchFamily="50" charset="-128"/>
                <a:ea typeface="HG丸ｺﾞｼｯｸM-PRO" panose="020F0600000000000000" pitchFamily="50" charset="-128"/>
              </a:rPr>
              <a:t>28</a:t>
            </a:r>
            <a:r>
              <a:rPr lang="ja-JP" altLang="en-US" sz="1400" dirty="0">
                <a:solidFill>
                  <a:schemeClr val="tx1"/>
                </a:solidFill>
                <a:latin typeface="HG丸ｺﾞｼｯｸM-PRO" panose="020F0600000000000000" pitchFamily="50" charset="-128"/>
                <a:ea typeface="HG丸ｺﾞｼｯｸM-PRO" panose="020F0600000000000000" pitchFamily="50" charset="-128"/>
              </a:rPr>
              <a:t>年）１月から</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rPr>
              <a:t>　交付が開始されています。</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rPr>
              <a:t>●マイナンバーの確認と本人確認をこのカード１枚ででき、身分証明書や健康保険証として使用できます。</a:t>
            </a:r>
          </a:p>
        </p:txBody>
      </p:sp>
      <p:sp>
        <p:nvSpPr>
          <p:cNvPr id="13" name="テキスト ボックス 12"/>
          <p:cNvSpPr txBox="1"/>
          <p:nvPr/>
        </p:nvSpPr>
        <p:spPr>
          <a:xfrm>
            <a:off x="11773296" y="6489089"/>
            <a:ext cx="415498" cy="369332"/>
          </a:xfrm>
          <a:prstGeom prst="rect">
            <a:avLst/>
          </a:prstGeom>
          <a:noFill/>
        </p:spPr>
        <p:txBody>
          <a:bodyPr wrap="none" rtlCol="0">
            <a:spAutoFit/>
          </a:bodyPr>
          <a:lstStyle/>
          <a:p>
            <a:r>
              <a:rPr kumimoji="1" lang="en-US" altLang="ja-JP" dirty="0">
                <a:latin typeface="+mj-ea"/>
                <a:ea typeface="+mj-ea"/>
              </a:rPr>
              <a:t>17</a:t>
            </a:r>
            <a:endParaRPr kumimoji="1" lang="ja-JP" altLang="en-US" dirty="0">
              <a:latin typeface="+mj-ea"/>
              <a:ea typeface="+mj-ea"/>
            </a:endParaRPr>
          </a:p>
        </p:txBody>
      </p:sp>
    </p:spTree>
    <p:extLst>
      <p:ext uri="{BB962C8B-B14F-4D97-AF65-F5344CB8AC3E}">
        <p14:creationId xmlns:p14="http://schemas.microsoft.com/office/powerpoint/2010/main" val="3788331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552575" y="1049659"/>
            <a:ext cx="9086850" cy="4594858"/>
          </a:xfrm>
          <a:solidFill>
            <a:schemeClr val="bg1"/>
          </a:solidFill>
        </p:spPr>
        <p:txBody>
          <a:bodyPr>
            <a:normAutofit/>
          </a:bodyPr>
          <a:lstStyle/>
          <a:p>
            <a:pPr marL="0" indent="0">
              <a:buNone/>
            </a:pPr>
            <a:r>
              <a:rPr lang="ja-JP" altLang="en-US" sz="2000" b="1" dirty="0"/>
              <a:t>　</a:t>
            </a:r>
            <a:r>
              <a:rPr lang="ja-JP" altLang="en-US" sz="2000" b="1" dirty="0">
                <a:latin typeface="BIZ UDPゴシック" panose="020B0400000000000000" pitchFamily="50" charset="-128"/>
                <a:ea typeface="BIZ UDPゴシック" panose="020B0400000000000000" pitchFamily="50" charset="-128"/>
              </a:rPr>
              <a:t>も　く　じ</a:t>
            </a:r>
            <a:r>
              <a:rPr lang="ja-JP" altLang="en-US" sz="2400" dirty="0"/>
              <a:t>　</a:t>
            </a:r>
            <a:endParaRPr lang="en-US" altLang="ja-JP" sz="2400" dirty="0"/>
          </a:p>
          <a:p>
            <a:pPr marL="0" indent="0">
              <a:buNone/>
            </a:pPr>
            <a:r>
              <a:rPr lang="ja-JP" altLang="en-US" sz="2000" dirty="0"/>
              <a:t>　　　　　　　　</a:t>
            </a:r>
            <a:r>
              <a:rPr lang="ja-JP" altLang="en-US" sz="2000" dirty="0">
                <a:latin typeface="+mn-ea"/>
              </a:rPr>
              <a:t>もしも税金がなかったら？・・・・・・・・・・・・・・・・・・・・・・・・・・</a:t>
            </a:r>
            <a:r>
              <a:rPr lang="ja-JP" altLang="en-US" sz="1200" dirty="0">
                <a:latin typeface="+mn-ea"/>
              </a:rPr>
              <a:t> </a:t>
            </a:r>
            <a:r>
              <a:rPr lang="ja-JP" altLang="en-US" sz="2000" dirty="0">
                <a:latin typeface="+mn-ea"/>
              </a:rPr>
              <a:t>１</a:t>
            </a:r>
            <a:endParaRPr lang="en-US" altLang="ja-JP" sz="2000" dirty="0">
              <a:latin typeface="+mn-ea"/>
            </a:endParaRPr>
          </a:p>
          <a:p>
            <a:pPr marL="0" indent="0">
              <a:buNone/>
            </a:pPr>
            <a:r>
              <a:rPr lang="ja-JP" altLang="en-US" sz="2000" dirty="0">
                <a:latin typeface="+mn-ea"/>
              </a:rPr>
              <a:t>　　　　　　　　税のしくみや使いみちを知ろう ・・・・・・・・・・・・・・・・・・・・・・</a:t>
            </a:r>
            <a:r>
              <a:rPr lang="ja-JP" altLang="en-US" sz="1050" dirty="0">
                <a:latin typeface="+mn-ea"/>
              </a:rPr>
              <a:t> </a:t>
            </a:r>
            <a:r>
              <a:rPr lang="ja-JP" altLang="en-US" sz="2000" dirty="0">
                <a:latin typeface="+mn-ea"/>
              </a:rPr>
              <a:t>２</a:t>
            </a:r>
            <a:endParaRPr lang="en-US" altLang="ja-JP" sz="2000" dirty="0">
              <a:latin typeface="+mn-ea"/>
            </a:endParaRPr>
          </a:p>
          <a:p>
            <a:pPr marL="0" indent="0">
              <a:buNone/>
            </a:pPr>
            <a:r>
              <a:rPr lang="ja-JP" altLang="en-US" sz="2000" dirty="0">
                <a:latin typeface="+mn-ea"/>
              </a:rPr>
              <a:t>　　　　　　　　身近な税金の使いみち① ・・・・・・・・・・・・・・・・・・・・・・・・・・３</a:t>
            </a:r>
            <a:endParaRPr lang="en-US" altLang="ja-JP" sz="2000" dirty="0">
              <a:latin typeface="+mn-ea"/>
            </a:endParaRPr>
          </a:p>
          <a:p>
            <a:pPr marL="0" indent="0">
              <a:buNone/>
            </a:pPr>
            <a:r>
              <a:rPr lang="ja-JP" altLang="en-US" sz="2000" dirty="0">
                <a:solidFill>
                  <a:prstClr val="black"/>
                </a:solidFill>
                <a:latin typeface="+mn-ea"/>
              </a:rPr>
              <a:t>　　　　　　　　身近な税金の使いみち② ・・・・・・・・・・・・・・・・・・・・・・・・・・</a:t>
            </a:r>
            <a:r>
              <a:rPr lang="ja-JP" altLang="en-US" sz="2000" dirty="0">
                <a:latin typeface="+mn-ea"/>
              </a:rPr>
              <a:t>５</a:t>
            </a:r>
            <a:endParaRPr lang="en-US" altLang="ja-JP" sz="2000" dirty="0">
              <a:latin typeface="+mn-ea"/>
            </a:endParaRPr>
          </a:p>
          <a:p>
            <a:pPr marL="0" indent="0">
              <a:buNone/>
            </a:pPr>
            <a:r>
              <a:rPr lang="ja-JP" altLang="en-US" sz="2000" dirty="0">
                <a:latin typeface="+mn-ea"/>
              </a:rPr>
              <a:t>　　　　　　　　国民の義務としての納税  ・・・・・・・・・・・・・・・・・・・・・・・・・・９</a:t>
            </a:r>
            <a:endParaRPr lang="en-US" altLang="ja-JP" sz="2000" dirty="0">
              <a:latin typeface="+mn-ea"/>
            </a:endParaRPr>
          </a:p>
          <a:p>
            <a:pPr marL="0" indent="0">
              <a:buNone/>
            </a:pPr>
            <a:r>
              <a:rPr lang="ja-JP" altLang="en-US" sz="2000" dirty="0">
                <a:latin typeface="+mn-ea"/>
              </a:rPr>
              <a:t>　　　　　　　　財政の役割 ・・・・・・・・・・・・・・・・・・・・・・・・・・・・・・・・・・・・・</a:t>
            </a:r>
            <a:r>
              <a:rPr lang="en-US" altLang="ja-JP" sz="2000" dirty="0">
                <a:latin typeface="+mn-ea"/>
              </a:rPr>
              <a:t>10</a:t>
            </a:r>
          </a:p>
          <a:p>
            <a:pPr marL="0" indent="0">
              <a:buNone/>
            </a:pPr>
            <a:r>
              <a:rPr lang="ja-JP" altLang="en-US" sz="2000" dirty="0">
                <a:latin typeface="+mn-ea"/>
              </a:rPr>
              <a:t>　　　　　　　　国や地方の財政の現状 ・・・・・・・・・・・・・・・・・・・・・・・・・・・</a:t>
            </a:r>
            <a:r>
              <a:rPr lang="en-US" altLang="ja-JP" sz="2000" dirty="0">
                <a:latin typeface="+mn-ea"/>
              </a:rPr>
              <a:t>13</a:t>
            </a:r>
          </a:p>
          <a:p>
            <a:pPr marL="0" indent="0">
              <a:buNone/>
            </a:pPr>
            <a:r>
              <a:rPr lang="ja-JP" altLang="en-US" sz="2000" dirty="0">
                <a:latin typeface="+mn-ea"/>
              </a:rPr>
              <a:t>　　　　　　　　社会保障・税番号（マイナンバー）制度について　・・・・・・・</a:t>
            </a:r>
            <a:r>
              <a:rPr lang="en-US" altLang="ja-JP" sz="2000" dirty="0">
                <a:latin typeface="+mn-ea"/>
              </a:rPr>
              <a:t>17</a:t>
            </a:r>
          </a:p>
          <a:p>
            <a:pPr marL="0" indent="0">
              <a:buNone/>
            </a:pPr>
            <a:r>
              <a:rPr lang="ja-JP" altLang="en-US" sz="2000" dirty="0">
                <a:latin typeface="+mn-ea"/>
              </a:rPr>
              <a:t>　　　　　　　　これからの社会と税・・・・・・・・・・・・・・・・・・・・・・・・・・・・・・・</a:t>
            </a:r>
            <a:r>
              <a:rPr lang="en-US" altLang="ja-JP" sz="2000" dirty="0">
                <a:latin typeface="+mn-ea"/>
              </a:rPr>
              <a:t>18</a:t>
            </a:r>
          </a:p>
          <a:p>
            <a:pPr marL="0" indent="0">
              <a:buNone/>
            </a:pPr>
            <a:r>
              <a:rPr lang="ja-JP" altLang="en-US" sz="2000" dirty="0">
                <a:latin typeface="+mn-ea"/>
              </a:rPr>
              <a:t>　　　　　　　　税の歴史～昔の税はどうなっていたの？～・・・・・・・・・・・・</a:t>
            </a:r>
            <a:r>
              <a:rPr lang="en-US" altLang="ja-JP" sz="2000" dirty="0">
                <a:latin typeface="+mn-ea"/>
              </a:rPr>
              <a:t>20</a:t>
            </a:r>
          </a:p>
        </p:txBody>
      </p:sp>
      <p:sp>
        <p:nvSpPr>
          <p:cNvPr id="4" name="角丸四角形 3"/>
          <p:cNvSpPr/>
          <p:nvPr/>
        </p:nvSpPr>
        <p:spPr>
          <a:xfrm>
            <a:off x="3124200" y="149869"/>
            <a:ext cx="5702300" cy="750566"/>
          </a:xfrm>
          <a:prstGeom prst="round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prstClr val="white"/>
                </a:solidFill>
              </a:rPr>
              <a:t>税の意義や役割を理解しよう！</a:t>
            </a:r>
          </a:p>
        </p:txBody>
      </p:sp>
      <p:sp>
        <p:nvSpPr>
          <p:cNvPr id="6" name="円/楕円 5"/>
          <p:cNvSpPr/>
          <p:nvPr/>
        </p:nvSpPr>
        <p:spPr>
          <a:xfrm>
            <a:off x="3237230" y="5793741"/>
            <a:ext cx="5728970" cy="975359"/>
          </a:xfrm>
          <a:prstGeom prst="ellipse">
            <a:avLst/>
          </a:prstGeom>
          <a:gradFill flip="none" rotWithShape="1">
            <a:gsLst>
              <a:gs pos="10000">
                <a:schemeClr val="accent6">
                  <a:lumMod val="40000"/>
                  <a:lumOff val="60000"/>
                </a:schemeClr>
              </a:gs>
              <a:gs pos="19000">
                <a:srgbClr val="99FF99"/>
              </a:gs>
              <a:gs pos="41000">
                <a:srgbClr val="00CC00"/>
              </a:gs>
              <a:gs pos="100000">
                <a:srgbClr val="66FF33"/>
              </a:gs>
            </a:gsLst>
            <a:lin ang="2700000" scaled="1"/>
            <a:tileRect/>
          </a:gradFill>
          <a:ln w="50800">
            <a:solidFill>
              <a:srgbClr val="33CC33"/>
            </a:solidFill>
          </a:ln>
          <a:effectLst>
            <a:outerShdw blurRad="50800" dist="38100" dir="27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white"/>
                </a:solidFill>
                <a:latin typeface="HG丸ｺﾞｼｯｸM-PRO" panose="020F0600000000000000" pitchFamily="50" charset="-128"/>
                <a:ea typeface="HG丸ｺﾞｼｯｸM-PRO" panose="020F0600000000000000" pitchFamily="50" charset="-128"/>
              </a:rPr>
              <a:t>暮らしを支える税</a:t>
            </a:r>
          </a:p>
        </p:txBody>
      </p:sp>
    </p:spTree>
    <p:extLst>
      <p:ext uri="{BB962C8B-B14F-4D97-AF65-F5344CB8AC3E}">
        <p14:creationId xmlns:p14="http://schemas.microsoft.com/office/powerpoint/2010/main" val="1328704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 name="グループ化 1"/>
          <p:cNvGrpSpPr/>
          <p:nvPr/>
        </p:nvGrpSpPr>
        <p:grpSpPr>
          <a:xfrm>
            <a:off x="660688" y="198747"/>
            <a:ext cx="9774578" cy="597935"/>
            <a:chOff x="641724" y="553973"/>
            <a:chExt cx="8976360" cy="538570"/>
          </a:xfrm>
        </p:grpSpPr>
        <p:sp>
          <p:nvSpPr>
            <p:cNvPr id="3" name="ホームベース 2"/>
            <p:cNvSpPr/>
            <p:nvPr/>
          </p:nvSpPr>
          <p:spPr>
            <a:xfrm>
              <a:off x="641724" y="574384"/>
              <a:ext cx="8976360" cy="518159"/>
            </a:xfrm>
            <a:prstGeom prst="homePlat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n>
                  <a:solidFill>
                    <a:srgbClr val="0070C0"/>
                  </a:solidFill>
                </a:ln>
                <a:solidFill>
                  <a:prstClr val="white"/>
                </a:solidFill>
              </a:endParaRPr>
            </a:p>
          </p:txBody>
        </p:sp>
        <p:sp>
          <p:nvSpPr>
            <p:cNvPr id="4" name="正方形/長方形 3"/>
            <p:cNvSpPr/>
            <p:nvPr/>
          </p:nvSpPr>
          <p:spPr>
            <a:xfrm>
              <a:off x="942626" y="553973"/>
              <a:ext cx="5865561" cy="526717"/>
            </a:xfrm>
            <a:prstGeom prst="rect">
              <a:avLst/>
            </a:prstGeom>
            <a:noFill/>
          </p:spPr>
          <p:txBody>
            <a:bodyPr wrap="square" lIns="91440" tIns="45720" rIns="91440" bIns="45720">
              <a:spAutoFit/>
            </a:bodyPr>
            <a:lstStyle/>
            <a:p>
              <a:r>
                <a:rPr lang="ja-JP" altLang="en-US" sz="3200" b="1" dirty="0">
                  <a:ln w="10160">
                    <a:solidFill>
                      <a:srgbClr val="0070C0"/>
                    </a:solidFill>
                    <a:prstDash val="solid"/>
                  </a:ln>
                  <a:solidFill>
                    <a:srgbClr val="FFFFFF"/>
                  </a:solidFill>
                  <a:effectLst>
                    <a:outerShdw blurRad="38100" dist="22860" dir="5400000" algn="tl" rotWithShape="0">
                      <a:srgbClr val="000000">
                        <a:alpha val="30000"/>
                      </a:srgbClr>
                    </a:outerShdw>
                  </a:effectLst>
                </a:rPr>
                <a:t>これからの社会と税</a:t>
              </a:r>
            </a:p>
          </p:txBody>
        </p:sp>
      </p:grpSp>
      <p:grpSp>
        <p:nvGrpSpPr>
          <p:cNvPr id="5" name="グループ化 4"/>
          <p:cNvGrpSpPr/>
          <p:nvPr/>
        </p:nvGrpSpPr>
        <p:grpSpPr>
          <a:xfrm>
            <a:off x="660688" y="1009905"/>
            <a:ext cx="3470211" cy="518934"/>
            <a:chOff x="502920" y="1289037"/>
            <a:chExt cx="3470211" cy="518934"/>
          </a:xfrm>
        </p:grpSpPr>
        <p:sp>
          <p:nvSpPr>
            <p:cNvPr id="6" name="ホームベース 5"/>
            <p:cNvSpPr/>
            <p:nvPr/>
          </p:nvSpPr>
          <p:spPr>
            <a:xfrm>
              <a:off x="502920" y="1360787"/>
              <a:ext cx="327660" cy="327660"/>
            </a:xfrm>
            <a:prstGeom prst="homePlat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solidFill>
              </a:endParaRPr>
            </a:p>
          </p:txBody>
        </p:sp>
        <p:sp>
          <p:nvSpPr>
            <p:cNvPr id="7" name="正方形/長方形 6"/>
            <p:cNvSpPr/>
            <p:nvPr/>
          </p:nvSpPr>
          <p:spPr>
            <a:xfrm>
              <a:off x="637397" y="1289037"/>
              <a:ext cx="3335734" cy="5189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b="1" dirty="0">
                  <a:solidFill>
                    <a:schemeClr val="accent5"/>
                  </a:solidFill>
                </a:rPr>
                <a:t>少子高齢社会の到来</a:t>
              </a:r>
              <a:endParaRPr kumimoji="1" lang="ja-JP" altLang="en-US" sz="2400" b="1" dirty="0">
                <a:solidFill>
                  <a:schemeClr val="accent5"/>
                </a:solidFill>
              </a:endParaRPr>
            </a:p>
          </p:txBody>
        </p:sp>
      </p:grpSp>
      <p:sp>
        <p:nvSpPr>
          <p:cNvPr id="8" name="正方形/長方形 7"/>
          <p:cNvSpPr/>
          <p:nvPr/>
        </p:nvSpPr>
        <p:spPr>
          <a:xfrm>
            <a:off x="660688" y="1506424"/>
            <a:ext cx="3611880" cy="2653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HG丸ｺﾞｼｯｸM-PRO" panose="020F0600000000000000" pitchFamily="50" charset="-128"/>
                <a:ea typeface="HG丸ｺﾞｼｯｸM-PRO" panose="020F0600000000000000" pitchFamily="50" charset="-128"/>
              </a:rPr>
              <a:t>　日本人の平均寿命は、約</a:t>
            </a:r>
            <a:r>
              <a:rPr lang="en-US" altLang="ja-JP" sz="1400" dirty="0">
                <a:solidFill>
                  <a:schemeClr val="tx1"/>
                </a:solidFill>
                <a:latin typeface="HG丸ｺﾞｼｯｸM-PRO" panose="020F0600000000000000" pitchFamily="50" charset="-128"/>
                <a:ea typeface="HG丸ｺﾞｼｯｸM-PRO" panose="020F0600000000000000" pitchFamily="50" charset="-128"/>
              </a:rPr>
              <a:t>40</a:t>
            </a:r>
            <a:r>
              <a:rPr lang="ja-JP" altLang="en-US" sz="1400" dirty="0">
                <a:solidFill>
                  <a:schemeClr val="tx1"/>
                </a:solidFill>
                <a:latin typeface="HG丸ｺﾞｼｯｸM-PRO" panose="020F0600000000000000" pitchFamily="50" charset="-128"/>
                <a:ea typeface="HG丸ｺﾞｼｯｸM-PRO" panose="020F0600000000000000" pitchFamily="50" charset="-128"/>
              </a:rPr>
              <a:t>年の間に</a:t>
            </a:r>
            <a:r>
              <a:rPr lang="en-US" altLang="ja-JP" sz="1400" dirty="0">
                <a:solidFill>
                  <a:schemeClr val="tx1"/>
                </a:solidFill>
                <a:latin typeface="HG丸ｺﾞｼｯｸM-PRO" panose="020F0600000000000000" pitchFamily="50" charset="-128"/>
                <a:ea typeface="HG丸ｺﾞｼｯｸM-PRO" panose="020F0600000000000000" pitchFamily="50" charset="-128"/>
              </a:rPr>
              <a:t>10</a:t>
            </a:r>
            <a:r>
              <a:rPr lang="ja-JP" altLang="en-US" sz="1400" dirty="0">
                <a:solidFill>
                  <a:schemeClr val="tx1"/>
                </a:solidFill>
                <a:latin typeface="HG丸ｺﾞｼｯｸM-PRO" panose="020F0600000000000000" pitchFamily="50" charset="-128"/>
                <a:ea typeface="HG丸ｺﾞｼｯｸM-PRO" panose="020F0600000000000000" pitchFamily="50" charset="-128"/>
              </a:rPr>
              <a:t>歳も延び、現在、男性が約</a:t>
            </a:r>
            <a:r>
              <a:rPr lang="en-US" altLang="ja-JP" sz="1400" dirty="0">
                <a:solidFill>
                  <a:schemeClr val="tx1"/>
                </a:solidFill>
                <a:latin typeface="HG丸ｺﾞｼｯｸM-PRO" panose="020F0600000000000000" pitchFamily="50" charset="-128"/>
                <a:ea typeface="HG丸ｺﾞｼｯｸM-PRO" panose="020F0600000000000000" pitchFamily="50" charset="-128"/>
              </a:rPr>
              <a:t>81</a:t>
            </a:r>
            <a:r>
              <a:rPr lang="ja-JP" altLang="en-US" sz="1400" dirty="0">
                <a:solidFill>
                  <a:schemeClr val="tx1"/>
                </a:solidFill>
                <a:latin typeface="HG丸ｺﾞｼｯｸM-PRO" panose="020F0600000000000000" pitchFamily="50" charset="-128"/>
                <a:ea typeface="HG丸ｺﾞｼｯｸM-PRO" panose="020F0600000000000000" pitchFamily="50" charset="-128"/>
              </a:rPr>
              <a:t>歳、女性が約</a:t>
            </a:r>
            <a:r>
              <a:rPr lang="en-US" altLang="ja-JP" sz="1400" dirty="0">
                <a:solidFill>
                  <a:schemeClr val="tx1"/>
                </a:solidFill>
                <a:latin typeface="HG丸ｺﾞｼｯｸM-PRO" panose="020F0600000000000000" pitchFamily="50" charset="-128"/>
                <a:ea typeface="HG丸ｺﾞｼｯｸM-PRO" panose="020F0600000000000000" pitchFamily="50" charset="-128"/>
              </a:rPr>
              <a:t>87</a:t>
            </a:r>
            <a:r>
              <a:rPr lang="ja-JP" altLang="en-US" sz="1400" dirty="0">
                <a:solidFill>
                  <a:schemeClr val="tx1"/>
                </a:solidFill>
                <a:latin typeface="HG丸ｺﾞｼｯｸM-PRO" panose="020F0600000000000000" pitchFamily="50" charset="-128"/>
                <a:ea typeface="HG丸ｺﾞｼｯｸM-PRO" panose="020F0600000000000000" pitchFamily="50" charset="-128"/>
              </a:rPr>
              <a:t>歳に達しています。このような急速な寿命の伸びが、社会の高齢化を進めているわけです。</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rPr>
              <a:t>　一方、将来の働き手となる子どもの出生率は急激に下がっています。</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rPr>
              <a:t>　このように高齢者が増え、反面、年少者が減るという現象は、将来の社会に大きな問題を投げかけています（少子高齢社会）。</a:t>
            </a:r>
          </a:p>
        </p:txBody>
      </p:sp>
      <p:grpSp>
        <p:nvGrpSpPr>
          <p:cNvPr id="12" name="グループ化 11"/>
          <p:cNvGrpSpPr/>
          <p:nvPr/>
        </p:nvGrpSpPr>
        <p:grpSpPr>
          <a:xfrm>
            <a:off x="660688" y="4231976"/>
            <a:ext cx="3855720" cy="518934"/>
            <a:chOff x="502920" y="1289037"/>
            <a:chExt cx="3855720" cy="518934"/>
          </a:xfrm>
        </p:grpSpPr>
        <p:sp>
          <p:nvSpPr>
            <p:cNvPr id="13" name="ホームベース 12"/>
            <p:cNvSpPr/>
            <p:nvPr/>
          </p:nvSpPr>
          <p:spPr>
            <a:xfrm>
              <a:off x="502920" y="1360787"/>
              <a:ext cx="327660" cy="327660"/>
            </a:xfrm>
            <a:prstGeom prst="homePlat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solidFill>
              </a:endParaRPr>
            </a:p>
          </p:txBody>
        </p:sp>
        <p:sp>
          <p:nvSpPr>
            <p:cNvPr id="14" name="正方形/長方形 13"/>
            <p:cNvSpPr/>
            <p:nvPr/>
          </p:nvSpPr>
          <p:spPr>
            <a:xfrm>
              <a:off x="779066" y="1289037"/>
              <a:ext cx="3579574" cy="5189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b="1" dirty="0">
                  <a:solidFill>
                    <a:schemeClr val="accent5"/>
                  </a:solidFill>
                </a:rPr>
                <a:t>社会保障の充実と税負担</a:t>
              </a:r>
              <a:endParaRPr kumimoji="1" lang="ja-JP" altLang="en-US" sz="2400" b="1" dirty="0">
                <a:solidFill>
                  <a:schemeClr val="accent5"/>
                </a:solidFill>
              </a:endParaRPr>
            </a:p>
          </p:txBody>
        </p:sp>
      </p:grpSp>
      <p:sp>
        <p:nvSpPr>
          <p:cNvPr id="15" name="正方形/長方形 14"/>
          <p:cNvSpPr/>
          <p:nvPr/>
        </p:nvSpPr>
        <p:spPr>
          <a:xfrm>
            <a:off x="660688" y="4750909"/>
            <a:ext cx="7077593" cy="1891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HG丸ｺﾞｼｯｸM-PRO" panose="020F0600000000000000" pitchFamily="50" charset="-128"/>
                <a:ea typeface="HG丸ｺﾞｼｯｸM-PRO" panose="020F0600000000000000" pitchFamily="50" charset="-128"/>
              </a:rPr>
              <a:t>　少子高齢社会の問題の１つは社会保障の費用が増えていくことであり、もう１つはその費用を負担する働き手が減っていくことです。</a:t>
            </a:r>
          </a:p>
          <a:p>
            <a:r>
              <a:rPr lang="ja-JP" altLang="en-US" sz="1400" dirty="0">
                <a:solidFill>
                  <a:schemeClr val="tx1"/>
                </a:solidFill>
                <a:latin typeface="HG丸ｺﾞｼｯｸM-PRO" panose="020F0600000000000000" pitchFamily="50" charset="-128"/>
                <a:ea typeface="HG丸ｺﾞｼｯｸM-PRO" panose="020F0600000000000000" pitchFamily="50" charset="-128"/>
              </a:rPr>
              <a:t>　高齢者の急増にともない、年金や医療、介護などの社会保障費が増加することが予想されます。</a:t>
            </a:r>
          </a:p>
          <a:p>
            <a:r>
              <a:rPr lang="ja-JP" altLang="en-US" sz="1400" dirty="0">
                <a:solidFill>
                  <a:schemeClr val="tx1"/>
                </a:solidFill>
                <a:latin typeface="HG丸ｺﾞｼｯｸM-PRO" panose="020F0600000000000000" pitchFamily="50" charset="-128"/>
                <a:ea typeface="HG丸ｺﾞｼｯｸM-PRO" panose="020F0600000000000000" pitchFamily="50" charset="-128"/>
              </a:rPr>
              <a:t>　しかし、その費用を負担する働き手が減っていくと、一人ひとりの負担が重くなります。老後の安定した生活や健康で文化的な社会を実現するためには、大きな費用を必要としますが、その財源の中心は税金なのです。</a:t>
            </a:r>
          </a:p>
        </p:txBody>
      </p:sp>
      <p:pic>
        <p:nvPicPr>
          <p:cNvPr id="16" name="図 15"/>
          <p:cNvPicPr>
            <a:picLocks noChangeAspect="1"/>
          </p:cNvPicPr>
          <p:nvPr/>
        </p:nvPicPr>
        <p:blipFill>
          <a:blip r:embed="rId2"/>
          <a:stretch>
            <a:fillRect/>
          </a:stretch>
        </p:blipFill>
        <p:spPr>
          <a:xfrm>
            <a:off x="8080050" y="4416340"/>
            <a:ext cx="3451261" cy="2332445"/>
          </a:xfrm>
          <a:prstGeom prst="rect">
            <a:avLst/>
          </a:prstGeom>
        </p:spPr>
      </p:pic>
      <p:sp>
        <p:nvSpPr>
          <p:cNvPr id="9" name="テキスト ボックス 8"/>
          <p:cNvSpPr txBox="1"/>
          <p:nvPr/>
        </p:nvSpPr>
        <p:spPr>
          <a:xfrm>
            <a:off x="11773296" y="6488668"/>
            <a:ext cx="415498" cy="369332"/>
          </a:xfrm>
          <a:prstGeom prst="rect">
            <a:avLst/>
          </a:prstGeom>
          <a:noFill/>
        </p:spPr>
        <p:txBody>
          <a:bodyPr wrap="none" rtlCol="0">
            <a:spAutoFit/>
          </a:bodyPr>
          <a:lstStyle/>
          <a:p>
            <a:r>
              <a:rPr kumimoji="1" lang="en-US" altLang="ja-JP" dirty="0">
                <a:latin typeface="+mj-ea"/>
                <a:ea typeface="+mj-ea"/>
              </a:rPr>
              <a:t>18</a:t>
            </a:r>
            <a:endParaRPr kumimoji="1" lang="ja-JP" altLang="en-US" dirty="0">
              <a:latin typeface="+mj-ea"/>
              <a:ea typeface="+mj-ea"/>
            </a:endParaRPr>
          </a:p>
        </p:txBody>
      </p:sp>
      <p:pic>
        <p:nvPicPr>
          <p:cNvPr id="17" name="図 16"/>
          <p:cNvPicPr>
            <a:picLocks noChangeAspect="1"/>
          </p:cNvPicPr>
          <p:nvPr/>
        </p:nvPicPr>
        <p:blipFill>
          <a:blip r:embed="rId3"/>
          <a:stretch>
            <a:fillRect/>
          </a:stretch>
        </p:blipFill>
        <p:spPr>
          <a:xfrm>
            <a:off x="4394579" y="1223493"/>
            <a:ext cx="3730545" cy="2936733"/>
          </a:xfrm>
          <a:prstGeom prst="rect">
            <a:avLst/>
          </a:prstGeom>
        </p:spPr>
      </p:pic>
      <p:pic>
        <p:nvPicPr>
          <p:cNvPr id="10" name="図 9">
            <a:extLst>
              <a:ext uri="{FF2B5EF4-FFF2-40B4-BE49-F238E27FC236}">
                <a16:creationId xmlns:a16="http://schemas.microsoft.com/office/drawing/2014/main" id="{8391E148-3265-41BA-AA7A-0350B04F5302}"/>
              </a:ext>
            </a:extLst>
          </p:cNvPr>
          <p:cNvPicPr>
            <a:picLocks noChangeAspect="1"/>
          </p:cNvPicPr>
          <p:nvPr/>
        </p:nvPicPr>
        <p:blipFill>
          <a:blip r:embed="rId4"/>
          <a:stretch>
            <a:fillRect/>
          </a:stretch>
        </p:blipFill>
        <p:spPr>
          <a:xfrm>
            <a:off x="8233765" y="1223493"/>
            <a:ext cx="3617037" cy="2929800"/>
          </a:xfrm>
          <a:prstGeom prst="rect">
            <a:avLst/>
          </a:prstGeom>
        </p:spPr>
      </p:pic>
    </p:spTree>
    <p:extLst>
      <p:ext uri="{BB962C8B-B14F-4D97-AF65-F5344CB8AC3E}">
        <p14:creationId xmlns:p14="http://schemas.microsoft.com/office/powerpoint/2010/main" val="813758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4" name="グループ化 3"/>
          <p:cNvGrpSpPr/>
          <p:nvPr/>
        </p:nvGrpSpPr>
        <p:grpSpPr>
          <a:xfrm>
            <a:off x="391874" y="475051"/>
            <a:ext cx="5695900" cy="518934"/>
            <a:chOff x="502920" y="1267501"/>
            <a:chExt cx="4468955" cy="518934"/>
          </a:xfrm>
        </p:grpSpPr>
        <p:sp>
          <p:nvSpPr>
            <p:cNvPr id="5" name="ホームベース 4"/>
            <p:cNvSpPr/>
            <p:nvPr/>
          </p:nvSpPr>
          <p:spPr>
            <a:xfrm>
              <a:off x="502920" y="1360787"/>
              <a:ext cx="327660" cy="327660"/>
            </a:xfrm>
            <a:prstGeom prst="homePlate">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正方形/長方形 5"/>
            <p:cNvSpPr/>
            <p:nvPr/>
          </p:nvSpPr>
          <p:spPr>
            <a:xfrm>
              <a:off x="569341" y="1267501"/>
              <a:ext cx="4402534" cy="5189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b="1" dirty="0">
                  <a:solidFill>
                    <a:srgbClr val="FF3300"/>
                  </a:solidFill>
                </a:rPr>
                <a:t>消費税率の引き上げと使いみち</a:t>
              </a:r>
            </a:p>
          </p:txBody>
        </p:sp>
      </p:grpSp>
      <p:sp>
        <p:nvSpPr>
          <p:cNvPr id="7" name="正方形/長方形 6"/>
          <p:cNvSpPr/>
          <p:nvPr/>
        </p:nvSpPr>
        <p:spPr>
          <a:xfrm>
            <a:off x="368796" y="1234864"/>
            <a:ext cx="11391800" cy="109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HG丸ｺﾞｼｯｸM-PRO" panose="020F0600000000000000" pitchFamily="50" charset="-128"/>
                <a:ea typeface="HG丸ｺﾞｼｯｸM-PRO" panose="020F0600000000000000" pitchFamily="50" charset="-128"/>
              </a:rPr>
              <a:t>　社会保障の充実・安定化や財政の健全化のために安定的な財源が必要です。</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600" dirty="0">
                <a:solidFill>
                  <a:prstClr val="black"/>
                </a:solidFill>
                <a:latin typeface="HG丸ｺﾞｼｯｸM-PRO" panose="020F0600000000000000" pitchFamily="50" charset="-128"/>
                <a:ea typeface="HG丸ｺﾞｼｯｸM-PRO" panose="020F0600000000000000" pitchFamily="50" charset="-128"/>
              </a:rPr>
              <a:t>　そのため、令和元年</a:t>
            </a:r>
            <a:r>
              <a:rPr lang="en-US" altLang="ja-JP" sz="1600" dirty="0">
                <a:solidFill>
                  <a:prstClr val="black"/>
                </a:solidFill>
                <a:latin typeface="HG丸ｺﾞｼｯｸM-PRO" panose="020F0600000000000000" pitchFamily="50" charset="-128"/>
                <a:ea typeface="HG丸ｺﾞｼｯｸM-PRO" panose="020F0600000000000000" pitchFamily="50" charset="-128"/>
              </a:rPr>
              <a:t>10</a:t>
            </a:r>
            <a:r>
              <a:rPr lang="ja-JP" altLang="en-US" sz="1600" dirty="0">
                <a:solidFill>
                  <a:prstClr val="black"/>
                </a:solidFill>
                <a:latin typeface="HG丸ｺﾞｼｯｸM-PRO" panose="020F0600000000000000" pitchFamily="50" charset="-128"/>
                <a:ea typeface="HG丸ｺﾞｼｯｸM-PRO" panose="020F0600000000000000" pitchFamily="50" charset="-128"/>
              </a:rPr>
              <a:t>月から消費税率が</a:t>
            </a:r>
            <a:r>
              <a:rPr lang="en-US" altLang="ja-JP" sz="1600" dirty="0">
                <a:solidFill>
                  <a:prstClr val="black"/>
                </a:solidFill>
                <a:latin typeface="HG丸ｺﾞｼｯｸM-PRO" panose="020F0600000000000000" pitchFamily="50" charset="-128"/>
                <a:ea typeface="HG丸ｺﾞｼｯｸM-PRO" panose="020F0600000000000000" pitchFamily="50" charset="-128"/>
              </a:rPr>
              <a:t>10</a:t>
            </a:r>
            <a:r>
              <a:rPr lang="ja-JP" altLang="en-US" sz="1600" dirty="0">
                <a:solidFill>
                  <a:prstClr val="black"/>
                </a:solidFill>
                <a:latin typeface="HG丸ｺﾞｼｯｸM-PRO" panose="020F0600000000000000" pitchFamily="50" charset="-128"/>
                <a:ea typeface="HG丸ｺﾞｼｯｸM-PRO" panose="020F0600000000000000" pitchFamily="50" charset="-128"/>
              </a:rPr>
              <a:t>％に引き上げられ、その増収分の使いみちは社会保障の充実策に加え、教育負担の軽減・子育て層支援・介護人材の確保に充てられています。</a:t>
            </a:r>
          </a:p>
        </p:txBody>
      </p:sp>
      <p:grpSp>
        <p:nvGrpSpPr>
          <p:cNvPr id="27" name="グループ化 26"/>
          <p:cNvGrpSpPr/>
          <p:nvPr/>
        </p:nvGrpSpPr>
        <p:grpSpPr>
          <a:xfrm>
            <a:off x="476531" y="4692299"/>
            <a:ext cx="7168893" cy="1655144"/>
            <a:chOff x="579120" y="5235426"/>
            <a:chExt cx="7168893" cy="1655144"/>
          </a:xfrm>
        </p:grpSpPr>
        <p:sp>
          <p:nvSpPr>
            <p:cNvPr id="22" name="角丸四角形 21"/>
            <p:cNvSpPr/>
            <p:nvPr/>
          </p:nvSpPr>
          <p:spPr>
            <a:xfrm>
              <a:off x="579120" y="5235426"/>
              <a:ext cx="3467934" cy="701040"/>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white"/>
                  </a:solidFill>
                  <a:latin typeface="ＭＳ ゴシック" panose="020B0609070205080204" pitchFamily="49" charset="-128"/>
                  <a:ea typeface="ＭＳ ゴシック" panose="020B0609070205080204" pitchFamily="49" charset="-128"/>
                </a:rPr>
                <a:t>なぜ、消費税なの？</a:t>
              </a:r>
              <a:endParaRPr lang="en-US" altLang="ja-JP" b="1" dirty="0">
                <a:solidFill>
                  <a:prstClr val="white"/>
                </a:solidFill>
                <a:latin typeface="ＭＳ ゴシック" panose="020B0609070205080204" pitchFamily="49" charset="-128"/>
                <a:ea typeface="ＭＳ ゴシック" panose="020B0609070205080204" pitchFamily="49" charset="-128"/>
              </a:endParaRPr>
            </a:p>
            <a:p>
              <a:endParaRPr lang="ja-JP" altLang="en-US" dirty="0">
                <a:solidFill>
                  <a:prstClr val="white"/>
                </a:solidFill>
              </a:endParaRPr>
            </a:p>
          </p:txBody>
        </p:sp>
        <p:sp>
          <p:nvSpPr>
            <p:cNvPr id="24" name="角丸四角形 23"/>
            <p:cNvSpPr/>
            <p:nvPr/>
          </p:nvSpPr>
          <p:spPr>
            <a:xfrm>
              <a:off x="579120" y="5650033"/>
              <a:ext cx="7168893" cy="1240537"/>
            </a:xfrm>
            <a:prstGeom prst="roundRect">
              <a:avLst>
                <a:gd name="adj" fmla="val 10933"/>
              </a:avLst>
            </a:prstGeom>
            <a:solidFill>
              <a:schemeClr val="accent2">
                <a:lumMod val="40000"/>
                <a:lumOff val="60000"/>
              </a:schemeClr>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rgbClr val="FF3399"/>
                  </a:solidFill>
                  <a:latin typeface="ＭＳ ゴシック" panose="020B0609070205080204" pitchFamily="49" charset="-128"/>
                  <a:ea typeface="ＭＳ ゴシック" panose="020B0609070205080204" pitchFamily="49" charset="-128"/>
                </a:rPr>
                <a:t>●</a:t>
              </a:r>
              <a:r>
                <a:rPr lang="ja-JP" altLang="en-US" sz="1600" dirty="0">
                  <a:solidFill>
                    <a:prstClr val="black"/>
                  </a:solidFill>
                </a:rPr>
                <a:t>景気や人口構成の変化に左右されにくく、税収が安定している</a:t>
              </a:r>
              <a:endParaRPr lang="en-US" altLang="ja-JP" sz="1600" dirty="0">
                <a:solidFill>
                  <a:prstClr val="black"/>
                </a:solidFill>
              </a:endParaRPr>
            </a:p>
            <a:p>
              <a:r>
                <a:rPr lang="ja-JP" altLang="en-US" sz="1600" b="1" dirty="0">
                  <a:solidFill>
                    <a:srgbClr val="FF3399"/>
                  </a:solidFill>
                  <a:latin typeface="ＭＳ ゴシック" panose="020B0609070205080204" pitchFamily="49" charset="-128"/>
                  <a:ea typeface="ＭＳ ゴシック" panose="020B0609070205080204" pitchFamily="49" charset="-128"/>
                </a:rPr>
                <a:t>●</a:t>
              </a:r>
              <a:r>
                <a:rPr lang="ja-JP" altLang="en-US" sz="1600" dirty="0">
                  <a:solidFill>
                    <a:prstClr val="black"/>
                  </a:solidFill>
                </a:rPr>
                <a:t>働く世代など特定の人に負担が集中することなく、経済活動に中立的である</a:t>
              </a:r>
              <a:endParaRPr lang="en-US" altLang="ja-JP" sz="1600" dirty="0">
                <a:solidFill>
                  <a:prstClr val="black"/>
                </a:solidFill>
              </a:endParaRPr>
            </a:p>
            <a:p>
              <a:r>
                <a:rPr lang="ja-JP" altLang="en-US" sz="1600" b="1" dirty="0">
                  <a:solidFill>
                    <a:srgbClr val="FF3399"/>
                  </a:solidFill>
                  <a:latin typeface="ＭＳ ゴシック" panose="020B0609070205080204" pitchFamily="49" charset="-128"/>
                  <a:ea typeface="ＭＳ ゴシック" panose="020B0609070205080204" pitchFamily="49" charset="-128"/>
                </a:rPr>
                <a:t>●</a:t>
              </a:r>
              <a:r>
                <a:rPr lang="ja-JP" altLang="en-US" sz="1600" dirty="0">
                  <a:solidFill>
                    <a:prstClr val="black"/>
                  </a:solidFill>
                </a:rPr>
                <a:t>高い財源調達力がある</a:t>
              </a:r>
              <a:endParaRPr lang="en-US" altLang="ja-JP" sz="1600" b="1" dirty="0">
                <a:solidFill>
                  <a:prstClr val="black"/>
                </a:solidFill>
                <a:latin typeface="ＭＳ ゴシック" panose="020B0609070205080204" pitchFamily="49" charset="-128"/>
                <a:ea typeface="ＭＳ ゴシック" panose="020B0609070205080204" pitchFamily="49" charset="-128"/>
              </a:endParaRPr>
            </a:p>
          </p:txBody>
        </p:sp>
      </p:grpSp>
      <p:sp>
        <p:nvSpPr>
          <p:cNvPr id="25" name="右矢印 24"/>
          <p:cNvSpPr/>
          <p:nvPr/>
        </p:nvSpPr>
        <p:spPr>
          <a:xfrm>
            <a:off x="8063629" y="5393339"/>
            <a:ext cx="579120" cy="741218"/>
          </a:xfrm>
          <a:prstGeom prst="rightArrow">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角丸四角形 25"/>
          <p:cNvSpPr/>
          <p:nvPr/>
        </p:nvSpPr>
        <p:spPr>
          <a:xfrm>
            <a:off x="9060954" y="5106906"/>
            <a:ext cx="2242047" cy="1240537"/>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prstClr val="white"/>
                </a:solidFill>
                <a:latin typeface="HG丸ｺﾞｼｯｸM-PRO" panose="020F0600000000000000" pitchFamily="50" charset="-128"/>
                <a:ea typeface="HG丸ｺﾞｼｯｸM-PRO" panose="020F0600000000000000" pitchFamily="50" charset="-128"/>
              </a:rPr>
              <a:t>社会保障の財源を</a:t>
            </a:r>
            <a:endParaRPr lang="en-US" altLang="ja-JP" sz="1600" b="1" dirty="0">
              <a:solidFill>
                <a:prstClr val="white"/>
              </a:solidFill>
              <a:latin typeface="HG丸ｺﾞｼｯｸM-PRO" panose="020F0600000000000000" pitchFamily="50" charset="-128"/>
              <a:ea typeface="HG丸ｺﾞｼｯｸM-PRO" panose="020F0600000000000000" pitchFamily="50" charset="-128"/>
            </a:endParaRPr>
          </a:p>
          <a:p>
            <a:r>
              <a:rPr lang="ja-JP" altLang="en-US" sz="1600" b="1" dirty="0">
                <a:solidFill>
                  <a:prstClr val="white"/>
                </a:solidFill>
                <a:latin typeface="HG丸ｺﾞｼｯｸM-PRO" panose="020F0600000000000000" pitchFamily="50" charset="-128"/>
                <a:ea typeface="HG丸ｺﾞｼｯｸM-PRO" panose="020F0600000000000000" pitchFamily="50" charset="-128"/>
              </a:rPr>
              <a:t>調達する手段として</a:t>
            </a:r>
            <a:endParaRPr lang="en-US" altLang="ja-JP" sz="1600" b="1" dirty="0">
              <a:solidFill>
                <a:prstClr val="white"/>
              </a:solidFill>
              <a:latin typeface="HG丸ｺﾞｼｯｸM-PRO" panose="020F0600000000000000" pitchFamily="50" charset="-128"/>
              <a:ea typeface="HG丸ｺﾞｼｯｸM-PRO" panose="020F0600000000000000" pitchFamily="50" charset="-128"/>
            </a:endParaRPr>
          </a:p>
          <a:p>
            <a:r>
              <a:rPr lang="ja-JP" altLang="en-US" sz="1600" b="1" dirty="0">
                <a:solidFill>
                  <a:prstClr val="white"/>
                </a:solidFill>
                <a:latin typeface="HG丸ｺﾞｼｯｸM-PRO" panose="020F0600000000000000" pitchFamily="50" charset="-128"/>
                <a:ea typeface="HG丸ｺﾞｼｯｸM-PRO" panose="020F0600000000000000" pitchFamily="50" charset="-128"/>
              </a:rPr>
              <a:t>ふさわしい税金です。</a:t>
            </a:r>
            <a:endParaRPr lang="en-US" altLang="ja-JP" sz="1600" b="1" dirty="0">
              <a:solidFill>
                <a:prstClr val="white"/>
              </a:solidFill>
              <a:latin typeface="HG丸ｺﾞｼｯｸM-PRO" panose="020F0600000000000000" pitchFamily="50" charset="-128"/>
              <a:ea typeface="HG丸ｺﾞｼｯｸM-PRO" panose="020F0600000000000000" pitchFamily="50" charset="-128"/>
            </a:endParaRPr>
          </a:p>
        </p:txBody>
      </p:sp>
      <p:grpSp>
        <p:nvGrpSpPr>
          <p:cNvPr id="3" name="グループ化 2"/>
          <p:cNvGrpSpPr/>
          <p:nvPr/>
        </p:nvGrpSpPr>
        <p:grpSpPr>
          <a:xfrm>
            <a:off x="600683" y="2720538"/>
            <a:ext cx="10970567" cy="1205950"/>
            <a:chOff x="790029" y="1906799"/>
            <a:chExt cx="10970567" cy="1205950"/>
          </a:xfrm>
        </p:grpSpPr>
        <p:sp>
          <p:nvSpPr>
            <p:cNvPr id="2" name="角丸四角形 1"/>
            <p:cNvSpPr/>
            <p:nvPr/>
          </p:nvSpPr>
          <p:spPr>
            <a:xfrm>
              <a:off x="790029" y="1906799"/>
              <a:ext cx="3343781" cy="56320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rPr>
                <a:t>待機児童の解消</a:t>
              </a:r>
            </a:p>
          </p:txBody>
        </p:sp>
        <p:sp>
          <p:nvSpPr>
            <p:cNvPr id="28" name="角丸四角形 27"/>
            <p:cNvSpPr/>
            <p:nvPr/>
          </p:nvSpPr>
          <p:spPr>
            <a:xfrm>
              <a:off x="4604395" y="1906799"/>
              <a:ext cx="3376682" cy="56320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rPr>
                <a:t>幼児教育・保育の無償化</a:t>
              </a:r>
            </a:p>
          </p:txBody>
        </p:sp>
        <p:sp>
          <p:nvSpPr>
            <p:cNvPr id="29" name="角丸四角形 28"/>
            <p:cNvSpPr/>
            <p:nvPr/>
          </p:nvSpPr>
          <p:spPr>
            <a:xfrm>
              <a:off x="8413889" y="1906799"/>
              <a:ext cx="3346707" cy="56320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rPr>
                <a:t>高等教育の無償化</a:t>
              </a:r>
            </a:p>
          </p:txBody>
        </p:sp>
        <p:sp>
          <p:nvSpPr>
            <p:cNvPr id="30" name="角丸四角形 29"/>
            <p:cNvSpPr/>
            <p:nvPr/>
          </p:nvSpPr>
          <p:spPr>
            <a:xfrm>
              <a:off x="790030" y="2549548"/>
              <a:ext cx="3343780" cy="56320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rPr>
                <a:t>介護職員の処遇改善</a:t>
              </a:r>
            </a:p>
          </p:txBody>
        </p:sp>
        <p:sp>
          <p:nvSpPr>
            <p:cNvPr id="31" name="角丸四角形 30"/>
            <p:cNvSpPr/>
            <p:nvPr/>
          </p:nvSpPr>
          <p:spPr>
            <a:xfrm>
              <a:off x="4604395" y="2549547"/>
              <a:ext cx="3376682" cy="56320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rPr>
                <a:t>介護保険料の軽減</a:t>
              </a:r>
            </a:p>
          </p:txBody>
        </p:sp>
        <p:sp>
          <p:nvSpPr>
            <p:cNvPr id="32" name="角丸四角形 31"/>
            <p:cNvSpPr/>
            <p:nvPr/>
          </p:nvSpPr>
          <p:spPr>
            <a:xfrm>
              <a:off x="8413890" y="2549546"/>
              <a:ext cx="3346706" cy="56320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rPr>
                <a:t>年金生活者支援給付金の支給</a:t>
              </a:r>
            </a:p>
          </p:txBody>
        </p:sp>
      </p:grpSp>
      <p:sp>
        <p:nvSpPr>
          <p:cNvPr id="33" name="テキスト ボックス 32"/>
          <p:cNvSpPr txBox="1"/>
          <p:nvPr/>
        </p:nvSpPr>
        <p:spPr>
          <a:xfrm>
            <a:off x="11760596" y="6488668"/>
            <a:ext cx="415498" cy="369332"/>
          </a:xfrm>
          <a:prstGeom prst="rect">
            <a:avLst/>
          </a:prstGeom>
          <a:noFill/>
        </p:spPr>
        <p:txBody>
          <a:bodyPr wrap="none" rtlCol="0">
            <a:spAutoFit/>
          </a:bodyPr>
          <a:lstStyle/>
          <a:p>
            <a:r>
              <a:rPr lang="en-US" altLang="ja-JP" dirty="0">
                <a:solidFill>
                  <a:prstClr val="black"/>
                </a:solidFill>
                <a:latin typeface="ＭＳ Ｐゴシック" panose="020B0600070205080204" pitchFamily="50" charset="-128"/>
              </a:rPr>
              <a:t>19</a:t>
            </a:r>
            <a:endParaRPr lang="ja-JP" altLang="en-US" dirty="0">
              <a:solidFill>
                <a:prstClr val="black"/>
              </a:solidFill>
              <a:latin typeface="ＭＳ Ｐゴシック" panose="020B0600070205080204" pitchFamily="50" charset="-128"/>
            </a:endParaRPr>
          </a:p>
        </p:txBody>
      </p:sp>
      <p:sp>
        <p:nvSpPr>
          <p:cNvPr id="34" name="角丸四角形 33"/>
          <p:cNvSpPr/>
          <p:nvPr/>
        </p:nvSpPr>
        <p:spPr>
          <a:xfrm>
            <a:off x="8851392" y="5107"/>
            <a:ext cx="3348839" cy="516323"/>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rgbClr val="E7E6E6">
                    <a:lumMod val="50000"/>
                  </a:srgbClr>
                </a:solidFill>
                <a:latin typeface="BIZ UDPゴシック" panose="020B0400000000000000" pitchFamily="50" charset="-128"/>
                <a:ea typeface="BIZ UDPゴシック" panose="020B0400000000000000" pitchFamily="50" charset="-128"/>
              </a:rPr>
              <a:t>－これからの社会と税－</a:t>
            </a:r>
          </a:p>
        </p:txBody>
      </p:sp>
    </p:spTree>
    <p:extLst>
      <p:ext uri="{BB962C8B-B14F-4D97-AF65-F5344CB8AC3E}">
        <p14:creationId xmlns:p14="http://schemas.microsoft.com/office/powerpoint/2010/main" val="532767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grpSp>
        <p:nvGrpSpPr>
          <p:cNvPr id="35" name="グループ化 34"/>
          <p:cNvGrpSpPr/>
          <p:nvPr/>
        </p:nvGrpSpPr>
        <p:grpSpPr>
          <a:xfrm>
            <a:off x="240293" y="93211"/>
            <a:ext cx="9774578" cy="596896"/>
            <a:chOff x="641724" y="554908"/>
            <a:chExt cx="8976360" cy="537635"/>
          </a:xfrm>
        </p:grpSpPr>
        <p:sp>
          <p:nvSpPr>
            <p:cNvPr id="36" name="ホームベース 35"/>
            <p:cNvSpPr/>
            <p:nvPr/>
          </p:nvSpPr>
          <p:spPr>
            <a:xfrm>
              <a:off x="641724" y="574384"/>
              <a:ext cx="8976360" cy="518159"/>
            </a:xfrm>
            <a:prstGeom prst="homePlat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n>
                  <a:solidFill>
                    <a:srgbClr val="0070C0"/>
                  </a:solidFill>
                </a:ln>
                <a:solidFill>
                  <a:prstClr val="white"/>
                </a:solidFill>
              </a:endParaRPr>
            </a:p>
          </p:txBody>
        </p:sp>
        <p:sp>
          <p:nvSpPr>
            <p:cNvPr id="37" name="正方形/長方形 36"/>
            <p:cNvSpPr/>
            <p:nvPr/>
          </p:nvSpPr>
          <p:spPr>
            <a:xfrm>
              <a:off x="813221" y="554908"/>
              <a:ext cx="7249290" cy="526717"/>
            </a:xfrm>
            <a:prstGeom prst="rect">
              <a:avLst/>
            </a:prstGeom>
            <a:noFill/>
          </p:spPr>
          <p:txBody>
            <a:bodyPr wrap="square" lIns="91440" tIns="45720" rIns="91440" bIns="45720">
              <a:spAutoFit/>
            </a:bodyPr>
            <a:lstStyle/>
            <a:p>
              <a:r>
                <a:rPr lang="ja-JP" altLang="en-US" sz="3200" b="1" dirty="0">
                  <a:ln w="10160">
                    <a:solidFill>
                      <a:srgbClr val="0070C0"/>
                    </a:solidFill>
                    <a:prstDash val="solid"/>
                  </a:ln>
                  <a:solidFill>
                    <a:srgbClr val="FFFFFF"/>
                  </a:solidFill>
                  <a:effectLst>
                    <a:outerShdw blurRad="38100" dist="22860" dir="5400000" algn="tl" rotWithShape="0">
                      <a:srgbClr val="000000">
                        <a:alpha val="30000"/>
                      </a:srgbClr>
                    </a:outerShdw>
                  </a:effectLst>
                </a:rPr>
                <a:t>税の歴史～昔の税はどうなっていたの？～</a:t>
              </a:r>
            </a:p>
          </p:txBody>
        </p:sp>
      </p:grpSp>
      <p:pic>
        <p:nvPicPr>
          <p:cNvPr id="2" name="図 1"/>
          <p:cNvPicPr>
            <a:picLocks noChangeAspect="1"/>
          </p:cNvPicPr>
          <p:nvPr/>
        </p:nvPicPr>
        <p:blipFill>
          <a:blip r:embed="rId2">
            <a:extLst>
              <a:ext uri="{BEBA8EAE-BF5A-486C-A8C5-ECC9F3942E4B}">
                <a14:imgProps xmlns:a14="http://schemas.microsoft.com/office/drawing/2010/main">
                  <a14:imgLayer r:embed="rId3">
                    <a14:imgEffect>
                      <a14:backgroundRemoval t="800" b="98080" l="0" r="96835">
                        <a14:foregroundMark x1="4589" y1="16000" x2="62658" y2="18240"/>
                        <a14:foregroundMark x1="62658" y1="18240" x2="86392" y2="17600"/>
                        <a14:foregroundMark x1="86392" y1="17600" x2="94146" y2="66720"/>
                        <a14:foregroundMark x1="94146" y1="66720" x2="94620" y2="91680"/>
                        <a14:foregroundMark x1="94620" y1="91680" x2="21677" y2="95200"/>
                        <a14:foregroundMark x1="21677" y1="95200" x2="4272" y2="77920"/>
                        <a14:foregroundMark x1="2858" y1="59848" x2="2795" y2="59040"/>
                        <a14:foregroundMark x1="4272" y1="77920" x2="3451" y2="67428"/>
                        <a14:foregroundMark x1="1970" y1="23040" x2="4114" y2="17440"/>
                        <a14:foregroundMark x1="9335" y1="20160" x2="33861" y2="74400"/>
                        <a14:foregroundMark x1="76582" y1="32320" x2="27215" y2="79040"/>
                        <a14:foregroundMark x1="38291" y1="32320" x2="38608" y2="82080"/>
                        <a14:foregroundMark x1="19620" y1="35840" x2="86867" y2="28480"/>
                        <a14:foregroundMark x1="26108" y1="19840" x2="84335" y2="20320"/>
                        <a14:foregroundMark x1="18513" y1="28160" x2="18513" y2="28160"/>
                        <a14:foregroundMark x1="5063" y1="30560" x2="63133" y2="31520"/>
                        <a14:foregroundMark x1="17563" y1="22720" x2="81013" y2="23040"/>
                        <a14:foregroundMark x1="94462" y1="20800" x2="93196" y2="47840"/>
                        <a14:foregroundMark x1="21361" y1="96160" x2="50633" y2="95680"/>
                        <a14:foregroundMark x1="50633" y1="95680" x2="93987" y2="95680"/>
                        <a14:foregroundMark x1="7437" y1="94720" x2="17563" y2="94400"/>
                        <a14:foregroundMark x1="9494" y1="92320" x2="9494" y2="83040"/>
                        <a14:foregroundMark x1="4114" y1="82240" x2="19695" y2="97384"/>
                        <a14:foregroundMark x1="49842" y1="72800" x2="49367" y2="90880"/>
                        <a14:foregroundMark x1="70095" y1="81600" x2="72310" y2="93280"/>
                        <a14:foregroundMark x1="83544" y1="59520" x2="84019" y2="73760"/>
                        <a14:foregroundMark x1="86709" y1="52000" x2="85443" y2="72480"/>
                        <a14:foregroundMark x1="87342" y1="52000" x2="90032" y2="72320"/>
                        <a14:foregroundMark x1="82437" y1="53440" x2="81171" y2="77920"/>
                        <a14:foregroundMark x1="81171" y1="77920" x2="85918" y2="85600"/>
                        <a14:foregroundMark x1="76741" y1="54720" x2="90190" y2="52320"/>
                        <a14:foregroundMark x1="90032" y1="48000" x2="90032" y2="55840"/>
                        <a14:foregroundMark x1="88291" y1="48480" x2="76108" y2="53280"/>
                        <a14:foregroundMark x1="76741" y1="52320" x2="86867" y2="49600"/>
                        <a14:foregroundMark x1="31962" y1="52480" x2="31962" y2="57760"/>
                        <a14:foregroundMark x1="15506" y1="50880" x2="13766" y2="42240"/>
                        <a14:foregroundMark x1="14715" y1="42080" x2="14715" y2="34240"/>
                        <a14:foregroundMark x1="9968" y1="43200" x2="9335" y2="35680"/>
                        <a14:foregroundMark x1="34019" y1="29120" x2="61076" y2="29920"/>
                        <a14:foregroundMark x1="61076" y1="29920" x2="65506" y2="28960"/>
                        <a14:foregroundMark x1="93038" y1="17440" x2="91930" y2="23200"/>
                        <a14:foregroundMark x1="52215" y1="68320" x2="53481" y2="88960"/>
                        <a14:foregroundMark x1="5538" y1="5280" x2="80696" y2="4160"/>
                        <a14:foregroundMark x1="80696" y1="4160" x2="6171" y2="10080"/>
                        <a14:foregroundMark x1="6171" y1="10080" x2="3165" y2="6240"/>
                        <a14:foregroundMark x1="6013" y1="4480" x2="8386" y2="4480"/>
                        <a14:foregroundMark x1="10759" y1="3040" x2="14241" y2="3040"/>
                        <a14:foregroundMark x1="21835" y1="4000" x2="29272" y2="4000"/>
                        <a14:foregroundMark x1="28165" y1="3520" x2="93671" y2="3680"/>
                        <a14:foregroundMark x1="94937" y1="6560" x2="20570" y2="8960"/>
                        <a14:foregroundMark x1="87184" y1="8960" x2="87816" y2="8960"/>
                        <a14:foregroundMark x1="93196" y1="8160" x2="93196" y2="8160"/>
                        <a14:foregroundMark x1="94620" y1="4160" x2="88291" y2="9920"/>
                        <a14:foregroundMark x1="96361" y1="7680" x2="96361" y2="7680"/>
                        <a14:foregroundMark x1="83544" y1="9440" x2="83544" y2="9440"/>
                        <a14:foregroundMark x1="79430" y1="9600" x2="79430" y2="9600"/>
                        <a14:foregroundMark x1="73734" y1="9600" x2="73734" y2="9600"/>
                        <a14:foregroundMark x1="68671" y1="9600" x2="68671" y2="9600"/>
                        <a14:foregroundMark x1="62816" y1="9920" x2="62816" y2="9920"/>
                        <a14:foregroundMark x1="57595" y1="10080" x2="57595" y2="10080"/>
                        <a14:foregroundMark x1="4747" y1="4160" x2="4747" y2="4160"/>
                        <a14:foregroundMark x1="2690" y1="8480" x2="2690" y2="8480"/>
                        <a14:foregroundMark x1="2690" y1="3680" x2="2690" y2="3680"/>
                        <a14:foregroundMark x1="7595" y1="3040" x2="7595" y2="3040"/>
                        <a14:foregroundMark x1="8386" y1="1280" x2="8386" y2="1280"/>
                        <a14:foregroundMark x1="13133" y1="2560" x2="13133" y2="2560"/>
                        <a14:foregroundMark x1="6962" y1="2080" x2="6962" y2="2080"/>
                        <a14:foregroundMark x1="8070" y1="1120" x2="8070" y2="1120"/>
                        <a14:foregroundMark x1="8861" y1="800" x2="8861" y2="800"/>
                        <a14:foregroundMark x1="6962" y1="1600" x2="6962" y2="1600"/>
                        <a14:foregroundMark x1="4114" y1="14240" x2="4114" y2="14240"/>
                        <a14:foregroundMark x1="2848" y1="14880" x2="2848" y2="14880"/>
                        <a14:foregroundMark x1="6171" y1="14400" x2="6171" y2="14400"/>
                        <a14:foregroundMark x1="9335" y1="13760" x2="9335" y2="13760"/>
                        <a14:foregroundMark x1="7595" y1="14240" x2="7595" y2="14240"/>
                        <a14:foregroundMark x1="5222" y1="14240" x2="5222" y2="14240"/>
                        <a14:foregroundMark x1="6013" y1="97280" x2="6013" y2="97280"/>
                        <a14:foregroundMark x1="3797" y1="97280" x2="3797" y2="97280"/>
                        <a14:foregroundMark x1="25316" y1="97600" x2="25316" y2="97600"/>
                        <a14:foregroundMark x1="31962" y1="97760" x2="31962" y2="97760"/>
                        <a14:foregroundMark x1="37816" y1="97760" x2="37816" y2="97760"/>
                        <a14:foregroundMark x1="43513" y1="97760" x2="43513" y2="97760"/>
                        <a14:foregroundMark x1="51266" y1="97600" x2="51266" y2="97600"/>
                        <a14:foregroundMark x1="56646" y1="97760" x2="56646" y2="97760"/>
                        <a14:foregroundMark x1="62184" y1="97760" x2="62184" y2="97760"/>
                        <a14:foregroundMark x1="67722" y1="97760" x2="67722" y2="97760"/>
                        <a14:foregroundMark x1="73259" y1="97760" x2="73259" y2="97760"/>
                        <a14:foregroundMark x1="78481" y1="97600" x2="78481" y2="97600"/>
                        <a14:foregroundMark x1="82120" y1="97600" x2="82120" y2="97600"/>
                        <a14:foregroundMark x1="86709" y1="97760" x2="86709" y2="97760"/>
                        <a14:foregroundMark x1="7120" y1="14240" x2="7120" y2="14240"/>
                        <a14:foregroundMark x1="6171" y1="13920" x2="6171" y2="13920"/>
                        <a14:foregroundMark x1="15506" y1="14240" x2="15506" y2="14240"/>
                        <a14:foregroundMark x1="16772" y1="13920" x2="16772" y2="13920"/>
                        <a14:foregroundMark x1="12342" y1="13920" x2="12342" y2="13920"/>
                        <a14:foregroundMark x1="93196" y1="97600" x2="93196" y2="97600"/>
                        <a14:foregroundMark x1="22785" y1="10080" x2="22785" y2="10080"/>
                        <a14:foregroundMark x1="29747" y1="10080" x2="29747" y2="10080"/>
                        <a14:foregroundMark x1="12658" y1="14720" x2="12658" y2="14720"/>
                        <a14:foregroundMark x1="15506" y1="13280" x2="15506" y2="13280"/>
                        <a14:foregroundMark x1="20411" y1="14240" x2="20411" y2="14240"/>
                        <a14:foregroundMark x1="47363" y1="15256" x2="72785" y2="16480"/>
                        <a14:foregroundMark x1="28151" y1="14331" x2="40841" y2="14942"/>
                        <a14:foregroundMark x1="19620" y1="13920" x2="21239" y2="13998"/>
                        <a14:foregroundMark x1="28409" y1="13920" x2="41484" y2="13920"/>
                        <a14:foregroundMark x1="50436" y1="14279" x2="95570" y2="14880"/>
                        <a14:foregroundMark x1="95570" y1="14880" x2="96835" y2="15360"/>
                        <a14:foregroundMark x1="55538" y1="14240" x2="55538" y2="14240"/>
                        <a14:foregroundMark x1="55063" y1="14240" x2="55063" y2="14240"/>
                        <a14:foregroundMark x1="51582" y1="13920" x2="51582" y2="13920"/>
                        <a14:foregroundMark x1="56171" y1="13760" x2="56171" y2="13760"/>
                        <a14:foregroundMark x1="54114" y1="13280" x2="54114" y2="13280"/>
                        <a14:foregroundMark x1="24209" y1="14240" x2="24209" y2="14240"/>
                        <a14:foregroundMark x1="25633" y1="13920" x2="25633" y2="13920"/>
                        <a14:foregroundMark x1="46994" y1="14240" x2="46994" y2="14240"/>
                        <a14:foregroundMark x1="44620" y1="13920" x2="44620" y2="13920"/>
                        <a14:foregroundMark x1="48259" y1="13920" x2="48259" y2="13920"/>
                        <a14:foregroundMark x1="58544" y1="13920" x2="58544" y2="13920"/>
                        <a14:foregroundMark x1="63608" y1="13920" x2="63608" y2="13920"/>
                        <a14:foregroundMark x1="61709" y1="13920" x2="61709" y2="13920"/>
                        <a14:foregroundMark x1="68038" y1="13440" x2="68038" y2="13440"/>
                        <a14:foregroundMark x1="71519" y1="14240" x2="71519" y2="14240"/>
                        <a14:foregroundMark x1="74367" y1="13920" x2="74367" y2="13920"/>
                        <a14:foregroundMark x1="72310" y1="13920" x2="72310" y2="13920"/>
                        <a14:foregroundMark x1="79747" y1="14240" x2="79747" y2="14240"/>
                        <a14:foregroundMark x1="79430" y1="14240" x2="79430" y2="14240"/>
                        <a14:foregroundMark x1="78006" y1="13920" x2="78006" y2="13920"/>
                        <a14:foregroundMark x1="76582" y1="13920" x2="76582" y2="13920"/>
                        <a14:foregroundMark x1="92563" y1="13760" x2="92563" y2="13760"/>
                        <a14:foregroundMark x1="90506" y1="13920" x2="90506" y2="13920"/>
                        <a14:foregroundMark x1="87658" y1="13920" x2="87658" y2="13920"/>
                        <a14:foregroundMark x1="85443" y1="13760" x2="85443" y2="13760"/>
                        <a14:foregroundMark x1="83070" y1="13760" x2="83070" y2="13760"/>
                        <a14:foregroundMark x1="81171" y1="13760" x2="81171" y2="13760"/>
                        <a14:backgroundMark x1="2057" y1="12800" x2="2057" y2="12800"/>
                        <a14:backgroundMark x1="633" y1="36640" x2="633" y2="36640"/>
                        <a14:backgroundMark x1="633" y1="19200" x2="633" y2="19200"/>
                        <a14:backgroundMark x1="633" y1="23040" x2="633" y2="23040"/>
                        <a14:backgroundMark x1="791" y1="27200" x2="791" y2="27200"/>
                        <a14:backgroundMark x1="791" y1="30880" x2="791" y2="30880"/>
                        <a14:backgroundMark x1="633" y1="33440" x2="633" y2="33440"/>
                        <a14:backgroundMark x1="158" y1="23200" x2="158" y2="59040"/>
                        <a14:backgroundMark x1="791" y1="59840" x2="633" y2="98720"/>
                        <a14:backgroundMark x1="2848" y1="99680" x2="76266" y2="99680"/>
                        <a14:backgroundMark x1="76266" y1="99680" x2="99842" y2="99200"/>
                        <a14:backgroundMark x1="99842" y1="99200" x2="99842" y2="99200"/>
                        <a14:backgroundMark x1="16139" y1="11360" x2="16139" y2="11360"/>
                        <a14:backgroundMark x1="15032" y1="12000" x2="15032" y2="12000"/>
                        <a14:backgroundMark x1="28165" y1="12320" x2="28165" y2="12320"/>
                        <a14:backgroundMark x1="36867" y1="12000" x2="36867" y2="12000"/>
                        <a14:backgroundMark x1="21994" y1="12800" x2="29114" y2="12800"/>
                        <a14:backgroundMark x1="42089" y1="12960" x2="51266" y2="12960"/>
                        <a14:backgroundMark x1="98734" y1="18720" x2="99367" y2="95840"/>
                        <a14:backgroundMark x1="68196" y1="12000" x2="68196" y2="12000"/>
                        <a14:backgroundMark x1="81013" y1="12320" x2="81013" y2="12320"/>
                        <a14:backgroundMark x1="74209" y1="11520" x2="74209" y2="11520"/>
                      </a14:backgroundRemoval>
                    </a14:imgEffect>
                  </a14:imgLayer>
                </a14:imgProps>
              </a:ext>
            </a:extLst>
          </a:blip>
          <a:stretch>
            <a:fillRect/>
          </a:stretch>
        </p:blipFill>
        <p:spPr>
          <a:xfrm>
            <a:off x="245732" y="797823"/>
            <a:ext cx="2018990" cy="1998786"/>
          </a:xfrm>
          <a:prstGeom prst="rect">
            <a:avLst/>
          </a:prstGeom>
        </p:spPr>
      </p:pic>
      <p:pic>
        <p:nvPicPr>
          <p:cNvPr id="3" name="図 2"/>
          <p:cNvPicPr>
            <a:picLocks noChangeAspect="1"/>
          </p:cNvPicPr>
          <p:nvPr/>
        </p:nvPicPr>
        <p:blipFill rotWithShape="1">
          <a:blip r:embed="rId4">
            <a:extLst>
              <a:ext uri="{BEBA8EAE-BF5A-486C-A8C5-ECC9F3942E4B}">
                <a14:imgProps xmlns:a14="http://schemas.microsoft.com/office/drawing/2010/main">
                  <a14:imgLayer r:embed="rId5">
                    <a14:imgEffect>
                      <a14:backgroundRemoval t="2862" b="98251" l="960" r="96800">
                        <a14:foregroundMark x1="3192" y1="17628" x2="29600" y2="14308"/>
                        <a14:foregroundMark x1="29600" y1="14308" x2="81120" y2="17170"/>
                        <a14:foregroundMark x1="81120" y1="17170" x2="97280" y2="34817"/>
                        <a14:foregroundMark x1="97280" y1="34817" x2="97280" y2="85215"/>
                        <a14:foregroundMark x1="97280" y1="85215" x2="70400" y2="96979"/>
                        <a14:foregroundMark x1="70400" y1="96979" x2="18400" y2="95707"/>
                        <a14:foregroundMark x1="18400" y1="95707" x2="2844" y2="76696"/>
                        <a14:foregroundMark x1="3092" y1="34531" x2="3360" y2="18442"/>
                        <a14:foregroundMark x1="6720" y1="22576" x2="46400" y2="61844"/>
                        <a14:foregroundMark x1="67840" y1="33545" x2="37760" y2="75040"/>
                        <a14:foregroundMark x1="37760" y1="75040" x2="5920" y2="92687"/>
                        <a14:foregroundMark x1="40000" y1="41812" x2="23840" y2="75994"/>
                        <a14:foregroundMark x1="23840" y1="75994" x2="16480" y2="83625"/>
                        <a14:foregroundMark x1="13760" y1="45469" x2="15200" y2="79650"/>
                        <a14:foregroundMark x1="4640" y1="39905" x2="21920" y2="62798"/>
                        <a14:foregroundMark x1="18400" y1="39269" x2="31680" y2="79809"/>
                        <a14:foregroundMark x1="32960" y1="33068" x2="53120" y2="48967"/>
                        <a14:foregroundMark x1="53120" y1="48967" x2="58080" y2="57075"/>
                        <a14:foregroundMark x1="27680" y1="21145" x2="59040" y2="27186"/>
                        <a14:foregroundMark x1="72640" y1="25437" x2="82240" y2="52146"/>
                        <a14:foregroundMark x1="25120" y1="32591" x2="84320" y2="34499"/>
                        <a14:foregroundMark x1="24480" y1="25278" x2="38560" y2="28617"/>
                        <a14:foregroundMark x1="3840" y1="17170" x2="3840" y2="17170"/>
                        <a14:foregroundMark x1="4480" y1="15739" x2="4480" y2="15739"/>
                        <a14:foregroundMark x1="8640" y1="15262" x2="9280" y2="15262"/>
                        <a14:foregroundMark x1="12640" y1="15262" x2="13280" y2="15262"/>
                        <a14:foregroundMark x1="16000" y1="15262" x2="16000" y2="15262"/>
                        <a14:foregroundMark x1="21440" y1="15580" x2="21440" y2="15580"/>
                        <a14:foregroundMark x1="50560" y1="14785" x2="50560" y2="14785"/>
                        <a14:foregroundMark x1="75040" y1="14785" x2="75040" y2="14785"/>
                        <a14:foregroundMark x1="61760" y1="14785" x2="61760" y2="14785"/>
                        <a14:foregroundMark x1="54400" y1="14785" x2="54400" y2="14785"/>
                        <a14:foregroundMark x1="68320" y1="15103" x2="68320" y2="15103"/>
                        <a14:foregroundMark x1="66240" y1="15103" x2="66240" y2="15103"/>
                        <a14:foregroundMark x1="77120" y1="15103" x2="77120" y2="15103"/>
                        <a14:foregroundMark x1="84800" y1="15580" x2="84800" y2="15580"/>
                        <a14:foregroundMark x1="87040" y1="15262" x2="87040" y2="15262"/>
                        <a14:foregroundMark x1="91040" y1="15262" x2="91040" y2="15262"/>
                        <a14:foregroundMark x1="93600" y1="15103" x2="93600" y2="15103"/>
                        <a14:foregroundMark x1="95360" y1="14785" x2="95360" y2="14785"/>
                        <a14:foregroundMark x1="96800" y1="15739" x2="96800" y2="15739"/>
                        <a14:foregroundMark x1="46400" y1="91256" x2="92160" y2="91256"/>
                        <a14:foregroundMark x1="92160" y1="93641" x2="49280" y2="93641"/>
                        <a14:foregroundMark x1="4480" y1="95707" x2="77280" y2="96661"/>
                        <a14:foregroundMark x1="77280" y1="96661" x2="96640" y2="86963"/>
                        <a14:foregroundMark x1="6720" y1="6200" x2="59840" y2="5723"/>
                        <a14:foregroundMark x1="59840" y1="5723" x2="84000" y2="6041"/>
                        <a14:foregroundMark x1="84000" y1="6041" x2="10080" y2="8903"/>
                        <a14:foregroundMark x1="10080" y1="8903" x2="33440" y2="5087"/>
                        <a14:foregroundMark x1="33440" y1="5087" x2="57760" y2="5087"/>
                        <a14:foregroundMark x1="57760" y1="5087" x2="81600" y2="4769"/>
                        <a14:foregroundMark x1="81600" y1="4769" x2="95360" y2="7949"/>
                        <a14:foregroundMark x1="3520" y1="3816" x2="3520" y2="3816"/>
                        <a14:foregroundMark x1="1440" y1="5246" x2="2880" y2="9062"/>
                        <a14:foregroundMark x1="88640" y1="19237" x2="92640" y2="19714"/>
                        <a14:foregroundMark x1="92640" y1="19714" x2="93600" y2="30684"/>
                        <a14:foregroundMark x1="94720" y1="18760" x2="95360" y2="29571"/>
                        <a14:foregroundMark x1="92000" y1="20668" x2="86400" y2="29730"/>
                        <a14:foregroundMark x1="11040" y1="20191" x2="52320" y2="20191"/>
                        <a14:foregroundMark x1="63680" y1="25278" x2="76640" y2="27822"/>
                        <a14:foregroundMark x1="61120" y1="22099" x2="76320" y2="23370"/>
                        <a14:foregroundMark x1="69600" y1="22576" x2="84320" y2="22576"/>
                        <a14:foregroundMark x1="53920" y1="22576" x2="53920" y2="22576"/>
                        <a14:foregroundMark x1="13760" y1="22099" x2="34880" y2="42289"/>
                        <a14:foregroundMark x1="14240" y1="28299" x2="12800" y2="48013"/>
                        <a14:foregroundMark x1="26720" y1="21463" x2="15360" y2="32591"/>
                        <a14:foregroundMark x1="20320" y1="30048" x2="27840" y2="51192"/>
                        <a14:foregroundMark x1="38080" y1="29253" x2="36640" y2="43561"/>
                        <a14:foregroundMark x1="51520" y1="29730" x2="57760" y2="45946"/>
                        <a14:foregroundMark x1="88160" y1="32909" x2="90560" y2="72019"/>
                        <a14:foregroundMark x1="83520" y1="50397" x2="91040" y2="83148"/>
                        <a14:foregroundMark x1="70880" y1="44197" x2="55520" y2="74563"/>
                        <a14:foregroundMark x1="60320" y1="55167" x2="43200" y2="75994"/>
                        <a14:foregroundMark x1="63200" y1="68998" x2="51360" y2="82671"/>
                        <a14:foregroundMark x1="64320" y1="63275" x2="59840" y2="81558"/>
                        <a14:foregroundMark x1="58560" y1="86328" x2="23040" y2="88871"/>
                        <a14:foregroundMark x1="48480" y1="81717" x2="42720" y2="79173"/>
                        <a14:foregroundMark x1="52000" y1="82035" x2="59200" y2="85056"/>
                        <a14:foregroundMark x1="61600" y1="54213" x2="53600" y2="65342"/>
                        <a14:foregroundMark x1="37440" y1="64706" x2="26080" y2="66137"/>
                        <a14:foregroundMark x1="3840" y1="72337" x2="33760" y2="72337"/>
                        <a14:foregroundMark x1="34400" y1="81558" x2="42720" y2="82671"/>
                        <a14:foregroundMark x1="4640" y1="86328" x2="4640" y2="86328"/>
                        <a14:foregroundMark x1="4160" y1="91574" x2="4160" y2="91574"/>
                        <a14:foregroundMark x1="4640" y1="77901" x2="5920" y2="96184"/>
                        <a14:foregroundMark x1="93600" y1="95707" x2="93600" y2="95707"/>
                        <a14:foregroundMark x1="95680" y1="91892" x2="85120" y2="95548"/>
                        <a14:foregroundMark x1="57280" y1="39428" x2="76800" y2="39428"/>
                        <a14:foregroundMark x1="81920" y1="31955" x2="86080" y2="32432"/>
                        <a14:foregroundMark x1="89440" y1="5564" x2="89440" y2="5564"/>
                        <a14:foregroundMark x1="94400" y1="5723" x2="94400" y2="5723"/>
                        <a14:foregroundMark x1="96800" y1="6518" x2="96800" y2="6518"/>
                        <a14:foregroundMark x1="96160" y1="5564" x2="96160" y2="5564"/>
                        <a14:foregroundMark x1="87040" y1="9380" x2="87040" y2="9380"/>
                        <a14:foregroundMark x1="80320" y1="8903" x2="80320" y2="8903"/>
                        <a14:foregroundMark x1="52480" y1="9062" x2="52480" y2="9062"/>
                        <a14:foregroundMark x1="68000" y1="10334" x2="87360" y2="10334"/>
                        <a14:foregroundMark x1="8480" y1="2862" x2="8480" y2="2862"/>
                        <a14:foregroundMark x1="5120" y1="9857" x2="5120" y2="9857"/>
                        <a14:foregroundMark x1="6560" y1="10334" x2="12320" y2="10334"/>
                        <a14:foregroundMark x1="58080" y1="9062" x2="11840" y2="9539"/>
                        <a14:foregroundMark x1="5920" y1="5564" x2="30240" y2="4610"/>
                        <a14:foregroundMark x1="30240" y1="4610" x2="54880" y2="4610"/>
                        <a14:foregroundMark x1="16320" y1="3816" x2="16320" y2="3816"/>
                        <a14:foregroundMark x1="12160" y1="4134" x2="12160" y2="4134"/>
                        <a14:foregroundMark x1="19360" y1="4134" x2="19360" y2="4134"/>
                        <a14:foregroundMark x1="22720" y1="3339" x2="22720" y2="3339"/>
                        <a14:foregroundMark x1="29280" y1="3339" x2="29280" y2="3339"/>
                        <a14:foregroundMark x1="40000" y1="4293" x2="40000" y2="4293"/>
                        <a14:foregroundMark x1="41120" y1="3816" x2="41120" y2="3816"/>
                        <a14:foregroundMark x1="43680" y1="3657" x2="43680" y2="3657"/>
                        <a14:foregroundMark x1="7040" y1="3339" x2="7040" y2="3339"/>
                        <a14:foregroundMark x1="3840" y1="14785" x2="3840" y2="14785"/>
                        <a14:foregroundMark x1="11040" y1="13831" x2="11040" y2="13831"/>
                        <a14:foregroundMark x1="80480" y1="14785" x2="80480" y2="14785"/>
                        <a14:foregroundMark x1="59040" y1="21622" x2="46240" y2="41812"/>
                        <a14:foregroundMark x1="46240" y1="41812" x2="46400" y2="42766"/>
                        <a14:foregroundMark x1="48800" y1="37520" x2="53440" y2="41176"/>
                        <a14:foregroundMark x1="48000" y1="26232" x2="51520" y2="36248"/>
                        <a14:foregroundMark x1="96640" y1="94118" x2="96640" y2="94118"/>
                        <a14:foregroundMark x1="2721" y1="30937" x2="6400" y2="73927"/>
                        <a14:foregroundMark x1="2400" y1="27186" x2="2482" y2="28140"/>
                        <a14:foregroundMark x1="4160" y1="55008" x2="5440" y2="98410"/>
                        <a14:foregroundMark x1="1920" y1="96979" x2="1920" y2="96979"/>
                        <a14:foregroundMark x1="1760" y1="95072" x2="1760" y2="95072"/>
                        <a14:foregroundMark x1="1440" y1="91733" x2="1440" y2="91733"/>
                        <a14:foregroundMark x1="960" y1="90620" x2="960" y2="90620"/>
                        <a14:foregroundMark x1="1920" y1="85533" x2="1920" y2="85533"/>
                        <a14:foregroundMark x1="89600" y1="28617" x2="91520" y2="34817"/>
                        <a14:foregroundMark x1="1440" y1="16534" x2="1440" y2="16534"/>
                        <a14:foregroundMark x1="1280" y1="20668" x2="1280" y2="20668"/>
                        <a14:foregroundMark x1="1280" y1="18601" x2="1280" y2="18601"/>
                        <a14:foregroundMark x1="1440" y1="23847" x2="1440" y2="23847"/>
                        <a14:foregroundMark x1="960" y1="25914" x2="960" y2="25914"/>
                        <a14:foregroundMark x1="1280" y1="36884" x2="1280" y2="37838"/>
                        <a14:foregroundMark x1="1280" y1="40859" x2="1280" y2="41812"/>
                        <a14:foregroundMark x1="1440" y1="47059" x2="1440" y2="47059"/>
                        <a14:foregroundMark x1="1440" y1="49285" x2="1440" y2="49285"/>
                        <a14:foregroundMark x1="1920" y1="49285" x2="1920" y2="49285"/>
                        <a14:foregroundMark x1="1920" y1="46423" x2="1920" y2="46423"/>
                        <a14:foregroundMark x1="1440" y1="44674" x2="1440" y2="44674"/>
                        <a14:foregroundMark x1="1280" y1="51669" x2="1280" y2="51669"/>
                        <a14:foregroundMark x1="1760" y1="56757" x2="1760" y2="56757"/>
                        <a14:foregroundMark x1="1440" y1="59141" x2="1440" y2="59141"/>
                        <a14:foregroundMark x1="1280" y1="60890" x2="1280" y2="60890"/>
                        <a14:foregroundMark x1="1280" y1="64388" x2="1280" y2="64388"/>
                        <a14:foregroundMark x1="960" y1="68998" x2="960" y2="68998"/>
                        <a14:foregroundMark x1="800" y1="74404" x2="800" y2="74404"/>
                        <a14:foregroundMark x1="1280" y1="79650" x2="1280" y2="79650"/>
                        <a14:foregroundMark x1="960" y1="82989" x2="960" y2="82989"/>
                        <a14:foregroundMark x1="61600" y1="63911" x2="60640" y2="63911"/>
                        <a14:foregroundMark x1="56640" y1="62957" x2="57120" y2="65342"/>
                        <a14:foregroundMark x1="1280" y1="31955" x2="1280" y2="31955"/>
                        <a14:foregroundMark x1="9120" y1="11924" x2="9120" y2="11924"/>
                        <a14:foregroundMark x1="8000" y1="11447" x2="8000" y2="11447"/>
                        <a14:foregroundMark x1="5120" y1="11924" x2="11360" y2="11447"/>
                        <a14:foregroundMark x1="21920" y1="49762" x2="26720" y2="62321"/>
                        <a14:foregroundMark x1="1760" y1="35453" x2="1760" y2="35453"/>
                        <a14:foregroundMark x1="1440" y1="32114" x2="1440" y2="32114"/>
                        <a14:foregroundMark x1="1280" y1="31002" x2="1280" y2="31002"/>
                        <a14:foregroundMark x1="960" y1="28299" x2="960" y2="28299"/>
                        <a14:backgroundMark x1="4" y1="96979" x2="0" y2="97615"/>
                        <a14:backgroundMark x1="15" y1="95072" x2="4" y2="96979"/>
                        <a14:backgroundMark x1="35" y1="91733" x2="15" y2="95072"/>
                        <a14:backgroundMark x1="42" y1="90620" x2="35" y2="91733"/>
                        <a14:backgroundMark x1="72" y1="85533" x2="42" y2="90620"/>
                        <a14:backgroundMark x1="87" y1="82989" x2="72" y2="85533"/>
                        <a14:backgroundMark x1="106" y1="79650" x2="87" y2="82989"/>
                        <a14:backgroundMark x1="137" y1="74404" x2="106" y2="79650"/>
                        <a14:backgroundMark x1="169" y1="68998" x2="137" y2="74404"/>
                        <a14:backgroundMark x1="196" y1="64388" x2="169" y2="68998"/>
                        <a14:backgroundMark x1="216" y1="60890" x2="196" y2="64388"/>
                        <a14:backgroundMark x1="226" y1="59141" x2="216" y2="60890"/>
                        <a14:backgroundMark x1="240" y1="56757" x2="226" y2="59141"/>
                        <a14:backgroundMark x1="270" y1="51669" x2="240" y2="56757"/>
                        <a14:backgroundMark x1="284" y1="49285" x2="270" y2="51669"/>
                        <a14:backgroundMark x1="297" y1="47059" x2="284" y2="49285"/>
                        <a14:backgroundMark x1="301" y1="46423" x2="297" y2="47059"/>
                        <a14:backgroundMark x1="311" y1="44674" x2="301" y2="46423"/>
                        <a14:backgroundMark x1="328" y1="41812" x2="311" y2="44674"/>
                        <a14:backgroundMark x1="351" y1="37838" x2="333" y2="40859"/>
                        <a14:backgroundMark x1="366" y1="35343" x2="357" y2="36884"/>
                        <a14:backgroundMark x1="422" y1="25914" x2="414" y2="27354"/>
                        <a14:backgroundMark x1="434" y1="23847" x2="422" y2="25914"/>
                        <a14:backgroundMark x1="453" y1="20668" x2="434" y2="23847"/>
                        <a14:backgroundMark x1="465" y1="18601" x2="453" y2="20668"/>
                        <a14:backgroundMark x1="477" y1="16534" x2="465" y2="18601"/>
                        <a14:backgroundMark x1="480" y1="16057" x2="477" y2="16534"/>
                        <a14:backgroundMark x1="0" y1="31955" x2="0" y2="34499"/>
                        <a14:backgroundMark x1="0" y1="31002" x2="0" y2="31955"/>
                        <a14:backgroundMark x1="0" y1="28140" x2="0" y2="31002"/>
                      </a14:backgroundRemoval>
                    </a14:imgEffect>
                  </a14:imgLayer>
                </a14:imgProps>
              </a:ext>
            </a:extLst>
          </a:blip>
          <a:srcRect b="87334"/>
          <a:stretch/>
        </p:blipFill>
        <p:spPr>
          <a:xfrm>
            <a:off x="2703913" y="793703"/>
            <a:ext cx="2052895" cy="254047"/>
          </a:xfrm>
          <a:prstGeom prst="rect">
            <a:avLst/>
          </a:prstGeom>
        </p:spPr>
      </p:pic>
      <p:pic>
        <p:nvPicPr>
          <p:cNvPr id="24" name="図 23"/>
          <p:cNvPicPr>
            <a:picLocks noChangeAspect="1"/>
          </p:cNvPicPr>
          <p:nvPr/>
        </p:nvPicPr>
        <p:blipFill rotWithShape="1">
          <a:blip r:embed="rId6">
            <a:extLst>
              <a:ext uri="{BEBA8EAE-BF5A-486C-A8C5-ECC9F3942E4B}">
                <a14:imgProps xmlns:a14="http://schemas.microsoft.com/office/drawing/2010/main">
                  <a14:imgLayer r:embed="rId7">
                    <a14:imgEffect>
                      <a14:backgroundRemoval t="1370" b="99087" l="2315" r="97222">
                        <a14:foregroundMark x1="2315" y1="15525" x2="93981" y2="16438"/>
                        <a14:foregroundMark x1="95801" y1="50685" x2="94582" y2="92536"/>
                        <a14:foregroundMark x1="96094" y1="40639" x2="95815" y2="50228"/>
                        <a14:foregroundMark x1="96373" y1="31050" x2="96094" y2="40639"/>
                        <a14:foregroundMark x1="96599" y1="23288" x2="96373" y2="31050"/>
                        <a14:foregroundMark x1="96732" y1="18721" x2="96612" y2="22831"/>
                        <a14:foregroundMark x1="96759" y1="17808" x2="96732" y2="18721"/>
                        <a14:foregroundMark x1="10335" y1="96704" x2="3704" y2="96804"/>
                        <a14:foregroundMark x1="21096" y1="96542" x2="10802" y2="96697"/>
                        <a14:foregroundMark x1="2315" y1="81735" x2="4630" y2="17808"/>
                        <a14:foregroundMark x1="10185" y1="27397" x2="62500" y2="21918"/>
                        <a14:foregroundMark x1="62500" y1="21918" x2="86111" y2="21918"/>
                        <a14:foregroundMark x1="92130" y1="31507" x2="13889" y2="32877"/>
                        <a14:foregroundMark x1="10648" y1="24658" x2="21759" y2="23744"/>
                        <a14:foregroundMark x1="3704" y1="5479" x2="80093" y2="5479"/>
                        <a14:foregroundMark x1="80093" y1="5479" x2="3704" y2="10959"/>
                        <a14:foregroundMark x1="3704" y1="10959" x2="4167" y2="5479"/>
                        <a14:foregroundMark x1="84722" y1="7763" x2="85648" y2="7763"/>
                        <a14:foregroundMark x1="90278" y1="7306" x2="90278" y2="7306"/>
                        <a14:foregroundMark x1="6019" y1="12785" x2="6019" y2="12785"/>
                        <a14:foregroundMark x1="8796" y1="11872" x2="8796" y2="11872"/>
                        <a14:foregroundMark x1="10185" y1="12329" x2="6944" y2="12329"/>
                        <a14:foregroundMark x1="7407" y1="2283" x2="7407" y2="2283"/>
                        <a14:foregroundMark x1="7407" y1="2283" x2="7407" y2="2283"/>
                        <a14:foregroundMark x1="7870" y1="34247" x2="16667" y2="51142"/>
                        <a14:foregroundMark x1="12037" y1="31963" x2="19907" y2="52055"/>
                        <a14:foregroundMark x1="96296" y1="26484" x2="96759" y2="27854"/>
                        <a14:foregroundMark x1="16667" y1="82192" x2="16667" y2="82192"/>
                        <a14:foregroundMark x1="37037" y1="93151" x2="37037" y2="93151"/>
                        <a14:foregroundMark x1="44907" y1="96804" x2="44907" y2="96804"/>
                        <a14:foregroundMark x1="52778" y1="95890" x2="52778" y2="95890"/>
                        <a14:foregroundMark x1="59722" y1="95890" x2="59722" y2="95890"/>
                        <a14:foregroundMark x1="66204" y1="96347" x2="66204" y2="96347"/>
                        <a14:foregroundMark x1="96528" y1="31050" x2="96759" y2="33333"/>
                        <a14:foregroundMark x1="96296" y1="28767" x2="96528" y2="31050"/>
                        <a14:foregroundMark x1="95833" y1="38356" x2="95833" y2="38356"/>
                        <a14:foregroundMark x1="97222" y1="41553" x2="97222" y2="41553"/>
                        <a14:foregroundMark x1="97222" y1="44749" x2="97222" y2="44749"/>
                        <a14:foregroundMark x1="97222" y1="47945" x2="97222" y2="49772"/>
                        <a14:foregroundMark x1="97222" y1="52511" x2="97222" y2="53425"/>
                        <a14:foregroundMark x1="96759" y1="58447" x2="96759" y2="58447"/>
                        <a14:foregroundMark x1="97222" y1="55708" x2="96759" y2="70776"/>
                        <a14:foregroundMark x1="96759" y1="73059" x2="96296" y2="97260"/>
                        <a14:foregroundMark x1="96296" y1="97260" x2="96296" y2="97717"/>
                        <a14:foregroundMark x1="97222" y1="87671" x2="97222" y2="87671"/>
                        <a14:foregroundMark x1="97222" y1="91781" x2="97222" y2="91781"/>
                        <a14:foregroundMark x1="96759" y1="94064" x2="96759" y2="94064"/>
                        <a14:foregroundMark x1="96759" y1="33790" x2="97222" y2="38356"/>
                        <a14:backgroundMark x1="1852" y1="13699" x2="1852" y2="13699"/>
                        <a14:backgroundMark x1="9722" y1="13699" x2="9722" y2="13699"/>
                        <a14:backgroundMark x1="2315" y1="99087" x2="2315" y2="99087"/>
                        <a14:backgroundMark x1="5093" y1="99087" x2="5093" y2="99087"/>
                        <a14:backgroundMark x1="8796" y1="99087" x2="9259" y2="99087"/>
                        <a14:backgroundMark x1="12963" y1="99087" x2="12963" y2="99087"/>
                        <a14:backgroundMark x1="20370" y1="99543" x2="20370" y2="99543"/>
                        <a14:backgroundMark x1="73783" y1="99087" x2="98148" y2="99087"/>
                        <a14:backgroundMark x1="19444" y1="99087" x2="74537" y2="99543"/>
                        <a14:backgroundMark x1="98148" y1="18721" x2="98148" y2="18721"/>
                        <a14:backgroundMark x1="99074" y1="22831" x2="99074" y2="23288"/>
                        <a14:backgroundMark x1="99074" y1="31050" x2="99074" y2="31050"/>
                        <a14:backgroundMark x1="98148" y1="40639" x2="98148" y2="40639"/>
                        <a14:backgroundMark x1="98611" y1="50228" x2="98611" y2="50685"/>
                      </a14:backgroundRemoval>
                    </a14:imgEffect>
                  </a14:imgLayer>
                </a14:imgProps>
              </a:ext>
            </a:extLst>
          </a:blip>
          <a:srcRect b="85579"/>
          <a:stretch/>
        </p:blipFill>
        <p:spPr>
          <a:xfrm>
            <a:off x="5195999" y="789583"/>
            <a:ext cx="1982787" cy="289914"/>
          </a:xfrm>
          <a:prstGeom prst="rect">
            <a:avLst/>
          </a:prstGeom>
        </p:spPr>
      </p:pic>
      <p:pic>
        <p:nvPicPr>
          <p:cNvPr id="27" name="図 26"/>
          <p:cNvPicPr>
            <a:picLocks noChangeAspect="1"/>
          </p:cNvPicPr>
          <p:nvPr/>
        </p:nvPicPr>
        <p:blipFill>
          <a:blip r:embed="rId8">
            <a:extLst>
              <a:ext uri="{BEBA8EAE-BF5A-486C-A8C5-ECC9F3942E4B}">
                <a14:imgProps xmlns:a14="http://schemas.microsoft.com/office/drawing/2010/main">
                  <a14:imgLayer r:embed="rId9">
                    <a14:imgEffect>
                      <a14:backgroundRemoval t="799" b="97764" l="3165" r="97785">
                        <a14:foregroundMark x1="3165" y1="17412" x2="95886" y2="18211"/>
                        <a14:foregroundMark x1="95886" y1="21246" x2="96722" y2="87263"/>
                        <a14:foregroundMark x1="95728" y1="96006" x2="6171" y2="95687"/>
                        <a14:foregroundMark x1="4114" y1="94728" x2="5696" y2="17732"/>
                        <a14:foregroundMark x1="4589" y1="16454" x2="34177" y2="15815"/>
                        <a14:foregroundMark x1="34177" y1="15815" x2="95253" y2="15974"/>
                        <a14:foregroundMark x1="9652" y1="22204" x2="89082" y2="22204"/>
                        <a14:foregroundMark x1="9652" y1="30192" x2="64241" y2="30192"/>
                        <a14:foregroundMark x1="64241" y1="30192" x2="90665" y2="29712"/>
                        <a14:foregroundMark x1="7753" y1="39617" x2="34335" y2="39617"/>
                        <a14:foregroundMark x1="34335" y1="39617" x2="45570" y2="39457"/>
                        <a14:foregroundMark x1="12342" y1="25399" x2="93987" y2="25399"/>
                        <a14:foregroundMark x1="10918" y1="36422" x2="94462" y2="36422"/>
                        <a14:foregroundMark x1="9177" y1="44409" x2="74525" y2="44409"/>
                        <a14:foregroundMark x1="77848" y1="40895" x2="90981" y2="48243"/>
                        <a14:foregroundMark x1="85285" y1="50319" x2="90506" y2="65495"/>
                        <a14:foregroundMark x1="84494" y1="59105" x2="90665" y2="71565"/>
                        <a14:foregroundMark x1="90032" y1="81310" x2="89873" y2="91693"/>
                        <a14:foregroundMark x1="86551" y1="92332" x2="39715" y2="90895"/>
                        <a14:foregroundMark x1="53006" y1="87220" x2="10443" y2="86741"/>
                        <a14:foregroundMark x1="10443" y1="81789" x2="37500" y2="80351"/>
                        <a14:foregroundMark x1="37500" y1="80351" x2="56013" y2="81789"/>
                        <a14:foregroundMark x1="57437" y1="76997" x2="3797" y2="76518"/>
                        <a14:foregroundMark x1="15506" y1="71885" x2="44146" y2="71565"/>
                        <a14:foregroundMark x1="44146" y1="71565" x2="59335" y2="74121"/>
                        <a14:foregroundMark x1="60601" y1="71885" x2="10443" y2="71406"/>
                        <a14:foregroundMark x1="10127" y1="68051" x2="42089" y2="68051"/>
                        <a14:foregroundMark x1="39241" y1="64537" x2="9177" y2="63738"/>
                        <a14:foregroundMark x1="10127" y1="59105" x2="46677" y2="59105"/>
                        <a14:foregroundMark x1="13291" y1="53674" x2="45570" y2="53674"/>
                        <a14:foregroundMark x1="33070" y1="49840" x2="41772" y2="48882"/>
                        <a14:foregroundMark x1="65665" y1="46326" x2="70095" y2="56869"/>
                        <a14:foregroundMark x1="5222" y1="4473" x2="32278" y2="4473"/>
                        <a14:foregroundMark x1="32278" y1="4473" x2="56646" y2="3994"/>
                        <a14:foregroundMark x1="56646" y1="3994" x2="81487" y2="3994"/>
                        <a14:foregroundMark x1="81487" y1="3994" x2="7595" y2="8946"/>
                        <a14:foregroundMark x1="7595" y1="8946" x2="5696" y2="5431"/>
                        <a14:foregroundMark x1="4272" y1="2716" x2="4272" y2="6390"/>
                        <a14:foregroundMark x1="6171" y1="3514" x2="87184" y2="4952"/>
                        <a14:foregroundMark x1="90665" y1="4153" x2="90665" y2="4153"/>
                        <a14:foregroundMark x1="94304" y1="6550" x2="57911" y2="8147"/>
                        <a14:foregroundMark x1="96994" y1="14377" x2="96994" y2="14377"/>
                        <a14:foregroundMark x1="98259" y1="15016" x2="98259" y2="15016"/>
                        <a14:foregroundMark x1="65981" y1="48243" x2="66772" y2="58147"/>
                        <a14:foregroundMark x1="9019" y1="45367" x2="27690" y2="48882"/>
                        <a14:foregroundMark x1="19937" y1="90256" x2="34019" y2="90735"/>
                        <a14:foregroundMark x1="4114" y1="96805" x2="4114" y2="96805"/>
                        <a14:foregroundMark x1="4272" y1="96805" x2="4272" y2="96805"/>
                        <a14:foregroundMark x1="3639" y1="96805" x2="3639" y2="96805"/>
                        <a14:foregroundMark x1="3165" y1="15335" x2="3165" y2="15335"/>
                        <a14:foregroundMark x1="5696" y1="14377" x2="5696" y2="14377"/>
                        <a14:foregroundMark x1="9019" y1="13898" x2="9019" y2="13898"/>
                        <a14:foregroundMark x1="15823" y1="14058" x2="15823" y2="14058"/>
                        <a14:foregroundMark x1="20728" y1="14377" x2="20728" y2="14377"/>
                        <a14:foregroundMark x1="24684" y1="13898" x2="24684" y2="13898"/>
                        <a14:foregroundMark x1="33070" y1="13578" x2="33070" y2="13578"/>
                        <a14:foregroundMark x1="40665" y1="13898" x2="40665" y2="13898"/>
                        <a14:foregroundMark x1="46994" y1="13898" x2="46994" y2="13898"/>
                        <a14:foregroundMark x1="52373" y1="14058" x2="52373" y2="14058"/>
                        <a14:foregroundMark x1="59335" y1="14377" x2="59335" y2="14377"/>
                        <a14:foregroundMark x1="64715" y1="14377" x2="64715" y2="14377"/>
                        <a14:foregroundMark x1="71835" y1="14058" x2="71835" y2="14058"/>
                        <a14:foregroundMark x1="77373" y1="14058" x2="77373" y2="14058"/>
                        <a14:foregroundMark x1="6171" y1="8946" x2="6171" y2="8946"/>
                        <a14:foregroundMark x1="11867" y1="10543" x2="11867" y2="10543"/>
                        <a14:foregroundMark x1="11076" y1="10863" x2="11076" y2="10863"/>
                        <a14:foregroundMark x1="18829" y1="9585" x2="18829" y2="9585"/>
                        <a14:foregroundMark x1="22310" y1="9904" x2="22310" y2="9904"/>
                        <a14:foregroundMark x1="26108" y1="9904" x2="26108" y2="9904"/>
                        <a14:foregroundMark x1="31487" y1="9904" x2="31487" y2="9904"/>
                        <a14:foregroundMark x1="38291" y1="9904" x2="38291" y2="9904"/>
                        <a14:foregroundMark x1="45095" y1="10064" x2="45095" y2="10064"/>
                        <a14:foregroundMark x1="43038" y1="9904" x2="43038" y2="9904"/>
                        <a14:foregroundMark x1="49051" y1="9425" x2="49051" y2="9425"/>
                        <a14:foregroundMark x1="52057" y1="9904" x2="52057" y2="9904"/>
                        <a14:foregroundMark x1="55538" y1="9105" x2="55538" y2="9105"/>
                        <a14:foregroundMark x1="60918" y1="9904" x2="60918" y2="9904"/>
                        <a14:foregroundMark x1="73101" y1="8946" x2="73101" y2="8946"/>
                        <a14:foregroundMark x1="87975" y1="8466" x2="87975" y2="8466"/>
                        <a14:foregroundMark x1="96361" y1="7508" x2="96361" y2="7508"/>
                        <a14:foregroundMark x1="95253" y1="9425" x2="95253" y2="9425"/>
                        <a14:foregroundMark x1="92405" y1="8626" x2="92405" y2="8626"/>
                        <a14:foregroundMark x1="93038" y1="8946" x2="94304" y2="8626"/>
                        <a14:foregroundMark x1="95886" y1="7508" x2="95886" y2="7508"/>
                        <a14:foregroundMark x1="96835" y1="8946" x2="96835" y2="8946"/>
                        <a14:foregroundMark x1="97468" y1="6550" x2="97468" y2="6550"/>
                        <a14:foregroundMark x1="96361" y1="4633" x2="96361" y2="4633"/>
                        <a14:foregroundMark x1="10601" y1="1118" x2="10601" y2="1118"/>
                        <a14:foregroundMark x1="10918" y1="799" x2="10918" y2="799"/>
                        <a14:foregroundMark x1="36234" y1="3035" x2="52057" y2="3035"/>
                        <a14:foregroundMark x1="14399" y1="97284" x2="14399" y2="97284"/>
                        <a14:foregroundMark x1="12342" y1="97284" x2="12342" y2="97284"/>
                        <a14:foregroundMark x1="12025" y1="97284" x2="12025" y2="97284"/>
                        <a14:foregroundMark x1="9968" y1="97764" x2="9968" y2="97764"/>
                        <a14:foregroundMark x1="17247" y1="97764" x2="17247" y2="97764"/>
                        <a14:foregroundMark x1="21361" y1="97284" x2="21361" y2="97284"/>
                        <a14:foregroundMark x1="22785" y1="97284" x2="22785" y2="97284"/>
                        <a14:foregroundMark x1="26108" y1="97604" x2="26108" y2="97604"/>
                        <a14:foregroundMark x1="31171" y1="97604" x2="31171" y2="97604"/>
                        <a14:foregroundMark x1="35443" y1="97764" x2="35443" y2="97764"/>
                        <a14:foregroundMark x1="41139" y1="97764" x2="41139" y2="97764"/>
                        <a14:foregroundMark x1="47627" y1="97764" x2="47627" y2="97764"/>
                        <a14:foregroundMark x1="54905" y1="97764" x2="54905" y2="97764"/>
                        <a14:foregroundMark x1="64082" y1="97604" x2="64082" y2="97604"/>
                        <a14:foregroundMark x1="60759" y1="97764" x2="60759" y2="97764"/>
                        <a14:foregroundMark x1="70411" y1="97604" x2="70411" y2="97604"/>
                        <a14:foregroundMark x1="78956" y1="97604" x2="78956" y2="97604"/>
                        <a14:foregroundMark x1="74367" y1="97764" x2="74367" y2="97764"/>
                        <a14:foregroundMark x1="84652" y1="97284" x2="84652" y2="97284"/>
                        <a14:foregroundMark x1="83070" y1="97604" x2="83070" y2="97604"/>
                        <a14:foregroundMark x1="88449" y1="97284" x2="88449" y2="97284"/>
                        <a14:foregroundMark x1="91614" y1="97284" x2="91614" y2="97284"/>
                        <a14:foregroundMark x1="90032" y1="97764" x2="90032" y2="97764"/>
                        <a14:foregroundMark x1="94778" y1="97604" x2="94778" y2="97604"/>
                        <a14:foregroundMark x1="68513" y1="78275" x2="76899" y2="77316"/>
                        <a14:backgroundMark x1="17247" y1="12300" x2="17247" y2="12300"/>
                        <a14:backgroundMark x1="99684" y1="15815" x2="99367" y2="99521"/>
                        <a14:backgroundMark x1="99367" y1="99521" x2="99209" y2="99521"/>
                        <a14:backgroundMark x1="97468" y1="99201" x2="1741" y2="99521"/>
                      </a14:backgroundRemoval>
                    </a14:imgEffect>
                  </a14:imgLayer>
                </a14:imgProps>
              </a:ext>
            </a:extLst>
          </a:blip>
          <a:stretch>
            <a:fillRect/>
          </a:stretch>
        </p:blipFill>
        <p:spPr>
          <a:xfrm>
            <a:off x="7617978" y="782499"/>
            <a:ext cx="2033414" cy="2014110"/>
          </a:xfrm>
          <a:prstGeom prst="rect">
            <a:avLst/>
          </a:prstGeom>
        </p:spPr>
      </p:pic>
      <p:pic>
        <p:nvPicPr>
          <p:cNvPr id="38" name="図 37"/>
          <p:cNvPicPr>
            <a:picLocks noChangeAspect="1"/>
          </p:cNvPicPr>
          <p:nvPr/>
        </p:nvPicPr>
        <p:blipFill>
          <a:blip r:embed="rId10">
            <a:extLst>
              <a:ext uri="{BEBA8EAE-BF5A-486C-A8C5-ECC9F3942E4B}">
                <a14:imgProps xmlns:a14="http://schemas.microsoft.com/office/drawing/2010/main">
                  <a14:imgLayer r:embed="rId11">
                    <a14:imgEffect>
                      <a14:backgroundRemoval t="1911" b="97452" l="2097" r="97903">
                        <a14:foregroundMark x1="4194" y1="16242" x2="93226" y2="17994"/>
                        <a14:foregroundMark x1="95323" y1="19586" x2="94677" y2="97293"/>
                        <a14:foregroundMark x1="89581" y1="97543" x2="5645" y2="94745"/>
                        <a14:foregroundMark x1="2903" y1="96338" x2="2097" y2="19268"/>
                        <a14:foregroundMark x1="2097" y1="19268" x2="2419" y2="17675"/>
                        <a14:foregroundMark x1="3065" y1="14968" x2="3065" y2="14968"/>
                        <a14:foregroundMark x1="9516" y1="15127" x2="9516" y2="15127"/>
                        <a14:foregroundMark x1="17258" y1="14968" x2="17258" y2="14968"/>
                        <a14:foregroundMark x1="27419" y1="15127" x2="27419" y2="15127"/>
                        <a14:foregroundMark x1="35806" y1="15127" x2="35806" y2="15127"/>
                        <a14:foregroundMark x1="42419" y1="15127" x2="42419" y2="15127"/>
                        <a14:foregroundMark x1="55484" y1="15127" x2="55484" y2="15127"/>
                        <a14:foregroundMark x1="64677" y1="15127" x2="64677" y2="15127"/>
                        <a14:foregroundMark x1="73548" y1="14968" x2="73548" y2="14968"/>
                        <a14:foregroundMark x1="84677" y1="14968" x2="84677" y2="14968"/>
                        <a14:foregroundMark x1="93710" y1="14968" x2="93710" y2="14968"/>
                        <a14:foregroundMark x1="96935" y1="15287" x2="96935" y2="15287"/>
                        <a14:foregroundMark x1="96774" y1="15127" x2="96774" y2="15127"/>
                        <a14:foregroundMark x1="94194" y1="15287" x2="15645" y2="15127"/>
                        <a14:foregroundMark x1="7581" y1="15127" x2="10323" y2="15127"/>
                        <a14:foregroundMark x1="32742" y1="42357" x2="43226" y2="64809"/>
                        <a14:foregroundMark x1="43226" y1="64809" x2="43226" y2="64968"/>
                        <a14:foregroundMark x1="8548" y1="32166" x2="10645" y2="32325"/>
                        <a14:foregroundMark x1="61290" y1="22134" x2="67419" y2="22134"/>
                        <a14:foregroundMark x1="50806" y1="58439" x2="68548" y2="43153"/>
                        <a14:foregroundMark x1="68548" y1="43153" x2="69194" y2="40924"/>
                        <a14:foregroundMark x1="49032" y1="68471" x2="59194" y2="55573"/>
                        <a14:foregroundMark x1="73871" y1="63376" x2="90806" y2="78981"/>
                        <a14:foregroundMark x1="35323" y1="29777" x2="33387" y2="82006"/>
                        <a14:foregroundMark x1="33387" y1="82006" x2="35000" y2="86306"/>
                        <a14:foregroundMark x1="2903" y1="5573" x2="26452" y2="3981"/>
                        <a14:foregroundMark x1="26452" y1="3981" x2="77097" y2="4459"/>
                        <a14:foregroundMark x1="77097" y1="4459" x2="26452" y2="11465"/>
                        <a14:foregroundMark x1="26452" y1="11465" x2="2419" y2="9554"/>
                        <a14:foregroundMark x1="2419" y1="9554" x2="3065" y2="5732"/>
                        <a14:foregroundMark x1="85645" y1="7166" x2="85645" y2="7166"/>
                        <a14:foregroundMark x1="79677" y1="6210" x2="94355" y2="6051"/>
                        <a14:foregroundMark x1="7258" y1="2070" x2="7258" y2="2070"/>
                        <a14:foregroundMark x1="7097" y1="1911" x2="9194" y2="1911"/>
                        <a14:foregroundMark x1="12258" y1="19586" x2="27258" y2="46497"/>
                        <a14:foregroundMark x1="27258" y1="46497" x2="29194" y2="55414"/>
                        <a14:foregroundMark x1="6613" y1="30892" x2="28065" y2="72930"/>
                        <a14:foregroundMark x1="22742" y1="89490" x2="85806" y2="57325"/>
                        <a14:foregroundMark x1="85806" y1="57325" x2="94677" y2="44427"/>
                        <a14:foregroundMark x1="83548" y1="31688" x2="57581" y2="78981"/>
                        <a14:foregroundMark x1="21935" y1="24682" x2="62581" y2="75955"/>
                        <a14:foregroundMark x1="17258" y1="32166" x2="71774" y2="33280"/>
                        <a14:foregroundMark x1="71774" y1="33280" x2="73065" y2="33758"/>
                        <a14:foregroundMark x1="44194" y1="24682" x2="67581" y2="21656"/>
                        <a14:foregroundMark x1="67581" y1="21656" x2="73065" y2="21656"/>
                        <a14:foregroundMark x1="90645" y1="25796" x2="25968" y2="27070"/>
                        <a14:foregroundMark x1="10000" y1="32643" x2="30161" y2="72611"/>
                        <a14:foregroundMark x1="8065" y1="43790" x2="6613" y2="92516"/>
                        <a14:foregroundMark x1="8226" y1="54459" x2="16935" y2="54459"/>
                        <a14:foregroundMark x1="7258" y1="57962" x2="25000" y2="58439"/>
                        <a14:foregroundMark x1="7097" y1="64650" x2="38710" y2="67038"/>
                        <a14:foregroundMark x1="8065" y1="74522" x2="35323" y2="75478"/>
                        <a14:foregroundMark x1="8710" y1="82962" x2="47903" y2="82962"/>
                        <a14:foregroundMark x1="7742" y1="90127" x2="86774" y2="92834"/>
                        <a14:foregroundMark x1="90645" y1="88694" x2="39355" y2="88535"/>
                        <a14:foregroundMark x1="45000" y1="73567" x2="43710" y2="75478"/>
                        <a14:foregroundMark x1="25968" y1="78185" x2="6935" y2="77707"/>
                        <a14:foregroundMark x1="10161" y1="70064" x2="24839" y2="69586"/>
                        <a14:foregroundMark x1="49032" y1="37420" x2="62258" y2="54936"/>
                        <a14:foregroundMark x1="40161" y1="42675" x2="54516" y2="59076"/>
                        <a14:foregroundMark x1="41935" y1="43312" x2="80000" y2="38217"/>
                        <a14:foregroundMark x1="83548" y1="38854" x2="85645" y2="50796"/>
                        <a14:foregroundMark x1="67258" y1="50955" x2="57581" y2="67038"/>
                        <a14:foregroundMark x1="16774" y1="22134" x2="11613" y2="33121"/>
                        <a14:foregroundMark x1="24839" y1="6688" x2="24839" y2="6688"/>
                        <a14:foregroundMark x1="69355" y1="6688" x2="69355" y2="6688"/>
                        <a14:foregroundMark x1="70806" y1="8599" x2="70806" y2="8599"/>
                        <a14:foregroundMark x1="90645" y1="9076" x2="90645" y2="9076"/>
                        <a14:foregroundMark x1="97419" y1="97611" x2="97419" y2="97611"/>
                        <a14:foregroundMark x1="97903" y1="94268" x2="97903" y2="94268"/>
                        <a14:foregroundMark x1="85645" y1="85191" x2="85645" y2="85191"/>
                        <a14:foregroundMark x1="7581" y1="11783" x2="7581" y2="11783"/>
                        <a14:backgroundMark x1="1935" y1="14013" x2="1935" y2="14013"/>
                        <a14:backgroundMark x1="98387" y1="98885" x2="98387" y2="98885"/>
                        <a14:backgroundMark x1="99363" y1="94268" x2="99516" y2="15764"/>
                        <a14:backgroundMark x1="99356" y1="97611" x2="99363" y2="94268"/>
                        <a14:backgroundMark x1="99355" y1="98248" x2="99356" y2="97611"/>
                        <a14:backgroundMark x1="99516" y1="15764" x2="99516" y2="15764"/>
                        <a14:backgroundMark x1="1613" y1="99682" x2="96290" y2="99841"/>
                        <a14:backgroundMark x1="96290" y1="99841" x2="98871" y2="99682"/>
                      </a14:backgroundRemoval>
                    </a14:imgEffect>
                  </a14:imgLayer>
                </a14:imgProps>
              </a:ext>
            </a:extLst>
          </a:blip>
          <a:stretch>
            <a:fillRect/>
          </a:stretch>
        </p:blipFill>
        <p:spPr>
          <a:xfrm>
            <a:off x="205156" y="3241100"/>
            <a:ext cx="2018990" cy="2045041"/>
          </a:xfrm>
          <a:prstGeom prst="rect">
            <a:avLst/>
          </a:prstGeom>
        </p:spPr>
      </p:pic>
      <p:pic>
        <p:nvPicPr>
          <p:cNvPr id="39" name="図 38"/>
          <p:cNvPicPr>
            <a:picLocks noChangeAspect="1"/>
          </p:cNvPicPr>
          <p:nvPr/>
        </p:nvPicPr>
        <p:blipFill>
          <a:blip r:embed="rId12">
            <a:extLst>
              <a:ext uri="{BEBA8EAE-BF5A-486C-A8C5-ECC9F3942E4B}">
                <a14:imgProps xmlns:a14="http://schemas.microsoft.com/office/drawing/2010/main">
                  <a14:imgLayer r:embed="rId13">
                    <a14:imgEffect>
                      <a14:backgroundRemoval t="3355" b="97764" l="799" r="99840">
                        <a14:foregroundMark x1="13898" y1="18051" x2="5112" y2="65176"/>
                        <a14:foregroundMark x1="5112" y1="65176" x2="4473" y2="88658"/>
                        <a14:foregroundMark x1="4473" y1="88658" x2="59425" y2="95208"/>
                        <a14:foregroundMark x1="59425" y1="95208" x2="85144" y2="95048"/>
                        <a14:foregroundMark x1="85144" y1="95048" x2="95502" y2="75231"/>
                        <a14:foregroundMark x1="95563" y1="64722" x2="92812" y2="22524"/>
                        <a14:foregroundMark x1="92812" y1="22524" x2="89936" y2="16613"/>
                        <a14:foregroundMark x1="8147" y1="19329" x2="8147" y2="19329"/>
                        <a14:foregroundMark x1="4153" y1="19808" x2="5272" y2="44249"/>
                        <a14:foregroundMark x1="5272" y1="44249" x2="6709" y2="45367"/>
                        <a14:foregroundMark x1="4633" y1="93131" x2="78275" y2="94569"/>
                        <a14:foregroundMark x1="78275" y1="94569" x2="95446" y2="84870"/>
                        <a14:foregroundMark x1="75559" y1="59585" x2="74920" y2="94728"/>
                        <a14:foregroundMark x1="54633" y1="46326" x2="57508" y2="65974"/>
                        <a14:foregroundMark x1="43610" y1="56550" x2="76997" y2="56709"/>
                        <a14:foregroundMark x1="50799" y1="64217" x2="72045" y2="65335"/>
                        <a14:foregroundMark x1="4792" y1="16773" x2="29393" y2="15974"/>
                        <a14:foregroundMark x1="29393" y1="15974" x2="58147" y2="15974"/>
                        <a14:foregroundMark x1="58147" y1="15974" x2="81629" y2="15815"/>
                        <a14:foregroundMark x1="81629" y1="15815" x2="94888" y2="21246"/>
                        <a14:foregroundMark x1="3355" y1="96006" x2="3355" y2="96006"/>
                        <a14:foregroundMark x1="68211" y1="69329" x2="65176" y2="88339"/>
                        <a14:foregroundMark x1="5591" y1="4792" x2="78115" y2="4792"/>
                        <a14:foregroundMark x1="78115" y1="4792" x2="958" y2="6550"/>
                        <a14:foregroundMark x1="1597" y1="4473" x2="22045" y2="4473"/>
                        <a14:foregroundMark x1="4792" y1="9585" x2="32748" y2="8307"/>
                        <a14:foregroundMark x1="32748" y1="8307" x2="82109" y2="8307"/>
                        <a14:foregroundMark x1="82109" y1="8307" x2="95687" y2="7508"/>
                        <a14:foregroundMark x1="96486" y1="5911" x2="81789" y2="5911"/>
                        <a14:foregroundMark x1="8307" y1="11022" x2="8307" y2="11022"/>
                        <a14:foregroundMark x1="12300" y1="3355" x2="49521" y2="3674"/>
                        <a14:foregroundMark x1="52556" y1="72524" x2="52556" y2="76038"/>
                        <a14:foregroundMark x1="2556" y1="14696" x2="2556" y2="14696"/>
                        <a14:foregroundMark x1="8147" y1="14696" x2="8147" y2="14696"/>
                        <a14:foregroundMark x1="9744" y1="14537" x2="9744" y2="14537"/>
                        <a14:foregroundMark x1="8626" y1="14377" x2="8626" y2="14377"/>
                        <a14:foregroundMark x1="27955" y1="14217" x2="27955" y2="14217"/>
                        <a14:foregroundMark x1="48403" y1="14696" x2="48403" y2="14696"/>
                        <a14:foregroundMark x1="57987" y1="14696" x2="57987" y2="14696"/>
                        <a14:foregroundMark x1="74121" y1="14217" x2="74121" y2="14217"/>
                        <a14:foregroundMark x1="85304" y1="14217" x2="85304" y2="14217"/>
                        <a14:foregroundMark x1="94089" y1="14537" x2="94089" y2="14537"/>
                        <a14:foregroundMark x1="97284" y1="15495" x2="97284" y2="15495"/>
                        <a14:foregroundMark x1="97923" y1="20128" x2="97923" y2="20128"/>
                        <a14:foregroundMark x1="97923" y1="26518" x2="97923" y2="26518"/>
                        <a14:foregroundMark x1="97604" y1="18850" x2="97604" y2="18850"/>
                        <a14:foregroundMark x1="97923" y1="17252" x2="97923" y2="17252"/>
                        <a14:foregroundMark x1="97764" y1="21885" x2="97764" y2="21885"/>
                        <a14:foregroundMark x1="98083" y1="25240" x2="98083" y2="25240"/>
                        <a14:foregroundMark x1="97764" y1="28594" x2="97764" y2="28594"/>
                        <a14:foregroundMark x1="97764" y1="33546" x2="97764" y2="33866"/>
                        <a14:foregroundMark x1="97764" y1="35783" x2="97764" y2="35783"/>
                        <a14:foregroundMark x1="97923" y1="31949" x2="97923" y2="31949"/>
                        <a14:foregroundMark x1="98243" y1="39617" x2="98243" y2="39617"/>
                        <a14:foregroundMark x1="98083" y1="40096" x2="98083" y2="40096"/>
                        <a14:foregroundMark x1="97764" y1="38658" x2="97764" y2="38658"/>
                        <a14:foregroundMark x1="97764" y1="42812" x2="97923" y2="43291"/>
                        <a14:foregroundMark x1="97923" y1="47284" x2="97923" y2="47284"/>
                        <a14:foregroundMark x1="97923" y1="45687" x2="97923" y2="45687"/>
                        <a14:foregroundMark x1="97923" y1="45048" x2="97923" y2="45048"/>
                        <a14:foregroundMark x1="97764" y1="48722" x2="97764" y2="48722"/>
                        <a14:foregroundMark x1="97764" y1="51757" x2="97764" y2="51757"/>
                        <a14:foregroundMark x1="98083" y1="54473" x2="98083" y2="54473"/>
                        <a14:foregroundMark x1="97923" y1="51438" x2="97923" y2="51438"/>
                        <a14:foregroundMark x1="97923" y1="50639" x2="97923" y2="50639"/>
                        <a14:foregroundMark x1="97923" y1="49840" x2="97923" y2="49840"/>
                        <a14:foregroundMark x1="97923" y1="53035" x2="97923" y2="53035"/>
                        <a14:foregroundMark x1="97923" y1="54473" x2="97923" y2="54473"/>
                        <a14:foregroundMark x1="97923" y1="53834" x2="97923" y2="53834"/>
                        <a14:foregroundMark x1="97923" y1="58466" x2="97923" y2="58466"/>
                        <a14:foregroundMark x1="97923" y1="56709" x2="97923" y2="56709"/>
                        <a14:foregroundMark x1="97923" y1="55751" x2="97923" y2="55751"/>
                        <a14:foregroundMark x1="97764" y1="57827" x2="97764" y2="57827"/>
                        <a14:foregroundMark x1="97923" y1="61342" x2="97923" y2="61342"/>
                        <a14:foregroundMark x1="97923" y1="62780" x2="97923" y2="62780"/>
                        <a14:foregroundMark x1="97923" y1="64856" x2="97923" y2="64856"/>
                        <a14:foregroundMark x1="97444" y1="67891" x2="97444" y2="67891"/>
                        <a14:foregroundMark x1="97923" y1="69329" x2="97923" y2="69808"/>
                        <a14:foregroundMark x1="97444" y1="68371" x2="97444" y2="68371"/>
                        <a14:foregroundMark x1="97764" y1="66294" x2="97764" y2="66294"/>
                        <a14:foregroundMark x1="97923" y1="67572" x2="97923" y2="67572"/>
                        <a14:foregroundMark x1="97764" y1="65815" x2="97764" y2="65815"/>
                        <a14:foregroundMark x1="97923" y1="64377" x2="97923" y2="64377"/>
                        <a14:foregroundMark x1="97923" y1="63578" x2="97923" y2="63578"/>
                        <a14:foregroundMark x1="97923" y1="59904" x2="97923" y2="59904"/>
                        <a14:foregroundMark x1="97923" y1="60863" x2="97923" y2="60863"/>
                        <a14:foregroundMark x1="97923" y1="71885" x2="97923" y2="71885"/>
                        <a14:foregroundMark x1="97486" y1="91886" x2="97444" y2="93450"/>
                        <a14:foregroundMark x1="97604" y1="70128" x2="97519" y2="72232"/>
                        <a14:foregroundMark x1="97923" y1="96965" x2="97923" y2="96965"/>
                        <a14:foregroundMark x1="97284" y1="97125" x2="97284" y2="97125"/>
                        <a14:foregroundMark x1="96326" y1="97764" x2="95687" y2="97923"/>
                        <a14:foregroundMark x1="97923" y1="96006" x2="97923" y2="96006"/>
                        <a14:foregroundMark x1="97604" y1="94249" x2="97604" y2="94249"/>
                        <a14:foregroundMark x1="97923" y1="95048" x2="97923" y2="96006"/>
                        <a14:foregroundMark x1="10064" y1="14696" x2="67572" y2="15495"/>
                        <a14:foregroundMark x1="31949" y1="14377" x2="31949" y2="14377"/>
                        <a14:foregroundMark x1="35304" y1="14217" x2="35304" y2="14217"/>
                        <a14:foregroundMark x1="41853" y1="14217" x2="41853" y2="14217"/>
                        <a14:foregroundMark x1="53834" y1="14377" x2="53834" y2="14377"/>
                        <a14:backgroundMark x1="2716" y1="11981" x2="2716" y2="11981"/>
                        <a14:backgroundMark x1="98093" y1="96965" x2="98083" y2="98722"/>
                        <a14:backgroundMark x1="98099" y1="96006" x2="98093" y2="96965"/>
                        <a14:backgroundMark x1="98109" y1="94249" x2="98104" y2="95048"/>
                        <a14:backgroundMark x1="98114" y1="93469" x2="98109" y2="94249"/>
                        <a14:backgroundMark x1="98251" y1="69808" x2="98249" y2="70154"/>
                        <a14:backgroundMark x1="98259" y1="68371" x2="98254" y2="69329"/>
                        <a14:backgroundMark x1="98262" y1="67891" x2="98259" y2="68371"/>
                        <a14:backgroundMark x1="98264" y1="67572" x2="98262" y2="67891"/>
                        <a14:backgroundMark x1="98271" y1="66294" x2="98264" y2="67572"/>
                        <a14:backgroundMark x1="98274" y1="65815" x2="98271" y2="66294"/>
                        <a14:backgroundMark x1="98280" y1="64856" x2="98274" y2="65815"/>
                        <a14:backgroundMark x1="98283" y1="64377" x2="98280" y2="64856"/>
                        <a14:backgroundMark x1="98288" y1="63578" x2="98283" y2="64377"/>
                        <a14:backgroundMark x1="98292" y1="62780" x2="98288" y2="63578"/>
                        <a14:backgroundMark x1="98300" y1="61342" x2="98292" y2="62780"/>
                        <a14:backgroundMark x1="98303" y1="60863" x2="98300" y2="61342"/>
                        <a14:backgroundMark x1="98309" y1="59904" x2="98303" y2="60863"/>
                        <a14:backgroundMark x1="98317" y1="58466" x2="98309" y2="59904"/>
                        <a14:backgroundMark x1="98321" y1="57827" x2="98317" y2="58466"/>
                        <a14:backgroundMark x1="98327" y1="56709" x2="98321" y2="57827"/>
                        <a14:backgroundMark x1="98333" y1="55751" x2="98327" y2="56709"/>
                        <a14:backgroundMark x1="98340" y1="54473" x2="98333" y2="55751"/>
                        <a14:backgroundMark x1="98344" y1="53834" x2="98340" y2="54473"/>
                        <a14:backgroundMark x1="98348" y1="53035" x2="98344" y2="53834"/>
                        <a14:backgroundMark x1="98356" y1="51757" x2="98348" y2="53035"/>
                        <a14:backgroundMark x1="98358" y1="51438" x2="98356" y2="51757"/>
                        <a14:backgroundMark x1="98363" y1="50639" x2="98358" y2="51438"/>
                        <a14:backgroundMark x1="98368" y1="49840" x2="98363" y2="50639"/>
                        <a14:backgroundMark x1="98374" y1="48722" x2="98368" y2="49840"/>
                        <a14:backgroundMark x1="98382" y1="47284" x2="98374" y2="48722"/>
                        <a14:backgroundMark x1="98391" y1="45687" x2="98382" y2="47284"/>
                        <a14:backgroundMark x1="98395" y1="45048" x2="98391" y2="45687"/>
                        <a14:backgroundMark x1="98406" y1="43136" x2="98395" y2="45048"/>
                        <a14:backgroundMark x1="98424" y1="40096" x2="98409" y2="42604"/>
                        <a14:backgroundMark x1="98427" y1="39617" x2="98424" y2="40096"/>
                        <a14:backgroundMark x1="98433" y1="38658" x2="98427" y2="39617"/>
                        <a14:backgroundMark x1="98449" y1="35783" x2="98433" y2="38658"/>
                        <a14:backgroundMark x1="98460" y1="33866" x2="98449" y2="35783"/>
                        <a14:backgroundMark x1="98471" y1="31949" x2="98462" y2="33546"/>
                        <a14:backgroundMark x1="98491" y1="28594" x2="98471" y2="31949"/>
                        <a14:backgroundMark x1="98503" y1="26518" x2="98491" y2="28594"/>
                        <a14:backgroundMark x1="98510" y1="25240" x2="98503" y2="26518"/>
                        <a14:backgroundMark x1="98530" y1="21885" x2="98510" y2="25240"/>
                        <a14:backgroundMark x1="98540" y1="20128" x2="98530" y2="21885"/>
                        <a14:backgroundMark x1="98547" y1="18850" x2="98540" y2="20128"/>
                        <a14:backgroundMark x1="98556" y1="17252" x2="98547" y2="18850"/>
                        <a14:backgroundMark x1="98562" y1="16294" x2="98556" y2="17252"/>
                        <a14:backgroundMark x1="98083" y1="98722" x2="99681" y2="98243"/>
                        <a14:backgroundMark x1="96189" y1="98589" x2="160" y2="99840"/>
                        <a14:backgroundMark x1="98243" y1="98562" x2="96941" y2="98579"/>
                        <a14:backgroundMark x1="99201" y1="72204" x2="99521" y2="91853"/>
                        <a14:backgroundMark x1="1757" y1="12460" x2="1757" y2="12460"/>
                        <a14:backgroundMark x1="15131" y1="12460" x2="22204" y2="12460"/>
                        <a14:backgroundMark x1="31310" y1="12460" x2="40895" y2="12460"/>
                        <a14:backgroundMark x1="49521" y1="12460" x2="49521" y2="12460"/>
                        <a14:backgroundMark x1="63738" y1="12460" x2="63738" y2="12460"/>
                      </a14:backgroundRemoval>
                    </a14:imgEffect>
                  </a14:imgLayer>
                </a14:imgProps>
              </a:ext>
            </a:extLst>
          </a:blip>
          <a:stretch>
            <a:fillRect/>
          </a:stretch>
        </p:blipFill>
        <p:spPr>
          <a:xfrm>
            <a:off x="2672724" y="3050272"/>
            <a:ext cx="2052895" cy="2052895"/>
          </a:xfrm>
          <a:prstGeom prst="rect">
            <a:avLst/>
          </a:prstGeom>
        </p:spPr>
      </p:pic>
      <p:pic>
        <p:nvPicPr>
          <p:cNvPr id="40" name="図 39"/>
          <p:cNvPicPr>
            <a:picLocks noChangeAspect="1"/>
          </p:cNvPicPr>
          <p:nvPr/>
        </p:nvPicPr>
        <p:blipFill>
          <a:blip r:embed="rId14">
            <a:extLst>
              <a:ext uri="{BEBA8EAE-BF5A-486C-A8C5-ECC9F3942E4B}">
                <a14:imgProps xmlns:a14="http://schemas.microsoft.com/office/drawing/2010/main">
                  <a14:imgLayer r:embed="rId15">
                    <a14:imgEffect>
                      <a14:backgroundRemoval t="1741" b="96044" l="2532" r="96835">
                        <a14:foregroundMark x1="5696" y1="17880" x2="9177" y2="90823"/>
                        <a14:foregroundMark x1="7911" y1="94778" x2="36076" y2="93196"/>
                        <a14:foregroundMark x1="36076" y1="93196" x2="87184" y2="94146"/>
                        <a14:foregroundMark x1="87184" y1="94146" x2="92880" y2="93354"/>
                        <a14:foregroundMark x1="94304" y1="92563" x2="84177" y2="23418"/>
                        <a14:foregroundMark x1="91139" y1="18987" x2="92563" y2="29747"/>
                        <a14:foregroundMark x1="89873" y1="16614" x2="3956" y2="15506"/>
                        <a14:foregroundMark x1="6329" y1="3481" x2="53797" y2="3481"/>
                        <a14:foregroundMark x1="53797" y1="3481" x2="81013" y2="3165"/>
                        <a14:foregroundMark x1="81013" y1="3165" x2="7120" y2="9177"/>
                        <a14:foregroundMark x1="7120" y1="9177" x2="10285" y2="4114"/>
                        <a14:foregroundMark x1="3797" y1="4114" x2="3797" y2="4114"/>
                        <a14:foregroundMark x1="2532" y1="6487" x2="2532" y2="6487"/>
                        <a14:foregroundMark x1="4272" y1="3481" x2="5222" y2="6171"/>
                        <a14:foregroundMark x1="5222" y1="1741" x2="9335" y2="1741"/>
                        <a14:foregroundMark x1="10759" y1="2215" x2="10759" y2="2215"/>
                        <a14:foregroundMark x1="83703" y1="6962" x2="83703" y2="6962"/>
                        <a14:foregroundMark x1="92089" y1="6013" x2="92089" y2="6013"/>
                        <a14:foregroundMark x1="87184" y1="4272" x2="87500" y2="6487"/>
                        <a14:foregroundMark x1="90823" y1="6962" x2="90823" y2="6962"/>
                        <a14:foregroundMark x1="93354" y1="5063" x2="93354" y2="5063"/>
                        <a14:foregroundMark x1="95886" y1="6013" x2="95886" y2="6013"/>
                        <a14:foregroundMark x1="93354" y1="4114" x2="93987" y2="7437"/>
                        <a14:foregroundMark x1="96835" y1="96044" x2="96835" y2="96044"/>
                        <a14:foregroundMark x1="64715" y1="70570" x2="67089" y2="77848"/>
                        <a14:foregroundMark x1="69778" y1="70886" x2="70570" y2="82753"/>
                        <a14:foregroundMark x1="75633" y1="62025" x2="77690" y2="66456"/>
                        <a14:backgroundMark x1="98259" y1="13133" x2="98259" y2="13133"/>
                        <a14:backgroundMark x1="98418" y1="20095" x2="98418" y2="20095"/>
                        <a14:backgroundMark x1="99367" y1="26266" x2="99367" y2="26266"/>
                        <a14:backgroundMark x1="99367" y1="32278" x2="99367" y2="32278"/>
                        <a14:backgroundMark x1="98734" y1="43671" x2="98734" y2="43671"/>
                        <a14:backgroundMark x1="99051" y1="52690" x2="99051" y2="52690"/>
                        <a14:backgroundMark x1="99367" y1="67880" x2="99367" y2="67880"/>
                        <a14:backgroundMark x1="98892" y1="66456" x2="98892" y2="66456"/>
                        <a14:backgroundMark x1="98892" y1="78006" x2="98892" y2="78797"/>
                        <a14:backgroundMark x1="11867" y1="12658" x2="11867" y2="12658"/>
                        <a14:backgroundMark x1="1424" y1="11709" x2="1424" y2="11709"/>
                        <a14:backgroundMark x1="3323" y1="12500" x2="3323" y2="12500"/>
                        <a14:backgroundMark x1="11392" y1="12658" x2="11392" y2="12658"/>
                        <a14:backgroundMark x1="21203" y1="12025" x2="21203" y2="12025"/>
                        <a14:backgroundMark x1="29747" y1="12184" x2="29747" y2="12184"/>
                        <a14:backgroundMark x1="41139" y1="12658" x2="41139" y2="12658"/>
                        <a14:backgroundMark x1="53323" y1="12025" x2="53323" y2="12025"/>
                        <a14:backgroundMark x1="66772" y1="12025" x2="66772" y2="12025"/>
                        <a14:backgroundMark x1="78165" y1="11551" x2="78165" y2="11551"/>
                        <a14:backgroundMark x1="791" y1="16456" x2="0" y2="31329"/>
                        <a14:backgroundMark x1="949" y1="96203" x2="0" y2="32437"/>
                      </a14:backgroundRemoval>
                    </a14:imgEffect>
                  </a14:imgLayer>
                </a14:imgProps>
              </a:ext>
            </a:extLst>
          </a:blip>
          <a:stretch>
            <a:fillRect/>
          </a:stretch>
        </p:blipFill>
        <p:spPr>
          <a:xfrm>
            <a:off x="5218971" y="3068580"/>
            <a:ext cx="2047513" cy="2047513"/>
          </a:xfrm>
          <a:prstGeom prst="rect">
            <a:avLst/>
          </a:prstGeom>
        </p:spPr>
      </p:pic>
      <p:pic>
        <p:nvPicPr>
          <p:cNvPr id="42" name="図 41"/>
          <p:cNvPicPr>
            <a:picLocks noChangeAspect="1"/>
          </p:cNvPicPr>
          <p:nvPr/>
        </p:nvPicPr>
        <p:blipFill>
          <a:blip r:embed="rId16">
            <a:extLst>
              <a:ext uri="{BEBA8EAE-BF5A-486C-A8C5-ECC9F3942E4B}">
                <a14:imgProps xmlns:a14="http://schemas.microsoft.com/office/drawing/2010/main">
                  <a14:imgLayer r:embed="rId17">
                    <a14:imgEffect>
                      <a14:backgroundRemoval t="2690" b="97627" l="804" r="98232">
                        <a14:foregroundMark x1="5305" y1="18196" x2="42926" y2="18038"/>
                        <a14:foregroundMark x1="42926" y1="18038" x2="94534" y2="18038"/>
                        <a14:foregroundMark x1="94855" y1="19778" x2="95498" y2="93038"/>
                        <a14:foregroundMark x1="95498" y1="93038" x2="6592" y2="92722"/>
                        <a14:foregroundMark x1="6592" y1="92722" x2="13505" y2="44778"/>
                        <a14:foregroundMark x1="13505" y1="44778" x2="10129" y2="22785"/>
                        <a14:foregroundMark x1="23473" y1="6962" x2="23473" y2="6962"/>
                        <a14:foregroundMark x1="5305" y1="4589" x2="81190" y2="3481"/>
                        <a14:foregroundMark x1="81190" y1="3481" x2="7074" y2="8861"/>
                        <a14:foregroundMark x1="7074" y1="8861" x2="5466" y2="5538"/>
                        <a14:foregroundMark x1="67203" y1="8386" x2="67203" y2="8386"/>
                        <a14:foregroundMark x1="94373" y1="7911" x2="94373" y2="7911"/>
                        <a14:foregroundMark x1="91801" y1="6013" x2="91801" y2="6013"/>
                        <a14:foregroundMark x1="80707" y1="8544" x2="80707" y2="8544"/>
                        <a14:foregroundMark x1="73473" y1="8861" x2="73473" y2="8861"/>
                        <a14:foregroundMark x1="79904" y1="8386" x2="79904" y2="8386"/>
                        <a14:foregroundMark x1="85048" y1="7595" x2="85048" y2="7595"/>
                        <a14:foregroundMark x1="85691" y1="4589" x2="85691" y2="4589"/>
                        <a14:foregroundMark x1="83119" y1="4589" x2="83119" y2="4589"/>
                        <a14:foregroundMark x1="82476" y1="8070" x2="82476" y2="8070"/>
                        <a14:foregroundMark x1="90514" y1="8386" x2="90514" y2="8386"/>
                        <a14:foregroundMark x1="88746" y1="5063" x2="88746" y2="5063"/>
                        <a14:foregroundMark x1="87942" y1="8386" x2="95659" y2="8386"/>
                        <a14:foregroundMark x1="3698" y1="6646" x2="3698" y2="6646"/>
                        <a14:foregroundMark x1="1768" y1="4114" x2="2251" y2="9019"/>
                        <a14:foregroundMark x1="24437" y1="3006" x2="24437" y2="3006"/>
                        <a14:foregroundMark x1="30064" y1="3006" x2="30064" y2="3006"/>
                        <a14:foregroundMark x1="88907" y1="58544" x2="90032" y2="74525"/>
                        <a14:foregroundMark x1="75563" y1="75475" x2="79582" y2="76108"/>
                        <a14:foregroundMark x1="60611" y1="77373" x2="62058" y2="77057"/>
                        <a14:foregroundMark x1="13023" y1="95253" x2="13023" y2="95253"/>
                        <a14:foregroundMark x1="80064" y1="97152" x2="80064" y2="97152"/>
                        <a14:foregroundMark x1="78617" y1="97152" x2="78617" y2="97152"/>
                        <a14:foregroundMark x1="77010" y1="97152" x2="77010" y2="97152"/>
                        <a14:foregroundMark x1="1768" y1="95728" x2="1768" y2="95728"/>
                        <a14:foregroundMark x1="33429" y1="97277" x2="46141" y2="95886"/>
                        <a14:foregroundMark x1="97428" y1="97152" x2="97428" y2="97152"/>
                        <a14:foregroundMark x1="55949" y1="9652" x2="55949" y2="9652"/>
                        <a14:foregroundMark x1="72186" y1="6962" x2="72186" y2="6962"/>
                        <a14:foregroundMark x1="53802" y1="10351" x2="84244" y2="9968"/>
                        <a14:foregroundMark x1="94855" y1="6962" x2="94855" y2="6962"/>
                        <a14:foregroundMark x1="1286" y1="83070" x2="1286" y2="83070"/>
                        <a14:foregroundMark x1="1286" y1="84968" x2="1286" y2="84968"/>
                        <a14:foregroundMark x1="2090" y1="96677" x2="2090" y2="96677"/>
                        <a14:foregroundMark x1="3215" y1="97152" x2="3215" y2="97152"/>
                        <a14:foregroundMark x1="5145" y1="97310" x2="5145" y2="97310"/>
                        <a14:foregroundMark x1="7878" y1="96994" x2="7878" y2="96994"/>
                        <a14:foregroundMark x1="11093" y1="96835" x2="11093" y2="96835"/>
                        <a14:foregroundMark x1="12219" y1="96835" x2="12219" y2="96835"/>
                        <a14:foregroundMark x1="18328" y1="96994" x2="18328" y2="96994"/>
                        <a14:foregroundMark x1="23473" y1="97310" x2="23473" y2="97310"/>
                        <a14:foregroundMark x1="44212" y1="96994" x2="44212" y2="96994"/>
                        <a14:foregroundMark x1="47428" y1="96994" x2="47428" y2="96994"/>
                        <a14:foregroundMark x1="55466" y1="96677" x2="55466" y2="96677"/>
                        <a14:foregroundMark x1="56913" y1="96994" x2="56913" y2="96994"/>
                        <a14:foregroundMark x1="66720" y1="96994" x2="66720" y2="96994"/>
                        <a14:foregroundMark x1="82476" y1="96994" x2="82476" y2="96994"/>
                        <a14:foregroundMark x1="88424" y1="96994" x2="88424" y2="96994"/>
                        <a14:foregroundMark x1="91640" y1="97152" x2="91640" y2="97152"/>
                        <a14:foregroundMark x1="96302" y1="96994" x2="96302" y2="96994"/>
                        <a14:foregroundMark x1="97910" y1="96361" x2="97910" y2="96361"/>
                        <a14:foregroundMark x1="97588" y1="94778" x2="97588" y2="94778"/>
                        <a14:foregroundMark x1="98232" y1="94304" x2="98232" y2="94304"/>
                        <a14:foregroundMark x1="98071" y1="84494" x2="98071" y2="84494"/>
                        <a14:foregroundMark x1="98071" y1="80696" x2="98071" y2="80696"/>
                        <a14:foregroundMark x1="98232" y1="77057" x2="98232" y2="77057"/>
                        <a14:foregroundMark x1="98232" y1="69778" x2="98232" y2="69778"/>
                        <a14:foregroundMark x1="98392" y1="74051" x2="98392" y2="74051"/>
                        <a14:foregroundMark x1="97910" y1="66930" x2="97910" y2="66930"/>
                        <a14:foregroundMark x1="98232" y1="64082" x2="98232" y2="64082"/>
                        <a14:foregroundMark x1="98071" y1="61076" x2="98071" y2="61076"/>
                        <a14:foregroundMark x1="98232" y1="58544" x2="98232" y2="58544"/>
                        <a14:foregroundMark x1="98232" y1="55063" x2="98232" y2="55063"/>
                        <a14:foregroundMark x1="98071" y1="51108" x2="98071" y2="51108"/>
                        <a14:foregroundMark x1="98071" y1="46203" x2="98071" y2="46203"/>
                        <a14:foregroundMark x1="98392" y1="42247" x2="98392" y2="42247"/>
                        <a14:foregroundMark x1="98392" y1="39399" x2="98392" y2="39399"/>
                        <a14:foregroundMark x1="98392" y1="36234" x2="98392" y2="36234"/>
                        <a14:foregroundMark x1="98392" y1="32437" x2="98392" y2="32437"/>
                        <a14:foregroundMark x1="98392" y1="29905" x2="98392" y2="29905"/>
                        <a14:foregroundMark x1="98392" y1="26266" x2="98392" y2="26266"/>
                        <a14:foregroundMark x1="98392" y1="22468" x2="98392" y2="22468"/>
                        <a14:foregroundMark x1="98392" y1="18829" x2="98392" y2="18829"/>
                        <a14:foregroundMark x1="98392" y1="15981" x2="98392" y2="15981"/>
                        <a14:foregroundMark x1="1125" y1="18354" x2="1125" y2="18354"/>
                        <a14:foregroundMark x1="2090" y1="14557" x2="2090" y2="14557"/>
                        <a14:foregroundMark x1="1447" y1="19778" x2="1447" y2="19778"/>
                        <a14:foregroundMark x1="1286" y1="22785" x2="1286" y2="22785"/>
                        <a14:foregroundMark x1="1608" y1="21519" x2="1608" y2="21519"/>
                        <a14:foregroundMark x1="1608" y1="25316" x2="1608" y2="25316"/>
                        <a14:foregroundMark x1="1286" y1="25316" x2="1286" y2="25316"/>
                        <a14:foregroundMark x1="1286" y1="28956" x2="1286" y2="28956"/>
                        <a14:foregroundMark x1="1125" y1="27690" x2="1125" y2="27690"/>
                        <a14:foregroundMark x1="1447" y1="31329" x2="1447" y2="31329"/>
                        <a14:foregroundMark x1="1125" y1="32437" x2="1125" y2="32437"/>
                        <a14:foregroundMark x1="1286" y1="34810" x2="1286" y2="34810"/>
                        <a14:foregroundMark x1="1286" y1="38449" x2="1286" y2="38449"/>
                        <a14:foregroundMark x1="1286" y1="42089" x2="1286" y2="42089"/>
                        <a14:foregroundMark x1="1608" y1="36392" x2="1608" y2="36392"/>
                        <a14:foregroundMark x1="1608" y1="40190" x2="1608" y2="40190"/>
                        <a14:foregroundMark x1="1608" y1="43829" x2="1608" y2="43829"/>
                        <a14:foregroundMark x1="1608" y1="47468" x2="1608" y2="47468"/>
                        <a14:foregroundMark x1="1286" y1="47152" x2="1286" y2="47152"/>
                        <a14:foregroundMark x1="1286" y1="51108" x2="1286" y2="51108"/>
                        <a14:foregroundMark x1="1286" y1="54747" x2="1286" y2="54747"/>
                        <a14:foregroundMark x1="1286" y1="58386" x2="1286" y2="58386"/>
                        <a14:foregroundMark x1="1286" y1="62025" x2="1286" y2="62025"/>
                        <a14:foregroundMark x1="1286" y1="65823" x2="1286" y2="65823"/>
                        <a14:foregroundMark x1="1286" y1="69462" x2="1286" y2="69462"/>
                        <a14:foregroundMark x1="1447" y1="64399" x2="1447" y2="64399"/>
                        <a14:foregroundMark x1="1447" y1="63291" x2="1447" y2="63291"/>
                        <a14:foregroundMark x1="1447" y1="64082" x2="1447" y2="64082"/>
                        <a14:foregroundMark x1="1286" y1="65823" x2="1286" y2="65823"/>
                        <a14:foregroundMark x1="1286" y1="68038" x2="1286" y2="68038"/>
                        <a14:foregroundMark x1="1286" y1="66456" x2="1286" y2="66456"/>
                        <a14:foregroundMark x1="1125" y1="67563" x2="1125" y2="67563"/>
                        <a14:foregroundMark x1="1125" y1="65506" x2="1125" y2="65506"/>
                        <a14:foregroundMark x1="1125" y1="65190" x2="1125" y2="65190"/>
                        <a14:foregroundMark x1="1447" y1="62658" x2="1447" y2="62658"/>
                        <a14:foregroundMark x1="1286" y1="63133" x2="1286" y2="63133"/>
                        <a14:foregroundMark x1="1286" y1="64557" x2="1286" y2="64557"/>
                        <a14:foregroundMark x1="1286" y1="71361" x2="1286" y2="71361"/>
                        <a14:foregroundMark x1="1286" y1="71994" x2="1286" y2="71994"/>
                        <a14:foregroundMark x1="804" y1="74051" x2="804" y2="74051"/>
                        <a14:foregroundMark x1="1125" y1="75791" x2="1125" y2="75791"/>
                        <a14:foregroundMark x1="1447" y1="73892" x2="1447" y2="73892"/>
                        <a14:foregroundMark x1="965" y1="70886" x2="965" y2="70886"/>
                        <a14:foregroundMark x1="1125" y1="69937" x2="1125" y2="69937"/>
                        <a14:foregroundMark x1="1125" y1="73101" x2="1125" y2="73101"/>
                        <a14:foregroundMark x1="1125" y1="74842" x2="1125" y2="74842"/>
                        <a14:foregroundMark x1="1125" y1="76582" x2="1125" y2="76582"/>
                        <a14:foregroundMark x1="1125" y1="77690" x2="1125" y2="77690"/>
                        <a14:foregroundMark x1="1286" y1="79589" x2="1286" y2="79589"/>
                        <a14:foregroundMark x1="1125" y1="81013" x2="1125" y2="81013"/>
                        <a14:foregroundMark x1="1286" y1="78797" x2="1286" y2="78797"/>
                        <a14:foregroundMark x1="1286" y1="77373" x2="1286" y2="77373"/>
                        <a14:foregroundMark x1="1608" y1="80063" x2="1608" y2="80063"/>
                        <a14:foregroundMark x1="1286" y1="80696" x2="1286" y2="80696"/>
                        <a14:foregroundMark x1="1286" y1="81804" x2="1286" y2="81804"/>
                        <a14:foregroundMark x1="1447" y1="83861" x2="1447" y2="83861"/>
                        <a14:foregroundMark x1="1286" y1="85759" x2="1286" y2="85759"/>
                        <a14:foregroundMark x1="1286" y1="86867" x2="1286" y2="86867"/>
                        <a14:foregroundMark x1="1286" y1="89082" x2="1286" y2="89082"/>
                        <a14:foregroundMark x1="1125" y1="91456" x2="1125" y2="91456"/>
                        <a14:foregroundMark x1="1286" y1="93987" x2="1286" y2="93987"/>
                        <a14:foregroundMark x1="1125" y1="95095" x2="1125" y2="95095"/>
                        <a14:foregroundMark x1="804" y1="92880" x2="804" y2="92880"/>
                        <a14:foregroundMark x1="1286" y1="92247" x2="1286" y2="92247"/>
                        <a14:foregroundMark x1="965" y1="90506" x2="965" y2="90506"/>
                        <a14:foregroundMark x1="1286" y1="89873" x2="1286" y2="89873"/>
                        <a14:foregroundMark x1="1447" y1="87500" x2="1447" y2="87500"/>
                        <a14:foregroundMark x1="1608" y1="88608" x2="1608" y2="88608"/>
                        <a14:foregroundMark x1="1286" y1="88133" x2="1286" y2="88133"/>
                        <a14:foregroundMark x1="1447" y1="90665" x2="1447" y2="90665"/>
                        <a14:foregroundMark x1="1447" y1="92880" x2="1447" y2="92880"/>
                        <a14:foregroundMark x1="98071" y1="88449" x2="98071" y2="88449"/>
                        <a14:foregroundMark x1="78135" y1="91614" x2="78135" y2="91614"/>
                        <a14:backgroundMark x1="1447" y1="12658" x2="1447" y2="12658"/>
                        <a14:backgroundMark x1="1768" y1="12184" x2="1768" y2="12184"/>
                        <a14:backgroundMark x1="11897" y1="12342" x2="11897" y2="12342"/>
                        <a14:backgroundMark x1="16720" y1="12184" x2="16720" y2="12184"/>
                        <a14:backgroundMark x1="24598" y1="12500" x2="52412" y2="12500"/>
                        <a14:backgroundMark x1="57878" y1="12816" x2="78135" y2="12342"/>
                        <a14:backgroundMark x1="99831" y1="32437" x2="99839" y2="33228"/>
                        <a14:backgroundMark x1="99805" y1="29905" x2="99831" y2="32437"/>
                        <a14:backgroundMark x1="99767" y1="26266" x2="99805" y2="29905"/>
                        <a14:backgroundMark x1="99727" y1="22468" x2="99767" y2="26266"/>
                        <a14:backgroundMark x1="99689" y1="18829" x2="99727" y2="22468"/>
                        <a14:backgroundMark x1="99678" y1="17722" x2="99689" y2="18829"/>
                        <a14:backgroundMark x1="99668" y1="51108" x2="99678" y2="51582"/>
                        <a14:backgroundMark x1="99565" y1="46203" x2="99668" y2="51108"/>
                        <a14:backgroundMark x1="99482" y1="42247" x2="99565" y2="46203"/>
                        <a14:backgroundMark x1="99423" y1="39399" x2="99482" y2="42247"/>
                        <a14:backgroundMark x1="99357" y1="36234" x2="99423" y2="39399"/>
                        <a14:backgroundMark x1="99671" y1="88449" x2="99678" y2="89241"/>
                        <a14:backgroundMark x1="99636" y1="84494" x2="99671" y2="88449"/>
                        <a14:backgroundMark x1="99603" y1="80696" x2="99636" y2="84494"/>
                        <a14:backgroundMark x1="99571" y1="77057" x2="99603" y2="80696"/>
                        <a14:backgroundMark x1="99545" y1="74051" x2="99571" y2="77057"/>
                        <a14:backgroundMark x1="99507" y1="69778" x2="99545" y2="74051"/>
                        <a14:backgroundMark x1="99482" y1="66930" x2="99507" y2="69778"/>
                        <a14:backgroundMark x1="99457" y1="64082" x2="99482" y2="66930"/>
                        <a14:backgroundMark x1="99430" y1="61076" x2="99457" y2="64082"/>
                        <a14:backgroundMark x1="99408" y1="58544" x2="99430" y2="61076"/>
                        <a14:backgroundMark x1="99377" y1="55063" x2="99408" y2="58544"/>
                        <a14:backgroundMark x1="99357" y1="52848" x2="99377" y2="55063"/>
                        <a14:backgroundMark x1="163" y1="62025" x2="161" y2="62342"/>
                        <a14:backgroundMark x1="188" y1="58386" x2="163" y2="62025"/>
                        <a14:backgroundMark x1="212" y1="54747" x2="188" y2="58386"/>
                        <a14:backgroundMark x1="237" y1="51108" x2="212" y2="54747"/>
                        <a14:backgroundMark x1="261" y1="47468" x2="237" y2="51108"/>
                        <a14:backgroundMark x1="263" y1="47152" x2="261" y2="47468"/>
                        <a14:backgroundMark x1="285" y1="43829" x2="263" y2="47152"/>
                        <a14:backgroundMark x1="297" y1="42089" x2="285" y2="43829"/>
                        <a14:backgroundMark x1="310" y1="40190" x2="297" y2="42089"/>
                        <a14:backgroundMark x1="322" y1="38449" x2="310" y2="40190"/>
                        <a14:backgroundMark x1="336" y1="36392" x2="322" y2="38449"/>
                        <a14:backgroundMark x1="347" y1="34810" x2="336" y2="36392"/>
                        <a14:backgroundMark x1="363" y1="32437" x2="347" y2="34810"/>
                        <a14:backgroundMark x1="371" y1="31329" x2="363" y2="32437"/>
                        <a14:backgroundMark x1="387" y1="28956" x2="371" y2="31329"/>
                        <a14:backgroundMark x1="396" y1="27690" x2="387" y2="28956"/>
                        <a14:backgroundMark x1="412" y1="25316" x2="396" y2="27690"/>
                        <a14:backgroundMark x1="429" y1="22785" x2="412" y2="25316"/>
                        <a14:backgroundMark x1="437" y1="21519" x2="429" y2="22785"/>
                        <a14:backgroundMark x1="449" y1="19778" x2="437" y2="21519"/>
                        <a14:backgroundMark x1="459" y1="18354" x2="449" y2="19778"/>
                        <a14:backgroundMark x1="482" y1="15032" x2="459" y2="18354"/>
                        <a14:backgroundMark x1="1286" y1="98418" x2="27653" y2="98418"/>
                        <a14:backgroundMark x1="97588" y1="97152" x2="97588" y2="97152"/>
                        <a14:backgroundMark x1="649" y1="62658" x2="643" y2="62025"/>
                        <a14:backgroundMark x1="654" y1="63291" x2="649" y2="62658"/>
                        <a14:backgroundMark x1="661" y1="64082" x2="654" y2="63291"/>
                        <a14:backgroundMark x1="664" y1="64399" x2="661" y2="64082"/>
                        <a14:backgroundMark x1="671" y1="65190" x2="664" y2="64399"/>
                        <a14:backgroundMark x1="674" y1="65506" x2="671" y2="65190"/>
                        <a14:backgroundMark x1="677" y1="65823" x2="674" y2="65506"/>
                        <a14:backgroundMark x1="683" y1="66456" x2="677" y2="65823"/>
                        <a14:backgroundMark x1="693" y1="67563" x2="683" y2="66456"/>
                        <a14:backgroundMark x1="697" y1="68038" x2="693" y2="67563"/>
                        <a14:backgroundMark x1="710" y1="69462" x2="697" y2="68038"/>
                        <a14:backgroundMark x1="714" y1="69937" x2="710" y2="69462"/>
                        <a14:backgroundMark x1="723" y1="70886" x2="714" y2="69937"/>
                        <a14:backgroundMark x1="727" y1="71361" x2="723" y2="70886"/>
                        <a14:backgroundMark x1="733" y1="71994" x2="727" y2="71361"/>
                        <a14:backgroundMark x1="743" y1="73101" x2="733" y2="71994"/>
                        <a14:backgroundMark x1="752" y1="74051" x2="743" y2="73101"/>
                        <a14:backgroundMark x1="759" y1="74842" x2="752" y2="74051"/>
                        <a14:backgroundMark x1="768" y1="75791" x2="759" y2="74842"/>
                        <a14:backgroundMark x1="775" y1="76582" x2="768" y2="75791"/>
                        <a14:backgroundMark x1="782" y1="77373" x2="775" y2="76582"/>
                        <a14:backgroundMark x1="785" y1="77690" x2="782" y2="77373"/>
                        <a14:backgroundMark x1="795" y1="78797" x2="785" y2="77690"/>
                        <a14:backgroundMark x1="802" y1="79589" x2="795" y2="78797"/>
                        <a14:backgroundMark x1="806" y1="80063" x2="802" y2="79589"/>
                        <a14:backgroundMark x1="812" y1="80696" x2="806" y2="80063"/>
                        <a14:backgroundMark x1="815" y1="81013" x2="812" y2="80696"/>
                        <a14:backgroundMark x1="822" y1="81804" x2="815" y2="81013"/>
                        <a14:backgroundMark x1="834" y1="83070" x2="822" y2="81804"/>
                        <a14:backgroundMark x1="841" y1="83861" x2="834" y2="83070"/>
                        <a14:backgroundMark x1="851" y1="84968" x2="841" y2="83861"/>
                        <a14:backgroundMark x1="858" y1="85759" x2="851" y2="84968"/>
                        <a14:backgroundMark x1="868" y1="86867" x2="858" y2="85759"/>
                        <a14:backgroundMark x1="874" y1="87500" x2="868" y2="86867"/>
                        <a14:backgroundMark x1="880" y1="88133" x2="874" y2="87500"/>
                        <a14:backgroundMark x1="884" y1="88608" x2="880" y2="88133"/>
                        <a14:backgroundMark x1="888" y1="89082" x2="884" y2="88608"/>
                        <a14:backgroundMark x1="895" y1="89873" x2="888" y2="89082"/>
                        <a14:backgroundMark x1="901" y1="90506" x2="895" y2="89873"/>
                        <a14:backgroundMark x1="910" y1="91456" x2="901" y2="90506"/>
                        <a14:backgroundMark x1="917" y1="92247" x2="910" y2="91456"/>
                        <a14:backgroundMark x1="923" y1="92880" x2="917" y2="92247"/>
                        <a14:backgroundMark x1="933" y1="93987" x2="923" y2="92880"/>
                        <a14:backgroundMark x1="943" y1="95095" x2="933" y2="93987"/>
                        <a14:backgroundMark x1="958" y1="96677" x2="943" y2="95095"/>
                        <a14:backgroundMark x1="962" y1="97152" x2="958" y2="96677"/>
                        <a14:backgroundMark x1="965" y1="97468" x2="962" y2="97152"/>
                        <a14:backgroundMark x1="31190" y1="99209" x2="31190" y2="99209"/>
                        <a14:backgroundMark x1="33923" y1="99209" x2="33923" y2="99209"/>
                        <a14:backgroundMark x1="28939" y1="97943" x2="28939" y2="97943"/>
                        <a14:backgroundMark x1="30225" y1="98101" x2="30225" y2="98101"/>
                        <a14:backgroundMark x1="99518" y1="92880" x2="99518" y2="92880"/>
                        <a14:backgroundMark x1="27331" y1="98418" x2="32315" y2="98892"/>
                      </a14:backgroundRemoval>
                    </a14:imgEffect>
                  </a14:imgLayer>
                </a14:imgProps>
              </a:ext>
            </a:extLst>
          </a:blip>
          <a:stretch>
            <a:fillRect/>
          </a:stretch>
        </p:blipFill>
        <p:spPr>
          <a:xfrm>
            <a:off x="7693291" y="3080282"/>
            <a:ext cx="2038037" cy="2070803"/>
          </a:xfrm>
          <a:prstGeom prst="rect">
            <a:avLst/>
          </a:prstGeom>
        </p:spPr>
      </p:pic>
      <p:sp>
        <p:nvSpPr>
          <p:cNvPr id="44" name="テキスト ボックス 43"/>
          <p:cNvSpPr txBox="1"/>
          <p:nvPr/>
        </p:nvSpPr>
        <p:spPr>
          <a:xfrm>
            <a:off x="240293" y="5615188"/>
            <a:ext cx="5376293" cy="369332"/>
          </a:xfrm>
          <a:prstGeom prst="rect">
            <a:avLst/>
          </a:prstGeom>
          <a:noFill/>
        </p:spPr>
        <p:txBody>
          <a:bodyPr wrap="square" rtlCol="0">
            <a:spAutoFit/>
          </a:bodyPr>
          <a:lstStyle/>
          <a:p>
            <a:r>
              <a:rPr lang="ja-JP" altLang="en-US" b="1" dirty="0">
                <a:solidFill>
                  <a:srgbClr val="002060"/>
                </a:solidFill>
              </a:rPr>
              <a:t>上の図の空欄（イ～ホ）に入る言葉を考えてみよう！</a:t>
            </a:r>
            <a:endParaRPr kumimoji="1" lang="ja-JP" altLang="en-US" b="1" dirty="0">
              <a:solidFill>
                <a:srgbClr val="002060"/>
              </a:solidFill>
            </a:endParaRPr>
          </a:p>
        </p:txBody>
      </p:sp>
      <p:sp>
        <p:nvSpPr>
          <p:cNvPr id="45" name="二等辺三角形 44"/>
          <p:cNvSpPr/>
          <p:nvPr/>
        </p:nvSpPr>
        <p:spPr>
          <a:xfrm rot="5400000">
            <a:off x="2221615" y="1746373"/>
            <a:ext cx="525405" cy="24725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二等辺三角形 45"/>
          <p:cNvSpPr/>
          <p:nvPr/>
        </p:nvSpPr>
        <p:spPr>
          <a:xfrm rot="5400000">
            <a:off x="4713701" y="1758018"/>
            <a:ext cx="525405" cy="24725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二等辺三角形 46"/>
          <p:cNvSpPr/>
          <p:nvPr/>
        </p:nvSpPr>
        <p:spPr>
          <a:xfrm rot="5400000">
            <a:off x="7135679" y="1744629"/>
            <a:ext cx="525405" cy="24725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8" name="グループ化 47"/>
          <p:cNvGrpSpPr/>
          <p:nvPr/>
        </p:nvGrpSpPr>
        <p:grpSpPr>
          <a:xfrm>
            <a:off x="1214651" y="2776018"/>
            <a:ext cx="7460381" cy="347846"/>
            <a:chOff x="1124909" y="3050669"/>
            <a:chExt cx="6796026" cy="347846"/>
          </a:xfrm>
        </p:grpSpPr>
        <p:cxnSp>
          <p:nvCxnSpPr>
            <p:cNvPr id="49" name="直線コネクタ 48"/>
            <p:cNvCxnSpPr/>
            <p:nvPr/>
          </p:nvCxnSpPr>
          <p:spPr>
            <a:xfrm>
              <a:off x="7920935" y="3050669"/>
              <a:ext cx="0" cy="164971"/>
            </a:xfrm>
            <a:prstGeom prst="line">
              <a:avLst/>
            </a:prstGeom>
            <a:ln w="2540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H="1">
              <a:off x="1124909" y="3215640"/>
              <a:ext cx="6788025" cy="0"/>
            </a:xfrm>
            <a:prstGeom prst="line">
              <a:avLst/>
            </a:prstGeom>
            <a:ln w="2540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1140149" y="3233544"/>
              <a:ext cx="0" cy="164971"/>
            </a:xfrm>
            <a:prstGeom prst="line">
              <a:avLst/>
            </a:prstGeom>
            <a:ln w="2540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52" name="二等辺三角形 51"/>
          <p:cNvSpPr/>
          <p:nvPr/>
        </p:nvSpPr>
        <p:spPr>
          <a:xfrm rot="10800000">
            <a:off x="892989" y="3050272"/>
            <a:ext cx="676783" cy="18287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二等辺三角形 52"/>
          <p:cNvSpPr/>
          <p:nvPr/>
        </p:nvSpPr>
        <p:spPr>
          <a:xfrm rot="5400000">
            <a:off x="2188136" y="4030979"/>
            <a:ext cx="525405" cy="24725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二等辺三角形 53"/>
          <p:cNvSpPr/>
          <p:nvPr/>
        </p:nvSpPr>
        <p:spPr>
          <a:xfrm rot="5400000">
            <a:off x="4709592" y="4008899"/>
            <a:ext cx="525405" cy="24725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二等辺三角形 54"/>
          <p:cNvSpPr/>
          <p:nvPr/>
        </p:nvSpPr>
        <p:spPr>
          <a:xfrm rot="5400000">
            <a:off x="7231646" y="4030979"/>
            <a:ext cx="525405" cy="24725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山形 55"/>
          <p:cNvSpPr/>
          <p:nvPr/>
        </p:nvSpPr>
        <p:spPr>
          <a:xfrm>
            <a:off x="9733725" y="3979348"/>
            <a:ext cx="426720" cy="350520"/>
          </a:xfrm>
          <a:prstGeom prst="chevron">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66" name="グループ化 65"/>
          <p:cNvGrpSpPr/>
          <p:nvPr/>
        </p:nvGrpSpPr>
        <p:grpSpPr>
          <a:xfrm>
            <a:off x="10522424" y="5116093"/>
            <a:ext cx="1065514" cy="397603"/>
            <a:chOff x="4096603" y="5159086"/>
            <a:chExt cx="7460381" cy="164971"/>
          </a:xfrm>
        </p:grpSpPr>
        <p:cxnSp>
          <p:nvCxnSpPr>
            <p:cNvPr id="58" name="直線コネクタ 57"/>
            <p:cNvCxnSpPr/>
            <p:nvPr/>
          </p:nvCxnSpPr>
          <p:spPr>
            <a:xfrm>
              <a:off x="11556984" y="5159086"/>
              <a:ext cx="0" cy="164971"/>
            </a:xfrm>
            <a:prstGeom prst="line">
              <a:avLst/>
            </a:prstGeom>
            <a:ln w="2540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H="1">
              <a:off x="4096603" y="5324057"/>
              <a:ext cx="7451598" cy="0"/>
            </a:xfrm>
            <a:prstGeom prst="line">
              <a:avLst/>
            </a:prstGeom>
            <a:ln w="2540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7" name="二等辺三角形 66"/>
          <p:cNvSpPr/>
          <p:nvPr/>
        </p:nvSpPr>
        <p:spPr>
          <a:xfrm rot="16200000">
            <a:off x="10241040" y="5386482"/>
            <a:ext cx="525405" cy="24725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p:cNvSpPr txBox="1"/>
          <p:nvPr/>
        </p:nvSpPr>
        <p:spPr>
          <a:xfrm>
            <a:off x="240293" y="5944235"/>
            <a:ext cx="3772186" cy="369332"/>
          </a:xfrm>
          <a:prstGeom prst="rect">
            <a:avLst/>
          </a:prstGeom>
          <a:noFill/>
        </p:spPr>
        <p:txBody>
          <a:bodyPr wrap="none" rtlCol="0">
            <a:spAutoFit/>
          </a:bodyPr>
          <a:lstStyle/>
          <a:p>
            <a:r>
              <a:rPr kumimoji="1" lang="en-US" altLang="ja-JP" b="1" dirty="0">
                <a:solidFill>
                  <a:srgbClr val="002060"/>
                </a:solidFill>
              </a:rPr>
              <a:t>※</a:t>
            </a:r>
            <a:r>
              <a:rPr kumimoji="1" lang="ja-JP" altLang="en-US" b="1" dirty="0">
                <a:solidFill>
                  <a:srgbClr val="002060"/>
                </a:solidFill>
              </a:rPr>
              <a:t>答えは最後の</a:t>
            </a:r>
            <a:r>
              <a:rPr lang="ja-JP" altLang="en-US" b="1" dirty="0">
                <a:solidFill>
                  <a:srgbClr val="002060"/>
                </a:solidFill>
              </a:rPr>
              <a:t>ページにあります。</a:t>
            </a:r>
            <a:endParaRPr kumimoji="1" lang="ja-JP" altLang="en-US" b="1" dirty="0">
              <a:solidFill>
                <a:srgbClr val="002060"/>
              </a:solidFill>
            </a:endParaRPr>
          </a:p>
        </p:txBody>
      </p:sp>
      <p:sp>
        <p:nvSpPr>
          <p:cNvPr id="4" name="テキスト ボックス 3"/>
          <p:cNvSpPr txBox="1"/>
          <p:nvPr/>
        </p:nvSpPr>
        <p:spPr>
          <a:xfrm>
            <a:off x="11805530" y="6488668"/>
            <a:ext cx="415498" cy="369332"/>
          </a:xfrm>
          <a:prstGeom prst="rect">
            <a:avLst/>
          </a:prstGeom>
          <a:noFill/>
        </p:spPr>
        <p:txBody>
          <a:bodyPr wrap="none" rtlCol="0">
            <a:spAutoFit/>
          </a:bodyPr>
          <a:lstStyle/>
          <a:p>
            <a:r>
              <a:rPr lang="en-US" altLang="ja-JP" dirty="0">
                <a:latin typeface="+mj-ea"/>
                <a:ea typeface="+mj-ea"/>
              </a:rPr>
              <a:t>20</a:t>
            </a:r>
            <a:endParaRPr kumimoji="1" lang="ja-JP" altLang="en-US" dirty="0">
              <a:latin typeface="+mj-ea"/>
              <a:ea typeface="+mj-ea"/>
            </a:endParaRPr>
          </a:p>
        </p:txBody>
      </p:sp>
      <p:pic>
        <p:nvPicPr>
          <p:cNvPr id="5" name="図 4">
            <a:extLst>
              <a:ext uri="{FF2B5EF4-FFF2-40B4-BE49-F238E27FC236}">
                <a16:creationId xmlns:a16="http://schemas.microsoft.com/office/drawing/2014/main" id="{15F68ACF-61D9-4DA8-8C47-FEFCF747A3AE}"/>
              </a:ext>
            </a:extLst>
          </p:cNvPr>
          <p:cNvPicPr>
            <a:picLocks noChangeAspect="1"/>
          </p:cNvPicPr>
          <p:nvPr/>
        </p:nvPicPr>
        <p:blipFill>
          <a:blip r:embed="rId18">
            <a:extLst>
              <a:ext uri="{BEBA8EAE-BF5A-486C-A8C5-ECC9F3942E4B}">
                <a14:imgProps xmlns:a14="http://schemas.microsoft.com/office/drawing/2010/main">
                  <a14:imgLayer r:embed="rId19">
                    <a14:imgEffect>
                      <a14:backgroundRemoval t="678" b="97797" l="987" r="95066">
                        <a14:foregroundMark x1="3618" y1="2203" x2="85197" y2="2373"/>
                        <a14:foregroundMark x1="13142" y1="4565" x2="1645" y2="4915"/>
                        <a14:foregroundMark x1="15838" y1="4483" x2="14727" y2="4517"/>
                        <a14:foregroundMark x1="85197" y1="2373" x2="36491" y2="3855"/>
                        <a14:foregroundMark x1="1645" y1="4915" x2="2961" y2="2373"/>
                        <a14:foregroundMark x1="10993" y1="8701" x2="94737" y2="9492"/>
                        <a14:foregroundMark x1="5595" y1="8650" x2="8067" y2="8673"/>
                        <a14:foregroundMark x1="95066" y1="12203" x2="95066" y2="14068"/>
                        <a14:foregroundMark x1="95066" y1="10847" x2="95066" y2="12203"/>
                        <a14:foregroundMark x1="92105" y1="71864" x2="93092" y2="89322"/>
                        <a14:foregroundMark x1="93092" y1="89322" x2="67306" y2="96890"/>
                        <a14:foregroundMark x1="13787" y1="96949" x2="12500" y2="96949"/>
                        <a14:foregroundMark x1="12500" y1="96949" x2="7566" y2="85763"/>
                        <a14:foregroundMark x1="3947" y1="97797" x2="3947" y2="97797"/>
                        <a14:foregroundMark x1="2632" y1="97797" x2="2632" y2="97797"/>
                        <a14:foregroundMark x1="1645" y1="97119" x2="1645" y2="97119"/>
                        <a14:foregroundMark x1="7895" y1="678" x2="7895" y2="678"/>
                        <a14:foregroundMark x1="2961" y1="7627" x2="2961" y2="7627"/>
                        <a14:foregroundMark x1="5592" y1="7458" x2="5592" y2="7458"/>
                        <a14:foregroundMark x1="1974" y1="34886" x2="1974" y2="35424"/>
                        <a14:foregroundMark x1="1645" y1="35085" x2="1645" y2="35763"/>
                        <a14:foregroundMark x1="1316" y1="30847" x2="1316" y2="30847"/>
                        <a14:foregroundMark x1="1645" y1="30508" x2="1645" y2="30508"/>
                        <a14:foregroundMark x1="1645" y1="30339" x2="1645" y2="30000"/>
                        <a14:foregroundMark x1="1645" y1="30678" x2="1645" y2="30339"/>
                        <a14:foregroundMark x1="1645" y1="30847" x2="1645" y2="30678"/>
                        <a14:foregroundMark x1="1974" y1="30678" x2="1974" y2="30508"/>
                        <a14:foregroundMark x1="1974" y1="30980" x2="1974" y2="30678"/>
                        <a14:foregroundMark x1="1645" y1="30678" x2="1645" y2="30678"/>
                        <a14:foregroundMark x1="1974" y1="49831" x2="1974" y2="49831"/>
                        <a14:foregroundMark x1="1645" y1="49153" x2="1645" y2="49153"/>
                        <a14:foregroundMark x1="1974" y1="50508" x2="1645" y2="50847"/>
                        <a14:foregroundMark x1="1645" y1="51525" x2="1645" y2="51864"/>
                        <a14:foregroundMark x1="1316" y1="53051" x2="1316" y2="53051"/>
                        <a14:foregroundMark x1="1645" y1="53390" x2="1645" y2="55424"/>
                        <a14:foregroundMark x1="1645" y1="52712" x2="1645" y2="53390"/>
                        <a14:foregroundMark x1="1683" y1="86203" x2="1702" y2="85431"/>
                        <a14:foregroundMark x1="1974" y1="68136" x2="1807" y2="68480"/>
                        <a14:foregroundMark x1="2265" y1="96924" x2="2303" y2="97458"/>
                        <a14:foregroundMark x1="1645" y1="97458" x2="1645" y2="97458"/>
                        <a14:foregroundMark x1="2303" y1="97627" x2="2303" y2="97627"/>
                        <a14:foregroundMark x1="1974" y1="97288" x2="2632" y2="97627"/>
                        <a14:foregroundMark x1="1974" y1="95085" x2="1974" y2="95085"/>
                        <a14:foregroundMark x1="1645" y1="95593" x2="1645" y2="95593"/>
                        <a14:foregroundMark x1="1316" y1="96780" x2="1316" y2="96780"/>
                        <a14:foregroundMark x1="1316" y1="96102" x2="1316" y2="96102"/>
                        <a14:foregroundMark x1="1645" y1="92929" x2="1645" y2="93390"/>
                        <a14:foregroundMark x1="1645" y1="96780" x2="1645" y2="95940"/>
                        <a14:foregroundMark x1="1645" y1="93239" x2="1645" y2="94068"/>
                        <a14:foregroundMark x1="1645" y1="91864" x2="1645" y2="92929"/>
                        <a14:foregroundMark x1="1645" y1="94237" x2="2303" y2="96441"/>
                        <a14:foregroundMark x1="1645" y1="96949" x2="1645" y2="96949"/>
                        <a14:foregroundMark x1="1645" y1="96271" x2="1974" y2="97288"/>
                        <a14:foregroundMark x1="1645" y1="91695" x2="1645" y2="91695"/>
                        <a14:foregroundMark x1="1645" y1="91186" x2="1645" y2="91186"/>
                        <a14:foregroundMark x1="1316" y1="91017" x2="1316" y2="91017"/>
                        <a14:foregroundMark x1="1316" y1="91525" x2="1316" y2="91525"/>
                        <a14:foregroundMark x1="1645" y1="76271" x2="1645" y2="76271"/>
                        <a14:foregroundMark x1="1645" y1="70169" x2="1645" y2="70169"/>
                        <a14:foregroundMark x1="1645" y1="66271" x2="1645" y2="66271"/>
                        <a14:foregroundMark x1="1974" y1="67458" x2="1974" y2="67458"/>
                        <a14:foregroundMark x1="1974" y1="56102" x2="1974" y2="56102"/>
                        <a14:foregroundMark x1="1645" y1="55424" x2="1645" y2="55424"/>
                        <a14:foregroundMark x1="1645" y1="48136" x2="1645" y2="48136"/>
                        <a14:foregroundMark x1="1645" y1="30508" x2="1645" y2="30508"/>
                        <a14:foregroundMark x1="7237" y1="7458" x2="7237" y2="7458"/>
                        <a14:foregroundMark x1="10855" y1="7288" x2="10855" y2="7288"/>
                        <a14:foregroundMark x1="15132" y1="7458" x2="15132" y2="7458"/>
                        <a14:foregroundMark x1="19079" y1="7458" x2="19079" y2="7458"/>
                        <a14:foregroundMark x1="23355" y1="7458" x2="23355" y2="7458"/>
                        <a14:foregroundMark x1="28289" y1="7288" x2="28289" y2="7288"/>
                        <a14:foregroundMark x1="32895" y1="7288" x2="32895" y2="7288"/>
                        <a14:foregroundMark x1="38816" y1="7288" x2="38816" y2="7288"/>
                        <a14:foregroundMark x1="47368" y1="7458" x2="47368" y2="7458"/>
                        <a14:foregroundMark x1="52303" y1="7458" x2="52303" y2="7458"/>
                        <a14:foregroundMark x1="12171" y1="7458" x2="12171" y2="7458"/>
                        <a14:foregroundMark x1="25987" y1="7288" x2="25987" y2="7288"/>
                        <a14:foregroundMark x1="41776" y1="7288" x2="41776" y2="7288"/>
                        <a14:foregroundMark x1="45395" y1="7288" x2="45395" y2="7288"/>
                        <a14:foregroundMark x1="49671" y1="7627" x2="49671" y2="7627"/>
                        <a14:foregroundMark x1="58882" y1="7458" x2="58882" y2="7458"/>
                        <a14:foregroundMark x1="68421" y1="7288" x2="68421" y2="7288"/>
                        <a14:foregroundMark x1="79276" y1="7288" x2="79276" y2="7288"/>
                        <a14:foregroundMark x1="85197" y1="7288" x2="85197" y2="7288"/>
                        <a14:foregroundMark x1="95066" y1="7458" x2="95066" y2="7458"/>
                        <a14:foregroundMark x1="56250" y1="7627" x2="56250" y2="7627"/>
                        <a14:foregroundMark x1="63158" y1="7627" x2="63158" y2="7627"/>
                        <a14:foregroundMark x1="75987" y1="7288" x2="75987" y2="7288"/>
                        <a14:foregroundMark x1="72697" y1="7458" x2="72697" y2="7458"/>
                        <a14:foregroundMark x1="81579" y1="7458" x2="81579" y2="7458"/>
                        <a14:foregroundMark x1="88487" y1="7458" x2="88487" y2="7458"/>
                        <a14:foregroundMark x1="93092" y1="7458" x2="93092" y2="7458"/>
                        <a14:foregroundMark x1="90461" y1="7458" x2="90461" y2="7458"/>
                        <a14:foregroundMark x1="1605" y1="30678" x2="1581" y2="30989"/>
                        <a14:foregroundMark x1="1632" y1="30339" x2="1605" y2="30678"/>
                        <a14:foregroundMark x1="1645" y1="30169" x2="1632" y2="30339"/>
                        <a14:foregroundMark x1="19737" y1="33220" x2="19737" y2="33220"/>
                        <a14:foregroundMark x1="1316" y1="91017" x2="1316" y2="91017"/>
                        <a14:foregroundMark x1="1645" y1="91356" x2="1645" y2="91356"/>
                        <a14:foregroundMark x1="2303" y1="89661" x2="1974" y2="94746"/>
                        <a14:foregroundMark x1="1974" y1="34068" x2="1974" y2="34068"/>
                        <a14:foregroundMark x1="1974" y1="50169" x2="1974" y2="50169"/>
                        <a14:foregroundMark x1="1645" y1="50847" x2="1645" y2="53051"/>
                        <a14:foregroundMark x1="1645" y1="47797" x2="1645" y2="50847"/>
                        <a14:backgroundMark x1="2961" y1="6780" x2="2961" y2="6780"/>
                        <a14:backgroundMark x1="25000" y1="6102" x2="25000" y2="6102"/>
                        <a14:backgroundMark x1="99013" y1="12203" x2="99013" y2="12203"/>
                        <a14:backgroundMark x1="98684" y1="17458" x2="98684" y2="17458"/>
                        <a14:backgroundMark x1="99342" y1="23390" x2="99342" y2="23390"/>
                        <a14:backgroundMark x1="99013" y1="30508" x2="99013" y2="30508"/>
                        <a14:backgroundMark x1="98684" y1="43390" x2="98684" y2="43390"/>
                        <a14:backgroundMark x1="98684" y1="55424" x2="98684" y2="55424"/>
                        <a14:backgroundMark x1="98684" y1="67627" x2="98684" y2="67627"/>
                        <a14:backgroundMark x1="0" y1="28185" x2="0" y2="29492"/>
                        <a14:backgroundMark x1="0" y1="7627" x2="0" y2="27337"/>
                        <a14:backgroundMark x1="0" y1="7458" x2="0" y2="7627"/>
                        <a14:backgroundMark x1="0" y1="5932" x2="0" y2="7458"/>
                        <a14:backgroundMark x1="1636" y1="98030" x2="1645" y2="98644"/>
                        <a14:backgroundMark x1="1196" y1="67797" x2="1199" y2="68038"/>
                        <a14:backgroundMark x1="1027" y1="56102" x2="1034" y2="56610"/>
                        <a14:backgroundMark x1="1017" y1="55424" x2="1027" y2="56102"/>
                        <a14:backgroundMark x1="10855" y1="99322" x2="37171" y2="99322"/>
                        <a14:backgroundMark x1="37171" y1="99322" x2="71053" y2="99322"/>
                        <a14:backgroundMark x1="71053" y1="99322" x2="99342" y2="99661"/>
                        <a14:backgroundMark x1="35855" y1="6441" x2="35855" y2="6441"/>
                        <a14:backgroundMark x1="46382" y1="6441" x2="46382" y2="6441"/>
                        <a14:backgroundMark x1="61513" y1="6441" x2="61513" y2="6441"/>
                        <a14:backgroundMark x1="14474" y1="6102" x2="14474" y2="6102"/>
                        <a14:backgroundMark x1="10526" y1="6610" x2="10526" y2="6610"/>
                        <a14:backgroundMark x1="4934" y1="6780" x2="4934" y2="6780"/>
                        <a14:backgroundMark x1="10197" y1="6949" x2="13158" y2="6949"/>
                        <a14:backgroundMark x1="13816" y1="6102" x2="89145" y2="6780"/>
                        <a14:backgroundMark x1="89145" y1="6780" x2="98026" y2="6610"/>
                        <a14:backgroundMark x1="329" y1="35763" x2="329" y2="47797"/>
                        <a14:backgroundMark x1="639" y1="67458" x2="658" y2="68136"/>
                        <a14:backgroundMark x1="605" y1="66271" x2="639" y2="67458"/>
                        <a14:backgroundMark x1="329" y1="56610" x2="605" y2="66271"/>
                        <a14:backgroundMark x1="507" y1="76271" x2="329" y2="85424"/>
                        <a14:backgroundMark x1="625" y1="70169" x2="507" y2="76271"/>
                        <a14:backgroundMark x1="658" y1="68475" x2="625" y2="70169"/>
                        <a14:backgroundMark x1="0" y1="86271" x2="518" y2="89630"/>
                        <a14:backgroundMark x1="987" y1="97966" x2="0" y2="95593"/>
                        <a14:backgroundMark x1="987" y1="94915" x2="0" y2="90678"/>
                        <a14:backgroundMark x1="329" y1="32712" x2="329" y2="32712"/>
                        <a14:backgroundMark x1="658" y1="31186" x2="658" y2="31186"/>
                        <a14:backgroundMark x1="0" y1="30339" x2="0" y2="30339"/>
                        <a14:backgroundMark x1="329" y1="32034" x2="329" y2="32034"/>
                        <a14:backgroundMark x1="587" y1="34068" x2="658" y2="34915"/>
                        <a14:backgroundMark x1="329" y1="31017" x2="587" y2="34068"/>
                        <a14:backgroundMark x1="987" y1="30678" x2="987" y2="30678"/>
                        <a14:backgroundMark x1="329" y1="50847" x2="329" y2="50847"/>
                        <a14:backgroundMark x1="329" y1="53390" x2="329" y2="53390"/>
                      </a14:backgroundRemoval>
                    </a14:imgEffect>
                  </a14:imgLayer>
                </a14:imgProps>
              </a:ext>
            </a:extLst>
          </a:blip>
          <a:stretch>
            <a:fillRect/>
          </a:stretch>
        </p:blipFill>
        <p:spPr>
          <a:xfrm>
            <a:off x="10181189" y="1410849"/>
            <a:ext cx="1950724" cy="3785945"/>
          </a:xfrm>
          <a:prstGeom prst="rect">
            <a:avLst/>
          </a:prstGeom>
        </p:spPr>
      </p:pic>
      <p:pic>
        <p:nvPicPr>
          <p:cNvPr id="6" name="図 5">
            <a:extLst>
              <a:ext uri="{FF2B5EF4-FFF2-40B4-BE49-F238E27FC236}">
                <a16:creationId xmlns:a16="http://schemas.microsoft.com/office/drawing/2014/main" id="{95ACCEA5-8C2F-4099-B1A7-72C343197BE3}"/>
              </a:ext>
            </a:extLst>
          </p:cNvPr>
          <p:cNvPicPr>
            <a:picLocks noChangeAspect="1"/>
          </p:cNvPicPr>
          <p:nvPr/>
        </p:nvPicPr>
        <p:blipFill>
          <a:blip r:embed="rId20">
            <a:extLst>
              <a:ext uri="{BEBA8EAE-BF5A-486C-A8C5-ECC9F3942E4B}">
                <a14:imgProps xmlns:a14="http://schemas.microsoft.com/office/drawing/2010/main">
                  <a14:imgLayer r:embed="rId21">
                    <a14:imgEffect>
                      <a14:backgroundRemoval t="5516" b="93765" l="1855" r="99023">
                        <a14:foregroundMark x1="4004" y1="9832" x2="89844" y2="9832"/>
                        <a14:foregroundMark x1="89844" y1="9832" x2="97559" y2="9113"/>
                        <a14:foregroundMark x1="3320" y1="8873" x2="7031" y2="10791"/>
                        <a14:foregroundMark x1="7227" y1="22782" x2="90039" y2="22782"/>
                        <a14:foregroundMark x1="90039" y1="22782" x2="97070" y2="47962"/>
                        <a14:foregroundMark x1="97070" y1="47962" x2="96875" y2="76019"/>
                        <a14:foregroundMark x1="96875" y1="76019" x2="54785" y2="89688"/>
                        <a14:foregroundMark x1="54785" y1="89688" x2="6543" y2="92086"/>
                        <a14:foregroundMark x1="6543" y1="92086" x2="1758" y2="66427"/>
                        <a14:foregroundMark x1="2313" y1="53957" x2="3027" y2="37890"/>
                        <a14:foregroundMark x1="1790" y1="65707" x2="2313" y2="53957"/>
                        <a14:foregroundMark x1="1758" y1="66427" x2="1790" y2="65707"/>
                        <a14:foregroundMark x1="3027" y1="37890" x2="9375" y2="22782"/>
                        <a14:foregroundMark x1="2148" y1="76739" x2="2148" y2="76739"/>
                        <a14:foregroundMark x1="2148" y1="82734" x2="2148" y2="82734"/>
                        <a14:foregroundMark x1="2148" y1="90168" x2="2148" y2="90168"/>
                        <a14:foregroundMark x1="2539" y1="92806" x2="2539" y2="92806"/>
                        <a14:foregroundMark x1="4004" y1="93765" x2="4004" y2="93765"/>
                        <a14:foregroundMark x1="8984" y1="93765" x2="8984" y2="93765"/>
                        <a14:foregroundMark x1="17969" y1="93765" x2="17969" y2="93765"/>
                        <a14:foregroundMark x1="29492" y1="93765" x2="29492" y2="93765"/>
                        <a14:foregroundMark x1="24805" y1="93765" x2="24805" y2="93765"/>
                        <a14:foregroundMark x1="35938" y1="93765" x2="35938" y2="93765"/>
                        <a14:foregroundMark x1="42773" y1="93046" x2="42773" y2="93046"/>
                        <a14:foregroundMark x1="43164" y1="93046" x2="43164" y2="93046"/>
                        <a14:foregroundMark x1="53418" y1="93765" x2="53418" y2="93765"/>
                        <a14:foregroundMark x1="50293" y1="93765" x2="50293" y2="93765"/>
                        <a14:foregroundMark x1="65332" y1="93046" x2="65332" y2="93046"/>
                        <a14:foregroundMark x1="62598" y1="93765" x2="62598" y2="93765"/>
                        <a14:foregroundMark x1="75781" y1="93765" x2="75781" y2="93765"/>
                        <a14:foregroundMark x1="85645" y1="93285" x2="85645" y2="93285"/>
                        <a14:foregroundMark x1="94141" y1="93285" x2="94141" y2="93285"/>
                        <a14:foregroundMark x1="92285" y1="54916" x2="92676" y2="66427"/>
                        <a14:foregroundMark x1="24219" y1="14868" x2="24219" y2="14868"/>
                        <a14:foregroundMark x1="16992" y1="12950" x2="16992" y2="12950"/>
                        <a14:foregroundMark x1="3711" y1="18945" x2="3711" y2="18945"/>
                        <a14:foregroundMark x1="3223" y1="19185" x2="3223" y2="19185"/>
                        <a14:foregroundMark x1="2344" y1="19904" x2="2344" y2="19904"/>
                        <a14:foregroundMark x1="17676" y1="18945" x2="17676" y2="18945"/>
                        <a14:foregroundMark x1="24414" y1="18705" x2="24414" y2="18705"/>
                        <a14:foregroundMark x1="33691" y1="18705" x2="33691" y2="18705"/>
                        <a14:foregroundMark x1="38672" y1="18945" x2="38672" y2="18945"/>
                        <a14:foregroundMark x1="46289" y1="18945" x2="46289" y2="18945"/>
                        <a14:foregroundMark x1="55762" y1="18945" x2="55762" y2="18945"/>
                        <a14:foregroundMark x1="64648" y1="18945" x2="64648" y2="18945"/>
                        <a14:foregroundMark x1="50293" y1="19185" x2="50293" y2="19185"/>
                        <a14:foregroundMark x1="59668" y1="19185" x2="59668" y2="19185"/>
                        <a14:foregroundMark x1="70508" y1="19185" x2="70508" y2="19185"/>
                        <a14:foregroundMark x1="76953" y1="19185" x2="76953" y2="19185"/>
                        <a14:foregroundMark x1="86230" y1="19185" x2="86230" y2="19185"/>
                        <a14:foregroundMark x1="81445" y1="18705" x2="81445" y2="18705"/>
                        <a14:foregroundMark x1="90723" y1="18465" x2="90723" y2="18465"/>
                        <a14:foregroundMark x1="95410" y1="19185" x2="95410" y2="19185"/>
                        <a14:foregroundMark x1="96777" y1="19185" x2="96777" y2="19185"/>
                        <a14:foregroundMark x1="98047" y1="19185" x2="98047" y2="19185"/>
                        <a14:foregroundMark x1="98828" y1="20863" x2="98828" y2="20863"/>
                        <a14:foregroundMark x1="98828" y1="27818" x2="98828" y2="27818"/>
                        <a14:foregroundMark x1="99023" y1="66187" x2="99023" y2="66187"/>
                        <a14:foregroundMark x1="73047" y1="18705" x2="73047" y2="18705"/>
                        <a14:foregroundMark x1="75586" y1="18945" x2="75586" y2="18945"/>
                        <a14:foregroundMark x1="83398" y1="18705" x2="83398" y2="18705"/>
                        <a14:foregroundMark x1="61719" y1="18945" x2="61719" y2="18945"/>
                        <a14:foregroundMark x1="52148" y1="18465" x2="52148" y2="18465"/>
                        <a14:foregroundMark x1="45020" y1="18465" x2="45020" y2="18465"/>
                        <a14:foregroundMark x1="41504" y1="19185" x2="41504" y2="19185"/>
                        <a14:foregroundMark x1="68457" y1="18705" x2="68457" y2="18705"/>
                        <a14:foregroundMark x1="98730" y1="26379" x2="98730" y2="26379"/>
                        <a14:foregroundMark x1="98828" y1="24700" x2="98828" y2="24700"/>
                        <a14:foregroundMark x1="98828" y1="37650" x2="98828" y2="37650"/>
                        <a14:foregroundMark x1="98828" y1="22542" x2="98828" y2="22542"/>
                        <a14:foregroundMark x1="99023" y1="32614" x2="99023" y2="32614"/>
                        <a14:foregroundMark x1="98828" y1="35731" x2="98828" y2="35731"/>
                        <a14:foregroundMark x1="98730" y1="42206" x2="98730" y2="42206"/>
                        <a14:foregroundMark x1="98926" y1="47002" x2="98926" y2="47002"/>
                        <a14:foregroundMark x1="98828" y1="59472" x2="98828" y2="59472"/>
                        <a14:foregroundMark x1="98633" y1="52038" x2="98633" y2="52038"/>
                        <a14:foregroundMark x1="98828" y1="54676" x2="98828" y2="54676"/>
                        <a14:foregroundMark x1="98828" y1="56595" x2="98828" y2="56595"/>
                        <a14:foregroundMark x1="98828" y1="62830" x2="98828" y2="62830"/>
                        <a14:foregroundMark x1="98828" y1="71463" x2="98828" y2="71463"/>
                        <a14:foregroundMark x1="98828" y1="70024" x2="98828" y2="70024"/>
                        <a14:foregroundMark x1="98828" y1="77938" x2="98828" y2="77938"/>
                        <a14:foregroundMark x1="98828" y1="82254" x2="98828" y2="82254"/>
                        <a14:foregroundMark x1="98828" y1="76259" x2="98828" y2="76259"/>
                        <a14:foregroundMark x1="98926" y1="89209" x2="98926" y2="89209"/>
                        <a14:foregroundMark x1="11328" y1="5516" x2="11328" y2="5516"/>
                        <a14:foregroundMark x1="2246" y1="23261" x2="2246" y2="23261"/>
                        <a14:foregroundMark x1="2246" y1="29976" x2="2246" y2="29976"/>
                        <a14:foregroundMark x1="1953" y1="36451" x2="1953" y2="36451"/>
                        <a14:foregroundMark x1="2148" y1="26619" x2="2148" y2="26619"/>
                        <a14:foregroundMark x1="2246" y1="33333" x2="2246" y2="33333"/>
                        <a14:foregroundMark x1="2148" y1="42206" x2="2148" y2="42206"/>
                        <a14:foregroundMark x1="2051" y1="40288" x2="2051" y2="40288"/>
                        <a14:foregroundMark x1="2051" y1="31655" x2="2051" y2="31655"/>
                        <a14:foregroundMark x1="2148" y1="45803" x2="2148" y2="45803"/>
                        <a14:foregroundMark x1="2051" y1="73141" x2="2051" y2="73141"/>
                        <a14:foregroundMark x1="2051" y1="80576" x2="2051" y2="80576"/>
                        <a14:foregroundMark x1="1953" y1="85851" x2="1953" y2="85851"/>
                        <a14:foregroundMark x1="1953" y1="88010" x2="1953" y2="88010"/>
                        <a14:foregroundMark x1="99023" y1="10072" x2="99023" y2="10072"/>
                        <a14:backgroundMark x1="6934" y1="17026" x2="6934" y2="17026"/>
                        <a14:backgroundMark x1="15430" y1="17746" x2="15430" y2="17746"/>
                        <a14:backgroundMark x1="19336" y1="16067" x2="19336" y2="16067"/>
                        <a14:backgroundMark x1="15723" y1="16787" x2="21191" y2="16787"/>
                        <a14:backgroundMark x1="12598" y1="15827" x2="12598" y2="15827"/>
                        <a14:backgroundMark x1="26367" y1="17746" x2="26367" y2="17746"/>
                        <a14:backgroundMark x1="35547" y1="17506" x2="35547" y2="17506"/>
                        <a14:backgroundMark x1="32617" y1="16787" x2="44531" y2="16787"/>
                        <a14:backgroundMark x1="49023" y1="16307" x2="63281" y2="16307"/>
                        <a14:backgroundMark x1="69141" y1="16547" x2="97754" y2="16787"/>
                        <a14:backgroundMark x1="10254" y1="16307" x2="10254" y2="16307"/>
                        <a14:backgroundMark x1="23242" y1="16787" x2="23242" y2="16787"/>
                        <a14:backgroundMark x1="28125" y1="16547" x2="28125" y2="16547"/>
                        <a14:backgroundMark x1="99512" y1="71463" x2="99512" y2="71463"/>
                        <a14:backgroundMark x1="99805" y1="62590" x2="99805" y2="62590"/>
                        <a14:backgroundMark x1="99805" y1="51319" x2="99805" y2="51319"/>
                        <a14:backgroundMark x1="99316" y1="35492" x2="99316" y2="35492"/>
                        <a14:backgroundMark x1="65723" y1="16547" x2="65723" y2="16547"/>
                        <a14:backgroundMark x1="46582" y1="17026" x2="46582" y2="17026"/>
                        <a14:backgroundMark x1="67773" y1="15588" x2="67773" y2="15588"/>
                        <a14:backgroundMark x1="99414" y1="23981" x2="99414" y2="23981"/>
                        <a14:backgroundMark x1="99902" y1="32614" x2="99902" y2="32614"/>
                        <a14:backgroundMark x1="99805" y1="31655" x2="99805" y2="31655"/>
                        <a14:backgroundMark x1="99805" y1="29976" x2="99805" y2="29976"/>
                        <a14:backgroundMark x1="99609" y1="45324" x2="99609" y2="45324"/>
                        <a14:backgroundMark x1="99902" y1="41007" x2="99902" y2="41007"/>
                        <a14:backgroundMark x1="99805" y1="49880" x2="99805" y2="49880"/>
                        <a14:backgroundMark x1="99512" y1="56595" x2="99512" y2="56595"/>
                        <a14:backgroundMark x1="99512" y1="60432" x2="99512" y2="60432"/>
                        <a14:backgroundMark x1="99609" y1="67386" x2="99609" y2="67386"/>
                        <a14:backgroundMark x1="99707" y1="78417" x2="99707" y2="78417"/>
                        <a14:backgroundMark x1="99805" y1="74820" x2="99805" y2="74820"/>
                        <a14:backgroundMark x1="99609" y1="85132" x2="99609" y2="85132"/>
                        <a14:backgroundMark x1="99707" y1="81775" x2="99707" y2="81775"/>
                        <a14:backgroundMark x1="98" y1="41487" x2="98" y2="41487"/>
                        <a14:backgroundMark x1="391" y1="34772" x2="391" y2="34772"/>
                        <a14:backgroundMark x1="977" y1="53957" x2="977" y2="53957"/>
                        <a14:backgroundMark x1="879" y1="65707" x2="879" y2="65707"/>
                      </a14:backgroundRemoval>
                    </a14:imgEffect>
                  </a14:imgLayer>
                </a14:imgProps>
              </a:ext>
            </a:extLst>
          </a:blip>
          <a:stretch>
            <a:fillRect/>
          </a:stretch>
        </p:blipFill>
        <p:spPr>
          <a:xfrm>
            <a:off x="5992110" y="5103167"/>
            <a:ext cx="4263585" cy="1736245"/>
          </a:xfrm>
          <a:prstGeom prst="rect">
            <a:avLst/>
          </a:prstGeom>
        </p:spPr>
      </p:pic>
      <p:pic>
        <p:nvPicPr>
          <p:cNvPr id="8" name="図 7">
            <a:extLst>
              <a:ext uri="{FF2B5EF4-FFF2-40B4-BE49-F238E27FC236}">
                <a16:creationId xmlns:a16="http://schemas.microsoft.com/office/drawing/2014/main" id="{CE950816-97BC-4FE7-966F-A42402F098D9}"/>
              </a:ext>
            </a:extLst>
          </p:cNvPr>
          <p:cNvPicPr>
            <a:picLocks noChangeAspect="1"/>
          </p:cNvPicPr>
          <p:nvPr/>
        </p:nvPicPr>
        <p:blipFill>
          <a:blip r:embed="rId22"/>
          <a:stretch>
            <a:fillRect/>
          </a:stretch>
        </p:blipFill>
        <p:spPr>
          <a:xfrm>
            <a:off x="5183258" y="1093131"/>
            <a:ext cx="1972499" cy="1696050"/>
          </a:xfrm>
          <a:prstGeom prst="rect">
            <a:avLst/>
          </a:prstGeom>
        </p:spPr>
      </p:pic>
      <p:pic>
        <p:nvPicPr>
          <p:cNvPr id="9" name="図 8">
            <a:extLst>
              <a:ext uri="{FF2B5EF4-FFF2-40B4-BE49-F238E27FC236}">
                <a16:creationId xmlns:a16="http://schemas.microsoft.com/office/drawing/2014/main" id="{EA0F4DDA-D1C5-4251-B706-BF70EF308AE1}"/>
              </a:ext>
            </a:extLst>
          </p:cNvPr>
          <p:cNvPicPr>
            <a:picLocks noChangeAspect="1"/>
          </p:cNvPicPr>
          <p:nvPr/>
        </p:nvPicPr>
        <p:blipFill>
          <a:blip r:embed="rId23"/>
          <a:stretch>
            <a:fillRect/>
          </a:stretch>
        </p:blipFill>
        <p:spPr>
          <a:xfrm>
            <a:off x="2726940" y="1083213"/>
            <a:ext cx="1972495" cy="1713396"/>
          </a:xfrm>
          <a:prstGeom prst="rect">
            <a:avLst/>
          </a:prstGeom>
        </p:spPr>
      </p:pic>
    </p:spTree>
    <p:extLst>
      <p:ext uri="{BB962C8B-B14F-4D97-AF65-F5344CB8AC3E}">
        <p14:creationId xmlns:p14="http://schemas.microsoft.com/office/powerpoint/2010/main" val="1408602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代替処理 1"/>
          <p:cNvSpPr/>
          <p:nvPr/>
        </p:nvSpPr>
        <p:spPr>
          <a:xfrm>
            <a:off x="1455215" y="110488"/>
            <a:ext cx="9299220" cy="609598"/>
          </a:xfrm>
          <a:prstGeom prst="flowChartAlternateProcess">
            <a:avLst/>
          </a:prstGeom>
          <a:solidFill>
            <a:schemeClr val="accent5">
              <a:lumMod val="75000"/>
              <a:alpha val="15000"/>
            </a:schemeClr>
          </a:solidFill>
          <a:ln w="317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b="1" dirty="0">
                <a:solidFill>
                  <a:prstClr val="black"/>
                </a:solidFill>
              </a:rPr>
              <a:t>中学生の作文</a:t>
            </a:r>
          </a:p>
        </p:txBody>
      </p:sp>
      <p:sp>
        <p:nvSpPr>
          <p:cNvPr id="3" name="正方形/長方形 2"/>
          <p:cNvSpPr/>
          <p:nvPr/>
        </p:nvSpPr>
        <p:spPr>
          <a:xfrm>
            <a:off x="658876" y="783586"/>
            <a:ext cx="10887456" cy="591733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prstClr val="black"/>
                </a:solidFill>
                <a:latin typeface="BIZ UDPゴシック" panose="020B0400000000000000" pitchFamily="50" charset="-128"/>
                <a:ea typeface="BIZ UDPゴシック" panose="020B0400000000000000" pitchFamily="50" charset="-128"/>
              </a:rPr>
              <a:t>　</a:t>
            </a:r>
            <a:r>
              <a:rPr lang="ja-JP" altLang="en-US" sz="2000" dirty="0">
                <a:solidFill>
                  <a:prstClr val="black"/>
                </a:solidFill>
                <a:latin typeface="BIZ UDPゴシック" panose="020B0400000000000000" pitchFamily="50" charset="-128"/>
                <a:ea typeface="BIZ UDPゴシック" panose="020B0400000000000000" pitchFamily="50" charset="-128"/>
              </a:rPr>
              <a:t>笑顔のタネ　　　　　　　　　</a:t>
            </a:r>
            <a:r>
              <a:rPr lang="ja-JP" altLang="en-US" dirty="0">
                <a:solidFill>
                  <a:prstClr val="black"/>
                </a:solidFill>
                <a:latin typeface="BIZ UDPゴシック" panose="020B0400000000000000" pitchFamily="50" charset="-128"/>
                <a:ea typeface="BIZ UDPゴシック" panose="020B0400000000000000" pitchFamily="50" charset="-128"/>
              </a:rPr>
              <a:t>　　　　　　　　　　　　　　　　　　　</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gn="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600" dirty="0">
                <a:solidFill>
                  <a:prstClr val="black"/>
                </a:solidFill>
                <a:latin typeface="BIZ UDPゴシック" panose="020B0400000000000000" pitchFamily="50" charset="-128"/>
                <a:ea typeface="BIZ UDPゴシック" panose="020B0400000000000000" pitchFamily="50" charset="-128"/>
              </a:rPr>
              <a:t>越谷市立北中学校　３年　渡邉　優里　</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endParaRPr lang="en-US" altLang="ja-JP" sz="1400" dirty="0">
              <a:solidFill>
                <a:prstClr val="black"/>
              </a:solidFill>
            </a:endParaRPr>
          </a:p>
          <a:p>
            <a:r>
              <a:rPr lang="ja-JP" altLang="en-US" sz="1400" dirty="0">
                <a:solidFill>
                  <a:prstClr val="black"/>
                </a:solidFill>
              </a:rPr>
              <a:t>　</a:t>
            </a:r>
            <a:r>
              <a:rPr lang="ja-JP" altLang="en-US" sz="1400" dirty="0">
                <a:solidFill>
                  <a:prstClr val="black"/>
                </a:solidFill>
                <a:latin typeface="HG丸ｺﾞｼｯｸM-PRO" panose="020F0600000000000000" pitchFamily="50" charset="-128"/>
                <a:ea typeface="HG丸ｺﾞｼｯｸM-PRO" panose="020F0600000000000000" pitchFamily="50" charset="-128"/>
              </a:rPr>
              <a:t>税金は笑顔のタネだ。</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私が小学生の頃に、そのタネはまかれた。両親が共働きだった私は、小学生の頃に学童保育へ通っていた。放課後の学童保育の時間に友達と遊ぶことはとても楽しかったが、学校が終わったらすぐ家に帰って、公園で遊ぶことができる友達のことがとても羨ましかった。羨ましいという気持ちは学年を追うごとにどんどん強くなって、放課後に学童保育へ行くことがだんだんと嫌になった。母や父に「やめたい、普通に帰りたい」と何回も伝えたが、仕事の都合上無理だと、申し訳なさそうに断られた。</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そんな私を見兼ねたのか、私が小学校</a:t>
            </a:r>
            <a:r>
              <a:rPr lang="en-US" altLang="ja-JP" sz="1400" dirty="0">
                <a:solidFill>
                  <a:prstClr val="black"/>
                </a:solidFill>
                <a:latin typeface="HG丸ｺﾞｼｯｸM-PRO" panose="020F0600000000000000" pitchFamily="50" charset="-128"/>
                <a:ea typeface="HG丸ｺﾞｼｯｸM-PRO" panose="020F0600000000000000" pitchFamily="50" charset="-128"/>
              </a:rPr>
              <a:t>4</a:t>
            </a:r>
            <a:r>
              <a:rPr lang="ja-JP" altLang="en-US" sz="1400" dirty="0">
                <a:solidFill>
                  <a:prstClr val="black"/>
                </a:solidFill>
                <a:latin typeface="HG丸ｺﾞｼｯｸM-PRO" panose="020F0600000000000000" pitchFamily="50" charset="-128"/>
                <a:ea typeface="HG丸ｺﾞｼｯｸM-PRO" panose="020F0600000000000000" pitchFamily="50" charset="-128"/>
              </a:rPr>
              <a:t>年生になった頃から祖母が私の家へ来て、放課後に一緒に過ごしてくれるようになった。ずっと羨ましかった友達たちの生活と同じ生活ができることがとても嬉しかった。けれど、今まで祖母も働いていたのになぜいきなり平日に時間をとれるようになったのかがとても気になった。私は祖母にたずねた。</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「おばあちゃん、お仕事どうしたの？お仕事行かなくなったらお金なくなっちゃうよ。」</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dirty="0">
                <a:solidFill>
                  <a:prstClr val="black"/>
                </a:solidFill>
                <a:latin typeface="HG丸ｺﾞｼｯｸM-PRO" panose="020F0600000000000000" pitchFamily="50" charset="-128"/>
                <a:ea typeface="HG丸ｺﾞｼｯｸM-PRO" panose="020F0600000000000000" pitchFamily="50" charset="-128"/>
              </a:rPr>
              <a:t>祖母はにっこりとほほえみながらこう言った。</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「ゆうちゃんの笑顔が見たかったから、お仕事お休みしているの。お金は、おじいちゃんが稼いでくれているから大丈夫よ。」</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dirty="0">
                <a:solidFill>
                  <a:prstClr val="black"/>
                </a:solidFill>
                <a:latin typeface="HG丸ｺﾞｼｯｸM-PRO" panose="020F0600000000000000" pitchFamily="50" charset="-128"/>
                <a:ea typeface="HG丸ｺﾞｼｯｸM-PRO" panose="020F0600000000000000" pitchFamily="50" charset="-128"/>
              </a:rPr>
              <a:t>祖父はずっと前に退職していて仕事はしていなかったので、「お金はおじいちゃんが稼いでくれている」という言葉の意味がわからず戸惑った。が、祖母が私のことを想い、仕事を休んでまでして私の相手をしてくれているという事実が嬉しくて嬉しくて、その事に関して深く追求はしなかった。</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それから月日は経ち、租税教室や社会の授業を通して「年金」というものの存在や税金のしくみについて学んだ。あの時、祖父が受給していた年金のおかげで祖母はお金のことを気にせずに仕事を休むことができていたということを理解したとき、「税」というしくみのありがたさを実感した。</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きっと世の中には税のおかげで生まれた喜びや幸せが沢山あるだろう。普段、何気なく払っている消費税などがその幸せのタネになっていると考えるとちょっぴり自分が誇らしく思えてくる。</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私の祖父母の家に飾ってある、紫陽花の隣で笑っている私の写真。その私の顔には紫陽花に負けないくらい明るい笑顔の花が咲いている。この写真は放課後に祖母と公園に遊びに行った時の写真だから、この笑顔のタネも税金だ。幸せと笑顔のタネをこれからもみんなが受け取れるように、「納税」という形で水をあげ続け未来のタネを育てていきたい。</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a:p>
            <a:pPr algn="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令和５年度「中学生の税についての作文」埼玉県知事賞作品</a:t>
            </a:r>
            <a:endParaRPr lang="en-US" altLang="ja-JP" sz="1400"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67739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7" name="コンテンツ プレースホルダー 2"/>
          <p:cNvSpPr txBox="1">
            <a:spLocks/>
          </p:cNvSpPr>
          <p:nvPr/>
        </p:nvSpPr>
        <p:spPr>
          <a:xfrm>
            <a:off x="715298" y="-289271"/>
            <a:ext cx="10515600" cy="6880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dirty="0">
              <a:solidFill>
                <a:prstClr val="black"/>
              </a:solidFill>
            </a:endParaRPr>
          </a:p>
          <a:p>
            <a:endParaRPr lang="en-US" altLang="ja-JP" dirty="0">
              <a:solidFill>
                <a:prstClr val="black"/>
              </a:solidFill>
            </a:endParaRPr>
          </a:p>
          <a:p>
            <a:pPr marL="0" indent="0">
              <a:buFont typeface="Arial" panose="020B0604020202020204" pitchFamily="34" charset="0"/>
              <a:buNone/>
            </a:pPr>
            <a:endParaRPr lang="en-US" altLang="ja-JP" dirty="0">
              <a:solidFill>
                <a:prstClr val="black"/>
              </a:solidFill>
            </a:endParaRPr>
          </a:p>
          <a:p>
            <a:r>
              <a:rPr lang="ja-JP" altLang="en-US" dirty="0">
                <a:solidFill>
                  <a:prstClr val="black"/>
                </a:solidFill>
                <a:hlinkClick r:id="rId2"/>
              </a:rPr>
              <a:t>税の学習コーナー｜国税庁</a:t>
            </a:r>
            <a:endParaRPr lang="en-US" altLang="ja-JP" dirty="0">
              <a:solidFill>
                <a:prstClr val="black"/>
              </a:solidFill>
            </a:endParaRPr>
          </a:p>
          <a:p>
            <a:pPr marL="0" indent="0">
              <a:buFont typeface="Arial" panose="020B0604020202020204" pitchFamily="34" charset="0"/>
              <a:buNone/>
            </a:pPr>
            <a:endParaRPr lang="en-US" altLang="ja-JP" dirty="0">
              <a:solidFill>
                <a:prstClr val="black"/>
              </a:solidFill>
            </a:endParaRPr>
          </a:p>
        </p:txBody>
      </p:sp>
      <p:sp>
        <p:nvSpPr>
          <p:cNvPr id="8" name="左矢印 7"/>
          <p:cNvSpPr/>
          <p:nvPr/>
        </p:nvSpPr>
        <p:spPr>
          <a:xfrm>
            <a:off x="5516268" y="950978"/>
            <a:ext cx="1664373" cy="831097"/>
          </a:xfrm>
          <a:prstGeom prst="leftArrow">
            <a:avLst/>
          </a:prstGeom>
          <a:solidFill>
            <a:schemeClr val="accent2">
              <a:lumMod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rPr>
              <a:t>ここをクリック</a:t>
            </a:r>
          </a:p>
        </p:txBody>
      </p:sp>
      <p:sp>
        <p:nvSpPr>
          <p:cNvPr id="10" name="テキスト ボックス 9"/>
          <p:cNvSpPr txBox="1"/>
          <p:nvPr/>
        </p:nvSpPr>
        <p:spPr>
          <a:xfrm>
            <a:off x="11614612" y="6366769"/>
            <a:ext cx="415498" cy="369332"/>
          </a:xfrm>
          <a:prstGeom prst="rect">
            <a:avLst/>
          </a:prstGeom>
          <a:noFill/>
        </p:spPr>
        <p:txBody>
          <a:bodyPr wrap="none" rtlCol="0">
            <a:spAutoFit/>
          </a:bodyPr>
          <a:lstStyle/>
          <a:p>
            <a:r>
              <a:rPr lang="en-US" altLang="ja-JP" dirty="0">
                <a:solidFill>
                  <a:prstClr val="black"/>
                </a:solidFill>
                <a:latin typeface="ＭＳ Ｐゴシック" panose="020B0600070205080204" pitchFamily="50" charset="-128"/>
              </a:rPr>
              <a:t>18</a:t>
            </a:r>
            <a:endParaRPr lang="ja-JP" altLang="en-US" dirty="0">
              <a:solidFill>
                <a:prstClr val="black"/>
              </a:solidFill>
              <a:latin typeface="ＭＳ Ｐゴシック" panose="020B0600070205080204" pitchFamily="50" charset="-128"/>
            </a:endParaRPr>
          </a:p>
        </p:txBody>
      </p:sp>
      <p:sp>
        <p:nvSpPr>
          <p:cNvPr id="2" name="角丸四角形 1"/>
          <p:cNvSpPr/>
          <p:nvPr/>
        </p:nvSpPr>
        <p:spPr>
          <a:xfrm>
            <a:off x="498414" y="2112515"/>
            <a:ext cx="11116197" cy="35914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メイリオ" panose="020B0604030504040204" pitchFamily="50" charset="-128"/>
                <a:ea typeface="メイリオ" panose="020B0604030504040204" pitchFamily="50" charset="-128"/>
              </a:rPr>
              <a:t>国税に関すること</a:t>
            </a:r>
            <a:endParaRPr lang="en-US" altLang="ja-JP" sz="1600" dirty="0">
              <a:solidFill>
                <a:prstClr val="black"/>
              </a:solidFill>
              <a:latin typeface="メイリオ" panose="020B0604030504040204" pitchFamily="50" charset="-128"/>
              <a:ea typeface="メイリオ" panose="020B0604030504040204" pitchFamily="50" charset="-128"/>
            </a:endParaRPr>
          </a:p>
          <a:p>
            <a:r>
              <a:rPr lang="ja-JP" altLang="en-US" sz="1600" dirty="0">
                <a:solidFill>
                  <a:prstClr val="black"/>
                </a:solidFill>
                <a:latin typeface="メイリオ" panose="020B0604030504040204" pitchFamily="50" charset="-128"/>
                <a:ea typeface="メイリオ" panose="020B0604030504040204" pitchFamily="50" charset="-128"/>
              </a:rPr>
              <a:t>●　国税庁ホームページ</a:t>
            </a:r>
            <a:r>
              <a:rPr lang="ja-JP" altLang="en-US" sz="1600" dirty="0">
                <a:solidFill>
                  <a:prstClr val="black"/>
                </a:solidFill>
              </a:rPr>
              <a:t>　　</a:t>
            </a:r>
            <a:r>
              <a:rPr lang="en-US" altLang="ja-JP" sz="1600" dirty="0">
                <a:hlinkClick r:id="rId2"/>
              </a:rPr>
              <a:t>https://www.nta.go.jp/taxes/kids/index.htm</a:t>
            </a:r>
            <a:endParaRPr lang="en-US" altLang="ja-JP" sz="1600" dirty="0"/>
          </a:p>
          <a:p>
            <a:endParaRPr lang="en-US" altLang="ja-JP" sz="1600" dirty="0">
              <a:solidFill>
                <a:prstClr val="black"/>
              </a:solidFill>
            </a:endParaRPr>
          </a:p>
          <a:p>
            <a:r>
              <a:rPr lang="ja-JP" altLang="en-US" sz="1600" dirty="0">
                <a:solidFill>
                  <a:prstClr val="black"/>
                </a:solidFill>
                <a:latin typeface="メイリオ" panose="020B0604030504040204" pitchFamily="50" charset="-128"/>
                <a:ea typeface="メイリオ" panose="020B0604030504040204" pitchFamily="50" charset="-128"/>
              </a:rPr>
              <a:t>地方税に関すること</a:t>
            </a:r>
            <a:endParaRPr lang="en-US" altLang="ja-JP" sz="1600" dirty="0">
              <a:solidFill>
                <a:prstClr val="black"/>
              </a:solidFill>
              <a:latin typeface="メイリオ" panose="020B0604030504040204" pitchFamily="50" charset="-128"/>
              <a:ea typeface="メイリオ" panose="020B0604030504040204" pitchFamily="50" charset="-128"/>
            </a:endParaRPr>
          </a:p>
          <a:p>
            <a:r>
              <a:rPr lang="ja-JP" altLang="en-US" sz="1600" dirty="0">
                <a:solidFill>
                  <a:prstClr val="black"/>
                </a:solidFill>
                <a:latin typeface="メイリオ" panose="020B0604030504040204" pitchFamily="50" charset="-128"/>
                <a:ea typeface="メイリオ" panose="020B0604030504040204" pitchFamily="50" charset="-128"/>
              </a:rPr>
              <a:t>●　埼玉県総務部税務課</a:t>
            </a:r>
            <a:r>
              <a:rPr lang="ja-JP" altLang="en-US" sz="1600" dirty="0">
                <a:solidFill>
                  <a:prstClr val="black"/>
                </a:solidFill>
              </a:rPr>
              <a:t>　　</a:t>
            </a:r>
            <a:r>
              <a:rPr lang="en-US" altLang="ja-JP" sz="1600" dirty="0">
                <a:solidFill>
                  <a:prstClr val="black"/>
                </a:solidFill>
                <a:hlinkClick r:id="rId3"/>
              </a:rPr>
              <a:t>https://www.pref.saitama.lg.jp/kurashi/zekin/index.html</a:t>
            </a:r>
            <a:endParaRPr lang="en-US" altLang="ja-JP" sz="1600" dirty="0">
              <a:solidFill>
                <a:prstClr val="black"/>
              </a:solidFill>
            </a:endParaRPr>
          </a:p>
          <a:p>
            <a:r>
              <a:rPr lang="ja-JP" altLang="en-US" sz="1600" dirty="0">
                <a:solidFill>
                  <a:prstClr val="black"/>
                </a:solidFill>
                <a:latin typeface="メイリオ" panose="020B0604030504040204" pitchFamily="50" charset="-128"/>
                <a:ea typeface="メイリオ" panose="020B0604030504040204" pitchFamily="50" charset="-128"/>
              </a:rPr>
              <a:t>●　県内各市町村　　　　 </a:t>
            </a:r>
            <a:r>
              <a:rPr lang="en-US" altLang="ja-JP" sz="1600" dirty="0">
                <a:solidFill>
                  <a:prstClr val="black"/>
                </a:solidFill>
                <a:ea typeface="メイリオ" panose="020B0604030504040204" pitchFamily="50" charset="-128"/>
                <a:hlinkClick r:id="rId4"/>
              </a:rPr>
              <a:t>https://www.pref.saitama.lg.jp/a0314/sityouson-info.html</a:t>
            </a:r>
            <a:endParaRPr lang="en-US" altLang="ja-JP" sz="1600" dirty="0">
              <a:solidFill>
                <a:prstClr val="black"/>
              </a:solidFill>
              <a:ea typeface="メイリオ" panose="020B0604030504040204" pitchFamily="50" charset="-128"/>
            </a:endParaRPr>
          </a:p>
        </p:txBody>
      </p:sp>
      <p:pic>
        <p:nvPicPr>
          <p:cNvPr id="12" name="図 11"/>
          <p:cNvPicPr>
            <a:picLocks noChangeAspect="1"/>
          </p:cNvPicPr>
          <p:nvPr/>
        </p:nvPicPr>
        <p:blipFill>
          <a:blip r:embed="rId5"/>
          <a:stretch>
            <a:fillRect/>
          </a:stretch>
        </p:blipFill>
        <p:spPr>
          <a:xfrm>
            <a:off x="8460366" y="3254395"/>
            <a:ext cx="1078091" cy="1053307"/>
          </a:xfrm>
          <a:prstGeom prst="rect">
            <a:avLst/>
          </a:prstGeom>
        </p:spPr>
      </p:pic>
      <p:sp>
        <p:nvSpPr>
          <p:cNvPr id="13" name="テキスト ボックス 12"/>
          <p:cNvSpPr txBox="1"/>
          <p:nvPr/>
        </p:nvSpPr>
        <p:spPr>
          <a:xfrm>
            <a:off x="9780329" y="4359226"/>
            <a:ext cx="1800493" cy="307777"/>
          </a:xfrm>
          <a:prstGeom prst="rect">
            <a:avLst/>
          </a:prstGeom>
          <a:noFill/>
        </p:spPr>
        <p:txBody>
          <a:bodyPr wrap="none" rtlCol="0">
            <a:spAutoFit/>
          </a:bodyPr>
          <a:lstStyle/>
          <a:p>
            <a:r>
              <a:rPr lang="ja-JP" altLang="en-US" sz="1400" dirty="0">
                <a:solidFill>
                  <a:prstClr val="black"/>
                </a:solidFill>
              </a:rPr>
              <a:t>埼玉県総務部税務課</a:t>
            </a:r>
          </a:p>
        </p:txBody>
      </p:sp>
      <p:sp>
        <p:nvSpPr>
          <p:cNvPr id="14" name="テキスト ボックス 13"/>
          <p:cNvSpPr txBox="1"/>
          <p:nvPr/>
        </p:nvSpPr>
        <p:spPr>
          <a:xfrm>
            <a:off x="8260647" y="4372143"/>
            <a:ext cx="1560042" cy="307777"/>
          </a:xfrm>
          <a:prstGeom prst="rect">
            <a:avLst/>
          </a:prstGeom>
          <a:noFill/>
        </p:spPr>
        <p:txBody>
          <a:bodyPr wrap="none" rtlCol="0">
            <a:spAutoFit/>
          </a:bodyPr>
          <a:lstStyle/>
          <a:p>
            <a:r>
              <a:rPr lang="ja-JP" altLang="en-US" sz="1400" dirty="0">
                <a:solidFill>
                  <a:prstClr val="black"/>
                </a:solidFill>
              </a:rPr>
              <a:t>税の学習コーナー</a:t>
            </a:r>
          </a:p>
        </p:txBody>
      </p:sp>
      <p:sp>
        <p:nvSpPr>
          <p:cNvPr id="15" name="角丸四角形 14"/>
          <p:cNvSpPr/>
          <p:nvPr/>
        </p:nvSpPr>
        <p:spPr>
          <a:xfrm>
            <a:off x="586854" y="1815076"/>
            <a:ext cx="5662125" cy="4736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latin typeface="BIZ UDPゴシック" panose="020B0400000000000000" pitchFamily="50" charset="-128"/>
                <a:ea typeface="BIZ UDPゴシック" panose="020B0400000000000000" pitchFamily="50" charset="-128"/>
              </a:rPr>
              <a:t>インターネットで調べてみましょう。</a:t>
            </a:r>
          </a:p>
        </p:txBody>
      </p:sp>
      <p:pic>
        <p:nvPicPr>
          <p:cNvPr id="9" name="図 8" descr="zaimu_Illust-0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9412" y="5188787"/>
            <a:ext cx="2231486" cy="1505829"/>
          </a:xfrm>
          <a:prstGeom prst="rect">
            <a:avLst/>
          </a:prstGeom>
        </p:spPr>
      </p:pic>
      <p:grpSp>
        <p:nvGrpSpPr>
          <p:cNvPr id="16" name="グループ化 15"/>
          <p:cNvGrpSpPr/>
          <p:nvPr/>
        </p:nvGrpSpPr>
        <p:grpSpPr>
          <a:xfrm>
            <a:off x="1041643" y="187718"/>
            <a:ext cx="7900495" cy="746760"/>
            <a:chOff x="1198245" y="246604"/>
            <a:chExt cx="9601200" cy="746760"/>
          </a:xfrm>
        </p:grpSpPr>
        <p:sp>
          <p:nvSpPr>
            <p:cNvPr id="17" name="角丸四角形 16"/>
            <p:cNvSpPr/>
            <p:nvPr/>
          </p:nvSpPr>
          <p:spPr>
            <a:xfrm>
              <a:off x="1198245" y="246604"/>
              <a:ext cx="9601200" cy="7467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18" name="正方形/長方形 17"/>
            <p:cNvSpPr/>
            <p:nvPr/>
          </p:nvSpPr>
          <p:spPr>
            <a:xfrm>
              <a:off x="2537905" y="359498"/>
              <a:ext cx="6954997" cy="584775"/>
            </a:xfrm>
            <a:prstGeom prst="rect">
              <a:avLst/>
            </a:prstGeom>
            <a:noFill/>
          </p:spPr>
          <p:txBody>
            <a:bodyPr wrap="none" lIns="91440" tIns="45720" rIns="91440" bIns="45720">
              <a:spAutoFit/>
            </a:bodyPr>
            <a:lstStyle/>
            <a:p>
              <a:pPr algn="ctr"/>
              <a:r>
                <a:rPr lang="ja-JP" altLang="en-US" sz="3200" b="1" dirty="0">
                  <a:ln w="12700">
                    <a:solidFill>
                      <a:srgbClr val="5B9BD5"/>
                    </a:solidFill>
                    <a:prstDash val="solid"/>
                  </a:ln>
                  <a:pattFill prst="pct50">
                    <a:fgClr>
                      <a:srgbClr val="5B9BD5"/>
                    </a:fgClr>
                    <a:bgClr>
                      <a:srgbClr val="5B9BD5">
                        <a:lumMod val="20000"/>
                        <a:lumOff val="80000"/>
                      </a:srgbClr>
                    </a:bgClr>
                  </a:pattFill>
                  <a:effectLst>
                    <a:outerShdw dist="38100" dir="2640000" algn="bl" rotWithShape="0">
                      <a:srgbClr val="5B9BD5"/>
                    </a:outerShdw>
                  </a:effectLst>
                </a:rPr>
                <a:t>税についてもっとくわしく知りたいときは？</a:t>
              </a:r>
            </a:p>
          </p:txBody>
        </p:sp>
      </p:grpSp>
      <p:sp>
        <p:nvSpPr>
          <p:cNvPr id="4" name="スマイル 3"/>
          <p:cNvSpPr/>
          <p:nvPr/>
        </p:nvSpPr>
        <p:spPr>
          <a:xfrm>
            <a:off x="263885" y="92955"/>
            <a:ext cx="1102360" cy="1028958"/>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3" name="図 2">
            <a:extLst>
              <a:ext uri="{FF2B5EF4-FFF2-40B4-BE49-F238E27FC236}">
                <a16:creationId xmlns:a16="http://schemas.microsoft.com/office/drawing/2014/main" id="{C8BA43A0-01EA-4C70-A9BF-D332852DCEAD}"/>
              </a:ext>
            </a:extLst>
          </p:cNvPr>
          <p:cNvPicPr>
            <a:picLocks noChangeAspect="1"/>
          </p:cNvPicPr>
          <p:nvPr/>
        </p:nvPicPr>
        <p:blipFill rotWithShape="1">
          <a:blip r:embed="rId7"/>
          <a:srcRect l="53240" t="47377" r="32922" b="26749"/>
          <a:stretch/>
        </p:blipFill>
        <p:spPr>
          <a:xfrm>
            <a:off x="10037488" y="3203537"/>
            <a:ext cx="1078091" cy="1133342"/>
          </a:xfrm>
          <a:prstGeom prst="rect">
            <a:avLst/>
          </a:prstGeom>
        </p:spPr>
      </p:pic>
    </p:spTree>
    <p:extLst>
      <p:ext uri="{BB962C8B-B14F-4D97-AF65-F5344CB8AC3E}">
        <p14:creationId xmlns:p14="http://schemas.microsoft.com/office/powerpoint/2010/main" val="3972370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873904" y="3953718"/>
            <a:ext cx="1848913" cy="2048511"/>
          </a:xfrm>
          <a:prstGeom prst="rect">
            <a:avLst/>
          </a:prstGeom>
        </p:spPr>
      </p:pic>
      <p:pic>
        <p:nvPicPr>
          <p:cNvPr id="9" name="図 8"/>
          <p:cNvPicPr>
            <a:picLocks noChangeAspect="1"/>
          </p:cNvPicPr>
          <p:nvPr/>
        </p:nvPicPr>
        <p:blipFill>
          <a:blip r:embed="rId3"/>
          <a:stretch>
            <a:fillRect/>
          </a:stretch>
        </p:blipFill>
        <p:spPr>
          <a:xfrm>
            <a:off x="2127247" y="5555514"/>
            <a:ext cx="2558425" cy="457208"/>
          </a:xfrm>
          <a:prstGeom prst="rect">
            <a:avLst/>
          </a:prstGeom>
        </p:spPr>
      </p:pic>
      <p:pic>
        <p:nvPicPr>
          <p:cNvPr id="10" name="図 9"/>
          <p:cNvPicPr>
            <a:picLocks noChangeAspect="1"/>
          </p:cNvPicPr>
          <p:nvPr/>
        </p:nvPicPr>
        <p:blipFill>
          <a:blip r:embed="rId4"/>
          <a:stretch>
            <a:fillRect/>
          </a:stretch>
        </p:blipFill>
        <p:spPr>
          <a:xfrm>
            <a:off x="9291677" y="3988404"/>
            <a:ext cx="2295394" cy="1979140"/>
          </a:xfrm>
          <a:prstGeom prst="rect">
            <a:avLst/>
          </a:prstGeom>
        </p:spPr>
      </p:pic>
      <p:sp>
        <p:nvSpPr>
          <p:cNvPr id="2" name="テキスト ボックス 1"/>
          <p:cNvSpPr txBox="1"/>
          <p:nvPr/>
        </p:nvSpPr>
        <p:spPr>
          <a:xfrm>
            <a:off x="1045886" y="2024575"/>
            <a:ext cx="10212299" cy="2031325"/>
          </a:xfrm>
          <a:prstGeom prst="rect">
            <a:avLst/>
          </a:prstGeom>
          <a:noFill/>
        </p:spPr>
        <p:txBody>
          <a:bodyPr wrap="square" rtlCol="0">
            <a:spAutoFit/>
          </a:bodyPr>
          <a:lstStyle/>
          <a:p>
            <a:pPr>
              <a:lnSpc>
                <a:spcPct val="150000"/>
              </a:lnSpc>
            </a:pPr>
            <a:r>
              <a:rPr kumimoji="1" lang="ja-JP" altLang="en-US" sz="2800" dirty="0">
                <a:latin typeface="BIZ UDPゴシック" panose="020B0400000000000000" pitchFamily="50" charset="-128"/>
                <a:ea typeface="BIZ UDPゴシック" panose="020B0400000000000000" pitchFamily="50" charset="-128"/>
              </a:rPr>
              <a:t>企画・監修　埼玉県租税教育推進協議会</a:t>
            </a:r>
            <a:endParaRPr kumimoji="1"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制作　　　　　埼玉県総務部税務課（</a:t>
            </a:r>
            <a:r>
              <a:rPr lang="en-US" altLang="ja-JP" sz="2800" dirty="0">
                <a:latin typeface="BIZ UDPゴシック" panose="020B0400000000000000" pitchFamily="50" charset="-128"/>
                <a:ea typeface="BIZ UDPゴシック" panose="020B0400000000000000" pitchFamily="50" charset="-128"/>
              </a:rPr>
              <a:t>TEL.048-830-2651</a:t>
            </a:r>
            <a:r>
              <a:rPr lang="ja-JP" altLang="en-US" sz="2800" dirty="0">
                <a:latin typeface="BIZ UDPゴシック" panose="020B0400000000000000" pitchFamily="50" charset="-128"/>
                <a:ea typeface="BIZ UDPゴシック" panose="020B0400000000000000" pitchFamily="50" charset="-128"/>
              </a:rPr>
              <a:t>）</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800" dirty="0">
                <a:latin typeface="BIZ UDPゴシック" panose="020B0400000000000000" pitchFamily="50" charset="-128"/>
                <a:ea typeface="BIZ UDPゴシック" panose="020B0400000000000000" pitchFamily="50" charset="-128"/>
              </a:rPr>
              <a:t>　　　　　　　　浦和税務署（</a:t>
            </a:r>
            <a:r>
              <a:rPr kumimoji="1" lang="en-US" altLang="ja-JP" sz="2800" dirty="0">
                <a:latin typeface="BIZ UDPゴシック" panose="020B0400000000000000" pitchFamily="50" charset="-128"/>
                <a:ea typeface="BIZ UDPゴシック" panose="020B0400000000000000" pitchFamily="50" charset="-128"/>
              </a:rPr>
              <a:t>TEL.048-600-5413</a:t>
            </a:r>
            <a:r>
              <a:rPr kumimoji="1" lang="ja-JP" altLang="en-US" sz="2800" dirty="0">
                <a:latin typeface="BIZ UDPゴシック" panose="020B0400000000000000" pitchFamily="50" charset="-128"/>
                <a:ea typeface="BIZ UDPゴシック" panose="020B0400000000000000" pitchFamily="50" charset="-128"/>
              </a:rPr>
              <a:t>）</a:t>
            </a:r>
          </a:p>
        </p:txBody>
      </p:sp>
      <p:sp>
        <p:nvSpPr>
          <p:cNvPr id="3" name="テキスト ボックス 2"/>
          <p:cNvSpPr txBox="1"/>
          <p:nvPr/>
        </p:nvSpPr>
        <p:spPr>
          <a:xfrm>
            <a:off x="1481524" y="6285193"/>
            <a:ext cx="8810425" cy="369332"/>
          </a:xfrm>
          <a:prstGeom prst="rect">
            <a:avLst/>
          </a:prstGeom>
          <a:noFill/>
        </p:spPr>
        <p:txBody>
          <a:bodyPr wrap="none" rtlCol="0">
            <a:spAutoFit/>
          </a:bodyPr>
          <a:lstStyle/>
          <a:p>
            <a:r>
              <a:rPr lang="en-US" altLang="ja-JP" dirty="0">
                <a:solidFill>
                  <a:srgbClr val="FF0000"/>
                </a:solidFill>
              </a:rPr>
              <a:t>【 </a:t>
            </a:r>
            <a:r>
              <a:rPr lang="ja-JP" altLang="en-US" dirty="0">
                <a:solidFill>
                  <a:srgbClr val="FF0000"/>
                </a:solidFill>
              </a:rPr>
              <a:t>２０ページの答え　：　イ　租、ロ　豊臣秀吉、ハ　地租改正、ニ　納税、ホ　マイナンバー </a:t>
            </a:r>
            <a:r>
              <a:rPr lang="en-US" altLang="ja-JP" dirty="0">
                <a:solidFill>
                  <a:srgbClr val="FF0000"/>
                </a:solidFill>
              </a:rPr>
              <a:t>】</a:t>
            </a:r>
            <a:endParaRPr kumimoji="1" lang="ja-JP" altLang="en-US" dirty="0">
              <a:solidFill>
                <a:srgbClr val="FF0000"/>
              </a:solidFill>
            </a:endParaRPr>
          </a:p>
        </p:txBody>
      </p:sp>
      <p:sp>
        <p:nvSpPr>
          <p:cNvPr id="4" name="テキスト ボックス 3"/>
          <p:cNvSpPr txBox="1"/>
          <p:nvPr/>
        </p:nvSpPr>
        <p:spPr>
          <a:xfrm>
            <a:off x="3012393" y="445909"/>
            <a:ext cx="6279283" cy="523220"/>
          </a:xfrm>
          <a:prstGeom prst="rect">
            <a:avLst/>
          </a:prstGeom>
          <a:noFill/>
        </p:spPr>
        <p:txBody>
          <a:bodyPr wrap="none" rtlCol="0">
            <a:spAutoFit/>
          </a:bodyPr>
          <a:lstStyle/>
          <a:p>
            <a:r>
              <a:rPr kumimoji="1" lang="ja-JP" altLang="en-US" sz="2800" dirty="0">
                <a:latin typeface="BIZ UDPゴシック" panose="020B0400000000000000" pitchFamily="50" charset="-128"/>
                <a:ea typeface="BIZ UDPゴシック" panose="020B0400000000000000" pitchFamily="50" charset="-128"/>
              </a:rPr>
              <a:t>わ　た　し　た　ち　の　く　ら　し　と　税</a:t>
            </a:r>
          </a:p>
        </p:txBody>
      </p:sp>
      <p:cxnSp>
        <p:nvCxnSpPr>
          <p:cNvPr id="6" name="直線コネクタ 5"/>
          <p:cNvCxnSpPr/>
          <p:nvPr/>
        </p:nvCxnSpPr>
        <p:spPr>
          <a:xfrm flipH="1">
            <a:off x="2127247" y="969129"/>
            <a:ext cx="788850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585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3" name="グループ化 2"/>
          <p:cNvGrpSpPr/>
          <p:nvPr/>
        </p:nvGrpSpPr>
        <p:grpSpPr>
          <a:xfrm>
            <a:off x="-457040" y="55267"/>
            <a:ext cx="9743982" cy="1323439"/>
            <a:chOff x="12636" y="407349"/>
            <a:chExt cx="9743982" cy="1481485"/>
          </a:xfrm>
        </p:grpSpPr>
        <p:sp>
          <p:nvSpPr>
            <p:cNvPr id="5" name="ホームベース 4"/>
            <p:cNvSpPr/>
            <p:nvPr/>
          </p:nvSpPr>
          <p:spPr>
            <a:xfrm>
              <a:off x="780258" y="513185"/>
              <a:ext cx="8976360" cy="625604"/>
            </a:xfrm>
            <a:prstGeom prst="homePlat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正方形/長方形 5"/>
            <p:cNvSpPr/>
            <p:nvPr/>
          </p:nvSpPr>
          <p:spPr>
            <a:xfrm>
              <a:off x="12636" y="407349"/>
              <a:ext cx="7442040" cy="1481485"/>
            </a:xfrm>
            <a:prstGeom prst="rect">
              <a:avLst/>
            </a:prstGeom>
            <a:noFill/>
          </p:spPr>
          <p:txBody>
            <a:bodyPr wrap="square" lIns="91440" tIns="45720" rIns="91440" bIns="45720">
              <a:spAutoFit/>
            </a:bodyPr>
            <a:lstStyle/>
            <a:p>
              <a:pPr algn="ctr"/>
              <a:r>
                <a:rPr lang="ja-JP" altLang="en-US" sz="4000" b="1" dirty="0">
                  <a:ln w="10160">
                    <a:solidFill>
                      <a:srgbClr val="0070C0"/>
                    </a:solidFill>
                    <a:prstDash val="solid"/>
                  </a:ln>
                  <a:solidFill>
                    <a:srgbClr val="FFFFFF"/>
                  </a:solidFill>
                  <a:effectLst>
                    <a:outerShdw blurRad="38100" dist="22860" dir="5400000" algn="tl" rotWithShape="0">
                      <a:srgbClr val="000000">
                        <a:alpha val="30000"/>
                      </a:srgbClr>
                    </a:outerShdw>
                  </a:effectLst>
                </a:rPr>
                <a:t>もしも税金がなかったら？</a:t>
              </a:r>
              <a:br>
                <a:rPr lang="en-US" altLang="ja-JP" sz="4000" b="1" dirty="0">
                  <a:ln w="10160">
                    <a:solidFill>
                      <a:srgbClr val="0070C0"/>
                    </a:solidFill>
                    <a:prstDash val="solid"/>
                  </a:ln>
                  <a:solidFill>
                    <a:srgbClr val="FFFFFF"/>
                  </a:solidFill>
                  <a:effectLst>
                    <a:outerShdw blurRad="38100" dist="22860" dir="5400000" algn="tl" rotWithShape="0">
                      <a:srgbClr val="000000">
                        <a:alpha val="30000"/>
                      </a:srgbClr>
                    </a:outerShdw>
                  </a:effectLst>
                </a:rPr>
              </a:br>
              <a:endParaRPr lang="ja-JP" altLang="en-US" sz="4000" b="1" dirty="0">
                <a:ln w="10160">
                  <a:solidFill>
                    <a:srgbClr val="0070C0"/>
                  </a:solidFill>
                  <a:prstDash val="solid"/>
                </a:ln>
                <a:solidFill>
                  <a:srgbClr val="FFFFFF"/>
                </a:solidFill>
                <a:effectLst>
                  <a:outerShdw blurRad="38100" dist="22860" dir="5400000" algn="tl" rotWithShape="0">
                    <a:srgbClr val="000000">
                      <a:alpha val="30000"/>
                    </a:srgbClr>
                  </a:outerShdw>
                </a:effectLst>
              </a:endParaRPr>
            </a:p>
          </p:txBody>
        </p:sp>
      </p:grpSp>
      <p:sp>
        <p:nvSpPr>
          <p:cNvPr id="7" name="正方形/長方形 6"/>
          <p:cNvSpPr/>
          <p:nvPr/>
        </p:nvSpPr>
        <p:spPr>
          <a:xfrm>
            <a:off x="310582" y="926062"/>
            <a:ext cx="4249226" cy="28524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BIZ UDPゴシック" panose="020B0400000000000000" pitchFamily="50" charset="-128"/>
                <a:ea typeface="BIZ UDPゴシック" panose="020B0400000000000000" pitchFamily="50" charset="-128"/>
              </a:rPr>
              <a:t>   </a:t>
            </a:r>
            <a:r>
              <a:rPr kumimoji="1" lang="ja-JP" altLang="en-US" sz="1600" dirty="0">
                <a:solidFill>
                  <a:schemeClr val="tx1"/>
                </a:solidFill>
                <a:latin typeface="BIZ UDPゴシック" panose="020B0400000000000000" pitchFamily="50" charset="-128"/>
                <a:ea typeface="BIZ UDPゴシック" panose="020B0400000000000000" pitchFamily="50" charset="-128"/>
              </a:rPr>
              <a:t>国や地方公共団体では、私たちが健康で文化的な生活をおくるために、個人ではできない様々な仕事を行っています。</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　 </a:t>
            </a:r>
            <a:r>
              <a:rPr kumimoji="1" lang="ja-JP" altLang="en-US" sz="1600" dirty="0">
                <a:solidFill>
                  <a:schemeClr val="tx1"/>
                </a:solidFill>
                <a:latin typeface="BIZ UDPゴシック" panose="020B0400000000000000" pitchFamily="50" charset="-128"/>
                <a:ea typeface="BIZ UDPゴシック" panose="020B0400000000000000" pitchFamily="50" charset="-128"/>
              </a:rPr>
              <a:t>これらの仕事をするためには、多くの費用（財源）が必要です。そのために、みなさんから「税金」という形で負担してもらいます。</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　 </a:t>
            </a:r>
            <a:r>
              <a:rPr kumimoji="1" lang="ja-JP" altLang="en-US" sz="1600" dirty="0">
                <a:solidFill>
                  <a:schemeClr val="tx1"/>
                </a:solidFill>
                <a:latin typeface="BIZ UDPゴシック" panose="020B0400000000000000" pitchFamily="50" charset="-128"/>
                <a:ea typeface="BIZ UDPゴシック" panose="020B0400000000000000" pitchFamily="50" charset="-128"/>
              </a:rPr>
              <a:t>もし「税金」がなかったらどうなるで</a:t>
            </a:r>
            <a:r>
              <a:rPr lang="ja-JP" altLang="en-US" sz="1600" dirty="0">
                <a:solidFill>
                  <a:schemeClr val="tx1"/>
                </a:solidFill>
                <a:latin typeface="BIZ UDPゴシック" panose="020B0400000000000000" pitchFamily="50" charset="-128"/>
                <a:ea typeface="BIZ UDPゴシック" panose="020B0400000000000000" pitchFamily="50" charset="-128"/>
              </a:rPr>
              <a:t>しょう。</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　 道路は穴だらけ、街にはごみがあふれているといったことになりかねません。そうなると一番困るのは私たち自身です。</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pic>
        <p:nvPicPr>
          <p:cNvPr id="8" name="図 7"/>
          <p:cNvPicPr>
            <a:picLocks noChangeAspect="1"/>
          </p:cNvPicPr>
          <p:nvPr/>
        </p:nvPicPr>
        <p:blipFill>
          <a:blip r:embed="rId2">
            <a:extLst>
              <a:ext uri="{BEBA8EAE-BF5A-486C-A8C5-ECC9F3942E4B}">
                <a14:imgProps xmlns:a14="http://schemas.microsoft.com/office/drawing/2010/main">
                  <a14:imgLayer r:embed="rId3">
                    <a14:imgEffect>
                      <a14:backgroundRemoval t="5882" b="94118" l="7612" r="90289">
                        <a14:foregroundMark x1="40945" y1="12052" x2="40682" y2="11478"/>
                        <a14:foregroundMark x1="37795" y1="9182" x2="37795" y2="9182"/>
                        <a14:foregroundMark x1="47507" y1="40316" x2="47507" y2="40316"/>
                        <a14:foregroundMark x1="69554" y1="34290" x2="69554" y2="34290"/>
                        <a14:foregroundMark x1="90551" y1="21377" x2="90551" y2="21377"/>
                        <a14:foregroundMark x1="7874" y1="24534" x2="7874" y2="24534"/>
                        <a14:foregroundMark x1="40420" y1="35581" x2="42520" y2="37159"/>
                        <a14:foregroundMark x1="77165" y1="27977" x2="45932" y2="35725"/>
                        <a14:foregroundMark x1="69029" y1="33142" x2="46457" y2="38164"/>
                        <a14:foregroundMark x1="50919" y1="43902" x2="44882" y2="52367"/>
                        <a14:foregroundMark x1="29396" y1="42611" x2="32546" y2="51220"/>
                        <a14:foregroundMark x1="35696" y1="48780" x2="43832" y2="58680"/>
                        <a14:foregroundMark x1="29396" y1="39168" x2="23622" y2="38307"/>
                        <a14:foregroundMark x1="20472" y1="40603" x2="30971" y2="38164"/>
                        <a14:foregroundMark x1="17848" y1="42468" x2="18373" y2="48637"/>
                        <a14:foregroundMark x1="31759" y1="94261" x2="49606" y2="91966"/>
                        <a14:foregroundMark x1="33858" y1="5882" x2="33858" y2="5882"/>
                        <a14:backgroundMark x1="24672" y1="44476" x2="24672" y2="44476"/>
                        <a14:backgroundMark x1="34646" y1="88522" x2="34646" y2="88522"/>
                      </a14:backgroundRemoval>
                    </a14:imgEffect>
                  </a14:imgLayer>
                </a14:imgProps>
              </a:ext>
            </a:extLst>
          </a:blip>
          <a:stretch>
            <a:fillRect/>
          </a:stretch>
        </p:blipFill>
        <p:spPr>
          <a:xfrm>
            <a:off x="1482230" y="4359483"/>
            <a:ext cx="1339471" cy="2450424"/>
          </a:xfrm>
          <a:prstGeom prst="rect">
            <a:avLst/>
          </a:prstGeom>
        </p:spPr>
      </p:pic>
      <p:sp>
        <p:nvSpPr>
          <p:cNvPr id="9" name="円/楕円 8"/>
          <p:cNvSpPr/>
          <p:nvPr/>
        </p:nvSpPr>
        <p:spPr>
          <a:xfrm>
            <a:off x="6189643" y="976175"/>
            <a:ext cx="4842385" cy="4575456"/>
          </a:xfrm>
          <a:prstGeom prst="ellipse">
            <a:avLst/>
          </a:prstGeom>
          <a:gradFill>
            <a:gsLst>
              <a:gs pos="0">
                <a:schemeClr val="bg1"/>
              </a:gs>
              <a:gs pos="23000">
                <a:srgbClr val="CCFFFF"/>
              </a:gs>
              <a:gs pos="55000">
                <a:srgbClr val="66CCFF"/>
              </a:gs>
              <a:gs pos="89000">
                <a:srgbClr val="66CCFF"/>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トライプ矢印 13"/>
          <p:cNvSpPr/>
          <p:nvPr/>
        </p:nvSpPr>
        <p:spPr>
          <a:xfrm rot="5400000">
            <a:off x="6374180" y="2587613"/>
            <a:ext cx="551501" cy="80107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トライプ矢印 14"/>
          <p:cNvSpPr/>
          <p:nvPr/>
        </p:nvSpPr>
        <p:spPr>
          <a:xfrm rot="5400000">
            <a:off x="10055619" y="2573741"/>
            <a:ext cx="579780" cy="80107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242307" y="5736336"/>
            <a:ext cx="7340599" cy="1032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　では、税金にはどのような種類があり、だれが、どんな方法で、どこに納めているのでしょうか。また、納められた税金は、私たちの生活</a:t>
            </a:r>
            <a:r>
              <a:rPr lang="ja-JP" altLang="en-US" sz="1400" dirty="0">
                <a:solidFill>
                  <a:schemeClr val="tx1"/>
                </a:solidFill>
                <a:latin typeface="BIZ UDPゴシック" panose="020B0400000000000000" pitchFamily="50" charset="-128"/>
                <a:ea typeface="BIZ UDPゴシック" panose="020B0400000000000000" pitchFamily="50" charset="-128"/>
              </a:rPr>
              <a:t>にどのようにかかわっているのでしょうか。</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こうした税金に関する様々な事柄をこれから一緒に考え、調べていきましょう。</a:t>
            </a:r>
          </a:p>
        </p:txBody>
      </p:sp>
      <p:sp>
        <p:nvSpPr>
          <p:cNvPr id="20" name="テキスト ボックス 19"/>
          <p:cNvSpPr txBox="1"/>
          <p:nvPr/>
        </p:nvSpPr>
        <p:spPr>
          <a:xfrm>
            <a:off x="11850240" y="6461774"/>
            <a:ext cx="341760" cy="369332"/>
          </a:xfrm>
          <a:prstGeom prst="rect">
            <a:avLst/>
          </a:prstGeom>
          <a:noFill/>
        </p:spPr>
        <p:txBody>
          <a:bodyPr wrap="none" rtlCol="0">
            <a:spAutoFit/>
          </a:bodyPr>
          <a:lstStyle/>
          <a:p>
            <a:r>
              <a:rPr kumimoji="1" lang="ja-JP" altLang="en-US" dirty="0"/>
              <a:t>１</a:t>
            </a:r>
          </a:p>
        </p:txBody>
      </p:sp>
      <p:pic>
        <p:nvPicPr>
          <p:cNvPr id="4" name="図 3">
            <a:extLst>
              <a:ext uri="{FF2B5EF4-FFF2-40B4-BE49-F238E27FC236}">
                <a16:creationId xmlns:a16="http://schemas.microsoft.com/office/drawing/2014/main" id="{819ADAD6-69CF-44F6-A3D7-47FFCA9ECAD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364" b="97045" l="2740" r="97065">
                        <a14:foregroundMark x1="33464" y1="31364" x2="33464" y2="31364"/>
                        <a14:foregroundMark x1="12524" y1="26818" x2="12720" y2="77273"/>
                        <a14:foregroundMark x1="12720" y1="77273" x2="27202" y2="95227"/>
                        <a14:foregroundMark x1="27202" y1="95227" x2="71233" y2="97500"/>
                        <a14:foregroundMark x1="71233" y1="97500" x2="91977" y2="97500"/>
                        <a14:foregroundMark x1="91977" y1="97500" x2="96477" y2="20227"/>
                        <a14:foregroundMark x1="96477" y1="20227" x2="77299" y2="5682"/>
                        <a14:foregroundMark x1="77299" y1="5682" x2="32094" y2="6818"/>
                        <a14:foregroundMark x1="32094" y1="6818" x2="13307" y2="17727"/>
                        <a14:foregroundMark x1="13307" y1="17727" x2="12524" y2="24773"/>
                        <a14:foregroundMark x1="31311" y1="20000" x2="31311" y2="20000"/>
                        <a14:foregroundMark x1="24070" y1="10227" x2="24070" y2="10227"/>
                        <a14:foregroundMark x1="27397" y1="4545" x2="11742" y2="8182"/>
                        <a14:foregroundMark x1="11155" y1="19318" x2="7828" y2="10455"/>
                        <a14:foregroundMark x1="2740" y1="12273" x2="20352" y2="25455"/>
                        <a14:foregroundMark x1="20352" y1="25455" x2="21722" y2="24545"/>
                        <a14:foregroundMark x1="6262" y1="20000" x2="27593" y2="26818"/>
                        <a14:foregroundMark x1="27593" y1="26818" x2="31703" y2="26591"/>
                        <a14:foregroundMark x1="25636" y1="16136" x2="37769" y2="22273"/>
                        <a14:foregroundMark x1="9002" y1="4773" x2="9002" y2="4773"/>
                        <a14:foregroundMark x1="17025" y1="1818" x2="17025" y2="1818"/>
                        <a14:foregroundMark x1="25440" y1="1364" x2="25440" y2="1364"/>
                        <a14:foregroundMark x1="13112" y1="3636" x2="13112" y2="3636"/>
                        <a14:foregroundMark x1="13112" y1="3636" x2="13112" y2="3636"/>
                        <a14:foregroundMark x1="12720" y1="9773" x2="21135" y2="10682"/>
                        <a14:foregroundMark x1="22114" y1="20909" x2="27789" y2="14773"/>
                        <a14:foregroundMark x1="22114" y1="7955" x2="23288" y2="11591"/>
                        <a14:foregroundMark x1="11937" y1="10227" x2="12524" y2="14773"/>
                        <a14:foregroundMark x1="18982" y1="17500" x2="23483" y2="23182"/>
                        <a14:foregroundMark x1="40313" y1="9773" x2="44618" y2="24318"/>
                        <a14:foregroundMark x1="29159" y1="11136" x2="47750" y2="10000"/>
                        <a14:foregroundMark x1="52250" y1="11364" x2="69080" y2="11364"/>
                        <a14:foregroundMark x1="92564" y1="6818" x2="96673" y2="6364"/>
                        <a14:foregroundMark x1="95108" y1="95455" x2="83562" y2="95455"/>
                        <a14:foregroundMark x1="91781" y1="96591" x2="96086" y2="96591"/>
                        <a14:foregroundMark x1="96282" y1="96136" x2="95303" y2="79773"/>
                        <a14:foregroundMark x1="97065" y1="76818" x2="95890" y2="87727"/>
                        <a14:foregroundMark x1="96477" y1="56136" x2="96477" y2="42273"/>
                        <a14:foregroundMark x1="97065" y1="42273" x2="96477" y2="7955"/>
                        <a14:foregroundMark x1="11742" y1="72955" x2="12524" y2="95909"/>
                        <a14:foregroundMark x1="21526" y1="33864" x2="49119" y2="43636"/>
                        <a14:foregroundMark x1="21722" y1="47045" x2="43640" y2="53636"/>
                        <a14:foregroundMark x1="43640" y1="53636" x2="57143" y2="53409"/>
                        <a14:foregroundMark x1="63992" y1="40682" x2="66732" y2="51136"/>
                        <a14:foregroundMark x1="70646" y1="38182" x2="77886" y2="58636"/>
                        <a14:foregroundMark x1="68885" y1="56591" x2="71820" y2="60000"/>
                        <a14:foregroundMark x1="87280" y1="63636" x2="82779" y2="41818"/>
                        <a14:foregroundMark x1="78278" y1="40227" x2="84932" y2="24318"/>
                        <a14:foregroundMark x1="65753" y1="17045" x2="72211" y2="14773"/>
                        <a14:foregroundMark x1="54990" y1="17045" x2="55577" y2="42273"/>
                        <a14:foregroundMark x1="52838" y1="23864" x2="52838" y2="23864"/>
                        <a14:foregroundMark x1="54207" y1="24318" x2="47162" y2="20455"/>
                        <a14:foregroundMark x1="48924" y1="25227" x2="16243" y2="29091"/>
                        <a14:foregroundMark x1="27984" y1="97045" x2="27984" y2="97045"/>
                        <a14:foregroundMark x1="15068" y1="38864" x2="73190" y2="43409"/>
                        <a14:foregroundMark x1="34442" y1="46818" x2="56556" y2="47955"/>
                        <a14:foregroundMark x1="56556" y1="47955" x2="59100" y2="47727"/>
                        <a14:foregroundMark x1="58904" y1="68864" x2="58121" y2="68864"/>
                        <a14:foregroundMark x1="78669" y1="62500" x2="78669" y2="62500"/>
                        <a14:foregroundMark x1="73973" y1="26136" x2="73973" y2="26136"/>
                        <a14:foregroundMark x1="61644" y1="28182" x2="74168" y2="25227"/>
                      </a14:backgroundRemoval>
                    </a14:imgEffect>
                  </a14:imgLayer>
                </a14:imgProps>
              </a:ext>
            </a:extLst>
          </a:blip>
          <a:stretch>
            <a:fillRect/>
          </a:stretch>
        </p:blipFill>
        <p:spPr>
          <a:xfrm>
            <a:off x="5390169" y="703090"/>
            <a:ext cx="2313962" cy="1992453"/>
          </a:xfrm>
          <a:prstGeom prst="rect">
            <a:avLst/>
          </a:prstGeom>
        </p:spPr>
      </p:pic>
      <p:pic>
        <p:nvPicPr>
          <p:cNvPr id="11" name="図 10">
            <a:extLst>
              <a:ext uri="{FF2B5EF4-FFF2-40B4-BE49-F238E27FC236}">
                <a16:creationId xmlns:a16="http://schemas.microsoft.com/office/drawing/2014/main" id="{10568D76-0804-4094-8D52-6EC6F1FF2B3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522" b="97174" l="2960" r="95983">
                        <a14:foregroundMark x1="4863" y1="13043" x2="77590" y2="13261"/>
                        <a14:foregroundMark x1="77590" y1="13261" x2="94926" y2="28696"/>
                        <a14:foregroundMark x1="94926" y1="28696" x2="93023" y2="98261"/>
                        <a14:foregroundMark x1="93023" y1="98261" x2="20507" y2="95217"/>
                        <a14:foregroundMark x1="20507" y1="95217" x2="4440" y2="77826"/>
                        <a14:foregroundMark x1="4440" y1="77826" x2="4863" y2="15435"/>
                        <a14:foregroundMark x1="54545" y1="45000" x2="55391" y2="45435"/>
                        <a14:foregroundMark x1="73996" y1="29130" x2="73996" y2="29130"/>
                        <a14:foregroundMark x1="33192" y1="25652" x2="75053" y2="38043"/>
                        <a14:foregroundMark x1="89852" y1="18261" x2="95137" y2="53696"/>
                        <a14:foregroundMark x1="74419" y1="11739" x2="94926" y2="11087"/>
                        <a14:foregroundMark x1="95560" y1="59783" x2="94715" y2="95652"/>
                        <a14:foregroundMark x1="65116" y1="97391" x2="4017" y2="97391"/>
                        <a14:foregroundMark x1="15011" y1="9130" x2="39323" y2="5870"/>
                        <a14:foregroundMark x1="39323" y1="5870" x2="63636" y2="6522"/>
                        <a14:foregroundMark x1="10994" y1="18261" x2="35518" y2="19565"/>
                        <a14:foregroundMark x1="43975" y1="54130" x2="56871" y2="73261"/>
                        <a14:foregroundMark x1="56871" y1="73261" x2="56871" y2="73261"/>
                        <a14:foregroundMark x1="9302" y1="70435" x2="9302" y2="70435"/>
                        <a14:foregroundMark x1="39112" y1="2609" x2="39112" y2="2609"/>
                        <a14:foregroundMark x1="41649" y1="62174" x2="44397" y2="66522"/>
                        <a14:foregroundMark x1="3383" y1="87826" x2="3383" y2="87826"/>
                        <a14:foregroundMark x1="8245" y1="90000" x2="30867" y2="61957"/>
                        <a14:foregroundMark x1="27696" y1="33261" x2="54968" y2="63913"/>
                        <a14:foregroundMark x1="57505" y1="41522" x2="61522" y2="80870"/>
                        <a14:foregroundMark x1="61522" y1="80870" x2="60677" y2="85870"/>
                        <a14:foregroundMark x1="89429" y1="40000" x2="90275" y2="47174"/>
                        <a14:foregroundMark x1="89006" y1="17826" x2="89006" y2="17826"/>
                        <a14:foregroundMark x1="87315" y1="14565" x2="87315" y2="14565"/>
                        <a14:foregroundMark x1="28964" y1="5435" x2="34038" y2="5435"/>
                        <a14:foregroundMark x1="31712" y1="17174" x2="43763" y2="16957"/>
                        <a14:foregroundMark x1="66173" y1="9130" x2="66173" y2="9130"/>
                        <a14:foregroundMark x1="69767" y1="9348" x2="69767" y2="9348"/>
                        <a14:foregroundMark x1="13319" y1="6739" x2="13953" y2="5870"/>
                        <a14:foregroundMark x1="26638" y1="5435" x2="26638" y2="5435"/>
                        <a14:foregroundMark x1="23044" y1="4130" x2="23044" y2="4130"/>
                        <a14:foregroundMark x1="14165" y1="5217" x2="14165" y2="5217"/>
                        <a14:foregroundMark x1="9091" y1="7391" x2="9091" y2="7391"/>
                        <a14:foregroundMark x1="6554" y1="10870" x2="18605" y2="14565"/>
                        <a14:foregroundMark x1="17970" y1="4783" x2="17970" y2="4783"/>
                        <a14:foregroundMark x1="18816" y1="14565" x2="31712" y2="19348"/>
                        <a14:foregroundMark x1="6977" y1="16087" x2="17336" y2="48261"/>
                        <a14:foregroundMark x1="10994" y1="37609" x2="12051" y2="61304"/>
                        <a14:foregroundMark x1="12051" y1="61304" x2="12474" y2="62609"/>
                        <a14:foregroundMark x1="9514" y1="65870" x2="8668" y2="75870"/>
                        <a14:foregroundMark x1="26216" y1="75870" x2="32981" y2="89565"/>
                        <a14:foregroundMark x1="38478" y1="86522" x2="45666" y2="90435"/>
                        <a14:foregroundMark x1="62791" y1="90217" x2="80550" y2="90435"/>
                        <a14:foregroundMark x1="84144" y1="91522" x2="77590" y2="95652"/>
                        <a14:foregroundMark x1="82664" y1="90217" x2="84778" y2="92174"/>
                        <a14:foregroundMark x1="89429" y1="92391" x2="89429" y2="92391"/>
                        <a14:foregroundMark x1="88584" y1="95870" x2="84567" y2="95652"/>
                        <a14:foregroundMark x1="68076" y1="96739" x2="58351" y2="93261"/>
                        <a14:foregroundMark x1="70613" y1="95217" x2="70613" y2="95217"/>
                        <a14:foregroundMark x1="54334" y1="95000" x2="53488" y2="77609"/>
                        <a14:foregroundMark x1="47569" y1="85435" x2="47569" y2="74348"/>
                        <a14:foregroundMark x1="51797" y1="70435" x2="53277" y2="76522"/>
                        <a14:foregroundMark x1="5074" y1="94130" x2="5074" y2="94130"/>
                        <a14:foregroundMark x1="20719" y1="30652" x2="26427" y2="43043"/>
                        <a14:foregroundMark x1="41015" y1="57391" x2="44609" y2="62174"/>
                        <a14:foregroundMark x1="50106" y1="71087" x2="50106" y2="71087"/>
                        <a14:foregroundMark x1="63425" y1="50217" x2="66596" y2="69783"/>
                        <a14:foregroundMark x1="85201" y1="41739" x2="90063" y2="57391"/>
                        <a14:foregroundMark x1="91543" y1="17391" x2="91543" y2="17391"/>
                        <a14:foregroundMark x1="91755" y1="13696" x2="94715" y2="20652"/>
                        <a14:foregroundMark x1="47357" y1="9348" x2="52008" y2="24130"/>
                        <a14:foregroundMark x1="55391" y1="17609" x2="57294" y2="31304"/>
                        <a14:foregroundMark x1="63848" y1="18478" x2="63002" y2="31087"/>
                        <a14:foregroundMark x1="57505" y1="18478" x2="57505" y2="18478"/>
                        <a14:foregroundMark x1="51163" y1="15870" x2="56237" y2="16304"/>
                        <a14:foregroundMark x1="44186" y1="8043" x2="49471" y2="10870"/>
                        <a14:foregroundMark x1="86469" y1="29783" x2="87104" y2="37391"/>
                        <a14:foregroundMark x1="85835" y1="37609" x2="85835" y2="37609"/>
                        <a14:foregroundMark x1="79493" y1="37391" x2="79493" y2="37391"/>
                        <a14:foregroundMark x1="65116" y1="41522" x2="44609" y2="41087"/>
                        <a14:foregroundMark x1="56871" y1="36957" x2="44186" y2="37826"/>
                        <a14:foregroundMark x1="55603" y1="34565" x2="32135" y2="35870"/>
                        <a14:foregroundMark x1="43340" y1="21304" x2="52008" y2="29565"/>
                        <a14:foregroundMark x1="38055" y1="23478" x2="15645" y2="26957"/>
                        <a14:foregroundMark x1="17125" y1="24783" x2="11416" y2="40652"/>
                        <a14:foregroundMark x1="8245" y1="35217" x2="9091" y2="46304"/>
                        <a14:foregroundMark x1="21142" y1="38478" x2="35941" y2="54130"/>
                        <a14:foregroundMark x1="28964" y1="31087" x2="36998" y2="53696"/>
                        <a14:foregroundMark x1="36998" y1="53696" x2="37421" y2="54130"/>
                        <a14:foregroundMark x1="46512" y1="47826" x2="50951" y2="56522"/>
                        <a14:foregroundMark x1="65751" y1="73043" x2="65751" y2="73043"/>
                        <a14:foregroundMark x1="45032" y1="84130" x2="30867" y2="80217"/>
                        <a14:foregroundMark x1="14799" y1="68043" x2="10994" y2="60652"/>
                        <a14:foregroundMark x1="17759" y1="49565" x2="19873" y2="63261"/>
                        <a14:foregroundMark x1="17970" y1="36739" x2="20719" y2="46304"/>
                        <a14:foregroundMark x1="24524" y1="33478" x2="24524" y2="33478"/>
                        <a14:foregroundMark x1="28964" y1="25870" x2="28964" y2="25870"/>
                        <a14:foregroundMark x1="28541" y1="30000" x2="28541" y2="30000"/>
                        <a14:foregroundMark x1="11628" y1="28261" x2="25370" y2="21304"/>
                        <a14:foregroundMark x1="7822" y1="32391" x2="7822" y2="32391"/>
                        <a14:foregroundMark x1="31290" y1="9783" x2="72093" y2="8478"/>
                        <a14:foregroundMark x1="26638" y1="2609" x2="26638" y2="2609"/>
                        <a14:foregroundMark x1="26638" y1="2174" x2="26638" y2="2174"/>
                        <a14:foregroundMark x1="28118" y1="1957" x2="28118" y2="1957"/>
                        <a14:foregroundMark x1="3594" y1="19348" x2="3594" y2="19348"/>
                        <a14:foregroundMark x1="5708" y1="11087" x2="4651" y2="31739"/>
                        <a14:foregroundMark x1="3383" y1="71522" x2="3383" y2="71522"/>
                        <a14:foregroundMark x1="3383" y1="76304" x2="3383" y2="76304"/>
                        <a14:foregroundMark x1="3171" y1="81739" x2="3171" y2="81739"/>
                        <a14:foregroundMark x1="8034" y1="96304" x2="8034" y2="96304"/>
                        <a14:foregroundMark x1="6765" y1="94348" x2="14588" y2="93696"/>
                        <a14:foregroundMark x1="27061" y1="26522" x2="34461" y2="30652"/>
                        <a14:foregroundMark x1="41438" y1="31087" x2="42918" y2="43478"/>
                        <a14:foregroundMark x1="41438" y1="43261" x2="48626" y2="47174"/>
                        <a14:foregroundMark x1="52220" y1="48913" x2="54334" y2="60000"/>
                        <a14:foregroundMark x1="37632" y1="58913" x2="37421" y2="63913"/>
                        <a14:foregroundMark x1="49260" y1="68478" x2="49049" y2="74130"/>
                        <a14:foregroundMark x1="41015" y1="54565" x2="34038" y2="60000"/>
                        <a14:foregroundMark x1="17336" y1="37174" x2="28541" y2="37609"/>
                        <a14:foregroundMark x1="38266" y1="24130" x2="42283" y2="20217"/>
                        <a14:foregroundMark x1="15011" y1="10435" x2="26427" y2="10217"/>
                        <a14:foregroundMark x1="65539" y1="16522" x2="65539" y2="16522"/>
                        <a14:foregroundMark x1="57505" y1="21304" x2="64059" y2="15435"/>
                        <a14:foregroundMark x1="85624" y1="26522" x2="84989" y2="40652"/>
                        <a14:foregroundMark x1="58140" y1="35435" x2="58140" y2="35435"/>
                        <a14:foregroundMark x1="66385" y1="75435" x2="66385" y2="75435"/>
                        <a14:foregroundMark x1="72727" y1="94783" x2="72727" y2="94783"/>
                        <a14:foregroundMark x1="21564" y1="3261" x2="34249" y2="1739"/>
                        <a14:foregroundMark x1="34249" y1="1739" x2="56871" y2="3478"/>
                        <a14:foregroundMark x1="56871" y1="3478" x2="61311" y2="5435"/>
                        <a14:foregroundMark x1="35307" y1="19348" x2="53488" y2="19348"/>
                        <a14:foregroundMark x1="9937" y1="13261" x2="20085" y2="19783"/>
                        <a14:foregroundMark x1="20507" y1="3261" x2="20507" y2="3261"/>
                        <a14:foregroundMark x1="17548" y1="3696" x2="17548" y2="3696"/>
                        <a14:foregroundMark x1="15856" y1="3913" x2="15856" y2="3913"/>
                        <a14:foregroundMark x1="11416" y1="4565" x2="11416" y2="4565"/>
                        <a14:foregroundMark x1="11205" y1="5435" x2="11205" y2="5435"/>
                        <a14:foregroundMark x1="6765" y1="12826" x2="26850" y2="2609"/>
                        <a14:foregroundMark x1="26850" y1="2609" x2="71459" y2="7609"/>
                        <a14:foregroundMark x1="71459" y1="7609" x2="72727" y2="9565"/>
                        <a14:foregroundMark x1="13953" y1="4348" x2="13953" y2="4348"/>
                        <a14:foregroundMark x1="8245" y1="6304" x2="8245" y2="6304"/>
                        <a14:foregroundMark x1="5708" y1="8913" x2="5708" y2="8913"/>
                        <a14:foregroundMark x1="41015" y1="1522" x2="41015" y2="1522"/>
                        <a14:foregroundMark x1="45243" y1="1522" x2="45243" y2="1522"/>
                        <a14:foregroundMark x1="50317" y1="1739" x2="50317" y2="1739"/>
                        <a14:foregroundMark x1="54334" y1="2174" x2="54334" y2="2174"/>
                        <a14:foregroundMark x1="57294" y1="3043" x2="57294" y2="3043"/>
                        <a14:foregroundMark x1="61099" y1="3696" x2="61099" y2="3696"/>
                        <a14:foregroundMark x1="63636" y1="4130" x2="63636" y2="4130"/>
                        <a14:foregroundMark x1="66596" y1="5000" x2="66596" y2="5000"/>
                        <a14:foregroundMark x1="69767" y1="6304" x2="69767" y2="6304"/>
                        <a14:foregroundMark x1="73784" y1="10435" x2="73784" y2="10435"/>
                        <a14:foregroundMark x1="51163" y1="1957" x2="51163" y2="1957"/>
                        <a14:foregroundMark x1="23890" y1="2609" x2="23890" y2="2609"/>
                        <a14:foregroundMark x1="18816" y1="3261" x2="18816" y2="3261"/>
                        <a14:foregroundMark x1="5074" y1="11522" x2="5074" y2="11522"/>
                        <a14:foregroundMark x1="3383" y1="13043" x2="3383" y2="13043"/>
                        <a14:foregroundMark x1="3383" y1="14130" x2="3383" y2="14130"/>
                        <a14:foregroundMark x1="3805" y1="22609" x2="3805" y2="22609"/>
                        <a14:foregroundMark x1="3594" y1="79348" x2="3594" y2="79348"/>
                        <a14:foregroundMark x1="3383" y1="84565" x2="3383" y2="84565"/>
                        <a14:foregroundMark x1="3171" y1="90435" x2="3171" y2="90435"/>
                        <a14:foregroundMark x1="3171" y1="96087" x2="3171" y2="96087"/>
                        <a14:foregroundMark x1="3383" y1="93913" x2="3383" y2="93913"/>
                        <a14:foregroundMark x1="95560" y1="57174" x2="95560" y2="57174"/>
                        <a14:foregroundMark x1="95560" y1="49783" x2="95560" y2="49783"/>
                        <a14:foregroundMark x1="95560" y1="42609" x2="95560" y2="42609"/>
                        <a14:foregroundMark x1="95560" y1="39565" x2="95560" y2="39565"/>
                        <a14:foregroundMark x1="95983" y1="38261" x2="95983" y2="38261"/>
                        <a14:foregroundMark x1="95983" y1="33043" x2="95983" y2="33043"/>
                        <a14:foregroundMark x1="95772" y1="28043" x2="95772" y2="28043"/>
                        <a14:foregroundMark x1="95983" y1="24130" x2="95983" y2="24130"/>
                        <a14:foregroundMark x1="95983" y1="17826" x2="95983" y2="17826"/>
                        <a14:foregroundMark x1="95772" y1="13696" x2="95772" y2="13696"/>
                        <a14:foregroundMark x1="95983" y1="47174" x2="95983" y2="47174"/>
                      </a14:backgroundRemoval>
                    </a14:imgEffect>
                  </a14:imgLayer>
                </a14:imgProps>
              </a:ext>
            </a:extLst>
          </a:blip>
          <a:stretch>
            <a:fillRect/>
          </a:stretch>
        </p:blipFill>
        <p:spPr>
          <a:xfrm>
            <a:off x="9202595" y="558750"/>
            <a:ext cx="2149796" cy="2090711"/>
          </a:xfrm>
          <a:prstGeom prst="rect">
            <a:avLst/>
          </a:prstGeom>
        </p:spPr>
      </p:pic>
      <p:pic>
        <p:nvPicPr>
          <p:cNvPr id="13" name="図 12">
            <a:extLst>
              <a:ext uri="{FF2B5EF4-FFF2-40B4-BE49-F238E27FC236}">
                <a16:creationId xmlns:a16="http://schemas.microsoft.com/office/drawing/2014/main" id="{9E1D512A-B8D4-4509-A69A-FD467AB5269A}"/>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259" b="96304" l="1452" r="95436">
                        <a14:foregroundMark x1="14315" y1="18480" x2="31535" y2="23203"/>
                        <a14:foregroundMark x1="18465" y1="17659" x2="38174" y2="17659"/>
                        <a14:foregroundMark x1="38174" y1="17659" x2="58091" y2="17659"/>
                        <a14:foregroundMark x1="58091" y1="17659" x2="80498" y2="18275"/>
                        <a14:foregroundMark x1="80498" y1="18275" x2="92531" y2="37988"/>
                        <a14:foregroundMark x1="92531" y1="37988" x2="92739" y2="94456"/>
                        <a14:foregroundMark x1="91079" y1="96509" x2="3734" y2="95483"/>
                        <a14:foregroundMark x1="4564" y1="95483" x2="4772" y2="95072"/>
                        <a14:foregroundMark x1="18257" y1="81314" x2="38797" y2="84394"/>
                        <a14:foregroundMark x1="38797" y1="84394" x2="39834" y2="84189"/>
                        <a14:foregroundMark x1="26141" y1="89117" x2="53734" y2="72895"/>
                        <a14:foregroundMark x1="36722" y1="91581" x2="66183" y2="90349"/>
                        <a14:foregroundMark x1="50830" y1="88501" x2="66598" y2="75975"/>
                        <a14:foregroundMark x1="47510" y1="62423" x2="58714" y2="52567"/>
                        <a14:foregroundMark x1="66183" y1="45380" x2="64730" y2="66735"/>
                        <a14:foregroundMark x1="74066" y1="51951" x2="72407" y2="60780"/>
                        <a14:foregroundMark x1="73859" y1="53183" x2="79876" y2="61396"/>
                        <a14:foregroundMark x1="63693" y1="50513" x2="63278" y2="60780"/>
                        <a14:foregroundMark x1="62241" y1="51129" x2="56846" y2="57700"/>
                        <a14:foregroundMark x1="53320" y1="62423" x2="53320" y2="62423"/>
                        <a14:foregroundMark x1="55394" y1="63039" x2="55394" y2="63039"/>
                        <a14:foregroundMark x1="81328" y1="48871" x2="89834" y2="63655"/>
                        <a14:foregroundMark x1="81950" y1="76591" x2="86307" y2="90965"/>
                        <a14:foregroundMark x1="73237" y1="92608" x2="73237" y2="92608"/>
                        <a14:foregroundMark x1="75726" y1="42710" x2="75726" y2="42710"/>
                        <a14:foregroundMark x1="10373" y1="20739" x2="20124" y2="23614"/>
                        <a14:foregroundMark x1="8714" y1="22793" x2="25934" y2="13142"/>
                        <a14:foregroundMark x1="25934" y1="13142" x2="26556" y2="13142"/>
                        <a14:foregroundMark x1="8714" y1="11910" x2="8714" y2="11910"/>
                        <a14:foregroundMark x1="9544" y1="13552" x2="9544" y2="13552"/>
                        <a14:foregroundMark x1="8714" y1="19507" x2="21369" y2="12115"/>
                        <a14:foregroundMark x1="16390" y1="11088" x2="16390" y2="11088"/>
                        <a14:foregroundMark x1="95021" y1="30595" x2="95021" y2="30595"/>
                        <a14:foregroundMark x1="95643" y1="33881" x2="95643" y2="33881"/>
                        <a14:foregroundMark x1="95228" y1="26899" x2="94606" y2="96304"/>
                        <a14:foregroundMark x1="95643" y1="25873" x2="95021" y2="15606"/>
                        <a14:foregroundMark x1="94191" y1="14990" x2="29461" y2="14784"/>
                        <a14:foregroundMark x1="4772" y1="25051" x2="4979" y2="95072"/>
                        <a14:foregroundMark x1="13693" y1="6571" x2="13693" y2="6571"/>
                        <a14:foregroundMark x1="15768" y1="6160" x2="15768" y2="6160"/>
                        <a14:foregroundMark x1="15145" y1="3901" x2="15145" y2="3901"/>
                        <a14:foregroundMark x1="10996" y1="2669" x2="10996" y2="2669"/>
                        <a14:foregroundMark x1="10788" y1="5133" x2="10788" y2="5133"/>
                        <a14:foregroundMark x1="10788" y1="6366" x2="10788" y2="6366"/>
                        <a14:foregroundMark x1="15560" y1="9035" x2="15560" y2="9035"/>
                        <a14:foregroundMark x1="21577" y1="6366" x2="21577" y2="6366"/>
                        <a14:foregroundMark x1="21784" y1="5133" x2="21784" y2="5133"/>
                        <a14:foregroundMark x1="21784" y1="4723" x2="21784" y2="4723"/>
                        <a14:foregroundMark x1="20747" y1="4312" x2="20747" y2="4312"/>
                        <a14:foregroundMark x1="19710" y1="4107" x2="19710" y2="4107"/>
                        <a14:foregroundMark x1="23444" y1="3491" x2="23444" y2="3491"/>
                        <a14:foregroundMark x1="21369" y1="9240" x2="21369" y2="9240"/>
                        <a14:foregroundMark x1="23859" y1="9035" x2="23859" y2="9035"/>
                        <a14:foregroundMark x1="19917" y1="8830" x2="19917" y2="8830"/>
                        <a14:foregroundMark x1="31535" y1="3080" x2="31535" y2="3080"/>
                        <a14:foregroundMark x1="30913" y1="3491" x2="30913" y2="3491"/>
                        <a14:foregroundMark x1="29461" y1="4928" x2="29461" y2="4928"/>
                        <a14:foregroundMark x1="29461" y1="6776" x2="29461" y2="6776"/>
                        <a14:foregroundMark x1="32365" y1="5133" x2="32365" y2="5133"/>
                        <a14:foregroundMark x1="32988" y1="4517" x2="32988" y2="4517"/>
                        <a14:foregroundMark x1="35685" y1="6776" x2="35685" y2="6776"/>
                        <a14:foregroundMark x1="35892" y1="8008" x2="35892" y2="8008"/>
                        <a14:foregroundMark x1="38174" y1="9035" x2="38174" y2="9035"/>
                        <a14:foregroundMark x1="40456" y1="9035" x2="40456" y2="9035"/>
                        <a14:foregroundMark x1="40871" y1="9240" x2="40871" y2="9240"/>
                        <a14:foregroundMark x1="41701" y1="8830" x2="41701" y2="8830"/>
                        <a14:foregroundMark x1="40871" y1="6366" x2="40871" y2="6366"/>
                        <a14:foregroundMark x1="40664" y1="4517" x2="40664" y2="4517"/>
                        <a14:foregroundMark x1="37344" y1="4517" x2="37344" y2="4517"/>
                        <a14:foregroundMark x1="39004" y1="4107" x2="39004" y2="4107"/>
                        <a14:foregroundMark x1="39627" y1="2875" x2="39627" y2="2875"/>
                        <a14:foregroundMark x1="35270" y1="2875" x2="35270" y2="2875"/>
                        <a14:foregroundMark x1="45228" y1="4928" x2="45228" y2="4928"/>
                        <a14:foregroundMark x1="44813" y1="4517" x2="44813" y2="4517"/>
                        <a14:foregroundMark x1="43568" y1="3080" x2="43568" y2="3080"/>
                        <a14:foregroundMark x1="45228" y1="6776" x2="45228" y2="6776"/>
                        <a14:foregroundMark x1="45228" y1="8624" x2="45228" y2="8624"/>
                        <a14:foregroundMark x1="48963" y1="4928" x2="48963" y2="4928"/>
                        <a14:foregroundMark x1="47095" y1="6982" x2="47095" y2="6982"/>
                        <a14:foregroundMark x1="48133" y1="6982" x2="48133" y2="6982"/>
                        <a14:foregroundMark x1="24066" y1="5955" x2="24066" y2="5955"/>
                        <a14:foregroundMark x1="53734" y1="5339" x2="53734" y2="5339"/>
                        <a14:foregroundMark x1="54564" y1="3491" x2="54564" y2="3491"/>
                        <a14:foregroundMark x1="56224" y1="5955" x2="56224" y2="5955"/>
                        <a14:foregroundMark x1="54149" y1="7598" x2="54149" y2="7598"/>
                        <a14:foregroundMark x1="60581" y1="5339" x2="60581" y2="5339"/>
                        <a14:foregroundMark x1="60996" y1="6366" x2="60996" y2="6366"/>
                        <a14:foregroundMark x1="60581" y1="3080" x2="60581" y2="3080"/>
                        <a14:foregroundMark x1="64315" y1="3285" x2="64315" y2="3285"/>
                        <a14:foregroundMark x1="64730" y1="5133" x2="64730" y2="5133"/>
                        <a14:foregroundMark x1="70539" y1="5544" x2="70539" y2="5544"/>
                        <a14:foregroundMark x1="69087" y1="4723" x2="69087" y2="4723"/>
                        <a14:foregroundMark x1="70747" y1="4312" x2="70747" y2="4312"/>
                        <a14:foregroundMark x1="69087" y1="8008" x2="69087" y2="8008"/>
                        <a14:foregroundMark x1="73651" y1="4517" x2="73651" y2="4517"/>
                        <a14:foregroundMark x1="74481" y1="5133" x2="74481" y2="5133"/>
                        <a14:foregroundMark x1="73444" y1="5955" x2="73444" y2="5955"/>
                        <a14:foregroundMark x1="73444" y1="7392" x2="73444" y2="7392"/>
                        <a14:foregroundMark x1="73237" y1="8830" x2="73237" y2="8830"/>
                        <a14:foregroundMark x1="60996" y1="8214" x2="60996" y2="8214"/>
                        <a14:foregroundMark x1="81328" y1="6366" x2="81328" y2="6366"/>
                        <a14:foregroundMark x1="81328" y1="5133" x2="81328" y2="5133"/>
                        <a14:foregroundMark x1="81743" y1="3285" x2="81743" y2="3285"/>
                        <a14:foregroundMark x1="89419" y1="3491" x2="89419" y2="3491"/>
                        <a14:foregroundMark x1="87552" y1="4928" x2="87552" y2="4928"/>
                        <a14:foregroundMark x1="90871" y1="6571" x2="90871" y2="6571"/>
                        <a14:foregroundMark x1="89419" y1="8419" x2="89419" y2="8419"/>
                        <a14:foregroundMark x1="77593" y1="3491" x2="77593" y2="3491"/>
                        <a14:foregroundMark x1="5809" y1="15811" x2="5809" y2="15811"/>
                        <a14:foregroundMark x1="4564" y1="17864" x2="4564" y2="17864"/>
                        <a14:foregroundMark x1="1660" y1="16838" x2="1660" y2="16838"/>
                        <a14:foregroundMark x1="2490" y1="16016" x2="21784" y2="11704"/>
                        <a14:foregroundMark x1="21784" y1="11704" x2="29461" y2="14168"/>
                        <a14:foregroundMark x1="27593" y1="12731" x2="27593" y2="12731"/>
                        <a14:foregroundMark x1="26141" y1="12526" x2="26141" y2="12526"/>
                        <a14:foregroundMark x1="24274" y1="12115" x2="24274" y2="12115"/>
                        <a14:foregroundMark x1="23651" y1="11704" x2="23651" y2="11704"/>
                        <a14:foregroundMark x1="19710" y1="11294" x2="19710" y2="11294"/>
                        <a14:foregroundMark x1="13485" y1="11294" x2="13485" y2="11294"/>
                        <a14:foregroundMark x1="11203" y1="11499" x2="11203" y2="11499"/>
                        <a14:foregroundMark x1="7676" y1="12526" x2="7676" y2="12526"/>
                        <a14:foregroundMark x1="5187" y1="13552" x2="5187" y2="13552"/>
                        <a14:foregroundMark x1="1452" y1="18686" x2="1452" y2="18686"/>
                        <a14:foregroundMark x1="2075" y1="20739" x2="2075" y2="20739"/>
                        <a14:foregroundMark x1="3112" y1="22382" x2="3734" y2="22587"/>
                        <a14:foregroundMark x1="16598" y1="27310" x2="30705" y2="24435"/>
                        <a14:foregroundMark x1="48133" y1="9240" x2="48133" y2="9240"/>
                        <a14:foregroundMark x1="55809" y1="8624" x2="55809" y2="8624"/>
                        <a14:foregroundMark x1="63071" y1="5955" x2="63071" y2="5955"/>
                        <a14:foregroundMark x1="20332" y1="6160" x2="20332" y2="6160"/>
                        <a14:foregroundMark x1="10996" y1="8830" x2="10996" y2="8830"/>
                        <a14:foregroundMark x1="52697" y1="68583" x2="52697" y2="68583"/>
                        <a14:foregroundMark x1="55394" y1="60575" x2="57261" y2="66324"/>
                        <a14:foregroundMark x1="60581" y1="56879" x2="61411" y2="60370"/>
                        <a14:foregroundMark x1="78423" y1="57906" x2="78423" y2="65092"/>
                        <a14:foregroundMark x1="84855" y1="66735" x2="85270" y2="71253"/>
                        <a14:foregroundMark x1="80705" y1="57290" x2="84232" y2="58932"/>
                        <a14:foregroundMark x1="43776" y1="8830" x2="43776" y2="8830"/>
                        <a14:foregroundMark x1="43568" y1="6776" x2="43568" y2="6776"/>
                        <a14:foregroundMark x1="64315" y1="7187" x2="64315" y2="7187"/>
                        <a14:foregroundMark x1="66390" y1="7392" x2="66390" y2="7392"/>
                        <a14:foregroundMark x1="66390" y1="5544" x2="66390" y2="5544"/>
                        <a14:foregroundMark x1="70539" y1="6982" x2="70539" y2="6982"/>
                        <a14:foregroundMark x1="71369" y1="3285" x2="71369" y2="3285"/>
                        <a14:foregroundMark x1="69502" y1="3901" x2="69502" y2="3901"/>
                        <a14:foregroundMark x1="86307" y1="7803" x2="86307" y2="7803"/>
                        <a14:foregroundMark x1="87759" y1="6982" x2="87759" y2="6982"/>
                        <a14:backgroundMark x1="14523" y1="5339" x2="14523" y2="5339"/>
                        <a14:backgroundMark x1="21577" y1="3696" x2="21577" y2="3696"/>
                        <a14:backgroundMark x1="12033" y1="5339" x2="12033" y2="5339"/>
                        <a14:backgroundMark x1="49170" y1="8008" x2="49170" y2="8008"/>
                        <a14:backgroundMark x1="46058" y1="5339" x2="46058" y2="5339"/>
                        <a14:backgroundMark x1="45228" y1="3491" x2="45228" y2="3491"/>
                        <a14:backgroundMark x1="48548" y1="3696" x2="48548" y2="3696"/>
                        <a14:backgroundMark x1="46058" y1="7598" x2="46058" y2="7598"/>
                        <a14:backgroundMark x1="62656" y1="3901" x2="62656" y2="3901"/>
                        <a14:backgroundMark x1="71992" y1="4312" x2="71992" y2="4312"/>
                        <a14:backgroundMark x1="69917" y1="4928" x2="69917" y2="4928"/>
                        <a14:backgroundMark x1="80083" y1="6160" x2="80083" y2="6160"/>
                        <a14:backgroundMark x1="87552" y1="8008" x2="87552" y2="8008"/>
                        <a14:backgroundMark x1="65560" y1="6776" x2="65560" y2="6776"/>
                        <a14:backgroundMark x1="65560" y1="5339" x2="65560" y2="5339"/>
                        <a14:backgroundMark x1="65768" y1="5133" x2="65768" y2="5133"/>
                        <a14:backgroundMark x1="71162" y1="5749" x2="71162" y2="5749"/>
                        <a14:backgroundMark x1="73444" y1="3491" x2="73444" y2="3491"/>
                      </a14:backgroundRemoval>
                    </a14:imgEffect>
                  </a14:imgLayer>
                </a14:imgProps>
              </a:ext>
            </a:extLst>
          </a:blip>
          <a:stretch>
            <a:fillRect/>
          </a:stretch>
        </p:blipFill>
        <p:spPr>
          <a:xfrm>
            <a:off x="5508192" y="3336537"/>
            <a:ext cx="2446319" cy="2471695"/>
          </a:xfrm>
          <a:prstGeom prst="rect">
            <a:avLst/>
          </a:prstGeom>
        </p:spPr>
      </p:pic>
      <p:pic>
        <p:nvPicPr>
          <p:cNvPr id="21" name="図 20">
            <a:extLst>
              <a:ext uri="{FF2B5EF4-FFF2-40B4-BE49-F238E27FC236}">
                <a16:creationId xmlns:a16="http://schemas.microsoft.com/office/drawing/2014/main" id="{FD375B5E-C295-4072-9949-AFBAB60F7B3D}"/>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2263" b="96091" l="2128" r="94894">
                        <a14:foregroundMark x1="4468" y1="16255" x2="53191" y2="16255"/>
                        <a14:foregroundMark x1="53191" y1="16255" x2="92766" y2="15432"/>
                        <a14:foregroundMark x1="93404" y1="18724" x2="94468" y2="95885"/>
                        <a14:foregroundMark x1="93617" y1="96914" x2="4894" y2="96296"/>
                        <a14:foregroundMark x1="4894" y1="96296" x2="2128" y2="95679"/>
                        <a14:foregroundMark x1="2340" y1="95267" x2="4468" y2="13374"/>
                        <a14:foregroundMark x1="18723" y1="14609" x2="94894" y2="15432"/>
                        <a14:foregroundMark x1="94894" y1="15432" x2="94468" y2="86008"/>
                        <a14:foregroundMark x1="2340" y1="30041" x2="2340" y2="30041"/>
                        <a14:foregroundMark x1="2979" y1="23868" x2="2979" y2="23868"/>
                        <a14:foregroundMark x1="12766" y1="77160" x2="32128" y2="85597"/>
                        <a14:foregroundMark x1="32128" y1="85597" x2="34681" y2="86008"/>
                        <a14:foregroundMark x1="32128" y1="78395" x2="11064" y2="86214"/>
                        <a14:foregroundMark x1="9574" y1="81893" x2="9574" y2="81893"/>
                        <a14:foregroundMark x1="9574" y1="79630" x2="13404" y2="81481"/>
                        <a14:foregroundMark x1="9574" y1="81276" x2="16809" y2="81070"/>
                        <a14:foregroundMark x1="16596" y1="88683" x2="27021" y2="87449"/>
                        <a14:foregroundMark x1="34468" y1="80041" x2="35532" y2="85391"/>
                        <a14:foregroundMark x1="8085" y1="44239" x2="8085" y2="44239"/>
                        <a14:foregroundMark x1="8157" y1="43838" x2="8298" y2="46296"/>
                        <a14:foregroundMark x1="16170" y1="41975" x2="19787" y2="42387"/>
                        <a14:foregroundMark x1="21277" y1="56790" x2="24894" y2="59465"/>
                        <a14:foregroundMark x1="25957" y1="57407" x2="26596" y2="67695"/>
                        <a14:foregroundMark x1="39574" y1="66255" x2="54468" y2="69136"/>
                        <a14:foregroundMark x1="29574" y1="51440" x2="29574" y2="51440"/>
                        <a14:foregroundMark x1="35106" y1="50000" x2="37447" y2="47119"/>
                        <a14:foregroundMark x1="14468" y1="63580" x2="17021" y2="68724"/>
                        <a14:foregroundMark x1="12979" y1="65021" x2="19149" y2="57613"/>
                        <a14:foregroundMark x1="9362" y1="64403" x2="20851" y2="55144"/>
                        <a14:foregroundMark x1="12766" y1="65844" x2="18723" y2="55967"/>
                        <a14:foregroundMark x1="15957" y1="56173" x2="15957" y2="56173"/>
                        <a14:foregroundMark x1="17660" y1="55967" x2="17660" y2="55967"/>
                        <a14:foregroundMark x1="16809" y1="55967" x2="16809" y2="55967"/>
                        <a14:foregroundMark x1="7872" y1="42181" x2="7872" y2="42181"/>
                        <a14:foregroundMark x1="8723" y1="43004" x2="8723" y2="43004"/>
                        <a14:foregroundMark x1="8085" y1="43210" x2="7447" y2="40947"/>
                        <a14:foregroundMark x1="8298" y1="41358" x2="8936" y2="45679"/>
                        <a14:foregroundMark x1="8298" y1="41770" x2="7872" y2="41564"/>
                        <a14:foregroundMark x1="7660" y1="41358" x2="7660" y2="41358"/>
                        <a14:foregroundMark x1="15957" y1="54115" x2="19362" y2="59259"/>
                        <a14:foregroundMark x1="11277" y1="63580" x2="13830" y2="64815"/>
                        <a14:foregroundMark x1="2553" y1="15432" x2="2553" y2="15432"/>
                        <a14:foregroundMark x1="8723" y1="5761" x2="8723" y2="5761"/>
                        <a14:foregroundMark x1="8085" y1="6790" x2="8085" y2="6790"/>
                        <a14:foregroundMark x1="8085" y1="4938" x2="8085" y2="4938"/>
                        <a14:foregroundMark x1="8298" y1="3292" x2="8298" y2="3292"/>
                        <a14:foregroundMark x1="8085" y1="8025" x2="8085" y2="8025"/>
                        <a14:foregroundMark x1="6809" y1="15226" x2="14681" y2="15021"/>
                        <a14:foregroundMark x1="2979" y1="21399" x2="2979" y2="18519"/>
                        <a14:foregroundMark x1="71277" y1="14403" x2="91277" y2="13786"/>
                        <a14:foregroundMark x1="91277" y1="13786" x2="95106" y2="13992"/>
                        <a14:foregroundMark x1="11064" y1="6996" x2="11064" y2="6996"/>
                        <a14:foregroundMark x1="11489" y1="6790" x2="11489" y2="6790"/>
                        <a14:foregroundMark x1="13830" y1="5556" x2="13830" y2="5556"/>
                        <a14:foregroundMark x1="13617" y1="4115" x2="13617" y2="4115"/>
                        <a14:foregroundMark x1="11702" y1="3909" x2="11702" y2="3909"/>
                        <a14:foregroundMark x1="10638" y1="4115" x2="10638" y2="4115"/>
                        <a14:foregroundMark x1="10638" y1="8642" x2="10638" y2="8642"/>
                        <a14:foregroundMark x1="12979" y1="8436" x2="12979" y2="8436"/>
                        <a14:foregroundMark x1="13830" y1="9259" x2="13830" y2="9259"/>
                        <a14:foregroundMark x1="17021" y1="4115" x2="17021" y2="4115"/>
                        <a14:foregroundMark x1="18936" y1="2263" x2="18936" y2="2263"/>
                        <a14:foregroundMark x1="21064" y1="3909" x2="21064" y2="3909"/>
                        <a14:foregroundMark x1="19362" y1="6790" x2="19362" y2="6790"/>
                        <a14:foregroundMark x1="20851" y1="6379" x2="20851" y2="6379"/>
                        <a14:foregroundMark x1="17447" y1="6379" x2="17447" y2="6379"/>
                        <a14:foregroundMark x1="19362" y1="9053" x2="19362" y2="9053"/>
                        <a14:foregroundMark x1="17234" y1="9053" x2="17234" y2="9053"/>
                        <a14:foregroundMark x1="21064" y1="8848" x2="21064" y2="8848"/>
                        <a14:foregroundMark x1="28298" y1="3704" x2="28298" y2="3704"/>
                        <a14:foregroundMark x1="25319" y1="3704" x2="25319" y2="3704"/>
                        <a14:foregroundMark x1="27021" y1="6173" x2="27021" y2="6173"/>
                        <a14:foregroundMark x1="29787" y1="5350" x2="29787" y2="5350"/>
                        <a14:foregroundMark x1="30851" y1="4527" x2="30851" y2="4527"/>
                        <a14:foregroundMark x1="36596" y1="2881" x2="36596" y2="2881"/>
                        <a14:foregroundMark x1="34255" y1="8436" x2="34255" y2="8436"/>
                        <a14:foregroundMark x1="37234" y1="8436" x2="37234" y2="8436"/>
                        <a14:foregroundMark x1="38511" y1="3292" x2="38511" y2="3292"/>
                        <a14:foregroundMark x1="38723" y1="2263" x2="38723" y2="2263"/>
                        <a14:foregroundMark x1="42766" y1="5967" x2="42766" y2="5967"/>
                        <a14:foregroundMark x1="42979" y1="3292" x2="42979" y2="3292"/>
                        <a14:foregroundMark x1="46170" y1="6379" x2="46170" y2="6379"/>
                        <a14:foregroundMark x1="49149" y1="4321" x2="49149" y2="4321"/>
                        <a14:foregroundMark x1="49574" y1="3704" x2="49574" y2="3704"/>
                        <a14:foregroundMark x1="51489" y1="5967" x2="51489" y2="5967"/>
                        <a14:foregroundMark x1="50213" y1="8025" x2="50213" y2="8025"/>
                        <a14:foregroundMark x1="51915" y1="9053" x2="51915" y2="9053"/>
                        <a14:foregroundMark x1="52766" y1="6173" x2="52766" y2="6173"/>
                        <a14:foregroundMark x1="52979" y1="3086" x2="52979" y2="3086"/>
                        <a14:foregroundMark x1="54468" y1="4321" x2="54468" y2="4321"/>
                        <a14:foregroundMark x1="54894" y1="7202" x2="54894" y2="7202"/>
                        <a14:foregroundMark x1="54681" y1="9053" x2="54681" y2="9053"/>
                        <a14:foregroundMark x1="58298" y1="5556" x2="58298" y2="5556"/>
                        <a14:foregroundMark x1="58298" y1="3909" x2="58298" y2="3909"/>
                        <a14:foregroundMark x1="58298" y1="8230" x2="58298" y2="8230"/>
                        <a14:foregroundMark x1="60426" y1="5350" x2="60426" y2="5350"/>
                        <a14:foregroundMark x1="60851" y1="3498" x2="60851" y2="3498"/>
                        <a14:foregroundMark x1="63191" y1="2675" x2="63191" y2="2675"/>
                        <a14:foregroundMark x1="62340" y1="7407" x2="62340" y2="7407"/>
                        <a14:foregroundMark x1="62128" y1="8848" x2="62128" y2="8848"/>
                        <a14:foregroundMark x1="67447" y1="5144" x2="67447" y2="5144"/>
                        <a14:foregroundMark x1="68298" y1="5144" x2="68298" y2="5144"/>
                        <a14:foregroundMark x1="68723" y1="3498" x2="68723" y2="3498"/>
                        <a14:foregroundMark x1="70426" y1="5967" x2="70426" y2="5967"/>
                        <a14:foregroundMark x1="68298" y1="7819" x2="68298" y2="7819"/>
                        <a14:foregroundMark x1="78085" y1="3704" x2="78085" y2="3704"/>
                        <a14:foregroundMark x1="78723" y1="5761" x2="78723" y2="5761"/>
                        <a14:foregroundMark x1="78511" y1="6996" x2="78511" y2="6996"/>
                        <a14:foregroundMark x1="83830" y1="5350" x2="83830" y2="5350"/>
                        <a14:foregroundMark x1="85319" y1="4527" x2="85319" y2="4527"/>
                        <a14:foregroundMark x1="87234" y1="3292" x2="87234" y2="3292"/>
                        <a14:foregroundMark x1="86383" y1="8848" x2="86383" y2="8848"/>
                        <a14:foregroundMark x1="62340" y1="5967" x2="62340" y2="5967"/>
                        <a14:foregroundMark x1="62340" y1="4115" x2="62340" y2="4115"/>
                        <a14:foregroundMark x1="64043" y1="5556" x2="64043" y2="5556"/>
                        <a14:foregroundMark x1="75319" y1="3909" x2="75319" y2="3909"/>
                        <a14:foregroundMark x1="21702" y1="76543" x2="25745" y2="77366"/>
                        <a14:backgroundMark x1="11702" y1="5350" x2="11702" y2="5350"/>
                        <a14:backgroundMark x1="18936" y1="3909" x2="18936" y2="3909"/>
                        <a14:backgroundMark x1="51489" y1="6790" x2="51489" y2="6790"/>
                        <a14:backgroundMark x1="50213" y1="4733" x2="50213" y2="4733"/>
                        <a14:backgroundMark x1="77234" y1="6173" x2="77234" y2="6173"/>
                        <a14:backgroundMark x1="62979" y1="3498" x2="62979" y2="3498"/>
                        <a14:backgroundMark x1="63191" y1="5350" x2="63191" y2="5350"/>
                        <a14:backgroundMark x1="61489" y1="5144" x2="61489" y2="5144"/>
                        <a14:backgroundMark x1="61064" y1="3704" x2="61064" y2="3704"/>
                      </a14:backgroundRemoval>
                    </a14:imgEffect>
                  </a14:imgLayer>
                </a14:imgProps>
              </a:ext>
            </a:extLst>
          </a:blip>
          <a:stretch>
            <a:fillRect/>
          </a:stretch>
        </p:blipFill>
        <p:spPr>
          <a:xfrm>
            <a:off x="9150348" y="3336538"/>
            <a:ext cx="2390322" cy="2471694"/>
          </a:xfrm>
          <a:prstGeom prst="rect">
            <a:avLst/>
          </a:prstGeom>
        </p:spPr>
      </p:pic>
      <p:pic>
        <p:nvPicPr>
          <p:cNvPr id="2" name="図 1">
            <a:extLst>
              <a:ext uri="{FF2B5EF4-FFF2-40B4-BE49-F238E27FC236}">
                <a16:creationId xmlns:a16="http://schemas.microsoft.com/office/drawing/2014/main" id="{0246F452-CA59-481A-8218-3473F9ABA050}"/>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4217" b="90361" l="5136" r="94260">
                        <a14:foregroundMark x1="10876" y1="48795" x2="25680" y2="17470"/>
                        <a14:foregroundMark x1="25680" y1="17470" x2="48338" y2="10843"/>
                        <a14:foregroundMark x1="48338" y1="10843" x2="70393" y2="16867"/>
                        <a14:foregroundMark x1="70393" y1="16867" x2="89124" y2="38554"/>
                        <a14:foregroundMark x1="89124" y1="38554" x2="73414" y2="74096"/>
                        <a14:foregroundMark x1="73414" y1="74096" x2="28701" y2="87952"/>
                        <a14:foregroundMark x1="28701" y1="87952" x2="11480" y2="63855"/>
                        <a14:foregroundMark x1="11480" y1="63855" x2="7251" y2="37349"/>
                        <a14:foregroundMark x1="14502" y1="30723" x2="14502" y2="30723"/>
                        <a14:foregroundMark x1="17523" y1="23494" x2="17523" y2="23494"/>
                        <a14:foregroundMark x1="7251" y1="51807" x2="23565" y2="22892"/>
                        <a14:foregroundMark x1="23565" y1="22892" x2="36254" y2="15060"/>
                        <a14:foregroundMark x1="30816" y1="9639" x2="74018" y2="17470"/>
                        <a14:foregroundMark x1="74018" y1="17470" x2="84894" y2="23494"/>
                        <a14:foregroundMark x1="89728" y1="31325" x2="80363" y2="72289"/>
                        <a14:foregroundMark x1="80363" y1="72289" x2="53172" y2="76506"/>
                        <a14:foregroundMark x1="57100" y1="84940" x2="77039" y2="73494"/>
                        <a14:foregroundMark x1="77039" y1="73494" x2="77039" y2="73494"/>
                        <a14:foregroundMark x1="88520" y1="60843" x2="84592" y2="75904"/>
                        <a14:foregroundMark x1="94260" y1="43976" x2="89426" y2="59036"/>
                        <a14:foregroundMark x1="66163" y1="51807" x2="74018" y2="58434"/>
                        <a14:foregroundMark x1="16616" y1="65060" x2="59517" y2="68675"/>
                        <a14:foregroundMark x1="59517" y1="68675" x2="68580" y2="67470"/>
                        <a14:foregroundMark x1="27190" y1="78313" x2="52266" y2="78916"/>
                        <a14:foregroundMark x1="15106" y1="56024" x2="65257" y2="56627"/>
                        <a14:foregroundMark x1="22659" y1="34337" x2="79154" y2="34337"/>
                        <a14:foregroundMark x1="19637" y1="38554" x2="83686" y2="46386"/>
                        <a14:foregroundMark x1="19637" y1="25301" x2="47432" y2="29518"/>
                        <a14:foregroundMark x1="23565" y1="50000" x2="68882" y2="51205"/>
                        <a14:foregroundMark x1="47734" y1="43976" x2="56798" y2="50000"/>
                        <a14:foregroundMark x1="22054" y1="81325" x2="22054" y2="81325"/>
                        <a14:foregroundMark x1="20242" y1="80120" x2="20242" y2="80120"/>
                        <a14:foregroundMark x1="19033" y1="78916" x2="19033" y2="78916"/>
                        <a14:foregroundMark x1="16918" y1="75301" x2="16918" y2="75301"/>
                        <a14:foregroundMark x1="19335" y1="78313" x2="9970" y2="63253"/>
                        <a14:foregroundMark x1="19637" y1="78916" x2="5136" y2="48795"/>
                        <a14:foregroundMark x1="5136" y1="48795" x2="5740" y2="39759"/>
                        <a14:foregroundMark x1="5740" y1="38554" x2="22659" y2="13253"/>
                        <a14:foregroundMark x1="22659" y1="13253" x2="43505" y2="4217"/>
                        <a14:foregroundMark x1="43505" y1="4217" x2="64653" y2="4217"/>
                        <a14:foregroundMark x1="64653" y1="4217" x2="84894" y2="16867"/>
                        <a14:foregroundMark x1="84894" y1="16867" x2="90634" y2="25301"/>
                        <a14:foregroundMark x1="90937" y1="24699" x2="91843" y2="66867"/>
                        <a14:foregroundMark x1="91843" y1="66867" x2="80060" y2="79518"/>
                        <a14:foregroundMark x1="87311" y1="74699" x2="87311" y2="74699"/>
                        <a14:foregroundMark x1="82175" y1="79518" x2="82175" y2="79518"/>
                        <a14:foregroundMark x1="80363" y1="81325" x2="80363" y2="81325"/>
                        <a14:foregroundMark x1="77039" y1="83133" x2="77039" y2="83133"/>
                        <a14:foregroundMark x1="73414" y1="85542" x2="73414" y2="85542"/>
                        <a14:foregroundMark x1="70091" y1="87349" x2="70091" y2="87349"/>
                        <a14:foregroundMark x1="64955" y1="88554" x2="64955" y2="88554"/>
                        <a14:foregroundMark x1="59215" y1="89759" x2="59215" y2="89759"/>
                        <a14:foregroundMark x1="61631" y1="90361" x2="61631" y2="90361"/>
                      </a14:backgroundRemoval>
                    </a14:imgEffect>
                  </a14:imgLayer>
                </a14:imgProps>
              </a:ext>
            </a:extLst>
          </a:blip>
          <a:stretch>
            <a:fillRect/>
          </a:stretch>
        </p:blipFill>
        <p:spPr>
          <a:xfrm>
            <a:off x="1961844" y="3691420"/>
            <a:ext cx="2117910" cy="1062155"/>
          </a:xfrm>
          <a:prstGeom prst="rect">
            <a:avLst/>
          </a:prstGeom>
        </p:spPr>
      </p:pic>
    </p:spTree>
    <p:extLst>
      <p:ext uri="{BB962C8B-B14F-4D97-AF65-F5344CB8AC3E}">
        <p14:creationId xmlns:p14="http://schemas.microsoft.com/office/powerpoint/2010/main" val="2438785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52" name="グループ化 51"/>
          <p:cNvGrpSpPr/>
          <p:nvPr/>
        </p:nvGrpSpPr>
        <p:grpSpPr>
          <a:xfrm>
            <a:off x="-37608" y="14498"/>
            <a:ext cx="9233771" cy="707886"/>
            <a:chOff x="522847" y="365592"/>
            <a:chExt cx="9233771" cy="792422"/>
          </a:xfrm>
        </p:grpSpPr>
        <p:sp>
          <p:nvSpPr>
            <p:cNvPr id="53" name="ホームベース 52"/>
            <p:cNvSpPr/>
            <p:nvPr/>
          </p:nvSpPr>
          <p:spPr>
            <a:xfrm>
              <a:off x="780258" y="513185"/>
              <a:ext cx="8976360" cy="518159"/>
            </a:xfrm>
            <a:prstGeom prst="homePlat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6" name="正方形/長方形 55"/>
            <p:cNvSpPr/>
            <p:nvPr/>
          </p:nvSpPr>
          <p:spPr>
            <a:xfrm>
              <a:off x="522847" y="365592"/>
              <a:ext cx="7532819" cy="792422"/>
            </a:xfrm>
            <a:prstGeom prst="rect">
              <a:avLst/>
            </a:prstGeom>
            <a:noFill/>
          </p:spPr>
          <p:txBody>
            <a:bodyPr wrap="square" lIns="91440" tIns="45720" rIns="91440" bIns="45720">
              <a:spAutoFit/>
            </a:bodyPr>
            <a:lstStyle/>
            <a:p>
              <a:pPr algn="ctr"/>
              <a:r>
                <a:rPr lang="ja-JP" altLang="en-US" sz="4000" b="1" dirty="0">
                  <a:ln w="10160">
                    <a:solidFill>
                      <a:srgbClr val="0070C0"/>
                    </a:solidFill>
                    <a:prstDash val="solid"/>
                  </a:ln>
                  <a:solidFill>
                    <a:srgbClr val="FFFFFF"/>
                  </a:solidFill>
                  <a:effectLst>
                    <a:outerShdw blurRad="38100" dist="22860" dir="5400000" algn="tl" rotWithShape="0">
                      <a:srgbClr val="000000">
                        <a:alpha val="30000"/>
                      </a:srgbClr>
                    </a:outerShdw>
                  </a:effectLst>
                </a:rPr>
                <a:t>税のしくみや使いみちを知ろう</a:t>
              </a:r>
            </a:p>
          </p:txBody>
        </p:sp>
      </p:grpSp>
      <p:pic>
        <p:nvPicPr>
          <p:cNvPr id="58" name="図 57"/>
          <p:cNvPicPr/>
          <p:nvPr/>
        </p:nvPicPr>
        <p:blipFill>
          <a:blip r:embed="rId2">
            <a:clrChange>
              <a:clrFrom>
                <a:srgbClr val="FFFFFF"/>
              </a:clrFrom>
              <a:clrTo>
                <a:srgbClr val="FFFFFF">
                  <a:alpha val="0"/>
                </a:srgbClr>
              </a:clrTo>
            </a:clrChange>
          </a:blip>
          <a:stretch>
            <a:fillRect/>
          </a:stretch>
        </p:blipFill>
        <p:spPr>
          <a:xfrm>
            <a:off x="4005951" y="5554455"/>
            <a:ext cx="1297124" cy="1105615"/>
          </a:xfrm>
          <a:prstGeom prst="rect">
            <a:avLst/>
          </a:prstGeom>
        </p:spPr>
      </p:pic>
      <p:pic>
        <p:nvPicPr>
          <p:cNvPr id="59" name="図 58"/>
          <p:cNvPicPr/>
          <p:nvPr/>
        </p:nvPicPr>
        <p:blipFill>
          <a:blip r:embed="rId3">
            <a:clrChange>
              <a:clrFrom>
                <a:srgbClr val="FFFFFF"/>
              </a:clrFrom>
              <a:clrTo>
                <a:srgbClr val="FFFFFF">
                  <a:alpha val="0"/>
                </a:srgbClr>
              </a:clrTo>
            </a:clrChange>
          </a:blip>
          <a:stretch>
            <a:fillRect/>
          </a:stretch>
        </p:blipFill>
        <p:spPr>
          <a:xfrm>
            <a:off x="11217978" y="5853243"/>
            <a:ext cx="984895" cy="858411"/>
          </a:xfrm>
          <a:prstGeom prst="rect">
            <a:avLst/>
          </a:prstGeom>
        </p:spPr>
      </p:pic>
      <p:pic>
        <p:nvPicPr>
          <p:cNvPr id="60" name="図 59"/>
          <p:cNvPicPr/>
          <p:nvPr/>
        </p:nvPicPr>
        <p:blipFill>
          <a:blip r:embed="rId4">
            <a:clrChange>
              <a:clrFrom>
                <a:srgbClr val="FFFFFF"/>
              </a:clrFrom>
              <a:clrTo>
                <a:srgbClr val="FFFFFF">
                  <a:alpha val="0"/>
                </a:srgbClr>
              </a:clrTo>
            </a:clrChange>
          </a:blip>
          <a:stretch>
            <a:fillRect/>
          </a:stretch>
        </p:blipFill>
        <p:spPr>
          <a:xfrm>
            <a:off x="-2109" y="5760676"/>
            <a:ext cx="1529715" cy="840740"/>
          </a:xfrm>
          <a:prstGeom prst="rect">
            <a:avLst/>
          </a:prstGeom>
        </p:spPr>
      </p:pic>
      <p:sp>
        <p:nvSpPr>
          <p:cNvPr id="7" name="テキスト ボックス 6"/>
          <p:cNvSpPr txBox="1"/>
          <p:nvPr/>
        </p:nvSpPr>
        <p:spPr>
          <a:xfrm>
            <a:off x="11868195" y="6527530"/>
            <a:ext cx="341760" cy="369332"/>
          </a:xfrm>
          <a:prstGeom prst="rect">
            <a:avLst/>
          </a:prstGeom>
          <a:noFill/>
        </p:spPr>
        <p:txBody>
          <a:bodyPr wrap="none" rtlCol="0">
            <a:spAutoFit/>
          </a:bodyPr>
          <a:lstStyle/>
          <a:p>
            <a:r>
              <a:rPr kumimoji="1" lang="ja-JP" altLang="en-US" dirty="0"/>
              <a:t>２</a:t>
            </a:r>
          </a:p>
        </p:txBody>
      </p:sp>
      <p:grpSp>
        <p:nvGrpSpPr>
          <p:cNvPr id="38" name="グループ化 37"/>
          <p:cNvGrpSpPr/>
          <p:nvPr/>
        </p:nvGrpSpPr>
        <p:grpSpPr>
          <a:xfrm>
            <a:off x="105196" y="1275251"/>
            <a:ext cx="12026390" cy="5333821"/>
            <a:chOff x="102553" y="810442"/>
            <a:chExt cx="12026390" cy="5333821"/>
          </a:xfrm>
        </p:grpSpPr>
        <p:grpSp>
          <p:nvGrpSpPr>
            <p:cNvPr id="4" name="グループ化 3"/>
            <p:cNvGrpSpPr/>
            <p:nvPr/>
          </p:nvGrpSpPr>
          <p:grpSpPr>
            <a:xfrm>
              <a:off x="102553" y="810442"/>
              <a:ext cx="12026390" cy="5333821"/>
              <a:chOff x="109776" y="1412801"/>
              <a:chExt cx="12026390" cy="5333821"/>
            </a:xfrm>
          </p:grpSpPr>
          <p:sp>
            <p:nvSpPr>
              <p:cNvPr id="12" name="角丸四角形 11"/>
              <p:cNvSpPr/>
              <p:nvPr/>
            </p:nvSpPr>
            <p:spPr>
              <a:xfrm>
                <a:off x="1336366" y="5710425"/>
                <a:ext cx="2392680" cy="953751"/>
              </a:xfrm>
              <a:prstGeom prst="round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rPr>
                  <a:t>税務署（国税）</a:t>
                </a:r>
                <a:endParaRPr lang="en-US" altLang="ja-JP" dirty="0">
                  <a:solidFill>
                    <a:prstClr val="white"/>
                  </a:solidFill>
                </a:endParaRPr>
              </a:p>
              <a:p>
                <a:pPr algn="ctr"/>
                <a:r>
                  <a:rPr lang="ja-JP" altLang="en-US" sz="1200" dirty="0">
                    <a:solidFill>
                      <a:prstClr val="white"/>
                    </a:solidFill>
                  </a:rPr>
                  <a:t>１年間に国に納められる税金</a:t>
                </a:r>
                <a:endParaRPr lang="en-US" altLang="ja-JP" sz="1200" dirty="0">
                  <a:solidFill>
                    <a:prstClr val="white"/>
                  </a:solidFill>
                </a:endParaRPr>
              </a:p>
              <a:p>
                <a:pPr algn="ctr"/>
                <a:r>
                  <a:rPr lang="ja-JP" altLang="en-US" sz="1600" b="1" dirty="0">
                    <a:solidFill>
                      <a:prstClr val="white"/>
                    </a:solidFill>
                  </a:rPr>
                  <a:t>約６９兆６，０８０億円</a:t>
                </a:r>
                <a:endParaRPr lang="en-US" altLang="ja-JP" sz="1600" b="1" dirty="0">
                  <a:solidFill>
                    <a:prstClr val="white"/>
                  </a:solidFill>
                </a:endParaRPr>
              </a:p>
              <a:p>
                <a:pPr algn="ctr"/>
                <a:r>
                  <a:rPr lang="ja-JP" altLang="en-US" sz="1100" dirty="0">
                    <a:solidFill>
                      <a:prstClr val="white"/>
                    </a:solidFill>
                  </a:rPr>
                  <a:t>（令和６年度当初予算）</a:t>
                </a:r>
              </a:p>
            </p:txBody>
          </p:sp>
          <p:sp>
            <p:nvSpPr>
              <p:cNvPr id="3" name="角丸四角形 2"/>
              <p:cNvSpPr/>
              <p:nvPr/>
            </p:nvSpPr>
            <p:spPr>
              <a:xfrm>
                <a:off x="179189" y="1617888"/>
                <a:ext cx="4202191" cy="4031247"/>
              </a:xfrm>
              <a:prstGeom prst="roundRect">
                <a:avLst/>
              </a:prstGeom>
              <a:noFill/>
              <a:ln w="25400">
                <a:solidFill>
                  <a:srgbClr val="00CC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23" name="角丸四角形 22"/>
              <p:cNvSpPr/>
              <p:nvPr/>
            </p:nvSpPr>
            <p:spPr>
              <a:xfrm>
                <a:off x="4447223" y="1608418"/>
                <a:ext cx="6670357" cy="4040718"/>
              </a:xfrm>
              <a:prstGeom prst="roundRect">
                <a:avLst/>
              </a:prstGeom>
              <a:noFill/>
              <a:ln w="25400">
                <a:solidFill>
                  <a:schemeClr val="accent5">
                    <a:lumMod val="75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9" name="角丸四角形 8"/>
              <p:cNvSpPr/>
              <p:nvPr/>
            </p:nvSpPr>
            <p:spPr>
              <a:xfrm>
                <a:off x="1791176" y="1412801"/>
                <a:ext cx="986790" cy="391233"/>
              </a:xfrm>
              <a:prstGeom prst="round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white"/>
                    </a:solidFill>
                  </a:rPr>
                  <a:t>国　税</a:t>
                </a:r>
              </a:p>
            </p:txBody>
          </p:sp>
          <p:sp>
            <p:nvSpPr>
              <p:cNvPr id="10" name="角丸四角形 9"/>
              <p:cNvSpPr/>
              <p:nvPr/>
            </p:nvSpPr>
            <p:spPr>
              <a:xfrm>
                <a:off x="7193636" y="1426245"/>
                <a:ext cx="973455" cy="391233"/>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white"/>
                    </a:solidFill>
                  </a:rPr>
                  <a:t>地方税</a:t>
                </a:r>
              </a:p>
            </p:txBody>
          </p:sp>
          <p:sp>
            <p:nvSpPr>
              <p:cNvPr id="24" name="角丸四角形 23"/>
              <p:cNvSpPr/>
              <p:nvPr/>
            </p:nvSpPr>
            <p:spPr>
              <a:xfrm>
                <a:off x="109776" y="1863088"/>
                <a:ext cx="11167824" cy="2053323"/>
              </a:xfrm>
              <a:prstGeom prst="roundRect">
                <a:avLst/>
              </a:prstGeom>
              <a:solidFill>
                <a:srgbClr val="FF99CC">
                  <a:alpha val="90000"/>
                </a:srgbClr>
              </a:solidFill>
              <a:ln w="25400">
                <a:solidFill>
                  <a:srgbClr val="FF3399"/>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25" name="角丸四角形 24"/>
              <p:cNvSpPr/>
              <p:nvPr/>
            </p:nvSpPr>
            <p:spPr>
              <a:xfrm>
                <a:off x="146666" y="4000576"/>
                <a:ext cx="11197055" cy="1564393"/>
              </a:xfrm>
              <a:prstGeom prst="roundRect">
                <a:avLst/>
              </a:prstGeom>
              <a:solidFill>
                <a:srgbClr val="66CCFF">
                  <a:alpha val="73000"/>
                </a:srgbClr>
              </a:solidFill>
              <a:ln w="25400">
                <a:solidFill>
                  <a:schemeClr val="accent1">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dirty="0">
                  <a:solidFill>
                    <a:prstClr val="black"/>
                  </a:solidFill>
                </a:endParaRPr>
              </a:p>
            </p:txBody>
          </p:sp>
          <p:cxnSp>
            <p:nvCxnSpPr>
              <p:cNvPr id="5" name="直線コネクタ 4"/>
              <p:cNvCxnSpPr/>
              <p:nvPr/>
            </p:nvCxnSpPr>
            <p:spPr>
              <a:xfrm flipH="1">
                <a:off x="8166795" y="1767403"/>
                <a:ext cx="29104" cy="4807356"/>
              </a:xfrm>
              <a:prstGeom prst="line">
                <a:avLst/>
              </a:prstGeom>
              <a:ln w="38100">
                <a:solidFill>
                  <a:schemeClr val="accent6">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2382748" y="3189674"/>
                <a:ext cx="997464" cy="5633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prstClr val="black"/>
                    </a:solidFill>
                  </a:rPr>
                  <a:t>　会社も税金の額を計算して納めます。</a:t>
                </a:r>
              </a:p>
            </p:txBody>
          </p:sp>
          <p:sp>
            <p:nvSpPr>
              <p:cNvPr id="26" name="正方形/長方形 25"/>
              <p:cNvSpPr/>
              <p:nvPr/>
            </p:nvSpPr>
            <p:spPr>
              <a:xfrm>
                <a:off x="1293020" y="1893018"/>
                <a:ext cx="2859248" cy="8394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prstClr val="black"/>
                    </a:solidFill>
                  </a:rPr>
                  <a:t>　会社などで働いている人は、給料から税金が差し引かれます。差し引かれた税金は会社などがまとめて納めます。</a:t>
                </a:r>
                <a:endParaRPr lang="en-US" altLang="ja-JP" sz="1000" dirty="0">
                  <a:solidFill>
                    <a:prstClr val="black"/>
                  </a:solidFill>
                </a:endParaRPr>
              </a:p>
              <a:p>
                <a:r>
                  <a:rPr lang="ja-JP" altLang="en-US" sz="1000" dirty="0">
                    <a:solidFill>
                      <a:prstClr val="black"/>
                    </a:solidFill>
                  </a:rPr>
                  <a:t>　農業をしている人や商売をしている人は、１年に１度自分の税金の額を計算して納めます。</a:t>
                </a:r>
                <a:endParaRPr lang="en-US" altLang="ja-JP" sz="1000" dirty="0">
                  <a:solidFill>
                    <a:prstClr val="black"/>
                  </a:solidFill>
                </a:endParaRPr>
              </a:p>
            </p:txBody>
          </p:sp>
          <p:pic>
            <p:nvPicPr>
              <p:cNvPr id="33" name="図 32" descr="C:\Users\A318266\Desktop\新しいフォルダー (2)\副教材イラスト（編集中）\H29_JPEG\H29_消費税.jpg"/>
              <p:cNvPicPr/>
              <p:nvPr/>
            </p:nvPicPr>
            <p:blipFill>
              <a:blip r:embed="rId5" cstate="print">
                <a:extLst>
                  <a:ext uri="{BEBA8EAE-BF5A-486C-A8C5-ECC9F3942E4B}">
                    <a14:imgProps xmlns:a14="http://schemas.microsoft.com/office/drawing/2010/main">
                      <a14:imgLayer r:embed="rId6">
                        <a14:imgEffect>
                          <a14:backgroundRemoval t="7175" b="98655" l="491" r="99017">
                            <a14:foregroundMark x1="31941" y1="7623" x2="31941" y2="7623"/>
                            <a14:foregroundMark x1="31204" y1="39013" x2="41278" y2="48879"/>
                            <a14:foregroundMark x1="27518" y1="45740" x2="30221" y2="52466"/>
                            <a14:foregroundMark x1="31695" y1="55605" x2="31695" y2="55605"/>
                            <a14:foregroundMark x1="60934" y1="55157" x2="60934" y2="55157"/>
                            <a14:foregroundMark x1="57740" y1="55605" x2="57740" y2="55605"/>
                            <a14:foregroundMark x1="59705" y1="54709" x2="59705" y2="54709"/>
                            <a14:foregroundMark x1="58968" y1="55157" x2="58968" y2="55157"/>
                            <a14:foregroundMark x1="57740" y1="55157" x2="57740" y2="55157"/>
                            <a14:foregroundMark x1="78378" y1="73543" x2="78378" y2="73543"/>
                            <a14:foregroundMark x1="79853" y1="78924" x2="80098" y2="82960"/>
                            <a14:foregroundMark x1="85749" y1="79372" x2="84767" y2="87444"/>
                            <a14:foregroundMark x1="81818" y1="96861" x2="81818" y2="96861"/>
                            <a14:foregroundMark x1="93366" y1="92825" x2="93366" y2="92825"/>
                            <a14:foregroundMark x1="91892" y1="77578" x2="92875" y2="78924"/>
                            <a14:foregroundMark x1="99017" y1="73094" x2="26290" y2="71749"/>
                            <a14:foregroundMark x1="10811" y1="48879" x2="10811" y2="48879"/>
                            <a14:foregroundMark x1="4668" y1="48879" x2="4668" y2="48879"/>
                            <a14:foregroundMark x1="9337" y1="52466" x2="9337" y2="52466"/>
                            <a14:foregroundMark x1="7504" y1="43181" x2="15479" y2="43498"/>
                            <a14:foregroundMark x1="14005" y1="43498" x2="19410" y2="43946"/>
                            <a14:foregroundMark x1="16953" y1="52018" x2="16953" y2="52018"/>
                            <a14:foregroundMark x1="5405" y1="52018" x2="5405" y2="52018"/>
                            <a14:foregroundMark x1="4177" y1="51570" x2="4177" y2="51570"/>
                            <a14:foregroundMark x1="5160" y1="65471" x2="10565" y2="73543"/>
                            <a14:foregroundMark x1="13268" y1="61435" x2="14988" y2="82063"/>
                            <a14:foregroundMark x1="4914" y1="65022" x2="4668" y2="83408"/>
                            <a14:foregroundMark x1="4177" y1="89686" x2="23587" y2="91480"/>
                            <a14:foregroundMark x1="6634" y1="94170" x2="24816" y2="93274"/>
                            <a14:foregroundMark x1="5160" y1="96413" x2="25553" y2="96413"/>
                            <a14:foregroundMark x1="3440" y1="96413" x2="3440" y2="96413"/>
                            <a14:foregroundMark x1="28010" y1="78475" x2="54545" y2="73991"/>
                            <a14:foregroundMark x1="32187" y1="97758" x2="60934" y2="97758"/>
                            <a14:foregroundMark x1="60934" y1="97758" x2="61425" y2="97309"/>
                            <a14:foregroundMark x1="58477" y1="90583" x2="71990" y2="89686"/>
                            <a14:foregroundMark x1="56511" y1="86547" x2="71499" y2="83408"/>
                            <a14:foregroundMark x1="65848" y1="98655" x2="78378" y2="91928"/>
                            <a14:foregroundMark x1="90418" y1="88341" x2="92629" y2="97758"/>
                            <a14:foregroundMark x1="95086" y1="83408" x2="97543" y2="97309"/>
                            <a14:foregroundMark x1="63882" y1="33632" x2="63882" y2="33632"/>
                            <a14:foregroundMark x1="62654" y1="33632" x2="64619" y2="33632"/>
                            <a14:foregroundMark x1="53808" y1="56951" x2="53808" y2="56951"/>
                            <a14:foregroundMark x1="54545" y1="56951" x2="54545" y2="56951"/>
                            <a14:foregroundMark x1="57002" y1="55157" x2="57002" y2="55157"/>
                            <a14:foregroundMark x1="57248" y1="55157" x2="57248" y2="55157"/>
                            <a14:foregroundMark x1="57985" y1="56054" x2="57985" y2="56054"/>
                            <a14:foregroundMark x1="57002" y1="56054" x2="57002" y2="56054"/>
                            <a14:foregroundMark x1="58231" y1="55605" x2="59459" y2="55605"/>
                            <a14:foregroundMark x1="27273" y1="45291" x2="26044" y2="50224"/>
                            <a14:foregroundMark x1="14251" y1="43498" x2="14251" y2="43498"/>
                            <a14:foregroundMark x1="19410" y1="54709" x2="19410" y2="54709"/>
                            <a14:foregroundMark x1="20885" y1="55157" x2="20885" y2="55157"/>
                            <a14:foregroundMark x1="3686" y1="55157" x2="3686" y2="55157"/>
                            <a14:foregroundMark x1="737" y1="55605" x2="737" y2="55605"/>
                            <a14:foregroundMark x1="1720" y1="55157" x2="1720" y2="55157"/>
                            <a14:foregroundMark x1="2457" y1="55157" x2="2457" y2="55157"/>
                            <a14:foregroundMark x1="1474" y1="55157" x2="5160" y2="55605"/>
                            <a14:foregroundMark x1="78870" y1="52018" x2="79361" y2="64126"/>
                            <a14:foregroundMark x1="70270" y1="45740" x2="73464" y2="50673"/>
                            <a14:foregroundMark x1="2948" y1="43946" x2="6634" y2="43498"/>
                            <a14:foregroundMark x1="16953" y1="55605" x2="17445" y2="55605"/>
                            <a14:foregroundMark x1="14742" y1="55157" x2="16216" y2="55157"/>
                            <a14:foregroundMark x1="40049" y1="67265" x2="40049" y2="67265"/>
                            <a14:foregroundMark x1="41278" y1="69058" x2="41278" y2="69058"/>
                            <a14:foregroundMark x1="40049" y1="69955" x2="40049" y2="69955"/>
                            <a14:foregroundMark x1="37592" y1="68610" x2="37592" y2="68610"/>
                            <a14:foregroundMark x1="36609" y1="68161" x2="36609" y2="68161"/>
                            <a14:foregroundMark x1="58722" y1="72197" x2="58722" y2="72197"/>
                            <a14:foregroundMark x1="55037" y1="72197" x2="55037" y2="72197"/>
                            <a14:foregroundMark x1="53071" y1="72197" x2="68305" y2="71300"/>
                            <a14:foregroundMark x1="90909" y1="71300" x2="90909" y2="71300"/>
                            <a14:foregroundMark x1="95086" y1="71749" x2="95086" y2="71749"/>
                            <a14:foregroundMark x1="92383" y1="72197" x2="92383" y2="72197"/>
                            <a14:foregroundMark x1="94103" y1="72197" x2="94103" y2="72197"/>
                            <a14:foregroundMark x1="98034" y1="72197" x2="98034" y2="72197"/>
                            <a14:foregroundMark x1="99017" y1="71749" x2="99017" y2="71749"/>
                            <a14:foregroundMark x1="96314" y1="71749" x2="96314" y2="71749"/>
                            <a14:foregroundMark x1="88206" y1="72197" x2="92875" y2="72197"/>
                            <a14:backgroundMark x1="5405" y1="53812" x2="5405" y2="53812"/>
                            <a14:backgroundMark x1="7084" y1="42152" x2="7862" y2="42152"/>
                            <a14:backgroundMark x1="16953" y1="53812" x2="16953" y2="53812"/>
                            <a14:backgroundMark x1="41032" y1="70404" x2="41032" y2="70404"/>
                            <a14:backgroundMark x1="37101" y1="69058" x2="37101" y2="69058"/>
                            <a14:backgroundMark x1="67322" y1="69955" x2="67322" y2="69955"/>
                          </a14:backgroundRemoval>
                        </a14:imgEffect>
                      </a14:imgLayer>
                    </a14:imgProps>
                  </a:ext>
                  <a:ext uri="{28A0092B-C50C-407E-A947-70E740481C1C}">
                    <a14:useLocalDpi xmlns:a14="http://schemas.microsoft.com/office/drawing/2010/main" val="0"/>
                  </a:ext>
                </a:extLst>
              </a:blip>
              <a:srcRect/>
              <a:stretch>
                <a:fillRect/>
              </a:stretch>
            </p:blipFill>
            <p:spPr bwMode="auto">
              <a:xfrm>
                <a:off x="1030735" y="4052886"/>
                <a:ext cx="1690023" cy="1140539"/>
              </a:xfrm>
              <a:prstGeom prst="rect">
                <a:avLst/>
              </a:prstGeom>
              <a:noFill/>
              <a:ln>
                <a:noFill/>
              </a:ln>
            </p:spPr>
          </p:pic>
          <p:sp>
            <p:nvSpPr>
              <p:cNvPr id="16" name="円/楕円 15"/>
              <p:cNvSpPr/>
              <p:nvPr/>
            </p:nvSpPr>
            <p:spPr>
              <a:xfrm>
                <a:off x="289085" y="4046753"/>
                <a:ext cx="1017270" cy="461065"/>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消費税</a:t>
                </a:r>
              </a:p>
            </p:txBody>
          </p:sp>
          <p:pic>
            <p:nvPicPr>
              <p:cNvPr id="34" name="図 33" descr="zaimu_Illust-19-3.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843" y="2857323"/>
                <a:ext cx="456877" cy="936208"/>
              </a:xfrm>
              <a:prstGeom prst="rect">
                <a:avLst/>
              </a:prstGeom>
            </p:spPr>
          </p:pic>
          <p:pic>
            <p:nvPicPr>
              <p:cNvPr id="35" name="図 34" descr="zaimu_Illust-19-6.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4166" y="2734730"/>
                <a:ext cx="438219" cy="1092825"/>
              </a:xfrm>
              <a:prstGeom prst="rect">
                <a:avLst/>
              </a:prstGeom>
            </p:spPr>
          </p:pic>
          <p:pic>
            <p:nvPicPr>
              <p:cNvPr id="36" name="図 35" descr="zaimu_Illust-20.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88228" y="2900382"/>
                <a:ext cx="796213" cy="871105"/>
              </a:xfrm>
              <a:prstGeom prst="rect">
                <a:avLst/>
              </a:prstGeom>
            </p:spPr>
          </p:pic>
          <p:pic>
            <p:nvPicPr>
              <p:cNvPr id="37" name="図 3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03166" y="2799668"/>
                <a:ext cx="1119034" cy="1119034"/>
              </a:xfrm>
              <a:prstGeom prst="rect">
                <a:avLst/>
              </a:prstGeom>
            </p:spPr>
          </p:pic>
          <p:pic>
            <p:nvPicPr>
              <p:cNvPr id="39" name="図 38"/>
              <p:cNvPicPr>
                <a:picLocks noChangeAspect="1"/>
              </p:cNvPicPr>
              <p:nvPr/>
            </p:nvPicPr>
            <p:blipFill>
              <a:blip r:embed="rId11" cstate="print">
                <a:extLst>
                  <a:ext uri="{BEBA8EAE-BF5A-486C-A8C5-ECC9F3942E4B}">
                    <a14:imgProps xmlns:a14="http://schemas.microsoft.com/office/drawing/2010/main">
                      <a14:imgLayer r:embed="rId12">
                        <a14:imgEffect>
                          <a14:backgroundRemoval t="9244" b="97479" l="4808" r="98718">
                            <a14:foregroundMark x1="62821" y1="9244" x2="62821" y2="9244"/>
                            <a14:foregroundMark x1="95513" y1="67227" x2="95513" y2="67227"/>
                            <a14:foregroundMark x1="80128" y1="71429" x2="79808" y2="70588"/>
                            <a14:foregroundMark x1="9936" y1="68908" x2="9936" y2="68908"/>
                            <a14:foregroundMark x1="7051" y1="64706" x2="7051" y2="64706"/>
                            <a14:foregroundMark x1="4808" y1="73950" x2="4808" y2="73950"/>
                            <a14:foregroundMark x1="15064" y1="81513" x2="15064" y2="81513"/>
                            <a14:foregroundMark x1="16026" y1="73950" x2="15705" y2="72269"/>
                            <a14:foregroundMark x1="80449" y1="82353" x2="80449" y2="82353"/>
                            <a14:foregroundMark x1="75000" y1="77311" x2="75000" y2="77311"/>
                            <a14:foregroundMark x1="86538" y1="71429" x2="86538" y2="71429"/>
                            <a14:foregroundMark x1="87500" y1="80672" x2="87500" y2="80672"/>
                            <a14:foregroundMark x1="87500" y1="84034" x2="87500" y2="84034"/>
                            <a14:foregroundMark x1="87500" y1="84034" x2="87500" y2="84034"/>
                            <a14:foregroundMark x1="19872" y1="72269" x2="19872" y2="72269"/>
                            <a14:foregroundMark x1="19231" y1="87395" x2="19231" y2="87395"/>
                            <a14:foregroundMark x1="15385" y1="89076" x2="15385" y2="89076"/>
                            <a14:foregroundMark x1="11859" y1="84874" x2="11218" y2="83193"/>
                            <a14:foregroundMark x1="12179" y1="73109" x2="12179" y2="73109"/>
                            <a14:foregroundMark x1="14103" y1="89076" x2="14103" y2="89076"/>
                            <a14:foregroundMark x1="75962" y1="90756" x2="75962" y2="90756"/>
                            <a14:foregroundMark x1="82051" y1="97479" x2="82051" y2="97479"/>
                            <a14:foregroundMark x1="43269" y1="23529" x2="87821" y2="26891"/>
                            <a14:foregroundMark x1="98718" y1="63025" x2="98718" y2="63025"/>
                            <a14:foregroundMark x1="96154" y1="49580" x2="96154" y2="49580"/>
                          </a14:backgroundRemoval>
                        </a14:imgEffect>
                      </a14:imgLayer>
                    </a14:imgProps>
                  </a:ext>
                  <a:ext uri="{28A0092B-C50C-407E-A947-70E740481C1C}">
                    <a14:useLocalDpi xmlns:a14="http://schemas.microsoft.com/office/drawing/2010/main" val="0"/>
                  </a:ext>
                </a:extLst>
              </a:blip>
              <a:stretch>
                <a:fillRect/>
              </a:stretch>
            </p:blipFill>
            <p:spPr>
              <a:xfrm>
                <a:off x="4537315" y="3152414"/>
                <a:ext cx="1296058" cy="496807"/>
              </a:xfrm>
              <a:prstGeom prst="rect">
                <a:avLst/>
              </a:prstGeom>
            </p:spPr>
          </p:pic>
          <p:sp>
            <p:nvSpPr>
              <p:cNvPr id="40" name="正方形/長方形 39"/>
              <p:cNvSpPr/>
              <p:nvPr/>
            </p:nvSpPr>
            <p:spPr>
              <a:xfrm>
                <a:off x="4529288" y="3672467"/>
                <a:ext cx="2128400" cy="165306"/>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prstClr val="black"/>
                    </a:solidFill>
                  </a:rPr>
                  <a:t>自動車を所有している人が納めます。</a:t>
                </a:r>
                <a:endParaRPr lang="en-US" altLang="ja-JP" sz="1000" dirty="0">
                  <a:solidFill>
                    <a:prstClr val="black"/>
                  </a:solidFill>
                </a:endParaRPr>
              </a:p>
            </p:txBody>
          </p:sp>
          <p:sp>
            <p:nvSpPr>
              <p:cNvPr id="17" name="円/楕円 16"/>
              <p:cNvSpPr/>
              <p:nvPr/>
            </p:nvSpPr>
            <p:spPr>
              <a:xfrm>
                <a:off x="4520623" y="2704084"/>
                <a:ext cx="1295400" cy="41768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自動車税</a:t>
                </a:r>
                <a:endParaRPr lang="en-US" altLang="ja-JP" sz="1400" dirty="0">
                  <a:solidFill>
                    <a:prstClr val="white"/>
                  </a:solidFill>
                </a:endParaRPr>
              </a:p>
              <a:p>
                <a:pPr algn="ctr"/>
                <a:r>
                  <a:rPr lang="ja-JP" altLang="en-US" sz="1200" dirty="0">
                    <a:solidFill>
                      <a:prstClr val="white"/>
                    </a:solidFill>
                  </a:rPr>
                  <a:t>（種別割）</a:t>
                </a:r>
              </a:p>
            </p:txBody>
          </p:sp>
          <p:pic>
            <p:nvPicPr>
              <p:cNvPr id="41" name="図 40"/>
              <p:cNvPicPr>
                <a:picLocks noChangeAspect="1"/>
              </p:cNvPicPr>
              <p:nvPr/>
            </p:nvPicPr>
            <p:blipFill>
              <a:blip r:embed="rId13" cstate="print">
                <a:extLst>
                  <a:ext uri="{BEBA8EAE-BF5A-486C-A8C5-ECC9F3942E4B}">
                    <a14:imgProps xmlns:a14="http://schemas.microsoft.com/office/drawing/2010/main">
                      <a14:imgLayer r:embed="rId14">
                        <a14:imgEffect>
                          <a14:backgroundRemoval t="9788" b="89947" l="8179" r="89974">
                            <a14:foregroundMark x1="33773" y1="26984" x2="40897" y2="38360"/>
                            <a14:foregroundMark x1="40369" y1="29630" x2="28496" y2="41534"/>
                            <a14:foregroundMark x1="50396" y1="47090" x2="55937" y2="56085"/>
                            <a14:foregroundMark x1="47757" y1="44444" x2="49604" y2="55556"/>
                            <a14:foregroundMark x1="18206" y1="65873" x2="39314" y2="71429"/>
                            <a14:foregroundMark x1="19525" y1="60317" x2="23483" y2="60317"/>
                            <a14:foregroundMark x1="19261" y1="56878" x2="23747" y2="56878"/>
                            <a14:foregroundMark x1="38259" y1="52381" x2="38259" y2="52381"/>
                            <a14:foregroundMark x1="37203" y1="55026" x2="37203" y2="55026"/>
                            <a14:foregroundMark x1="36939" y1="62169" x2="36939" y2="62169"/>
                            <a14:foregroundMark x1="38259" y1="62169" x2="38259" y2="62169"/>
                            <a14:foregroundMark x1="64908" y1="82540" x2="64908" y2="82540"/>
                            <a14:foregroundMark x1="50396" y1="65873" x2="50396" y2="65873"/>
                            <a14:foregroundMark x1="33509" y1="16402" x2="33509" y2="16402"/>
                            <a14:foregroundMark x1="42216" y1="16138" x2="42216" y2="16138"/>
                            <a14:foregroundMark x1="49340" y1="18783" x2="49340" y2="18783"/>
                            <a14:foregroundMark x1="54354" y1="21693" x2="54354" y2="21693"/>
                            <a14:foregroundMark x1="59367" y1="25132" x2="59367" y2="25132"/>
                            <a14:foregroundMark x1="26649" y1="18254" x2="26649" y2="18254"/>
                            <a14:foregroundMark x1="21636" y1="22222" x2="21636" y2="22222"/>
                            <a14:foregroundMark x1="8179" y1="54762" x2="8179" y2="54762"/>
                            <a14:foregroundMark x1="30343" y1="68254" x2="37467" y2="65079"/>
                            <a14:foregroundMark x1="15831" y1="66667" x2="18206" y2="66402"/>
                            <a14:foregroundMark x1="16887" y1="64815" x2="16623" y2="64286"/>
                            <a14:foregroundMark x1="56201" y1="47090" x2="53034" y2="44709"/>
                            <a14:foregroundMark x1="48549" y1="65608" x2="48549" y2="65608"/>
                            <a14:foregroundMark x1="44591" y1="66402" x2="44591" y2="66402"/>
                            <a14:foregroundMark x1="41689" y1="67196" x2="44591" y2="67196"/>
                            <a14:foregroundMark x1="33509" y1="52116" x2="33509" y2="52116"/>
                            <a14:foregroundMark x1="35356" y1="52910" x2="35356" y2="52910"/>
                            <a14:foregroundMark x1="13720" y1="64021" x2="13720" y2="64021"/>
                            <a14:foregroundMark x1="14512" y1="57937" x2="14512" y2="57937"/>
                            <a14:foregroundMark x1="89710" y1="58466" x2="89710" y2="58466"/>
                            <a14:foregroundMark x1="21108" y1="23280" x2="21108" y2="23280"/>
                            <a14:foregroundMark x1="11082" y1="70106" x2="11082" y2="70106"/>
                            <a14:foregroundMark x1="12929" y1="66402" x2="12929" y2="66402"/>
                          </a14:backgroundRemoval>
                        </a14:imgEffect>
                      </a14:imgLayer>
                    </a14:imgProps>
                  </a:ext>
                  <a:ext uri="{28A0092B-C50C-407E-A947-70E740481C1C}">
                    <a14:useLocalDpi xmlns:a14="http://schemas.microsoft.com/office/drawing/2010/main" val="0"/>
                  </a:ext>
                </a:extLst>
              </a:blip>
              <a:stretch>
                <a:fillRect/>
              </a:stretch>
            </p:blipFill>
            <p:spPr>
              <a:xfrm>
                <a:off x="6689668" y="2052333"/>
                <a:ext cx="1388875" cy="930370"/>
              </a:xfrm>
              <a:prstGeom prst="rect">
                <a:avLst/>
              </a:prstGeom>
            </p:spPr>
          </p:pic>
          <p:sp>
            <p:nvSpPr>
              <p:cNvPr id="18" name="円/楕円 17"/>
              <p:cNvSpPr/>
              <p:nvPr/>
            </p:nvSpPr>
            <p:spPr>
              <a:xfrm>
                <a:off x="6724864" y="3236546"/>
                <a:ext cx="1350585" cy="61691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不動産</a:t>
                </a:r>
                <a:endParaRPr lang="en-US" altLang="ja-JP" sz="1400" dirty="0">
                  <a:solidFill>
                    <a:prstClr val="white"/>
                  </a:solidFill>
                </a:endParaRPr>
              </a:p>
              <a:p>
                <a:pPr algn="ctr"/>
                <a:r>
                  <a:rPr lang="ja-JP" altLang="en-US" sz="1400" dirty="0">
                    <a:solidFill>
                      <a:prstClr val="white"/>
                    </a:solidFill>
                  </a:rPr>
                  <a:t>取得税</a:t>
                </a:r>
                <a:endParaRPr lang="en-US" altLang="ja-JP" sz="1400" dirty="0">
                  <a:solidFill>
                    <a:prstClr val="white"/>
                  </a:solidFill>
                </a:endParaRPr>
              </a:p>
            </p:txBody>
          </p:sp>
          <p:sp>
            <p:nvSpPr>
              <p:cNvPr id="42" name="正方形/長方形 41"/>
              <p:cNvSpPr/>
              <p:nvPr/>
            </p:nvSpPr>
            <p:spPr>
              <a:xfrm>
                <a:off x="6027498" y="2923154"/>
                <a:ext cx="2134805" cy="189143"/>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prstClr val="black"/>
                    </a:solidFill>
                  </a:rPr>
                  <a:t>土地や建物を取得した人が納めます。</a:t>
                </a:r>
                <a:endParaRPr lang="en-US" altLang="ja-JP" sz="1000" dirty="0">
                  <a:solidFill>
                    <a:prstClr val="black"/>
                  </a:solidFill>
                </a:endParaRPr>
              </a:p>
            </p:txBody>
          </p:sp>
          <p:pic>
            <p:nvPicPr>
              <p:cNvPr id="43" name="図 42" descr="zaimu_Illust-29.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08156" y="4454762"/>
                <a:ext cx="1648900" cy="1008986"/>
              </a:xfrm>
              <a:prstGeom prst="rect">
                <a:avLst/>
              </a:prstGeom>
            </p:spPr>
          </p:pic>
          <p:sp>
            <p:nvSpPr>
              <p:cNvPr id="44" name="正方形/長方形 43"/>
              <p:cNvSpPr/>
              <p:nvPr/>
            </p:nvSpPr>
            <p:spPr>
              <a:xfrm>
                <a:off x="4841024" y="4518116"/>
                <a:ext cx="1157268" cy="945631"/>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prstClr val="black"/>
                    </a:solidFill>
                    <a:latin typeface="ＭＳ Ｐゴシック" panose="020B0600070205080204" pitchFamily="50" charset="-128"/>
                  </a:rPr>
                  <a:t>　国に納められた消費税</a:t>
                </a:r>
                <a:r>
                  <a:rPr lang="en-US" altLang="ja-JP" sz="1000" dirty="0">
                    <a:solidFill>
                      <a:prstClr val="black"/>
                    </a:solidFill>
                    <a:latin typeface="ＭＳ Ｐゴシック" panose="020B0600070205080204" pitchFamily="50" charset="-128"/>
                  </a:rPr>
                  <a:t>10%</a:t>
                </a:r>
                <a:r>
                  <a:rPr lang="ja-JP" altLang="en-US" sz="1000" dirty="0">
                    <a:solidFill>
                      <a:prstClr val="black"/>
                    </a:solidFill>
                    <a:latin typeface="ＭＳ Ｐゴシック" panose="020B0600070205080204" pitchFamily="50" charset="-128"/>
                  </a:rPr>
                  <a:t>のうち、</a:t>
                </a:r>
                <a:r>
                  <a:rPr lang="en-US" altLang="ja-JP" sz="1000" dirty="0">
                    <a:solidFill>
                      <a:prstClr val="black"/>
                    </a:solidFill>
                    <a:latin typeface="ＭＳ Ｐゴシック" panose="020B0600070205080204" pitchFamily="50" charset="-128"/>
                  </a:rPr>
                  <a:t>2.2%</a:t>
                </a:r>
                <a:r>
                  <a:rPr lang="ja-JP" altLang="en-US" sz="1000" dirty="0">
                    <a:solidFill>
                      <a:prstClr val="black"/>
                    </a:solidFill>
                    <a:latin typeface="ＭＳ Ｐゴシック" panose="020B0600070205080204" pitchFamily="50" charset="-128"/>
                  </a:rPr>
                  <a:t>分は地方消費税として地方公共団体の収入になります。</a:t>
                </a:r>
                <a:endParaRPr lang="en-US" altLang="ja-JP" sz="1000" dirty="0">
                  <a:solidFill>
                    <a:prstClr val="black"/>
                  </a:solidFill>
                  <a:latin typeface="ＭＳ Ｐゴシック" panose="020B0600070205080204" pitchFamily="50" charset="-128"/>
                </a:endParaRPr>
              </a:p>
            </p:txBody>
          </p:sp>
          <p:sp>
            <p:nvSpPr>
              <p:cNvPr id="20" name="円/楕円 19"/>
              <p:cNvSpPr/>
              <p:nvPr/>
            </p:nvSpPr>
            <p:spPr>
              <a:xfrm>
                <a:off x="4663201" y="4121426"/>
                <a:ext cx="1544955" cy="41670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地方消費税</a:t>
                </a:r>
                <a:endParaRPr lang="en-US" altLang="ja-JP" sz="1400" dirty="0">
                  <a:solidFill>
                    <a:prstClr val="white"/>
                  </a:solidFill>
                </a:endParaRPr>
              </a:p>
            </p:txBody>
          </p:sp>
          <p:sp>
            <p:nvSpPr>
              <p:cNvPr id="13" name="角丸四角形 12"/>
              <p:cNvSpPr/>
              <p:nvPr/>
            </p:nvSpPr>
            <p:spPr>
              <a:xfrm>
                <a:off x="8234214" y="5679340"/>
                <a:ext cx="2936081" cy="1067282"/>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rPr>
                  <a:t>市町村</a:t>
                </a:r>
                <a:r>
                  <a:rPr lang="ja-JP" altLang="en-US" sz="1600" dirty="0">
                    <a:solidFill>
                      <a:prstClr val="white"/>
                    </a:solidFill>
                  </a:rPr>
                  <a:t>（市町村税）</a:t>
                </a:r>
                <a:endParaRPr lang="en-US" altLang="ja-JP" sz="1600" dirty="0">
                  <a:solidFill>
                    <a:prstClr val="white"/>
                  </a:solidFill>
                </a:endParaRPr>
              </a:p>
              <a:p>
                <a:pPr algn="ctr"/>
                <a:r>
                  <a:rPr lang="ja-JP" altLang="en-US" sz="1200" dirty="0">
                    <a:solidFill>
                      <a:prstClr val="white"/>
                    </a:solidFill>
                  </a:rPr>
                  <a:t>１年間に埼玉県の</a:t>
                </a:r>
                <a:endParaRPr lang="en-US" altLang="ja-JP" sz="1200" dirty="0">
                  <a:solidFill>
                    <a:prstClr val="white"/>
                  </a:solidFill>
                </a:endParaRPr>
              </a:p>
              <a:p>
                <a:pPr algn="ctr"/>
                <a:r>
                  <a:rPr lang="ja-JP" altLang="en-US" sz="1200" dirty="0">
                    <a:solidFill>
                      <a:prstClr val="white"/>
                    </a:solidFill>
                  </a:rPr>
                  <a:t>市町村に納められる税金</a:t>
                </a:r>
                <a:endParaRPr lang="en-US" altLang="ja-JP" sz="1200" dirty="0">
                  <a:solidFill>
                    <a:prstClr val="white"/>
                  </a:solidFill>
                </a:endParaRPr>
              </a:p>
              <a:p>
                <a:pPr algn="ctr"/>
                <a:r>
                  <a:rPr lang="ja-JP" altLang="en-US" sz="1600" b="1" dirty="0">
                    <a:solidFill>
                      <a:prstClr val="white"/>
                    </a:solidFill>
                  </a:rPr>
                  <a:t>約１兆１，９７８億円</a:t>
                </a:r>
                <a:endParaRPr lang="en-US" altLang="ja-JP" sz="1600" b="1" dirty="0">
                  <a:solidFill>
                    <a:prstClr val="white"/>
                  </a:solidFill>
                </a:endParaRPr>
              </a:p>
              <a:p>
                <a:pPr algn="ctr"/>
                <a:r>
                  <a:rPr lang="ja-JP" altLang="en-US" sz="1100" dirty="0">
                    <a:solidFill>
                      <a:prstClr val="white"/>
                    </a:solidFill>
                  </a:rPr>
                  <a:t>（令和６年度当初予算）</a:t>
                </a:r>
              </a:p>
            </p:txBody>
          </p:sp>
          <p:sp>
            <p:nvSpPr>
              <p:cNvPr id="11" name="角丸四角形 10"/>
              <p:cNvSpPr/>
              <p:nvPr/>
            </p:nvSpPr>
            <p:spPr>
              <a:xfrm>
                <a:off x="5160052" y="5708190"/>
                <a:ext cx="2544689" cy="99483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rPr>
                  <a:t>埼玉県（県税）</a:t>
                </a:r>
                <a:endParaRPr lang="en-US" altLang="ja-JP" dirty="0">
                  <a:solidFill>
                    <a:prstClr val="white"/>
                  </a:solidFill>
                </a:endParaRPr>
              </a:p>
              <a:p>
                <a:pPr algn="ctr"/>
                <a:r>
                  <a:rPr lang="ja-JP" altLang="en-US" sz="1200" dirty="0">
                    <a:solidFill>
                      <a:prstClr val="white"/>
                    </a:solidFill>
                  </a:rPr>
                  <a:t>１年間に埼玉県に納められる税金</a:t>
                </a:r>
                <a:endParaRPr lang="en-US" altLang="ja-JP" sz="1200" dirty="0">
                  <a:solidFill>
                    <a:prstClr val="white"/>
                  </a:solidFill>
                </a:endParaRPr>
              </a:p>
              <a:p>
                <a:pPr algn="ctr"/>
                <a:r>
                  <a:rPr lang="ja-JP" altLang="en-US" sz="1600" b="1" dirty="0">
                    <a:solidFill>
                      <a:prstClr val="white"/>
                    </a:solidFill>
                  </a:rPr>
                  <a:t>約８，０５２億円</a:t>
                </a:r>
                <a:endParaRPr lang="en-US" altLang="ja-JP" sz="1600" b="1" dirty="0">
                  <a:solidFill>
                    <a:prstClr val="white"/>
                  </a:solidFill>
                </a:endParaRPr>
              </a:p>
              <a:p>
                <a:pPr algn="ctr"/>
                <a:r>
                  <a:rPr lang="ja-JP" altLang="en-US" sz="1100" dirty="0">
                    <a:solidFill>
                      <a:prstClr val="white"/>
                    </a:solidFill>
                  </a:rPr>
                  <a:t>（令和６年度当初予算）</a:t>
                </a:r>
              </a:p>
            </p:txBody>
          </p:sp>
          <p:sp>
            <p:nvSpPr>
              <p:cNvPr id="27" name="正方形/長方形 26"/>
              <p:cNvSpPr/>
              <p:nvPr/>
            </p:nvSpPr>
            <p:spPr>
              <a:xfrm>
                <a:off x="412826" y="5179547"/>
                <a:ext cx="3055077" cy="3207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prstClr val="black"/>
                    </a:solidFill>
                  </a:rPr>
                  <a:t>　買い物をしたときや、サービスを受けたときなどに支払った消費税は、お店などがまとめて納めます。</a:t>
                </a:r>
                <a:endParaRPr lang="en-US" altLang="ja-JP" sz="1000" dirty="0">
                  <a:solidFill>
                    <a:prstClr val="black"/>
                  </a:solidFill>
                </a:endParaRPr>
              </a:p>
            </p:txBody>
          </p:sp>
          <p:sp>
            <p:nvSpPr>
              <p:cNvPr id="54" name="正方形/長方形 53"/>
              <p:cNvSpPr/>
              <p:nvPr/>
            </p:nvSpPr>
            <p:spPr>
              <a:xfrm>
                <a:off x="11572555" y="1855864"/>
                <a:ext cx="563611" cy="2060547"/>
              </a:xfrm>
              <a:prstGeom prst="rect">
                <a:avLst/>
              </a:prstGeom>
              <a:solidFill>
                <a:srgbClr val="FF3399">
                  <a:alpha val="3000"/>
                </a:srgbClr>
              </a:solidFill>
              <a:ln>
                <a:solidFill>
                  <a:srgbClr val="FF3399"/>
                </a:solidFill>
                <a:prstDash val="sysDot"/>
              </a:ln>
            </p:spPr>
            <p:style>
              <a:lnRef idx="2">
                <a:schemeClr val="accent6"/>
              </a:lnRef>
              <a:fillRef idx="1">
                <a:schemeClr val="lt1"/>
              </a:fillRef>
              <a:effectRef idx="0">
                <a:schemeClr val="accent6"/>
              </a:effectRef>
              <a:fontRef idx="minor">
                <a:schemeClr val="dk1"/>
              </a:fontRef>
            </p:style>
            <p:txBody>
              <a:bodyPr vert="eaVert" rtlCol="0" anchor="ctr"/>
              <a:lstStyle/>
              <a:p>
                <a:r>
                  <a:rPr lang="ja-JP" altLang="en-US" sz="1200" dirty="0">
                    <a:solidFill>
                      <a:prstClr val="black"/>
                    </a:solidFill>
                  </a:rPr>
                  <a:t>税金を負担する人が直接国や地方公共団体に納める税金</a:t>
                </a:r>
                <a:endParaRPr lang="en-US" altLang="ja-JP" sz="1200" dirty="0">
                  <a:solidFill>
                    <a:prstClr val="black"/>
                  </a:solidFill>
                </a:endParaRPr>
              </a:p>
            </p:txBody>
          </p:sp>
          <p:sp>
            <p:nvSpPr>
              <p:cNvPr id="55" name="正方形/長方形 54"/>
              <p:cNvSpPr/>
              <p:nvPr/>
            </p:nvSpPr>
            <p:spPr>
              <a:xfrm>
                <a:off x="11569863" y="3962021"/>
                <a:ext cx="566302" cy="1627402"/>
              </a:xfrm>
              <a:prstGeom prst="rect">
                <a:avLst/>
              </a:prstGeom>
              <a:solidFill>
                <a:schemeClr val="accent1">
                  <a:lumMod val="50000"/>
                  <a:alpha val="3000"/>
                </a:schemeClr>
              </a:solidFill>
              <a:ln>
                <a:solidFill>
                  <a:schemeClr val="accent1">
                    <a:lumMod val="50000"/>
                  </a:schemeClr>
                </a:solidFill>
                <a:prstDash val="sysDot"/>
              </a:ln>
            </p:spPr>
            <p:style>
              <a:lnRef idx="2">
                <a:schemeClr val="accent6"/>
              </a:lnRef>
              <a:fillRef idx="1">
                <a:schemeClr val="lt1"/>
              </a:fillRef>
              <a:effectRef idx="0">
                <a:schemeClr val="accent6"/>
              </a:effectRef>
              <a:fontRef idx="minor">
                <a:schemeClr val="dk1"/>
              </a:fontRef>
            </p:style>
            <p:txBody>
              <a:bodyPr vert="eaVert" rtlCol="0" anchor="ctr"/>
              <a:lstStyle/>
              <a:p>
                <a:r>
                  <a:rPr lang="ja-JP" altLang="en-US" sz="1200" dirty="0">
                    <a:solidFill>
                      <a:prstClr val="black"/>
                    </a:solidFill>
                  </a:rPr>
                  <a:t>税金を負担する人と納める人が異なる税金</a:t>
                </a:r>
                <a:endParaRPr lang="en-US" altLang="ja-JP" sz="1200" dirty="0">
                  <a:solidFill>
                    <a:prstClr val="black"/>
                  </a:solidFill>
                </a:endParaRPr>
              </a:p>
            </p:txBody>
          </p:sp>
          <p:sp>
            <p:nvSpPr>
              <p:cNvPr id="14" name="円/楕円 13"/>
              <p:cNvSpPr/>
              <p:nvPr/>
            </p:nvSpPr>
            <p:spPr>
              <a:xfrm>
                <a:off x="256700" y="1920619"/>
                <a:ext cx="1082040" cy="425305"/>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所得税</a:t>
                </a:r>
              </a:p>
            </p:txBody>
          </p:sp>
          <p:sp>
            <p:nvSpPr>
              <p:cNvPr id="15" name="円/楕円 14"/>
              <p:cNvSpPr/>
              <p:nvPr/>
            </p:nvSpPr>
            <p:spPr>
              <a:xfrm>
                <a:off x="2223858" y="2815481"/>
                <a:ext cx="1039891" cy="398853"/>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法人税</a:t>
                </a:r>
              </a:p>
            </p:txBody>
          </p:sp>
          <p:pic>
            <p:nvPicPr>
              <p:cNvPr id="51" name="図 50"/>
              <p:cNvPicPr>
                <a:picLocks noChangeAspect="1"/>
              </p:cNvPicPr>
              <p:nvPr/>
            </p:nvPicPr>
            <p:blipFill>
              <a:blip r:embed="rId16">
                <a:extLst>
                  <a:ext uri="{BEBA8EAE-BF5A-486C-A8C5-ECC9F3942E4B}">
                    <a14:imgProps xmlns:a14="http://schemas.microsoft.com/office/drawing/2010/main">
                      <a14:imgLayer r:embed="rId17">
                        <a14:imgEffect>
                          <a14:backgroundRemoval t="7917" b="90000" l="585" r="93860">
                            <a14:foregroundMark x1="12281" y1="37083" x2="4386" y2="43750"/>
                            <a14:foregroundMark x1="23977" y1="84583" x2="23977" y2="84583"/>
                            <a14:foregroundMark x1="77485" y1="76667" x2="87135" y2="42500"/>
                            <a14:foregroundMark x1="90351" y1="57500" x2="82164" y2="67917"/>
                            <a14:foregroundMark x1="94444" y1="57500" x2="94444" y2="57500"/>
                            <a14:foregroundMark x1="877" y1="44167" x2="877" y2="44167"/>
                            <a14:foregroundMark x1="22222" y1="75000" x2="22807" y2="75000"/>
                            <a14:foregroundMark x1="25146" y1="79167" x2="38012" y2="82500"/>
                            <a14:foregroundMark x1="73684" y1="81667" x2="77193" y2="77500"/>
                            <a14:foregroundMark x1="29240" y1="27500" x2="40351" y2="27500"/>
                            <a14:foregroundMark x1="60234" y1="7917" x2="60234" y2="7917"/>
                          </a14:backgroundRemoval>
                        </a14:imgEffect>
                      </a14:imgLayer>
                    </a14:imgProps>
                  </a:ext>
                </a:extLst>
              </a:blip>
              <a:stretch>
                <a:fillRect/>
              </a:stretch>
            </p:blipFill>
            <p:spPr>
              <a:xfrm>
                <a:off x="9704139" y="4436462"/>
                <a:ext cx="1235595" cy="867084"/>
              </a:xfrm>
              <a:prstGeom prst="rect">
                <a:avLst/>
              </a:prstGeom>
            </p:spPr>
          </p:pic>
          <p:sp>
            <p:nvSpPr>
              <p:cNvPr id="21" name="円/楕円 20"/>
              <p:cNvSpPr/>
              <p:nvPr/>
            </p:nvSpPr>
            <p:spPr>
              <a:xfrm>
                <a:off x="8657952" y="4983420"/>
                <a:ext cx="1143000" cy="38666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入湯税</a:t>
                </a:r>
                <a:endParaRPr lang="en-US" altLang="ja-JP" sz="1400" dirty="0">
                  <a:solidFill>
                    <a:prstClr val="white"/>
                  </a:solidFill>
                </a:endParaRPr>
              </a:p>
            </p:txBody>
          </p:sp>
          <p:sp>
            <p:nvSpPr>
              <p:cNvPr id="49" name="正方形/長方形 48"/>
              <p:cNvSpPr/>
              <p:nvPr/>
            </p:nvSpPr>
            <p:spPr>
              <a:xfrm>
                <a:off x="8308736" y="4368518"/>
                <a:ext cx="1390250" cy="620616"/>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prstClr val="black"/>
                    </a:solidFill>
                  </a:rPr>
                  <a:t>　温泉に入ったときに支払った入湯税は施設がまとめて納めます。</a:t>
                </a:r>
                <a:endParaRPr lang="en-US" altLang="ja-JP" sz="1000" dirty="0">
                  <a:solidFill>
                    <a:prstClr val="black"/>
                  </a:solidFill>
                </a:endParaRPr>
              </a:p>
            </p:txBody>
          </p:sp>
        </p:grpSp>
        <p:sp>
          <p:nvSpPr>
            <p:cNvPr id="64" name="円/楕円 63"/>
            <p:cNvSpPr/>
            <p:nvPr/>
          </p:nvSpPr>
          <p:spPr>
            <a:xfrm>
              <a:off x="4550906" y="1292859"/>
              <a:ext cx="1515896" cy="33761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t>道府県民</a:t>
              </a:r>
              <a:r>
                <a:rPr kumimoji="1" lang="ja-JP" altLang="en-US" sz="1400" dirty="0"/>
                <a:t>税</a:t>
              </a:r>
              <a:endParaRPr kumimoji="1" lang="en-US" altLang="ja-JP" sz="1400" dirty="0"/>
            </a:p>
          </p:txBody>
        </p:sp>
        <p:sp>
          <p:nvSpPr>
            <p:cNvPr id="65" name="正方形/長方形 64"/>
            <p:cNvSpPr/>
            <p:nvPr/>
          </p:nvSpPr>
          <p:spPr>
            <a:xfrm>
              <a:off x="4489272" y="1654210"/>
              <a:ext cx="1729072" cy="357381"/>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schemeClr val="tx1"/>
                  </a:solidFill>
                </a:rPr>
                <a:t>　私たち住民が住んでいる道府県に納めます。</a:t>
              </a:r>
              <a:endParaRPr kumimoji="1" lang="en-US" altLang="ja-JP" sz="1000" dirty="0">
                <a:solidFill>
                  <a:schemeClr val="tx1"/>
                </a:solidFill>
              </a:endParaRPr>
            </a:p>
          </p:txBody>
        </p:sp>
        <p:pic>
          <p:nvPicPr>
            <p:cNvPr id="66" name="図 65"/>
            <p:cNvPicPr>
              <a:picLocks noChangeAspect="1"/>
            </p:cNvPicPr>
            <p:nvPr/>
          </p:nvPicPr>
          <p:blipFill>
            <a:blip r:embed="rId18" cstate="print">
              <a:extLst>
                <a:ext uri="{BEBA8EAE-BF5A-486C-A8C5-ECC9F3942E4B}">
                  <a14:imgProps xmlns:a14="http://schemas.microsoft.com/office/drawing/2010/main">
                    <a14:imgLayer r:embed="rId19">
                      <a14:imgEffect>
                        <a14:backgroundRemoval t="10000" b="90000" l="10000" r="90000">
                          <a14:foregroundMark x1="21636" y1="69312" x2="21636" y2="69312"/>
                          <a14:foregroundMark x1="20317" y1="66402" x2="20317" y2="66402"/>
                          <a14:foregroundMark x1="19261" y1="65873" x2="19261" y2="65873"/>
                          <a14:foregroundMark x1="17678" y1="66402" x2="17678" y2="66402"/>
                          <a14:foregroundMark x1="24011" y1="66667" x2="24011" y2="66667"/>
                          <a14:foregroundMark x1="24802" y1="65344" x2="24802" y2="65344"/>
                          <a14:foregroundMark x1="27177" y1="68519" x2="27177" y2="68519"/>
                          <a14:foregroundMark x1="89974" y1="50529" x2="89974" y2="50529"/>
                          <a14:foregroundMark x1="16887" y1="68519" x2="16887" y2="68519"/>
                          <a14:foregroundMark x1="42216" y1="76455" x2="42216" y2="76455"/>
                          <a14:foregroundMark x1="42480" y1="75926" x2="42480" y2="75926"/>
                          <a14:backgroundMark x1="42480" y1="76190" x2="42480" y2="76190"/>
                          <a14:backgroundMark x1="41953" y1="74868" x2="41953" y2="74868"/>
                          <a14:backgroundMark x1="43008" y1="74603" x2="43008" y2="74603"/>
                          <a14:backgroundMark x1="43272" y1="73810" x2="43272" y2="73810"/>
                          <a14:backgroundMark x1="43008" y1="74074" x2="42744" y2="75132"/>
                        </a14:backgroundRemoval>
                      </a14:imgEffect>
                    </a14:imgLayer>
                  </a14:imgProps>
                </a:ext>
                <a:ext uri="{28A0092B-C50C-407E-A947-70E740481C1C}">
                  <a14:useLocalDpi xmlns:a14="http://schemas.microsoft.com/office/drawing/2010/main" val="0"/>
                </a:ext>
              </a:extLst>
            </a:blip>
            <a:stretch>
              <a:fillRect/>
            </a:stretch>
          </p:blipFill>
          <p:spPr>
            <a:xfrm>
              <a:off x="9856430" y="1830016"/>
              <a:ext cx="1212270" cy="1042746"/>
            </a:xfrm>
            <a:prstGeom prst="rect">
              <a:avLst/>
            </a:prstGeom>
          </p:spPr>
        </p:pic>
        <p:sp>
          <p:nvSpPr>
            <p:cNvPr id="67" name="正方形/長方形 66"/>
            <p:cNvSpPr/>
            <p:nvPr/>
          </p:nvSpPr>
          <p:spPr>
            <a:xfrm>
              <a:off x="9710432" y="2703537"/>
              <a:ext cx="1371622" cy="359618"/>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schemeClr val="tx1"/>
                  </a:solidFill>
                </a:rPr>
                <a:t>　土地や建物を所有している人が納めます。</a:t>
              </a:r>
              <a:endParaRPr kumimoji="1" lang="en-US" altLang="ja-JP" sz="1000" dirty="0">
                <a:solidFill>
                  <a:schemeClr val="tx1"/>
                </a:solidFill>
              </a:endParaRPr>
            </a:p>
          </p:txBody>
        </p:sp>
        <p:sp>
          <p:nvSpPr>
            <p:cNvPr id="68" name="円/楕円 67"/>
            <p:cNvSpPr/>
            <p:nvPr/>
          </p:nvSpPr>
          <p:spPr>
            <a:xfrm>
              <a:off x="9712317" y="1594073"/>
              <a:ext cx="1375930" cy="39003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固定資産</a:t>
              </a:r>
              <a:r>
                <a:rPr kumimoji="1" lang="ja-JP" altLang="en-US" sz="1200" dirty="0"/>
                <a:t>税</a:t>
              </a:r>
              <a:endParaRPr kumimoji="1" lang="en-US" altLang="ja-JP" sz="1200" dirty="0"/>
            </a:p>
          </p:txBody>
        </p:sp>
        <p:sp>
          <p:nvSpPr>
            <p:cNvPr id="69" name="円/楕円 68"/>
            <p:cNvSpPr/>
            <p:nvPr/>
          </p:nvSpPr>
          <p:spPr>
            <a:xfrm>
              <a:off x="8314650" y="1369706"/>
              <a:ext cx="1363977" cy="33761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市町村民</a:t>
              </a:r>
              <a:r>
                <a:rPr kumimoji="1" lang="ja-JP" altLang="en-US" sz="1200" dirty="0"/>
                <a:t>税</a:t>
              </a:r>
              <a:endParaRPr kumimoji="1" lang="en-US" altLang="ja-JP" sz="1200" dirty="0"/>
            </a:p>
          </p:txBody>
        </p:sp>
        <p:sp>
          <p:nvSpPr>
            <p:cNvPr id="70" name="正方形/長方形 69"/>
            <p:cNvSpPr/>
            <p:nvPr/>
          </p:nvSpPr>
          <p:spPr>
            <a:xfrm>
              <a:off x="8336828" y="1737527"/>
              <a:ext cx="1358395" cy="485655"/>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schemeClr val="tx1"/>
                  </a:solidFill>
                </a:rPr>
                <a:t>　私たち住民が住んでいる市町村に納めます。</a:t>
              </a:r>
              <a:endParaRPr kumimoji="1" lang="en-US" altLang="ja-JP" sz="1000" dirty="0">
                <a:solidFill>
                  <a:schemeClr val="tx1"/>
                </a:solidFill>
              </a:endParaRPr>
            </a:p>
          </p:txBody>
        </p:sp>
        <p:sp>
          <p:nvSpPr>
            <p:cNvPr id="71" name="円/楕円 70"/>
            <p:cNvSpPr/>
            <p:nvPr/>
          </p:nvSpPr>
          <p:spPr>
            <a:xfrm>
              <a:off x="8321759" y="2318868"/>
              <a:ext cx="1356868" cy="44641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軽自動車税</a:t>
              </a:r>
              <a:endParaRPr lang="en-US" altLang="ja-JP" sz="1200" dirty="0"/>
            </a:p>
            <a:p>
              <a:pPr algn="ctr"/>
              <a:r>
                <a:rPr kumimoji="1" lang="ja-JP" altLang="en-US" sz="1200" dirty="0"/>
                <a:t>（種別割）</a:t>
              </a:r>
              <a:endParaRPr kumimoji="1" lang="en-US" altLang="ja-JP" sz="1200" dirty="0"/>
            </a:p>
          </p:txBody>
        </p:sp>
        <p:sp>
          <p:nvSpPr>
            <p:cNvPr id="72" name="正方形/長方形 71"/>
            <p:cNvSpPr/>
            <p:nvPr/>
          </p:nvSpPr>
          <p:spPr>
            <a:xfrm>
              <a:off x="8332715" y="2825257"/>
              <a:ext cx="1310541" cy="446457"/>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schemeClr val="tx1"/>
                  </a:solidFill>
                </a:rPr>
                <a:t>　軽自動車を所有している人が納めます。</a:t>
              </a:r>
              <a:endParaRPr kumimoji="1" lang="en-US" altLang="ja-JP" sz="1000" dirty="0">
                <a:solidFill>
                  <a:schemeClr val="tx1"/>
                </a:solidFill>
              </a:endParaRPr>
            </a:p>
          </p:txBody>
        </p:sp>
      </p:grpSp>
      <p:sp>
        <p:nvSpPr>
          <p:cNvPr id="8" name="テキスト ボックス 7"/>
          <p:cNvSpPr txBox="1"/>
          <p:nvPr/>
        </p:nvSpPr>
        <p:spPr>
          <a:xfrm>
            <a:off x="9456218" y="175070"/>
            <a:ext cx="2675368" cy="461665"/>
          </a:xfrm>
          <a:prstGeom prst="rect">
            <a:avLst/>
          </a:prstGeom>
          <a:noFill/>
        </p:spPr>
        <p:txBody>
          <a:bodyPr wrap="square" rtlCol="0">
            <a:spAutoFit/>
          </a:bodyPr>
          <a:lstStyle/>
          <a:p>
            <a:r>
              <a:rPr kumimoji="1" lang="en-US" altLang="ja-JP" sz="1200" dirty="0"/>
              <a:t>※</a:t>
            </a:r>
            <a:r>
              <a:rPr kumimoji="1" lang="ja-JP" altLang="en-US" sz="1200" dirty="0"/>
              <a:t>　道府県民税と市町村民税をあわせて一般に</a:t>
            </a:r>
            <a:r>
              <a:rPr kumimoji="1" lang="en-US" altLang="ja-JP" sz="1200" dirty="0"/>
              <a:t>『</a:t>
            </a:r>
            <a:r>
              <a:rPr kumimoji="1" lang="ja-JP" altLang="en-US" sz="1200" dirty="0"/>
              <a:t>住民税</a:t>
            </a:r>
            <a:r>
              <a:rPr kumimoji="1" lang="en-US" altLang="ja-JP" sz="1200" dirty="0"/>
              <a:t>』</a:t>
            </a:r>
            <a:r>
              <a:rPr kumimoji="1" lang="ja-JP" altLang="en-US" sz="1200" dirty="0"/>
              <a:t>と呼ばれています。</a:t>
            </a:r>
          </a:p>
        </p:txBody>
      </p:sp>
      <p:sp>
        <p:nvSpPr>
          <p:cNvPr id="61" name="角丸四角形 60"/>
          <p:cNvSpPr/>
          <p:nvPr/>
        </p:nvSpPr>
        <p:spPr>
          <a:xfrm>
            <a:off x="8188676" y="670707"/>
            <a:ext cx="3971125" cy="32728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accent5">
                    <a:lumMod val="75000"/>
                  </a:schemeClr>
                </a:solidFill>
              </a:rPr>
              <a:t>現在日本には、約</a:t>
            </a:r>
            <a:r>
              <a:rPr lang="ja-JP" altLang="en-US" sz="1600" dirty="0">
                <a:solidFill>
                  <a:schemeClr val="accent5">
                    <a:lumMod val="75000"/>
                  </a:schemeClr>
                </a:solidFill>
              </a:rPr>
              <a:t>５０種類の税があります。</a:t>
            </a:r>
            <a:endParaRPr kumimoji="1" lang="ja-JP" altLang="en-US" sz="1600" dirty="0">
              <a:solidFill>
                <a:schemeClr val="accent5">
                  <a:lumMod val="75000"/>
                </a:schemeClr>
              </a:solidFill>
            </a:endParaRPr>
          </a:p>
        </p:txBody>
      </p:sp>
      <p:sp>
        <p:nvSpPr>
          <p:cNvPr id="62" name="フローチャート: 代替処理 61">
            <a:extLst>
              <a:ext uri="{FF2B5EF4-FFF2-40B4-BE49-F238E27FC236}">
                <a16:creationId xmlns:a16="http://schemas.microsoft.com/office/drawing/2014/main" id="{00FFCF0E-CC5A-4FB2-BC0F-653A1C09BC75}"/>
              </a:ext>
            </a:extLst>
          </p:cNvPr>
          <p:cNvSpPr/>
          <p:nvPr/>
        </p:nvSpPr>
        <p:spPr>
          <a:xfrm>
            <a:off x="11140751" y="2319927"/>
            <a:ext cx="346962" cy="927499"/>
          </a:xfrm>
          <a:prstGeom prst="flowChartAlternateProcess">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66"/>
                </a:solidFill>
              </a:rPr>
              <a:t>直接税</a:t>
            </a:r>
          </a:p>
        </p:txBody>
      </p:sp>
      <p:sp>
        <p:nvSpPr>
          <p:cNvPr id="63" name="フローチャート: 代替処理 62">
            <a:extLst>
              <a:ext uri="{FF2B5EF4-FFF2-40B4-BE49-F238E27FC236}">
                <a16:creationId xmlns:a16="http://schemas.microsoft.com/office/drawing/2014/main" id="{F1FF44E1-D56D-42D0-92E7-FFB2447E61DE}"/>
              </a:ext>
            </a:extLst>
          </p:cNvPr>
          <p:cNvSpPr/>
          <p:nvPr/>
        </p:nvSpPr>
        <p:spPr>
          <a:xfrm>
            <a:off x="11187188" y="4150309"/>
            <a:ext cx="340335" cy="927499"/>
          </a:xfrm>
          <a:prstGeom prst="flowChartAlternateProcess">
            <a:avLst/>
          </a:prstGeom>
          <a:solidFill>
            <a:schemeClr val="bg1"/>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33CCFF"/>
                </a:solidFill>
              </a:rPr>
              <a:t>間接税</a:t>
            </a:r>
            <a:endParaRPr kumimoji="1" lang="ja-JP" altLang="en-US" dirty="0">
              <a:solidFill>
                <a:srgbClr val="33CCFF"/>
              </a:solidFill>
            </a:endParaRPr>
          </a:p>
        </p:txBody>
      </p:sp>
      <p:sp>
        <p:nvSpPr>
          <p:cNvPr id="73" name="角丸四角形 54">
            <a:extLst>
              <a:ext uri="{FF2B5EF4-FFF2-40B4-BE49-F238E27FC236}">
                <a16:creationId xmlns:a16="http://schemas.microsoft.com/office/drawing/2014/main" id="{75F6988A-66FC-434A-8C76-B2F1C0434363}"/>
              </a:ext>
            </a:extLst>
          </p:cNvPr>
          <p:cNvSpPr/>
          <p:nvPr/>
        </p:nvSpPr>
        <p:spPr>
          <a:xfrm>
            <a:off x="2752644" y="4024061"/>
            <a:ext cx="332715" cy="95380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white"/>
                </a:solidFill>
                <a:latin typeface="メイリオ" panose="020B0604030504040204" pitchFamily="50" charset="-128"/>
                <a:ea typeface="メイリオ" panose="020B0604030504040204" pitchFamily="50" charset="-128"/>
              </a:rPr>
              <a:t>消</a:t>
            </a:r>
            <a:endParaRPr lang="en-US" altLang="ja-JP" sz="1600" dirty="0">
              <a:solidFill>
                <a:prstClr val="white"/>
              </a:solidFill>
              <a:latin typeface="メイリオ" panose="020B0604030504040204" pitchFamily="50" charset="-128"/>
              <a:ea typeface="メイリオ" panose="020B0604030504040204" pitchFamily="50" charset="-128"/>
            </a:endParaRPr>
          </a:p>
          <a:p>
            <a:pPr algn="ctr"/>
            <a:r>
              <a:rPr lang="ja-JP" altLang="en-US" sz="1600" dirty="0">
                <a:solidFill>
                  <a:prstClr val="white"/>
                </a:solidFill>
                <a:latin typeface="メイリオ" panose="020B0604030504040204" pitchFamily="50" charset="-128"/>
                <a:ea typeface="メイリオ" panose="020B0604030504040204" pitchFamily="50" charset="-128"/>
              </a:rPr>
              <a:t>費</a:t>
            </a:r>
            <a:endParaRPr lang="en-US" altLang="ja-JP" sz="1600" dirty="0">
              <a:solidFill>
                <a:prstClr val="white"/>
              </a:solidFill>
              <a:latin typeface="メイリオ" panose="020B0604030504040204" pitchFamily="50" charset="-128"/>
              <a:ea typeface="メイリオ" panose="020B0604030504040204" pitchFamily="50" charset="-128"/>
            </a:endParaRPr>
          </a:p>
          <a:p>
            <a:pPr algn="ctr"/>
            <a:r>
              <a:rPr lang="ja-JP" altLang="en-US" sz="1600" dirty="0">
                <a:solidFill>
                  <a:prstClr val="white"/>
                </a:solidFill>
                <a:latin typeface="メイリオ" panose="020B0604030504040204" pitchFamily="50" charset="-128"/>
                <a:ea typeface="メイリオ" panose="020B0604030504040204" pitchFamily="50" charset="-128"/>
              </a:rPr>
              <a:t>者</a:t>
            </a:r>
            <a:endParaRPr lang="ja-JP" altLang="en-US" dirty="0">
              <a:solidFill>
                <a:prstClr val="white"/>
              </a:solidFill>
              <a:latin typeface="メイリオ" panose="020B0604030504040204" pitchFamily="50" charset="-128"/>
              <a:ea typeface="メイリオ" panose="020B0604030504040204" pitchFamily="50" charset="-128"/>
            </a:endParaRPr>
          </a:p>
        </p:txBody>
      </p:sp>
      <p:sp>
        <p:nvSpPr>
          <p:cNvPr id="74" name="角丸四角形 55">
            <a:extLst>
              <a:ext uri="{FF2B5EF4-FFF2-40B4-BE49-F238E27FC236}">
                <a16:creationId xmlns:a16="http://schemas.microsoft.com/office/drawing/2014/main" id="{D7104DF1-B470-4C5D-964C-9B2434D47FAE}"/>
              </a:ext>
            </a:extLst>
          </p:cNvPr>
          <p:cNvSpPr/>
          <p:nvPr/>
        </p:nvSpPr>
        <p:spPr>
          <a:xfrm>
            <a:off x="3371928" y="4004212"/>
            <a:ext cx="332715" cy="95380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white"/>
                </a:solidFill>
                <a:latin typeface="メイリオ" panose="020B0604030504040204" pitchFamily="50" charset="-128"/>
                <a:ea typeface="メイリオ" panose="020B0604030504040204" pitchFamily="50" charset="-128"/>
              </a:rPr>
              <a:t>お</a:t>
            </a:r>
            <a:endParaRPr lang="en-US" altLang="ja-JP" sz="1600" dirty="0">
              <a:solidFill>
                <a:prstClr val="white"/>
              </a:solidFill>
              <a:latin typeface="メイリオ" panose="020B0604030504040204" pitchFamily="50" charset="-128"/>
              <a:ea typeface="メイリオ" panose="020B0604030504040204" pitchFamily="50" charset="-128"/>
            </a:endParaRPr>
          </a:p>
          <a:p>
            <a:pPr algn="ctr"/>
            <a:r>
              <a:rPr lang="ja-JP" altLang="en-US" sz="1600" dirty="0">
                <a:solidFill>
                  <a:prstClr val="white"/>
                </a:solidFill>
                <a:latin typeface="メイリオ" panose="020B0604030504040204" pitchFamily="50" charset="-128"/>
                <a:ea typeface="メイリオ" panose="020B0604030504040204" pitchFamily="50" charset="-128"/>
              </a:rPr>
              <a:t>店</a:t>
            </a:r>
            <a:endParaRPr lang="en-US" altLang="ja-JP" dirty="0">
              <a:solidFill>
                <a:prstClr val="white"/>
              </a:solidFill>
              <a:latin typeface="メイリオ" panose="020B0604030504040204" pitchFamily="50" charset="-128"/>
              <a:ea typeface="メイリオ" panose="020B0604030504040204" pitchFamily="50" charset="-128"/>
            </a:endParaRPr>
          </a:p>
        </p:txBody>
      </p:sp>
      <p:sp>
        <p:nvSpPr>
          <p:cNvPr id="75" name="角丸四角形 56">
            <a:extLst>
              <a:ext uri="{FF2B5EF4-FFF2-40B4-BE49-F238E27FC236}">
                <a16:creationId xmlns:a16="http://schemas.microsoft.com/office/drawing/2014/main" id="{3D55422A-B30C-4765-A71F-689D75661B93}"/>
              </a:ext>
            </a:extLst>
          </p:cNvPr>
          <p:cNvSpPr/>
          <p:nvPr/>
        </p:nvSpPr>
        <p:spPr>
          <a:xfrm>
            <a:off x="4019620" y="4024337"/>
            <a:ext cx="283206" cy="97965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white"/>
                </a:solidFill>
                <a:latin typeface="メイリオ" panose="020B0604030504040204" pitchFamily="50" charset="-128"/>
                <a:ea typeface="メイリオ" panose="020B0604030504040204" pitchFamily="50" charset="-128"/>
              </a:rPr>
              <a:t>税務署</a:t>
            </a:r>
            <a:endParaRPr lang="en-US" altLang="ja-JP" sz="1600" dirty="0">
              <a:solidFill>
                <a:prstClr val="white"/>
              </a:solidFill>
              <a:latin typeface="メイリオ" panose="020B0604030504040204" pitchFamily="50" charset="-128"/>
              <a:ea typeface="メイリオ" panose="020B0604030504040204" pitchFamily="50" charset="-128"/>
            </a:endParaRPr>
          </a:p>
        </p:txBody>
      </p:sp>
      <p:sp>
        <p:nvSpPr>
          <p:cNvPr id="77" name="右矢印 58">
            <a:extLst>
              <a:ext uri="{FF2B5EF4-FFF2-40B4-BE49-F238E27FC236}">
                <a16:creationId xmlns:a16="http://schemas.microsoft.com/office/drawing/2014/main" id="{83DCC799-9171-4C4D-AF9E-E9512FFC224D}"/>
              </a:ext>
            </a:extLst>
          </p:cNvPr>
          <p:cNvSpPr/>
          <p:nvPr/>
        </p:nvSpPr>
        <p:spPr>
          <a:xfrm>
            <a:off x="3129517" y="4275331"/>
            <a:ext cx="242411" cy="481247"/>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8" name="右矢印 58">
            <a:extLst>
              <a:ext uri="{FF2B5EF4-FFF2-40B4-BE49-F238E27FC236}">
                <a16:creationId xmlns:a16="http://schemas.microsoft.com/office/drawing/2014/main" id="{E73FC241-BD43-4C2D-AD61-A708B281EEE9}"/>
              </a:ext>
            </a:extLst>
          </p:cNvPr>
          <p:cNvSpPr/>
          <p:nvPr/>
        </p:nvSpPr>
        <p:spPr>
          <a:xfrm>
            <a:off x="3782574" y="4283993"/>
            <a:ext cx="242411" cy="481247"/>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テキスト ボックス 1">
            <a:extLst>
              <a:ext uri="{FF2B5EF4-FFF2-40B4-BE49-F238E27FC236}">
                <a16:creationId xmlns:a16="http://schemas.microsoft.com/office/drawing/2014/main" id="{2CFCE3C5-828C-4C56-BB5C-3B2C5C363B37}"/>
              </a:ext>
            </a:extLst>
          </p:cNvPr>
          <p:cNvSpPr txBox="1"/>
          <p:nvPr/>
        </p:nvSpPr>
        <p:spPr>
          <a:xfrm>
            <a:off x="355793" y="690476"/>
            <a:ext cx="7714281" cy="584775"/>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　税金は、所得税のような国税と市町村民税のような地方税に分けられており、</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国税は</a:t>
            </a:r>
            <a:r>
              <a:rPr lang="ja-JP" altLang="en-US" sz="1600" dirty="0">
                <a:latin typeface="BIZ UDPゴシック" panose="020B0400000000000000" pitchFamily="50" charset="-128"/>
                <a:ea typeface="BIZ UDPゴシック" panose="020B0400000000000000" pitchFamily="50" charset="-128"/>
              </a:rPr>
              <a:t>国に納めるもので、地方税は地方公共団体に納めるものです。</a:t>
            </a:r>
            <a:endParaRPr kumimoji="1" lang="ja-JP" altLang="en-US" sz="1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99954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8" name="角丸四角形 27"/>
          <p:cNvSpPr/>
          <p:nvPr/>
        </p:nvSpPr>
        <p:spPr>
          <a:xfrm>
            <a:off x="6748872" y="1905796"/>
            <a:ext cx="5166903" cy="3205362"/>
          </a:xfrm>
          <a:prstGeom prst="roundRect">
            <a:avLst/>
          </a:prstGeom>
          <a:solidFill>
            <a:schemeClr val="bg1"/>
          </a:solidFill>
          <a:ln w="317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角丸四角形 7"/>
          <p:cNvSpPr/>
          <p:nvPr/>
        </p:nvSpPr>
        <p:spPr>
          <a:xfrm>
            <a:off x="610241" y="2052467"/>
            <a:ext cx="4749709" cy="518160"/>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white"/>
                </a:solidFill>
              </a:rPr>
              <a:t>公立学校の児童・生徒１人あたりの年間（月）教育費</a:t>
            </a:r>
          </a:p>
        </p:txBody>
      </p:sp>
      <p:sp>
        <p:nvSpPr>
          <p:cNvPr id="9" name="正方形/長方形 8"/>
          <p:cNvSpPr/>
          <p:nvPr/>
        </p:nvSpPr>
        <p:spPr>
          <a:xfrm>
            <a:off x="490698" y="6509606"/>
            <a:ext cx="5263719" cy="348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prstClr val="black"/>
                </a:solidFill>
                <a:latin typeface="ＭＳ Ｐゴシック" panose="020B0600070205080204" pitchFamily="50" charset="-128"/>
              </a:rPr>
              <a:t>※</a:t>
            </a:r>
            <a:r>
              <a:rPr lang="ja-JP" altLang="en-US" sz="1200" dirty="0">
                <a:solidFill>
                  <a:prstClr val="black"/>
                </a:solidFill>
                <a:latin typeface="ＭＳ Ｐゴシック" panose="020B0600070205080204" pitchFamily="50" charset="-128"/>
              </a:rPr>
              <a:t>　</a:t>
            </a:r>
            <a:r>
              <a:rPr lang="en-US" altLang="ja-JP" sz="1200" dirty="0">
                <a:solidFill>
                  <a:prstClr val="black"/>
                </a:solidFill>
                <a:latin typeface="ＭＳ Ｐゴシック" panose="020B0600070205080204" pitchFamily="50" charset="-128"/>
              </a:rPr>
              <a:t>1</a:t>
            </a:r>
            <a:r>
              <a:rPr lang="ja-JP" altLang="en-US" sz="1200" dirty="0">
                <a:solidFill>
                  <a:prstClr val="black"/>
                </a:solidFill>
                <a:latin typeface="ＭＳ Ｐゴシック" panose="020B0600070205080204" pitchFamily="50" charset="-128"/>
              </a:rPr>
              <a:t>日あたりの金額は年間登校日数を</a:t>
            </a:r>
            <a:r>
              <a:rPr lang="en-US" altLang="ja-JP" sz="1200" dirty="0">
                <a:solidFill>
                  <a:prstClr val="black"/>
                </a:solidFill>
                <a:latin typeface="ＭＳ Ｐゴシック" panose="020B0600070205080204" pitchFamily="50" charset="-128"/>
              </a:rPr>
              <a:t>200</a:t>
            </a:r>
            <a:r>
              <a:rPr lang="ja-JP" altLang="en-US" sz="1200" dirty="0">
                <a:solidFill>
                  <a:prstClr val="black"/>
                </a:solidFill>
                <a:latin typeface="ＭＳ Ｐゴシック" panose="020B0600070205080204" pitchFamily="50" charset="-128"/>
              </a:rPr>
              <a:t>日として計算しています。</a:t>
            </a:r>
          </a:p>
        </p:txBody>
      </p:sp>
      <p:pic>
        <p:nvPicPr>
          <p:cNvPr id="10" name="図 9"/>
          <p:cNvPicPr>
            <a:picLocks noChangeAspect="1"/>
          </p:cNvPicPr>
          <p:nvPr/>
        </p:nvPicPr>
        <p:blipFill>
          <a:blip r:embed="rId2">
            <a:extLst>
              <a:ext uri="{BEBA8EAE-BF5A-486C-A8C5-ECC9F3942E4B}">
                <a14:imgProps xmlns:a14="http://schemas.microsoft.com/office/drawing/2010/main">
                  <a14:imgLayer r:embed="rId3">
                    <a14:imgEffect>
                      <a14:backgroundRemoval t="5684" b="95853" l="9690" r="89535">
                        <a14:foregroundMark x1="18605" y1="8295" x2="18605" y2="8295"/>
                        <a14:foregroundMark x1="19767" y1="5837" x2="25194" y2="10753"/>
                        <a14:foregroundMark x1="45349" y1="77573" x2="45349" y2="77573"/>
                        <a14:foregroundMark x1="62791" y1="75883" x2="63178" y2="77727"/>
                        <a14:foregroundMark x1="40698" y1="77573" x2="42636" y2="81874"/>
                        <a14:foregroundMark x1="32558" y1="92320" x2="32558" y2="92320"/>
                        <a14:foregroundMark x1="25969" y1="92320" x2="25969" y2="92320"/>
                        <a14:foregroundMark x1="38372" y1="91705" x2="38372" y2="91705"/>
                        <a14:foregroundMark x1="31395" y1="95853" x2="31395" y2="95853"/>
                        <a14:foregroundMark x1="49225" y1="90630" x2="49225" y2="90630"/>
                        <a14:foregroundMark x1="74031" y1="90630" x2="74031" y2="90630"/>
                        <a14:foregroundMark x1="29457" y1="46697" x2="29457" y2="46697"/>
                      </a14:backgroundRemoval>
                    </a14:imgEffect>
                  </a14:imgLayer>
                </a14:imgProps>
              </a:ext>
            </a:extLst>
          </a:blip>
          <a:stretch>
            <a:fillRect/>
          </a:stretch>
        </p:blipFill>
        <p:spPr>
          <a:xfrm>
            <a:off x="792480" y="3265242"/>
            <a:ext cx="799878" cy="2018298"/>
          </a:xfrm>
          <a:prstGeom prst="rect">
            <a:avLst/>
          </a:prstGeom>
        </p:spPr>
      </p:pic>
      <p:pic>
        <p:nvPicPr>
          <p:cNvPr id="11" name="図 10"/>
          <p:cNvPicPr>
            <a:picLocks noChangeAspect="1"/>
          </p:cNvPicPr>
          <p:nvPr/>
        </p:nvPicPr>
        <p:blipFill>
          <a:blip r:embed="rId4">
            <a:extLst>
              <a:ext uri="{BEBA8EAE-BF5A-486C-A8C5-ECC9F3942E4B}">
                <a14:imgProps xmlns:a14="http://schemas.microsoft.com/office/drawing/2010/main">
                  <a14:imgLayer r:embed="rId5">
                    <a14:imgEffect>
                      <a14:backgroundRemoval t="2186" b="95082" l="5753" r="88767">
                        <a14:foregroundMark x1="51233" y1="6831" x2="51233" y2="6831"/>
                        <a14:foregroundMark x1="45479" y1="2322" x2="45479" y2="2322"/>
                        <a14:foregroundMark x1="9863" y1="4918" x2="9863" y2="4918"/>
                        <a14:foregroundMark x1="6301" y1="8743" x2="6301" y2="8743"/>
                        <a14:foregroundMark x1="7945" y1="12705" x2="7945" y2="12705"/>
                        <a14:foregroundMark x1="52055" y1="28825" x2="52055" y2="28825"/>
                        <a14:foregroundMark x1="67945" y1="32787" x2="80548" y2="31967"/>
                        <a14:foregroundMark x1="61918" y1="31557" x2="80274" y2="31694"/>
                        <a14:foregroundMark x1="60822" y1="37432" x2="60548" y2="43852"/>
                        <a14:foregroundMark x1="42192" y1="32377" x2="42466" y2="43443"/>
                        <a14:foregroundMark x1="41644" y1="30191" x2="25753" y2="46585"/>
                        <a14:foregroundMark x1="38082" y1="91667" x2="38082" y2="91667"/>
                        <a14:foregroundMark x1="38630" y1="95082" x2="38630" y2="95082"/>
                        <a14:foregroundMark x1="52603" y1="91530" x2="52603" y2="91530"/>
                        <a14:foregroundMark x1="67123" y1="94262" x2="67123" y2="94262"/>
                        <a14:foregroundMark x1="8767" y1="8743" x2="8767" y2="8743"/>
                        <a14:backgroundMark x1="35342" y1="93443" x2="35342" y2="93443"/>
                        <a14:backgroundMark x1="41644" y1="93989" x2="41644" y2="93989"/>
                      </a14:backgroundRemoval>
                    </a14:imgEffect>
                  </a14:imgLayer>
                </a14:imgProps>
              </a:ext>
            </a:extLst>
          </a:blip>
          <a:stretch>
            <a:fillRect/>
          </a:stretch>
        </p:blipFill>
        <p:spPr>
          <a:xfrm>
            <a:off x="2219954" y="3090062"/>
            <a:ext cx="1114705" cy="2235517"/>
          </a:xfrm>
          <a:prstGeom prst="rect">
            <a:avLst/>
          </a:prstGeom>
        </p:spPr>
      </p:pic>
      <p:pic>
        <p:nvPicPr>
          <p:cNvPr id="13" name="図 12"/>
          <p:cNvPicPr>
            <a:picLocks noChangeAspect="1"/>
          </p:cNvPicPr>
          <p:nvPr/>
        </p:nvPicPr>
        <p:blipFill>
          <a:blip r:embed="rId6">
            <a:extLst>
              <a:ext uri="{BEBA8EAE-BF5A-486C-A8C5-ECC9F3942E4B}">
                <a14:imgProps xmlns:a14="http://schemas.microsoft.com/office/drawing/2010/main">
                  <a14:imgLayer r:embed="rId7">
                    <a14:imgEffect>
                      <a14:backgroundRemoval t="7143" b="96182" l="9827" r="88728">
                        <a14:foregroundMark x1="36705" y1="67118" x2="36705" y2="67118"/>
                        <a14:foregroundMark x1="38439" y1="45813" x2="43931" y2="53695"/>
                        <a14:foregroundMark x1="42486" y1="9236" x2="42486" y2="9236"/>
                        <a14:foregroundMark x1="30347" y1="7143" x2="30636" y2="11823"/>
                        <a14:foregroundMark x1="39017" y1="94089" x2="39017" y2="94089"/>
                        <a14:foregroundMark x1="41908" y1="95320" x2="41908" y2="95320"/>
                        <a14:foregroundMark x1="36994" y1="91995" x2="36994" y2="91995"/>
                        <a14:foregroundMark x1="47110" y1="94704" x2="47110" y2="94704"/>
                        <a14:foregroundMark x1="53468" y1="92488" x2="53468" y2="92488"/>
                        <a14:foregroundMark x1="52023" y1="93719" x2="52023" y2="93719"/>
                        <a14:foregroundMark x1="56358" y1="93719" x2="56358" y2="93719"/>
                        <a14:foregroundMark x1="54335" y1="96182" x2="54335" y2="96182"/>
                        <a14:foregroundMark x1="67630" y1="92980" x2="67630" y2="92980"/>
                        <a14:foregroundMark x1="30925" y1="95197" x2="30925" y2="95197"/>
                        <a14:foregroundMark x1="34971" y1="94089" x2="34971" y2="94089"/>
                        <a14:backgroundMark x1="49133" y1="93719" x2="49133" y2="93719"/>
                        <a14:backgroundMark x1="40173" y1="95690" x2="40173" y2="95690"/>
                        <a14:backgroundMark x1="37283" y1="96182" x2="37283" y2="96182"/>
                        <a14:backgroundMark x1="36994" y1="93473" x2="36994" y2="93473"/>
                        <a14:backgroundMark x1="34393" y1="94458" x2="34393" y2="94458"/>
                        <a14:backgroundMark x1="39884" y1="94335" x2="39884" y2="94335"/>
                        <a14:backgroundMark x1="38728" y1="94458" x2="38728" y2="94458"/>
                      </a14:backgroundRemoval>
                    </a14:imgEffect>
                  </a14:imgLayer>
                </a14:imgProps>
              </a:ext>
            </a:extLst>
          </a:blip>
          <a:stretch>
            <a:fillRect/>
          </a:stretch>
        </p:blipFill>
        <p:spPr>
          <a:xfrm>
            <a:off x="4055949" y="2777076"/>
            <a:ext cx="1068026" cy="2506464"/>
          </a:xfrm>
          <a:prstGeom prst="rect">
            <a:avLst/>
          </a:prstGeom>
        </p:spPr>
      </p:pic>
      <p:grpSp>
        <p:nvGrpSpPr>
          <p:cNvPr id="17" name="グループ化 16"/>
          <p:cNvGrpSpPr/>
          <p:nvPr/>
        </p:nvGrpSpPr>
        <p:grpSpPr>
          <a:xfrm>
            <a:off x="490698" y="5240697"/>
            <a:ext cx="1447800" cy="788144"/>
            <a:chOff x="7376160" y="5151120"/>
            <a:chExt cx="1447800" cy="788144"/>
          </a:xfrm>
        </p:grpSpPr>
        <p:sp>
          <p:nvSpPr>
            <p:cNvPr id="15" name="正方形/長方形 14"/>
            <p:cNvSpPr/>
            <p:nvPr/>
          </p:nvSpPr>
          <p:spPr>
            <a:xfrm>
              <a:off x="7376160" y="5151120"/>
              <a:ext cx="1447800" cy="788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C00000"/>
                  </a:solidFill>
                  <a:latin typeface="HG丸ｺﾞｼｯｸM-PRO" panose="020F0600000000000000" pitchFamily="50" charset="-128"/>
                  <a:ea typeface="HG丸ｺﾞｼｯｸM-PRO" panose="020F0600000000000000" pitchFamily="50" charset="-128"/>
                </a:rPr>
                <a:t>約</a:t>
              </a:r>
              <a:r>
                <a:rPr lang="en-US" altLang="ja-JP" sz="1400" b="1" dirty="0">
                  <a:solidFill>
                    <a:srgbClr val="C00000"/>
                  </a:solidFill>
                  <a:latin typeface="HG丸ｺﾞｼｯｸM-PRO" panose="020F0600000000000000" pitchFamily="50" charset="-128"/>
                  <a:ea typeface="HG丸ｺﾞｼｯｸM-PRO" panose="020F0600000000000000" pitchFamily="50" charset="-128"/>
                </a:rPr>
                <a:t>921,000</a:t>
              </a:r>
              <a:r>
                <a:rPr lang="ja-JP" altLang="en-US" sz="1400" b="1" dirty="0">
                  <a:solidFill>
                    <a:srgbClr val="C00000"/>
                  </a:solidFill>
                  <a:latin typeface="HG丸ｺﾞｼｯｸM-PRO" panose="020F0600000000000000" pitchFamily="50" charset="-128"/>
                  <a:ea typeface="HG丸ｺﾞｼｯｸM-PRO" panose="020F0600000000000000" pitchFamily="50" charset="-128"/>
                </a:rPr>
                <a:t>円</a:t>
              </a:r>
              <a:endParaRPr lang="en-US" altLang="ja-JP" sz="1400" b="1" dirty="0">
                <a:solidFill>
                  <a:srgbClr val="C00000"/>
                </a:solidFill>
                <a:latin typeface="HG丸ｺﾞｼｯｸM-PRO" panose="020F0600000000000000" pitchFamily="50" charset="-128"/>
                <a:ea typeface="HG丸ｺﾞｼｯｸM-PRO" panose="020F0600000000000000" pitchFamily="50" charset="-128"/>
              </a:endParaRPr>
            </a:p>
            <a:p>
              <a:pPr algn="ctr"/>
              <a:r>
                <a:rPr lang="ja-JP" altLang="en-US" sz="1200" b="1" dirty="0">
                  <a:solidFill>
                    <a:srgbClr val="C00000"/>
                  </a:solidFill>
                  <a:latin typeface="HG丸ｺﾞｼｯｸM-PRO" panose="020F0600000000000000" pitchFamily="50" charset="-128"/>
                  <a:ea typeface="HG丸ｺﾞｼｯｸM-PRO" panose="020F0600000000000000" pitchFamily="50" charset="-128"/>
                </a:rPr>
                <a:t>１か月あたり</a:t>
              </a:r>
              <a:endParaRPr lang="en-US" altLang="ja-JP" sz="1200" b="1" dirty="0">
                <a:solidFill>
                  <a:srgbClr val="C00000"/>
                </a:solidFill>
                <a:latin typeface="HG丸ｺﾞｼｯｸM-PRO" panose="020F0600000000000000" pitchFamily="50" charset="-128"/>
                <a:ea typeface="HG丸ｺﾞｼｯｸM-PRO" panose="020F0600000000000000" pitchFamily="50" charset="-128"/>
              </a:endParaRPr>
            </a:p>
            <a:p>
              <a:pPr algn="ctr"/>
              <a:r>
                <a:rPr lang="ja-JP" altLang="en-US" sz="1200" b="1" dirty="0">
                  <a:solidFill>
                    <a:srgbClr val="C00000"/>
                  </a:solidFill>
                  <a:latin typeface="HG丸ｺﾞｼｯｸM-PRO" panose="020F0600000000000000" pitchFamily="50" charset="-128"/>
                  <a:ea typeface="HG丸ｺﾞｼｯｸM-PRO" panose="020F0600000000000000" pitchFamily="50" charset="-128"/>
                </a:rPr>
                <a:t>約</a:t>
              </a:r>
              <a:r>
                <a:rPr lang="en-US" altLang="ja-JP" sz="1200" b="1" dirty="0">
                  <a:solidFill>
                    <a:srgbClr val="C00000"/>
                  </a:solidFill>
                  <a:latin typeface="HG丸ｺﾞｼｯｸM-PRO" panose="020F0600000000000000" pitchFamily="50" charset="-128"/>
                  <a:ea typeface="HG丸ｺﾞｼｯｸM-PRO" panose="020F0600000000000000" pitchFamily="50" charset="-128"/>
                </a:rPr>
                <a:t>76,800</a:t>
              </a:r>
              <a:r>
                <a:rPr lang="ja-JP" altLang="en-US" sz="1200" b="1" dirty="0">
                  <a:solidFill>
                    <a:srgbClr val="C00000"/>
                  </a:solidFill>
                  <a:latin typeface="HG丸ｺﾞｼｯｸM-PRO" panose="020F0600000000000000" pitchFamily="50" charset="-128"/>
                  <a:ea typeface="HG丸ｺﾞｼｯｸM-PRO" panose="020F0600000000000000" pitchFamily="50" charset="-128"/>
                </a:rPr>
                <a:t>円</a:t>
              </a:r>
            </a:p>
          </p:txBody>
        </p:sp>
        <p:sp>
          <p:nvSpPr>
            <p:cNvPr id="16" name="大かっこ 15"/>
            <p:cNvSpPr/>
            <p:nvPr/>
          </p:nvSpPr>
          <p:spPr>
            <a:xfrm>
              <a:off x="7574280" y="5501641"/>
              <a:ext cx="1066800" cy="320040"/>
            </a:xfrm>
            <a:prstGeom prst="bracketPair">
              <a:avLst/>
            </a:prstGeom>
            <a:ln w="12700">
              <a:solidFill>
                <a:srgbClr val="FF33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ja-JP" altLang="en-US">
                <a:solidFill>
                  <a:prstClr val="black"/>
                </a:solidFill>
              </a:endParaRPr>
            </a:p>
          </p:txBody>
        </p:sp>
      </p:grpSp>
      <p:grpSp>
        <p:nvGrpSpPr>
          <p:cNvPr id="21" name="グループ化 20"/>
          <p:cNvGrpSpPr/>
          <p:nvPr/>
        </p:nvGrpSpPr>
        <p:grpSpPr>
          <a:xfrm>
            <a:off x="3712333" y="5111157"/>
            <a:ext cx="1824603" cy="1047224"/>
            <a:chOff x="7376160" y="5151120"/>
            <a:chExt cx="1447800" cy="788144"/>
          </a:xfrm>
        </p:grpSpPr>
        <p:sp>
          <p:nvSpPr>
            <p:cNvPr id="22" name="正方形/長方形 21"/>
            <p:cNvSpPr/>
            <p:nvPr/>
          </p:nvSpPr>
          <p:spPr>
            <a:xfrm>
              <a:off x="7376160" y="5151120"/>
              <a:ext cx="1447800" cy="788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C00000"/>
                  </a:solidFill>
                  <a:latin typeface="HG丸ｺﾞｼｯｸM-PRO" panose="020F0600000000000000" pitchFamily="50" charset="-128"/>
                  <a:ea typeface="HG丸ｺﾞｼｯｸM-PRO" panose="020F0600000000000000" pitchFamily="50" charset="-128"/>
                </a:rPr>
                <a:t>約</a:t>
              </a:r>
              <a:r>
                <a:rPr lang="en-US" altLang="ja-JP" sz="1400" b="1" dirty="0">
                  <a:solidFill>
                    <a:srgbClr val="C00000"/>
                  </a:solidFill>
                  <a:latin typeface="HG丸ｺﾞｼｯｸM-PRO" panose="020F0600000000000000" pitchFamily="50" charset="-128"/>
                  <a:ea typeface="HG丸ｺﾞｼｯｸM-PRO" panose="020F0600000000000000" pitchFamily="50" charset="-128"/>
                </a:rPr>
                <a:t>1,129,000</a:t>
              </a:r>
              <a:r>
                <a:rPr lang="ja-JP" altLang="en-US" sz="1400" b="1" dirty="0">
                  <a:solidFill>
                    <a:srgbClr val="C00000"/>
                  </a:solidFill>
                  <a:latin typeface="HG丸ｺﾞｼｯｸM-PRO" panose="020F0600000000000000" pitchFamily="50" charset="-128"/>
                  <a:ea typeface="HG丸ｺﾞｼｯｸM-PRO" panose="020F0600000000000000" pitchFamily="50" charset="-128"/>
                </a:rPr>
                <a:t>円</a:t>
              </a:r>
              <a:endParaRPr lang="en-US" altLang="ja-JP" sz="1400" b="1" dirty="0">
                <a:solidFill>
                  <a:srgbClr val="C00000"/>
                </a:solidFill>
                <a:latin typeface="HG丸ｺﾞｼｯｸM-PRO" panose="020F0600000000000000" pitchFamily="50" charset="-128"/>
                <a:ea typeface="HG丸ｺﾞｼｯｸM-PRO" panose="020F0600000000000000" pitchFamily="50" charset="-128"/>
              </a:endParaRPr>
            </a:p>
            <a:p>
              <a:pPr algn="ctr"/>
              <a:r>
                <a:rPr lang="ja-JP" altLang="en-US" sz="1200" b="1" dirty="0">
                  <a:solidFill>
                    <a:srgbClr val="C00000"/>
                  </a:solidFill>
                  <a:latin typeface="HG丸ｺﾞｼｯｸM-PRO" panose="020F0600000000000000" pitchFamily="50" charset="-128"/>
                  <a:ea typeface="HG丸ｺﾞｼｯｸM-PRO" panose="020F0600000000000000" pitchFamily="50" charset="-128"/>
                </a:rPr>
                <a:t>１か月あたり</a:t>
              </a:r>
              <a:endParaRPr lang="en-US" altLang="ja-JP" sz="1200" b="1" dirty="0">
                <a:solidFill>
                  <a:srgbClr val="C00000"/>
                </a:solidFill>
                <a:latin typeface="HG丸ｺﾞｼｯｸM-PRO" panose="020F0600000000000000" pitchFamily="50" charset="-128"/>
                <a:ea typeface="HG丸ｺﾞｼｯｸM-PRO" panose="020F0600000000000000" pitchFamily="50" charset="-128"/>
              </a:endParaRPr>
            </a:p>
            <a:p>
              <a:pPr algn="ctr"/>
              <a:r>
                <a:rPr lang="ja-JP" altLang="en-US" sz="1200" b="1" dirty="0">
                  <a:solidFill>
                    <a:srgbClr val="C00000"/>
                  </a:solidFill>
                  <a:latin typeface="HG丸ｺﾞｼｯｸM-PRO" panose="020F0600000000000000" pitchFamily="50" charset="-128"/>
                  <a:ea typeface="HG丸ｺﾞｼｯｸM-PRO" panose="020F0600000000000000" pitchFamily="50" charset="-128"/>
                </a:rPr>
                <a:t>約</a:t>
              </a:r>
              <a:r>
                <a:rPr lang="en-US" altLang="ja-JP" sz="1200" b="1" dirty="0">
                  <a:solidFill>
                    <a:srgbClr val="C00000"/>
                  </a:solidFill>
                  <a:latin typeface="HG丸ｺﾞｼｯｸM-PRO" panose="020F0600000000000000" pitchFamily="50" charset="-128"/>
                  <a:ea typeface="HG丸ｺﾞｼｯｸM-PRO" panose="020F0600000000000000" pitchFamily="50" charset="-128"/>
                </a:rPr>
                <a:t>94,100</a:t>
              </a:r>
              <a:r>
                <a:rPr lang="ja-JP" altLang="en-US" sz="1200" b="1" dirty="0">
                  <a:solidFill>
                    <a:srgbClr val="C00000"/>
                  </a:solidFill>
                  <a:latin typeface="HG丸ｺﾞｼｯｸM-PRO" panose="020F0600000000000000" pitchFamily="50" charset="-128"/>
                  <a:ea typeface="HG丸ｺﾞｼｯｸM-PRO" panose="020F0600000000000000" pitchFamily="50" charset="-128"/>
                </a:rPr>
                <a:t>円</a:t>
              </a:r>
            </a:p>
          </p:txBody>
        </p:sp>
        <p:sp>
          <p:nvSpPr>
            <p:cNvPr id="23" name="大かっこ 22"/>
            <p:cNvSpPr/>
            <p:nvPr/>
          </p:nvSpPr>
          <p:spPr>
            <a:xfrm>
              <a:off x="7574280" y="5501641"/>
              <a:ext cx="1066800" cy="320040"/>
            </a:xfrm>
            <a:prstGeom prst="bracketPair">
              <a:avLst/>
            </a:prstGeom>
            <a:ln w="12700">
              <a:solidFill>
                <a:srgbClr val="FF33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ja-JP" altLang="en-US">
                <a:solidFill>
                  <a:prstClr val="black"/>
                </a:solidFill>
              </a:endParaRPr>
            </a:p>
          </p:txBody>
        </p:sp>
      </p:grpSp>
      <p:grpSp>
        <p:nvGrpSpPr>
          <p:cNvPr id="25" name="グループ化 24"/>
          <p:cNvGrpSpPr/>
          <p:nvPr/>
        </p:nvGrpSpPr>
        <p:grpSpPr>
          <a:xfrm>
            <a:off x="1917881" y="4781329"/>
            <a:ext cx="1737360" cy="1706880"/>
            <a:chOff x="6202680" y="3078480"/>
            <a:chExt cx="1737360" cy="1706880"/>
          </a:xfrm>
        </p:grpSpPr>
        <p:grpSp>
          <p:nvGrpSpPr>
            <p:cNvPr id="18" name="グループ化 17"/>
            <p:cNvGrpSpPr/>
            <p:nvPr/>
          </p:nvGrpSpPr>
          <p:grpSpPr>
            <a:xfrm>
              <a:off x="6202680" y="3078480"/>
              <a:ext cx="1737360" cy="1706880"/>
              <a:chOff x="7376160" y="5151120"/>
              <a:chExt cx="1447800" cy="788144"/>
            </a:xfrm>
          </p:grpSpPr>
          <p:sp>
            <p:nvSpPr>
              <p:cNvPr id="19" name="正方形/長方形 18"/>
              <p:cNvSpPr/>
              <p:nvPr/>
            </p:nvSpPr>
            <p:spPr>
              <a:xfrm>
                <a:off x="7376160" y="5151120"/>
                <a:ext cx="1447800" cy="788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C00000"/>
                    </a:solidFill>
                    <a:latin typeface="HG丸ｺﾞｼｯｸM-PRO" panose="020F0600000000000000" pitchFamily="50" charset="-128"/>
                    <a:ea typeface="HG丸ｺﾞｼｯｸM-PRO" panose="020F0600000000000000" pitchFamily="50" charset="-128"/>
                  </a:rPr>
                  <a:t>約</a:t>
                </a:r>
                <a:r>
                  <a:rPr lang="en-US" altLang="ja-JP" sz="1400" b="1" dirty="0">
                    <a:solidFill>
                      <a:srgbClr val="C00000"/>
                    </a:solidFill>
                    <a:latin typeface="HG丸ｺﾞｼｯｸM-PRO" panose="020F0600000000000000" pitchFamily="50" charset="-128"/>
                    <a:ea typeface="HG丸ｺﾞｼｯｸM-PRO" panose="020F0600000000000000" pitchFamily="50" charset="-128"/>
                  </a:rPr>
                  <a:t>1,067,000</a:t>
                </a:r>
                <a:r>
                  <a:rPr lang="ja-JP" altLang="en-US" sz="1400" b="1" dirty="0">
                    <a:solidFill>
                      <a:srgbClr val="C00000"/>
                    </a:solidFill>
                    <a:latin typeface="HG丸ｺﾞｼｯｸM-PRO" panose="020F0600000000000000" pitchFamily="50" charset="-128"/>
                    <a:ea typeface="HG丸ｺﾞｼｯｸM-PRO" panose="020F0600000000000000" pitchFamily="50" charset="-128"/>
                  </a:rPr>
                  <a:t>円</a:t>
                </a:r>
                <a:endParaRPr lang="en-US" altLang="ja-JP" sz="1400" b="1" dirty="0">
                  <a:solidFill>
                    <a:srgbClr val="C00000"/>
                  </a:solidFill>
                  <a:latin typeface="HG丸ｺﾞｼｯｸM-PRO" panose="020F0600000000000000" pitchFamily="50" charset="-128"/>
                  <a:ea typeface="HG丸ｺﾞｼｯｸM-PRO" panose="020F0600000000000000" pitchFamily="50" charset="-128"/>
                </a:endParaRPr>
              </a:p>
              <a:p>
                <a:pPr algn="ctr"/>
                <a:r>
                  <a:rPr lang="ja-JP" altLang="en-US" sz="1200" b="1" dirty="0">
                    <a:solidFill>
                      <a:srgbClr val="C00000"/>
                    </a:solidFill>
                    <a:latin typeface="HG丸ｺﾞｼｯｸM-PRO" panose="020F0600000000000000" pitchFamily="50" charset="-128"/>
                    <a:ea typeface="HG丸ｺﾞｼｯｸM-PRO" panose="020F0600000000000000" pitchFamily="50" charset="-128"/>
                  </a:rPr>
                  <a:t>１か月あたり</a:t>
                </a:r>
                <a:endParaRPr lang="en-US" altLang="ja-JP" sz="1200" b="1" dirty="0">
                  <a:solidFill>
                    <a:srgbClr val="C00000"/>
                  </a:solidFill>
                  <a:latin typeface="HG丸ｺﾞｼｯｸM-PRO" panose="020F0600000000000000" pitchFamily="50" charset="-128"/>
                  <a:ea typeface="HG丸ｺﾞｼｯｸM-PRO" panose="020F0600000000000000" pitchFamily="50" charset="-128"/>
                </a:endParaRPr>
              </a:p>
              <a:p>
                <a:pPr algn="ctr"/>
                <a:r>
                  <a:rPr lang="ja-JP" altLang="en-US" sz="1200" b="1" dirty="0">
                    <a:solidFill>
                      <a:srgbClr val="C00000"/>
                    </a:solidFill>
                    <a:latin typeface="HG丸ｺﾞｼｯｸM-PRO" panose="020F0600000000000000" pitchFamily="50" charset="-128"/>
                    <a:ea typeface="HG丸ｺﾞｼｯｸM-PRO" panose="020F0600000000000000" pitchFamily="50" charset="-128"/>
                  </a:rPr>
                  <a:t>約</a:t>
                </a:r>
                <a:r>
                  <a:rPr lang="en-US" altLang="ja-JP" sz="1200" b="1" dirty="0">
                    <a:solidFill>
                      <a:srgbClr val="C00000"/>
                    </a:solidFill>
                    <a:latin typeface="HG丸ｺﾞｼｯｸM-PRO" panose="020F0600000000000000" pitchFamily="50" charset="-128"/>
                    <a:ea typeface="HG丸ｺﾞｼｯｸM-PRO" panose="020F0600000000000000" pitchFamily="50" charset="-128"/>
                  </a:rPr>
                  <a:t>88,900</a:t>
                </a:r>
                <a:r>
                  <a:rPr lang="ja-JP" altLang="en-US" sz="1200" b="1" dirty="0">
                    <a:solidFill>
                      <a:srgbClr val="C00000"/>
                    </a:solidFill>
                    <a:latin typeface="HG丸ｺﾞｼｯｸM-PRO" panose="020F0600000000000000" pitchFamily="50" charset="-128"/>
                    <a:ea typeface="HG丸ｺﾞｼｯｸM-PRO" panose="020F0600000000000000" pitchFamily="50" charset="-128"/>
                  </a:rPr>
                  <a:t>円</a:t>
                </a:r>
              </a:p>
            </p:txBody>
          </p:sp>
          <p:sp>
            <p:nvSpPr>
              <p:cNvPr id="20" name="大かっこ 19"/>
              <p:cNvSpPr/>
              <p:nvPr/>
            </p:nvSpPr>
            <p:spPr>
              <a:xfrm>
                <a:off x="7625204" y="5501641"/>
                <a:ext cx="947648" cy="192570"/>
              </a:xfrm>
              <a:prstGeom prst="bracketPair">
                <a:avLst/>
              </a:prstGeom>
              <a:ln w="12700">
                <a:solidFill>
                  <a:srgbClr val="FF33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ja-JP" altLang="en-US">
                  <a:solidFill>
                    <a:prstClr val="black"/>
                  </a:solidFill>
                </a:endParaRPr>
              </a:p>
            </p:txBody>
          </p:sp>
        </p:grpSp>
        <p:sp>
          <p:nvSpPr>
            <p:cNvPr id="24" name="大かっこ 23"/>
            <p:cNvSpPr/>
            <p:nvPr/>
          </p:nvSpPr>
          <p:spPr>
            <a:xfrm>
              <a:off x="6500811" y="4281863"/>
              <a:ext cx="1134430" cy="443114"/>
            </a:xfrm>
            <a:prstGeom prst="bracketPair">
              <a:avLst/>
            </a:prstGeom>
            <a:ln w="12700">
              <a:solidFill>
                <a:srgbClr val="FF3300"/>
              </a:solidFill>
            </a:ln>
          </p:spPr>
          <p:style>
            <a:lnRef idx="1">
              <a:schemeClr val="accent2"/>
            </a:lnRef>
            <a:fillRef idx="0">
              <a:schemeClr val="accent2"/>
            </a:fillRef>
            <a:effectRef idx="0">
              <a:schemeClr val="accent2"/>
            </a:effectRef>
            <a:fontRef idx="minor">
              <a:schemeClr val="tx1"/>
            </a:fontRef>
          </p:style>
          <p:txBody>
            <a:bodyPr rtlCol="0" anchor="ctr"/>
            <a:lstStyle/>
            <a:p>
              <a:pPr algn="ctr"/>
              <a:r>
                <a:rPr lang="ja-JP" altLang="en-US" sz="1200" b="1" dirty="0">
                  <a:solidFill>
                    <a:srgbClr val="C00000"/>
                  </a:solidFill>
                  <a:latin typeface="HG丸ｺﾞｼｯｸM-PRO" panose="020F0600000000000000" pitchFamily="50" charset="-128"/>
                  <a:ea typeface="HG丸ｺﾞｼｯｸM-PRO" panose="020F0600000000000000" pitchFamily="50" charset="-128"/>
                </a:rPr>
                <a:t>１日あたり</a:t>
              </a:r>
              <a:endParaRPr lang="en-US" altLang="ja-JP" sz="1200" b="1" dirty="0">
                <a:solidFill>
                  <a:srgbClr val="C00000"/>
                </a:solidFill>
                <a:latin typeface="HG丸ｺﾞｼｯｸM-PRO" panose="020F0600000000000000" pitchFamily="50" charset="-128"/>
                <a:ea typeface="HG丸ｺﾞｼｯｸM-PRO" panose="020F0600000000000000" pitchFamily="50" charset="-128"/>
              </a:endParaRPr>
            </a:p>
            <a:p>
              <a:pPr algn="ctr"/>
              <a:r>
                <a:rPr lang="ja-JP" altLang="en-US" sz="1200" b="1" dirty="0">
                  <a:solidFill>
                    <a:srgbClr val="C00000"/>
                  </a:solidFill>
                  <a:latin typeface="HG丸ｺﾞｼｯｸM-PRO" panose="020F0600000000000000" pitchFamily="50" charset="-128"/>
                  <a:ea typeface="HG丸ｺﾞｼｯｸM-PRO" panose="020F0600000000000000" pitchFamily="50" charset="-128"/>
                </a:rPr>
                <a:t>約</a:t>
              </a:r>
              <a:r>
                <a:rPr lang="en-US" altLang="ja-JP" sz="1200" b="1" dirty="0">
                  <a:solidFill>
                    <a:srgbClr val="C00000"/>
                  </a:solidFill>
                  <a:latin typeface="HG丸ｺﾞｼｯｸM-PRO" panose="020F0600000000000000" pitchFamily="50" charset="-128"/>
                  <a:ea typeface="HG丸ｺﾞｼｯｸM-PRO" panose="020F0600000000000000" pitchFamily="50" charset="-128"/>
                </a:rPr>
                <a:t>5,335</a:t>
              </a:r>
              <a:r>
                <a:rPr lang="ja-JP" altLang="en-US" sz="1200" b="1" dirty="0">
                  <a:solidFill>
                    <a:srgbClr val="C00000"/>
                  </a:solidFill>
                  <a:latin typeface="HG丸ｺﾞｼｯｸM-PRO" panose="020F0600000000000000" pitchFamily="50" charset="-128"/>
                  <a:ea typeface="HG丸ｺﾞｼｯｸM-PRO" panose="020F0600000000000000" pitchFamily="50" charset="-128"/>
                </a:rPr>
                <a:t>円</a:t>
              </a:r>
            </a:p>
          </p:txBody>
        </p:sp>
      </p:grpSp>
      <p:sp>
        <p:nvSpPr>
          <p:cNvPr id="26" name="正方形/長方形 25"/>
          <p:cNvSpPr/>
          <p:nvPr/>
        </p:nvSpPr>
        <p:spPr>
          <a:xfrm>
            <a:off x="1953506" y="2512908"/>
            <a:ext cx="1691640" cy="426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ＭＳ Ｐゴシック" panose="020B0600070205080204" pitchFamily="50" charset="-128"/>
              </a:rPr>
              <a:t>（令和３年度）</a:t>
            </a:r>
          </a:p>
        </p:txBody>
      </p:sp>
      <p:sp>
        <p:nvSpPr>
          <p:cNvPr id="27" name="角丸四角形 26"/>
          <p:cNvSpPr/>
          <p:nvPr/>
        </p:nvSpPr>
        <p:spPr>
          <a:xfrm>
            <a:off x="7555710" y="2014414"/>
            <a:ext cx="3553225" cy="409399"/>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black"/>
                </a:solidFill>
                <a:latin typeface="HG丸ｺﾞｼｯｸM-PRO" panose="020F0600000000000000" pitchFamily="50" charset="-128"/>
                <a:ea typeface="HG丸ｺﾞｼｯｸM-PRO" panose="020F0600000000000000" pitchFamily="50" charset="-128"/>
              </a:rPr>
              <a:t>学校の校舎等にかかる費用</a:t>
            </a:r>
          </a:p>
        </p:txBody>
      </p:sp>
      <p:pic>
        <p:nvPicPr>
          <p:cNvPr id="29" name="図 28"/>
          <p:cNvPicPr>
            <a:picLocks noChangeAspect="1"/>
          </p:cNvPicPr>
          <p:nvPr/>
        </p:nvPicPr>
        <p:blipFill>
          <a:blip r:embed="rId8"/>
          <a:stretch>
            <a:fillRect/>
          </a:stretch>
        </p:blipFill>
        <p:spPr>
          <a:xfrm>
            <a:off x="9924024" y="2482367"/>
            <a:ext cx="1183154" cy="1067984"/>
          </a:xfrm>
          <a:prstGeom prst="rect">
            <a:avLst/>
          </a:prstGeom>
        </p:spPr>
      </p:pic>
      <p:sp>
        <p:nvSpPr>
          <p:cNvPr id="33" name="正方形/長方形 32"/>
          <p:cNvSpPr/>
          <p:nvPr/>
        </p:nvSpPr>
        <p:spPr>
          <a:xfrm>
            <a:off x="7232908" y="2357389"/>
            <a:ext cx="2487105" cy="1241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prstClr val="black"/>
                </a:solidFill>
                <a:latin typeface="HG丸ｺﾞｼｯｸM-PRO" panose="020F0600000000000000" pitchFamily="50" charset="-128"/>
                <a:ea typeface="HG丸ｺﾞｼｯｸM-PRO" panose="020F0600000000000000" pitchFamily="50" charset="-128"/>
              </a:rPr>
              <a:t>　校舎や体育施設の建設のための費用として</a:t>
            </a:r>
            <a:r>
              <a:rPr lang="en-US" altLang="ja-JP" sz="1400" dirty="0">
                <a:solidFill>
                  <a:prstClr val="black"/>
                </a:solidFill>
                <a:latin typeface="HG丸ｺﾞｼｯｸM-PRO" panose="020F0600000000000000" pitchFamily="50" charset="-128"/>
                <a:ea typeface="HG丸ｺﾞｼｯｸM-PRO" panose="020F0600000000000000" pitchFamily="50" charset="-128"/>
              </a:rPr>
              <a:t>1</a:t>
            </a:r>
            <a:r>
              <a:rPr lang="ja-JP" altLang="en-US" sz="1400" dirty="0">
                <a:solidFill>
                  <a:prstClr val="black"/>
                </a:solidFill>
                <a:latin typeface="HG丸ｺﾞｼｯｸM-PRO" panose="020F0600000000000000" pitchFamily="50" charset="-128"/>
                <a:ea typeface="HG丸ｺﾞｼｯｸM-PRO" panose="020F0600000000000000" pitchFamily="50" charset="-128"/>
              </a:rPr>
              <a:t>年間に</a:t>
            </a:r>
            <a:r>
              <a:rPr lang="en-US" altLang="ja-JP" sz="1400" dirty="0">
                <a:solidFill>
                  <a:srgbClr val="FF0000"/>
                </a:solidFill>
                <a:latin typeface="HG丸ｺﾞｼｯｸM-PRO" panose="020F0600000000000000" pitchFamily="50" charset="-128"/>
                <a:ea typeface="HG丸ｺﾞｼｯｸM-PRO" panose="020F0600000000000000" pitchFamily="50" charset="-128"/>
              </a:rPr>
              <a:t>732</a:t>
            </a:r>
            <a:r>
              <a:rPr lang="ja-JP" altLang="en-US" sz="1400" dirty="0">
                <a:solidFill>
                  <a:srgbClr val="FF0000"/>
                </a:solidFill>
                <a:latin typeface="HG丸ｺﾞｼｯｸM-PRO" panose="020F0600000000000000" pitchFamily="50" charset="-128"/>
                <a:ea typeface="HG丸ｺﾞｼｯｸM-PRO" panose="020F0600000000000000" pitchFamily="50" charset="-128"/>
              </a:rPr>
              <a:t>億円</a:t>
            </a:r>
            <a:r>
              <a:rPr lang="ja-JP" altLang="en-US" sz="1400" dirty="0">
                <a:solidFill>
                  <a:prstClr val="black"/>
                </a:solidFill>
                <a:latin typeface="HG丸ｺﾞｼｯｸM-PRO" panose="020F0600000000000000" pitchFamily="50" charset="-128"/>
                <a:ea typeface="HG丸ｺﾞｼｯｸM-PRO" panose="020F0600000000000000" pitchFamily="50" charset="-128"/>
              </a:rPr>
              <a:t>が使われます。</a:t>
            </a:r>
          </a:p>
          <a:p>
            <a:r>
              <a:rPr lang="ja-JP" altLang="en-US" sz="1400" dirty="0">
                <a:solidFill>
                  <a:prstClr val="black"/>
                </a:solidFill>
                <a:latin typeface="HG丸ｺﾞｼｯｸM-PRO" panose="020F0600000000000000" pitchFamily="50" charset="-128"/>
                <a:ea typeface="HG丸ｺﾞｼｯｸM-PRO" panose="020F0600000000000000" pitchFamily="50" charset="-128"/>
              </a:rPr>
              <a:t>（令和６年度予算）</a:t>
            </a:r>
          </a:p>
        </p:txBody>
      </p:sp>
      <p:sp>
        <p:nvSpPr>
          <p:cNvPr id="34" name="正方形/長方形 33"/>
          <p:cNvSpPr/>
          <p:nvPr/>
        </p:nvSpPr>
        <p:spPr>
          <a:xfrm>
            <a:off x="7232908" y="3657314"/>
            <a:ext cx="2863348" cy="1391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prstClr val="black"/>
                </a:solidFill>
                <a:latin typeface="HG丸ｺﾞｼｯｸM-PRO" panose="020F0600000000000000" pitchFamily="50" charset="-128"/>
                <a:ea typeface="HG丸ｺﾞｼｯｸM-PRO" panose="020F0600000000000000" pitchFamily="50" charset="-128"/>
              </a:rPr>
              <a:t>　義務教育諸学校の児童生徒が使用する教科書を無償配付するための費用として</a:t>
            </a:r>
            <a:r>
              <a:rPr lang="en-US" altLang="ja-JP" sz="1400" dirty="0">
                <a:solidFill>
                  <a:prstClr val="black"/>
                </a:solidFill>
                <a:latin typeface="HG丸ｺﾞｼｯｸM-PRO" panose="020F0600000000000000" pitchFamily="50" charset="-128"/>
                <a:ea typeface="HG丸ｺﾞｼｯｸM-PRO" panose="020F0600000000000000" pitchFamily="50" charset="-128"/>
              </a:rPr>
              <a:t>1</a:t>
            </a:r>
            <a:r>
              <a:rPr lang="ja-JP" altLang="en-US" sz="1400" dirty="0">
                <a:solidFill>
                  <a:prstClr val="black"/>
                </a:solidFill>
                <a:latin typeface="HG丸ｺﾞｼｯｸM-PRO" panose="020F0600000000000000" pitchFamily="50" charset="-128"/>
                <a:ea typeface="HG丸ｺﾞｼｯｸM-PRO" panose="020F0600000000000000" pitchFamily="50" charset="-128"/>
              </a:rPr>
              <a:t>年間に</a:t>
            </a:r>
            <a:r>
              <a:rPr lang="en-US" altLang="ja-JP" sz="1400" dirty="0">
                <a:solidFill>
                  <a:srgbClr val="FF0000"/>
                </a:solidFill>
                <a:latin typeface="HG丸ｺﾞｼｯｸM-PRO" panose="020F0600000000000000" pitchFamily="50" charset="-128"/>
                <a:ea typeface="HG丸ｺﾞｼｯｸM-PRO" panose="020F0600000000000000" pitchFamily="50" charset="-128"/>
              </a:rPr>
              <a:t>471</a:t>
            </a:r>
            <a:r>
              <a:rPr lang="ja-JP" altLang="en-US" sz="1400" dirty="0">
                <a:solidFill>
                  <a:srgbClr val="FF0000"/>
                </a:solidFill>
                <a:latin typeface="HG丸ｺﾞｼｯｸM-PRO" panose="020F0600000000000000" pitchFamily="50" charset="-128"/>
                <a:ea typeface="HG丸ｺﾞｼｯｸM-PRO" panose="020F0600000000000000" pitchFamily="50" charset="-128"/>
              </a:rPr>
              <a:t>億円</a:t>
            </a:r>
            <a:r>
              <a:rPr lang="ja-JP" altLang="en-US" sz="1400" dirty="0">
                <a:solidFill>
                  <a:prstClr val="black"/>
                </a:solidFill>
                <a:latin typeface="HG丸ｺﾞｼｯｸM-PRO" panose="020F0600000000000000" pitchFamily="50" charset="-128"/>
                <a:ea typeface="HG丸ｺﾞｼｯｸM-PRO" panose="020F0600000000000000" pitchFamily="50" charset="-128"/>
              </a:rPr>
              <a:t>が使われます。</a:t>
            </a:r>
          </a:p>
          <a:p>
            <a:r>
              <a:rPr lang="ja-JP" altLang="en-US" sz="1400" dirty="0">
                <a:solidFill>
                  <a:prstClr val="black"/>
                </a:solidFill>
                <a:latin typeface="HG丸ｺﾞｼｯｸM-PRO" panose="020F0600000000000000" pitchFamily="50" charset="-128"/>
                <a:ea typeface="HG丸ｺﾞｼｯｸM-PRO" panose="020F0600000000000000" pitchFamily="50" charset="-128"/>
              </a:rPr>
              <a:t>（令和６年度予算</a:t>
            </a:r>
            <a:r>
              <a:rPr lang="ja-JP" altLang="en-US" sz="1400" dirty="0">
                <a:solidFill>
                  <a:prstClr val="black"/>
                </a:solidFill>
              </a:rPr>
              <a:t>）</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36" name="グループ化 35"/>
          <p:cNvGrpSpPr/>
          <p:nvPr/>
        </p:nvGrpSpPr>
        <p:grpSpPr>
          <a:xfrm>
            <a:off x="688818" y="81440"/>
            <a:ext cx="8976360" cy="707886"/>
            <a:chOff x="780258" y="363770"/>
            <a:chExt cx="8976360" cy="792422"/>
          </a:xfrm>
        </p:grpSpPr>
        <p:sp>
          <p:nvSpPr>
            <p:cNvPr id="37" name="ホームベース 36"/>
            <p:cNvSpPr/>
            <p:nvPr/>
          </p:nvSpPr>
          <p:spPr>
            <a:xfrm>
              <a:off x="780258" y="513185"/>
              <a:ext cx="8976360" cy="518159"/>
            </a:xfrm>
            <a:prstGeom prst="homePlat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n>
                  <a:solidFill>
                    <a:srgbClr val="0070C0"/>
                  </a:solidFill>
                </a:ln>
                <a:solidFill>
                  <a:prstClr val="white"/>
                </a:solidFill>
              </a:endParaRPr>
            </a:p>
          </p:txBody>
        </p:sp>
        <p:sp>
          <p:nvSpPr>
            <p:cNvPr id="38" name="正方形/長方形 37"/>
            <p:cNvSpPr/>
            <p:nvPr/>
          </p:nvSpPr>
          <p:spPr>
            <a:xfrm>
              <a:off x="958508" y="363770"/>
              <a:ext cx="5881804" cy="792422"/>
            </a:xfrm>
            <a:prstGeom prst="rect">
              <a:avLst/>
            </a:prstGeom>
            <a:noFill/>
          </p:spPr>
          <p:txBody>
            <a:bodyPr wrap="square" lIns="91440" tIns="45720" rIns="91440" bIns="45720">
              <a:spAutoFit/>
            </a:bodyPr>
            <a:lstStyle/>
            <a:p>
              <a:pPr algn="ctr"/>
              <a:r>
                <a:rPr lang="ja-JP" altLang="en-US" sz="4000" b="1" dirty="0">
                  <a:ln w="10160">
                    <a:solidFill>
                      <a:srgbClr val="0070C0"/>
                    </a:solidFill>
                    <a:prstDash val="solid"/>
                  </a:ln>
                  <a:solidFill>
                    <a:srgbClr val="FFFFFF"/>
                  </a:solidFill>
                  <a:effectLst>
                    <a:outerShdw blurRad="38100" dist="22860" dir="5400000" algn="tl" rotWithShape="0">
                      <a:srgbClr val="000000">
                        <a:alpha val="30000"/>
                      </a:srgbClr>
                    </a:outerShdw>
                  </a:effectLst>
                </a:rPr>
                <a:t>身近な税金の使いみち①</a:t>
              </a:r>
            </a:p>
          </p:txBody>
        </p:sp>
      </p:grpSp>
      <p:sp>
        <p:nvSpPr>
          <p:cNvPr id="2" name="角丸四角形 1"/>
          <p:cNvSpPr/>
          <p:nvPr/>
        </p:nvSpPr>
        <p:spPr>
          <a:xfrm>
            <a:off x="2012095" y="2978075"/>
            <a:ext cx="1536960" cy="3510134"/>
          </a:xfrm>
          <a:prstGeom prst="roundRect">
            <a:avLst/>
          </a:prstGeom>
          <a:noFill/>
          <a:ln w="19050">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41" name="角丸四角形吹き出し 40"/>
          <p:cNvSpPr/>
          <p:nvPr/>
        </p:nvSpPr>
        <p:spPr>
          <a:xfrm>
            <a:off x="3122557" y="847880"/>
            <a:ext cx="8688443" cy="948257"/>
          </a:xfrm>
          <a:prstGeom prst="wedgeRoundRectCallout">
            <a:avLst>
              <a:gd name="adj1" fmla="val -60236"/>
              <a:gd name="adj2" fmla="val 14048"/>
              <a:gd name="adj3" fmla="val 16667"/>
            </a:avLst>
          </a:prstGeom>
          <a:solidFill>
            <a:srgbClr val="FFCCFF"/>
          </a:solid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C000">
                    <a:lumMod val="50000"/>
                  </a:srgbClr>
                </a:solidFill>
              </a:rPr>
              <a:t>　</a:t>
            </a:r>
            <a:r>
              <a:rPr lang="ja-JP" altLang="en-US" sz="1400" dirty="0">
                <a:solidFill>
                  <a:srgbClr val="FFC000">
                    <a:lumMod val="50000"/>
                  </a:srgbClr>
                </a:solidFill>
                <a:latin typeface="BIZ UDPゴシック" panose="020B0400000000000000" pitchFamily="50" charset="-128"/>
                <a:ea typeface="BIZ UDPゴシック" panose="020B0400000000000000" pitchFamily="50" charset="-128"/>
              </a:rPr>
              <a:t>国民すべてが平等に教育を受けられるように、教育費には多くの税金が使われています。</a:t>
            </a:r>
            <a:endParaRPr lang="en-US" altLang="ja-JP" sz="1400" dirty="0">
              <a:solidFill>
                <a:srgbClr val="FFC000">
                  <a:lumMod val="50000"/>
                </a:srgbClr>
              </a:solidFill>
              <a:latin typeface="BIZ UDPゴシック" panose="020B0400000000000000" pitchFamily="50" charset="-128"/>
              <a:ea typeface="BIZ UDPゴシック" panose="020B0400000000000000" pitchFamily="50" charset="-128"/>
            </a:endParaRPr>
          </a:p>
          <a:p>
            <a:r>
              <a:rPr lang="ja-JP" altLang="en-US" sz="1400" dirty="0">
                <a:solidFill>
                  <a:srgbClr val="FFC000">
                    <a:lumMod val="50000"/>
                  </a:srgbClr>
                </a:solidFill>
                <a:latin typeface="BIZ UDPゴシック" panose="020B0400000000000000" pitchFamily="50" charset="-128"/>
                <a:ea typeface="BIZ UDPゴシック" panose="020B0400000000000000" pitchFamily="50" charset="-128"/>
              </a:rPr>
              <a:t>　皆さんが学校で使っている教科書や机、いすの購入、校舎の建設や修理も、多くの人が納めた税金によりまかなわれています。</a:t>
            </a:r>
            <a:endParaRPr lang="en-US" altLang="ja-JP" sz="1400" dirty="0">
              <a:solidFill>
                <a:srgbClr val="FFC000">
                  <a:lumMod val="50000"/>
                </a:srgbClr>
              </a:solidFill>
              <a:latin typeface="BIZ UDPゴシック" panose="020B0400000000000000" pitchFamily="50" charset="-128"/>
              <a:ea typeface="BIZ UDPゴシック" panose="020B0400000000000000" pitchFamily="50" charset="-128"/>
            </a:endParaRPr>
          </a:p>
        </p:txBody>
      </p:sp>
      <p:pic>
        <p:nvPicPr>
          <p:cNvPr id="5" name="図 4"/>
          <p:cNvPicPr>
            <a:picLocks noChangeAspect="1"/>
          </p:cNvPicPr>
          <p:nvPr/>
        </p:nvPicPr>
        <p:blipFill>
          <a:blip r:embed="rId9"/>
          <a:stretch>
            <a:fillRect/>
          </a:stretch>
        </p:blipFill>
        <p:spPr>
          <a:xfrm>
            <a:off x="10426015" y="3753001"/>
            <a:ext cx="1138453" cy="1044739"/>
          </a:xfrm>
          <a:prstGeom prst="rect">
            <a:avLst/>
          </a:prstGeom>
        </p:spPr>
      </p:pic>
      <p:grpSp>
        <p:nvGrpSpPr>
          <p:cNvPr id="35" name="グループ化 34"/>
          <p:cNvGrpSpPr/>
          <p:nvPr/>
        </p:nvGrpSpPr>
        <p:grpSpPr>
          <a:xfrm>
            <a:off x="688818" y="750932"/>
            <a:ext cx="1415111" cy="1201977"/>
            <a:chOff x="888994" y="801526"/>
            <a:chExt cx="1782796" cy="1707288"/>
          </a:xfrm>
        </p:grpSpPr>
        <p:sp>
          <p:nvSpPr>
            <p:cNvPr id="43" name="角丸四角形 42"/>
            <p:cNvSpPr/>
            <p:nvPr/>
          </p:nvSpPr>
          <p:spPr>
            <a:xfrm>
              <a:off x="888994" y="1847550"/>
              <a:ext cx="1782796" cy="661264"/>
            </a:xfrm>
            <a:prstGeom prst="round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BIZ UDPゴシック" panose="020B0400000000000000" pitchFamily="50" charset="-128"/>
                  <a:ea typeface="BIZ UDPゴシック" panose="020B0400000000000000" pitchFamily="50" charset="-128"/>
                </a:rPr>
                <a:t>教育</a:t>
              </a:r>
              <a:endParaRPr kumimoji="1" lang="ja-JP" altLang="en-US" sz="2000" b="1" dirty="0">
                <a:latin typeface="BIZ UDPゴシック" panose="020B0400000000000000" pitchFamily="50" charset="-128"/>
                <a:ea typeface="BIZ UDPゴシック" panose="020B0400000000000000" pitchFamily="50" charset="-128"/>
              </a:endParaRPr>
            </a:p>
          </p:txBody>
        </p:sp>
        <p:pic>
          <p:nvPicPr>
            <p:cNvPr id="44" name="図 43"/>
            <p:cNvPicPr>
              <a:picLocks noChangeAspect="1"/>
            </p:cNvPicPr>
            <p:nvPr/>
          </p:nvPicPr>
          <p:blipFill>
            <a:blip r:embed="rId10"/>
            <a:stretch>
              <a:fillRect/>
            </a:stretch>
          </p:blipFill>
          <p:spPr>
            <a:xfrm>
              <a:off x="1228328" y="801526"/>
              <a:ext cx="1132494" cy="1001821"/>
            </a:xfrm>
            <a:prstGeom prst="rect">
              <a:avLst/>
            </a:prstGeom>
          </p:spPr>
        </p:pic>
      </p:grpSp>
      <p:sp>
        <p:nvSpPr>
          <p:cNvPr id="3" name="テキスト ボックス 2"/>
          <p:cNvSpPr txBox="1"/>
          <p:nvPr/>
        </p:nvSpPr>
        <p:spPr>
          <a:xfrm>
            <a:off x="11850240" y="6509606"/>
            <a:ext cx="341760" cy="369332"/>
          </a:xfrm>
          <a:prstGeom prst="rect">
            <a:avLst/>
          </a:prstGeom>
          <a:noFill/>
        </p:spPr>
        <p:txBody>
          <a:bodyPr wrap="none" rtlCol="0">
            <a:spAutoFit/>
          </a:bodyPr>
          <a:lstStyle/>
          <a:p>
            <a:r>
              <a:rPr kumimoji="1" lang="ja-JP" altLang="en-US" dirty="0"/>
              <a:t>３</a:t>
            </a:r>
          </a:p>
        </p:txBody>
      </p:sp>
      <p:pic>
        <p:nvPicPr>
          <p:cNvPr id="4" name="図 3"/>
          <p:cNvPicPr>
            <a:picLocks noChangeAspect="1"/>
          </p:cNvPicPr>
          <p:nvPr/>
        </p:nvPicPr>
        <p:blipFill>
          <a:blip r:embed="rId11"/>
          <a:stretch>
            <a:fillRect/>
          </a:stretch>
        </p:blipFill>
        <p:spPr>
          <a:xfrm>
            <a:off x="7037369" y="5305571"/>
            <a:ext cx="1757715" cy="1230255"/>
          </a:xfrm>
          <a:prstGeom prst="rect">
            <a:avLst/>
          </a:prstGeom>
        </p:spPr>
      </p:pic>
      <p:sp>
        <p:nvSpPr>
          <p:cNvPr id="7" name="テキスト ボックス 6"/>
          <p:cNvSpPr txBox="1"/>
          <p:nvPr/>
        </p:nvSpPr>
        <p:spPr>
          <a:xfrm>
            <a:off x="6762256" y="6509606"/>
            <a:ext cx="2307939" cy="307777"/>
          </a:xfrm>
          <a:prstGeom prst="rect">
            <a:avLst/>
          </a:prstGeom>
          <a:noFill/>
        </p:spPr>
        <p:txBody>
          <a:bodyPr wrap="none" rtlCol="0">
            <a:spAutoFit/>
          </a:bodyPr>
          <a:lstStyle/>
          <a:p>
            <a:r>
              <a:rPr kumimoji="1" lang="en-US" altLang="ja-JP" sz="1400" dirty="0"/>
              <a:t>ICT</a:t>
            </a:r>
            <a:r>
              <a:rPr kumimoji="1" lang="ja-JP" altLang="en-US" sz="1400" dirty="0"/>
              <a:t>機器を利用した授業風景</a:t>
            </a:r>
          </a:p>
        </p:txBody>
      </p:sp>
      <p:sp>
        <p:nvSpPr>
          <p:cNvPr id="39" name="テキスト ボックス 38"/>
          <p:cNvSpPr txBox="1"/>
          <p:nvPr/>
        </p:nvSpPr>
        <p:spPr>
          <a:xfrm>
            <a:off x="10105841" y="6509606"/>
            <a:ext cx="1430200" cy="307777"/>
          </a:xfrm>
          <a:prstGeom prst="rect">
            <a:avLst/>
          </a:prstGeom>
          <a:noFill/>
        </p:spPr>
        <p:txBody>
          <a:bodyPr wrap="none" rtlCol="0">
            <a:spAutoFit/>
          </a:bodyPr>
          <a:lstStyle/>
          <a:p>
            <a:r>
              <a:rPr kumimoji="1" lang="ja-JP" altLang="en-US" sz="1400" dirty="0"/>
              <a:t>整備された校舎</a:t>
            </a:r>
          </a:p>
        </p:txBody>
      </p:sp>
      <p:pic>
        <p:nvPicPr>
          <p:cNvPr id="6" name="図 5">
            <a:extLst>
              <a:ext uri="{FF2B5EF4-FFF2-40B4-BE49-F238E27FC236}">
                <a16:creationId xmlns:a16="http://schemas.microsoft.com/office/drawing/2014/main" id="{D7963A50-0D8F-435B-B6F0-361993EC5D44}"/>
              </a:ext>
            </a:extLst>
          </p:cNvPr>
          <p:cNvPicPr>
            <a:picLocks noChangeAspect="1"/>
          </p:cNvPicPr>
          <p:nvPr/>
        </p:nvPicPr>
        <p:blipFill>
          <a:blip r:embed="rId12"/>
          <a:stretch>
            <a:fillRect/>
          </a:stretch>
        </p:blipFill>
        <p:spPr>
          <a:xfrm>
            <a:off x="9884155" y="5305571"/>
            <a:ext cx="1726389" cy="1230254"/>
          </a:xfrm>
          <a:prstGeom prst="rect">
            <a:avLst/>
          </a:prstGeom>
        </p:spPr>
      </p:pic>
    </p:spTree>
    <p:extLst>
      <p:ext uri="{BB962C8B-B14F-4D97-AF65-F5344CB8AC3E}">
        <p14:creationId xmlns:p14="http://schemas.microsoft.com/office/powerpoint/2010/main" val="2352072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4" name="角丸四角形吹き出し 3"/>
          <p:cNvSpPr/>
          <p:nvPr/>
        </p:nvSpPr>
        <p:spPr>
          <a:xfrm>
            <a:off x="3945288" y="544841"/>
            <a:ext cx="8063832" cy="1555669"/>
          </a:xfrm>
          <a:prstGeom prst="wedgeRoundRectCallout">
            <a:avLst>
              <a:gd name="adj1" fmla="val -60236"/>
              <a:gd name="adj2" fmla="val 14048"/>
              <a:gd name="adj3" fmla="val 16667"/>
            </a:avLst>
          </a:prstGeom>
          <a:solidFill>
            <a:schemeClr val="accent4">
              <a:lumMod val="20000"/>
              <a:lumOff val="80000"/>
            </a:scheme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800"/>
              </a:lnSpc>
            </a:pPr>
            <a:r>
              <a:rPr lang="ja-JP" altLang="en-US" sz="1400" dirty="0">
                <a:solidFill>
                  <a:srgbClr val="FFC000">
                    <a:lumMod val="50000"/>
                  </a:srgbClr>
                </a:solidFill>
              </a:rPr>
              <a:t>　</a:t>
            </a:r>
            <a:r>
              <a:rPr lang="ja-JP" altLang="en-US" sz="1600" dirty="0">
                <a:solidFill>
                  <a:srgbClr val="FFC000">
                    <a:lumMod val="50000"/>
                  </a:srgbClr>
                </a:solidFill>
                <a:latin typeface="BIZ UDPゴシック" panose="020B0400000000000000" pitchFamily="50" charset="-128"/>
                <a:ea typeface="BIZ UDPゴシック" panose="020B0400000000000000" pitchFamily="50" charset="-128"/>
              </a:rPr>
              <a:t>私たちが納めた税金は、身近なところで使われています。一番多く使われているのは「社会保障」にかかるものです。</a:t>
            </a:r>
            <a:endParaRPr lang="en-US" altLang="ja-JP" sz="1600" dirty="0">
              <a:solidFill>
                <a:srgbClr val="FFC000">
                  <a:lumMod val="50000"/>
                </a:srgbClr>
              </a:solidFill>
              <a:latin typeface="BIZ UDPゴシック" panose="020B0400000000000000" pitchFamily="50" charset="-128"/>
              <a:ea typeface="BIZ UDPゴシック" panose="020B0400000000000000" pitchFamily="50" charset="-128"/>
            </a:endParaRPr>
          </a:p>
          <a:p>
            <a:pPr>
              <a:lnSpc>
                <a:spcPts val="2800"/>
              </a:lnSpc>
            </a:pPr>
            <a:r>
              <a:rPr lang="ja-JP" altLang="en-US" sz="1600" dirty="0">
                <a:solidFill>
                  <a:srgbClr val="FFC000">
                    <a:lumMod val="50000"/>
                  </a:srgbClr>
                </a:solidFill>
                <a:latin typeface="BIZ UDPゴシック" panose="020B0400000000000000" pitchFamily="50" charset="-128"/>
                <a:ea typeface="BIZ UDPゴシック" panose="020B0400000000000000" pitchFamily="50" charset="-128"/>
              </a:rPr>
              <a:t>　「社会保障」とは、私たちが安心して生活していくために必要な「医療」「年金」「介護」「子育て」などの公共サービスのことをいいます。</a:t>
            </a:r>
            <a:endParaRPr lang="en-US" altLang="ja-JP" sz="1600" dirty="0">
              <a:solidFill>
                <a:srgbClr val="FFC000">
                  <a:lumMod val="50000"/>
                </a:srgbClr>
              </a:solidFill>
              <a:latin typeface="BIZ UDPゴシック" panose="020B0400000000000000" pitchFamily="50" charset="-128"/>
              <a:ea typeface="BIZ UDPゴシック" panose="020B0400000000000000" pitchFamily="50" charset="-128"/>
            </a:endParaRPr>
          </a:p>
        </p:txBody>
      </p:sp>
      <p:grpSp>
        <p:nvGrpSpPr>
          <p:cNvPr id="14" name="グループ化 13"/>
          <p:cNvGrpSpPr/>
          <p:nvPr/>
        </p:nvGrpSpPr>
        <p:grpSpPr>
          <a:xfrm>
            <a:off x="989049" y="421307"/>
            <a:ext cx="1858504" cy="1709924"/>
            <a:chOff x="747196" y="406821"/>
            <a:chExt cx="2272894" cy="2090801"/>
          </a:xfrm>
        </p:grpSpPr>
        <p:sp>
          <p:nvSpPr>
            <p:cNvPr id="15" name="角丸四角形 14"/>
            <p:cNvSpPr/>
            <p:nvPr/>
          </p:nvSpPr>
          <p:spPr>
            <a:xfrm>
              <a:off x="747196" y="1643309"/>
              <a:ext cx="2272894" cy="854313"/>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BIZ UDPゴシック" panose="020B0400000000000000" pitchFamily="50" charset="-128"/>
                  <a:ea typeface="BIZ UDPゴシック" panose="020B0400000000000000" pitchFamily="50" charset="-128"/>
                </a:rPr>
                <a:t>社会保障</a:t>
              </a:r>
            </a:p>
          </p:txBody>
        </p:sp>
        <p:pic>
          <p:nvPicPr>
            <p:cNvPr id="16" name="図 15"/>
            <p:cNvPicPr>
              <a:picLocks noChangeAspect="1"/>
            </p:cNvPicPr>
            <p:nvPr/>
          </p:nvPicPr>
          <p:blipFill>
            <a:blip r:embed="rId2"/>
            <a:stretch>
              <a:fillRect/>
            </a:stretch>
          </p:blipFill>
          <p:spPr>
            <a:xfrm>
              <a:off x="1035918" y="406821"/>
              <a:ext cx="1695450" cy="1162050"/>
            </a:xfrm>
            <a:prstGeom prst="rect">
              <a:avLst/>
            </a:prstGeom>
          </p:spPr>
        </p:pic>
      </p:grpSp>
      <p:pic>
        <p:nvPicPr>
          <p:cNvPr id="17" name="図 16"/>
          <p:cNvPicPr/>
          <p:nvPr/>
        </p:nvPicPr>
        <p:blipFill>
          <a:blip r:embed="rId3">
            <a:clrChange>
              <a:clrFrom>
                <a:srgbClr val="FFFFFF"/>
              </a:clrFrom>
              <a:clrTo>
                <a:srgbClr val="FFFFFF">
                  <a:alpha val="0"/>
                </a:srgbClr>
              </a:clrTo>
            </a:clrChange>
          </a:blip>
          <a:stretch>
            <a:fillRect/>
          </a:stretch>
        </p:blipFill>
        <p:spPr>
          <a:xfrm>
            <a:off x="941076" y="2607827"/>
            <a:ext cx="1850852" cy="1667058"/>
          </a:xfrm>
          <a:prstGeom prst="rect">
            <a:avLst/>
          </a:prstGeom>
        </p:spPr>
      </p:pic>
      <p:pic>
        <p:nvPicPr>
          <p:cNvPr id="18" name="図 17"/>
          <p:cNvPicPr/>
          <p:nvPr/>
        </p:nvPicPr>
        <p:blipFill>
          <a:blip r:embed="rId4">
            <a:clrChange>
              <a:clrFrom>
                <a:srgbClr val="FFFFFF"/>
              </a:clrFrom>
              <a:clrTo>
                <a:srgbClr val="FFFFFF">
                  <a:alpha val="0"/>
                </a:srgbClr>
              </a:clrTo>
            </a:clrChange>
          </a:blip>
          <a:stretch>
            <a:fillRect/>
          </a:stretch>
        </p:blipFill>
        <p:spPr>
          <a:xfrm>
            <a:off x="6063284" y="2771312"/>
            <a:ext cx="1616924" cy="1644198"/>
          </a:xfrm>
          <a:prstGeom prst="rect">
            <a:avLst/>
          </a:prstGeom>
        </p:spPr>
      </p:pic>
      <p:pic>
        <p:nvPicPr>
          <p:cNvPr id="25" name="図 24"/>
          <p:cNvPicPr/>
          <p:nvPr/>
        </p:nvPicPr>
        <p:blipFill>
          <a:blip r:embed="rId5">
            <a:clrChange>
              <a:clrFrom>
                <a:srgbClr val="FFFFFF"/>
              </a:clrFrom>
              <a:clrTo>
                <a:srgbClr val="FFFFFF">
                  <a:alpha val="0"/>
                </a:srgbClr>
              </a:clrTo>
            </a:clrChange>
          </a:blip>
          <a:stretch>
            <a:fillRect/>
          </a:stretch>
        </p:blipFill>
        <p:spPr>
          <a:xfrm>
            <a:off x="1877954" y="4711975"/>
            <a:ext cx="1886015" cy="1775652"/>
          </a:xfrm>
          <a:prstGeom prst="rect">
            <a:avLst/>
          </a:prstGeom>
        </p:spPr>
      </p:pic>
      <p:grpSp>
        <p:nvGrpSpPr>
          <p:cNvPr id="26" name="グループ化 25"/>
          <p:cNvGrpSpPr/>
          <p:nvPr/>
        </p:nvGrpSpPr>
        <p:grpSpPr>
          <a:xfrm>
            <a:off x="7744794" y="2368036"/>
            <a:ext cx="2411436" cy="1859435"/>
            <a:chOff x="698932" y="2709626"/>
            <a:chExt cx="2411436" cy="1859435"/>
          </a:xfrm>
        </p:grpSpPr>
        <p:sp>
          <p:nvSpPr>
            <p:cNvPr id="27" name="正方形/長方形 26"/>
            <p:cNvSpPr/>
            <p:nvPr/>
          </p:nvSpPr>
          <p:spPr>
            <a:xfrm>
              <a:off x="698932" y="3079701"/>
              <a:ext cx="2411436" cy="148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老後も安心して暮らしていくために国から受けとるお金（年金）の一部には、税金が使われています。</a:t>
              </a:r>
            </a:p>
          </p:txBody>
        </p:sp>
        <p:sp>
          <p:nvSpPr>
            <p:cNvPr id="28" name="角丸四角形 27"/>
            <p:cNvSpPr/>
            <p:nvPr/>
          </p:nvSpPr>
          <p:spPr>
            <a:xfrm>
              <a:off x="698932" y="2709626"/>
              <a:ext cx="1364382" cy="50451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年金</a:t>
              </a:r>
              <a:endParaRPr kumimoji="1" lang="en-US" altLang="ja-JP" sz="2400" b="1" dirty="0">
                <a:solidFill>
                  <a:schemeClr val="tx1"/>
                </a:solidFill>
              </a:endParaRPr>
            </a:p>
          </p:txBody>
        </p:sp>
      </p:grpSp>
      <p:grpSp>
        <p:nvGrpSpPr>
          <p:cNvPr id="29" name="グループ化 28"/>
          <p:cNvGrpSpPr/>
          <p:nvPr/>
        </p:nvGrpSpPr>
        <p:grpSpPr>
          <a:xfrm>
            <a:off x="2820962" y="2393873"/>
            <a:ext cx="2456806" cy="1833598"/>
            <a:chOff x="698932" y="2646016"/>
            <a:chExt cx="2456806" cy="1833598"/>
          </a:xfrm>
        </p:grpSpPr>
        <p:sp>
          <p:nvSpPr>
            <p:cNvPr id="30" name="正方形/長方形 29"/>
            <p:cNvSpPr/>
            <p:nvPr/>
          </p:nvSpPr>
          <p:spPr>
            <a:xfrm>
              <a:off x="698932" y="2990254"/>
              <a:ext cx="2456806" cy="148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かぜをひいたり、けがをしたりして病院で手当てをしてもらうと、お金がかかります。</a:t>
              </a:r>
              <a:endParaRPr kumimoji="1" lang="en-US" altLang="ja-JP" sz="1400" dirty="0">
                <a:solidFill>
                  <a:schemeClr val="tx1"/>
                </a:solidFill>
              </a:endParaRPr>
            </a:p>
            <a:p>
              <a:r>
                <a:rPr lang="ja-JP" altLang="en-US" sz="1400" dirty="0">
                  <a:solidFill>
                    <a:schemeClr val="tx1"/>
                  </a:solidFill>
                </a:rPr>
                <a:t>　かかった金額の一部には、税金が使われています。</a:t>
              </a:r>
              <a:endParaRPr kumimoji="1" lang="ja-JP" altLang="en-US" sz="1400" dirty="0">
                <a:solidFill>
                  <a:schemeClr val="tx1"/>
                </a:solidFill>
              </a:endParaRPr>
            </a:p>
          </p:txBody>
        </p:sp>
        <p:sp>
          <p:nvSpPr>
            <p:cNvPr id="31" name="角丸四角形 30"/>
            <p:cNvSpPr/>
            <p:nvPr/>
          </p:nvSpPr>
          <p:spPr>
            <a:xfrm>
              <a:off x="698932" y="2646016"/>
              <a:ext cx="1364382" cy="510018"/>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医療</a:t>
              </a:r>
              <a:endParaRPr lang="en-US" altLang="ja-JP" sz="2400" b="1" dirty="0">
                <a:solidFill>
                  <a:schemeClr val="tx1"/>
                </a:solidFill>
              </a:endParaRPr>
            </a:p>
          </p:txBody>
        </p:sp>
      </p:grpSp>
      <p:grpSp>
        <p:nvGrpSpPr>
          <p:cNvPr id="32" name="グループ化 31"/>
          <p:cNvGrpSpPr/>
          <p:nvPr/>
        </p:nvGrpSpPr>
        <p:grpSpPr>
          <a:xfrm>
            <a:off x="3763969" y="4624720"/>
            <a:ext cx="2362976" cy="1775652"/>
            <a:chOff x="648681" y="2869742"/>
            <a:chExt cx="2362976" cy="1775652"/>
          </a:xfrm>
        </p:grpSpPr>
        <p:sp>
          <p:nvSpPr>
            <p:cNvPr id="33" name="正方形/長方形 32"/>
            <p:cNvSpPr/>
            <p:nvPr/>
          </p:nvSpPr>
          <p:spPr>
            <a:xfrm>
              <a:off x="648681" y="3156034"/>
              <a:ext cx="2362976" cy="148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介護サービスを利用したときにかかる金額の一部には、税金が使われています。</a:t>
              </a:r>
            </a:p>
          </p:txBody>
        </p:sp>
        <p:sp>
          <p:nvSpPr>
            <p:cNvPr id="34" name="角丸四角形 33"/>
            <p:cNvSpPr/>
            <p:nvPr/>
          </p:nvSpPr>
          <p:spPr>
            <a:xfrm>
              <a:off x="650701" y="2869742"/>
              <a:ext cx="1364382" cy="510018"/>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介護</a:t>
              </a:r>
              <a:endParaRPr kumimoji="1" lang="en-US" altLang="ja-JP" sz="2400" b="1" dirty="0">
                <a:solidFill>
                  <a:schemeClr val="tx1"/>
                </a:solidFill>
              </a:endParaRPr>
            </a:p>
          </p:txBody>
        </p:sp>
      </p:grpSp>
      <p:pic>
        <p:nvPicPr>
          <p:cNvPr id="38" name="図 37"/>
          <p:cNvPicPr/>
          <p:nvPr/>
        </p:nvPicPr>
        <p:blipFill>
          <a:blip r:embed="rId6">
            <a:clrChange>
              <a:clrFrom>
                <a:srgbClr val="FFFFFF"/>
              </a:clrFrom>
              <a:clrTo>
                <a:srgbClr val="FFFFFF">
                  <a:alpha val="0"/>
                </a:srgbClr>
              </a:clrTo>
            </a:clrChange>
          </a:blip>
          <a:stretch>
            <a:fillRect/>
          </a:stretch>
        </p:blipFill>
        <p:spPr>
          <a:xfrm>
            <a:off x="6797226" y="4910291"/>
            <a:ext cx="1593978" cy="1489360"/>
          </a:xfrm>
          <a:prstGeom prst="rect">
            <a:avLst/>
          </a:prstGeom>
        </p:spPr>
      </p:pic>
      <p:sp>
        <p:nvSpPr>
          <p:cNvPr id="40" name="正方形/長方形 39"/>
          <p:cNvSpPr/>
          <p:nvPr/>
        </p:nvSpPr>
        <p:spPr>
          <a:xfrm>
            <a:off x="8391204" y="4950561"/>
            <a:ext cx="3459036" cy="1449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子どもを産み育てやすいようにするために、保育所や認定こども園　などを造ります。</a:t>
            </a:r>
            <a:endParaRPr kumimoji="1" lang="en-US" altLang="ja-JP" sz="1400" dirty="0">
              <a:solidFill>
                <a:schemeClr val="tx1"/>
              </a:solidFill>
            </a:endParaRPr>
          </a:p>
          <a:p>
            <a:r>
              <a:rPr lang="ja-JP" altLang="en-US" sz="1400" dirty="0">
                <a:solidFill>
                  <a:schemeClr val="tx1"/>
                </a:solidFill>
              </a:rPr>
              <a:t>　かかった金額の一部には、税金が使われています。</a:t>
            </a:r>
            <a:endParaRPr lang="en-US" altLang="ja-JP" sz="1400" dirty="0">
              <a:solidFill>
                <a:schemeClr val="tx1"/>
              </a:solidFill>
            </a:endParaRPr>
          </a:p>
          <a:p>
            <a:r>
              <a:rPr kumimoji="1" lang="en-US" altLang="ja-JP" sz="1100" dirty="0">
                <a:solidFill>
                  <a:schemeClr val="tx1"/>
                </a:solidFill>
              </a:rPr>
              <a:t>※</a:t>
            </a:r>
            <a:r>
              <a:rPr kumimoji="1" lang="ja-JP" altLang="en-US" sz="1100" dirty="0">
                <a:solidFill>
                  <a:schemeClr val="tx1"/>
                </a:solidFill>
              </a:rPr>
              <a:t>保育所と幼稚園の機能と特長を併せ持つ施設のこと。</a:t>
            </a:r>
          </a:p>
        </p:txBody>
      </p:sp>
      <p:sp>
        <p:nvSpPr>
          <p:cNvPr id="42" name="角丸四角形 41"/>
          <p:cNvSpPr/>
          <p:nvPr/>
        </p:nvSpPr>
        <p:spPr>
          <a:xfrm>
            <a:off x="8391204" y="4415510"/>
            <a:ext cx="1231380" cy="573096"/>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子育て</a:t>
            </a:r>
            <a:endParaRPr kumimoji="1" lang="en-US" altLang="ja-JP" sz="2400" b="1" dirty="0">
              <a:solidFill>
                <a:schemeClr val="tx1"/>
              </a:solidFill>
            </a:endParaRPr>
          </a:p>
        </p:txBody>
      </p:sp>
      <p:sp>
        <p:nvSpPr>
          <p:cNvPr id="2" name="テキスト ボックス 1"/>
          <p:cNvSpPr txBox="1"/>
          <p:nvPr/>
        </p:nvSpPr>
        <p:spPr>
          <a:xfrm>
            <a:off x="11850240" y="6488668"/>
            <a:ext cx="341760" cy="369332"/>
          </a:xfrm>
          <a:prstGeom prst="rect">
            <a:avLst/>
          </a:prstGeom>
          <a:noFill/>
        </p:spPr>
        <p:txBody>
          <a:bodyPr wrap="none" rtlCol="0">
            <a:spAutoFit/>
          </a:bodyPr>
          <a:lstStyle/>
          <a:p>
            <a:r>
              <a:rPr kumimoji="1" lang="ja-JP" altLang="en-US" dirty="0"/>
              <a:t>４</a:t>
            </a:r>
          </a:p>
        </p:txBody>
      </p:sp>
      <p:sp>
        <p:nvSpPr>
          <p:cNvPr id="22" name="角丸四角形 21"/>
          <p:cNvSpPr/>
          <p:nvPr/>
        </p:nvSpPr>
        <p:spPr>
          <a:xfrm>
            <a:off x="8202430" y="5107"/>
            <a:ext cx="3997801" cy="444273"/>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2">
                    <a:lumMod val="50000"/>
                  </a:schemeClr>
                </a:solidFill>
                <a:latin typeface="BIZ UDPゴシック" panose="020B0400000000000000" pitchFamily="50" charset="-128"/>
                <a:ea typeface="BIZ UDPゴシック" panose="020B0400000000000000" pitchFamily="50" charset="-128"/>
              </a:rPr>
              <a:t>－身近な税金の使いみち①－</a:t>
            </a:r>
            <a:endParaRPr kumimoji="1" lang="ja-JP" altLang="en-US" sz="2000" dirty="0">
              <a:solidFill>
                <a:schemeClr val="bg2">
                  <a:lumMod val="50000"/>
                </a:schemeClr>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DFC88A5-CDAA-4975-85E1-24C007A2E02D}"/>
              </a:ext>
            </a:extLst>
          </p:cNvPr>
          <p:cNvSpPr txBox="1"/>
          <p:nvPr/>
        </p:nvSpPr>
        <p:spPr>
          <a:xfrm>
            <a:off x="10083348" y="5259881"/>
            <a:ext cx="300082" cy="369332"/>
          </a:xfrm>
          <a:prstGeom prst="rect">
            <a:avLst/>
          </a:prstGeom>
          <a:noFill/>
        </p:spPr>
        <p:txBody>
          <a:bodyPr wrap="none" rtlCol="0">
            <a:spAutoFit/>
          </a:bodyPr>
          <a:lstStyle/>
          <a:p>
            <a:r>
              <a:rPr kumimoji="1" lang="en-US" altLang="ja-JP" dirty="0"/>
              <a:t>*</a:t>
            </a:r>
            <a:endParaRPr kumimoji="1" lang="ja-JP" altLang="en-US" dirty="0"/>
          </a:p>
        </p:txBody>
      </p:sp>
    </p:spTree>
    <p:extLst>
      <p:ext uri="{BB962C8B-B14F-4D97-AF65-F5344CB8AC3E}">
        <p14:creationId xmlns:p14="http://schemas.microsoft.com/office/powerpoint/2010/main" val="1854181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3" name="グループ化 2"/>
          <p:cNvGrpSpPr/>
          <p:nvPr/>
        </p:nvGrpSpPr>
        <p:grpSpPr>
          <a:xfrm>
            <a:off x="608183" y="144521"/>
            <a:ext cx="8976360" cy="707886"/>
            <a:chOff x="780258" y="363770"/>
            <a:chExt cx="8976360" cy="792422"/>
          </a:xfrm>
        </p:grpSpPr>
        <p:sp>
          <p:nvSpPr>
            <p:cNvPr id="4" name="ホームベース 3"/>
            <p:cNvSpPr/>
            <p:nvPr/>
          </p:nvSpPr>
          <p:spPr>
            <a:xfrm>
              <a:off x="780258" y="513185"/>
              <a:ext cx="8976360" cy="518159"/>
            </a:xfrm>
            <a:prstGeom prst="homePlat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n>
                  <a:solidFill>
                    <a:srgbClr val="0070C0"/>
                  </a:solidFill>
                </a:ln>
                <a:solidFill>
                  <a:prstClr val="white"/>
                </a:solidFill>
              </a:endParaRPr>
            </a:p>
          </p:txBody>
        </p:sp>
        <p:sp>
          <p:nvSpPr>
            <p:cNvPr id="5" name="正方形/長方形 4"/>
            <p:cNvSpPr/>
            <p:nvPr/>
          </p:nvSpPr>
          <p:spPr>
            <a:xfrm>
              <a:off x="958508" y="363770"/>
              <a:ext cx="5875624" cy="792422"/>
            </a:xfrm>
            <a:prstGeom prst="rect">
              <a:avLst/>
            </a:prstGeom>
            <a:noFill/>
          </p:spPr>
          <p:txBody>
            <a:bodyPr wrap="square" lIns="91440" tIns="45720" rIns="91440" bIns="45720">
              <a:spAutoFit/>
            </a:bodyPr>
            <a:lstStyle/>
            <a:p>
              <a:pPr algn="ctr"/>
              <a:r>
                <a:rPr lang="ja-JP" altLang="en-US" sz="4000" b="1" dirty="0">
                  <a:ln w="10160">
                    <a:solidFill>
                      <a:srgbClr val="0070C0"/>
                    </a:solidFill>
                    <a:prstDash val="solid"/>
                  </a:ln>
                  <a:solidFill>
                    <a:srgbClr val="FFFFFF"/>
                  </a:solidFill>
                  <a:effectLst>
                    <a:outerShdw blurRad="38100" dist="22860" dir="5400000" algn="tl" rotWithShape="0">
                      <a:srgbClr val="000000">
                        <a:alpha val="30000"/>
                      </a:srgbClr>
                    </a:outerShdw>
                  </a:effectLst>
                </a:rPr>
                <a:t>身近な税金の使いみち②</a:t>
              </a:r>
            </a:p>
          </p:txBody>
        </p:sp>
      </p:grpSp>
      <p:sp>
        <p:nvSpPr>
          <p:cNvPr id="7" name="正方形/長方形 6"/>
          <p:cNvSpPr/>
          <p:nvPr/>
        </p:nvSpPr>
        <p:spPr>
          <a:xfrm>
            <a:off x="5065028" y="3461725"/>
            <a:ext cx="6536087" cy="1110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dirty="0">
                <a:solidFill>
                  <a:schemeClr val="tx1"/>
                </a:solidFill>
                <a:latin typeface="HG丸ｺﾞｼｯｸM-PRO" panose="020F0600000000000000" pitchFamily="50" charset="-128"/>
                <a:ea typeface="HG丸ｺﾞｼｯｸM-PRO" panose="020F0600000000000000" pitchFamily="50" charset="-128"/>
              </a:rPr>
              <a:t>　税金は、犯罪の防止や社会の安全と秩序の維持など、私たちの生命・身体・財産を守ってくれる仕事にも使われています。</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a:solidFill>
                  <a:schemeClr val="tx1"/>
                </a:solidFill>
                <a:latin typeface="HG丸ｺﾞｼｯｸM-PRO" panose="020F0600000000000000" pitchFamily="50" charset="-128"/>
                <a:ea typeface="HG丸ｺﾞｼｯｸM-PRO" panose="020F0600000000000000" pitchFamily="50" charset="-128"/>
              </a:rPr>
              <a:t>　このため、火事や事故の際には、消防車や救急車、警察官がすぐに駆けつけてくれます。</a:t>
            </a:r>
          </a:p>
        </p:txBody>
      </p:sp>
      <p:pic>
        <p:nvPicPr>
          <p:cNvPr id="10" name="図 9"/>
          <p:cNvPicPr>
            <a:picLocks noChangeAspect="1"/>
          </p:cNvPicPr>
          <p:nvPr/>
        </p:nvPicPr>
        <p:blipFill>
          <a:blip r:embed="rId2">
            <a:extLst>
              <a:ext uri="{BEBA8EAE-BF5A-486C-A8C5-ECC9F3942E4B}">
                <a14:imgProps xmlns:a14="http://schemas.microsoft.com/office/drawing/2010/main">
                  <a14:imgLayer r:embed="rId3">
                    <a14:imgEffect>
                      <a14:backgroundRemoval t="6472" b="96242" l="5220" r="95330">
                        <a14:foregroundMark x1="31044" y1="96242" x2="31044" y2="96242"/>
                        <a14:foregroundMark x1="95330" y1="82881" x2="95330" y2="82881"/>
                        <a14:foregroundMark x1="16209" y1="20459" x2="16209" y2="20459"/>
                        <a14:foregroundMark x1="9615" y1="6472" x2="9615" y2="6472"/>
                        <a14:foregroundMark x1="21978" y1="18372" x2="21978" y2="18372"/>
                        <a14:foregroundMark x1="9066" y1="22756" x2="9066" y2="22756"/>
                        <a14:foregroundMark x1="5220" y1="18163" x2="5220" y2="18163"/>
                        <a14:foregroundMark x1="5220" y1="18372" x2="5220" y2="18372"/>
                        <a14:foregroundMark x1="5220" y1="18789" x2="5220" y2="18789"/>
                        <a14:foregroundMark x1="76374" y1="96242" x2="76374" y2="96242"/>
                        <a14:backgroundMark x1="58516" y1="49896" x2="58516" y2="49896"/>
                      </a14:backgroundRemoval>
                    </a14:imgEffect>
                  </a14:imgLayer>
                </a14:imgProps>
              </a:ext>
            </a:extLst>
          </a:blip>
          <a:stretch>
            <a:fillRect/>
          </a:stretch>
        </p:blipFill>
        <p:spPr>
          <a:xfrm>
            <a:off x="9879430" y="852407"/>
            <a:ext cx="1721685" cy="2265625"/>
          </a:xfrm>
          <a:prstGeom prst="rect">
            <a:avLst/>
          </a:prstGeom>
        </p:spPr>
      </p:pic>
      <p:grpSp>
        <p:nvGrpSpPr>
          <p:cNvPr id="11" name="グループ化 10"/>
          <p:cNvGrpSpPr/>
          <p:nvPr/>
        </p:nvGrpSpPr>
        <p:grpSpPr>
          <a:xfrm>
            <a:off x="8046643" y="4538093"/>
            <a:ext cx="3853543" cy="2287589"/>
            <a:chOff x="7540635" y="3996054"/>
            <a:chExt cx="3965565" cy="2360296"/>
          </a:xfrm>
        </p:grpSpPr>
        <p:pic>
          <p:nvPicPr>
            <p:cNvPr id="12" name="図 1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0635" y="3996054"/>
              <a:ext cx="3965565" cy="2360296"/>
            </a:xfrm>
            <a:prstGeom prst="rect">
              <a:avLst/>
            </a:prstGeom>
            <a:noFill/>
            <a:ln>
              <a:noFill/>
            </a:ln>
          </p:spPr>
        </p:pic>
        <p:sp>
          <p:nvSpPr>
            <p:cNvPr id="13" name="テキスト ボックス 12"/>
            <p:cNvSpPr txBox="1"/>
            <p:nvPr/>
          </p:nvSpPr>
          <p:spPr>
            <a:xfrm>
              <a:off x="8004359" y="4509476"/>
              <a:ext cx="2899230" cy="1471355"/>
            </a:xfrm>
            <a:prstGeom prst="rect">
              <a:avLst/>
            </a:prstGeom>
            <a:noFill/>
          </p:spPr>
          <p:txBody>
            <a:bodyPr wrap="square" rtlCol="0">
              <a:spAutoFit/>
            </a:bodyPr>
            <a:lstStyle/>
            <a:p>
              <a:pPr algn="ctr">
                <a:lnSpc>
                  <a:spcPts val="2600"/>
                </a:lnSpc>
              </a:pPr>
              <a:r>
                <a:rPr kumimoji="1" lang="ja-JP" altLang="en-US" sz="1600" dirty="0"/>
                <a:t>警察や消防に使われる</a:t>
              </a:r>
              <a:r>
                <a:rPr lang="ja-JP" altLang="en-US" sz="1600" dirty="0"/>
                <a:t>税金</a:t>
              </a:r>
              <a:endParaRPr lang="en-US" altLang="ja-JP" sz="1600" dirty="0"/>
            </a:p>
            <a:p>
              <a:pPr algn="ctr">
                <a:lnSpc>
                  <a:spcPts val="2600"/>
                </a:lnSpc>
              </a:pPr>
              <a:r>
                <a:rPr lang="ja-JP" altLang="en-US" sz="1400" dirty="0"/>
                <a:t>国民１人あたり（１年間）</a:t>
              </a:r>
              <a:endParaRPr lang="en-US" altLang="ja-JP" sz="1400" dirty="0"/>
            </a:p>
            <a:p>
              <a:pPr algn="ctr">
                <a:lnSpc>
                  <a:spcPts val="2600"/>
                </a:lnSpc>
              </a:pPr>
              <a:r>
                <a:rPr kumimoji="1" lang="ja-JP" altLang="en-US" sz="2400" b="1" dirty="0">
                  <a:solidFill>
                    <a:srgbClr val="FF0000"/>
                  </a:solidFill>
                </a:rPr>
                <a:t>約</a:t>
              </a:r>
              <a:r>
                <a:rPr kumimoji="1" lang="en-US" altLang="ja-JP" sz="2400" b="1" dirty="0">
                  <a:solidFill>
                    <a:srgbClr val="FF0000"/>
                  </a:solidFill>
                  <a:latin typeface="+mn-ea"/>
                </a:rPr>
                <a:t>42,600</a:t>
              </a:r>
              <a:r>
                <a:rPr kumimoji="1" lang="ja-JP" altLang="en-US" sz="2400" b="1" dirty="0">
                  <a:solidFill>
                    <a:srgbClr val="FF0000"/>
                  </a:solidFill>
                </a:rPr>
                <a:t>円</a:t>
              </a:r>
              <a:endParaRPr kumimoji="1" lang="en-US" altLang="ja-JP" sz="2400" b="1" dirty="0">
                <a:solidFill>
                  <a:srgbClr val="FF0000"/>
                </a:solidFill>
              </a:endParaRPr>
            </a:p>
            <a:p>
              <a:pPr algn="ctr">
                <a:lnSpc>
                  <a:spcPts val="2600"/>
                </a:lnSpc>
              </a:pPr>
              <a:r>
                <a:rPr lang="ja-JP" altLang="en-US" sz="1600" dirty="0"/>
                <a:t>（令和４年度）</a:t>
              </a:r>
              <a:endParaRPr kumimoji="1" lang="ja-JP" altLang="en-US" sz="1600" dirty="0"/>
            </a:p>
          </p:txBody>
        </p:sp>
      </p:grpSp>
      <p:grpSp>
        <p:nvGrpSpPr>
          <p:cNvPr id="14" name="グループ化 13"/>
          <p:cNvGrpSpPr/>
          <p:nvPr/>
        </p:nvGrpSpPr>
        <p:grpSpPr>
          <a:xfrm>
            <a:off x="608183" y="928231"/>
            <a:ext cx="4008349" cy="1520157"/>
            <a:chOff x="354877" y="810653"/>
            <a:chExt cx="4463748" cy="1739030"/>
          </a:xfrm>
        </p:grpSpPr>
        <p:grpSp>
          <p:nvGrpSpPr>
            <p:cNvPr id="15" name="グループ化 14"/>
            <p:cNvGrpSpPr/>
            <p:nvPr/>
          </p:nvGrpSpPr>
          <p:grpSpPr>
            <a:xfrm>
              <a:off x="354877" y="810653"/>
              <a:ext cx="4381108" cy="1739030"/>
              <a:chOff x="354877" y="810653"/>
              <a:chExt cx="4381108" cy="1739030"/>
            </a:xfrm>
          </p:grpSpPr>
          <p:sp>
            <p:nvSpPr>
              <p:cNvPr id="17" name="円/楕円 16"/>
              <p:cNvSpPr/>
              <p:nvPr/>
            </p:nvSpPr>
            <p:spPr>
              <a:xfrm>
                <a:off x="354877" y="810653"/>
                <a:ext cx="4381108" cy="1739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1468909" y="1383030"/>
                <a:ext cx="744630" cy="771635"/>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3377557" y="1322598"/>
                <a:ext cx="587957" cy="616777"/>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788052" y="1177437"/>
                <a:ext cx="914400" cy="914400"/>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2029982" y="1167631"/>
                <a:ext cx="914400" cy="914400"/>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テキスト ボックス 15"/>
            <p:cNvSpPr txBox="1"/>
            <p:nvPr/>
          </p:nvSpPr>
          <p:spPr>
            <a:xfrm>
              <a:off x="1004210" y="1018479"/>
              <a:ext cx="3814415" cy="1232316"/>
            </a:xfrm>
            <a:prstGeom prst="rect">
              <a:avLst/>
            </a:prstGeom>
            <a:noFill/>
          </p:spPr>
          <p:txBody>
            <a:bodyPr wrap="square" rtlCol="0">
              <a:spAutoFit/>
            </a:bodyPr>
            <a:lstStyle/>
            <a:p>
              <a:r>
                <a:rPr lang="ja-JP" altLang="en-US" sz="3200" dirty="0">
                  <a:solidFill>
                    <a:srgbClr val="FF0066"/>
                  </a:solidFill>
                  <a:latin typeface="BIZ UDPゴシック" panose="020B0400000000000000" pitchFamily="50" charset="-128"/>
                  <a:ea typeface="BIZ UDPゴシック" panose="020B0400000000000000" pitchFamily="50" charset="-128"/>
                </a:rPr>
                <a:t>住民の安全を</a:t>
              </a:r>
              <a:endParaRPr lang="en-US" altLang="ja-JP" sz="3200" dirty="0">
                <a:solidFill>
                  <a:srgbClr val="FF0066"/>
                </a:solidFill>
                <a:latin typeface="BIZ UDPゴシック" panose="020B0400000000000000" pitchFamily="50" charset="-128"/>
                <a:ea typeface="BIZ UDPゴシック" panose="020B0400000000000000" pitchFamily="50" charset="-128"/>
              </a:endParaRPr>
            </a:p>
            <a:p>
              <a:r>
                <a:rPr lang="ja-JP" altLang="en-US" sz="3200" dirty="0">
                  <a:solidFill>
                    <a:srgbClr val="FF0066"/>
                  </a:solidFill>
                  <a:latin typeface="BIZ UDPゴシック" panose="020B0400000000000000" pitchFamily="50" charset="-128"/>
                  <a:ea typeface="BIZ UDPゴシック" panose="020B0400000000000000" pitchFamily="50" charset="-128"/>
                </a:rPr>
                <a:t>守るために</a:t>
              </a:r>
              <a:endParaRPr kumimoji="1" lang="ja-JP" altLang="en-US" sz="3200" dirty="0">
                <a:solidFill>
                  <a:srgbClr val="FF0066"/>
                </a:solidFill>
                <a:latin typeface="BIZ UDPゴシック" panose="020B0400000000000000" pitchFamily="50" charset="-128"/>
                <a:ea typeface="BIZ UDPゴシック" panose="020B0400000000000000" pitchFamily="50" charset="-128"/>
              </a:endParaRPr>
            </a:p>
          </p:txBody>
        </p:sp>
      </p:grpSp>
      <p:sp>
        <p:nvSpPr>
          <p:cNvPr id="22" name="テキスト ボックス 21"/>
          <p:cNvSpPr txBox="1"/>
          <p:nvPr/>
        </p:nvSpPr>
        <p:spPr>
          <a:xfrm>
            <a:off x="11850240" y="6456350"/>
            <a:ext cx="341760" cy="369332"/>
          </a:xfrm>
          <a:prstGeom prst="rect">
            <a:avLst/>
          </a:prstGeom>
          <a:noFill/>
        </p:spPr>
        <p:txBody>
          <a:bodyPr wrap="none" rtlCol="0">
            <a:spAutoFit/>
          </a:bodyPr>
          <a:lstStyle/>
          <a:p>
            <a:r>
              <a:rPr kumimoji="1" lang="ja-JP" altLang="en-US" dirty="0"/>
              <a:t>５</a:t>
            </a:r>
          </a:p>
        </p:txBody>
      </p:sp>
      <p:pic>
        <p:nvPicPr>
          <p:cNvPr id="2" name="図 1"/>
          <p:cNvPicPr>
            <a:picLocks noChangeAspect="1"/>
          </p:cNvPicPr>
          <p:nvPr/>
        </p:nvPicPr>
        <p:blipFill>
          <a:blip r:embed="rId5"/>
          <a:stretch>
            <a:fillRect/>
          </a:stretch>
        </p:blipFill>
        <p:spPr>
          <a:xfrm>
            <a:off x="5125410" y="915316"/>
            <a:ext cx="2887202" cy="2173956"/>
          </a:xfrm>
          <a:prstGeom prst="rect">
            <a:avLst/>
          </a:prstGeom>
        </p:spPr>
      </p:pic>
      <p:pic>
        <p:nvPicPr>
          <p:cNvPr id="6" name="図 5"/>
          <p:cNvPicPr>
            <a:picLocks noChangeAspect="1"/>
          </p:cNvPicPr>
          <p:nvPr/>
        </p:nvPicPr>
        <p:blipFill>
          <a:blip r:embed="rId6"/>
          <a:stretch>
            <a:fillRect/>
          </a:stretch>
        </p:blipFill>
        <p:spPr>
          <a:xfrm>
            <a:off x="608183" y="2767057"/>
            <a:ext cx="4008349" cy="2999957"/>
          </a:xfrm>
          <a:prstGeom prst="rect">
            <a:avLst/>
          </a:prstGeom>
        </p:spPr>
      </p:pic>
      <p:sp>
        <p:nvSpPr>
          <p:cNvPr id="23" name="テキスト ボックス 22"/>
          <p:cNvSpPr txBox="1"/>
          <p:nvPr/>
        </p:nvSpPr>
        <p:spPr>
          <a:xfrm>
            <a:off x="2575253" y="5777906"/>
            <a:ext cx="2095445" cy="307777"/>
          </a:xfrm>
          <a:prstGeom prst="rect">
            <a:avLst/>
          </a:prstGeom>
          <a:noFill/>
        </p:spPr>
        <p:txBody>
          <a:bodyPr wrap="none" rtlCol="0">
            <a:spAutoFit/>
          </a:bodyPr>
          <a:lstStyle/>
          <a:p>
            <a:r>
              <a:rPr kumimoji="1" lang="ja-JP" altLang="en-US" sz="1400" b="1" dirty="0"/>
              <a:t>火災現場に向かう消防車</a:t>
            </a:r>
          </a:p>
        </p:txBody>
      </p:sp>
      <p:sp>
        <p:nvSpPr>
          <p:cNvPr id="24" name="テキスト ボックス 23"/>
          <p:cNvSpPr txBox="1"/>
          <p:nvPr/>
        </p:nvSpPr>
        <p:spPr>
          <a:xfrm>
            <a:off x="5872753" y="3097016"/>
            <a:ext cx="2214068" cy="307777"/>
          </a:xfrm>
          <a:prstGeom prst="rect">
            <a:avLst/>
          </a:prstGeom>
          <a:noFill/>
        </p:spPr>
        <p:txBody>
          <a:bodyPr wrap="none" rtlCol="0">
            <a:spAutoFit/>
          </a:bodyPr>
          <a:lstStyle/>
          <a:p>
            <a:r>
              <a:rPr kumimoji="1" lang="ja-JP" altLang="en-US" sz="1400" b="1" dirty="0"/>
              <a:t>まちの安全を守る白バイ隊</a:t>
            </a:r>
          </a:p>
        </p:txBody>
      </p:sp>
    </p:spTree>
    <p:extLst>
      <p:ext uri="{BB962C8B-B14F-4D97-AF65-F5344CB8AC3E}">
        <p14:creationId xmlns:p14="http://schemas.microsoft.com/office/powerpoint/2010/main" val="1444882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924334" y="1979953"/>
            <a:ext cx="5593566" cy="1323439"/>
          </a:xfrm>
          <a:prstGeom prst="rect">
            <a:avLst/>
          </a:prstGeom>
          <a:solidFill>
            <a:schemeClr val="bg1"/>
          </a:solidFill>
        </p:spPr>
        <p:txBody>
          <a:bodyPr wrap="square" rtlCol="0">
            <a:spAutoFit/>
          </a:bodyPr>
          <a:lstStyle/>
          <a:p>
            <a:r>
              <a:rPr kumimoji="1" lang="ja-JP" altLang="en-US" sz="1600" dirty="0">
                <a:latin typeface="HG丸ｺﾞｼｯｸM-PRO" panose="020F0600000000000000" pitchFamily="50" charset="-128"/>
                <a:ea typeface="HG丸ｺﾞｼｯｸM-PRO" panose="020F0600000000000000" pitchFamily="50" charset="-128"/>
              </a:rPr>
              <a:t>　道路や橋など、生活を便利にしてくれるものや美術館や図書館など様々な知識を与えてくれる施設など、公共施設といってもいろいろあります。</a:t>
            </a: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これらを造るにはたくさんのお金がかかりますが、ここにも税金が使われています。</a:t>
            </a:r>
            <a:endParaRPr kumimoji="1" lang="ja-JP" altLang="en-US" sz="1600" dirty="0">
              <a:latin typeface="HG丸ｺﾞｼｯｸM-PRO" panose="020F0600000000000000" pitchFamily="50" charset="-128"/>
              <a:ea typeface="HG丸ｺﾞｼｯｸM-PRO" panose="020F0600000000000000" pitchFamily="50" charset="-128"/>
            </a:endParaRPr>
          </a:p>
        </p:txBody>
      </p:sp>
      <p:grpSp>
        <p:nvGrpSpPr>
          <p:cNvPr id="8" name="グループ化 7"/>
          <p:cNvGrpSpPr/>
          <p:nvPr/>
        </p:nvGrpSpPr>
        <p:grpSpPr>
          <a:xfrm>
            <a:off x="328509" y="250035"/>
            <a:ext cx="5127248" cy="1526772"/>
            <a:chOff x="354877" y="810653"/>
            <a:chExt cx="5872309" cy="1739030"/>
          </a:xfrm>
        </p:grpSpPr>
        <p:grpSp>
          <p:nvGrpSpPr>
            <p:cNvPr id="9" name="グループ化 8"/>
            <p:cNvGrpSpPr/>
            <p:nvPr/>
          </p:nvGrpSpPr>
          <p:grpSpPr>
            <a:xfrm>
              <a:off x="354877" y="810653"/>
              <a:ext cx="4381108" cy="1739030"/>
              <a:chOff x="354877" y="810653"/>
              <a:chExt cx="4381108" cy="1739030"/>
            </a:xfrm>
          </p:grpSpPr>
          <p:sp>
            <p:nvSpPr>
              <p:cNvPr id="11" name="円/楕円 10"/>
              <p:cNvSpPr/>
              <p:nvPr/>
            </p:nvSpPr>
            <p:spPr>
              <a:xfrm>
                <a:off x="354877" y="810653"/>
                <a:ext cx="4381108" cy="1739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1468909" y="1383030"/>
                <a:ext cx="744630" cy="771635"/>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3377557" y="1322598"/>
                <a:ext cx="587957" cy="61677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788052" y="1177437"/>
                <a:ext cx="914400" cy="91440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2029982" y="1167631"/>
                <a:ext cx="914400" cy="91440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p:cNvSpPr txBox="1"/>
            <p:nvPr/>
          </p:nvSpPr>
          <p:spPr>
            <a:xfrm>
              <a:off x="1115884" y="1177437"/>
              <a:ext cx="5111302" cy="1086751"/>
            </a:xfrm>
            <a:prstGeom prst="rect">
              <a:avLst/>
            </a:prstGeom>
            <a:noFill/>
          </p:spPr>
          <p:txBody>
            <a:bodyPr wrap="square" rtlCol="0">
              <a:spAutoFit/>
            </a:bodyPr>
            <a:lstStyle/>
            <a:p>
              <a:r>
                <a:rPr lang="ja-JP" altLang="en-US" sz="2800" dirty="0">
                  <a:ln>
                    <a:solidFill>
                      <a:srgbClr val="009999"/>
                    </a:solidFill>
                  </a:ln>
                  <a:solidFill>
                    <a:srgbClr val="009999"/>
                  </a:solidFill>
                  <a:latin typeface="BIZ UDPゴシック" panose="020B0400000000000000" pitchFamily="50" charset="-128"/>
                  <a:ea typeface="BIZ UDPゴシック" panose="020B0400000000000000" pitchFamily="50" charset="-128"/>
                </a:rPr>
                <a:t>便利で豊かな</a:t>
              </a:r>
              <a:endParaRPr lang="en-US" altLang="ja-JP" sz="2800" dirty="0">
                <a:ln>
                  <a:solidFill>
                    <a:srgbClr val="009999"/>
                  </a:solidFill>
                </a:ln>
                <a:solidFill>
                  <a:srgbClr val="009999"/>
                </a:solidFill>
                <a:latin typeface="BIZ UDPゴシック" panose="020B0400000000000000" pitchFamily="50" charset="-128"/>
                <a:ea typeface="BIZ UDPゴシック" panose="020B0400000000000000" pitchFamily="50" charset="-128"/>
              </a:endParaRPr>
            </a:p>
            <a:p>
              <a:r>
                <a:rPr lang="ja-JP" altLang="en-US" sz="2800" dirty="0">
                  <a:ln>
                    <a:solidFill>
                      <a:srgbClr val="009999"/>
                    </a:solidFill>
                  </a:ln>
                  <a:solidFill>
                    <a:srgbClr val="009999"/>
                  </a:solidFill>
                  <a:latin typeface="BIZ UDPゴシック" panose="020B0400000000000000" pitchFamily="50" charset="-128"/>
                  <a:ea typeface="BIZ UDPゴシック" panose="020B0400000000000000" pitchFamily="50" charset="-128"/>
                </a:rPr>
                <a:t>暮らしのために</a:t>
              </a:r>
              <a:endParaRPr lang="en-US" altLang="ja-JP" sz="2800" dirty="0">
                <a:ln>
                  <a:solidFill>
                    <a:srgbClr val="009999"/>
                  </a:solidFill>
                </a:ln>
                <a:solidFill>
                  <a:srgbClr val="009999"/>
                </a:solidFill>
                <a:latin typeface="BIZ UDPゴシック" panose="020B0400000000000000" pitchFamily="50" charset="-128"/>
                <a:ea typeface="BIZ UDPゴシック" panose="020B0400000000000000" pitchFamily="50" charset="-128"/>
              </a:endParaRPr>
            </a:p>
          </p:txBody>
        </p:sp>
      </p:grpSp>
      <p:sp>
        <p:nvSpPr>
          <p:cNvPr id="16" name="テキスト ボックス 15"/>
          <p:cNvSpPr txBox="1"/>
          <p:nvPr/>
        </p:nvSpPr>
        <p:spPr>
          <a:xfrm>
            <a:off x="11850240" y="6487436"/>
            <a:ext cx="341760" cy="369332"/>
          </a:xfrm>
          <a:prstGeom prst="rect">
            <a:avLst/>
          </a:prstGeom>
          <a:noFill/>
        </p:spPr>
        <p:txBody>
          <a:bodyPr wrap="square" rtlCol="0">
            <a:spAutoFit/>
          </a:bodyPr>
          <a:lstStyle/>
          <a:p>
            <a:r>
              <a:rPr kumimoji="1" lang="ja-JP" altLang="en-US" dirty="0"/>
              <a:t>６</a:t>
            </a:r>
          </a:p>
        </p:txBody>
      </p:sp>
      <p:sp>
        <p:nvSpPr>
          <p:cNvPr id="17" name="角丸四角形 16"/>
          <p:cNvSpPr/>
          <p:nvPr/>
        </p:nvSpPr>
        <p:spPr>
          <a:xfrm>
            <a:off x="8202430" y="5107"/>
            <a:ext cx="3997801" cy="444273"/>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2">
                    <a:lumMod val="50000"/>
                  </a:schemeClr>
                </a:solidFill>
                <a:latin typeface="BIZ UDPゴシック" panose="020B0400000000000000" pitchFamily="50" charset="-128"/>
                <a:ea typeface="BIZ UDPゴシック" panose="020B0400000000000000" pitchFamily="50" charset="-128"/>
              </a:rPr>
              <a:t>－身近な税金の使いみち②－</a:t>
            </a:r>
            <a:endParaRPr kumimoji="1" lang="ja-JP" altLang="en-US" sz="2000" dirty="0">
              <a:solidFill>
                <a:schemeClr val="bg2">
                  <a:lumMod val="50000"/>
                </a:schemeClr>
              </a:solidFill>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2"/>
          <a:stretch>
            <a:fillRect/>
          </a:stretch>
        </p:blipFill>
        <p:spPr>
          <a:xfrm>
            <a:off x="7580043" y="572051"/>
            <a:ext cx="3508184" cy="2689272"/>
          </a:xfrm>
          <a:prstGeom prst="rect">
            <a:avLst/>
          </a:prstGeom>
        </p:spPr>
      </p:pic>
      <p:pic>
        <p:nvPicPr>
          <p:cNvPr id="3" name="図 2"/>
          <p:cNvPicPr>
            <a:picLocks noChangeAspect="1"/>
          </p:cNvPicPr>
          <p:nvPr/>
        </p:nvPicPr>
        <p:blipFill>
          <a:blip r:embed="rId3"/>
          <a:stretch>
            <a:fillRect/>
          </a:stretch>
        </p:blipFill>
        <p:spPr>
          <a:xfrm>
            <a:off x="951665" y="3539837"/>
            <a:ext cx="4405946" cy="2761681"/>
          </a:xfrm>
          <a:prstGeom prst="rect">
            <a:avLst/>
          </a:prstGeom>
        </p:spPr>
      </p:pic>
      <p:sp>
        <p:nvSpPr>
          <p:cNvPr id="18" name="テキスト ボックス 17"/>
          <p:cNvSpPr txBox="1"/>
          <p:nvPr/>
        </p:nvSpPr>
        <p:spPr>
          <a:xfrm>
            <a:off x="2204184" y="6404065"/>
            <a:ext cx="3153427" cy="307777"/>
          </a:xfrm>
          <a:prstGeom prst="rect">
            <a:avLst/>
          </a:prstGeom>
          <a:noFill/>
        </p:spPr>
        <p:txBody>
          <a:bodyPr wrap="none" rtlCol="0">
            <a:spAutoFit/>
          </a:bodyPr>
          <a:lstStyle/>
          <a:p>
            <a:r>
              <a:rPr lang="ja-JP" altLang="en-US" sz="1400" b="1" dirty="0"/>
              <a:t>図書の貸出（さいたま市立中央図書館）</a:t>
            </a:r>
            <a:endParaRPr kumimoji="1" lang="ja-JP" altLang="en-US" sz="1400" b="1" dirty="0"/>
          </a:p>
        </p:txBody>
      </p:sp>
      <p:sp>
        <p:nvSpPr>
          <p:cNvPr id="19" name="テキスト ボックス 18"/>
          <p:cNvSpPr txBox="1"/>
          <p:nvPr/>
        </p:nvSpPr>
        <p:spPr>
          <a:xfrm>
            <a:off x="9224319" y="3232060"/>
            <a:ext cx="1863908" cy="307777"/>
          </a:xfrm>
          <a:prstGeom prst="rect">
            <a:avLst/>
          </a:prstGeom>
          <a:noFill/>
        </p:spPr>
        <p:txBody>
          <a:bodyPr wrap="none" rtlCol="0">
            <a:spAutoFit/>
          </a:bodyPr>
          <a:lstStyle/>
          <a:p>
            <a:r>
              <a:rPr lang="ja-JP" altLang="en-US" sz="1400" b="1" dirty="0"/>
              <a:t>圏央道（久喜白岡</a:t>
            </a:r>
            <a:r>
              <a:rPr lang="en-US" altLang="ja-JP" sz="1400" b="1" dirty="0"/>
              <a:t>JCT</a:t>
            </a:r>
            <a:r>
              <a:rPr lang="ja-JP" altLang="en-US" sz="1400" b="1" dirty="0"/>
              <a:t>）</a:t>
            </a:r>
            <a:endParaRPr kumimoji="1" lang="ja-JP" altLang="en-US" sz="1400" b="1" dirty="0"/>
          </a:p>
        </p:txBody>
      </p:sp>
      <p:pic>
        <p:nvPicPr>
          <p:cNvPr id="5" name="図 4">
            <a:extLst>
              <a:ext uri="{FF2B5EF4-FFF2-40B4-BE49-F238E27FC236}">
                <a16:creationId xmlns:a16="http://schemas.microsoft.com/office/drawing/2014/main" id="{6952D3B5-AC7C-4350-AD8F-7C9093608308}"/>
              </a:ext>
            </a:extLst>
          </p:cNvPr>
          <p:cNvPicPr>
            <a:picLocks noChangeAspect="1"/>
          </p:cNvPicPr>
          <p:nvPr/>
        </p:nvPicPr>
        <p:blipFill>
          <a:blip r:embed="rId4"/>
          <a:stretch>
            <a:fillRect/>
          </a:stretch>
        </p:blipFill>
        <p:spPr>
          <a:xfrm>
            <a:off x="6288464" y="3539837"/>
            <a:ext cx="4618542" cy="3070604"/>
          </a:xfrm>
          <a:prstGeom prst="rect">
            <a:avLst/>
          </a:prstGeom>
        </p:spPr>
      </p:pic>
    </p:spTree>
    <p:extLst>
      <p:ext uri="{BB962C8B-B14F-4D97-AF65-F5344CB8AC3E}">
        <p14:creationId xmlns:p14="http://schemas.microsoft.com/office/powerpoint/2010/main" val="2475975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6" name="テキスト ボックス 5"/>
          <p:cNvSpPr txBox="1"/>
          <p:nvPr/>
        </p:nvSpPr>
        <p:spPr>
          <a:xfrm>
            <a:off x="6096000" y="4601857"/>
            <a:ext cx="5598013" cy="1077218"/>
          </a:xfrm>
          <a:prstGeom prst="rect">
            <a:avLst/>
          </a:prstGeom>
          <a:solidFill>
            <a:schemeClr val="bg1"/>
          </a:solidFill>
        </p:spPr>
        <p:txBody>
          <a:bodyPr wrap="square" rtlCol="0">
            <a:spAutoFit/>
          </a:bodyPr>
          <a:lstStyle/>
          <a:p>
            <a:r>
              <a:rPr kumimoji="1" lang="ja-JP" altLang="en-US" sz="1600" dirty="0">
                <a:latin typeface="HG丸ｺﾞｼｯｸM-PRO" panose="020F0600000000000000" pitchFamily="50" charset="-128"/>
                <a:ea typeface="HG丸ｺﾞｼｯｸM-PRO" panose="020F0600000000000000" pitchFamily="50" charset="-128"/>
              </a:rPr>
              <a:t>　平成</a:t>
            </a:r>
            <a:r>
              <a:rPr kumimoji="1" lang="en-US" altLang="ja-JP" sz="1600" dirty="0">
                <a:latin typeface="HG丸ｺﾞｼｯｸM-PRO" panose="020F0600000000000000" pitchFamily="50" charset="-128"/>
                <a:ea typeface="HG丸ｺﾞｼｯｸM-PRO" panose="020F0600000000000000" pitchFamily="50" charset="-128"/>
              </a:rPr>
              <a:t>23</a:t>
            </a:r>
            <a:r>
              <a:rPr kumimoji="1" lang="ja-JP" altLang="en-US" sz="1600" dirty="0">
                <a:latin typeface="HG丸ｺﾞｼｯｸM-PRO" panose="020F0600000000000000" pitchFamily="50" charset="-128"/>
                <a:ea typeface="HG丸ｺﾞｼｯｸM-PRO" panose="020F0600000000000000" pitchFamily="50" charset="-128"/>
              </a:rPr>
              <a:t>年</a:t>
            </a:r>
            <a:r>
              <a:rPr kumimoji="1" lang="en-US" altLang="ja-JP" sz="1600" dirty="0">
                <a:latin typeface="HG丸ｺﾞｼｯｸM-PRO" panose="020F0600000000000000" pitchFamily="50" charset="-128"/>
                <a:ea typeface="HG丸ｺﾞｼｯｸM-PRO" panose="020F0600000000000000" pitchFamily="50" charset="-128"/>
              </a:rPr>
              <a:t>3</a:t>
            </a:r>
            <a:r>
              <a:rPr kumimoji="1" lang="ja-JP" altLang="en-US" sz="1600" dirty="0">
                <a:latin typeface="HG丸ｺﾞｼｯｸM-PRO" panose="020F0600000000000000" pitchFamily="50" charset="-128"/>
                <a:ea typeface="HG丸ｺﾞｼｯｸM-PRO" panose="020F0600000000000000" pitchFamily="50" charset="-128"/>
              </a:rPr>
              <a:t>月の宮城県沖を震源とした東日本大震災や埼玉県でも河川が氾濫し浸水被害が多く出た令和元年東日本台風などの災害復旧・復興のためにも</a:t>
            </a:r>
            <a:r>
              <a:rPr lang="ja-JP" altLang="en-US" sz="1600" dirty="0">
                <a:latin typeface="HG丸ｺﾞｼｯｸM-PRO" panose="020F0600000000000000" pitchFamily="50" charset="-128"/>
                <a:ea typeface="HG丸ｺﾞｼｯｸM-PRO" panose="020F0600000000000000" pitchFamily="50" charset="-128"/>
              </a:rPr>
              <a:t>、</a:t>
            </a:r>
            <a:r>
              <a:rPr kumimoji="1" lang="ja-JP" altLang="en-US" sz="1600" dirty="0">
                <a:latin typeface="HG丸ｺﾞｼｯｸM-PRO" panose="020F0600000000000000" pitchFamily="50" charset="-128"/>
                <a:ea typeface="HG丸ｺﾞｼｯｸM-PRO" panose="020F0600000000000000" pitchFamily="50" charset="-128"/>
              </a:rPr>
              <a:t>税金は使われています。</a:t>
            </a:r>
          </a:p>
        </p:txBody>
      </p:sp>
      <p:grpSp>
        <p:nvGrpSpPr>
          <p:cNvPr id="7" name="グループ化 6"/>
          <p:cNvGrpSpPr/>
          <p:nvPr/>
        </p:nvGrpSpPr>
        <p:grpSpPr>
          <a:xfrm>
            <a:off x="911669" y="449380"/>
            <a:ext cx="4381108" cy="1739030"/>
            <a:chOff x="493953" y="301488"/>
            <a:chExt cx="4381108" cy="1739030"/>
          </a:xfrm>
        </p:grpSpPr>
        <p:grpSp>
          <p:nvGrpSpPr>
            <p:cNvPr id="8" name="グループ化 7"/>
            <p:cNvGrpSpPr/>
            <p:nvPr/>
          </p:nvGrpSpPr>
          <p:grpSpPr>
            <a:xfrm>
              <a:off x="493953" y="301488"/>
              <a:ext cx="4381108" cy="1739030"/>
              <a:chOff x="316265" y="749732"/>
              <a:chExt cx="4381108" cy="1739030"/>
            </a:xfrm>
          </p:grpSpPr>
          <p:sp>
            <p:nvSpPr>
              <p:cNvPr id="10" name="円/楕円 9"/>
              <p:cNvSpPr/>
              <p:nvPr/>
            </p:nvSpPr>
            <p:spPr>
              <a:xfrm>
                <a:off x="316265" y="749732"/>
                <a:ext cx="4381108" cy="1739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CC00CC"/>
                    </a:solidFill>
                  </a:ln>
                  <a:effectLst>
                    <a:outerShdw blurRad="50800" dist="50800" dir="5400000" algn="ctr" rotWithShape="0">
                      <a:schemeClr val="bg1"/>
                    </a:outerShdw>
                  </a:effectLst>
                </a:endParaRPr>
              </a:p>
            </p:txBody>
          </p:sp>
          <p:sp>
            <p:nvSpPr>
              <p:cNvPr id="11" name="円/楕円 10"/>
              <p:cNvSpPr/>
              <p:nvPr/>
            </p:nvSpPr>
            <p:spPr>
              <a:xfrm>
                <a:off x="1504915" y="1161114"/>
                <a:ext cx="744630" cy="771635"/>
              </a:xfrm>
              <a:prstGeom prst="ellips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CC00CC"/>
                    </a:solidFill>
                  </a:ln>
                  <a:effectLst>
                    <a:outerShdw blurRad="50800" dist="50800" dir="5400000" algn="ctr" rotWithShape="0">
                      <a:schemeClr val="bg1"/>
                    </a:outerShdw>
                  </a:effectLst>
                </a:endParaRPr>
              </a:p>
            </p:txBody>
          </p:sp>
          <p:sp>
            <p:nvSpPr>
              <p:cNvPr id="12" name="円/楕円 11"/>
              <p:cNvSpPr/>
              <p:nvPr/>
            </p:nvSpPr>
            <p:spPr>
              <a:xfrm>
                <a:off x="710661" y="1019989"/>
                <a:ext cx="1025148" cy="1053887"/>
              </a:xfrm>
              <a:prstGeom prst="ellipse">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CC00CC"/>
                    </a:solidFill>
                  </a:ln>
                  <a:effectLst>
                    <a:outerShdw blurRad="50800" dist="50800" dir="5400000" algn="ctr" rotWithShape="0">
                      <a:schemeClr val="bg1"/>
                    </a:outerShdw>
                  </a:effectLst>
                </a:endParaRPr>
              </a:p>
            </p:txBody>
          </p:sp>
        </p:grpSp>
        <p:sp>
          <p:nvSpPr>
            <p:cNvPr id="9" name="テキスト ボックス 8"/>
            <p:cNvSpPr txBox="1"/>
            <p:nvPr/>
          </p:nvSpPr>
          <p:spPr>
            <a:xfrm>
              <a:off x="777299" y="851161"/>
              <a:ext cx="3814415" cy="584775"/>
            </a:xfrm>
            <a:prstGeom prst="rect">
              <a:avLst/>
            </a:prstGeom>
            <a:noFill/>
          </p:spPr>
          <p:txBody>
            <a:bodyPr wrap="square" rtlCol="0">
              <a:spAutoFit/>
            </a:bodyPr>
            <a:lstStyle/>
            <a:p>
              <a:r>
                <a:rPr lang="ja-JP" altLang="en-US" sz="3200" dirty="0">
                  <a:ln>
                    <a:solidFill>
                      <a:srgbClr val="CC00CC"/>
                    </a:solidFill>
                  </a:ln>
                  <a:solidFill>
                    <a:srgbClr val="800080"/>
                  </a:solidFill>
                  <a:latin typeface="BIZ UDPゴシック" panose="020B0400000000000000" pitchFamily="50" charset="-128"/>
                  <a:ea typeface="BIZ UDPゴシック" panose="020B0400000000000000" pitchFamily="50" charset="-128"/>
                </a:rPr>
                <a:t>災害の復旧のために</a:t>
              </a:r>
              <a:endParaRPr kumimoji="1" lang="ja-JP" altLang="en-US" sz="3200" dirty="0">
                <a:ln>
                  <a:solidFill>
                    <a:srgbClr val="CC00CC"/>
                  </a:solidFill>
                </a:ln>
                <a:solidFill>
                  <a:srgbClr val="800080"/>
                </a:solidFill>
                <a:latin typeface="BIZ UDPゴシック" panose="020B0400000000000000" pitchFamily="50" charset="-128"/>
                <a:ea typeface="BIZ UDPゴシック" panose="020B0400000000000000" pitchFamily="50" charset="-128"/>
              </a:endParaRPr>
            </a:p>
          </p:txBody>
        </p:sp>
      </p:grpSp>
      <p:sp>
        <p:nvSpPr>
          <p:cNvPr id="13" name="テキスト ボックス 12"/>
          <p:cNvSpPr txBox="1"/>
          <p:nvPr/>
        </p:nvSpPr>
        <p:spPr>
          <a:xfrm>
            <a:off x="11850240" y="6483561"/>
            <a:ext cx="341760" cy="369332"/>
          </a:xfrm>
          <a:prstGeom prst="rect">
            <a:avLst/>
          </a:prstGeom>
          <a:noFill/>
        </p:spPr>
        <p:txBody>
          <a:bodyPr wrap="none" rtlCol="0">
            <a:spAutoFit/>
          </a:bodyPr>
          <a:lstStyle/>
          <a:p>
            <a:r>
              <a:rPr kumimoji="1" lang="ja-JP" altLang="en-US" dirty="0"/>
              <a:t>７</a:t>
            </a:r>
          </a:p>
        </p:txBody>
      </p:sp>
      <p:sp>
        <p:nvSpPr>
          <p:cNvPr id="14" name="角丸四角形 13"/>
          <p:cNvSpPr/>
          <p:nvPr/>
        </p:nvSpPr>
        <p:spPr>
          <a:xfrm>
            <a:off x="8202430" y="5107"/>
            <a:ext cx="3997801" cy="444273"/>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2">
                    <a:lumMod val="50000"/>
                  </a:schemeClr>
                </a:solidFill>
                <a:latin typeface="BIZ UDPゴシック" panose="020B0400000000000000" pitchFamily="50" charset="-128"/>
                <a:ea typeface="BIZ UDPゴシック" panose="020B0400000000000000" pitchFamily="50" charset="-128"/>
              </a:rPr>
              <a:t>－身近な税金の使いみち②－</a:t>
            </a:r>
            <a:endParaRPr kumimoji="1" lang="ja-JP" altLang="en-US" sz="2000" dirty="0">
              <a:solidFill>
                <a:schemeClr val="bg2">
                  <a:lumMod val="50000"/>
                </a:schemeClr>
              </a:solidFill>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2"/>
          <a:stretch>
            <a:fillRect/>
          </a:stretch>
        </p:blipFill>
        <p:spPr>
          <a:xfrm>
            <a:off x="7200568" y="649880"/>
            <a:ext cx="4172436" cy="2956217"/>
          </a:xfrm>
          <a:prstGeom prst="rect">
            <a:avLst/>
          </a:prstGeom>
        </p:spPr>
      </p:pic>
      <p:pic>
        <p:nvPicPr>
          <p:cNvPr id="3" name="図 2"/>
          <p:cNvPicPr>
            <a:picLocks noChangeAspect="1"/>
          </p:cNvPicPr>
          <p:nvPr/>
        </p:nvPicPr>
        <p:blipFill>
          <a:blip r:embed="rId3"/>
          <a:stretch>
            <a:fillRect/>
          </a:stretch>
        </p:blipFill>
        <p:spPr>
          <a:xfrm>
            <a:off x="911669" y="2680443"/>
            <a:ext cx="4900237" cy="3299251"/>
          </a:xfrm>
          <a:prstGeom prst="rect">
            <a:avLst/>
          </a:prstGeom>
        </p:spPr>
      </p:pic>
      <p:sp>
        <p:nvSpPr>
          <p:cNvPr id="15" name="テキスト ボックス 14"/>
          <p:cNvSpPr txBox="1"/>
          <p:nvPr/>
        </p:nvSpPr>
        <p:spPr>
          <a:xfrm>
            <a:off x="2826793" y="5979694"/>
            <a:ext cx="2985113" cy="307777"/>
          </a:xfrm>
          <a:prstGeom prst="rect">
            <a:avLst/>
          </a:prstGeom>
          <a:noFill/>
        </p:spPr>
        <p:txBody>
          <a:bodyPr wrap="none" rtlCol="0">
            <a:spAutoFit/>
          </a:bodyPr>
          <a:lstStyle/>
          <a:p>
            <a:r>
              <a:rPr lang="ja-JP" altLang="en-US" sz="1400" b="1" dirty="0"/>
              <a:t>災害復旧のための活動をする自衛隊</a:t>
            </a:r>
            <a:endParaRPr kumimoji="1" lang="ja-JP" altLang="en-US" sz="1400" b="1" dirty="0"/>
          </a:p>
        </p:txBody>
      </p:sp>
      <p:sp>
        <p:nvSpPr>
          <p:cNvPr id="16" name="テキスト ボックス 15"/>
          <p:cNvSpPr txBox="1"/>
          <p:nvPr/>
        </p:nvSpPr>
        <p:spPr>
          <a:xfrm>
            <a:off x="8414922" y="3612054"/>
            <a:ext cx="2985113" cy="307777"/>
          </a:xfrm>
          <a:prstGeom prst="rect">
            <a:avLst/>
          </a:prstGeom>
          <a:noFill/>
        </p:spPr>
        <p:txBody>
          <a:bodyPr wrap="none" rtlCol="0">
            <a:spAutoFit/>
          </a:bodyPr>
          <a:lstStyle/>
          <a:p>
            <a:r>
              <a:rPr lang="ja-JP" altLang="en-US" sz="1400" b="1" dirty="0"/>
              <a:t>災害復旧のための活動をする自衛隊</a:t>
            </a:r>
            <a:endParaRPr kumimoji="1" lang="ja-JP" altLang="en-US" sz="1400" b="1" dirty="0"/>
          </a:p>
        </p:txBody>
      </p:sp>
    </p:spTree>
    <p:extLst>
      <p:ext uri="{BB962C8B-B14F-4D97-AF65-F5344CB8AC3E}">
        <p14:creationId xmlns:p14="http://schemas.microsoft.com/office/powerpoint/2010/main" val="26418500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1416</TotalTime>
  <Words>5002</Words>
  <Application>Microsoft Office PowerPoint</Application>
  <PresentationFormat>ワイド画面</PresentationFormat>
  <Paragraphs>382</Paragraphs>
  <Slides>25</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8</vt:i4>
      </vt:variant>
      <vt:variant>
        <vt:lpstr>スライド タイトル</vt:lpstr>
      </vt:variant>
      <vt:variant>
        <vt:i4>25</vt:i4>
      </vt:variant>
    </vt:vector>
  </HeadingPairs>
  <TitlesOfParts>
    <vt:vector size="42" baseType="lpstr">
      <vt:lpstr>BIZ UDPゴシック</vt:lpstr>
      <vt:lpstr>HGP創英角ｺﾞｼｯｸUB</vt:lpstr>
      <vt:lpstr>HG丸ｺﾞｼｯｸM-PRO</vt:lpstr>
      <vt:lpstr>ＭＳ Ｐゴシック</vt:lpstr>
      <vt:lpstr>ＭＳ ゴシック</vt:lpstr>
      <vt:lpstr>メイリオ</vt:lpstr>
      <vt:lpstr>Arial</vt:lpstr>
      <vt:lpstr>Calibri</vt:lpstr>
      <vt:lpstr>Calibri Light</vt:lpstr>
      <vt:lpstr>Office テーマ</vt:lpstr>
      <vt:lpstr>1_Office テーマ</vt:lpstr>
      <vt:lpstr>2_Office テーマ</vt:lpstr>
      <vt:lpstr>3_Office テーマ</vt:lpstr>
      <vt:lpstr>4_Office テーマ</vt:lpstr>
      <vt:lpstr>5_Office テーマ</vt:lpstr>
      <vt:lpstr>6_Office テーマ</vt:lpstr>
      <vt:lpstr>8_Office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波多 恵美</dc:creator>
  <cp:lastModifiedBy>杉村 暢介</cp:lastModifiedBy>
  <cp:revision>118</cp:revision>
  <cp:lastPrinted>2024-06-27T05:54:59Z</cp:lastPrinted>
  <dcterms:created xsi:type="dcterms:W3CDTF">2022-03-02T01:58:28Z</dcterms:created>
  <dcterms:modified xsi:type="dcterms:W3CDTF">2024-06-27T06:02:44Z</dcterms:modified>
</cp:coreProperties>
</file>